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5"/>
  </p:notesMasterIdLst>
  <p:sldIdLst>
    <p:sldId id="425" r:id="rId2"/>
    <p:sldId id="450" r:id="rId3"/>
    <p:sldId id="505" r:id="rId4"/>
    <p:sldId id="506" r:id="rId5"/>
    <p:sldId id="507" r:id="rId6"/>
    <p:sldId id="508" r:id="rId7"/>
    <p:sldId id="509" r:id="rId8"/>
    <p:sldId id="510" r:id="rId9"/>
    <p:sldId id="511" r:id="rId10"/>
    <p:sldId id="512" r:id="rId11"/>
    <p:sldId id="513" r:id="rId12"/>
    <p:sldId id="514" r:id="rId13"/>
    <p:sldId id="515" r:id="rId14"/>
    <p:sldId id="516" r:id="rId15"/>
    <p:sldId id="517" r:id="rId16"/>
    <p:sldId id="518" r:id="rId17"/>
    <p:sldId id="519" r:id="rId18"/>
    <p:sldId id="520" r:id="rId19"/>
    <p:sldId id="521" r:id="rId20"/>
    <p:sldId id="522" r:id="rId21"/>
    <p:sldId id="523" r:id="rId22"/>
    <p:sldId id="504" r:id="rId23"/>
    <p:sldId id="448" r:id="rId2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7068" autoAdjust="0"/>
  </p:normalViewPr>
  <p:slideViewPr>
    <p:cSldViewPr snapToGrid="0">
      <p:cViewPr varScale="1">
        <p:scale>
          <a:sx n="119" d="100"/>
          <a:sy n="119" d="100"/>
        </p:scale>
        <p:origin x="1416" y="19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4/19/22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59466-15B9-4E41-BFC1-F347199A5B6F}" type="slidenum">
              <a:rPr lang="en-US" smtClean="0"/>
              <a:t>1</a:t>
            </a:fld>
            <a:endParaRPr lang="en-US"/>
          </a:p>
        </p:txBody>
      </p:sp>
    </p:spTree>
    <p:extLst>
      <p:ext uri="{BB962C8B-B14F-4D97-AF65-F5344CB8AC3E}">
        <p14:creationId xmlns:p14="http://schemas.microsoft.com/office/powerpoint/2010/main" val="395298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23</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4/19/22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4/19/22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4/19/22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4/19/22</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7: Trigger</a:t>
            </a:r>
            <a:endParaRPr lang="en-US" sz="2800" dirty="0">
              <a:solidFill>
                <a:schemeClr val="accent2">
                  <a:lumMod val="75000"/>
                </a:schemeClr>
              </a:solidFill>
              <a:latin typeface="Lato Light"/>
            </a:endParaRPr>
          </a:p>
        </p:txBody>
      </p:sp>
      <p:sp>
        <p:nvSpPr>
          <p:cNvPr id="6" name="Text Placeholder 5"/>
          <p:cNvSpPr>
            <a:spLocks noGrp="1"/>
          </p:cNvSpPr>
          <p:nvPr>
            <p:ph type="body" sz="quarter" idx="14"/>
          </p:nvPr>
        </p:nvSpPr>
        <p:spPr>
          <a:xfrm>
            <a:off x="4285492" y="2810557"/>
            <a:ext cx="4210438" cy="365093"/>
          </a:xfrm>
        </p:spPr>
        <p:txBody>
          <a:bodyPr>
            <a:normAutofit fontScale="92500" lnSpcReduction="20000"/>
          </a:bodyPr>
          <a:lstStyle/>
          <a:p>
            <a:pPr marL="0" indent="0" algn="ctr">
              <a:buNone/>
            </a:pPr>
            <a:endParaRPr lang="en-US" sz="2400" dirty="0">
              <a:solidFill>
                <a:srgbClr val="0070C0"/>
              </a:solidFill>
            </a:endParaRPr>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Update trigger</a:t>
            </a:r>
          </a:p>
        </p:txBody>
      </p:sp>
      <p:sp>
        <p:nvSpPr>
          <p:cNvPr id="4" name="Content Placeholder 3"/>
          <p:cNvSpPr>
            <a:spLocks noGrp="1"/>
          </p:cNvSpPr>
          <p:nvPr>
            <p:ph idx="1"/>
          </p:nvPr>
        </p:nvSpPr>
        <p:spPr>
          <a:xfrm>
            <a:off x="616774" y="1248221"/>
            <a:ext cx="7886700" cy="3626115"/>
          </a:xfrm>
        </p:spPr>
        <p:txBody>
          <a:bodyPr>
            <a:normAutofit/>
          </a:bodyPr>
          <a:lstStyle/>
          <a:p>
            <a:pPr>
              <a:buFont typeface="Wingdings" pitchFamily="2" charset="2"/>
              <a:buChar char="v"/>
            </a:pPr>
            <a:r>
              <a:rPr lang="en-US"/>
              <a:t>Cập nhật lại Mã phòng ban trong Nhân viên khi thay đổi Mã phòng ban trong bảng Phòng ban.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25" y="2028268"/>
            <a:ext cx="6400800" cy="270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5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Trigger với nhiều hành động</a:t>
            </a:r>
          </a:p>
        </p:txBody>
      </p:sp>
      <p:sp>
        <p:nvSpPr>
          <p:cNvPr id="4" name="Content Placeholder 3"/>
          <p:cNvSpPr>
            <a:spLocks noGrp="1"/>
          </p:cNvSpPr>
          <p:nvPr>
            <p:ph idx="1"/>
          </p:nvPr>
        </p:nvSpPr>
        <p:spPr/>
        <p:txBody>
          <a:bodyPr/>
          <a:lstStyle/>
          <a:p>
            <a:pPr>
              <a:buFont typeface="Wingdings" pitchFamily="2" charset="2"/>
              <a:buChar char="v"/>
            </a:pPr>
            <a:r>
              <a:rPr lang="en-US"/>
              <a:t>Cập nhật lại sinh viên khi thêm/xóa/sửa phòng ban bên bảng Phòng ban như sau:</a:t>
            </a:r>
          </a:p>
          <a:p>
            <a:pPr lvl="1">
              <a:buFont typeface="Wingdings" pitchFamily="2" charset="2"/>
              <a:buChar char="v"/>
            </a:pPr>
            <a:r>
              <a:rPr lang="en-US"/>
              <a:t>Thêm Phòng ban: Thông báo “phòng ban mới, chưa có nhân viên”</a:t>
            </a:r>
          </a:p>
          <a:p>
            <a:pPr lvl="1">
              <a:buFont typeface="Wingdings" pitchFamily="2" charset="2"/>
              <a:buChar char="v"/>
            </a:pPr>
            <a:r>
              <a:rPr lang="en-US"/>
              <a:t>Sửa mã phòng ban: Sửa mã phòng ban tương ứng bên Nhân viên</a:t>
            </a:r>
          </a:p>
          <a:p>
            <a:pPr lvl="1">
              <a:buFont typeface="Wingdings" pitchFamily="2" charset="2"/>
              <a:buChar char="v"/>
            </a:pPr>
            <a:r>
              <a:rPr lang="en-US"/>
              <a:t>Xóa mã phòng ban: Nếu mã phòng ban cần xóa tồn tại bên bảng Nhân viên thì hiển thị thông báo: “Phòng ban này đã có nhân viên, không được xóa”</a:t>
            </a:r>
          </a:p>
          <a:p>
            <a:endParaRPr lang="en-US"/>
          </a:p>
        </p:txBody>
      </p:sp>
    </p:spTree>
    <p:extLst>
      <p:ext uri="{BB962C8B-B14F-4D97-AF65-F5344CB8AC3E}">
        <p14:creationId xmlns:p14="http://schemas.microsoft.com/office/powerpoint/2010/main" val="20947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263902"/>
            <a:ext cx="3721101" cy="359817"/>
          </a:xfrm>
        </p:spPr>
        <p:txBody>
          <a:bodyPr/>
          <a:lstStyle/>
          <a:p>
            <a:r>
              <a:rPr lang="en-US"/>
              <a:t>Tạo Trigger</a:t>
            </a:r>
          </a:p>
        </p:txBody>
      </p:sp>
      <p:sp>
        <p:nvSpPr>
          <p:cNvPr id="3" name="Text Placeholder 2"/>
          <p:cNvSpPr>
            <a:spLocks noGrp="1"/>
          </p:cNvSpPr>
          <p:nvPr>
            <p:ph type="body" sz="quarter" idx="11"/>
          </p:nvPr>
        </p:nvSpPr>
        <p:spPr>
          <a:xfrm>
            <a:off x="4262438" y="263902"/>
            <a:ext cx="4310063" cy="359817"/>
          </a:xfrm>
        </p:spPr>
        <p:txBody>
          <a:bodyPr/>
          <a:lstStyle/>
          <a:p>
            <a:r>
              <a:rPr lang="en-US"/>
              <a:t>VÍ dụ: Trigger với nhiều hành động</a:t>
            </a:r>
          </a:p>
        </p:txBody>
      </p:sp>
      <p:sp>
        <p:nvSpPr>
          <p:cNvPr id="4" name="Content Placeholder 3"/>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54" y="746721"/>
            <a:ext cx="7772400" cy="493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09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Trigger với nhiều hành động</a:t>
            </a:r>
          </a:p>
        </p:txBody>
      </p:sp>
      <p:sp>
        <p:nvSpPr>
          <p:cNvPr id="4" name="Content Placeholder 3"/>
          <p:cNvSpPr>
            <a:spLocks noGrp="1"/>
          </p:cNvSpPr>
          <p:nvPr>
            <p:ph idx="1"/>
          </p:nvPr>
        </p:nvSpPr>
        <p:spPr/>
        <p:txBody>
          <a:bodyPr/>
          <a:lstStyle/>
          <a:p>
            <a:pPr algn="just">
              <a:buFont typeface="Wingdings" pitchFamily="2" charset="2"/>
              <a:buChar char="v"/>
            </a:pPr>
            <a:r>
              <a:rPr lang="en-US"/>
              <a:t>Cũng là Trigger này, nhưng khi thực thi câu lệnh Delete bên bảng Phongban thì phát sinh lỗi sau:</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Lỗi này không liên quan đến Trigger vừa tạo, mà lã lỗi khóa ngoại</a:t>
            </a:r>
          </a:p>
          <a:p>
            <a:pPr algn="just">
              <a:buFont typeface="Wingdings" pitchFamily="2" charset="2"/>
              <a:buChar char="v"/>
            </a:pPr>
            <a:r>
              <a:rPr lang="en-US"/>
              <a:t>Vì mã phòng ban ‘KT’ tồn tại bên bảng NhanVien (khóa ngoại) nên khi xóa bên Phongban (bên khóa chính) là đã vi phạm ràng buộc khóa ngoại và phát sinh lỗi như trên.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59" y="2050412"/>
            <a:ext cx="7315200" cy="168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910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Trigger với nhiều hành động</a:t>
            </a:r>
          </a:p>
        </p:txBody>
      </p:sp>
      <p:sp>
        <p:nvSpPr>
          <p:cNvPr id="4" name="Content Placeholder 3"/>
          <p:cNvSpPr>
            <a:spLocks noGrp="1"/>
          </p:cNvSpPr>
          <p:nvPr>
            <p:ph idx="1"/>
          </p:nvPr>
        </p:nvSpPr>
        <p:spPr>
          <a:xfrm>
            <a:off x="623331" y="1246324"/>
            <a:ext cx="7886700" cy="3626115"/>
          </a:xfrm>
        </p:spPr>
        <p:txBody>
          <a:bodyPr/>
          <a:lstStyle/>
          <a:p>
            <a:pPr algn="just">
              <a:buFont typeface="Wingdings" pitchFamily="2" charset="2"/>
              <a:buChar char="v"/>
            </a:pPr>
            <a:r>
              <a:rPr lang="en-US"/>
              <a:t>Để không bị lỗi này và muốn kiểm tra tác dụng của Trigger vừa tạo, ta phải xóa ràng buộc khóa ngoại trước.</a:t>
            </a:r>
          </a:p>
          <a:p>
            <a:pPr algn="just">
              <a:buFont typeface="Wingdings" pitchFamily="2" charset="2"/>
              <a:buChar char="v"/>
            </a:pPr>
            <a:r>
              <a:rPr lang="en-US"/>
              <a:t>Cách làm như sau: </a:t>
            </a:r>
          </a:p>
          <a:p>
            <a:pPr lvl="1" algn="just">
              <a:buFont typeface="Wingdings" pitchFamily="2" charset="2"/>
              <a:buChar char="v"/>
            </a:pPr>
            <a:r>
              <a:rPr lang="en-US"/>
              <a:t>Xóa khóa ngoại thủ công  </a:t>
            </a:r>
          </a:p>
          <a:p>
            <a:pPr marL="342900" lvl="1" indent="0" algn="just">
              <a:buNone/>
            </a:pPr>
            <a:r>
              <a:rPr lang="en-US"/>
              <a:t>(như hình)</a:t>
            </a:r>
          </a:p>
          <a:p>
            <a:pPr lvl="1" algn="just">
              <a:buFont typeface="Wingdings" pitchFamily="2" charset="2"/>
              <a:buChar char="v"/>
            </a:pPr>
            <a:r>
              <a:rPr lang="en-US"/>
              <a:t>Hoặc bằng câu lệnh Alter table</a:t>
            </a:r>
          </a:p>
          <a:p>
            <a:pPr algn="just">
              <a:buFont typeface="Wingdings" pitchFamily="2" charset="2"/>
              <a:buChar char="v"/>
            </a:pPr>
            <a:r>
              <a:rPr lang="en-US"/>
              <a:t>Sau đó thực hiện câu lệnh Delete</a:t>
            </a:r>
          </a:p>
          <a:p>
            <a:pPr algn="just">
              <a:buFont typeface="Wingdings" pitchFamily="2" charset="2"/>
              <a:buChar char="v"/>
            </a:pP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013" y="1540887"/>
            <a:ext cx="3724275" cy="246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 y="4105275"/>
            <a:ext cx="6000750"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0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Instead Of Trigger</a:t>
            </a:r>
          </a:p>
        </p:txBody>
      </p:sp>
      <p:sp>
        <p:nvSpPr>
          <p:cNvPr id="4" name="Content Placeholder 3"/>
          <p:cNvSpPr>
            <a:spLocks noGrp="1"/>
          </p:cNvSpPr>
          <p:nvPr>
            <p:ph idx="1"/>
          </p:nvPr>
        </p:nvSpPr>
        <p:spPr/>
        <p:txBody>
          <a:bodyPr/>
          <a:lstStyle/>
          <a:p>
            <a:pPr algn="just">
              <a:buFont typeface="Wingdings" pitchFamily="2" charset="2"/>
              <a:buChar char="v"/>
            </a:pPr>
            <a:r>
              <a:rPr lang="vi-VN"/>
              <a:t>Instead of trigger là loại trigger có thể định nghĩa cho bảng hoặc bảng ảo (view), trigger này sẽ hoạt động thay vì các hành động kích hoạt như: insert, update, delete </a:t>
            </a:r>
            <a:endParaRPr lang="en-US"/>
          </a:p>
          <a:p>
            <a:pPr algn="just">
              <a:buFont typeface="Wingdings" pitchFamily="2" charset="2"/>
              <a:buChar char="v"/>
            </a:pPr>
            <a:r>
              <a:rPr lang="en-US"/>
              <a:t>N</a:t>
            </a:r>
            <a:r>
              <a:rPr lang="vi-VN"/>
              <a:t>ghĩa là các hành động này sẽ được bỏ qua thay vào đó nó sẽ thực hiện các câu lệnh bên trong trigger. </a:t>
            </a:r>
            <a:endParaRPr lang="en-US"/>
          </a:p>
          <a:p>
            <a:pPr algn="just">
              <a:buFont typeface="Wingdings" pitchFamily="2" charset="2"/>
              <a:buChar char="v"/>
            </a:pPr>
            <a:r>
              <a:rPr lang="vi-VN"/>
              <a:t>Tuy bỏ qua các hành động kích hoạt nhưng các bảng phụ INSERTED và DELETED vẫn được phát sinh để lưu trữ dữ liệu. </a:t>
            </a:r>
            <a:endParaRPr lang="en-US"/>
          </a:p>
          <a:p>
            <a:pPr algn="just">
              <a:buFont typeface="Wingdings" pitchFamily="2" charset="2"/>
              <a:buChar char="v"/>
            </a:pPr>
            <a:r>
              <a:rPr lang="vi-VN"/>
              <a:t>Ví dụ: Sau khi định nghĩa một instead of trigger trên một bảng dữ liệu cho hành động insert, chúng ta thực hiện lệnh insert into để thêm dữ liệu vào bảng này thì lệnh insert này sẽ không thực hiện, thay vào đó là các lệnh bên trong trigger sẽ thực hiện nghĩa là các lệnh bên trong trigger sẽ thay thế câu lệnh insert into. </a:t>
            </a:r>
            <a:endParaRPr lang="en-US"/>
          </a:p>
        </p:txBody>
      </p:sp>
    </p:spTree>
    <p:extLst>
      <p:ext uri="{BB962C8B-B14F-4D97-AF65-F5344CB8AC3E}">
        <p14:creationId xmlns:p14="http://schemas.microsoft.com/office/powerpoint/2010/main" val="121911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Instead Of Trigger</a:t>
            </a:r>
          </a:p>
        </p:txBody>
      </p:sp>
      <p:sp>
        <p:nvSpPr>
          <p:cNvPr id="4" name="Content Placeholder 3"/>
          <p:cNvSpPr>
            <a:spLocks noGrp="1"/>
          </p:cNvSpPr>
          <p:nvPr>
            <p:ph idx="1"/>
          </p:nvPr>
        </p:nvSpPr>
        <p:spPr/>
        <p:txBody>
          <a:bodyPr/>
          <a:lstStyle/>
          <a:p>
            <a:pPr algn="just">
              <a:buFont typeface="Wingdings" pitchFamily="2" charset="2"/>
              <a:buChar char="v"/>
            </a:pPr>
            <a:r>
              <a:rPr lang="en-US"/>
              <a:t>Hiện tại, chúng ta đã xóa ràng buộc khóa ngoại của Bảng NhanVien (không còn tham chiếu đến bảng Phòng ban).</a:t>
            </a:r>
          </a:p>
          <a:p>
            <a:pPr algn="just">
              <a:buFont typeface="Wingdings" pitchFamily="2" charset="2"/>
              <a:buChar char="v"/>
            </a:pPr>
            <a:r>
              <a:rPr lang="en-US"/>
              <a:t>Ví dụ sau tạo một trigger Instead Of, khi thêm Nhân viên, nếu mã phòng ban không tồn tại thì không cho thêm.</a:t>
            </a:r>
          </a:p>
          <a:p>
            <a:pPr algn="just">
              <a:buFont typeface="Wingdings" pitchFamily="2" charset="2"/>
              <a:buChar char="v"/>
            </a:pPr>
            <a:r>
              <a:rPr lang="en-US"/>
              <a:t>Ở ví dụ bên cạnh, rõ ràng</a:t>
            </a:r>
          </a:p>
          <a:p>
            <a:pPr marL="0" indent="0" algn="just">
              <a:buNone/>
            </a:pPr>
            <a:r>
              <a:rPr lang="en-US"/>
              <a:t>không có câu lệnh “rollback</a:t>
            </a:r>
          </a:p>
          <a:p>
            <a:pPr marL="0" indent="0" algn="just">
              <a:buNone/>
            </a:pPr>
            <a:r>
              <a:rPr lang="en-US"/>
              <a:t>tran‘ sau câu lệnh print, </a:t>
            </a:r>
          </a:p>
          <a:p>
            <a:pPr marL="0" indent="0" algn="just">
              <a:buNone/>
            </a:pPr>
            <a:r>
              <a:rPr lang="en-US"/>
              <a:t>nhưng dữ liệu cũng không </a:t>
            </a:r>
          </a:p>
          <a:p>
            <a:pPr marL="0" indent="0" algn="just">
              <a:buNone/>
            </a:pPr>
            <a:r>
              <a:rPr lang="en-US"/>
              <a:t>được thêm vào.</a:t>
            </a:r>
          </a:p>
          <a:p>
            <a:pPr algn="just">
              <a:buFont typeface="Wingdings" pitchFamily="2" charset="2"/>
              <a:buChar char="v"/>
            </a:pP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2714994"/>
            <a:ext cx="5619750" cy="2752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9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Quản lý Trigger</a:t>
            </a:r>
          </a:p>
        </p:txBody>
      </p:sp>
      <p:sp>
        <p:nvSpPr>
          <p:cNvPr id="3" name="Text Placeholder 2"/>
          <p:cNvSpPr>
            <a:spLocks noGrp="1"/>
          </p:cNvSpPr>
          <p:nvPr>
            <p:ph type="body" sz="quarter" idx="11"/>
          </p:nvPr>
        </p:nvSpPr>
        <p:spPr/>
        <p:txBody>
          <a:bodyPr/>
          <a:lstStyle/>
          <a:p>
            <a:r>
              <a:rPr lang="en-US"/>
              <a:t>Xem nội dung Trigger</a:t>
            </a:r>
          </a:p>
        </p:txBody>
      </p:sp>
      <p:sp>
        <p:nvSpPr>
          <p:cNvPr id="4" name="Content Placeholder 3"/>
          <p:cNvSpPr>
            <a:spLocks noGrp="1"/>
          </p:cNvSpPr>
          <p:nvPr>
            <p:ph idx="1"/>
          </p:nvPr>
        </p:nvSpPr>
        <p:spPr/>
        <p:txBody>
          <a:bodyPr/>
          <a:lstStyle/>
          <a:p>
            <a:pPr>
              <a:buFont typeface="Wingdings" pitchFamily="2" charset="2"/>
              <a:buChar char="v"/>
            </a:pPr>
            <a:r>
              <a:rPr lang="en-US"/>
              <a:t>Cú pháp:</a:t>
            </a:r>
          </a:p>
          <a:p>
            <a:pPr marL="342900" lvl="1" indent="0">
              <a:buNone/>
            </a:pPr>
            <a:r>
              <a:rPr lang="en-US"/>
              <a:t>	sp_helptext &lt;tên trigger&gt;</a:t>
            </a:r>
          </a:p>
          <a:p>
            <a:pPr>
              <a:buFont typeface="Wingdings" pitchFamily="2" charset="2"/>
              <a:buChar char="v"/>
            </a:pPr>
            <a:r>
              <a:rPr lang="en-US"/>
              <a:t>Ví dụ: Xem nội dung của trigger có tên là Tr_PhongBan</a:t>
            </a:r>
          </a:p>
          <a:p>
            <a:pPr marL="0" indent="0">
              <a:buNone/>
            </a:pPr>
            <a:r>
              <a:rPr lang="en-US"/>
              <a:t>	sp_helptext Tr_PhongBan</a:t>
            </a:r>
          </a:p>
          <a:p>
            <a:pPr>
              <a:buFont typeface="Wingdings" pitchFamily="2" charset="2"/>
              <a:buChar char="v"/>
            </a:pPr>
            <a:r>
              <a:rPr lang="en-US"/>
              <a:t>Có thể kiểm tra có bao nhiêu trigger trên một bảng dữ liệu, cú pháp:</a:t>
            </a:r>
          </a:p>
          <a:p>
            <a:pPr marL="0" indent="0">
              <a:buNone/>
            </a:pPr>
            <a:r>
              <a:rPr lang="en-US"/>
              <a:t>	sp_helptrigger &lt;tên bảng&gt;</a:t>
            </a:r>
          </a:p>
          <a:p>
            <a:pPr>
              <a:buFont typeface="Wingdings" pitchFamily="2" charset="2"/>
              <a:buChar char="v"/>
            </a:pPr>
            <a:r>
              <a:rPr lang="en-US"/>
              <a:t>Ví dụ: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472" y="3515219"/>
            <a:ext cx="6400800" cy="21416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57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Quản lý Trigger</a:t>
            </a:r>
          </a:p>
        </p:txBody>
      </p:sp>
      <p:sp>
        <p:nvSpPr>
          <p:cNvPr id="3" name="Text Placeholder 2"/>
          <p:cNvSpPr>
            <a:spLocks noGrp="1"/>
          </p:cNvSpPr>
          <p:nvPr>
            <p:ph type="body" sz="quarter" idx="11"/>
          </p:nvPr>
        </p:nvSpPr>
        <p:spPr/>
        <p:txBody>
          <a:bodyPr/>
          <a:lstStyle/>
          <a:p>
            <a:r>
              <a:rPr lang="en-US"/>
              <a:t>Xóa Trigger</a:t>
            </a:r>
          </a:p>
        </p:txBody>
      </p:sp>
      <p:sp>
        <p:nvSpPr>
          <p:cNvPr id="4" name="Content Placeholder 3"/>
          <p:cNvSpPr>
            <a:spLocks noGrp="1"/>
          </p:cNvSpPr>
          <p:nvPr>
            <p:ph idx="1"/>
          </p:nvPr>
        </p:nvSpPr>
        <p:spPr/>
        <p:txBody>
          <a:bodyPr/>
          <a:lstStyle/>
          <a:p>
            <a:pPr>
              <a:buFont typeface="Wingdings" pitchFamily="2" charset="2"/>
              <a:buChar char="v"/>
            </a:pPr>
            <a:r>
              <a:rPr lang="en-US" b="1"/>
              <a:t>Cú pháp:</a:t>
            </a:r>
            <a:endParaRPr lang="en-US"/>
          </a:p>
          <a:p>
            <a:pPr marL="0" indent="0">
              <a:buNone/>
            </a:pPr>
            <a:r>
              <a:rPr lang="en-US"/>
              <a:t>	DROP TRIGGER &lt;danh sách tên trigger&gt;</a:t>
            </a:r>
          </a:p>
          <a:p>
            <a:pPr>
              <a:buFont typeface="Wingdings" pitchFamily="2" charset="2"/>
              <a:buChar char="v"/>
            </a:pPr>
            <a:r>
              <a:rPr lang="en-US"/>
              <a:t>Trong đó: </a:t>
            </a:r>
          </a:p>
          <a:p>
            <a:pPr lvl="1">
              <a:buFont typeface="Wingdings" pitchFamily="2" charset="2"/>
              <a:buChar char="v"/>
            </a:pPr>
            <a:r>
              <a:rPr lang="en-US"/>
              <a:t>Danh sách tên trigger: Là tên các trigger cần xoá, chúng ta có thể xoá một hoặc nhiều trigger trên một hoặc nhiều bảng dữ liệu cùng lúc trong cùng một CSDL.</a:t>
            </a:r>
          </a:p>
          <a:p>
            <a:pPr>
              <a:buFont typeface="Wingdings" pitchFamily="2" charset="2"/>
              <a:buChar char="v"/>
            </a:pPr>
            <a:r>
              <a:rPr lang="en-US"/>
              <a:t>Ví dụ: Xoá các trigger có tên là: Tr_PhongBan </a:t>
            </a:r>
          </a:p>
          <a:p>
            <a:pPr marL="0" indent="0">
              <a:buNone/>
            </a:pPr>
            <a:r>
              <a:rPr lang="en-US"/>
              <a:t>	DROP TRIGGER Tr_PhongBan</a:t>
            </a:r>
          </a:p>
        </p:txBody>
      </p:sp>
    </p:spTree>
    <p:extLst>
      <p:ext uri="{BB962C8B-B14F-4D97-AF65-F5344CB8AC3E}">
        <p14:creationId xmlns:p14="http://schemas.microsoft.com/office/powerpoint/2010/main" val="366365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Quản lý Trigger</a:t>
            </a:r>
          </a:p>
        </p:txBody>
      </p:sp>
      <p:sp>
        <p:nvSpPr>
          <p:cNvPr id="3" name="Text Placeholder 2"/>
          <p:cNvSpPr>
            <a:spLocks noGrp="1"/>
          </p:cNvSpPr>
          <p:nvPr>
            <p:ph type="body" sz="quarter" idx="11"/>
          </p:nvPr>
        </p:nvSpPr>
        <p:spPr/>
        <p:txBody>
          <a:bodyPr/>
          <a:lstStyle/>
          <a:p>
            <a:r>
              <a:rPr lang="en-US"/>
              <a:t>Thay đổi nội dungTrigger</a:t>
            </a:r>
          </a:p>
        </p:txBody>
      </p:sp>
      <p:sp>
        <p:nvSpPr>
          <p:cNvPr id="4" name="Content Placeholder 3"/>
          <p:cNvSpPr>
            <a:spLocks noGrp="1"/>
          </p:cNvSpPr>
          <p:nvPr>
            <p:ph idx="1"/>
          </p:nvPr>
        </p:nvSpPr>
        <p:spPr/>
        <p:txBody>
          <a:bodyPr/>
          <a:lstStyle/>
          <a:p>
            <a:pPr>
              <a:buFont typeface="Wingdings" pitchFamily="2" charset="2"/>
              <a:buChar char="v"/>
            </a:pPr>
            <a:r>
              <a:rPr lang="en-US" b="1"/>
              <a:t>Cú pháp:</a:t>
            </a:r>
            <a:endParaRPr lang="en-US"/>
          </a:p>
          <a:p>
            <a:pPr marL="342900" lvl="1" indent="0">
              <a:buNone/>
            </a:pPr>
            <a:r>
              <a:rPr lang="en-US"/>
              <a:t>ALTER</a:t>
            </a:r>
            <a:r>
              <a:rPr lang="vi-VN"/>
              <a:t> TRIGGER &lt;tên trigger&gt; ON &lt;tên bảng&gt;</a:t>
            </a:r>
            <a:endParaRPr lang="en-US"/>
          </a:p>
          <a:p>
            <a:pPr marL="342900" lvl="1" indent="0">
              <a:buNone/>
            </a:pPr>
            <a:r>
              <a:rPr lang="en-US"/>
              <a:t>[WITH ENCRYPTION]</a:t>
            </a:r>
          </a:p>
          <a:p>
            <a:pPr marL="342900" lvl="1" indent="0">
              <a:buNone/>
            </a:pPr>
            <a:r>
              <a:rPr lang="vi-VN"/>
              <a:t>FOR</a:t>
            </a:r>
            <a:r>
              <a:rPr lang="en-US"/>
              <a:t> | INSTEAD OF | AFTER</a:t>
            </a:r>
            <a:r>
              <a:rPr lang="vi-VN"/>
              <a:t>  &lt;biến cố kích hoạt&gt;</a:t>
            </a:r>
            <a:endParaRPr lang="en-US"/>
          </a:p>
          <a:p>
            <a:pPr marL="342900" lvl="1" indent="0">
              <a:buNone/>
            </a:pPr>
            <a:r>
              <a:rPr lang="vi-VN"/>
              <a:t>AS</a:t>
            </a:r>
            <a:endParaRPr lang="en-US"/>
          </a:p>
          <a:p>
            <a:pPr marL="342900" lvl="1" indent="0">
              <a:buNone/>
            </a:pPr>
            <a:r>
              <a:rPr lang="en-US"/>
              <a:t>	</a:t>
            </a:r>
            <a:r>
              <a:rPr lang="vi-VN"/>
              <a:t>&lt;Các lệnh T-SQL&gt; </a:t>
            </a:r>
            <a:endParaRPr lang="en-US"/>
          </a:p>
        </p:txBody>
      </p:sp>
    </p:spTree>
    <p:extLst>
      <p:ext uri="{BB962C8B-B14F-4D97-AF65-F5344CB8AC3E}">
        <p14:creationId xmlns:p14="http://schemas.microsoft.com/office/powerpoint/2010/main" val="355882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id="{E305FFA0-01E4-4260-8277-CA825FFE5C2E}"/>
              </a:ext>
            </a:extLst>
          </p:cNvPr>
          <p:cNvSpPr txBox="1">
            <a:spLocks/>
          </p:cNvSpPr>
          <p:nvPr/>
        </p:nvSpPr>
        <p:spPr>
          <a:xfrm>
            <a:off x="626165" y="1404137"/>
            <a:ext cx="6727601" cy="1338828"/>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t>Khái niệm</a:t>
            </a:r>
          </a:p>
          <a:p>
            <a:r>
              <a:rPr lang="en-US"/>
              <a:t>Tạo trigger</a:t>
            </a:r>
          </a:p>
          <a:p>
            <a:r>
              <a:rPr lang="en-US"/>
              <a:t>Quản lý trigger</a:t>
            </a:r>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Quản lý Trigger</a:t>
            </a:r>
          </a:p>
        </p:txBody>
      </p:sp>
      <p:sp>
        <p:nvSpPr>
          <p:cNvPr id="3" name="Text Placeholder 2"/>
          <p:cNvSpPr>
            <a:spLocks noGrp="1"/>
          </p:cNvSpPr>
          <p:nvPr>
            <p:ph type="body" sz="quarter" idx="11"/>
          </p:nvPr>
        </p:nvSpPr>
        <p:spPr/>
        <p:txBody>
          <a:bodyPr/>
          <a:lstStyle/>
          <a:p>
            <a:r>
              <a:rPr lang="en-US"/>
              <a:t>Thay đổi nội dungTrigger</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Thay đổi nội dung của Trigger có tên Ktra_LG trên Bảng NhanVien.</a:t>
            </a:r>
          </a:p>
          <a:p>
            <a:pPr marL="0" indent="0">
              <a:buNone/>
            </a:pPr>
            <a:r>
              <a:rPr lang="en-US"/>
              <a:t>Alter TRIGGER KTra_LG ON Nhanvien</a:t>
            </a:r>
          </a:p>
          <a:p>
            <a:pPr marL="0" indent="0">
              <a:buNone/>
            </a:pPr>
            <a:r>
              <a:rPr lang="en-US"/>
              <a:t>FOR INSERT</a:t>
            </a:r>
          </a:p>
          <a:p>
            <a:pPr marL="0" indent="0">
              <a:buNone/>
            </a:pPr>
            <a:r>
              <a:rPr lang="en-US"/>
              <a:t>AS</a:t>
            </a:r>
          </a:p>
          <a:p>
            <a:pPr marL="342900" lvl="1" indent="0">
              <a:buNone/>
            </a:pPr>
            <a:r>
              <a:rPr lang="en-US"/>
              <a:t>IF(SELECT luongGio FROM INSERTED)&gt;=0</a:t>
            </a:r>
          </a:p>
          <a:p>
            <a:pPr marL="342900" lvl="1" indent="0">
              <a:buNone/>
            </a:pPr>
            <a:r>
              <a:rPr lang="en-US"/>
              <a:t>	COMMIT TRAN</a:t>
            </a:r>
          </a:p>
          <a:p>
            <a:pPr marL="342900" lvl="1" indent="0">
              <a:buNone/>
            </a:pPr>
            <a:r>
              <a:rPr lang="en-US"/>
              <a:t>ELSE</a:t>
            </a:r>
          </a:p>
          <a:p>
            <a:pPr marL="342900" lvl="1" indent="0">
              <a:buNone/>
            </a:pPr>
            <a:r>
              <a:rPr lang="en-US"/>
              <a:t>BEGIN</a:t>
            </a:r>
          </a:p>
          <a:p>
            <a:pPr marL="685800" lvl="2" indent="0">
              <a:buNone/>
            </a:pPr>
            <a:r>
              <a:rPr lang="en-US"/>
              <a:t>PRINT'Luong gio phai &gt; 0'</a:t>
            </a:r>
          </a:p>
          <a:p>
            <a:pPr marL="685800" lvl="2" indent="0">
              <a:buNone/>
            </a:pPr>
            <a:r>
              <a:rPr lang="en-US"/>
              <a:t>ROLLBACK TRAN -- Hủy giao tác</a:t>
            </a:r>
          </a:p>
          <a:p>
            <a:pPr marL="342900" lvl="1" indent="0">
              <a:buNone/>
            </a:pPr>
            <a:r>
              <a:rPr lang="en-US"/>
              <a:t>END</a:t>
            </a:r>
          </a:p>
        </p:txBody>
      </p:sp>
    </p:spTree>
    <p:extLst>
      <p:ext uri="{BB962C8B-B14F-4D97-AF65-F5344CB8AC3E}">
        <p14:creationId xmlns:p14="http://schemas.microsoft.com/office/powerpoint/2010/main" val="233263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Quản lý Trigger</a:t>
            </a:r>
          </a:p>
        </p:txBody>
      </p:sp>
      <p:sp>
        <p:nvSpPr>
          <p:cNvPr id="3" name="Text Placeholder 2"/>
          <p:cNvSpPr>
            <a:spLocks noGrp="1"/>
          </p:cNvSpPr>
          <p:nvPr>
            <p:ph type="body" sz="quarter" idx="11"/>
          </p:nvPr>
        </p:nvSpPr>
        <p:spPr/>
        <p:txBody>
          <a:bodyPr/>
          <a:lstStyle/>
          <a:p>
            <a:r>
              <a:rPr lang="en-US"/>
              <a:t>Tắt/bật hoạt động của Trigger</a:t>
            </a:r>
          </a:p>
        </p:txBody>
      </p:sp>
      <p:sp>
        <p:nvSpPr>
          <p:cNvPr id="4" name="Content Placeholder 3"/>
          <p:cNvSpPr>
            <a:spLocks noGrp="1"/>
          </p:cNvSpPr>
          <p:nvPr>
            <p:ph idx="1"/>
          </p:nvPr>
        </p:nvSpPr>
        <p:spPr/>
        <p:txBody>
          <a:bodyPr/>
          <a:lstStyle/>
          <a:p>
            <a:pPr>
              <a:buFont typeface="Wingdings" pitchFamily="2" charset="2"/>
              <a:buChar char="v"/>
            </a:pPr>
            <a:r>
              <a:rPr lang="en-US" b="1"/>
              <a:t>Cú pháp:</a:t>
            </a:r>
            <a:endParaRPr lang="en-US"/>
          </a:p>
          <a:p>
            <a:pPr marL="342900" lvl="1" indent="0">
              <a:buNone/>
            </a:pPr>
            <a:r>
              <a:rPr lang="vi-VN"/>
              <a:t>ALTER TABLE &lt;tên bảng&gt;</a:t>
            </a:r>
            <a:endParaRPr lang="en-US"/>
          </a:p>
          <a:p>
            <a:pPr marL="342900" lvl="1" indent="0">
              <a:buNone/>
            </a:pPr>
            <a:r>
              <a:rPr lang="vi-VN"/>
              <a:t>DISABLE | ENABLE TRIGGER &lt;tên trigger&gt; </a:t>
            </a:r>
            <a:endParaRPr lang="en-US"/>
          </a:p>
          <a:p>
            <a:pPr>
              <a:buFont typeface="Wingdings" pitchFamily="2" charset="2"/>
              <a:buChar char="v"/>
            </a:pPr>
            <a:r>
              <a:rPr lang="vi-VN"/>
              <a:t>Ví dụ: Tắt hoạt động của trigger có tên là </a:t>
            </a:r>
            <a:r>
              <a:rPr lang="en-US"/>
              <a:t>Tr_PhongBan trên bảng Phongban:</a:t>
            </a:r>
          </a:p>
          <a:p>
            <a:pPr marL="342900" lvl="1" indent="0">
              <a:buNone/>
            </a:pPr>
            <a:r>
              <a:rPr lang="vi-VN"/>
              <a:t>ALTER TABLE </a:t>
            </a:r>
            <a:r>
              <a:rPr lang="en-US"/>
              <a:t>PhongBan</a:t>
            </a:r>
          </a:p>
          <a:p>
            <a:pPr marL="342900" lvl="1" indent="0">
              <a:buNone/>
            </a:pPr>
            <a:r>
              <a:rPr lang="vi-VN"/>
              <a:t>DISABLE TRIGGER </a:t>
            </a:r>
            <a:r>
              <a:rPr lang="en-US"/>
              <a:t>Tr_PhongBan</a:t>
            </a:r>
          </a:p>
          <a:p>
            <a:pPr>
              <a:buFont typeface="Wingdings" pitchFamily="2" charset="2"/>
              <a:buChar char="v"/>
            </a:pPr>
            <a:r>
              <a:rPr lang="en-US"/>
              <a:t>Để cho trigger này hoạt động trở lại, dùng lệnh như sau:</a:t>
            </a:r>
          </a:p>
          <a:p>
            <a:pPr marL="342900" lvl="1" indent="0">
              <a:buNone/>
            </a:pPr>
            <a:r>
              <a:rPr lang="vi-VN"/>
              <a:t>ALTER TABLE </a:t>
            </a:r>
            <a:r>
              <a:rPr lang="en-US"/>
              <a:t>PhongBan</a:t>
            </a:r>
          </a:p>
          <a:p>
            <a:pPr marL="342900" lvl="1" indent="0">
              <a:buNone/>
            </a:pPr>
            <a:r>
              <a:rPr lang="en-US"/>
              <a:t>EN</a:t>
            </a:r>
            <a:r>
              <a:rPr lang="vi-VN"/>
              <a:t>ABLE TRIGGER </a:t>
            </a:r>
            <a:r>
              <a:rPr lang="en-US"/>
              <a:t>Tr_PhongBan</a:t>
            </a:r>
          </a:p>
        </p:txBody>
      </p:sp>
    </p:spTree>
    <p:extLst>
      <p:ext uri="{BB962C8B-B14F-4D97-AF65-F5344CB8AC3E}">
        <p14:creationId xmlns:p14="http://schemas.microsoft.com/office/powerpoint/2010/main" val="200921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6</a:t>
            </a:r>
          </a:p>
        </p:txBody>
      </p:sp>
    </p:spTree>
    <p:extLst>
      <p:ext uri="{BB962C8B-B14F-4D97-AF65-F5344CB8AC3E}">
        <p14:creationId xmlns:p14="http://schemas.microsoft.com/office/powerpoint/2010/main" val="6554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Khái niệm</a:t>
            </a:r>
          </a:p>
        </p:txBody>
      </p:sp>
      <p:sp>
        <p:nvSpPr>
          <p:cNvPr id="3" name="Text Placeholder 2"/>
          <p:cNvSpPr>
            <a:spLocks noGrp="1"/>
          </p:cNvSpPr>
          <p:nvPr>
            <p:ph type="body" sz="quarter" idx="11"/>
          </p:nvPr>
        </p:nvSpPr>
        <p:spPr/>
        <p:txBody>
          <a:bodyPr/>
          <a:lstStyle/>
          <a:p>
            <a:r>
              <a:rPr lang="en-US"/>
              <a:t>Trigger là gì?</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vi-VN" dirty="0"/>
              <a:t>Trigger là một cấu trúc lệnh T-SQL đặc biệt có khả năng </a:t>
            </a:r>
            <a:r>
              <a:rPr lang="vi-VN" b="1" dirty="0">
                <a:solidFill>
                  <a:srgbClr val="FF0000"/>
                </a:solidFill>
              </a:rPr>
              <a:t>thực thi một cách tự động</a:t>
            </a:r>
            <a:r>
              <a:rPr lang="vi-VN" dirty="0"/>
              <a:t> mỗi khi dữ liệu trên bảng liên quan với trigger bị </a:t>
            </a:r>
            <a:r>
              <a:rPr lang="vi-VN" dirty="0">
                <a:solidFill>
                  <a:srgbClr val="FF0000"/>
                </a:solidFill>
                <a:highlight>
                  <a:srgbClr val="FFFF00"/>
                </a:highlight>
              </a:rPr>
              <a:t>cập nhật (thêm, xoá, sửa)</a:t>
            </a:r>
            <a:r>
              <a:rPr lang="vi-VN" dirty="0"/>
              <a:t>. </a:t>
            </a:r>
            <a:endParaRPr lang="en-US" dirty="0"/>
          </a:p>
          <a:p>
            <a:pPr algn="just">
              <a:buFont typeface="Wingdings" pitchFamily="2" charset="2"/>
              <a:buChar char="v"/>
            </a:pPr>
            <a:r>
              <a:rPr lang="en-US" dirty="0"/>
              <a:t>K</a:t>
            </a:r>
            <a:r>
              <a:rPr lang="vi-VN" dirty="0"/>
              <a:t>hác với thủ tục là không có tham số, không cần gọi thực hiện bằng lệnh EXECUTE mà sẽ được kích hoạt tương ứng với các hành động thay đổi dữ liệu (thêm, xoá, sửa).</a:t>
            </a:r>
            <a:endParaRPr lang="en-US" dirty="0"/>
          </a:p>
          <a:p>
            <a:pPr algn="just">
              <a:buFont typeface="Wingdings" pitchFamily="2" charset="2"/>
              <a:buChar char="v"/>
            </a:pPr>
            <a:r>
              <a:rPr lang="vi-VN" dirty="0"/>
              <a:t>Có 5 kiểu trigger: </a:t>
            </a:r>
            <a:endParaRPr lang="en-US" dirty="0"/>
          </a:p>
          <a:p>
            <a:pPr lvl="1" algn="just">
              <a:buFont typeface="Wingdings" pitchFamily="2" charset="2"/>
              <a:buChar char="v"/>
            </a:pPr>
            <a:r>
              <a:rPr lang="en-US" dirty="0"/>
              <a:t>I</a:t>
            </a:r>
            <a:r>
              <a:rPr lang="vi-VN" dirty="0"/>
              <a:t>nsert trigger áp dụng cho hành động thêm dữ liệu vào bảng, </a:t>
            </a:r>
            <a:endParaRPr lang="en-US" dirty="0"/>
          </a:p>
          <a:p>
            <a:pPr lvl="1" algn="just">
              <a:buFont typeface="Wingdings" pitchFamily="2" charset="2"/>
              <a:buChar char="v"/>
            </a:pPr>
            <a:r>
              <a:rPr lang="en-US" dirty="0"/>
              <a:t>D</a:t>
            </a:r>
            <a:r>
              <a:rPr lang="vi-VN" dirty="0"/>
              <a:t>elete trigger áp dụng cho hành động xoá dữ liệu trên bảng, </a:t>
            </a:r>
            <a:endParaRPr lang="en-US" dirty="0"/>
          </a:p>
          <a:p>
            <a:pPr lvl="1" algn="just">
              <a:buFont typeface="Wingdings" pitchFamily="2" charset="2"/>
              <a:buChar char="v"/>
            </a:pPr>
            <a:r>
              <a:rPr lang="en-US" dirty="0"/>
              <a:t>U</a:t>
            </a:r>
            <a:r>
              <a:rPr lang="vi-VN" dirty="0"/>
              <a:t>pdate trigger áp dụng cho hành động sửa đổi dữ liệu trên bảng. </a:t>
            </a:r>
            <a:endParaRPr lang="en-US" dirty="0"/>
          </a:p>
          <a:p>
            <a:pPr lvl="1" algn="just">
              <a:buFont typeface="Wingdings" pitchFamily="2" charset="2"/>
              <a:buChar char="v"/>
            </a:pPr>
            <a:r>
              <a:rPr lang="en-US" dirty="0"/>
              <a:t>I</a:t>
            </a:r>
            <a:r>
              <a:rPr lang="vi-VN" dirty="0"/>
              <a:t>nstead of trigger xảy ra thay vì các hành động thêm, xoá, sửa dữ liệu, </a:t>
            </a:r>
            <a:endParaRPr lang="en-US" dirty="0"/>
          </a:p>
          <a:p>
            <a:pPr lvl="1" algn="just">
              <a:buFont typeface="Wingdings" pitchFamily="2" charset="2"/>
              <a:buChar char="v"/>
            </a:pPr>
            <a:r>
              <a:rPr lang="en-US" dirty="0"/>
              <a:t>A</a:t>
            </a:r>
            <a:r>
              <a:rPr lang="vi-VN" dirty="0"/>
              <a:t>fter trigger xảy ra sau khi hoạt động thực thi</a:t>
            </a:r>
            <a:r>
              <a:rPr lang="en-US" dirty="0"/>
              <a:t>.</a:t>
            </a:r>
          </a:p>
        </p:txBody>
      </p:sp>
    </p:spTree>
    <p:extLst>
      <p:ext uri="{BB962C8B-B14F-4D97-AF65-F5344CB8AC3E}">
        <p14:creationId xmlns:p14="http://schemas.microsoft.com/office/powerpoint/2010/main" val="34223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Khái niệm</a:t>
            </a:r>
          </a:p>
        </p:txBody>
      </p:sp>
      <p:sp>
        <p:nvSpPr>
          <p:cNvPr id="3" name="Text Placeholder 2"/>
          <p:cNvSpPr>
            <a:spLocks noGrp="1"/>
          </p:cNvSpPr>
          <p:nvPr>
            <p:ph type="body" sz="quarter" idx="11"/>
          </p:nvPr>
        </p:nvSpPr>
        <p:spPr/>
        <p:txBody>
          <a:bodyPr/>
          <a:lstStyle/>
          <a:p>
            <a:r>
              <a:rPr lang="en-US"/>
              <a:t>Khi nào sử dụng Trigger?</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vi-VN"/>
              <a:t>Cấu trúc lệnh trigger được dùng để kiểm tra sự toàn vẹn dữ liệu nghĩa là kiểm tra được tất cả các ràng buộc toàn vẹn có trong CSDL.</a:t>
            </a:r>
            <a:endParaRPr lang="en-US"/>
          </a:p>
          <a:p>
            <a:pPr algn="just">
              <a:buFont typeface="Wingdings" pitchFamily="2" charset="2"/>
              <a:buChar char="v"/>
            </a:pPr>
            <a:r>
              <a:rPr lang="en-US"/>
              <a:t>M</a:t>
            </a:r>
            <a:r>
              <a:rPr lang="vi-VN"/>
              <a:t>ột số ràng buộc đơn giản như liên bộ (khoá chính), tham chiếu (khoá ngoại), miền giá trị thì chỉ cần sử dụng đối tượng constraint là đủ mà không cần dùng trigger. </a:t>
            </a:r>
            <a:endParaRPr lang="en-US"/>
          </a:p>
          <a:p>
            <a:pPr algn="just">
              <a:buFont typeface="Wingdings" pitchFamily="2" charset="2"/>
              <a:buChar char="v"/>
            </a:pPr>
            <a:r>
              <a:rPr lang="en-US"/>
              <a:t>C</a:t>
            </a:r>
            <a:r>
              <a:rPr lang="vi-VN"/>
              <a:t>hỉ nên sử dụng trigger cho những ràng buộc kiểm tra phức tạp trên dữ liệu hoặc lợi dụng sự thực thi tự động của trigger để thực hiện một số công việc khác nhằm khai thác tối đa lợi ích của việc sử dụng trigger.  </a:t>
            </a:r>
            <a:endParaRPr lang="en-US"/>
          </a:p>
        </p:txBody>
      </p:sp>
    </p:spTree>
    <p:extLst>
      <p:ext uri="{BB962C8B-B14F-4D97-AF65-F5344CB8AC3E}">
        <p14:creationId xmlns:p14="http://schemas.microsoft.com/office/powerpoint/2010/main" val="56499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Khái niệm</a:t>
            </a:r>
          </a:p>
        </p:txBody>
      </p:sp>
      <p:sp>
        <p:nvSpPr>
          <p:cNvPr id="3" name="Text Placeholder 2"/>
          <p:cNvSpPr>
            <a:spLocks noGrp="1"/>
          </p:cNvSpPr>
          <p:nvPr>
            <p:ph type="body" sz="quarter" idx="11"/>
          </p:nvPr>
        </p:nvSpPr>
        <p:spPr/>
        <p:txBody>
          <a:bodyPr/>
          <a:lstStyle/>
          <a:p>
            <a:r>
              <a:rPr lang="en-US"/>
              <a:t>Hoạt động của Trigger</a:t>
            </a:r>
          </a:p>
        </p:txBody>
      </p:sp>
      <p:sp>
        <p:nvSpPr>
          <p:cNvPr id="4" name="Content Placeholder 3"/>
          <p:cNvSpPr>
            <a:spLocks noGrp="1"/>
          </p:cNvSpPr>
          <p:nvPr>
            <p:ph idx="1"/>
          </p:nvPr>
        </p:nvSpPr>
        <p:spPr/>
        <p:txBody>
          <a:bodyPr>
            <a:normAutofit fontScale="92500" lnSpcReduction="10000"/>
          </a:bodyPr>
          <a:lstStyle/>
          <a:p>
            <a:pPr algn="just">
              <a:buFont typeface="Wingdings" pitchFamily="2" charset="2"/>
              <a:buChar char="v"/>
            </a:pPr>
            <a:r>
              <a:rPr lang="vi-VN"/>
              <a:t>Mỗi trigger khi được định nghĩa phải chỉ định trigger đó thuộc bảng dữ liệu nào và chỉ được kích hoạt khi người sử dụng tác động (thêm, xoá, sửa) trên bảng dữ liệu đó.</a:t>
            </a:r>
            <a:endParaRPr lang="en-US"/>
          </a:p>
          <a:p>
            <a:pPr lvl="0" algn="just">
              <a:buFont typeface="Wingdings" pitchFamily="2" charset="2"/>
              <a:buChar char="v"/>
            </a:pPr>
            <a:r>
              <a:rPr lang="vi-VN"/>
              <a:t>Khi một hành động thêm (INSERT) dữ liệu  vào bảng xảy ra thì trigger tương ứng với hành động này sẽ được kích hoạt. Khi đó hệ thống sẽ phát sinh ra một bảng phụ có tên là INSERTED để chứa một dòng dữ liệu mới mà người dùng muốn thêm vào bảng, bảng phụ này có cấu trúc hoàn toàn giống với bảng được định nghĩa trigger trên đó. </a:t>
            </a:r>
            <a:endParaRPr lang="en-US"/>
          </a:p>
          <a:p>
            <a:pPr lvl="0" algn="just">
              <a:buFont typeface="Wingdings" pitchFamily="2" charset="2"/>
              <a:buChar char="v"/>
            </a:pPr>
            <a:r>
              <a:rPr lang="vi-VN"/>
              <a:t>Sau khi trigger kết thúc hoạt động thì bảng phụ này sẽ bị huỷ bỏ.</a:t>
            </a:r>
            <a:endParaRPr lang="en-US"/>
          </a:p>
          <a:p>
            <a:pPr lvl="0" algn="just">
              <a:buFont typeface="Wingdings" pitchFamily="2" charset="2"/>
              <a:buChar char="v"/>
            </a:pPr>
            <a:r>
              <a:rPr lang="vi-VN"/>
              <a:t>Khi xoá (DELETE) một dòng dữ liệu trên bảng thì trigger tương ứng với hành động này sẽ được kích hoạt. Khi đó một bảng phụ có tên là DELETED được phát sinh để chứa dòng dữ liệu mà người sử dụng muốn xoá đi. </a:t>
            </a:r>
            <a:endParaRPr lang="en-US"/>
          </a:p>
          <a:p>
            <a:pPr lvl="0" algn="just">
              <a:buFont typeface="Wingdings" pitchFamily="2" charset="2"/>
              <a:buChar char="v"/>
            </a:pPr>
            <a:r>
              <a:rPr lang="vi-VN"/>
              <a:t>Bảng phụ này cũng có cấu trúc giống với bảng được định nghĩa trigger trên đó và sẽ bị huỷ bỏ sau khi kết thúc hoạt động của trigger.</a:t>
            </a:r>
            <a:endParaRPr lang="en-US"/>
          </a:p>
        </p:txBody>
      </p:sp>
    </p:spTree>
    <p:extLst>
      <p:ext uri="{BB962C8B-B14F-4D97-AF65-F5344CB8AC3E}">
        <p14:creationId xmlns:p14="http://schemas.microsoft.com/office/powerpoint/2010/main" val="306836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Khái niệm</a:t>
            </a:r>
          </a:p>
        </p:txBody>
      </p:sp>
      <p:sp>
        <p:nvSpPr>
          <p:cNvPr id="3" name="Text Placeholder 2"/>
          <p:cNvSpPr>
            <a:spLocks noGrp="1"/>
          </p:cNvSpPr>
          <p:nvPr>
            <p:ph type="body" sz="quarter" idx="11"/>
          </p:nvPr>
        </p:nvSpPr>
        <p:spPr/>
        <p:txBody>
          <a:bodyPr/>
          <a:lstStyle/>
          <a:p>
            <a:r>
              <a:rPr lang="en-US"/>
              <a:t>Hoạt động của Trigger</a:t>
            </a:r>
          </a:p>
        </p:txBody>
      </p:sp>
      <p:sp>
        <p:nvSpPr>
          <p:cNvPr id="4" name="Content Placeholder 3"/>
          <p:cNvSpPr>
            <a:spLocks noGrp="1"/>
          </p:cNvSpPr>
          <p:nvPr>
            <p:ph idx="1"/>
          </p:nvPr>
        </p:nvSpPr>
        <p:spPr/>
        <p:txBody>
          <a:bodyPr>
            <a:normAutofit fontScale="92500"/>
          </a:bodyPr>
          <a:lstStyle/>
          <a:p>
            <a:pPr lvl="0" algn="just">
              <a:buFont typeface="Wingdings" pitchFamily="2" charset="2"/>
              <a:buChar char="v"/>
            </a:pPr>
            <a:r>
              <a:rPr lang="vi-VN"/>
              <a:t>Khi sửa đổi (UPDATE) dữ liệu trên một bảng thì trigger tương ứng với hành động này sẽ được kích hoạt. Khi đó hệ thống sẽ phát sinh ra 2 bảng phụ: một bảng dùng để chứa dữ liệu mới cần sửa vào bảng và có tên là INSERTED, bảng còn lại dùng để chứa dữ liệu cũ cần bỏ đi và có tên là DELETED. </a:t>
            </a:r>
            <a:endParaRPr lang="en-US"/>
          </a:p>
          <a:p>
            <a:pPr lvl="0" algn="just">
              <a:buFont typeface="Wingdings" pitchFamily="2" charset="2"/>
              <a:buChar char="v"/>
            </a:pPr>
            <a:r>
              <a:rPr lang="vi-VN"/>
              <a:t>Hành động thay đổi dữ liệu tương ứng với 2 hành động: xoá dữ liệu cũ sau đó thêm dữ liệu mới</a:t>
            </a:r>
            <a:r>
              <a:rPr lang="en-US"/>
              <a:t>.</a:t>
            </a:r>
          </a:p>
          <a:p>
            <a:pPr lvl="0" algn="just">
              <a:buFont typeface="Wingdings" pitchFamily="2" charset="2"/>
              <a:buChar char="v"/>
            </a:pPr>
            <a:r>
              <a:rPr lang="vi-VN"/>
              <a:t>Hai bảng phụ này cũng bị huỷ bỏ sau khi kết thúc hoạt động của trigger.</a:t>
            </a:r>
            <a:endParaRPr lang="en-US"/>
          </a:p>
          <a:p>
            <a:pPr algn="just">
              <a:buFont typeface="Wingdings" pitchFamily="2" charset="2"/>
              <a:buChar char="v"/>
            </a:pPr>
            <a:r>
              <a:rPr lang="vi-VN"/>
              <a:t>Các bảng phụ INSERTED, DELETED chỉ chứa duy nhất một dòng dữ liệu. </a:t>
            </a:r>
            <a:endParaRPr lang="en-US"/>
          </a:p>
          <a:p>
            <a:pPr algn="just">
              <a:buFont typeface="Wingdings" pitchFamily="2" charset="2"/>
              <a:buChar char="v"/>
            </a:pPr>
            <a:r>
              <a:rPr lang="vi-VN"/>
              <a:t>Việc kiểm tra dữ liệu khi cập nhật có hợp lệ hay không sẽ kiểm tra trực tiếp trên các bảng phụ này. </a:t>
            </a:r>
            <a:endParaRPr lang="en-US"/>
          </a:p>
          <a:p>
            <a:pPr algn="just">
              <a:buFont typeface="Wingdings" pitchFamily="2" charset="2"/>
              <a:buChar char="v"/>
            </a:pPr>
            <a:r>
              <a:rPr lang="vi-VN"/>
              <a:t>Các bảng này chỉ được sử dụng trong cấu trúc trigger, ngoài ra không được sử dụng trong bất cứ cấu trúc lệnh nào khác.</a:t>
            </a:r>
            <a:endParaRPr lang="en-US"/>
          </a:p>
        </p:txBody>
      </p:sp>
    </p:spTree>
    <p:extLst>
      <p:ext uri="{BB962C8B-B14F-4D97-AF65-F5344CB8AC3E}">
        <p14:creationId xmlns:p14="http://schemas.microsoft.com/office/powerpoint/2010/main" val="69543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Cú pháp</a:t>
            </a:r>
          </a:p>
        </p:txBody>
      </p:sp>
      <p:sp>
        <p:nvSpPr>
          <p:cNvPr id="4" name="Content Placeholder 3"/>
          <p:cNvSpPr>
            <a:spLocks noGrp="1"/>
          </p:cNvSpPr>
          <p:nvPr>
            <p:ph idx="1"/>
          </p:nvPr>
        </p:nvSpPr>
        <p:spPr/>
        <p:txBody>
          <a:bodyPr>
            <a:normAutofit fontScale="92500" lnSpcReduction="10000"/>
          </a:bodyPr>
          <a:lstStyle/>
          <a:p>
            <a:pPr marL="342900" lvl="1" indent="0" algn="just">
              <a:buNone/>
            </a:pPr>
            <a:r>
              <a:rPr lang="vi-VN" dirty="0"/>
              <a:t>CREATE TRIGGER &lt;tên trigger&gt; ON &lt;tên bảng&gt;</a:t>
            </a:r>
            <a:endParaRPr lang="en-US" dirty="0"/>
          </a:p>
          <a:p>
            <a:pPr marL="342900" lvl="1" indent="0" algn="just">
              <a:buNone/>
            </a:pPr>
            <a:r>
              <a:rPr lang="en-US" dirty="0"/>
              <a:t>[WITH ENCRYPTION]</a:t>
            </a:r>
          </a:p>
          <a:p>
            <a:pPr marL="342900" lvl="1" indent="0" algn="just">
              <a:buNone/>
            </a:pPr>
            <a:r>
              <a:rPr lang="vi-VN" dirty="0"/>
              <a:t>FOR</a:t>
            </a:r>
            <a:r>
              <a:rPr lang="en-US" dirty="0"/>
              <a:t> | INSTEAD OF | AFTER </a:t>
            </a:r>
            <a:r>
              <a:rPr lang="vi-VN" dirty="0"/>
              <a:t> &lt;biến cố kích hoạt&gt;</a:t>
            </a:r>
            <a:endParaRPr lang="en-US" dirty="0"/>
          </a:p>
          <a:p>
            <a:pPr marL="342900" lvl="1" indent="0" algn="just">
              <a:buNone/>
            </a:pPr>
            <a:r>
              <a:rPr lang="vi-VN" dirty="0"/>
              <a:t>AS</a:t>
            </a:r>
            <a:endParaRPr lang="en-US" dirty="0"/>
          </a:p>
          <a:p>
            <a:pPr marL="342900" lvl="1" indent="0" algn="just">
              <a:buNone/>
            </a:pPr>
            <a:r>
              <a:rPr lang="en-US" dirty="0"/>
              <a:t>	</a:t>
            </a:r>
            <a:r>
              <a:rPr lang="vi-VN" dirty="0"/>
              <a:t>&lt;Các lệnh T-SQL&gt; </a:t>
            </a:r>
            <a:endParaRPr lang="en-US" dirty="0"/>
          </a:p>
          <a:p>
            <a:pPr lvl="0" algn="just">
              <a:buFont typeface="Wingdings" pitchFamily="2" charset="2"/>
              <a:buChar char="v"/>
            </a:pPr>
            <a:r>
              <a:rPr lang="en-US" dirty="0" err="1"/>
              <a:t>Tên</a:t>
            </a:r>
            <a:r>
              <a:rPr lang="en-US" dirty="0"/>
              <a:t> trigger: </a:t>
            </a:r>
            <a:r>
              <a:rPr lang="en-US" dirty="0" err="1"/>
              <a:t>Là</a:t>
            </a:r>
            <a:r>
              <a:rPr lang="en-US" dirty="0"/>
              <a:t> </a:t>
            </a:r>
            <a:r>
              <a:rPr lang="en-US" dirty="0" err="1"/>
              <a:t>tên</a:t>
            </a:r>
            <a:r>
              <a:rPr lang="en-US" dirty="0"/>
              <a:t> </a:t>
            </a:r>
            <a:r>
              <a:rPr lang="en-US" dirty="0" err="1"/>
              <a:t>của</a:t>
            </a:r>
            <a:r>
              <a:rPr lang="en-US" dirty="0"/>
              <a:t> trigger </a:t>
            </a:r>
            <a:r>
              <a:rPr lang="en-US" dirty="0" err="1"/>
              <a:t>cần</a:t>
            </a:r>
            <a:r>
              <a:rPr lang="en-US" dirty="0"/>
              <a:t> </a:t>
            </a:r>
            <a:r>
              <a:rPr lang="en-US" dirty="0" err="1"/>
              <a:t>tạo</a:t>
            </a:r>
            <a:r>
              <a:rPr lang="en-US" dirty="0"/>
              <a:t>, </a:t>
            </a:r>
            <a:r>
              <a:rPr lang="en-US" dirty="0" err="1"/>
              <a:t>tên</a:t>
            </a:r>
            <a:r>
              <a:rPr lang="en-US" dirty="0"/>
              <a:t> </a:t>
            </a:r>
            <a:r>
              <a:rPr lang="en-US" dirty="0" err="1"/>
              <a:t>này</a:t>
            </a:r>
            <a:r>
              <a:rPr lang="en-US" dirty="0"/>
              <a:t> </a:t>
            </a:r>
            <a:r>
              <a:rPr lang="en-US" dirty="0" err="1"/>
              <a:t>phải</a:t>
            </a:r>
            <a:r>
              <a:rPr lang="en-US" dirty="0"/>
              <a:t> </a:t>
            </a:r>
            <a:r>
              <a:rPr lang="en-US" dirty="0" err="1"/>
              <a:t>duy</a:t>
            </a:r>
            <a:r>
              <a:rPr lang="en-US" dirty="0"/>
              <a:t> </a:t>
            </a:r>
            <a:r>
              <a:rPr lang="en-US" dirty="0" err="1"/>
              <a:t>nhất</a:t>
            </a:r>
            <a:r>
              <a:rPr lang="en-US" dirty="0"/>
              <a:t> </a:t>
            </a:r>
            <a:r>
              <a:rPr lang="en-US" dirty="0" err="1"/>
              <a:t>trong</a:t>
            </a:r>
            <a:r>
              <a:rPr lang="en-US" dirty="0"/>
              <a:t> </a:t>
            </a:r>
            <a:r>
              <a:rPr lang="en-US" dirty="0" err="1"/>
              <a:t>một</a:t>
            </a:r>
            <a:r>
              <a:rPr lang="en-US" dirty="0"/>
              <a:t> CSDL.</a:t>
            </a:r>
          </a:p>
          <a:p>
            <a:pPr lvl="0" algn="just">
              <a:buFont typeface="Wingdings" pitchFamily="2" charset="2"/>
              <a:buChar char="v"/>
            </a:pPr>
            <a:r>
              <a:rPr lang="en-US" dirty="0" err="1"/>
              <a:t>Mệnh</a:t>
            </a:r>
            <a:r>
              <a:rPr lang="en-US" dirty="0"/>
              <a:t> </a:t>
            </a:r>
            <a:r>
              <a:rPr lang="en-US" dirty="0" err="1"/>
              <a:t>đề</a:t>
            </a:r>
            <a:r>
              <a:rPr lang="en-US" dirty="0"/>
              <a:t> ON: </a:t>
            </a:r>
            <a:r>
              <a:rPr lang="en-US" dirty="0" err="1"/>
              <a:t>Chỉ</a:t>
            </a:r>
            <a:r>
              <a:rPr lang="en-US" dirty="0"/>
              <a:t> ra </a:t>
            </a:r>
            <a:r>
              <a:rPr lang="en-US" dirty="0" err="1"/>
              <a:t>rằng</a:t>
            </a:r>
            <a:r>
              <a:rPr lang="en-US" dirty="0"/>
              <a:t> trigger </a:t>
            </a:r>
            <a:r>
              <a:rPr lang="en-US" dirty="0" err="1"/>
              <a:t>này</a:t>
            </a:r>
            <a:r>
              <a:rPr lang="en-US" dirty="0"/>
              <a:t> </a:t>
            </a:r>
            <a:r>
              <a:rPr lang="en-US" dirty="0" err="1"/>
              <a:t>đang</a:t>
            </a:r>
            <a:r>
              <a:rPr lang="en-US" dirty="0"/>
              <a:t> </a:t>
            </a:r>
            <a:r>
              <a:rPr lang="en-US" dirty="0" err="1"/>
              <a:t>viết</a:t>
            </a:r>
            <a:r>
              <a:rPr lang="en-US" dirty="0"/>
              <a:t> </a:t>
            </a:r>
            <a:r>
              <a:rPr lang="en-US" dirty="0" err="1"/>
              <a:t>cho</a:t>
            </a:r>
            <a:r>
              <a:rPr lang="en-US" dirty="0"/>
              <a:t> </a:t>
            </a:r>
            <a:r>
              <a:rPr lang="en-US" dirty="0" err="1"/>
              <a:t>bảng</a:t>
            </a:r>
            <a:r>
              <a:rPr lang="en-US" dirty="0"/>
              <a:t> </a:t>
            </a:r>
            <a:r>
              <a:rPr lang="en-US" dirty="0" err="1"/>
              <a:t>dữ</a:t>
            </a:r>
            <a:r>
              <a:rPr lang="en-US" dirty="0"/>
              <a:t> </a:t>
            </a:r>
            <a:r>
              <a:rPr lang="en-US" dirty="0" err="1"/>
              <a:t>liệu</a:t>
            </a:r>
            <a:r>
              <a:rPr lang="en-US" dirty="0"/>
              <a:t> </a:t>
            </a:r>
            <a:r>
              <a:rPr lang="en-US" dirty="0" err="1"/>
              <a:t>nào</a:t>
            </a:r>
            <a:r>
              <a:rPr lang="en-US" dirty="0"/>
              <a:t>.</a:t>
            </a:r>
          </a:p>
          <a:p>
            <a:pPr lvl="0" algn="just">
              <a:buFont typeface="Wingdings" pitchFamily="2" charset="2"/>
              <a:buChar char="v"/>
            </a:pPr>
            <a:r>
              <a:rPr lang="en-US" dirty="0" err="1"/>
              <a:t>Tên</a:t>
            </a:r>
            <a:r>
              <a:rPr lang="en-US" dirty="0"/>
              <a:t> </a:t>
            </a:r>
            <a:r>
              <a:rPr lang="en-US" dirty="0" err="1"/>
              <a:t>bảng</a:t>
            </a:r>
            <a:r>
              <a:rPr lang="en-US" dirty="0"/>
              <a:t>: </a:t>
            </a:r>
            <a:r>
              <a:rPr lang="en-US" dirty="0" err="1"/>
              <a:t>Là</a:t>
            </a:r>
            <a:r>
              <a:rPr lang="en-US" dirty="0"/>
              <a:t> </a:t>
            </a:r>
            <a:r>
              <a:rPr lang="en-US" dirty="0" err="1"/>
              <a:t>tên</a:t>
            </a:r>
            <a:r>
              <a:rPr lang="en-US" dirty="0"/>
              <a:t> </a:t>
            </a:r>
            <a:r>
              <a:rPr lang="en-US" dirty="0" err="1"/>
              <a:t>của</a:t>
            </a:r>
            <a:r>
              <a:rPr lang="en-US" dirty="0"/>
              <a:t> </a:t>
            </a:r>
            <a:r>
              <a:rPr lang="en-US" dirty="0" err="1"/>
              <a:t>bảng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tạo</a:t>
            </a:r>
            <a:r>
              <a:rPr lang="en-US" dirty="0"/>
              <a:t> trigger </a:t>
            </a:r>
            <a:r>
              <a:rPr lang="en-US" dirty="0" err="1"/>
              <a:t>trên</a:t>
            </a:r>
            <a:r>
              <a:rPr lang="en-US" dirty="0"/>
              <a:t> </a:t>
            </a:r>
            <a:r>
              <a:rPr lang="en-US" dirty="0" err="1"/>
              <a:t>đó</a:t>
            </a:r>
            <a:r>
              <a:rPr lang="en-US" dirty="0"/>
              <a:t>.</a:t>
            </a:r>
          </a:p>
          <a:p>
            <a:pPr lvl="0" algn="just">
              <a:buFont typeface="Wingdings" pitchFamily="2" charset="2"/>
              <a:buChar char="v"/>
            </a:pPr>
            <a:r>
              <a:rPr lang="en-US" dirty="0" err="1"/>
              <a:t>Mệnh</a:t>
            </a:r>
            <a:r>
              <a:rPr lang="en-US" dirty="0"/>
              <a:t> </a:t>
            </a:r>
            <a:r>
              <a:rPr lang="en-US" dirty="0" err="1"/>
              <a:t>đề</a:t>
            </a:r>
            <a:r>
              <a:rPr lang="en-US" dirty="0"/>
              <a:t> WITH ENCRYPTION: </a:t>
            </a:r>
            <a:r>
              <a:rPr lang="en-US" dirty="0" err="1"/>
              <a:t>Dùng</a:t>
            </a:r>
            <a:r>
              <a:rPr lang="en-US" dirty="0"/>
              <a:t> </a:t>
            </a:r>
            <a:r>
              <a:rPr lang="en-US" dirty="0" err="1"/>
              <a:t>để</a:t>
            </a:r>
            <a:r>
              <a:rPr lang="en-US" dirty="0"/>
              <a:t> </a:t>
            </a:r>
            <a:r>
              <a:rPr lang="en-US" dirty="0" err="1"/>
              <a:t>mã</a:t>
            </a:r>
            <a:r>
              <a:rPr lang="en-US" dirty="0"/>
              <a:t> </a:t>
            </a:r>
            <a:r>
              <a:rPr lang="en-US" dirty="0" err="1"/>
              <a:t>hoá</a:t>
            </a:r>
            <a:r>
              <a:rPr lang="en-US" dirty="0"/>
              <a:t> </a:t>
            </a:r>
            <a:r>
              <a:rPr lang="en-US" dirty="0" err="1"/>
              <a:t>nội</a:t>
            </a:r>
            <a:r>
              <a:rPr lang="en-US" dirty="0"/>
              <a:t> dung trigger.</a:t>
            </a:r>
          </a:p>
          <a:p>
            <a:pPr lvl="0" algn="just">
              <a:buFont typeface="Wingdings" pitchFamily="2" charset="2"/>
              <a:buChar char="v"/>
            </a:pPr>
            <a:r>
              <a:rPr lang="en-US" dirty="0" err="1"/>
              <a:t>Mệnh</a:t>
            </a:r>
            <a:r>
              <a:rPr lang="en-US" dirty="0"/>
              <a:t> </a:t>
            </a:r>
            <a:r>
              <a:rPr lang="en-US" dirty="0" err="1"/>
              <a:t>đề</a:t>
            </a:r>
            <a:r>
              <a:rPr lang="en-US" dirty="0"/>
              <a:t> FOR | INSTEAD OF | AFTER: </a:t>
            </a:r>
            <a:r>
              <a:rPr lang="en-US" dirty="0" err="1"/>
              <a:t>Dùng</a:t>
            </a:r>
            <a:r>
              <a:rPr lang="en-US" dirty="0"/>
              <a:t> </a:t>
            </a:r>
            <a:r>
              <a:rPr lang="en-US" dirty="0" err="1"/>
              <a:t>để</a:t>
            </a:r>
            <a:r>
              <a:rPr lang="en-US" dirty="0"/>
              <a:t> </a:t>
            </a:r>
            <a:r>
              <a:rPr lang="en-US" dirty="0" err="1"/>
              <a:t>chỉ</a:t>
            </a:r>
            <a:r>
              <a:rPr lang="en-US" dirty="0"/>
              <a:t> ra </a:t>
            </a:r>
            <a:r>
              <a:rPr lang="en-US" dirty="0" err="1"/>
              <a:t>rằng</a:t>
            </a:r>
            <a:r>
              <a:rPr lang="en-US" dirty="0"/>
              <a:t> trigger </a:t>
            </a:r>
            <a:r>
              <a:rPr lang="en-US" dirty="0" err="1"/>
              <a:t>sẽ</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hành</a:t>
            </a:r>
            <a:r>
              <a:rPr lang="en-US" dirty="0"/>
              <a:t> </a:t>
            </a:r>
            <a:r>
              <a:rPr lang="en-US" dirty="0" err="1"/>
              <a:t>động</a:t>
            </a:r>
            <a:r>
              <a:rPr lang="en-US" dirty="0"/>
              <a:t> </a:t>
            </a:r>
            <a:r>
              <a:rPr lang="en-US" dirty="0" err="1"/>
              <a:t>nào</a:t>
            </a:r>
            <a:r>
              <a:rPr lang="en-US" dirty="0"/>
              <a:t> </a:t>
            </a:r>
            <a:r>
              <a:rPr lang="en-US" dirty="0" err="1"/>
              <a:t>trong</a:t>
            </a:r>
            <a:r>
              <a:rPr lang="en-US" dirty="0"/>
              <a:t> 3 </a:t>
            </a:r>
            <a:r>
              <a:rPr lang="en-US" dirty="0" err="1"/>
              <a:t>hành</a:t>
            </a:r>
            <a:r>
              <a:rPr lang="en-US" dirty="0"/>
              <a:t> </a:t>
            </a:r>
            <a:r>
              <a:rPr lang="en-US" dirty="0" err="1"/>
              <a:t>động</a:t>
            </a:r>
            <a:r>
              <a:rPr lang="en-US" dirty="0"/>
              <a:t>: INSERT, DELETE, UPDATE. </a:t>
            </a:r>
          </a:p>
          <a:p>
            <a:pPr lvl="0" algn="just">
              <a:buFont typeface="Wingdings" pitchFamily="2" charset="2"/>
              <a:buChar char="v"/>
            </a:pPr>
            <a:r>
              <a:rPr lang="en-US" dirty="0" err="1"/>
              <a:t>Biến</a:t>
            </a:r>
            <a:r>
              <a:rPr lang="en-US" dirty="0"/>
              <a:t> </a:t>
            </a:r>
            <a:r>
              <a:rPr lang="en-US" dirty="0" err="1"/>
              <a:t>cố</a:t>
            </a:r>
            <a:r>
              <a:rPr lang="en-US" dirty="0"/>
              <a:t> </a:t>
            </a:r>
            <a:r>
              <a:rPr lang="en-US" dirty="0" err="1"/>
              <a:t>kích</a:t>
            </a:r>
            <a:r>
              <a:rPr lang="en-US" dirty="0"/>
              <a:t> </a:t>
            </a:r>
            <a:r>
              <a:rPr lang="en-US" dirty="0" err="1"/>
              <a:t>hoạt</a:t>
            </a:r>
            <a:r>
              <a:rPr lang="en-US" dirty="0"/>
              <a:t>: </a:t>
            </a:r>
            <a:r>
              <a:rPr lang="en-US" dirty="0" err="1"/>
              <a:t>là</a:t>
            </a:r>
            <a:r>
              <a:rPr lang="en-US" dirty="0"/>
              <a:t> </a:t>
            </a:r>
            <a:r>
              <a:rPr lang="en-US" dirty="0" err="1"/>
              <a:t>các</a:t>
            </a:r>
            <a:r>
              <a:rPr lang="en-US" dirty="0"/>
              <a:t> </a:t>
            </a:r>
            <a:r>
              <a:rPr lang="en-US" dirty="0" err="1"/>
              <a:t>biến</a:t>
            </a:r>
            <a:r>
              <a:rPr lang="en-US" dirty="0"/>
              <a:t> </a:t>
            </a:r>
            <a:r>
              <a:rPr lang="en-US" dirty="0" err="1"/>
              <a:t>cố</a:t>
            </a:r>
            <a:r>
              <a:rPr lang="en-US" dirty="0"/>
              <a:t> </a:t>
            </a:r>
            <a:r>
              <a:rPr lang="en-US" dirty="0" err="1"/>
              <a:t>xảy</a:t>
            </a:r>
            <a:r>
              <a:rPr lang="en-US" dirty="0"/>
              <a:t> ra </a:t>
            </a:r>
            <a:r>
              <a:rPr lang="en-US" dirty="0" err="1"/>
              <a:t>khi</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tác</a:t>
            </a:r>
            <a:r>
              <a:rPr lang="en-US" dirty="0"/>
              <a:t> </a:t>
            </a:r>
            <a:r>
              <a:rPr lang="en-US" dirty="0" err="1"/>
              <a:t>động</a:t>
            </a:r>
            <a:r>
              <a:rPr lang="en-US" dirty="0"/>
              <a:t> </a:t>
            </a:r>
            <a:r>
              <a:rPr lang="en-US" dirty="0" err="1"/>
              <a:t>vào</a:t>
            </a:r>
            <a:r>
              <a:rPr lang="en-US" dirty="0"/>
              <a:t> CSDL.</a:t>
            </a:r>
          </a:p>
        </p:txBody>
      </p:sp>
    </p:spTree>
    <p:extLst>
      <p:ext uri="{BB962C8B-B14F-4D97-AF65-F5344CB8AC3E}">
        <p14:creationId xmlns:p14="http://schemas.microsoft.com/office/powerpoint/2010/main" val="318035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Insert trigger</a:t>
            </a:r>
          </a:p>
        </p:txBody>
      </p:sp>
      <p:sp>
        <p:nvSpPr>
          <p:cNvPr id="4" name="Content Placeholder 3"/>
          <p:cNvSpPr>
            <a:spLocks noGrp="1"/>
          </p:cNvSpPr>
          <p:nvPr>
            <p:ph idx="1"/>
          </p:nvPr>
        </p:nvSpPr>
        <p:spPr>
          <a:xfrm>
            <a:off x="616774" y="1248221"/>
            <a:ext cx="7886700" cy="3626115"/>
          </a:xfrm>
        </p:spPr>
        <p:txBody>
          <a:bodyPr>
            <a:normAutofit/>
          </a:bodyPr>
          <a:lstStyle/>
          <a:p>
            <a:pPr algn="just">
              <a:buFont typeface="Wingdings" pitchFamily="2" charset="2"/>
              <a:buChar char="v"/>
            </a:pPr>
            <a:r>
              <a:rPr lang="en-US"/>
              <a:t>T</a:t>
            </a:r>
            <a:r>
              <a:rPr lang="vi-VN"/>
              <a:t>ạo trigger kiểm tra khi nhập dữ liệu vào bảng </a:t>
            </a:r>
            <a:r>
              <a:rPr lang="en-US"/>
              <a:t>Nhanvien thì lương giờ</a:t>
            </a:r>
            <a:r>
              <a:rPr lang="vi-VN"/>
              <a:t> phải </a:t>
            </a:r>
            <a:r>
              <a:rPr lang="en-US"/>
              <a:t>lớn hơn </a:t>
            </a:r>
            <a:r>
              <a:rPr lang="vi-VN"/>
              <a:t>0</a:t>
            </a:r>
            <a:r>
              <a:rPr lang="en-US"/>
              <a: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96" y="1838510"/>
            <a:ext cx="7296150" cy="3724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8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Tạo Trigger</a:t>
            </a:r>
          </a:p>
        </p:txBody>
      </p:sp>
      <p:sp>
        <p:nvSpPr>
          <p:cNvPr id="3" name="Text Placeholder 2"/>
          <p:cNvSpPr>
            <a:spLocks noGrp="1"/>
          </p:cNvSpPr>
          <p:nvPr>
            <p:ph type="body" sz="quarter" idx="11"/>
          </p:nvPr>
        </p:nvSpPr>
        <p:spPr/>
        <p:txBody>
          <a:bodyPr/>
          <a:lstStyle/>
          <a:p>
            <a:r>
              <a:rPr lang="en-US"/>
              <a:t>VÍ dụ: Delete trigger</a:t>
            </a:r>
          </a:p>
        </p:txBody>
      </p:sp>
      <p:sp>
        <p:nvSpPr>
          <p:cNvPr id="4" name="Content Placeholder 3"/>
          <p:cNvSpPr>
            <a:spLocks noGrp="1"/>
          </p:cNvSpPr>
          <p:nvPr>
            <p:ph idx="1"/>
          </p:nvPr>
        </p:nvSpPr>
        <p:spPr>
          <a:xfrm>
            <a:off x="616774" y="1248221"/>
            <a:ext cx="7886700" cy="3626115"/>
          </a:xfrm>
        </p:spPr>
        <p:txBody>
          <a:bodyPr>
            <a:normAutofit/>
          </a:bodyPr>
          <a:lstStyle/>
          <a:p>
            <a:pPr algn="just">
              <a:buFont typeface="Wingdings" pitchFamily="2" charset="2"/>
              <a:buChar char="v"/>
            </a:pPr>
            <a:r>
              <a:rPr lang="vi-VN"/>
              <a:t>Giả sử chúng</a:t>
            </a:r>
            <a:r>
              <a:rPr lang="en-US"/>
              <a:t> ta</a:t>
            </a:r>
            <a:r>
              <a:rPr lang="vi-VN"/>
              <a:t> cần tạo một bảng có tên là </a:t>
            </a:r>
            <a:r>
              <a:rPr lang="en-US"/>
              <a:t>PhongBan</a:t>
            </a:r>
            <a:r>
              <a:rPr lang="vi-VN"/>
              <a:t>_XOA có cấu trúc giống như bảng </a:t>
            </a:r>
            <a:r>
              <a:rPr lang="en-US"/>
              <a:t>PhongBan</a:t>
            </a:r>
            <a:r>
              <a:rPr lang="vi-VN"/>
              <a:t> để lưu thông tin những </a:t>
            </a:r>
            <a:r>
              <a:rPr lang="en-US"/>
              <a:t>Phòng ban</a:t>
            </a:r>
            <a:r>
              <a:rPr lang="vi-VN"/>
              <a:t> đã bị xoá đi nhằm mục đích cần thiết sử dụng sau này. </a:t>
            </a:r>
            <a:endParaRPr lang="en-US"/>
          </a:p>
          <a:p>
            <a:pPr algn="just">
              <a:buFont typeface="Wingdings" pitchFamily="2" charset="2"/>
              <a:buChar char="v"/>
            </a:pPr>
            <a:r>
              <a:rPr lang="vi-VN"/>
              <a:t>Mỗi </a:t>
            </a:r>
            <a:r>
              <a:rPr lang="en-US"/>
              <a:t>phòng ban</a:t>
            </a:r>
            <a:r>
              <a:rPr lang="vi-VN"/>
              <a:t> khi bị xoá đi sẽ được lưu trong bảng </a:t>
            </a:r>
            <a:r>
              <a:rPr lang="en-US"/>
              <a:t>PhongBan_Xoa</a:t>
            </a:r>
            <a:r>
              <a:rPr lang="vi-VN"/>
              <a:t>.</a:t>
            </a:r>
            <a:endParaRPr lang="en-US"/>
          </a:p>
          <a:p>
            <a:pPr marL="0" indent="0" algn="just">
              <a:buNone/>
            </a:pP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30" y="2481387"/>
            <a:ext cx="4114800" cy="302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724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1362</TotalTime>
  <Words>1820</Words>
  <Application>Microsoft Macintosh PowerPoint</Application>
  <PresentationFormat>On-screen Show (16:10)</PresentationFormat>
  <Paragraphs>154</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Microsoft Office User</cp:lastModifiedBy>
  <cp:revision>229</cp:revision>
  <dcterms:created xsi:type="dcterms:W3CDTF">2020-02-01T11:38:49Z</dcterms:created>
  <dcterms:modified xsi:type="dcterms:W3CDTF">2022-04-19T09:09:04Z</dcterms:modified>
</cp:coreProperties>
</file>