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1F7CB-E4D5-487A-B9C7-D2467B0D581A}" type="datetimeFigureOut">
              <a:rPr lang="en-US" smtClean="0"/>
              <a:t>14/03/2020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670E1-A8CB-484D-846E-CF02227B189F}" type="slidenum">
              <a:rPr lang="en-US" smtClean="0"/>
              <a:t>‹#›</a:t>
            </a:fld>
            <a:endParaRPr lang="en-US"/>
          </a:p>
        </p:txBody>
      </p:sp>
    </p:spTree>
    <p:extLst>
      <p:ext uri="{BB962C8B-B14F-4D97-AF65-F5344CB8AC3E}">
        <p14:creationId xmlns:p14="http://schemas.microsoft.com/office/powerpoint/2010/main" val="158693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a:ln/>
        </p:spPr>
      </p:sp>
      <p:sp>
        <p:nvSpPr>
          <p:cNvPr id="362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2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hangingPunct="1"/>
            <a:fld id="{00CEA51D-011E-4B15-BDAD-309C0CE1039C}" type="slidenum">
              <a:rPr lang="en-US" sz="1200">
                <a:solidFill>
                  <a:prstClr val="black"/>
                </a:solidFill>
              </a:rPr>
              <a:pPr eaLnBrk="1" hangingPunct="1"/>
              <a:t>7</a:t>
            </a:fld>
            <a:endParaRPr 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smtClean="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smtClean="0"/>
              <a:t>Click to edit Master subtitle style</a:t>
            </a:r>
          </a:p>
        </p:txBody>
      </p:sp>
    </p:spTree>
    <p:extLst>
      <p:ext uri="{BB962C8B-B14F-4D97-AF65-F5344CB8AC3E}">
        <p14:creationId xmlns:p14="http://schemas.microsoft.com/office/powerpoint/2010/main" val="81277449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444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767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371600"/>
            <a:ext cx="8229600" cy="4953000"/>
          </a:xfrm>
        </p:spPr>
        <p:txBody>
          <a:bodyPr/>
          <a:lstStyle/>
          <a:p>
            <a:pPr lvl="0"/>
            <a:endParaRPr lang="en-US" noProof="0" smtClean="0"/>
          </a:p>
        </p:txBody>
      </p:sp>
    </p:spTree>
    <p:extLst>
      <p:ext uri="{BB962C8B-B14F-4D97-AF65-F5344CB8AC3E}">
        <p14:creationId xmlns:p14="http://schemas.microsoft.com/office/powerpoint/2010/main" val="97681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3716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9243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2154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1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009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353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12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693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843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69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79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66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115538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2400"/>
              <a:t>MÔN HỌC</a:t>
            </a:r>
            <a:br>
              <a:rPr lang="en-US" sz="2400"/>
            </a:br>
            <a:r>
              <a:rPr lang="en-US" sz="4000"/>
              <a:t>CƠ SỞ DỮ LIỆU</a:t>
            </a:r>
            <a:endParaRPr lang="en-US" sz="540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1262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smtClean="0"/>
              <a:t>Cơ sở dữ liệu</a:t>
            </a:r>
            <a:br>
              <a:rPr lang="en-US" smtClean="0"/>
            </a:br>
            <a:r>
              <a:rPr lang="en-US" sz="2400" smtClean="0"/>
              <a:t>- Các đối tượng sử dụng CSDL</a:t>
            </a:r>
          </a:p>
        </p:txBody>
      </p:sp>
      <p:sp>
        <p:nvSpPr>
          <p:cNvPr id="400387" name="Rectangle 3"/>
          <p:cNvSpPr>
            <a:spLocks noGrp="1" noChangeArrowheads="1"/>
          </p:cNvSpPr>
          <p:nvPr>
            <p:ph type="body" idx="4294967295"/>
          </p:nvPr>
        </p:nvSpPr>
        <p:spPr/>
        <p:txBody>
          <a:bodyPr/>
          <a:lstStyle/>
          <a:p>
            <a:r>
              <a:rPr lang="en-US" smtClean="0"/>
              <a:t>Người sử dụng không chuyên về lĩnh vực tin học và CSDL:</a:t>
            </a:r>
          </a:p>
          <a:p>
            <a:pPr lvl="1"/>
            <a:r>
              <a:rPr lang="en-US" smtClean="0"/>
              <a:t>Csdl cần có các công cụ để những người này có thể sử dụng và khái thác csdl khi cần.</a:t>
            </a:r>
          </a:p>
          <a:p>
            <a:r>
              <a:rPr lang="en-US" smtClean="0"/>
              <a:t>Chuyên viên tin học biết khai thác csdl:</a:t>
            </a:r>
          </a:p>
          <a:p>
            <a:pPr lvl="1"/>
            <a:r>
              <a:rPr lang="en-US" smtClean="0"/>
              <a:t>Những người này có thể xây dựng các ứng dụng khác nhau phục vụ cho nhiều mục đích khác nhau trên csdl.</a:t>
            </a:r>
          </a:p>
          <a:p>
            <a:pPr>
              <a:buFontTx/>
              <a:buNone/>
            </a:pPr>
            <a:endParaRPr lang="en-US" sz="3000" smtClean="0"/>
          </a:p>
        </p:txBody>
      </p:sp>
    </p:spTree>
    <p:extLst>
      <p:ext uri="{BB962C8B-B14F-4D97-AF65-F5344CB8AC3E}">
        <p14:creationId xmlns:p14="http://schemas.microsoft.com/office/powerpoint/2010/main" val="712450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03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Cơ sở dữ liệu</a:t>
            </a:r>
            <a:br>
              <a:rPr lang="en-US" smtClean="0"/>
            </a:br>
            <a:r>
              <a:rPr lang="en-US" sz="2400" smtClean="0"/>
              <a:t>- Các đối tượng sử dụng CSDL (tt)</a:t>
            </a:r>
          </a:p>
        </p:txBody>
      </p:sp>
      <p:sp>
        <p:nvSpPr>
          <p:cNvPr id="18435" name="Rectangle 3"/>
          <p:cNvSpPr>
            <a:spLocks noGrp="1" noChangeArrowheads="1"/>
          </p:cNvSpPr>
          <p:nvPr>
            <p:ph type="body" idx="1"/>
          </p:nvPr>
        </p:nvSpPr>
        <p:spPr/>
        <p:txBody>
          <a:bodyPr/>
          <a:lstStyle/>
          <a:p>
            <a:r>
              <a:rPr lang="en-US" smtClean="0"/>
              <a:t>Người quản trị CSDL:</a:t>
            </a:r>
          </a:p>
          <a:p>
            <a:pPr lvl="1"/>
            <a:r>
              <a:rPr lang="en-US" smtClean="0"/>
              <a:t>Là người hiểu biết về tin học, về các hệ quản trị csdl và hệ thống máy tính. </a:t>
            </a:r>
          </a:p>
          <a:p>
            <a:pPr lvl="1"/>
            <a:r>
              <a:rPr lang="en-US" smtClean="0"/>
              <a:t>Là người tổ chức csdl (khai báo cấu trúc, ghi nhận yêu cầu bảo mật)</a:t>
            </a:r>
          </a:p>
          <a:p>
            <a:pPr lvl="1"/>
            <a:r>
              <a:rPr lang="en-US" smtClean="0"/>
              <a:t>Là người cấp quyền hạn khai thác csdl.</a:t>
            </a:r>
          </a:p>
        </p:txBody>
      </p:sp>
    </p:spTree>
    <p:extLst>
      <p:ext uri="{BB962C8B-B14F-4D97-AF65-F5344CB8AC3E}">
        <p14:creationId xmlns:p14="http://schemas.microsoft.com/office/powerpoint/2010/main" val="2018290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p:txBody>
          <a:bodyPr/>
          <a:lstStyle/>
          <a:p>
            <a:pPr eaLnBrk="1" hangingPunct="1"/>
            <a:r>
              <a:rPr lang="en-US" smtClean="0"/>
              <a:t>Mô hình dữ liệu:</a:t>
            </a:r>
          </a:p>
          <a:p>
            <a:pPr lvl="1" eaLnBrk="1" hangingPunct="1"/>
            <a:r>
              <a:rPr lang="en-US" smtClean="0"/>
              <a:t>Là sự hình thức hóa toán học gồm có hai phần: </a:t>
            </a:r>
          </a:p>
          <a:p>
            <a:pPr lvl="2" eaLnBrk="1" hangingPunct="1"/>
            <a:r>
              <a:rPr lang="en-US" smtClean="0"/>
              <a:t>ký hiệu mô tả dữ liệu </a:t>
            </a:r>
          </a:p>
          <a:p>
            <a:pPr lvl="2" eaLnBrk="1" hangingPunct="1"/>
            <a:r>
              <a:rPr lang="en-US" smtClean="0"/>
              <a:t>tập hợp các phép toán diễn tả sự ràng buộc trong dữ liệu và các phép xử lý trên dữ liệu. </a:t>
            </a:r>
          </a:p>
        </p:txBody>
      </p:sp>
      <p:sp>
        <p:nvSpPr>
          <p:cNvPr id="18435" name="Rectangle 3"/>
          <p:cNvSpPr>
            <a:spLocks noChangeArrowheads="1"/>
          </p:cNvSpPr>
          <p:nvPr/>
        </p:nvSpPr>
        <p:spPr bwMode="auto">
          <a:xfrm>
            <a:off x="533400" y="223838"/>
            <a:ext cx="8229600" cy="944562"/>
          </a:xfrm>
          <a:prstGeom prst="rect">
            <a:avLst/>
          </a:prstGeom>
          <a:solidFill>
            <a:schemeClr val="bg1">
              <a:alpha val="8313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Cơ sở dữ liệu</a:t>
            </a:r>
            <a:br>
              <a:rPr lang="en-US" sz="2800" b="1">
                <a:solidFill>
                  <a:srgbClr val="FF0066"/>
                </a:solidFill>
              </a:rPr>
            </a:br>
            <a:r>
              <a:rPr lang="en-US" sz="2400" b="1">
                <a:solidFill>
                  <a:srgbClr val="FF0066"/>
                </a:solidFill>
              </a:rPr>
              <a:t>- Kiến trúc ba mức của một hệ CSDL</a:t>
            </a:r>
          </a:p>
        </p:txBody>
      </p:sp>
    </p:spTree>
    <p:extLst>
      <p:ext uri="{BB962C8B-B14F-4D97-AF65-F5344CB8AC3E}">
        <p14:creationId xmlns:p14="http://schemas.microsoft.com/office/powerpoint/2010/main" val="90859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p:txBody>
          <a:bodyPr/>
          <a:lstStyle/>
          <a:p>
            <a:pPr eaLnBrk="1" hangingPunct="1">
              <a:buFontTx/>
              <a:buNone/>
            </a:pPr>
            <a:r>
              <a:rPr lang="en-US" smtClean="0"/>
              <a:t>3 mức biểu diễn một CSDL: </a:t>
            </a:r>
          </a:p>
          <a:p>
            <a:pPr eaLnBrk="1" hangingPunct="1"/>
            <a:r>
              <a:rPr lang="en-US" sz="2400" b="1" u="sng" smtClean="0"/>
              <a:t>Mức vật lý (mức trong):</a:t>
            </a:r>
          </a:p>
          <a:p>
            <a:pPr lvl="1" eaLnBrk="1" hangingPunct="1"/>
            <a:r>
              <a:rPr lang="en-US" smtClean="0"/>
              <a:t>Là các loại tệp dữ liệu, tệp giao dịch, tệp chỉ dẫn… theo cấu trúc nào đó được lưu trữ trên các thiết bị lưu trữ tin.</a:t>
            </a:r>
          </a:p>
          <a:p>
            <a:pPr lvl="1" eaLnBrk="1" hangingPunct="1"/>
            <a:endParaRPr lang="en-US" sz="2000" b="1" u="sng" smtClean="0"/>
          </a:p>
          <a:p>
            <a:pPr eaLnBrk="1" hangingPunct="1"/>
            <a:r>
              <a:rPr lang="en-US" sz="2400" b="1" u="sng" smtClean="0"/>
              <a:t>Mức khung nhìn (View - mức ngoài):</a:t>
            </a:r>
            <a:endParaRPr lang="en-US" sz="2400" smtClean="0"/>
          </a:p>
          <a:p>
            <a:pPr lvl="1" eaLnBrk="1" hangingPunct="1"/>
            <a:r>
              <a:rPr lang="en-US" smtClean="0"/>
              <a:t>Là cách nhìn, là quan điểm của từng người sử dụng đối với CSDL mức khái niệm. Mỗi khung nhìn là một phần của CSDL hoặc trừu tượng hóa một phần của CSDL mức khái niệm.</a:t>
            </a:r>
          </a:p>
          <a:p>
            <a:pPr eaLnBrk="1" hangingPunct="1"/>
            <a:endParaRPr lang="en-US" sz="2400" smtClean="0">
              <a:solidFill>
                <a:srgbClr val="3333FF"/>
              </a:solidFill>
            </a:endParaRPr>
          </a:p>
        </p:txBody>
      </p:sp>
      <p:sp>
        <p:nvSpPr>
          <p:cNvPr id="19459" name="Rectangle 3"/>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Kiến trúc ba mức của một hệ CSDL (tt)</a:t>
            </a:r>
          </a:p>
        </p:txBody>
      </p:sp>
    </p:spTree>
    <p:extLst>
      <p:ext uri="{BB962C8B-B14F-4D97-AF65-F5344CB8AC3E}">
        <p14:creationId xmlns:p14="http://schemas.microsoft.com/office/powerpoint/2010/main" val="1158589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body" idx="4294967295"/>
          </p:nvPr>
        </p:nvSpPr>
        <p:spPr/>
        <p:txBody>
          <a:bodyPr/>
          <a:lstStyle/>
          <a:p>
            <a:pPr eaLnBrk="1" hangingPunct="1">
              <a:buFontTx/>
              <a:buNone/>
            </a:pPr>
            <a:r>
              <a:rPr lang="en-US" smtClean="0"/>
              <a:t>3 mức biểu diễn một CSDL:  (tt)</a:t>
            </a:r>
          </a:p>
          <a:p>
            <a:pPr eaLnBrk="1" hangingPunct="1"/>
            <a:r>
              <a:rPr lang="en-US" sz="2400" b="1" u="sng" smtClean="0"/>
              <a:t>Mức khái niệm: 	(mô hình ER)</a:t>
            </a:r>
          </a:p>
          <a:p>
            <a:pPr lvl="1" eaLnBrk="1" hangingPunct="1"/>
            <a:r>
              <a:rPr lang="en-US" smtClean="0"/>
              <a:t>Là sự trừu tượng hóa thế giới thực khi gắn liền với người sử dụng CSDL. HQTCSDL cung cấp khả năng định nghĩa dữ liệu ở mức quan niệm nhằm mô tả sơ đồ quan niệm, thường gọi là mô hình CSDL. Có thể xem mức vật lý là sự cài đặt cụ thể của mức khái niệm.</a:t>
            </a:r>
          </a:p>
          <a:p>
            <a:pPr eaLnBrk="1" hangingPunct="1"/>
            <a:endParaRPr lang="en-US" sz="2000" smtClean="0">
              <a:solidFill>
                <a:srgbClr val="3333FF"/>
              </a:solidFill>
            </a:endParaRPr>
          </a:p>
        </p:txBody>
      </p:sp>
      <p:sp>
        <p:nvSpPr>
          <p:cNvPr id="20483" name="Rectangle 3"/>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Kiến trúc ba mức của một hệ CSDL (tt)</a:t>
            </a:r>
          </a:p>
        </p:txBody>
      </p:sp>
    </p:spTree>
    <p:extLst>
      <p:ext uri="{BB962C8B-B14F-4D97-AF65-F5344CB8AC3E}">
        <p14:creationId xmlns:p14="http://schemas.microsoft.com/office/powerpoint/2010/main" val="174680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Kiến trúc ba mức của một hệ CSDL (tt)</a:t>
            </a:r>
          </a:p>
        </p:txBody>
      </p:sp>
      <p:grpSp>
        <p:nvGrpSpPr>
          <p:cNvPr id="21507" name="Group 3"/>
          <p:cNvGrpSpPr>
            <a:grpSpLocks/>
          </p:cNvGrpSpPr>
          <p:nvPr/>
        </p:nvGrpSpPr>
        <p:grpSpPr bwMode="auto">
          <a:xfrm>
            <a:off x="990600" y="1752600"/>
            <a:ext cx="7620000" cy="2514600"/>
            <a:chOff x="3031" y="12957"/>
            <a:chExt cx="7690" cy="2340"/>
          </a:xfrm>
        </p:grpSpPr>
        <p:sp>
          <p:nvSpPr>
            <p:cNvPr id="21508" name="Rectangle 4"/>
            <p:cNvSpPr>
              <a:spLocks noChangeArrowheads="1"/>
            </p:cNvSpPr>
            <p:nvPr/>
          </p:nvSpPr>
          <p:spPr bwMode="auto">
            <a:xfrm>
              <a:off x="3031" y="12957"/>
              <a:ext cx="1200" cy="540"/>
            </a:xfrm>
            <a:prstGeom prst="rect">
              <a:avLst/>
            </a:prstGeom>
            <a:solidFill>
              <a:srgbClr val="FFFFFF"/>
            </a:solidFill>
            <a:ln w="9525">
              <a:solidFill>
                <a:srgbClr val="000000"/>
              </a:solidFill>
              <a:miter lim="800000"/>
              <a:headEnd/>
              <a:tailEnd/>
            </a:ln>
          </p:spPr>
          <p:txBody>
            <a:bodyPr/>
            <a:lstStyle/>
            <a:p>
              <a:pPr fontAlgn="base">
                <a:spcBef>
                  <a:spcPct val="0"/>
                </a:spcBef>
                <a:spcAft>
                  <a:spcPct val="0"/>
                </a:spcAft>
              </a:pPr>
              <a:r>
                <a:rPr lang="en-US" sz="2000" b="1">
                  <a:solidFill>
                    <a:srgbClr val="0000FF"/>
                  </a:solidFill>
                </a:rPr>
                <a:t>User 1	</a:t>
              </a:r>
            </a:p>
          </p:txBody>
        </p:sp>
        <p:sp>
          <p:nvSpPr>
            <p:cNvPr id="21509" name="Rectangle 5"/>
            <p:cNvSpPr>
              <a:spLocks noChangeArrowheads="1"/>
            </p:cNvSpPr>
            <p:nvPr/>
          </p:nvSpPr>
          <p:spPr bwMode="auto">
            <a:xfrm>
              <a:off x="3041" y="13677"/>
              <a:ext cx="1200" cy="540"/>
            </a:xfrm>
            <a:prstGeom prst="rect">
              <a:avLst/>
            </a:prstGeom>
            <a:solidFill>
              <a:srgbClr val="FFFFFF"/>
            </a:solidFill>
            <a:ln w="9525">
              <a:solidFill>
                <a:srgbClr val="000000"/>
              </a:solidFill>
              <a:miter lim="800000"/>
              <a:headEnd/>
              <a:tailEnd/>
            </a:ln>
          </p:spPr>
          <p:txBody>
            <a:bodyPr/>
            <a:lstStyle/>
            <a:p>
              <a:pPr fontAlgn="base">
                <a:spcBef>
                  <a:spcPct val="0"/>
                </a:spcBef>
                <a:spcAft>
                  <a:spcPct val="0"/>
                </a:spcAft>
              </a:pPr>
              <a:r>
                <a:rPr lang="en-US" sz="2000" b="1">
                  <a:solidFill>
                    <a:srgbClr val="0000FF"/>
                  </a:solidFill>
                </a:rPr>
                <a:t>User 2</a:t>
              </a:r>
            </a:p>
          </p:txBody>
        </p:sp>
        <p:sp>
          <p:nvSpPr>
            <p:cNvPr id="21510" name="Rectangle 6"/>
            <p:cNvSpPr>
              <a:spLocks noChangeArrowheads="1"/>
            </p:cNvSpPr>
            <p:nvPr/>
          </p:nvSpPr>
          <p:spPr bwMode="auto">
            <a:xfrm>
              <a:off x="3051" y="14757"/>
              <a:ext cx="1200" cy="540"/>
            </a:xfrm>
            <a:prstGeom prst="rect">
              <a:avLst/>
            </a:prstGeom>
            <a:solidFill>
              <a:srgbClr val="FFFFFF"/>
            </a:solidFill>
            <a:ln w="9525">
              <a:solidFill>
                <a:srgbClr val="000000"/>
              </a:solidFill>
              <a:miter lim="800000"/>
              <a:headEnd/>
              <a:tailEnd/>
            </a:ln>
          </p:spPr>
          <p:txBody>
            <a:bodyPr/>
            <a:lstStyle/>
            <a:p>
              <a:pPr fontAlgn="base">
                <a:spcBef>
                  <a:spcPct val="0"/>
                </a:spcBef>
                <a:spcAft>
                  <a:spcPct val="0"/>
                </a:spcAft>
              </a:pPr>
              <a:r>
                <a:rPr lang="en-US" sz="2000" b="1">
                  <a:solidFill>
                    <a:srgbClr val="0000FF"/>
                  </a:solidFill>
                </a:rPr>
                <a:t>User n</a:t>
              </a:r>
            </a:p>
          </p:txBody>
        </p:sp>
        <p:sp>
          <p:nvSpPr>
            <p:cNvPr id="21511" name="Rectangle 7"/>
            <p:cNvSpPr>
              <a:spLocks noChangeArrowheads="1"/>
            </p:cNvSpPr>
            <p:nvPr/>
          </p:nvSpPr>
          <p:spPr bwMode="auto">
            <a:xfrm>
              <a:off x="4726" y="12957"/>
              <a:ext cx="1200" cy="540"/>
            </a:xfrm>
            <a:prstGeom prst="rect">
              <a:avLst/>
            </a:prstGeom>
            <a:solidFill>
              <a:srgbClr val="FFFFFF"/>
            </a:solidFill>
            <a:ln w="9525">
              <a:solidFill>
                <a:srgbClr val="000000"/>
              </a:solidFill>
              <a:miter lim="800000"/>
              <a:headEnd/>
              <a:tailEnd/>
            </a:ln>
          </p:spPr>
          <p:txBody>
            <a:bodyPr/>
            <a:lstStyle/>
            <a:p>
              <a:pPr fontAlgn="base">
                <a:spcBef>
                  <a:spcPct val="0"/>
                </a:spcBef>
                <a:spcAft>
                  <a:spcPct val="0"/>
                </a:spcAft>
              </a:pPr>
              <a:r>
                <a:rPr lang="en-US" sz="2000" b="1">
                  <a:solidFill>
                    <a:srgbClr val="0000FF"/>
                  </a:solidFill>
                </a:rPr>
                <a:t>View 1</a:t>
              </a:r>
            </a:p>
          </p:txBody>
        </p:sp>
        <p:sp>
          <p:nvSpPr>
            <p:cNvPr id="21512" name="Rectangle 8"/>
            <p:cNvSpPr>
              <a:spLocks noChangeArrowheads="1"/>
            </p:cNvSpPr>
            <p:nvPr/>
          </p:nvSpPr>
          <p:spPr bwMode="auto">
            <a:xfrm>
              <a:off x="4736" y="14757"/>
              <a:ext cx="1200" cy="540"/>
            </a:xfrm>
            <a:prstGeom prst="rect">
              <a:avLst/>
            </a:prstGeom>
            <a:solidFill>
              <a:srgbClr val="FFFFFF"/>
            </a:solidFill>
            <a:ln w="9525">
              <a:solidFill>
                <a:srgbClr val="000000"/>
              </a:solidFill>
              <a:miter lim="800000"/>
              <a:headEnd/>
              <a:tailEnd/>
            </a:ln>
          </p:spPr>
          <p:txBody>
            <a:bodyPr/>
            <a:lstStyle/>
            <a:p>
              <a:pPr fontAlgn="base">
                <a:spcBef>
                  <a:spcPct val="0"/>
                </a:spcBef>
                <a:spcAft>
                  <a:spcPct val="0"/>
                </a:spcAft>
              </a:pPr>
              <a:r>
                <a:rPr lang="en-US" sz="2000" b="1">
                  <a:solidFill>
                    <a:srgbClr val="0000FF"/>
                  </a:solidFill>
                </a:rPr>
                <a:t>View n</a:t>
              </a:r>
            </a:p>
          </p:txBody>
        </p:sp>
        <p:sp>
          <p:nvSpPr>
            <p:cNvPr id="21513" name="Rectangle 9"/>
            <p:cNvSpPr>
              <a:spLocks noChangeArrowheads="1"/>
            </p:cNvSpPr>
            <p:nvPr/>
          </p:nvSpPr>
          <p:spPr bwMode="auto">
            <a:xfrm>
              <a:off x="4726" y="13677"/>
              <a:ext cx="1200" cy="540"/>
            </a:xfrm>
            <a:prstGeom prst="rect">
              <a:avLst/>
            </a:prstGeom>
            <a:solidFill>
              <a:srgbClr val="FFFFFF"/>
            </a:solidFill>
            <a:ln w="9525">
              <a:solidFill>
                <a:srgbClr val="000000"/>
              </a:solidFill>
              <a:miter lim="800000"/>
              <a:headEnd/>
              <a:tailEnd/>
            </a:ln>
          </p:spPr>
          <p:txBody>
            <a:bodyPr/>
            <a:lstStyle/>
            <a:p>
              <a:pPr fontAlgn="base">
                <a:spcBef>
                  <a:spcPct val="0"/>
                </a:spcBef>
                <a:spcAft>
                  <a:spcPct val="0"/>
                </a:spcAft>
              </a:pPr>
              <a:r>
                <a:rPr lang="en-US" sz="2000" b="1">
                  <a:solidFill>
                    <a:srgbClr val="0000FF"/>
                  </a:solidFill>
                </a:rPr>
                <a:t>View 2</a:t>
              </a:r>
            </a:p>
          </p:txBody>
        </p:sp>
        <p:sp>
          <p:nvSpPr>
            <p:cNvPr id="21514" name="Rectangle 10"/>
            <p:cNvSpPr>
              <a:spLocks noChangeArrowheads="1"/>
            </p:cNvSpPr>
            <p:nvPr/>
          </p:nvSpPr>
          <p:spPr bwMode="auto">
            <a:xfrm>
              <a:off x="9161" y="13677"/>
              <a:ext cx="1560" cy="720"/>
            </a:xfrm>
            <a:prstGeom prst="rect">
              <a:avLst/>
            </a:prstGeom>
            <a:solidFill>
              <a:srgbClr val="FFFFFF"/>
            </a:solidFill>
            <a:ln w="9525">
              <a:solidFill>
                <a:srgbClr val="000000"/>
              </a:solidFill>
              <a:miter lim="800000"/>
              <a:headEnd/>
              <a:tailEnd/>
            </a:ln>
          </p:spPr>
          <p:txBody>
            <a:bodyPr/>
            <a:lstStyle/>
            <a:p>
              <a:pPr algn="ctr" fontAlgn="base">
                <a:spcBef>
                  <a:spcPct val="0"/>
                </a:spcBef>
                <a:spcAft>
                  <a:spcPct val="0"/>
                </a:spcAft>
              </a:pPr>
              <a:r>
                <a:rPr lang="en-US" sz="2000" b="1">
                  <a:solidFill>
                    <a:srgbClr val="0000FF"/>
                  </a:solidFill>
                </a:rPr>
                <a:t>CSD mức vật lý</a:t>
              </a:r>
            </a:p>
          </p:txBody>
        </p:sp>
        <p:sp>
          <p:nvSpPr>
            <p:cNvPr id="21515" name="Rectangle 11"/>
            <p:cNvSpPr>
              <a:spLocks noChangeArrowheads="1"/>
            </p:cNvSpPr>
            <p:nvPr/>
          </p:nvSpPr>
          <p:spPr bwMode="auto">
            <a:xfrm>
              <a:off x="6776" y="13677"/>
              <a:ext cx="1560" cy="720"/>
            </a:xfrm>
            <a:prstGeom prst="rect">
              <a:avLst/>
            </a:prstGeom>
            <a:solidFill>
              <a:srgbClr val="FFFFFF"/>
            </a:solidFill>
            <a:ln w="9525">
              <a:solidFill>
                <a:srgbClr val="000000"/>
              </a:solidFill>
              <a:miter lim="800000"/>
              <a:headEnd/>
              <a:tailEnd/>
            </a:ln>
          </p:spPr>
          <p:txBody>
            <a:bodyPr/>
            <a:lstStyle/>
            <a:p>
              <a:pPr algn="ctr" fontAlgn="base">
                <a:spcBef>
                  <a:spcPct val="0"/>
                </a:spcBef>
                <a:spcAft>
                  <a:spcPct val="0"/>
                </a:spcAft>
              </a:pPr>
              <a:r>
                <a:rPr lang="en-US" sz="2000" b="1">
                  <a:solidFill>
                    <a:srgbClr val="0000FF"/>
                  </a:solidFill>
                </a:rPr>
                <a:t>CSDL mức khái niệm</a:t>
              </a:r>
            </a:p>
          </p:txBody>
        </p:sp>
        <p:sp>
          <p:nvSpPr>
            <p:cNvPr id="21516" name="Line 12"/>
            <p:cNvSpPr>
              <a:spLocks noChangeShapeType="1"/>
            </p:cNvSpPr>
            <p:nvPr/>
          </p:nvSpPr>
          <p:spPr bwMode="auto">
            <a:xfrm>
              <a:off x="6281" y="14037"/>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17" name="Line 13"/>
            <p:cNvSpPr>
              <a:spLocks noChangeShapeType="1"/>
            </p:cNvSpPr>
            <p:nvPr/>
          </p:nvSpPr>
          <p:spPr bwMode="auto">
            <a:xfrm>
              <a:off x="8326" y="14037"/>
              <a:ext cx="8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18" name="Line 14"/>
            <p:cNvSpPr>
              <a:spLocks noChangeShapeType="1"/>
            </p:cNvSpPr>
            <p:nvPr/>
          </p:nvSpPr>
          <p:spPr bwMode="auto">
            <a:xfrm>
              <a:off x="6281" y="13167"/>
              <a:ext cx="0" cy="1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19" name="Line 15"/>
            <p:cNvSpPr>
              <a:spLocks noChangeShapeType="1"/>
            </p:cNvSpPr>
            <p:nvPr/>
          </p:nvSpPr>
          <p:spPr bwMode="auto">
            <a:xfrm>
              <a:off x="5921" y="1316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20" name="Line 16"/>
            <p:cNvSpPr>
              <a:spLocks noChangeShapeType="1"/>
            </p:cNvSpPr>
            <p:nvPr/>
          </p:nvSpPr>
          <p:spPr bwMode="auto">
            <a:xfrm>
              <a:off x="5926" y="1493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21" name="Line 17"/>
            <p:cNvSpPr>
              <a:spLocks noChangeShapeType="1"/>
            </p:cNvSpPr>
            <p:nvPr/>
          </p:nvSpPr>
          <p:spPr bwMode="auto">
            <a:xfrm>
              <a:off x="4241" y="13197"/>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22" name="Line 18"/>
            <p:cNvSpPr>
              <a:spLocks noChangeShapeType="1"/>
            </p:cNvSpPr>
            <p:nvPr/>
          </p:nvSpPr>
          <p:spPr bwMode="auto">
            <a:xfrm>
              <a:off x="4251" y="13917"/>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21523" name="Line 19"/>
            <p:cNvSpPr>
              <a:spLocks noChangeShapeType="1"/>
            </p:cNvSpPr>
            <p:nvPr/>
          </p:nvSpPr>
          <p:spPr bwMode="auto">
            <a:xfrm>
              <a:off x="4251" y="15027"/>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3459402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Hệ quản trị CSDL</a:t>
            </a:r>
          </a:p>
        </p:txBody>
      </p:sp>
      <p:sp>
        <p:nvSpPr>
          <p:cNvPr id="23555" name="Rectangle 3"/>
          <p:cNvSpPr>
            <a:spLocks noGrp="1" noChangeArrowheads="1"/>
          </p:cNvSpPr>
          <p:nvPr>
            <p:ph type="body" idx="4294967295"/>
          </p:nvPr>
        </p:nvSpPr>
        <p:spPr/>
        <p:txBody>
          <a:bodyPr/>
          <a:lstStyle/>
          <a:p>
            <a:pPr eaLnBrk="1" hangingPunct="1"/>
            <a:r>
              <a:rPr lang="en-US" b="1" smtClean="0"/>
              <a:t>Hệ quản trị cơ sở dữ liệu </a:t>
            </a:r>
            <a:r>
              <a:rPr lang="en-US" smtClean="0"/>
              <a:t>(HQTCSDL, database management system). </a:t>
            </a:r>
            <a:endParaRPr lang="en-US" b="1" smtClean="0"/>
          </a:p>
          <a:p>
            <a:pPr lvl="1" eaLnBrk="1" hangingPunct="1"/>
            <a:r>
              <a:rPr lang="en-US" smtClean="0"/>
              <a:t>Phần mềm dùng để tạo lập và xử lý dữ liệu.</a:t>
            </a:r>
          </a:p>
          <a:p>
            <a:pPr lvl="1" eaLnBrk="1" hangingPunct="1"/>
            <a:r>
              <a:rPr lang="en-US" smtClean="0"/>
              <a:t>Các HQTCSDL thường gặp như: Oracle, Paradox, MS Access, Sybase, Foxpro, SQL Server….</a:t>
            </a:r>
          </a:p>
          <a:p>
            <a:pPr eaLnBrk="1" hangingPunct="1"/>
            <a:r>
              <a:rPr lang="en-US" smtClean="0"/>
              <a:t> CSDL là một thành phần trong HQTCSDL. </a:t>
            </a:r>
          </a:p>
        </p:txBody>
      </p:sp>
    </p:spTree>
    <p:extLst>
      <p:ext uri="{BB962C8B-B14F-4D97-AF65-F5344CB8AC3E}">
        <p14:creationId xmlns:p14="http://schemas.microsoft.com/office/powerpoint/2010/main" val="2372717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Hệ quản trị CSDL (tt)</a:t>
            </a:r>
          </a:p>
        </p:txBody>
      </p:sp>
      <p:sp>
        <p:nvSpPr>
          <p:cNvPr id="24579" name="Rectangle 3"/>
          <p:cNvSpPr>
            <a:spLocks noGrp="1" noChangeArrowheads="1"/>
          </p:cNvSpPr>
          <p:nvPr>
            <p:ph type="body" idx="4294967295"/>
          </p:nvPr>
        </p:nvSpPr>
        <p:spPr/>
        <p:txBody>
          <a:bodyPr/>
          <a:lstStyle/>
          <a:p>
            <a:pPr eaLnBrk="1" hangingPunct="1"/>
            <a:r>
              <a:rPr lang="en-US" b="1" u="sng" smtClean="0"/>
              <a:t>Ví dụ:</a:t>
            </a:r>
            <a:r>
              <a:rPr lang="en-US" smtClean="0"/>
              <a:t> Một DS các số điện thoại, họ tên, địa chỉ của những người quen.</a:t>
            </a:r>
          </a:p>
          <a:p>
            <a:pPr lvl="1" eaLnBrk="1" hangingPunct="1"/>
            <a:r>
              <a:rPr lang="en-US" smtClean="0"/>
              <a:t>có thể lưu trữ DS này trong một chiếc đĩa sử dụng máy tính cá nhân và các phần mềm như ACCESS hoặc, EXCEL…</a:t>
            </a:r>
          </a:p>
          <a:p>
            <a:pPr lvl="1" eaLnBrk="1" hangingPunct="1"/>
            <a:r>
              <a:rPr lang="en-US" smtClean="0"/>
              <a:t>Tập hợp các dữ liệu có liên quan với nhau này hàm chứa trong nó một ngữ nghĩa nào đó vì vậy đó là một CSDL. Các phần mềm Access, Excel là hệ quản trị CSDL. </a:t>
            </a:r>
          </a:p>
        </p:txBody>
      </p:sp>
    </p:spTree>
    <p:extLst>
      <p:ext uri="{BB962C8B-B14F-4D97-AF65-F5344CB8AC3E}">
        <p14:creationId xmlns:p14="http://schemas.microsoft.com/office/powerpoint/2010/main" val="223660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Hệ quản trị CSDL (tt)</a:t>
            </a:r>
          </a:p>
        </p:txBody>
      </p:sp>
      <p:sp>
        <p:nvSpPr>
          <p:cNvPr id="25603" name="Rectangle 3"/>
          <p:cNvSpPr>
            <a:spLocks noGrp="1" noChangeArrowheads="1"/>
          </p:cNvSpPr>
          <p:nvPr>
            <p:ph type="body" idx="4294967295"/>
          </p:nvPr>
        </p:nvSpPr>
        <p:spPr/>
        <p:txBody>
          <a:bodyPr/>
          <a:lstStyle/>
          <a:p>
            <a:pPr eaLnBrk="1" hangingPunct="1">
              <a:lnSpc>
                <a:spcPct val="90000"/>
              </a:lnSpc>
            </a:pPr>
            <a:r>
              <a:rPr lang="en-US" b="1" smtClean="0"/>
              <a:t>Các chức năng của HQTCSDL</a:t>
            </a:r>
          </a:p>
          <a:p>
            <a:pPr eaLnBrk="1" hangingPunct="1">
              <a:lnSpc>
                <a:spcPct val="90000"/>
              </a:lnSpc>
              <a:buFontTx/>
              <a:buNone/>
            </a:pPr>
            <a:r>
              <a:rPr lang="en-US" sz="2000" i="1" smtClean="0"/>
              <a:t>	</a:t>
            </a:r>
            <a:r>
              <a:rPr lang="en-US" i="1" smtClean="0"/>
              <a:t>Một HQTCSDL phải có khả năng giải quyết tốt những vấn đề mà cách tổ chức CSDL đặt ra, hai khả năng cơ bản là:</a:t>
            </a:r>
          </a:p>
          <a:p>
            <a:pPr lvl="1" eaLnBrk="1" hangingPunct="1">
              <a:lnSpc>
                <a:spcPct val="90000"/>
              </a:lnSpc>
            </a:pPr>
            <a:r>
              <a:rPr lang="en-US" smtClean="0"/>
              <a:t>Quản lý dữ liệu ở mức xử lý tệp như một hệ điều hành</a:t>
            </a:r>
          </a:p>
          <a:p>
            <a:pPr lvl="1" eaLnBrk="1" hangingPunct="1">
              <a:lnSpc>
                <a:spcPct val="90000"/>
              </a:lnSpc>
            </a:pPr>
            <a:r>
              <a:rPr lang="en-US" smtClean="0"/>
              <a:t>Truy cập các khối lượng dữ liệu lớn có hiệu quả</a:t>
            </a:r>
          </a:p>
          <a:p>
            <a:pPr eaLnBrk="1" hangingPunct="1">
              <a:lnSpc>
                <a:spcPct val="90000"/>
              </a:lnSpc>
              <a:buFontTx/>
              <a:buNone/>
            </a:pPr>
            <a:r>
              <a:rPr lang="en-US" sz="2000" smtClean="0"/>
              <a:t>	</a:t>
            </a:r>
          </a:p>
        </p:txBody>
      </p:sp>
    </p:spTree>
    <p:extLst>
      <p:ext uri="{BB962C8B-B14F-4D97-AF65-F5344CB8AC3E}">
        <p14:creationId xmlns:p14="http://schemas.microsoft.com/office/powerpoint/2010/main" val="199647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smtClean="0"/>
              <a:t>Cơ sở dữ liệu</a:t>
            </a:r>
            <a:br>
              <a:rPr lang="en-US" smtClean="0"/>
            </a:br>
            <a:r>
              <a:rPr lang="en-US" sz="2400" smtClean="0"/>
              <a:t>- Hệ quản trị CSDL (tt)</a:t>
            </a:r>
          </a:p>
        </p:txBody>
      </p:sp>
      <p:sp>
        <p:nvSpPr>
          <p:cNvPr id="26627" name="Rectangle 3"/>
          <p:cNvSpPr>
            <a:spLocks noGrp="1" noChangeArrowheads="1"/>
          </p:cNvSpPr>
          <p:nvPr>
            <p:ph type="body" idx="4294967295"/>
          </p:nvPr>
        </p:nvSpPr>
        <p:spPr/>
        <p:txBody>
          <a:bodyPr/>
          <a:lstStyle/>
          <a:p>
            <a:pPr eaLnBrk="1" hangingPunct="1">
              <a:lnSpc>
                <a:spcPct val="90000"/>
              </a:lnSpc>
            </a:pPr>
            <a:r>
              <a:rPr lang="en-US" b="1" smtClean="0"/>
              <a:t>Các chức năng của HQTCSDL (tt)</a:t>
            </a:r>
          </a:p>
          <a:p>
            <a:pPr eaLnBrk="1" hangingPunct="1">
              <a:lnSpc>
                <a:spcPct val="90000"/>
              </a:lnSpc>
              <a:buFontTx/>
              <a:buNone/>
            </a:pPr>
            <a:r>
              <a:rPr lang="en-US" sz="2000" smtClean="0"/>
              <a:t>	</a:t>
            </a:r>
            <a:r>
              <a:rPr lang="en-US" sz="2800" i="1" smtClean="0"/>
              <a:t>Ngoài ra còn có các chức năng khác như:</a:t>
            </a:r>
            <a:endParaRPr lang="en-US" sz="2400" i="1" smtClean="0"/>
          </a:p>
          <a:p>
            <a:pPr lvl="1" eaLnBrk="1" hangingPunct="1">
              <a:lnSpc>
                <a:spcPct val="90000"/>
              </a:lnSpc>
            </a:pPr>
            <a:r>
              <a:rPr lang="en-US" smtClean="0"/>
              <a:t>Cung cấp giao diện giữa users và CSDL; giữa CSDL với các hệ thống khác.</a:t>
            </a:r>
          </a:p>
          <a:p>
            <a:pPr lvl="1" eaLnBrk="1" hangingPunct="1">
              <a:lnSpc>
                <a:spcPct val="90000"/>
              </a:lnSpc>
            </a:pPr>
            <a:r>
              <a:rPr lang="en-US" smtClean="0"/>
              <a:t>Cung cấp một số ngôn ngữ bậc cao thường là ngôn ngữ phi thủ tục giúp users truy xuất và thao tác CSDL.</a:t>
            </a:r>
          </a:p>
          <a:p>
            <a:pPr lvl="1" eaLnBrk="1" hangingPunct="1">
              <a:lnSpc>
                <a:spcPct val="90000"/>
              </a:lnSpc>
            </a:pPr>
            <a:r>
              <a:rPr lang="en-US" smtClean="0"/>
              <a:t>Quản lý giao tác, phân quyền và an toàn dữ liệu khi có một hay nhiều người tham gia sử dụng.</a:t>
            </a:r>
          </a:p>
          <a:p>
            <a:pPr lvl="1" eaLnBrk="1" hangingPunct="1">
              <a:lnSpc>
                <a:spcPct val="90000"/>
              </a:lnSpc>
            </a:pPr>
            <a:r>
              <a:rPr lang="en-US" smtClean="0"/>
              <a:t>Điều khiển sự tương hợp, tính toàn vẹn khi chuyển hóa dữ liệu và khi có sự cố của hệ thống…</a:t>
            </a:r>
          </a:p>
          <a:p>
            <a:pPr lvl="1" eaLnBrk="1" hangingPunct="1">
              <a:lnSpc>
                <a:spcPct val="90000"/>
              </a:lnSpc>
            </a:pPr>
            <a:r>
              <a:rPr lang="en-US" smtClean="0"/>
              <a:t>Kiểm tra độ tin cậy của dữ liệu.</a:t>
            </a:r>
            <a:endParaRPr lang="en-US" sz="2000" smtClean="0"/>
          </a:p>
        </p:txBody>
      </p:sp>
    </p:spTree>
    <p:extLst>
      <p:ext uri="{BB962C8B-B14F-4D97-AF65-F5344CB8AC3E}">
        <p14:creationId xmlns:p14="http://schemas.microsoft.com/office/powerpoint/2010/main" val="78901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Nội dung chương I</a:t>
            </a:r>
          </a:p>
        </p:txBody>
      </p:sp>
      <p:sp>
        <p:nvSpPr>
          <p:cNvPr id="8195" name="Rectangle 3"/>
          <p:cNvSpPr>
            <a:spLocks noGrp="1" noChangeArrowheads="1"/>
          </p:cNvSpPr>
          <p:nvPr>
            <p:ph type="body" idx="1"/>
          </p:nvPr>
        </p:nvSpPr>
        <p:spPr/>
        <p:txBody>
          <a:bodyPr/>
          <a:lstStyle/>
          <a:p>
            <a:r>
              <a:rPr lang="en-US" smtClean="0"/>
              <a:t>CSDL là gì? Tại sao cần tới các hệ CSDL? </a:t>
            </a:r>
          </a:p>
          <a:p>
            <a:r>
              <a:rPr lang="en-US" smtClean="0"/>
              <a:t>Cơ sở dữ liệu</a:t>
            </a:r>
          </a:p>
          <a:p>
            <a:pPr lvl="1"/>
            <a:r>
              <a:rPr lang="en-US" smtClean="0"/>
              <a:t>Khái niệm</a:t>
            </a:r>
          </a:p>
          <a:p>
            <a:pPr lvl="1"/>
            <a:r>
              <a:rPr lang="en-US" smtClean="0"/>
              <a:t>Ưu điểm</a:t>
            </a:r>
          </a:p>
          <a:p>
            <a:pPr lvl="1"/>
            <a:r>
              <a:rPr lang="en-US" smtClean="0"/>
              <a:t>Các đối tượng sử dụng csdl</a:t>
            </a:r>
          </a:p>
          <a:p>
            <a:pPr lvl="1"/>
            <a:r>
              <a:rPr lang="en-US" smtClean="0"/>
              <a:t>Hệ quản trị csdl</a:t>
            </a:r>
          </a:p>
          <a:p>
            <a:r>
              <a:rPr lang="en-US" smtClean="0"/>
              <a:t>Các mô hình dữ liệu</a:t>
            </a:r>
          </a:p>
          <a:p>
            <a:endParaRPr lang="en-US" smtClean="0"/>
          </a:p>
        </p:txBody>
      </p:sp>
    </p:spTree>
    <p:extLst>
      <p:ext uri="{BB962C8B-B14F-4D97-AF65-F5344CB8AC3E}">
        <p14:creationId xmlns:p14="http://schemas.microsoft.com/office/powerpoint/2010/main" val="631997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smtClean="0"/>
              <a:t>Các mô hình dữ liệu</a:t>
            </a:r>
          </a:p>
        </p:txBody>
      </p:sp>
      <p:sp>
        <p:nvSpPr>
          <p:cNvPr id="27651" name="Rectangle 3"/>
          <p:cNvSpPr>
            <a:spLocks noGrp="1" noChangeArrowheads="1"/>
          </p:cNvSpPr>
          <p:nvPr>
            <p:ph type="body" idx="4294967295"/>
          </p:nvPr>
        </p:nvSpPr>
        <p:spPr/>
        <p:txBody>
          <a:bodyPr/>
          <a:lstStyle/>
          <a:p>
            <a:pPr eaLnBrk="1" hangingPunct="1"/>
            <a:r>
              <a:rPr lang="en-US" b="1" u="sng" smtClean="0"/>
              <a:t>Mô hình dữ liệu</a:t>
            </a:r>
            <a:r>
              <a:rPr lang="en-US" smtClean="0"/>
              <a:t> </a:t>
            </a:r>
          </a:p>
          <a:p>
            <a:pPr lvl="1" eaLnBrk="1" hangingPunct="1"/>
            <a:r>
              <a:rPr lang="en-US" smtClean="0"/>
              <a:t>là một tập hợp các khái niệm và ký pháp dùng để mô tả dữ liệu, các mối quan hệ của dữ liệu, các ràng buộc trên dữ liệu của một tổ chức.</a:t>
            </a:r>
          </a:p>
          <a:p>
            <a:pPr lvl="1" eaLnBrk="1" hangingPunct="1"/>
            <a:r>
              <a:rPr lang="en-US" smtClean="0"/>
              <a:t>gồm ba thành phần:</a:t>
            </a:r>
          </a:p>
          <a:p>
            <a:pPr lvl="2" eaLnBrk="1" hangingPunct="1"/>
            <a:r>
              <a:rPr lang="en-US" smtClean="0"/>
              <a:t>phần mô tả cấu trúc của CSDL;</a:t>
            </a:r>
          </a:p>
          <a:p>
            <a:pPr lvl="2" eaLnBrk="1" hangingPunct="1"/>
            <a:r>
              <a:rPr lang="en-US" smtClean="0"/>
              <a:t>phần mô tả các thao tác, định nghĩa các phép toán được phép trên dữ liệu;</a:t>
            </a:r>
          </a:p>
          <a:p>
            <a:pPr lvl="2" eaLnBrk="1" hangingPunct="1"/>
            <a:r>
              <a:rPr lang="en-US" smtClean="0"/>
              <a:t>phần mô tả các ràng buộc toàn vẹn để đảm bảo sự chính xác của dữ liệu.</a:t>
            </a:r>
          </a:p>
          <a:p>
            <a:pPr lvl="1" eaLnBrk="1" hangingPunct="1"/>
            <a:r>
              <a:rPr lang="en-US" smtClean="0"/>
              <a:t>Mỗi loại mô hình đặc trưng cho một phương pháp tiếp cận dữ liệu của người phân tích - thiết kế dữ liệu. </a:t>
            </a:r>
          </a:p>
        </p:txBody>
      </p:sp>
    </p:spTree>
    <p:extLst>
      <p:ext uri="{BB962C8B-B14F-4D97-AF65-F5344CB8AC3E}">
        <p14:creationId xmlns:p14="http://schemas.microsoft.com/office/powerpoint/2010/main" val="29504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28675" name="Rectangle 3"/>
          <p:cNvSpPr>
            <a:spLocks noGrp="1" noChangeArrowheads="1"/>
          </p:cNvSpPr>
          <p:nvPr>
            <p:ph type="body" idx="4294967295"/>
          </p:nvPr>
        </p:nvSpPr>
        <p:spPr/>
        <p:txBody>
          <a:bodyPr/>
          <a:lstStyle/>
          <a:p>
            <a:pPr eaLnBrk="1" hangingPunct="1">
              <a:lnSpc>
                <a:spcPct val="90000"/>
              </a:lnSpc>
              <a:buFontTx/>
              <a:buNone/>
            </a:pPr>
            <a:r>
              <a:rPr lang="en-US" sz="2400" b="1" i="1" smtClean="0"/>
              <a:t>Phân chia thành 3 nhóm:</a:t>
            </a:r>
          </a:p>
          <a:p>
            <a:pPr eaLnBrk="1" hangingPunct="1">
              <a:lnSpc>
                <a:spcPct val="90000"/>
              </a:lnSpc>
            </a:pPr>
            <a:r>
              <a:rPr lang="en-US" sz="2400" i="1" u="sng" smtClean="0"/>
              <a:t>Mô hình dữ liệu logic trên cơ sở đối tượng:</a:t>
            </a:r>
            <a:r>
              <a:rPr lang="en-US" sz="2400" smtClean="0"/>
              <a:t> </a:t>
            </a:r>
          </a:p>
          <a:p>
            <a:pPr lvl="1" eaLnBrk="1" hangingPunct="1">
              <a:lnSpc>
                <a:spcPct val="90000"/>
              </a:lnSpc>
            </a:pPr>
            <a:r>
              <a:rPr lang="en-US" sz="2000" smtClean="0"/>
              <a:t>mô hình thực thể mối quan hệ </a:t>
            </a:r>
          </a:p>
          <a:p>
            <a:pPr lvl="1" eaLnBrk="1" hangingPunct="1">
              <a:lnSpc>
                <a:spcPct val="90000"/>
              </a:lnSpc>
            </a:pPr>
            <a:r>
              <a:rPr lang="en-US" sz="2000" smtClean="0"/>
              <a:t>mô hình hướng đối tượng</a:t>
            </a:r>
          </a:p>
          <a:p>
            <a:pPr lvl="1" eaLnBrk="1" hangingPunct="1">
              <a:lnSpc>
                <a:spcPct val="90000"/>
              </a:lnSpc>
            </a:pPr>
            <a:r>
              <a:rPr lang="en-US" sz="2000" smtClean="0"/>
              <a:t>mô hình dữ liệu ngữ nghĩa </a:t>
            </a:r>
          </a:p>
          <a:p>
            <a:pPr lvl="1" eaLnBrk="1" hangingPunct="1">
              <a:lnSpc>
                <a:spcPct val="90000"/>
              </a:lnSpc>
            </a:pPr>
            <a:r>
              <a:rPr lang="en-US" sz="2000" smtClean="0"/>
              <a:t>mô hình dữ liệu chức năng</a:t>
            </a:r>
          </a:p>
          <a:p>
            <a:pPr eaLnBrk="1" hangingPunct="1">
              <a:lnSpc>
                <a:spcPct val="90000"/>
              </a:lnSpc>
            </a:pPr>
            <a:r>
              <a:rPr lang="en-US" sz="2400" i="1" u="sng" smtClean="0"/>
              <a:t>Mô hình dữ liệu logic trên cơ sở bản ghi:</a:t>
            </a:r>
            <a:r>
              <a:rPr lang="en-US" sz="2400" smtClean="0"/>
              <a:t> </a:t>
            </a:r>
          </a:p>
          <a:p>
            <a:pPr lvl="1" eaLnBrk="1" hangingPunct="1">
              <a:lnSpc>
                <a:spcPct val="90000"/>
              </a:lnSpc>
            </a:pPr>
            <a:r>
              <a:rPr lang="en-US" sz="2000" smtClean="0"/>
              <a:t>mô hình quan hệ</a:t>
            </a:r>
          </a:p>
          <a:p>
            <a:pPr lvl="1" eaLnBrk="1" hangingPunct="1">
              <a:lnSpc>
                <a:spcPct val="90000"/>
              </a:lnSpc>
            </a:pPr>
            <a:r>
              <a:rPr lang="en-US" sz="2000" smtClean="0"/>
              <a:t>mô hình mạng</a:t>
            </a:r>
          </a:p>
          <a:p>
            <a:pPr lvl="1" eaLnBrk="1" hangingPunct="1">
              <a:lnSpc>
                <a:spcPct val="90000"/>
              </a:lnSpc>
            </a:pPr>
            <a:r>
              <a:rPr lang="en-US" sz="2000" smtClean="0"/>
              <a:t>mô hình phân cấp</a:t>
            </a:r>
          </a:p>
          <a:p>
            <a:pPr eaLnBrk="1" hangingPunct="1">
              <a:lnSpc>
                <a:spcPct val="90000"/>
              </a:lnSpc>
            </a:pPr>
            <a:r>
              <a:rPr lang="en-US" sz="2400" i="1" u="sng" smtClean="0"/>
              <a:t>Mô hình dữ liệu vật lý:</a:t>
            </a:r>
            <a:r>
              <a:rPr lang="en-US" sz="2400" smtClean="0"/>
              <a:t> mô tả dữ liệu ở mức thấp nhất, nghĩa là mô tả DL được lưu trữ thế nào trong máy tính. </a:t>
            </a:r>
          </a:p>
          <a:p>
            <a:pPr lvl="1" eaLnBrk="1" hangingPunct="1">
              <a:lnSpc>
                <a:spcPct val="90000"/>
              </a:lnSpc>
            </a:pPr>
            <a:r>
              <a:rPr lang="en-US" sz="2000" smtClean="0"/>
              <a:t>Có hai mô hình vật lý quen dùng là: mô hình hợp nhất và mô hình bộ nhớ khung. </a:t>
            </a:r>
          </a:p>
        </p:txBody>
      </p:sp>
    </p:spTree>
    <p:extLst>
      <p:ext uri="{BB962C8B-B14F-4D97-AF65-F5344CB8AC3E}">
        <p14:creationId xmlns:p14="http://schemas.microsoft.com/office/powerpoint/2010/main" val="1102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29699" name="Rectangle 3"/>
          <p:cNvSpPr>
            <a:spLocks noGrp="1" noChangeArrowheads="1"/>
          </p:cNvSpPr>
          <p:nvPr>
            <p:ph type="body" idx="4294967295"/>
          </p:nvPr>
        </p:nvSpPr>
        <p:spPr/>
        <p:txBody>
          <a:bodyPr/>
          <a:lstStyle/>
          <a:p>
            <a:pPr eaLnBrk="1" hangingPunct="1"/>
            <a:r>
              <a:rPr lang="en-US" smtClean="0"/>
              <a:t>Mô hình dữ liệu logic trên cơ sở bản ghi: </a:t>
            </a:r>
          </a:p>
          <a:p>
            <a:pPr lvl="1" eaLnBrk="1" hangingPunct="1"/>
            <a:r>
              <a:rPr lang="en-US" i="1" u="sng" smtClean="0"/>
              <a:t>Mô hình mạng (Network model):</a:t>
            </a:r>
            <a:r>
              <a:rPr lang="en-US" i="1" smtClean="0"/>
              <a:t> </a:t>
            </a:r>
          </a:p>
          <a:p>
            <a:pPr lvl="2" eaLnBrk="1" hangingPunct="1"/>
            <a:r>
              <a:rPr lang="en-US" smtClean="0"/>
              <a:t>các khái niệm chính: các mẩu tin (record), loại mẩu tin (record type) và loại liên hệ (set type).</a:t>
            </a:r>
          </a:p>
          <a:p>
            <a:pPr lvl="2" eaLnBrk="1" hangingPunct="1"/>
            <a:r>
              <a:rPr lang="en-US" i="1" smtClean="0"/>
              <a:t>Mỗi loại mẩu tin</a:t>
            </a:r>
            <a:r>
              <a:rPr lang="en-US" smtClean="0"/>
              <a:t> đặc trưng cho một đối tượng riêng biệt như: Khoa, SinhVien,…</a:t>
            </a:r>
          </a:p>
          <a:p>
            <a:pPr lvl="2" eaLnBrk="1" hangingPunct="1"/>
            <a:r>
              <a:rPr lang="en-US" smtClean="0"/>
              <a:t>mỗi loại mẩu tin được ký hiệu bằng một hình chữ nhật, mỗi thể hiện của một loại mẩu tin được gọi là </a:t>
            </a:r>
            <a:r>
              <a:rPr lang="en-US" i="1" smtClean="0"/>
              <a:t>mẩu tin</a:t>
            </a:r>
            <a:r>
              <a:rPr lang="en-US" smtClean="0"/>
              <a:t>. </a:t>
            </a:r>
          </a:p>
          <a:p>
            <a:pPr lvl="2" eaLnBrk="1" hangingPunct="1"/>
            <a:r>
              <a:rPr lang="en-US" smtClean="0"/>
              <a:t>Ví dụ, loại mẩu tin SinhVien có các mẩu tin là các sinh viên đang theo học tại trường.</a:t>
            </a:r>
          </a:p>
        </p:txBody>
      </p:sp>
    </p:spTree>
    <p:extLst>
      <p:ext uri="{BB962C8B-B14F-4D97-AF65-F5344CB8AC3E}">
        <p14:creationId xmlns:p14="http://schemas.microsoft.com/office/powerpoint/2010/main" val="227509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402435" name="Rectangle 3"/>
          <p:cNvSpPr>
            <a:spLocks noGrp="1" noChangeArrowheads="1"/>
          </p:cNvSpPr>
          <p:nvPr>
            <p:ph type="body" idx="4294967295"/>
          </p:nvPr>
        </p:nvSpPr>
        <p:spPr/>
        <p:txBody>
          <a:bodyPr/>
          <a:lstStyle/>
          <a:p>
            <a:pPr lvl="1" eaLnBrk="1" hangingPunct="1"/>
            <a:r>
              <a:rPr lang="en-US" i="1" u="sng" smtClean="0"/>
              <a:t>Mô hình mạng (Network model):</a:t>
            </a:r>
            <a:r>
              <a:rPr lang="en-US" i="1" smtClean="0"/>
              <a:t> (tt)</a:t>
            </a:r>
          </a:p>
          <a:p>
            <a:pPr lvl="2" eaLnBrk="1" hangingPunct="1"/>
            <a:r>
              <a:rPr lang="en-US" i="1" smtClean="0"/>
              <a:t>Loại liên hệ</a:t>
            </a:r>
            <a:r>
              <a:rPr lang="en-US" smtClean="0"/>
              <a:t> là sự liên kết giữa mẩu tin chủ và mẩu tin thành viên, được ký hiệu bằng hình bầu dục với các mũi tên đi từ loại mẫu tin chủ đến loại mẫu tin thành viên. </a:t>
            </a:r>
          </a:p>
          <a:p>
            <a:pPr lvl="2" eaLnBrk="1" hangingPunct="1"/>
            <a:endParaRPr lang="en-US" smtClean="0"/>
          </a:p>
          <a:p>
            <a:pPr lvl="1" eaLnBrk="1" hangingPunct="1"/>
            <a:r>
              <a:rPr lang="en-US" smtClean="0"/>
              <a:t>Nhận xét về loại mô hình mạng</a:t>
            </a:r>
          </a:p>
          <a:p>
            <a:pPr lvl="2" eaLnBrk="1" hangingPunct="1"/>
            <a:r>
              <a:rPr lang="en-US" smtClean="0"/>
              <a:t>Ưu điểm: </a:t>
            </a:r>
          </a:p>
          <a:p>
            <a:pPr lvl="3" eaLnBrk="1" hangingPunct="1"/>
            <a:r>
              <a:rPr lang="en-US" smtClean="0"/>
              <a:t>tương đối đơn giản, dễ sử dụng</a:t>
            </a:r>
          </a:p>
          <a:p>
            <a:pPr lvl="2" eaLnBrk="1" hangingPunct="1"/>
            <a:r>
              <a:rPr lang="en-US" smtClean="0"/>
              <a:t>Nhược điểm: </a:t>
            </a:r>
          </a:p>
          <a:p>
            <a:pPr lvl="3" eaLnBrk="1" hangingPunct="1"/>
            <a:r>
              <a:rPr lang="en-US" smtClean="0"/>
              <a:t>không thích hợp trong việc biểu diễn các CSDL có quy mô lớn bởi trong một đồ thị có hương khả năng diễn đạt ngữ nghĩa của dữ liệu, nhất là các mối liên hệ phức tạp của dữ liệu trong thực tế là rất hạn chế.</a:t>
            </a:r>
          </a:p>
        </p:txBody>
      </p:sp>
    </p:spTree>
    <p:extLst>
      <p:ext uri="{BB962C8B-B14F-4D97-AF65-F5344CB8AC3E}">
        <p14:creationId xmlns:p14="http://schemas.microsoft.com/office/powerpoint/2010/main" val="64834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2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24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24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2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404483" name="Rectangle 3"/>
          <p:cNvSpPr>
            <a:spLocks noGrp="1" noChangeArrowheads="1"/>
          </p:cNvSpPr>
          <p:nvPr>
            <p:ph type="body" idx="4294967295"/>
          </p:nvPr>
        </p:nvSpPr>
        <p:spPr/>
        <p:txBody>
          <a:bodyPr/>
          <a:lstStyle/>
          <a:p>
            <a:pPr lvl="1" eaLnBrk="1" hangingPunct="1"/>
            <a:r>
              <a:rPr lang="en-US" i="1" u="sng" smtClean="0"/>
              <a:t>Mô hình mạng (Network model):</a:t>
            </a:r>
            <a:r>
              <a:rPr lang="en-US" i="1" smtClean="0"/>
              <a:t> (tt)</a:t>
            </a:r>
          </a:p>
          <a:p>
            <a:pPr lvl="2" eaLnBrk="1" hangingPunct="1"/>
            <a:r>
              <a:rPr lang="en-US" smtClean="0"/>
              <a:t>Ví dụ: </a:t>
            </a:r>
          </a:p>
        </p:txBody>
      </p:sp>
      <p:grpSp>
        <p:nvGrpSpPr>
          <p:cNvPr id="404484" name="Group 18"/>
          <p:cNvGrpSpPr>
            <a:grpSpLocks/>
          </p:cNvGrpSpPr>
          <p:nvPr/>
        </p:nvGrpSpPr>
        <p:grpSpPr bwMode="auto">
          <a:xfrm>
            <a:off x="1090613" y="2362200"/>
            <a:ext cx="6937375" cy="3660775"/>
            <a:chOff x="432" y="1018"/>
            <a:chExt cx="5194" cy="2626"/>
          </a:xfrm>
        </p:grpSpPr>
        <p:sp>
          <p:nvSpPr>
            <p:cNvPr id="30725" name="Rectangle 3"/>
            <p:cNvSpPr>
              <a:spLocks noChangeArrowheads="1"/>
            </p:cNvSpPr>
            <p:nvPr/>
          </p:nvSpPr>
          <p:spPr bwMode="auto">
            <a:xfrm>
              <a:off x="432" y="1107"/>
              <a:ext cx="1066" cy="234"/>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fontAlgn="base" hangingPunct="0">
                <a:spcBef>
                  <a:spcPct val="0"/>
                </a:spcBef>
                <a:spcAft>
                  <a:spcPct val="0"/>
                </a:spcAft>
              </a:pPr>
              <a:r>
                <a:rPr lang="en-US" sz="1500" b="1">
                  <a:solidFill>
                    <a:srgbClr val="000000"/>
                  </a:solidFill>
                  <a:latin typeface="Tahoma" pitchFamily="34" charset="0"/>
                </a:rPr>
                <a:t>SVien</a:t>
              </a:r>
            </a:p>
          </p:txBody>
        </p:sp>
        <p:sp>
          <p:nvSpPr>
            <p:cNvPr id="30726" name="Rectangle 4"/>
            <p:cNvSpPr>
              <a:spLocks noChangeArrowheads="1"/>
            </p:cNvSpPr>
            <p:nvPr/>
          </p:nvSpPr>
          <p:spPr bwMode="auto">
            <a:xfrm>
              <a:off x="2878" y="1018"/>
              <a:ext cx="1065" cy="332"/>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fontAlgn="base" hangingPunct="0">
                <a:spcBef>
                  <a:spcPct val="0"/>
                </a:spcBef>
                <a:spcAft>
                  <a:spcPct val="0"/>
                </a:spcAft>
              </a:pPr>
              <a:r>
                <a:rPr lang="en-US" sz="1500" b="1">
                  <a:solidFill>
                    <a:srgbClr val="000000"/>
                  </a:solidFill>
                  <a:latin typeface="Tahoma" pitchFamily="34" charset="0"/>
                </a:rPr>
                <a:t>MHoc     </a:t>
              </a:r>
              <a:r>
                <a:rPr lang="en-US" sz="2400">
                  <a:solidFill>
                    <a:srgbClr val="000000"/>
                  </a:solidFill>
                  <a:latin typeface="Tahoma" pitchFamily="34" charset="0"/>
                </a:rPr>
                <a:t>   </a:t>
              </a:r>
            </a:p>
          </p:txBody>
        </p:sp>
        <p:sp>
          <p:nvSpPr>
            <p:cNvPr id="30727" name="Rectangle 5"/>
            <p:cNvSpPr>
              <a:spLocks noChangeArrowheads="1"/>
            </p:cNvSpPr>
            <p:nvPr/>
          </p:nvSpPr>
          <p:spPr bwMode="auto">
            <a:xfrm>
              <a:off x="2811" y="2356"/>
              <a:ext cx="1197" cy="235"/>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fontAlgn="base" hangingPunct="0">
                <a:spcBef>
                  <a:spcPct val="0"/>
                </a:spcBef>
                <a:spcAft>
                  <a:spcPct val="0"/>
                </a:spcAft>
              </a:pPr>
              <a:r>
                <a:rPr lang="en-US" sz="1500" b="1">
                  <a:solidFill>
                    <a:srgbClr val="000000"/>
                  </a:solidFill>
                  <a:latin typeface="Tahoma" pitchFamily="34" charset="0"/>
                </a:rPr>
                <a:t>HPhan</a:t>
              </a:r>
            </a:p>
          </p:txBody>
        </p:sp>
        <p:sp>
          <p:nvSpPr>
            <p:cNvPr id="30728" name="Rectangle 6"/>
            <p:cNvSpPr>
              <a:spLocks noChangeArrowheads="1"/>
            </p:cNvSpPr>
            <p:nvPr/>
          </p:nvSpPr>
          <p:spPr bwMode="auto">
            <a:xfrm>
              <a:off x="1700" y="3409"/>
              <a:ext cx="1001" cy="235"/>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fontAlgn="base" hangingPunct="0">
                <a:spcBef>
                  <a:spcPct val="0"/>
                </a:spcBef>
                <a:spcAft>
                  <a:spcPct val="0"/>
                </a:spcAft>
              </a:pPr>
              <a:r>
                <a:rPr lang="en-US" sz="1500" b="1">
                  <a:solidFill>
                    <a:srgbClr val="000000"/>
                  </a:solidFill>
                  <a:latin typeface="Tahoma" pitchFamily="34" charset="0"/>
                </a:rPr>
                <a:t>KQua</a:t>
              </a:r>
            </a:p>
          </p:txBody>
        </p:sp>
        <p:sp>
          <p:nvSpPr>
            <p:cNvPr id="30729" name="Rectangle 7"/>
            <p:cNvSpPr>
              <a:spLocks noChangeArrowheads="1"/>
            </p:cNvSpPr>
            <p:nvPr/>
          </p:nvSpPr>
          <p:spPr bwMode="auto">
            <a:xfrm>
              <a:off x="4525" y="2356"/>
              <a:ext cx="1101" cy="235"/>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fontAlgn="base" hangingPunct="0">
                <a:spcBef>
                  <a:spcPct val="0"/>
                </a:spcBef>
                <a:spcAft>
                  <a:spcPct val="0"/>
                </a:spcAft>
              </a:pPr>
              <a:r>
                <a:rPr lang="en-US" sz="1500" b="1">
                  <a:solidFill>
                    <a:srgbClr val="000000"/>
                  </a:solidFill>
                  <a:latin typeface="Tahoma" pitchFamily="34" charset="0"/>
                </a:rPr>
                <a:t>DKien</a:t>
              </a:r>
            </a:p>
          </p:txBody>
        </p:sp>
        <p:sp>
          <p:nvSpPr>
            <p:cNvPr id="30730" name="Line 8"/>
            <p:cNvSpPr>
              <a:spLocks noChangeShapeType="1"/>
            </p:cNvSpPr>
            <p:nvPr/>
          </p:nvSpPr>
          <p:spPr bwMode="auto">
            <a:xfrm>
              <a:off x="960" y="1392"/>
              <a:ext cx="1248" cy="1968"/>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0731" name="Line 9"/>
            <p:cNvSpPr>
              <a:spLocks noChangeShapeType="1"/>
            </p:cNvSpPr>
            <p:nvPr/>
          </p:nvSpPr>
          <p:spPr bwMode="auto">
            <a:xfrm>
              <a:off x="3408" y="1344"/>
              <a:ext cx="0" cy="96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0732" name="Line 10"/>
            <p:cNvSpPr>
              <a:spLocks noChangeShapeType="1"/>
            </p:cNvSpPr>
            <p:nvPr/>
          </p:nvSpPr>
          <p:spPr bwMode="auto">
            <a:xfrm flipH="1">
              <a:off x="2544" y="2640"/>
              <a:ext cx="864" cy="72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0733" name="Line 11"/>
            <p:cNvSpPr>
              <a:spLocks noChangeShapeType="1"/>
            </p:cNvSpPr>
            <p:nvPr/>
          </p:nvSpPr>
          <p:spPr bwMode="auto">
            <a:xfrm>
              <a:off x="3792" y="1344"/>
              <a:ext cx="1152" cy="96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0734" name="Line 12"/>
            <p:cNvSpPr>
              <a:spLocks noChangeShapeType="1"/>
            </p:cNvSpPr>
            <p:nvPr/>
          </p:nvSpPr>
          <p:spPr bwMode="auto">
            <a:xfrm flipH="1" flipV="1">
              <a:off x="3936" y="1200"/>
              <a:ext cx="1344" cy="1104"/>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0735" name="Text Box 13"/>
            <p:cNvSpPr txBox="1">
              <a:spLocks noChangeArrowheads="1"/>
            </p:cNvSpPr>
            <p:nvPr/>
          </p:nvSpPr>
          <p:spPr bwMode="auto">
            <a:xfrm>
              <a:off x="492" y="2273"/>
              <a:ext cx="84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300">
                  <a:solidFill>
                    <a:srgbClr val="000000"/>
                  </a:solidFill>
                  <a:latin typeface="Tahoma" pitchFamily="34" charset="0"/>
                </a:rPr>
                <a:t>SVIEN_DIEM</a:t>
              </a:r>
            </a:p>
          </p:txBody>
        </p:sp>
        <p:sp>
          <p:nvSpPr>
            <p:cNvPr id="30736" name="Text Box 14"/>
            <p:cNvSpPr txBox="1">
              <a:spLocks noChangeArrowheads="1"/>
            </p:cNvSpPr>
            <p:nvPr/>
          </p:nvSpPr>
          <p:spPr bwMode="auto">
            <a:xfrm>
              <a:off x="2581" y="1676"/>
              <a:ext cx="72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300">
                  <a:solidFill>
                    <a:srgbClr val="000000"/>
                  </a:solidFill>
                  <a:latin typeface="Tahoma" pitchFamily="34" charset="0"/>
                </a:rPr>
                <a:t>MHOC_MO</a:t>
              </a:r>
            </a:p>
          </p:txBody>
        </p:sp>
        <p:sp>
          <p:nvSpPr>
            <p:cNvPr id="30737" name="Text Box 15"/>
            <p:cNvSpPr txBox="1">
              <a:spLocks noChangeArrowheads="1"/>
            </p:cNvSpPr>
            <p:nvPr/>
          </p:nvSpPr>
          <p:spPr bwMode="auto">
            <a:xfrm>
              <a:off x="4647" y="1435"/>
              <a:ext cx="76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300">
                  <a:solidFill>
                    <a:srgbClr val="000000"/>
                  </a:solidFill>
                  <a:latin typeface="Tahoma" pitchFamily="34" charset="0"/>
                </a:rPr>
                <a:t>MHOC_SAU</a:t>
              </a:r>
            </a:p>
          </p:txBody>
        </p:sp>
        <p:sp>
          <p:nvSpPr>
            <p:cNvPr id="30738" name="Text Box 16"/>
            <p:cNvSpPr txBox="1">
              <a:spLocks noChangeArrowheads="1"/>
            </p:cNvSpPr>
            <p:nvPr/>
          </p:nvSpPr>
          <p:spPr bwMode="auto">
            <a:xfrm>
              <a:off x="3654" y="2060"/>
              <a:ext cx="93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300">
                  <a:solidFill>
                    <a:srgbClr val="000000"/>
                  </a:solidFill>
                  <a:latin typeface="Tahoma" pitchFamily="34" charset="0"/>
                </a:rPr>
                <a:t>MHOC_TRUOC</a:t>
              </a:r>
            </a:p>
          </p:txBody>
        </p:sp>
        <p:sp>
          <p:nvSpPr>
            <p:cNvPr id="30739" name="Text Box 17"/>
            <p:cNvSpPr txBox="1">
              <a:spLocks noChangeArrowheads="1"/>
            </p:cNvSpPr>
            <p:nvPr/>
          </p:nvSpPr>
          <p:spPr bwMode="auto">
            <a:xfrm>
              <a:off x="3125" y="2925"/>
              <a:ext cx="91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300">
                  <a:solidFill>
                    <a:srgbClr val="000000"/>
                  </a:solidFill>
                  <a:latin typeface="Tahoma" pitchFamily="34" charset="0"/>
                </a:rPr>
                <a:t>KQUA_HPHAN</a:t>
              </a:r>
            </a:p>
          </p:txBody>
        </p:sp>
      </p:grpSp>
    </p:spTree>
    <p:extLst>
      <p:ext uri="{BB962C8B-B14F-4D97-AF65-F5344CB8AC3E}">
        <p14:creationId xmlns:p14="http://schemas.microsoft.com/office/powerpoint/2010/main" val="416322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44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4484"/>
                                        </p:tgtEl>
                                        <p:attrNameLst>
                                          <p:attrName>style.visibility</p:attrName>
                                        </p:attrNameLst>
                                      </p:cBhvr>
                                      <p:to>
                                        <p:strVal val="visible"/>
                                      </p:to>
                                    </p:set>
                                    <p:animEffect transition="in" filter="blinds(horizontal)">
                                      <p:cBhvr>
                                        <p:cTn id="13"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Các mô hình dữ liệu (tt)</a:t>
            </a:r>
          </a:p>
        </p:txBody>
      </p:sp>
      <p:sp>
        <p:nvSpPr>
          <p:cNvPr id="30723" name="Rectangle 3"/>
          <p:cNvSpPr>
            <a:spLocks noGrp="1" noChangeArrowheads="1"/>
          </p:cNvSpPr>
          <p:nvPr>
            <p:ph type="body" idx="1"/>
          </p:nvPr>
        </p:nvSpPr>
        <p:spPr/>
        <p:txBody>
          <a:bodyPr/>
          <a:lstStyle/>
          <a:p>
            <a:pPr lvl="1">
              <a:lnSpc>
                <a:spcPct val="90000"/>
              </a:lnSpc>
            </a:pPr>
            <a:r>
              <a:rPr lang="en-US" i="1" smtClean="0"/>
              <a:t>Mô hình thực thể kết hợp (Entity Relationship Model)</a:t>
            </a:r>
          </a:p>
          <a:p>
            <a:pPr lvl="1">
              <a:lnSpc>
                <a:spcPct val="90000"/>
              </a:lnSpc>
              <a:buFontTx/>
              <a:buNone/>
            </a:pPr>
            <a:r>
              <a:rPr lang="en-US" smtClean="0"/>
              <a:t>	Các khái niệm chính: </a:t>
            </a:r>
          </a:p>
          <a:p>
            <a:pPr lvl="2">
              <a:lnSpc>
                <a:spcPct val="90000"/>
              </a:lnSpc>
            </a:pPr>
            <a:r>
              <a:rPr lang="en-US" smtClean="0"/>
              <a:t>Thực thể: </a:t>
            </a:r>
          </a:p>
          <a:p>
            <a:pPr lvl="3">
              <a:lnSpc>
                <a:spcPct val="90000"/>
              </a:lnSpc>
            </a:pPr>
            <a:r>
              <a:rPr lang="en-US" smtClean="0"/>
              <a:t>Là một đối tượng hoặc một khái niệm có thể nhận biết một cách duy nhất (tương tự khái niệm mẫu tin trong mô hình dữ liệu mạng). Ký hiệu bằng hình chữ nhật. Vd: SinhVien, Khoa, MonHoc</a:t>
            </a:r>
          </a:p>
          <a:p>
            <a:pPr lvl="3">
              <a:lnSpc>
                <a:spcPct val="90000"/>
              </a:lnSpc>
            </a:pPr>
            <a:r>
              <a:rPr lang="en-US" smtClean="0"/>
              <a:t>Có 2 loại thực thể:</a:t>
            </a:r>
          </a:p>
          <a:p>
            <a:pPr lvl="4">
              <a:lnSpc>
                <a:spcPct val="90000"/>
              </a:lnSpc>
            </a:pPr>
            <a:r>
              <a:rPr lang="en-US" smtClean="0"/>
              <a:t>Thực thể yếu: là thực thể mà sự tồn tại của nó phụ thuộc vào một thực thể khác. Vd: Thực thể ThanNhan phụ thuộc vào NhanVien. Kí hiệu bằng đường viền kẻ đôi.</a:t>
            </a:r>
          </a:p>
          <a:p>
            <a:pPr lvl="4">
              <a:lnSpc>
                <a:spcPct val="90000"/>
              </a:lnSpc>
            </a:pPr>
            <a:r>
              <a:rPr lang="en-US" smtClean="0"/>
              <a:t>Thực thể mạnh: là thực thể có một hay nhiều thực thể yếu phụ thuộc vào sự tồn tại của nó. Kí hiệu bằng đường viền kẻ đơn.</a:t>
            </a:r>
          </a:p>
        </p:txBody>
      </p:sp>
    </p:spTree>
    <p:extLst>
      <p:ext uri="{BB962C8B-B14F-4D97-AF65-F5344CB8AC3E}">
        <p14:creationId xmlns:p14="http://schemas.microsoft.com/office/powerpoint/2010/main" val="3920926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Các mô hình dữ liệu (tt)</a:t>
            </a:r>
          </a:p>
        </p:txBody>
      </p:sp>
      <p:sp>
        <p:nvSpPr>
          <p:cNvPr id="31747" name="Rectangle 3"/>
          <p:cNvSpPr>
            <a:spLocks noGrp="1" noChangeArrowheads="1"/>
          </p:cNvSpPr>
          <p:nvPr>
            <p:ph type="body" idx="1"/>
          </p:nvPr>
        </p:nvSpPr>
        <p:spPr/>
        <p:txBody>
          <a:bodyPr/>
          <a:lstStyle/>
          <a:p>
            <a:pPr lvl="1"/>
            <a:r>
              <a:rPr lang="en-US" i="1" smtClean="0"/>
              <a:t>Mô hình thực thể kết hợp (tt)</a:t>
            </a:r>
          </a:p>
          <a:p>
            <a:pPr lvl="2"/>
            <a:r>
              <a:rPr lang="en-US" smtClean="0"/>
              <a:t>Loại thực thể: là một loại đối tượng hoặc khái niệm tồn tại độc lập.</a:t>
            </a:r>
          </a:p>
          <a:p>
            <a:pPr lvl="2"/>
            <a:r>
              <a:rPr lang="en-US" smtClean="0"/>
              <a:t>Thuộc tính của loại thực thể: là các đặc tính riêng biệt của loại thực thể.</a:t>
            </a:r>
          </a:p>
          <a:p>
            <a:pPr lvl="2"/>
            <a:r>
              <a:rPr lang="en-US" smtClean="0"/>
              <a:t>Khóa của loại thực thể: là các thuộc tính nhận diện loại thực thể.</a:t>
            </a:r>
          </a:p>
          <a:p>
            <a:pPr lvl="2"/>
            <a:r>
              <a:rPr lang="en-US" smtClean="0"/>
              <a:t>Loại của mối kết hợp: là sự liên kết giữa một loại thực thể mạnh và một loại thực thể yếu. Giữa 2 thực thể có nhiều mối kết hợp.</a:t>
            </a:r>
          </a:p>
          <a:p>
            <a:pPr lvl="2"/>
            <a:r>
              <a:rPr lang="en-US" smtClean="0"/>
              <a:t>Số ngôi của mối kết hợp: tổng số loại thực thể tham gia vào mối kết hợp. Mối kết hợp cũng có thuộc tính riêng của nó.</a:t>
            </a:r>
          </a:p>
          <a:p>
            <a:pPr lvl="2"/>
            <a:endParaRPr lang="en-US" smtClean="0"/>
          </a:p>
        </p:txBody>
      </p:sp>
    </p:spTree>
    <p:extLst>
      <p:ext uri="{BB962C8B-B14F-4D97-AF65-F5344CB8AC3E}">
        <p14:creationId xmlns:p14="http://schemas.microsoft.com/office/powerpoint/2010/main" val="3488289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smtClean="0"/>
              <a:t>Các mô hình dữ liệu (tt)</a:t>
            </a:r>
          </a:p>
        </p:txBody>
      </p:sp>
      <p:sp>
        <p:nvSpPr>
          <p:cNvPr id="403459" name="Rectangle 3"/>
          <p:cNvSpPr>
            <a:spLocks noGrp="1" noChangeArrowheads="1"/>
          </p:cNvSpPr>
          <p:nvPr>
            <p:ph type="body" idx="4294967295"/>
          </p:nvPr>
        </p:nvSpPr>
        <p:spPr/>
        <p:txBody>
          <a:bodyPr/>
          <a:lstStyle/>
          <a:p>
            <a:pPr lvl="1"/>
            <a:r>
              <a:rPr lang="en-US" i="1" smtClean="0"/>
              <a:t>Mô hình thực thể kết hợp (tt)</a:t>
            </a:r>
          </a:p>
          <a:p>
            <a:pPr lvl="2"/>
            <a:r>
              <a:rPr lang="en-US" smtClean="0"/>
              <a:t>Ví dụ:</a:t>
            </a:r>
          </a:p>
        </p:txBody>
      </p:sp>
      <p:grpSp>
        <p:nvGrpSpPr>
          <p:cNvPr id="403460" name="Group 161"/>
          <p:cNvGrpSpPr>
            <a:grpSpLocks/>
          </p:cNvGrpSpPr>
          <p:nvPr/>
        </p:nvGrpSpPr>
        <p:grpSpPr bwMode="auto">
          <a:xfrm>
            <a:off x="990600" y="2819400"/>
            <a:ext cx="7662863" cy="3070225"/>
            <a:chOff x="586" y="1248"/>
            <a:chExt cx="4827" cy="1934"/>
          </a:xfrm>
        </p:grpSpPr>
        <p:sp>
          <p:nvSpPr>
            <p:cNvPr id="33797" name="Rectangle 83"/>
            <p:cNvSpPr>
              <a:spLocks noChangeArrowheads="1"/>
            </p:cNvSpPr>
            <p:nvPr/>
          </p:nvSpPr>
          <p:spPr bwMode="auto">
            <a:xfrm>
              <a:off x="1128" y="2075"/>
              <a:ext cx="729" cy="364"/>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3798" name="Rectangle 84"/>
            <p:cNvSpPr>
              <a:spLocks noChangeArrowheads="1"/>
            </p:cNvSpPr>
            <p:nvPr/>
          </p:nvSpPr>
          <p:spPr bwMode="auto">
            <a:xfrm>
              <a:off x="1359" y="2184"/>
              <a:ext cx="3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SVien</a:t>
              </a:r>
              <a:endParaRPr lang="en-US" b="1">
                <a:solidFill>
                  <a:srgbClr val="000000"/>
                </a:solidFill>
                <a:latin typeface="Tahoma" pitchFamily="34" charset="0"/>
                <a:cs typeface="Tahoma" pitchFamily="34" charset="0"/>
              </a:endParaRPr>
            </a:p>
          </p:txBody>
        </p:sp>
        <p:sp>
          <p:nvSpPr>
            <p:cNvPr id="33799" name="Freeform 85"/>
            <p:cNvSpPr>
              <a:spLocks/>
            </p:cNvSpPr>
            <p:nvPr/>
          </p:nvSpPr>
          <p:spPr bwMode="auto">
            <a:xfrm>
              <a:off x="1083" y="1529"/>
              <a:ext cx="820" cy="273"/>
            </a:xfrm>
            <a:custGeom>
              <a:avLst/>
              <a:gdLst>
                <a:gd name="T0" fmla="*/ 0 w 820"/>
                <a:gd name="T1" fmla="*/ 137 h 273"/>
                <a:gd name="T2" fmla="*/ 409 w 820"/>
                <a:gd name="T3" fmla="*/ 0 h 273"/>
                <a:gd name="T4" fmla="*/ 820 w 820"/>
                <a:gd name="T5" fmla="*/ 137 h 273"/>
                <a:gd name="T6" fmla="*/ 409 w 820"/>
                <a:gd name="T7" fmla="*/ 273 h 273"/>
                <a:gd name="T8" fmla="*/ 0 w 820"/>
                <a:gd name="T9" fmla="*/ 137 h 273"/>
                <a:gd name="T10" fmla="*/ 0 60000 65536"/>
                <a:gd name="T11" fmla="*/ 0 60000 65536"/>
                <a:gd name="T12" fmla="*/ 0 60000 65536"/>
                <a:gd name="T13" fmla="*/ 0 60000 65536"/>
                <a:gd name="T14" fmla="*/ 0 60000 65536"/>
                <a:gd name="T15" fmla="*/ 0 w 820"/>
                <a:gd name="T16" fmla="*/ 0 h 273"/>
                <a:gd name="T17" fmla="*/ 820 w 820"/>
                <a:gd name="T18" fmla="*/ 273 h 273"/>
              </a:gdLst>
              <a:ahLst/>
              <a:cxnLst>
                <a:cxn ang="T10">
                  <a:pos x="T0" y="T1"/>
                </a:cxn>
                <a:cxn ang="T11">
                  <a:pos x="T2" y="T3"/>
                </a:cxn>
                <a:cxn ang="T12">
                  <a:pos x="T4" y="T5"/>
                </a:cxn>
                <a:cxn ang="T13">
                  <a:pos x="T6" y="T7"/>
                </a:cxn>
                <a:cxn ang="T14">
                  <a:pos x="T8" y="T9"/>
                </a:cxn>
              </a:cxnLst>
              <a:rect l="T15" t="T16" r="T17" b="T18"/>
              <a:pathLst>
                <a:path w="820" h="273">
                  <a:moveTo>
                    <a:pt x="0" y="137"/>
                  </a:moveTo>
                  <a:lnTo>
                    <a:pt x="409" y="0"/>
                  </a:lnTo>
                  <a:lnTo>
                    <a:pt x="820" y="137"/>
                  </a:lnTo>
                  <a:lnTo>
                    <a:pt x="409" y="273"/>
                  </a:lnTo>
                  <a:lnTo>
                    <a:pt x="0" y="137"/>
                  </a:lnTo>
                  <a:close/>
                </a:path>
              </a:pathLst>
            </a:custGeom>
            <a:solidFill>
              <a:srgbClr val="FFFFFF"/>
            </a:solidFill>
            <a:ln w="3175">
              <a:solidFill>
                <a:srgbClr val="000000"/>
              </a:solidFill>
              <a:round/>
              <a:headEnd/>
              <a:tailEnd/>
            </a:ln>
          </p:spPr>
          <p:txBody>
            <a:bodyPr/>
            <a:lstStyle/>
            <a:p>
              <a:pPr fontAlgn="base">
                <a:spcBef>
                  <a:spcPct val="0"/>
                </a:spcBef>
                <a:spcAft>
                  <a:spcPct val="0"/>
                </a:spcAft>
              </a:pPr>
              <a:endParaRPr lang="en-US" sz="2600">
                <a:solidFill>
                  <a:srgbClr val="000000"/>
                </a:solidFill>
              </a:endParaRPr>
            </a:p>
          </p:txBody>
        </p:sp>
        <p:sp>
          <p:nvSpPr>
            <p:cNvPr id="33800" name="Rectangle 86"/>
            <p:cNvSpPr>
              <a:spLocks noChangeArrowheads="1"/>
            </p:cNvSpPr>
            <p:nvPr/>
          </p:nvSpPr>
          <p:spPr bwMode="auto">
            <a:xfrm>
              <a:off x="1432" y="1594"/>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a:solidFill>
                    <a:srgbClr val="000000"/>
                  </a:solidFill>
                  <a:latin typeface="Tahoma" pitchFamily="34" charset="0"/>
                  <a:cs typeface="Tahoma" pitchFamily="34" charset="0"/>
                </a:rPr>
                <a:t>hoc</a:t>
              </a:r>
              <a:endParaRPr lang="en-US">
                <a:solidFill>
                  <a:srgbClr val="000000"/>
                </a:solidFill>
                <a:latin typeface="Tahoma" pitchFamily="34" charset="0"/>
                <a:cs typeface="Tahoma" pitchFamily="34" charset="0"/>
              </a:endParaRPr>
            </a:p>
          </p:txBody>
        </p:sp>
        <p:sp>
          <p:nvSpPr>
            <p:cNvPr id="33801" name="Line 87"/>
            <p:cNvSpPr>
              <a:spLocks noChangeShapeType="1"/>
            </p:cNvSpPr>
            <p:nvPr/>
          </p:nvSpPr>
          <p:spPr bwMode="auto">
            <a:xfrm>
              <a:off x="1492" y="1802"/>
              <a:ext cx="1" cy="27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02" name="Rectangle 88"/>
            <p:cNvSpPr>
              <a:spLocks noChangeArrowheads="1"/>
            </p:cNvSpPr>
            <p:nvPr/>
          </p:nvSpPr>
          <p:spPr bwMode="auto">
            <a:xfrm>
              <a:off x="2404" y="1485"/>
              <a:ext cx="729" cy="363"/>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3803" name="Rectangle 89"/>
            <p:cNvSpPr>
              <a:spLocks noChangeArrowheads="1"/>
            </p:cNvSpPr>
            <p:nvPr/>
          </p:nvSpPr>
          <p:spPr bwMode="auto">
            <a:xfrm>
              <a:off x="2611" y="1594"/>
              <a:ext cx="3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HPhan</a:t>
              </a:r>
              <a:endParaRPr lang="en-US" b="1">
                <a:solidFill>
                  <a:srgbClr val="000000"/>
                </a:solidFill>
                <a:latin typeface="Tahoma" pitchFamily="34" charset="0"/>
                <a:cs typeface="Tahoma" pitchFamily="34" charset="0"/>
              </a:endParaRPr>
            </a:p>
          </p:txBody>
        </p:sp>
        <p:sp>
          <p:nvSpPr>
            <p:cNvPr id="33804" name="Freeform 90"/>
            <p:cNvSpPr>
              <a:spLocks/>
            </p:cNvSpPr>
            <p:nvPr/>
          </p:nvSpPr>
          <p:spPr bwMode="auto">
            <a:xfrm>
              <a:off x="3680" y="1529"/>
              <a:ext cx="822" cy="273"/>
            </a:xfrm>
            <a:custGeom>
              <a:avLst/>
              <a:gdLst>
                <a:gd name="T0" fmla="*/ 0 w 822"/>
                <a:gd name="T1" fmla="*/ 137 h 273"/>
                <a:gd name="T2" fmla="*/ 411 w 822"/>
                <a:gd name="T3" fmla="*/ 0 h 273"/>
                <a:gd name="T4" fmla="*/ 822 w 822"/>
                <a:gd name="T5" fmla="*/ 137 h 273"/>
                <a:gd name="T6" fmla="*/ 411 w 822"/>
                <a:gd name="T7" fmla="*/ 273 h 273"/>
                <a:gd name="T8" fmla="*/ 0 w 822"/>
                <a:gd name="T9" fmla="*/ 137 h 273"/>
                <a:gd name="T10" fmla="*/ 0 60000 65536"/>
                <a:gd name="T11" fmla="*/ 0 60000 65536"/>
                <a:gd name="T12" fmla="*/ 0 60000 65536"/>
                <a:gd name="T13" fmla="*/ 0 60000 65536"/>
                <a:gd name="T14" fmla="*/ 0 60000 65536"/>
                <a:gd name="T15" fmla="*/ 0 w 822"/>
                <a:gd name="T16" fmla="*/ 0 h 273"/>
                <a:gd name="T17" fmla="*/ 822 w 822"/>
                <a:gd name="T18" fmla="*/ 273 h 273"/>
              </a:gdLst>
              <a:ahLst/>
              <a:cxnLst>
                <a:cxn ang="T10">
                  <a:pos x="T0" y="T1"/>
                </a:cxn>
                <a:cxn ang="T11">
                  <a:pos x="T2" y="T3"/>
                </a:cxn>
                <a:cxn ang="T12">
                  <a:pos x="T4" y="T5"/>
                </a:cxn>
                <a:cxn ang="T13">
                  <a:pos x="T6" y="T7"/>
                </a:cxn>
                <a:cxn ang="T14">
                  <a:pos x="T8" y="T9"/>
                </a:cxn>
              </a:cxnLst>
              <a:rect l="T15" t="T16" r="T17" b="T18"/>
              <a:pathLst>
                <a:path w="822" h="273">
                  <a:moveTo>
                    <a:pt x="0" y="137"/>
                  </a:moveTo>
                  <a:lnTo>
                    <a:pt x="411" y="0"/>
                  </a:lnTo>
                  <a:lnTo>
                    <a:pt x="822" y="137"/>
                  </a:lnTo>
                  <a:lnTo>
                    <a:pt x="411" y="273"/>
                  </a:lnTo>
                  <a:lnTo>
                    <a:pt x="0" y="137"/>
                  </a:lnTo>
                  <a:close/>
                </a:path>
              </a:pathLst>
            </a:custGeom>
            <a:solidFill>
              <a:srgbClr val="FFFFFF"/>
            </a:solidFill>
            <a:ln w="3175">
              <a:solidFill>
                <a:srgbClr val="000000"/>
              </a:solidFill>
              <a:round/>
              <a:headEnd/>
              <a:tailEnd/>
            </a:ln>
          </p:spPr>
          <p:txBody>
            <a:bodyPr/>
            <a:lstStyle/>
            <a:p>
              <a:pPr fontAlgn="base">
                <a:spcBef>
                  <a:spcPct val="0"/>
                </a:spcBef>
                <a:spcAft>
                  <a:spcPct val="0"/>
                </a:spcAft>
              </a:pPr>
              <a:endParaRPr lang="en-US" sz="2600">
                <a:solidFill>
                  <a:srgbClr val="000000"/>
                </a:solidFill>
              </a:endParaRPr>
            </a:p>
          </p:txBody>
        </p:sp>
        <p:sp>
          <p:nvSpPr>
            <p:cNvPr id="33805" name="Rectangle 91"/>
            <p:cNvSpPr>
              <a:spLocks noChangeArrowheads="1"/>
            </p:cNvSpPr>
            <p:nvPr/>
          </p:nvSpPr>
          <p:spPr bwMode="auto">
            <a:xfrm>
              <a:off x="4041" y="1594"/>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a:solidFill>
                    <a:srgbClr val="000000"/>
                  </a:solidFill>
                  <a:latin typeface="Tahoma" pitchFamily="34" charset="0"/>
                  <a:cs typeface="Tahoma" pitchFamily="34" charset="0"/>
                </a:rPr>
                <a:t>mo</a:t>
              </a:r>
              <a:endParaRPr lang="en-US">
                <a:solidFill>
                  <a:srgbClr val="000000"/>
                </a:solidFill>
                <a:latin typeface="Tahoma" pitchFamily="34" charset="0"/>
                <a:cs typeface="Tahoma" pitchFamily="34" charset="0"/>
              </a:endParaRPr>
            </a:p>
          </p:txBody>
        </p:sp>
        <p:sp>
          <p:nvSpPr>
            <p:cNvPr id="33806" name="Rectangle 92"/>
            <p:cNvSpPr>
              <a:spLocks noChangeArrowheads="1"/>
            </p:cNvSpPr>
            <p:nvPr/>
          </p:nvSpPr>
          <p:spPr bwMode="auto">
            <a:xfrm>
              <a:off x="3726" y="2075"/>
              <a:ext cx="729" cy="364"/>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3807" name="Rectangle 93"/>
            <p:cNvSpPr>
              <a:spLocks noChangeArrowheads="1"/>
            </p:cNvSpPr>
            <p:nvPr/>
          </p:nvSpPr>
          <p:spPr bwMode="auto">
            <a:xfrm>
              <a:off x="3960" y="2184"/>
              <a:ext cx="3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MHoc</a:t>
              </a:r>
              <a:endParaRPr lang="en-US" b="1">
                <a:solidFill>
                  <a:srgbClr val="000000"/>
                </a:solidFill>
                <a:latin typeface="Tahoma" pitchFamily="34" charset="0"/>
                <a:cs typeface="Tahoma" pitchFamily="34" charset="0"/>
              </a:endParaRPr>
            </a:p>
          </p:txBody>
        </p:sp>
        <p:sp>
          <p:nvSpPr>
            <p:cNvPr id="33808" name="Freeform 94"/>
            <p:cNvSpPr>
              <a:spLocks/>
            </p:cNvSpPr>
            <p:nvPr/>
          </p:nvSpPr>
          <p:spPr bwMode="auto">
            <a:xfrm>
              <a:off x="4593" y="2621"/>
              <a:ext cx="820" cy="273"/>
            </a:xfrm>
            <a:custGeom>
              <a:avLst/>
              <a:gdLst>
                <a:gd name="T0" fmla="*/ 0 w 820"/>
                <a:gd name="T1" fmla="*/ 137 h 273"/>
                <a:gd name="T2" fmla="*/ 409 w 820"/>
                <a:gd name="T3" fmla="*/ 0 h 273"/>
                <a:gd name="T4" fmla="*/ 820 w 820"/>
                <a:gd name="T5" fmla="*/ 137 h 273"/>
                <a:gd name="T6" fmla="*/ 409 w 820"/>
                <a:gd name="T7" fmla="*/ 273 h 273"/>
                <a:gd name="T8" fmla="*/ 0 w 820"/>
                <a:gd name="T9" fmla="*/ 137 h 273"/>
                <a:gd name="T10" fmla="*/ 0 60000 65536"/>
                <a:gd name="T11" fmla="*/ 0 60000 65536"/>
                <a:gd name="T12" fmla="*/ 0 60000 65536"/>
                <a:gd name="T13" fmla="*/ 0 60000 65536"/>
                <a:gd name="T14" fmla="*/ 0 60000 65536"/>
                <a:gd name="T15" fmla="*/ 0 w 820"/>
                <a:gd name="T16" fmla="*/ 0 h 273"/>
                <a:gd name="T17" fmla="*/ 820 w 820"/>
                <a:gd name="T18" fmla="*/ 273 h 273"/>
              </a:gdLst>
              <a:ahLst/>
              <a:cxnLst>
                <a:cxn ang="T10">
                  <a:pos x="T0" y="T1"/>
                </a:cxn>
                <a:cxn ang="T11">
                  <a:pos x="T2" y="T3"/>
                </a:cxn>
                <a:cxn ang="T12">
                  <a:pos x="T4" y="T5"/>
                </a:cxn>
                <a:cxn ang="T13">
                  <a:pos x="T6" y="T7"/>
                </a:cxn>
                <a:cxn ang="T14">
                  <a:pos x="T8" y="T9"/>
                </a:cxn>
              </a:cxnLst>
              <a:rect l="T15" t="T16" r="T17" b="T18"/>
              <a:pathLst>
                <a:path w="820" h="273">
                  <a:moveTo>
                    <a:pt x="0" y="137"/>
                  </a:moveTo>
                  <a:lnTo>
                    <a:pt x="409" y="0"/>
                  </a:lnTo>
                  <a:lnTo>
                    <a:pt x="820" y="137"/>
                  </a:lnTo>
                  <a:lnTo>
                    <a:pt x="409" y="273"/>
                  </a:lnTo>
                  <a:lnTo>
                    <a:pt x="0" y="137"/>
                  </a:lnTo>
                  <a:close/>
                </a:path>
              </a:pathLst>
            </a:custGeom>
            <a:solidFill>
              <a:srgbClr val="FFFFFF"/>
            </a:solidFill>
            <a:ln w="3175">
              <a:solidFill>
                <a:srgbClr val="000000"/>
              </a:solidFill>
              <a:round/>
              <a:headEnd/>
              <a:tailEnd/>
            </a:ln>
          </p:spPr>
          <p:txBody>
            <a:bodyPr/>
            <a:lstStyle/>
            <a:p>
              <a:pPr fontAlgn="base">
                <a:spcBef>
                  <a:spcPct val="0"/>
                </a:spcBef>
                <a:spcAft>
                  <a:spcPct val="0"/>
                </a:spcAft>
              </a:pPr>
              <a:endParaRPr lang="en-US" sz="2600">
                <a:solidFill>
                  <a:srgbClr val="000000"/>
                </a:solidFill>
              </a:endParaRPr>
            </a:p>
          </p:txBody>
        </p:sp>
        <p:sp>
          <p:nvSpPr>
            <p:cNvPr id="33809" name="Rectangle 95"/>
            <p:cNvSpPr>
              <a:spLocks noChangeArrowheads="1"/>
            </p:cNvSpPr>
            <p:nvPr/>
          </p:nvSpPr>
          <p:spPr bwMode="auto">
            <a:xfrm>
              <a:off x="4823" y="2685"/>
              <a:ext cx="4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a:solidFill>
                    <a:srgbClr val="000000"/>
                  </a:solidFill>
                  <a:latin typeface="Tahoma" pitchFamily="34" charset="0"/>
                  <a:cs typeface="Tahoma" pitchFamily="34" charset="0"/>
                </a:rPr>
                <a:t>dieukien</a:t>
              </a:r>
              <a:endParaRPr lang="en-US">
                <a:solidFill>
                  <a:srgbClr val="000000"/>
                </a:solidFill>
                <a:latin typeface="Tahoma" pitchFamily="34" charset="0"/>
                <a:cs typeface="Tahoma" pitchFamily="34" charset="0"/>
              </a:endParaRPr>
            </a:p>
          </p:txBody>
        </p:sp>
        <p:sp>
          <p:nvSpPr>
            <p:cNvPr id="33810" name="Freeform 96"/>
            <p:cNvSpPr>
              <a:spLocks/>
            </p:cNvSpPr>
            <p:nvPr/>
          </p:nvSpPr>
          <p:spPr bwMode="auto">
            <a:xfrm>
              <a:off x="943" y="2406"/>
              <a:ext cx="45" cy="45"/>
            </a:xfrm>
            <a:custGeom>
              <a:avLst/>
              <a:gdLst>
                <a:gd name="T0" fmla="*/ 3 w 45"/>
                <a:gd name="T1" fmla="*/ 33 h 45"/>
                <a:gd name="T2" fmla="*/ 0 w 45"/>
                <a:gd name="T3" fmla="*/ 23 h 45"/>
                <a:gd name="T4" fmla="*/ 3 w 45"/>
                <a:gd name="T5" fmla="*/ 14 h 45"/>
                <a:gd name="T6" fmla="*/ 9 w 45"/>
                <a:gd name="T7" fmla="*/ 5 h 45"/>
                <a:gd name="T8" fmla="*/ 17 w 45"/>
                <a:gd name="T9" fmla="*/ 1 h 45"/>
                <a:gd name="T10" fmla="*/ 27 w 45"/>
                <a:gd name="T11" fmla="*/ 0 h 45"/>
                <a:gd name="T12" fmla="*/ 37 w 45"/>
                <a:gd name="T13" fmla="*/ 5 h 45"/>
                <a:gd name="T14" fmla="*/ 43 w 45"/>
                <a:gd name="T15" fmla="*/ 12 h 45"/>
                <a:gd name="T16" fmla="*/ 45 w 45"/>
                <a:gd name="T17" fmla="*/ 22 h 45"/>
                <a:gd name="T18" fmla="*/ 44 w 45"/>
                <a:gd name="T19" fmla="*/ 32 h 45"/>
                <a:gd name="T20" fmla="*/ 38 w 45"/>
                <a:gd name="T21" fmla="*/ 40 h 45"/>
                <a:gd name="T22" fmla="*/ 28 w 45"/>
                <a:gd name="T23" fmla="*/ 45 h 45"/>
                <a:gd name="T24" fmla="*/ 18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11" name="Line 97"/>
            <p:cNvSpPr>
              <a:spLocks noChangeShapeType="1"/>
            </p:cNvSpPr>
            <p:nvPr/>
          </p:nvSpPr>
          <p:spPr bwMode="auto">
            <a:xfrm flipV="1">
              <a:off x="986" y="2346"/>
              <a:ext cx="142" cy="7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12" name="Freeform 98"/>
            <p:cNvSpPr>
              <a:spLocks/>
            </p:cNvSpPr>
            <p:nvPr/>
          </p:nvSpPr>
          <p:spPr bwMode="auto">
            <a:xfrm>
              <a:off x="943" y="2406"/>
              <a:ext cx="45" cy="45"/>
            </a:xfrm>
            <a:custGeom>
              <a:avLst/>
              <a:gdLst>
                <a:gd name="T0" fmla="*/ 3 w 45"/>
                <a:gd name="T1" fmla="*/ 33 h 45"/>
                <a:gd name="T2" fmla="*/ 0 w 45"/>
                <a:gd name="T3" fmla="*/ 23 h 45"/>
                <a:gd name="T4" fmla="*/ 3 w 45"/>
                <a:gd name="T5" fmla="*/ 14 h 45"/>
                <a:gd name="T6" fmla="*/ 9 w 45"/>
                <a:gd name="T7" fmla="*/ 5 h 45"/>
                <a:gd name="T8" fmla="*/ 17 w 45"/>
                <a:gd name="T9" fmla="*/ 1 h 45"/>
                <a:gd name="T10" fmla="*/ 27 w 45"/>
                <a:gd name="T11" fmla="*/ 0 h 45"/>
                <a:gd name="T12" fmla="*/ 37 w 45"/>
                <a:gd name="T13" fmla="*/ 5 h 45"/>
                <a:gd name="T14" fmla="*/ 43 w 45"/>
                <a:gd name="T15" fmla="*/ 12 h 45"/>
                <a:gd name="T16" fmla="*/ 45 w 45"/>
                <a:gd name="T17" fmla="*/ 22 h 45"/>
                <a:gd name="T18" fmla="*/ 44 w 45"/>
                <a:gd name="T19" fmla="*/ 32 h 45"/>
                <a:gd name="T20" fmla="*/ 38 w 45"/>
                <a:gd name="T21" fmla="*/ 40 h 45"/>
                <a:gd name="T22" fmla="*/ 28 w 45"/>
                <a:gd name="T23" fmla="*/ 45 h 45"/>
                <a:gd name="T24" fmla="*/ 18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13" name="Rectangle 99"/>
            <p:cNvSpPr>
              <a:spLocks noChangeArrowheads="1"/>
            </p:cNvSpPr>
            <p:nvPr/>
          </p:nvSpPr>
          <p:spPr bwMode="auto">
            <a:xfrm>
              <a:off x="586" y="2379"/>
              <a:ext cx="29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Nganh</a:t>
              </a:r>
              <a:endParaRPr lang="en-US">
                <a:solidFill>
                  <a:srgbClr val="000000"/>
                </a:solidFill>
                <a:latin typeface="Tahoma" pitchFamily="34" charset="0"/>
                <a:cs typeface="Tahoma" pitchFamily="34" charset="0"/>
              </a:endParaRPr>
            </a:p>
          </p:txBody>
        </p:sp>
        <p:sp>
          <p:nvSpPr>
            <p:cNvPr id="33814" name="Freeform 100"/>
            <p:cNvSpPr>
              <a:spLocks/>
            </p:cNvSpPr>
            <p:nvPr/>
          </p:nvSpPr>
          <p:spPr bwMode="auto">
            <a:xfrm>
              <a:off x="946" y="2104"/>
              <a:ext cx="44" cy="45"/>
            </a:xfrm>
            <a:custGeom>
              <a:avLst/>
              <a:gdLst>
                <a:gd name="T0" fmla="*/ 0 w 44"/>
                <a:gd name="T1" fmla="*/ 17 h 45"/>
                <a:gd name="T2" fmla="*/ 4 w 44"/>
                <a:gd name="T3" fmla="*/ 8 h 45"/>
                <a:gd name="T4" fmla="*/ 12 w 44"/>
                <a:gd name="T5" fmla="*/ 1 h 45"/>
                <a:gd name="T6" fmla="*/ 23 w 44"/>
                <a:gd name="T7" fmla="*/ 0 h 45"/>
                <a:gd name="T8" fmla="*/ 32 w 44"/>
                <a:gd name="T9" fmla="*/ 3 h 45"/>
                <a:gd name="T10" fmla="*/ 40 w 44"/>
                <a:gd name="T11" fmla="*/ 9 h 45"/>
                <a:gd name="T12" fmla="*/ 44 w 44"/>
                <a:gd name="T13" fmla="*/ 17 h 45"/>
                <a:gd name="T14" fmla="*/ 43 w 44"/>
                <a:gd name="T15" fmla="*/ 28 h 45"/>
                <a:gd name="T16" fmla="*/ 40 w 44"/>
                <a:gd name="T17" fmla="*/ 37 h 45"/>
                <a:gd name="T18" fmla="*/ 31 w 44"/>
                <a:gd name="T19" fmla="*/ 43 h 45"/>
                <a:gd name="T20" fmla="*/ 21 w 44"/>
                <a:gd name="T21" fmla="*/ 45 h 45"/>
                <a:gd name="T22" fmla="*/ 12 w 44"/>
                <a:gd name="T23" fmla="*/ 43 h 45"/>
                <a:gd name="T24" fmla="*/ 3 w 44"/>
                <a:gd name="T25" fmla="*/ 37 h 45"/>
                <a:gd name="T26" fmla="*/ 0 w 44"/>
                <a:gd name="T27" fmla="*/ 27 h 45"/>
                <a:gd name="T28" fmla="*/ 0 w 44"/>
                <a:gd name="T29" fmla="*/ 1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15" name="Line 101"/>
            <p:cNvSpPr>
              <a:spLocks noChangeShapeType="1"/>
            </p:cNvSpPr>
            <p:nvPr/>
          </p:nvSpPr>
          <p:spPr bwMode="auto">
            <a:xfrm>
              <a:off x="989" y="2132"/>
              <a:ext cx="139" cy="3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16" name="Freeform 102"/>
            <p:cNvSpPr>
              <a:spLocks/>
            </p:cNvSpPr>
            <p:nvPr/>
          </p:nvSpPr>
          <p:spPr bwMode="auto">
            <a:xfrm>
              <a:off x="946" y="2104"/>
              <a:ext cx="44" cy="45"/>
            </a:xfrm>
            <a:custGeom>
              <a:avLst/>
              <a:gdLst>
                <a:gd name="T0" fmla="*/ 0 w 44"/>
                <a:gd name="T1" fmla="*/ 17 h 45"/>
                <a:gd name="T2" fmla="*/ 4 w 44"/>
                <a:gd name="T3" fmla="*/ 8 h 45"/>
                <a:gd name="T4" fmla="*/ 12 w 44"/>
                <a:gd name="T5" fmla="*/ 1 h 45"/>
                <a:gd name="T6" fmla="*/ 23 w 44"/>
                <a:gd name="T7" fmla="*/ 0 h 45"/>
                <a:gd name="T8" fmla="*/ 32 w 44"/>
                <a:gd name="T9" fmla="*/ 3 h 45"/>
                <a:gd name="T10" fmla="*/ 40 w 44"/>
                <a:gd name="T11" fmla="*/ 9 h 45"/>
                <a:gd name="T12" fmla="*/ 44 w 44"/>
                <a:gd name="T13" fmla="*/ 17 h 45"/>
                <a:gd name="T14" fmla="*/ 43 w 44"/>
                <a:gd name="T15" fmla="*/ 28 h 45"/>
                <a:gd name="T16" fmla="*/ 40 w 44"/>
                <a:gd name="T17" fmla="*/ 37 h 45"/>
                <a:gd name="T18" fmla="*/ 31 w 44"/>
                <a:gd name="T19" fmla="*/ 43 h 45"/>
                <a:gd name="T20" fmla="*/ 21 w 44"/>
                <a:gd name="T21" fmla="*/ 45 h 45"/>
                <a:gd name="T22" fmla="*/ 12 w 44"/>
                <a:gd name="T23" fmla="*/ 43 h 45"/>
                <a:gd name="T24" fmla="*/ 3 w 44"/>
                <a:gd name="T25" fmla="*/ 37 h 45"/>
                <a:gd name="T26" fmla="*/ 0 w 44"/>
                <a:gd name="T27" fmla="*/ 27 h 45"/>
                <a:gd name="T28" fmla="*/ 0 w 44"/>
                <a:gd name="T29" fmla="*/ 1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17" name="Freeform 103"/>
            <p:cNvSpPr>
              <a:spLocks/>
            </p:cNvSpPr>
            <p:nvPr/>
          </p:nvSpPr>
          <p:spPr bwMode="auto">
            <a:xfrm>
              <a:off x="944" y="1968"/>
              <a:ext cx="45" cy="47"/>
            </a:xfrm>
            <a:custGeom>
              <a:avLst/>
              <a:gdLst>
                <a:gd name="T0" fmla="*/ 2 w 45"/>
                <a:gd name="T1" fmla="*/ 16 h 47"/>
                <a:gd name="T2" fmla="*/ 6 w 45"/>
                <a:gd name="T3" fmla="*/ 8 h 47"/>
                <a:gd name="T4" fmla="*/ 15 w 45"/>
                <a:gd name="T5" fmla="*/ 3 h 47"/>
                <a:gd name="T6" fmla="*/ 26 w 45"/>
                <a:gd name="T7" fmla="*/ 0 h 47"/>
                <a:gd name="T8" fmla="*/ 36 w 45"/>
                <a:gd name="T9" fmla="*/ 4 h 47"/>
                <a:gd name="T10" fmla="*/ 43 w 45"/>
                <a:gd name="T11" fmla="*/ 11 h 47"/>
                <a:gd name="T12" fmla="*/ 45 w 45"/>
                <a:gd name="T13" fmla="*/ 21 h 47"/>
                <a:gd name="T14" fmla="*/ 45 w 45"/>
                <a:gd name="T15" fmla="*/ 31 h 47"/>
                <a:gd name="T16" fmla="*/ 39 w 45"/>
                <a:gd name="T17" fmla="*/ 39 h 47"/>
                <a:gd name="T18" fmla="*/ 31 w 45"/>
                <a:gd name="T19" fmla="*/ 45 h 47"/>
                <a:gd name="T20" fmla="*/ 21 w 45"/>
                <a:gd name="T21" fmla="*/ 47 h 47"/>
                <a:gd name="T22" fmla="*/ 11 w 45"/>
                <a:gd name="T23" fmla="*/ 43 h 47"/>
                <a:gd name="T24" fmla="*/ 4 w 45"/>
                <a:gd name="T25" fmla="*/ 36 h 47"/>
                <a:gd name="T26" fmla="*/ 0 w 45"/>
                <a:gd name="T27" fmla="*/ 27 h 47"/>
                <a:gd name="T28" fmla="*/ 2 w 45"/>
                <a:gd name="T29" fmla="*/ 1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7"/>
                <a:gd name="T47" fmla="*/ 45 w 4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18" name="Line 104"/>
            <p:cNvSpPr>
              <a:spLocks noChangeShapeType="1"/>
            </p:cNvSpPr>
            <p:nvPr/>
          </p:nvSpPr>
          <p:spPr bwMode="auto">
            <a:xfrm>
              <a:off x="989" y="1999"/>
              <a:ext cx="230" cy="7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19" name="Freeform 105"/>
            <p:cNvSpPr>
              <a:spLocks/>
            </p:cNvSpPr>
            <p:nvPr/>
          </p:nvSpPr>
          <p:spPr bwMode="auto">
            <a:xfrm>
              <a:off x="944" y="1968"/>
              <a:ext cx="45" cy="47"/>
            </a:xfrm>
            <a:custGeom>
              <a:avLst/>
              <a:gdLst>
                <a:gd name="T0" fmla="*/ 2 w 45"/>
                <a:gd name="T1" fmla="*/ 16 h 47"/>
                <a:gd name="T2" fmla="*/ 6 w 45"/>
                <a:gd name="T3" fmla="*/ 8 h 47"/>
                <a:gd name="T4" fmla="*/ 15 w 45"/>
                <a:gd name="T5" fmla="*/ 3 h 47"/>
                <a:gd name="T6" fmla="*/ 26 w 45"/>
                <a:gd name="T7" fmla="*/ 0 h 47"/>
                <a:gd name="T8" fmla="*/ 36 w 45"/>
                <a:gd name="T9" fmla="*/ 4 h 47"/>
                <a:gd name="T10" fmla="*/ 43 w 45"/>
                <a:gd name="T11" fmla="*/ 11 h 47"/>
                <a:gd name="T12" fmla="*/ 45 w 45"/>
                <a:gd name="T13" fmla="*/ 21 h 47"/>
                <a:gd name="T14" fmla="*/ 45 w 45"/>
                <a:gd name="T15" fmla="*/ 31 h 47"/>
                <a:gd name="T16" fmla="*/ 39 w 45"/>
                <a:gd name="T17" fmla="*/ 39 h 47"/>
                <a:gd name="T18" fmla="*/ 31 w 45"/>
                <a:gd name="T19" fmla="*/ 45 h 47"/>
                <a:gd name="T20" fmla="*/ 21 w 45"/>
                <a:gd name="T21" fmla="*/ 47 h 47"/>
                <a:gd name="T22" fmla="*/ 11 w 45"/>
                <a:gd name="T23" fmla="*/ 43 h 47"/>
                <a:gd name="T24" fmla="*/ 4 w 45"/>
                <a:gd name="T25" fmla="*/ 36 h 47"/>
                <a:gd name="T26" fmla="*/ 0 w 45"/>
                <a:gd name="T27" fmla="*/ 27 h 47"/>
                <a:gd name="T28" fmla="*/ 2 w 45"/>
                <a:gd name="T29" fmla="*/ 1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7"/>
                <a:gd name="T47" fmla="*/ 45 w 4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20" name="Rectangle 106"/>
            <p:cNvSpPr>
              <a:spLocks noChangeArrowheads="1"/>
            </p:cNvSpPr>
            <p:nvPr/>
          </p:nvSpPr>
          <p:spPr bwMode="auto">
            <a:xfrm>
              <a:off x="617" y="1925"/>
              <a:ext cx="2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MaSV</a:t>
              </a:r>
              <a:endParaRPr lang="en-US">
                <a:solidFill>
                  <a:srgbClr val="000000"/>
                </a:solidFill>
                <a:latin typeface="Tahoma" pitchFamily="34" charset="0"/>
                <a:cs typeface="Tahoma" pitchFamily="34" charset="0"/>
              </a:endParaRPr>
            </a:p>
          </p:txBody>
        </p:sp>
        <p:sp>
          <p:nvSpPr>
            <p:cNvPr id="33821" name="Rectangle 107"/>
            <p:cNvSpPr>
              <a:spLocks noChangeArrowheads="1"/>
            </p:cNvSpPr>
            <p:nvPr/>
          </p:nvSpPr>
          <p:spPr bwMode="auto">
            <a:xfrm>
              <a:off x="704" y="2220"/>
              <a:ext cx="16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Lop</a:t>
              </a:r>
              <a:endParaRPr lang="en-US">
                <a:solidFill>
                  <a:srgbClr val="000000"/>
                </a:solidFill>
                <a:latin typeface="Tahoma" pitchFamily="34" charset="0"/>
                <a:cs typeface="Tahoma" pitchFamily="34" charset="0"/>
              </a:endParaRPr>
            </a:p>
          </p:txBody>
        </p:sp>
        <p:sp>
          <p:nvSpPr>
            <p:cNvPr id="33822" name="Freeform 108"/>
            <p:cNvSpPr>
              <a:spLocks/>
            </p:cNvSpPr>
            <p:nvPr/>
          </p:nvSpPr>
          <p:spPr bwMode="auto">
            <a:xfrm>
              <a:off x="1471" y="1303"/>
              <a:ext cx="43" cy="45"/>
            </a:xfrm>
            <a:custGeom>
              <a:avLst/>
              <a:gdLst>
                <a:gd name="T0" fmla="*/ 21 w 43"/>
                <a:gd name="T1" fmla="*/ 0 h 45"/>
                <a:gd name="T2" fmla="*/ 12 w 43"/>
                <a:gd name="T3" fmla="*/ 1 h 45"/>
                <a:gd name="T4" fmla="*/ 3 w 43"/>
                <a:gd name="T5" fmla="*/ 8 h 45"/>
                <a:gd name="T6" fmla="*/ 0 w 43"/>
                <a:gd name="T7" fmla="*/ 17 h 45"/>
                <a:gd name="T8" fmla="*/ 0 w 43"/>
                <a:gd name="T9" fmla="*/ 28 h 45"/>
                <a:gd name="T10" fmla="*/ 3 w 43"/>
                <a:gd name="T11" fmla="*/ 36 h 45"/>
                <a:gd name="T12" fmla="*/ 12 w 43"/>
                <a:gd name="T13" fmla="*/ 42 h 45"/>
                <a:gd name="T14" fmla="*/ 21 w 43"/>
                <a:gd name="T15" fmla="*/ 45 h 45"/>
                <a:gd name="T16" fmla="*/ 31 w 43"/>
                <a:gd name="T17" fmla="*/ 42 h 45"/>
                <a:gd name="T18" fmla="*/ 40 w 43"/>
                <a:gd name="T19" fmla="*/ 36 h 45"/>
                <a:gd name="T20" fmla="*/ 43 w 43"/>
                <a:gd name="T21" fmla="*/ 28 h 45"/>
                <a:gd name="T22" fmla="*/ 43 w 43"/>
                <a:gd name="T23" fmla="*/ 17 h 45"/>
                <a:gd name="T24" fmla="*/ 40 w 43"/>
                <a:gd name="T25" fmla="*/ 8 h 45"/>
                <a:gd name="T26" fmla="*/ 31 w 43"/>
                <a:gd name="T27" fmla="*/ 1 h 45"/>
                <a:gd name="T28" fmla="*/ 21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5"/>
                <a:gd name="T47" fmla="*/ 43 w 43"/>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23" name="Line 109"/>
            <p:cNvSpPr>
              <a:spLocks noChangeShapeType="1"/>
            </p:cNvSpPr>
            <p:nvPr/>
          </p:nvSpPr>
          <p:spPr bwMode="auto">
            <a:xfrm>
              <a:off x="1492" y="1348"/>
              <a:ext cx="1" cy="18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24" name="Freeform 110"/>
            <p:cNvSpPr>
              <a:spLocks/>
            </p:cNvSpPr>
            <p:nvPr/>
          </p:nvSpPr>
          <p:spPr bwMode="auto">
            <a:xfrm>
              <a:off x="1471" y="1303"/>
              <a:ext cx="43" cy="45"/>
            </a:xfrm>
            <a:custGeom>
              <a:avLst/>
              <a:gdLst>
                <a:gd name="T0" fmla="*/ 21 w 43"/>
                <a:gd name="T1" fmla="*/ 0 h 45"/>
                <a:gd name="T2" fmla="*/ 12 w 43"/>
                <a:gd name="T3" fmla="*/ 1 h 45"/>
                <a:gd name="T4" fmla="*/ 3 w 43"/>
                <a:gd name="T5" fmla="*/ 8 h 45"/>
                <a:gd name="T6" fmla="*/ 0 w 43"/>
                <a:gd name="T7" fmla="*/ 17 h 45"/>
                <a:gd name="T8" fmla="*/ 0 w 43"/>
                <a:gd name="T9" fmla="*/ 28 h 45"/>
                <a:gd name="T10" fmla="*/ 3 w 43"/>
                <a:gd name="T11" fmla="*/ 36 h 45"/>
                <a:gd name="T12" fmla="*/ 12 w 43"/>
                <a:gd name="T13" fmla="*/ 42 h 45"/>
                <a:gd name="T14" fmla="*/ 21 w 43"/>
                <a:gd name="T15" fmla="*/ 45 h 45"/>
                <a:gd name="T16" fmla="*/ 31 w 43"/>
                <a:gd name="T17" fmla="*/ 42 h 45"/>
                <a:gd name="T18" fmla="*/ 40 w 43"/>
                <a:gd name="T19" fmla="*/ 36 h 45"/>
                <a:gd name="T20" fmla="*/ 43 w 43"/>
                <a:gd name="T21" fmla="*/ 28 h 45"/>
                <a:gd name="T22" fmla="*/ 43 w 43"/>
                <a:gd name="T23" fmla="*/ 17 h 45"/>
                <a:gd name="T24" fmla="*/ 40 w 43"/>
                <a:gd name="T25" fmla="*/ 8 h 45"/>
                <a:gd name="T26" fmla="*/ 31 w 43"/>
                <a:gd name="T27" fmla="*/ 1 h 45"/>
                <a:gd name="T28" fmla="*/ 21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5"/>
                <a:gd name="T47" fmla="*/ 43 w 43"/>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25" name="Line 111"/>
            <p:cNvSpPr>
              <a:spLocks noChangeShapeType="1"/>
            </p:cNvSpPr>
            <p:nvPr/>
          </p:nvSpPr>
          <p:spPr bwMode="auto">
            <a:xfrm>
              <a:off x="1903" y="1666"/>
              <a:ext cx="50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26" name="Line 112"/>
            <p:cNvSpPr>
              <a:spLocks noChangeShapeType="1"/>
            </p:cNvSpPr>
            <p:nvPr/>
          </p:nvSpPr>
          <p:spPr bwMode="auto">
            <a:xfrm>
              <a:off x="3133" y="1666"/>
              <a:ext cx="54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27" name="Line 113"/>
            <p:cNvSpPr>
              <a:spLocks noChangeShapeType="1"/>
            </p:cNvSpPr>
            <p:nvPr/>
          </p:nvSpPr>
          <p:spPr bwMode="auto">
            <a:xfrm>
              <a:off x="4091" y="1802"/>
              <a:ext cx="1" cy="27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28" name="Freeform 114"/>
            <p:cNvSpPr>
              <a:spLocks/>
            </p:cNvSpPr>
            <p:nvPr/>
          </p:nvSpPr>
          <p:spPr bwMode="auto">
            <a:xfrm>
              <a:off x="4273" y="1939"/>
              <a:ext cx="729" cy="682"/>
            </a:xfrm>
            <a:custGeom>
              <a:avLst/>
              <a:gdLst>
                <a:gd name="T0" fmla="*/ 0 w 729"/>
                <a:gd name="T1" fmla="*/ 136 h 682"/>
                <a:gd name="T2" fmla="*/ 0 w 729"/>
                <a:gd name="T3" fmla="*/ 0 h 682"/>
                <a:gd name="T4" fmla="*/ 729 w 729"/>
                <a:gd name="T5" fmla="*/ 0 h 682"/>
                <a:gd name="T6" fmla="*/ 729 w 729"/>
                <a:gd name="T7" fmla="*/ 682 h 682"/>
                <a:gd name="T8" fmla="*/ 0 60000 65536"/>
                <a:gd name="T9" fmla="*/ 0 60000 65536"/>
                <a:gd name="T10" fmla="*/ 0 60000 65536"/>
                <a:gd name="T11" fmla="*/ 0 60000 65536"/>
                <a:gd name="T12" fmla="*/ 0 w 729"/>
                <a:gd name="T13" fmla="*/ 0 h 682"/>
                <a:gd name="T14" fmla="*/ 729 w 729"/>
                <a:gd name="T15" fmla="*/ 682 h 682"/>
              </a:gdLst>
              <a:ahLst/>
              <a:cxnLst>
                <a:cxn ang="T8">
                  <a:pos x="T0" y="T1"/>
                </a:cxn>
                <a:cxn ang="T9">
                  <a:pos x="T2" y="T3"/>
                </a:cxn>
                <a:cxn ang="T10">
                  <a:pos x="T4" y="T5"/>
                </a:cxn>
                <a:cxn ang="T11">
                  <a:pos x="T6" y="T7"/>
                </a:cxn>
              </a:cxnLst>
              <a:rect l="T12" t="T13" r="T14" b="T15"/>
              <a:pathLst>
                <a:path w="729" h="682">
                  <a:moveTo>
                    <a:pt x="0" y="136"/>
                  </a:moveTo>
                  <a:lnTo>
                    <a:pt x="0" y="0"/>
                  </a:lnTo>
                  <a:lnTo>
                    <a:pt x="729" y="0"/>
                  </a:lnTo>
                  <a:lnTo>
                    <a:pt x="729" y="68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29" name="Freeform 115"/>
            <p:cNvSpPr>
              <a:spLocks/>
            </p:cNvSpPr>
            <p:nvPr/>
          </p:nvSpPr>
          <p:spPr bwMode="auto">
            <a:xfrm>
              <a:off x="4273" y="2439"/>
              <a:ext cx="729" cy="592"/>
            </a:xfrm>
            <a:custGeom>
              <a:avLst/>
              <a:gdLst>
                <a:gd name="T0" fmla="*/ 0 w 729"/>
                <a:gd name="T1" fmla="*/ 0 h 592"/>
                <a:gd name="T2" fmla="*/ 0 w 729"/>
                <a:gd name="T3" fmla="*/ 592 h 592"/>
                <a:gd name="T4" fmla="*/ 729 w 729"/>
                <a:gd name="T5" fmla="*/ 592 h 592"/>
                <a:gd name="T6" fmla="*/ 729 w 729"/>
                <a:gd name="T7" fmla="*/ 455 h 592"/>
                <a:gd name="T8" fmla="*/ 0 60000 65536"/>
                <a:gd name="T9" fmla="*/ 0 60000 65536"/>
                <a:gd name="T10" fmla="*/ 0 60000 65536"/>
                <a:gd name="T11" fmla="*/ 0 60000 65536"/>
                <a:gd name="T12" fmla="*/ 0 w 729"/>
                <a:gd name="T13" fmla="*/ 0 h 592"/>
                <a:gd name="T14" fmla="*/ 729 w 729"/>
                <a:gd name="T15" fmla="*/ 592 h 592"/>
              </a:gdLst>
              <a:ahLst/>
              <a:cxnLst>
                <a:cxn ang="T8">
                  <a:pos x="T0" y="T1"/>
                </a:cxn>
                <a:cxn ang="T9">
                  <a:pos x="T2" y="T3"/>
                </a:cxn>
                <a:cxn ang="T10">
                  <a:pos x="T4" y="T5"/>
                </a:cxn>
                <a:cxn ang="T11">
                  <a:pos x="T6" y="T7"/>
                </a:cxn>
              </a:cxnLst>
              <a:rect l="T12" t="T13" r="T14" b="T15"/>
              <a:pathLst>
                <a:path w="729" h="592">
                  <a:moveTo>
                    <a:pt x="0" y="0"/>
                  </a:moveTo>
                  <a:lnTo>
                    <a:pt x="0" y="592"/>
                  </a:lnTo>
                  <a:lnTo>
                    <a:pt x="729" y="592"/>
                  </a:lnTo>
                  <a:lnTo>
                    <a:pt x="729" y="45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30" name="Rectangle 116"/>
            <p:cNvSpPr>
              <a:spLocks noChangeArrowheads="1"/>
            </p:cNvSpPr>
            <p:nvPr/>
          </p:nvSpPr>
          <p:spPr bwMode="auto">
            <a:xfrm>
              <a:off x="1604" y="1288"/>
              <a:ext cx="23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Diem</a:t>
              </a:r>
              <a:endParaRPr lang="en-US">
                <a:solidFill>
                  <a:srgbClr val="000000"/>
                </a:solidFill>
                <a:latin typeface="Tahoma" pitchFamily="34" charset="0"/>
                <a:cs typeface="Tahoma" pitchFamily="34" charset="0"/>
              </a:endParaRPr>
            </a:p>
          </p:txBody>
        </p:sp>
        <p:sp>
          <p:nvSpPr>
            <p:cNvPr id="33831" name="Rectangle 117"/>
            <p:cNvSpPr>
              <a:spLocks noChangeArrowheads="1"/>
            </p:cNvSpPr>
            <p:nvPr/>
          </p:nvSpPr>
          <p:spPr bwMode="auto">
            <a:xfrm>
              <a:off x="1595" y="1925"/>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(1,n)</a:t>
              </a:r>
              <a:endParaRPr lang="en-US">
                <a:solidFill>
                  <a:srgbClr val="000000"/>
                </a:solidFill>
                <a:latin typeface="Tahoma" pitchFamily="34" charset="0"/>
                <a:cs typeface="Tahoma" pitchFamily="34" charset="0"/>
              </a:endParaRPr>
            </a:p>
          </p:txBody>
        </p:sp>
        <p:sp>
          <p:nvSpPr>
            <p:cNvPr id="33832" name="Rectangle 118"/>
            <p:cNvSpPr>
              <a:spLocks noChangeArrowheads="1"/>
            </p:cNvSpPr>
            <p:nvPr/>
          </p:nvSpPr>
          <p:spPr bwMode="auto">
            <a:xfrm>
              <a:off x="2159" y="1521"/>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(0,n)</a:t>
              </a:r>
              <a:endParaRPr lang="en-US">
                <a:solidFill>
                  <a:srgbClr val="000000"/>
                </a:solidFill>
                <a:latin typeface="Tahoma" pitchFamily="34" charset="0"/>
                <a:cs typeface="Tahoma" pitchFamily="34" charset="0"/>
              </a:endParaRPr>
            </a:p>
          </p:txBody>
        </p:sp>
        <p:sp>
          <p:nvSpPr>
            <p:cNvPr id="33833" name="Rectangle 119"/>
            <p:cNvSpPr>
              <a:spLocks noChangeArrowheads="1"/>
            </p:cNvSpPr>
            <p:nvPr/>
          </p:nvSpPr>
          <p:spPr bwMode="auto">
            <a:xfrm>
              <a:off x="704" y="2066"/>
              <a:ext cx="17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Ten</a:t>
              </a:r>
              <a:endParaRPr lang="en-US">
                <a:solidFill>
                  <a:srgbClr val="000000"/>
                </a:solidFill>
                <a:latin typeface="Tahoma" pitchFamily="34" charset="0"/>
                <a:cs typeface="Tahoma" pitchFamily="34" charset="0"/>
              </a:endParaRPr>
            </a:p>
          </p:txBody>
        </p:sp>
        <p:sp>
          <p:nvSpPr>
            <p:cNvPr id="33834" name="Rectangle 120"/>
            <p:cNvSpPr>
              <a:spLocks noChangeArrowheads="1"/>
            </p:cNvSpPr>
            <p:nvPr/>
          </p:nvSpPr>
          <p:spPr bwMode="auto">
            <a:xfrm>
              <a:off x="3200" y="1511"/>
              <a:ext cx="2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(1,1)</a:t>
              </a:r>
              <a:endParaRPr lang="en-US">
                <a:solidFill>
                  <a:srgbClr val="000000"/>
                </a:solidFill>
                <a:latin typeface="Tahoma" pitchFamily="34" charset="0"/>
                <a:cs typeface="Tahoma" pitchFamily="34" charset="0"/>
              </a:endParaRPr>
            </a:p>
          </p:txBody>
        </p:sp>
        <p:sp>
          <p:nvSpPr>
            <p:cNvPr id="33835" name="Rectangle 121"/>
            <p:cNvSpPr>
              <a:spLocks noChangeArrowheads="1"/>
            </p:cNvSpPr>
            <p:nvPr/>
          </p:nvSpPr>
          <p:spPr bwMode="auto">
            <a:xfrm>
              <a:off x="4611" y="1784"/>
              <a:ext cx="4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mhoctruoc</a:t>
              </a:r>
              <a:endParaRPr lang="en-US">
                <a:solidFill>
                  <a:srgbClr val="000000"/>
                </a:solidFill>
                <a:latin typeface="Tahoma" pitchFamily="34" charset="0"/>
                <a:cs typeface="Tahoma" pitchFamily="34" charset="0"/>
              </a:endParaRPr>
            </a:p>
          </p:txBody>
        </p:sp>
        <p:sp>
          <p:nvSpPr>
            <p:cNvPr id="33836" name="Rectangle 122"/>
            <p:cNvSpPr>
              <a:spLocks noChangeArrowheads="1"/>
            </p:cNvSpPr>
            <p:nvPr/>
          </p:nvSpPr>
          <p:spPr bwMode="auto">
            <a:xfrm>
              <a:off x="4616" y="3057"/>
              <a:ext cx="4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mhocsau</a:t>
              </a:r>
              <a:endParaRPr lang="en-US">
                <a:solidFill>
                  <a:srgbClr val="000000"/>
                </a:solidFill>
                <a:latin typeface="Tahoma" pitchFamily="34" charset="0"/>
                <a:cs typeface="Tahoma" pitchFamily="34" charset="0"/>
              </a:endParaRPr>
            </a:p>
          </p:txBody>
        </p:sp>
        <p:sp>
          <p:nvSpPr>
            <p:cNvPr id="33837" name="Rectangle 123"/>
            <p:cNvSpPr>
              <a:spLocks noChangeArrowheads="1"/>
            </p:cNvSpPr>
            <p:nvPr/>
          </p:nvSpPr>
          <p:spPr bwMode="auto">
            <a:xfrm>
              <a:off x="5077" y="2470"/>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(0,n)</a:t>
              </a:r>
              <a:endParaRPr lang="en-US">
                <a:solidFill>
                  <a:srgbClr val="000000"/>
                </a:solidFill>
                <a:latin typeface="Tahoma" pitchFamily="34" charset="0"/>
                <a:cs typeface="Tahoma" pitchFamily="34" charset="0"/>
              </a:endParaRPr>
            </a:p>
          </p:txBody>
        </p:sp>
        <p:sp>
          <p:nvSpPr>
            <p:cNvPr id="33838" name="Rectangle 124"/>
            <p:cNvSpPr>
              <a:spLocks noChangeArrowheads="1"/>
            </p:cNvSpPr>
            <p:nvPr/>
          </p:nvSpPr>
          <p:spPr bwMode="auto">
            <a:xfrm>
              <a:off x="5059" y="2885"/>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(0,n)</a:t>
              </a:r>
              <a:endParaRPr lang="en-US">
                <a:solidFill>
                  <a:srgbClr val="000000"/>
                </a:solidFill>
                <a:latin typeface="Tahoma" pitchFamily="34" charset="0"/>
                <a:cs typeface="Tahoma" pitchFamily="34" charset="0"/>
              </a:endParaRPr>
            </a:p>
          </p:txBody>
        </p:sp>
        <p:sp>
          <p:nvSpPr>
            <p:cNvPr id="33839" name="Freeform 125"/>
            <p:cNvSpPr>
              <a:spLocks/>
            </p:cNvSpPr>
            <p:nvPr/>
          </p:nvSpPr>
          <p:spPr bwMode="auto">
            <a:xfrm>
              <a:off x="3541" y="2401"/>
              <a:ext cx="45" cy="45"/>
            </a:xfrm>
            <a:custGeom>
              <a:avLst/>
              <a:gdLst>
                <a:gd name="T0" fmla="*/ 3 w 45"/>
                <a:gd name="T1" fmla="*/ 33 h 45"/>
                <a:gd name="T2" fmla="*/ 0 w 45"/>
                <a:gd name="T3" fmla="*/ 23 h 45"/>
                <a:gd name="T4" fmla="*/ 2 w 45"/>
                <a:gd name="T5" fmla="*/ 14 h 45"/>
                <a:gd name="T6" fmla="*/ 9 w 45"/>
                <a:gd name="T7" fmla="*/ 5 h 45"/>
                <a:gd name="T8" fmla="*/ 17 w 45"/>
                <a:gd name="T9" fmla="*/ 0 h 45"/>
                <a:gd name="T10" fmla="*/ 27 w 45"/>
                <a:gd name="T11" fmla="*/ 0 h 45"/>
                <a:gd name="T12" fmla="*/ 37 w 45"/>
                <a:gd name="T13" fmla="*/ 5 h 45"/>
                <a:gd name="T14" fmla="*/ 43 w 45"/>
                <a:gd name="T15" fmla="*/ 13 h 45"/>
                <a:gd name="T16" fmla="*/ 45 w 45"/>
                <a:gd name="T17" fmla="*/ 22 h 45"/>
                <a:gd name="T18" fmla="*/ 44 w 45"/>
                <a:gd name="T19" fmla="*/ 32 h 45"/>
                <a:gd name="T20" fmla="*/ 38 w 45"/>
                <a:gd name="T21" fmla="*/ 40 h 45"/>
                <a:gd name="T22" fmla="*/ 28 w 45"/>
                <a:gd name="T23" fmla="*/ 45 h 45"/>
                <a:gd name="T24" fmla="*/ 19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40" name="Line 126"/>
            <p:cNvSpPr>
              <a:spLocks noChangeShapeType="1"/>
            </p:cNvSpPr>
            <p:nvPr/>
          </p:nvSpPr>
          <p:spPr bwMode="auto">
            <a:xfrm flipV="1">
              <a:off x="3584" y="2341"/>
              <a:ext cx="142" cy="7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41" name="Freeform 127"/>
            <p:cNvSpPr>
              <a:spLocks/>
            </p:cNvSpPr>
            <p:nvPr/>
          </p:nvSpPr>
          <p:spPr bwMode="auto">
            <a:xfrm>
              <a:off x="3541" y="2401"/>
              <a:ext cx="45" cy="45"/>
            </a:xfrm>
            <a:custGeom>
              <a:avLst/>
              <a:gdLst>
                <a:gd name="T0" fmla="*/ 3 w 45"/>
                <a:gd name="T1" fmla="*/ 33 h 45"/>
                <a:gd name="T2" fmla="*/ 0 w 45"/>
                <a:gd name="T3" fmla="*/ 23 h 45"/>
                <a:gd name="T4" fmla="*/ 2 w 45"/>
                <a:gd name="T5" fmla="*/ 14 h 45"/>
                <a:gd name="T6" fmla="*/ 9 w 45"/>
                <a:gd name="T7" fmla="*/ 5 h 45"/>
                <a:gd name="T8" fmla="*/ 17 w 45"/>
                <a:gd name="T9" fmla="*/ 0 h 45"/>
                <a:gd name="T10" fmla="*/ 27 w 45"/>
                <a:gd name="T11" fmla="*/ 0 h 45"/>
                <a:gd name="T12" fmla="*/ 37 w 45"/>
                <a:gd name="T13" fmla="*/ 5 h 45"/>
                <a:gd name="T14" fmla="*/ 43 w 45"/>
                <a:gd name="T15" fmla="*/ 13 h 45"/>
                <a:gd name="T16" fmla="*/ 45 w 45"/>
                <a:gd name="T17" fmla="*/ 22 h 45"/>
                <a:gd name="T18" fmla="*/ 44 w 45"/>
                <a:gd name="T19" fmla="*/ 32 h 45"/>
                <a:gd name="T20" fmla="*/ 38 w 45"/>
                <a:gd name="T21" fmla="*/ 40 h 45"/>
                <a:gd name="T22" fmla="*/ 28 w 45"/>
                <a:gd name="T23" fmla="*/ 45 h 45"/>
                <a:gd name="T24" fmla="*/ 19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42" name="Rectangle 128"/>
            <p:cNvSpPr>
              <a:spLocks noChangeArrowheads="1"/>
            </p:cNvSpPr>
            <p:nvPr/>
          </p:nvSpPr>
          <p:spPr bwMode="auto">
            <a:xfrm>
              <a:off x="3207" y="2374"/>
              <a:ext cx="27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Tinchi</a:t>
              </a:r>
              <a:endParaRPr lang="en-US">
                <a:solidFill>
                  <a:srgbClr val="000000"/>
                </a:solidFill>
                <a:latin typeface="Tahoma" pitchFamily="34" charset="0"/>
                <a:cs typeface="Tahoma" pitchFamily="34" charset="0"/>
              </a:endParaRPr>
            </a:p>
          </p:txBody>
        </p:sp>
        <p:sp>
          <p:nvSpPr>
            <p:cNvPr id="33843" name="Freeform 129"/>
            <p:cNvSpPr>
              <a:spLocks/>
            </p:cNvSpPr>
            <p:nvPr/>
          </p:nvSpPr>
          <p:spPr bwMode="auto">
            <a:xfrm>
              <a:off x="3544" y="2098"/>
              <a:ext cx="44" cy="46"/>
            </a:xfrm>
            <a:custGeom>
              <a:avLst/>
              <a:gdLst>
                <a:gd name="T0" fmla="*/ 0 w 44"/>
                <a:gd name="T1" fmla="*/ 18 h 46"/>
                <a:gd name="T2" fmla="*/ 5 w 44"/>
                <a:gd name="T3" fmla="*/ 9 h 46"/>
                <a:gd name="T4" fmla="*/ 12 w 44"/>
                <a:gd name="T5" fmla="*/ 3 h 46"/>
                <a:gd name="T6" fmla="*/ 22 w 44"/>
                <a:gd name="T7" fmla="*/ 0 h 46"/>
                <a:gd name="T8" fmla="*/ 33 w 44"/>
                <a:gd name="T9" fmla="*/ 3 h 46"/>
                <a:gd name="T10" fmla="*/ 40 w 44"/>
                <a:gd name="T11" fmla="*/ 10 h 46"/>
                <a:gd name="T12" fmla="*/ 44 w 44"/>
                <a:gd name="T13" fmla="*/ 18 h 46"/>
                <a:gd name="T14" fmla="*/ 44 w 44"/>
                <a:gd name="T15" fmla="*/ 29 h 46"/>
                <a:gd name="T16" fmla="*/ 40 w 44"/>
                <a:gd name="T17" fmla="*/ 38 h 46"/>
                <a:gd name="T18" fmla="*/ 31 w 44"/>
                <a:gd name="T19" fmla="*/ 44 h 46"/>
                <a:gd name="T20" fmla="*/ 22 w 44"/>
                <a:gd name="T21" fmla="*/ 46 h 46"/>
                <a:gd name="T22" fmla="*/ 12 w 44"/>
                <a:gd name="T23" fmla="*/ 44 h 46"/>
                <a:gd name="T24" fmla="*/ 4 w 44"/>
                <a:gd name="T25" fmla="*/ 38 h 46"/>
                <a:gd name="T26" fmla="*/ 0 w 44"/>
                <a:gd name="T27" fmla="*/ 28 h 46"/>
                <a:gd name="T28" fmla="*/ 0 w 44"/>
                <a:gd name="T29" fmla="*/ 1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44" name="Line 130"/>
            <p:cNvSpPr>
              <a:spLocks noChangeShapeType="1"/>
            </p:cNvSpPr>
            <p:nvPr/>
          </p:nvSpPr>
          <p:spPr bwMode="auto">
            <a:xfrm>
              <a:off x="3588" y="2127"/>
              <a:ext cx="138" cy="3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45" name="Freeform 131"/>
            <p:cNvSpPr>
              <a:spLocks/>
            </p:cNvSpPr>
            <p:nvPr/>
          </p:nvSpPr>
          <p:spPr bwMode="auto">
            <a:xfrm>
              <a:off x="3544" y="2098"/>
              <a:ext cx="44" cy="46"/>
            </a:xfrm>
            <a:custGeom>
              <a:avLst/>
              <a:gdLst>
                <a:gd name="T0" fmla="*/ 0 w 44"/>
                <a:gd name="T1" fmla="*/ 18 h 46"/>
                <a:gd name="T2" fmla="*/ 5 w 44"/>
                <a:gd name="T3" fmla="*/ 9 h 46"/>
                <a:gd name="T4" fmla="*/ 12 w 44"/>
                <a:gd name="T5" fmla="*/ 3 h 46"/>
                <a:gd name="T6" fmla="*/ 22 w 44"/>
                <a:gd name="T7" fmla="*/ 0 h 46"/>
                <a:gd name="T8" fmla="*/ 33 w 44"/>
                <a:gd name="T9" fmla="*/ 3 h 46"/>
                <a:gd name="T10" fmla="*/ 40 w 44"/>
                <a:gd name="T11" fmla="*/ 10 h 46"/>
                <a:gd name="T12" fmla="*/ 44 w 44"/>
                <a:gd name="T13" fmla="*/ 18 h 46"/>
                <a:gd name="T14" fmla="*/ 44 w 44"/>
                <a:gd name="T15" fmla="*/ 29 h 46"/>
                <a:gd name="T16" fmla="*/ 40 w 44"/>
                <a:gd name="T17" fmla="*/ 38 h 46"/>
                <a:gd name="T18" fmla="*/ 31 w 44"/>
                <a:gd name="T19" fmla="*/ 44 h 46"/>
                <a:gd name="T20" fmla="*/ 22 w 44"/>
                <a:gd name="T21" fmla="*/ 46 h 46"/>
                <a:gd name="T22" fmla="*/ 12 w 44"/>
                <a:gd name="T23" fmla="*/ 44 h 46"/>
                <a:gd name="T24" fmla="*/ 4 w 44"/>
                <a:gd name="T25" fmla="*/ 38 h 46"/>
                <a:gd name="T26" fmla="*/ 0 w 44"/>
                <a:gd name="T27" fmla="*/ 28 h 46"/>
                <a:gd name="T28" fmla="*/ 0 w 44"/>
                <a:gd name="T29" fmla="*/ 1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46" name="Freeform 132"/>
            <p:cNvSpPr>
              <a:spLocks/>
            </p:cNvSpPr>
            <p:nvPr/>
          </p:nvSpPr>
          <p:spPr bwMode="auto">
            <a:xfrm>
              <a:off x="3543" y="1964"/>
              <a:ext cx="45" cy="46"/>
            </a:xfrm>
            <a:custGeom>
              <a:avLst/>
              <a:gdLst>
                <a:gd name="T0" fmla="*/ 1 w 45"/>
                <a:gd name="T1" fmla="*/ 15 h 46"/>
                <a:gd name="T2" fmla="*/ 6 w 45"/>
                <a:gd name="T3" fmla="*/ 7 h 46"/>
                <a:gd name="T4" fmla="*/ 14 w 45"/>
                <a:gd name="T5" fmla="*/ 1 h 46"/>
                <a:gd name="T6" fmla="*/ 25 w 45"/>
                <a:gd name="T7" fmla="*/ 0 h 46"/>
                <a:gd name="T8" fmla="*/ 34 w 45"/>
                <a:gd name="T9" fmla="*/ 3 h 46"/>
                <a:gd name="T10" fmla="*/ 41 w 45"/>
                <a:gd name="T11" fmla="*/ 11 h 46"/>
                <a:gd name="T12" fmla="*/ 45 w 45"/>
                <a:gd name="T13" fmla="*/ 20 h 46"/>
                <a:gd name="T14" fmla="*/ 43 w 45"/>
                <a:gd name="T15" fmla="*/ 30 h 46"/>
                <a:gd name="T16" fmla="*/ 39 w 45"/>
                <a:gd name="T17" fmla="*/ 38 h 46"/>
                <a:gd name="T18" fmla="*/ 30 w 45"/>
                <a:gd name="T19" fmla="*/ 44 h 46"/>
                <a:gd name="T20" fmla="*/ 20 w 45"/>
                <a:gd name="T21" fmla="*/ 46 h 46"/>
                <a:gd name="T22" fmla="*/ 11 w 45"/>
                <a:gd name="T23" fmla="*/ 42 h 46"/>
                <a:gd name="T24" fmla="*/ 3 w 45"/>
                <a:gd name="T25" fmla="*/ 35 h 46"/>
                <a:gd name="T26" fmla="*/ 0 w 45"/>
                <a:gd name="T27" fmla="*/ 25 h 46"/>
                <a:gd name="T28" fmla="*/ 1 w 45"/>
                <a:gd name="T29" fmla="*/ 1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47" name="Line 133"/>
            <p:cNvSpPr>
              <a:spLocks noChangeShapeType="1"/>
            </p:cNvSpPr>
            <p:nvPr/>
          </p:nvSpPr>
          <p:spPr bwMode="auto">
            <a:xfrm>
              <a:off x="3586" y="1994"/>
              <a:ext cx="231" cy="7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48" name="Freeform 134"/>
            <p:cNvSpPr>
              <a:spLocks/>
            </p:cNvSpPr>
            <p:nvPr/>
          </p:nvSpPr>
          <p:spPr bwMode="auto">
            <a:xfrm>
              <a:off x="3543" y="1964"/>
              <a:ext cx="45" cy="46"/>
            </a:xfrm>
            <a:custGeom>
              <a:avLst/>
              <a:gdLst>
                <a:gd name="T0" fmla="*/ 1 w 45"/>
                <a:gd name="T1" fmla="*/ 15 h 46"/>
                <a:gd name="T2" fmla="*/ 6 w 45"/>
                <a:gd name="T3" fmla="*/ 7 h 46"/>
                <a:gd name="T4" fmla="*/ 14 w 45"/>
                <a:gd name="T5" fmla="*/ 1 h 46"/>
                <a:gd name="T6" fmla="*/ 25 w 45"/>
                <a:gd name="T7" fmla="*/ 0 h 46"/>
                <a:gd name="T8" fmla="*/ 34 w 45"/>
                <a:gd name="T9" fmla="*/ 3 h 46"/>
                <a:gd name="T10" fmla="*/ 41 w 45"/>
                <a:gd name="T11" fmla="*/ 11 h 46"/>
                <a:gd name="T12" fmla="*/ 45 w 45"/>
                <a:gd name="T13" fmla="*/ 20 h 46"/>
                <a:gd name="T14" fmla="*/ 43 w 45"/>
                <a:gd name="T15" fmla="*/ 30 h 46"/>
                <a:gd name="T16" fmla="*/ 39 w 45"/>
                <a:gd name="T17" fmla="*/ 38 h 46"/>
                <a:gd name="T18" fmla="*/ 30 w 45"/>
                <a:gd name="T19" fmla="*/ 44 h 46"/>
                <a:gd name="T20" fmla="*/ 20 w 45"/>
                <a:gd name="T21" fmla="*/ 46 h 46"/>
                <a:gd name="T22" fmla="*/ 11 w 45"/>
                <a:gd name="T23" fmla="*/ 42 h 46"/>
                <a:gd name="T24" fmla="*/ 3 w 45"/>
                <a:gd name="T25" fmla="*/ 35 h 46"/>
                <a:gd name="T26" fmla="*/ 0 w 45"/>
                <a:gd name="T27" fmla="*/ 25 h 46"/>
                <a:gd name="T28" fmla="*/ 1 w 45"/>
                <a:gd name="T29" fmla="*/ 1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49" name="Rectangle 135"/>
            <p:cNvSpPr>
              <a:spLocks noChangeArrowheads="1"/>
            </p:cNvSpPr>
            <p:nvPr/>
          </p:nvSpPr>
          <p:spPr bwMode="auto">
            <a:xfrm>
              <a:off x="3188" y="1920"/>
              <a:ext cx="2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MaMH</a:t>
              </a:r>
              <a:endParaRPr lang="en-US">
                <a:solidFill>
                  <a:srgbClr val="000000"/>
                </a:solidFill>
                <a:latin typeface="Tahoma" pitchFamily="34" charset="0"/>
                <a:cs typeface="Tahoma" pitchFamily="34" charset="0"/>
              </a:endParaRPr>
            </a:p>
          </p:txBody>
        </p:sp>
        <p:sp>
          <p:nvSpPr>
            <p:cNvPr id="33850" name="Rectangle 136"/>
            <p:cNvSpPr>
              <a:spLocks noChangeArrowheads="1"/>
            </p:cNvSpPr>
            <p:nvPr/>
          </p:nvSpPr>
          <p:spPr bwMode="auto">
            <a:xfrm>
              <a:off x="3246" y="2223"/>
              <a:ext cx="2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Khoa</a:t>
              </a:r>
              <a:endParaRPr lang="en-US">
                <a:solidFill>
                  <a:srgbClr val="000000"/>
                </a:solidFill>
                <a:latin typeface="Tahoma" pitchFamily="34" charset="0"/>
                <a:cs typeface="Tahoma" pitchFamily="34" charset="0"/>
              </a:endParaRPr>
            </a:p>
          </p:txBody>
        </p:sp>
        <p:sp>
          <p:nvSpPr>
            <p:cNvPr id="33851" name="Freeform 137"/>
            <p:cNvSpPr>
              <a:spLocks/>
            </p:cNvSpPr>
            <p:nvPr/>
          </p:nvSpPr>
          <p:spPr bwMode="auto">
            <a:xfrm>
              <a:off x="3544" y="2269"/>
              <a:ext cx="44" cy="46"/>
            </a:xfrm>
            <a:custGeom>
              <a:avLst/>
              <a:gdLst>
                <a:gd name="T0" fmla="*/ 0 w 44"/>
                <a:gd name="T1" fmla="*/ 29 h 46"/>
                <a:gd name="T2" fmla="*/ 0 w 44"/>
                <a:gd name="T3" fmla="*/ 18 h 46"/>
                <a:gd name="T4" fmla="*/ 4 w 44"/>
                <a:gd name="T5" fmla="*/ 10 h 46"/>
                <a:gd name="T6" fmla="*/ 12 w 44"/>
                <a:gd name="T7" fmla="*/ 3 h 46"/>
                <a:gd name="T8" fmla="*/ 22 w 44"/>
                <a:gd name="T9" fmla="*/ 0 h 46"/>
                <a:gd name="T10" fmla="*/ 31 w 44"/>
                <a:gd name="T11" fmla="*/ 3 h 46"/>
                <a:gd name="T12" fmla="*/ 40 w 44"/>
                <a:gd name="T13" fmla="*/ 9 h 46"/>
                <a:gd name="T14" fmla="*/ 44 w 44"/>
                <a:gd name="T15" fmla="*/ 18 h 46"/>
                <a:gd name="T16" fmla="*/ 44 w 44"/>
                <a:gd name="T17" fmla="*/ 28 h 46"/>
                <a:gd name="T18" fmla="*/ 40 w 44"/>
                <a:gd name="T19" fmla="*/ 37 h 46"/>
                <a:gd name="T20" fmla="*/ 33 w 44"/>
                <a:gd name="T21" fmla="*/ 44 h 46"/>
                <a:gd name="T22" fmla="*/ 22 w 44"/>
                <a:gd name="T23" fmla="*/ 46 h 46"/>
                <a:gd name="T24" fmla="*/ 12 w 44"/>
                <a:gd name="T25" fmla="*/ 44 h 46"/>
                <a:gd name="T26" fmla="*/ 5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52" name="Line 138"/>
            <p:cNvSpPr>
              <a:spLocks noChangeShapeType="1"/>
            </p:cNvSpPr>
            <p:nvPr/>
          </p:nvSpPr>
          <p:spPr bwMode="auto">
            <a:xfrm flipV="1">
              <a:off x="3588" y="2252"/>
              <a:ext cx="138" cy="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53" name="Freeform 139"/>
            <p:cNvSpPr>
              <a:spLocks/>
            </p:cNvSpPr>
            <p:nvPr/>
          </p:nvSpPr>
          <p:spPr bwMode="auto">
            <a:xfrm>
              <a:off x="3544" y="2269"/>
              <a:ext cx="44" cy="46"/>
            </a:xfrm>
            <a:custGeom>
              <a:avLst/>
              <a:gdLst>
                <a:gd name="T0" fmla="*/ 0 w 44"/>
                <a:gd name="T1" fmla="*/ 29 h 46"/>
                <a:gd name="T2" fmla="*/ 0 w 44"/>
                <a:gd name="T3" fmla="*/ 18 h 46"/>
                <a:gd name="T4" fmla="*/ 4 w 44"/>
                <a:gd name="T5" fmla="*/ 10 h 46"/>
                <a:gd name="T6" fmla="*/ 12 w 44"/>
                <a:gd name="T7" fmla="*/ 3 h 46"/>
                <a:gd name="T8" fmla="*/ 22 w 44"/>
                <a:gd name="T9" fmla="*/ 0 h 46"/>
                <a:gd name="T10" fmla="*/ 31 w 44"/>
                <a:gd name="T11" fmla="*/ 3 h 46"/>
                <a:gd name="T12" fmla="*/ 40 w 44"/>
                <a:gd name="T13" fmla="*/ 9 h 46"/>
                <a:gd name="T14" fmla="*/ 44 w 44"/>
                <a:gd name="T15" fmla="*/ 18 h 46"/>
                <a:gd name="T16" fmla="*/ 44 w 44"/>
                <a:gd name="T17" fmla="*/ 28 h 46"/>
                <a:gd name="T18" fmla="*/ 40 w 44"/>
                <a:gd name="T19" fmla="*/ 37 h 46"/>
                <a:gd name="T20" fmla="*/ 33 w 44"/>
                <a:gd name="T21" fmla="*/ 44 h 46"/>
                <a:gd name="T22" fmla="*/ 22 w 44"/>
                <a:gd name="T23" fmla="*/ 46 h 46"/>
                <a:gd name="T24" fmla="*/ 12 w 44"/>
                <a:gd name="T25" fmla="*/ 44 h 46"/>
                <a:gd name="T26" fmla="*/ 5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54" name="Rectangle 140"/>
            <p:cNvSpPr>
              <a:spLocks noChangeArrowheads="1"/>
            </p:cNvSpPr>
            <p:nvPr/>
          </p:nvSpPr>
          <p:spPr bwMode="auto">
            <a:xfrm>
              <a:off x="3152" y="2062"/>
              <a:ext cx="32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TenMH</a:t>
              </a:r>
              <a:endParaRPr lang="en-US">
                <a:solidFill>
                  <a:srgbClr val="000000"/>
                </a:solidFill>
                <a:latin typeface="Tahoma" pitchFamily="34" charset="0"/>
                <a:cs typeface="Tahoma" pitchFamily="34" charset="0"/>
              </a:endParaRPr>
            </a:p>
          </p:txBody>
        </p:sp>
        <p:sp>
          <p:nvSpPr>
            <p:cNvPr id="33855" name="Rectangle 141"/>
            <p:cNvSpPr>
              <a:spLocks noChangeArrowheads="1"/>
            </p:cNvSpPr>
            <p:nvPr/>
          </p:nvSpPr>
          <p:spPr bwMode="auto">
            <a:xfrm>
              <a:off x="3891" y="1925"/>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(0,n)</a:t>
              </a:r>
              <a:endParaRPr lang="en-US">
                <a:solidFill>
                  <a:srgbClr val="000000"/>
                </a:solidFill>
                <a:latin typeface="Tahoma" pitchFamily="34" charset="0"/>
                <a:cs typeface="Tahoma" pitchFamily="34" charset="0"/>
              </a:endParaRPr>
            </a:p>
          </p:txBody>
        </p:sp>
        <p:sp>
          <p:nvSpPr>
            <p:cNvPr id="33856" name="Freeform 142"/>
            <p:cNvSpPr>
              <a:spLocks/>
            </p:cNvSpPr>
            <p:nvPr/>
          </p:nvSpPr>
          <p:spPr bwMode="auto">
            <a:xfrm>
              <a:off x="4069" y="1303"/>
              <a:ext cx="44" cy="45"/>
            </a:xfrm>
            <a:custGeom>
              <a:avLst/>
              <a:gdLst>
                <a:gd name="T0" fmla="*/ 22 w 44"/>
                <a:gd name="T1" fmla="*/ 0 h 45"/>
                <a:gd name="T2" fmla="*/ 12 w 44"/>
                <a:gd name="T3" fmla="*/ 1 h 45"/>
                <a:gd name="T4" fmla="*/ 4 w 44"/>
                <a:gd name="T5" fmla="*/ 8 h 45"/>
                <a:gd name="T6" fmla="*/ 0 w 44"/>
                <a:gd name="T7" fmla="*/ 17 h 45"/>
                <a:gd name="T8" fmla="*/ 0 w 44"/>
                <a:gd name="T9" fmla="*/ 28 h 45"/>
                <a:gd name="T10" fmla="*/ 4 w 44"/>
                <a:gd name="T11" fmla="*/ 36 h 45"/>
                <a:gd name="T12" fmla="*/ 12 w 44"/>
                <a:gd name="T13" fmla="*/ 42 h 45"/>
                <a:gd name="T14" fmla="*/ 22 w 44"/>
                <a:gd name="T15" fmla="*/ 45 h 45"/>
                <a:gd name="T16" fmla="*/ 32 w 44"/>
                <a:gd name="T17" fmla="*/ 42 h 45"/>
                <a:gd name="T18" fmla="*/ 40 w 44"/>
                <a:gd name="T19" fmla="*/ 36 h 45"/>
                <a:gd name="T20" fmla="*/ 44 w 44"/>
                <a:gd name="T21" fmla="*/ 28 h 45"/>
                <a:gd name="T22" fmla="*/ 44 w 44"/>
                <a:gd name="T23" fmla="*/ 17 h 45"/>
                <a:gd name="T24" fmla="*/ 40 w 44"/>
                <a:gd name="T25" fmla="*/ 8 h 45"/>
                <a:gd name="T26" fmla="*/ 32 w 44"/>
                <a:gd name="T27" fmla="*/ 1 h 45"/>
                <a:gd name="T28" fmla="*/ 2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57" name="Line 143"/>
            <p:cNvSpPr>
              <a:spLocks noChangeShapeType="1"/>
            </p:cNvSpPr>
            <p:nvPr/>
          </p:nvSpPr>
          <p:spPr bwMode="auto">
            <a:xfrm>
              <a:off x="4091" y="1348"/>
              <a:ext cx="1" cy="18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58" name="Freeform 144"/>
            <p:cNvSpPr>
              <a:spLocks/>
            </p:cNvSpPr>
            <p:nvPr/>
          </p:nvSpPr>
          <p:spPr bwMode="auto">
            <a:xfrm>
              <a:off x="4069" y="1303"/>
              <a:ext cx="44" cy="45"/>
            </a:xfrm>
            <a:custGeom>
              <a:avLst/>
              <a:gdLst>
                <a:gd name="T0" fmla="*/ 22 w 44"/>
                <a:gd name="T1" fmla="*/ 0 h 45"/>
                <a:gd name="T2" fmla="*/ 12 w 44"/>
                <a:gd name="T3" fmla="*/ 1 h 45"/>
                <a:gd name="T4" fmla="*/ 4 w 44"/>
                <a:gd name="T5" fmla="*/ 8 h 45"/>
                <a:gd name="T6" fmla="*/ 0 w 44"/>
                <a:gd name="T7" fmla="*/ 17 h 45"/>
                <a:gd name="T8" fmla="*/ 0 w 44"/>
                <a:gd name="T9" fmla="*/ 28 h 45"/>
                <a:gd name="T10" fmla="*/ 4 w 44"/>
                <a:gd name="T11" fmla="*/ 36 h 45"/>
                <a:gd name="T12" fmla="*/ 12 w 44"/>
                <a:gd name="T13" fmla="*/ 42 h 45"/>
                <a:gd name="T14" fmla="*/ 22 w 44"/>
                <a:gd name="T15" fmla="*/ 45 h 45"/>
                <a:gd name="T16" fmla="*/ 32 w 44"/>
                <a:gd name="T17" fmla="*/ 42 h 45"/>
                <a:gd name="T18" fmla="*/ 40 w 44"/>
                <a:gd name="T19" fmla="*/ 36 h 45"/>
                <a:gd name="T20" fmla="*/ 44 w 44"/>
                <a:gd name="T21" fmla="*/ 28 h 45"/>
                <a:gd name="T22" fmla="*/ 44 w 44"/>
                <a:gd name="T23" fmla="*/ 17 h 45"/>
                <a:gd name="T24" fmla="*/ 40 w 44"/>
                <a:gd name="T25" fmla="*/ 8 h 45"/>
                <a:gd name="T26" fmla="*/ 32 w 44"/>
                <a:gd name="T27" fmla="*/ 1 h 45"/>
                <a:gd name="T28" fmla="*/ 2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59" name="Rectangle 145"/>
            <p:cNvSpPr>
              <a:spLocks noChangeArrowheads="1"/>
            </p:cNvSpPr>
            <p:nvPr/>
          </p:nvSpPr>
          <p:spPr bwMode="auto">
            <a:xfrm>
              <a:off x="4201" y="1288"/>
              <a:ext cx="2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Hocky</a:t>
              </a:r>
              <a:endParaRPr lang="en-US">
                <a:solidFill>
                  <a:srgbClr val="000000"/>
                </a:solidFill>
                <a:latin typeface="Tahoma" pitchFamily="34" charset="0"/>
                <a:cs typeface="Tahoma" pitchFamily="34" charset="0"/>
              </a:endParaRPr>
            </a:p>
          </p:txBody>
        </p:sp>
        <p:sp>
          <p:nvSpPr>
            <p:cNvPr id="33860" name="Freeform 146"/>
            <p:cNvSpPr>
              <a:spLocks/>
            </p:cNvSpPr>
            <p:nvPr/>
          </p:nvSpPr>
          <p:spPr bwMode="auto">
            <a:xfrm>
              <a:off x="3862" y="1508"/>
              <a:ext cx="46" cy="43"/>
            </a:xfrm>
            <a:custGeom>
              <a:avLst/>
              <a:gdLst>
                <a:gd name="T0" fmla="*/ 0 w 46"/>
                <a:gd name="T1" fmla="*/ 21 h 43"/>
                <a:gd name="T2" fmla="*/ 3 w 46"/>
                <a:gd name="T3" fmla="*/ 31 h 43"/>
                <a:gd name="T4" fmla="*/ 9 w 46"/>
                <a:gd name="T5" fmla="*/ 40 h 43"/>
                <a:gd name="T6" fmla="*/ 19 w 46"/>
                <a:gd name="T7" fmla="*/ 43 h 43"/>
                <a:gd name="T8" fmla="*/ 28 w 46"/>
                <a:gd name="T9" fmla="*/ 43 h 43"/>
                <a:gd name="T10" fmla="*/ 38 w 46"/>
                <a:gd name="T11" fmla="*/ 40 h 43"/>
                <a:gd name="T12" fmla="*/ 44 w 46"/>
                <a:gd name="T13" fmla="*/ 31 h 43"/>
                <a:gd name="T14" fmla="*/ 46 w 46"/>
                <a:gd name="T15" fmla="*/ 21 h 43"/>
                <a:gd name="T16" fmla="*/ 44 w 46"/>
                <a:gd name="T17" fmla="*/ 12 h 43"/>
                <a:gd name="T18" fmla="*/ 38 w 46"/>
                <a:gd name="T19" fmla="*/ 4 h 43"/>
                <a:gd name="T20" fmla="*/ 28 w 46"/>
                <a:gd name="T21" fmla="*/ 0 h 43"/>
                <a:gd name="T22" fmla="*/ 19 w 46"/>
                <a:gd name="T23" fmla="*/ 0 h 43"/>
                <a:gd name="T24" fmla="*/ 9 w 46"/>
                <a:gd name="T25" fmla="*/ 4 h 43"/>
                <a:gd name="T26" fmla="*/ 3 w 46"/>
                <a:gd name="T27" fmla="*/ 12 h 43"/>
                <a:gd name="T28" fmla="*/ 0 w 46"/>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43"/>
                <a:gd name="T47" fmla="*/ 46 w 46"/>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61" name="Line 147"/>
            <p:cNvSpPr>
              <a:spLocks noChangeShapeType="1"/>
            </p:cNvSpPr>
            <p:nvPr/>
          </p:nvSpPr>
          <p:spPr bwMode="auto">
            <a:xfrm>
              <a:off x="3908" y="1529"/>
              <a:ext cx="18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62" name="Freeform 148"/>
            <p:cNvSpPr>
              <a:spLocks/>
            </p:cNvSpPr>
            <p:nvPr/>
          </p:nvSpPr>
          <p:spPr bwMode="auto">
            <a:xfrm>
              <a:off x="3862" y="1508"/>
              <a:ext cx="46" cy="43"/>
            </a:xfrm>
            <a:custGeom>
              <a:avLst/>
              <a:gdLst>
                <a:gd name="T0" fmla="*/ 0 w 46"/>
                <a:gd name="T1" fmla="*/ 21 h 43"/>
                <a:gd name="T2" fmla="*/ 3 w 46"/>
                <a:gd name="T3" fmla="*/ 31 h 43"/>
                <a:gd name="T4" fmla="*/ 9 w 46"/>
                <a:gd name="T5" fmla="*/ 40 h 43"/>
                <a:gd name="T6" fmla="*/ 19 w 46"/>
                <a:gd name="T7" fmla="*/ 43 h 43"/>
                <a:gd name="T8" fmla="*/ 28 w 46"/>
                <a:gd name="T9" fmla="*/ 43 h 43"/>
                <a:gd name="T10" fmla="*/ 38 w 46"/>
                <a:gd name="T11" fmla="*/ 40 h 43"/>
                <a:gd name="T12" fmla="*/ 44 w 46"/>
                <a:gd name="T13" fmla="*/ 31 h 43"/>
                <a:gd name="T14" fmla="*/ 46 w 46"/>
                <a:gd name="T15" fmla="*/ 21 h 43"/>
                <a:gd name="T16" fmla="*/ 44 w 46"/>
                <a:gd name="T17" fmla="*/ 12 h 43"/>
                <a:gd name="T18" fmla="*/ 38 w 46"/>
                <a:gd name="T19" fmla="*/ 4 h 43"/>
                <a:gd name="T20" fmla="*/ 28 w 46"/>
                <a:gd name="T21" fmla="*/ 0 h 43"/>
                <a:gd name="T22" fmla="*/ 19 w 46"/>
                <a:gd name="T23" fmla="*/ 0 h 43"/>
                <a:gd name="T24" fmla="*/ 9 w 46"/>
                <a:gd name="T25" fmla="*/ 4 h 43"/>
                <a:gd name="T26" fmla="*/ 3 w 46"/>
                <a:gd name="T27" fmla="*/ 12 h 43"/>
                <a:gd name="T28" fmla="*/ 0 w 46"/>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43"/>
                <a:gd name="T47" fmla="*/ 46 w 46"/>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63" name="Freeform 149"/>
            <p:cNvSpPr>
              <a:spLocks/>
            </p:cNvSpPr>
            <p:nvPr/>
          </p:nvSpPr>
          <p:spPr bwMode="auto">
            <a:xfrm>
              <a:off x="4273" y="1508"/>
              <a:ext cx="45" cy="43"/>
            </a:xfrm>
            <a:custGeom>
              <a:avLst/>
              <a:gdLst>
                <a:gd name="T0" fmla="*/ 45 w 45"/>
                <a:gd name="T1" fmla="*/ 21 h 43"/>
                <a:gd name="T2" fmla="*/ 44 w 45"/>
                <a:gd name="T3" fmla="*/ 31 h 43"/>
                <a:gd name="T4" fmla="*/ 37 w 45"/>
                <a:gd name="T5" fmla="*/ 40 h 43"/>
                <a:gd name="T6" fmla="*/ 28 w 45"/>
                <a:gd name="T7" fmla="*/ 43 h 43"/>
                <a:gd name="T8" fmla="*/ 18 w 45"/>
                <a:gd name="T9" fmla="*/ 43 h 43"/>
                <a:gd name="T10" fmla="*/ 9 w 45"/>
                <a:gd name="T11" fmla="*/ 40 h 43"/>
                <a:gd name="T12" fmla="*/ 3 w 45"/>
                <a:gd name="T13" fmla="*/ 31 h 43"/>
                <a:gd name="T14" fmla="*/ 0 w 45"/>
                <a:gd name="T15" fmla="*/ 21 h 43"/>
                <a:gd name="T16" fmla="*/ 3 w 45"/>
                <a:gd name="T17" fmla="*/ 12 h 43"/>
                <a:gd name="T18" fmla="*/ 9 w 45"/>
                <a:gd name="T19" fmla="*/ 4 h 43"/>
                <a:gd name="T20" fmla="*/ 18 w 45"/>
                <a:gd name="T21" fmla="*/ 0 h 43"/>
                <a:gd name="T22" fmla="*/ 28 w 45"/>
                <a:gd name="T23" fmla="*/ 0 h 43"/>
                <a:gd name="T24" fmla="*/ 37 w 45"/>
                <a:gd name="T25" fmla="*/ 4 h 43"/>
                <a:gd name="T26" fmla="*/ 44 w 45"/>
                <a:gd name="T27" fmla="*/ 12 h 43"/>
                <a:gd name="T28" fmla="*/ 45 w 45"/>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64" name="Line 150"/>
            <p:cNvSpPr>
              <a:spLocks noChangeShapeType="1"/>
            </p:cNvSpPr>
            <p:nvPr/>
          </p:nvSpPr>
          <p:spPr bwMode="auto">
            <a:xfrm flipH="1">
              <a:off x="4091" y="1529"/>
              <a:ext cx="18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65" name="Freeform 151"/>
            <p:cNvSpPr>
              <a:spLocks/>
            </p:cNvSpPr>
            <p:nvPr/>
          </p:nvSpPr>
          <p:spPr bwMode="auto">
            <a:xfrm>
              <a:off x="4273" y="1508"/>
              <a:ext cx="45" cy="43"/>
            </a:xfrm>
            <a:custGeom>
              <a:avLst/>
              <a:gdLst>
                <a:gd name="T0" fmla="*/ 45 w 45"/>
                <a:gd name="T1" fmla="*/ 21 h 43"/>
                <a:gd name="T2" fmla="*/ 44 w 45"/>
                <a:gd name="T3" fmla="*/ 31 h 43"/>
                <a:gd name="T4" fmla="*/ 37 w 45"/>
                <a:gd name="T5" fmla="*/ 40 h 43"/>
                <a:gd name="T6" fmla="*/ 28 w 45"/>
                <a:gd name="T7" fmla="*/ 43 h 43"/>
                <a:gd name="T8" fmla="*/ 18 w 45"/>
                <a:gd name="T9" fmla="*/ 43 h 43"/>
                <a:gd name="T10" fmla="*/ 9 w 45"/>
                <a:gd name="T11" fmla="*/ 40 h 43"/>
                <a:gd name="T12" fmla="*/ 3 w 45"/>
                <a:gd name="T13" fmla="*/ 31 h 43"/>
                <a:gd name="T14" fmla="*/ 0 w 45"/>
                <a:gd name="T15" fmla="*/ 21 h 43"/>
                <a:gd name="T16" fmla="*/ 3 w 45"/>
                <a:gd name="T17" fmla="*/ 12 h 43"/>
                <a:gd name="T18" fmla="*/ 9 w 45"/>
                <a:gd name="T19" fmla="*/ 4 h 43"/>
                <a:gd name="T20" fmla="*/ 18 w 45"/>
                <a:gd name="T21" fmla="*/ 0 h 43"/>
                <a:gd name="T22" fmla="*/ 28 w 45"/>
                <a:gd name="T23" fmla="*/ 0 h 43"/>
                <a:gd name="T24" fmla="*/ 37 w 45"/>
                <a:gd name="T25" fmla="*/ 4 h 43"/>
                <a:gd name="T26" fmla="*/ 44 w 45"/>
                <a:gd name="T27" fmla="*/ 12 h 43"/>
                <a:gd name="T28" fmla="*/ 45 w 45"/>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66" name="Rectangle 152"/>
            <p:cNvSpPr>
              <a:spLocks noChangeArrowheads="1"/>
            </p:cNvSpPr>
            <p:nvPr/>
          </p:nvSpPr>
          <p:spPr bwMode="auto">
            <a:xfrm>
              <a:off x="4433" y="1470"/>
              <a:ext cx="2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Gvien</a:t>
              </a:r>
              <a:endParaRPr lang="en-US">
                <a:solidFill>
                  <a:srgbClr val="000000"/>
                </a:solidFill>
                <a:latin typeface="Tahoma" pitchFamily="34" charset="0"/>
                <a:cs typeface="Tahoma" pitchFamily="34" charset="0"/>
              </a:endParaRPr>
            </a:p>
          </p:txBody>
        </p:sp>
        <p:sp>
          <p:nvSpPr>
            <p:cNvPr id="33867" name="Rectangle 153"/>
            <p:cNvSpPr>
              <a:spLocks noChangeArrowheads="1"/>
            </p:cNvSpPr>
            <p:nvPr/>
          </p:nvSpPr>
          <p:spPr bwMode="auto">
            <a:xfrm>
              <a:off x="3630" y="1470"/>
              <a:ext cx="2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Nam</a:t>
              </a:r>
              <a:endParaRPr lang="en-US">
                <a:solidFill>
                  <a:srgbClr val="000000"/>
                </a:solidFill>
                <a:latin typeface="Tahoma" pitchFamily="34" charset="0"/>
                <a:cs typeface="Tahoma" pitchFamily="34" charset="0"/>
              </a:endParaRPr>
            </a:p>
          </p:txBody>
        </p:sp>
        <p:sp>
          <p:nvSpPr>
            <p:cNvPr id="33868" name="Freeform 154"/>
            <p:cNvSpPr>
              <a:spLocks/>
            </p:cNvSpPr>
            <p:nvPr/>
          </p:nvSpPr>
          <p:spPr bwMode="auto">
            <a:xfrm>
              <a:off x="946" y="2274"/>
              <a:ext cx="44" cy="46"/>
            </a:xfrm>
            <a:custGeom>
              <a:avLst/>
              <a:gdLst>
                <a:gd name="T0" fmla="*/ 0 w 44"/>
                <a:gd name="T1" fmla="*/ 29 h 46"/>
                <a:gd name="T2" fmla="*/ 0 w 44"/>
                <a:gd name="T3" fmla="*/ 18 h 46"/>
                <a:gd name="T4" fmla="*/ 3 w 44"/>
                <a:gd name="T5" fmla="*/ 10 h 46"/>
                <a:gd name="T6" fmla="*/ 12 w 44"/>
                <a:gd name="T7" fmla="*/ 3 h 46"/>
                <a:gd name="T8" fmla="*/ 21 w 44"/>
                <a:gd name="T9" fmla="*/ 0 h 46"/>
                <a:gd name="T10" fmla="*/ 31 w 44"/>
                <a:gd name="T11" fmla="*/ 3 h 46"/>
                <a:gd name="T12" fmla="*/ 40 w 44"/>
                <a:gd name="T13" fmla="*/ 9 h 46"/>
                <a:gd name="T14" fmla="*/ 43 w 44"/>
                <a:gd name="T15" fmla="*/ 18 h 46"/>
                <a:gd name="T16" fmla="*/ 44 w 44"/>
                <a:gd name="T17" fmla="*/ 28 h 46"/>
                <a:gd name="T18" fmla="*/ 40 w 44"/>
                <a:gd name="T19" fmla="*/ 38 h 46"/>
                <a:gd name="T20" fmla="*/ 32 w 44"/>
                <a:gd name="T21" fmla="*/ 44 h 46"/>
                <a:gd name="T22" fmla="*/ 23 w 44"/>
                <a:gd name="T23" fmla="*/ 46 h 46"/>
                <a:gd name="T24" fmla="*/ 12 w 44"/>
                <a:gd name="T25" fmla="*/ 44 h 46"/>
                <a:gd name="T26" fmla="*/ 4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69" name="Line 155"/>
            <p:cNvSpPr>
              <a:spLocks noChangeShapeType="1"/>
            </p:cNvSpPr>
            <p:nvPr/>
          </p:nvSpPr>
          <p:spPr bwMode="auto">
            <a:xfrm flipV="1">
              <a:off x="989" y="2257"/>
              <a:ext cx="139" cy="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70" name="Freeform 156"/>
            <p:cNvSpPr>
              <a:spLocks/>
            </p:cNvSpPr>
            <p:nvPr/>
          </p:nvSpPr>
          <p:spPr bwMode="auto">
            <a:xfrm>
              <a:off x="946" y="2274"/>
              <a:ext cx="44" cy="46"/>
            </a:xfrm>
            <a:custGeom>
              <a:avLst/>
              <a:gdLst>
                <a:gd name="T0" fmla="*/ 0 w 44"/>
                <a:gd name="T1" fmla="*/ 29 h 46"/>
                <a:gd name="T2" fmla="*/ 0 w 44"/>
                <a:gd name="T3" fmla="*/ 18 h 46"/>
                <a:gd name="T4" fmla="*/ 3 w 44"/>
                <a:gd name="T5" fmla="*/ 10 h 46"/>
                <a:gd name="T6" fmla="*/ 12 w 44"/>
                <a:gd name="T7" fmla="*/ 3 h 46"/>
                <a:gd name="T8" fmla="*/ 21 w 44"/>
                <a:gd name="T9" fmla="*/ 0 h 46"/>
                <a:gd name="T10" fmla="*/ 31 w 44"/>
                <a:gd name="T11" fmla="*/ 3 h 46"/>
                <a:gd name="T12" fmla="*/ 40 w 44"/>
                <a:gd name="T13" fmla="*/ 9 h 46"/>
                <a:gd name="T14" fmla="*/ 43 w 44"/>
                <a:gd name="T15" fmla="*/ 18 h 46"/>
                <a:gd name="T16" fmla="*/ 44 w 44"/>
                <a:gd name="T17" fmla="*/ 28 h 46"/>
                <a:gd name="T18" fmla="*/ 40 w 44"/>
                <a:gd name="T19" fmla="*/ 38 h 46"/>
                <a:gd name="T20" fmla="*/ 32 w 44"/>
                <a:gd name="T21" fmla="*/ 44 h 46"/>
                <a:gd name="T22" fmla="*/ 23 w 44"/>
                <a:gd name="T23" fmla="*/ 46 h 46"/>
                <a:gd name="T24" fmla="*/ 12 w 44"/>
                <a:gd name="T25" fmla="*/ 44 h 46"/>
                <a:gd name="T26" fmla="*/ 4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71" name="Freeform 157"/>
            <p:cNvSpPr>
              <a:spLocks/>
            </p:cNvSpPr>
            <p:nvPr/>
          </p:nvSpPr>
          <p:spPr bwMode="auto">
            <a:xfrm>
              <a:off x="2747" y="1257"/>
              <a:ext cx="45" cy="46"/>
            </a:xfrm>
            <a:custGeom>
              <a:avLst/>
              <a:gdLst>
                <a:gd name="T0" fmla="*/ 22 w 45"/>
                <a:gd name="T1" fmla="*/ 0 h 46"/>
                <a:gd name="T2" fmla="*/ 31 w 45"/>
                <a:gd name="T3" fmla="*/ 2 h 46"/>
                <a:gd name="T4" fmla="*/ 40 w 45"/>
                <a:gd name="T5" fmla="*/ 8 h 46"/>
                <a:gd name="T6" fmla="*/ 45 w 45"/>
                <a:gd name="T7" fmla="*/ 18 h 46"/>
                <a:gd name="T8" fmla="*/ 45 w 45"/>
                <a:gd name="T9" fmla="*/ 27 h 46"/>
                <a:gd name="T10" fmla="*/ 40 w 45"/>
                <a:gd name="T11" fmla="*/ 37 h 46"/>
                <a:gd name="T12" fmla="*/ 31 w 45"/>
                <a:gd name="T13" fmla="*/ 43 h 46"/>
                <a:gd name="T14" fmla="*/ 22 w 45"/>
                <a:gd name="T15" fmla="*/ 46 h 46"/>
                <a:gd name="T16" fmla="*/ 12 w 45"/>
                <a:gd name="T17" fmla="*/ 43 h 46"/>
                <a:gd name="T18" fmla="*/ 4 w 45"/>
                <a:gd name="T19" fmla="*/ 37 h 46"/>
                <a:gd name="T20" fmla="*/ 0 w 45"/>
                <a:gd name="T21" fmla="*/ 27 h 46"/>
                <a:gd name="T22" fmla="*/ 0 w 45"/>
                <a:gd name="T23" fmla="*/ 18 h 46"/>
                <a:gd name="T24" fmla="*/ 4 w 45"/>
                <a:gd name="T25" fmla="*/ 8 h 46"/>
                <a:gd name="T26" fmla="*/ 12 w 45"/>
                <a:gd name="T27" fmla="*/ 2 h 46"/>
                <a:gd name="T28" fmla="*/ 2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600">
                <a:solidFill>
                  <a:srgbClr val="000000"/>
                </a:solidFill>
              </a:endParaRPr>
            </a:p>
          </p:txBody>
        </p:sp>
        <p:sp>
          <p:nvSpPr>
            <p:cNvPr id="33872" name="Line 158"/>
            <p:cNvSpPr>
              <a:spLocks noChangeShapeType="1"/>
            </p:cNvSpPr>
            <p:nvPr/>
          </p:nvSpPr>
          <p:spPr bwMode="auto">
            <a:xfrm>
              <a:off x="2769" y="1303"/>
              <a:ext cx="1" cy="18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3873" name="Freeform 159"/>
            <p:cNvSpPr>
              <a:spLocks/>
            </p:cNvSpPr>
            <p:nvPr/>
          </p:nvSpPr>
          <p:spPr bwMode="auto">
            <a:xfrm>
              <a:off x="2747" y="1257"/>
              <a:ext cx="45" cy="46"/>
            </a:xfrm>
            <a:custGeom>
              <a:avLst/>
              <a:gdLst>
                <a:gd name="T0" fmla="*/ 22 w 45"/>
                <a:gd name="T1" fmla="*/ 0 h 46"/>
                <a:gd name="T2" fmla="*/ 31 w 45"/>
                <a:gd name="T3" fmla="*/ 2 h 46"/>
                <a:gd name="T4" fmla="*/ 40 w 45"/>
                <a:gd name="T5" fmla="*/ 8 h 46"/>
                <a:gd name="T6" fmla="*/ 45 w 45"/>
                <a:gd name="T7" fmla="*/ 18 h 46"/>
                <a:gd name="T8" fmla="*/ 45 w 45"/>
                <a:gd name="T9" fmla="*/ 27 h 46"/>
                <a:gd name="T10" fmla="*/ 40 w 45"/>
                <a:gd name="T11" fmla="*/ 37 h 46"/>
                <a:gd name="T12" fmla="*/ 31 w 45"/>
                <a:gd name="T13" fmla="*/ 43 h 46"/>
                <a:gd name="T14" fmla="*/ 22 w 45"/>
                <a:gd name="T15" fmla="*/ 46 h 46"/>
                <a:gd name="T16" fmla="*/ 12 w 45"/>
                <a:gd name="T17" fmla="*/ 43 h 46"/>
                <a:gd name="T18" fmla="*/ 4 w 45"/>
                <a:gd name="T19" fmla="*/ 37 h 46"/>
                <a:gd name="T20" fmla="*/ 0 w 45"/>
                <a:gd name="T21" fmla="*/ 27 h 46"/>
                <a:gd name="T22" fmla="*/ 0 w 45"/>
                <a:gd name="T23" fmla="*/ 18 h 46"/>
                <a:gd name="T24" fmla="*/ 4 w 45"/>
                <a:gd name="T25" fmla="*/ 8 h 46"/>
                <a:gd name="T26" fmla="*/ 12 w 45"/>
                <a:gd name="T27" fmla="*/ 2 h 46"/>
                <a:gd name="T28" fmla="*/ 2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3874" name="Rectangle 160"/>
            <p:cNvSpPr>
              <a:spLocks noChangeArrowheads="1"/>
            </p:cNvSpPr>
            <p:nvPr/>
          </p:nvSpPr>
          <p:spPr bwMode="auto">
            <a:xfrm>
              <a:off x="2479" y="1248"/>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300">
                  <a:solidFill>
                    <a:srgbClr val="000000"/>
                  </a:solidFill>
                  <a:latin typeface="Tahoma" pitchFamily="34" charset="0"/>
                  <a:cs typeface="Tahoma" pitchFamily="34" charset="0"/>
                </a:rPr>
                <a:t>MaHP</a:t>
              </a:r>
              <a:endParaRPr lang="en-US">
                <a:solidFill>
                  <a:srgbClr val="000000"/>
                </a:solidFill>
                <a:latin typeface="Tahoma" pitchFamily="34" charset="0"/>
                <a:cs typeface="Tahoma" pitchFamily="34" charset="0"/>
              </a:endParaRPr>
            </a:p>
          </p:txBody>
        </p:sp>
      </p:grpSp>
    </p:spTree>
    <p:extLst>
      <p:ext uri="{BB962C8B-B14F-4D97-AF65-F5344CB8AC3E}">
        <p14:creationId xmlns:p14="http://schemas.microsoft.com/office/powerpoint/2010/main" val="1394488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3460"/>
                                        </p:tgtEl>
                                        <p:attrNameLst>
                                          <p:attrName>style.visibility</p:attrName>
                                        </p:attrNameLst>
                                      </p:cBhvr>
                                      <p:to>
                                        <p:strVal val="visible"/>
                                      </p:to>
                                    </p:set>
                                    <p:animEffect transition="in" filter="blinds(horizontal)">
                                      <p:cBhvr>
                                        <p:cTn id="13" dur="500"/>
                                        <p:tgtEl>
                                          <p:spTgt spid="4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405507" name="Rectangle 3"/>
          <p:cNvSpPr>
            <a:spLocks noGrp="1" noChangeArrowheads="1"/>
          </p:cNvSpPr>
          <p:nvPr>
            <p:ph type="body" idx="4294967295"/>
          </p:nvPr>
        </p:nvSpPr>
        <p:spPr/>
        <p:txBody>
          <a:bodyPr/>
          <a:lstStyle/>
          <a:p>
            <a:pPr lvl="1" eaLnBrk="1" hangingPunct="1">
              <a:lnSpc>
                <a:spcPct val="90000"/>
              </a:lnSpc>
            </a:pPr>
            <a:r>
              <a:rPr lang="en-US" i="1" u="sng" smtClean="0"/>
              <a:t>Mô hình quan hệ (Relation model):</a:t>
            </a:r>
          </a:p>
          <a:p>
            <a:pPr lvl="2" eaLnBrk="1" hangingPunct="1">
              <a:lnSpc>
                <a:spcPct val="90000"/>
              </a:lnSpc>
            </a:pPr>
            <a:r>
              <a:rPr lang="en-US" smtClean="0"/>
              <a:t>Mô hình dựa trên cơ sở khái niệm lý thuyết tập hợp của các quan hệ, tức là các tập k-bộ với k cố định.</a:t>
            </a:r>
          </a:p>
          <a:p>
            <a:pPr lvl="1" eaLnBrk="1" hangingPunct="1">
              <a:lnSpc>
                <a:spcPct val="90000"/>
              </a:lnSpc>
              <a:buFontTx/>
              <a:buNone/>
            </a:pPr>
            <a:endParaRPr lang="en-US" smtClean="0"/>
          </a:p>
        </p:txBody>
      </p:sp>
      <p:grpSp>
        <p:nvGrpSpPr>
          <p:cNvPr id="405508" name="Group 130"/>
          <p:cNvGrpSpPr>
            <a:grpSpLocks/>
          </p:cNvGrpSpPr>
          <p:nvPr/>
        </p:nvGrpSpPr>
        <p:grpSpPr bwMode="auto">
          <a:xfrm>
            <a:off x="1524000" y="2590800"/>
            <a:ext cx="5964238" cy="3733800"/>
            <a:chOff x="816" y="1200"/>
            <a:chExt cx="3757" cy="2352"/>
          </a:xfrm>
        </p:grpSpPr>
        <p:grpSp>
          <p:nvGrpSpPr>
            <p:cNvPr id="34821" name="Group 87"/>
            <p:cNvGrpSpPr>
              <a:grpSpLocks/>
            </p:cNvGrpSpPr>
            <p:nvPr/>
          </p:nvGrpSpPr>
          <p:grpSpPr bwMode="auto">
            <a:xfrm>
              <a:off x="816" y="1200"/>
              <a:ext cx="729" cy="1056"/>
              <a:chOff x="528" y="1440"/>
              <a:chExt cx="729" cy="1056"/>
            </a:xfrm>
          </p:grpSpPr>
          <p:sp>
            <p:nvSpPr>
              <p:cNvPr id="34856" name="Rectangle 4"/>
              <p:cNvSpPr>
                <a:spLocks noChangeArrowheads="1"/>
              </p:cNvSpPr>
              <p:nvPr/>
            </p:nvSpPr>
            <p:spPr bwMode="auto">
              <a:xfrm>
                <a:off x="528" y="1440"/>
                <a:ext cx="729" cy="1056"/>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4857" name="Rectangle 5"/>
              <p:cNvSpPr>
                <a:spLocks noChangeArrowheads="1"/>
              </p:cNvSpPr>
              <p:nvPr/>
            </p:nvSpPr>
            <p:spPr bwMode="auto">
              <a:xfrm>
                <a:off x="576" y="1488"/>
                <a:ext cx="6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SVien</a:t>
                </a:r>
                <a:endParaRPr lang="en-US" b="1">
                  <a:solidFill>
                    <a:srgbClr val="000000"/>
                  </a:solidFill>
                  <a:latin typeface="Tahoma" pitchFamily="34" charset="0"/>
                  <a:cs typeface="Tahoma" pitchFamily="34" charset="0"/>
                </a:endParaRPr>
              </a:p>
            </p:txBody>
          </p:sp>
          <p:sp>
            <p:nvSpPr>
              <p:cNvPr id="34858" name="Line 82"/>
              <p:cNvSpPr>
                <a:spLocks noChangeShapeType="1"/>
              </p:cNvSpPr>
              <p:nvPr/>
            </p:nvSpPr>
            <p:spPr bwMode="auto">
              <a:xfrm>
                <a:off x="528" y="168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4859" name="Rectangle 83"/>
              <p:cNvSpPr>
                <a:spLocks noChangeArrowheads="1"/>
              </p:cNvSpPr>
              <p:nvPr/>
            </p:nvSpPr>
            <p:spPr bwMode="auto">
              <a:xfrm>
                <a:off x="624" y="172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MaSV</a:t>
                </a:r>
                <a:endParaRPr lang="en-US" u="sng">
                  <a:solidFill>
                    <a:srgbClr val="000000"/>
                  </a:solidFill>
                  <a:latin typeface="Tahoma" pitchFamily="34" charset="0"/>
                  <a:cs typeface="Tahoma" pitchFamily="34" charset="0"/>
                </a:endParaRPr>
              </a:p>
            </p:txBody>
          </p:sp>
          <p:sp>
            <p:nvSpPr>
              <p:cNvPr id="34860" name="Rectangle 84"/>
              <p:cNvSpPr>
                <a:spLocks noChangeArrowheads="1"/>
              </p:cNvSpPr>
              <p:nvPr/>
            </p:nvSpPr>
            <p:spPr bwMode="auto">
              <a:xfrm>
                <a:off x="624" y="1920"/>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Ten</a:t>
                </a:r>
                <a:endParaRPr lang="en-US">
                  <a:solidFill>
                    <a:srgbClr val="000000"/>
                  </a:solidFill>
                  <a:latin typeface="Tahoma" pitchFamily="34" charset="0"/>
                  <a:cs typeface="Tahoma" pitchFamily="34" charset="0"/>
                </a:endParaRPr>
              </a:p>
            </p:txBody>
          </p:sp>
          <p:sp>
            <p:nvSpPr>
              <p:cNvPr id="34861" name="Rectangle 85"/>
              <p:cNvSpPr>
                <a:spLocks noChangeArrowheads="1"/>
              </p:cNvSpPr>
              <p:nvPr/>
            </p:nvSpPr>
            <p:spPr bwMode="auto">
              <a:xfrm>
                <a:off x="624" y="2112"/>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Lop</a:t>
                </a:r>
                <a:endParaRPr lang="en-US">
                  <a:solidFill>
                    <a:srgbClr val="000000"/>
                  </a:solidFill>
                  <a:latin typeface="Tahoma" pitchFamily="34" charset="0"/>
                  <a:cs typeface="Tahoma" pitchFamily="34" charset="0"/>
                </a:endParaRPr>
              </a:p>
            </p:txBody>
          </p:sp>
          <p:sp>
            <p:nvSpPr>
              <p:cNvPr id="34862" name="Rectangle 86"/>
              <p:cNvSpPr>
                <a:spLocks noChangeArrowheads="1"/>
              </p:cNvSpPr>
              <p:nvPr/>
            </p:nvSpPr>
            <p:spPr bwMode="auto">
              <a:xfrm>
                <a:off x="624" y="2304"/>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Nganh</a:t>
                </a:r>
                <a:endParaRPr lang="en-US">
                  <a:solidFill>
                    <a:srgbClr val="000000"/>
                  </a:solidFill>
                  <a:latin typeface="Tahoma" pitchFamily="34" charset="0"/>
                  <a:cs typeface="Tahoma" pitchFamily="34" charset="0"/>
                </a:endParaRPr>
              </a:p>
            </p:txBody>
          </p:sp>
        </p:grpSp>
        <p:grpSp>
          <p:nvGrpSpPr>
            <p:cNvPr id="34822" name="Group 90"/>
            <p:cNvGrpSpPr>
              <a:grpSpLocks/>
            </p:cNvGrpSpPr>
            <p:nvPr/>
          </p:nvGrpSpPr>
          <p:grpSpPr bwMode="auto">
            <a:xfrm>
              <a:off x="2343" y="1200"/>
              <a:ext cx="729" cy="1056"/>
              <a:chOff x="528" y="1440"/>
              <a:chExt cx="729" cy="1056"/>
            </a:xfrm>
          </p:grpSpPr>
          <p:sp>
            <p:nvSpPr>
              <p:cNvPr id="34849" name="Rectangle 91"/>
              <p:cNvSpPr>
                <a:spLocks noChangeArrowheads="1"/>
              </p:cNvSpPr>
              <p:nvPr/>
            </p:nvSpPr>
            <p:spPr bwMode="auto">
              <a:xfrm>
                <a:off x="528" y="1440"/>
                <a:ext cx="729" cy="1056"/>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4850" name="Rectangle 92"/>
              <p:cNvSpPr>
                <a:spLocks noChangeArrowheads="1"/>
              </p:cNvSpPr>
              <p:nvPr/>
            </p:nvSpPr>
            <p:spPr bwMode="auto">
              <a:xfrm>
                <a:off x="576" y="1488"/>
                <a:ext cx="6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Hoc</a:t>
                </a:r>
                <a:endParaRPr lang="en-US" b="1">
                  <a:solidFill>
                    <a:srgbClr val="000000"/>
                  </a:solidFill>
                  <a:latin typeface="Tahoma" pitchFamily="34" charset="0"/>
                  <a:cs typeface="Tahoma" pitchFamily="34" charset="0"/>
                </a:endParaRPr>
              </a:p>
            </p:txBody>
          </p:sp>
          <p:sp>
            <p:nvSpPr>
              <p:cNvPr id="34851" name="Line 93"/>
              <p:cNvSpPr>
                <a:spLocks noChangeShapeType="1"/>
              </p:cNvSpPr>
              <p:nvPr/>
            </p:nvSpPr>
            <p:spPr bwMode="auto">
              <a:xfrm>
                <a:off x="528" y="168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4852" name="Rectangle 94"/>
              <p:cNvSpPr>
                <a:spLocks noChangeArrowheads="1"/>
              </p:cNvSpPr>
              <p:nvPr/>
            </p:nvSpPr>
            <p:spPr bwMode="auto">
              <a:xfrm>
                <a:off x="624" y="172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MaSV</a:t>
                </a:r>
                <a:endParaRPr lang="en-US" u="sng">
                  <a:solidFill>
                    <a:srgbClr val="000000"/>
                  </a:solidFill>
                  <a:latin typeface="Tahoma" pitchFamily="34" charset="0"/>
                  <a:cs typeface="Tahoma" pitchFamily="34" charset="0"/>
                </a:endParaRPr>
              </a:p>
            </p:txBody>
          </p:sp>
          <p:sp>
            <p:nvSpPr>
              <p:cNvPr id="34853" name="Rectangle 95"/>
              <p:cNvSpPr>
                <a:spLocks noChangeArrowheads="1"/>
              </p:cNvSpPr>
              <p:nvPr/>
            </p:nvSpPr>
            <p:spPr bwMode="auto">
              <a:xfrm>
                <a:off x="624" y="1920"/>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MaHP</a:t>
                </a:r>
                <a:endParaRPr lang="en-US" u="sng">
                  <a:solidFill>
                    <a:srgbClr val="000000"/>
                  </a:solidFill>
                  <a:latin typeface="Tahoma" pitchFamily="34" charset="0"/>
                  <a:cs typeface="Tahoma" pitchFamily="34" charset="0"/>
                </a:endParaRPr>
              </a:p>
            </p:txBody>
          </p:sp>
          <p:sp>
            <p:nvSpPr>
              <p:cNvPr id="34854" name="Rectangle 96"/>
              <p:cNvSpPr>
                <a:spLocks noChangeArrowheads="1"/>
              </p:cNvSpPr>
              <p:nvPr/>
            </p:nvSpPr>
            <p:spPr bwMode="auto">
              <a:xfrm>
                <a:off x="624" y="2112"/>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DiemLT</a:t>
                </a:r>
                <a:endParaRPr lang="en-US">
                  <a:solidFill>
                    <a:srgbClr val="000000"/>
                  </a:solidFill>
                  <a:latin typeface="Tahoma" pitchFamily="34" charset="0"/>
                  <a:cs typeface="Tahoma" pitchFamily="34" charset="0"/>
                </a:endParaRPr>
              </a:p>
            </p:txBody>
          </p:sp>
          <p:sp>
            <p:nvSpPr>
              <p:cNvPr id="34855" name="Rectangle 97"/>
              <p:cNvSpPr>
                <a:spLocks noChangeArrowheads="1"/>
              </p:cNvSpPr>
              <p:nvPr/>
            </p:nvSpPr>
            <p:spPr bwMode="auto">
              <a:xfrm>
                <a:off x="624" y="2304"/>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DiemTH</a:t>
                </a:r>
                <a:endParaRPr lang="en-US">
                  <a:solidFill>
                    <a:srgbClr val="000000"/>
                  </a:solidFill>
                  <a:latin typeface="Tahoma" pitchFamily="34" charset="0"/>
                  <a:cs typeface="Tahoma" pitchFamily="34" charset="0"/>
                </a:endParaRPr>
              </a:p>
            </p:txBody>
          </p:sp>
        </p:grpSp>
        <p:sp>
          <p:nvSpPr>
            <p:cNvPr id="34823" name="Line 102"/>
            <p:cNvSpPr>
              <a:spLocks noChangeShapeType="1"/>
            </p:cNvSpPr>
            <p:nvPr/>
          </p:nvSpPr>
          <p:spPr bwMode="auto">
            <a:xfrm flipH="1">
              <a:off x="1440" y="1584"/>
              <a:ext cx="96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4824" name="Line 103"/>
            <p:cNvSpPr>
              <a:spLocks noChangeShapeType="1"/>
            </p:cNvSpPr>
            <p:nvPr/>
          </p:nvSpPr>
          <p:spPr bwMode="auto">
            <a:xfrm flipV="1">
              <a:off x="2832" y="1584"/>
              <a:ext cx="1008"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nvGrpSpPr>
            <p:cNvPr id="34825" name="Group 113"/>
            <p:cNvGrpSpPr>
              <a:grpSpLocks/>
            </p:cNvGrpSpPr>
            <p:nvPr/>
          </p:nvGrpSpPr>
          <p:grpSpPr bwMode="auto">
            <a:xfrm>
              <a:off x="3840" y="1200"/>
              <a:ext cx="733" cy="912"/>
              <a:chOff x="3360" y="1440"/>
              <a:chExt cx="733" cy="912"/>
            </a:xfrm>
          </p:grpSpPr>
          <p:sp>
            <p:nvSpPr>
              <p:cNvPr id="34843" name="Rectangle 9"/>
              <p:cNvSpPr>
                <a:spLocks noChangeArrowheads="1"/>
              </p:cNvSpPr>
              <p:nvPr/>
            </p:nvSpPr>
            <p:spPr bwMode="auto">
              <a:xfrm>
                <a:off x="3364" y="1440"/>
                <a:ext cx="729" cy="912"/>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4844" name="Rectangle 10"/>
              <p:cNvSpPr>
                <a:spLocks noChangeArrowheads="1"/>
              </p:cNvSpPr>
              <p:nvPr/>
            </p:nvSpPr>
            <p:spPr bwMode="auto">
              <a:xfrm>
                <a:off x="3538" y="1491"/>
                <a:ext cx="3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HPhan</a:t>
                </a:r>
                <a:endParaRPr lang="en-US" b="1">
                  <a:solidFill>
                    <a:srgbClr val="000000"/>
                  </a:solidFill>
                  <a:latin typeface="Tahoma" pitchFamily="34" charset="0"/>
                  <a:cs typeface="Tahoma" pitchFamily="34" charset="0"/>
                </a:endParaRPr>
              </a:p>
            </p:txBody>
          </p:sp>
          <p:sp>
            <p:nvSpPr>
              <p:cNvPr id="34845" name="Rectangle 81"/>
              <p:cNvSpPr>
                <a:spLocks noChangeArrowheads="1"/>
              </p:cNvSpPr>
              <p:nvPr/>
            </p:nvSpPr>
            <p:spPr bwMode="auto">
              <a:xfrm>
                <a:off x="3456" y="1731"/>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MaHP</a:t>
                </a:r>
              </a:p>
            </p:txBody>
          </p:sp>
          <p:sp>
            <p:nvSpPr>
              <p:cNvPr id="34846" name="Line 88"/>
              <p:cNvSpPr>
                <a:spLocks noChangeShapeType="1"/>
              </p:cNvSpPr>
              <p:nvPr/>
            </p:nvSpPr>
            <p:spPr bwMode="auto">
              <a:xfrm>
                <a:off x="3360" y="168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4847" name="Rectangle 89"/>
              <p:cNvSpPr>
                <a:spLocks noChangeArrowheads="1"/>
              </p:cNvSpPr>
              <p:nvPr/>
            </p:nvSpPr>
            <p:spPr bwMode="auto">
              <a:xfrm>
                <a:off x="3456" y="192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SLuong</a:t>
                </a:r>
              </a:p>
            </p:txBody>
          </p:sp>
          <p:sp>
            <p:nvSpPr>
              <p:cNvPr id="34848" name="Rectangle 104"/>
              <p:cNvSpPr>
                <a:spLocks noChangeArrowheads="1"/>
              </p:cNvSpPr>
              <p:nvPr/>
            </p:nvSpPr>
            <p:spPr bwMode="auto">
              <a:xfrm>
                <a:off x="3456" y="2112"/>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MaMH</a:t>
                </a:r>
              </a:p>
            </p:txBody>
          </p:sp>
        </p:grpSp>
        <p:grpSp>
          <p:nvGrpSpPr>
            <p:cNvPr id="34826" name="Group 128"/>
            <p:cNvGrpSpPr>
              <a:grpSpLocks/>
            </p:cNvGrpSpPr>
            <p:nvPr/>
          </p:nvGrpSpPr>
          <p:grpSpPr bwMode="auto">
            <a:xfrm>
              <a:off x="2740" y="2496"/>
              <a:ext cx="729" cy="1056"/>
              <a:chOff x="2740" y="2496"/>
              <a:chExt cx="729" cy="1056"/>
            </a:xfrm>
          </p:grpSpPr>
          <p:sp>
            <p:nvSpPr>
              <p:cNvPr id="34836" name="Rectangle 13"/>
              <p:cNvSpPr>
                <a:spLocks noChangeArrowheads="1"/>
              </p:cNvSpPr>
              <p:nvPr/>
            </p:nvSpPr>
            <p:spPr bwMode="auto">
              <a:xfrm>
                <a:off x="2740" y="2496"/>
                <a:ext cx="729" cy="1056"/>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4837" name="Rectangle 14"/>
              <p:cNvSpPr>
                <a:spLocks noChangeArrowheads="1"/>
              </p:cNvSpPr>
              <p:nvPr/>
            </p:nvSpPr>
            <p:spPr bwMode="auto">
              <a:xfrm>
                <a:off x="2784" y="2533"/>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MHoc</a:t>
                </a:r>
                <a:endParaRPr lang="en-US" b="1">
                  <a:solidFill>
                    <a:srgbClr val="000000"/>
                  </a:solidFill>
                  <a:latin typeface="Tahoma" pitchFamily="34" charset="0"/>
                  <a:cs typeface="Tahoma" pitchFamily="34" charset="0"/>
                </a:endParaRPr>
              </a:p>
            </p:txBody>
          </p:sp>
          <p:sp>
            <p:nvSpPr>
              <p:cNvPr id="34838" name="Line 98"/>
              <p:cNvSpPr>
                <a:spLocks noChangeShapeType="1"/>
              </p:cNvSpPr>
              <p:nvPr/>
            </p:nvSpPr>
            <p:spPr bwMode="auto">
              <a:xfrm>
                <a:off x="2749" y="2725"/>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4839" name="Rectangle 99"/>
              <p:cNvSpPr>
                <a:spLocks noChangeArrowheads="1"/>
              </p:cNvSpPr>
              <p:nvPr/>
            </p:nvSpPr>
            <p:spPr bwMode="auto">
              <a:xfrm>
                <a:off x="2832" y="277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MaMH</a:t>
                </a:r>
              </a:p>
            </p:txBody>
          </p:sp>
          <p:sp>
            <p:nvSpPr>
              <p:cNvPr id="34840" name="Rectangle 100"/>
              <p:cNvSpPr>
                <a:spLocks noChangeArrowheads="1"/>
              </p:cNvSpPr>
              <p:nvPr/>
            </p:nvSpPr>
            <p:spPr bwMode="auto">
              <a:xfrm>
                <a:off x="2832" y="2965"/>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TenMH</a:t>
                </a:r>
              </a:p>
            </p:txBody>
          </p:sp>
          <p:sp>
            <p:nvSpPr>
              <p:cNvPr id="34841" name="Rectangle 107"/>
              <p:cNvSpPr>
                <a:spLocks noChangeArrowheads="1"/>
              </p:cNvSpPr>
              <p:nvPr/>
            </p:nvSpPr>
            <p:spPr bwMode="auto">
              <a:xfrm>
                <a:off x="2832" y="3157"/>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Khoa</a:t>
                </a:r>
              </a:p>
            </p:txBody>
          </p:sp>
          <p:sp>
            <p:nvSpPr>
              <p:cNvPr id="34842" name="Rectangle 108"/>
              <p:cNvSpPr>
                <a:spLocks noChangeArrowheads="1"/>
              </p:cNvSpPr>
              <p:nvPr/>
            </p:nvSpPr>
            <p:spPr bwMode="auto">
              <a:xfrm>
                <a:off x="2832" y="3360"/>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a:solidFill>
                      <a:srgbClr val="000000"/>
                    </a:solidFill>
                    <a:latin typeface="Tahoma" pitchFamily="34" charset="0"/>
                    <a:cs typeface="Tahoma" pitchFamily="34" charset="0"/>
                  </a:rPr>
                  <a:t>TinChi</a:t>
                </a:r>
              </a:p>
            </p:txBody>
          </p:sp>
        </p:grpSp>
        <p:grpSp>
          <p:nvGrpSpPr>
            <p:cNvPr id="34827" name="Group 129"/>
            <p:cNvGrpSpPr>
              <a:grpSpLocks/>
            </p:cNvGrpSpPr>
            <p:nvPr/>
          </p:nvGrpSpPr>
          <p:grpSpPr bwMode="auto">
            <a:xfrm>
              <a:off x="1344" y="2592"/>
              <a:ext cx="729" cy="720"/>
              <a:chOff x="1344" y="2592"/>
              <a:chExt cx="729" cy="720"/>
            </a:xfrm>
          </p:grpSpPr>
          <p:sp>
            <p:nvSpPr>
              <p:cNvPr id="34831" name="Rectangle 118"/>
              <p:cNvSpPr>
                <a:spLocks noChangeArrowheads="1"/>
              </p:cNvSpPr>
              <p:nvPr/>
            </p:nvSpPr>
            <p:spPr bwMode="auto">
              <a:xfrm>
                <a:off x="1344" y="2592"/>
                <a:ext cx="729" cy="720"/>
              </a:xfrm>
              <a:prstGeom prst="rect">
                <a:avLst/>
              </a:prstGeom>
              <a:solidFill>
                <a:srgbClr val="FFFFFF"/>
              </a:solidFill>
              <a:ln w="3175">
                <a:solidFill>
                  <a:srgbClr val="000000"/>
                </a:solidFill>
                <a:miter lim="800000"/>
                <a:headEnd/>
                <a:tailEnd/>
              </a:ln>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4832" name="Rectangle 119"/>
              <p:cNvSpPr>
                <a:spLocks noChangeArrowheads="1"/>
              </p:cNvSpPr>
              <p:nvPr/>
            </p:nvSpPr>
            <p:spPr bwMode="auto">
              <a:xfrm>
                <a:off x="1353" y="2629"/>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50000"/>
                  </a:spcBef>
                  <a:spcAft>
                    <a:spcPct val="0"/>
                  </a:spcAft>
                </a:pPr>
                <a:r>
                  <a:rPr lang="en-US" sz="1500" b="1">
                    <a:solidFill>
                      <a:srgbClr val="000000"/>
                    </a:solidFill>
                    <a:latin typeface="Tahoma" pitchFamily="34" charset="0"/>
                    <a:cs typeface="Tahoma" pitchFamily="34" charset="0"/>
                  </a:rPr>
                  <a:t>DKien</a:t>
                </a:r>
                <a:endParaRPr lang="en-US" b="1">
                  <a:solidFill>
                    <a:srgbClr val="000000"/>
                  </a:solidFill>
                  <a:latin typeface="Tahoma" pitchFamily="34" charset="0"/>
                  <a:cs typeface="Tahoma" pitchFamily="34" charset="0"/>
                </a:endParaRPr>
              </a:p>
            </p:txBody>
          </p:sp>
          <p:sp>
            <p:nvSpPr>
              <p:cNvPr id="34833" name="Line 120"/>
              <p:cNvSpPr>
                <a:spLocks noChangeShapeType="1"/>
              </p:cNvSpPr>
              <p:nvPr/>
            </p:nvSpPr>
            <p:spPr bwMode="auto">
              <a:xfrm>
                <a:off x="1353" y="282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4834" name="Rectangle 121"/>
              <p:cNvSpPr>
                <a:spLocks noChangeArrowheads="1"/>
              </p:cNvSpPr>
              <p:nvPr/>
            </p:nvSpPr>
            <p:spPr bwMode="auto">
              <a:xfrm>
                <a:off x="1401" y="2869"/>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MaMH</a:t>
                </a:r>
              </a:p>
            </p:txBody>
          </p:sp>
          <p:sp>
            <p:nvSpPr>
              <p:cNvPr id="34835" name="Rectangle 123"/>
              <p:cNvSpPr>
                <a:spLocks noChangeArrowheads="1"/>
              </p:cNvSpPr>
              <p:nvPr/>
            </p:nvSpPr>
            <p:spPr bwMode="auto">
              <a:xfrm>
                <a:off x="1401" y="3072"/>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pPr>
                <a:r>
                  <a:rPr lang="en-US" sz="1500" u="sng">
                    <a:solidFill>
                      <a:srgbClr val="000000"/>
                    </a:solidFill>
                    <a:latin typeface="Tahoma" pitchFamily="34" charset="0"/>
                    <a:cs typeface="Tahoma" pitchFamily="34" charset="0"/>
                  </a:rPr>
                  <a:t>MaMHTruoc</a:t>
                </a:r>
              </a:p>
            </p:txBody>
          </p:sp>
        </p:grpSp>
        <p:sp>
          <p:nvSpPr>
            <p:cNvPr id="34828" name="Line 126"/>
            <p:cNvSpPr>
              <a:spLocks noChangeShapeType="1"/>
            </p:cNvSpPr>
            <p:nvPr/>
          </p:nvSpPr>
          <p:spPr bwMode="auto">
            <a:xfrm flipV="1">
              <a:off x="1920" y="2832"/>
              <a:ext cx="912"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4829" name="Line 127"/>
            <p:cNvSpPr>
              <a:spLocks noChangeShapeType="1"/>
            </p:cNvSpPr>
            <p:nvPr/>
          </p:nvSpPr>
          <p:spPr bwMode="auto">
            <a:xfrm flipV="1">
              <a:off x="2016" y="2880"/>
              <a:ext cx="816"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4830" name="Line 105"/>
            <p:cNvSpPr>
              <a:spLocks noChangeShapeType="1"/>
            </p:cNvSpPr>
            <p:nvPr/>
          </p:nvSpPr>
          <p:spPr bwMode="auto">
            <a:xfrm flipH="1">
              <a:off x="3373" y="2016"/>
              <a:ext cx="803"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676391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5508"/>
                                        </p:tgtEl>
                                        <p:attrNameLst>
                                          <p:attrName>style.visibility</p:attrName>
                                        </p:attrNameLst>
                                      </p:cBhvr>
                                      <p:to>
                                        <p:strVal val="visible"/>
                                      </p:to>
                                    </p:set>
                                    <p:animEffect transition="in" filter="blinds(horizontal)">
                                      <p:cBhvr>
                                        <p:cTn id="13" dur="500"/>
                                        <p:tgtEl>
                                          <p:spTgt spid="405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32771" name="Rectangle 3"/>
          <p:cNvSpPr>
            <a:spLocks noGrp="1" noChangeArrowheads="1"/>
          </p:cNvSpPr>
          <p:nvPr>
            <p:ph type="body" idx="4294967295"/>
          </p:nvPr>
        </p:nvSpPr>
        <p:spPr/>
        <p:txBody>
          <a:bodyPr/>
          <a:lstStyle/>
          <a:p>
            <a:pPr lvl="1" eaLnBrk="1" hangingPunct="1">
              <a:lnSpc>
                <a:spcPct val="90000"/>
              </a:lnSpc>
            </a:pPr>
            <a:r>
              <a:rPr lang="en-US" i="1" u="sng" smtClean="0"/>
              <a:t>Mô hình phân cấp (Hierachical model): </a:t>
            </a:r>
          </a:p>
          <a:p>
            <a:pPr lvl="2" eaLnBrk="1" hangingPunct="1">
              <a:lnSpc>
                <a:spcPct val="90000"/>
              </a:lnSpc>
            </a:pPr>
            <a:r>
              <a:rPr lang="en-US" smtClean="0"/>
              <a:t>Mô hình dữ liệu là một cây, trong đó các nút biểu diễn tập các thực thể, giữa các nút cha và nút con được liên hệ theo một mối quan hệ xác định. </a:t>
            </a:r>
          </a:p>
          <a:p>
            <a:pPr lvl="1" eaLnBrk="1" hangingPunct="1">
              <a:lnSpc>
                <a:spcPct val="90000"/>
              </a:lnSpc>
            </a:pPr>
            <a:endParaRPr lang="en-US" sz="2800" i="1" u="sng" smtClean="0"/>
          </a:p>
          <a:p>
            <a:pPr lvl="1" eaLnBrk="1" hangingPunct="1">
              <a:lnSpc>
                <a:spcPct val="90000"/>
              </a:lnSpc>
              <a:buFontTx/>
              <a:buNone/>
            </a:pPr>
            <a:endParaRPr lang="en-US" smtClean="0"/>
          </a:p>
        </p:txBody>
      </p:sp>
      <p:grpSp>
        <p:nvGrpSpPr>
          <p:cNvPr id="32823" name="Group 55"/>
          <p:cNvGrpSpPr>
            <a:grpSpLocks/>
          </p:cNvGrpSpPr>
          <p:nvPr/>
        </p:nvGrpSpPr>
        <p:grpSpPr bwMode="auto">
          <a:xfrm>
            <a:off x="2014538" y="2603500"/>
            <a:ext cx="6519862" cy="3844925"/>
            <a:chOff x="501" y="1008"/>
            <a:chExt cx="4107" cy="2422"/>
          </a:xfrm>
        </p:grpSpPr>
        <p:sp>
          <p:nvSpPr>
            <p:cNvPr id="35845" name="Rectangle 56"/>
            <p:cNvSpPr>
              <a:spLocks noChangeArrowheads="1"/>
            </p:cNvSpPr>
            <p:nvPr/>
          </p:nvSpPr>
          <p:spPr bwMode="auto">
            <a:xfrm>
              <a:off x="3072" y="2043"/>
              <a:ext cx="153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500" b="1">
                  <a:solidFill>
                    <a:srgbClr val="000000"/>
                  </a:solidFill>
                  <a:latin typeface="Tahoma" pitchFamily="34" charset="0"/>
                  <a:cs typeface="Tahoma" pitchFamily="34" charset="0"/>
                </a:rPr>
                <a:t>SVien</a:t>
              </a:r>
            </a:p>
          </p:txBody>
        </p:sp>
        <p:sp>
          <p:nvSpPr>
            <p:cNvPr id="35846" name="Rectangle 57"/>
            <p:cNvSpPr>
              <a:spLocks noChangeArrowheads="1"/>
            </p:cNvSpPr>
            <p:nvPr/>
          </p:nvSpPr>
          <p:spPr bwMode="auto">
            <a:xfrm>
              <a:off x="3072" y="2249"/>
              <a:ext cx="49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TenSV</a:t>
              </a:r>
            </a:p>
          </p:txBody>
        </p:sp>
        <p:sp>
          <p:nvSpPr>
            <p:cNvPr id="35847" name="Rectangle 58"/>
            <p:cNvSpPr>
              <a:spLocks noChangeArrowheads="1"/>
            </p:cNvSpPr>
            <p:nvPr/>
          </p:nvSpPr>
          <p:spPr bwMode="auto">
            <a:xfrm>
              <a:off x="3569" y="2249"/>
              <a:ext cx="4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Lop</a:t>
              </a:r>
            </a:p>
          </p:txBody>
        </p:sp>
        <p:sp>
          <p:nvSpPr>
            <p:cNvPr id="35848" name="Rectangle 59"/>
            <p:cNvSpPr>
              <a:spLocks noChangeArrowheads="1"/>
            </p:cNvSpPr>
            <p:nvPr/>
          </p:nvSpPr>
          <p:spPr bwMode="auto">
            <a:xfrm>
              <a:off x="4038" y="2249"/>
              <a:ext cx="57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Nganh</a:t>
              </a:r>
            </a:p>
          </p:txBody>
        </p:sp>
        <p:sp>
          <p:nvSpPr>
            <p:cNvPr id="35849" name="Line 60"/>
            <p:cNvSpPr>
              <a:spLocks noChangeShapeType="1"/>
            </p:cNvSpPr>
            <p:nvPr/>
          </p:nvSpPr>
          <p:spPr bwMode="auto">
            <a:xfrm>
              <a:off x="3569" y="2249"/>
              <a:ext cx="0" cy="2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0" name="Line 61"/>
            <p:cNvSpPr>
              <a:spLocks noChangeShapeType="1"/>
            </p:cNvSpPr>
            <p:nvPr/>
          </p:nvSpPr>
          <p:spPr bwMode="auto">
            <a:xfrm>
              <a:off x="4038" y="2249"/>
              <a:ext cx="0" cy="2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1" name="Line 62"/>
            <p:cNvSpPr>
              <a:spLocks noChangeShapeType="1"/>
            </p:cNvSpPr>
            <p:nvPr/>
          </p:nvSpPr>
          <p:spPr bwMode="auto">
            <a:xfrm>
              <a:off x="3072" y="2249"/>
              <a:ext cx="153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2" name="Line 63"/>
            <p:cNvSpPr>
              <a:spLocks noChangeShapeType="1"/>
            </p:cNvSpPr>
            <p:nvPr/>
          </p:nvSpPr>
          <p:spPr bwMode="auto">
            <a:xfrm>
              <a:off x="3072" y="2043"/>
              <a:ext cx="0" cy="432"/>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3" name="Line 64"/>
            <p:cNvSpPr>
              <a:spLocks noChangeShapeType="1"/>
            </p:cNvSpPr>
            <p:nvPr/>
          </p:nvSpPr>
          <p:spPr bwMode="auto">
            <a:xfrm>
              <a:off x="4608" y="2043"/>
              <a:ext cx="0" cy="432"/>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4" name="Line 65"/>
            <p:cNvSpPr>
              <a:spLocks noChangeShapeType="1"/>
            </p:cNvSpPr>
            <p:nvPr/>
          </p:nvSpPr>
          <p:spPr bwMode="auto">
            <a:xfrm>
              <a:off x="3072" y="2043"/>
              <a:ext cx="1536"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5" name="Line 66"/>
            <p:cNvSpPr>
              <a:spLocks noChangeShapeType="1"/>
            </p:cNvSpPr>
            <p:nvPr/>
          </p:nvSpPr>
          <p:spPr bwMode="auto">
            <a:xfrm>
              <a:off x="3072" y="2475"/>
              <a:ext cx="1536"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56" name="Rectangle 67"/>
            <p:cNvSpPr>
              <a:spLocks noChangeArrowheads="1"/>
            </p:cNvSpPr>
            <p:nvPr/>
          </p:nvSpPr>
          <p:spPr bwMode="auto">
            <a:xfrm>
              <a:off x="1728" y="2043"/>
              <a:ext cx="105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600" b="1">
                  <a:solidFill>
                    <a:srgbClr val="000000"/>
                  </a:solidFill>
                </a:rPr>
                <a:t>HPhan</a:t>
              </a:r>
            </a:p>
          </p:txBody>
        </p:sp>
        <p:sp>
          <p:nvSpPr>
            <p:cNvPr id="35857" name="Rectangle 68"/>
            <p:cNvSpPr>
              <a:spLocks noChangeArrowheads="1"/>
            </p:cNvSpPr>
            <p:nvPr/>
          </p:nvSpPr>
          <p:spPr bwMode="auto">
            <a:xfrm>
              <a:off x="1728" y="2267"/>
              <a:ext cx="4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TenHP</a:t>
              </a:r>
            </a:p>
          </p:txBody>
        </p:sp>
        <p:sp>
          <p:nvSpPr>
            <p:cNvPr id="35858" name="Rectangle 69"/>
            <p:cNvSpPr>
              <a:spLocks noChangeArrowheads="1"/>
            </p:cNvSpPr>
            <p:nvPr/>
          </p:nvSpPr>
          <p:spPr bwMode="auto">
            <a:xfrm>
              <a:off x="2160" y="2267"/>
              <a:ext cx="62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SLuong</a:t>
              </a:r>
            </a:p>
          </p:txBody>
        </p:sp>
        <p:sp>
          <p:nvSpPr>
            <p:cNvPr id="35859" name="Line 70"/>
            <p:cNvSpPr>
              <a:spLocks noChangeShapeType="1"/>
            </p:cNvSpPr>
            <p:nvPr/>
          </p:nvSpPr>
          <p:spPr bwMode="auto">
            <a:xfrm>
              <a:off x="2160" y="2267"/>
              <a:ext cx="0" cy="25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60" name="Line 71"/>
            <p:cNvSpPr>
              <a:spLocks noChangeShapeType="1"/>
            </p:cNvSpPr>
            <p:nvPr/>
          </p:nvSpPr>
          <p:spPr bwMode="auto">
            <a:xfrm>
              <a:off x="1728" y="2267"/>
              <a:ext cx="105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61" name="Line 72"/>
            <p:cNvSpPr>
              <a:spLocks noChangeShapeType="1"/>
            </p:cNvSpPr>
            <p:nvPr/>
          </p:nvSpPr>
          <p:spPr bwMode="auto">
            <a:xfrm>
              <a:off x="1728" y="2043"/>
              <a:ext cx="0" cy="48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62" name="Line 73"/>
            <p:cNvSpPr>
              <a:spLocks noChangeShapeType="1"/>
            </p:cNvSpPr>
            <p:nvPr/>
          </p:nvSpPr>
          <p:spPr bwMode="auto">
            <a:xfrm>
              <a:off x="2784" y="2043"/>
              <a:ext cx="0" cy="48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63" name="Line 74"/>
            <p:cNvSpPr>
              <a:spLocks noChangeShapeType="1"/>
            </p:cNvSpPr>
            <p:nvPr/>
          </p:nvSpPr>
          <p:spPr bwMode="auto">
            <a:xfrm>
              <a:off x="1728" y="2043"/>
              <a:ext cx="1056"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64" name="Line 75"/>
            <p:cNvSpPr>
              <a:spLocks noChangeShapeType="1"/>
            </p:cNvSpPr>
            <p:nvPr/>
          </p:nvSpPr>
          <p:spPr bwMode="auto">
            <a:xfrm>
              <a:off x="1728" y="2523"/>
              <a:ext cx="1056"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65" name="Rectangle 76"/>
            <p:cNvSpPr>
              <a:spLocks noChangeArrowheads="1"/>
            </p:cNvSpPr>
            <p:nvPr/>
          </p:nvSpPr>
          <p:spPr bwMode="auto">
            <a:xfrm>
              <a:off x="1536" y="2976"/>
              <a:ext cx="1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500" b="1">
                  <a:solidFill>
                    <a:srgbClr val="000000"/>
                  </a:solidFill>
                  <a:latin typeface="Tahoma" pitchFamily="34" charset="0"/>
                  <a:cs typeface="Tahoma" pitchFamily="34" charset="0"/>
                </a:rPr>
                <a:t>MHoc</a:t>
              </a:r>
            </a:p>
          </p:txBody>
        </p:sp>
        <p:sp>
          <p:nvSpPr>
            <p:cNvPr id="35866" name="Rectangle 77"/>
            <p:cNvSpPr>
              <a:spLocks noChangeArrowheads="1"/>
            </p:cNvSpPr>
            <p:nvPr/>
          </p:nvSpPr>
          <p:spPr bwMode="auto">
            <a:xfrm>
              <a:off x="1536" y="3178"/>
              <a:ext cx="4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TenMH</a:t>
              </a:r>
            </a:p>
          </p:txBody>
        </p:sp>
        <p:sp>
          <p:nvSpPr>
            <p:cNvPr id="35867" name="Rectangle 78"/>
            <p:cNvSpPr>
              <a:spLocks noChangeArrowheads="1"/>
            </p:cNvSpPr>
            <p:nvPr/>
          </p:nvSpPr>
          <p:spPr bwMode="auto">
            <a:xfrm>
              <a:off x="2016" y="3178"/>
              <a:ext cx="3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Khoa</a:t>
              </a:r>
            </a:p>
          </p:txBody>
        </p:sp>
        <p:sp>
          <p:nvSpPr>
            <p:cNvPr id="35868" name="Rectangle 79"/>
            <p:cNvSpPr>
              <a:spLocks noChangeArrowheads="1"/>
            </p:cNvSpPr>
            <p:nvPr/>
          </p:nvSpPr>
          <p:spPr bwMode="auto">
            <a:xfrm>
              <a:off x="2377" y="3178"/>
              <a:ext cx="5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TinChi</a:t>
              </a:r>
            </a:p>
          </p:txBody>
        </p:sp>
        <p:sp>
          <p:nvSpPr>
            <p:cNvPr id="35869" name="Line 80"/>
            <p:cNvSpPr>
              <a:spLocks noChangeShapeType="1"/>
            </p:cNvSpPr>
            <p:nvPr/>
          </p:nvSpPr>
          <p:spPr bwMode="auto">
            <a:xfrm>
              <a:off x="2016" y="3178"/>
              <a:ext cx="0" cy="25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0" name="Line 81"/>
            <p:cNvSpPr>
              <a:spLocks noChangeShapeType="1"/>
            </p:cNvSpPr>
            <p:nvPr/>
          </p:nvSpPr>
          <p:spPr bwMode="auto">
            <a:xfrm>
              <a:off x="2377" y="3178"/>
              <a:ext cx="0" cy="25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1" name="Line 82"/>
            <p:cNvSpPr>
              <a:spLocks noChangeShapeType="1"/>
            </p:cNvSpPr>
            <p:nvPr/>
          </p:nvSpPr>
          <p:spPr bwMode="auto">
            <a:xfrm>
              <a:off x="1536" y="3178"/>
              <a:ext cx="1392"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2" name="Line 83"/>
            <p:cNvSpPr>
              <a:spLocks noChangeShapeType="1"/>
            </p:cNvSpPr>
            <p:nvPr/>
          </p:nvSpPr>
          <p:spPr bwMode="auto">
            <a:xfrm>
              <a:off x="1536" y="2976"/>
              <a:ext cx="0" cy="454"/>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3" name="Line 84"/>
            <p:cNvSpPr>
              <a:spLocks noChangeShapeType="1"/>
            </p:cNvSpPr>
            <p:nvPr/>
          </p:nvSpPr>
          <p:spPr bwMode="auto">
            <a:xfrm>
              <a:off x="2928" y="2976"/>
              <a:ext cx="0" cy="454"/>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4" name="Line 85"/>
            <p:cNvSpPr>
              <a:spLocks noChangeShapeType="1"/>
            </p:cNvSpPr>
            <p:nvPr/>
          </p:nvSpPr>
          <p:spPr bwMode="auto">
            <a:xfrm>
              <a:off x="1536" y="2976"/>
              <a:ext cx="1392"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5" name="Line 86"/>
            <p:cNvSpPr>
              <a:spLocks noChangeShapeType="1"/>
            </p:cNvSpPr>
            <p:nvPr/>
          </p:nvSpPr>
          <p:spPr bwMode="auto">
            <a:xfrm>
              <a:off x="1536" y="3430"/>
              <a:ext cx="1392"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76" name="Line 80"/>
            <p:cNvSpPr>
              <a:spLocks noChangeShapeType="1"/>
            </p:cNvSpPr>
            <p:nvPr/>
          </p:nvSpPr>
          <p:spPr bwMode="auto">
            <a:xfrm>
              <a:off x="2304" y="2523"/>
              <a:ext cx="0" cy="45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5877" name="Line 81"/>
            <p:cNvSpPr>
              <a:spLocks noChangeShapeType="1"/>
            </p:cNvSpPr>
            <p:nvPr/>
          </p:nvSpPr>
          <p:spPr bwMode="auto">
            <a:xfrm>
              <a:off x="2976" y="1488"/>
              <a:ext cx="0" cy="26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5878" name="Text Box 82"/>
            <p:cNvSpPr txBox="1">
              <a:spLocks noChangeArrowheads="1"/>
            </p:cNvSpPr>
            <p:nvPr/>
          </p:nvSpPr>
          <p:spPr bwMode="auto">
            <a:xfrm>
              <a:off x="501" y="2208"/>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600">
                  <a:solidFill>
                    <a:srgbClr val="000000"/>
                  </a:solidFill>
                  <a:latin typeface="Tahoma" pitchFamily="34" charset="0"/>
                </a:rPr>
                <a:t>Mức 2:</a:t>
              </a:r>
            </a:p>
          </p:txBody>
        </p:sp>
        <p:sp>
          <p:nvSpPr>
            <p:cNvPr id="35879" name="Text Box 83"/>
            <p:cNvSpPr txBox="1">
              <a:spLocks noChangeArrowheads="1"/>
            </p:cNvSpPr>
            <p:nvPr/>
          </p:nvSpPr>
          <p:spPr bwMode="auto">
            <a:xfrm>
              <a:off x="549" y="1173"/>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600">
                  <a:solidFill>
                    <a:srgbClr val="000000"/>
                  </a:solidFill>
                  <a:latin typeface="Tahoma" pitchFamily="34" charset="0"/>
                </a:rPr>
                <a:t>Mức 1:</a:t>
              </a:r>
            </a:p>
          </p:txBody>
        </p:sp>
        <p:sp>
          <p:nvSpPr>
            <p:cNvPr id="35880" name="Text Box 84"/>
            <p:cNvSpPr txBox="1">
              <a:spLocks noChangeArrowheads="1"/>
            </p:cNvSpPr>
            <p:nvPr/>
          </p:nvSpPr>
          <p:spPr bwMode="auto">
            <a:xfrm>
              <a:off x="501" y="3102"/>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fontAlgn="base">
                <a:spcBef>
                  <a:spcPct val="0"/>
                </a:spcBef>
                <a:spcAft>
                  <a:spcPct val="0"/>
                </a:spcAft>
              </a:pPr>
              <a:r>
                <a:rPr lang="en-US" sz="1600">
                  <a:solidFill>
                    <a:srgbClr val="000000"/>
                  </a:solidFill>
                  <a:latin typeface="Tahoma" pitchFamily="34" charset="0"/>
                </a:rPr>
                <a:t>Mức 3:</a:t>
              </a:r>
            </a:p>
          </p:txBody>
        </p:sp>
        <p:grpSp>
          <p:nvGrpSpPr>
            <p:cNvPr id="35881" name="Group 92"/>
            <p:cNvGrpSpPr>
              <a:grpSpLocks/>
            </p:cNvGrpSpPr>
            <p:nvPr/>
          </p:nvGrpSpPr>
          <p:grpSpPr bwMode="auto">
            <a:xfrm>
              <a:off x="2304" y="1008"/>
              <a:ext cx="1248" cy="480"/>
              <a:chOff x="2256" y="939"/>
              <a:chExt cx="1248" cy="480"/>
            </a:xfrm>
          </p:grpSpPr>
          <p:sp>
            <p:nvSpPr>
              <p:cNvPr id="35885" name="Rectangle 93"/>
              <p:cNvSpPr>
                <a:spLocks noChangeArrowheads="1"/>
              </p:cNvSpPr>
              <p:nvPr/>
            </p:nvSpPr>
            <p:spPr bwMode="auto">
              <a:xfrm>
                <a:off x="2256" y="939"/>
                <a:ext cx="124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500" b="1">
                    <a:solidFill>
                      <a:srgbClr val="000000"/>
                    </a:solidFill>
                    <a:latin typeface="Tahoma" pitchFamily="34" charset="0"/>
                    <a:cs typeface="Tahoma" pitchFamily="34" charset="0"/>
                  </a:rPr>
                  <a:t>KQua</a:t>
                </a:r>
              </a:p>
            </p:txBody>
          </p:sp>
          <p:sp>
            <p:nvSpPr>
              <p:cNvPr id="35886" name="Rectangle 94"/>
              <p:cNvSpPr>
                <a:spLocks noChangeArrowheads="1"/>
              </p:cNvSpPr>
              <p:nvPr/>
            </p:nvSpPr>
            <p:spPr bwMode="auto">
              <a:xfrm>
                <a:off x="2256" y="1168"/>
                <a:ext cx="5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DiemTH</a:t>
                </a:r>
              </a:p>
            </p:txBody>
          </p:sp>
          <p:sp>
            <p:nvSpPr>
              <p:cNvPr id="35887" name="Rectangle 95"/>
              <p:cNvSpPr>
                <a:spLocks noChangeArrowheads="1"/>
              </p:cNvSpPr>
              <p:nvPr/>
            </p:nvSpPr>
            <p:spPr bwMode="auto">
              <a:xfrm>
                <a:off x="2832" y="1168"/>
                <a:ext cx="67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20000"/>
                  </a:spcBef>
                  <a:spcAft>
                    <a:spcPct val="0"/>
                  </a:spcAft>
                </a:pPr>
                <a:r>
                  <a:rPr lang="en-US" sz="1300">
                    <a:solidFill>
                      <a:srgbClr val="000000"/>
                    </a:solidFill>
                    <a:latin typeface="Tahoma" pitchFamily="34" charset="0"/>
                    <a:cs typeface="Tahoma" pitchFamily="34" charset="0"/>
                  </a:rPr>
                  <a:t>DiemLT</a:t>
                </a:r>
              </a:p>
            </p:txBody>
          </p:sp>
          <p:sp>
            <p:nvSpPr>
              <p:cNvPr id="35888" name="Line 96"/>
              <p:cNvSpPr>
                <a:spLocks noChangeShapeType="1"/>
              </p:cNvSpPr>
              <p:nvPr/>
            </p:nvSpPr>
            <p:spPr bwMode="auto">
              <a:xfrm>
                <a:off x="2832" y="1168"/>
                <a:ext cx="0" cy="25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89" name="Line 97"/>
              <p:cNvSpPr>
                <a:spLocks noChangeShapeType="1"/>
              </p:cNvSpPr>
              <p:nvPr/>
            </p:nvSpPr>
            <p:spPr bwMode="auto">
              <a:xfrm>
                <a:off x="2256" y="1168"/>
                <a:ext cx="1248"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90" name="Line 98"/>
              <p:cNvSpPr>
                <a:spLocks noChangeShapeType="1"/>
              </p:cNvSpPr>
              <p:nvPr/>
            </p:nvSpPr>
            <p:spPr bwMode="auto">
              <a:xfrm>
                <a:off x="2256" y="939"/>
                <a:ext cx="0" cy="48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91" name="Line 99"/>
              <p:cNvSpPr>
                <a:spLocks noChangeShapeType="1"/>
              </p:cNvSpPr>
              <p:nvPr/>
            </p:nvSpPr>
            <p:spPr bwMode="auto">
              <a:xfrm>
                <a:off x="3504" y="939"/>
                <a:ext cx="0" cy="48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92" name="Line 100"/>
              <p:cNvSpPr>
                <a:spLocks noChangeShapeType="1"/>
              </p:cNvSpPr>
              <p:nvPr/>
            </p:nvSpPr>
            <p:spPr bwMode="auto">
              <a:xfrm>
                <a:off x="2256" y="939"/>
                <a:ext cx="1248"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93" name="Line 101"/>
              <p:cNvSpPr>
                <a:spLocks noChangeShapeType="1"/>
              </p:cNvSpPr>
              <p:nvPr/>
            </p:nvSpPr>
            <p:spPr bwMode="auto">
              <a:xfrm>
                <a:off x="2256" y="1419"/>
                <a:ext cx="1248" cy="0"/>
              </a:xfrm>
              <a:prstGeom prst="line">
                <a:avLst/>
              </a:prstGeom>
              <a:noFill/>
              <a:ln w="6350" algn="ctr">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
          <p:nvSpPr>
            <p:cNvPr id="35882" name="Line 202"/>
            <p:cNvSpPr>
              <a:spLocks noChangeShapeType="1"/>
            </p:cNvSpPr>
            <p:nvPr/>
          </p:nvSpPr>
          <p:spPr bwMode="auto">
            <a:xfrm>
              <a:off x="2352" y="1755"/>
              <a:ext cx="14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5883" name="Line 203"/>
            <p:cNvSpPr>
              <a:spLocks noChangeShapeType="1"/>
            </p:cNvSpPr>
            <p:nvPr/>
          </p:nvSpPr>
          <p:spPr bwMode="auto">
            <a:xfrm>
              <a:off x="2352" y="1755"/>
              <a:ext cx="0" cy="2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sp>
          <p:nvSpPr>
            <p:cNvPr id="35884" name="Line 204"/>
            <p:cNvSpPr>
              <a:spLocks noChangeShapeType="1"/>
            </p:cNvSpPr>
            <p:nvPr/>
          </p:nvSpPr>
          <p:spPr bwMode="auto">
            <a:xfrm>
              <a:off x="3792" y="1755"/>
              <a:ext cx="0" cy="2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224262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2823"/>
                                        </p:tgtEl>
                                        <p:attrNameLst>
                                          <p:attrName>style.visibility</p:attrName>
                                        </p:attrNameLst>
                                      </p:cBhvr>
                                      <p:to>
                                        <p:strVal val="visible"/>
                                      </p:to>
                                    </p:set>
                                    <p:animEffect transition="in" filter="blinds(horizontal)">
                                      <p:cBhvr>
                                        <p:cTn id="13" dur="500"/>
                                        <p:tgtEl>
                                          <p:spTgt spid="3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smtClean="0"/>
              <a:t>CSDL là gì? Tại sao cần tới các hệ CSDL?  </a:t>
            </a:r>
            <a:br>
              <a:rPr lang="en-US" smtClean="0"/>
            </a:br>
            <a:r>
              <a:rPr lang="en-US" sz="2400" smtClean="0"/>
              <a:t>- Các hệ thống dùng phương pháp xử lý tập tin</a:t>
            </a:r>
          </a:p>
        </p:txBody>
      </p:sp>
      <p:sp>
        <p:nvSpPr>
          <p:cNvPr id="12291" name="Rectangle 3"/>
          <p:cNvSpPr>
            <a:spLocks noGrp="1" noChangeArrowheads="1"/>
          </p:cNvSpPr>
          <p:nvPr>
            <p:ph type="body" idx="4294967295"/>
          </p:nvPr>
        </p:nvSpPr>
        <p:spPr/>
        <p:txBody>
          <a:bodyPr/>
          <a:lstStyle/>
          <a:p>
            <a:pPr eaLnBrk="1" hangingPunct="1">
              <a:lnSpc>
                <a:spcPct val="90000"/>
              </a:lnSpc>
            </a:pPr>
            <a:r>
              <a:rPr lang="en-US" smtClean="0"/>
              <a:t>Để lưu trữ thông tin và dữ liệu cho công việc của các cơ quan tổ chức, có thể lưu trữ dưới dạng các file riêng rẽ và lúc cần lại lấy ra để thao tác, xử lý </a:t>
            </a:r>
            <a:r>
              <a:rPr lang="en-US" smtClean="0">
                <a:sym typeface="Wingdings" pitchFamily="2" charset="2"/>
              </a:rPr>
              <a:t> </a:t>
            </a:r>
            <a:r>
              <a:rPr lang="en-US" smtClean="0"/>
              <a:t>Hệ thống dùng phương pháp xử lý tập tin</a:t>
            </a:r>
          </a:p>
          <a:p>
            <a:pPr eaLnBrk="1" hangingPunct="1">
              <a:lnSpc>
                <a:spcPct val="90000"/>
              </a:lnSpc>
            </a:pPr>
            <a:r>
              <a:rPr lang="en-US" smtClean="0"/>
              <a:t>Hệ thống dùng phương pháp xử lý tập tin:</a:t>
            </a:r>
          </a:p>
          <a:p>
            <a:pPr lvl="1" eaLnBrk="1" hangingPunct="1">
              <a:lnSpc>
                <a:spcPct val="90000"/>
              </a:lnSpc>
            </a:pPr>
            <a:r>
              <a:rPr lang="en-US" smtClean="0"/>
              <a:t>được sử dụng rộng rãi trong suốt những năm 60s, 80s</a:t>
            </a:r>
          </a:p>
          <a:p>
            <a:pPr lvl="1" eaLnBrk="1" hangingPunct="1">
              <a:lnSpc>
                <a:spcPct val="90000"/>
              </a:lnSpc>
            </a:pPr>
            <a:r>
              <a:rPr lang="en-US" smtClean="0"/>
              <a:t>Ưu điểm: </a:t>
            </a:r>
          </a:p>
          <a:p>
            <a:pPr lvl="2" eaLnBrk="1" hangingPunct="1">
              <a:lnSpc>
                <a:spcPct val="90000"/>
              </a:lnSpc>
            </a:pPr>
            <a:r>
              <a:rPr lang="en-US" smtClean="0"/>
              <a:t>thời gian triển khai ngắn, ít đầu tư lớn về vật chất, nhân sự và công sức phân tích - thiết kế, rất phù hợp với các bài toán nhỏ. </a:t>
            </a:r>
          </a:p>
          <a:p>
            <a:pPr lvl="1" eaLnBrk="1" hangingPunct="1">
              <a:lnSpc>
                <a:spcPct val="90000"/>
              </a:lnSpc>
            </a:pPr>
            <a:r>
              <a:rPr lang="en-US" smtClean="0"/>
              <a:t>Tuy nhiên, đối với các bài toán có nhu cầu xử lý dữ liệu lớn các vấn đề sau sẽ nảy sinh:</a:t>
            </a:r>
          </a:p>
        </p:txBody>
      </p:sp>
    </p:spTree>
    <p:extLst>
      <p:ext uri="{BB962C8B-B14F-4D97-AF65-F5344CB8AC3E}">
        <p14:creationId xmlns:p14="http://schemas.microsoft.com/office/powerpoint/2010/main" val="465585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33795" name="Rectangle 3"/>
          <p:cNvSpPr>
            <a:spLocks noGrp="1" noChangeArrowheads="1"/>
          </p:cNvSpPr>
          <p:nvPr>
            <p:ph type="body" idx="4294967295"/>
          </p:nvPr>
        </p:nvSpPr>
        <p:spPr/>
        <p:txBody>
          <a:bodyPr/>
          <a:lstStyle/>
          <a:p>
            <a:pPr lvl="1" eaLnBrk="1" hangingPunct="1">
              <a:lnSpc>
                <a:spcPct val="90000"/>
              </a:lnSpc>
            </a:pPr>
            <a:r>
              <a:rPr lang="en-US" i="1" smtClean="0"/>
              <a:t>Mô hình hướng đối tượng (Object Oriented Data Model)</a:t>
            </a:r>
          </a:p>
          <a:p>
            <a:pPr lvl="2" eaLnBrk="1" hangingPunct="1">
              <a:lnSpc>
                <a:spcPct val="90000"/>
              </a:lnSpc>
            </a:pPr>
            <a:r>
              <a:rPr lang="en-US" smtClean="0"/>
              <a:t>Sử dụng các khái niệm như: </a:t>
            </a:r>
          </a:p>
          <a:p>
            <a:pPr lvl="3" eaLnBrk="1" hangingPunct="1">
              <a:lnSpc>
                <a:spcPct val="90000"/>
              </a:lnSpc>
            </a:pPr>
            <a:r>
              <a:rPr lang="en-US" smtClean="0"/>
              <a:t>lớp (class), đối tượng, sự kế thừa (inheritance), kế thừa bội.</a:t>
            </a:r>
          </a:p>
          <a:p>
            <a:pPr lvl="2" eaLnBrk="1" hangingPunct="1">
              <a:lnSpc>
                <a:spcPct val="90000"/>
              </a:lnSpc>
            </a:pPr>
            <a:r>
              <a:rPr lang="en-US" smtClean="0"/>
              <a:t>Đặc trưng cơ bản của cách tiếp cận này là: </a:t>
            </a:r>
          </a:p>
          <a:p>
            <a:pPr lvl="3" eaLnBrk="1" hangingPunct="1">
              <a:lnSpc>
                <a:spcPct val="90000"/>
              </a:lnSpc>
            </a:pPr>
            <a:r>
              <a:rPr lang="en-US" smtClean="0"/>
              <a:t>tính đóng gói (encapsulation), tính đa hình (polymorphism) và tính tái sử dụng (reusability).</a:t>
            </a:r>
          </a:p>
          <a:p>
            <a:pPr lvl="2" eaLnBrk="1" hangingPunct="1">
              <a:lnSpc>
                <a:spcPct val="90000"/>
              </a:lnSpc>
            </a:pPr>
            <a:r>
              <a:rPr lang="en-US" smtClean="0"/>
              <a:t>Hướng tiếp cận này hiện đang nhận được sự quan tâm phát triên và có thể nó sẽ là mô hình csdl của tương lai.</a:t>
            </a:r>
            <a:endParaRPr lang="en-US" sz="1800" smtClean="0"/>
          </a:p>
        </p:txBody>
      </p:sp>
    </p:spTree>
    <p:extLst>
      <p:ext uri="{BB962C8B-B14F-4D97-AF65-F5344CB8AC3E}">
        <p14:creationId xmlns:p14="http://schemas.microsoft.com/office/powerpoint/2010/main" val="3122256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smtClean="0"/>
              <a:t>Các mô hình dữ liệu (tt)</a:t>
            </a:r>
          </a:p>
        </p:txBody>
      </p:sp>
      <p:sp>
        <p:nvSpPr>
          <p:cNvPr id="406531" name="Rectangle 3"/>
          <p:cNvSpPr>
            <a:spLocks noGrp="1" noChangeArrowheads="1"/>
          </p:cNvSpPr>
          <p:nvPr>
            <p:ph type="body" idx="4294967295"/>
          </p:nvPr>
        </p:nvSpPr>
        <p:spPr/>
        <p:txBody>
          <a:bodyPr/>
          <a:lstStyle/>
          <a:p>
            <a:pPr lvl="1" eaLnBrk="1" hangingPunct="1">
              <a:lnSpc>
                <a:spcPct val="90000"/>
              </a:lnSpc>
            </a:pPr>
            <a:r>
              <a:rPr lang="en-US" i="1" smtClean="0"/>
              <a:t>Mô hình hướng đối tượng (Object Oriented Data Model)</a:t>
            </a:r>
          </a:p>
        </p:txBody>
      </p:sp>
      <p:grpSp>
        <p:nvGrpSpPr>
          <p:cNvPr id="406532" name="Group 110"/>
          <p:cNvGrpSpPr>
            <a:grpSpLocks/>
          </p:cNvGrpSpPr>
          <p:nvPr/>
        </p:nvGrpSpPr>
        <p:grpSpPr bwMode="auto">
          <a:xfrm>
            <a:off x="2562225" y="1903413"/>
            <a:ext cx="5438775" cy="4497387"/>
            <a:chOff x="1152" y="1010"/>
            <a:chExt cx="3426" cy="2833"/>
          </a:xfrm>
        </p:grpSpPr>
        <p:sp>
          <p:nvSpPr>
            <p:cNvPr id="37893" name="Rectangle 10"/>
            <p:cNvSpPr>
              <a:spLocks noChangeArrowheads="1"/>
            </p:cNvSpPr>
            <p:nvPr/>
          </p:nvSpPr>
          <p:spPr bwMode="auto">
            <a:xfrm>
              <a:off x="1186" y="1010"/>
              <a:ext cx="732" cy="898"/>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894" name="Rectangle 11"/>
            <p:cNvSpPr>
              <a:spLocks noChangeArrowheads="1"/>
            </p:cNvSpPr>
            <p:nvPr/>
          </p:nvSpPr>
          <p:spPr bwMode="auto">
            <a:xfrm>
              <a:off x="1441" y="1039"/>
              <a:ext cx="2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b="1">
                  <a:solidFill>
                    <a:srgbClr val="000000"/>
                  </a:solidFill>
                  <a:latin typeface="Tahoma" pitchFamily="34" charset="0"/>
                  <a:cs typeface="Tahoma" pitchFamily="34" charset="0"/>
                </a:rPr>
                <a:t>SVien</a:t>
              </a:r>
              <a:endParaRPr lang="en-US" b="1">
                <a:solidFill>
                  <a:srgbClr val="000000"/>
                </a:solidFill>
                <a:latin typeface="Tahoma" pitchFamily="34" charset="0"/>
                <a:cs typeface="Tahoma" pitchFamily="34" charset="0"/>
              </a:endParaRPr>
            </a:p>
          </p:txBody>
        </p:sp>
        <p:sp>
          <p:nvSpPr>
            <p:cNvPr id="37895" name="Rectangle 12"/>
            <p:cNvSpPr>
              <a:spLocks noChangeArrowheads="1"/>
            </p:cNvSpPr>
            <p:nvPr/>
          </p:nvSpPr>
          <p:spPr bwMode="auto">
            <a:xfrm>
              <a:off x="1186" y="1163"/>
              <a:ext cx="732" cy="745"/>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896" name="Rectangle 13"/>
            <p:cNvSpPr>
              <a:spLocks noChangeArrowheads="1"/>
            </p:cNvSpPr>
            <p:nvPr/>
          </p:nvSpPr>
          <p:spPr bwMode="auto">
            <a:xfrm>
              <a:off x="1186" y="1572"/>
              <a:ext cx="732" cy="336"/>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pic>
          <p:nvPicPr>
            <p:cNvPr id="3789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1178"/>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 y="1178"/>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1178"/>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0" name="Rectangle 17"/>
            <p:cNvSpPr>
              <a:spLocks noChangeArrowheads="1"/>
            </p:cNvSpPr>
            <p:nvPr/>
          </p:nvSpPr>
          <p:spPr bwMode="auto">
            <a:xfrm>
              <a:off x="1343" y="1178"/>
              <a:ext cx="1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Ten</a:t>
              </a:r>
              <a:endParaRPr lang="en-US">
                <a:solidFill>
                  <a:srgbClr val="000000"/>
                </a:solidFill>
                <a:latin typeface="Tahoma" pitchFamily="34" charset="0"/>
                <a:cs typeface="Tahoma" pitchFamily="34" charset="0"/>
              </a:endParaRPr>
            </a:p>
          </p:txBody>
        </p:sp>
        <p:pic>
          <p:nvPicPr>
            <p:cNvPr id="37901"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1295"/>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 y="1295"/>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1295"/>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4" name="Rectangle 21"/>
            <p:cNvSpPr>
              <a:spLocks noChangeArrowheads="1"/>
            </p:cNvSpPr>
            <p:nvPr/>
          </p:nvSpPr>
          <p:spPr bwMode="auto">
            <a:xfrm>
              <a:off x="1347" y="1295"/>
              <a:ext cx="1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Lop</a:t>
              </a:r>
              <a:endParaRPr lang="en-US">
                <a:solidFill>
                  <a:srgbClr val="000000"/>
                </a:solidFill>
                <a:latin typeface="Tahoma" pitchFamily="34" charset="0"/>
                <a:cs typeface="Tahoma" pitchFamily="34" charset="0"/>
              </a:endParaRPr>
            </a:p>
          </p:txBody>
        </p:sp>
        <p:pic>
          <p:nvPicPr>
            <p:cNvPr id="37905"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1412"/>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 y="1412"/>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1412"/>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8" name="Rectangle 25"/>
            <p:cNvSpPr>
              <a:spLocks noChangeArrowheads="1"/>
            </p:cNvSpPr>
            <p:nvPr/>
          </p:nvSpPr>
          <p:spPr bwMode="auto">
            <a:xfrm>
              <a:off x="1345" y="1412"/>
              <a:ext cx="2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Nganh</a:t>
              </a:r>
              <a:endParaRPr lang="en-US">
                <a:solidFill>
                  <a:srgbClr val="000000"/>
                </a:solidFill>
                <a:latin typeface="Tahoma" pitchFamily="34" charset="0"/>
                <a:cs typeface="Tahoma" pitchFamily="34" charset="0"/>
              </a:endParaRPr>
            </a:p>
          </p:txBody>
        </p:sp>
        <p:pic>
          <p:nvPicPr>
            <p:cNvPr id="3790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645"/>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1645"/>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645"/>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2" name="Rectangle 29"/>
            <p:cNvSpPr>
              <a:spLocks noChangeArrowheads="1"/>
            </p:cNvSpPr>
            <p:nvPr/>
          </p:nvSpPr>
          <p:spPr bwMode="auto">
            <a:xfrm>
              <a:off x="1291" y="1645"/>
              <a:ext cx="3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LapTKB()</a:t>
              </a:r>
              <a:endParaRPr lang="en-US">
                <a:solidFill>
                  <a:srgbClr val="000000"/>
                </a:solidFill>
                <a:latin typeface="Tahoma" pitchFamily="34" charset="0"/>
                <a:cs typeface="Tahoma" pitchFamily="34" charset="0"/>
              </a:endParaRPr>
            </a:p>
          </p:txBody>
        </p:sp>
        <p:pic>
          <p:nvPicPr>
            <p:cNvPr id="37913"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762"/>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4"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1762"/>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5"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762"/>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6" name="Rectangle 33"/>
            <p:cNvSpPr>
              <a:spLocks noChangeArrowheads="1"/>
            </p:cNvSpPr>
            <p:nvPr/>
          </p:nvSpPr>
          <p:spPr bwMode="auto">
            <a:xfrm>
              <a:off x="1278" y="1762"/>
              <a:ext cx="5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InBangDiem()</a:t>
              </a:r>
              <a:endParaRPr lang="en-US">
                <a:solidFill>
                  <a:srgbClr val="000000"/>
                </a:solidFill>
                <a:latin typeface="Tahoma" pitchFamily="34" charset="0"/>
                <a:cs typeface="Tahoma" pitchFamily="34" charset="0"/>
              </a:endParaRPr>
            </a:p>
          </p:txBody>
        </p:sp>
        <p:sp>
          <p:nvSpPr>
            <p:cNvPr id="37917" name="Rectangle 34"/>
            <p:cNvSpPr>
              <a:spLocks noChangeArrowheads="1"/>
            </p:cNvSpPr>
            <p:nvPr/>
          </p:nvSpPr>
          <p:spPr bwMode="auto">
            <a:xfrm>
              <a:off x="1998" y="2039"/>
              <a:ext cx="607" cy="782"/>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918" name="Rectangle 35"/>
            <p:cNvSpPr>
              <a:spLocks noChangeArrowheads="1"/>
            </p:cNvSpPr>
            <p:nvPr/>
          </p:nvSpPr>
          <p:spPr bwMode="auto">
            <a:xfrm>
              <a:off x="2202" y="2069"/>
              <a:ext cx="25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b="1">
                  <a:solidFill>
                    <a:srgbClr val="000000"/>
                  </a:solidFill>
                  <a:latin typeface="Tahoma" pitchFamily="34" charset="0"/>
                  <a:cs typeface="Tahoma" pitchFamily="34" charset="0"/>
                </a:rPr>
                <a:t>Diem</a:t>
              </a:r>
              <a:endParaRPr lang="en-US" b="1">
                <a:solidFill>
                  <a:srgbClr val="000000"/>
                </a:solidFill>
                <a:latin typeface="Tahoma" pitchFamily="34" charset="0"/>
                <a:cs typeface="Tahoma" pitchFamily="34" charset="0"/>
              </a:endParaRPr>
            </a:p>
          </p:txBody>
        </p:sp>
        <p:sp>
          <p:nvSpPr>
            <p:cNvPr id="37919" name="Rectangle 36"/>
            <p:cNvSpPr>
              <a:spLocks noChangeArrowheads="1"/>
            </p:cNvSpPr>
            <p:nvPr/>
          </p:nvSpPr>
          <p:spPr bwMode="auto">
            <a:xfrm>
              <a:off x="1998" y="2193"/>
              <a:ext cx="607" cy="628"/>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920" name="Rectangle 37"/>
            <p:cNvSpPr>
              <a:spLocks noChangeArrowheads="1"/>
            </p:cNvSpPr>
            <p:nvPr/>
          </p:nvSpPr>
          <p:spPr bwMode="auto">
            <a:xfrm>
              <a:off x="1998" y="2602"/>
              <a:ext cx="607" cy="219"/>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pic>
          <p:nvPicPr>
            <p:cNvPr id="37921"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 y="2207"/>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2"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 y="2207"/>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 y="2207"/>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Rectangle 41"/>
            <p:cNvSpPr>
              <a:spLocks noChangeArrowheads="1"/>
            </p:cNvSpPr>
            <p:nvPr/>
          </p:nvSpPr>
          <p:spPr bwMode="auto">
            <a:xfrm>
              <a:off x="2156" y="2207"/>
              <a:ext cx="34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DiemTH</a:t>
              </a:r>
              <a:endParaRPr lang="en-US">
                <a:solidFill>
                  <a:srgbClr val="000000"/>
                </a:solidFill>
                <a:latin typeface="Tahoma" pitchFamily="34" charset="0"/>
                <a:cs typeface="Tahoma" pitchFamily="34" charset="0"/>
              </a:endParaRPr>
            </a:p>
          </p:txBody>
        </p:sp>
        <p:pic>
          <p:nvPicPr>
            <p:cNvPr id="37925"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 y="2324"/>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6"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 y="2324"/>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7"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 y="2324"/>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8" name="Rectangle 45"/>
            <p:cNvSpPr>
              <a:spLocks noChangeArrowheads="1"/>
            </p:cNvSpPr>
            <p:nvPr/>
          </p:nvSpPr>
          <p:spPr bwMode="auto">
            <a:xfrm>
              <a:off x="2158" y="2324"/>
              <a:ext cx="3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DiemLT</a:t>
              </a:r>
              <a:endParaRPr lang="en-US">
                <a:solidFill>
                  <a:srgbClr val="000000"/>
                </a:solidFill>
                <a:latin typeface="Tahoma" pitchFamily="34" charset="0"/>
                <a:cs typeface="Tahoma" pitchFamily="34" charset="0"/>
              </a:endParaRPr>
            </a:p>
          </p:txBody>
        </p:sp>
        <p:pic>
          <p:nvPicPr>
            <p:cNvPr id="37929"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 y="2441"/>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0"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 y="2441"/>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1"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 y="2441"/>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2" name="Rectangle 49"/>
            <p:cNvSpPr>
              <a:spLocks noChangeArrowheads="1"/>
            </p:cNvSpPr>
            <p:nvPr/>
          </p:nvSpPr>
          <p:spPr bwMode="auto">
            <a:xfrm>
              <a:off x="2160" y="2441"/>
              <a:ext cx="3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DiemPrj</a:t>
              </a:r>
              <a:endParaRPr lang="en-US">
                <a:solidFill>
                  <a:srgbClr val="000000"/>
                </a:solidFill>
                <a:latin typeface="Tahoma" pitchFamily="34" charset="0"/>
                <a:cs typeface="Tahoma" pitchFamily="34" charset="0"/>
              </a:endParaRPr>
            </a:p>
          </p:txBody>
        </p:sp>
        <p:pic>
          <p:nvPicPr>
            <p:cNvPr id="37933"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675"/>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4"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675"/>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5"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675"/>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6" name="Rectangle 53"/>
            <p:cNvSpPr>
              <a:spLocks noChangeArrowheads="1"/>
            </p:cNvSpPr>
            <p:nvPr/>
          </p:nvSpPr>
          <p:spPr bwMode="auto">
            <a:xfrm>
              <a:off x="2104" y="2675"/>
              <a:ext cx="4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SuaDiem()</a:t>
              </a:r>
              <a:endParaRPr lang="en-US">
                <a:solidFill>
                  <a:srgbClr val="000000"/>
                </a:solidFill>
                <a:latin typeface="Tahoma" pitchFamily="34" charset="0"/>
                <a:cs typeface="Tahoma" pitchFamily="34" charset="0"/>
              </a:endParaRPr>
            </a:p>
          </p:txBody>
        </p:sp>
        <p:sp>
          <p:nvSpPr>
            <p:cNvPr id="37937" name="Rectangle 54"/>
            <p:cNvSpPr>
              <a:spLocks noChangeArrowheads="1"/>
            </p:cNvSpPr>
            <p:nvPr/>
          </p:nvSpPr>
          <p:spPr bwMode="auto">
            <a:xfrm>
              <a:off x="3029" y="1185"/>
              <a:ext cx="491" cy="548"/>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938" name="Rectangle 55"/>
            <p:cNvSpPr>
              <a:spLocks noChangeArrowheads="1"/>
            </p:cNvSpPr>
            <p:nvPr/>
          </p:nvSpPr>
          <p:spPr bwMode="auto">
            <a:xfrm>
              <a:off x="3139" y="1214"/>
              <a:ext cx="3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b="1">
                  <a:solidFill>
                    <a:srgbClr val="000000"/>
                  </a:solidFill>
                  <a:latin typeface="Tahoma" pitchFamily="34" charset="0"/>
                  <a:cs typeface="Tahoma" pitchFamily="34" charset="0"/>
                </a:rPr>
                <a:t>HPhan</a:t>
              </a:r>
              <a:endParaRPr lang="en-US" b="1">
                <a:solidFill>
                  <a:srgbClr val="000000"/>
                </a:solidFill>
                <a:latin typeface="Tahoma" pitchFamily="34" charset="0"/>
                <a:cs typeface="Tahoma" pitchFamily="34" charset="0"/>
              </a:endParaRPr>
            </a:p>
          </p:txBody>
        </p:sp>
        <p:sp>
          <p:nvSpPr>
            <p:cNvPr id="37939" name="Rectangle 56"/>
            <p:cNvSpPr>
              <a:spLocks noChangeArrowheads="1"/>
            </p:cNvSpPr>
            <p:nvPr/>
          </p:nvSpPr>
          <p:spPr bwMode="auto">
            <a:xfrm>
              <a:off x="3029" y="1339"/>
              <a:ext cx="491" cy="394"/>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940" name="Rectangle 57"/>
            <p:cNvSpPr>
              <a:spLocks noChangeArrowheads="1"/>
            </p:cNvSpPr>
            <p:nvPr/>
          </p:nvSpPr>
          <p:spPr bwMode="auto">
            <a:xfrm>
              <a:off x="3029" y="1631"/>
              <a:ext cx="491" cy="102"/>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pic>
          <p:nvPicPr>
            <p:cNvPr id="37941"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1353"/>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2"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 y="1353"/>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3"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1353"/>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4" name="Rectangle 61"/>
            <p:cNvSpPr>
              <a:spLocks noChangeArrowheads="1"/>
            </p:cNvSpPr>
            <p:nvPr/>
          </p:nvSpPr>
          <p:spPr bwMode="auto">
            <a:xfrm>
              <a:off x="3186" y="1353"/>
              <a:ext cx="1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Ten</a:t>
              </a:r>
              <a:endParaRPr lang="en-US">
                <a:solidFill>
                  <a:srgbClr val="000000"/>
                </a:solidFill>
                <a:latin typeface="Tahoma" pitchFamily="34" charset="0"/>
                <a:cs typeface="Tahoma" pitchFamily="34" charset="0"/>
              </a:endParaRPr>
            </a:p>
          </p:txBody>
        </p:sp>
        <p:pic>
          <p:nvPicPr>
            <p:cNvPr id="37945"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1470"/>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6"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 y="1470"/>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7" name="Picture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1470"/>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8" name="Rectangle 65"/>
            <p:cNvSpPr>
              <a:spLocks noChangeArrowheads="1"/>
            </p:cNvSpPr>
            <p:nvPr/>
          </p:nvSpPr>
          <p:spPr bwMode="auto">
            <a:xfrm>
              <a:off x="3193" y="1470"/>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SLuong</a:t>
              </a:r>
              <a:endParaRPr lang="en-US">
                <a:solidFill>
                  <a:srgbClr val="000000"/>
                </a:solidFill>
                <a:latin typeface="Tahoma" pitchFamily="34" charset="0"/>
                <a:cs typeface="Tahoma" pitchFamily="34" charset="0"/>
              </a:endParaRPr>
            </a:p>
          </p:txBody>
        </p:sp>
        <p:sp>
          <p:nvSpPr>
            <p:cNvPr id="37949" name="Line 66"/>
            <p:cNvSpPr>
              <a:spLocks noChangeShapeType="1"/>
            </p:cNvSpPr>
            <p:nvPr/>
          </p:nvSpPr>
          <p:spPr bwMode="auto">
            <a:xfrm>
              <a:off x="2474" y="1463"/>
              <a:ext cx="555" cy="1"/>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7950" name="Rectangle 67"/>
            <p:cNvSpPr>
              <a:spLocks noChangeArrowheads="1"/>
            </p:cNvSpPr>
            <p:nvPr/>
          </p:nvSpPr>
          <p:spPr bwMode="auto">
            <a:xfrm>
              <a:off x="2839" y="1528"/>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51" name="Line 68"/>
            <p:cNvSpPr>
              <a:spLocks noChangeShapeType="1"/>
            </p:cNvSpPr>
            <p:nvPr/>
          </p:nvSpPr>
          <p:spPr bwMode="auto">
            <a:xfrm flipH="1">
              <a:off x="1918" y="1463"/>
              <a:ext cx="556" cy="1"/>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7952" name="Rectangle 69"/>
            <p:cNvSpPr>
              <a:spLocks noChangeArrowheads="1"/>
            </p:cNvSpPr>
            <p:nvPr/>
          </p:nvSpPr>
          <p:spPr bwMode="auto">
            <a:xfrm>
              <a:off x="1954" y="1528"/>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1..*</a:t>
              </a:r>
              <a:endParaRPr lang="en-US">
                <a:solidFill>
                  <a:srgbClr val="000000"/>
                </a:solidFill>
                <a:latin typeface="Tahoma" pitchFamily="34" charset="0"/>
                <a:cs typeface="Tahoma" pitchFamily="34" charset="0"/>
              </a:endParaRPr>
            </a:p>
          </p:txBody>
        </p:sp>
        <p:sp>
          <p:nvSpPr>
            <p:cNvPr id="37953" name="Rectangle 70"/>
            <p:cNvSpPr>
              <a:spLocks noChangeArrowheads="1"/>
            </p:cNvSpPr>
            <p:nvPr/>
          </p:nvSpPr>
          <p:spPr bwMode="auto">
            <a:xfrm>
              <a:off x="2423" y="1266"/>
              <a:ext cx="1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i="1">
                  <a:solidFill>
                    <a:srgbClr val="000000"/>
                  </a:solidFill>
                  <a:latin typeface="Tahoma" pitchFamily="34" charset="0"/>
                  <a:cs typeface="Tahoma" pitchFamily="34" charset="0"/>
                </a:rPr>
                <a:t>hoc</a:t>
              </a:r>
              <a:endParaRPr lang="en-US">
                <a:solidFill>
                  <a:srgbClr val="000000"/>
                </a:solidFill>
                <a:latin typeface="Tahoma" pitchFamily="34" charset="0"/>
                <a:cs typeface="Tahoma" pitchFamily="34" charset="0"/>
              </a:endParaRPr>
            </a:p>
          </p:txBody>
        </p:sp>
        <p:sp>
          <p:nvSpPr>
            <p:cNvPr id="37954" name="Line 71"/>
            <p:cNvSpPr>
              <a:spLocks noChangeShapeType="1"/>
            </p:cNvSpPr>
            <p:nvPr/>
          </p:nvSpPr>
          <p:spPr bwMode="auto">
            <a:xfrm flipH="1">
              <a:off x="2371" y="1463"/>
              <a:ext cx="103" cy="569"/>
            </a:xfrm>
            <a:prstGeom prst="line">
              <a:avLst/>
            </a:prstGeom>
            <a:noFill/>
            <a:ln w="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7955" name="Rectangle 72"/>
            <p:cNvSpPr>
              <a:spLocks noChangeArrowheads="1"/>
            </p:cNvSpPr>
            <p:nvPr/>
          </p:nvSpPr>
          <p:spPr bwMode="auto">
            <a:xfrm>
              <a:off x="2839" y="1528"/>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56" name="Rectangle 73"/>
            <p:cNvSpPr>
              <a:spLocks noChangeArrowheads="1"/>
            </p:cNvSpPr>
            <p:nvPr/>
          </p:nvSpPr>
          <p:spPr bwMode="auto">
            <a:xfrm>
              <a:off x="1954" y="1528"/>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1..*</a:t>
              </a:r>
              <a:endParaRPr lang="en-US">
                <a:solidFill>
                  <a:srgbClr val="000000"/>
                </a:solidFill>
                <a:latin typeface="Tahoma" pitchFamily="34" charset="0"/>
                <a:cs typeface="Tahoma" pitchFamily="34" charset="0"/>
              </a:endParaRPr>
            </a:p>
          </p:txBody>
        </p:sp>
        <p:sp>
          <p:nvSpPr>
            <p:cNvPr id="37957" name="Rectangle 74"/>
            <p:cNvSpPr>
              <a:spLocks noChangeArrowheads="1"/>
            </p:cNvSpPr>
            <p:nvPr/>
          </p:nvSpPr>
          <p:spPr bwMode="auto">
            <a:xfrm>
              <a:off x="2890" y="2748"/>
              <a:ext cx="768" cy="781"/>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958" name="Rectangle 75"/>
            <p:cNvSpPr>
              <a:spLocks noChangeArrowheads="1"/>
            </p:cNvSpPr>
            <p:nvPr/>
          </p:nvSpPr>
          <p:spPr bwMode="auto">
            <a:xfrm>
              <a:off x="3165" y="2777"/>
              <a:ext cx="2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b="1">
                  <a:solidFill>
                    <a:srgbClr val="000000"/>
                  </a:solidFill>
                  <a:latin typeface="Tahoma" pitchFamily="34" charset="0"/>
                  <a:cs typeface="Tahoma" pitchFamily="34" charset="0"/>
                </a:rPr>
                <a:t>MHoc</a:t>
              </a:r>
              <a:endParaRPr lang="en-US" b="1">
                <a:solidFill>
                  <a:srgbClr val="000000"/>
                </a:solidFill>
                <a:latin typeface="Tahoma" pitchFamily="34" charset="0"/>
                <a:cs typeface="Tahoma" pitchFamily="34" charset="0"/>
              </a:endParaRPr>
            </a:p>
          </p:txBody>
        </p:sp>
        <p:sp>
          <p:nvSpPr>
            <p:cNvPr id="37959" name="Rectangle 76"/>
            <p:cNvSpPr>
              <a:spLocks noChangeArrowheads="1"/>
            </p:cNvSpPr>
            <p:nvPr/>
          </p:nvSpPr>
          <p:spPr bwMode="auto">
            <a:xfrm>
              <a:off x="2890" y="2901"/>
              <a:ext cx="768" cy="628"/>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sp>
          <p:nvSpPr>
            <p:cNvPr id="37960" name="Rectangle 77"/>
            <p:cNvSpPr>
              <a:spLocks noChangeArrowheads="1"/>
            </p:cNvSpPr>
            <p:nvPr/>
          </p:nvSpPr>
          <p:spPr bwMode="auto">
            <a:xfrm>
              <a:off x="2890" y="3310"/>
              <a:ext cx="768" cy="219"/>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en-US">
                <a:solidFill>
                  <a:srgbClr val="000000"/>
                </a:solidFill>
                <a:latin typeface="Tahoma" pitchFamily="34" charset="0"/>
              </a:endParaRPr>
            </a:p>
          </p:txBody>
        </p:sp>
        <p:pic>
          <p:nvPicPr>
            <p:cNvPr id="37961" name="Picture 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 y="2915"/>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2"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 y="2915"/>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3" name="Picture 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 y="2915"/>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4" name="Rectangle 81"/>
            <p:cNvSpPr>
              <a:spLocks noChangeArrowheads="1"/>
            </p:cNvSpPr>
            <p:nvPr/>
          </p:nvSpPr>
          <p:spPr bwMode="auto">
            <a:xfrm>
              <a:off x="3047" y="2915"/>
              <a:ext cx="1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Ten</a:t>
              </a:r>
              <a:endParaRPr lang="en-US">
                <a:solidFill>
                  <a:srgbClr val="000000"/>
                </a:solidFill>
                <a:latin typeface="Tahoma" pitchFamily="34" charset="0"/>
                <a:cs typeface="Tahoma" pitchFamily="34" charset="0"/>
              </a:endParaRPr>
            </a:p>
          </p:txBody>
        </p:sp>
        <p:pic>
          <p:nvPicPr>
            <p:cNvPr id="37965" name="Picture 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 y="3032"/>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6"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 y="3032"/>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7" name="Picture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 y="3032"/>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8" name="Rectangle 85"/>
            <p:cNvSpPr>
              <a:spLocks noChangeArrowheads="1"/>
            </p:cNvSpPr>
            <p:nvPr/>
          </p:nvSpPr>
          <p:spPr bwMode="auto">
            <a:xfrm>
              <a:off x="3054" y="3032"/>
              <a:ext cx="2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Khoa</a:t>
              </a:r>
              <a:endParaRPr lang="en-US">
                <a:solidFill>
                  <a:srgbClr val="000000"/>
                </a:solidFill>
                <a:latin typeface="Tahoma" pitchFamily="34" charset="0"/>
                <a:cs typeface="Tahoma" pitchFamily="34" charset="0"/>
              </a:endParaRPr>
            </a:p>
          </p:txBody>
        </p:sp>
        <p:pic>
          <p:nvPicPr>
            <p:cNvPr id="37969" name="Picture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 y="3149"/>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0"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 y="3149"/>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1"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 y="3149"/>
              <a:ext cx="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2" name="Rectangle 89"/>
            <p:cNvSpPr>
              <a:spLocks noChangeArrowheads="1"/>
            </p:cNvSpPr>
            <p:nvPr/>
          </p:nvSpPr>
          <p:spPr bwMode="auto">
            <a:xfrm>
              <a:off x="3055" y="3149"/>
              <a:ext cx="37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SoTinChi</a:t>
              </a:r>
              <a:endParaRPr lang="en-US">
                <a:solidFill>
                  <a:srgbClr val="000000"/>
                </a:solidFill>
                <a:latin typeface="Tahoma" pitchFamily="34" charset="0"/>
                <a:cs typeface="Tahoma" pitchFamily="34" charset="0"/>
              </a:endParaRPr>
            </a:p>
          </p:txBody>
        </p:sp>
        <p:pic>
          <p:nvPicPr>
            <p:cNvPr id="37973" name="Picture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 y="3383"/>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4" name="Pictur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 y="3383"/>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5"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 y="3383"/>
              <a:ext cx="11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6" name="Rectangle 93"/>
            <p:cNvSpPr>
              <a:spLocks noChangeArrowheads="1"/>
            </p:cNvSpPr>
            <p:nvPr/>
          </p:nvSpPr>
          <p:spPr bwMode="auto">
            <a:xfrm>
              <a:off x="3030" y="3383"/>
              <a:ext cx="60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CapNhatSTC()</a:t>
              </a:r>
              <a:endParaRPr lang="en-US">
                <a:solidFill>
                  <a:srgbClr val="000000"/>
                </a:solidFill>
                <a:latin typeface="Tahoma" pitchFamily="34" charset="0"/>
                <a:cs typeface="Tahoma" pitchFamily="34" charset="0"/>
              </a:endParaRPr>
            </a:p>
          </p:txBody>
        </p:sp>
        <p:sp>
          <p:nvSpPr>
            <p:cNvPr id="37977" name="Line 94"/>
            <p:cNvSpPr>
              <a:spLocks noChangeShapeType="1"/>
            </p:cNvSpPr>
            <p:nvPr/>
          </p:nvSpPr>
          <p:spPr bwMode="auto">
            <a:xfrm>
              <a:off x="3278" y="2236"/>
              <a:ext cx="1" cy="512"/>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7978" name="Rectangle 95"/>
            <p:cNvSpPr>
              <a:spLocks noChangeArrowheads="1"/>
            </p:cNvSpPr>
            <p:nvPr/>
          </p:nvSpPr>
          <p:spPr bwMode="auto">
            <a:xfrm>
              <a:off x="3409" y="2558"/>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79" name="Line 96"/>
            <p:cNvSpPr>
              <a:spLocks noChangeShapeType="1"/>
            </p:cNvSpPr>
            <p:nvPr/>
          </p:nvSpPr>
          <p:spPr bwMode="auto">
            <a:xfrm flipV="1">
              <a:off x="3278" y="1733"/>
              <a:ext cx="1" cy="50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7980" name="Rectangle 97"/>
            <p:cNvSpPr>
              <a:spLocks noChangeArrowheads="1"/>
            </p:cNvSpPr>
            <p:nvPr/>
          </p:nvSpPr>
          <p:spPr bwMode="auto">
            <a:xfrm>
              <a:off x="3402" y="180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1</a:t>
              </a:r>
              <a:endParaRPr lang="en-US">
                <a:solidFill>
                  <a:srgbClr val="000000"/>
                </a:solidFill>
                <a:latin typeface="Tahoma" pitchFamily="34" charset="0"/>
                <a:cs typeface="Tahoma" pitchFamily="34" charset="0"/>
              </a:endParaRPr>
            </a:p>
          </p:txBody>
        </p:sp>
        <p:sp>
          <p:nvSpPr>
            <p:cNvPr id="37981" name="Rectangle 98"/>
            <p:cNvSpPr>
              <a:spLocks noChangeArrowheads="1"/>
            </p:cNvSpPr>
            <p:nvPr/>
          </p:nvSpPr>
          <p:spPr bwMode="auto">
            <a:xfrm>
              <a:off x="3409" y="2558"/>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82" name="Rectangle 99"/>
            <p:cNvSpPr>
              <a:spLocks noChangeArrowheads="1"/>
            </p:cNvSpPr>
            <p:nvPr/>
          </p:nvSpPr>
          <p:spPr bwMode="auto">
            <a:xfrm>
              <a:off x="3402" y="180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1</a:t>
              </a:r>
              <a:endParaRPr lang="en-US">
                <a:solidFill>
                  <a:srgbClr val="000000"/>
                </a:solidFill>
                <a:latin typeface="Tahoma" pitchFamily="34" charset="0"/>
                <a:cs typeface="Tahoma" pitchFamily="34" charset="0"/>
              </a:endParaRPr>
            </a:p>
          </p:txBody>
        </p:sp>
        <p:sp>
          <p:nvSpPr>
            <p:cNvPr id="37983" name="Rectangle 100"/>
            <p:cNvSpPr>
              <a:spLocks noChangeArrowheads="1"/>
            </p:cNvSpPr>
            <p:nvPr/>
          </p:nvSpPr>
          <p:spPr bwMode="auto">
            <a:xfrm>
              <a:off x="3336" y="2156"/>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i="1">
                  <a:solidFill>
                    <a:srgbClr val="000000"/>
                  </a:solidFill>
                  <a:latin typeface="Tahoma" pitchFamily="34" charset="0"/>
                  <a:cs typeface="Tahoma" pitchFamily="34" charset="0"/>
                </a:rPr>
                <a:t>mo</a:t>
              </a:r>
              <a:endParaRPr lang="en-US">
                <a:solidFill>
                  <a:srgbClr val="000000"/>
                </a:solidFill>
                <a:latin typeface="Tahoma" pitchFamily="34" charset="0"/>
                <a:cs typeface="Tahoma" pitchFamily="34" charset="0"/>
              </a:endParaRPr>
            </a:p>
          </p:txBody>
        </p:sp>
        <p:sp>
          <p:nvSpPr>
            <p:cNvPr id="37984" name="Freeform 101"/>
            <p:cNvSpPr>
              <a:spLocks/>
            </p:cNvSpPr>
            <p:nvPr/>
          </p:nvSpPr>
          <p:spPr bwMode="auto">
            <a:xfrm>
              <a:off x="3278" y="3529"/>
              <a:ext cx="1083" cy="314"/>
            </a:xfrm>
            <a:custGeom>
              <a:avLst/>
              <a:gdLst>
                <a:gd name="T0" fmla="*/ 1083 w 148"/>
                <a:gd name="T1" fmla="*/ 168 h 43"/>
                <a:gd name="T2" fmla="*/ 1083 w 148"/>
                <a:gd name="T3" fmla="*/ 314 h 43"/>
                <a:gd name="T4" fmla="*/ 0 w 148"/>
                <a:gd name="T5" fmla="*/ 314 h 43"/>
                <a:gd name="T6" fmla="*/ 0 w 148"/>
                <a:gd name="T7" fmla="*/ 0 h 43"/>
                <a:gd name="T8" fmla="*/ 0 60000 65536"/>
                <a:gd name="T9" fmla="*/ 0 60000 65536"/>
                <a:gd name="T10" fmla="*/ 0 60000 65536"/>
                <a:gd name="T11" fmla="*/ 0 60000 65536"/>
                <a:gd name="T12" fmla="*/ 0 w 148"/>
                <a:gd name="T13" fmla="*/ 0 h 43"/>
                <a:gd name="T14" fmla="*/ 148 w 148"/>
                <a:gd name="T15" fmla="*/ 43 h 43"/>
              </a:gdLst>
              <a:ahLst/>
              <a:cxnLst>
                <a:cxn ang="T8">
                  <a:pos x="T0" y="T1"/>
                </a:cxn>
                <a:cxn ang="T9">
                  <a:pos x="T2" y="T3"/>
                </a:cxn>
                <a:cxn ang="T10">
                  <a:pos x="T4" y="T5"/>
                </a:cxn>
                <a:cxn ang="T11">
                  <a:pos x="T6" y="T7"/>
                </a:cxn>
              </a:cxnLst>
              <a:rect l="T12" t="T13" r="T14" b="T15"/>
              <a:pathLst>
                <a:path w="148" h="43">
                  <a:moveTo>
                    <a:pt x="148" y="23"/>
                  </a:moveTo>
                  <a:lnTo>
                    <a:pt x="148" y="43"/>
                  </a:lnTo>
                  <a:lnTo>
                    <a:pt x="0" y="43"/>
                  </a:lnTo>
                  <a:lnTo>
                    <a:pt x="0" y="0"/>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7985" name="Rectangle 102"/>
            <p:cNvSpPr>
              <a:spLocks noChangeArrowheads="1"/>
            </p:cNvSpPr>
            <p:nvPr/>
          </p:nvSpPr>
          <p:spPr bwMode="auto">
            <a:xfrm>
              <a:off x="3080" y="3551"/>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86" name="Freeform 103"/>
            <p:cNvSpPr>
              <a:spLocks/>
            </p:cNvSpPr>
            <p:nvPr/>
          </p:nvSpPr>
          <p:spPr bwMode="auto">
            <a:xfrm>
              <a:off x="3658" y="3142"/>
              <a:ext cx="703" cy="555"/>
            </a:xfrm>
            <a:custGeom>
              <a:avLst/>
              <a:gdLst>
                <a:gd name="T0" fmla="*/ 703 w 96"/>
                <a:gd name="T1" fmla="*/ 555 h 76"/>
                <a:gd name="T2" fmla="*/ 703 w 96"/>
                <a:gd name="T3" fmla="*/ 0 h 76"/>
                <a:gd name="T4" fmla="*/ 0 w 96"/>
                <a:gd name="T5" fmla="*/ 0 h 76"/>
                <a:gd name="T6" fmla="*/ 0 60000 65536"/>
                <a:gd name="T7" fmla="*/ 0 60000 65536"/>
                <a:gd name="T8" fmla="*/ 0 60000 65536"/>
                <a:gd name="T9" fmla="*/ 0 w 96"/>
                <a:gd name="T10" fmla="*/ 0 h 76"/>
                <a:gd name="T11" fmla="*/ 96 w 96"/>
                <a:gd name="T12" fmla="*/ 76 h 76"/>
              </a:gdLst>
              <a:ahLst/>
              <a:cxnLst>
                <a:cxn ang="T6">
                  <a:pos x="T0" y="T1"/>
                </a:cxn>
                <a:cxn ang="T7">
                  <a:pos x="T2" y="T3"/>
                </a:cxn>
                <a:cxn ang="T8">
                  <a:pos x="T4" y="T5"/>
                </a:cxn>
              </a:cxnLst>
              <a:rect l="T9" t="T10" r="T11" b="T12"/>
              <a:pathLst>
                <a:path w="96" h="76">
                  <a:moveTo>
                    <a:pt x="96" y="76"/>
                  </a:moveTo>
                  <a:lnTo>
                    <a:pt x="96" y="0"/>
                  </a:lnTo>
                  <a:lnTo>
                    <a:pt x="0" y="0"/>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600">
                <a:solidFill>
                  <a:srgbClr val="000000"/>
                </a:solidFill>
              </a:endParaRPr>
            </a:p>
          </p:txBody>
        </p:sp>
        <p:sp>
          <p:nvSpPr>
            <p:cNvPr id="37987" name="Rectangle 104"/>
            <p:cNvSpPr>
              <a:spLocks noChangeArrowheads="1"/>
            </p:cNvSpPr>
            <p:nvPr/>
          </p:nvSpPr>
          <p:spPr bwMode="auto">
            <a:xfrm>
              <a:off x="3731" y="3207"/>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88" name="Rectangle 105"/>
            <p:cNvSpPr>
              <a:spLocks noChangeArrowheads="1"/>
            </p:cNvSpPr>
            <p:nvPr/>
          </p:nvSpPr>
          <p:spPr bwMode="auto">
            <a:xfrm>
              <a:off x="4180" y="3507"/>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i="1">
                  <a:solidFill>
                    <a:srgbClr val="000000"/>
                  </a:solidFill>
                  <a:latin typeface="Tahoma" pitchFamily="34" charset="0"/>
                  <a:cs typeface="Tahoma" pitchFamily="34" charset="0"/>
                </a:rPr>
                <a:t>Dieu kien</a:t>
              </a:r>
              <a:endParaRPr lang="en-US">
                <a:solidFill>
                  <a:srgbClr val="000000"/>
                </a:solidFill>
                <a:latin typeface="Tahoma" pitchFamily="34" charset="0"/>
                <a:cs typeface="Tahoma" pitchFamily="34" charset="0"/>
              </a:endParaRPr>
            </a:p>
          </p:txBody>
        </p:sp>
        <p:sp>
          <p:nvSpPr>
            <p:cNvPr id="37989" name="Rectangle 106"/>
            <p:cNvSpPr>
              <a:spLocks noChangeArrowheads="1"/>
            </p:cNvSpPr>
            <p:nvPr/>
          </p:nvSpPr>
          <p:spPr bwMode="auto">
            <a:xfrm>
              <a:off x="3657" y="2988"/>
              <a:ext cx="55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+MHoc truoc</a:t>
              </a:r>
              <a:endParaRPr lang="en-US">
                <a:solidFill>
                  <a:srgbClr val="000000"/>
                </a:solidFill>
                <a:latin typeface="Tahoma" pitchFamily="34" charset="0"/>
                <a:cs typeface="Tahoma" pitchFamily="34" charset="0"/>
              </a:endParaRPr>
            </a:p>
          </p:txBody>
        </p:sp>
        <p:sp>
          <p:nvSpPr>
            <p:cNvPr id="37990" name="Rectangle 107"/>
            <p:cNvSpPr>
              <a:spLocks noChangeArrowheads="1"/>
            </p:cNvSpPr>
            <p:nvPr/>
          </p:nvSpPr>
          <p:spPr bwMode="auto">
            <a:xfrm>
              <a:off x="2923" y="3675"/>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+MHoc sau</a:t>
              </a:r>
              <a:endParaRPr lang="en-US">
                <a:solidFill>
                  <a:srgbClr val="000000"/>
                </a:solidFill>
                <a:latin typeface="Tahoma" pitchFamily="34" charset="0"/>
                <a:cs typeface="Tahoma" pitchFamily="34" charset="0"/>
              </a:endParaRPr>
            </a:p>
          </p:txBody>
        </p:sp>
        <p:sp>
          <p:nvSpPr>
            <p:cNvPr id="37991" name="Rectangle 108"/>
            <p:cNvSpPr>
              <a:spLocks noChangeArrowheads="1"/>
            </p:cNvSpPr>
            <p:nvPr/>
          </p:nvSpPr>
          <p:spPr bwMode="auto">
            <a:xfrm>
              <a:off x="3731" y="3207"/>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sp>
          <p:nvSpPr>
            <p:cNvPr id="37992" name="Rectangle 109"/>
            <p:cNvSpPr>
              <a:spLocks noChangeArrowheads="1"/>
            </p:cNvSpPr>
            <p:nvPr/>
          </p:nvSpPr>
          <p:spPr bwMode="auto">
            <a:xfrm>
              <a:off x="3080" y="3551"/>
              <a:ext cx="1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50000"/>
                </a:spcBef>
                <a:spcAft>
                  <a:spcPct val="0"/>
                </a:spcAft>
              </a:pPr>
              <a:r>
                <a:rPr lang="en-US" sz="1200">
                  <a:solidFill>
                    <a:srgbClr val="000000"/>
                  </a:solidFill>
                  <a:latin typeface="Tahoma" pitchFamily="34" charset="0"/>
                  <a:cs typeface="Tahoma" pitchFamily="34" charset="0"/>
                </a:rPr>
                <a:t>0..*</a:t>
              </a:r>
              <a:endParaRPr lang="en-US">
                <a:solidFill>
                  <a:srgbClr val="000000"/>
                </a:solidFill>
                <a:latin typeface="Tahoma" pitchFamily="34" charset="0"/>
                <a:cs typeface="Tahoma" pitchFamily="34" charset="0"/>
              </a:endParaRPr>
            </a:p>
          </p:txBody>
        </p:sp>
      </p:grpSp>
    </p:spTree>
    <p:extLst>
      <p:ext uri="{BB962C8B-B14F-4D97-AF65-F5344CB8AC3E}">
        <p14:creationId xmlns:p14="http://schemas.microsoft.com/office/powerpoint/2010/main" val="3124273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06532"/>
                                        </p:tgtEl>
                                        <p:attrNameLst>
                                          <p:attrName>style.visibility</p:attrName>
                                        </p:attrNameLst>
                                      </p:cBhvr>
                                      <p:to>
                                        <p:strVal val="visible"/>
                                      </p:to>
                                    </p:set>
                                    <p:animEffect transition="in" filter="blinds(horizontal)">
                                      <p:cBhvr>
                                        <p:cTn id="11" dur="500"/>
                                        <p:tgtEl>
                                          <p:spTgt spid="406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smtClean="0"/>
              <a:t>CSDL là gì? Tại sao cần tới các hệ CSDL?  </a:t>
            </a:r>
            <a:br>
              <a:rPr lang="en-US" smtClean="0"/>
            </a:br>
            <a:r>
              <a:rPr lang="en-US" sz="2400" smtClean="0"/>
              <a:t>- Các hệ thống dùng phương pháp xử lý tập tin</a:t>
            </a:r>
          </a:p>
        </p:txBody>
      </p:sp>
      <p:sp>
        <p:nvSpPr>
          <p:cNvPr id="13315" name="Rectangle 3"/>
          <p:cNvSpPr>
            <a:spLocks noGrp="1" noChangeArrowheads="1"/>
          </p:cNvSpPr>
          <p:nvPr>
            <p:ph type="body" idx="4294967295"/>
          </p:nvPr>
        </p:nvSpPr>
        <p:spPr/>
        <p:txBody>
          <a:bodyPr/>
          <a:lstStyle/>
          <a:p>
            <a:pPr lvl="1" eaLnBrk="1" hangingPunct="1"/>
            <a:r>
              <a:rPr lang="en-US" i="1" u="sng" smtClean="0"/>
              <a:t>Tính dư thừa dữ liệu:</a:t>
            </a:r>
            <a:r>
              <a:rPr lang="en-US" smtClean="0"/>
              <a:t> </a:t>
            </a:r>
          </a:p>
          <a:p>
            <a:pPr lvl="2" eaLnBrk="1" hangingPunct="1"/>
            <a:r>
              <a:rPr lang="en-US" smtClean="0"/>
              <a:t>đó là sự lặp đi lặp lại của những thông tin được lưu trữ gây ra lãng phí công sức và dễ dẫn đến tình trạng dị thường.</a:t>
            </a:r>
          </a:p>
          <a:p>
            <a:pPr lvl="2" eaLnBrk="1" hangingPunct="1"/>
            <a:endParaRPr lang="en-US" i="1" u="sng" smtClean="0"/>
          </a:p>
          <a:p>
            <a:pPr lvl="1" eaLnBrk="1" hangingPunct="1"/>
            <a:r>
              <a:rPr lang="en-US" i="1" u="sng" smtClean="0"/>
              <a:t>Tính dị thường (không nhất quán):</a:t>
            </a:r>
            <a:r>
              <a:rPr lang="en-US" smtClean="0"/>
              <a:t> </a:t>
            </a:r>
          </a:p>
          <a:p>
            <a:pPr lvl="2" eaLnBrk="1" hangingPunct="1"/>
            <a:r>
              <a:rPr lang="en-US" smtClean="0"/>
              <a:t>tại một thời điểm thông tin về cùng một đối tượng lại có thể khác nhau trên các tập tin khác nhau trong cùng một hệ thống thông tin, điều này thường là do dư thừa dữ liệu gây ra.</a:t>
            </a:r>
          </a:p>
          <a:p>
            <a:pPr lvl="2" eaLnBrk="1" hangingPunct="1"/>
            <a:endParaRPr lang="en-US" i="1" u="sng" smtClean="0"/>
          </a:p>
        </p:txBody>
      </p:sp>
    </p:spTree>
    <p:extLst>
      <p:ext uri="{BB962C8B-B14F-4D97-AF65-F5344CB8AC3E}">
        <p14:creationId xmlns:p14="http://schemas.microsoft.com/office/powerpoint/2010/main" val="41213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smtClean="0"/>
              <a:t>CSDL là gì? Tại sao cần tới các hệ CSDL?  </a:t>
            </a:r>
            <a:br>
              <a:rPr lang="en-US" smtClean="0"/>
            </a:br>
            <a:r>
              <a:rPr lang="en-US" sz="2400" smtClean="0"/>
              <a:t>- Các hệ thống dùng phương pháp xử lý tập tin</a:t>
            </a:r>
          </a:p>
        </p:txBody>
      </p:sp>
      <p:sp>
        <p:nvSpPr>
          <p:cNvPr id="14339" name="Rectangle 3"/>
          <p:cNvSpPr>
            <a:spLocks noGrp="1" noChangeArrowheads="1"/>
          </p:cNvSpPr>
          <p:nvPr>
            <p:ph type="body" idx="4294967295"/>
          </p:nvPr>
        </p:nvSpPr>
        <p:spPr/>
        <p:txBody>
          <a:bodyPr/>
          <a:lstStyle/>
          <a:p>
            <a:pPr lvl="1" eaLnBrk="1" hangingPunct="1"/>
            <a:r>
              <a:rPr lang="en-US" i="1" u="sng" smtClean="0"/>
              <a:t>Các vấn đề về tính nguyên tố của các giao tác:</a:t>
            </a:r>
            <a:r>
              <a:rPr lang="en-US" sz="2200" smtClean="0"/>
              <a:t> </a:t>
            </a:r>
          </a:p>
          <a:p>
            <a:pPr lvl="2" eaLnBrk="1" hangingPunct="1"/>
            <a:r>
              <a:rPr lang="en-US" smtClean="0"/>
              <a:t>với tệp xử lý truyền thống khó có thể đảm bảo được tính chất “hoặc thực hiện hoàn toàn hoặc không thực hiện gì” và khó đưa được hệ thống trở về trạng thái nhất quán trước khi xảy ra sự cố.</a:t>
            </a:r>
          </a:p>
          <a:p>
            <a:pPr lvl="2" eaLnBrk="1" hangingPunct="1"/>
            <a:r>
              <a:rPr lang="en-US" smtClean="0"/>
              <a:t>Sự thiếu chia sẻ thông tin giữa các hệ thống và khó mở rộng hệ thống hay kết nối với các hệ thống khác. </a:t>
            </a:r>
          </a:p>
          <a:p>
            <a:pPr lvl="2" eaLnBrk="1" hangingPunct="1"/>
            <a:endParaRPr lang="en-US" i="1" u="sng" smtClean="0"/>
          </a:p>
          <a:p>
            <a:pPr lvl="1" eaLnBrk="1" hangingPunct="1"/>
            <a:r>
              <a:rPr lang="en-US" i="1" u="sng" smtClean="0"/>
              <a:t>Các vấn đề toàn vẹn:</a:t>
            </a:r>
            <a:r>
              <a:rPr lang="en-US" smtClean="0"/>
              <a:t> </a:t>
            </a:r>
          </a:p>
          <a:p>
            <a:pPr lvl="2" eaLnBrk="1" hangingPunct="1"/>
            <a:r>
              <a:rPr lang="en-US" smtClean="0"/>
              <a:t>khi có thêm những ràng buộc mới, khó thay đổi các chương trình để có thể tuân thủ chúng.</a:t>
            </a:r>
            <a:endParaRPr lang="en-US" i="1" u="sng" smtClean="0"/>
          </a:p>
          <a:p>
            <a:pPr lvl="1" eaLnBrk="1" hangingPunct="1"/>
            <a:endParaRPr lang="en-US" sz="2600" smtClean="0"/>
          </a:p>
        </p:txBody>
      </p:sp>
    </p:spTree>
    <p:extLst>
      <p:ext uri="{BB962C8B-B14F-4D97-AF65-F5344CB8AC3E}">
        <p14:creationId xmlns:p14="http://schemas.microsoft.com/office/powerpoint/2010/main" val="88531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smtClean="0"/>
              <a:t>CSDL là gì? Tại sao cần tới các hệ CSDL?  </a:t>
            </a:r>
            <a:br>
              <a:rPr lang="en-US" smtClean="0"/>
            </a:br>
            <a:r>
              <a:rPr lang="en-US" sz="2400" smtClean="0"/>
              <a:t>- Các hệ thống dùng phương pháp xử lý tập tin</a:t>
            </a:r>
          </a:p>
        </p:txBody>
      </p:sp>
      <p:sp>
        <p:nvSpPr>
          <p:cNvPr id="15363" name="Rectangle 3"/>
          <p:cNvSpPr>
            <a:spLocks noGrp="1" noChangeArrowheads="1"/>
          </p:cNvSpPr>
          <p:nvPr>
            <p:ph type="body" idx="4294967295"/>
          </p:nvPr>
        </p:nvSpPr>
        <p:spPr/>
        <p:txBody>
          <a:bodyPr/>
          <a:lstStyle/>
          <a:p>
            <a:pPr lvl="1" eaLnBrk="1" hangingPunct="1">
              <a:lnSpc>
                <a:spcPct val="90000"/>
              </a:lnSpc>
            </a:pPr>
            <a:r>
              <a:rPr lang="en-US" i="1" u="sng" smtClean="0"/>
              <a:t>Các dị thường của truy cập tương tranh:</a:t>
            </a:r>
            <a:r>
              <a:rPr lang="en-US" smtClean="0"/>
              <a:t> </a:t>
            </a:r>
          </a:p>
          <a:p>
            <a:pPr lvl="2" eaLnBrk="1" hangingPunct="1">
              <a:lnSpc>
                <a:spcPct val="90000"/>
              </a:lnSpc>
            </a:pPr>
            <a:r>
              <a:rPr lang="en-US" smtClean="0"/>
              <a:t>để tăng tính hiệu quả và trả lời nhanh hơn, nhiều hệ thống cho phép nhiều người dùng cập nhật dữ liệu đồng thời và như vậy có thể dẫn đến dữ liệu không nhất quán.</a:t>
            </a:r>
          </a:p>
          <a:p>
            <a:pPr lvl="2" eaLnBrk="1" hangingPunct="1">
              <a:lnSpc>
                <a:spcPct val="90000"/>
              </a:lnSpc>
            </a:pPr>
            <a:endParaRPr lang="en-US" smtClean="0"/>
          </a:p>
          <a:p>
            <a:pPr lvl="1" eaLnBrk="1" hangingPunct="1">
              <a:lnSpc>
                <a:spcPct val="90000"/>
              </a:lnSpc>
            </a:pPr>
            <a:r>
              <a:rPr lang="en-US" i="1" u="sng" smtClean="0"/>
              <a:t>Tính không toàn vẹn, an toàn dữ liệu:</a:t>
            </a:r>
            <a:r>
              <a:rPr lang="en-US" smtClean="0"/>
              <a:t> </a:t>
            </a:r>
          </a:p>
          <a:p>
            <a:pPr lvl="2" eaLnBrk="1" hangingPunct="1">
              <a:lnSpc>
                <a:spcPct val="90000"/>
              </a:lnSpc>
            </a:pPr>
            <a:r>
              <a:rPr lang="en-US" smtClean="0"/>
              <a:t>Thể hiện sự không đầy đủ của các thông tin cần lưu trữ cho các mục đích yêu cầu của hệ thống thông tin. An toàn dữ liệu như các cơ chế bảo mật, phân cấp đối tượng sử dụng dữ liệu và cả việc sao lưu dữ liệu dự phòng.</a:t>
            </a:r>
          </a:p>
          <a:p>
            <a:pPr lvl="2" eaLnBrk="1" hangingPunct="1">
              <a:lnSpc>
                <a:spcPct val="90000"/>
              </a:lnSpc>
            </a:pPr>
            <a:endParaRPr lang="en-US" smtClean="0"/>
          </a:p>
          <a:p>
            <a:pPr lvl="1" eaLnBrk="1" hangingPunct="1">
              <a:lnSpc>
                <a:spcPct val="90000"/>
              </a:lnSpc>
              <a:buFontTx/>
              <a:buNone/>
            </a:pPr>
            <a:r>
              <a:rPr lang="en-US" b="1" smtClean="0">
                <a:sym typeface="Wingdings" pitchFamily="2" charset="2"/>
              </a:rPr>
              <a:t> </a:t>
            </a:r>
            <a:r>
              <a:rPr lang="en-US" b="1" smtClean="0"/>
              <a:t>Để khắc phục và giải quyết được các vấn đề trên, buộc chúng ta phải thay đổi cách tiếp cận hệ thống </a:t>
            </a:r>
            <a:r>
              <a:rPr lang="en-US" b="1" smtClean="0">
                <a:sym typeface="Wingdings" pitchFamily="2" charset="2"/>
              </a:rPr>
              <a:t></a:t>
            </a:r>
            <a:r>
              <a:rPr lang="en-US" b="1" smtClean="0"/>
              <a:t> tiếp cận CSDL.</a:t>
            </a:r>
          </a:p>
        </p:txBody>
      </p:sp>
    </p:spTree>
    <p:extLst>
      <p:ext uri="{BB962C8B-B14F-4D97-AF65-F5344CB8AC3E}">
        <p14:creationId xmlns:p14="http://schemas.microsoft.com/office/powerpoint/2010/main" val="727499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smtClean="0"/>
              <a:t>Cơ sở dữ liệu </a:t>
            </a:r>
            <a:br>
              <a:rPr lang="en-US" smtClean="0"/>
            </a:br>
            <a:r>
              <a:rPr lang="en-US" sz="2400" smtClean="0"/>
              <a:t>- Khái niệm</a:t>
            </a:r>
          </a:p>
        </p:txBody>
      </p:sp>
      <p:sp>
        <p:nvSpPr>
          <p:cNvPr id="399363" name="Rectangle 3"/>
          <p:cNvSpPr>
            <a:spLocks noGrp="1" noChangeArrowheads="1"/>
          </p:cNvSpPr>
          <p:nvPr>
            <p:ph type="body" idx="4294967295"/>
          </p:nvPr>
        </p:nvSpPr>
        <p:spPr/>
        <p:txBody>
          <a:bodyPr/>
          <a:lstStyle/>
          <a:p>
            <a:r>
              <a:rPr lang="en-US" smtClean="0"/>
              <a:t>Cơ sở dữ liệu:</a:t>
            </a:r>
          </a:p>
          <a:p>
            <a:pPr lvl="1"/>
            <a:r>
              <a:rPr lang="en-US" smtClean="0"/>
              <a:t>Có thể được xem là tập hợp có cấu trúc của thông tin, được lưu trữ trên các thiết bị trữ tin để có thể thỏa mãn yêu cầu khai thác thông tin đồng thời cho nhiều người sử dụng hay nhiều chương trình ứng dụng với các mục đích khác nhau.</a:t>
            </a:r>
          </a:p>
        </p:txBody>
      </p:sp>
    </p:spTree>
    <p:extLst>
      <p:ext uri="{BB962C8B-B14F-4D97-AF65-F5344CB8AC3E}">
        <p14:creationId xmlns:p14="http://schemas.microsoft.com/office/powerpoint/2010/main" val="4127007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Cơ sở dữ liệu </a:t>
            </a:r>
            <a:br>
              <a:rPr lang="en-US" smtClean="0"/>
            </a:br>
            <a:r>
              <a:rPr lang="en-US" sz="2400" smtClean="0"/>
              <a:t>- Khái niệm (tt)</a:t>
            </a:r>
          </a:p>
        </p:txBody>
      </p:sp>
      <p:sp>
        <p:nvSpPr>
          <p:cNvPr id="16387" name="Rectangle 3"/>
          <p:cNvSpPr>
            <a:spLocks noGrp="1" noChangeArrowheads="1"/>
          </p:cNvSpPr>
          <p:nvPr>
            <p:ph type="body" idx="1"/>
          </p:nvPr>
        </p:nvSpPr>
        <p:spPr/>
        <p:txBody>
          <a:bodyPr/>
          <a:lstStyle/>
          <a:p>
            <a:r>
              <a:rPr lang="en-US" smtClean="0"/>
              <a:t>Ưu điểm:</a:t>
            </a:r>
          </a:p>
          <a:p>
            <a:pPr lvl="1"/>
            <a:r>
              <a:rPr lang="en-US" smtClean="0"/>
              <a:t>Về bản thân thông tin lưu trữ:</a:t>
            </a:r>
          </a:p>
          <a:p>
            <a:pPr lvl="2"/>
            <a:r>
              <a:rPr lang="en-US" smtClean="0"/>
              <a:t>Giảm thiểu sự trùng lắp thông tin đến mức thấp nhất, do đó:</a:t>
            </a:r>
          </a:p>
          <a:p>
            <a:pPr lvl="3"/>
            <a:r>
              <a:rPr lang="en-US" smtClean="0"/>
              <a:t>Bảo đảm tính nhất quán</a:t>
            </a:r>
          </a:p>
          <a:p>
            <a:pPr lvl="3"/>
            <a:r>
              <a:rPr lang="en-US" smtClean="0"/>
              <a:t>Tính toán vẹn của dữ liệu</a:t>
            </a:r>
          </a:p>
          <a:p>
            <a:pPr lvl="2"/>
            <a:r>
              <a:rPr lang="en-US" smtClean="0"/>
              <a:t>Đảm bảo DL có thể được truy xuất theo nhiều cách khác nhau.</a:t>
            </a:r>
          </a:p>
          <a:p>
            <a:pPr lvl="2"/>
            <a:r>
              <a:rPr lang="en-US" smtClean="0"/>
              <a:t>Khả năng chia sẻ thông tin cho nhiều người sử dụng và nhiều ứng dụng khác nhau.</a:t>
            </a:r>
          </a:p>
          <a:p>
            <a:pPr lvl="1"/>
            <a:r>
              <a:rPr lang="en-US" smtClean="0"/>
              <a:t>Về hiệu quả sửdụng thông tin:</a:t>
            </a:r>
          </a:p>
          <a:p>
            <a:pPr lvl="2"/>
            <a:r>
              <a:rPr lang="en-US" smtClean="0"/>
              <a:t>Chia sẻ thông tin cho nhiều người dùng khác nhau</a:t>
            </a:r>
          </a:p>
          <a:p>
            <a:pPr lvl="2"/>
            <a:r>
              <a:rPr lang="en-US" smtClean="0"/>
              <a:t>Tiết kiệm tài nguyên</a:t>
            </a:r>
          </a:p>
          <a:p>
            <a:pPr lvl="2"/>
            <a:r>
              <a:rPr lang="en-US" smtClean="0"/>
              <a:t>Tăng hiệu quả khai thác</a:t>
            </a:r>
          </a:p>
        </p:txBody>
      </p:sp>
    </p:spTree>
    <p:extLst>
      <p:ext uri="{BB962C8B-B14F-4D97-AF65-F5344CB8AC3E}">
        <p14:creationId xmlns:p14="http://schemas.microsoft.com/office/powerpoint/2010/main" val="599293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Cơ sở dữ liệu</a:t>
            </a:r>
            <a:br>
              <a:rPr lang="en-US" smtClean="0"/>
            </a:br>
            <a:r>
              <a:rPr lang="en-US" sz="2400" smtClean="0"/>
              <a:t>- Ưu điểm </a:t>
            </a:r>
          </a:p>
        </p:txBody>
      </p:sp>
      <p:sp>
        <p:nvSpPr>
          <p:cNvPr id="17411" name="Rectangle 3"/>
          <p:cNvSpPr>
            <a:spLocks noGrp="1" noChangeArrowheads="1"/>
          </p:cNvSpPr>
          <p:nvPr>
            <p:ph type="body" idx="1"/>
          </p:nvPr>
        </p:nvSpPr>
        <p:spPr/>
        <p:txBody>
          <a:bodyPr/>
          <a:lstStyle/>
          <a:p>
            <a:r>
              <a:rPr lang="en-US" smtClean="0"/>
              <a:t>Ưu điểm: (tt)</a:t>
            </a:r>
          </a:p>
          <a:p>
            <a:pPr lvl="1"/>
            <a:r>
              <a:rPr lang="en-US" smtClean="0"/>
              <a:t>Những vấn đề nảy sinh:	</a:t>
            </a:r>
          </a:p>
          <a:p>
            <a:pPr lvl="2"/>
            <a:r>
              <a:rPr lang="en-US" smtClean="0"/>
              <a:t>Cần xác định rõ trách nhiệm đối với</a:t>
            </a:r>
          </a:p>
          <a:p>
            <a:pPr lvl="3"/>
            <a:r>
              <a:rPr lang="en-US" smtClean="0"/>
              <a:t>Sự an toàn của dữ liệu</a:t>
            </a:r>
          </a:p>
          <a:p>
            <a:pPr lvl="3"/>
            <a:r>
              <a:rPr lang="en-US" smtClean="0"/>
              <a:t>Tính chính xác của dữ liệu</a:t>
            </a:r>
          </a:p>
          <a:p>
            <a:pPr lvl="4"/>
            <a:r>
              <a:rPr lang="en-US" smtClean="0"/>
              <a:t>Ai có trách nhiệm cập nhật, chỉnh sửa</a:t>
            </a:r>
          </a:p>
          <a:p>
            <a:pPr lvl="4"/>
            <a:r>
              <a:rPr lang="en-US" smtClean="0"/>
              <a:t>Những thông tin nào được phép sửa</a:t>
            </a:r>
          </a:p>
          <a:p>
            <a:pPr lvl="3"/>
            <a:r>
              <a:rPr lang="en-US" smtClean="0"/>
              <a:t>Cần một cơ chế bảo mật hay phân quyền khai thác thông tin của người sửdụng</a:t>
            </a:r>
          </a:p>
          <a:p>
            <a:pPr lvl="3"/>
            <a:r>
              <a:rPr lang="en-US" smtClean="0"/>
              <a:t>Giải quyết sự tranh chấp trong truy cập dữ liệu khi có nhiều người dùng cùng truy cập đến một nguồn dữ liệu.</a:t>
            </a:r>
          </a:p>
        </p:txBody>
      </p:sp>
    </p:spTree>
    <p:extLst>
      <p:ext uri="{BB962C8B-B14F-4D97-AF65-F5344CB8AC3E}">
        <p14:creationId xmlns:p14="http://schemas.microsoft.com/office/powerpoint/2010/main" val="2772456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2260</Words>
  <Application>Microsoft Office PowerPoint</Application>
  <PresentationFormat>On-screen Show (4:3)</PresentationFormat>
  <Paragraphs>306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MÔN HỌC CƠ SỞ DỮ LIỆU</vt:lpstr>
      <vt:lpstr>Nội dung chương I</vt:lpstr>
      <vt:lpstr>CSDL là gì? Tại sao cần tới các hệ CSDL?   - Các hệ thống dùng phương pháp xử lý tập tin</vt:lpstr>
      <vt:lpstr>CSDL là gì? Tại sao cần tới các hệ CSDL?   - Các hệ thống dùng phương pháp xử lý tập tin</vt:lpstr>
      <vt:lpstr>CSDL là gì? Tại sao cần tới các hệ CSDL?   - Các hệ thống dùng phương pháp xử lý tập tin</vt:lpstr>
      <vt:lpstr>CSDL là gì? Tại sao cần tới các hệ CSDL?   - Các hệ thống dùng phương pháp xử lý tập tin</vt:lpstr>
      <vt:lpstr>Cơ sở dữ liệu  - Khái niệm</vt:lpstr>
      <vt:lpstr>Cơ sở dữ liệu  - Khái niệm (tt)</vt:lpstr>
      <vt:lpstr>Cơ sở dữ liệu - Ưu điểm </vt:lpstr>
      <vt:lpstr>Cơ sở dữ liệu - Các đối tượng sử dụng CSDL</vt:lpstr>
      <vt:lpstr>Cơ sở dữ liệu - Các đối tượng sử dụng CSDL (tt)</vt:lpstr>
      <vt:lpstr>PowerPoint Presentation</vt:lpstr>
      <vt:lpstr>Cơ sở dữ liệu - Kiến trúc ba mức của một hệ CSDL (tt)</vt:lpstr>
      <vt:lpstr>Cơ sở dữ liệu - Kiến trúc ba mức của một hệ CSDL (tt)</vt:lpstr>
      <vt:lpstr>Cơ sở dữ liệu - Kiến trúc ba mức của một hệ CSDL (tt)</vt:lpstr>
      <vt:lpstr>Cơ sở dữ liệu - Hệ quản trị CSDL</vt:lpstr>
      <vt:lpstr>Cơ sở dữ liệu - Hệ quản trị CSDL (tt)</vt:lpstr>
      <vt:lpstr>Cơ sở dữ liệu - Hệ quản trị CSDL (tt)</vt:lpstr>
      <vt:lpstr>Cơ sở dữ liệu - Hệ quản trị CSDL (tt)</vt:lpstr>
      <vt:lpstr>Các mô hình dữ liệu</vt:lpstr>
      <vt:lpstr>Các mô hình dữ liệu (tt)</vt:lpstr>
      <vt:lpstr>Các mô hình dữ liệu (tt)</vt:lpstr>
      <vt:lpstr>Các mô hình dữ liệu (tt)</vt:lpstr>
      <vt:lpstr>Các mô hình dữ liệu (tt)</vt:lpstr>
      <vt:lpstr>Các mô hình dữ liệu (tt)</vt:lpstr>
      <vt:lpstr>Các mô hình dữ liệu (tt)</vt:lpstr>
      <vt:lpstr>Các mô hình dữ liệu (tt)</vt:lpstr>
      <vt:lpstr>Các mô hình dữ liệu (tt)</vt:lpstr>
      <vt:lpstr>Các mô hình dữ liệu (tt)</vt:lpstr>
      <vt:lpstr>Các mô hình dữ liệu (tt)</vt:lpstr>
      <vt:lpstr>Các mô hình dữ liệu (tt)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CƠ SỞ DỮ LIỆU</dc:title>
  <dc:creator>Vu Hong</dc:creator>
  <cp:lastModifiedBy>Windows User</cp:lastModifiedBy>
  <cp:revision>3</cp:revision>
  <dcterms:created xsi:type="dcterms:W3CDTF">2012-01-02T10:17:39Z</dcterms:created>
  <dcterms:modified xsi:type="dcterms:W3CDTF">2020-03-14T09:57:24Z</dcterms:modified>
</cp:coreProperties>
</file>