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6"/>
  </p:normalViewPr>
  <p:slideViewPr>
    <p:cSldViewPr>
      <p:cViewPr varScale="1">
        <p:scale>
          <a:sx n="108" d="100"/>
          <a:sy n="108" d="100"/>
        </p:scale>
        <p:origin x="1760"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A334CB-C894-4068-90FA-FB65276790F4}" type="datetimeFigureOut">
              <a:rPr lang="en-US" smtClean="0"/>
              <a:t>3/11/22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45DC58-80BB-490B-BF81-2577F28782C9}" type="slidenum">
              <a:rPr lang="en-US" smtClean="0"/>
              <a:t>‹#›</a:t>
            </a:fld>
            <a:endParaRPr lang="en-US"/>
          </a:p>
        </p:txBody>
      </p:sp>
    </p:spTree>
    <p:extLst>
      <p:ext uri="{BB962C8B-B14F-4D97-AF65-F5344CB8AC3E}">
        <p14:creationId xmlns:p14="http://schemas.microsoft.com/office/powerpoint/2010/main" val="137851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Slide Image Placeholder 1"/>
          <p:cNvSpPr>
            <a:spLocks noGrp="1" noRot="1" noChangeAspect="1" noTextEdit="1"/>
          </p:cNvSpPr>
          <p:nvPr>
            <p:ph type="sldImg"/>
          </p:nvPr>
        </p:nvSpPr>
        <p:spPr>
          <a:ln/>
        </p:spPr>
      </p:sp>
      <p:sp>
        <p:nvSpPr>
          <p:cNvPr id="363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3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eaLnBrk="1" hangingPunct="1"/>
            <a:fld id="{EF6183ED-EF37-42E0-8CCF-E19DE3CCF319}" type="slidenum">
              <a:rPr lang="en-US" sz="1200">
                <a:solidFill>
                  <a:prstClr val="black"/>
                </a:solidFill>
              </a:rPr>
              <a:pPr eaLnBrk="1" hangingPunct="1"/>
              <a:t>20</a:t>
            </a:fld>
            <a:endParaRPr lang="en-US" sz="120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Oval 9"/>
          <p:cNvSpPr>
            <a:spLocks noChangeArrowheads="1"/>
          </p:cNvSpPr>
          <p:nvPr userDrawn="1"/>
        </p:nvSpPr>
        <p:spPr bwMode="auto">
          <a:xfrm>
            <a:off x="8534400" y="6477000"/>
            <a:ext cx="381000" cy="381000"/>
          </a:xfrm>
          <a:prstGeom prst="ellipse">
            <a:avLst/>
          </a:prstGeom>
          <a:gradFill rotWithShape="1">
            <a:gsLst>
              <a:gs pos="0">
                <a:schemeClr val="bg1"/>
              </a:gs>
              <a:gs pos="100000">
                <a:schemeClr val="accent1"/>
              </a:gs>
            </a:gsLst>
            <a:path path="shape">
              <a:fillToRect l="50000" t="50000" r="50000" b="50000"/>
            </a:path>
          </a:gradFill>
          <a:ln w="9525">
            <a:solidFill>
              <a:schemeClr val="bg1"/>
            </a:solidFill>
            <a:round/>
            <a:headEnd/>
            <a:tailEnd/>
          </a:ln>
        </p:spPr>
        <p:txBody>
          <a:bodyPr wrap="none" anchor="ctr"/>
          <a:lstStyle/>
          <a:p>
            <a:pPr algn="ctr" fontAlgn="base">
              <a:spcBef>
                <a:spcPct val="0"/>
              </a:spcBef>
              <a:spcAft>
                <a:spcPct val="0"/>
              </a:spcAft>
            </a:pPr>
            <a:fld id="{F239776B-A4E8-43B4-8B90-17803776BE18}" type="slidenum">
              <a:rPr lang="en-US" sz="1400" b="1">
                <a:solidFill>
                  <a:srgbClr val="FF0066"/>
                </a:solidFill>
              </a:rPr>
              <a:pPr algn="ctr" fontAlgn="base">
                <a:spcBef>
                  <a:spcPct val="0"/>
                </a:spcBef>
                <a:spcAft>
                  <a:spcPct val="0"/>
                </a:spcAft>
              </a:pPr>
              <a:t>‹#›</a:t>
            </a:fld>
            <a:endParaRPr lang="en-US" sz="1400" b="1">
              <a:solidFill>
                <a:srgbClr val="FF0066"/>
              </a:solidFill>
            </a:endParaRPr>
          </a:p>
        </p:txBody>
      </p:sp>
      <p:sp>
        <p:nvSpPr>
          <p:cNvPr id="371714" name="Rectangle 2"/>
          <p:cNvSpPr>
            <a:spLocks noGrp="1" noChangeArrowheads="1"/>
          </p:cNvSpPr>
          <p:nvPr>
            <p:ph type="ctrTitle"/>
          </p:nvPr>
        </p:nvSpPr>
        <p:spPr>
          <a:xfrm>
            <a:off x="685800" y="2130425"/>
            <a:ext cx="7772400" cy="1470025"/>
          </a:xfrm>
        </p:spPr>
        <p:txBody>
          <a:bodyPr/>
          <a:lstStyle>
            <a:lvl1pPr algn="r">
              <a:defRPr smtClean="0"/>
            </a:lvl1pPr>
          </a:lstStyle>
          <a:p>
            <a:pPr lvl="0"/>
            <a:r>
              <a:rPr lang="en-US" noProof="0"/>
              <a:t>Click to edit Master title style</a:t>
            </a:r>
          </a:p>
        </p:txBody>
      </p:sp>
      <p:sp>
        <p:nvSpPr>
          <p:cNvPr id="371715" name="Rectangle 3"/>
          <p:cNvSpPr>
            <a:spLocks noGrp="1" noChangeArrowheads="1"/>
          </p:cNvSpPr>
          <p:nvPr>
            <p:ph type="subTitle" idx="1"/>
          </p:nvPr>
        </p:nvSpPr>
        <p:spPr>
          <a:xfrm>
            <a:off x="1371600" y="3886200"/>
            <a:ext cx="7086600" cy="1752600"/>
          </a:xfrm>
        </p:spPr>
        <p:txBody>
          <a:bodyPr/>
          <a:lstStyle>
            <a:lvl1pPr marL="0" indent="0" algn="r">
              <a:buFontTx/>
              <a:buNone/>
              <a:defRPr smtClean="0"/>
            </a:lvl1pPr>
          </a:lstStyle>
          <a:p>
            <a:pPr lvl="0"/>
            <a:r>
              <a:rPr lang="en-US" noProof="0"/>
              <a:t>Click to edit Master subtitle style</a:t>
            </a:r>
          </a:p>
        </p:txBody>
      </p:sp>
    </p:spTree>
    <p:extLst>
      <p:ext uri="{BB962C8B-B14F-4D97-AF65-F5344CB8AC3E}">
        <p14:creationId xmlns:p14="http://schemas.microsoft.com/office/powerpoint/2010/main" val="1370661933"/>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4474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223838"/>
            <a:ext cx="2057400" cy="61007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3838"/>
            <a:ext cx="6019800" cy="6100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7880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223838"/>
            <a:ext cx="8229600" cy="944562"/>
          </a:xfrm>
        </p:spPr>
        <p:txBody>
          <a:bodyPr/>
          <a:lstStyle/>
          <a:p>
            <a:r>
              <a:rPr lang="en-US"/>
              <a:t>Click to edit Master title style</a:t>
            </a:r>
          </a:p>
        </p:txBody>
      </p:sp>
      <p:sp>
        <p:nvSpPr>
          <p:cNvPr id="3" name="Table Placeholder 2"/>
          <p:cNvSpPr>
            <a:spLocks noGrp="1"/>
          </p:cNvSpPr>
          <p:nvPr>
            <p:ph type="tbl" idx="1"/>
          </p:nvPr>
        </p:nvSpPr>
        <p:spPr>
          <a:xfrm>
            <a:off x="533400" y="1371600"/>
            <a:ext cx="8229600" cy="4953000"/>
          </a:xfrm>
        </p:spPr>
        <p:txBody>
          <a:bodyPr/>
          <a:lstStyle/>
          <a:p>
            <a:pPr lvl="0"/>
            <a:endParaRPr lang="en-US" noProof="0"/>
          </a:p>
        </p:txBody>
      </p:sp>
    </p:spTree>
    <p:extLst>
      <p:ext uri="{BB962C8B-B14F-4D97-AF65-F5344CB8AC3E}">
        <p14:creationId xmlns:p14="http://schemas.microsoft.com/office/powerpoint/2010/main" val="192062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3838"/>
            <a:ext cx="8229600" cy="944562"/>
          </a:xfrm>
        </p:spPr>
        <p:txBody>
          <a:bodyPr/>
          <a:lstStyle/>
          <a:p>
            <a:r>
              <a:rPr lang="en-US"/>
              <a:t>Click to edit Master title style</a:t>
            </a:r>
          </a:p>
        </p:txBody>
      </p:sp>
      <p:sp>
        <p:nvSpPr>
          <p:cNvPr id="3" name="Content Placeholder 2"/>
          <p:cNvSpPr>
            <a:spLocks noGrp="1"/>
          </p:cNvSpPr>
          <p:nvPr>
            <p:ph sz="half" idx="1"/>
          </p:nvPr>
        </p:nvSpPr>
        <p:spPr>
          <a:xfrm>
            <a:off x="533400" y="137160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24400" y="1371600"/>
            <a:ext cx="40386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24400" y="3924300"/>
            <a:ext cx="40386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5258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3838"/>
            <a:ext cx="8229600" cy="944562"/>
          </a:xfrm>
        </p:spPr>
        <p:txBody>
          <a:bodyPr/>
          <a:lstStyle/>
          <a:p>
            <a:r>
              <a:rPr lang="en-US"/>
              <a:t>Click to edit Master title style</a:t>
            </a:r>
          </a:p>
        </p:txBody>
      </p:sp>
      <p:sp>
        <p:nvSpPr>
          <p:cNvPr id="3" name="Text Placeholder 2"/>
          <p:cNvSpPr>
            <a:spLocks noGrp="1"/>
          </p:cNvSpPr>
          <p:nvPr>
            <p:ph type="body" sz="half" idx="1"/>
          </p:nvPr>
        </p:nvSpPr>
        <p:spPr>
          <a:xfrm>
            <a:off x="533400" y="137160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37160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1738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33497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63482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9561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7413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948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0195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60115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43068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533400" y="1371600"/>
            <a:ext cx="8229600" cy="4953000"/>
          </a:xfrm>
          <a:prstGeom prst="rect">
            <a:avLst/>
          </a:prstGeom>
          <a:solidFill>
            <a:schemeClr val="bg1"/>
          </a:solidFill>
          <a:ln>
            <a:noFill/>
          </a:ln>
          <a:extLst>
            <a:ext uri="{91240B29-F687-4F45-9708-019B960494DF}">
              <a14:hiddenLine xmlns:a14="http://schemas.microsoft.com/office/drawing/2010/main" w="12700">
                <a:solidFill>
                  <a:schemeClr val="accent2"/>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Oval 9"/>
          <p:cNvSpPr>
            <a:spLocks noChangeArrowheads="1"/>
          </p:cNvSpPr>
          <p:nvPr userDrawn="1"/>
        </p:nvSpPr>
        <p:spPr bwMode="auto">
          <a:xfrm>
            <a:off x="8534400" y="6477000"/>
            <a:ext cx="381000" cy="381000"/>
          </a:xfrm>
          <a:prstGeom prst="ellipse">
            <a:avLst/>
          </a:prstGeom>
          <a:gradFill rotWithShape="1">
            <a:gsLst>
              <a:gs pos="0">
                <a:schemeClr val="bg1"/>
              </a:gs>
              <a:gs pos="100000">
                <a:schemeClr val="accent1"/>
              </a:gs>
            </a:gsLst>
            <a:path path="shape">
              <a:fillToRect l="50000" t="50000" r="50000" b="50000"/>
            </a:path>
          </a:gradFill>
          <a:ln w="9525">
            <a:solidFill>
              <a:schemeClr val="bg1"/>
            </a:solidFill>
            <a:round/>
            <a:headEnd/>
            <a:tailEnd/>
          </a:ln>
        </p:spPr>
        <p:txBody>
          <a:bodyPr wrap="none" anchor="ctr"/>
          <a:lstStyle/>
          <a:p>
            <a:pPr algn="ctr" fontAlgn="base">
              <a:spcBef>
                <a:spcPct val="0"/>
              </a:spcBef>
              <a:spcAft>
                <a:spcPct val="0"/>
              </a:spcAft>
            </a:pPr>
            <a:fld id="{CB951395-71EC-4C60-9AEB-4100650E6C0E}" type="slidenum">
              <a:rPr lang="en-US" sz="1400" b="1">
                <a:solidFill>
                  <a:srgbClr val="FF0066"/>
                </a:solidFill>
              </a:rPr>
              <a:pPr algn="ctr" fontAlgn="base">
                <a:spcBef>
                  <a:spcPct val="0"/>
                </a:spcBef>
                <a:spcAft>
                  <a:spcPct val="0"/>
                </a:spcAft>
              </a:pPr>
              <a:t>‹#›</a:t>
            </a:fld>
            <a:endParaRPr lang="en-US" sz="1400" b="1">
              <a:solidFill>
                <a:srgbClr val="FF0066"/>
              </a:solidFill>
            </a:endParaRPr>
          </a:p>
        </p:txBody>
      </p:sp>
      <p:sp>
        <p:nvSpPr>
          <p:cNvPr id="1029" name="Line 8"/>
          <p:cNvSpPr>
            <a:spLocks noChangeShapeType="1"/>
          </p:cNvSpPr>
          <p:nvPr userDrawn="1"/>
        </p:nvSpPr>
        <p:spPr bwMode="auto">
          <a:xfrm>
            <a:off x="533400" y="6462713"/>
            <a:ext cx="8245475" cy="0"/>
          </a:xfrm>
          <a:prstGeom prst="line">
            <a:avLst/>
          </a:prstGeom>
          <a:noFill/>
          <a:ln w="31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600">
              <a:solidFill>
                <a:srgbClr val="000000"/>
              </a:solidFill>
            </a:endParaRPr>
          </a:p>
        </p:txBody>
      </p:sp>
      <p:sp>
        <p:nvSpPr>
          <p:cNvPr id="1030" name="Line 11"/>
          <p:cNvSpPr>
            <a:spLocks noChangeShapeType="1"/>
          </p:cNvSpPr>
          <p:nvPr userDrawn="1"/>
        </p:nvSpPr>
        <p:spPr bwMode="auto">
          <a:xfrm>
            <a:off x="533400" y="1219200"/>
            <a:ext cx="8245475" cy="0"/>
          </a:xfrm>
          <a:prstGeom prst="line">
            <a:avLst/>
          </a:prstGeom>
          <a:noFill/>
          <a:ln w="57150" cmpd="thinThick">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600">
              <a:solidFill>
                <a:srgbClr val="000000"/>
              </a:solidFill>
            </a:endParaRPr>
          </a:p>
        </p:txBody>
      </p:sp>
    </p:spTree>
    <p:extLst>
      <p:ext uri="{BB962C8B-B14F-4D97-AF65-F5344CB8AC3E}">
        <p14:creationId xmlns:p14="http://schemas.microsoft.com/office/powerpoint/2010/main" val="10747643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sldNum="0" hdr="0" dt="0"/>
  <p:txStyles>
    <p:titleStyle>
      <a:lvl1pPr algn="l" rtl="0" eaLnBrk="0" fontAlgn="base" hangingPunct="0">
        <a:spcBef>
          <a:spcPct val="0"/>
        </a:spcBef>
        <a:spcAft>
          <a:spcPct val="0"/>
        </a:spcAft>
        <a:defRPr sz="2800" b="1">
          <a:solidFill>
            <a:srgbClr val="FF0066"/>
          </a:solidFill>
          <a:latin typeface="+mj-lt"/>
          <a:ea typeface="+mj-ea"/>
          <a:cs typeface="+mj-cs"/>
        </a:defRPr>
      </a:lvl1pPr>
      <a:lvl2pPr algn="l" rtl="0" eaLnBrk="0" fontAlgn="base" hangingPunct="0">
        <a:spcBef>
          <a:spcPct val="0"/>
        </a:spcBef>
        <a:spcAft>
          <a:spcPct val="0"/>
        </a:spcAft>
        <a:defRPr sz="2800" b="1">
          <a:solidFill>
            <a:srgbClr val="FF0066"/>
          </a:solidFill>
          <a:latin typeface="Arial" charset="0"/>
          <a:cs typeface="Arial" charset="0"/>
        </a:defRPr>
      </a:lvl2pPr>
      <a:lvl3pPr algn="l" rtl="0" eaLnBrk="0" fontAlgn="base" hangingPunct="0">
        <a:spcBef>
          <a:spcPct val="0"/>
        </a:spcBef>
        <a:spcAft>
          <a:spcPct val="0"/>
        </a:spcAft>
        <a:defRPr sz="2800" b="1">
          <a:solidFill>
            <a:srgbClr val="FF0066"/>
          </a:solidFill>
          <a:latin typeface="Arial" charset="0"/>
          <a:cs typeface="Arial" charset="0"/>
        </a:defRPr>
      </a:lvl3pPr>
      <a:lvl4pPr algn="l" rtl="0" eaLnBrk="0" fontAlgn="base" hangingPunct="0">
        <a:spcBef>
          <a:spcPct val="0"/>
        </a:spcBef>
        <a:spcAft>
          <a:spcPct val="0"/>
        </a:spcAft>
        <a:defRPr sz="2800" b="1">
          <a:solidFill>
            <a:srgbClr val="FF0066"/>
          </a:solidFill>
          <a:latin typeface="Arial" charset="0"/>
          <a:cs typeface="Arial" charset="0"/>
        </a:defRPr>
      </a:lvl4pPr>
      <a:lvl5pPr algn="l" rtl="0" eaLnBrk="0" fontAlgn="base" hangingPunct="0">
        <a:spcBef>
          <a:spcPct val="0"/>
        </a:spcBef>
        <a:spcAft>
          <a:spcPct val="0"/>
        </a:spcAft>
        <a:defRPr sz="2800" b="1">
          <a:solidFill>
            <a:srgbClr val="FF0066"/>
          </a:solidFill>
          <a:latin typeface="Arial" charset="0"/>
          <a:cs typeface="Arial" charset="0"/>
        </a:defRPr>
      </a:lvl5pPr>
      <a:lvl6pPr marL="457200" algn="l" rtl="0" fontAlgn="base">
        <a:spcBef>
          <a:spcPct val="0"/>
        </a:spcBef>
        <a:spcAft>
          <a:spcPct val="0"/>
        </a:spcAft>
        <a:defRPr sz="2800" b="1">
          <a:solidFill>
            <a:srgbClr val="FF0066"/>
          </a:solidFill>
          <a:latin typeface="Arial" charset="0"/>
          <a:cs typeface="Arial" charset="0"/>
        </a:defRPr>
      </a:lvl6pPr>
      <a:lvl7pPr marL="914400" algn="l" rtl="0" fontAlgn="base">
        <a:spcBef>
          <a:spcPct val="0"/>
        </a:spcBef>
        <a:spcAft>
          <a:spcPct val="0"/>
        </a:spcAft>
        <a:defRPr sz="2800" b="1">
          <a:solidFill>
            <a:srgbClr val="FF0066"/>
          </a:solidFill>
          <a:latin typeface="Arial" charset="0"/>
          <a:cs typeface="Arial" charset="0"/>
        </a:defRPr>
      </a:lvl7pPr>
      <a:lvl8pPr marL="1371600" algn="l" rtl="0" fontAlgn="base">
        <a:spcBef>
          <a:spcPct val="0"/>
        </a:spcBef>
        <a:spcAft>
          <a:spcPct val="0"/>
        </a:spcAft>
        <a:defRPr sz="2800" b="1">
          <a:solidFill>
            <a:srgbClr val="FF0066"/>
          </a:solidFill>
          <a:latin typeface="Arial" charset="0"/>
          <a:cs typeface="Arial" charset="0"/>
        </a:defRPr>
      </a:lvl8pPr>
      <a:lvl9pPr marL="1828800" algn="l" rtl="0" fontAlgn="base">
        <a:spcBef>
          <a:spcPct val="0"/>
        </a:spcBef>
        <a:spcAft>
          <a:spcPct val="0"/>
        </a:spcAft>
        <a:defRPr sz="2800" b="1">
          <a:solidFill>
            <a:srgbClr val="FF0066"/>
          </a:solidFill>
          <a:latin typeface="Arial" charset="0"/>
          <a:cs typeface="Arial" charset="0"/>
        </a:defRPr>
      </a:lvl9pPr>
    </p:titleStyle>
    <p:bodyStyle>
      <a:lvl1pPr marL="342900" indent="-342900" algn="just" rtl="0" eaLnBrk="0" fontAlgn="base" hangingPunct="0">
        <a:spcBef>
          <a:spcPct val="20000"/>
        </a:spcBef>
        <a:spcAft>
          <a:spcPct val="0"/>
        </a:spcAft>
        <a:buChar char="•"/>
        <a:defRPr sz="2600">
          <a:solidFill>
            <a:schemeClr val="tx1"/>
          </a:solidFill>
          <a:latin typeface="+mn-lt"/>
          <a:ea typeface="+mn-ea"/>
          <a:cs typeface="+mn-cs"/>
        </a:defRPr>
      </a:lvl1pPr>
      <a:lvl2pPr marL="742950" indent="-285750" algn="just" rtl="0" eaLnBrk="0" fontAlgn="base" hangingPunct="0">
        <a:spcBef>
          <a:spcPct val="20000"/>
        </a:spcBef>
        <a:spcAft>
          <a:spcPct val="0"/>
        </a:spcAft>
        <a:buChar char="–"/>
        <a:defRPr sz="2400">
          <a:solidFill>
            <a:srgbClr val="3333FF"/>
          </a:solidFill>
          <a:latin typeface="+mn-lt"/>
          <a:cs typeface="+mn-cs"/>
        </a:defRPr>
      </a:lvl2pPr>
      <a:lvl3pPr marL="1143000" indent="-228600" algn="just" rtl="0" eaLnBrk="0" fontAlgn="base" hangingPunct="0">
        <a:spcBef>
          <a:spcPct val="20000"/>
        </a:spcBef>
        <a:spcAft>
          <a:spcPct val="0"/>
        </a:spcAft>
        <a:buChar char="•"/>
        <a:defRPr sz="2000">
          <a:solidFill>
            <a:srgbClr val="336600"/>
          </a:solidFill>
          <a:latin typeface="+mn-lt"/>
          <a:cs typeface="+mn-cs"/>
        </a:defRPr>
      </a:lvl3pPr>
      <a:lvl4pPr marL="1600200" indent="-228600" algn="just" rtl="0" eaLnBrk="0" fontAlgn="base" hangingPunct="0">
        <a:spcBef>
          <a:spcPct val="20000"/>
        </a:spcBef>
        <a:spcAft>
          <a:spcPct val="0"/>
        </a:spcAft>
        <a:buChar char="–"/>
        <a:defRPr sz="2000">
          <a:solidFill>
            <a:srgbClr val="996600"/>
          </a:solidFill>
          <a:latin typeface="+mn-lt"/>
          <a:cs typeface="+mn-cs"/>
        </a:defRPr>
      </a:lvl4pPr>
      <a:lvl5pPr marL="2057400" indent="-228600" algn="just" rtl="0" eaLnBrk="0" fontAlgn="base" hangingPunct="0">
        <a:spcBef>
          <a:spcPct val="20000"/>
        </a:spcBef>
        <a:spcAft>
          <a:spcPct val="0"/>
        </a:spcAft>
        <a:buChar char="»"/>
        <a:defRPr sz="2000">
          <a:solidFill>
            <a:schemeClr val="tx1"/>
          </a:solidFill>
          <a:latin typeface="+mn-lt"/>
          <a:cs typeface="+mn-cs"/>
        </a:defRPr>
      </a:lvl5pPr>
      <a:lvl6pPr marL="2514600" indent="-228600" algn="just" rtl="0" fontAlgn="base">
        <a:spcBef>
          <a:spcPct val="20000"/>
        </a:spcBef>
        <a:spcAft>
          <a:spcPct val="0"/>
        </a:spcAft>
        <a:buChar char="»"/>
        <a:defRPr>
          <a:solidFill>
            <a:schemeClr val="tx1"/>
          </a:solidFill>
          <a:latin typeface="+mn-lt"/>
          <a:cs typeface="+mn-cs"/>
        </a:defRPr>
      </a:lvl6pPr>
      <a:lvl7pPr marL="2971800" indent="-228600" algn="just" rtl="0" fontAlgn="base">
        <a:spcBef>
          <a:spcPct val="20000"/>
        </a:spcBef>
        <a:spcAft>
          <a:spcPct val="0"/>
        </a:spcAft>
        <a:buChar char="»"/>
        <a:defRPr>
          <a:solidFill>
            <a:schemeClr val="tx1"/>
          </a:solidFill>
          <a:latin typeface="+mn-lt"/>
          <a:cs typeface="+mn-cs"/>
        </a:defRPr>
      </a:lvl7pPr>
      <a:lvl8pPr marL="3429000" indent="-228600" algn="just" rtl="0" fontAlgn="base">
        <a:spcBef>
          <a:spcPct val="20000"/>
        </a:spcBef>
        <a:spcAft>
          <a:spcPct val="0"/>
        </a:spcAft>
        <a:buChar char="»"/>
        <a:defRPr>
          <a:solidFill>
            <a:schemeClr val="tx1"/>
          </a:solidFill>
          <a:latin typeface="+mn-lt"/>
          <a:cs typeface="+mn-cs"/>
        </a:defRPr>
      </a:lvl8pPr>
      <a:lvl9pPr marL="3886200" indent="-228600" algn="just" rtl="0" fontAlgn="base">
        <a:spcBef>
          <a:spcPct val="20000"/>
        </a:spcBef>
        <a:spcAft>
          <a:spcPct val="0"/>
        </a:spcAft>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ctrTitle"/>
          </p:nvPr>
        </p:nvSpPr>
        <p:spPr/>
        <p:txBody>
          <a:bodyPr/>
          <a:lstStyle/>
          <a:p>
            <a:r>
              <a:rPr lang="en-US" sz="2400"/>
              <a:t>Chương II  </a:t>
            </a:r>
            <a:br>
              <a:rPr lang="en-US" sz="2400"/>
            </a:br>
            <a:r>
              <a:rPr lang="en-US" sz="3600"/>
              <a:t>MÔ HÌNH DỮ LIỆU QUAN HỆ</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1066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p:txBody>
          <a:bodyPr/>
          <a:lstStyle/>
          <a:p>
            <a:pPr eaLnBrk="1" hangingPunct="1"/>
            <a:r>
              <a:rPr lang="en-US"/>
              <a:t>Các định nghĩa</a:t>
            </a:r>
            <a:br>
              <a:rPr lang="en-US"/>
            </a:br>
            <a:r>
              <a:rPr lang="en-US" sz="2400"/>
              <a:t>– Lược đồ quan hệ, Lược đồ cơ sở dữ liệu </a:t>
            </a:r>
            <a:r>
              <a:rPr lang="en-US" sz="2000"/>
              <a:t>(tt)</a:t>
            </a:r>
          </a:p>
        </p:txBody>
      </p:sp>
      <p:sp>
        <p:nvSpPr>
          <p:cNvPr id="44035" name="Rectangle 3"/>
          <p:cNvSpPr>
            <a:spLocks noGrp="1" noChangeArrowheads="1"/>
          </p:cNvSpPr>
          <p:nvPr>
            <p:ph type="body" idx="4294967295"/>
          </p:nvPr>
        </p:nvSpPr>
        <p:spPr/>
        <p:txBody>
          <a:bodyPr/>
          <a:lstStyle/>
          <a:p>
            <a:pPr eaLnBrk="1" hangingPunct="1">
              <a:lnSpc>
                <a:spcPct val="90000"/>
              </a:lnSpc>
            </a:pPr>
            <a:r>
              <a:rPr lang="en-US" sz="2400"/>
              <a:t>Nhiều lược đồ quan hệ cùng nằm trong một hệ thống quản lý được gọi là một </a:t>
            </a:r>
            <a:r>
              <a:rPr lang="en-US" sz="2400" b="1" u="sng"/>
              <a:t>lược đồ CSDL</a:t>
            </a:r>
            <a:r>
              <a:rPr lang="en-US" sz="2400"/>
              <a:t>.</a:t>
            </a:r>
          </a:p>
          <a:p>
            <a:pPr eaLnBrk="1" hangingPunct="1">
              <a:lnSpc>
                <a:spcPct val="90000"/>
              </a:lnSpc>
              <a:buFontTx/>
              <a:buNone/>
            </a:pPr>
            <a:endParaRPr lang="en-US" sz="2400"/>
          </a:p>
          <a:p>
            <a:pPr eaLnBrk="1" hangingPunct="1">
              <a:lnSpc>
                <a:spcPct val="90000"/>
              </a:lnSpc>
            </a:pPr>
            <a:r>
              <a:rPr lang="en-US"/>
              <a:t>Ví dụ lược đồ CSDL để quản lý điểm của sinh viên có thể gồm những lược đồ quan hệ sau:</a:t>
            </a:r>
          </a:p>
          <a:p>
            <a:pPr lvl="1" eaLnBrk="1" hangingPunct="1">
              <a:lnSpc>
                <a:spcPct val="90000"/>
              </a:lnSpc>
              <a:buFontTx/>
              <a:buNone/>
            </a:pPr>
            <a:r>
              <a:rPr lang="en-US" sz="2200"/>
              <a:t>SV(maSV, hotenSV, ngaySinh, maLop, tinh, hocBong)</a:t>
            </a:r>
          </a:p>
          <a:p>
            <a:pPr lvl="1" eaLnBrk="1" hangingPunct="1">
              <a:lnSpc>
                <a:spcPct val="90000"/>
              </a:lnSpc>
              <a:buFontTx/>
              <a:buNone/>
            </a:pPr>
            <a:r>
              <a:rPr lang="en-US" sz="2200"/>
              <a:t>Lop(maLop, tenLop, siSo, maKhoa)</a:t>
            </a:r>
          </a:p>
          <a:p>
            <a:pPr lvl="1" eaLnBrk="1" hangingPunct="1">
              <a:lnSpc>
                <a:spcPct val="90000"/>
              </a:lnSpc>
              <a:buFontTx/>
              <a:buNone/>
            </a:pPr>
            <a:r>
              <a:rPr lang="en-US" sz="2200"/>
              <a:t>Khoa(maKhoa, tenKhoa, soCB)</a:t>
            </a:r>
          </a:p>
          <a:p>
            <a:pPr lvl="1" eaLnBrk="1" hangingPunct="1">
              <a:lnSpc>
                <a:spcPct val="90000"/>
              </a:lnSpc>
              <a:buFontTx/>
              <a:buNone/>
            </a:pPr>
            <a:r>
              <a:rPr lang="en-US" sz="2200"/>
              <a:t>MonHoc(maMH, tenMH, soTiet)</a:t>
            </a:r>
          </a:p>
          <a:p>
            <a:pPr lvl="1" eaLnBrk="1" hangingPunct="1">
              <a:lnSpc>
                <a:spcPct val="90000"/>
              </a:lnSpc>
              <a:buFontTx/>
              <a:buNone/>
            </a:pPr>
            <a:r>
              <a:rPr lang="en-US" sz="2200"/>
              <a:t>KetQua(maSV, maMH, diemThi)</a:t>
            </a:r>
          </a:p>
        </p:txBody>
      </p:sp>
    </p:spTree>
    <p:extLst>
      <p:ext uri="{BB962C8B-B14F-4D97-AF65-F5344CB8AC3E}">
        <p14:creationId xmlns:p14="http://schemas.microsoft.com/office/powerpoint/2010/main" val="1918461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0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03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03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03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0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p:txBody>
          <a:bodyPr/>
          <a:lstStyle/>
          <a:p>
            <a:pPr eaLnBrk="1" hangingPunct="1"/>
            <a:r>
              <a:rPr lang="en-US"/>
              <a:t>Các định nghĩa</a:t>
            </a:r>
            <a:br>
              <a:rPr lang="en-US"/>
            </a:br>
            <a:r>
              <a:rPr lang="en-US" sz="2400"/>
              <a:t>– Lược đồ quan hệ, Lược đồ cơ sở dữ liệu </a:t>
            </a:r>
            <a:r>
              <a:rPr lang="en-US" sz="2000"/>
              <a:t>(tt)</a:t>
            </a:r>
          </a:p>
        </p:txBody>
      </p:sp>
      <p:sp>
        <p:nvSpPr>
          <p:cNvPr id="45059" name="Rectangle 3"/>
          <p:cNvSpPr>
            <a:spLocks noGrp="1" noChangeArrowheads="1"/>
          </p:cNvSpPr>
          <p:nvPr>
            <p:ph type="body" idx="4294967295"/>
          </p:nvPr>
        </p:nvSpPr>
        <p:spPr/>
        <p:txBody>
          <a:bodyPr/>
          <a:lstStyle/>
          <a:p>
            <a:pPr eaLnBrk="1" hangingPunct="1">
              <a:lnSpc>
                <a:spcPct val="90000"/>
              </a:lnSpc>
            </a:pPr>
            <a:r>
              <a:rPr lang="en-US" b="1" u="sng"/>
              <a:t>Nhận xét:</a:t>
            </a:r>
            <a:r>
              <a:rPr lang="en-US"/>
              <a:t> </a:t>
            </a:r>
          </a:p>
          <a:p>
            <a:pPr lvl="1" eaLnBrk="1" hangingPunct="1">
              <a:lnSpc>
                <a:spcPct val="90000"/>
              </a:lnSpc>
            </a:pPr>
            <a:r>
              <a:rPr lang="en-US"/>
              <a:t>khi nói cho tập thuộc tính U = {A1, A2…, An} ta coi như cho trước </a:t>
            </a:r>
            <a:r>
              <a:rPr lang="en-US" b="1"/>
              <a:t>lược đồ quan hệ</a:t>
            </a:r>
            <a:r>
              <a:rPr lang="en-US"/>
              <a:t> (LĐQH) và cùng với nó ta có quan hệ rỗng r = </a:t>
            </a:r>
            <a:r>
              <a:rPr lang="en-US">
                <a:sym typeface="Symbol" pitchFamily="18" charset="2"/>
              </a:rPr>
              <a:t></a:t>
            </a:r>
            <a:r>
              <a:rPr lang="en-US"/>
              <a:t>.</a:t>
            </a:r>
          </a:p>
          <a:p>
            <a:pPr lvl="1" eaLnBrk="1" hangingPunct="1">
              <a:lnSpc>
                <a:spcPct val="90000"/>
              </a:lnSpc>
            </a:pPr>
            <a:r>
              <a:rPr lang="en-US"/>
              <a:t>Khi lược đồ được nạp thêm ít nhất một dòng thì ta có một quan hệ khác rỗng. </a:t>
            </a:r>
          </a:p>
        </p:txBody>
      </p:sp>
    </p:spTree>
    <p:extLst>
      <p:ext uri="{BB962C8B-B14F-4D97-AF65-F5344CB8AC3E}">
        <p14:creationId xmlns:p14="http://schemas.microsoft.com/office/powerpoint/2010/main" val="25876212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p:txBody>
          <a:bodyPr/>
          <a:lstStyle/>
          <a:p>
            <a:pPr eaLnBrk="1" hangingPunct="1"/>
            <a:r>
              <a:rPr lang="en-US"/>
              <a:t>Các định nghĩa</a:t>
            </a:r>
            <a:br>
              <a:rPr lang="en-US"/>
            </a:br>
            <a:r>
              <a:rPr lang="en-US" sz="2400"/>
              <a:t>– Lược đồ quan hệ, Lược đồ cơ sở dữ liệu </a:t>
            </a:r>
            <a:r>
              <a:rPr lang="en-US" sz="2000"/>
              <a:t>(tt)</a:t>
            </a:r>
          </a:p>
        </p:txBody>
      </p:sp>
      <p:sp>
        <p:nvSpPr>
          <p:cNvPr id="46083" name="Rectangle 3"/>
          <p:cNvSpPr>
            <a:spLocks noGrp="1" noChangeArrowheads="1"/>
          </p:cNvSpPr>
          <p:nvPr>
            <p:ph type="body" idx="4294967295"/>
          </p:nvPr>
        </p:nvSpPr>
        <p:spPr/>
        <p:txBody>
          <a:bodyPr/>
          <a:lstStyle/>
          <a:p>
            <a:pPr eaLnBrk="1" hangingPunct="1"/>
            <a:r>
              <a:rPr lang="en-US" b="1" u="sng"/>
              <a:t>Định nghĩa quan hệ (relation):</a:t>
            </a:r>
            <a:endParaRPr lang="en-US"/>
          </a:p>
          <a:p>
            <a:pPr lvl="1" eaLnBrk="1" hangingPunct="1"/>
            <a:r>
              <a:rPr lang="en-US"/>
              <a:t>Là sự thể hiện của LĐQH ở một thời điểm. </a:t>
            </a:r>
          </a:p>
          <a:p>
            <a:pPr lvl="1" eaLnBrk="1" hangingPunct="1"/>
            <a:r>
              <a:rPr lang="en-US"/>
              <a:t>Cụ thể, một quan hệ r trên LĐQH R là một tập con của tích Descartes (Đề các) của các miền giá trị D(A</a:t>
            </a:r>
            <a:r>
              <a:rPr lang="en-US" baseline="-25000"/>
              <a:t>i</a:t>
            </a:r>
            <a:r>
              <a:rPr lang="en-US"/>
              <a:t>) với i = 1…n.</a:t>
            </a:r>
          </a:p>
          <a:p>
            <a:pPr lvl="1" eaLnBrk="1" hangingPunct="1"/>
            <a:r>
              <a:rPr lang="en-US"/>
              <a:t>Một cách hình thức, r là một QH trên tập thuộc tính U nếu: 	r </a:t>
            </a:r>
            <a:r>
              <a:rPr lang="en-US">
                <a:sym typeface="Symbol" pitchFamily="18" charset="2"/>
              </a:rPr>
              <a:t></a:t>
            </a:r>
            <a:r>
              <a:rPr lang="en-US"/>
              <a:t> D(A</a:t>
            </a:r>
            <a:r>
              <a:rPr lang="en-US" baseline="-25000"/>
              <a:t>1</a:t>
            </a:r>
            <a:r>
              <a:rPr lang="en-US"/>
              <a:t>) x D(A</a:t>
            </a:r>
            <a:r>
              <a:rPr lang="en-US" baseline="-25000"/>
              <a:t>2</a:t>
            </a:r>
            <a:r>
              <a:rPr lang="en-US"/>
              <a:t>) x … x D(A</a:t>
            </a:r>
            <a:r>
              <a:rPr lang="en-US" baseline="-25000"/>
              <a:t>n</a:t>
            </a:r>
            <a:r>
              <a:rPr lang="en-US"/>
              <a:t>) </a:t>
            </a:r>
          </a:p>
          <a:p>
            <a:pPr lvl="1" eaLnBrk="1" hangingPunct="1">
              <a:buFontTx/>
              <a:buNone/>
            </a:pPr>
            <a:r>
              <a:rPr lang="en-US"/>
              <a:t>	</a:t>
            </a:r>
            <a:r>
              <a:rPr lang="en-US" sz="2000"/>
              <a:t>với D(A</a:t>
            </a:r>
            <a:r>
              <a:rPr lang="en-US" sz="2000" baseline="-25000"/>
              <a:t>i</a:t>
            </a:r>
            <a:r>
              <a:rPr lang="en-US" sz="2000"/>
              <a:t>) là miền giá trị của thuộc tính Ai. </a:t>
            </a:r>
            <a:endParaRPr lang="en-US"/>
          </a:p>
          <a:p>
            <a:pPr lvl="1" eaLnBrk="1" hangingPunct="1"/>
            <a:r>
              <a:rPr lang="en-US" b="1" u="sng"/>
              <a:t>Ví dụ: </a:t>
            </a:r>
            <a:endParaRPr lang="en-US"/>
          </a:p>
          <a:p>
            <a:pPr lvl="2" eaLnBrk="1" hangingPunct="1"/>
            <a:r>
              <a:rPr lang="en-US"/>
              <a:t>Bảng 2.1 lưu trữ hồ sơ sinh viên là một quan hệ, với U = {maSoSV, hoTenSV, ngaySinh, diemTB, mucHbg}. </a:t>
            </a:r>
          </a:p>
          <a:p>
            <a:pPr lvl="1" eaLnBrk="1" hangingPunct="1">
              <a:buFontTx/>
              <a:buNone/>
            </a:pPr>
            <a:endParaRPr lang="en-US"/>
          </a:p>
        </p:txBody>
      </p:sp>
    </p:spTree>
    <p:extLst>
      <p:ext uri="{BB962C8B-B14F-4D97-AF65-F5344CB8AC3E}">
        <p14:creationId xmlns:p14="http://schemas.microsoft.com/office/powerpoint/2010/main" val="8437945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08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08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0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p:txBody>
          <a:bodyPr/>
          <a:lstStyle/>
          <a:p>
            <a:pPr eaLnBrk="1" hangingPunct="1"/>
            <a:r>
              <a:rPr lang="en-US"/>
              <a:t>Các định nghĩa</a:t>
            </a:r>
            <a:br>
              <a:rPr lang="en-US"/>
            </a:br>
            <a:r>
              <a:rPr lang="en-US" sz="2400"/>
              <a:t>– Lược đồ quan hệ, Lược đồ cơ sở dữ liệu </a:t>
            </a:r>
            <a:r>
              <a:rPr lang="en-US" sz="2000"/>
              <a:t>(tt)</a:t>
            </a:r>
          </a:p>
        </p:txBody>
      </p:sp>
      <p:sp>
        <p:nvSpPr>
          <p:cNvPr id="47107" name="Rectangle 3"/>
          <p:cNvSpPr>
            <a:spLocks noGrp="1" noChangeArrowheads="1"/>
          </p:cNvSpPr>
          <p:nvPr>
            <p:ph type="body" sz="half" idx="4294967295"/>
          </p:nvPr>
        </p:nvSpPr>
        <p:spPr>
          <a:xfrm>
            <a:off x="457200" y="1600200"/>
            <a:ext cx="8229600" cy="4800600"/>
          </a:xfrm>
        </p:spPr>
        <p:txBody>
          <a:bodyPr/>
          <a:lstStyle/>
          <a:p>
            <a:pPr eaLnBrk="1" hangingPunct="1"/>
            <a:r>
              <a:rPr lang="en-US" sz="2400" b="1" u="sng"/>
              <a:t>Nhận xét:</a:t>
            </a:r>
            <a:endParaRPr lang="en-US" sz="2400"/>
          </a:p>
          <a:p>
            <a:pPr lvl="1" eaLnBrk="1" hangingPunct="1"/>
            <a:r>
              <a:rPr lang="en-US"/>
              <a:t>Quan hệ r là một bảng hai chiều:</a:t>
            </a:r>
          </a:p>
          <a:p>
            <a:pPr lvl="2" eaLnBrk="1" hangingPunct="1"/>
            <a:r>
              <a:rPr lang="en-US"/>
              <a:t>trên cột thứ i là các giá trị của D(A</a:t>
            </a:r>
            <a:r>
              <a:rPr lang="en-US" baseline="-25000"/>
              <a:t>i</a:t>
            </a:r>
            <a:r>
              <a:rPr lang="en-US"/>
              <a:t>),</a:t>
            </a:r>
          </a:p>
          <a:p>
            <a:pPr lvl="2" eaLnBrk="1" hangingPunct="1"/>
            <a:r>
              <a:rPr lang="en-US"/>
              <a:t>trên mỗi dòng của bảng là bộ n giá trị của các miền giá trị của các thuộc tính Ai. Một dòng chứa thông tin về một đối tượng và gọi là một bộ (phần tử) của quan hệ.</a:t>
            </a:r>
          </a:p>
          <a:p>
            <a:pPr lvl="1" eaLnBrk="1" hangingPunct="1"/>
            <a:r>
              <a:rPr lang="en-US"/>
              <a:t>Trên một LĐQH có thể xây dựng được nhiều QH khác nhau, cứ thay đổi một dòng hoặc một cột ta được một QH mới. </a:t>
            </a:r>
          </a:p>
          <a:p>
            <a:pPr lvl="1" eaLnBrk="1" hangingPunct="1"/>
            <a:r>
              <a:rPr lang="en-US"/>
              <a:t>Lưu ý:</a:t>
            </a:r>
          </a:p>
          <a:p>
            <a:pPr lvl="2" eaLnBrk="1" hangingPunct="1"/>
            <a:r>
              <a:rPr lang="en-US"/>
              <a:t>Với cách nhìn của tập hợp việc thêm vào một dòng (cột) giống với dòng (cột) đã có thì QH không thay đổi. Đồng thời thứ tự của các dòng (cột) không quan trọng.</a:t>
            </a:r>
          </a:p>
          <a:p>
            <a:pPr lvl="1" eaLnBrk="1" hangingPunct="1"/>
            <a:endParaRPr lang="en-US" sz="2000"/>
          </a:p>
        </p:txBody>
      </p:sp>
    </p:spTree>
    <p:extLst>
      <p:ext uri="{BB962C8B-B14F-4D97-AF65-F5344CB8AC3E}">
        <p14:creationId xmlns:p14="http://schemas.microsoft.com/office/powerpoint/2010/main" val="10093240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10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10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1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lstStyle/>
          <a:p>
            <a:pPr eaLnBrk="1" hangingPunct="1"/>
            <a:r>
              <a:rPr lang="en-US"/>
              <a:t>Các định nghĩa</a:t>
            </a:r>
            <a:br>
              <a:rPr lang="en-US"/>
            </a:br>
            <a:r>
              <a:rPr lang="en-US" sz="2400"/>
              <a:t>– Lược đồ QH, Lược đồ CSDL (tt)</a:t>
            </a:r>
          </a:p>
        </p:txBody>
      </p:sp>
      <p:graphicFrame>
        <p:nvGraphicFramePr>
          <p:cNvPr id="48276" name="Group 148"/>
          <p:cNvGraphicFramePr>
            <a:graphicFrameLocks noGrp="1"/>
          </p:cNvGraphicFramePr>
          <p:nvPr>
            <p:ph idx="4294967295"/>
          </p:nvPr>
        </p:nvGraphicFramePr>
        <p:xfrm>
          <a:off x="533400" y="1371600"/>
          <a:ext cx="8229600" cy="2605088"/>
        </p:xfrm>
        <a:graphic>
          <a:graphicData uri="http://schemas.openxmlformats.org/drawingml/2006/table">
            <a:tbl>
              <a:tblPr/>
              <a:tblGrid>
                <a:gridCol w="1150938">
                  <a:extLst>
                    <a:ext uri="{9D8B030D-6E8A-4147-A177-3AD203B41FA5}">
                      <a16:colId xmlns:a16="http://schemas.microsoft.com/office/drawing/2014/main" val="20000"/>
                    </a:ext>
                  </a:extLst>
                </a:gridCol>
                <a:gridCol w="1189037">
                  <a:extLst>
                    <a:ext uri="{9D8B030D-6E8A-4147-A177-3AD203B41FA5}">
                      <a16:colId xmlns:a16="http://schemas.microsoft.com/office/drawing/2014/main" val="20001"/>
                    </a:ext>
                  </a:extLst>
                </a:gridCol>
                <a:gridCol w="1187450">
                  <a:extLst>
                    <a:ext uri="{9D8B030D-6E8A-4147-A177-3AD203B41FA5}">
                      <a16:colId xmlns:a16="http://schemas.microsoft.com/office/drawing/2014/main" val="20002"/>
                    </a:ext>
                  </a:extLst>
                </a:gridCol>
                <a:gridCol w="1185863">
                  <a:extLst>
                    <a:ext uri="{9D8B030D-6E8A-4147-A177-3AD203B41FA5}">
                      <a16:colId xmlns:a16="http://schemas.microsoft.com/office/drawing/2014/main" val="20003"/>
                    </a:ext>
                  </a:extLst>
                </a:gridCol>
                <a:gridCol w="1189037">
                  <a:extLst>
                    <a:ext uri="{9D8B030D-6E8A-4147-A177-3AD203B41FA5}">
                      <a16:colId xmlns:a16="http://schemas.microsoft.com/office/drawing/2014/main" val="20004"/>
                    </a:ext>
                  </a:extLst>
                </a:gridCol>
                <a:gridCol w="1216025">
                  <a:extLst>
                    <a:ext uri="{9D8B030D-6E8A-4147-A177-3AD203B41FA5}">
                      <a16:colId xmlns:a16="http://schemas.microsoft.com/office/drawing/2014/main" val="20005"/>
                    </a:ext>
                  </a:extLst>
                </a:gridCol>
                <a:gridCol w="1111250">
                  <a:extLst>
                    <a:ext uri="{9D8B030D-6E8A-4147-A177-3AD203B41FA5}">
                      <a16:colId xmlns:a16="http://schemas.microsoft.com/office/drawing/2014/main" val="20006"/>
                    </a:ext>
                  </a:extLst>
                </a:gridCol>
              </a:tblGrid>
              <a:tr h="4445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cs typeface="Times New Roman" pitchFamily="18" charset="0"/>
                        </a:rPr>
                        <a:t>ma</a:t>
                      </a:r>
                      <a:endParaRPr kumimoji="0" lang="en-US" sz="20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cs typeface="Times New Roman" pitchFamily="18" charset="0"/>
                        </a:rPr>
                        <a:t>hoten</a:t>
                      </a:r>
                      <a:endParaRPr kumimoji="0" lang="en-US" sz="20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cs typeface="Times New Roman" pitchFamily="18" charset="0"/>
                        </a:rPr>
                        <a:t>nsinh</a:t>
                      </a:r>
                      <a:endParaRPr kumimoji="0" lang="en-US" sz="20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cs typeface="Times New Roman" pitchFamily="18" charset="0"/>
                        </a:rPr>
                        <a:t>donvi</a:t>
                      </a:r>
                      <a:endParaRPr kumimoji="0" lang="en-US" sz="20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cs typeface="Times New Roman" pitchFamily="18" charset="0"/>
                        </a:rPr>
                        <a:t>luong</a:t>
                      </a:r>
                      <a:endParaRPr kumimoji="0" lang="en-US" sz="20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cs typeface="Times New Roman" pitchFamily="18" charset="0"/>
                        </a:rPr>
                        <a:t>phucap</a:t>
                      </a:r>
                      <a:endParaRPr kumimoji="0" lang="en-US" sz="20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cs typeface="Times New Roman" pitchFamily="18" charset="0"/>
                        </a:rPr>
                        <a:t>thuong</a:t>
                      </a:r>
                      <a:endParaRPr kumimoji="0" lang="en-US" sz="20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825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01</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Minh</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1965</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K.CNTT</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800</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50</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100</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4445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02</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Đông</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1946</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K. toán</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700</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122</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48</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4445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03</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Long</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1954</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K. lý</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1.500</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100</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90</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4445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04</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Kiên</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1956</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K. hóa</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1.900</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150</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75</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4445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05</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Đại</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1958</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K. văn</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3.000</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60</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80</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
        <p:nvSpPr>
          <p:cNvPr id="48189" name="Rectangle 61"/>
          <p:cNvSpPr>
            <a:spLocks noChangeArrowheads="1"/>
          </p:cNvSpPr>
          <p:nvPr/>
        </p:nvSpPr>
        <p:spPr bwMode="auto">
          <a:xfrm>
            <a:off x="533400" y="4114800"/>
            <a:ext cx="8229600" cy="2209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fontAlgn="base">
              <a:spcBef>
                <a:spcPct val="20000"/>
              </a:spcBef>
              <a:spcAft>
                <a:spcPct val="0"/>
              </a:spcAft>
              <a:buFontTx/>
              <a:buChar char="•"/>
            </a:pPr>
            <a:r>
              <a:rPr lang="en-US" sz="2400" b="1" u="sng">
                <a:solidFill>
                  <a:srgbClr val="0000FF"/>
                </a:solidFill>
              </a:rPr>
              <a:t>Ví dụ:</a:t>
            </a:r>
            <a:r>
              <a:rPr lang="en-US" sz="2400" b="1">
                <a:solidFill>
                  <a:srgbClr val="0000FF"/>
                </a:solidFill>
              </a:rPr>
              <a:t> </a:t>
            </a:r>
            <a:r>
              <a:rPr lang="en-US" sz="2400">
                <a:solidFill>
                  <a:srgbClr val="0000FF"/>
                </a:solidFill>
              </a:rPr>
              <a:t>Cho U  = {ma, hoten, donvi, nsinh, luong, phucap, thuong} và quan hệ r trên lược đồ R(U) như trên:</a:t>
            </a:r>
          </a:p>
          <a:p>
            <a:pPr marL="742950" lvl="1" indent="-285750" algn="just" fontAlgn="base">
              <a:spcBef>
                <a:spcPct val="20000"/>
              </a:spcBef>
              <a:spcAft>
                <a:spcPct val="0"/>
              </a:spcAft>
              <a:buFontTx/>
              <a:buChar char="–"/>
            </a:pPr>
            <a:r>
              <a:rPr lang="en-US" sz="2400">
                <a:solidFill>
                  <a:srgbClr val="0000FF"/>
                </a:solidFill>
              </a:rPr>
              <a:t>Quan hệ r ở trên có </a:t>
            </a:r>
            <a:r>
              <a:rPr lang="en-US" sz="2400" b="1">
                <a:solidFill>
                  <a:srgbClr val="FF0000"/>
                </a:solidFill>
              </a:rPr>
              <a:t>năm phần tử</a:t>
            </a:r>
            <a:r>
              <a:rPr lang="en-US" sz="2400">
                <a:solidFill>
                  <a:srgbClr val="0000FF"/>
                </a:solidFill>
              </a:rPr>
              <a:t>. Mỗi phần tử là một </a:t>
            </a:r>
            <a:r>
              <a:rPr lang="en-US" sz="2400" b="1">
                <a:solidFill>
                  <a:srgbClr val="FF0000"/>
                </a:solidFill>
              </a:rPr>
              <a:t>bộ 7 giá trị </a:t>
            </a:r>
            <a:r>
              <a:rPr lang="en-US" sz="2400">
                <a:solidFill>
                  <a:srgbClr val="0000FF"/>
                </a:solidFill>
              </a:rPr>
              <a:t>(còn gọi là </a:t>
            </a:r>
            <a:r>
              <a:rPr lang="en-US" sz="2400" b="1">
                <a:solidFill>
                  <a:srgbClr val="FF0000"/>
                </a:solidFill>
              </a:rPr>
              <a:t>7-bộ</a:t>
            </a:r>
            <a:r>
              <a:rPr lang="en-US" sz="2400">
                <a:solidFill>
                  <a:srgbClr val="0000FF"/>
                </a:solidFill>
              </a:rPr>
              <a:t>)</a:t>
            </a:r>
          </a:p>
        </p:txBody>
      </p:sp>
    </p:spTree>
    <p:extLst>
      <p:ext uri="{BB962C8B-B14F-4D97-AF65-F5344CB8AC3E}">
        <p14:creationId xmlns:p14="http://schemas.microsoft.com/office/powerpoint/2010/main" val="37736565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8276"/>
                                        </p:tgtEl>
                                        <p:attrNameLst>
                                          <p:attrName>style.visibility</p:attrName>
                                        </p:attrNameLst>
                                      </p:cBhvr>
                                      <p:to>
                                        <p:strVal val="visible"/>
                                      </p:to>
                                    </p:set>
                                    <p:animEffect transition="in" filter="blinds(horizontal)">
                                      <p:cBhvr>
                                        <p:cTn id="7" dur="500"/>
                                        <p:tgtEl>
                                          <p:spTgt spid="482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8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89"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p:txBody>
          <a:bodyPr/>
          <a:lstStyle/>
          <a:p>
            <a:pPr eaLnBrk="1" hangingPunct="1"/>
            <a:r>
              <a:rPr lang="en-US"/>
              <a:t>Các định nghĩa</a:t>
            </a:r>
            <a:br>
              <a:rPr lang="en-US"/>
            </a:br>
            <a:r>
              <a:rPr lang="en-US" sz="2400"/>
              <a:t>– Khóa của LĐQH</a:t>
            </a:r>
          </a:p>
        </p:txBody>
      </p:sp>
      <p:sp>
        <p:nvSpPr>
          <p:cNvPr id="49155" name="Rectangle 3"/>
          <p:cNvSpPr>
            <a:spLocks noGrp="1" noChangeArrowheads="1"/>
          </p:cNvSpPr>
          <p:nvPr>
            <p:ph type="body" idx="4294967295"/>
          </p:nvPr>
        </p:nvSpPr>
        <p:spPr/>
        <p:txBody>
          <a:bodyPr/>
          <a:lstStyle/>
          <a:p>
            <a:r>
              <a:rPr lang="en-US"/>
              <a:t>Lưu ý: </a:t>
            </a:r>
          </a:p>
          <a:p>
            <a:pPr lvl="1"/>
            <a:r>
              <a:rPr lang="en-US" i="1">
                <a:solidFill>
                  <a:srgbClr val="0000FF"/>
                </a:solidFill>
              </a:rPr>
              <a:t>Về sau không cần quan tâm đến bản chất nội tại của mô hình quan hệ, đôi khi để cho tiện ta ký hiệu các thuộc tính bằng các chữ cái in hoa A, B, C và tập các thuộc tính bằng X, Y, Z, còn các giá trị cụ thể của miền giá trị của chúng bằng các chữ cái thường a, b, c…</a:t>
            </a:r>
            <a:r>
              <a:rPr lang="en-US">
                <a:solidFill>
                  <a:srgbClr val="0000FF"/>
                </a:solidFill>
              </a:rPr>
              <a:t> </a:t>
            </a:r>
          </a:p>
          <a:p>
            <a:pPr eaLnBrk="1" hangingPunct="1"/>
            <a:endParaRPr lang="en-US" sz="2800"/>
          </a:p>
        </p:txBody>
      </p:sp>
    </p:spTree>
    <p:extLst>
      <p:ext uri="{BB962C8B-B14F-4D97-AF65-F5344CB8AC3E}">
        <p14:creationId xmlns:p14="http://schemas.microsoft.com/office/powerpoint/2010/main" val="39565502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p:txBody>
          <a:bodyPr/>
          <a:lstStyle/>
          <a:p>
            <a:pPr eaLnBrk="1" hangingPunct="1"/>
            <a:r>
              <a:rPr lang="en-US"/>
              <a:t>Các định nghĩa</a:t>
            </a:r>
            <a:br>
              <a:rPr lang="en-US"/>
            </a:br>
            <a:r>
              <a:rPr lang="en-US" sz="2400"/>
              <a:t>– Khóa của LĐQH (tt) </a:t>
            </a:r>
          </a:p>
        </p:txBody>
      </p:sp>
      <p:sp>
        <p:nvSpPr>
          <p:cNvPr id="50179" name="Rectangle 3"/>
          <p:cNvSpPr>
            <a:spLocks noGrp="1" noChangeArrowheads="1"/>
          </p:cNvSpPr>
          <p:nvPr>
            <p:ph type="body" idx="4294967295"/>
          </p:nvPr>
        </p:nvSpPr>
        <p:spPr/>
        <p:txBody>
          <a:bodyPr/>
          <a:lstStyle/>
          <a:p>
            <a:pPr eaLnBrk="1" hangingPunct="1"/>
            <a:r>
              <a:rPr lang="en-US" b="1" u="sng"/>
              <a:t>Siêu khóa</a:t>
            </a:r>
            <a:r>
              <a:rPr lang="en-US"/>
              <a:t> của một lược đồ quan hệ R </a:t>
            </a:r>
          </a:p>
          <a:p>
            <a:pPr lvl="1" eaLnBrk="1" hangingPunct="1"/>
            <a:r>
              <a:rPr lang="en-US"/>
              <a:t>là một tập hợp gồm một hay nhiều thuộc tính của lược đồ R có tính chất xác định duy nhất một bộ trong mỗi thể hiện của R.</a:t>
            </a:r>
          </a:p>
          <a:p>
            <a:pPr lvl="1" eaLnBrk="1" hangingPunct="1"/>
            <a:r>
              <a:rPr lang="en-US"/>
              <a:t>Nếu ký hiệu tập thuộc tính có tính chất như vậy là SK thì có một ràng buộc trên r(R) đó là: ti(SK) ≠ tj(SK), với ti, tj là hai bộ khác nhau bất kỳ trong r.</a:t>
            </a:r>
          </a:p>
          <a:p>
            <a:pPr eaLnBrk="1" hangingPunct="1">
              <a:buFontTx/>
              <a:buNone/>
            </a:pPr>
            <a:endParaRPr lang="en-US" sz="2200"/>
          </a:p>
        </p:txBody>
      </p:sp>
    </p:spTree>
    <p:extLst>
      <p:ext uri="{BB962C8B-B14F-4D97-AF65-F5344CB8AC3E}">
        <p14:creationId xmlns:p14="http://schemas.microsoft.com/office/powerpoint/2010/main" val="2647563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1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1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eaLnBrk="1" hangingPunct="1"/>
            <a:r>
              <a:rPr lang="en-US"/>
              <a:t>Các định nghĩa</a:t>
            </a:r>
            <a:br>
              <a:rPr lang="en-US"/>
            </a:br>
            <a:r>
              <a:rPr lang="en-US" sz="2400"/>
              <a:t>– Khóa của LĐQH (tt) </a:t>
            </a:r>
          </a:p>
        </p:txBody>
      </p:sp>
      <p:sp>
        <p:nvSpPr>
          <p:cNvPr id="51203" name="Rectangle 3"/>
          <p:cNvSpPr>
            <a:spLocks noGrp="1" noChangeArrowheads="1"/>
          </p:cNvSpPr>
          <p:nvPr>
            <p:ph type="body" idx="4294967295"/>
          </p:nvPr>
        </p:nvSpPr>
        <p:spPr/>
        <p:txBody>
          <a:bodyPr/>
          <a:lstStyle/>
          <a:p>
            <a:pPr eaLnBrk="1" hangingPunct="1"/>
            <a:r>
              <a:rPr lang="en-US"/>
              <a:t>Nhận xét: </a:t>
            </a:r>
          </a:p>
          <a:p>
            <a:pPr lvl="1" eaLnBrk="1" hangingPunct="1"/>
            <a:r>
              <a:rPr lang="en-US"/>
              <a:t>Cho R (U), nếu SK là siêu khóa của R thì SK </a:t>
            </a:r>
            <a:r>
              <a:rPr lang="en-US">
                <a:sym typeface="Symbol" pitchFamily="18" charset="2"/>
              </a:rPr>
              <a:t></a:t>
            </a:r>
            <a:r>
              <a:rPr lang="en-US"/>
              <a:t> U </a:t>
            </a:r>
            <a:endParaRPr lang="en-US" b="1"/>
          </a:p>
          <a:p>
            <a:pPr lvl="1" eaLnBrk="1" hangingPunct="1"/>
            <a:r>
              <a:rPr lang="en-US"/>
              <a:t>Dễ thấy một quan hệ có ít nhất một siêu khóa, đó là tập U gồm tất cả các thuộc tính của quan hệ. </a:t>
            </a:r>
          </a:p>
          <a:p>
            <a:pPr lvl="1" eaLnBrk="1" hangingPunct="1"/>
            <a:r>
              <a:rPr lang="en-US"/>
              <a:t>Mọi tập con của U chứa một siêu khóa cũng là siêu khóa.</a:t>
            </a:r>
          </a:p>
        </p:txBody>
      </p:sp>
    </p:spTree>
    <p:extLst>
      <p:ext uri="{BB962C8B-B14F-4D97-AF65-F5344CB8AC3E}">
        <p14:creationId xmlns:p14="http://schemas.microsoft.com/office/powerpoint/2010/main" val="11332656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p:txBody>
          <a:bodyPr/>
          <a:lstStyle/>
          <a:p>
            <a:pPr eaLnBrk="1" hangingPunct="1"/>
            <a:r>
              <a:rPr lang="en-US"/>
              <a:t>Các định nghĩa</a:t>
            </a:r>
            <a:br>
              <a:rPr lang="en-US"/>
            </a:br>
            <a:r>
              <a:rPr lang="en-US" sz="2400"/>
              <a:t>– Khóa của LĐQH (tt) </a:t>
            </a:r>
          </a:p>
        </p:txBody>
      </p:sp>
      <p:sp>
        <p:nvSpPr>
          <p:cNvPr id="52227" name="Rectangle 3"/>
          <p:cNvSpPr>
            <a:spLocks noGrp="1" noChangeArrowheads="1"/>
          </p:cNvSpPr>
          <p:nvPr>
            <p:ph type="body" idx="4294967295"/>
          </p:nvPr>
        </p:nvSpPr>
        <p:spPr/>
        <p:txBody>
          <a:bodyPr/>
          <a:lstStyle/>
          <a:p>
            <a:pPr eaLnBrk="1" hangingPunct="1">
              <a:lnSpc>
                <a:spcPct val="90000"/>
              </a:lnSpc>
            </a:pPr>
            <a:r>
              <a:rPr lang="en-US" b="1" u="sng"/>
              <a:t>Khóa</a:t>
            </a:r>
            <a:r>
              <a:rPr lang="en-US"/>
              <a:t> của lược đồ quan hệ là một siêu khóa của lược đồ này sao cho mọi tập con thực sự của nó không là siêu khóa.</a:t>
            </a:r>
            <a:endParaRPr lang="en-US" b="1">
              <a:sym typeface="Wingdings" pitchFamily="2" charset="2"/>
            </a:endParaRPr>
          </a:p>
          <a:p>
            <a:pPr lvl="1" eaLnBrk="1" hangingPunct="1">
              <a:lnSpc>
                <a:spcPct val="90000"/>
              </a:lnSpc>
              <a:buFontTx/>
              <a:buNone/>
            </a:pPr>
            <a:r>
              <a:rPr lang="en-US" b="1">
                <a:sym typeface="Wingdings" pitchFamily="2" charset="2"/>
              </a:rPr>
              <a:t></a:t>
            </a:r>
            <a:r>
              <a:rPr lang="en-US" b="1"/>
              <a:t> khóa là siêu khóa tối thiểu (tối tiểu)</a:t>
            </a:r>
            <a:r>
              <a:rPr lang="en-US"/>
              <a:t> </a:t>
            </a:r>
          </a:p>
          <a:p>
            <a:pPr eaLnBrk="1" hangingPunct="1">
              <a:lnSpc>
                <a:spcPct val="90000"/>
              </a:lnSpc>
            </a:pPr>
            <a:r>
              <a:rPr lang="en-US" b="1" u="sng"/>
              <a:t>Ví dụ:</a:t>
            </a:r>
            <a:endParaRPr lang="en-US" b="1"/>
          </a:p>
          <a:p>
            <a:pPr lvl="1" eaLnBrk="1" hangingPunct="1">
              <a:lnSpc>
                <a:spcPct val="90000"/>
              </a:lnSpc>
            </a:pPr>
            <a:r>
              <a:rPr lang="en-US"/>
              <a:t>Lược đồ quan hệ SV, thuộc tính maSV là khóa. </a:t>
            </a:r>
          </a:p>
          <a:p>
            <a:pPr eaLnBrk="1" hangingPunct="1">
              <a:lnSpc>
                <a:spcPct val="90000"/>
              </a:lnSpc>
            </a:pPr>
            <a:r>
              <a:rPr lang="en-US" b="1"/>
              <a:t>Khóa chính (primary key)</a:t>
            </a:r>
            <a:endParaRPr lang="en-US"/>
          </a:p>
          <a:p>
            <a:pPr lvl="1" eaLnBrk="1" hangingPunct="1">
              <a:lnSpc>
                <a:spcPct val="90000"/>
              </a:lnSpc>
            </a:pPr>
            <a:r>
              <a:rPr lang="en-US"/>
              <a:t>Khóa chính là một khóa tối thiểu được người phân tích chọn để cài đặt.</a:t>
            </a:r>
            <a:endParaRPr lang="en-US" b="1"/>
          </a:p>
        </p:txBody>
      </p:sp>
    </p:spTree>
    <p:extLst>
      <p:ext uri="{BB962C8B-B14F-4D97-AF65-F5344CB8AC3E}">
        <p14:creationId xmlns:p14="http://schemas.microsoft.com/office/powerpoint/2010/main" val="38542106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2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2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22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22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2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p:txBody>
          <a:bodyPr/>
          <a:lstStyle/>
          <a:p>
            <a:pPr eaLnBrk="1" hangingPunct="1"/>
            <a:r>
              <a:rPr lang="en-US"/>
              <a:t>Các định nghĩa</a:t>
            </a:r>
            <a:br>
              <a:rPr lang="en-US"/>
            </a:br>
            <a:r>
              <a:rPr lang="en-US" sz="2400"/>
              <a:t>– Khóa của LĐQH (tt) </a:t>
            </a:r>
          </a:p>
        </p:txBody>
      </p:sp>
      <p:sp>
        <p:nvSpPr>
          <p:cNvPr id="53251" name="Rectangle 3"/>
          <p:cNvSpPr>
            <a:spLocks noGrp="1" noChangeArrowheads="1"/>
          </p:cNvSpPr>
          <p:nvPr>
            <p:ph type="body" idx="4294967295"/>
          </p:nvPr>
        </p:nvSpPr>
        <p:spPr/>
        <p:txBody>
          <a:bodyPr/>
          <a:lstStyle/>
          <a:p>
            <a:pPr eaLnBrk="1" hangingPunct="1">
              <a:lnSpc>
                <a:spcPct val="90000"/>
              </a:lnSpc>
            </a:pPr>
            <a:r>
              <a:rPr lang="en-US" b="1"/>
              <a:t>Khóa dự tuyển (candidate key)</a:t>
            </a:r>
            <a:endParaRPr lang="en-US"/>
          </a:p>
          <a:p>
            <a:pPr lvl="1" eaLnBrk="1" hangingPunct="1">
              <a:lnSpc>
                <a:spcPct val="90000"/>
              </a:lnSpc>
            </a:pPr>
            <a:r>
              <a:rPr lang="en-US"/>
              <a:t>Các khóa dự tuyển là các khóa tối thiểu khác mà không phải là khóa chính.</a:t>
            </a:r>
          </a:p>
          <a:p>
            <a:pPr eaLnBrk="1" hangingPunct="1">
              <a:lnSpc>
                <a:spcPct val="90000"/>
              </a:lnSpc>
            </a:pPr>
            <a:endParaRPr lang="en-US" b="1" u="sng"/>
          </a:p>
          <a:p>
            <a:pPr eaLnBrk="1" hangingPunct="1">
              <a:lnSpc>
                <a:spcPct val="90000"/>
              </a:lnSpc>
            </a:pPr>
            <a:r>
              <a:rPr lang="en-US" b="1" u="sng"/>
              <a:t>Khóa ngoài (khóa ngoại)</a:t>
            </a:r>
            <a:r>
              <a:rPr lang="en-US"/>
              <a:t> của một lược đồ quan hệ:</a:t>
            </a:r>
          </a:p>
          <a:p>
            <a:pPr lvl="1" eaLnBrk="1" hangingPunct="1">
              <a:lnSpc>
                <a:spcPct val="90000"/>
              </a:lnSpc>
            </a:pPr>
            <a:r>
              <a:rPr lang="en-US"/>
              <a:t>là một tập hợp gồm một hay nhiều thuộc tính là khóa của một lược đồ quan hệ khác.</a:t>
            </a:r>
            <a:endParaRPr lang="en-US" b="1"/>
          </a:p>
          <a:p>
            <a:pPr eaLnBrk="1" hangingPunct="1">
              <a:lnSpc>
                <a:spcPct val="90000"/>
              </a:lnSpc>
            </a:pPr>
            <a:endParaRPr lang="en-US" b="1"/>
          </a:p>
          <a:p>
            <a:pPr eaLnBrk="1" hangingPunct="1">
              <a:lnSpc>
                <a:spcPct val="90000"/>
              </a:lnSpc>
            </a:pPr>
            <a:r>
              <a:rPr lang="en-US" b="1"/>
              <a:t>Trong mô hình dữ liệu quan hệ, khóa đóng vai trò quan trọng vì nó giúp nhận biết thực thể một cách nhanh chóng trong CSDL</a:t>
            </a:r>
          </a:p>
          <a:p>
            <a:pPr lvl="1" eaLnBrk="1" hangingPunct="1">
              <a:lnSpc>
                <a:spcPct val="90000"/>
              </a:lnSpc>
            </a:pPr>
            <a:endParaRPr lang="en-US"/>
          </a:p>
        </p:txBody>
      </p:sp>
    </p:spTree>
    <p:extLst>
      <p:ext uri="{BB962C8B-B14F-4D97-AF65-F5344CB8AC3E}">
        <p14:creationId xmlns:p14="http://schemas.microsoft.com/office/powerpoint/2010/main" val="3594197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25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25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25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2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p:txBody>
          <a:bodyPr/>
          <a:lstStyle/>
          <a:p>
            <a:pPr eaLnBrk="1" hangingPunct="1"/>
            <a:r>
              <a:rPr lang="en-US"/>
              <a:t>Nội dung chương II</a:t>
            </a:r>
          </a:p>
        </p:txBody>
      </p:sp>
      <p:sp>
        <p:nvSpPr>
          <p:cNvPr id="39939" name="Rectangle 3"/>
          <p:cNvSpPr>
            <a:spLocks noGrp="1" noChangeArrowheads="1"/>
          </p:cNvSpPr>
          <p:nvPr>
            <p:ph type="body" idx="4294967295"/>
          </p:nvPr>
        </p:nvSpPr>
        <p:spPr/>
        <p:txBody>
          <a:bodyPr/>
          <a:lstStyle/>
          <a:p>
            <a:pPr eaLnBrk="1" hangingPunct="1"/>
            <a:r>
              <a:rPr lang="en-US"/>
              <a:t>Các định nghĩa:</a:t>
            </a:r>
          </a:p>
          <a:p>
            <a:pPr lvl="1" eaLnBrk="1" hangingPunct="1"/>
            <a:r>
              <a:rPr lang="en-US"/>
              <a:t>Mở đầu</a:t>
            </a:r>
          </a:p>
          <a:p>
            <a:pPr lvl="1" eaLnBrk="1" hangingPunct="1"/>
            <a:r>
              <a:rPr lang="en-US"/>
              <a:t>Các khái niệm: thuộc tính, miền giá trị</a:t>
            </a:r>
          </a:p>
          <a:p>
            <a:pPr lvl="1" eaLnBrk="1" hangingPunct="1"/>
            <a:r>
              <a:rPr lang="en-US"/>
              <a:t>Mô hình quan hệ</a:t>
            </a:r>
          </a:p>
          <a:p>
            <a:pPr lvl="1" eaLnBrk="1" hangingPunct="1"/>
            <a:r>
              <a:rPr lang="en-US"/>
              <a:t>Lược đồ quan hệ, lược đồ CSDL</a:t>
            </a:r>
          </a:p>
          <a:p>
            <a:pPr lvl="1" eaLnBrk="1" hangingPunct="1"/>
            <a:r>
              <a:rPr lang="en-US"/>
              <a:t>Khóa của lược đồ quan hệ</a:t>
            </a:r>
          </a:p>
          <a:p>
            <a:pPr eaLnBrk="1" hangingPunct="1"/>
            <a:r>
              <a:rPr lang="en-US"/>
              <a:t>Đại số quan hệ</a:t>
            </a:r>
          </a:p>
          <a:p>
            <a:pPr eaLnBrk="1" hangingPunct="1"/>
            <a:r>
              <a:rPr lang="en-US"/>
              <a:t>Bài tập chương II</a:t>
            </a:r>
          </a:p>
          <a:p>
            <a:pPr eaLnBrk="1" hangingPunct="1"/>
            <a:endParaRPr lang="en-US"/>
          </a:p>
        </p:txBody>
      </p:sp>
    </p:spTree>
    <p:extLst>
      <p:ext uri="{BB962C8B-B14F-4D97-AF65-F5344CB8AC3E}">
        <p14:creationId xmlns:p14="http://schemas.microsoft.com/office/powerpoint/2010/main" val="1406879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p:txBody>
          <a:bodyPr/>
          <a:lstStyle/>
          <a:p>
            <a:pPr eaLnBrk="1" hangingPunct="1"/>
            <a:r>
              <a:rPr lang="en-US"/>
              <a:t>Các định nghĩa</a:t>
            </a:r>
            <a:br>
              <a:rPr lang="en-US"/>
            </a:br>
            <a:r>
              <a:rPr lang="en-US" sz="2400"/>
              <a:t>– Khóa của LĐQH (tt) </a:t>
            </a:r>
          </a:p>
        </p:txBody>
      </p:sp>
      <p:sp>
        <p:nvSpPr>
          <p:cNvPr id="54275" name="Rectangle 3"/>
          <p:cNvSpPr>
            <a:spLocks noGrp="1" noChangeArrowheads="1"/>
          </p:cNvSpPr>
          <p:nvPr>
            <p:ph type="body" idx="4294967295"/>
          </p:nvPr>
        </p:nvSpPr>
        <p:spPr/>
        <p:txBody>
          <a:bodyPr/>
          <a:lstStyle/>
          <a:p>
            <a:pPr eaLnBrk="1" hangingPunct="1">
              <a:lnSpc>
                <a:spcPct val="90000"/>
              </a:lnSpc>
            </a:pPr>
            <a:r>
              <a:rPr lang="en-US" b="1" u="sng"/>
              <a:t>Thuộc tính khóa</a:t>
            </a:r>
            <a:endParaRPr lang="en-US"/>
          </a:p>
          <a:p>
            <a:pPr lvl="1" eaLnBrk="1" hangingPunct="1">
              <a:lnSpc>
                <a:spcPct val="90000"/>
              </a:lnSpc>
            </a:pPr>
            <a:r>
              <a:rPr lang="en-US"/>
              <a:t>Là thuộc tính có tham gia vào một khóa bất kỳ (dự tuyển hay khóa chính)</a:t>
            </a:r>
            <a:endParaRPr lang="en-US" b="1"/>
          </a:p>
          <a:p>
            <a:pPr eaLnBrk="1" hangingPunct="1">
              <a:lnSpc>
                <a:spcPct val="90000"/>
              </a:lnSpc>
            </a:pPr>
            <a:endParaRPr lang="en-US" b="1"/>
          </a:p>
          <a:p>
            <a:pPr eaLnBrk="1" hangingPunct="1">
              <a:lnSpc>
                <a:spcPct val="90000"/>
              </a:lnSpc>
            </a:pPr>
            <a:r>
              <a:rPr lang="en-US" b="1"/>
              <a:t>Ngược lại, thuộc tính không tham gia vào một khóa nào gọi là </a:t>
            </a:r>
            <a:r>
              <a:rPr lang="en-US" b="1" u="sng"/>
              <a:t>thuộc tính không khóa</a:t>
            </a:r>
            <a:r>
              <a:rPr lang="en-US" b="1"/>
              <a:t>.</a:t>
            </a:r>
            <a:r>
              <a:rPr lang="en-US"/>
              <a:t> </a:t>
            </a:r>
          </a:p>
        </p:txBody>
      </p:sp>
    </p:spTree>
    <p:extLst>
      <p:ext uri="{BB962C8B-B14F-4D97-AF65-F5344CB8AC3E}">
        <p14:creationId xmlns:p14="http://schemas.microsoft.com/office/powerpoint/2010/main" val="34941259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Các định nghĩa</a:t>
            </a:r>
            <a:br>
              <a:rPr lang="en-US"/>
            </a:br>
            <a:r>
              <a:rPr lang="en-US" sz="2400"/>
              <a:t>- Lược đồ và thể hiện của CSDL</a:t>
            </a:r>
          </a:p>
        </p:txBody>
      </p:sp>
      <p:sp>
        <p:nvSpPr>
          <p:cNvPr id="55299" name="Rectangle 3"/>
          <p:cNvSpPr>
            <a:spLocks noGrp="1" noChangeArrowheads="1"/>
          </p:cNvSpPr>
          <p:nvPr>
            <p:ph type="body" idx="1"/>
          </p:nvPr>
        </p:nvSpPr>
        <p:spPr/>
        <p:txBody>
          <a:bodyPr/>
          <a:lstStyle/>
          <a:p>
            <a:pPr eaLnBrk="1" hangingPunct="1"/>
            <a:r>
              <a:rPr lang="en-US" sz="2400"/>
              <a:t>Toàn bộ mô tả CSDL được gọi là lược đồ CSDL (database schema). Tương ứng với ba mức trừu xuất dữ liệu nói trên có ba loại lược đồ:</a:t>
            </a:r>
          </a:p>
          <a:p>
            <a:pPr lvl="1" eaLnBrk="1" hangingPunct="1"/>
            <a:r>
              <a:rPr lang="en-US"/>
              <a:t>Ở mức cao nhất ta có nhiều lược đồ ngoài (còn gọi là lược đồ con) cho những cách nhìn dữ liệu khác nhau của những người sử dụng khác nhau. </a:t>
            </a:r>
          </a:p>
          <a:p>
            <a:pPr lvl="1" eaLnBrk="1" hangingPunct="1"/>
            <a:r>
              <a:rPr lang="en-US"/>
              <a:t>Ở mức logic ta có lược đồ logic.</a:t>
            </a:r>
          </a:p>
          <a:p>
            <a:pPr lvl="1" eaLnBrk="1" hangingPunct="1"/>
            <a:r>
              <a:rPr lang="en-US"/>
              <a:t>Ở mức thấp nhất ta có lược đồ vật lý. </a:t>
            </a:r>
          </a:p>
        </p:txBody>
      </p:sp>
    </p:spTree>
    <p:extLst>
      <p:ext uri="{BB962C8B-B14F-4D97-AF65-F5344CB8AC3E}">
        <p14:creationId xmlns:p14="http://schemas.microsoft.com/office/powerpoint/2010/main" val="25782661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2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2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2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Các định nghĩa</a:t>
            </a:r>
            <a:br>
              <a:rPr lang="en-US"/>
            </a:br>
            <a:r>
              <a:rPr lang="en-US" sz="2400"/>
              <a:t>- Lược đồ và thể hiện của CSDL (tt)</a:t>
            </a:r>
          </a:p>
        </p:txBody>
      </p:sp>
      <p:sp>
        <p:nvSpPr>
          <p:cNvPr id="56323" name="Rectangle 3"/>
          <p:cNvSpPr>
            <a:spLocks noGrp="1" noChangeArrowheads="1"/>
          </p:cNvSpPr>
          <p:nvPr>
            <p:ph type="body" idx="1"/>
          </p:nvPr>
        </p:nvSpPr>
        <p:spPr/>
        <p:txBody>
          <a:bodyPr/>
          <a:lstStyle/>
          <a:p>
            <a:pPr eaLnBrk="1" hangingPunct="1"/>
            <a:r>
              <a:rPr lang="en-US"/>
              <a:t>Toàn bộ dữ liệu lưu trữ trong CSDL tại một thời điểm nhất định được gọi là một </a:t>
            </a:r>
            <a:r>
              <a:rPr lang="en-US" b="1"/>
              <a:t>thể hiện của CSDL</a:t>
            </a:r>
            <a:r>
              <a:rPr lang="en-US"/>
              <a:t> (database instance). </a:t>
            </a:r>
          </a:p>
          <a:p>
            <a:pPr eaLnBrk="1" hangingPunct="1">
              <a:buFontTx/>
              <a:buNone/>
            </a:pPr>
            <a:r>
              <a:rPr lang="en-US">
                <a:sym typeface="Wingdings" pitchFamily="2" charset="2"/>
              </a:rPr>
              <a:t> N</a:t>
            </a:r>
            <a:r>
              <a:rPr lang="en-US"/>
              <a:t>hiều thể hiện của CSDL có thể tương ứng với cùng một lược đồ CSDL. </a:t>
            </a:r>
          </a:p>
        </p:txBody>
      </p:sp>
    </p:spTree>
    <p:extLst>
      <p:ext uri="{BB962C8B-B14F-4D97-AF65-F5344CB8AC3E}">
        <p14:creationId xmlns:p14="http://schemas.microsoft.com/office/powerpoint/2010/main" val="28631389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t>Các định nghĩa</a:t>
            </a:r>
            <a:br>
              <a:rPr lang="en-US"/>
            </a:br>
            <a:r>
              <a:rPr lang="en-US" sz="2400"/>
              <a:t> - Lược đồ và thể hiện của CSDL (tt)</a:t>
            </a:r>
          </a:p>
        </p:txBody>
      </p:sp>
      <p:grpSp>
        <p:nvGrpSpPr>
          <p:cNvPr id="57359" name="Group 15"/>
          <p:cNvGrpSpPr>
            <a:grpSpLocks/>
          </p:cNvGrpSpPr>
          <p:nvPr/>
        </p:nvGrpSpPr>
        <p:grpSpPr bwMode="auto">
          <a:xfrm>
            <a:off x="220663" y="1639888"/>
            <a:ext cx="4884737" cy="798512"/>
            <a:chOff x="0" y="1033"/>
            <a:chExt cx="3077" cy="503"/>
          </a:xfrm>
        </p:grpSpPr>
        <p:sp>
          <p:nvSpPr>
            <p:cNvPr id="61456" name="Text Box 3"/>
            <p:cNvSpPr txBox="1">
              <a:spLocks noChangeArrowheads="1"/>
            </p:cNvSpPr>
            <p:nvPr/>
          </p:nvSpPr>
          <p:spPr bwMode="auto">
            <a:xfrm>
              <a:off x="0" y="1275"/>
              <a:ext cx="3077" cy="2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eaLnBrk="1" fontAlgn="base" hangingPunct="1">
                <a:spcBef>
                  <a:spcPct val="0"/>
                </a:spcBef>
                <a:spcAft>
                  <a:spcPct val="0"/>
                </a:spcAft>
              </a:pPr>
              <a:r>
                <a:rPr lang="en-US" sz="1800" b="1">
                  <a:solidFill>
                    <a:srgbClr val="000000"/>
                  </a:solidFill>
                </a:rPr>
                <a:t>MaNV	Hodem	Ten	Tuoi	Luong	</a:t>
              </a:r>
            </a:p>
          </p:txBody>
        </p:sp>
        <p:sp>
          <p:nvSpPr>
            <p:cNvPr id="61457" name="Text Box 6"/>
            <p:cNvSpPr txBox="1">
              <a:spLocks noChangeArrowheads="1"/>
            </p:cNvSpPr>
            <p:nvPr/>
          </p:nvSpPr>
          <p:spPr bwMode="auto">
            <a:xfrm>
              <a:off x="1026" y="1033"/>
              <a:ext cx="947" cy="2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eaLnBrk="1" fontAlgn="base" hangingPunct="1">
                <a:spcBef>
                  <a:spcPct val="0"/>
                </a:spcBef>
                <a:spcAft>
                  <a:spcPct val="0"/>
                </a:spcAft>
              </a:pPr>
              <a:r>
                <a:rPr lang="en-US" sz="1800" b="1" i="1">
                  <a:solidFill>
                    <a:srgbClr val="FF0000"/>
                  </a:solidFill>
                </a:rPr>
                <a:t>Khung nhìn 1</a:t>
              </a:r>
              <a:endParaRPr lang="en-US" sz="1800" b="1">
                <a:solidFill>
                  <a:srgbClr val="FF0000"/>
                </a:solidFill>
              </a:endParaRPr>
            </a:p>
          </p:txBody>
        </p:sp>
      </p:grpSp>
      <p:grpSp>
        <p:nvGrpSpPr>
          <p:cNvPr id="57360" name="Group 16"/>
          <p:cNvGrpSpPr>
            <a:grpSpLocks/>
          </p:cNvGrpSpPr>
          <p:nvPr/>
        </p:nvGrpSpPr>
        <p:grpSpPr bwMode="auto">
          <a:xfrm>
            <a:off x="5135563" y="1600200"/>
            <a:ext cx="4008437" cy="838200"/>
            <a:chOff x="3235" y="1008"/>
            <a:chExt cx="2525" cy="528"/>
          </a:xfrm>
        </p:grpSpPr>
        <p:sp>
          <p:nvSpPr>
            <p:cNvPr id="61454" name="Text Box 4"/>
            <p:cNvSpPr txBox="1">
              <a:spLocks noChangeArrowheads="1"/>
            </p:cNvSpPr>
            <p:nvPr/>
          </p:nvSpPr>
          <p:spPr bwMode="auto">
            <a:xfrm>
              <a:off x="3235" y="1275"/>
              <a:ext cx="2525" cy="2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eaLnBrk="1" fontAlgn="base" hangingPunct="1">
                <a:spcBef>
                  <a:spcPct val="0"/>
                </a:spcBef>
                <a:spcAft>
                  <a:spcPct val="0"/>
                </a:spcAft>
              </a:pPr>
              <a:r>
                <a:rPr lang="en-US" sz="1800" b="1">
                  <a:solidFill>
                    <a:srgbClr val="000000"/>
                  </a:solidFill>
                </a:rPr>
                <a:t>MaNV	Ten	Ma_chi_nhanh	</a:t>
              </a:r>
            </a:p>
          </p:txBody>
        </p:sp>
        <p:sp>
          <p:nvSpPr>
            <p:cNvPr id="61455" name="Text Box 7"/>
            <p:cNvSpPr txBox="1">
              <a:spLocks noChangeArrowheads="1"/>
            </p:cNvSpPr>
            <p:nvPr/>
          </p:nvSpPr>
          <p:spPr bwMode="auto">
            <a:xfrm>
              <a:off x="3787" y="1008"/>
              <a:ext cx="947" cy="2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eaLnBrk="1" fontAlgn="base" hangingPunct="1">
                <a:spcBef>
                  <a:spcPct val="0"/>
                </a:spcBef>
                <a:spcAft>
                  <a:spcPct val="0"/>
                </a:spcAft>
              </a:pPr>
              <a:r>
                <a:rPr lang="en-US" sz="1800" b="1" i="1">
                  <a:solidFill>
                    <a:srgbClr val="FF0000"/>
                  </a:solidFill>
                </a:rPr>
                <a:t>Khung nhìn 2</a:t>
              </a:r>
              <a:endParaRPr lang="en-US" sz="1800" b="1">
                <a:solidFill>
                  <a:srgbClr val="FF0000"/>
                </a:solidFill>
              </a:endParaRPr>
            </a:p>
          </p:txBody>
        </p:sp>
      </p:grpSp>
      <p:sp>
        <p:nvSpPr>
          <p:cNvPr id="57352" name="Line 8"/>
          <p:cNvSpPr>
            <a:spLocks noChangeShapeType="1"/>
          </p:cNvSpPr>
          <p:nvPr/>
        </p:nvSpPr>
        <p:spPr bwMode="auto">
          <a:xfrm>
            <a:off x="2381250" y="2514600"/>
            <a:ext cx="1123950" cy="762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57353" name="Line 9"/>
          <p:cNvSpPr>
            <a:spLocks noChangeShapeType="1"/>
          </p:cNvSpPr>
          <p:nvPr/>
        </p:nvSpPr>
        <p:spPr bwMode="auto">
          <a:xfrm flipH="1">
            <a:off x="5867400" y="2514600"/>
            <a:ext cx="898525" cy="762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57354" name="Line 10"/>
          <p:cNvSpPr>
            <a:spLocks noChangeShapeType="1"/>
          </p:cNvSpPr>
          <p:nvPr/>
        </p:nvSpPr>
        <p:spPr bwMode="auto">
          <a:xfrm>
            <a:off x="4572000" y="3810000"/>
            <a:ext cx="0" cy="304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grpSp>
        <p:nvGrpSpPr>
          <p:cNvPr id="57361" name="Group 17"/>
          <p:cNvGrpSpPr>
            <a:grpSpLocks/>
          </p:cNvGrpSpPr>
          <p:nvPr/>
        </p:nvGrpSpPr>
        <p:grpSpPr bwMode="auto">
          <a:xfrm>
            <a:off x="196850" y="2895600"/>
            <a:ext cx="8642350" cy="903288"/>
            <a:chOff x="0" y="1824"/>
            <a:chExt cx="5444" cy="569"/>
          </a:xfrm>
        </p:grpSpPr>
        <p:sp>
          <p:nvSpPr>
            <p:cNvPr id="61452" name="Text Box 5"/>
            <p:cNvSpPr txBox="1">
              <a:spLocks noChangeArrowheads="1"/>
            </p:cNvSpPr>
            <p:nvPr/>
          </p:nvSpPr>
          <p:spPr bwMode="auto">
            <a:xfrm>
              <a:off x="288" y="2112"/>
              <a:ext cx="5156" cy="2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eaLnBrk="1" fontAlgn="base" hangingPunct="1">
                <a:spcBef>
                  <a:spcPct val="0"/>
                </a:spcBef>
                <a:spcAft>
                  <a:spcPct val="0"/>
                </a:spcAft>
              </a:pPr>
              <a:r>
                <a:rPr lang="en-US" sz="1800" b="1">
                  <a:solidFill>
                    <a:srgbClr val="000000"/>
                  </a:solidFill>
                </a:rPr>
                <a:t>MaNV	Hodem	Ten	Ngay_sinh	Tuoi	Luong	Ma_chi_nhanh</a:t>
              </a:r>
            </a:p>
          </p:txBody>
        </p:sp>
        <p:sp>
          <p:nvSpPr>
            <p:cNvPr id="61453" name="Text Box 11"/>
            <p:cNvSpPr txBox="1">
              <a:spLocks noChangeArrowheads="1"/>
            </p:cNvSpPr>
            <p:nvPr/>
          </p:nvSpPr>
          <p:spPr bwMode="auto">
            <a:xfrm>
              <a:off x="0" y="1824"/>
              <a:ext cx="710"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eaLnBrk="1" fontAlgn="base" hangingPunct="1">
                <a:spcBef>
                  <a:spcPct val="0"/>
                </a:spcBef>
                <a:spcAft>
                  <a:spcPct val="0"/>
                </a:spcAft>
              </a:pPr>
              <a:r>
                <a:rPr lang="en-US" sz="1800" b="1" i="1">
                  <a:solidFill>
                    <a:srgbClr val="FF0000"/>
                  </a:solidFill>
                </a:rPr>
                <a:t>Mức logic</a:t>
              </a:r>
              <a:endParaRPr lang="en-US" sz="1800" b="1">
                <a:solidFill>
                  <a:srgbClr val="FF0000"/>
                </a:solidFill>
              </a:endParaRPr>
            </a:p>
          </p:txBody>
        </p:sp>
      </p:grpSp>
      <p:grpSp>
        <p:nvGrpSpPr>
          <p:cNvPr id="57363" name="Group 19"/>
          <p:cNvGrpSpPr>
            <a:grpSpLocks/>
          </p:cNvGrpSpPr>
          <p:nvPr/>
        </p:nvGrpSpPr>
        <p:grpSpPr bwMode="auto">
          <a:xfrm>
            <a:off x="152400" y="4114800"/>
            <a:ext cx="8610600" cy="2289175"/>
            <a:chOff x="96" y="2592"/>
            <a:chExt cx="5424" cy="1442"/>
          </a:xfrm>
        </p:grpSpPr>
        <p:sp>
          <p:nvSpPr>
            <p:cNvPr id="61450" name="Text Box 12"/>
            <p:cNvSpPr txBox="1">
              <a:spLocks noChangeArrowheads="1"/>
            </p:cNvSpPr>
            <p:nvPr/>
          </p:nvSpPr>
          <p:spPr bwMode="auto">
            <a:xfrm>
              <a:off x="96" y="3120"/>
              <a:ext cx="816" cy="20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eaLnBrk="1" fontAlgn="base" hangingPunct="1">
                <a:spcBef>
                  <a:spcPct val="0"/>
                </a:spcBef>
                <a:spcAft>
                  <a:spcPct val="0"/>
                </a:spcAft>
              </a:pPr>
              <a:r>
                <a:rPr lang="en-US" sz="1800" b="1" i="1">
                  <a:solidFill>
                    <a:srgbClr val="FF0000"/>
                  </a:solidFill>
                </a:rPr>
                <a:t>Mức vật lý</a:t>
              </a:r>
              <a:endParaRPr lang="en-US" sz="1800" b="1">
                <a:solidFill>
                  <a:srgbClr val="FF0000"/>
                </a:solidFill>
              </a:endParaRPr>
            </a:p>
          </p:txBody>
        </p:sp>
        <p:sp>
          <p:nvSpPr>
            <p:cNvPr id="61451" name="Text Box 13"/>
            <p:cNvSpPr txBox="1">
              <a:spLocks noChangeArrowheads="1"/>
            </p:cNvSpPr>
            <p:nvPr/>
          </p:nvSpPr>
          <p:spPr bwMode="auto">
            <a:xfrm>
              <a:off x="864" y="2592"/>
              <a:ext cx="4656" cy="144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eaLnBrk="1" fontAlgn="base" hangingPunct="1">
                <a:spcBef>
                  <a:spcPct val="0"/>
                </a:spcBef>
                <a:spcAft>
                  <a:spcPct val="0"/>
                </a:spcAft>
              </a:pPr>
              <a:r>
                <a:rPr lang="en-US" sz="1800">
                  <a:solidFill>
                    <a:srgbClr val="000000"/>
                  </a:solidFill>
                </a:rPr>
                <a:t>Struct NHANVIEN{</a:t>
              </a:r>
            </a:p>
            <a:p>
              <a:pPr eaLnBrk="1" fontAlgn="base" hangingPunct="1">
                <a:spcBef>
                  <a:spcPct val="0"/>
                </a:spcBef>
                <a:spcAft>
                  <a:spcPct val="0"/>
                </a:spcAft>
              </a:pPr>
              <a:r>
                <a:rPr lang="en-US" sz="1800">
                  <a:solidFill>
                    <a:srgbClr val="000000"/>
                  </a:solidFill>
                </a:rPr>
                <a:t>	int MaNV;  	int Ma_chi_nhanh;  	char Hodem[15];  	char Ten[15]; </a:t>
              </a:r>
            </a:p>
            <a:p>
              <a:pPr eaLnBrk="1" fontAlgn="base" hangingPunct="1">
                <a:spcBef>
                  <a:spcPct val="0"/>
                </a:spcBef>
                <a:spcAft>
                  <a:spcPct val="0"/>
                </a:spcAft>
              </a:pPr>
              <a:r>
                <a:rPr lang="en-US" sz="1800">
                  <a:solidFill>
                    <a:srgbClr val="000000"/>
                  </a:solidFill>
                </a:rPr>
                <a:t>	struct date Ngay_sinh;</a:t>
              </a:r>
            </a:p>
            <a:p>
              <a:pPr eaLnBrk="1" fontAlgn="base" hangingPunct="1">
                <a:spcBef>
                  <a:spcPct val="0"/>
                </a:spcBef>
                <a:spcAft>
                  <a:spcPct val="0"/>
                </a:spcAft>
              </a:pPr>
              <a:r>
                <a:rPr lang="en-US" sz="1800">
                  <a:solidFill>
                    <a:srgbClr val="000000"/>
                  </a:solidFill>
                </a:rPr>
                <a:t>	float Luong;</a:t>
              </a:r>
            </a:p>
            <a:p>
              <a:pPr eaLnBrk="1" fontAlgn="base" hangingPunct="1">
                <a:spcBef>
                  <a:spcPct val="0"/>
                </a:spcBef>
                <a:spcAft>
                  <a:spcPct val="0"/>
                </a:spcAft>
              </a:pPr>
              <a:r>
                <a:rPr lang="en-US" sz="1800">
                  <a:solidFill>
                    <a:srgbClr val="000000"/>
                  </a:solidFill>
                </a:rPr>
                <a:t>	struct NHANVIEN next; 	/* con trỏ đến bản ghi tiếp của tệp NHANVIEN*/</a:t>
              </a:r>
            </a:p>
            <a:p>
              <a:pPr eaLnBrk="1" fontAlgn="base" hangingPunct="1">
                <a:spcBef>
                  <a:spcPct val="0"/>
                </a:spcBef>
                <a:spcAft>
                  <a:spcPct val="0"/>
                </a:spcAft>
              </a:pPr>
              <a:r>
                <a:rPr lang="en-US" sz="1800">
                  <a:solidFill>
                    <a:srgbClr val="000000"/>
                  </a:solidFill>
                </a:rPr>
                <a:t>}; </a:t>
              </a:r>
            </a:p>
          </p:txBody>
        </p:sp>
      </p:grpSp>
    </p:spTree>
    <p:extLst>
      <p:ext uri="{BB962C8B-B14F-4D97-AF65-F5344CB8AC3E}">
        <p14:creationId xmlns:p14="http://schemas.microsoft.com/office/powerpoint/2010/main" val="2368843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359"/>
                                        </p:tgtEl>
                                        <p:attrNameLst>
                                          <p:attrName>style.visibility</p:attrName>
                                        </p:attrNameLst>
                                      </p:cBhvr>
                                      <p:to>
                                        <p:strVal val="visible"/>
                                      </p:to>
                                    </p:set>
                                    <p:animEffect transition="in" filter="blinds(horizontal)">
                                      <p:cBhvr>
                                        <p:cTn id="7" dur="500"/>
                                        <p:tgtEl>
                                          <p:spTgt spid="573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360"/>
                                        </p:tgtEl>
                                        <p:attrNameLst>
                                          <p:attrName>style.visibility</p:attrName>
                                        </p:attrNameLst>
                                      </p:cBhvr>
                                      <p:to>
                                        <p:strVal val="visible"/>
                                      </p:to>
                                    </p:set>
                                    <p:animEffect transition="in" filter="blinds(horizontal)">
                                      <p:cBhvr>
                                        <p:cTn id="12" dur="500"/>
                                        <p:tgtEl>
                                          <p:spTgt spid="573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7352"/>
                                        </p:tgtEl>
                                        <p:attrNameLst>
                                          <p:attrName>style.visibility</p:attrName>
                                        </p:attrNameLst>
                                      </p:cBhvr>
                                      <p:to>
                                        <p:strVal val="visible"/>
                                      </p:to>
                                    </p:set>
                                    <p:animEffect transition="in" filter="blinds(horizontal)">
                                      <p:cBhvr>
                                        <p:cTn id="17" dur="500"/>
                                        <p:tgtEl>
                                          <p:spTgt spid="57352"/>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57353"/>
                                        </p:tgtEl>
                                        <p:attrNameLst>
                                          <p:attrName>style.visibility</p:attrName>
                                        </p:attrNameLst>
                                      </p:cBhvr>
                                      <p:to>
                                        <p:strVal val="visible"/>
                                      </p:to>
                                    </p:set>
                                    <p:animEffect transition="in" filter="blinds(horizontal)">
                                      <p:cBhvr>
                                        <p:cTn id="20" dur="500"/>
                                        <p:tgtEl>
                                          <p:spTgt spid="5735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57361"/>
                                        </p:tgtEl>
                                        <p:attrNameLst>
                                          <p:attrName>style.visibility</p:attrName>
                                        </p:attrNameLst>
                                      </p:cBhvr>
                                      <p:to>
                                        <p:strVal val="visible"/>
                                      </p:to>
                                    </p:set>
                                    <p:animEffect transition="in" filter="blinds(horizontal)">
                                      <p:cBhvr>
                                        <p:cTn id="25" dur="500"/>
                                        <p:tgtEl>
                                          <p:spTgt spid="5736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7354"/>
                                        </p:tgtEl>
                                        <p:attrNameLst>
                                          <p:attrName>style.visibility</p:attrName>
                                        </p:attrNameLst>
                                      </p:cBhvr>
                                      <p:to>
                                        <p:strVal val="visible"/>
                                      </p:to>
                                    </p:set>
                                    <p:animEffect transition="in" filter="blinds(horizontal)">
                                      <p:cBhvr>
                                        <p:cTn id="30" dur="500"/>
                                        <p:tgtEl>
                                          <p:spTgt spid="5735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57363"/>
                                        </p:tgtEl>
                                        <p:attrNameLst>
                                          <p:attrName>style.visibility</p:attrName>
                                        </p:attrNameLst>
                                      </p:cBhvr>
                                      <p:to>
                                        <p:strVal val="visible"/>
                                      </p:to>
                                    </p:set>
                                    <p:animEffect transition="in" filter="blinds(horizontal)">
                                      <p:cBhvr>
                                        <p:cTn id="35" dur="500"/>
                                        <p:tgtEl>
                                          <p:spTgt spid="57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2" grpId="0" animBg="1"/>
      <p:bldP spid="57353" grpId="0" animBg="1"/>
      <p:bldP spid="57354"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p:txBody>
          <a:bodyPr/>
          <a:lstStyle/>
          <a:p>
            <a:pPr eaLnBrk="1" hangingPunct="1"/>
            <a:r>
              <a:rPr lang="en-US" dirty="0" err="1"/>
              <a:t>Đại</a:t>
            </a:r>
            <a:r>
              <a:rPr lang="en-US" dirty="0"/>
              <a:t> </a:t>
            </a:r>
            <a:r>
              <a:rPr lang="en-US" dirty="0" err="1"/>
              <a:t>số</a:t>
            </a:r>
            <a:r>
              <a:rPr lang="en-US" dirty="0"/>
              <a:t> </a:t>
            </a:r>
            <a:r>
              <a:rPr lang="en-US" dirty="0" err="1"/>
              <a:t>quan</a:t>
            </a:r>
            <a:r>
              <a:rPr lang="en-US" dirty="0"/>
              <a:t> </a:t>
            </a:r>
            <a:r>
              <a:rPr lang="en-US" dirty="0" err="1"/>
              <a:t>hệ</a:t>
            </a:r>
            <a:br>
              <a:rPr lang="en-US" dirty="0"/>
            </a:br>
            <a:r>
              <a:rPr lang="en-US" sz="2400" dirty="0"/>
              <a:t>- </a:t>
            </a:r>
            <a:r>
              <a:rPr lang="en-US" sz="2400" dirty="0" err="1"/>
              <a:t>Giới</a:t>
            </a:r>
            <a:r>
              <a:rPr lang="en-US" sz="2400" dirty="0"/>
              <a:t> </a:t>
            </a:r>
            <a:r>
              <a:rPr lang="en-US" sz="2400" dirty="0" err="1"/>
              <a:t>thiệu</a:t>
            </a:r>
            <a:endParaRPr lang="en-US" sz="2400" dirty="0"/>
          </a:p>
        </p:txBody>
      </p:sp>
      <p:sp>
        <p:nvSpPr>
          <p:cNvPr id="58371" name="Rectangle 3"/>
          <p:cNvSpPr>
            <a:spLocks noGrp="1" noChangeArrowheads="1"/>
          </p:cNvSpPr>
          <p:nvPr>
            <p:ph type="body" idx="4294967295"/>
          </p:nvPr>
        </p:nvSpPr>
        <p:spPr/>
        <p:txBody>
          <a:bodyPr/>
          <a:lstStyle/>
          <a:p>
            <a:pPr eaLnBrk="1" hangingPunct="1"/>
            <a:r>
              <a:rPr lang="en-US" dirty="0" err="1"/>
              <a:t>Đại</a:t>
            </a:r>
            <a:r>
              <a:rPr lang="en-US" dirty="0"/>
              <a:t> </a:t>
            </a:r>
            <a:r>
              <a:rPr lang="en-US" dirty="0" err="1"/>
              <a:t>số</a:t>
            </a:r>
            <a:r>
              <a:rPr lang="en-US" dirty="0"/>
              <a:t> </a:t>
            </a:r>
            <a:r>
              <a:rPr lang="en-US" dirty="0" err="1"/>
              <a:t>quan</a:t>
            </a:r>
            <a:r>
              <a:rPr lang="en-US" dirty="0"/>
              <a:t> </a:t>
            </a:r>
            <a:r>
              <a:rPr lang="en-US" dirty="0" err="1"/>
              <a:t>hệ</a:t>
            </a:r>
            <a:r>
              <a:rPr lang="en-US" dirty="0"/>
              <a:t> -&gt; </a:t>
            </a:r>
            <a:r>
              <a:rPr lang="en-US" dirty="0" err="1"/>
              <a:t>nền</a:t>
            </a:r>
            <a:r>
              <a:rPr lang="en-US" dirty="0"/>
              <a:t> </a:t>
            </a:r>
            <a:r>
              <a:rPr lang="en-US" dirty="0" err="1"/>
              <a:t>tảng</a:t>
            </a:r>
            <a:r>
              <a:rPr lang="en-US" dirty="0"/>
              <a:t> </a:t>
            </a:r>
            <a:r>
              <a:rPr lang="en-US" dirty="0" err="1"/>
              <a:t>toán</a:t>
            </a:r>
            <a:r>
              <a:rPr lang="en-US" dirty="0"/>
              <a:t> </a:t>
            </a:r>
            <a:r>
              <a:rPr lang="en-US" dirty="0" err="1"/>
              <a:t>cho</a:t>
            </a:r>
            <a:r>
              <a:rPr lang="en-US" dirty="0"/>
              <a:t> </a:t>
            </a:r>
            <a:r>
              <a:rPr lang="en-US" dirty="0" err="1"/>
              <a:t>các</a:t>
            </a:r>
            <a:r>
              <a:rPr lang="en-US" dirty="0"/>
              <a:t> </a:t>
            </a:r>
            <a:r>
              <a:rPr lang="en-US" dirty="0" err="1"/>
              <a:t>câu</a:t>
            </a:r>
            <a:r>
              <a:rPr lang="en-US" dirty="0"/>
              <a:t> </a:t>
            </a:r>
            <a:r>
              <a:rPr lang="en-US" dirty="0" err="1"/>
              <a:t>lệnh</a:t>
            </a:r>
            <a:r>
              <a:rPr lang="en-US" dirty="0"/>
              <a:t> select -&gt; 7 </a:t>
            </a:r>
            <a:r>
              <a:rPr lang="en-US" dirty="0" err="1"/>
              <a:t>phép</a:t>
            </a:r>
            <a:r>
              <a:rPr lang="en-US" dirty="0"/>
              <a:t> </a:t>
            </a:r>
            <a:r>
              <a:rPr lang="en-US" dirty="0" err="1"/>
              <a:t>toán</a:t>
            </a:r>
            <a:endParaRPr lang="en-US" dirty="0"/>
          </a:p>
          <a:p>
            <a:pPr lvl="1" eaLnBrk="1" hangingPunct="1"/>
            <a:r>
              <a:rPr lang="en-US" dirty="0" err="1"/>
              <a:t>là</a:t>
            </a:r>
            <a:r>
              <a:rPr lang="en-US" dirty="0"/>
              <a:t> </a:t>
            </a:r>
            <a:r>
              <a:rPr lang="en-US" dirty="0" err="1"/>
              <a:t>phương</a:t>
            </a:r>
            <a:r>
              <a:rPr lang="en-US" dirty="0"/>
              <a:t> </a:t>
            </a:r>
            <a:r>
              <a:rPr lang="en-US" dirty="0" err="1"/>
              <a:t>pháp</a:t>
            </a:r>
            <a:r>
              <a:rPr lang="en-US" dirty="0"/>
              <a:t> </a:t>
            </a:r>
            <a:r>
              <a:rPr lang="en-US" dirty="0" err="1"/>
              <a:t>để</a:t>
            </a:r>
            <a:r>
              <a:rPr lang="en-US" dirty="0"/>
              <a:t> </a:t>
            </a:r>
            <a:r>
              <a:rPr lang="en-US" dirty="0" err="1"/>
              <a:t>mô</a:t>
            </a:r>
            <a:r>
              <a:rPr lang="en-US" dirty="0"/>
              <a:t> </a:t>
            </a:r>
            <a:r>
              <a:rPr lang="en-US" dirty="0" err="1"/>
              <a:t>hình</a:t>
            </a:r>
            <a:r>
              <a:rPr lang="en-US" dirty="0"/>
              <a:t> </a:t>
            </a:r>
            <a:r>
              <a:rPr lang="en-US" dirty="0" err="1"/>
              <a:t>hóa</a:t>
            </a:r>
            <a:r>
              <a:rPr lang="en-US" dirty="0"/>
              <a:t> </a:t>
            </a:r>
            <a:r>
              <a:rPr lang="en-US" dirty="0" err="1"/>
              <a:t>các</a:t>
            </a:r>
            <a:r>
              <a:rPr lang="en-US" dirty="0"/>
              <a:t> </a:t>
            </a:r>
            <a:r>
              <a:rPr lang="en-US" dirty="0" err="1"/>
              <a:t>phép</a:t>
            </a:r>
            <a:r>
              <a:rPr lang="en-US" dirty="0"/>
              <a:t> </a:t>
            </a:r>
            <a:r>
              <a:rPr lang="en-US" dirty="0" err="1"/>
              <a:t>toán</a:t>
            </a:r>
            <a:r>
              <a:rPr lang="en-US" dirty="0"/>
              <a:t> </a:t>
            </a:r>
            <a:r>
              <a:rPr lang="en-US" dirty="0" err="1"/>
              <a:t>để</a:t>
            </a:r>
            <a:r>
              <a:rPr lang="en-US" dirty="0"/>
              <a:t> </a:t>
            </a:r>
            <a:r>
              <a:rPr lang="en-US" dirty="0" err="1"/>
              <a:t>thao</a:t>
            </a:r>
            <a:r>
              <a:rPr lang="en-US" dirty="0"/>
              <a:t> </a:t>
            </a:r>
            <a:r>
              <a:rPr lang="en-US" dirty="0" err="1"/>
              <a:t>tác</a:t>
            </a:r>
            <a:r>
              <a:rPr lang="en-US" dirty="0"/>
              <a:t> </a:t>
            </a:r>
            <a:r>
              <a:rPr lang="en-US" dirty="0" err="1"/>
              <a:t>trên</a:t>
            </a:r>
            <a:r>
              <a:rPr lang="en-US" dirty="0"/>
              <a:t> CSDL </a:t>
            </a:r>
            <a:r>
              <a:rPr lang="en-US" dirty="0" err="1"/>
              <a:t>quan</a:t>
            </a:r>
            <a:r>
              <a:rPr lang="en-US" dirty="0"/>
              <a:t> </a:t>
            </a:r>
            <a:r>
              <a:rPr lang="en-US" dirty="0" err="1"/>
              <a:t>hệ</a:t>
            </a:r>
            <a:r>
              <a:rPr lang="en-US" dirty="0"/>
              <a:t>. </a:t>
            </a:r>
          </a:p>
          <a:p>
            <a:pPr lvl="1" eaLnBrk="1" hangingPunct="1"/>
            <a:r>
              <a:rPr lang="en-US" dirty="0" err="1"/>
              <a:t>là</a:t>
            </a:r>
            <a:r>
              <a:rPr lang="en-US" dirty="0"/>
              <a:t> </a:t>
            </a:r>
            <a:r>
              <a:rPr lang="en-US" dirty="0" err="1"/>
              <a:t>ưu</a:t>
            </a:r>
            <a:r>
              <a:rPr lang="en-US" dirty="0"/>
              <a:t> </a:t>
            </a:r>
            <a:r>
              <a:rPr lang="en-US" dirty="0" err="1"/>
              <a:t>điểm</a:t>
            </a:r>
            <a:r>
              <a:rPr lang="en-US" dirty="0"/>
              <a:t> </a:t>
            </a:r>
            <a:r>
              <a:rPr lang="en-US" dirty="0" err="1"/>
              <a:t>của</a:t>
            </a:r>
            <a:r>
              <a:rPr lang="en-US" dirty="0"/>
              <a:t> </a:t>
            </a:r>
            <a:r>
              <a:rPr lang="en-US" dirty="0" err="1"/>
              <a:t>mô</a:t>
            </a:r>
            <a:r>
              <a:rPr lang="en-US" dirty="0"/>
              <a:t> </a:t>
            </a:r>
            <a:r>
              <a:rPr lang="en-US" dirty="0" err="1"/>
              <a:t>hình</a:t>
            </a:r>
            <a:r>
              <a:rPr lang="en-US" dirty="0"/>
              <a:t> </a:t>
            </a:r>
            <a:r>
              <a:rPr lang="en-US" dirty="0" err="1"/>
              <a:t>dữ</a:t>
            </a:r>
            <a:r>
              <a:rPr lang="en-US" dirty="0"/>
              <a:t> </a:t>
            </a:r>
            <a:r>
              <a:rPr lang="en-US" dirty="0" err="1"/>
              <a:t>liệu</a:t>
            </a:r>
            <a:r>
              <a:rPr lang="en-US" dirty="0"/>
              <a:t> </a:t>
            </a:r>
            <a:r>
              <a:rPr lang="en-US" dirty="0" err="1"/>
              <a:t>quan</a:t>
            </a:r>
            <a:r>
              <a:rPr lang="en-US" dirty="0"/>
              <a:t> </a:t>
            </a:r>
            <a:r>
              <a:rPr lang="en-US" dirty="0" err="1"/>
              <a:t>hệ</a:t>
            </a:r>
            <a:r>
              <a:rPr lang="en-US" dirty="0"/>
              <a:t> (</a:t>
            </a:r>
            <a:r>
              <a:rPr lang="en-US" dirty="0" err="1"/>
              <a:t>tiếp</a:t>
            </a:r>
            <a:r>
              <a:rPr lang="en-US" dirty="0"/>
              <a:t> </a:t>
            </a:r>
            <a:r>
              <a:rPr lang="en-US" dirty="0" err="1"/>
              <a:t>cận</a:t>
            </a:r>
            <a:r>
              <a:rPr lang="en-US" dirty="0"/>
              <a:t> </a:t>
            </a:r>
            <a:r>
              <a:rPr lang="en-US" dirty="0" err="1"/>
              <a:t>các</a:t>
            </a:r>
            <a:r>
              <a:rPr lang="en-US" dirty="0"/>
              <a:t> </a:t>
            </a:r>
            <a:r>
              <a:rPr lang="en-US" dirty="0" err="1"/>
              <a:t>kết</a:t>
            </a:r>
            <a:r>
              <a:rPr lang="en-US" dirty="0"/>
              <a:t> </a:t>
            </a:r>
            <a:r>
              <a:rPr lang="en-US" dirty="0" err="1"/>
              <a:t>quả</a:t>
            </a:r>
            <a:r>
              <a:rPr lang="en-US" dirty="0"/>
              <a:t> </a:t>
            </a:r>
            <a:r>
              <a:rPr lang="en-US" dirty="0" err="1"/>
              <a:t>của</a:t>
            </a:r>
            <a:r>
              <a:rPr lang="en-US" dirty="0"/>
              <a:t> </a:t>
            </a:r>
            <a:r>
              <a:rPr lang="en-US" dirty="0" err="1"/>
              <a:t>công</a:t>
            </a:r>
            <a:r>
              <a:rPr lang="en-US" dirty="0"/>
              <a:t> </a:t>
            </a:r>
            <a:r>
              <a:rPr lang="en-US" dirty="0" err="1"/>
              <a:t>cụ</a:t>
            </a:r>
            <a:r>
              <a:rPr lang="en-US" dirty="0"/>
              <a:t> </a:t>
            </a:r>
            <a:r>
              <a:rPr lang="en-US" dirty="0" err="1"/>
              <a:t>toán</a:t>
            </a:r>
            <a:r>
              <a:rPr lang="en-US" dirty="0"/>
              <a:t> </a:t>
            </a:r>
            <a:r>
              <a:rPr lang="en-US" dirty="0" err="1"/>
              <a:t>học</a:t>
            </a:r>
            <a:r>
              <a:rPr lang="en-US" dirty="0"/>
              <a:t> </a:t>
            </a:r>
            <a:r>
              <a:rPr lang="en-US" dirty="0" err="1"/>
              <a:t>trong</a:t>
            </a:r>
            <a:r>
              <a:rPr lang="en-US" dirty="0"/>
              <a:t> </a:t>
            </a:r>
            <a:r>
              <a:rPr lang="en-US" dirty="0" err="1"/>
              <a:t>việc</a:t>
            </a:r>
            <a:r>
              <a:rPr lang="en-US" dirty="0"/>
              <a:t> </a:t>
            </a:r>
            <a:r>
              <a:rPr lang="en-US" dirty="0" err="1"/>
              <a:t>xây</a:t>
            </a:r>
            <a:r>
              <a:rPr lang="en-US" dirty="0"/>
              <a:t> </a:t>
            </a:r>
            <a:r>
              <a:rPr lang="en-US" dirty="0" err="1"/>
              <a:t>dựng</a:t>
            </a:r>
            <a:r>
              <a:rPr lang="en-US" dirty="0"/>
              <a:t> </a:t>
            </a:r>
            <a:r>
              <a:rPr lang="en-US" dirty="0" err="1"/>
              <a:t>ngôn</a:t>
            </a:r>
            <a:r>
              <a:rPr lang="en-US" dirty="0"/>
              <a:t> </a:t>
            </a:r>
            <a:r>
              <a:rPr lang="en-US" dirty="0" err="1"/>
              <a:t>ngữ</a:t>
            </a:r>
            <a:r>
              <a:rPr lang="en-US" dirty="0"/>
              <a:t> </a:t>
            </a:r>
            <a:r>
              <a:rPr lang="en-US" dirty="0" err="1"/>
              <a:t>khai</a:t>
            </a:r>
            <a:r>
              <a:rPr lang="en-US" dirty="0"/>
              <a:t> </a:t>
            </a:r>
            <a:r>
              <a:rPr lang="en-US" dirty="0" err="1"/>
              <a:t>thác</a:t>
            </a:r>
            <a:r>
              <a:rPr lang="en-US" dirty="0"/>
              <a:t>, </a:t>
            </a:r>
            <a:r>
              <a:rPr lang="en-US" dirty="0" err="1"/>
              <a:t>xử</a:t>
            </a:r>
            <a:r>
              <a:rPr lang="en-US" dirty="0"/>
              <a:t> </a:t>
            </a:r>
            <a:r>
              <a:rPr lang="en-US" dirty="0" err="1"/>
              <a:t>lý</a:t>
            </a:r>
            <a:r>
              <a:rPr lang="en-US" dirty="0"/>
              <a:t> </a:t>
            </a:r>
            <a:r>
              <a:rPr lang="en-US" dirty="0" err="1"/>
              <a:t>dữ</a:t>
            </a:r>
            <a:r>
              <a:rPr lang="en-US" dirty="0"/>
              <a:t> </a:t>
            </a:r>
            <a:r>
              <a:rPr lang="en-US" dirty="0" err="1"/>
              <a:t>liệu</a:t>
            </a:r>
            <a:r>
              <a:rPr lang="en-US" dirty="0"/>
              <a:t>). </a:t>
            </a:r>
          </a:p>
          <a:p>
            <a:pPr lvl="1" eaLnBrk="1" hangingPunct="1"/>
            <a:r>
              <a:rPr lang="en-US" dirty="0" err="1"/>
              <a:t>các</a:t>
            </a:r>
            <a:r>
              <a:rPr lang="en-US" dirty="0"/>
              <a:t> </a:t>
            </a:r>
            <a:r>
              <a:rPr lang="en-US" dirty="0" err="1"/>
              <a:t>phép</a:t>
            </a:r>
            <a:r>
              <a:rPr lang="en-US" dirty="0"/>
              <a:t> </a:t>
            </a:r>
            <a:r>
              <a:rPr lang="en-US" dirty="0" err="1"/>
              <a:t>toán</a:t>
            </a:r>
            <a:r>
              <a:rPr lang="en-US" dirty="0"/>
              <a:t> </a:t>
            </a:r>
            <a:r>
              <a:rPr lang="en-US" dirty="0" err="1"/>
              <a:t>của</a:t>
            </a:r>
            <a:r>
              <a:rPr lang="en-US" dirty="0"/>
              <a:t> </a:t>
            </a:r>
            <a:r>
              <a:rPr lang="en-US" dirty="0" err="1"/>
              <a:t>đại</a:t>
            </a:r>
            <a:r>
              <a:rPr lang="en-US" dirty="0"/>
              <a:t> </a:t>
            </a:r>
            <a:r>
              <a:rPr lang="en-US" dirty="0" err="1"/>
              <a:t>số</a:t>
            </a:r>
            <a:r>
              <a:rPr lang="en-US" dirty="0"/>
              <a:t> </a:t>
            </a:r>
            <a:r>
              <a:rPr lang="en-US" dirty="0" err="1"/>
              <a:t>quan</a:t>
            </a:r>
            <a:r>
              <a:rPr lang="en-US" dirty="0"/>
              <a:t> </a:t>
            </a:r>
            <a:r>
              <a:rPr lang="en-US" dirty="0" err="1"/>
              <a:t>hệ</a:t>
            </a:r>
            <a:r>
              <a:rPr lang="en-US" dirty="0"/>
              <a:t> </a:t>
            </a:r>
            <a:r>
              <a:rPr lang="en-US" dirty="0" err="1"/>
              <a:t>khá</a:t>
            </a:r>
            <a:r>
              <a:rPr lang="en-US" dirty="0"/>
              <a:t> </a:t>
            </a:r>
            <a:r>
              <a:rPr lang="en-US" dirty="0" err="1"/>
              <a:t>đơn</a:t>
            </a:r>
            <a:r>
              <a:rPr lang="en-US" dirty="0"/>
              <a:t> </a:t>
            </a:r>
            <a:r>
              <a:rPr lang="en-US" dirty="0" err="1"/>
              <a:t>giản</a:t>
            </a:r>
            <a:r>
              <a:rPr lang="en-US" dirty="0"/>
              <a:t>, </a:t>
            </a:r>
            <a:r>
              <a:rPr lang="en-US" dirty="0" err="1"/>
              <a:t>những</a:t>
            </a:r>
            <a:r>
              <a:rPr lang="en-US" dirty="0"/>
              <a:t> </a:t>
            </a:r>
            <a:r>
              <a:rPr lang="en-US" dirty="0" err="1"/>
              <a:t>nó</a:t>
            </a:r>
            <a:r>
              <a:rPr lang="en-US" dirty="0"/>
              <a:t> </a:t>
            </a:r>
            <a:r>
              <a:rPr lang="en-US" dirty="0" err="1"/>
              <a:t>khá</a:t>
            </a:r>
            <a:r>
              <a:rPr lang="en-US" dirty="0"/>
              <a:t> </a:t>
            </a:r>
            <a:r>
              <a:rPr lang="en-US" dirty="0" err="1"/>
              <a:t>mạnh</a:t>
            </a:r>
            <a:r>
              <a:rPr lang="en-US" dirty="0"/>
              <a:t> </a:t>
            </a:r>
            <a:r>
              <a:rPr lang="en-US" dirty="0" err="1"/>
              <a:t>và</a:t>
            </a:r>
            <a:r>
              <a:rPr lang="en-US" dirty="0"/>
              <a:t> </a:t>
            </a:r>
            <a:r>
              <a:rPr lang="en-US" dirty="0" err="1"/>
              <a:t>là</a:t>
            </a:r>
            <a:r>
              <a:rPr lang="en-US" dirty="0"/>
              <a:t> </a:t>
            </a:r>
            <a:r>
              <a:rPr lang="en-US" dirty="0" err="1"/>
              <a:t>một</a:t>
            </a:r>
            <a:r>
              <a:rPr lang="en-US" dirty="0"/>
              <a:t> </a:t>
            </a:r>
            <a:r>
              <a:rPr lang="en-US" dirty="0" err="1"/>
              <a:t>đại</a:t>
            </a:r>
            <a:r>
              <a:rPr lang="en-US" dirty="0"/>
              <a:t> </a:t>
            </a:r>
            <a:r>
              <a:rPr lang="en-US" dirty="0" err="1"/>
              <a:t>số</a:t>
            </a:r>
            <a:r>
              <a:rPr lang="en-US" dirty="0"/>
              <a:t> </a:t>
            </a:r>
            <a:r>
              <a:rPr lang="en-US" dirty="0" err="1"/>
              <a:t>có</a:t>
            </a:r>
            <a:r>
              <a:rPr lang="en-US" dirty="0"/>
              <a:t> </a:t>
            </a:r>
            <a:r>
              <a:rPr lang="en-US" dirty="0" err="1"/>
              <a:t>tính</a:t>
            </a:r>
            <a:r>
              <a:rPr lang="en-US" dirty="0"/>
              <a:t> </a:t>
            </a:r>
            <a:r>
              <a:rPr lang="en-US" dirty="0" err="1"/>
              <a:t>đầy</a:t>
            </a:r>
            <a:r>
              <a:rPr lang="en-US" dirty="0"/>
              <a:t> </a:t>
            </a:r>
            <a:r>
              <a:rPr lang="en-US" dirty="0" err="1"/>
              <a:t>đủ</a:t>
            </a:r>
            <a:r>
              <a:rPr lang="en-US" dirty="0"/>
              <a:t>, phi </a:t>
            </a:r>
            <a:r>
              <a:rPr lang="en-US" dirty="0" err="1"/>
              <a:t>thủ</a:t>
            </a:r>
            <a:r>
              <a:rPr lang="en-US" dirty="0"/>
              <a:t> </a:t>
            </a:r>
            <a:r>
              <a:rPr lang="en-US" dirty="0" err="1"/>
              <a:t>tục</a:t>
            </a:r>
            <a:r>
              <a:rPr lang="en-US" dirty="0"/>
              <a:t>. </a:t>
            </a:r>
          </a:p>
          <a:p>
            <a:pPr lvl="1" eaLnBrk="1" hangingPunct="1"/>
            <a:r>
              <a:rPr lang="en-US" dirty="0" err="1"/>
              <a:t>là</a:t>
            </a:r>
            <a:r>
              <a:rPr lang="en-US" dirty="0"/>
              <a:t> </a:t>
            </a:r>
            <a:r>
              <a:rPr lang="en-US" dirty="0" err="1"/>
              <a:t>một</a:t>
            </a:r>
            <a:r>
              <a:rPr lang="en-US" dirty="0"/>
              <a:t> </a:t>
            </a:r>
            <a:r>
              <a:rPr lang="en-US" dirty="0" err="1"/>
              <a:t>cơ</a:t>
            </a:r>
            <a:r>
              <a:rPr lang="en-US" dirty="0"/>
              <a:t> </a:t>
            </a:r>
            <a:r>
              <a:rPr lang="en-US" dirty="0" err="1"/>
              <a:t>sở</a:t>
            </a:r>
            <a:r>
              <a:rPr lang="en-US" dirty="0"/>
              <a:t> </a:t>
            </a:r>
            <a:r>
              <a:rPr lang="en-US" dirty="0" err="1"/>
              <a:t>cho</a:t>
            </a:r>
            <a:r>
              <a:rPr lang="en-US" dirty="0"/>
              <a:t> </a:t>
            </a:r>
            <a:r>
              <a:rPr lang="en-US" dirty="0" err="1"/>
              <a:t>việc</a:t>
            </a:r>
            <a:r>
              <a:rPr lang="en-US" dirty="0"/>
              <a:t> </a:t>
            </a:r>
            <a:r>
              <a:rPr lang="en-US" dirty="0" err="1"/>
              <a:t>thiết</a:t>
            </a:r>
            <a:r>
              <a:rPr lang="en-US" dirty="0"/>
              <a:t> </a:t>
            </a:r>
            <a:r>
              <a:rPr lang="en-US" dirty="0" err="1"/>
              <a:t>lập</a:t>
            </a:r>
            <a:r>
              <a:rPr lang="en-US" dirty="0"/>
              <a:t> </a:t>
            </a:r>
            <a:r>
              <a:rPr lang="en-US" dirty="0" err="1"/>
              <a:t>các</a:t>
            </a:r>
            <a:r>
              <a:rPr lang="en-US" dirty="0"/>
              <a:t> </a:t>
            </a:r>
            <a:r>
              <a:rPr lang="en-US" dirty="0" err="1"/>
              <a:t>ngôn</a:t>
            </a:r>
            <a:r>
              <a:rPr lang="en-US" dirty="0"/>
              <a:t> </a:t>
            </a:r>
            <a:r>
              <a:rPr lang="en-US" dirty="0" err="1"/>
              <a:t>ngữ</a:t>
            </a:r>
            <a:r>
              <a:rPr lang="en-US" dirty="0"/>
              <a:t> con </a:t>
            </a:r>
            <a:r>
              <a:rPr lang="en-US" dirty="0" err="1"/>
              <a:t>dữ</a:t>
            </a:r>
            <a:r>
              <a:rPr lang="en-US" dirty="0"/>
              <a:t> </a:t>
            </a:r>
            <a:r>
              <a:rPr lang="en-US" dirty="0" err="1"/>
              <a:t>liệu</a:t>
            </a:r>
            <a:r>
              <a:rPr lang="en-US" dirty="0"/>
              <a:t> </a:t>
            </a:r>
            <a:r>
              <a:rPr lang="en-US" dirty="0" err="1"/>
              <a:t>bậc</a:t>
            </a:r>
            <a:r>
              <a:rPr lang="en-US" dirty="0"/>
              <a:t> </a:t>
            </a:r>
            <a:r>
              <a:rPr lang="en-US" dirty="0" err="1"/>
              <a:t>cao</a:t>
            </a:r>
            <a:r>
              <a:rPr lang="en-US" dirty="0"/>
              <a:t> </a:t>
            </a:r>
            <a:r>
              <a:rPr lang="en-US" dirty="0" err="1"/>
              <a:t>hơn</a:t>
            </a:r>
            <a:r>
              <a:rPr lang="en-US" dirty="0"/>
              <a:t>.</a:t>
            </a:r>
          </a:p>
        </p:txBody>
      </p:sp>
    </p:spTree>
    <p:extLst>
      <p:ext uri="{BB962C8B-B14F-4D97-AF65-F5344CB8AC3E}">
        <p14:creationId xmlns:p14="http://schemas.microsoft.com/office/powerpoint/2010/main" val="19713107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3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p:txBody>
          <a:bodyPr/>
          <a:lstStyle/>
          <a:p>
            <a:pPr eaLnBrk="1" hangingPunct="1"/>
            <a:r>
              <a:rPr lang="en-US"/>
              <a:t>Đại số quan hệ</a:t>
            </a:r>
            <a:br>
              <a:rPr lang="en-US"/>
            </a:br>
            <a:r>
              <a:rPr lang="en-US" sz="2400"/>
              <a:t>- Giới thiệu (tt)</a:t>
            </a:r>
          </a:p>
        </p:txBody>
      </p:sp>
      <p:sp>
        <p:nvSpPr>
          <p:cNvPr id="59395" name="Rectangle 3"/>
          <p:cNvSpPr>
            <a:spLocks noGrp="1" noChangeArrowheads="1"/>
          </p:cNvSpPr>
          <p:nvPr>
            <p:ph type="body" idx="4294967295"/>
          </p:nvPr>
        </p:nvSpPr>
        <p:spPr/>
        <p:txBody>
          <a:bodyPr/>
          <a:lstStyle/>
          <a:p>
            <a:pPr eaLnBrk="1" hangingPunct="1"/>
            <a:r>
              <a:rPr lang="en-US" dirty="0" err="1"/>
              <a:t>Để</a:t>
            </a:r>
            <a:r>
              <a:rPr lang="en-US" dirty="0"/>
              <a:t> </a:t>
            </a:r>
            <a:r>
              <a:rPr lang="en-US" dirty="0" err="1"/>
              <a:t>định</a:t>
            </a:r>
            <a:r>
              <a:rPr lang="en-US" dirty="0"/>
              <a:t> </a:t>
            </a:r>
            <a:r>
              <a:rPr lang="en-US" dirty="0" err="1"/>
              <a:t>nghĩa</a:t>
            </a:r>
            <a:r>
              <a:rPr lang="en-US" dirty="0"/>
              <a:t> </a:t>
            </a:r>
            <a:r>
              <a:rPr lang="en-US" dirty="0" err="1"/>
              <a:t>các</a:t>
            </a:r>
            <a:r>
              <a:rPr lang="en-US" dirty="0"/>
              <a:t> </a:t>
            </a:r>
            <a:r>
              <a:rPr lang="en-US" dirty="0" err="1"/>
              <a:t>phép</a:t>
            </a:r>
            <a:r>
              <a:rPr lang="en-US" dirty="0"/>
              <a:t> </a:t>
            </a:r>
            <a:r>
              <a:rPr lang="en-US" dirty="0" err="1"/>
              <a:t>toán</a:t>
            </a:r>
            <a:r>
              <a:rPr lang="en-US" dirty="0"/>
              <a:t> </a:t>
            </a:r>
            <a:r>
              <a:rPr lang="en-US" dirty="0" err="1"/>
              <a:t>đại</a:t>
            </a:r>
            <a:r>
              <a:rPr lang="en-US" dirty="0"/>
              <a:t> </a:t>
            </a:r>
            <a:r>
              <a:rPr lang="en-US" dirty="0" err="1"/>
              <a:t>số</a:t>
            </a:r>
            <a:r>
              <a:rPr lang="en-US" dirty="0"/>
              <a:t> </a:t>
            </a:r>
            <a:r>
              <a:rPr lang="en-US" dirty="0" err="1"/>
              <a:t>quan</a:t>
            </a:r>
            <a:r>
              <a:rPr lang="en-US" dirty="0"/>
              <a:t> </a:t>
            </a:r>
            <a:r>
              <a:rPr lang="en-US" dirty="0" err="1"/>
              <a:t>hệ</a:t>
            </a:r>
            <a:r>
              <a:rPr lang="en-US" dirty="0"/>
              <a:t>, </a:t>
            </a:r>
            <a:r>
              <a:rPr lang="en-US" dirty="0" err="1"/>
              <a:t>trước</a:t>
            </a:r>
            <a:r>
              <a:rPr lang="en-US" dirty="0"/>
              <a:t> </a:t>
            </a:r>
            <a:r>
              <a:rPr lang="en-US" dirty="0" err="1"/>
              <a:t>hết</a:t>
            </a:r>
            <a:r>
              <a:rPr lang="en-US" dirty="0"/>
              <a:t> </a:t>
            </a:r>
            <a:r>
              <a:rPr lang="en-US" dirty="0" err="1"/>
              <a:t>chúng</a:t>
            </a:r>
            <a:r>
              <a:rPr lang="en-US" dirty="0"/>
              <a:t> ta </a:t>
            </a:r>
            <a:r>
              <a:rPr lang="en-US" dirty="0" err="1"/>
              <a:t>có</a:t>
            </a:r>
            <a:r>
              <a:rPr lang="en-US" dirty="0"/>
              <a:t> </a:t>
            </a:r>
            <a:r>
              <a:rPr lang="en-US" dirty="0" err="1"/>
              <a:t>một</a:t>
            </a:r>
            <a:r>
              <a:rPr lang="en-US" dirty="0"/>
              <a:t> </a:t>
            </a:r>
            <a:r>
              <a:rPr lang="en-US" dirty="0" err="1"/>
              <a:t>số</a:t>
            </a:r>
            <a:r>
              <a:rPr lang="en-US" dirty="0"/>
              <a:t> </a:t>
            </a:r>
            <a:r>
              <a:rPr lang="en-US" dirty="0" err="1"/>
              <a:t>khái</a:t>
            </a:r>
            <a:r>
              <a:rPr lang="en-US" dirty="0"/>
              <a:t> </a:t>
            </a:r>
            <a:r>
              <a:rPr lang="en-US" dirty="0" err="1"/>
              <a:t>niệm</a:t>
            </a:r>
            <a:r>
              <a:rPr lang="en-US" dirty="0"/>
              <a:t> </a:t>
            </a:r>
            <a:r>
              <a:rPr lang="en-US" dirty="0" err="1"/>
              <a:t>sau</a:t>
            </a:r>
            <a:r>
              <a:rPr lang="en-US" dirty="0"/>
              <a:t>:</a:t>
            </a:r>
          </a:p>
          <a:p>
            <a:pPr lvl="1" eaLnBrk="1" hangingPunct="1"/>
            <a:r>
              <a:rPr lang="en-US" dirty="0" err="1"/>
              <a:t>hai</a:t>
            </a:r>
            <a:r>
              <a:rPr lang="en-US" dirty="0"/>
              <a:t> </a:t>
            </a:r>
            <a:r>
              <a:rPr lang="en-US" dirty="0" err="1"/>
              <a:t>quan</a:t>
            </a:r>
            <a:r>
              <a:rPr lang="en-US" dirty="0"/>
              <a:t> </a:t>
            </a:r>
            <a:r>
              <a:rPr lang="en-US" dirty="0" err="1"/>
              <a:t>hệ</a:t>
            </a:r>
            <a:r>
              <a:rPr lang="en-US" dirty="0"/>
              <a:t> r1, r2 </a:t>
            </a:r>
            <a:r>
              <a:rPr lang="en-US" dirty="0" err="1"/>
              <a:t>là</a:t>
            </a:r>
            <a:r>
              <a:rPr lang="en-US" dirty="0"/>
              <a:t> </a:t>
            </a:r>
            <a:r>
              <a:rPr lang="en-US" i="1" dirty="0" err="1"/>
              <a:t>tương</a:t>
            </a:r>
            <a:r>
              <a:rPr lang="en-US" i="1" dirty="0"/>
              <a:t> </a:t>
            </a:r>
            <a:r>
              <a:rPr lang="en-US" i="1" dirty="0" err="1"/>
              <a:t>thích</a:t>
            </a:r>
            <a:r>
              <a:rPr lang="en-US" dirty="0"/>
              <a:t> </a:t>
            </a:r>
            <a:r>
              <a:rPr lang="en-US" dirty="0" err="1"/>
              <a:t>với</a:t>
            </a:r>
            <a:r>
              <a:rPr lang="en-US" dirty="0"/>
              <a:t> </a:t>
            </a:r>
            <a:r>
              <a:rPr lang="en-US" dirty="0" err="1"/>
              <a:t>nhau</a:t>
            </a:r>
            <a:r>
              <a:rPr lang="en-US" dirty="0"/>
              <a:t> </a:t>
            </a:r>
            <a:r>
              <a:rPr lang="en-US" dirty="0" err="1"/>
              <a:t>nếu</a:t>
            </a:r>
            <a:r>
              <a:rPr lang="en-US" dirty="0"/>
              <a:t> </a:t>
            </a:r>
            <a:r>
              <a:rPr lang="en-US" dirty="0" err="1"/>
              <a:t>chúng</a:t>
            </a:r>
            <a:r>
              <a:rPr lang="en-US" dirty="0"/>
              <a:t> </a:t>
            </a:r>
            <a:r>
              <a:rPr lang="en-US" dirty="0" err="1"/>
              <a:t>có</a:t>
            </a:r>
            <a:r>
              <a:rPr lang="en-US" dirty="0"/>
              <a:t> </a:t>
            </a:r>
            <a:r>
              <a:rPr lang="en-US" dirty="0" err="1"/>
              <a:t>cùng</a:t>
            </a:r>
            <a:r>
              <a:rPr lang="en-US" dirty="0"/>
              <a:t> </a:t>
            </a:r>
            <a:r>
              <a:rPr lang="en-US" dirty="0" err="1"/>
              <a:t>tập</a:t>
            </a:r>
            <a:r>
              <a:rPr lang="en-US" dirty="0"/>
              <a:t> </a:t>
            </a:r>
            <a:r>
              <a:rPr lang="en-US" dirty="0" err="1"/>
              <a:t>thuộc</a:t>
            </a:r>
            <a:r>
              <a:rPr lang="en-US" dirty="0"/>
              <a:t> </a:t>
            </a:r>
            <a:r>
              <a:rPr lang="en-US" dirty="0" err="1"/>
              <a:t>tính</a:t>
            </a:r>
            <a:r>
              <a:rPr lang="en-US" dirty="0"/>
              <a:t> U. </a:t>
            </a:r>
            <a:r>
              <a:rPr lang="en-US" dirty="0" err="1"/>
              <a:t>Và</a:t>
            </a:r>
            <a:r>
              <a:rPr lang="en-US" dirty="0"/>
              <a:t> r1, r2 </a:t>
            </a:r>
            <a:r>
              <a:rPr lang="en-US" dirty="0" err="1"/>
              <a:t>được</a:t>
            </a:r>
            <a:r>
              <a:rPr lang="en-US" dirty="0"/>
              <a:t> </a:t>
            </a:r>
            <a:r>
              <a:rPr lang="en-US" dirty="0" err="1"/>
              <a:t>gọi</a:t>
            </a:r>
            <a:r>
              <a:rPr lang="en-US" dirty="0"/>
              <a:t> </a:t>
            </a:r>
            <a:r>
              <a:rPr lang="en-US" dirty="0" err="1"/>
              <a:t>là</a:t>
            </a:r>
            <a:r>
              <a:rPr lang="en-US" dirty="0"/>
              <a:t> </a:t>
            </a:r>
            <a:r>
              <a:rPr lang="en-US" dirty="0" err="1"/>
              <a:t>hai</a:t>
            </a:r>
            <a:r>
              <a:rPr lang="en-US" dirty="0"/>
              <a:t> </a:t>
            </a:r>
            <a:r>
              <a:rPr lang="en-US" dirty="0" err="1"/>
              <a:t>quan</a:t>
            </a:r>
            <a:r>
              <a:rPr lang="en-US" dirty="0"/>
              <a:t> </a:t>
            </a:r>
            <a:r>
              <a:rPr lang="en-US" dirty="0" err="1"/>
              <a:t>hệ</a:t>
            </a:r>
            <a:r>
              <a:rPr lang="en-US" dirty="0"/>
              <a:t> </a:t>
            </a:r>
            <a:r>
              <a:rPr lang="en-US" dirty="0" err="1"/>
              <a:t>rời</a:t>
            </a:r>
            <a:r>
              <a:rPr lang="en-US" dirty="0"/>
              <a:t> </a:t>
            </a:r>
            <a:r>
              <a:rPr lang="en-US" dirty="0" err="1"/>
              <a:t>nhau</a:t>
            </a:r>
            <a:r>
              <a:rPr lang="en-US" dirty="0"/>
              <a:t> </a:t>
            </a:r>
            <a:r>
              <a:rPr lang="en-US" dirty="0" err="1"/>
              <a:t>nếu</a:t>
            </a:r>
            <a:r>
              <a:rPr lang="en-US" dirty="0"/>
              <a:t> </a:t>
            </a:r>
            <a:r>
              <a:rPr lang="en-US" dirty="0" err="1"/>
              <a:t>chúng</a:t>
            </a:r>
            <a:r>
              <a:rPr lang="en-US" dirty="0"/>
              <a:t> </a:t>
            </a:r>
            <a:r>
              <a:rPr lang="en-US" dirty="0" err="1"/>
              <a:t>không</a:t>
            </a:r>
            <a:r>
              <a:rPr lang="en-US" dirty="0"/>
              <a:t> </a:t>
            </a:r>
            <a:r>
              <a:rPr lang="en-US" dirty="0" err="1"/>
              <a:t>có</a:t>
            </a:r>
            <a:r>
              <a:rPr lang="en-US" dirty="0"/>
              <a:t> </a:t>
            </a:r>
            <a:r>
              <a:rPr lang="en-US" dirty="0" err="1"/>
              <a:t>thuộc</a:t>
            </a:r>
            <a:r>
              <a:rPr lang="en-US" dirty="0"/>
              <a:t> </a:t>
            </a:r>
            <a:r>
              <a:rPr lang="en-US" dirty="0" err="1"/>
              <a:t>tính</a:t>
            </a:r>
            <a:r>
              <a:rPr lang="en-US" dirty="0"/>
              <a:t> </a:t>
            </a:r>
            <a:r>
              <a:rPr lang="en-US" dirty="0" err="1"/>
              <a:t>chung</a:t>
            </a:r>
            <a:r>
              <a:rPr lang="en-US" dirty="0"/>
              <a:t>.</a:t>
            </a:r>
          </a:p>
          <a:p>
            <a:pPr lvl="1" eaLnBrk="1" hangingPunct="1"/>
            <a:r>
              <a:rPr lang="en-US" i="1" dirty="0" err="1"/>
              <a:t>Khái</a:t>
            </a:r>
            <a:r>
              <a:rPr lang="en-US" i="1" dirty="0"/>
              <a:t> </a:t>
            </a:r>
            <a:r>
              <a:rPr lang="en-US" i="1" dirty="0" err="1"/>
              <a:t>niệm</a:t>
            </a:r>
            <a:r>
              <a:rPr lang="en-US" i="1" dirty="0"/>
              <a:t> </a:t>
            </a:r>
            <a:r>
              <a:rPr lang="en-US" i="1" dirty="0" err="1"/>
              <a:t>xếp</a:t>
            </a:r>
            <a:r>
              <a:rPr lang="en-US" i="1" dirty="0"/>
              <a:t> </a:t>
            </a:r>
            <a:r>
              <a:rPr lang="en-US" i="1" dirty="0" err="1"/>
              <a:t>cạnh</a:t>
            </a:r>
            <a:r>
              <a:rPr lang="en-US" i="1" dirty="0"/>
              <a:t> </a:t>
            </a:r>
            <a:r>
              <a:rPr lang="en-US" i="1" dirty="0" err="1"/>
              <a:t>nhau</a:t>
            </a:r>
            <a:r>
              <a:rPr lang="en-US" i="1" dirty="0"/>
              <a:t>:</a:t>
            </a:r>
            <a:endParaRPr lang="en-US" dirty="0"/>
          </a:p>
          <a:p>
            <a:pPr lvl="1" eaLnBrk="1" hangingPunct="1">
              <a:buFontTx/>
              <a:buNone/>
            </a:pPr>
            <a:r>
              <a:rPr lang="en-US" dirty="0"/>
              <a:t>	</a:t>
            </a:r>
            <a:r>
              <a:rPr lang="en-US" dirty="0" err="1"/>
              <a:t>Giả</a:t>
            </a:r>
            <a:r>
              <a:rPr lang="en-US" dirty="0"/>
              <a:t> </a:t>
            </a:r>
            <a:r>
              <a:rPr lang="en-US" dirty="0" err="1"/>
              <a:t>sử</a:t>
            </a:r>
            <a:r>
              <a:rPr lang="en-US" dirty="0"/>
              <a:t> </a:t>
            </a:r>
            <a:r>
              <a:rPr lang="en-US" dirty="0" err="1"/>
              <a:t>cho</a:t>
            </a:r>
            <a:r>
              <a:rPr lang="en-US" dirty="0"/>
              <a:t> </a:t>
            </a:r>
            <a:r>
              <a:rPr lang="en-US" dirty="0" err="1"/>
              <a:t>bộ</a:t>
            </a:r>
            <a:r>
              <a:rPr lang="en-US" dirty="0"/>
              <a:t> t = (a1, a2,…, an), u = (b1, b2, …, bm) ta </a:t>
            </a:r>
            <a:r>
              <a:rPr lang="en-US" dirty="0" err="1"/>
              <a:t>có</a:t>
            </a:r>
            <a:r>
              <a:rPr lang="en-US" dirty="0"/>
              <a:t>: </a:t>
            </a:r>
            <a:r>
              <a:rPr lang="en-US" dirty="0">
                <a:sym typeface="Symbol" pitchFamily="18" charset="2"/>
              </a:rPr>
              <a:t>	</a:t>
            </a:r>
            <a:r>
              <a:rPr lang="en-US" dirty="0" err="1"/>
              <a:t>t,u</a:t>
            </a:r>
            <a:r>
              <a:rPr lang="en-US" dirty="0">
                <a:sym typeface="Symbol" pitchFamily="18" charset="2"/>
              </a:rPr>
              <a:t></a:t>
            </a:r>
            <a:r>
              <a:rPr lang="en-US" dirty="0"/>
              <a:t> = (a</a:t>
            </a:r>
            <a:r>
              <a:rPr lang="en-US" dirty="0">
                <a:sym typeface="Symbol" pitchFamily="18" charset="2"/>
              </a:rPr>
              <a:t>1, a2,…, an, b1, b2, …, bm)</a:t>
            </a:r>
            <a:endParaRPr lang="en-US" dirty="0"/>
          </a:p>
        </p:txBody>
      </p:sp>
    </p:spTree>
    <p:extLst>
      <p:ext uri="{BB962C8B-B14F-4D97-AF65-F5344CB8AC3E}">
        <p14:creationId xmlns:p14="http://schemas.microsoft.com/office/powerpoint/2010/main" val="1416722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sz="3200"/>
              <a:t>Đại số quan hệ</a:t>
            </a:r>
            <a:br>
              <a:rPr lang="en-US" sz="3200"/>
            </a:br>
            <a:r>
              <a:rPr lang="en-US" sz="2400"/>
              <a:t>- Các phép toán – Phép chọn</a:t>
            </a:r>
          </a:p>
        </p:txBody>
      </p:sp>
      <p:sp>
        <p:nvSpPr>
          <p:cNvPr id="60419" name="Rectangle 3"/>
          <p:cNvSpPr>
            <a:spLocks noGrp="1" noChangeArrowheads="1"/>
          </p:cNvSpPr>
          <p:nvPr>
            <p:ph type="body" idx="1"/>
          </p:nvPr>
        </p:nvSpPr>
        <p:spPr/>
        <p:txBody>
          <a:bodyPr/>
          <a:lstStyle/>
          <a:p>
            <a:pPr eaLnBrk="1" hangingPunct="1"/>
            <a:r>
              <a:rPr lang="en-US" b="1" dirty="0" err="1"/>
              <a:t>Phép</a:t>
            </a:r>
            <a:r>
              <a:rPr lang="en-US" b="1" dirty="0"/>
              <a:t> </a:t>
            </a:r>
            <a:r>
              <a:rPr lang="en-US" b="1" dirty="0" err="1"/>
              <a:t>chọn</a:t>
            </a:r>
            <a:r>
              <a:rPr lang="en-US" b="1" dirty="0"/>
              <a:t> (Selection): </a:t>
            </a:r>
            <a:r>
              <a:rPr lang="en-US" b="1" dirty="0" err="1"/>
              <a:t>ký</a:t>
            </a:r>
            <a:r>
              <a:rPr lang="en-US" b="1" dirty="0"/>
              <a:t> </a:t>
            </a:r>
            <a:r>
              <a:rPr lang="en-US" b="1" dirty="0" err="1"/>
              <a:t>hiệu</a:t>
            </a:r>
            <a:r>
              <a:rPr lang="en-US" b="1" dirty="0"/>
              <a:t> </a:t>
            </a:r>
            <a:r>
              <a:rPr lang="en-US" dirty="0">
                <a:sym typeface="Symbol" pitchFamily="18" charset="2"/>
              </a:rPr>
              <a:t></a:t>
            </a:r>
            <a:endParaRPr lang="en-US" dirty="0"/>
          </a:p>
          <a:p>
            <a:pPr lvl="1" eaLnBrk="1" hangingPunct="1"/>
            <a:r>
              <a:rPr lang="en-US" dirty="0" err="1"/>
              <a:t>Phép</a:t>
            </a:r>
            <a:r>
              <a:rPr lang="en-US" dirty="0"/>
              <a:t> </a:t>
            </a:r>
            <a:r>
              <a:rPr lang="en-US" dirty="0" err="1"/>
              <a:t>chọn</a:t>
            </a:r>
            <a:r>
              <a:rPr lang="en-US" dirty="0"/>
              <a:t> </a:t>
            </a:r>
            <a:r>
              <a:rPr lang="en-US" dirty="0" err="1"/>
              <a:t>được</a:t>
            </a:r>
            <a:r>
              <a:rPr lang="en-US" dirty="0"/>
              <a:t> </a:t>
            </a:r>
            <a:r>
              <a:rPr lang="en-US" dirty="0" err="1"/>
              <a:t>dùng</a:t>
            </a:r>
            <a:r>
              <a:rPr lang="en-US" dirty="0"/>
              <a:t> </a:t>
            </a:r>
            <a:r>
              <a:rPr lang="en-US" dirty="0" err="1"/>
              <a:t>để</a:t>
            </a:r>
            <a:r>
              <a:rPr lang="en-US" dirty="0"/>
              <a:t> </a:t>
            </a:r>
            <a:r>
              <a:rPr lang="en-US" dirty="0" err="1"/>
              <a:t>xây</a:t>
            </a:r>
            <a:r>
              <a:rPr lang="en-US" dirty="0"/>
              <a:t> </a:t>
            </a:r>
            <a:r>
              <a:rPr lang="en-US" dirty="0" err="1"/>
              <a:t>dựng</a:t>
            </a:r>
            <a:r>
              <a:rPr lang="en-US" dirty="0"/>
              <a:t> </a:t>
            </a:r>
            <a:r>
              <a:rPr lang="en-US" dirty="0" err="1"/>
              <a:t>một</a:t>
            </a:r>
            <a:r>
              <a:rPr lang="en-US" dirty="0"/>
              <a:t> </a:t>
            </a:r>
            <a:r>
              <a:rPr lang="en-US" dirty="0" err="1"/>
              <a:t>tập</a:t>
            </a:r>
            <a:r>
              <a:rPr lang="en-US" dirty="0"/>
              <a:t> con </a:t>
            </a:r>
            <a:r>
              <a:rPr lang="en-US" dirty="0" err="1"/>
              <a:t>các</a:t>
            </a:r>
            <a:r>
              <a:rPr lang="en-US" dirty="0"/>
              <a:t> </a:t>
            </a:r>
            <a:r>
              <a:rPr lang="en-US" dirty="0" err="1"/>
              <a:t>bộ</a:t>
            </a:r>
            <a:r>
              <a:rPr lang="en-US" dirty="0"/>
              <a:t> </a:t>
            </a:r>
            <a:r>
              <a:rPr lang="en-US" dirty="0" err="1"/>
              <a:t>của</a:t>
            </a:r>
            <a:r>
              <a:rPr lang="en-US" dirty="0"/>
              <a:t> </a:t>
            </a:r>
            <a:r>
              <a:rPr lang="en-US" dirty="0" err="1"/>
              <a:t>quan</a:t>
            </a:r>
            <a:r>
              <a:rPr lang="en-US" dirty="0"/>
              <a:t> </a:t>
            </a:r>
            <a:r>
              <a:rPr lang="en-US" dirty="0" err="1"/>
              <a:t>hệ</a:t>
            </a:r>
            <a:r>
              <a:rPr lang="en-US" dirty="0"/>
              <a:t> </a:t>
            </a:r>
            <a:r>
              <a:rPr lang="en-US" dirty="0" err="1"/>
              <a:t>đã</a:t>
            </a:r>
            <a:r>
              <a:rPr lang="en-US" dirty="0"/>
              <a:t> </a:t>
            </a:r>
            <a:r>
              <a:rPr lang="en-US" dirty="0" err="1"/>
              <a:t>cho</a:t>
            </a:r>
            <a:r>
              <a:rPr lang="en-US" dirty="0"/>
              <a:t> </a:t>
            </a:r>
            <a:r>
              <a:rPr lang="en-US" dirty="0" err="1"/>
              <a:t>thỏa</a:t>
            </a:r>
            <a:r>
              <a:rPr lang="en-US" dirty="0"/>
              <a:t> </a:t>
            </a:r>
            <a:r>
              <a:rPr lang="en-US" dirty="0" err="1"/>
              <a:t>mãn</a:t>
            </a:r>
            <a:r>
              <a:rPr lang="en-US" dirty="0"/>
              <a:t> </a:t>
            </a:r>
            <a:r>
              <a:rPr lang="en-US" dirty="0" err="1"/>
              <a:t>một</a:t>
            </a:r>
            <a:r>
              <a:rPr lang="en-US" dirty="0"/>
              <a:t> </a:t>
            </a:r>
            <a:r>
              <a:rPr lang="en-US" dirty="0" err="1">
                <a:solidFill>
                  <a:srgbClr val="FF0000"/>
                </a:solidFill>
                <a:highlight>
                  <a:srgbClr val="FFFF00"/>
                </a:highlight>
              </a:rPr>
              <a:t>điều</a:t>
            </a:r>
            <a:r>
              <a:rPr lang="en-US" dirty="0">
                <a:solidFill>
                  <a:srgbClr val="FF0000"/>
                </a:solidFill>
                <a:highlight>
                  <a:srgbClr val="FFFF00"/>
                </a:highlight>
              </a:rPr>
              <a:t> </a:t>
            </a:r>
            <a:r>
              <a:rPr lang="en-US" dirty="0" err="1">
                <a:solidFill>
                  <a:srgbClr val="FF0000"/>
                </a:solidFill>
                <a:highlight>
                  <a:srgbClr val="FFFF00"/>
                </a:highlight>
              </a:rPr>
              <a:t>kiện</a:t>
            </a:r>
            <a:r>
              <a:rPr lang="en-US" dirty="0"/>
              <a:t> </a:t>
            </a:r>
            <a:r>
              <a:rPr lang="en-US" dirty="0" err="1"/>
              <a:t>cho</a:t>
            </a:r>
            <a:r>
              <a:rPr lang="en-US" dirty="0"/>
              <a:t> </a:t>
            </a:r>
            <a:r>
              <a:rPr lang="en-US" dirty="0" err="1"/>
              <a:t>trước</a:t>
            </a:r>
            <a:r>
              <a:rPr lang="en-US" dirty="0"/>
              <a:t>. </a:t>
            </a:r>
            <a:r>
              <a:rPr lang="en-US" dirty="0" err="1"/>
              <a:t>Điều</a:t>
            </a:r>
            <a:r>
              <a:rPr lang="en-US" dirty="0"/>
              <a:t> </a:t>
            </a:r>
            <a:r>
              <a:rPr lang="en-US" dirty="0" err="1"/>
              <a:t>kiện</a:t>
            </a:r>
            <a:r>
              <a:rPr lang="en-US" dirty="0"/>
              <a:t> C </a:t>
            </a:r>
            <a:r>
              <a:rPr lang="en-US" dirty="0" err="1"/>
              <a:t>được</a:t>
            </a:r>
            <a:r>
              <a:rPr lang="en-US" dirty="0"/>
              <a:t> </a:t>
            </a:r>
            <a:r>
              <a:rPr lang="en-US" dirty="0" err="1"/>
              <a:t>biểu</a:t>
            </a:r>
            <a:r>
              <a:rPr lang="en-US" dirty="0"/>
              <a:t> </a:t>
            </a:r>
            <a:r>
              <a:rPr lang="en-US" dirty="0" err="1"/>
              <a:t>diễn</a:t>
            </a:r>
            <a:r>
              <a:rPr lang="en-US" dirty="0"/>
              <a:t> </a:t>
            </a:r>
            <a:r>
              <a:rPr lang="en-US" dirty="0" err="1"/>
              <a:t>bởi</a:t>
            </a:r>
            <a:r>
              <a:rPr lang="en-US" dirty="0"/>
              <a:t> </a:t>
            </a:r>
            <a:r>
              <a:rPr lang="en-US" dirty="0" err="1"/>
              <a:t>một</a:t>
            </a:r>
            <a:r>
              <a:rPr lang="en-US" dirty="0"/>
              <a:t> </a:t>
            </a:r>
            <a:r>
              <a:rPr lang="en-US" dirty="0" err="1"/>
              <a:t>biểu</a:t>
            </a:r>
            <a:r>
              <a:rPr lang="en-US" dirty="0"/>
              <a:t> </a:t>
            </a:r>
            <a:r>
              <a:rPr lang="en-US" dirty="0" err="1"/>
              <a:t>thức</a:t>
            </a:r>
            <a:r>
              <a:rPr lang="en-US" dirty="0"/>
              <a:t> </a:t>
            </a:r>
            <a:r>
              <a:rPr lang="en-US" dirty="0" err="1"/>
              <a:t>lôgic</a:t>
            </a:r>
            <a:r>
              <a:rPr lang="en-US" dirty="0"/>
              <a:t> </a:t>
            </a:r>
            <a:r>
              <a:rPr lang="en-US" dirty="0" err="1"/>
              <a:t>trả</a:t>
            </a:r>
            <a:r>
              <a:rPr lang="en-US" dirty="0"/>
              <a:t> </a:t>
            </a:r>
            <a:r>
              <a:rPr lang="en-US" dirty="0" err="1"/>
              <a:t>về</a:t>
            </a:r>
            <a:r>
              <a:rPr lang="en-US" dirty="0"/>
              <a:t> </a:t>
            </a:r>
            <a:r>
              <a:rPr lang="en-US" dirty="0" err="1"/>
              <a:t>giá</a:t>
            </a:r>
            <a:r>
              <a:rPr lang="en-US" dirty="0"/>
              <a:t> </a:t>
            </a:r>
            <a:r>
              <a:rPr lang="en-US" dirty="0" err="1"/>
              <a:t>trị</a:t>
            </a:r>
            <a:r>
              <a:rPr lang="en-US" dirty="0"/>
              <a:t> True/False.</a:t>
            </a:r>
          </a:p>
          <a:p>
            <a:pPr lvl="1" eaLnBrk="1" hangingPunct="1"/>
            <a:r>
              <a:rPr lang="en-US" dirty="0" err="1"/>
              <a:t>Kết</a:t>
            </a:r>
            <a:r>
              <a:rPr lang="en-US" dirty="0"/>
              <a:t> </a:t>
            </a:r>
            <a:r>
              <a:rPr lang="en-US" dirty="0" err="1"/>
              <a:t>quả</a:t>
            </a:r>
            <a:r>
              <a:rPr lang="en-US" dirty="0"/>
              <a:t> </a:t>
            </a:r>
            <a:r>
              <a:rPr lang="en-US" dirty="0" err="1"/>
              <a:t>của</a:t>
            </a:r>
            <a:r>
              <a:rPr lang="en-US" dirty="0"/>
              <a:t> </a:t>
            </a:r>
            <a:r>
              <a:rPr lang="en-US" dirty="0" err="1"/>
              <a:t>phép</a:t>
            </a:r>
            <a:r>
              <a:rPr lang="en-US" dirty="0"/>
              <a:t> </a:t>
            </a:r>
            <a:r>
              <a:rPr lang="en-US" dirty="0" err="1"/>
              <a:t>chọn</a:t>
            </a:r>
            <a:r>
              <a:rPr lang="en-US" dirty="0"/>
              <a:t> </a:t>
            </a:r>
            <a:r>
              <a:rPr lang="en-US" dirty="0" err="1"/>
              <a:t>trên</a:t>
            </a:r>
            <a:r>
              <a:rPr lang="en-US" dirty="0"/>
              <a:t> </a:t>
            </a:r>
            <a:r>
              <a:rPr lang="en-US" dirty="0" err="1"/>
              <a:t>quan</a:t>
            </a:r>
            <a:r>
              <a:rPr lang="en-US" dirty="0"/>
              <a:t> </a:t>
            </a:r>
            <a:r>
              <a:rPr lang="en-US" dirty="0" err="1"/>
              <a:t>hệ</a:t>
            </a:r>
            <a:r>
              <a:rPr lang="en-US" dirty="0"/>
              <a:t> r </a:t>
            </a:r>
            <a:r>
              <a:rPr lang="en-US" dirty="0" err="1"/>
              <a:t>với</a:t>
            </a:r>
            <a:r>
              <a:rPr lang="en-US" dirty="0"/>
              <a:t> </a:t>
            </a:r>
            <a:r>
              <a:rPr lang="en-US" dirty="0" err="1"/>
              <a:t>điều</a:t>
            </a:r>
            <a:r>
              <a:rPr lang="en-US" dirty="0"/>
              <a:t> </a:t>
            </a:r>
            <a:r>
              <a:rPr lang="en-US" dirty="0" err="1"/>
              <a:t>kiện</a:t>
            </a:r>
            <a:r>
              <a:rPr lang="en-US" dirty="0"/>
              <a:t> C </a:t>
            </a:r>
            <a:r>
              <a:rPr lang="en-US" dirty="0" err="1"/>
              <a:t>được</a:t>
            </a:r>
            <a:r>
              <a:rPr lang="en-US" dirty="0"/>
              <a:t> </a:t>
            </a:r>
            <a:r>
              <a:rPr lang="en-US" dirty="0" err="1"/>
              <a:t>ký</a:t>
            </a:r>
            <a:r>
              <a:rPr lang="en-US" dirty="0"/>
              <a:t> </a:t>
            </a:r>
            <a:r>
              <a:rPr lang="en-US" dirty="0" err="1"/>
              <a:t>hiệu</a:t>
            </a:r>
            <a:r>
              <a:rPr lang="en-US" dirty="0"/>
              <a:t> </a:t>
            </a:r>
            <a:r>
              <a:rPr lang="en-US" dirty="0" err="1"/>
              <a:t>là</a:t>
            </a:r>
            <a:r>
              <a:rPr lang="en-US" dirty="0"/>
              <a:t> </a:t>
            </a:r>
            <a:r>
              <a:rPr lang="en-US" dirty="0">
                <a:sym typeface="Symbol" pitchFamily="18" charset="2"/>
              </a:rPr>
              <a:t></a:t>
            </a:r>
            <a:r>
              <a:rPr lang="en-US" b="1" baseline="-25000" dirty="0"/>
              <a:t>C</a:t>
            </a:r>
            <a:r>
              <a:rPr lang="en-US" dirty="0"/>
              <a:t>(r).</a:t>
            </a:r>
          </a:p>
          <a:p>
            <a:pPr lvl="1" algn="ctr" eaLnBrk="1" hangingPunct="1">
              <a:buFontTx/>
              <a:buNone/>
            </a:pPr>
            <a:r>
              <a:rPr lang="en-US" b="1" dirty="0"/>
              <a:t>	</a:t>
            </a:r>
            <a:r>
              <a:rPr lang="en-US" b="1" dirty="0">
                <a:sym typeface="Symbol" pitchFamily="18" charset="2"/>
              </a:rPr>
              <a:t></a:t>
            </a:r>
            <a:r>
              <a:rPr lang="en-US" b="1" baseline="-25000" dirty="0"/>
              <a:t>C</a:t>
            </a:r>
            <a:r>
              <a:rPr lang="en-US" b="1" dirty="0"/>
              <a:t>(r) = {t / t </a:t>
            </a:r>
            <a:r>
              <a:rPr lang="en-US" b="1" dirty="0">
                <a:sym typeface="Symbol" pitchFamily="18" charset="2"/>
              </a:rPr>
              <a:t></a:t>
            </a:r>
            <a:r>
              <a:rPr lang="en-US" b="1" dirty="0"/>
              <a:t> r, C(t) = True} </a:t>
            </a:r>
          </a:p>
          <a:p>
            <a:pPr lvl="1" algn="ctr" eaLnBrk="1" hangingPunct="1">
              <a:buFontTx/>
              <a:buNone/>
            </a:pPr>
            <a:r>
              <a:rPr lang="en-US" b="1" dirty="0"/>
              <a:t>&lt;-&gt; select </a:t>
            </a:r>
            <a:r>
              <a:rPr lang="en-US" b="1" dirty="0">
                <a:highlight>
                  <a:srgbClr val="FFFF00"/>
                </a:highlight>
              </a:rPr>
              <a:t>*</a:t>
            </a:r>
            <a:r>
              <a:rPr lang="en-US" b="1" dirty="0"/>
              <a:t> from r where C</a:t>
            </a:r>
          </a:p>
        </p:txBody>
      </p:sp>
    </p:spTree>
    <p:extLst>
      <p:ext uri="{BB962C8B-B14F-4D97-AF65-F5344CB8AC3E}">
        <p14:creationId xmlns:p14="http://schemas.microsoft.com/office/powerpoint/2010/main" val="30630422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19">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41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41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419">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419">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4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sz="3200"/>
              <a:t>Đại số quan hệ</a:t>
            </a:r>
            <a:br>
              <a:rPr lang="en-US" sz="3200"/>
            </a:br>
            <a:r>
              <a:rPr lang="en-US" sz="2400"/>
              <a:t>- Các phép toán – Phép chọn (tt)</a:t>
            </a:r>
          </a:p>
        </p:txBody>
      </p:sp>
      <p:sp>
        <p:nvSpPr>
          <p:cNvPr id="61443" name="Rectangle 3"/>
          <p:cNvSpPr>
            <a:spLocks noGrp="1" noChangeArrowheads="1"/>
          </p:cNvSpPr>
          <p:nvPr>
            <p:ph type="body" idx="1"/>
          </p:nvPr>
        </p:nvSpPr>
        <p:spPr/>
        <p:txBody>
          <a:bodyPr/>
          <a:lstStyle/>
          <a:p>
            <a:pPr lvl="1" eaLnBrk="1" hangingPunct="1"/>
            <a:r>
              <a:rPr lang="en-US"/>
              <a:t>Biểu thức lôgic C được tạo thành từ các biểu thức có dạng: </a:t>
            </a:r>
          </a:p>
          <a:p>
            <a:pPr lvl="1" eaLnBrk="1" hangingPunct="1">
              <a:buFontTx/>
              <a:buNone/>
            </a:pPr>
            <a:r>
              <a:rPr lang="en-US" i="1">
                <a:sym typeface="Symbol" pitchFamily="18" charset="2"/>
              </a:rPr>
              <a:t>	</a:t>
            </a:r>
            <a:r>
              <a:rPr lang="en-US" i="1"/>
              <a:t>tên thuộc tính</a:t>
            </a:r>
            <a:r>
              <a:rPr lang="en-US" i="1">
                <a:sym typeface="Symbol" pitchFamily="18" charset="2"/>
              </a:rPr>
              <a:t></a:t>
            </a:r>
            <a:r>
              <a:rPr lang="en-US" i="1"/>
              <a:t> </a:t>
            </a:r>
            <a:r>
              <a:rPr lang="en-US" i="1">
                <a:sym typeface="Symbol" pitchFamily="18" charset="2"/>
              </a:rPr>
              <a:t></a:t>
            </a:r>
            <a:r>
              <a:rPr lang="en-US" i="1"/>
              <a:t>toán tử so sánh</a:t>
            </a:r>
            <a:r>
              <a:rPr lang="en-US" i="1">
                <a:sym typeface="Symbol" pitchFamily="18" charset="2"/>
              </a:rPr>
              <a:t></a:t>
            </a:r>
            <a:r>
              <a:rPr lang="en-US" i="1"/>
              <a:t> </a:t>
            </a:r>
            <a:r>
              <a:rPr lang="en-US" i="1">
                <a:sym typeface="Symbol" pitchFamily="18" charset="2"/>
              </a:rPr>
              <a:t></a:t>
            </a:r>
            <a:r>
              <a:rPr lang="en-US" i="1"/>
              <a:t>giá trị hằng</a:t>
            </a:r>
            <a:r>
              <a:rPr lang="en-US" i="1">
                <a:sym typeface="Symbol" pitchFamily="18" charset="2"/>
              </a:rPr>
              <a:t></a:t>
            </a:r>
            <a:r>
              <a:rPr lang="en-US" i="1"/>
              <a:t> hoặc </a:t>
            </a:r>
          </a:p>
          <a:p>
            <a:pPr lvl="1" eaLnBrk="1" hangingPunct="1">
              <a:buFontTx/>
              <a:buNone/>
            </a:pPr>
            <a:r>
              <a:rPr lang="en-US" i="1">
                <a:sym typeface="Symbol" pitchFamily="18" charset="2"/>
              </a:rPr>
              <a:t>	</a:t>
            </a:r>
            <a:r>
              <a:rPr lang="en-US" i="1"/>
              <a:t>tên thuộc tính</a:t>
            </a:r>
            <a:r>
              <a:rPr lang="en-US" i="1">
                <a:sym typeface="Symbol" pitchFamily="18" charset="2"/>
              </a:rPr>
              <a:t></a:t>
            </a:r>
            <a:r>
              <a:rPr lang="en-US" i="1"/>
              <a:t> </a:t>
            </a:r>
            <a:r>
              <a:rPr lang="en-US" i="1">
                <a:sym typeface="Symbol" pitchFamily="18" charset="2"/>
              </a:rPr>
              <a:t></a:t>
            </a:r>
            <a:r>
              <a:rPr lang="en-US" i="1"/>
              <a:t>toán tử so sánh</a:t>
            </a:r>
            <a:r>
              <a:rPr lang="en-US" i="1">
                <a:sym typeface="Symbol" pitchFamily="18" charset="2"/>
              </a:rPr>
              <a:t></a:t>
            </a:r>
            <a:r>
              <a:rPr lang="en-US" i="1"/>
              <a:t> </a:t>
            </a:r>
            <a:r>
              <a:rPr lang="en-US" i="1">
                <a:sym typeface="Symbol" pitchFamily="18" charset="2"/>
              </a:rPr>
              <a:t></a:t>
            </a:r>
            <a:r>
              <a:rPr lang="en-US" i="1"/>
              <a:t>tên thuộc tính</a:t>
            </a:r>
            <a:r>
              <a:rPr lang="en-US" i="1">
                <a:sym typeface="Symbol" pitchFamily="18" charset="2"/>
              </a:rPr>
              <a:t></a:t>
            </a:r>
            <a:r>
              <a:rPr lang="en-US" i="1"/>
              <a:t>, </a:t>
            </a:r>
          </a:p>
          <a:p>
            <a:pPr lvl="1" eaLnBrk="1" hangingPunct="1"/>
            <a:r>
              <a:rPr lang="en-US"/>
              <a:t>trong đó</a:t>
            </a:r>
          </a:p>
          <a:p>
            <a:pPr lvl="2" eaLnBrk="1" hangingPunct="1"/>
            <a:r>
              <a:rPr lang="en-US">
                <a:sym typeface="Symbol" pitchFamily="18" charset="2"/>
              </a:rPr>
              <a:t></a:t>
            </a:r>
            <a:r>
              <a:rPr lang="en-US"/>
              <a:t>tên thuộc tính</a:t>
            </a:r>
            <a:r>
              <a:rPr lang="en-US">
                <a:sym typeface="Symbol" pitchFamily="18" charset="2"/>
              </a:rPr>
              <a:t></a:t>
            </a:r>
            <a:r>
              <a:rPr lang="en-US"/>
              <a:t> là tên của một thuộc tính thuộc R</a:t>
            </a:r>
          </a:p>
          <a:p>
            <a:pPr lvl="2" eaLnBrk="1" hangingPunct="1"/>
            <a:r>
              <a:rPr lang="en-US">
                <a:sym typeface="Symbol" pitchFamily="18" charset="2"/>
              </a:rPr>
              <a:t></a:t>
            </a:r>
            <a:r>
              <a:rPr lang="en-US"/>
              <a:t>toán tử so sánh</a:t>
            </a:r>
            <a:r>
              <a:rPr lang="en-US">
                <a:sym typeface="Symbol" pitchFamily="18" charset="2"/>
              </a:rPr>
              <a:t></a:t>
            </a:r>
            <a:r>
              <a:rPr lang="en-US"/>
              <a:t> là các toán tử thông thường {=, &lt;, ≤, &gt;, ≥, ≠} </a:t>
            </a:r>
          </a:p>
          <a:p>
            <a:pPr lvl="2" eaLnBrk="1" hangingPunct="1"/>
            <a:r>
              <a:rPr lang="en-US">
                <a:sym typeface="Symbol" pitchFamily="18" charset="2"/>
              </a:rPr>
              <a:t></a:t>
            </a:r>
            <a:r>
              <a:rPr lang="en-US"/>
              <a:t>giá trị hằng</a:t>
            </a:r>
            <a:r>
              <a:rPr lang="en-US">
                <a:sym typeface="Symbol" pitchFamily="18" charset="2"/>
              </a:rPr>
              <a:t></a:t>
            </a:r>
            <a:r>
              <a:rPr lang="en-US"/>
              <a:t> là một giá trị trong miền thuộc tính.</a:t>
            </a:r>
            <a:endParaRPr lang="en-US" sz="2800"/>
          </a:p>
        </p:txBody>
      </p:sp>
    </p:spTree>
    <p:extLst>
      <p:ext uri="{BB962C8B-B14F-4D97-AF65-F5344CB8AC3E}">
        <p14:creationId xmlns:p14="http://schemas.microsoft.com/office/powerpoint/2010/main" val="30205176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4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4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4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4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p:txBody>
          <a:bodyPr/>
          <a:lstStyle/>
          <a:p>
            <a:pPr eaLnBrk="1" hangingPunct="1"/>
            <a:r>
              <a:rPr lang="en-US" sz="3200"/>
              <a:t>Đại số quan hệ</a:t>
            </a:r>
            <a:br>
              <a:rPr lang="en-US" sz="3200"/>
            </a:br>
            <a:r>
              <a:rPr lang="en-US" sz="2400"/>
              <a:t>- Các phép toán – Phép chọn (tt)</a:t>
            </a:r>
          </a:p>
        </p:txBody>
      </p:sp>
      <p:sp>
        <p:nvSpPr>
          <p:cNvPr id="62467" name="Rectangle 3"/>
          <p:cNvSpPr>
            <a:spLocks noGrp="1" noChangeArrowheads="1"/>
          </p:cNvSpPr>
          <p:nvPr>
            <p:ph type="body" sz="half" idx="4294967295"/>
          </p:nvPr>
        </p:nvSpPr>
        <p:spPr>
          <a:xfrm>
            <a:off x="533400" y="1371600"/>
            <a:ext cx="8229600" cy="1417638"/>
          </a:xfrm>
        </p:spPr>
        <p:txBody>
          <a:bodyPr/>
          <a:lstStyle/>
          <a:p>
            <a:pPr eaLnBrk="1" hangingPunct="1"/>
            <a:r>
              <a:rPr lang="en-US" sz="2400" b="1" i="1"/>
              <a:t>Ví dụ:</a:t>
            </a:r>
            <a:r>
              <a:rPr lang="en-US" sz="2400"/>
              <a:t> Trên quan hệ HOCBONG,</a:t>
            </a:r>
          </a:p>
          <a:p>
            <a:pPr lvl="1" eaLnBrk="1" hangingPunct="1"/>
            <a:r>
              <a:rPr lang="en-US"/>
              <a:t>phép chọn </a:t>
            </a:r>
            <a:r>
              <a:rPr lang="en-US" b="1">
                <a:sym typeface="Symbol" pitchFamily="18" charset="2"/>
              </a:rPr>
              <a:t></a:t>
            </a:r>
            <a:r>
              <a:rPr lang="en-US" b="1" baseline="-25000"/>
              <a:t>(DiemTB≥9.0)</a:t>
            </a:r>
            <a:r>
              <a:rPr lang="en-US" b="1"/>
              <a:t>(HOCBONG)</a:t>
            </a:r>
            <a:r>
              <a:rPr lang="en-US"/>
              <a:t>   ta có kết quả như sau:</a:t>
            </a:r>
          </a:p>
        </p:txBody>
      </p:sp>
      <p:graphicFrame>
        <p:nvGraphicFramePr>
          <p:cNvPr id="62508" name="Group 44"/>
          <p:cNvGraphicFramePr>
            <a:graphicFrameLocks noGrp="1"/>
          </p:cNvGraphicFramePr>
          <p:nvPr>
            <p:ph sz="half" idx="4294967295"/>
          </p:nvPr>
        </p:nvGraphicFramePr>
        <p:xfrm>
          <a:off x="528638" y="2714625"/>
          <a:ext cx="8215312" cy="1028700"/>
        </p:xfrm>
        <a:graphic>
          <a:graphicData uri="http://schemas.openxmlformats.org/drawingml/2006/table">
            <a:tbl>
              <a:tblPr/>
              <a:tblGrid>
                <a:gridCol w="1446212">
                  <a:extLst>
                    <a:ext uri="{9D8B030D-6E8A-4147-A177-3AD203B41FA5}">
                      <a16:colId xmlns:a16="http://schemas.microsoft.com/office/drawing/2014/main" val="20000"/>
                    </a:ext>
                  </a:extLst>
                </a:gridCol>
                <a:gridCol w="1993900">
                  <a:extLst>
                    <a:ext uri="{9D8B030D-6E8A-4147-A177-3AD203B41FA5}">
                      <a16:colId xmlns:a16="http://schemas.microsoft.com/office/drawing/2014/main" val="20001"/>
                    </a:ext>
                  </a:extLst>
                </a:gridCol>
                <a:gridCol w="1592263">
                  <a:extLst>
                    <a:ext uri="{9D8B030D-6E8A-4147-A177-3AD203B41FA5}">
                      <a16:colId xmlns:a16="http://schemas.microsoft.com/office/drawing/2014/main" val="20002"/>
                    </a:ext>
                  </a:extLst>
                </a:gridCol>
                <a:gridCol w="1301750">
                  <a:extLst>
                    <a:ext uri="{9D8B030D-6E8A-4147-A177-3AD203B41FA5}">
                      <a16:colId xmlns:a16="http://schemas.microsoft.com/office/drawing/2014/main" val="20003"/>
                    </a:ext>
                  </a:extLst>
                </a:gridCol>
                <a:gridCol w="1881187">
                  <a:extLst>
                    <a:ext uri="{9D8B030D-6E8A-4147-A177-3AD203B41FA5}">
                      <a16:colId xmlns:a16="http://schemas.microsoft.com/office/drawing/2014/main" val="20004"/>
                    </a:ext>
                  </a:extLst>
                </a:gridCol>
              </a:tblGrid>
              <a:tr h="6096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cs typeface="Times New Roman" pitchFamily="18" charset="0"/>
                        </a:rPr>
                        <a:t>maSoSV</a:t>
                      </a:r>
                      <a:endParaRPr kumimoji="0" lang="en-US" sz="20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cs typeface="Times New Roman" pitchFamily="18" charset="0"/>
                        </a:rPr>
                        <a:t>hoTenSV</a:t>
                      </a:r>
                      <a:endParaRPr kumimoji="0" lang="en-US" sz="20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cs typeface="Times New Roman" pitchFamily="18" charset="0"/>
                        </a:rPr>
                        <a:t>Ngaysinh</a:t>
                      </a:r>
                      <a:endParaRPr kumimoji="0" lang="en-US" sz="20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cs typeface="Times New Roman" pitchFamily="18" charset="0"/>
                        </a:rPr>
                        <a:t>ĐiemTB</a:t>
                      </a:r>
                      <a:endParaRPr kumimoji="0" lang="en-US" sz="20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cs typeface="Times New Roman" pitchFamily="18" charset="0"/>
                        </a:rPr>
                        <a:t>MucHBg</a:t>
                      </a:r>
                      <a:endParaRPr kumimoji="0" lang="en-US" sz="20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extLst>
                  <a:ext uri="{0D108BD9-81ED-4DB2-BD59-A6C34878D82A}">
                    <a16:rowId xmlns:a16="http://schemas.microsoft.com/office/drawing/2014/main" val="10000"/>
                  </a:ext>
                </a:extLst>
              </a:tr>
              <a:tr h="4191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Ti05020</a:t>
                      </a:r>
                      <a:endParaRPr kumimoji="0" lang="en-US" sz="20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Lê Ngọc Phúc</a:t>
                      </a:r>
                      <a:endParaRPr kumimoji="0" lang="en-US" sz="20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06-12-1988</a:t>
                      </a:r>
                      <a:endParaRPr kumimoji="0" lang="en-US" sz="20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9.0</a:t>
                      </a:r>
                      <a:endParaRPr kumimoji="0" lang="en-US" sz="20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240.000</a:t>
                      </a:r>
                      <a:endParaRPr kumimoji="0" lang="en-US" sz="20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extLst>
                  <a:ext uri="{0D108BD9-81ED-4DB2-BD59-A6C34878D82A}">
                    <a16:rowId xmlns:a16="http://schemas.microsoft.com/office/drawing/2014/main" val="10001"/>
                  </a:ext>
                </a:extLst>
              </a:tr>
            </a:tbl>
          </a:graphicData>
        </a:graphic>
      </p:graphicFrame>
      <p:sp>
        <p:nvSpPr>
          <p:cNvPr id="62488" name="Rectangle 24"/>
          <p:cNvSpPr>
            <a:spLocks noChangeArrowheads="1"/>
          </p:cNvSpPr>
          <p:nvPr/>
        </p:nvSpPr>
        <p:spPr bwMode="auto">
          <a:xfrm>
            <a:off x="519113" y="3805238"/>
            <a:ext cx="8229600" cy="25955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fontAlgn="base">
              <a:spcBef>
                <a:spcPct val="20000"/>
              </a:spcBef>
              <a:spcAft>
                <a:spcPct val="0"/>
              </a:spcAft>
              <a:buFontTx/>
              <a:buChar char="•"/>
            </a:pPr>
            <a:r>
              <a:rPr lang="en-US" sz="2400" b="1">
                <a:solidFill>
                  <a:srgbClr val="0000FF"/>
                </a:solidFill>
              </a:rPr>
              <a:t>Lưu ý:</a:t>
            </a:r>
          </a:p>
          <a:p>
            <a:pPr marL="742950" lvl="1" indent="-285750" algn="just" fontAlgn="base">
              <a:spcBef>
                <a:spcPct val="20000"/>
              </a:spcBef>
              <a:spcAft>
                <a:spcPct val="0"/>
              </a:spcAft>
              <a:buFontTx/>
              <a:buChar char="–"/>
            </a:pPr>
            <a:r>
              <a:rPr lang="en-US" sz="2000">
                <a:solidFill>
                  <a:srgbClr val="336600"/>
                </a:solidFill>
              </a:rPr>
              <a:t>Toán tử so sánh trong tập {=, &lt;, ≤, &gt;, ≥, ≠} chỉ áp dụng được cho những thuộc tính có MGT có thứ tự. Nếu miền thuộc tính ko có thứ tự, khi đó toán tử so sánh có thể áp dụng chỉ là tập {=, ≠}. </a:t>
            </a:r>
          </a:p>
          <a:p>
            <a:pPr marL="742950" lvl="1" indent="-285750" algn="just" fontAlgn="base">
              <a:spcBef>
                <a:spcPct val="20000"/>
              </a:spcBef>
              <a:spcAft>
                <a:spcPct val="0"/>
              </a:spcAft>
              <a:buFontTx/>
              <a:buChar char="–"/>
            </a:pPr>
            <a:r>
              <a:rPr lang="en-US" sz="2000">
                <a:solidFill>
                  <a:srgbClr val="336600"/>
                </a:solidFill>
              </a:rPr>
              <a:t>Các toán tử chọn có tính giao hoán, cụ thể:</a:t>
            </a:r>
            <a:endParaRPr lang="en-US" sz="2000">
              <a:solidFill>
                <a:srgbClr val="336600"/>
              </a:solidFill>
              <a:sym typeface="Symbol" pitchFamily="18" charset="2"/>
            </a:endParaRPr>
          </a:p>
          <a:p>
            <a:pPr marL="742950" lvl="1" indent="-285750" algn="ctr" fontAlgn="base">
              <a:spcBef>
                <a:spcPct val="20000"/>
              </a:spcBef>
              <a:spcAft>
                <a:spcPct val="0"/>
              </a:spcAft>
            </a:pPr>
            <a:r>
              <a:rPr lang="en-US" sz="2000">
                <a:solidFill>
                  <a:srgbClr val="336600"/>
                </a:solidFill>
                <a:sym typeface="Symbol" pitchFamily="18" charset="2"/>
              </a:rPr>
              <a:t>	</a:t>
            </a:r>
            <a:r>
              <a:rPr lang="en-US" sz="2000" b="1">
                <a:solidFill>
                  <a:srgbClr val="336600"/>
                </a:solidFill>
                <a:sym typeface="Symbol" pitchFamily="18" charset="2"/>
              </a:rPr>
              <a:t></a:t>
            </a:r>
            <a:r>
              <a:rPr lang="en-US" sz="2000" b="1" baseline="-25000">
                <a:solidFill>
                  <a:srgbClr val="336600"/>
                </a:solidFill>
              </a:rPr>
              <a:t>&lt;C1&gt;</a:t>
            </a:r>
            <a:r>
              <a:rPr lang="en-US" sz="2000" b="1">
                <a:solidFill>
                  <a:srgbClr val="336600"/>
                </a:solidFill>
              </a:rPr>
              <a:t>(</a:t>
            </a:r>
            <a:r>
              <a:rPr lang="en-US" sz="2000" b="1">
                <a:solidFill>
                  <a:srgbClr val="336600"/>
                </a:solidFill>
                <a:sym typeface="Symbol" pitchFamily="18" charset="2"/>
              </a:rPr>
              <a:t></a:t>
            </a:r>
            <a:r>
              <a:rPr lang="en-US" sz="2000" b="1" baseline="-25000">
                <a:solidFill>
                  <a:srgbClr val="336600"/>
                </a:solidFill>
              </a:rPr>
              <a:t>&lt;C2&gt;</a:t>
            </a:r>
            <a:r>
              <a:rPr lang="en-US" sz="2000" b="1">
                <a:solidFill>
                  <a:srgbClr val="336600"/>
                </a:solidFill>
              </a:rPr>
              <a:t>(R)) = </a:t>
            </a:r>
            <a:r>
              <a:rPr lang="en-US" sz="2000" b="1">
                <a:solidFill>
                  <a:srgbClr val="336600"/>
                </a:solidFill>
                <a:sym typeface="Symbol" pitchFamily="18" charset="2"/>
              </a:rPr>
              <a:t></a:t>
            </a:r>
            <a:r>
              <a:rPr lang="en-US" sz="2000" b="1" baseline="-25000">
                <a:solidFill>
                  <a:srgbClr val="336600"/>
                </a:solidFill>
              </a:rPr>
              <a:t>&lt;C2</a:t>
            </a:r>
            <a:r>
              <a:rPr lang="en-US" sz="2000" b="1">
                <a:solidFill>
                  <a:srgbClr val="336600"/>
                </a:solidFill>
              </a:rPr>
              <a:t>&gt;(</a:t>
            </a:r>
            <a:r>
              <a:rPr lang="en-US" sz="2000" b="1">
                <a:solidFill>
                  <a:srgbClr val="336600"/>
                </a:solidFill>
                <a:sym typeface="Symbol" pitchFamily="18" charset="2"/>
              </a:rPr>
              <a:t></a:t>
            </a:r>
            <a:r>
              <a:rPr lang="en-US" sz="2000" b="1" baseline="-25000">
                <a:solidFill>
                  <a:srgbClr val="336600"/>
                </a:solidFill>
              </a:rPr>
              <a:t>&lt;C1&gt;</a:t>
            </a:r>
            <a:r>
              <a:rPr lang="en-US" sz="2000" b="1">
                <a:solidFill>
                  <a:srgbClr val="336600"/>
                </a:solidFill>
              </a:rPr>
              <a:t>(R))</a:t>
            </a:r>
          </a:p>
        </p:txBody>
      </p:sp>
    </p:spTree>
    <p:extLst>
      <p:ext uri="{BB962C8B-B14F-4D97-AF65-F5344CB8AC3E}">
        <p14:creationId xmlns:p14="http://schemas.microsoft.com/office/powerpoint/2010/main" val="4852053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2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6246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62508"/>
                                        </p:tgtEl>
                                        <p:attrNameLst>
                                          <p:attrName>style.visibility</p:attrName>
                                        </p:attrNameLst>
                                      </p:cBhvr>
                                      <p:to>
                                        <p:strVal val="visible"/>
                                      </p:to>
                                    </p:set>
                                    <p:animEffect transition="in" filter="blinds(horizontal)">
                                      <p:cBhvr>
                                        <p:cTn id="13" dur="500"/>
                                        <p:tgtEl>
                                          <p:spTgt spid="6250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624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autoUpdateAnimBg="0"/>
      <p:bldP spid="62488"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p:txBody>
          <a:bodyPr/>
          <a:lstStyle/>
          <a:p>
            <a:pPr eaLnBrk="1" hangingPunct="1"/>
            <a:r>
              <a:rPr lang="en-US"/>
              <a:t>Đại số quan hệ</a:t>
            </a:r>
            <a:br>
              <a:rPr lang="en-US" sz="3600"/>
            </a:br>
            <a:r>
              <a:rPr lang="en-US" sz="2400"/>
              <a:t>- Các phép toán – Phép chọn (tt)</a:t>
            </a:r>
          </a:p>
        </p:txBody>
      </p:sp>
      <p:sp>
        <p:nvSpPr>
          <p:cNvPr id="63491" name="Rectangle 3"/>
          <p:cNvSpPr>
            <a:spLocks noGrp="1" noChangeArrowheads="1"/>
          </p:cNvSpPr>
          <p:nvPr>
            <p:ph type="body" idx="4294967295"/>
          </p:nvPr>
        </p:nvSpPr>
        <p:spPr/>
        <p:txBody>
          <a:bodyPr/>
          <a:lstStyle/>
          <a:p>
            <a:pPr eaLnBrk="1" hangingPunct="1"/>
            <a:r>
              <a:rPr lang="pt-BR"/>
              <a:t>Cho các lược đồ quan hệ sau:</a:t>
            </a:r>
          </a:p>
          <a:p>
            <a:pPr lvl="1" eaLnBrk="1" hangingPunct="1"/>
            <a:r>
              <a:rPr lang="pt-BR" b="1"/>
              <a:t>SINHVIEN </a:t>
            </a:r>
            <a:r>
              <a:rPr lang="pt-BR"/>
              <a:t>(</a:t>
            </a:r>
            <a:r>
              <a:rPr lang="pt-BR" u="sng"/>
              <a:t>MaSV</a:t>
            </a:r>
            <a:r>
              <a:rPr lang="pt-BR"/>
              <a:t>, Hoten, Namsinh, QQ, Hocluc)</a:t>
            </a:r>
          </a:p>
          <a:p>
            <a:pPr lvl="2" eaLnBrk="1" hangingPunct="1"/>
            <a:r>
              <a:rPr lang="pt-BR"/>
              <a:t>Mỗi sinh viên có Mã số duy nhất, họ tên, quê quán và học lực</a:t>
            </a:r>
          </a:p>
          <a:p>
            <a:pPr lvl="1" eaLnBrk="1" hangingPunct="1"/>
            <a:r>
              <a:rPr lang="pt-BR" b="1"/>
              <a:t>DETAI</a:t>
            </a:r>
            <a:r>
              <a:rPr lang="pt-BR"/>
              <a:t> (</a:t>
            </a:r>
            <a:r>
              <a:rPr lang="pt-BR" u="sng"/>
              <a:t>MaDT</a:t>
            </a:r>
            <a:r>
              <a:rPr lang="pt-BR"/>
              <a:t>, TenDT, Chunhiem, Kinhphi)</a:t>
            </a:r>
          </a:p>
          <a:p>
            <a:pPr lvl="2" eaLnBrk="1" hangingPunct="1"/>
            <a:r>
              <a:rPr lang="pt-BR"/>
              <a:t>Mỗi đề tài có Mã số duy nhất, tên đề tài, chủ nhiệm đề tài, kinh phí thực hiện đề tài (đơn vị tính: triệu đồng)</a:t>
            </a:r>
          </a:p>
          <a:p>
            <a:pPr lvl="1" eaLnBrk="1" hangingPunct="1"/>
            <a:r>
              <a:rPr lang="pt-BR" b="1"/>
              <a:t>SV_DT</a:t>
            </a:r>
            <a:r>
              <a:rPr lang="pt-BR"/>
              <a:t> (</a:t>
            </a:r>
            <a:r>
              <a:rPr lang="pt-BR" u="sng"/>
              <a:t>MaSV, MaDT</a:t>
            </a:r>
            <a:r>
              <a:rPr lang="pt-BR"/>
              <a:t>, NoiAD, KQ)</a:t>
            </a:r>
          </a:p>
          <a:p>
            <a:pPr lvl="2" eaLnBrk="1" hangingPunct="1"/>
            <a:r>
              <a:rPr lang="pt-BR"/>
              <a:t>Mỗi SV có thể thực hiện một hoặc nhiều ĐT: mã số sinh viên, mã đề tài, nơi áp dụng, kết quả thực hiện đề tài</a:t>
            </a:r>
          </a:p>
          <a:p>
            <a:pPr eaLnBrk="1" hangingPunct="1"/>
            <a:r>
              <a:rPr lang="pt-BR"/>
              <a:t>Ta có cơ sở dữ liệu mẫu được cho như sau:</a:t>
            </a:r>
            <a:endParaRPr lang="en-US"/>
          </a:p>
        </p:txBody>
      </p:sp>
    </p:spTree>
    <p:extLst>
      <p:ext uri="{BB962C8B-B14F-4D97-AF65-F5344CB8AC3E}">
        <p14:creationId xmlns:p14="http://schemas.microsoft.com/office/powerpoint/2010/main" val="21792884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4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4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49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49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49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491">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34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6956" name="Group 92"/>
          <p:cNvGraphicFramePr>
            <a:graphicFrameLocks noGrp="1"/>
          </p:cNvGraphicFramePr>
          <p:nvPr>
            <p:ph idx="4294967295"/>
          </p:nvPr>
        </p:nvGraphicFramePr>
        <p:xfrm>
          <a:off x="457200" y="1371600"/>
          <a:ext cx="8229600" cy="1752600"/>
        </p:xfrm>
        <a:graphic>
          <a:graphicData uri="http://schemas.openxmlformats.org/drawingml/2006/table">
            <a:tbl>
              <a:tblPr/>
              <a:tblGrid>
                <a:gridCol w="1276350">
                  <a:extLst>
                    <a:ext uri="{9D8B030D-6E8A-4147-A177-3AD203B41FA5}">
                      <a16:colId xmlns:a16="http://schemas.microsoft.com/office/drawing/2014/main" val="20000"/>
                    </a:ext>
                  </a:extLst>
                </a:gridCol>
                <a:gridCol w="2554288">
                  <a:extLst>
                    <a:ext uri="{9D8B030D-6E8A-4147-A177-3AD203B41FA5}">
                      <a16:colId xmlns:a16="http://schemas.microsoft.com/office/drawing/2014/main" val="20001"/>
                    </a:ext>
                  </a:extLst>
                </a:gridCol>
                <a:gridCol w="1560512">
                  <a:extLst>
                    <a:ext uri="{9D8B030D-6E8A-4147-A177-3AD203B41FA5}">
                      <a16:colId xmlns:a16="http://schemas.microsoft.com/office/drawing/2014/main" val="20002"/>
                    </a:ext>
                  </a:extLst>
                </a:gridCol>
                <a:gridCol w="1277938">
                  <a:extLst>
                    <a:ext uri="{9D8B030D-6E8A-4147-A177-3AD203B41FA5}">
                      <a16:colId xmlns:a16="http://schemas.microsoft.com/office/drawing/2014/main" val="20003"/>
                    </a:ext>
                  </a:extLst>
                </a:gridCol>
                <a:gridCol w="1560512">
                  <a:extLst>
                    <a:ext uri="{9D8B030D-6E8A-4147-A177-3AD203B41FA5}">
                      <a16:colId xmlns:a16="http://schemas.microsoft.com/office/drawing/2014/main" val="20004"/>
                    </a:ext>
                  </a:extLst>
                </a:gridCol>
              </a:tblGrid>
              <a:tr h="3206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a:ln>
                            <a:noFill/>
                          </a:ln>
                          <a:solidFill>
                            <a:schemeClr val="tx1"/>
                          </a:solidFill>
                          <a:effectLst/>
                          <a:latin typeface="Arial" charset="0"/>
                          <a:cs typeface="Times New Roman" pitchFamily="18" charset="0"/>
                        </a:rPr>
                        <a:t>maSoSV</a:t>
                      </a:r>
                      <a:endParaRPr kumimoji="0" lang="en-US" sz="1700" b="1"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a:ln>
                            <a:noFill/>
                          </a:ln>
                          <a:solidFill>
                            <a:schemeClr val="tx1"/>
                          </a:solidFill>
                          <a:effectLst/>
                          <a:latin typeface="Arial" charset="0"/>
                          <a:cs typeface="Times New Roman" pitchFamily="18" charset="0"/>
                        </a:rPr>
                        <a:t>hoTenSV</a:t>
                      </a:r>
                      <a:endParaRPr kumimoji="0" lang="en-US" sz="1700" b="1"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a:ln>
                            <a:noFill/>
                          </a:ln>
                          <a:solidFill>
                            <a:schemeClr val="tx1"/>
                          </a:solidFill>
                          <a:effectLst/>
                          <a:latin typeface="Arial" charset="0"/>
                          <a:cs typeface="Times New Roman" pitchFamily="18" charset="0"/>
                        </a:rPr>
                        <a:t>ngaySinh</a:t>
                      </a:r>
                      <a:endParaRPr kumimoji="0" lang="en-US" sz="1700" b="1"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a:ln>
                            <a:noFill/>
                          </a:ln>
                          <a:solidFill>
                            <a:schemeClr val="tx1"/>
                          </a:solidFill>
                          <a:effectLst/>
                          <a:latin typeface="Arial" charset="0"/>
                          <a:cs typeface="Times New Roman" pitchFamily="18" charset="0"/>
                        </a:rPr>
                        <a:t>diemTB</a:t>
                      </a:r>
                      <a:endParaRPr kumimoji="0" lang="en-US" sz="1700" b="1"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a:ln>
                            <a:noFill/>
                          </a:ln>
                          <a:solidFill>
                            <a:schemeClr val="tx1"/>
                          </a:solidFill>
                          <a:effectLst/>
                          <a:latin typeface="Arial" charset="0"/>
                          <a:cs typeface="Times New Roman" pitchFamily="18" charset="0"/>
                        </a:rPr>
                        <a:t>mucHBg</a:t>
                      </a:r>
                      <a:endParaRPr kumimoji="0" lang="en-US" sz="1700" b="1"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206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Times New Roman" pitchFamily="18" charset="0"/>
                        </a:rPr>
                        <a:t>Ti05020</a:t>
                      </a:r>
                      <a:endParaRPr kumimoji="0" lang="en-US" sz="17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Times New Roman" pitchFamily="18" charset="0"/>
                        </a:rPr>
                        <a:t>Lê Ngọc Phúc</a:t>
                      </a:r>
                      <a:endParaRPr kumimoji="0" lang="en-US" sz="17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Times New Roman" pitchFamily="18" charset="0"/>
                        </a:rPr>
                        <a:t>06-12-1988</a:t>
                      </a:r>
                      <a:endParaRPr kumimoji="0" lang="en-US" sz="17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Times New Roman" pitchFamily="18" charset="0"/>
                        </a:rPr>
                        <a:t>9.0</a:t>
                      </a:r>
                      <a:endParaRPr kumimoji="0" lang="en-US" sz="17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Times New Roman" pitchFamily="18" charset="0"/>
                        </a:rPr>
                        <a:t>240.000</a:t>
                      </a:r>
                      <a:endParaRPr kumimoji="0" lang="en-US" sz="17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206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Times New Roman" pitchFamily="18" charset="0"/>
                        </a:rPr>
                        <a:t>Ti05023</a:t>
                      </a:r>
                      <a:endParaRPr kumimoji="0" lang="en-US" sz="17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Times New Roman" pitchFamily="18" charset="0"/>
                        </a:rPr>
                        <a:t>Nguyễn Mỹ Truyền</a:t>
                      </a:r>
                      <a:endParaRPr kumimoji="0" lang="en-US" sz="17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Times New Roman" pitchFamily="18" charset="0"/>
                        </a:rPr>
                        <a:t>20-02-1987</a:t>
                      </a:r>
                      <a:endParaRPr kumimoji="0" lang="en-US" sz="17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Times New Roman" pitchFamily="18" charset="0"/>
                        </a:rPr>
                        <a:t>8.2</a:t>
                      </a:r>
                      <a:endParaRPr kumimoji="0" lang="en-US" sz="17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Times New Roman" pitchFamily="18" charset="0"/>
                        </a:rPr>
                        <a:t>180.000</a:t>
                      </a:r>
                      <a:endParaRPr kumimoji="0" lang="en-US" sz="17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206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Times New Roman" pitchFamily="18" charset="0"/>
                        </a:rPr>
                        <a:t>Ti05027</a:t>
                      </a:r>
                      <a:endParaRPr kumimoji="0" lang="en-US" sz="17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Times New Roman" pitchFamily="18" charset="0"/>
                        </a:rPr>
                        <a:t>Phạm Thu Hoa</a:t>
                      </a:r>
                      <a:endParaRPr kumimoji="0" lang="en-US" sz="17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Times New Roman" pitchFamily="18" charset="0"/>
                        </a:rPr>
                        <a:t>23-05-1987</a:t>
                      </a:r>
                      <a:endParaRPr kumimoji="0" lang="en-US" sz="17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Times New Roman" pitchFamily="18" charset="0"/>
                        </a:rPr>
                        <a:t>8.5</a:t>
                      </a:r>
                      <a:endParaRPr kumimoji="0" lang="en-US" sz="17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Times New Roman" pitchFamily="18" charset="0"/>
                        </a:rPr>
                        <a:t>180.000</a:t>
                      </a:r>
                      <a:endParaRPr kumimoji="0" lang="en-US" sz="17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206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Times New Roman" pitchFamily="18" charset="0"/>
                        </a:rPr>
                        <a:t>Ti05006</a:t>
                      </a:r>
                      <a:endParaRPr kumimoji="0" lang="en-US" sz="17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Times New Roman" pitchFamily="18" charset="0"/>
                        </a:rPr>
                        <a:t>Phạm Thu Hường</a:t>
                      </a:r>
                      <a:endParaRPr kumimoji="0" lang="en-US" sz="17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Times New Roman" pitchFamily="18" charset="0"/>
                        </a:rPr>
                        <a:t>23-06-1987</a:t>
                      </a:r>
                      <a:endParaRPr kumimoji="0" lang="en-US" sz="17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Times New Roman" pitchFamily="18" charset="0"/>
                        </a:rPr>
                        <a:t>7.8</a:t>
                      </a:r>
                      <a:endParaRPr kumimoji="0" lang="en-US" sz="17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Times New Roman" pitchFamily="18" charset="0"/>
                        </a:rPr>
                        <a:t>120.000</a:t>
                      </a:r>
                      <a:endParaRPr kumimoji="0" lang="en-US" sz="17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bl>
          </a:graphicData>
        </a:graphic>
      </p:graphicFrame>
      <p:sp>
        <p:nvSpPr>
          <p:cNvPr id="36905" name="Rectangle 41"/>
          <p:cNvSpPr>
            <a:spLocks noChangeArrowheads="1"/>
          </p:cNvSpPr>
          <p:nvPr/>
        </p:nvSpPr>
        <p:spPr bwMode="auto">
          <a:xfrm>
            <a:off x="457200" y="3200400"/>
            <a:ext cx="8229600" cy="3200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fontAlgn="base">
              <a:spcBef>
                <a:spcPct val="20000"/>
              </a:spcBef>
              <a:spcAft>
                <a:spcPct val="0"/>
              </a:spcAft>
              <a:buFontTx/>
              <a:buChar char="•"/>
            </a:pPr>
            <a:r>
              <a:rPr lang="en-US" sz="2000">
                <a:solidFill>
                  <a:srgbClr val="0000FF"/>
                </a:solidFill>
              </a:rPr>
              <a:t>Bảng lưu thông tin về xếp loại học bổng của SV. Ở bảng này, ta có: </a:t>
            </a:r>
          </a:p>
          <a:p>
            <a:pPr marL="742950" lvl="1" indent="-285750" algn="just" fontAlgn="base">
              <a:spcBef>
                <a:spcPct val="20000"/>
              </a:spcBef>
              <a:spcAft>
                <a:spcPct val="0"/>
              </a:spcAft>
              <a:buFontTx/>
              <a:buChar char="–"/>
            </a:pPr>
            <a:r>
              <a:rPr lang="en-US" sz="2000" b="1">
                <a:solidFill>
                  <a:srgbClr val="0000FF"/>
                </a:solidFill>
              </a:rPr>
              <a:t>maSoSV, hoTenSV, ngaySinh,  mucHBg</a:t>
            </a:r>
            <a:r>
              <a:rPr lang="en-US" sz="2000">
                <a:solidFill>
                  <a:srgbClr val="0000FF"/>
                </a:solidFill>
              </a:rPr>
              <a:t> được gọi là các </a:t>
            </a:r>
            <a:r>
              <a:rPr lang="en-US" sz="2000" b="1" i="1">
                <a:solidFill>
                  <a:srgbClr val="0000FF"/>
                </a:solidFill>
              </a:rPr>
              <a:t>thuộc tính</a:t>
            </a:r>
            <a:r>
              <a:rPr lang="en-US" sz="2000">
                <a:solidFill>
                  <a:srgbClr val="0000FF"/>
                </a:solidFill>
              </a:rPr>
              <a:t>, </a:t>
            </a:r>
          </a:p>
          <a:p>
            <a:pPr marL="742950" lvl="1" indent="-285750" algn="just" fontAlgn="base">
              <a:spcBef>
                <a:spcPct val="20000"/>
              </a:spcBef>
              <a:spcAft>
                <a:spcPct val="0"/>
              </a:spcAft>
              <a:buFontTx/>
              <a:buChar char="–"/>
            </a:pPr>
            <a:r>
              <a:rPr lang="en-US" sz="2000">
                <a:solidFill>
                  <a:srgbClr val="0000FF"/>
                </a:solidFill>
              </a:rPr>
              <a:t>{9.0, 8.2, 8.5, 7.5…} chính là </a:t>
            </a:r>
            <a:r>
              <a:rPr lang="en-US" sz="2000" b="1" u="sng">
                <a:solidFill>
                  <a:srgbClr val="0000FF"/>
                </a:solidFill>
              </a:rPr>
              <a:t>miền giá trị</a:t>
            </a:r>
            <a:r>
              <a:rPr lang="en-US" sz="2000">
                <a:solidFill>
                  <a:srgbClr val="0000FF"/>
                </a:solidFill>
              </a:rPr>
              <a:t> của thuộc tính </a:t>
            </a:r>
            <a:r>
              <a:rPr lang="en-US" sz="2000" b="1">
                <a:solidFill>
                  <a:srgbClr val="0000FF"/>
                </a:solidFill>
              </a:rPr>
              <a:t>diemTB</a:t>
            </a:r>
            <a:r>
              <a:rPr lang="en-US" sz="2000">
                <a:solidFill>
                  <a:srgbClr val="0000FF"/>
                </a:solidFill>
              </a:rPr>
              <a:t>. </a:t>
            </a:r>
          </a:p>
          <a:p>
            <a:pPr marL="742950" lvl="1" indent="-285750" algn="just" fontAlgn="base">
              <a:spcBef>
                <a:spcPct val="20000"/>
              </a:spcBef>
              <a:spcAft>
                <a:spcPct val="0"/>
              </a:spcAft>
              <a:buFontTx/>
              <a:buChar char="–"/>
            </a:pPr>
            <a:r>
              <a:rPr lang="en-US" sz="2000">
                <a:solidFill>
                  <a:srgbClr val="0000FF"/>
                </a:solidFill>
              </a:rPr>
              <a:t>Một dòng trong bảng:</a:t>
            </a:r>
            <a:endParaRPr lang="en-US" sz="2000" b="1" i="1">
              <a:solidFill>
                <a:srgbClr val="0000FF"/>
              </a:solidFill>
            </a:endParaRPr>
          </a:p>
          <a:p>
            <a:pPr marL="742950" lvl="1" indent="-285750" algn="just" fontAlgn="base">
              <a:spcBef>
                <a:spcPct val="20000"/>
              </a:spcBef>
              <a:spcAft>
                <a:spcPct val="0"/>
              </a:spcAft>
            </a:pPr>
            <a:r>
              <a:rPr lang="en-US" sz="2000" b="1">
                <a:solidFill>
                  <a:srgbClr val="0000FF"/>
                </a:solidFill>
              </a:rPr>
              <a:t>Ti05020	Lê Ngọc Phúc	06-12-1988	9.0	240.000</a:t>
            </a:r>
            <a:r>
              <a:rPr lang="en-US" sz="2000">
                <a:solidFill>
                  <a:srgbClr val="0000FF"/>
                </a:solidFill>
              </a:rPr>
              <a:t> gọi là một </a:t>
            </a:r>
            <a:r>
              <a:rPr lang="en-US" sz="2000" b="1" u="sng">
                <a:solidFill>
                  <a:srgbClr val="0000FF"/>
                </a:solidFill>
              </a:rPr>
              <a:t>bộ</a:t>
            </a:r>
            <a:r>
              <a:rPr lang="en-US" sz="2000">
                <a:solidFill>
                  <a:srgbClr val="0000FF"/>
                </a:solidFill>
              </a:rPr>
              <a:t>. Bảng có tên là </a:t>
            </a:r>
            <a:r>
              <a:rPr lang="en-US" sz="2000" b="1">
                <a:solidFill>
                  <a:srgbClr val="0000FF"/>
                </a:solidFill>
              </a:rPr>
              <a:t>HOCBONG</a:t>
            </a:r>
            <a:r>
              <a:rPr lang="en-US" sz="2000">
                <a:solidFill>
                  <a:srgbClr val="0000FF"/>
                </a:solidFill>
              </a:rPr>
              <a:t> gọi là một </a:t>
            </a:r>
            <a:r>
              <a:rPr lang="en-US" sz="2000" b="1" u="sng">
                <a:solidFill>
                  <a:srgbClr val="0000FF"/>
                </a:solidFill>
              </a:rPr>
              <a:t>quan hệ</a:t>
            </a:r>
            <a:r>
              <a:rPr lang="en-US" sz="2000">
                <a:solidFill>
                  <a:srgbClr val="0000FF"/>
                </a:solidFill>
              </a:rPr>
              <a:t>.</a:t>
            </a:r>
          </a:p>
        </p:txBody>
      </p:sp>
      <p:sp>
        <p:nvSpPr>
          <p:cNvPr id="41001" name="Rectangle 2"/>
          <p:cNvSpPr>
            <a:spLocks noChangeArrowheads="1"/>
          </p:cNvSpPr>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fontAlgn="base">
              <a:spcBef>
                <a:spcPct val="0"/>
              </a:spcBef>
              <a:spcAft>
                <a:spcPct val="0"/>
              </a:spcAft>
            </a:pPr>
            <a:r>
              <a:rPr lang="en-US" sz="2800" b="1">
                <a:solidFill>
                  <a:srgbClr val="FF0066"/>
                </a:solidFill>
              </a:rPr>
              <a:t>Các định nghĩa - Mở đầu</a:t>
            </a:r>
          </a:p>
        </p:txBody>
      </p:sp>
    </p:spTree>
    <p:extLst>
      <p:ext uri="{BB962C8B-B14F-4D97-AF65-F5344CB8AC3E}">
        <p14:creationId xmlns:p14="http://schemas.microsoft.com/office/powerpoint/2010/main" val="26160994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956"/>
                                        </p:tgtEl>
                                        <p:attrNameLst>
                                          <p:attrName>style.visibility</p:attrName>
                                        </p:attrNameLst>
                                      </p:cBhvr>
                                      <p:to>
                                        <p:strVal val="visible"/>
                                      </p:to>
                                    </p:set>
                                    <p:animEffect transition="in" filter="blinds(horizontal)">
                                      <p:cBhvr>
                                        <p:cTn id="7" dur="500"/>
                                        <p:tgtEl>
                                          <p:spTgt spid="369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69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05"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p:txBody>
          <a:bodyPr/>
          <a:lstStyle/>
          <a:p>
            <a:pPr eaLnBrk="1" hangingPunct="1"/>
            <a:r>
              <a:rPr lang="en-US"/>
              <a:t>Đại số quan hệ</a:t>
            </a:r>
            <a:br>
              <a:rPr lang="en-US" sz="3200"/>
            </a:br>
            <a:r>
              <a:rPr lang="en-US" sz="2400"/>
              <a:t>- Các phép toán – Phép chọn (tt)</a:t>
            </a:r>
          </a:p>
        </p:txBody>
      </p:sp>
      <p:sp>
        <p:nvSpPr>
          <p:cNvPr id="64515" name="Rectangle 3"/>
          <p:cNvSpPr>
            <a:spLocks noGrp="1" noChangeArrowheads="1"/>
          </p:cNvSpPr>
          <p:nvPr>
            <p:ph type="body" idx="4294967295"/>
          </p:nvPr>
        </p:nvSpPr>
        <p:spPr/>
        <p:txBody>
          <a:bodyPr/>
          <a:lstStyle/>
          <a:p>
            <a:pPr eaLnBrk="1" hangingPunct="1"/>
            <a:endParaRPr lang="en-US"/>
          </a:p>
        </p:txBody>
      </p:sp>
      <p:graphicFrame>
        <p:nvGraphicFramePr>
          <p:cNvPr id="408582" name="Group 6"/>
          <p:cNvGraphicFramePr>
            <a:graphicFrameLocks noGrp="1"/>
          </p:cNvGraphicFramePr>
          <p:nvPr/>
        </p:nvGraphicFramePr>
        <p:xfrm>
          <a:off x="61913" y="2425700"/>
          <a:ext cx="8521700" cy="2117725"/>
        </p:xfrm>
        <a:graphic>
          <a:graphicData uri="http://schemas.openxmlformats.org/drawingml/2006/table">
            <a:tbl>
              <a:tblPr/>
              <a:tblGrid>
                <a:gridCol w="4070350">
                  <a:extLst>
                    <a:ext uri="{9D8B030D-6E8A-4147-A177-3AD203B41FA5}">
                      <a16:colId xmlns:a16="http://schemas.microsoft.com/office/drawing/2014/main" val="20000"/>
                    </a:ext>
                  </a:extLst>
                </a:gridCol>
                <a:gridCol w="214312">
                  <a:extLst>
                    <a:ext uri="{9D8B030D-6E8A-4147-A177-3AD203B41FA5}">
                      <a16:colId xmlns:a16="http://schemas.microsoft.com/office/drawing/2014/main" val="20001"/>
                    </a:ext>
                  </a:extLst>
                </a:gridCol>
                <a:gridCol w="4237038">
                  <a:extLst>
                    <a:ext uri="{9D8B030D-6E8A-4147-A177-3AD203B41FA5}">
                      <a16:colId xmlns:a16="http://schemas.microsoft.com/office/drawing/2014/main" val="20002"/>
                    </a:ext>
                  </a:extLst>
                </a:gridCol>
              </a:tblGrid>
              <a:tr h="42678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cs typeface="Arial" charset="0"/>
                        </a:rPr>
                        <a:t>Ví dụ:</a:t>
                      </a:r>
                      <a:endParaRPr kumimoji="0" lang="en-US" sz="2000" b="0" i="0" u="none" strike="noStrike" cap="none" normalizeH="0" baseline="0">
                        <a:ln>
                          <a:noFill/>
                        </a:ln>
                        <a:solidFill>
                          <a:schemeClr val="tx1"/>
                        </a:solidFill>
                        <a:effectLst/>
                        <a:latin typeface="Arial" charset="0"/>
                        <a:cs typeface="Arial" charset="0"/>
                      </a:endParaRPr>
                    </a:p>
                  </a:txBody>
                  <a:tcPr marT="45727" marB="45727" anchor="ctr"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cs typeface="Arial" charset="0"/>
                      </a:endParaRPr>
                    </a:p>
                  </a:txBody>
                  <a:tcPr marT="45727" marB="45727"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cs typeface="Arial" charset="0"/>
                      </a:endParaRPr>
                    </a:p>
                  </a:txBody>
                  <a:tcPr marT="45727" marB="45727"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700193">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cs typeface="Arial" charset="0"/>
                      </a:endParaRPr>
                    </a:p>
                  </a:txBody>
                  <a:tcPr marT="45727" marB="45727" anchor="ctr"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cs typeface="Arial" charset="0"/>
                      </a:endParaRPr>
                    </a:p>
                  </a:txBody>
                  <a:tcPr marT="45727" marB="45727" anchor="ctr"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cs typeface="Arial" charset="0"/>
                      </a:endParaRPr>
                    </a:p>
                  </a:txBody>
                  <a:tcPr marT="45727" marB="45727"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99074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cs typeface="Arial" charset="0"/>
                      </a:endParaRPr>
                    </a:p>
                  </a:txBody>
                  <a:tcPr marT="45727" marB="45727" anchor="ctr"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cs typeface="Arial" charset="0"/>
                      </a:endParaRPr>
                    </a:p>
                  </a:txBody>
                  <a:tcPr marT="45727" marB="45727"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Arial" charset="0"/>
                          <a:cs typeface="Arial" charset="0"/>
                        </a:rPr>
                        <a:t>  </a:t>
                      </a:r>
                      <a:r>
                        <a:rPr kumimoji="0" lang="en-US" sz="3300" b="0" i="0" u="none" strike="noStrike" cap="none" normalizeH="0" baseline="0">
                          <a:ln>
                            <a:noFill/>
                          </a:ln>
                          <a:solidFill>
                            <a:schemeClr val="tx1"/>
                          </a:solidFill>
                          <a:effectLst/>
                          <a:latin typeface="Arial" charset="0"/>
                          <a:cs typeface="Arial" charset="0"/>
                        </a:rPr>
                        <a:t> </a:t>
                      </a:r>
                      <a:r>
                        <a:rPr kumimoji="0" lang="en-US" sz="1300" b="0" i="0" u="none" strike="noStrike" cap="none" normalizeH="0" baseline="0">
                          <a:ln>
                            <a:noFill/>
                          </a:ln>
                          <a:solidFill>
                            <a:schemeClr val="tx1"/>
                          </a:solidFill>
                          <a:effectLst/>
                          <a:latin typeface="Arial" charset="0"/>
                          <a:cs typeface="Arial" charset="0"/>
                        </a:rPr>
                        <a:t>                                                                                                                                                                                                              </a:t>
                      </a:r>
                      <a:r>
                        <a:rPr kumimoji="0" lang="en-US" sz="1300" b="0" i="0" u="none" strike="noStrike" cap="none" normalizeH="0" baseline="0">
                          <a:ln>
                            <a:noFill/>
                          </a:ln>
                          <a:solidFill>
                            <a:srgbClr val="000000"/>
                          </a:solidFill>
                          <a:effectLst/>
                          <a:latin typeface="Arial" charset="0"/>
                          <a:cs typeface="Arial" charset="0"/>
                        </a:rPr>
                        <a:t> </a:t>
                      </a:r>
                      <a:endParaRPr kumimoji="0" lang="en-US" sz="1300" b="0" i="0" u="none" strike="noStrike" cap="none" normalizeH="0" baseline="0">
                        <a:ln>
                          <a:noFill/>
                        </a:ln>
                        <a:solidFill>
                          <a:schemeClr val="tx1"/>
                        </a:solidFill>
                        <a:effectLst/>
                        <a:latin typeface="Arial" charset="0"/>
                        <a:cs typeface="Arial" charset="0"/>
                      </a:endParaRPr>
                    </a:p>
                  </a:txBody>
                  <a:tcPr marT="45727" marB="45727"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68622" name="Picture 25" descr="bullet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5163" y="3049588"/>
            <a:ext cx="104775"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23" name="Picture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19200"/>
            <a:ext cx="8915400" cy="53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42006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645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p:txBody>
          <a:bodyPr/>
          <a:lstStyle/>
          <a:p>
            <a:pPr eaLnBrk="1" hangingPunct="1"/>
            <a:r>
              <a:rPr lang="en-US"/>
              <a:t>Đại số quan hệ</a:t>
            </a:r>
            <a:br>
              <a:rPr lang="en-US" sz="3200"/>
            </a:br>
            <a:r>
              <a:rPr lang="en-US" sz="2400"/>
              <a:t>- Các phép toán – Phép chọn (tt)</a:t>
            </a:r>
          </a:p>
        </p:txBody>
      </p:sp>
      <p:sp>
        <p:nvSpPr>
          <p:cNvPr id="65539" name="Rectangle 3"/>
          <p:cNvSpPr>
            <a:spLocks noGrp="1" noChangeArrowheads="1"/>
          </p:cNvSpPr>
          <p:nvPr>
            <p:ph type="body" idx="4294967295"/>
          </p:nvPr>
        </p:nvSpPr>
        <p:spPr/>
        <p:txBody>
          <a:bodyPr/>
          <a:lstStyle/>
          <a:p>
            <a:pPr eaLnBrk="1" hangingPunct="1"/>
            <a:endParaRPr lang="en-US"/>
          </a:p>
        </p:txBody>
      </p:sp>
      <p:pic>
        <p:nvPicPr>
          <p:cNvPr id="69636" name="Picture 25" descr="bullet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5163" y="3049588"/>
            <a:ext cx="104775"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7"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16025"/>
            <a:ext cx="86868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4548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p:txBody>
          <a:bodyPr/>
          <a:lstStyle/>
          <a:p>
            <a:pPr eaLnBrk="1" hangingPunct="1"/>
            <a:r>
              <a:rPr lang="en-US"/>
              <a:t>Đại số quan hệ</a:t>
            </a:r>
            <a:br>
              <a:rPr lang="en-US" sz="3200"/>
            </a:br>
            <a:r>
              <a:rPr lang="en-US" sz="2400"/>
              <a:t>- Các phép toán – Phép chọn (tt)</a:t>
            </a:r>
          </a:p>
        </p:txBody>
      </p:sp>
      <p:sp>
        <p:nvSpPr>
          <p:cNvPr id="66563" name="Rectangle 3"/>
          <p:cNvSpPr>
            <a:spLocks noGrp="1" noChangeArrowheads="1"/>
          </p:cNvSpPr>
          <p:nvPr>
            <p:ph type="body" idx="4294967295"/>
          </p:nvPr>
        </p:nvSpPr>
        <p:spPr/>
        <p:txBody>
          <a:bodyPr/>
          <a:lstStyle/>
          <a:p>
            <a:pPr eaLnBrk="1" hangingPunct="1"/>
            <a:endParaRPr lang="en-US"/>
          </a:p>
        </p:txBody>
      </p:sp>
      <p:sp>
        <p:nvSpPr>
          <p:cNvPr id="70660" name="Rectangle 6"/>
          <p:cNvSpPr>
            <a:spLocks noChangeArrowheads="1"/>
          </p:cNvSpPr>
          <p:nvPr/>
        </p:nvSpPr>
        <p:spPr bwMode="auto">
          <a:xfrm>
            <a:off x="0" y="4114800"/>
            <a:ext cx="8839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fontAlgn="t">
              <a:spcBef>
                <a:spcPct val="0"/>
              </a:spcBef>
              <a:spcAft>
                <a:spcPct val="0"/>
              </a:spcAft>
            </a:pPr>
            <a:r>
              <a:rPr lang="en-US" sz="2400">
                <a:solidFill>
                  <a:srgbClr val="00008B"/>
                </a:solidFill>
              </a:rPr>
              <a:t>	</a:t>
            </a:r>
            <a:endParaRPr lang="en-US" sz="3200">
              <a:solidFill>
                <a:srgbClr val="CC0000"/>
              </a:solidFill>
            </a:endParaRPr>
          </a:p>
        </p:txBody>
      </p:sp>
      <p:pic>
        <p:nvPicPr>
          <p:cNvPr id="70661" name="Picture 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95400"/>
            <a:ext cx="8837613"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7" name="Picture 26" descr="pchon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5394325"/>
            <a:ext cx="89916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70" name="Text Box 10"/>
          <p:cNvSpPr txBox="1">
            <a:spLocks noChangeArrowheads="1"/>
          </p:cNvSpPr>
          <p:nvPr/>
        </p:nvSpPr>
        <p:spPr bwMode="auto">
          <a:xfrm>
            <a:off x="533400" y="4438650"/>
            <a:ext cx="83058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eaLnBrk="1" fontAlgn="base" hangingPunct="1">
              <a:spcBef>
                <a:spcPct val="0"/>
              </a:spcBef>
              <a:spcAft>
                <a:spcPct val="0"/>
              </a:spcAft>
            </a:pPr>
            <a:r>
              <a:rPr lang="en-US" sz="2400">
                <a:solidFill>
                  <a:srgbClr val="00008B"/>
                </a:solidFill>
              </a:rPr>
              <a:t>Vd: Tìm những SV sinh trước 1984 và quê ở Đồng Tháp:</a:t>
            </a:r>
            <a:r>
              <a:rPr lang="en-US">
                <a:solidFill>
                  <a:srgbClr val="00008B"/>
                </a:solidFill>
              </a:rPr>
              <a:t> </a:t>
            </a:r>
          </a:p>
          <a:p>
            <a:pPr algn="ctr" eaLnBrk="1" fontAlgn="base" hangingPunct="1">
              <a:spcBef>
                <a:spcPct val="0"/>
              </a:spcBef>
              <a:spcAft>
                <a:spcPct val="0"/>
              </a:spcAft>
            </a:pPr>
            <a:r>
              <a:rPr lang="en-US" b="1">
                <a:solidFill>
                  <a:srgbClr val="FF0066"/>
                </a:solidFill>
                <a:sym typeface="Symbol" pitchFamily="18" charset="2"/>
              </a:rPr>
              <a:t></a:t>
            </a:r>
            <a:r>
              <a:rPr lang="en-US">
                <a:solidFill>
                  <a:srgbClr val="CC0000"/>
                </a:solidFill>
              </a:rPr>
              <a:t> </a:t>
            </a:r>
            <a:r>
              <a:rPr lang="en-US" b="1" baseline="-25000">
                <a:solidFill>
                  <a:srgbClr val="CC0000"/>
                </a:solidFill>
              </a:rPr>
              <a:t>(Namsinh&lt;1984 ^ QQ='Đồng Tháp')</a:t>
            </a:r>
            <a:r>
              <a:rPr lang="en-US" b="1">
                <a:solidFill>
                  <a:srgbClr val="CC0000"/>
                </a:solidFill>
              </a:rPr>
              <a:t>(SINHVIEN)</a:t>
            </a:r>
          </a:p>
        </p:txBody>
      </p:sp>
    </p:spTree>
    <p:extLst>
      <p:ext uri="{BB962C8B-B14F-4D97-AF65-F5344CB8AC3E}">
        <p14:creationId xmlns:p14="http://schemas.microsoft.com/office/powerpoint/2010/main" val="41858855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665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657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66567"/>
                                        </p:tgtEl>
                                        <p:attrNameLst>
                                          <p:attrName>style.visibility</p:attrName>
                                        </p:attrNameLst>
                                      </p:cBhvr>
                                      <p:to>
                                        <p:strVal val="visible"/>
                                      </p:to>
                                    </p:set>
                                    <p:animEffect transition="in" filter="blinds(horizontal)">
                                      <p:cBhvr>
                                        <p:cTn id="15" dur="500"/>
                                        <p:tgtEl>
                                          <p:spTgt spid="66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autoUpdateAnimBg="0"/>
      <p:bldP spid="66570"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p:txBody>
          <a:bodyPr/>
          <a:lstStyle/>
          <a:p>
            <a:pPr eaLnBrk="1" hangingPunct="1"/>
            <a:r>
              <a:rPr lang="en-US"/>
              <a:t>Đại số quan hệ</a:t>
            </a:r>
            <a:br>
              <a:rPr lang="en-US"/>
            </a:br>
            <a:r>
              <a:rPr lang="en-US" sz="2400"/>
              <a:t>- Các phép toán – Phép chiếu</a:t>
            </a:r>
          </a:p>
        </p:txBody>
      </p:sp>
      <p:sp>
        <p:nvSpPr>
          <p:cNvPr id="67587" name="Rectangle 3"/>
          <p:cNvSpPr>
            <a:spLocks noGrp="1" noChangeArrowheads="1"/>
          </p:cNvSpPr>
          <p:nvPr>
            <p:ph type="body" sz="half" idx="4294967295"/>
          </p:nvPr>
        </p:nvSpPr>
        <p:spPr>
          <a:xfrm>
            <a:off x="533400" y="1371600"/>
            <a:ext cx="8229600" cy="2251075"/>
          </a:xfrm>
        </p:spPr>
        <p:txBody>
          <a:bodyPr/>
          <a:lstStyle/>
          <a:p>
            <a:pPr eaLnBrk="1" hangingPunct="1"/>
            <a:r>
              <a:rPr lang="en-US" sz="2400" b="1" dirty="0" err="1"/>
              <a:t>Phép</a:t>
            </a:r>
            <a:r>
              <a:rPr lang="en-US" sz="2400" b="1" dirty="0"/>
              <a:t> </a:t>
            </a:r>
            <a:r>
              <a:rPr lang="en-US" sz="2400" b="1" dirty="0" err="1"/>
              <a:t>chiếu</a:t>
            </a:r>
            <a:r>
              <a:rPr lang="en-US" sz="2400" b="1" dirty="0"/>
              <a:t> (Projection): </a:t>
            </a:r>
            <a:r>
              <a:rPr lang="en-US" sz="2400" b="1" dirty="0" err="1"/>
              <a:t>Ký</a:t>
            </a:r>
            <a:r>
              <a:rPr lang="en-US" sz="2400" b="1" dirty="0"/>
              <a:t> </a:t>
            </a:r>
            <a:r>
              <a:rPr lang="en-US" sz="2400" b="1" dirty="0" err="1"/>
              <a:t>hiệu</a:t>
            </a:r>
            <a:r>
              <a:rPr lang="en-US" sz="2400" dirty="0"/>
              <a:t> </a:t>
            </a:r>
            <a:r>
              <a:rPr lang="en-US" sz="3200" b="1" dirty="0">
                <a:sym typeface="Symbol" pitchFamily="18" charset="2"/>
              </a:rPr>
              <a:t></a:t>
            </a:r>
            <a:endParaRPr lang="en-US" sz="3200" dirty="0"/>
          </a:p>
          <a:p>
            <a:pPr lvl="1" eaLnBrk="1" hangingPunct="1"/>
            <a:r>
              <a:rPr lang="en-US" dirty="0"/>
              <a:t>Cho r </a:t>
            </a:r>
            <a:r>
              <a:rPr lang="en-US" dirty="0" err="1"/>
              <a:t>là</a:t>
            </a:r>
            <a:r>
              <a:rPr lang="en-US" dirty="0"/>
              <a:t> </a:t>
            </a:r>
            <a:r>
              <a:rPr lang="en-US" dirty="0" err="1"/>
              <a:t>một</a:t>
            </a:r>
            <a:r>
              <a:rPr lang="en-US" dirty="0"/>
              <a:t> </a:t>
            </a:r>
            <a:r>
              <a:rPr lang="en-US" dirty="0" err="1"/>
              <a:t>quan</a:t>
            </a:r>
            <a:r>
              <a:rPr lang="en-US" dirty="0"/>
              <a:t> </a:t>
            </a:r>
            <a:r>
              <a:rPr lang="en-US" dirty="0" err="1"/>
              <a:t>hệ</a:t>
            </a:r>
            <a:r>
              <a:rPr lang="en-US" dirty="0"/>
              <a:t> </a:t>
            </a:r>
            <a:r>
              <a:rPr lang="en-US" dirty="0" err="1"/>
              <a:t>trên</a:t>
            </a:r>
            <a:r>
              <a:rPr lang="en-US" dirty="0"/>
              <a:t> </a:t>
            </a:r>
            <a:r>
              <a:rPr lang="en-US" dirty="0" err="1"/>
              <a:t>lược</a:t>
            </a:r>
            <a:r>
              <a:rPr lang="en-US" dirty="0"/>
              <a:t> </a:t>
            </a:r>
            <a:r>
              <a:rPr lang="en-US" dirty="0" err="1"/>
              <a:t>đồ</a:t>
            </a:r>
            <a:r>
              <a:rPr lang="en-US" dirty="0"/>
              <a:t> </a:t>
            </a:r>
            <a:r>
              <a:rPr lang="en-US" dirty="0" err="1"/>
              <a:t>quan</a:t>
            </a:r>
            <a:r>
              <a:rPr lang="en-US" dirty="0"/>
              <a:t> </a:t>
            </a:r>
            <a:r>
              <a:rPr lang="en-US" dirty="0" err="1"/>
              <a:t>hệ</a:t>
            </a:r>
            <a:r>
              <a:rPr lang="en-US" dirty="0"/>
              <a:t> R(U), X </a:t>
            </a:r>
            <a:r>
              <a:rPr lang="en-US" dirty="0">
                <a:sym typeface="Symbol" pitchFamily="18" charset="2"/>
              </a:rPr>
              <a:t></a:t>
            </a:r>
            <a:r>
              <a:rPr lang="en-US" dirty="0"/>
              <a:t> U, </a:t>
            </a:r>
            <a:r>
              <a:rPr lang="en-US" dirty="0" err="1"/>
              <a:t>khi</a:t>
            </a:r>
            <a:r>
              <a:rPr lang="en-US" dirty="0"/>
              <a:t> </a:t>
            </a:r>
            <a:r>
              <a:rPr lang="en-US" dirty="0" err="1"/>
              <a:t>đó</a:t>
            </a:r>
            <a:r>
              <a:rPr lang="en-US" dirty="0"/>
              <a:t> </a:t>
            </a:r>
          </a:p>
          <a:p>
            <a:pPr lvl="1" eaLnBrk="1" hangingPunct="1">
              <a:buFontTx/>
              <a:buNone/>
            </a:pPr>
            <a:r>
              <a:rPr lang="en-US" dirty="0">
                <a:sym typeface="Symbol" pitchFamily="18" charset="2"/>
              </a:rPr>
              <a:t>	</a:t>
            </a:r>
            <a:r>
              <a:rPr lang="en-US" b="1" baseline="-25000" dirty="0"/>
              <a:t>X</a:t>
            </a:r>
            <a:r>
              <a:rPr lang="en-US" dirty="0"/>
              <a:t>(r) = {t[X] / t </a:t>
            </a:r>
            <a:r>
              <a:rPr lang="en-US" dirty="0">
                <a:sym typeface="Symbol" pitchFamily="18" charset="2"/>
              </a:rPr>
              <a:t></a:t>
            </a:r>
            <a:r>
              <a:rPr lang="en-US" dirty="0"/>
              <a:t> r} </a:t>
            </a:r>
            <a:r>
              <a:rPr lang="en-US" dirty="0" err="1"/>
              <a:t>trong</a:t>
            </a:r>
            <a:r>
              <a:rPr lang="en-US" dirty="0"/>
              <a:t> </a:t>
            </a:r>
            <a:r>
              <a:rPr lang="en-US" dirty="0" err="1"/>
              <a:t>đó</a:t>
            </a:r>
            <a:r>
              <a:rPr lang="en-US" dirty="0"/>
              <a:t> t[X] </a:t>
            </a:r>
            <a:r>
              <a:rPr lang="en-US" dirty="0" err="1"/>
              <a:t>là</a:t>
            </a:r>
            <a:r>
              <a:rPr lang="en-US" dirty="0"/>
              <a:t> </a:t>
            </a:r>
            <a:r>
              <a:rPr lang="en-US" dirty="0" err="1"/>
              <a:t>giá</a:t>
            </a:r>
            <a:r>
              <a:rPr lang="en-US" dirty="0"/>
              <a:t> </a:t>
            </a:r>
            <a:r>
              <a:rPr lang="en-US" dirty="0" err="1"/>
              <a:t>trị</a:t>
            </a:r>
            <a:r>
              <a:rPr lang="en-US" dirty="0"/>
              <a:t> </a:t>
            </a:r>
            <a:r>
              <a:rPr lang="en-US" dirty="0" err="1"/>
              <a:t>bộ</a:t>
            </a:r>
            <a:r>
              <a:rPr lang="en-US" dirty="0"/>
              <a:t> t </a:t>
            </a:r>
            <a:r>
              <a:rPr lang="en-US" dirty="0" err="1"/>
              <a:t>trên</a:t>
            </a:r>
            <a:r>
              <a:rPr lang="en-US" dirty="0"/>
              <a:t> </a:t>
            </a:r>
            <a:r>
              <a:rPr lang="en-US" dirty="0" err="1"/>
              <a:t>tập</a:t>
            </a:r>
            <a:r>
              <a:rPr lang="en-US" dirty="0"/>
              <a:t> </a:t>
            </a:r>
            <a:r>
              <a:rPr lang="en-US" dirty="0" err="1"/>
              <a:t>thuộc</a:t>
            </a:r>
            <a:r>
              <a:rPr lang="en-US" dirty="0"/>
              <a:t> </a:t>
            </a:r>
            <a:r>
              <a:rPr lang="en-US" dirty="0" err="1"/>
              <a:t>tính</a:t>
            </a:r>
            <a:r>
              <a:rPr lang="en-US" dirty="0"/>
              <a:t> X.</a:t>
            </a:r>
          </a:p>
          <a:p>
            <a:pPr lvl="1" eaLnBrk="1" hangingPunct="1">
              <a:buFontTx/>
              <a:buNone/>
            </a:pPr>
            <a:r>
              <a:rPr lang="en-US" dirty="0">
                <a:sym typeface="Wingdings" pitchFamily="2" charset="2"/>
              </a:rPr>
              <a:t>&lt;-&gt; select </a:t>
            </a:r>
            <a:r>
              <a:rPr lang="en-US" dirty="0" err="1">
                <a:highlight>
                  <a:srgbClr val="FFFF00"/>
                </a:highlight>
                <a:sym typeface="Wingdings" pitchFamily="2" charset="2"/>
              </a:rPr>
              <a:t>các</a:t>
            </a:r>
            <a:r>
              <a:rPr lang="en-US" dirty="0">
                <a:highlight>
                  <a:srgbClr val="FFFF00"/>
                </a:highlight>
                <a:sym typeface="Wingdings" pitchFamily="2" charset="2"/>
              </a:rPr>
              <a:t> </a:t>
            </a:r>
            <a:r>
              <a:rPr lang="en-US" dirty="0" err="1">
                <a:highlight>
                  <a:srgbClr val="FFFF00"/>
                </a:highlight>
                <a:sym typeface="Wingdings" pitchFamily="2" charset="2"/>
              </a:rPr>
              <a:t>cột</a:t>
            </a:r>
            <a:r>
              <a:rPr lang="en-US" dirty="0">
                <a:sym typeface="Wingdings" pitchFamily="2" charset="2"/>
              </a:rPr>
              <a:t> from r, </a:t>
            </a:r>
            <a:r>
              <a:rPr lang="en-US" dirty="0">
                <a:highlight>
                  <a:srgbClr val="FFFF00"/>
                </a:highlight>
                <a:sym typeface="Wingdings" pitchFamily="2" charset="2"/>
              </a:rPr>
              <a:t>ko </a:t>
            </a:r>
            <a:r>
              <a:rPr lang="en-US" dirty="0" err="1">
                <a:highlight>
                  <a:srgbClr val="FFFF00"/>
                </a:highlight>
                <a:sym typeface="Wingdings" pitchFamily="2" charset="2"/>
              </a:rPr>
              <a:t>có</a:t>
            </a:r>
            <a:r>
              <a:rPr lang="en-US" dirty="0">
                <a:highlight>
                  <a:srgbClr val="FFFF00"/>
                </a:highlight>
                <a:sym typeface="Wingdings" pitchFamily="2" charset="2"/>
              </a:rPr>
              <a:t> </a:t>
            </a:r>
            <a:r>
              <a:rPr lang="en-US" dirty="0" err="1">
                <a:highlight>
                  <a:srgbClr val="FFFF00"/>
                </a:highlight>
                <a:sym typeface="Wingdings" pitchFamily="2" charset="2"/>
              </a:rPr>
              <a:t>điều</a:t>
            </a:r>
            <a:r>
              <a:rPr lang="en-US" dirty="0">
                <a:highlight>
                  <a:srgbClr val="FFFF00"/>
                </a:highlight>
                <a:sym typeface="Wingdings" pitchFamily="2" charset="2"/>
              </a:rPr>
              <a:t> </a:t>
            </a:r>
            <a:r>
              <a:rPr lang="en-US" dirty="0" err="1">
                <a:highlight>
                  <a:srgbClr val="FFFF00"/>
                </a:highlight>
                <a:sym typeface="Wingdings" pitchFamily="2" charset="2"/>
              </a:rPr>
              <a:t>kiện</a:t>
            </a:r>
            <a:endParaRPr lang="en-US" dirty="0">
              <a:highlight>
                <a:srgbClr val="FFFF00"/>
              </a:highlight>
            </a:endParaRPr>
          </a:p>
          <a:p>
            <a:pPr lvl="1" eaLnBrk="1" hangingPunct="1">
              <a:buFontTx/>
              <a:buNone/>
            </a:pPr>
            <a:r>
              <a:rPr lang="en-US" dirty="0" err="1"/>
              <a:t>Vd</a:t>
            </a:r>
            <a:r>
              <a:rPr lang="en-US" dirty="0"/>
              <a:t>: </a:t>
            </a:r>
            <a:r>
              <a:rPr lang="en-US" dirty="0" err="1"/>
              <a:t>phép</a:t>
            </a:r>
            <a:r>
              <a:rPr lang="en-US" dirty="0"/>
              <a:t> </a:t>
            </a:r>
            <a:r>
              <a:rPr lang="en-US" dirty="0" err="1"/>
              <a:t>chiếu</a:t>
            </a:r>
            <a:r>
              <a:rPr lang="en-US" dirty="0"/>
              <a:t> </a:t>
            </a:r>
            <a:r>
              <a:rPr lang="en-US" b="1" dirty="0">
                <a:sym typeface="Symbol" pitchFamily="18" charset="2"/>
              </a:rPr>
              <a:t></a:t>
            </a:r>
            <a:r>
              <a:rPr lang="en-US" b="1" baseline="-25000" dirty="0" err="1"/>
              <a:t>MasoSV,DiemTB</a:t>
            </a:r>
            <a:r>
              <a:rPr lang="en-US" b="1" dirty="0"/>
              <a:t>(HOCBONG)</a:t>
            </a:r>
            <a:r>
              <a:rPr lang="en-US" dirty="0"/>
              <a:t> ta </a:t>
            </a:r>
            <a:r>
              <a:rPr lang="en-US" dirty="0" err="1"/>
              <a:t>có</a:t>
            </a:r>
            <a:r>
              <a:rPr lang="en-US" dirty="0"/>
              <a:t> </a:t>
            </a:r>
            <a:r>
              <a:rPr lang="en-US" dirty="0" err="1"/>
              <a:t>kết</a:t>
            </a:r>
            <a:r>
              <a:rPr lang="en-US" dirty="0"/>
              <a:t> </a:t>
            </a:r>
            <a:r>
              <a:rPr lang="en-US" dirty="0" err="1"/>
              <a:t>quả</a:t>
            </a:r>
            <a:r>
              <a:rPr lang="en-US" dirty="0"/>
              <a:t> </a:t>
            </a:r>
            <a:r>
              <a:rPr lang="en-US" dirty="0" err="1"/>
              <a:t>sau</a:t>
            </a:r>
            <a:r>
              <a:rPr lang="en-US" dirty="0"/>
              <a:t>:</a:t>
            </a:r>
            <a:endParaRPr lang="en-US" sz="2000" dirty="0"/>
          </a:p>
        </p:txBody>
      </p:sp>
      <p:graphicFrame>
        <p:nvGraphicFramePr>
          <p:cNvPr id="67627" name="Group 43"/>
          <p:cNvGraphicFramePr>
            <a:graphicFrameLocks noGrp="1"/>
          </p:cNvGraphicFramePr>
          <p:nvPr>
            <p:ph sz="half" idx="4294967295"/>
          </p:nvPr>
        </p:nvGraphicFramePr>
        <p:xfrm>
          <a:off x="2286000" y="4267200"/>
          <a:ext cx="5410200" cy="1981200"/>
        </p:xfrm>
        <a:graphic>
          <a:graphicData uri="http://schemas.openxmlformats.org/drawingml/2006/table">
            <a:tbl>
              <a:tblPr/>
              <a:tblGrid>
                <a:gridCol w="2705100">
                  <a:extLst>
                    <a:ext uri="{9D8B030D-6E8A-4147-A177-3AD203B41FA5}">
                      <a16:colId xmlns:a16="http://schemas.microsoft.com/office/drawing/2014/main" val="20000"/>
                    </a:ext>
                  </a:extLst>
                </a:gridCol>
                <a:gridCol w="2705100">
                  <a:extLst>
                    <a:ext uri="{9D8B030D-6E8A-4147-A177-3AD203B41FA5}">
                      <a16:colId xmlns:a16="http://schemas.microsoft.com/office/drawing/2014/main" val="20001"/>
                    </a:ext>
                  </a:extLst>
                </a:gridCol>
              </a:tblGrid>
              <a:tr h="3349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cs typeface="Times New Roman" pitchFamily="18" charset="0"/>
                        </a:rPr>
                        <a:t>maSoSV</a:t>
                      </a:r>
                      <a:endParaRPr kumimoji="0" lang="en-US" sz="2000" b="1"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cs typeface="Times New Roman" pitchFamily="18" charset="0"/>
                        </a:rPr>
                        <a:t>diemTb</a:t>
                      </a:r>
                      <a:endParaRPr kumimoji="0" lang="en-US" sz="2000" b="1"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extLst>
                  <a:ext uri="{0D108BD9-81ED-4DB2-BD59-A6C34878D82A}">
                    <a16:rowId xmlns:a16="http://schemas.microsoft.com/office/drawing/2014/main" val="10000"/>
                  </a:ext>
                </a:extLst>
              </a:tr>
              <a:tr h="3349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cs typeface="Times New Roman" pitchFamily="18" charset="0"/>
                        </a:rPr>
                        <a:t>Ti05020</a:t>
                      </a:r>
                      <a:endParaRPr kumimoji="0" lang="en-US" sz="2000" b="1"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cs typeface="Times New Roman" pitchFamily="18" charset="0"/>
                        </a:rPr>
                        <a:t>9.0</a:t>
                      </a:r>
                      <a:endParaRPr kumimoji="0" lang="en-US" sz="2000" b="1"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extLst>
                  <a:ext uri="{0D108BD9-81ED-4DB2-BD59-A6C34878D82A}">
                    <a16:rowId xmlns:a16="http://schemas.microsoft.com/office/drawing/2014/main" val="10001"/>
                  </a:ext>
                </a:extLst>
              </a:tr>
              <a:tr h="3365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cs typeface="Times New Roman" pitchFamily="18" charset="0"/>
                        </a:rPr>
                        <a:t>Ti05023</a:t>
                      </a:r>
                      <a:endParaRPr kumimoji="0" lang="en-US" sz="2000" b="1"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cs typeface="Times New Roman" pitchFamily="18" charset="0"/>
                        </a:rPr>
                        <a:t>8.2</a:t>
                      </a:r>
                      <a:endParaRPr kumimoji="0" lang="en-US" sz="2000" b="1"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extLst>
                  <a:ext uri="{0D108BD9-81ED-4DB2-BD59-A6C34878D82A}">
                    <a16:rowId xmlns:a16="http://schemas.microsoft.com/office/drawing/2014/main" val="10002"/>
                  </a:ext>
                </a:extLst>
              </a:tr>
              <a:tr h="3349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cs typeface="Times New Roman" pitchFamily="18" charset="0"/>
                        </a:rPr>
                        <a:t>Ti05027</a:t>
                      </a:r>
                      <a:endParaRPr kumimoji="0" lang="en-US" sz="2000" b="1"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cs typeface="Times New Roman" pitchFamily="18" charset="0"/>
                        </a:rPr>
                        <a:t>8.5</a:t>
                      </a:r>
                      <a:endParaRPr kumimoji="0" lang="en-US" sz="2000" b="1"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extLst>
                  <a:ext uri="{0D108BD9-81ED-4DB2-BD59-A6C34878D82A}">
                    <a16:rowId xmlns:a16="http://schemas.microsoft.com/office/drawing/2014/main" val="10003"/>
                  </a:ext>
                </a:extLst>
              </a:tr>
              <a:tr h="3349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cs typeface="Times New Roman" pitchFamily="18" charset="0"/>
                        </a:rPr>
                        <a:t>Ti05006</a:t>
                      </a:r>
                      <a:endParaRPr kumimoji="0" lang="en-US" sz="2000" b="1"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cs typeface="Times New Roman" pitchFamily="18" charset="0"/>
                        </a:rPr>
                        <a:t>7.8</a:t>
                      </a:r>
                      <a:endParaRPr kumimoji="0" lang="en-US" sz="2000" b="1"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434955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5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675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675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675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6758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67627"/>
                                        </p:tgtEl>
                                        <p:attrNameLst>
                                          <p:attrName>style.visibility</p:attrName>
                                        </p:attrNameLst>
                                      </p:cBhvr>
                                      <p:to>
                                        <p:strVal val="visible"/>
                                      </p:to>
                                    </p:set>
                                    <p:animEffect transition="in" filter="blinds(horizontal)">
                                      <p:cBhvr>
                                        <p:cTn id="19" dur="500"/>
                                        <p:tgtEl>
                                          <p:spTgt spid="67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p:txBody>
          <a:bodyPr/>
          <a:lstStyle/>
          <a:p>
            <a:pPr eaLnBrk="1" hangingPunct="1"/>
            <a:r>
              <a:rPr lang="en-US"/>
              <a:t>Đại số quan hệ</a:t>
            </a:r>
            <a:br>
              <a:rPr lang="en-US"/>
            </a:br>
            <a:r>
              <a:rPr lang="en-US" sz="2400"/>
              <a:t>- Các phép toán – Phép chiếu</a:t>
            </a:r>
          </a:p>
        </p:txBody>
      </p:sp>
      <p:sp>
        <p:nvSpPr>
          <p:cNvPr id="54275" name="Rectangle 3"/>
          <p:cNvSpPr>
            <a:spLocks noGrp="1" noChangeArrowheads="1"/>
          </p:cNvSpPr>
          <p:nvPr>
            <p:ph type="body" sz="half" idx="4294967295"/>
          </p:nvPr>
        </p:nvSpPr>
        <p:spPr>
          <a:xfrm>
            <a:off x="533400" y="1371600"/>
            <a:ext cx="8229600" cy="2251075"/>
          </a:xfrm>
        </p:spPr>
        <p:txBody>
          <a:bodyPr/>
          <a:lstStyle/>
          <a:p>
            <a:r>
              <a:rPr lang="en-US">
                <a:solidFill>
                  <a:srgbClr val="262626"/>
                </a:solidFill>
              </a:rPr>
              <a:t>Nhận xét:</a:t>
            </a:r>
          </a:p>
          <a:p>
            <a:pPr lvl="1"/>
            <a:r>
              <a:rPr lang="en-US">
                <a:solidFill>
                  <a:srgbClr val="0000FF"/>
                </a:solidFill>
              </a:rPr>
              <a:t>Để thực hiện phép chiếu 1QH trên một tập thuộc tính thực hiện 2 thao tác: </a:t>
            </a:r>
          </a:p>
          <a:p>
            <a:pPr lvl="2"/>
            <a:r>
              <a:rPr lang="en-US"/>
              <a:t>Giữ lại các thuộc tính trong tập X </a:t>
            </a:r>
          </a:p>
          <a:p>
            <a:pPr lvl="2"/>
            <a:r>
              <a:rPr lang="en-US"/>
              <a:t>Chọn bộ đại diện trong các bộ giống nhau.</a:t>
            </a:r>
          </a:p>
        </p:txBody>
      </p:sp>
    </p:spTree>
    <p:extLst>
      <p:ext uri="{BB962C8B-B14F-4D97-AF65-F5344CB8AC3E}">
        <p14:creationId xmlns:p14="http://schemas.microsoft.com/office/powerpoint/2010/main" val="3297838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p:txBody>
          <a:bodyPr/>
          <a:lstStyle/>
          <a:p>
            <a:pPr eaLnBrk="1" hangingPunct="1"/>
            <a:r>
              <a:rPr lang="en-US"/>
              <a:t>Đại số quan hệ</a:t>
            </a:r>
            <a:br>
              <a:rPr lang="en-US"/>
            </a:br>
            <a:r>
              <a:rPr lang="en-US" sz="2400"/>
              <a:t>- Các phép toán – Phép chiếu</a:t>
            </a:r>
          </a:p>
        </p:txBody>
      </p:sp>
      <p:sp>
        <p:nvSpPr>
          <p:cNvPr id="54275" name="Rectangle 3"/>
          <p:cNvSpPr>
            <a:spLocks noGrp="1" noChangeArrowheads="1"/>
          </p:cNvSpPr>
          <p:nvPr>
            <p:ph type="body" sz="half" idx="4294967295"/>
          </p:nvPr>
        </p:nvSpPr>
        <p:spPr>
          <a:xfrm>
            <a:off x="533400" y="1371600"/>
            <a:ext cx="8229600" cy="1752600"/>
          </a:xfrm>
        </p:spPr>
        <p:txBody>
          <a:bodyPr/>
          <a:lstStyle/>
          <a:p>
            <a:r>
              <a:rPr lang="en-US" dirty="0" err="1"/>
              <a:t>Ví</a:t>
            </a:r>
            <a:r>
              <a:rPr lang="en-US" dirty="0"/>
              <a:t> </a:t>
            </a:r>
            <a:r>
              <a:rPr lang="en-US" dirty="0" err="1"/>
              <a:t>dụ</a:t>
            </a:r>
            <a:r>
              <a:rPr lang="en-US" dirty="0"/>
              <a:t>: </a:t>
            </a:r>
            <a:r>
              <a:rPr lang="en-US" dirty="0">
                <a:hlinkClick r:id="" action="ppaction://noaction"/>
              </a:rPr>
              <a:t>Xem lại CSDL</a:t>
            </a:r>
            <a:endParaRPr lang="en-US" dirty="0"/>
          </a:p>
          <a:p>
            <a:pPr lvl="1"/>
            <a:r>
              <a:rPr lang="en-US" dirty="0" err="1"/>
              <a:t>Tìm</a:t>
            </a:r>
            <a:r>
              <a:rPr lang="en-US" dirty="0"/>
              <a:t> </a:t>
            </a:r>
            <a:r>
              <a:rPr lang="en-US" dirty="0" err="1"/>
              <a:t>họ</a:t>
            </a:r>
            <a:r>
              <a:rPr lang="en-US" dirty="0"/>
              <a:t> </a:t>
            </a:r>
            <a:r>
              <a:rPr lang="en-US" dirty="0" err="1"/>
              <a:t>tên</a:t>
            </a:r>
            <a:r>
              <a:rPr lang="en-US" dirty="0"/>
              <a:t>, </a:t>
            </a:r>
            <a:r>
              <a:rPr lang="en-US" dirty="0" err="1"/>
              <a:t>năm</a:t>
            </a:r>
            <a:r>
              <a:rPr lang="en-US" dirty="0"/>
              <a:t> </a:t>
            </a:r>
            <a:r>
              <a:rPr lang="en-US" dirty="0" err="1"/>
              <a:t>sinh</a:t>
            </a:r>
            <a:r>
              <a:rPr lang="en-US" dirty="0"/>
              <a:t> </a:t>
            </a:r>
            <a:r>
              <a:rPr lang="en-US" dirty="0" err="1"/>
              <a:t>của</a:t>
            </a:r>
            <a:r>
              <a:rPr lang="en-US" dirty="0"/>
              <a:t> </a:t>
            </a:r>
            <a:r>
              <a:rPr lang="en-US" dirty="0" err="1"/>
              <a:t>những</a:t>
            </a:r>
            <a:r>
              <a:rPr lang="en-US" dirty="0"/>
              <a:t> </a:t>
            </a:r>
            <a:r>
              <a:rPr lang="en-US" dirty="0" err="1"/>
              <a:t>sinh</a:t>
            </a:r>
            <a:r>
              <a:rPr lang="en-US" dirty="0"/>
              <a:t> </a:t>
            </a:r>
            <a:r>
              <a:rPr lang="en-US" dirty="0" err="1"/>
              <a:t>viên</a:t>
            </a:r>
            <a:r>
              <a:rPr lang="en-US" dirty="0"/>
              <a:t> </a:t>
            </a:r>
            <a:r>
              <a:rPr lang="en-US" dirty="0" err="1"/>
              <a:t>có</a:t>
            </a:r>
            <a:r>
              <a:rPr lang="en-US" dirty="0"/>
              <a:t> </a:t>
            </a:r>
            <a:r>
              <a:rPr lang="en-US" dirty="0" err="1"/>
              <a:t>quê</a:t>
            </a:r>
            <a:r>
              <a:rPr lang="en-US" dirty="0"/>
              <a:t> </a:t>
            </a:r>
            <a:r>
              <a:rPr lang="en-US" dirty="0" err="1"/>
              <a:t>quán</a:t>
            </a:r>
            <a:r>
              <a:rPr lang="en-US" dirty="0"/>
              <a:t> </a:t>
            </a:r>
            <a:r>
              <a:rPr lang="en-US" dirty="0" err="1"/>
              <a:t>ở</a:t>
            </a:r>
            <a:r>
              <a:rPr lang="en-US" dirty="0"/>
              <a:t> </a:t>
            </a:r>
            <a:r>
              <a:rPr lang="en-US" dirty="0" err="1"/>
              <a:t>Cần</a:t>
            </a:r>
            <a:r>
              <a:rPr lang="en-US" dirty="0"/>
              <a:t> </a:t>
            </a:r>
            <a:r>
              <a:rPr lang="en-US" dirty="0" err="1"/>
              <a:t>Thơ</a:t>
            </a:r>
            <a:endParaRPr lang="en-US" dirty="0"/>
          </a:p>
          <a:p>
            <a:pPr algn="ctr" eaLnBrk="1" fontAlgn="t" hangingPunct="1">
              <a:spcBef>
                <a:spcPct val="0"/>
              </a:spcBef>
              <a:buFontTx/>
              <a:buNone/>
            </a:pPr>
            <a:r>
              <a:rPr lang="en-US" sz="2400" b="1" dirty="0" err="1">
                <a:latin typeface="Symbol" pitchFamily="18" charset="2"/>
                <a:cs typeface="Times New Roman" pitchFamily="18" charset="0"/>
              </a:rPr>
              <a:t>Õ</a:t>
            </a:r>
            <a:r>
              <a:rPr lang="en-US" sz="2400" b="1" dirty="0">
                <a:latin typeface="Symbol" pitchFamily="18" charset="2"/>
                <a:cs typeface="Times New Roman" pitchFamily="18" charset="0"/>
              </a:rPr>
              <a:t> </a:t>
            </a:r>
            <a:r>
              <a:rPr lang="en-US" sz="2400" b="1" baseline="-30000" dirty="0" err="1"/>
              <a:t>Hoten</a:t>
            </a:r>
            <a:r>
              <a:rPr lang="en-US" sz="2400" b="1" baseline="-30000" dirty="0"/>
              <a:t>, </a:t>
            </a:r>
            <a:r>
              <a:rPr lang="en-US" sz="2400" b="1" baseline="-30000" dirty="0" err="1"/>
              <a:t>Namsinh</a:t>
            </a:r>
            <a:r>
              <a:rPr lang="en-US" sz="2400" b="1" dirty="0"/>
              <a:t>(</a:t>
            </a:r>
            <a:r>
              <a:rPr lang="en-US" sz="2400" b="1" dirty="0">
                <a:latin typeface="Symbol" pitchFamily="18" charset="2"/>
              </a:rPr>
              <a:t>s</a:t>
            </a:r>
            <a:r>
              <a:rPr lang="en-US" sz="2400" b="1" baseline="-30000" dirty="0"/>
              <a:t>(QQ='</a:t>
            </a:r>
            <a:r>
              <a:rPr lang="en-US" sz="2400" b="1" baseline="-30000" dirty="0" err="1"/>
              <a:t>Cần</a:t>
            </a:r>
            <a:r>
              <a:rPr lang="en-US" sz="2400" b="1" baseline="-30000" dirty="0"/>
              <a:t> </a:t>
            </a:r>
            <a:r>
              <a:rPr lang="en-US" sz="2400" b="1" baseline="-30000" dirty="0" err="1"/>
              <a:t>thơ</a:t>
            </a:r>
            <a:r>
              <a:rPr lang="en-US" sz="2400" b="1" baseline="-30000" dirty="0"/>
              <a:t>')</a:t>
            </a:r>
            <a:r>
              <a:rPr lang="en-US" sz="2400" b="1" dirty="0"/>
              <a:t>(SINHVIEN))</a:t>
            </a:r>
            <a:endParaRPr lang="en-US" dirty="0"/>
          </a:p>
        </p:txBody>
      </p:sp>
      <p:pic>
        <p:nvPicPr>
          <p:cNvPr id="421892" name="Picture 15" descr="pchie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276600"/>
            <a:ext cx="7467600" cy="205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91604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421892"/>
                                        </p:tgtEl>
                                        <p:attrNameLst>
                                          <p:attrName>style.visibility</p:attrName>
                                        </p:attrNameLst>
                                      </p:cBhvr>
                                      <p:to>
                                        <p:strVal val="visible"/>
                                      </p:to>
                                    </p:set>
                                    <p:animEffect transition="in" filter="blinds(horizontal)">
                                      <p:cBhvr>
                                        <p:cTn id="11" dur="500"/>
                                        <p:tgtEl>
                                          <p:spTgt spid="421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p:txBody>
          <a:bodyPr/>
          <a:lstStyle/>
          <a:p>
            <a:pPr eaLnBrk="1" hangingPunct="1"/>
            <a:r>
              <a:rPr lang="en-US"/>
              <a:t>Đại số quan hệ</a:t>
            </a:r>
            <a:br>
              <a:rPr lang="en-US"/>
            </a:br>
            <a:r>
              <a:rPr lang="en-US" sz="2400"/>
              <a:t>- Các phép toán – Phép chiếu</a:t>
            </a:r>
          </a:p>
        </p:txBody>
      </p:sp>
      <p:sp>
        <p:nvSpPr>
          <p:cNvPr id="74755" name="Rectangle 3"/>
          <p:cNvSpPr>
            <a:spLocks noGrp="1" noChangeArrowheads="1"/>
          </p:cNvSpPr>
          <p:nvPr>
            <p:ph type="body" sz="half" idx="4294967295"/>
          </p:nvPr>
        </p:nvSpPr>
        <p:spPr>
          <a:xfrm>
            <a:off x="533400" y="1371600"/>
            <a:ext cx="8229600" cy="1752600"/>
          </a:xfrm>
        </p:spPr>
        <p:txBody>
          <a:bodyPr/>
          <a:lstStyle/>
          <a:p>
            <a:r>
              <a:rPr lang="en-US"/>
              <a:t>Ví dụ: </a:t>
            </a:r>
            <a:r>
              <a:rPr lang="en-US">
                <a:hlinkClick r:id="" action="ppaction://noaction"/>
              </a:rPr>
              <a:t>Xem lại CSDL</a:t>
            </a:r>
            <a:endParaRPr lang="en-US"/>
          </a:p>
          <a:p>
            <a:pPr lvl="1"/>
            <a:r>
              <a:rPr lang="en-US"/>
              <a:t>Tìm mã số, tên của những đề tài do thầy Lê Đức Phúc chủ nhiệm có kinh phí từ 10tr trở lên.</a:t>
            </a:r>
          </a:p>
          <a:p>
            <a:pPr algn="ctr" eaLnBrk="1" fontAlgn="t" hangingPunct="1">
              <a:spcBef>
                <a:spcPct val="0"/>
              </a:spcBef>
              <a:buFontTx/>
              <a:buNone/>
            </a:pPr>
            <a:r>
              <a:rPr lang="en-US" sz="2400">
                <a:latin typeface="Times New Roman" pitchFamily="18" charset="0"/>
                <a:cs typeface="Times New Roman" pitchFamily="18" charset="0"/>
              </a:rPr>
              <a:t> </a:t>
            </a:r>
            <a:r>
              <a:rPr lang="en-US" sz="2400" b="1">
                <a:latin typeface="Symbol" pitchFamily="18" charset="2"/>
                <a:cs typeface="Times New Roman" pitchFamily="18" charset="0"/>
              </a:rPr>
              <a:t>Õ </a:t>
            </a:r>
            <a:r>
              <a:rPr lang="en-US" sz="2400" b="1" baseline="-30000"/>
              <a:t>MaDT, TenDT</a:t>
            </a:r>
            <a:r>
              <a:rPr lang="en-US" sz="2400" b="1"/>
              <a:t>(</a:t>
            </a:r>
            <a:r>
              <a:rPr lang="en-US" sz="2400" b="1">
                <a:latin typeface="Symbol" pitchFamily="18" charset="2"/>
              </a:rPr>
              <a:t>s</a:t>
            </a:r>
            <a:r>
              <a:rPr lang="en-US" sz="2400" b="1" baseline="-30000"/>
              <a:t>(Chunhiem='Lê Đức Phúc' ^ Kinhphi &gt;= 10)</a:t>
            </a:r>
            <a:r>
              <a:rPr lang="en-US" sz="2400" b="1"/>
              <a:t>(DETAI))</a:t>
            </a:r>
          </a:p>
        </p:txBody>
      </p:sp>
      <p:pic>
        <p:nvPicPr>
          <p:cNvPr id="422917" name="Picture 24" descr="pchieu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581400"/>
            <a:ext cx="769620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80268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2917"/>
                                        </p:tgtEl>
                                        <p:attrNameLst>
                                          <p:attrName>style.visibility</p:attrName>
                                        </p:attrNameLst>
                                      </p:cBhvr>
                                      <p:to>
                                        <p:strVal val="visible"/>
                                      </p:to>
                                    </p:set>
                                    <p:animEffect transition="in" filter="blinds(horizontal)">
                                      <p:cBhvr>
                                        <p:cTn id="7" dur="500"/>
                                        <p:tgtEl>
                                          <p:spTgt spid="422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p:txBody>
          <a:bodyPr/>
          <a:lstStyle/>
          <a:p>
            <a:pPr eaLnBrk="1" hangingPunct="1"/>
            <a:r>
              <a:rPr lang="en-US" sz="3200"/>
              <a:t>Đại số quan hệ</a:t>
            </a:r>
            <a:br>
              <a:rPr lang="en-US" sz="3200"/>
            </a:br>
            <a:r>
              <a:rPr lang="en-US" sz="2400"/>
              <a:t>- Các phép toán</a:t>
            </a:r>
          </a:p>
        </p:txBody>
      </p:sp>
      <p:sp>
        <p:nvSpPr>
          <p:cNvPr id="71683" name="Rectangle 3"/>
          <p:cNvSpPr>
            <a:spLocks noGrp="1" noChangeArrowheads="1"/>
          </p:cNvSpPr>
          <p:nvPr>
            <p:ph type="body" idx="4294967295"/>
          </p:nvPr>
        </p:nvSpPr>
        <p:spPr/>
        <p:txBody>
          <a:bodyPr/>
          <a:lstStyle/>
          <a:p>
            <a:pPr eaLnBrk="1" hangingPunct="1"/>
            <a:r>
              <a:rPr lang="en-US" b="1" dirty="0" err="1"/>
              <a:t>Phép</a:t>
            </a:r>
            <a:r>
              <a:rPr lang="en-US" b="1" dirty="0"/>
              <a:t> </a:t>
            </a:r>
            <a:r>
              <a:rPr lang="en-US" b="1" dirty="0" err="1"/>
              <a:t>tích</a:t>
            </a:r>
            <a:r>
              <a:rPr lang="en-US" b="1" dirty="0"/>
              <a:t> Descartes</a:t>
            </a:r>
          </a:p>
          <a:p>
            <a:pPr eaLnBrk="1" hangingPunct="1"/>
            <a:r>
              <a:rPr lang="en-US" b="1" dirty="0">
                <a:highlight>
                  <a:srgbClr val="FFFF00"/>
                </a:highlight>
              </a:rPr>
              <a:t>Select </a:t>
            </a:r>
            <a:r>
              <a:rPr lang="en-US" b="1" dirty="0" err="1">
                <a:highlight>
                  <a:srgbClr val="FFFF00"/>
                </a:highlight>
              </a:rPr>
              <a:t>từ</a:t>
            </a:r>
            <a:r>
              <a:rPr lang="en-US" b="1" dirty="0">
                <a:highlight>
                  <a:srgbClr val="FFFF00"/>
                </a:highlight>
              </a:rPr>
              <a:t> 2 </a:t>
            </a:r>
            <a:r>
              <a:rPr lang="en-US" b="1" dirty="0" err="1">
                <a:highlight>
                  <a:srgbClr val="FFFF00"/>
                </a:highlight>
              </a:rPr>
              <a:t>bảng</a:t>
            </a:r>
            <a:r>
              <a:rPr lang="en-US" b="1" dirty="0">
                <a:highlight>
                  <a:srgbClr val="FFFF00"/>
                </a:highlight>
              </a:rPr>
              <a:t> </a:t>
            </a:r>
            <a:r>
              <a:rPr lang="en-US" b="1" dirty="0" err="1">
                <a:highlight>
                  <a:srgbClr val="FFFF00"/>
                </a:highlight>
              </a:rPr>
              <a:t>mà</a:t>
            </a:r>
            <a:r>
              <a:rPr lang="en-US" b="1" dirty="0">
                <a:highlight>
                  <a:srgbClr val="FFFF00"/>
                </a:highlight>
              </a:rPr>
              <a:t> ko </a:t>
            </a:r>
            <a:r>
              <a:rPr lang="en-US" b="1" dirty="0" err="1">
                <a:highlight>
                  <a:srgbClr val="FFFF00"/>
                </a:highlight>
              </a:rPr>
              <a:t>có</a:t>
            </a:r>
            <a:r>
              <a:rPr lang="en-US" b="1" dirty="0">
                <a:highlight>
                  <a:srgbClr val="FFFF00"/>
                </a:highlight>
              </a:rPr>
              <a:t> </a:t>
            </a:r>
            <a:r>
              <a:rPr lang="en-US" b="1" dirty="0" err="1">
                <a:highlight>
                  <a:srgbClr val="FFFF00"/>
                </a:highlight>
              </a:rPr>
              <a:t>điều</a:t>
            </a:r>
            <a:r>
              <a:rPr lang="en-US" b="1" dirty="0">
                <a:highlight>
                  <a:srgbClr val="FFFF00"/>
                </a:highlight>
              </a:rPr>
              <a:t> </a:t>
            </a:r>
            <a:r>
              <a:rPr lang="en-US" b="1" dirty="0" err="1">
                <a:highlight>
                  <a:srgbClr val="FFFF00"/>
                </a:highlight>
              </a:rPr>
              <a:t>kiện</a:t>
            </a:r>
            <a:r>
              <a:rPr lang="en-US" b="1" dirty="0">
                <a:highlight>
                  <a:srgbClr val="FFFF00"/>
                </a:highlight>
              </a:rPr>
              <a:t> </a:t>
            </a:r>
            <a:r>
              <a:rPr lang="en-US" b="1" dirty="0" err="1">
                <a:highlight>
                  <a:srgbClr val="FFFF00"/>
                </a:highlight>
              </a:rPr>
              <a:t>kết</a:t>
            </a:r>
            <a:r>
              <a:rPr lang="en-US" b="1" dirty="0">
                <a:highlight>
                  <a:srgbClr val="FFFF00"/>
                </a:highlight>
              </a:rPr>
              <a:t> </a:t>
            </a:r>
            <a:r>
              <a:rPr lang="en-US" b="1" dirty="0" err="1">
                <a:highlight>
                  <a:srgbClr val="FFFF00"/>
                </a:highlight>
              </a:rPr>
              <a:t>nối</a:t>
            </a:r>
            <a:endParaRPr lang="en-US" dirty="0">
              <a:highlight>
                <a:srgbClr val="FFFF00"/>
              </a:highlight>
            </a:endParaRPr>
          </a:p>
          <a:p>
            <a:pPr lvl="1" eaLnBrk="1" hangingPunct="1"/>
            <a:r>
              <a:rPr lang="en-US" dirty="0" err="1"/>
              <a:t>Tích</a:t>
            </a:r>
            <a:r>
              <a:rPr lang="en-US" dirty="0"/>
              <a:t> Descartes </a:t>
            </a:r>
            <a:r>
              <a:rPr lang="en-US" dirty="0" err="1"/>
              <a:t>của</a:t>
            </a:r>
            <a:r>
              <a:rPr lang="en-US" dirty="0"/>
              <a:t> </a:t>
            </a:r>
            <a:r>
              <a:rPr lang="en-US" dirty="0" err="1"/>
              <a:t>hai</a:t>
            </a:r>
            <a:r>
              <a:rPr lang="en-US" dirty="0"/>
              <a:t> </a:t>
            </a:r>
            <a:r>
              <a:rPr lang="en-US" dirty="0" err="1"/>
              <a:t>quan</a:t>
            </a:r>
            <a:r>
              <a:rPr lang="en-US" dirty="0"/>
              <a:t> </a:t>
            </a:r>
            <a:r>
              <a:rPr lang="en-US" dirty="0" err="1"/>
              <a:t>hệ</a:t>
            </a:r>
            <a:r>
              <a:rPr lang="en-US" dirty="0"/>
              <a:t> </a:t>
            </a:r>
            <a:r>
              <a:rPr lang="en-US" dirty="0" err="1"/>
              <a:t>chỉ</a:t>
            </a:r>
            <a:r>
              <a:rPr lang="en-US" dirty="0"/>
              <a:t> </a:t>
            </a:r>
            <a:r>
              <a:rPr lang="en-US" dirty="0" err="1"/>
              <a:t>xét</a:t>
            </a:r>
            <a:r>
              <a:rPr lang="en-US" dirty="0"/>
              <a:t> </a:t>
            </a:r>
            <a:r>
              <a:rPr lang="en-US" dirty="0" err="1"/>
              <a:t>trên</a:t>
            </a:r>
            <a:r>
              <a:rPr lang="en-US" dirty="0"/>
              <a:t> </a:t>
            </a:r>
            <a:r>
              <a:rPr lang="en-US" dirty="0" err="1"/>
              <a:t>hai</a:t>
            </a:r>
            <a:r>
              <a:rPr lang="en-US" dirty="0"/>
              <a:t> LĐQH </a:t>
            </a:r>
            <a:r>
              <a:rPr lang="en-US" dirty="0" err="1"/>
              <a:t>rời</a:t>
            </a:r>
            <a:r>
              <a:rPr lang="en-US" dirty="0"/>
              <a:t> </a:t>
            </a:r>
            <a:r>
              <a:rPr lang="en-US" dirty="0" err="1"/>
              <a:t>nhau</a:t>
            </a:r>
            <a:r>
              <a:rPr lang="en-US" dirty="0"/>
              <a:t>.  </a:t>
            </a:r>
          </a:p>
          <a:p>
            <a:pPr lvl="1" eaLnBrk="1" hangingPunct="1"/>
            <a:r>
              <a:rPr lang="en-US" dirty="0"/>
              <a:t>Cho </a:t>
            </a:r>
            <a:r>
              <a:rPr lang="en-US" dirty="0" err="1"/>
              <a:t>hai</a:t>
            </a:r>
            <a:r>
              <a:rPr lang="en-US" dirty="0"/>
              <a:t> </a:t>
            </a:r>
            <a:r>
              <a:rPr lang="en-US" dirty="0" err="1"/>
              <a:t>lược</a:t>
            </a:r>
            <a:r>
              <a:rPr lang="en-US" dirty="0"/>
              <a:t> </a:t>
            </a:r>
            <a:r>
              <a:rPr lang="en-US" dirty="0" err="1"/>
              <a:t>đồ</a:t>
            </a:r>
            <a:r>
              <a:rPr lang="en-US" dirty="0"/>
              <a:t> R1, R2 </a:t>
            </a:r>
            <a:r>
              <a:rPr lang="en-US" dirty="0" err="1"/>
              <a:t>tương</a:t>
            </a:r>
            <a:r>
              <a:rPr lang="en-US" dirty="0"/>
              <a:t> </a:t>
            </a:r>
            <a:r>
              <a:rPr lang="en-US" dirty="0" err="1"/>
              <a:t>ứng</a:t>
            </a:r>
            <a:r>
              <a:rPr lang="en-US" dirty="0"/>
              <a:t> </a:t>
            </a:r>
            <a:r>
              <a:rPr lang="en-US" dirty="0" err="1"/>
              <a:t>với</a:t>
            </a:r>
            <a:r>
              <a:rPr lang="en-US" dirty="0"/>
              <a:t> </a:t>
            </a:r>
            <a:r>
              <a:rPr lang="en-US" dirty="0" err="1"/>
              <a:t>hai</a:t>
            </a:r>
            <a:r>
              <a:rPr lang="en-US" dirty="0"/>
              <a:t> </a:t>
            </a:r>
            <a:r>
              <a:rPr lang="en-US" dirty="0" err="1"/>
              <a:t>tập</a:t>
            </a:r>
            <a:r>
              <a:rPr lang="en-US" dirty="0"/>
              <a:t> </a:t>
            </a:r>
            <a:r>
              <a:rPr lang="en-US" dirty="0" err="1"/>
              <a:t>thuộc</a:t>
            </a:r>
            <a:r>
              <a:rPr lang="en-US" dirty="0"/>
              <a:t> </a:t>
            </a:r>
            <a:r>
              <a:rPr lang="en-US" dirty="0" err="1"/>
              <a:t>tính</a:t>
            </a:r>
            <a:r>
              <a:rPr lang="en-US" dirty="0"/>
              <a:t>: 	U1 = {A1, A2,…,An} </a:t>
            </a:r>
          </a:p>
          <a:p>
            <a:pPr lvl="1" eaLnBrk="1" hangingPunct="1">
              <a:buFontTx/>
              <a:buNone/>
            </a:pPr>
            <a:r>
              <a:rPr lang="en-US" dirty="0"/>
              <a:t>			U2 = {B1, B2,…,Bm}  </a:t>
            </a:r>
            <a:r>
              <a:rPr lang="en-US" dirty="0" err="1"/>
              <a:t>với</a:t>
            </a:r>
            <a:r>
              <a:rPr lang="en-US" dirty="0"/>
              <a:t> U1 </a:t>
            </a:r>
            <a:r>
              <a:rPr lang="en-US" dirty="0">
                <a:sym typeface="Symbol" pitchFamily="18" charset="2"/>
              </a:rPr>
              <a:t></a:t>
            </a:r>
            <a:r>
              <a:rPr lang="en-US" dirty="0"/>
              <a:t> U2 = </a:t>
            </a:r>
            <a:r>
              <a:rPr lang="en-US" dirty="0">
                <a:sym typeface="Symbol" pitchFamily="18" charset="2"/>
              </a:rPr>
              <a:t></a:t>
            </a:r>
            <a:endParaRPr lang="en-US" dirty="0"/>
          </a:p>
          <a:p>
            <a:pPr lvl="1" eaLnBrk="1" hangingPunct="1"/>
            <a:r>
              <a:rPr lang="en-US" dirty="0" err="1"/>
              <a:t>Giả</a:t>
            </a:r>
            <a:r>
              <a:rPr lang="en-US" dirty="0"/>
              <a:t> </a:t>
            </a:r>
            <a:r>
              <a:rPr lang="en-US" dirty="0" err="1"/>
              <a:t>sử</a:t>
            </a:r>
            <a:r>
              <a:rPr lang="en-US" dirty="0"/>
              <a:t> r, s </a:t>
            </a:r>
            <a:r>
              <a:rPr lang="en-US" dirty="0" err="1"/>
              <a:t>là</a:t>
            </a:r>
            <a:r>
              <a:rPr lang="en-US" dirty="0"/>
              <a:t> </a:t>
            </a:r>
            <a:r>
              <a:rPr lang="en-US" dirty="0" err="1"/>
              <a:t>hai</a:t>
            </a:r>
            <a:r>
              <a:rPr lang="en-US" dirty="0"/>
              <a:t> QH </a:t>
            </a:r>
            <a:r>
              <a:rPr lang="en-US" dirty="0" err="1"/>
              <a:t>trên</a:t>
            </a:r>
            <a:r>
              <a:rPr lang="en-US" dirty="0"/>
              <a:t> R1, R2 </a:t>
            </a:r>
            <a:r>
              <a:rPr lang="en-US" dirty="0" err="1"/>
              <a:t>tương</a:t>
            </a:r>
            <a:r>
              <a:rPr lang="en-US" dirty="0"/>
              <a:t> </a:t>
            </a:r>
            <a:r>
              <a:rPr lang="en-US" dirty="0" err="1"/>
              <a:t>ứng</a:t>
            </a:r>
            <a:r>
              <a:rPr lang="en-US" dirty="0"/>
              <a:t>, </a:t>
            </a:r>
            <a:r>
              <a:rPr lang="en-US" dirty="0" err="1"/>
              <a:t>khi</a:t>
            </a:r>
            <a:r>
              <a:rPr lang="en-US" dirty="0"/>
              <a:t> </a:t>
            </a:r>
            <a:r>
              <a:rPr lang="en-US" dirty="0" err="1"/>
              <a:t>đó</a:t>
            </a:r>
            <a:r>
              <a:rPr lang="en-US" dirty="0"/>
              <a:t>:</a:t>
            </a:r>
          </a:p>
          <a:p>
            <a:pPr lvl="2" eaLnBrk="1" hangingPunct="1"/>
            <a:r>
              <a:rPr lang="en-US" dirty="0" err="1"/>
              <a:t>Tích</a:t>
            </a:r>
            <a:r>
              <a:rPr lang="en-US" dirty="0"/>
              <a:t> Descartes </a:t>
            </a:r>
            <a:r>
              <a:rPr lang="en-US" dirty="0" err="1"/>
              <a:t>của</a:t>
            </a:r>
            <a:r>
              <a:rPr lang="en-US" dirty="0"/>
              <a:t> r </a:t>
            </a:r>
            <a:r>
              <a:rPr lang="en-US" dirty="0" err="1"/>
              <a:t>và</a:t>
            </a:r>
            <a:r>
              <a:rPr lang="en-US" dirty="0"/>
              <a:t> s </a:t>
            </a:r>
            <a:r>
              <a:rPr lang="en-US" dirty="0" err="1"/>
              <a:t>ký</a:t>
            </a:r>
            <a:r>
              <a:rPr lang="en-US" dirty="0"/>
              <a:t> </a:t>
            </a:r>
            <a:r>
              <a:rPr lang="en-US" dirty="0" err="1"/>
              <a:t>hiệu</a:t>
            </a:r>
            <a:r>
              <a:rPr lang="en-US" dirty="0"/>
              <a:t> r </a:t>
            </a:r>
            <a:r>
              <a:rPr lang="en-US" dirty="0">
                <a:sym typeface="Symbol" pitchFamily="18" charset="2"/>
              </a:rPr>
              <a:t></a:t>
            </a:r>
            <a:r>
              <a:rPr lang="en-US" dirty="0"/>
              <a:t> s  </a:t>
            </a:r>
            <a:r>
              <a:rPr lang="en-US" dirty="0" err="1"/>
              <a:t>là</a:t>
            </a:r>
            <a:r>
              <a:rPr lang="en-US" dirty="0"/>
              <a:t> </a:t>
            </a:r>
            <a:r>
              <a:rPr lang="en-US" dirty="0" err="1"/>
              <a:t>quan</a:t>
            </a:r>
            <a:r>
              <a:rPr lang="en-US" dirty="0"/>
              <a:t> </a:t>
            </a:r>
            <a:r>
              <a:rPr lang="en-US" dirty="0" err="1"/>
              <a:t>hệ</a:t>
            </a:r>
            <a:r>
              <a:rPr lang="en-US" dirty="0"/>
              <a:t> </a:t>
            </a:r>
            <a:r>
              <a:rPr lang="en-US" dirty="0" err="1"/>
              <a:t>gồm</a:t>
            </a:r>
            <a:r>
              <a:rPr lang="en-US" dirty="0"/>
              <a:t> </a:t>
            </a:r>
            <a:r>
              <a:rPr lang="en-US" dirty="0" err="1"/>
              <a:t>các</a:t>
            </a:r>
            <a:r>
              <a:rPr lang="en-US" dirty="0"/>
              <a:t> (</a:t>
            </a:r>
            <a:r>
              <a:rPr lang="en-US" dirty="0" err="1"/>
              <a:t>n+m</a:t>
            </a:r>
            <a:r>
              <a:rPr lang="en-US" dirty="0"/>
              <a:t>)_</a:t>
            </a:r>
            <a:r>
              <a:rPr lang="en-US" dirty="0" err="1"/>
              <a:t>bộ</a:t>
            </a:r>
            <a:r>
              <a:rPr lang="en-US" dirty="0"/>
              <a:t> </a:t>
            </a:r>
            <a:r>
              <a:rPr lang="en-US" dirty="0" err="1"/>
              <a:t>trên</a:t>
            </a:r>
            <a:r>
              <a:rPr lang="en-US" dirty="0"/>
              <a:t> </a:t>
            </a:r>
            <a:r>
              <a:rPr lang="en-US" dirty="0" err="1"/>
              <a:t>lược</a:t>
            </a:r>
            <a:r>
              <a:rPr lang="en-US" dirty="0"/>
              <a:t> </a:t>
            </a:r>
            <a:r>
              <a:rPr lang="en-US" dirty="0" err="1"/>
              <a:t>đồ</a:t>
            </a:r>
            <a:r>
              <a:rPr lang="en-US" dirty="0"/>
              <a:t> R1 </a:t>
            </a:r>
            <a:r>
              <a:rPr lang="en-US" dirty="0">
                <a:sym typeface="Symbol" pitchFamily="18" charset="2"/>
              </a:rPr>
              <a:t></a:t>
            </a:r>
            <a:r>
              <a:rPr lang="en-US" dirty="0"/>
              <a:t> R2, </a:t>
            </a:r>
            <a:r>
              <a:rPr lang="en-US" dirty="0" err="1"/>
              <a:t>theo</a:t>
            </a:r>
            <a:r>
              <a:rPr lang="en-US" dirty="0"/>
              <a:t> </a:t>
            </a:r>
            <a:r>
              <a:rPr lang="en-US" dirty="0" err="1"/>
              <a:t>thứ</a:t>
            </a:r>
            <a:r>
              <a:rPr lang="en-US" dirty="0"/>
              <a:t> </a:t>
            </a:r>
            <a:r>
              <a:rPr lang="en-US" dirty="0" err="1"/>
              <a:t>tự</a:t>
            </a:r>
            <a:r>
              <a:rPr lang="en-US" dirty="0"/>
              <a:t>, </a:t>
            </a:r>
            <a:r>
              <a:rPr lang="en-US" dirty="0" err="1"/>
              <a:t>sao</a:t>
            </a:r>
            <a:r>
              <a:rPr lang="en-US" dirty="0"/>
              <a:t> </a:t>
            </a:r>
            <a:r>
              <a:rPr lang="en-US" dirty="0" err="1"/>
              <a:t>cho</a:t>
            </a:r>
            <a:r>
              <a:rPr lang="en-US" dirty="0"/>
              <a:t> </a:t>
            </a:r>
            <a:r>
              <a:rPr lang="en-US" dirty="0" err="1"/>
              <a:t>mỗi</a:t>
            </a:r>
            <a:r>
              <a:rPr lang="en-US" dirty="0"/>
              <a:t> </a:t>
            </a:r>
            <a:r>
              <a:rPr lang="en-US" dirty="0" err="1"/>
              <a:t>bộ</a:t>
            </a:r>
            <a:r>
              <a:rPr lang="en-US" dirty="0"/>
              <a:t> </a:t>
            </a:r>
            <a:r>
              <a:rPr lang="en-US" dirty="0" err="1"/>
              <a:t>này</a:t>
            </a:r>
            <a:r>
              <a:rPr lang="en-US" dirty="0"/>
              <a:t> </a:t>
            </a:r>
            <a:r>
              <a:rPr lang="en-US" dirty="0" err="1"/>
              <a:t>có</a:t>
            </a:r>
            <a:r>
              <a:rPr lang="en-US" dirty="0"/>
              <a:t> n </a:t>
            </a:r>
            <a:r>
              <a:rPr lang="en-US" dirty="0" err="1"/>
              <a:t>thành</a:t>
            </a:r>
            <a:r>
              <a:rPr lang="en-US" dirty="0"/>
              <a:t> </a:t>
            </a:r>
            <a:r>
              <a:rPr lang="en-US" dirty="0" err="1"/>
              <a:t>phần</a:t>
            </a:r>
            <a:r>
              <a:rPr lang="en-US" dirty="0"/>
              <a:t> </a:t>
            </a:r>
            <a:r>
              <a:rPr lang="en-US" dirty="0" err="1"/>
              <a:t>đầu</a:t>
            </a:r>
            <a:r>
              <a:rPr lang="en-US" dirty="0"/>
              <a:t> </a:t>
            </a:r>
            <a:r>
              <a:rPr lang="en-US" dirty="0" err="1"/>
              <a:t>là</a:t>
            </a:r>
            <a:r>
              <a:rPr lang="en-US" dirty="0"/>
              <a:t> </a:t>
            </a:r>
            <a:r>
              <a:rPr lang="en-US" dirty="0" err="1"/>
              <a:t>một</a:t>
            </a:r>
            <a:r>
              <a:rPr lang="en-US" dirty="0"/>
              <a:t> </a:t>
            </a:r>
            <a:r>
              <a:rPr lang="en-US" dirty="0" err="1"/>
              <a:t>bộ</a:t>
            </a:r>
            <a:r>
              <a:rPr lang="en-US" dirty="0"/>
              <a:t> </a:t>
            </a:r>
            <a:r>
              <a:rPr lang="en-US" dirty="0" err="1"/>
              <a:t>thuộc</a:t>
            </a:r>
            <a:r>
              <a:rPr lang="en-US" dirty="0"/>
              <a:t> r </a:t>
            </a:r>
            <a:r>
              <a:rPr lang="en-US" dirty="0" err="1"/>
              <a:t>và</a:t>
            </a:r>
            <a:r>
              <a:rPr lang="en-US" dirty="0"/>
              <a:t> m </a:t>
            </a:r>
            <a:r>
              <a:rPr lang="en-US" dirty="0" err="1"/>
              <a:t>thành</a:t>
            </a:r>
            <a:r>
              <a:rPr lang="en-US" dirty="0"/>
              <a:t> </a:t>
            </a:r>
            <a:r>
              <a:rPr lang="en-US" dirty="0" err="1"/>
              <a:t>phần</a:t>
            </a:r>
            <a:r>
              <a:rPr lang="en-US" dirty="0"/>
              <a:t> </a:t>
            </a:r>
            <a:r>
              <a:rPr lang="en-US" dirty="0" err="1"/>
              <a:t>sau</a:t>
            </a:r>
            <a:r>
              <a:rPr lang="en-US" dirty="0"/>
              <a:t> </a:t>
            </a:r>
            <a:r>
              <a:rPr lang="en-US" dirty="0" err="1"/>
              <a:t>là</a:t>
            </a:r>
            <a:r>
              <a:rPr lang="en-US" dirty="0"/>
              <a:t> </a:t>
            </a:r>
            <a:r>
              <a:rPr lang="en-US" dirty="0" err="1"/>
              <a:t>bộ</a:t>
            </a:r>
            <a:r>
              <a:rPr lang="en-US" dirty="0"/>
              <a:t> </a:t>
            </a:r>
            <a:r>
              <a:rPr lang="en-US" dirty="0" err="1"/>
              <a:t>thuộc</a:t>
            </a:r>
            <a:r>
              <a:rPr lang="en-US" dirty="0"/>
              <a:t> s. </a:t>
            </a:r>
          </a:p>
          <a:p>
            <a:pPr lvl="1" algn="ctr" eaLnBrk="1" hangingPunct="1">
              <a:buFontTx/>
              <a:buNone/>
            </a:pPr>
            <a:r>
              <a:rPr lang="en-US" dirty="0"/>
              <a:t>	</a:t>
            </a:r>
            <a:r>
              <a:rPr lang="en-US" b="1" dirty="0"/>
              <a:t>r </a:t>
            </a:r>
            <a:r>
              <a:rPr lang="en-US" b="1" dirty="0">
                <a:sym typeface="Symbol" pitchFamily="18" charset="2"/>
              </a:rPr>
              <a:t></a:t>
            </a:r>
            <a:r>
              <a:rPr lang="en-US" b="1" dirty="0"/>
              <a:t> s  = {t/ t = </a:t>
            </a:r>
            <a:r>
              <a:rPr lang="en-US" b="1" dirty="0">
                <a:sym typeface="Symbol" pitchFamily="18" charset="2"/>
              </a:rPr>
              <a:t></a:t>
            </a:r>
            <a:r>
              <a:rPr lang="en-US" b="1" dirty="0"/>
              <a:t>t1, t2</a:t>
            </a:r>
            <a:r>
              <a:rPr lang="en-US" b="1" dirty="0">
                <a:sym typeface="Symbol" pitchFamily="18" charset="2"/>
              </a:rPr>
              <a:t></a:t>
            </a:r>
            <a:r>
              <a:rPr lang="en-US" b="1" dirty="0"/>
              <a:t>, t1 </a:t>
            </a:r>
            <a:r>
              <a:rPr lang="en-US" b="1" dirty="0">
                <a:sym typeface="Symbol" pitchFamily="18" charset="2"/>
              </a:rPr>
              <a:t></a:t>
            </a:r>
            <a:r>
              <a:rPr lang="en-US" b="1" dirty="0"/>
              <a:t> r, t2 </a:t>
            </a:r>
            <a:r>
              <a:rPr lang="en-US" b="1" dirty="0">
                <a:sym typeface="Symbol" pitchFamily="18" charset="2"/>
              </a:rPr>
              <a:t></a:t>
            </a:r>
            <a:r>
              <a:rPr lang="en-US" b="1" dirty="0"/>
              <a:t> s)}</a:t>
            </a:r>
          </a:p>
        </p:txBody>
      </p:sp>
    </p:spTree>
    <p:extLst>
      <p:ext uri="{BB962C8B-B14F-4D97-AF65-F5344CB8AC3E}">
        <p14:creationId xmlns:p14="http://schemas.microsoft.com/office/powerpoint/2010/main" val="16302711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6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6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68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68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68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68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6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p:txBody>
          <a:bodyPr/>
          <a:lstStyle/>
          <a:p>
            <a:pPr eaLnBrk="1" hangingPunct="1"/>
            <a:r>
              <a:rPr lang="en-US"/>
              <a:t>Đại số quan hệ</a:t>
            </a:r>
            <a:br>
              <a:rPr lang="en-US"/>
            </a:br>
            <a:r>
              <a:rPr lang="en-US" sz="2400"/>
              <a:t>- Các phép toán</a:t>
            </a:r>
          </a:p>
        </p:txBody>
      </p:sp>
      <p:pic>
        <p:nvPicPr>
          <p:cNvPr id="727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3" y="1676400"/>
            <a:ext cx="89154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2712" name="Group 8"/>
          <p:cNvGrpSpPr>
            <a:grpSpLocks/>
          </p:cNvGrpSpPr>
          <p:nvPr/>
        </p:nvGrpSpPr>
        <p:grpSpPr bwMode="auto">
          <a:xfrm>
            <a:off x="2286000" y="3124200"/>
            <a:ext cx="1143000" cy="762000"/>
            <a:chOff x="1440" y="1968"/>
            <a:chExt cx="720" cy="480"/>
          </a:xfrm>
        </p:grpSpPr>
        <p:sp>
          <p:nvSpPr>
            <p:cNvPr id="76805" name="Line 4"/>
            <p:cNvSpPr>
              <a:spLocks noChangeShapeType="1"/>
            </p:cNvSpPr>
            <p:nvPr/>
          </p:nvSpPr>
          <p:spPr bwMode="auto">
            <a:xfrm flipV="1">
              <a:off x="1440" y="1968"/>
              <a:ext cx="720" cy="48"/>
            </a:xfrm>
            <a:prstGeom prst="line">
              <a:avLst/>
            </a:prstGeom>
            <a:noFill/>
            <a:ln w="1905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76806" name="Line 5"/>
            <p:cNvSpPr>
              <a:spLocks noChangeShapeType="1"/>
            </p:cNvSpPr>
            <p:nvPr/>
          </p:nvSpPr>
          <p:spPr bwMode="auto">
            <a:xfrm>
              <a:off x="1488" y="2016"/>
              <a:ext cx="672" cy="192"/>
            </a:xfrm>
            <a:prstGeom prst="line">
              <a:avLst/>
            </a:prstGeom>
            <a:noFill/>
            <a:ln w="1905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76807" name="Line 6"/>
            <p:cNvSpPr>
              <a:spLocks noChangeShapeType="1"/>
            </p:cNvSpPr>
            <p:nvPr/>
          </p:nvSpPr>
          <p:spPr bwMode="auto">
            <a:xfrm>
              <a:off x="1488" y="2016"/>
              <a:ext cx="672" cy="432"/>
            </a:xfrm>
            <a:prstGeom prst="line">
              <a:avLst/>
            </a:prstGeom>
            <a:noFill/>
            <a:ln w="1905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grpSp>
    </p:spTree>
    <p:extLst>
      <p:ext uri="{BB962C8B-B14F-4D97-AF65-F5344CB8AC3E}">
        <p14:creationId xmlns:p14="http://schemas.microsoft.com/office/powerpoint/2010/main" val="14801551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2707"/>
                                        </p:tgtEl>
                                        <p:attrNameLst>
                                          <p:attrName>style.visibility</p:attrName>
                                        </p:attrNameLst>
                                      </p:cBhvr>
                                      <p:to>
                                        <p:strVal val="visible"/>
                                      </p:to>
                                    </p:set>
                                    <p:animEffect transition="in" filter="blinds(horizontal)">
                                      <p:cBhvr>
                                        <p:cTn id="7" dur="500"/>
                                        <p:tgtEl>
                                          <p:spTgt spid="72707"/>
                                        </p:tgtEl>
                                      </p:cBhvr>
                                    </p:animEffect>
                                  </p:childTnLst>
                                </p:cTn>
                              </p:par>
                              <p:par>
                                <p:cTn id="8" presetID="3" presetClass="entr" presetSubtype="10" fill="hold" nodeType="withEffect">
                                  <p:stCondLst>
                                    <p:cond delay="0"/>
                                  </p:stCondLst>
                                  <p:childTnLst>
                                    <p:set>
                                      <p:cBhvr>
                                        <p:cTn id="9" dur="1" fill="hold">
                                          <p:stCondLst>
                                            <p:cond delay="0"/>
                                          </p:stCondLst>
                                        </p:cTn>
                                        <p:tgtEl>
                                          <p:spTgt spid="72712"/>
                                        </p:tgtEl>
                                        <p:attrNameLst>
                                          <p:attrName>style.visibility</p:attrName>
                                        </p:attrNameLst>
                                      </p:cBhvr>
                                      <p:to>
                                        <p:strVal val="visible"/>
                                      </p:to>
                                    </p:set>
                                    <p:animEffect transition="in" filter="blinds(horizontal)">
                                      <p:cBhvr>
                                        <p:cTn id="10" dur="500"/>
                                        <p:tgtEl>
                                          <p:spTgt spid="72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t>Đại số quan hệ</a:t>
            </a:r>
            <a:br>
              <a:rPr lang="en-US" sz="4000"/>
            </a:br>
            <a:r>
              <a:rPr lang="en-US" sz="2400"/>
              <a:t>- Các phép toán – Phép kết nối</a:t>
            </a:r>
          </a:p>
        </p:txBody>
      </p:sp>
      <p:sp>
        <p:nvSpPr>
          <p:cNvPr id="73731" name="Rectangle 3"/>
          <p:cNvSpPr>
            <a:spLocks noGrp="1" noChangeArrowheads="1"/>
          </p:cNvSpPr>
          <p:nvPr>
            <p:ph type="body" idx="1"/>
          </p:nvPr>
        </p:nvSpPr>
        <p:spPr/>
        <p:txBody>
          <a:bodyPr/>
          <a:lstStyle/>
          <a:p>
            <a:pPr eaLnBrk="1" hangingPunct="1"/>
            <a:r>
              <a:rPr lang="en-US" sz="2400" b="1" dirty="0" err="1"/>
              <a:t>Phép</a:t>
            </a:r>
            <a:r>
              <a:rPr lang="en-US" sz="2400" b="1" dirty="0"/>
              <a:t> </a:t>
            </a:r>
            <a:r>
              <a:rPr lang="en-US" sz="2400" b="1" dirty="0" err="1"/>
              <a:t>kết</a:t>
            </a:r>
            <a:r>
              <a:rPr lang="en-US" sz="2400" b="1" dirty="0"/>
              <a:t> </a:t>
            </a:r>
            <a:r>
              <a:rPr lang="en-US" sz="2400" b="1" dirty="0" err="1"/>
              <a:t>nối</a:t>
            </a:r>
            <a:endParaRPr lang="en-US" sz="2400" dirty="0"/>
          </a:p>
          <a:p>
            <a:pPr lvl="1" eaLnBrk="1" hangingPunct="1"/>
            <a:r>
              <a:rPr lang="en-US" dirty="0"/>
              <a:t>Cho </a:t>
            </a:r>
            <a:r>
              <a:rPr lang="en-US" dirty="0">
                <a:sym typeface="Symbol" pitchFamily="18" charset="2"/>
              </a:rPr>
              <a:t></a:t>
            </a:r>
            <a:r>
              <a:rPr lang="en-US" dirty="0"/>
              <a:t> </a:t>
            </a:r>
            <a:r>
              <a:rPr lang="en-US" dirty="0" err="1"/>
              <a:t>là</a:t>
            </a:r>
            <a:r>
              <a:rPr lang="en-US" dirty="0"/>
              <a:t> </a:t>
            </a:r>
            <a:r>
              <a:rPr lang="en-US" dirty="0" err="1"/>
              <a:t>một</a:t>
            </a:r>
            <a:r>
              <a:rPr lang="en-US" dirty="0"/>
              <a:t> </a:t>
            </a:r>
            <a:r>
              <a:rPr lang="en-US" dirty="0" err="1"/>
              <a:t>trong</a:t>
            </a:r>
            <a:r>
              <a:rPr lang="en-US" dirty="0"/>
              <a:t> </a:t>
            </a:r>
            <a:r>
              <a:rPr lang="en-US" dirty="0" err="1"/>
              <a:t>các</a:t>
            </a:r>
            <a:r>
              <a:rPr lang="en-US" dirty="0"/>
              <a:t> </a:t>
            </a:r>
            <a:r>
              <a:rPr lang="en-US" dirty="0" err="1"/>
              <a:t>phép</a:t>
            </a:r>
            <a:r>
              <a:rPr lang="en-US" dirty="0"/>
              <a:t> so </a:t>
            </a:r>
            <a:r>
              <a:rPr lang="en-US" dirty="0" err="1"/>
              <a:t>sánh</a:t>
            </a:r>
            <a:r>
              <a:rPr lang="en-US" dirty="0"/>
              <a:t> </a:t>
            </a:r>
            <a:r>
              <a:rPr lang="en-US" dirty="0" err="1"/>
              <a:t>sau</a:t>
            </a:r>
            <a:r>
              <a:rPr lang="en-US" dirty="0"/>
              <a:t>: =, &gt;,&lt;, ≠, ≥, ≤.</a:t>
            </a:r>
          </a:p>
          <a:p>
            <a:pPr lvl="1" eaLnBrk="1" hangingPunct="1"/>
            <a:r>
              <a:rPr lang="en-US" dirty="0"/>
              <a:t>r </a:t>
            </a:r>
            <a:r>
              <a:rPr lang="en-US" dirty="0" err="1"/>
              <a:t>là</a:t>
            </a:r>
            <a:r>
              <a:rPr lang="en-US" dirty="0"/>
              <a:t> </a:t>
            </a:r>
            <a:r>
              <a:rPr lang="en-US" dirty="0" err="1"/>
              <a:t>một</a:t>
            </a:r>
            <a:r>
              <a:rPr lang="en-US" dirty="0"/>
              <a:t> </a:t>
            </a:r>
            <a:r>
              <a:rPr lang="en-US" dirty="0" err="1"/>
              <a:t>quan</a:t>
            </a:r>
            <a:r>
              <a:rPr lang="en-US" dirty="0"/>
              <a:t> </a:t>
            </a:r>
            <a:r>
              <a:rPr lang="en-US" dirty="0" err="1"/>
              <a:t>hệ</a:t>
            </a:r>
            <a:r>
              <a:rPr lang="en-US" dirty="0"/>
              <a:t> </a:t>
            </a:r>
            <a:r>
              <a:rPr lang="en-US" dirty="0" err="1"/>
              <a:t>xác</a:t>
            </a:r>
            <a:r>
              <a:rPr lang="en-US" dirty="0"/>
              <a:t> </a:t>
            </a:r>
            <a:r>
              <a:rPr lang="en-US" dirty="0" err="1"/>
              <a:t>định</a:t>
            </a:r>
            <a:r>
              <a:rPr lang="en-US" dirty="0"/>
              <a:t> </a:t>
            </a:r>
            <a:r>
              <a:rPr lang="en-US" dirty="0" err="1"/>
              <a:t>trên</a:t>
            </a:r>
            <a:r>
              <a:rPr lang="en-US" dirty="0"/>
              <a:t> </a:t>
            </a:r>
            <a:r>
              <a:rPr lang="en-US" dirty="0" err="1"/>
              <a:t>tập</a:t>
            </a:r>
            <a:r>
              <a:rPr lang="en-US" dirty="0"/>
              <a:t> </a:t>
            </a:r>
            <a:r>
              <a:rPr lang="en-US" dirty="0" err="1"/>
              <a:t>thuộc</a:t>
            </a:r>
            <a:r>
              <a:rPr lang="en-US" dirty="0"/>
              <a:t> </a:t>
            </a:r>
            <a:r>
              <a:rPr lang="en-US" dirty="0" err="1"/>
              <a:t>tính</a:t>
            </a:r>
            <a:r>
              <a:rPr lang="en-US" dirty="0"/>
              <a:t> (A1, A2, …, An) </a:t>
            </a:r>
            <a:r>
              <a:rPr lang="en-US" dirty="0" err="1"/>
              <a:t>và</a:t>
            </a:r>
            <a:r>
              <a:rPr lang="en-US" dirty="0"/>
              <a:t> s </a:t>
            </a:r>
            <a:r>
              <a:rPr lang="en-US" dirty="0" err="1"/>
              <a:t>là</a:t>
            </a:r>
            <a:r>
              <a:rPr lang="en-US" dirty="0"/>
              <a:t> </a:t>
            </a:r>
            <a:r>
              <a:rPr lang="en-US" dirty="0" err="1"/>
              <a:t>một</a:t>
            </a:r>
            <a:r>
              <a:rPr lang="en-US" dirty="0"/>
              <a:t> </a:t>
            </a:r>
            <a:r>
              <a:rPr lang="en-US" dirty="0" err="1"/>
              <a:t>quan</a:t>
            </a:r>
            <a:r>
              <a:rPr lang="en-US" dirty="0"/>
              <a:t> </a:t>
            </a:r>
            <a:r>
              <a:rPr lang="en-US" dirty="0" err="1"/>
              <a:t>hệ</a:t>
            </a:r>
            <a:r>
              <a:rPr lang="en-US" dirty="0"/>
              <a:t> </a:t>
            </a:r>
            <a:r>
              <a:rPr lang="en-US" dirty="0" err="1"/>
              <a:t>trên</a:t>
            </a:r>
            <a:r>
              <a:rPr lang="en-US" dirty="0"/>
              <a:t> </a:t>
            </a:r>
            <a:r>
              <a:rPr lang="en-US" dirty="0" err="1"/>
              <a:t>tập</a:t>
            </a:r>
            <a:r>
              <a:rPr lang="en-US" dirty="0"/>
              <a:t> </a:t>
            </a:r>
            <a:r>
              <a:rPr lang="en-US" dirty="0" err="1"/>
              <a:t>thuộc</a:t>
            </a:r>
            <a:r>
              <a:rPr lang="en-US" dirty="0"/>
              <a:t> </a:t>
            </a:r>
            <a:r>
              <a:rPr lang="en-US" dirty="0" err="1"/>
              <a:t>tính</a:t>
            </a:r>
            <a:r>
              <a:rPr lang="en-US" dirty="0"/>
              <a:t> (B1, B2,…,Bm).    </a:t>
            </a:r>
          </a:p>
          <a:p>
            <a:pPr lvl="1" eaLnBrk="1" hangingPunct="1"/>
            <a:r>
              <a:rPr lang="en-US" dirty="0" err="1"/>
              <a:t>Kết</a:t>
            </a:r>
            <a:r>
              <a:rPr lang="en-US" dirty="0"/>
              <a:t> </a:t>
            </a:r>
            <a:r>
              <a:rPr lang="en-US" dirty="0" err="1"/>
              <a:t>quả</a:t>
            </a:r>
            <a:r>
              <a:rPr lang="en-US" dirty="0"/>
              <a:t> </a:t>
            </a:r>
            <a:r>
              <a:rPr lang="en-US" dirty="0" err="1"/>
              <a:t>của</a:t>
            </a:r>
            <a:r>
              <a:rPr lang="en-US" dirty="0"/>
              <a:t> </a:t>
            </a:r>
            <a:r>
              <a:rPr lang="en-US" dirty="0" err="1"/>
              <a:t>phép</a:t>
            </a:r>
            <a:r>
              <a:rPr lang="en-US" dirty="0"/>
              <a:t> </a:t>
            </a:r>
            <a:r>
              <a:rPr lang="en-US" dirty="0" err="1"/>
              <a:t>kết</a:t>
            </a:r>
            <a:r>
              <a:rPr lang="en-US" dirty="0"/>
              <a:t> </a:t>
            </a:r>
            <a:r>
              <a:rPr lang="en-US" dirty="0" err="1"/>
              <a:t>nối</a:t>
            </a:r>
            <a:r>
              <a:rPr lang="en-US" dirty="0"/>
              <a:t> </a:t>
            </a:r>
            <a:r>
              <a:rPr lang="en-US" dirty="0" err="1"/>
              <a:t>quan</a:t>
            </a:r>
            <a:r>
              <a:rPr lang="en-US" dirty="0"/>
              <a:t> </a:t>
            </a:r>
            <a:r>
              <a:rPr lang="en-US" dirty="0" err="1"/>
              <a:t>hệ</a:t>
            </a:r>
            <a:r>
              <a:rPr lang="en-US" dirty="0"/>
              <a:t> r </a:t>
            </a:r>
            <a:r>
              <a:rPr lang="en-US" dirty="0" err="1"/>
              <a:t>với</a:t>
            </a:r>
            <a:r>
              <a:rPr lang="en-US" dirty="0"/>
              <a:t> </a:t>
            </a:r>
            <a:r>
              <a:rPr lang="en-US" dirty="0" err="1"/>
              <a:t>quan</a:t>
            </a:r>
            <a:r>
              <a:rPr lang="en-US" dirty="0"/>
              <a:t> </a:t>
            </a:r>
            <a:r>
              <a:rPr lang="en-US" dirty="0" err="1"/>
              <a:t>hệ</a:t>
            </a:r>
            <a:r>
              <a:rPr lang="en-US" dirty="0"/>
              <a:t> s </a:t>
            </a:r>
            <a:r>
              <a:rPr lang="en-US" dirty="0" err="1"/>
              <a:t>theo</a:t>
            </a:r>
            <a:r>
              <a:rPr lang="en-US" dirty="0"/>
              <a:t> </a:t>
            </a:r>
            <a:r>
              <a:rPr lang="en-US" dirty="0" err="1"/>
              <a:t>điều</a:t>
            </a:r>
            <a:r>
              <a:rPr lang="en-US" dirty="0"/>
              <a:t> </a:t>
            </a:r>
            <a:r>
              <a:rPr lang="en-US" dirty="0" err="1"/>
              <a:t>kiện</a:t>
            </a:r>
            <a:r>
              <a:rPr lang="en-US" dirty="0"/>
              <a:t> Ai </a:t>
            </a:r>
            <a:r>
              <a:rPr lang="en-US" dirty="0">
                <a:sym typeface="Symbol" pitchFamily="18" charset="2"/>
              </a:rPr>
              <a:t></a:t>
            </a:r>
            <a:r>
              <a:rPr lang="en-US" dirty="0"/>
              <a:t> </a:t>
            </a:r>
            <a:r>
              <a:rPr lang="en-US" dirty="0" err="1"/>
              <a:t>Bj</a:t>
            </a:r>
            <a:r>
              <a:rPr lang="en-US" dirty="0"/>
              <a:t> </a:t>
            </a:r>
            <a:r>
              <a:rPr lang="en-US" dirty="0" err="1"/>
              <a:t>được</a:t>
            </a:r>
            <a:r>
              <a:rPr lang="en-US" dirty="0"/>
              <a:t> </a:t>
            </a:r>
            <a:r>
              <a:rPr lang="en-US" dirty="0" err="1"/>
              <a:t>ký</a:t>
            </a:r>
            <a:r>
              <a:rPr lang="en-US" dirty="0"/>
              <a:t> </a:t>
            </a:r>
            <a:r>
              <a:rPr lang="en-US" dirty="0" err="1"/>
              <a:t>hiệu</a:t>
            </a:r>
            <a:r>
              <a:rPr lang="en-US" dirty="0"/>
              <a:t>: </a:t>
            </a:r>
          </a:p>
          <a:p>
            <a:pPr lvl="1" eaLnBrk="1" hangingPunct="1">
              <a:buFontTx/>
              <a:buNone/>
            </a:pPr>
            <a:r>
              <a:rPr lang="en-US" b="1" dirty="0"/>
              <a:t>		r ⋈</a:t>
            </a:r>
            <a:r>
              <a:rPr lang="en-US" b="1" baseline="-25000" dirty="0"/>
              <a:t>Ai </a:t>
            </a:r>
            <a:r>
              <a:rPr lang="en-US" b="1" baseline="-25000" dirty="0">
                <a:sym typeface="Symbol" pitchFamily="18" charset="2"/>
              </a:rPr>
              <a:t></a:t>
            </a:r>
            <a:r>
              <a:rPr lang="en-US" b="1" baseline="-25000" dirty="0"/>
              <a:t> </a:t>
            </a:r>
            <a:r>
              <a:rPr lang="en-US" b="1" baseline="-25000" dirty="0" err="1"/>
              <a:t>Bj</a:t>
            </a:r>
            <a:r>
              <a:rPr lang="en-US" b="1" dirty="0"/>
              <a:t> s = {</a:t>
            </a:r>
            <a:r>
              <a:rPr lang="en-US" b="1" dirty="0">
                <a:sym typeface="Symbol" pitchFamily="18" charset="2"/>
              </a:rPr>
              <a:t></a:t>
            </a:r>
            <a:r>
              <a:rPr lang="en-US" b="1" dirty="0" err="1"/>
              <a:t>t,u</a:t>
            </a:r>
            <a:r>
              <a:rPr lang="en-US" b="1" dirty="0">
                <a:sym typeface="Symbol" pitchFamily="18" charset="2"/>
              </a:rPr>
              <a:t></a:t>
            </a:r>
            <a:r>
              <a:rPr lang="en-US" b="1" dirty="0"/>
              <a:t>/ t </a:t>
            </a:r>
            <a:r>
              <a:rPr lang="en-US" b="1" dirty="0">
                <a:sym typeface="Symbol" pitchFamily="18" charset="2"/>
              </a:rPr>
              <a:t></a:t>
            </a:r>
            <a:r>
              <a:rPr lang="en-US" b="1" dirty="0"/>
              <a:t> r, u </a:t>
            </a:r>
            <a:r>
              <a:rPr lang="en-US" b="1" dirty="0">
                <a:sym typeface="Symbol" pitchFamily="18" charset="2"/>
              </a:rPr>
              <a:t></a:t>
            </a:r>
            <a:r>
              <a:rPr lang="en-US" b="1" dirty="0"/>
              <a:t> s </a:t>
            </a:r>
            <a:r>
              <a:rPr lang="en-US" b="1" dirty="0" err="1"/>
              <a:t>và</a:t>
            </a:r>
            <a:r>
              <a:rPr lang="en-US" b="1" dirty="0"/>
              <a:t> t[Ai] </a:t>
            </a:r>
            <a:r>
              <a:rPr lang="en-US" b="1" dirty="0">
                <a:sym typeface="Symbol" pitchFamily="18" charset="2"/>
              </a:rPr>
              <a:t></a:t>
            </a:r>
            <a:r>
              <a:rPr lang="en-US" b="1" dirty="0"/>
              <a:t> u[</a:t>
            </a:r>
            <a:r>
              <a:rPr lang="en-US" b="1" dirty="0" err="1"/>
              <a:t>Bj</a:t>
            </a:r>
            <a:r>
              <a:rPr lang="en-US" b="1" dirty="0"/>
              <a:t>]}</a:t>
            </a:r>
          </a:p>
          <a:p>
            <a:pPr lvl="2" eaLnBrk="1" hangingPunct="1"/>
            <a:r>
              <a:rPr lang="en-US" dirty="0" err="1"/>
              <a:t>giả</a:t>
            </a:r>
            <a:r>
              <a:rPr lang="en-US" dirty="0"/>
              <a:t> </a:t>
            </a:r>
            <a:r>
              <a:rPr lang="en-US" dirty="0" err="1"/>
              <a:t>thiết</a:t>
            </a:r>
            <a:r>
              <a:rPr lang="en-US" dirty="0"/>
              <a:t> </a:t>
            </a:r>
            <a:r>
              <a:rPr lang="en-US" dirty="0" err="1"/>
              <a:t>mỗi</a:t>
            </a:r>
            <a:r>
              <a:rPr lang="en-US" dirty="0"/>
              <a:t> </a:t>
            </a:r>
            <a:r>
              <a:rPr lang="en-US" dirty="0" err="1"/>
              <a:t>giá</a:t>
            </a:r>
            <a:r>
              <a:rPr lang="en-US" dirty="0"/>
              <a:t> </a:t>
            </a:r>
            <a:r>
              <a:rPr lang="en-US" dirty="0" err="1"/>
              <a:t>trị</a:t>
            </a:r>
            <a:r>
              <a:rPr lang="en-US" dirty="0"/>
              <a:t> </a:t>
            </a:r>
            <a:r>
              <a:rPr lang="en-US" dirty="0" err="1"/>
              <a:t>thuộc</a:t>
            </a:r>
            <a:r>
              <a:rPr lang="en-US" dirty="0"/>
              <a:t> </a:t>
            </a:r>
            <a:r>
              <a:rPr lang="en-US" dirty="0" err="1"/>
              <a:t>dom</a:t>
            </a:r>
            <a:r>
              <a:rPr lang="en-US" dirty="0"/>
              <a:t>(Ai) </a:t>
            </a:r>
            <a:r>
              <a:rPr lang="en-US" dirty="0" err="1"/>
              <a:t>và</a:t>
            </a:r>
            <a:r>
              <a:rPr lang="en-US" dirty="0"/>
              <a:t> </a:t>
            </a:r>
            <a:r>
              <a:rPr lang="en-US" dirty="0" err="1"/>
              <a:t>mỗi</a:t>
            </a:r>
            <a:r>
              <a:rPr lang="en-US" dirty="0"/>
              <a:t> </a:t>
            </a:r>
            <a:r>
              <a:rPr lang="en-US" dirty="0" err="1"/>
              <a:t>giá</a:t>
            </a:r>
            <a:r>
              <a:rPr lang="en-US" dirty="0"/>
              <a:t> </a:t>
            </a:r>
            <a:r>
              <a:rPr lang="en-US" dirty="0" err="1"/>
              <a:t>trị</a:t>
            </a:r>
            <a:r>
              <a:rPr lang="en-US" dirty="0"/>
              <a:t> </a:t>
            </a:r>
            <a:r>
              <a:rPr lang="en-US" dirty="0" err="1"/>
              <a:t>thuộc</a:t>
            </a:r>
            <a:r>
              <a:rPr lang="en-US" dirty="0"/>
              <a:t> </a:t>
            </a:r>
            <a:r>
              <a:rPr lang="en-US" dirty="0" err="1"/>
              <a:t>dom</a:t>
            </a:r>
            <a:r>
              <a:rPr lang="en-US" dirty="0"/>
              <a:t>(</a:t>
            </a:r>
            <a:r>
              <a:rPr lang="en-US" dirty="0" err="1"/>
              <a:t>Bj</a:t>
            </a:r>
            <a:r>
              <a:rPr lang="en-US" dirty="0"/>
              <a:t>) </a:t>
            </a:r>
            <a:r>
              <a:rPr lang="en-US" dirty="0" err="1"/>
              <a:t>có</a:t>
            </a:r>
            <a:r>
              <a:rPr lang="en-US" dirty="0"/>
              <a:t> </a:t>
            </a:r>
            <a:r>
              <a:rPr lang="en-US" dirty="0" err="1"/>
              <a:t>thể</a:t>
            </a:r>
            <a:r>
              <a:rPr lang="en-US" dirty="0"/>
              <a:t> so </a:t>
            </a:r>
            <a:r>
              <a:rPr lang="en-US" dirty="0" err="1"/>
              <a:t>sánh</a:t>
            </a:r>
            <a:r>
              <a:rPr lang="en-US" dirty="0"/>
              <a:t> </a:t>
            </a:r>
            <a:r>
              <a:rPr lang="en-US" dirty="0" err="1"/>
              <a:t>được</a:t>
            </a:r>
            <a:r>
              <a:rPr lang="en-US" dirty="0"/>
              <a:t> qua </a:t>
            </a:r>
            <a:r>
              <a:rPr lang="en-US" dirty="0" err="1"/>
              <a:t>phép</a:t>
            </a:r>
            <a:r>
              <a:rPr lang="en-US" dirty="0"/>
              <a:t> </a:t>
            </a:r>
            <a:r>
              <a:rPr lang="en-US" dirty="0">
                <a:sym typeface="Symbol" pitchFamily="18" charset="2"/>
              </a:rPr>
              <a:t></a:t>
            </a:r>
            <a:endParaRPr lang="en-US" dirty="0"/>
          </a:p>
          <a:p>
            <a:endParaRPr lang="en-US" dirty="0"/>
          </a:p>
        </p:txBody>
      </p:sp>
    </p:spTree>
    <p:extLst>
      <p:ext uri="{BB962C8B-B14F-4D97-AF65-F5344CB8AC3E}">
        <p14:creationId xmlns:p14="http://schemas.microsoft.com/office/powerpoint/2010/main" val="29584044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7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7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373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37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pPr eaLnBrk="1" hangingPunct="1"/>
            <a:r>
              <a:rPr lang="en-US"/>
              <a:t>Các định nghĩa - Mở đầu (tt)</a:t>
            </a:r>
          </a:p>
        </p:txBody>
      </p:sp>
      <p:sp>
        <p:nvSpPr>
          <p:cNvPr id="37891" name="Rectangle 3"/>
          <p:cNvSpPr>
            <a:spLocks noGrp="1" noChangeArrowheads="1"/>
          </p:cNvSpPr>
          <p:nvPr>
            <p:ph type="body" idx="4294967295"/>
          </p:nvPr>
        </p:nvSpPr>
        <p:spPr/>
        <p:txBody>
          <a:bodyPr/>
          <a:lstStyle/>
          <a:p>
            <a:pPr eaLnBrk="1" hangingPunct="1"/>
            <a:r>
              <a:rPr lang="en-US"/>
              <a:t>Cho tập hữu hạn các phần tử U = {A</a:t>
            </a:r>
            <a:r>
              <a:rPr lang="en-US" baseline="-25000"/>
              <a:t>1</a:t>
            </a:r>
            <a:r>
              <a:rPr lang="en-US"/>
              <a:t>, A</a:t>
            </a:r>
            <a:r>
              <a:rPr lang="en-US" baseline="-25000"/>
              <a:t>2</a:t>
            </a:r>
            <a:r>
              <a:rPr lang="en-US"/>
              <a:t>, … A</a:t>
            </a:r>
            <a:r>
              <a:rPr lang="en-US" baseline="-25000"/>
              <a:t>n</a:t>
            </a:r>
            <a:r>
              <a:rPr lang="en-US"/>
              <a:t>}. tập U được gọi là </a:t>
            </a:r>
            <a:r>
              <a:rPr lang="en-US" b="1"/>
              <a:t>tập các thuộc tính</a:t>
            </a:r>
            <a:r>
              <a:rPr lang="en-US"/>
              <a:t>. Mỗi phần tử A</a:t>
            </a:r>
            <a:r>
              <a:rPr lang="en-US" baseline="-25000"/>
              <a:t>i</a:t>
            </a:r>
            <a:r>
              <a:rPr lang="en-US"/>
              <a:t>­ của tập U có một </a:t>
            </a:r>
            <a:r>
              <a:rPr lang="en-US" b="1"/>
              <a:t>miền giá trị</a:t>
            </a:r>
            <a:r>
              <a:rPr lang="en-US"/>
              <a:t> tương ứng, ta ký hiệu là D(A</a:t>
            </a:r>
            <a:r>
              <a:rPr lang="en-US" baseline="-25000"/>
              <a:t>i</a:t>
            </a:r>
            <a:r>
              <a:rPr lang="en-US"/>
              <a:t>).</a:t>
            </a:r>
          </a:p>
        </p:txBody>
      </p:sp>
    </p:spTree>
    <p:extLst>
      <p:ext uri="{BB962C8B-B14F-4D97-AF65-F5344CB8AC3E}">
        <p14:creationId xmlns:p14="http://schemas.microsoft.com/office/powerpoint/2010/main" val="29307445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p:txBody>
          <a:bodyPr/>
          <a:lstStyle/>
          <a:p>
            <a:pPr eaLnBrk="1" hangingPunct="1"/>
            <a:r>
              <a:rPr lang="en-US"/>
              <a:t>Đại số quan hệ</a:t>
            </a:r>
            <a:br>
              <a:rPr lang="en-US" sz="4000"/>
            </a:br>
            <a:r>
              <a:rPr lang="en-US" sz="2400"/>
              <a:t>- Các phép toán – Phép kết nối (tt)</a:t>
            </a:r>
          </a:p>
        </p:txBody>
      </p:sp>
      <p:sp>
        <p:nvSpPr>
          <p:cNvPr id="74755" name="Rectangle 3"/>
          <p:cNvSpPr>
            <a:spLocks noGrp="1" noChangeArrowheads="1"/>
          </p:cNvSpPr>
          <p:nvPr>
            <p:ph type="body" idx="4294967295"/>
          </p:nvPr>
        </p:nvSpPr>
        <p:spPr/>
        <p:txBody>
          <a:bodyPr/>
          <a:lstStyle/>
          <a:p>
            <a:pPr lvl="1" eaLnBrk="1" hangingPunct="1"/>
            <a:r>
              <a:rPr lang="en-US"/>
              <a:t>Nếu </a:t>
            </a:r>
            <a:r>
              <a:rPr lang="en-US">
                <a:sym typeface="Symbol" pitchFamily="18" charset="2"/>
              </a:rPr>
              <a:t></a:t>
            </a:r>
            <a:r>
              <a:rPr lang="en-US"/>
              <a:t> là “=” thì phép kết nối được gọi là kết nối bằng. </a:t>
            </a:r>
          </a:p>
          <a:p>
            <a:pPr lvl="1" eaLnBrk="1" hangingPunct="1"/>
            <a:r>
              <a:rPr lang="en-US"/>
              <a:t>Nếu kết nối bằng tại thuộc tính trùng tên của hai quan hệ r, s </a:t>
            </a:r>
            <a:r>
              <a:rPr lang="en-US">
                <a:sym typeface="Wingdings" pitchFamily="2" charset="2"/>
              </a:rPr>
              <a:t></a:t>
            </a:r>
            <a:r>
              <a:rPr lang="en-US"/>
              <a:t> </a:t>
            </a:r>
            <a:r>
              <a:rPr lang="en-US" b="1" i="1"/>
              <a:t>phép kết nối tự nhiên</a:t>
            </a:r>
            <a:r>
              <a:rPr lang="en-US"/>
              <a:t> và ký hiệu là r </a:t>
            </a:r>
            <a:r>
              <a:rPr lang="en-US">
                <a:sym typeface="Symbol" pitchFamily="18" charset="2"/>
              </a:rPr>
              <a:t></a:t>
            </a:r>
            <a:r>
              <a:rPr lang="en-US"/>
              <a:t> s (hoặc r ⋈ s) cho kết quả của nó.</a:t>
            </a:r>
          </a:p>
          <a:p>
            <a:pPr lvl="2" eaLnBrk="1" hangingPunct="1"/>
            <a:r>
              <a:rPr lang="en-US"/>
              <a:t>một trong hai thuộc tính đó được loại bỏ khỏi kết quả</a:t>
            </a:r>
          </a:p>
          <a:p>
            <a:pPr lvl="1" eaLnBrk="1" hangingPunct="1"/>
            <a:r>
              <a:rPr lang="en-US"/>
              <a:t>Ví dụ: Tìm tên những đề tài được áp dụng ở Đồng Tháp và cho biết họ tên của những sinh viên thực hiện tương ứng.</a:t>
            </a:r>
          </a:p>
          <a:p>
            <a:pPr lvl="1" eaLnBrk="1" hangingPunct="1">
              <a:buFontTx/>
              <a:buNone/>
            </a:pPr>
            <a:r>
              <a:rPr lang="en-US" sz="2800">
                <a:sym typeface="Symbol" pitchFamily="18" charset="2"/>
              </a:rPr>
              <a:t>	</a:t>
            </a:r>
            <a:r>
              <a:rPr lang="en-US" sz="2800"/>
              <a:t> </a:t>
            </a:r>
            <a:r>
              <a:rPr lang="en-US" sz="2800" b="1" baseline="-25000"/>
              <a:t>TenDT, Hoten</a:t>
            </a:r>
            <a:r>
              <a:rPr lang="en-US" sz="2800" b="1"/>
              <a:t>(</a:t>
            </a:r>
            <a:r>
              <a:rPr lang="en-US" sz="2800">
                <a:latin typeface="Symbol" pitchFamily="18" charset="2"/>
              </a:rPr>
              <a:t>s</a:t>
            </a:r>
            <a:r>
              <a:rPr lang="en-US" sz="2800" b="1" baseline="-25000"/>
              <a:t>(NoiAD='Đồng Tháp'</a:t>
            </a:r>
            <a:r>
              <a:rPr lang="en-US" sz="2800"/>
              <a:t>)</a:t>
            </a:r>
            <a:r>
              <a:rPr lang="en-US"/>
              <a:t>(SINHVIEN * SV_DT * DETAI)</a:t>
            </a:r>
            <a:r>
              <a:rPr lang="en-US" b="1"/>
              <a:t>) </a:t>
            </a:r>
            <a:endParaRPr lang="en-US" sz="2000" b="1"/>
          </a:p>
          <a:p>
            <a:pPr lvl="2" eaLnBrk="1" hangingPunct="1"/>
            <a:endParaRPr lang="en-US" sz="1600"/>
          </a:p>
          <a:p>
            <a:pPr eaLnBrk="1" hangingPunct="1"/>
            <a:endParaRPr lang="en-US"/>
          </a:p>
        </p:txBody>
      </p:sp>
    </p:spTree>
    <p:extLst>
      <p:ext uri="{BB962C8B-B14F-4D97-AF65-F5344CB8AC3E}">
        <p14:creationId xmlns:p14="http://schemas.microsoft.com/office/powerpoint/2010/main" val="4880287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7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7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7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47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89"/>
          <p:cNvSpPr>
            <a:spLocks noChangeArrowheads="1"/>
          </p:cNvSpPr>
          <p:nvPr/>
        </p:nvSpPr>
        <p:spPr bwMode="auto">
          <a:xfrm>
            <a:off x="514350" y="1371600"/>
            <a:ext cx="8248650" cy="5014913"/>
          </a:xfrm>
          <a:prstGeom prst="rect">
            <a:avLst/>
          </a:prstGeom>
          <a:solidFill>
            <a:schemeClr val="bg1"/>
          </a:solidFill>
          <a:ln w="9525">
            <a:noFill/>
            <a:miter lim="800000"/>
            <a:headEnd/>
            <a:tailEnd/>
          </a:ln>
        </p:spPr>
        <p:txBody>
          <a:bodyPr/>
          <a:lstStyle/>
          <a:p>
            <a:pPr marL="342900" indent="-342900" algn="just" fontAlgn="base">
              <a:spcBef>
                <a:spcPct val="20000"/>
              </a:spcBef>
              <a:spcAft>
                <a:spcPct val="0"/>
              </a:spcAft>
              <a:buFontTx/>
              <a:buChar char="•"/>
              <a:defRPr/>
            </a:pPr>
            <a:r>
              <a:rPr lang="en-US" sz="2500">
                <a:solidFill>
                  <a:srgbClr val="000000"/>
                </a:solidFill>
              </a:rPr>
              <a:t>Ví dụ:</a:t>
            </a:r>
            <a:endParaRPr lang="en-US" sz="3200" i="1" u="sng">
              <a:solidFill>
                <a:srgbClr val="0000FF"/>
              </a:solidFill>
            </a:endParaRPr>
          </a:p>
          <a:p>
            <a:pPr marL="342900" indent="-342900" algn="just" fontAlgn="base">
              <a:spcBef>
                <a:spcPct val="20000"/>
              </a:spcBef>
              <a:spcAft>
                <a:spcPct val="0"/>
              </a:spcAft>
              <a:buFontTx/>
              <a:buChar char="•"/>
              <a:defRPr/>
            </a:pPr>
            <a:endParaRPr lang="en-US" sz="2000" i="1" u="sng">
              <a:solidFill>
                <a:srgbClr val="0000FF"/>
              </a:solidFill>
            </a:endParaRPr>
          </a:p>
          <a:p>
            <a:pPr marL="342900" indent="-342900" algn="just" fontAlgn="base">
              <a:spcBef>
                <a:spcPct val="20000"/>
              </a:spcBef>
              <a:spcAft>
                <a:spcPct val="0"/>
              </a:spcAft>
              <a:buFontTx/>
              <a:buChar char="•"/>
              <a:defRPr/>
            </a:pPr>
            <a:endParaRPr lang="en-US" sz="2000" i="1" u="sng">
              <a:solidFill>
                <a:srgbClr val="0000FF"/>
              </a:solidFill>
            </a:endParaRPr>
          </a:p>
          <a:p>
            <a:pPr marL="342900" indent="-342900" algn="just" fontAlgn="base">
              <a:spcBef>
                <a:spcPct val="20000"/>
              </a:spcBef>
              <a:spcAft>
                <a:spcPct val="0"/>
              </a:spcAft>
              <a:buFontTx/>
              <a:buChar char="•"/>
              <a:defRPr/>
            </a:pPr>
            <a:endParaRPr lang="en-US" sz="2000" i="1" u="sng">
              <a:solidFill>
                <a:srgbClr val="0000FF"/>
              </a:solidFill>
            </a:endParaRPr>
          </a:p>
          <a:p>
            <a:pPr marL="342900" indent="-342900" algn="just" fontAlgn="base">
              <a:spcBef>
                <a:spcPct val="20000"/>
              </a:spcBef>
              <a:spcAft>
                <a:spcPct val="0"/>
              </a:spcAft>
              <a:buFontTx/>
              <a:buChar char="•"/>
              <a:defRPr/>
            </a:pPr>
            <a:endParaRPr lang="en-US" sz="2000" i="1" u="sng">
              <a:solidFill>
                <a:srgbClr val="0000FF"/>
              </a:solidFill>
            </a:endParaRPr>
          </a:p>
          <a:p>
            <a:pPr marL="342900" indent="-342900" algn="just" fontAlgn="base">
              <a:spcBef>
                <a:spcPct val="20000"/>
              </a:spcBef>
              <a:spcAft>
                <a:spcPct val="0"/>
              </a:spcAft>
              <a:buFontTx/>
              <a:buChar char="•"/>
              <a:defRPr/>
            </a:pPr>
            <a:endParaRPr lang="en-US" sz="2000" i="1" u="sng">
              <a:solidFill>
                <a:srgbClr val="0000FF"/>
              </a:solidFill>
            </a:endParaRPr>
          </a:p>
          <a:p>
            <a:pPr marL="342900" indent="-342900" algn="just" fontAlgn="base">
              <a:spcBef>
                <a:spcPct val="20000"/>
              </a:spcBef>
              <a:spcAft>
                <a:spcPct val="0"/>
              </a:spcAft>
              <a:buFontTx/>
              <a:buChar char="•"/>
              <a:defRPr/>
            </a:pPr>
            <a:endParaRPr lang="en-US" sz="2000" i="1" u="sng">
              <a:solidFill>
                <a:srgbClr val="0000FF"/>
              </a:solidFill>
            </a:endParaRPr>
          </a:p>
          <a:p>
            <a:pPr marL="342900" indent="-342900" algn="just" fontAlgn="base">
              <a:spcBef>
                <a:spcPct val="20000"/>
              </a:spcBef>
              <a:spcAft>
                <a:spcPct val="0"/>
              </a:spcAft>
              <a:buFontTx/>
              <a:buChar char="•"/>
              <a:defRPr/>
            </a:pPr>
            <a:endParaRPr lang="en-US" sz="2000" i="1" u="sng">
              <a:solidFill>
                <a:srgbClr val="0000FF"/>
              </a:solidFill>
            </a:endParaRPr>
          </a:p>
          <a:p>
            <a:pPr marL="342900" indent="-342900" algn="just" fontAlgn="base">
              <a:spcBef>
                <a:spcPct val="20000"/>
              </a:spcBef>
              <a:spcAft>
                <a:spcPct val="0"/>
              </a:spcAft>
              <a:buFontTx/>
              <a:buChar char="•"/>
              <a:defRPr/>
            </a:pPr>
            <a:r>
              <a:rPr lang="en-US" sz="2600" i="1" u="sng">
                <a:solidFill>
                  <a:srgbClr val="000000">
                    <a:lumMod val="85000"/>
                    <a:lumOff val="15000"/>
                  </a:srgbClr>
                </a:solidFill>
              </a:rPr>
              <a:t>Ý nghĩa:</a:t>
            </a:r>
            <a:endParaRPr lang="en-US" sz="2600">
              <a:solidFill>
                <a:srgbClr val="000000">
                  <a:lumMod val="85000"/>
                  <a:lumOff val="15000"/>
                </a:srgbClr>
              </a:solidFill>
            </a:endParaRPr>
          </a:p>
          <a:p>
            <a:pPr marL="742950" lvl="1" indent="-285750" algn="just" fontAlgn="base">
              <a:spcBef>
                <a:spcPct val="20000"/>
              </a:spcBef>
              <a:spcAft>
                <a:spcPct val="0"/>
              </a:spcAft>
              <a:buFontTx/>
              <a:buChar char="–"/>
              <a:defRPr/>
            </a:pPr>
            <a:r>
              <a:rPr lang="en-US" sz="2200">
                <a:solidFill>
                  <a:srgbClr val="0000FF"/>
                </a:solidFill>
              </a:rPr>
              <a:t>Phép kết nối được dùng để kết hợp hai bộ có liên quan nhau thuộc hai quan hệ khác nhau thành một bộ mới. </a:t>
            </a:r>
          </a:p>
          <a:p>
            <a:pPr marL="742950" lvl="1" indent="-285750" algn="just" fontAlgn="base">
              <a:spcBef>
                <a:spcPct val="20000"/>
              </a:spcBef>
              <a:spcAft>
                <a:spcPct val="0"/>
              </a:spcAft>
              <a:buFontTx/>
              <a:buChar char="–"/>
              <a:defRPr/>
            </a:pPr>
            <a:r>
              <a:rPr lang="en-US" sz="2200">
                <a:solidFill>
                  <a:srgbClr val="0000FF"/>
                </a:solidFill>
              </a:rPr>
              <a:t>nói cách khác, phép kết nối cho phép xử lý mối liên quan giữa các quan hệ trong một CSDL.</a:t>
            </a:r>
          </a:p>
        </p:txBody>
      </p:sp>
      <p:sp>
        <p:nvSpPr>
          <p:cNvPr id="79875" name="Rectangle 2"/>
          <p:cNvSpPr>
            <a:spLocks noGrp="1" noChangeArrowheads="1"/>
          </p:cNvSpPr>
          <p:nvPr>
            <p:ph type="title" idx="4294967295"/>
          </p:nvPr>
        </p:nvSpPr>
        <p:spPr/>
        <p:txBody>
          <a:bodyPr/>
          <a:lstStyle/>
          <a:p>
            <a:pPr eaLnBrk="1" hangingPunct="1"/>
            <a:r>
              <a:rPr lang="en-US"/>
              <a:t>Đại số quan hệ</a:t>
            </a:r>
            <a:br>
              <a:rPr lang="en-US" sz="4000"/>
            </a:br>
            <a:r>
              <a:rPr lang="en-US" sz="2400"/>
              <a:t>- Các phép toán – Phép kết nối (tt)</a:t>
            </a:r>
          </a:p>
        </p:txBody>
      </p:sp>
      <p:graphicFrame>
        <p:nvGraphicFramePr>
          <p:cNvPr id="75936" name="Group 160"/>
          <p:cNvGraphicFramePr>
            <a:graphicFrameLocks noGrp="1"/>
          </p:cNvGraphicFramePr>
          <p:nvPr>
            <p:ph sz="half" idx="4294967295"/>
          </p:nvPr>
        </p:nvGraphicFramePr>
        <p:xfrm>
          <a:off x="990600" y="1905000"/>
          <a:ext cx="3505200" cy="1706816"/>
        </p:xfrm>
        <a:graphic>
          <a:graphicData uri="http://schemas.openxmlformats.org/drawingml/2006/table">
            <a:tbl>
              <a:tblPr/>
              <a:tblGrid>
                <a:gridCol w="373063">
                  <a:extLst>
                    <a:ext uri="{9D8B030D-6E8A-4147-A177-3AD203B41FA5}">
                      <a16:colId xmlns:a16="http://schemas.microsoft.com/office/drawing/2014/main" val="20000"/>
                    </a:ext>
                  </a:extLst>
                </a:gridCol>
                <a:gridCol w="1044575">
                  <a:extLst>
                    <a:ext uri="{9D8B030D-6E8A-4147-A177-3AD203B41FA5}">
                      <a16:colId xmlns:a16="http://schemas.microsoft.com/office/drawing/2014/main" val="20001"/>
                    </a:ext>
                  </a:extLst>
                </a:gridCol>
                <a:gridCol w="1042987">
                  <a:extLst>
                    <a:ext uri="{9D8B030D-6E8A-4147-A177-3AD203B41FA5}">
                      <a16:colId xmlns:a16="http://schemas.microsoft.com/office/drawing/2014/main" val="20002"/>
                    </a:ext>
                  </a:extLst>
                </a:gridCol>
                <a:gridCol w="1044575">
                  <a:extLst>
                    <a:ext uri="{9D8B030D-6E8A-4147-A177-3AD203B41FA5}">
                      <a16:colId xmlns:a16="http://schemas.microsoft.com/office/drawing/2014/main" val="20003"/>
                    </a:ext>
                  </a:extLst>
                </a:gridCol>
              </a:tblGrid>
              <a:tr h="426641">
                <a:tc rowSpan="4">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Arial" charset="0"/>
                          <a:cs typeface="Arial" charset="0"/>
                        </a:rPr>
                        <a:t>r</a:t>
                      </a:r>
                    </a:p>
                  </a:txBody>
                  <a:tcPr marT="45712" marB="45712"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Arial" charset="0"/>
                          <a:cs typeface="Arial" charset="0"/>
                        </a:rPr>
                        <a:t>A</a:t>
                      </a:r>
                    </a:p>
                  </a:txBody>
                  <a:tcPr marT="45712" marB="45712"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Arial" charset="0"/>
                          <a:cs typeface="Arial" charset="0"/>
                        </a:rPr>
                        <a:t>B</a:t>
                      </a:r>
                    </a:p>
                  </a:txBody>
                  <a:tcPr marT="45712" marB="45712"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Arial" charset="0"/>
                          <a:cs typeface="Arial" charset="0"/>
                        </a:rPr>
                        <a:t>C</a:t>
                      </a:r>
                    </a:p>
                  </a:txBody>
                  <a:tcPr marT="45712" marB="45712"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extLst>
                  <a:ext uri="{0D108BD9-81ED-4DB2-BD59-A6C34878D82A}">
                    <a16:rowId xmlns:a16="http://schemas.microsoft.com/office/drawing/2014/main" val="10000"/>
                  </a:ext>
                </a:extLst>
              </a:tr>
              <a:tr h="426641">
                <a:tc vMerge="1">
                  <a:txBody>
                    <a:bodyPr/>
                    <a:lstStyle/>
                    <a:p>
                      <a:endParaRPr lang="en-US"/>
                    </a:p>
                  </a:txBody>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Arial" charset="0"/>
                          <a:cs typeface="Arial" charset="0"/>
                        </a:rPr>
                        <a:t>a1</a:t>
                      </a:r>
                    </a:p>
                  </a:txBody>
                  <a:tcPr marT="45712" marB="45712"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Arial" charset="0"/>
                          <a:cs typeface="Arial" charset="0"/>
                        </a:rPr>
                        <a:t>b1</a:t>
                      </a:r>
                    </a:p>
                  </a:txBody>
                  <a:tcPr marT="45712" marB="45712"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Arial" charset="0"/>
                          <a:cs typeface="Arial" charset="0"/>
                        </a:rPr>
                        <a:t>1</a:t>
                      </a:r>
                    </a:p>
                  </a:txBody>
                  <a:tcPr marT="45712" marB="45712"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extLst>
                  <a:ext uri="{0D108BD9-81ED-4DB2-BD59-A6C34878D82A}">
                    <a16:rowId xmlns:a16="http://schemas.microsoft.com/office/drawing/2014/main" val="10001"/>
                  </a:ext>
                </a:extLst>
              </a:tr>
              <a:tr h="426641">
                <a:tc vMerge="1">
                  <a:txBody>
                    <a:bodyPr/>
                    <a:lstStyle/>
                    <a:p>
                      <a:endParaRPr lang="en-US"/>
                    </a:p>
                  </a:txBody>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Arial" charset="0"/>
                          <a:cs typeface="Arial" charset="0"/>
                        </a:rPr>
                        <a:t>a2</a:t>
                      </a:r>
                    </a:p>
                  </a:txBody>
                  <a:tcPr marT="45712" marB="45712"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Arial" charset="0"/>
                          <a:cs typeface="Arial" charset="0"/>
                        </a:rPr>
                        <a:t>b2</a:t>
                      </a:r>
                    </a:p>
                  </a:txBody>
                  <a:tcPr marT="45712" marB="45712"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Arial" charset="0"/>
                          <a:cs typeface="Arial" charset="0"/>
                        </a:rPr>
                        <a:t>3</a:t>
                      </a:r>
                    </a:p>
                  </a:txBody>
                  <a:tcPr marT="45712" marB="45712"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extLst>
                  <a:ext uri="{0D108BD9-81ED-4DB2-BD59-A6C34878D82A}">
                    <a16:rowId xmlns:a16="http://schemas.microsoft.com/office/drawing/2014/main" val="10002"/>
                  </a:ext>
                </a:extLst>
              </a:tr>
              <a:tr h="426641">
                <a:tc vMerge="1">
                  <a:txBody>
                    <a:bodyPr/>
                    <a:lstStyle/>
                    <a:p>
                      <a:endParaRPr lang="en-US"/>
                    </a:p>
                  </a:txBody>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Arial" charset="0"/>
                          <a:cs typeface="Arial" charset="0"/>
                        </a:rPr>
                        <a:t>a3</a:t>
                      </a:r>
                    </a:p>
                  </a:txBody>
                  <a:tcPr marT="45712" marB="45712"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Arial" charset="0"/>
                          <a:cs typeface="Arial" charset="0"/>
                        </a:rPr>
                        <a:t>b</a:t>
                      </a:r>
                    </a:p>
                  </a:txBody>
                  <a:tcPr marT="45712" marB="45712"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Arial" charset="0"/>
                          <a:cs typeface="Arial" charset="0"/>
                        </a:rPr>
                        <a:t>2</a:t>
                      </a:r>
                    </a:p>
                  </a:txBody>
                  <a:tcPr marT="45712" marB="45712"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extLst>
                  <a:ext uri="{0D108BD9-81ED-4DB2-BD59-A6C34878D82A}">
                    <a16:rowId xmlns:a16="http://schemas.microsoft.com/office/drawing/2014/main" val="10003"/>
                  </a:ext>
                </a:extLst>
              </a:tr>
            </a:tbl>
          </a:graphicData>
        </a:graphic>
      </p:graphicFrame>
      <p:graphicFrame>
        <p:nvGraphicFramePr>
          <p:cNvPr id="75937" name="Group 161"/>
          <p:cNvGraphicFramePr>
            <a:graphicFrameLocks noGrp="1"/>
          </p:cNvGraphicFramePr>
          <p:nvPr/>
        </p:nvGraphicFramePr>
        <p:xfrm>
          <a:off x="4953000" y="1676400"/>
          <a:ext cx="2514600" cy="1280022"/>
        </p:xfrm>
        <a:graphic>
          <a:graphicData uri="http://schemas.openxmlformats.org/drawingml/2006/table">
            <a:tbl>
              <a:tblPr/>
              <a:tblGrid>
                <a:gridCol w="381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426508">
                <a:tc rowSpan="3">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Arial" charset="0"/>
                          <a:cs typeface="Arial" charset="0"/>
                        </a:rPr>
                        <a:t>s</a:t>
                      </a:r>
                    </a:p>
                  </a:txBody>
                  <a:tcPr marT="45697" marB="45697"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Arial" charset="0"/>
                          <a:cs typeface="Arial" charset="0"/>
                        </a:rPr>
                        <a:t>D</a:t>
                      </a:r>
                    </a:p>
                  </a:txBody>
                  <a:tcPr marT="45697" marB="45697"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Arial" charset="0"/>
                          <a:cs typeface="Arial" charset="0"/>
                        </a:rPr>
                        <a:t>F</a:t>
                      </a:r>
                    </a:p>
                  </a:txBody>
                  <a:tcPr marT="45697" marB="45697"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extLst>
                  <a:ext uri="{0D108BD9-81ED-4DB2-BD59-A6C34878D82A}">
                    <a16:rowId xmlns:a16="http://schemas.microsoft.com/office/drawing/2014/main" val="10000"/>
                  </a:ext>
                </a:extLst>
              </a:tr>
              <a:tr h="426508">
                <a:tc vMerge="1">
                  <a:txBody>
                    <a:bodyPr/>
                    <a:lstStyle/>
                    <a:p>
                      <a:endParaRPr lang="en-US"/>
                    </a:p>
                  </a:txBody>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Arial" charset="0"/>
                          <a:cs typeface="Arial" charset="0"/>
                        </a:rPr>
                        <a:t>2</a:t>
                      </a:r>
                    </a:p>
                  </a:txBody>
                  <a:tcPr marT="45697" marB="45697"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Arial" charset="0"/>
                          <a:cs typeface="Arial" charset="0"/>
                        </a:rPr>
                        <a:t>f1</a:t>
                      </a:r>
                    </a:p>
                  </a:txBody>
                  <a:tcPr marT="45697" marB="45697"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extLst>
                  <a:ext uri="{0D108BD9-81ED-4DB2-BD59-A6C34878D82A}">
                    <a16:rowId xmlns:a16="http://schemas.microsoft.com/office/drawing/2014/main" val="10001"/>
                  </a:ext>
                </a:extLst>
              </a:tr>
              <a:tr h="426508">
                <a:tc vMerge="1">
                  <a:txBody>
                    <a:bodyPr/>
                    <a:lstStyle/>
                    <a:p>
                      <a:endParaRPr lang="en-US"/>
                    </a:p>
                  </a:txBody>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Arial" charset="0"/>
                          <a:cs typeface="Arial" charset="0"/>
                        </a:rPr>
                        <a:t>3</a:t>
                      </a:r>
                    </a:p>
                  </a:txBody>
                  <a:tcPr marT="45697" marB="45697"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Arial" charset="0"/>
                          <a:cs typeface="Arial" charset="0"/>
                        </a:rPr>
                        <a:t>f2</a:t>
                      </a:r>
                    </a:p>
                  </a:txBody>
                  <a:tcPr marT="45697" marB="45697"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extLst>
                  <a:ext uri="{0D108BD9-81ED-4DB2-BD59-A6C34878D82A}">
                    <a16:rowId xmlns:a16="http://schemas.microsoft.com/office/drawing/2014/main" val="10002"/>
                  </a:ext>
                </a:extLst>
              </a:tr>
            </a:tbl>
          </a:graphicData>
        </a:graphic>
      </p:graphicFrame>
      <p:graphicFrame>
        <p:nvGraphicFramePr>
          <p:cNvPr id="75938" name="Group 162"/>
          <p:cNvGraphicFramePr>
            <a:graphicFrameLocks noGrp="1"/>
          </p:cNvGraphicFramePr>
          <p:nvPr>
            <p:extLst>
              <p:ext uri="{D42A27DB-BD31-4B8C-83A1-F6EECF244321}">
                <p14:modId xmlns:p14="http://schemas.microsoft.com/office/powerpoint/2010/main" val="1444480723"/>
              </p:ext>
            </p:extLst>
          </p:nvPr>
        </p:nvGraphicFramePr>
        <p:xfrm>
          <a:off x="4953000" y="3048000"/>
          <a:ext cx="3733800" cy="1727200"/>
        </p:xfrm>
        <a:graphic>
          <a:graphicData uri="http://schemas.openxmlformats.org/drawingml/2006/table">
            <a:tbl>
              <a:tblPr/>
              <a:tblGrid>
                <a:gridCol w="1439863">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9112">
                  <a:extLst>
                    <a:ext uri="{9D8B030D-6E8A-4147-A177-3AD203B41FA5}">
                      <a16:colId xmlns:a16="http://schemas.microsoft.com/office/drawing/2014/main" val="20002"/>
                    </a:ext>
                  </a:extLst>
                </a:gridCol>
                <a:gridCol w="409575">
                  <a:extLst>
                    <a:ext uri="{9D8B030D-6E8A-4147-A177-3AD203B41FA5}">
                      <a16:colId xmlns:a16="http://schemas.microsoft.com/office/drawing/2014/main" val="20003"/>
                    </a:ext>
                  </a:extLst>
                </a:gridCol>
                <a:gridCol w="390525">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tblGrid>
              <a:tr h="431800">
                <a:tc rowSpan="4">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Arial" charset="0"/>
                          <a:cs typeface="Arial" charset="0"/>
                        </a:rPr>
                        <a:t>r </a:t>
                      </a:r>
                      <a:r>
                        <a:rPr kumimoji="0" lang="en-US" sz="2200" b="0" i="0" u="none" strike="noStrike" cap="none" normalizeH="0" baseline="0" dirty="0">
                          <a:ln>
                            <a:noFill/>
                          </a:ln>
                          <a:solidFill>
                            <a:schemeClr val="tx1"/>
                          </a:solidFill>
                          <a:effectLst/>
                          <a:latin typeface="Lucida Sans Unicode" pitchFamily="34" charset="0"/>
                          <a:cs typeface="Arial" charset="0"/>
                        </a:rPr>
                        <a:t>⋈</a:t>
                      </a:r>
                      <a:r>
                        <a:rPr kumimoji="0" lang="en-US" sz="2200" b="0" i="0" u="none" strike="noStrike" cap="none" normalizeH="0" baseline="-25000" dirty="0">
                          <a:ln>
                            <a:noFill/>
                          </a:ln>
                          <a:solidFill>
                            <a:schemeClr val="tx1"/>
                          </a:solidFill>
                          <a:effectLst/>
                          <a:latin typeface="Lucida Sans Unicode" pitchFamily="34" charset="0"/>
                          <a:cs typeface="Arial" charset="0"/>
                        </a:rPr>
                        <a:t>C&gt;=D</a:t>
                      </a:r>
                      <a:r>
                        <a:rPr kumimoji="0" lang="en-US" sz="2200" b="0" i="0" u="none" strike="noStrike" cap="none" normalizeH="0" baseline="0" dirty="0">
                          <a:ln>
                            <a:noFill/>
                          </a:ln>
                          <a:solidFill>
                            <a:schemeClr val="tx1"/>
                          </a:solidFill>
                          <a:effectLst/>
                          <a:latin typeface="Lucida Sans Unicode" pitchFamily="34" charset="0"/>
                          <a:cs typeface="Arial" charset="0"/>
                        </a:rPr>
                        <a:t>s</a:t>
                      </a: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Arial" charset="0"/>
                          <a:cs typeface="Arial" charset="0"/>
                        </a:rPr>
                        <a:t>A</a:t>
                      </a: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Arial" charset="0"/>
                          <a:cs typeface="Arial" charset="0"/>
                        </a:rPr>
                        <a:t>B</a:t>
                      </a: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Arial" charset="0"/>
                          <a:cs typeface="Arial" charset="0"/>
                        </a:rPr>
                        <a:t>C</a:t>
                      </a: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Arial" charset="0"/>
                          <a:cs typeface="Arial" charset="0"/>
                        </a:rPr>
                        <a:t>D</a:t>
                      </a: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Arial" charset="0"/>
                          <a:cs typeface="Arial" charset="0"/>
                        </a:rPr>
                        <a:t>F</a:t>
                      </a: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extLst>
                  <a:ext uri="{0D108BD9-81ED-4DB2-BD59-A6C34878D82A}">
                    <a16:rowId xmlns:a16="http://schemas.microsoft.com/office/drawing/2014/main" val="10000"/>
                  </a:ext>
                </a:extLst>
              </a:tr>
              <a:tr h="431800">
                <a:tc vMerge="1">
                  <a:txBody>
                    <a:bodyPr/>
                    <a:lstStyle/>
                    <a:p>
                      <a:endParaRPr lang="en-US"/>
                    </a:p>
                  </a:txBody>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Arial" charset="0"/>
                          <a:cs typeface="Arial" charset="0"/>
                        </a:rPr>
                        <a:t>a2</a:t>
                      </a: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Arial" charset="0"/>
                          <a:cs typeface="Arial" charset="0"/>
                        </a:rPr>
                        <a:t>b2</a:t>
                      </a: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Arial" charset="0"/>
                          <a:cs typeface="Arial" charset="0"/>
                        </a:rPr>
                        <a:t>3</a:t>
                      </a: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Arial" charset="0"/>
                          <a:cs typeface="Arial" charset="0"/>
                        </a:rPr>
                        <a:t>2</a:t>
                      </a: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Arial" charset="0"/>
                          <a:cs typeface="Arial" charset="0"/>
                        </a:rPr>
                        <a:t>f1</a:t>
                      </a: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extLst>
                  <a:ext uri="{0D108BD9-81ED-4DB2-BD59-A6C34878D82A}">
                    <a16:rowId xmlns:a16="http://schemas.microsoft.com/office/drawing/2014/main" val="10001"/>
                  </a:ext>
                </a:extLst>
              </a:tr>
              <a:tr h="431800">
                <a:tc vMerge="1">
                  <a:txBody>
                    <a:bodyPr/>
                    <a:lstStyle/>
                    <a:p>
                      <a:endParaRPr lang="en-US"/>
                    </a:p>
                  </a:txBody>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Arial" charset="0"/>
                          <a:cs typeface="Arial" charset="0"/>
                        </a:rPr>
                        <a:t>a2</a:t>
                      </a: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Arial" charset="0"/>
                          <a:cs typeface="Arial" charset="0"/>
                        </a:rPr>
                        <a:t>b2</a:t>
                      </a: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Arial" charset="0"/>
                          <a:cs typeface="Arial" charset="0"/>
                        </a:rPr>
                        <a:t>3</a:t>
                      </a: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Arial" charset="0"/>
                          <a:cs typeface="Arial" charset="0"/>
                        </a:rPr>
                        <a:t>3</a:t>
                      </a: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Arial" charset="0"/>
                          <a:cs typeface="Arial" charset="0"/>
                        </a:rPr>
                        <a:t>f2</a:t>
                      </a: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extLst>
                  <a:ext uri="{0D108BD9-81ED-4DB2-BD59-A6C34878D82A}">
                    <a16:rowId xmlns:a16="http://schemas.microsoft.com/office/drawing/2014/main" val="10002"/>
                  </a:ext>
                </a:extLst>
              </a:tr>
              <a:tr h="431800">
                <a:tc vMerge="1">
                  <a:txBody>
                    <a:bodyPr/>
                    <a:lstStyle/>
                    <a:p>
                      <a:endParaRPr lang="en-US"/>
                    </a:p>
                  </a:txBody>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Arial" charset="0"/>
                          <a:cs typeface="Arial" charset="0"/>
                        </a:rPr>
                        <a:t>a3</a:t>
                      </a: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Arial" charset="0"/>
                          <a:cs typeface="Arial" charset="0"/>
                        </a:rPr>
                        <a:t>b</a:t>
                      </a: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Arial" charset="0"/>
                          <a:cs typeface="Arial" charset="0"/>
                        </a:rPr>
                        <a:t>2</a:t>
                      </a: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Arial" charset="0"/>
                          <a:cs typeface="Arial" charset="0"/>
                        </a:rPr>
                        <a:t>2</a:t>
                      </a: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Arial" charset="0"/>
                          <a:cs typeface="Arial" charset="0"/>
                        </a:rPr>
                        <a:t>f1</a:t>
                      </a: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551139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5936"/>
                                        </p:tgtEl>
                                        <p:attrNameLst>
                                          <p:attrName>style.visibility</p:attrName>
                                        </p:attrNameLst>
                                      </p:cBhvr>
                                      <p:to>
                                        <p:strVal val="visible"/>
                                      </p:to>
                                    </p:set>
                                    <p:animEffect transition="in" filter="blinds(horizontal)">
                                      <p:cBhvr>
                                        <p:cTn id="7" dur="500"/>
                                        <p:tgtEl>
                                          <p:spTgt spid="75936"/>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75937"/>
                                        </p:tgtEl>
                                        <p:attrNameLst>
                                          <p:attrName>style.visibility</p:attrName>
                                        </p:attrNameLst>
                                      </p:cBhvr>
                                      <p:to>
                                        <p:strVal val="visible"/>
                                      </p:to>
                                    </p:set>
                                    <p:animEffect transition="in" filter="blinds(horizontal)">
                                      <p:cBhvr>
                                        <p:cTn id="11" dur="500"/>
                                        <p:tgtEl>
                                          <p:spTgt spid="7593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75938"/>
                                        </p:tgtEl>
                                        <p:attrNameLst>
                                          <p:attrName>style.visibility</p:attrName>
                                        </p:attrNameLst>
                                      </p:cBhvr>
                                      <p:to>
                                        <p:strVal val="visible"/>
                                      </p:to>
                                    </p:set>
                                    <p:animEffect transition="in" filter="blinds(horizontal)">
                                      <p:cBhvr>
                                        <p:cTn id="16" dur="500"/>
                                        <p:tgtEl>
                                          <p:spTgt spid="7593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604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p:txBody>
          <a:bodyPr/>
          <a:lstStyle/>
          <a:p>
            <a:pPr eaLnBrk="1" hangingPunct="1"/>
            <a:r>
              <a:rPr lang="en-US" dirty="0" err="1"/>
              <a:t>Đại</a:t>
            </a:r>
            <a:r>
              <a:rPr lang="en-US" dirty="0"/>
              <a:t> </a:t>
            </a:r>
            <a:r>
              <a:rPr lang="en-US" dirty="0" err="1"/>
              <a:t>số</a:t>
            </a:r>
            <a:r>
              <a:rPr lang="en-US" dirty="0"/>
              <a:t> </a:t>
            </a:r>
            <a:r>
              <a:rPr lang="en-US" dirty="0" err="1"/>
              <a:t>quan</a:t>
            </a:r>
            <a:r>
              <a:rPr lang="en-US" dirty="0"/>
              <a:t> </a:t>
            </a:r>
            <a:r>
              <a:rPr lang="en-US" dirty="0" err="1"/>
              <a:t>hệ</a:t>
            </a:r>
            <a:br>
              <a:rPr lang="en-US" dirty="0"/>
            </a:br>
            <a:r>
              <a:rPr lang="en-US" sz="2400" dirty="0"/>
              <a:t>- </a:t>
            </a:r>
            <a:r>
              <a:rPr lang="en-US" sz="2400" dirty="0" err="1"/>
              <a:t>Các</a:t>
            </a:r>
            <a:r>
              <a:rPr lang="en-US" sz="2400" dirty="0"/>
              <a:t> </a:t>
            </a:r>
            <a:r>
              <a:rPr lang="en-US" sz="2400" dirty="0" err="1"/>
              <a:t>phép</a:t>
            </a:r>
            <a:r>
              <a:rPr lang="en-US" sz="2400" dirty="0"/>
              <a:t> </a:t>
            </a:r>
            <a:r>
              <a:rPr lang="en-US" sz="2400" dirty="0" err="1"/>
              <a:t>toán</a:t>
            </a:r>
            <a:r>
              <a:rPr lang="en-US" sz="2400" dirty="0"/>
              <a:t> – </a:t>
            </a:r>
            <a:r>
              <a:rPr lang="en-US" sz="2400" dirty="0" err="1"/>
              <a:t>Phép</a:t>
            </a:r>
            <a:r>
              <a:rPr lang="en-US" sz="2400" dirty="0"/>
              <a:t> </a:t>
            </a:r>
            <a:r>
              <a:rPr lang="en-US" sz="2400" dirty="0" err="1"/>
              <a:t>hợp</a:t>
            </a:r>
            <a:endParaRPr lang="en-US" sz="2400" dirty="0"/>
          </a:p>
        </p:txBody>
      </p:sp>
      <p:sp>
        <p:nvSpPr>
          <p:cNvPr id="76803" name="Rectangle 3"/>
          <p:cNvSpPr>
            <a:spLocks noGrp="1" noChangeArrowheads="1"/>
          </p:cNvSpPr>
          <p:nvPr>
            <p:ph type="body" idx="4294967295"/>
          </p:nvPr>
        </p:nvSpPr>
        <p:spPr/>
        <p:txBody>
          <a:bodyPr/>
          <a:lstStyle/>
          <a:p>
            <a:pPr eaLnBrk="1" hangingPunct="1"/>
            <a:r>
              <a:rPr lang="en-US" sz="2400" b="1" dirty="0" err="1"/>
              <a:t>Phép</a:t>
            </a:r>
            <a:r>
              <a:rPr lang="en-US" sz="2400" b="1" dirty="0"/>
              <a:t> </a:t>
            </a:r>
            <a:r>
              <a:rPr lang="en-US" sz="2400" b="1" dirty="0" err="1"/>
              <a:t>hợp</a:t>
            </a:r>
            <a:endParaRPr lang="en-US" sz="2400" dirty="0"/>
          </a:p>
          <a:p>
            <a:pPr lvl="1" eaLnBrk="1" hangingPunct="1"/>
            <a:r>
              <a:rPr lang="en-US" dirty="0" err="1"/>
              <a:t>Hợp</a:t>
            </a:r>
            <a:r>
              <a:rPr lang="en-US" dirty="0"/>
              <a:t> </a:t>
            </a:r>
            <a:r>
              <a:rPr lang="en-US" dirty="0" err="1"/>
              <a:t>của</a:t>
            </a:r>
            <a:r>
              <a:rPr lang="en-US" dirty="0"/>
              <a:t> </a:t>
            </a:r>
            <a:r>
              <a:rPr lang="en-US" dirty="0" err="1"/>
              <a:t>hai</a:t>
            </a:r>
            <a:r>
              <a:rPr lang="en-US" dirty="0"/>
              <a:t> </a:t>
            </a:r>
            <a:r>
              <a:rPr lang="en-US" dirty="0" err="1"/>
              <a:t>quan</a:t>
            </a:r>
            <a:r>
              <a:rPr lang="en-US" dirty="0"/>
              <a:t> </a:t>
            </a:r>
            <a:r>
              <a:rPr lang="en-US" dirty="0" err="1"/>
              <a:t>hệ</a:t>
            </a:r>
            <a:r>
              <a:rPr lang="en-US" dirty="0"/>
              <a:t> </a:t>
            </a:r>
            <a:r>
              <a:rPr lang="en-US" dirty="0" err="1"/>
              <a:t>tương</a:t>
            </a:r>
            <a:r>
              <a:rPr lang="en-US" dirty="0"/>
              <a:t> </a:t>
            </a:r>
            <a:r>
              <a:rPr lang="en-US" dirty="0" err="1"/>
              <a:t>thích</a:t>
            </a:r>
            <a:r>
              <a:rPr lang="en-US" dirty="0"/>
              <a:t> r1, r2 </a:t>
            </a:r>
            <a:r>
              <a:rPr lang="en-US" dirty="0" err="1"/>
              <a:t>ký</a:t>
            </a:r>
            <a:r>
              <a:rPr lang="en-US" dirty="0"/>
              <a:t> </a:t>
            </a:r>
            <a:r>
              <a:rPr lang="en-US" dirty="0" err="1"/>
              <a:t>hiệu</a:t>
            </a:r>
            <a:r>
              <a:rPr lang="en-US" dirty="0"/>
              <a:t> r1 </a:t>
            </a:r>
            <a:r>
              <a:rPr lang="en-US" dirty="0">
                <a:sym typeface="Symbol" pitchFamily="18" charset="2"/>
              </a:rPr>
              <a:t></a:t>
            </a:r>
            <a:r>
              <a:rPr lang="en-US" dirty="0"/>
              <a:t> r2 </a:t>
            </a:r>
            <a:r>
              <a:rPr lang="en-US" dirty="0" err="1"/>
              <a:t>là</a:t>
            </a:r>
            <a:r>
              <a:rPr lang="en-US" dirty="0"/>
              <a:t> </a:t>
            </a:r>
            <a:r>
              <a:rPr lang="en-US" dirty="0" err="1"/>
              <a:t>một</a:t>
            </a:r>
            <a:r>
              <a:rPr lang="en-US" dirty="0"/>
              <a:t> </a:t>
            </a:r>
            <a:r>
              <a:rPr lang="en-US" dirty="0" err="1"/>
              <a:t>quan</a:t>
            </a:r>
            <a:r>
              <a:rPr lang="en-US" dirty="0"/>
              <a:t> </a:t>
            </a:r>
            <a:r>
              <a:rPr lang="en-US" dirty="0" err="1"/>
              <a:t>hệ</a:t>
            </a:r>
            <a:r>
              <a:rPr lang="en-US" dirty="0"/>
              <a:t> </a:t>
            </a:r>
            <a:r>
              <a:rPr lang="en-US" dirty="0" err="1"/>
              <a:t>trên</a:t>
            </a:r>
            <a:r>
              <a:rPr lang="en-US" dirty="0"/>
              <a:t> U </a:t>
            </a:r>
            <a:r>
              <a:rPr lang="en-US" dirty="0" err="1"/>
              <a:t>gồm</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thuộc</a:t>
            </a:r>
            <a:r>
              <a:rPr lang="en-US" dirty="0"/>
              <a:t> r1 </a:t>
            </a:r>
            <a:r>
              <a:rPr lang="en-US" dirty="0" err="1"/>
              <a:t>hoặc</a:t>
            </a:r>
            <a:r>
              <a:rPr lang="en-US" dirty="0"/>
              <a:t> r2.</a:t>
            </a:r>
          </a:p>
          <a:p>
            <a:pPr lvl="1" algn="ctr" eaLnBrk="1" hangingPunct="1">
              <a:buFontTx/>
              <a:buNone/>
            </a:pPr>
            <a:r>
              <a:rPr lang="en-US" dirty="0"/>
              <a:t>r1</a:t>
            </a:r>
            <a:r>
              <a:rPr lang="en-US" dirty="0">
                <a:sym typeface="Symbol" pitchFamily="18" charset="2"/>
              </a:rPr>
              <a:t></a:t>
            </a:r>
            <a:r>
              <a:rPr lang="en-US" dirty="0"/>
              <a:t> r2 = {t: t </a:t>
            </a:r>
            <a:r>
              <a:rPr lang="en-US" dirty="0">
                <a:sym typeface="Symbol" pitchFamily="18" charset="2"/>
              </a:rPr>
              <a:t></a:t>
            </a:r>
            <a:r>
              <a:rPr lang="en-US" dirty="0"/>
              <a:t> r1 </a:t>
            </a:r>
            <a:r>
              <a:rPr lang="en-US" dirty="0" err="1"/>
              <a:t>hoặc</a:t>
            </a:r>
            <a:r>
              <a:rPr lang="en-US" dirty="0"/>
              <a:t> t </a:t>
            </a:r>
            <a:r>
              <a:rPr lang="en-US" dirty="0">
                <a:sym typeface="Symbol" pitchFamily="18" charset="2"/>
              </a:rPr>
              <a:t></a:t>
            </a:r>
            <a:r>
              <a:rPr lang="en-US" dirty="0"/>
              <a:t> r2}</a:t>
            </a:r>
          </a:p>
          <a:p>
            <a:pPr eaLnBrk="1" hangingPunct="1"/>
            <a:r>
              <a:rPr lang="en-US" b="1" dirty="0" err="1"/>
              <a:t>Ví</a:t>
            </a:r>
            <a:r>
              <a:rPr lang="en-US" b="1" dirty="0"/>
              <a:t> </a:t>
            </a:r>
            <a:r>
              <a:rPr lang="en-US" b="1" dirty="0" err="1"/>
              <a:t>dụ</a:t>
            </a:r>
            <a:r>
              <a:rPr lang="en-US" b="1" dirty="0"/>
              <a:t>: Cho 2 LĐQH </a:t>
            </a:r>
            <a:r>
              <a:rPr lang="en-US" b="1" dirty="0" err="1"/>
              <a:t>sau</a:t>
            </a:r>
            <a:r>
              <a:rPr lang="en-US" b="1" dirty="0"/>
              <a:t>:</a:t>
            </a:r>
          </a:p>
          <a:p>
            <a:pPr lvl="1" eaLnBrk="1" hangingPunct="1">
              <a:buFontTx/>
              <a:buNone/>
            </a:pPr>
            <a:r>
              <a:rPr lang="en-US" b="1" dirty="0"/>
              <a:t>	</a:t>
            </a:r>
            <a:r>
              <a:rPr lang="en-US" dirty="0" err="1"/>
              <a:t>Canbo</a:t>
            </a:r>
            <a:r>
              <a:rPr lang="en-US" dirty="0"/>
              <a:t>(</a:t>
            </a:r>
            <a:r>
              <a:rPr lang="en-US" dirty="0" err="1"/>
              <a:t>Maso</a:t>
            </a:r>
            <a:r>
              <a:rPr lang="en-US" dirty="0"/>
              <a:t>, </a:t>
            </a:r>
            <a:r>
              <a:rPr lang="en-US" dirty="0" err="1"/>
              <a:t>Hoten</a:t>
            </a:r>
            <a:r>
              <a:rPr lang="en-US" dirty="0"/>
              <a:t>, </a:t>
            </a:r>
            <a:r>
              <a:rPr lang="en-US" dirty="0" err="1"/>
              <a:t>Ngsinh</a:t>
            </a:r>
            <a:r>
              <a:rPr lang="en-US" dirty="0"/>
              <a:t>, QQ, </a:t>
            </a:r>
            <a:r>
              <a:rPr lang="en-US" dirty="0" err="1"/>
              <a:t>Hs_luong</a:t>
            </a:r>
            <a:r>
              <a:rPr lang="en-US" dirty="0"/>
              <a:t>)</a:t>
            </a:r>
            <a:br>
              <a:rPr lang="en-US" dirty="0"/>
            </a:br>
            <a:r>
              <a:rPr lang="en-US" dirty="0" err="1"/>
              <a:t>Giangvien</a:t>
            </a:r>
            <a:r>
              <a:rPr lang="en-US" dirty="0"/>
              <a:t>(</a:t>
            </a:r>
            <a:r>
              <a:rPr lang="en-US" dirty="0" err="1"/>
              <a:t>Maso</a:t>
            </a:r>
            <a:r>
              <a:rPr lang="en-US" dirty="0"/>
              <a:t>, </a:t>
            </a:r>
            <a:r>
              <a:rPr lang="en-US" dirty="0" err="1"/>
              <a:t>Hoten</a:t>
            </a:r>
            <a:r>
              <a:rPr lang="en-US" dirty="0"/>
              <a:t>, </a:t>
            </a:r>
            <a:r>
              <a:rPr lang="en-US" dirty="0" err="1"/>
              <a:t>Ngaysinh</a:t>
            </a:r>
            <a:r>
              <a:rPr lang="en-US" dirty="0"/>
              <a:t>, QQ, </a:t>
            </a:r>
            <a:r>
              <a:rPr lang="en-US" dirty="0" err="1"/>
              <a:t>Hs_luong</a:t>
            </a:r>
            <a:r>
              <a:rPr lang="en-US" dirty="0"/>
              <a:t>)</a:t>
            </a:r>
            <a:br>
              <a:rPr lang="en-US" dirty="0"/>
            </a:br>
            <a:r>
              <a:rPr lang="en-US" dirty="0"/>
              <a:t>          </a:t>
            </a:r>
          </a:p>
          <a:p>
            <a:pPr lvl="1" eaLnBrk="1" hangingPunct="1">
              <a:buFontTx/>
              <a:buNone/>
            </a:pPr>
            <a:r>
              <a:rPr lang="en-US" dirty="0"/>
              <a:t>-	In ra </a:t>
            </a:r>
            <a:r>
              <a:rPr lang="en-US" dirty="0" err="1"/>
              <a:t>danh</a:t>
            </a:r>
            <a:r>
              <a:rPr lang="en-US" dirty="0"/>
              <a:t> </a:t>
            </a:r>
            <a:r>
              <a:rPr lang="en-US" dirty="0" err="1"/>
              <a:t>sách</a:t>
            </a:r>
            <a:r>
              <a:rPr lang="en-US" dirty="0"/>
              <a:t> </a:t>
            </a:r>
            <a:r>
              <a:rPr lang="en-US" dirty="0" err="1"/>
              <a:t>gồm</a:t>
            </a:r>
            <a:r>
              <a:rPr lang="en-US" dirty="0"/>
              <a:t>: </a:t>
            </a:r>
            <a:r>
              <a:rPr lang="en-US" dirty="0" err="1"/>
              <a:t>mã</a:t>
            </a:r>
            <a:r>
              <a:rPr lang="en-US" dirty="0"/>
              <a:t> </a:t>
            </a:r>
            <a:r>
              <a:rPr lang="en-US" dirty="0" err="1"/>
              <a:t>số</a:t>
            </a:r>
            <a:r>
              <a:rPr lang="en-US" dirty="0"/>
              <a:t> </a:t>
            </a:r>
            <a:r>
              <a:rPr lang="en-US" dirty="0" err="1"/>
              <a:t>và</a:t>
            </a:r>
            <a:r>
              <a:rPr lang="en-US" dirty="0"/>
              <a:t> </a:t>
            </a:r>
            <a:r>
              <a:rPr lang="en-US" dirty="0" err="1"/>
              <a:t>họ</a:t>
            </a:r>
            <a:r>
              <a:rPr lang="en-US" dirty="0"/>
              <a:t> </a:t>
            </a:r>
            <a:r>
              <a:rPr lang="en-US" dirty="0" err="1"/>
              <a:t>tên</a:t>
            </a:r>
            <a:r>
              <a:rPr lang="en-US" dirty="0"/>
              <a:t> </a:t>
            </a:r>
            <a:r>
              <a:rPr lang="en-US" dirty="0" err="1"/>
              <a:t>của</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cán</a:t>
            </a:r>
            <a:r>
              <a:rPr lang="en-US" dirty="0"/>
              <a:t> </a:t>
            </a:r>
            <a:r>
              <a:rPr lang="en-US" dirty="0" err="1"/>
              <a:t>bộ</a:t>
            </a:r>
            <a:r>
              <a:rPr lang="en-US" dirty="0"/>
              <a:t> </a:t>
            </a:r>
            <a:r>
              <a:rPr lang="en-US" dirty="0" err="1"/>
              <a:t>và</a:t>
            </a:r>
            <a:r>
              <a:rPr lang="en-US" dirty="0"/>
              <a:t> </a:t>
            </a:r>
            <a:r>
              <a:rPr lang="en-US" dirty="0" err="1"/>
              <a:t>giảng</a:t>
            </a:r>
            <a:r>
              <a:rPr lang="en-US" dirty="0"/>
              <a:t> </a:t>
            </a:r>
            <a:r>
              <a:rPr lang="en-US" dirty="0" err="1"/>
              <a:t>viên</a:t>
            </a:r>
            <a:r>
              <a:rPr lang="en-US" dirty="0"/>
              <a:t>: </a:t>
            </a:r>
          </a:p>
          <a:p>
            <a:pPr lvl="1" algn="ctr" eaLnBrk="1" hangingPunct="1">
              <a:buFontTx/>
              <a:buNone/>
            </a:pPr>
            <a:r>
              <a:rPr lang="en-US" dirty="0">
                <a:latin typeface="Lucida Console" pitchFamily="49" charset="0"/>
              </a:rPr>
              <a:t>∏</a:t>
            </a:r>
            <a:r>
              <a:rPr lang="en-US" b="1" baseline="-25000" dirty="0" err="1"/>
              <a:t>Maso</a:t>
            </a:r>
            <a:r>
              <a:rPr lang="en-US" b="1" baseline="-25000" dirty="0"/>
              <a:t>, </a:t>
            </a:r>
            <a:r>
              <a:rPr lang="en-US" b="1" baseline="-25000" dirty="0" err="1"/>
              <a:t>Hoten</a:t>
            </a:r>
            <a:r>
              <a:rPr lang="en-US" b="1" dirty="0"/>
              <a:t>(</a:t>
            </a:r>
            <a:r>
              <a:rPr lang="en-US" b="1" dirty="0" err="1"/>
              <a:t>Canbo</a:t>
            </a:r>
            <a:r>
              <a:rPr lang="en-US" b="1" dirty="0"/>
              <a:t> U </a:t>
            </a:r>
            <a:r>
              <a:rPr lang="en-US" b="1" dirty="0" err="1"/>
              <a:t>Giảngviên</a:t>
            </a:r>
            <a:r>
              <a:rPr lang="en-US" b="1" dirty="0"/>
              <a:t>)</a:t>
            </a:r>
          </a:p>
        </p:txBody>
      </p:sp>
    </p:spTree>
    <p:extLst>
      <p:ext uri="{BB962C8B-B14F-4D97-AF65-F5344CB8AC3E}">
        <p14:creationId xmlns:p14="http://schemas.microsoft.com/office/powerpoint/2010/main" val="34179435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80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68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80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80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680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68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p:txBody>
          <a:bodyPr/>
          <a:lstStyle/>
          <a:p>
            <a:pPr eaLnBrk="1" hangingPunct="1"/>
            <a:r>
              <a:rPr lang="en-US"/>
              <a:t>Đại số quan hệ</a:t>
            </a:r>
            <a:br>
              <a:rPr lang="en-US"/>
            </a:br>
            <a:r>
              <a:rPr lang="en-US" sz="2400"/>
              <a:t>- Các phép toán – Phép giao</a:t>
            </a:r>
          </a:p>
        </p:txBody>
      </p:sp>
      <p:sp>
        <p:nvSpPr>
          <p:cNvPr id="77827" name="Rectangle 3"/>
          <p:cNvSpPr>
            <a:spLocks noGrp="1" noChangeArrowheads="1"/>
          </p:cNvSpPr>
          <p:nvPr>
            <p:ph type="body" idx="4294967295"/>
          </p:nvPr>
        </p:nvSpPr>
        <p:spPr/>
        <p:txBody>
          <a:bodyPr/>
          <a:lstStyle/>
          <a:p>
            <a:pPr eaLnBrk="1" hangingPunct="1"/>
            <a:r>
              <a:rPr lang="en-US" sz="2200" b="1"/>
              <a:t>Phép giao</a:t>
            </a:r>
            <a:endParaRPr lang="en-US" sz="2200"/>
          </a:p>
          <a:p>
            <a:pPr lvl="1" eaLnBrk="1" hangingPunct="1"/>
            <a:r>
              <a:rPr lang="en-US"/>
              <a:t>Giao của hai quan hệ tương thích r1, r2 ký hiệu r1 </a:t>
            </a:r>
            <a:r>
              <a:rPr lang="en-US">
                <a:sym typeface="Symbol" pitchFamily="18" charset="2"/>
              </a:rPr>
              <a:t></a:t>
            </a:r>
            <a:r>
              <a:rPr lang="en-US"/>
              <a:t> r2 là một quan hệ trên U gồm các bộ vừa thuộc r1 vừa thuộc r2.</a:t>
            </a:r>
          </a:p>
          <a:p>
            <a:pPr lvl="1" algn="ctr" eaLnBrk="1" hangingPunct="1">
              <a:buFontTx/>
              <a:buNone/>
            </a:pPr>
            <a:r>
              <a:rPr lang="en-US" sz="2200"/>
              <a:t>r1</a:t>
            </a:r>
            <a:r>
              <a:rPr lang="en-US" sz="2200" b="1">
                <a:sym typeface="Symbol" pitchFamily="18" charset="2"/>
              </a:rPr>
              <a:t></a:t>
            </a:r>
            <a:r>
              <a:rPr lang="en-US" sz="2200"/>
              <a:t> r2 = {t: t </a:t>
            </a:r>
            <a:r>
              <a:rPr lang="en-US" sz="2200">
                <a:sym typeface="Symbol" pitchFamily="18" charset="2"/>
              </a:rPr>
              <a:t></a:t>
            </a:r>
            <a:r>
              <a:rPr lang="en-US" sz="2200"/>
              <a:t> r1 và t </a:t>
            </a:r>
            <a:r>
              <a:rPr lang="en-US" sz="2200">
                <a:sym typeface="Symbol" pitchFamily="18" charset="2"/>
              </a:rPr>
              <a:t></a:t>
            </a:r>
            <a:r>
              <a:rPr lang="en-US" sz="2200"/>
              <a:t> r2}</a:t>
            </a:r>
          </a:p>
          <a:p>
            <a:pPr lvl="1" algn="ctr" eaLnBrk="1" hangingPunct="1">
              <a:buFontTx/>
              <a:buNone/>
            </a:pPr>
            <a:endParaRPr lang="en-US" sz="2200"/>
          </a:p>
          <a:p>
            <a:pPr lvl="1" eaLnBrk="1" hangingPunct="1"/>
            <a:r>
              <a:rPr lang="en-US"/>
              <a:t>Vd: In ra mã sinh viên và họ tên của những sinh viên vừa thực hiện đề tài "DT001" vừa thực hiện đề  tài "DT005”</a:t>
            </a:r>
          </a:p>
          <a:p>
            <a:pPr lvl="1" eaLnBrk="1" hangingPunct="1">
              <a:buFontTx/>
              <a:buNone/>
            </a:pPr>
            <a:endParaRPr lang="en-US"/>
          </a:p>
          <a:p>
            <a:pPr lvl="1" eaLnBrk="1" hangingPunct="1">
              <a:buFontTx/>
              <a:buNone/>
            </a:pPr>
            <a:r>
              <a:rPr lang="en-US"/>
              <a:t>	∏</a:t>
            </a:r>
            <a:r>
              <a:rPr lang="en-US" b="1" baseline="-25000"/>
              <a:t>MaSV, Hoten</a:t>
            </a:r>
            <a:r>
              <a:rPr lang="en-US" b="1"/>
              <a:t>(</a:t>
            </a:r>
            <a:r>
              <a:rPr lang="el-GR" b="1">
                <a:latin typeface="Lucida Console" pitchFamily="49" charset="0"/>
              </a:rPr>
              <a:t>σ</a:t>
            </a:r>
            <a:r>
              <a:rPr lang="en-US" b="1" baseline="-25000"/>
              <a:t>(MaDT='DT001')</a:t>
            </a:r>
            <a:r>
              <a:rPr lang="en-US"/>
              <a:t>(SINHVIEN * SV_DT )</a:t>
            </a:r>
            <a:r>
              <a:rPr lang="en-US" b="1"/>
              <a:t>) </a:t>
            </a:r>
            <a:r>
              <a:rPr lang="en-US" sz="2500" b="1">
                <a:sym typeface="Symbol" pitchFamily="18" charset="2"/>
              </a:rPr>
              <a:t></a:t>
            </a:r>
            <a:endParaRPr lang="en-US" b="1"/>
          </a:p>
          <a:p>
            <a:pPr lvl="1" eaLnBrk="1" hangingPunct="1">
              <a:buFontTx/>
              <a:buNone/>
            </a:pPr>
            <a:r>
              <a:rPr lang="en-US" b="1"/>
              <a:t>	∏</a:t>
            </a:r>
            <a:r>
              <a:rPr lang="en-US" b="1" baseline="-25000"/>
              <a:t>MaSV, Hoten</a:t>
            </a:r>
            <a:r>
              <a:rPr lang="en-US" b="1"/>
              <a:t>(</a:t>
            </a:r>
            <a:r>
              <a:rPr lang="el-GR" b="1">
                <a:latin typeface="Lucida Console" pitchFamily="49" charset="0"/>
              </a:rPr>
              <a:t>σ</a:t>
            </a:r>
            <a:r>
              <a:rPr lang="en-US"/>
              <a:t>(MaDT='DT005')(SINHVIEN * SV_DT )</a:t>
            </a:r>
            <a:r>
              <a:rPr lang="en-US" b="1"/>
              <a:t>)</a:t>
            </a:r>
            <a:endParaRPr lang="en-US"/>
          </a:p>
        </p:txBody>
      </p:sp>
    </p:spTree>
    <p:extLst>
      <p:ext uri="{BB962C8B-B14F-4D97-AF65-F5344CB8AC3E}">
        <p14:creationId xmlns:p14="http://schemas.microsoft.com/office/powerpoint/2010/main" val="36542972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8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78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82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7827">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78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p:txBody>
          <a:bodyPr/>
          <a:lstStyle/>
          <a:p>
            <a:pPr eaLnBrk="1" hangingPunct="1"/>
            <a:r>
              <a:rPr lang="en-US"/>
              <a:t>Đại số quan hệ</a:t>
            </a:r>
            <a:br>
              <a:rPr lang="en-US"/>
            </a:br>
            <a:r>
              <a:rPr lang="en-US" sz="2400"/>
              <a:t>- Các phép toán – Phép hiệu</a:t>
            </a:r>
          </a:p>
        </p:txBody>
      </p:sp>
      <p:sp>
        <p:nvSpPr>
          <p:cNvPr id="78851" name="Rectangle 3"/>
          <p:cNvSpPr>
            <a:spLocks noGrp="1" noChangeArrowheads="1"/>
          </p:cNvSpPr>
          <p:nvPr>
            <p:ph type="body" idx="4294967295"/>
          </p:nvPr>
        </p:nvSpPr>
        <p:spPr>
          <a:xfrm>
            <a:off x="457200" y="1600200"/>
            <a:ext cx="8534400" cy="4525963"/>
          </a:xfrm>
        </p:spPr>
        <p:txBody>
          <a:bodyPr/>
          <a:lstStyle/>
          <a:p>
            <a:pPr eaLnBrk="1" hangingPunct="1"/>
            <a:r>
              <a:rPr lang="en-US" b="1" dirty="0" err="1"/>
              <a:t>Phép</a:t>
            </a:r>
            <a:r>
              <a:rPr lang="en-US" b="1" dirty="0"/>
              <a:t> </a:t>
            </a:r>
            <a:r>
              <a:rPr lang="en-US" b="1" dirty="0" err="1"/>
              <a:t>hiệu</a:t>
            </a:r>
            <a:endParaRPr lang="en-US" dirty="0"/>
          </a:p>
          <a:p>
            <a:pPr lvl="1" eaLnBrk="1" hangingPunct="1"/>
            <a:r>
              <a:rPr lang="en-US" dirty="0" err="1"/>
              <a:t>Hiệu</a:t>
            </a:r>
            <a:r>
              <a:rPr lang="en-US" dirty="0"/>
              <a:t> </a:t>
            </a:r>
            <a:r>
              <a:rPr lang="en-US" dirty="0" err="1"/>
              <a:t>của</a:t>
            </a:r>
            <a:r>
              <a:rPr lang="en-US" dirty="0"/>
              <a:t> </a:t>
            </a:r>
            <a:r>
              <a:rPr lang="en-US" dirty="0" err="1"/>
              <a:t>hai</a:t>
            </a:r>
            <a:r>
              <a:rPr lang="en-US" dirty="0"/>
              <a:t> </a:t>
            </a:r>
            <a:r>
              <a:rPr lang="en-US" dirty="0" err="1"/>
              <a:t>quan</a:t>
            </a:r>
            <a:r>
              <a:rPr lang="en-US" dirty="0"/>
              <a:t> </a:t>
            </a:r>
            <a:r>
              <a:rPr lang="en-US" dirty="0" err="1"/>
              <a:t>hệ</a:t>
            </a:r>
            <a:r>
              <a:rPr lang="en-US" dirty="0"/>
              <a:t> </a:t>
            </a:r>
            <a:r>
              <a:rPr lang="en-US" dirty="0" err="1"/>
              <a:t>tương</a:t>
            </a:r>
            <a:r>
              <a:rPr lang="en-US" dirty="0"/>
              <a:t> </a:t>
            </a:r>
            <a:r>
              <a:rPr lang="en-US" dirty="0" err="1"/>
              <a:t>thích</a:t>
            </a:r>
            <a:r>
              <a:rPr lang="en-US" dirty="0"/>
              <a:t> r </a:t>
            </a:r>
            <a:r>
              <a:rPr lang="en-US" dirty="0" err="1"/>
              <a:t>và</a:t>
            </a:r>
            <a:r>
              <a:rPr lang="en-US" dirty="0"/>
              <a:t> s </a:t>
            </a:r>
            <a:r>
              <a:rPr lang="en-US" dirty="0" err="1"/>
              <a:t>ký</a:t>
            </a:r>
            <a:r>
              <a:rPr lang="en-US" dirty="0"/>
              <a:t> </a:t>
            </a:r>
            <a:r>
              <a:rPr lang="en-US" dirty="0" err="1"/>
              <a:t>hiệu</a:t>
            </a:r>
            <a:r>
              <a:rPr lang="en-US" dirty="0"/>
              <a:t> </a:t>
            </a:r>
            <a:r>
              <a:rPr lang="en-US" dirty="0" err="1"/>
              <a:t>là</a:t>
            </a:r>
            <a:r>
              <a:rPr lang="en-US" dirty="0"/>
              <a:t> r - s, </a:t>
            </a:r>
            <a:r>
              <a:rPr lang="en-US" dirty="0" err="1"/>
              <a:t>là</a:t>
            </a:r>
            <a:r>
              <a:rPr lang="en-US" dirty="0"/>
              <a:t> </a:t>
            </a:r>
            <a:r>
              <a:rPr lang="en-US" dirty="0" err="1"/>
              <a:t>một</a:t>
            </a:r>
            <a:r>
              <a:rPr lang="en-US" dirty="0"/>
              <a:t> </a:t>
            </a:r>
            <a:r>
              <a:rPr lang="en-US" dirty="0" err="1"/>
              <a:t>quan</a:t>
            </a:r>
            <a:r>
              <a:rPr lang="en-US" dirty="0"/>
              <a:t> </a:t>
            </a:r>
            <a:r>
              <a:rPr lang="en-US" dirty="0" err="1"/>
              <a:t>hệ</a:t>
            </a:r>
            <a:r>
              <a:rPr lang="en-US" dirty="0"/>
              <a:t> </a:t>
            </a:r>
            <a:r>
              <a:rPr lang="en-US" dirty="0" err="1"/>
              <a:t>gồm</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bộ</a:t>
            </a:r>
            <a:r>
              <a:rPr lang="en-US" dirty="0"/>
              <a:t> </a:t>
            </a:r>
            <a:r>
              <a:rPr lang="en-US" dirty="0" err="1"/>
              <a:t>thuộc</a:t>
            </a:r>
            <a:r>
              <a:rPr lang="en-US" dirty="0"/>
              <a:t> r </a:t>
            </a:r>
            <a:r>
              <a:rPr lang="en-US" dirty="0" err="1"/>
              <a:t>nhưng</a:t>
            </a:r>
            <a:r>
              <a:rPr lang="en-US" dirty="0"/>
              <a:t> </a:t>
            </a:r>
            <a:r>
              <a:rPr lang="en-US" dirty="0" err="1"/>
              <a:t>không</a:t>
            </a:r>
            <a:r>
              <a:rPr lang="en-US" dirty="0"/>
              <a:t> </a:t>
            </a:r>
            <a:r>
              <a:rPr lang="en-US" dirty="0" err="1"/>
              <a:t>thuộc</a:t>
            </a:r>
            <a:r>
              <a:rPr lang="en-US" dirty="0"/>
              <a:t> s. </a:t>
            </a:r>
          </a:p>
          <a:p>
            <a:pPr lvl="1" algn="ctr" eaLnBrk="1" hangingPunct="1">
              <a:buFontTx/>
              <a:buNone/>
            </a:pPr>
            <a:r>
              <a:rPr lang="en-US" b="1" dirty="0"/>
              <a:t>	r – s = {t: t </a:t>
            </a:r>
            <a:r>
              <a:rPr lang="en-US" b="1" dirty="0">
                <a:sym typeface="Symbol" pitchFamily="18" charset="2"/>
              </a:rPr>
              <a:t></a:t>
            </a:r>
            <a:r>
              <a:rPr lang="en-US" b="1" dirty="0"/>
              <a:t> r </a:t>
            </a:r>
            <a:r>
              <a:rPr lang="en-US" b="1" dirty="0" err="1"/>
              <a:t>và</a:t>
            </a:r>
            <a:r>
              <a:rPr lang="en-US" b="1" dirty="0"/>
              <a:t> t </a:t>
            </a:r>
            <a:r>
              <a:rPr lang="en-US" b="1" dirty="0">
                <a:sym typeface="Symbol" pitchFamily="18" charset="2"/>
              </a:rPr>
              <a:t></a:t>
            </a:r>
            <a:r>
              <a:rPr lang="en-US" b="1" dirty="0"/>
              <a:t> s}</a:t>
            </a:r>
          </a:p>
          <a:p>
            <a:pPr lvl="1" eaLnBrk="1" hangingPunct="1"/>
            <a:endParaRPr lang="en-US" b="1" dirty="0"/>
          </a:p>
          <a:p>
            <a:pPr lvl="1" eaLnBrk="1" hangingPunct="1"/>
            <a:r>
              <a:rPr lang="en-US" b="1" dirty="0" err="1"/>
              <a:t>Ví</a:t>
            </a:r>
            <a:r>
              <a:rPr lang="en-US" b="1" dirty="0"/>
              <a:t> </a:t>
            </a:r>
            <a:r>
              <a:rPr lang="en-US" b="1" dirty="0" err="1"/>
              <a:t>dụ</a:t>
            </a:r>
            <a:r>
              <a:rPr lang="en-US" b="1" dirty="0"/>
              <a:t>:</a:t>
            </a:r>
            <a:r>
              <a:rPr lang="en-US" dirty="0"/>
              <a:t> In ra </a:t>
            </a:r>
            <a:r>
              <a:rPr lang="en-US" dirty="0" err="1"/>
              <a:t>mã</a:t>
            </a:r>
            <a:r>
              <a:rPr lang="en-US" dirty="0"/>
              <a:t> </a:t>
            </a:r>
            <a:r>
              <a:rPr lang="en-US" dirty="0" err="1"/>
              <a:t>sinh</a:t>
            </a:r>
            <a:r>
              <a:rPr lang="en-US" dirty="0"/>
              <a:t> </a:t>
            </a:r>
            <a:r>
              <a:rPr lang="en-US" dirty="0" err="1"/>
              <a:t>viên</a:t>
            </a:r>
            <a:r>
              <a:rPr lang="en-US" dirty="0"/>
              <a:t> </a:t>
            </a:r>
            <a:r>
              <a:rPr lang="en-US" dirty="0" err="1"/>
              <a:t>và</a:t>
            </a:r>
            <a:r>
              <a:rPr lang="en-US" dirty="0"/>
              <a:t> </a:t>
            </a:r>
            <a:r>
              <a:rPr lang="en-US" dirty="0" err="1"/>
              <a:t>họ</a:t>
            </a:r>
            <a:r>
              <a:rPr lang="en-US" dirty="0"/>
              <a:t> </a:t>
            </a:r>
            <a:r>
              <a:rPr lang="en-US" dirty="0" err="1"/>
              <a:t>tên</a:t>
            </a:r>
            <a:r>
              <a:rPr lang="en-US" dirty="0"/>
              <a:t> </a:t>
            </a:r>
            <a:r>
              <a:rPr lang="en-US" dirty="0" err="1"/>
              <a:t>của</a:t>
            </a:r>
            <a:r>
              <a:rPr lang="en-US" dirty="0"/>
              <a:t> </a:t>
            </a:r>
            <a:r>
              <a:rPr lang="en-US" dirty="0" err="1"/>
              <a:t>những</a:t>
            </a:r>
            <a:r>
              <a:rPr lang="en-US" dirty="0"/>
              <a:t> </a:t>
            </a:r>
            <a:r>
              <a:rPr lang="en-US" dirty="0" err="1"/>
              <a:t>sinh</a:t>
            </a:r>
            <a:r>
              <a:rPr lang="en-US" dirty="0"/>
              <a:t> </a:t>
            </a:r>
            <a:r>
              <a:rPr lang="en-US" dirty="0" err="1"/>
              <a:t>viên</a:t>
            </a:r>
            <a:r>
              <a:rPr lang="en-US" dirty="0"/>
              <a:t> </a:t>
            </a:r>
            <a:r>
              <a:rPr lang="en-US" dirty="0" err="1"/>
              <a:t>không</a:t>
            </a:r>
            <a:r>
              <a:rPr lang="en-US" dirty="0"/>
              <a:t> </a:t>
            </a:r>
            <a:r>
              <a:rPr lang="en-US" dirty="0" err="1"/>
              <a:t>thực</a:t>
            </a:r>
            <a:r>
              <a:rPr lang="en-US" dirty="0"/>
              <a:t> </a:t>
            </a:r>
            <a:r>
              <a:rPr lang="en-US" dirty="0" err="1"/>
              <a:t>hiện</a:t>
            </a:r>
            <a:r>
              <a:rPr lang="en-US" dirty="0"/>
              <a:t> </a:t>
            </a:r>
            <a:r>
              <a:rPr lang="en-US" dirty="0" err="1"/>
              <a:t>đề</a:t>
            </a:r>
            <a:r>
              <a:rPr lang="en-US" dirty="0"/>
              <a:t> </a:t>
            </a:r>
            <a:r>
              <a:rPr lang="en-US" dirty="0" err="1"/>
              <a:t>tài</a:t>
            </a:r>
            <a:r>
              <a:rPr lang="en-US" dirty="0"/>
              <a:t> </a:t>
            </a:r>
            <a:r>
              <a:rPr lang="en-US" dirty="0" err="1"/>
              <a:t>có</a:t>
            </a:r>
            <a:r>
              <a:rPr lang="en-US" dirty="0"/>
              <a:t> </a:t>
            </a:r>
            <a:r>
              <a:rPr lang="en-US" dirty="0" err="1"/>
              <a:t>nơi</a:t>
            </a:r>
            <a:r>
              <a:rPr lang="en-US" dirty="0"/>
              <a:t> </a:t>
            </a:r>
            <a:r>
              <a:rPr lang="en-US" dirty="0" err="1"/>
              <a:t>áp</a:t>
            </a:r>
            <a:r>
              <a:rPr lang="en-US" dirty="0"/>
              <a:t> </a:t>
            </a:r>
            <a:r>
              <a:rPr lang="en-US" dirty="0" err="1"/>
              <a:t>dụng</a:t>
            </a:r>
            <a:r>
              <a:rPr lang="en-US" dirty="0"/>
              <a:t> </a:t>
            </a:r>
            <a:r>
              <a:rPr lang="en-US" dirty="0" err="1"/>
              <a:t>ở</a:t>
            </a:r>
            <a:r>
              <a:rPr lang="en-US" dirty="0"/>
              <a:t> </a:t>
            </a:r>
            <a:r>
              <a:rPr lang="en-US" dirty="0" err="1"/>
              <a:t>Vĩnh</a:t>
            </a:r>
            <a:r>
              <a:rPr lang="en-US" dirty="0"/>
              <a:t> Long</a:t>
            </a:r>
          </a:p>
          <a:p>
            <a:pPr lvl="1" eaLnBrk="1" hangingPunct="1">
              <a:buFontTx/>
              <a:buNone/>
            </a:pPr>
            <a:r>
              <a:rPr lang="en-US" dirty="0"/>
              <a:t>∏</a:t>
            </a:r>
            <a:r>
              <a:rPr lang="en-US" b="1" baseline="-25000" dirty="0" err="1"/>
              <a:t>MaSV</a:t>
            </a:r>
            <a:r>
              <a:rPr lang="en-US" b="1" baseline="-25000" dirty="0"/>
              <a:t>, </a:t>
            </a:r>
            <a:r>
              <a:rPr lang="en-US" b="1" baseline="-25000" dirty="0" err="1"/>
              <a:t>Hoten</a:t>
            </a:r>
            <a:r>
              <a:rPr lang="en-US" b="1" dirty="0"/>
              <a:t>(</a:t>
            </a:r>
            <a:r>
              <a:rPr lang="en-US" dirty="0"/>
              <a:t>SINHVIEN</a:t>
            </a:r>
            <a:r>
              <a:rPr lang="en-US" b="1" dirty="0"/>
              <a:t>) -</a:t>
            </a:r>
            <a:r>
              <a:rPr lang="en-US" dirty="0"/>
              <a:t> </a:t>
            </a:r>
          </a:p>
          <a:p>
            <a:pPr lvl="1" eaLnBrk="1" hangingPunct="1">
              <a:buFontTx/>
              <a:buNone/>
            </a:pPr>
            <a:r>
              <a:rPr lang="en-US" sz="2200" dirty="0"/>
              <a:t>∏</a:t>
            </a:r>
            <a:r>
              <a:rPr lang="en-US" sz="2200" b="1" baseline="-25000" dirty="0" err="1"/>
              <a:t>MaSV</a:t>
            </a:r>
            <a:r>
              <a:rPr lang="en-US" sz="2200" b="1" baseline="-25000" dirty="0"/>
              <a:t>, </a:t>
            </a:r>
            <a:r>
              <a:rPr lang="en-US" sz="2200" b="1" baseline="-25000" dirty="0" err="1"/>
              <a:t>Hoten</a:t>
            </a:r>
            <a:r>
              <a:rPr lang="en-US" sz="2200" b="1" dirty="0"/>
              <a:t>(</a:t>
            </a:r>
            <a:r>
              <a:rPr lang="el-GR" sz="2200" b="1" dirty="0">
                <a:latin typeface="Lucida Console" pitchFamily="49" charset="0"/>
              </a:rPr>
              <a:t>σ</a:t>
            </a:r>
            <a:r>
              <a:rPr lang="en-US" sz="2200" dirty="0"/>
              <a:t> </a:t>
            </a:r>
            <a:r>
              <a:rPr lang="en-US" sz="2200" dirty="0" err="1"/>
              <a:t>MaDT</a:t>
            </a:r>
            <a:r>
              <a:rPr lang="en-US" sz="2200" dirty="0"/>
              <a:t>(</a:t>
            </a:r>
            <a:r>
              <a:rPr lang="el-GR" sz="2200" b="1" dirty="0">
                <a:latin typeface="Lucida Console" pitchFamily="49" charset="0"/>
              </a:rPr>
              <a:t>σ</a:t>
            </a:r>
            <a:r>
              <a:rPr lang="en-US" sz="2200" b="1" baseline="-25000" dirty="0"/>
              <a:t>(</a:t>
            </a:r>
            <a:r>
              <a:rPr lang="en-US" sz="2200" b="1" baseline="-25000" dirty="0" err="1"/>
              <a:t>Noi_AD</a:t>
            </a:r>
            <a:r>
              <a:rPr lang="en-US" sz="2200" b="1" baseline="-25000" dirty="0"/>
              <a:t>='Vinh Long')(</a:t>
            </a:r>
            <a:r>
              <a:rPr lang="en-US" sz="2200" dirty="0"/>
              <a:t>SV_DT))*SINHVIEN * SV_DT )</a:t>
            </a:r>
            <a:r>
              <a:rPr lang="en-US" sz="2200" b="1" dirty="0"/>
              <a:t>)</a:t>
            </a:r>
            <a:endParaRPr lang="en-US" sz="1800" dirty="0"/>
          </a:p>
          <a:p>
            <a:pPr eaLnBrk="1" hangingPunct="1"/>
            <a:endParaRPr lang="en-US" sz="2200" dirty="0"/>
          </a:p>
        </p:txBody>
      </p:sp>
    </p:spTree>
    <p:extLst>
      <p:ext uri="{BB962C8B-B14F-4D97-AF65-F5344CB8AC3E}">
        <p14:creationId xmlns:p14="http://schemas.microsoft.com/office/powerpoint/2010/main" val="309922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8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85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85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88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t>Đại số quan hệ</a:t>
            </a:r>
            <a:br>
              <a:rPr lang="en-US"/>
            </a:br>
            <a:r>
              <a:rPr lang="en-US" sz="2400"/>
              <a:t>- Các phép toán</a:t>
            </a:r>
          </a:p>
        </p:txBody>
      </p:sp>
      <p:sp>
        <p:nvSpPr>
          <p:cNvPr id="83971" name="Rectangle 3"/>
          <p:cNvSpPr>
            <a:spLocks noGrp="1" noChangeArrowheads="1"/>
          </p:cNvSpPr>
          <p:nvPr>
            <p:ph type="body" idx="1"/>
          </p:nvPr>
        </p:nvSpPr>
        <p:spPr/>
        <p:txBody>
          <a:bodyPr/>
          <a:lstStyle/>
          <a:p>
            <a:endParaRPr lang="en-US"/>
          </a:p>
        </p:txBody>
      </p:sp>
      <p:pic>
        <p:nvPicPr>
          <p:cNvPr id="7987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71600"/>
            <a:ext cx="7924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FCE0E751-52D8-D44F-A632-A42226970BB1}"/>
              </a:ext>
            </a:extLst>
          </p:cNvPr>
          <p:cNvPicPr>
            <a:picLocks noChangeAspect="1"/>
          </p:cNvPicPr>
          <p:nvPr/>
        </p:nvPicPr>
        <p:blipFill>
          <a:blip r:embed="rId3"/>
          <a:stretch>
            <a:fillRect/>
          </a:stretch>
        </p:blipFill>
        <p:spPr>
          <a:xfrm>
            <a:off x="4648200" y="5994400"/>
            <a:ext cx="2438400" cy="292100"/>
          </a:xfrm>
          <a:prstGeom prst="rect">
            <a:avLst/>
          </a:prstGeom>
        </p:spPr>
      </p:pic>
    </p:spTree>
    <p:extLst>
      <p:ext uri="{BB962C8B-B14F-4D97-AF65-F5344CB8AC3E}">
        <p14:creationId xmlns:p14="http://schemas.microsoft.com/office/powerpoint/2010/main" val="1524116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9876"/>
                                        </p:tgtEl>
                                        <p:attrNameLst>
                                          <p:attrName>style.visibility</p:attrName>
                                        </p:attrNameLst>
                                      </p:cBhvr>
                                      <p:to>
                                        <p:strVal val="visible"/>
                                      </p:to>
                                    </p:set>
                                    <p:animEffect transition="in" filter="blinds(horizontal)">
                                      <p:cBhvr>
                                        <p:cTn id="7" dur="500"/>
                                        <p:tgtEl>
                                          <p:spTgt spid="79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p:txBody>
          <a:bodyPr/>
          <a:lstStyle/>
          <a:p>
            <a:pPr eaLnBrk="1" hangingPunct="1"/>
            <a:r>
              <a:rPr lang="en-US"/>
              <a:t>Đại số quan hệ</a:t>
            </a:r>
            <a:br>
              <a:rPr lang="en-US"/>
            </a:br>
            <a:r>
              <a:rPr lang="en-US" sz="2400"/>
              <a:t>- Các phép toán</a:t>
            </a:r>
          </a:p>
        </p:txBody>
      </p:sp>
      <p:sp>
        <p:nvSpPr>
          <p:cNvPr id="80899" name="Rectangle 3"/>
          <p:cNvSpPr>
            <a:spLocks noGrp="1" noChangeArrowheads="1"/>
          </p:cNvSpPr>
          <p:nvPr>
            <p:ph type="body" idx="4294967295"/>
          </p:nvPr>
        </p:nvSpPr>
        <p:spPr/>
        <p:txBody>
          <a:bodyPr/>
          <a:lstStyle/>
          <a:p>
            <a:pPr eaLnBrk="1" hangingPunct="1">
              <a:lnSpc>
                <a:spcPct val="80000"/>
              </a:lnSpc>
            </a:pPr>
            <a:r>
              <a:rPr lang="en-US" b="1"/>
              <a:t>Phép đặt lại tên</a:t>
            </a:r>
            <a:endParaRPr lang="en-US"/>
          </a:p>
          <a:p>
            <a:pPr lvl="1" eaLnBrk="1" hangingPunct="1">
              <a:lnSpc>
                <a:spcPct val="80000"/>
              </a:lnSpc>
            </a:pPr>
            <a:r>
              <a:rPr lang="en-US"/>
              <a:t>Để có kết quả cho một câu hỏi, có thể ta phải thực hiện tổ hợp nhiều phép toán đại số quan hệ. Trong trường hợp này, sẽ rõ ràng hơn nếu chúng ta sử dụng phép đặt tên để đặt tên cho các quan hệ trung gian.</a:t>
            </a:r>
          </a:p>
          <a:p>
            <a:pPr lvl="1" eaLnBrk="1" hangingPunct="1">
              <a:lnSpc>
                <a:spcPct val="80000"/>
              </a:lnSpc>
            </a:pPr>
            <a:r>
              <a:rPr lang="en-US"/>
              <a:t>ký hiệu:</a:t>
            </a:r>
          </a:p>
          <a:p>
            <a:pPr lvl="1" algn="ctr" eaLnBrk="1" hangingPunct="1">
              <a:lnSpc>
                <a:spcPct val="80000"/>
              </a:lnSpc>
              <a:buFontTx/>
              <a:buNone/>
            </a:pPr>
            <a:r>
              <a:rPr lang="en-US" b="1"/>
              <a:t> </a:t>
            </a:r>
            <a:r>
              <a:rPr lang="en-US" b="1">
                <a:sym typeface="Symbol" pitchFamily="18" charset="2"/>
              </a:rPr>
              <a:t></a:t>
            </a:r>
            <a:r>
              <a:rPr lang="en-US" b="1"/>
              <a:t>tên quan hệ trung gian</a:t>
            </a:r>
            <a:r>
              <a:rPr lang="en-US" b="1">
                <a:sym typeface="Symbol" pitchFamily="18" charset="2"/>
              </a:rPr>
              <a:t></a:t>
            </a:r>
            <a:r>
              <a:rPr lang="en-US" b="1"/>
              <a:t> </a:t>
            </a:r>
            <a:r>
              <a:rPr lang="en-US" b="1">
                <a:sym typeface="Wingdings" pitchFamily="2" charset="2"/>
              </a:rPr>
              <a:t></a:t>
            </a:r>
            <a:r>
              <a:rPr lang="en-US" b="1"/>
              <a:t> </a:t>
            </a:r>
            <a:r>
              <a:rPr lang="en-US" b="1">
                <a:sym typeface="Symbol" pitchFamily="18" charset="2"/>
              </a:rPr>
              <a:t></a:t>
            </a:r>
            <a:r>
              <a:rPr lang="en-US" b="1"/>
              <a:t>biểu thức ĐSQH</a:t>
            </a:r>
            <a:r>
              <a:rPr lang="en-US" b="1">
                <a:sym typeface="Symbol" pitchFamily="18" charset="2"/>
              </a:rPr>
              <a:t></a:t>
            </a:r>
            <a:endParaRPr lang="en-US" b="1" i="1"/>
          </a:p>
        </p:txBody>
      </p:sp>
    </p:spTree>
    <p:extLst>
      <p:ext uri="{BB962C8B-B14F-4D97-AF65-F5344CB8AC3E}">
        <p14:creationId xmlns:p14="http://schemas.microsoft.com/office/powerpoint/2010/main" val="1928226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8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08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p:txBody>
          <a:bodyPr/>
          <a:lstStyle/>
          <a:p>
            <a:pPr eaLnBrk="1" hangingPunct="1"/>
            <a:r>
              <a:rPr lang="en-US"/>
              <a:t>Đại số quan hệ</a:t>
            </a:r>
            <a:br>
              <a:rPr lang="en-US" sz="3200"/>
            </a:br>
            <a:r>
              <a:rPr lang="en-US" sz="2400"/>
              <a:t>- Các phép toán</a:t>
            </a:r>
          </a:p>
        </p:txBody>
      </p:sp>
      <p:sp>
        <p:nvSpPr>
          <p:cNvPr id="81923" name="Rectangle 3"/>
          <p:cNvSpPr>
            <a:spLocks noGrp="1" noChangeArrowheads="1"/>
          </p:cNvSpPr>
          <p:nvPr>
            <p:ph type="body" idx="4294967295"/>
          </p:nvPr>
        </p:nvSpPr>
        <p:spPr/>
        <p:txBody>
          <a:bodyPr/>
          <a:lstStyle/>
          <a:p>
            <a:pPr eaLnBrk="1" hangingPunct="1"/>
            <a:r>
              <a:rPr lang="en-US" b="1" i="1"/>
              <a:t>Ví dụ:</a:t>
            </a:r>
            <a:endParaRPr lang="en-US"/>
          </a:p>
          <a:p>
            <a:pPr lvl="1" eaLnBrk="1" hangingPunct="1"/>
            <a:r>
              <a:rPr lang="en-US"/>
              <a:t>Với biểu thức </a:t>
            </a:r>
            <a:r>
              <a:rPr lang="en-US" b="1">
                <a:sym typeface="Symbol" pitchFamily="18" charset="2"/>
              </a:rPr>
              <a:t></a:t>
            </a:r>
            <a:r>
              <a:rPr lang="en-US" b="1" baseline="-25000"/>
              <a:t>DiemTB</a:t>
            </a:r>
            <a:r>
              <a:rPr lang="en-US" b="1"/>
              <a:t>≥9.0(HOCBONG) </a:t>
            </a:r>
            <a:r>
              <a:rPr lang="en-US" b="1">
                <a:sym typeface="Symbol" pitchFamily="18" charset="2"/>
              </a:rPr>
              <a:t></a:t>
            </a:r>
            <a:r>
              <a:rPr lang="en-US" b="1"/>
              <a:t> (THANHTICH)</a:t>
            </a:r>
            <a:r>
              <a:rPr lang="en-US"/>
              <a:t> </a:t>
            </a:r>
          </a:p>
          <a:p>
            <a:pPr lvl="2" eaLnBrk="1" hangingPunct="1"/>
            <a:r>
              <a:rPr lang="en-US"/>
              <a:t>(trong đó </a:t>
            </a:r>
            <a:r>
              <a:rPr lang="en-US" b="1"/>
              <a:t>THANHTICH</a:t>
            </a:r>
            <a:r>
              <a:rPr lang="en-US"/>
              <a:t> là bảng lưu thành tích của sinh viên gồm các thuộc tính </a:t>
            </a:r>
            <a:r>
              <a:rPr lang="en-US" b="1"/>
              <a:t>maSoSV, thanhTichSV</a:t>
            </a:r>
            <a:r>
              <a:rPr lang="en-US"/>
              <a:t>), ta có thể dùng phép đặt tên như sau:</a:t>
            </a:r>
            <a:endParaRPr lang="en-US" b="1"/>
          </a:p>
          <a:p>
            <a:pPr lvl="3" eaLnBrk="1" hangingPunct="1">
              <a:buFontTx/>
              <a:buNone/>
            </a:pPr>
            <a:r>
              <a:rPr lang="en-US"/>
              <a:t>	XuatSac 	</a:t>
            </a:r>
            <a:r>
              <a:rPr lang="en-US">
                <a:sym typeface="Wingdings" pitchFamily="2" charset="2"/>
              </a:rPr>
              <a:t></a:t>
            </a:r>
            <a:r>
              <a:rPr lang="en-US"/>
              <a:t> 	</a:t>
            </a:r>
            <a:r>
              <a:rPr lang="en-US">
                <a:sym typeface="Symbol" pitchFamily="18" charset="2"/>
              </a:rPr>
              <a:t></a:t>
            </a:r>
            <a:r>
              <a:rPr lang="en-US"/>
              <a:t>DiemTB≥9.0(HOCBONG) </a:t>
            </a:r>
          </a:p>
          <a:p>
            <a:pPr lvl="3" eaLnBrk="1" hangingPunct="1">
              <a:buFontTx/>
              <a:buNone/>
            </a:pPr>
            <a:r>
              <a:rPr lang="en-US"/>
              <a:t>	KetQua 	</a:t>
            </a:r>
            <a:r>
              <a:rPr lang="en-US">
                <a:sym typeface="Wingdings" pitchFamily="2" charset="2"/>
              </a:rPr>
              <a:t></a:t>
            </a:r>
            <a:r>
              <a:rPr lang="en-US"/>
              <a:t> 	XuatSac </a:t>
            </a:r>
            <a:r>
              <a:rPr lang="en-US">
                <a:sym typeface="Symbol" pitchFamily="18" charset="2"/>
              </a:rPr>
              <a:t></a:t>
            </a:r>
            <a:r>
              <a:rPr lang="en-US"/>
              <a:t> THANHTICH</a:t>
            </a:r>
          </a:p>
          <a:p>
            <a:pPr lvl="1" eaLnBrk="1" hangingPunct="1"/>
            <a:r>
              <a:rPr lang="en-US"/>
              <a:t>Có thể đặt lại tên cho các thuộc tính trong quan hệ trung gian và quan hệ kết quả bằng cách liệt kê tên mới của các thuộc tính trong dấu ngoặc đi kèm theo tên quan hệ.</a:t>
            </a:r>
          </a:p>
        </p:txBody>
      </p:sp>
    </p:spTree>
    <p:extLst>
      <p:ext uri="{BB962C8B-B14F-4D97-AF65-F5344CB8AC3E}">
        <p14:creationId xmlns:p14="http://schemas.microsoft.com/office/powerpoint/2010/main" val="2970654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92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19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p:txBody>
          <a:bodyPr/>
          <a:lstStyle/>
          <a:p>
            <a:pPr eaLnBrk="1" hangingPunct="1"/>
            <a:r>
              <a:rPr lang="en-US"/>
              <a:t>Đại số quan hệ</a:t>
            </a:r>
            <a:br>
              <a:rPr lang="en-US" sz="3600"/>
            </a:br>
            <a:r>
              <a:rPr lang="en-US" sz="2400"/>
              <a:t>- Các phép toán</a:t>
            </a:r>
          </a:p>
        </p:txBody>
      </p:sp>
      <p:sp>
        <p:nvSpPr>
          <p:cNvPr id="82947" name="Rectangle 3"/>
          <p:cNvSpPr>
            <a:spLocks noGrp="1" noChangeArrowheads="1"/>
          </p:cNvSpPr>
          <p:nvPr>
            <p:ph type="body" idx="4294967295"/>
          </p:nvPr>
        </p:nvSpPr>
        <p:spPr/>
        <p:txBody>
          <a:bodyPr/>
          <a:lstStyle/>
          <a:p>
            <a:pPr eaLnBrk="1" hangingPunct="1"/>
            <a:r>
              <a:rPr lang="en-US" b="1"/>
              <a:t>Phép chia</a:t>
            </a:r>
          </a:p>
          <a:p>
            <a:pPr lvl="1" eaLnBrk="1" hangingPunct="1"/>
            <a:r>
              <a:rPr lang="en-US"/>
              <a:t>Cho lược đồ quan hệ R(A1, A2, …, An), S là lược đồ con của R. Giả sử r và s là các quan hệ trên R và S tương ứng. Phép chia của quan hệ r cho quan hệ s, ký hiệu r </a:t>
            </a:r>
            <a:r>
              <a:rPr lang="en-US">
                <a:sym typeface="Symbol" pitchFamily="18" charset="2"/>
              </a:rPr>
              <a:t></a:t>
            </a:r>
            <a:r>
              <a:rPr lang="en-US"/>
              <a:t> s là quan hệ trên lược đồ R – S gồm các (n-m)_bộ t sao cho tồn tại bộ t</a:t>
            </a:r>
            <a:r>
              <a:rPr lang="en-US" b="1" baseline="-25000"/>
              <a:t>s</a:t>
            </a:r>
            <a:r>
              <a:rPr lang="en-US"/>
              <a:t> </a:t>
            </a:r>
            <a:r>
              <a:rPr lang="en-US">
                <a:sym typeface="Symbol" pitchFamily="18" charset="2"/>
              </a:rPr>
              <a:t></a:t>
            </a:r>
            <a:r>
              <a:rPr lang="en-US"/>
              <a:t> s mà t ghép với t</a:t>
            </a:r>
            <a:r>
              <a:rPr lang="en-US" b="1" baseline="-25000"/>
              <a:t>s</a:t>
            </a:r>
            <a:r>
              <a:rPr lang="en-US"/>
              <a:t> ta được bộ thuộc r.</a:t>
            </a:r>
          </a:p>
          <a:p>
            <a:pPr lvl="1" algn="ctr" eaLnBrk="1" hangingPunct="1">
              <a:buFontTx/>
              <a:buNone/>
            </a:pPr>
            <a:r>
              <a:rPr lang="en-US"/>
              <a:t>	</a:t>
            </a:r>
            <a:r>
              <a:rPr lang="en-US" b="1"/>
              <a:t>r </a:t>
            </a:r>
            <a:r>
              <a:rPr lang="en-US" b="1">
                <a:sym typeface="Symbol" pitchFamily="18" charset="2"/>
              </a:rPr>
              <a:t></a:t>
            </a:r>
            <a:r>
              <a:rPr lang="en-US" b="1"/>
              <a:t> s = {t: </a:t>
            </a:r>
            <a:r>
              <a:rPr lang="en-US" b="1">
                <a:sym typeface="Symbol" pitchFamily="18" charset="2"/>
              </a:rPr>
              <a:t></a:t>
            </a:r>
            <a:r>
              <a:rPr lang="en-US" b="1"/>
              <a:t>t</a:t>
            </a:r>
            <a:r>
              <a:rPr lang="en-US" b="1" baseline="-25000"/>
              <a:t>s</a:t>
            </a:r>
            <a:r>
              <a:rPr lang="en-US" b="1"/>
              <a:t> </a:t>
            </a:r>
            <a:r>
              <a:rPr lang="en-US" b="1">
                <a:sym typeface="Symbol" pitchFamily="18" charset="2"/>
              </a:rPr>
              <a:t></a:t>
            </a:r>
            <a:r>
              <a:rPr lang="en-US" b="1"/>
              <a:t> s và </a:t>
            </a:r>
            <a:r>
              <a:rPr lang="en-US" b="1">
                <a:sym typeface="Symbol" pitchFamily="18" charset="2"/>
              </a:rPr>
              <a:t></a:t>
            </a:r>
            <a:r>
              <a:rPr lang="en-US" b="1"/>
              <a:t>t, t</a:t>
            </a:r>
            <a:r>
              <a:rPr lang="en-US" b="1" baseline="-25000"/>
              <a:t>s</a:t>
            </a:r>
            <a:r>
              <a:rPr lang="en-US" b="1">
                <a:sym typeface="Symbol" pitchFamily="18" charset="2"/>
              </a:rPr>
              <a:t></a:t>
            </a:r>
            <a:r>
              <a:rPr lang="en-US" b="1"/>
              <a:t> </a:t>
            </a:r>
            <a:r>
              <a:rPr lang="en-US" b="1">
                <a:sym typeface="Symbol" pitchFamily="18" charset="2"/>
              </a:rPr>
              <a:t></a:t>
            </a:r>
            <a:r>
              <a:rPr lang="en-US" b="1"/>
              <a:t> r}</a:t>
            </a:r>
          </a:p>
        </p:txBody>
      </p:sp>
    </p:spTree>
    <p:extLst>
      <p:ext uri="{BB962C8B-B14F-4D97-AF65-F5344CB8AC3E}">
        <p14:creationId xmlns:p14="http://schemas.microsoft.com/office/powerpoint/2010/main" val="33098753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9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29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p:txBody>
          <a:bodyPr/>
          <a:lstStyle/>
          <a:p>
            <a:pPr eaLnBrk="1" hangingPunct="1"/>
            <a:r>
              <a:rPr lang="en-US"/>
              <a:t>Bài tập chương II</a:t>
            </a:r>
          </a:p>
        </p:txBody>
      </p:sp>
      <p:sp>
        <p:nvSpPr>
          <p:cNvPr id="83971" name="Rectangle 3"/>
          <p:cNvSpPr>
            <a:spLocks noGrp="1" noChangeArrowheads="1"/>
          </p:cNvSpPr>
          <p:nvPr>
            <p:ph type="body" idx="4294967295"/>
          </p:nvPr>
        </p:nvSpPr>
        <p:spPr/>
        <p:txBody>
          <a:bodyPr/>
          <a:lstStyle/>
          <a:p>
            <a:pPr eaLnBrk="1" hangingPunct="1">
              <a:lnSpc>
                <a:spcPct val="80000"/>
              </a:lnSpc>
            </a:pPr>
            <a:r>
              <a:rPr lang="pt-BR" sz="2200" b="1"/>
              <a:t>Cho các lược đồ quan hệ sau:</a:t>
            </a:r>
            <a:endParaRPr lang="pt-BR" sz="2200"/>
          </a:p>
          <a:p>
            <a:pPr eaLnBrk="1" hangingPunct="1">
              <a:lnSpc>
                <a:spcPct val="80000"/>
              </a:lnSpc>
            </a:pPr>
            <a:r>
              <a:rPr lang="pt-BR" sz="2200"/>
              <a:t> </a:t>
            </a:r>
            <a:r>
              <a:rPr lang="en-US" sz="2200" b="1"/>
              <a:t>Hanghoa(</a:t>
            </a:r>
            <a:r>
              <a:rPr lang="en-US" sz="2200" b="1" u="sng"/>
              <a:t>MaHG</a:t>
            </a:r>
            <a:r>
              <a:rPr lang="en-US" sz="2200" b="1"/>
              <a:t>, TenHG, DVT, Dongia, Cohang)</a:t>
            </a:r>
            <a:endParaRPr lang="en-US" sz="2200"/>
          </a:p>
          <a:p>
            <a:pPr lvl="1" eaLnBrk="1" hangingPunct="1">
              <a:lnSpc>
                <a:spcPct val="80000"/>
              </a:lnSpc>
            </a:pPr>
            <a:r>
              <a:rPr lang="en-US" sz="2200"/>
              <a:t>Mỗi mặt hàng có một mã số duy nhất có tên hàng, đơn vị tính, đơn giá và hàng có còn trong kho hay không (Cohang = 0 nếu hết hàng, Cohang = 1 nếu còn hàng)</a:t>
            </a:r>
            <a:endParaRPr lang="en-US" sz="2200" b="1"/>
          </a:p>
          <a:p>
            <a:pPr eaLnBrk="1" hangingPunct="1">
              <a:lnSpc>
                <a:spcPct val="80000"/>
              </a:lnSpc>
            </a:pPr>
            <a:r>
              <a:rPr lang="en-US" sz="2200" b="1"/>
              <a:t>Khach(</a:t>
            </a:r>
            <a:r>
              <a:rPr lang="en-US" sz="2200" b="1" u="sng"/>
              <a:t>MaKH</a:t>
            </a:r>
            <a:r>
              <a:rPr lang="en-US" sz="2200" b="1"/>
              <a:t>, Hoten, Diachi, Daily)</a:t>
            </a:r>
            <a:endParaRPr lang="en-US" sz="2200"/>
          </a:p>
          <a:p>
            <a:pPr lvl="1" eaLnBrk="1" hangingPunct="1">
              <a:lnSpc>
                <a:spcPct val="80000"/>
              </a:lnSpc>
            </a:pPr>
            <a:r>
              <a:rPr lang="en-US" sz="2200"/>
              <a:t>Mỗi khách hàng có một mã số duy nhất, họ tên, địa chỉ và khách có phải là đại lý hay khách hàng lẻ (Daily = 1 nếu khách là đại lý, Daily = 0 nếu khách là khách mua bán lẻ)</a:t>
            </a:r>
          </a:p>
          <a:p>
            <a:pPr eaLnBrk="1" hangingPunct="1">
              <a:lnSpc>
                <a:spcPct val="80000"/>
              </a:lnSpc>
            </a:pPr>
            <a:r>
              <a:rPr lang="en-US" sz="2200"/>
              <a:t> </a:t>
            </a:r>
            <a:r>
              <a:rPr lang="en-US" sz="2200" b="1"/>
              <a:t>Hoadon(</a:t>
            </a:r>
            <a:r>
              <a:rPr lang="en-US" sz="2200" b="1" u="sng"/>
              <a:t>SoHD</a:t>
            </a:r>
            <a:r>
              <a:rPr lang="en-US" sz="2200" b="1"/>
              <a:t>, Ngaylap, Ngaygiao, Trigia, MaKH)</a:t>
            </a:r>
            <a:endParaRPr lang="en-US" sz="2200"/>
          </a:p>
          <a:p>
            <a:pPr lvl="1" eaLnBrk="1" hangingPunct="1">
              <a:lnSpc>
                <a:spcPct val="80000"/>
              </a:lnSpc>
            </a:pPr>
            <a:r>
              <a:rPr lang="en-US" sz="2200"/>
              <a:t>Mỗi hóa đơn có một số hóa đơn duy nhất, ngày lập, trị giá hóa đơn, ngày giao hàng  và giao cho khách hàng nào</a:t>
            </a:r>
            <a:endParaRPr lang="en-US" sz="2200" b="1"/>
          </a:p>
          <a:p>
            <a:pPr eaLnBrk="1" hangingPunct="1">
              <a:lnSpc>
                <a:spcPct val="80000"/>
              </a:lnSpc>
            </a:pPr>
            <a:r>
              <a:rPr lang="en-US" sz="2200" b="1"/>
              <a:t> Chitiet_HD(</a:t>
            </a:r>
            <a:r>
              <a:rPr lang="en-US" sz="2200" b="1" u="sng"/>
              <a:t>SoHD, MaHG</a:t>
            </a:r>
            <a:r>
              <a:rPr lang="en-US" sz="2200" b="1"/>
              <a:t>, Soluong, Giaban)</a:t>
            </a:r>
          </a:p>
          <a:p>
            <a:pPr eaLnBrk="1" hangingPunct="1">
              <a:lnSpc>
                <a:spcPct val="80000"/>
              </a:lnSpc>
            </a:pPr>
            <a:r>
              <a:rPr lang="en-US" sz="2200"/>
              <a:t>	Lưu thông tin chi  tiết của hóa đơn bao gồm số HĐ, mã hàng, số lượng bán và giá bán của mặt hàng đó.</a:t>
            </a:r>
          </a:p>
        </p:txBody>
      </p:sp>
    </p:spTree>
    <p:extLst>
      <p:ext uri="{BB962C8B-B14F-4D97-AF65-F5344CB8AC3E}">
        <p14:creationId xmlns:p14="http://schemas.microsoft.com/office/powerpoint/2010/main" val="3480409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397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397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397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397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3971">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3971">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39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p:txBody>
          <a:bodyPr/>
          <a:lstStyle/>
          <a:p>
            <a:pPr eaLnBrk="1" hangingPunct="1"/>
            <a:r>
              <a:rPr lang="en-US"/>
              <a:t>Các định nghĩa</a:t>
            </a:r>
            <a:br>
              <a:rPr lang="en-US"/>
            </a:br>
            <a:r>
              <a:rPr lang="en-US" sz="2400"/>
              <a:t>- Mô hình quan hệ là gì?</a:t>
            </a:r>
          </a:p>
        </p:txBody>
      </p:sp>
      <p:sp>
        <p:nvSpPr>
          <p:cNvPr id="38915" name="Rectangle 3"/>
          <p:cNvSpPr>
            <a:spLocks noGrp="1" noChangeArrowheads="1"/>
          </p:cNvSpPr>
          <p:nvPr>
            <p:ph type="body" idx="4294967295"/>
          </p:nvPr>
        </p:nvSpPr>
        <p:spPr/>
        <p:txBody>
          <a:bodyPr/>
          <a:lstStyle/>
          <a:p>
            <a:pPr eaLnBrk="1" hangingPunct="1"/>
            <a:r>
              <a:rPr lang="en-US"/>
              <a:t>Mô hình CSDL quan hệ gọi tắt là mô hình quan hệ do E.F Codd đề xuất năm 1971, mô hình này bao gồm:</a:t>
            </a:r>
          </a:p>
          <a:p>
            <a:pPr lvl="1" eaLnBrk="1" hangingPunct="1"/>
            <a:r>
              <a:rPr lang="en-US"/>
              <a:t>Một hệ thống các ký hiệu để mô tả dữ liệu dưới dạng dòng và cột như quan hệ, bộ, thuộc tính, khóa cính, khóa ngoại,…</a:t>
            </a:r>
          </a:p>
          <a:p>
            <a:pPr lvl="1" eaLnBrk="1" hangingPunct="1"/>
            <a:r>
              <a:rPr lang="en-US"/>
              <a:t>Một tập hợp các phép toán trên dữ liệu như phép toán tập hợp, phép toán quan hệ.</a:t>
            </a:r>
          </a:p>
          <a:p>
            <a:pPr lvl="1" eaLnBrk="1" hangingPunct="1"/>
            <a:r>
              <a:rPr lang="en-US"/>
              <a:t>Ràng buộc toàn vẹn quan hệ. </a:t>
            </a:r>
          </a:p>
        </p:txBody>
      </p:sp>
    </p:spTree>
    <p:extLst>
      <p:ext uri="{BB962C8B-B14F-4D97-AF65-F5344CB8AC3E}">
        <p14:creationId xmlns:p14="http://schemas.microsoft.com/office/powerpoint/2010/main" val="12830284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9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9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p:txBody>
          <a:bodyPr/>
          <a:lstStyle/>
          <a:p>
            <a:pPr eaLnBrk="1" hangingPunct="1"/>
            <a:r>
              <a:rPr lang="en-US"/>
              <a:t>Bài tập chương II (tt)</a:t>
            </a:r>
          </a:p>
        </p:txBody>
      </p:sp>
      <p:sp>
        <p:nvSpPr>
          <p:cNvPr id="84995" name="Rectangle 3"/>
          <p:cNvSpPr>
            <a:spLocks noGrp="1" noChangeArrowheads="1"/>
          </p:cNvSpPr>
          <p:nvPr>
            <p:ph type="body" idx="4294967295"/>
          </p:nvPr>
        </p:nvSpPr>
        <p:spPr/>
        <p:txBody>
          <a:bodyPr/>
          <a:lstStyle/>
          <a:p>
            <a:pPr eaLnBrk="1" hangingPunct="1"/>
            <a:r>
              <a:rPr lang="en-US" b="1"/>
              <a:t>Viết các biểu thức đại số quan hệ cho các câu hỏi sau:</a:t>
            </a:r>
            <a:endParaRPr lang="en-US"/>
          </a:p>
          <a:p>
            <a:pPr lvl="1" eaLnBrk="1" hangingPunct="1"/>
            <a:r>
              <a:rPr lang="en-US" sz="2000"/>
              <a:t>Cho biết Mã số và tên của các mặt hàng còn trong kho</a:t>
            </a:r>
          </a:p>
          <a:p>
            <a:pPr lvl="1" eaLnBrk="1" hangingPunct="1"/>
            <a:r>
              <a:rPr lang="en-US" sz="2000"/>
              <a:t>Cho biết họ tên và địa chỉ của các khách hàng là đại lý</a:t>
            </a:r>
          </a:p>
          <a:p>
            <a:pPr lvl="1" eaLnBrk="1" hangingPunct="1"/>
            <a:r>
              <a:rPr lang="en-US" sz="2000"/>
              <a:t>Cho biết trị giá của những hóa đơn lập vào ngày 12/05/2007</a:t>
            </a:r>
          </a:p>
          <a:p>
            <a:pPr lvl="1" eaLnBrk="1" hangingPunct="1"/>
            <a:r>
              <a:rPr lang="en-US" sz="2000"/>
              <a:t>Cho biết họ tên, địa chỉ của các khách hàng lẻ mua hàng vào ngày 15/01/2007</a:t>
            </a:r>
          </a:p>
          <a:p>
            <a:pPr lvl="1" eaLnBrk="1" hangingPunct="1"/>
            <a:r>
              <a:rPr lang="en-US" sz="2000"/>
              <a:t>In ra thông tin gồm mã số, tên hàng và đơn vị tính của các mặt hàng được các khách hàng ở Đồng Tháp mua vào ngày 15/12/2006</a:t>
            </a:r>
          </a:p>
          <a:p>
            <a:pPr eaLnBrk="1" hangingPunct="1"/>
            <a:endParaRPr lang="en-US" sz="2200"/>
          </a:p>
        </p:txBody>
      </p:sp>
    </p:spTree>
    <p:extLst>
      <p:ext uri="{BB962C8B-B14F-4D97-AF65-F5344CB8AC3E}">
        <p14:creationId xmlns:p14="http://schemas.microsoft.com/office/powerpoint/2010/main" val="17361988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9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49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499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499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49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p:txBody>
          <a:bodyPr/>
          <a:lstStyle/>
          <a:p>
            <a:pPr eaLnBrk="1" hangingPunct="1"/>
            <a:r>
              <a:rPr lang="en-US"/>
              <a:t>Bài tập chương II (tt)</a:t>
            </a:r>
          </a:p>
        </p:txBody>
      </p:sp>
      <p:sp>
        <p:nvSpPr>
          <p:cNvPr id="86019" name="Rectangle 3"/>
          <p:cNvSpPr>
            <a:spLocks noGrp="1" noChangeArrowheads="1"/>
          </p:cNvSpPr>
          <p:nvPr>
            <p:ph type="body" idx="4294967295"/>
          </p:nvPr>
        </p:nvSpPr>
        <p:spPr/>
        <p:txBody>
          <a:bodyPr/>
          <a:lstStyle/>
          <a:p>
            <a:pPr lvl="1" eaLnBrk="1" hangingPunct="1"/>
            <a:r>
              <a:rPr lang="en-US" sz="2000"/>
              <a:t>In ra mã số, tên của các mặt hàng thuộc các hóa đơn có trị giá lớn hơn 1000</a:t>
            </a:r>
          </a:p>
          <a:p>
            <a:pPr lvl="1" eaLnBrk="1" hangingPunct="1"/>
            <a:r>
              <a:rPr lang="en-US" sz="2000"/>
              <a:t>Cho biết tên của những mặt hàng chưa từng được bán</a:t>
            </a:r>
          </a:p>
          <a:p>
            <a:pPr lvl="1" eaLnBrk="1" hangingPunct="1"/>
            <a:r>
              <a:rPr lang="en-US" sz="2000"/>
              <a:t>Cho biết mã số, tên của những đại lý không mua hai mặt hàng “H001” và “H002”</a:t>
            </a:r>
          </a:p>
          <a:p>
            <a:pPr lvl="1" eaLnBrk="1" hangingPunct="1"/>
            <a:r>
              <a:rPr lang="en-US" sz="2000"/>
              <a:t>Tìm tên của những mặt hàng vừa được mua bởi các đại lý ở Vĩnh Long vừa được mua bởi các khách hàng lẻ ở Trà Vinh. </a:t>
            </a:r>
          </a:p>
          <a:p>
            <a:pPr lvl="1" eaLnBrk="1" hangingPunct="1"/>
            <a:r>
              <a:rPr lang="en-US" sz="2000"/>
              <a:t>Tìm những hóa đơn mua các mặt hàng ít ra như là các mặt hàng của hóa đơn 999</a:t>
            </a:r>
          </a:p>
          <a:p>
            <a:pPr lvl="1" eaLnBrk="1" hangingPunct="1"/>
            <a:r>
              <a:rPr lang="en-US" sz="2000"/>
              <a:t>Tìm địa chỉ và tên của những đại lý đã mua tất cả các mặt hàng mà đại lý “KH009” đã mua vào ngày 20/01/2007</a:t>
            </a:r>
          </a:p>
          <a:p>
            <a:pPr eaLnBrk="1" hangingPunct="1"/>
            <a:endParaRPr lang="en-US" sz="2200"/>
          </a:p>
        </p:txBody>
      </p:sp>
    </p:spTree>
    <p:extLst>
      <p:ext uri="{BB962C8B-B14F-4D97-AF65-F5344CB8AC3E}">
        <p14:creationId xmlns:p14="http://schemas.microsoft.com/office/powerpoint/2010/main" val="37447274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0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60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601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601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60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p:txBody>
          <a:bodyPr/>
          <a:lstStyle/>
          <a:p>
            <a:pPr eaLnBrk="1" hangingPunct="1"/>
            <a:r>
              <a:rPr lang="en-US"/>
              <a:t>Các định nghĩa</a:t>
            </a:r>
            <a:br>
              <a:rPr lang="en-US"/>
            </a:br>
            <a:r>
              <a:rPr lang="en-US" sz="2400"/>
              <a:t>– Thuộc tính</a:t>
            </a:r>
          </a:p>
        </p:txBody>
      </p:sp>
      <p:sp>
        <p:nvSpPr>
          <p:cNvPr id="39939" name="Rectangle 3"/>
          <p:cNvSpPr>
            <a:spLocks noGrp="1" noChangeArrowheads="1"/>
          </p:cNvSpPr>
          <p:nvPr>
            <p:ph type="body" idx="4294967295"/>
          </p:nvPr>
        </p:nvSpPr>
        <p:spPr/>
        <p:txBody>
          <a:bodyPr/>
          <a:lstStyle/>
          <a:p>
            <a:pPr eaLnBrk="1" hangingPunct="1">
              <a:lnSpc>
                <a:spcPct val="90000"/>
              </a:lnSpc>
              <a:buFontTx/>
              <a:buNone/>
            </a:pPr>
            <a:r>
              <a:rPr lang="en-US" b="1" u="sng"/>
              <a:t>Thuộc tính (attribute, arity)</a:t>
            </a:r>
            <a:endParaRPr lang="en-US"/>
          </a:p>
          <a:p>
            <a:pPr lvl="1" eaLnBrk="1" hangingPunct="1">
              <a:lnSpc>
                <a:spcPct val="90000"/>
              </a:lnSpc>
            </a:pPr>
            <a:r>
              <a:rPr lang="en-US"/>
              <a:t>Là các đặc trưng của đối tượng</a:t>
            </a:r>
          </a:p>
          <a:p>
            <a:pPr lvl="2" eaLnBrk="1" hangingPunct="1">
              <a:lnSpc>
                <a:spcPct val="90000"/>
              </a:lnSpc>
            </a:pPr>
            <a:r>
              <a:rPr lang="en-US"/>
              <a:t>Vd: Bài toán quản lý điểm thi của sinh viên, với đối tượng sinh viên ta cần phải chú ý đến các đặc trưng riêng như: họ tên, ngày sinh, học bổng, tỉnh, lớp mà sinh viên theo học…</a:t>
            </a:r>
            <a:r>
              <a:rPr lang="en-US">
                <a:sym typeface="Wingdings" pitchFamily="2" charset="2"/>
              </a:rPr>
              <a:t> các thuộc tính.</a:t>
            </a:r>
            <a:endParaRPr lang="en-US"/>
          </a:p>
          <a:p>
            <a:pPr lvl="1" eaLnBrk="1" hangingPunct="1">
              <a:lnSpc>
                <a:spcPct val="90000"/>
              </a:lnSpc>
            </a:pPr>
            <a:r>
              <a:rPr lang="en-US"/>
              <a:t>được phân biệt bằng tên gọi </a:t>
            </a:r>
          </a:p>
          <a:p>
            <a:pPr lvl="1" eaLnBrk="1" hangingPunct="1">
              <a:lnSpc>
                <a:spcPct val="90000"/>
              </a:lnSpc>
            </a:pPr>
            <a:r>
              <a:rPr lang="en-US"/>
              <a:t>phải thuộc vào một kiểu dữ liệu nhất định (số, chuỗi, ngày tháng, lôgic, hình ảnh…). </a:t>
            </a:r>
          </a:p>
        </p:txBody>
      </p:sp>
    </p:spTree>
    <p:extLst>
      <p:ext uri="{BB962C8B-B14F-4D97-AF65-F5344CB8AC3E}">
        <p14:creationId xmlns:p14="http://schemas.microsoft.com/office/powerpoint/2010/main" val="8245184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9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93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93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9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p:txBody>
          <a:bodyPr/>
          <a:lstStyle/>
          <a:p>
            <a:pPr eaLnBrk="1" hangingPunct="1"/>
            <a:r>
              <a:rPr lang="en-US"/>
              <a:t>Các định nghĩa</a:t>
            </a:r>
            <a:br>
              <a:rPr lang="en-US"/>
            </a:br>
            <a:r>
              <a:rPr lang="en-US" sz="2400"/>
              <a:t>– Thuộc tính</a:t>
            </a:r>
          </a:p>
        </p:txBody>
      </p:sp>
      <p:sp>
        <p:nvSpPr>
          <p:cNvPr id="40963" name="Rectangle 3"/>
          <p:cNvSpPr>
            <a:spLocks noGrp="1" noChangeArrowheads="1"/>
          </p:cNvSpPr>
          <p:nvPr>
            <p:ph type="body" idx="4294967295"/>
          </p:nvPr>
        </p:nvSpPr>
        <p:spPr/>
        <p:txBody>
          <a:bodyPr/>
          <a:lstStyle/>
          <a:p>
            <a:pPr eaLnBrk="1" hangingPunct="1">
              <a:lnSpc>
                <a:spcPct val="90000"/>
              </a:lnSpc>
              <a:buFontTx/>
              <a:buNone/>
            </a:pPr>
            <a:r>
              <a:rPr lang="en-US" b="1" u="sng"/>
              <a:t>Thuộc tính (attribute, arity) (tt)</a:t>
            </a:r>
            <a:endParaRPr lang="en-US"/>
          </a:p>
          <a:p>
            <a:pPr lvl="1" eaLnBrk="1" hangingPunct="1">
              <a:lnSpc>
                <a:spcPct val="90000"/>
              </a:lnSpc>
            </a:pPr>
            <a:r>
              <a:rPr lang="en-US"/>
              <a:t>Lưu ý:</a:t>
            </a:r>
            <a:r>
              <a:rPr lang="en-US" sz="2000"/>
              <a:t> </a:t>
            </a:r>
          </a:p>
          <a:p>
            <a:pPr lvl="2" eaLnBrk="1" hangingPunct="1">
              <a:lnSpc>
                <a:spcPct val="90000"/>
              </a:lnSpc>
            </a:pPr>
            <a:r>
              <a:rPr lang="en-US"/>
              <a:t>trong cùng một quan hệ (đối tượng) không được có hai thuộc tính cùng tên.</a:t>
            </a:r>
          </a:p>
          <a:p>
            <a:pPr lvl="1" eaLnBrk="1" hangingPunct="1">
              <a:lnSpc>
                <a:spcPct val="90000"/>
              </a:lnSpc>
            </a:pPr>
            <a:r>
              <a:rPr lang="en-US"/>
              <a:t>Thông thường mỗi thuộc tính chỉ chọn lấy giá trị trong một tập con của kiểu dữ liệu </a:t>
            </a:r>
            <a:r>
              <a:rPr lang="en-US">
                <a:sym typeface="Wingdings" pitchFamily="2" charset="2"/>
              </a:rPr>
              <a:t></a:t>
            </a:r>
            <a:r>
              <a:rPr lang="en-US"/>
              <a:t> </a:t>
            </a:r>
            <a:r>
              <a:rPr lang="en-US" b="1" u="sng"/>
              <a:t>miền giá trị</a:t>
            </a:r>
            <a:r>
              <a:rPr lang="en-US"/>
              <a:t> của thuộc tính đó. </a:t>
            </a:r>
          </a:p>
          <a:p>
            <a:pPr lvl="2" eaLnBrk="1" hangingPunct="1">
              <a:lnSpc>
                <a:spcPct val="90000"/>
              </a:lnSpc>
            </a:pPr>
            <a:r>
              <a:rPr lang="en-US"/>
              <a:t>Ví dụ điểm thi của sinh viên chỉ là các số nguyên từ 0 đến 10.</a:t>
            </a:r>
          </a:p>
          <a:p>
            <a:pPr lvl="1" eaLnBrk="1" hangingPunct="1">
              <a:lnSpc>
                <a:spcPct val="90000"/>
              </a:lnSpc>
            </a:pPr>
            <a:r>
              <a:rPr lang="en-US"/>
              <a:t>Thường dùng các chữ cái hoa A, B, C để biểu diễn các thuộc tính, hoặc A</a:t>
            </a:r>
            <a:r>
              <a:rPr lang="en-US" baseline="-25000"/>
              <a:t>1</a:t>
            </a:r>
            <a:r>
              <a:rPr lang="en-US"/>
              <a:t>, …, A</a:t>
            </a:r>
            <a:r>
              <a:rPr lang="en-US" baseline="-25000"/>
              <a:t>n</a:t>
            </a:r>
            <a:r>
              <a:rPr lang="en-US"/>
              <a:t> để biểu diễn một số lượng lớn các thuộc tính.</a:t>
            </a:r>
          </a:p>
        </p:txBody>
      </p:sp>
    </p:spTree>
    <p:extLst>
      <p:ext uri="{BB962C8B-B14F-4D97-AF65-F5344CB8AC3E}">
        <p14:creationId xmlns:p14="http://schemas.microsoft.com/office/powerpoint/2010/main" val="28080314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0963">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9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p:txBody>
          <a:bodyPr/>
          <a:lstStyle/>
          <a:p>
            <a:pPr eaLnBrk="1" hangingPunct="1"/>
            <a:r>
              <a:rPr lang="en-US"/>
              <a:t>Các định nghĩa</a:t>
            </a:r>
            <a:br>
              <a:rPr lang="en-US"/>
            </a:br>
            <a:r>
              <a:rPr lang="en-US" sz="2400"/>
              <a:t>– Lược đồ quan hệ, Lược đồ cơ sở dữ liệu</a:t>
            </a:r>
          </a:p>
        </p:txBody>
      </p:sp>
      <p:sp>
        <p:nvSpPr>
          <p:cNvPr id="41987" name="Rectangle 3"/>
          <p:cNvSpPr>
            <a:spLocks noGrp="1" noChangeArrowheads="1"/>
          </p:cNvSpPr>
          <p:nvPr>
            <p:ph type="body" idx="4294967295"/>
          </p:nvPr>
        </p:nvSpPr>
        <p:spPr/>
        <p:txBody>
          <a:bodyPr/>
          <a:lstStyle/>
          <a:p>
            <a:pPr eaLnBrk="1" hangingPunct="1"/>
            <a:r>
              <a:rPr lang="en-US" b="1" u="sng"/>
              <a:t>Lược đồ quan hệ (Relation) </a:t>
            </a:r>
          </a:p>
          <a:p>
            <a:pPr lvl="1" eaLnBrk="1" hangingPunct="1"/>
            <a:r>
              <a:rPr lang="en-US"/>
              <a:t>là tập tất cả các thuộc tính cần quản lý của một đối tượng cùng với những mối liên hệ giữa chúng.</a:t>
            </a:r>
          </a:p>
          <a:p>
            <a:pPr lvl="1" eaLnBrk="1" hangingPunct="1"/>
            <a:r>
              <a:rPr lang="en-US"/>
              <a:t>Sau này ta thường nói là cho lược đồ quan hệ R trên tập thuộc tính U, ký hiệu R(U), hoặc R(A</a:t>
            </a:r>
            <a:r>
              <a:rPr lang="en-US" baseline="-25000"/>
              <a:t>1</a:t>
            </a:r>
            <a:r>
              <a:rPr lang="en-US"/>
              <a:t>,…,A</a:t>
            </a:r>
            <a:r>
              <a:rPr lang="en-US" baseline="-25000"/>
              <a:t>n</a:t>
            </a:r>
            <a:r>
              <a:rPr lang="en-US"/>
              <a:t>).</a:t>
            </a:r>
          </a:p>
          <a:p>
            <a:pPr lvl="1" eaLnBrk="1" hangingPunct="1"/>
            <a:r>
              <a:rPr lang="en-US" b="1" u="sng"/>
              <a:t>Vd:</a:t>
            </a:r>
            <a:r>
              <a:rPr lang="en-US"/>
              <a:t> ta có LĐQH sinh viên (đặt tên là SV) với các thuộc tính như sau:</a:t>
            </a:r>
          </a:p>
          <a:p>
            <a:pPr lvl="2" eaLnBrk="1" hangingPunct="1">
              <a:buFontTx/>
              <a:buNone/>
            </a:pPr>
            <a:r>
              <a:rPr lang="en-US"/>
              <a:t>SV(maSoSV, hoTenSV, ngaySinh, diemTB, mucHbg)</a:t>
            </a:r>
          </a:p>
        </p:txBody>
      </p:sp>
    </p:spTree>
    <p:extLst>
      <p:ext uri="{BB962C8B-B14F-4D97-AF65-F5344CB8AC3E}">
        <p14:creationId xmlns:p14="http://schemas.microsoft.com/office/powerpoint/2010/main" val="1415897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p:txBody>
          <a:bodyPr/>
          <a:lstStyle/>
          <a:p>
            <a:pPr eaLnBrk="1" hangingPunct="1"/>
            <a:r>
              <a:rPr lang="en-US"/>
              <a:t>Các định nghĩa</a:t>
            </a:r>
            <a:br>
              <a:rPr lang="en-US"/>
            </a:br>
            <a:r>
              <a:rPr lang="en-US" sz="2400"/>
              <a:t>– Lược đồ quan hệ, Lược đồ cơ sở dữ liệu</a:t>
            </a:r>
          </a:p>
        </p:txBody>
      </p:sp>
      <p:sp>
        <p:nvSpPr>
          <p:cNvPr id="43011" name="Rectangle 3"/>
          <p:cNvSpPr>
            <a:spLocks noGrp="1" noChangeArrowheads="1"/>
          </p:cNvSpPr>
          <p:nvPr>
            <p:ph type="body" idx="4294967295"/>
          </p:nvPr>
        </p:nvSpPr>
        <p:spPr/>
        <p:txBody>
          <a:bodyPr/>
          <a:lstStyle/>
          <a:p>
            <a:pPr eaLnBrk="1" hangingPunct="1"/>
            <a:r>
              <a:rPr lang="en-US" b="1" u="sng"/>
              <a:t>Lược đồ quan hệ (Relation) (tt)</a:t>
            </a:r>
          </a:p>
          <a:p>
            <a:pPr lvl="1" eaLnBrk="1" hangingPunct="1">
              <a:buFontTx/>
              <a:buChar char="-"/>
            </a:pPr>
            <a:r>
              <a:rPr lang="en-US"/>
              <a:t>Một LĐQH có một ý nghĩa gọi là </a:t>
            </a:r>
            <a:r>
              <a:rPr lang="en-US" b="1"/>
              <a:t>tân từ</a:t>
            </a:r>
            <a:r>
              <a:rPr lang="en-US"/>
              <a:t> của LĐQH</a:t>
            </a:r>
          </a:p>
          <a:p>
            <a:pPr lvl="1" eaLnBrk="1" hangingPunct="1">
              <a:buFontTx/>
              <a:buChar char="-"/>
            </a:pPr>
            <a:r>
              <a:rPr lang="en-US"/>
              <a:t>Ví dụ: với lược đồ quan hệ SV trên ta có tân từ như sau:</a:t>
            </a:r>
          </a:p>
          <a:p>
            <a:pPr lvl="2" eaLnBrk="1" hangingPunct="1">
              <a:buFontTx/>
              <a:buChar char="-"/>
            </a:pPr>
            <a:r>
              <a:rPr lang="en-US"/>
              <a:t>Mỗi sinh viên có một mã số duy nhất, mỗi mã số xác định tất cả các thuộc tính của sinh viên đó như họ tên, ngày sinh, mức học bổng… </a:t>
            </a:r>
          </a:p>
        </p:txBody>
      </p:sp>
    </p:spTree>
    <p:extLst>
      <p:ext uri="{BB962C8B-B14F-4D97-AF65-F5344CB8AC3E}">
        <p14:creationId xmlns:p14="http://schemas.microsoft.com/office/powerpoint/2010/main" val="5623919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700" b="1"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700" b="1"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TotalTime>
  <Words>5019</Words>
  <Application>Microsoft Macintosh PowerPoint</Application>
  <PresentationFormat>On-screen Show (4:3)</PresentationFormat>
  <Paragraphs>431</Paragraphs>
  <Slides>51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Lucida Console</vt:lpstr>
      <vt:lpstr>Lucida Sans Unicode</vt:lpstr>
      <vt:lpstr>Symbol</vt:lpstr>
      <vt:lpstr>Times New Roman</vt:lpstr>
      <vt:lpstr>Default Design</vt:lpstr>
      <vt:lpstr>Chương II   MÔ HÌNH DỮ LIỆU QUAN HỆ</vt:lpstr>
      <vt:lpstr>Nội dung chương II</vt:lpstr>
      <vt:lpstr>PowerPoint Presentation</vt:lpstr>
      <vt:lpstr>Các định nghĩa - Mở đầu (tt)</vt:lpstr>
      <vt:lpstr>Các định nghĩa - Mô hình quan hệ là gì?</vt:lpstr>
      <vt:lpstr>Các định nghĩa – Thuộc tính</vt:lpstr>
      <vt:lpstr>Các định nghĩa – Thuộc tính</vt:lpstr>
      <vt:lpstr>Các định nghĩa – Lược đồ quan hệ, Lược đồ cơ sở dữ liệu</vt:lpstr>
      <vt:lpstr>Các định nghĩa – Lược đồ quan hệ, Lược đồ cơ sở dữ liệu</vt:lpstr>
      <vt:lpstr>Các định nghĩa – Lược đồ quan hệ, Lược đồ cơ sở dữ liệu (tt)</vt:lpstr>
      <vt:lpstr>Các định nghĩa – Lược đồ quan hệ, Lược đồ cơ sở dữ liệu (tt)</vt:lpstr>
      <vt:lpstr>Các định nghĩa – Lược đồ quan hệ, Lược đồ cơ sở dữ liệu (tt)</vt:lpstr>
      <vt:lpstr>Các định nghĩa – Lược đồ quan hệ, Lược đồ cơ sở dữ liệu (tt)</vt:lpstr>
      <vt:lpstr>Các định nghĩa – Lược đồ QH, Lược đồ CSDL (tt)</vt:lpstr>
      <vt:lpstr>Các định nghĩa – Khóa của LĐQH</vt:lpstr>
      <vt:lpstr>Các định nghĩa – Khóa của LĐQH (tt) </vt:lpstr>
      <vt:lpstr>Các định nghĩa – Khóa của LĐQH (tt) </vt:lpstr>
      <vt:lpstr>Các định nghĩa – Khóa của LĐQH (tt) </vt:lpstr>
      <vt:lpstr>Các định nghĩa – Khóa của LĐQH (tt) </vt:lpstr>
      <vt:lpstr>Các định nghĩa – Khóa của LĐQH (tt) </vt:lpstr>
      <vt:lpstr>Các định nghĩa - Lược đồ và thể hiện của CSDL</vt:lpstr>
      <vt:lpstr>Các định nghĩa - Lược đồ và thể hiện của CSDL (tt)</vt:lpstr>
      <vt:lpstr>Các định nghĩa  - Lược đồ và thể hiện của CSDL (tt)</vt:lpstr>
      <vt:lpstr>Đại số quan hệ - Giới thiệu</vt:lpstr>
      <vt:lpstr>Đại số quan hệ - Giới thiệu (tt)</vt:lpstr>
      <vt:lpstr>Đại số quan hệ - Các phép toán – Phép chọn</vt:lpstr>
      <vt:lpstr>Đại số quan hệ - Các phép toán – Phép chọn (tt)</vt:lpstr>
      <vt:lpstr>Đại số quan hệ - Các phép toán – Phép chọn (tt)</vt:lpstr>
      <vt:lpstr>Đại số quan hệ - Các phép toán – Phép chọn (tt)</vt:lpstr>
      <vt:lpstr>Đại số quan hệ - Các phép toán – Phép chọn (tt)</vt:lpstr>
      <vt:lpstr>Đại số quan hệ - Các phép toán – Phép chọn (tt)</vt:lpstr>
      <vt:lpstr>Đại số quan hệ - Các phép toán – Phép chọn (tt)</vt:lpstr>
      <vt:lpstr>Đại số quan hệ - Các phép toán – Phép chiếu</vt:lpstr>
      <vt:lpstr>Đại số quan hệ - Các phép toán – Phép chiếu</vt:lpstr>
      <vt:lpstr>Đại số quan hệ - Các phép toán – Phép chiếu</vt:lpstr>
      <vt:lpstr>Đại số quan hệ - Các phép toán – Phép chiếu</vt:lpstr>
      <vt:lpstr>Đại số quan hệ - Các phép toán</vt:lpstr>
      <vt:lpstr>Đại số quan hệ - Các phép toán</vt:lpstr>
      <vt:lpstr>Đại số quan hệ - Các phép toán – Phép kết nối</vt:lpstr>
      <vt:lpstr>Đại số quan hệ - Các phép toán – Phép kết nối (tt)</vt:lpstr>
      <vt:lpstr>Đại số quan hệ - Các phép toán – Phép kết nối (tt)</vt:lpstr>
      <vt:lpstr>Đại số quan hệ - Các phép toán – Phép hợp</vt:lpstr>
      <vt:lpstr>Đại số quan hệ - Các phép toán – Phép giao</vt:lpstr>
      <vt:lpstr>Đại số quan hệ - Các phép toán – Phép hiệu</vt:lpstr>
      <vt:lpstr>Đại số quan hệ - Các phép toán</vt:lpstr>
      <vt:lpstr>Đại số quan hệ - Các phép toán</vt:lpstr>
      <vt:lpstr>Đại số quan hệ - Các phép toán</vt:lpstr>
      <vt:lpstr>Đại số quan hệ - Các phép toán</vt:lpstr>
      <vt:lpstr>Bài tập chương II</vt:lpstr>
      <vt:lpstr>Bài tập chương II (tt)</vt:lpstr>
      <vt:lpstr>Bài tập chương II (tt)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II   MÔ HÌNH DỮ LIỆU QUAN HỆ</dc:title>
  <dc:creator>Vu Hong</dc:creator>
  <cp:lastModifiedBy>Microsoft Office User</cp:lastModifiedBy>
  <cp:revision>12</cp:revision>
  <dcterms:created xsi:type="dcterms:W3CDTF">2012-01-02T10:19:13Z</dcterms:created>
  <dcterms:modified xsi:type="dcterms:W3CDTF">2022-03-11T10:00:37Z</dcterms:modified>
</cp:coreProperties>
</file>