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01"/>
    <p:restoredTop sz="94419"/>
  </p:normalViewPr>
  <p:slideViewPr>
    <p:cSldViewPr>
      <p:cViewPr varScale="1">
        <p:scale>
          <a:sx n="108" d="100"/>
          <a:sy n="108" d="100"/>
        </p:scale>
        <p:origin x="1392" y="192"/>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189CE7-CD04-4565-80F7-D6A5C9DEB71F}" type="datetimeFigureOut">
              <a:rPr lang="en-US" smtClean="0"/>
              <a:t>3/1/22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A8447-293B-4529-88C7-127EC40C4DC3}" type="slidenum">
              <a:rPr lang="en-US" smtClean="0"/>
              <a:t>‹#›</a:t>
            </a:fld>
            <a:endParaRPr lang="en-US"/>
          </a:p>
        </p:txBody>
      </p:sp>
    </p:spTree>
    <p:extLst>
      <p:ext uri="{BB962C8B-B14F-4D97-AF65-F5344CB8AC3E}">
        <p14:creationId xmlns:p14="http://schemas.microsoft.com/office/powerpoint/2010/main" val="240915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187581B5-8803-4357-9E89-D52413E399F6}" type="slidenum">
              <a:rPr lang="en-US" sz="1200">
                <a:solidFill>
                  <a:prstClr val="black"/>
                </a:solidFill>
              </a:rPr>
              <a:pPr algn="r" eaLnBrk="1" fontAlgn="base" hangingPunct="1">
                <a:spcBef>
                  <a:spcPct val="0"/>
                </a:spcBef>
                <a:spcAft>
                  <a:spcPct val="0"/>
                </a:spcAft>
              </a:pPr>
              <a:t>55</a:t>
            </a:fld>
            <a:endParaRPr lang="en-US" sz="1200">
              <a:solidFill>
                <a:prstClr val="black"/>
              </a:solidFill>
            </a:endParaRPr>
          </a:p>
        </p:txBody>
      </p:sp>
      <p:sp>
        <p:nvSpPr>
          <p:cNvPr id="3645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7B6F5628-5277-400F-8750-614EB517DD96}" type="slidenum">
              <a:rPr lang="en-US" sz="1200">
                <a:solidFill>
                  <a:prstClr val="black"/>
                </a:solidFill>
              </a:rPr>
              <a:pPr algn="r" eaLnBrk="1" fontAlgn="base" hangingPunct="1">
                <a:spcBef>
                  <a:spcPct val="0"/>
                </a:spcBef>
                <a:spcAft>
                  <a:spcPct val="0"/>
                </a:spcAft>
              </a:pPr>
              <a:t>55</a:t>
            </a:fld>
            <a:endParaRPr lang="en-US" sz="1200">
              <a:solidFill>
                <a:prstClr val="black"/>
              </a:solidFill>
            </a:endParaRPr>
          </a:p>
        </p:txBody>
      </p:sp>
      <p:sp>
        <p:nvSpPr>
          <p:cNvPr id="364548" name="Rectangle 2"/>
          <p:cNvSpPr>
            <a:spLocks noGrp="1" noRot="1" noChangeAspect="1" noChangeArrowheads="1" noTextEdit="1"/>
          </p:cNvSpPr>
          <p:nvPr>
            <p:ph type="sldImg"/>
          </p:nvPr>
        </p:nvSpPr>
        <p:spPr>
          <a:ln/>
        </p:spPr>
      </p:sp>
      <p:sp>
        <p:nvSpPr>
          <p:cNvPr id="3645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C9C3C56B-A047-4815-A43F-F97D73219A7B}" type="slidenum">
              <a:rPr lang="en-US" sz="1200">
                <a:solidFill>
                  <a:prstClr val="black"/>
                </a:solidFill>
              </a:rPr>
              <a:pPr algn="r" eaLnBrk="1" fontAlgn="base" hangingPunct="1">
                <a:spcBef>
                  <a:spcPct val="0"/>
                </a:spcBef>
                <a:spcAft>
                  <a:spcPct val="0"/>
                </a:spcAft>
              </a:pPr>
              <a:t>77</a:t>
            </a:fld>
            <a:endParaRPr lang="en-US" sz="1200">
              <a:solidFill>
                <a:prstClr val="black"/>
              </a:solidFill>
            </a:endParaRPr>
          </a:p>
        </p:txBody>
      </p:sp>
      <p:sp>
        <p:nvSpPr>
          <p:cNvPr id="3737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723C4B9C-4814-4EA0-9639-8A9C46141041}" type="slidenum">
              <a:rPr lang="en-US" sz="1200">
                <a:solidFill>
                  <a:prstClr val="black"/>
                </a:solidFill>
              </a:rPr>
              <a:pPr algn="r" eaLnBrk="1" fontAlgn="base" hangingPunct="1">
                <a:spcBef>
                  <a:spcPct val="0"/>
                </a:spcBef>
                <a:spcAft>
                  <a:spcPct val="0"/>
                </a:spcAft>
              </a:pPr>
              <a:t>77</a:t>
            </a:fld>
            <a:endParaRPr lang="en-US" sz="1200">
              <a:solidFill>
                <a:prstClr val="black"/>
              </a:solidFill>
            </a:endParaRPr>
          </a:p>
        </p:txBody>
      </p:sp>
      <p:sp>
        <p:nvSpPr>
          <p:cNvPr id="373764" name="Rectangle 2"/>
          <p:cNvSpPr>
            <a:spLocks noGrp="1" noRot="1" noChangeAspect="1" noChangeArrowheads="1" noTextEdit="1"/>
          </p:cNvSpPr>
          <p:nvPr>
            <p:ph type="sldImg"/>
          </p:nvPr>
        </p:nvSpPr>
        <p:spPr>
          <a:ln/>
        </p:spPr>
      </p:sp>
      <p:sp>
        <p:nvSpPr>
          <p:cNvPr id="373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2FEBD1D5-2BA4-4E13-8496-71EEEA1C1AC5}" type="slidenum">
              <a:rPr lang="en-US" sz="1200">
                <a:solidFill>
                  <a:prstClr val="black"/>
                </a:solidFill>
              </a:rPr>
              <a:pPr algn="r" eaLnBrk="1" fontAlgn="base" hangingPunct="1">
                <a:spcBef>
                  <a:spcPct val="0"/>
                </a:spcBef>
                <a:spcAft>
                  <a:spcPct val="0"/>
                </a:spcAft>
              </a:pPr>
              <a:t>78</a:t>
            </a:fld>
            <a:endParaRPr lang="en-US" sz="1200">
              <a:solidFill>
                <a:prstClr val="black"/>
              </a:solidFill>
            </a:endParaRPr>
          </a:p>
        </p:txBody>
      </p:sp>
      <p:sp>
        <p:nvSpPr>
          <p:cNvPr id="3747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AD0D858E-521E-4277-9351-DF362536EC0E}" type="slidenum">
              <a:rPr lang="en-US" sz="1200">
                <a:solidFill>
                  <a:prstClr val="black"/>
                </a:solidFill>
              </a:rPr>
              <a:pPr algn="r" eaLnBrk="1" fontAlgn="base" hangingPunct="1">
                <a:spcBef>
                  <a:spcPct val="0"/>
                </a:spcBef>
                <a:spcAft>
                  <a:spcPct val="0"/>
                </a:spcAft>
              </a:pPr>
              <a:t>78</a:t>
            </a:fld>
            <a:endParaRPr lang="en-US" sz="1200">
              <a:solidFill>
                <a:prstClr val="black"/>
              </a:solidFill>
            </a:endParaRPr>
          </a:p>
        </p:txBody>
      </p:sp>
      <p:sp>
        <p:nvSpPr>
          <p:cNvPr id="374788" name="Rectangle 2"/>
          <p:cNvSpPr>
            <a:spLocks noGrp="1" noRot="1" noChangeAspect="1" noChangeArrowheads="1" noTextEdit="1"/>
          </p:cNvSpPr>
          <p:nvPr>
            <p:ph type="sldImg"/>
          </p:nvPr>
        </p:nvSpPr>
        <p:spPr>
          <a:ln/>
        </p:spPr>
      </p:sp>
      <p:sp>
        <p:nvSpPr>
          <p:cNvPr id="3747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0A28F1E8-5A54-47F4-B7BD-0016EE967439}" type="slidenum">
              <a:rPr lang="en-US" sz="1200">
                <a:solidFill>
                  <a:prstClr val="black"/>
                </a:solidFill>
              </a:rPr>
              <a:pPr algn="r" eaLnBrk="1" fontAlgn="base" hangingPunct="1">
                <a:spcBef>
                  <a:spcPct val="0"/>
                </a:spcBef>
                <a:spcAft>
                  <a:spcPct val="0"/>
                </a:spcAft>
              </a:pPr>
              <a:t>79</a:t>
            </a:fld>
            <a:endParaRPr lang="en-US" sz="1200">
              <a:solidFill>
                <a:prstClr val="black"/>
              </a:solidFill>
            </a:endParaRPr>
          </a:p>
        </p:txBody>
      </p:sp>
      <p:sp>
        <p:nvSpPr>
          <p:cNvPr id="3758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FA6314C0-DFC2-4765-9326-1F3EF0BE77D4}" type="slidenum">
              <a:rPr lang="en-US" sz="1200">
                <a:solidFill>
                  <a:prstClr val="black"/>
                </a:solidFill>
              </a:rPr>
              <a:pPr algn="r" eaLnBrk="1" fontAlgn="base" hangingPunct="1">
                <a:spcBef>
                  <a:spcPct val="0"/>
                </a:spcBef>
                <a:spcAft>
                  <a:spcPct val="0"/>
                </a:spcAft>
              </a:pPr>
              <a:t>79</a:t>
            </a:fld>
            <a:endParaRPr lang="en-US" sz="1200">
              <a:solidFill>
                <a:prstClr val="black"/>
              </a:solidFill>
            </a:endParaRPr>
          </a:p>
        </p:txBody>
      </p:sp>
      <p:sp>
        <p:nvSpPr>
          <p:cNvPr id="375812" name="Rectangle 2"/>
          <p:cNvSpPr>
            <a:spLocks noGrp="1" noRot="1" noChangeAspect="1" noChangeArrowheads="1" noTextEdit="1"/>
          </p:cNvSpPr>
          <p:nvPr>
            <p:ph type="sldImg"/>
          </p:nvPr>
        </p:nvSpPr>
        <p:spPr>
          <a:ln/>
        </p:spPr>
      </p:sp>
      <p:sp>
        <p:nvSpPr>
          <p:cNvPr id="375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F33D8F9D-3568-435B-B6C6-ADCEC095F7C9}" type="slidenum">
              <a:rPr lang="en-US" sz="1200">
                <a:solidFill>
                  <a:prstClr val="black"/>
                </a:solidFill>
              </a:rPr>
              <a:pPr algn="r" eaLnBrk="1" fontAlgn="base" hangingPunct="1">
                <a:spcBef>
                  <a:spcPct val="0"/>
                </a:spcBef>
                <a:spcAft>
                  <a:spcPct val="0"/>
                </a:spcAft>
              </a:pPr>
              <a:t>80</a:t>
            </a:fld>
            <a:endParaRPr lang="en-US" sz="1200">
              <a:solidFill>
                <a:prstClr val="black"/>
              </a:solidFill>
            </a:endParaRPr>
          </a:p>
        </p:txBody>
      </p:sp>
      <p:sp>
        <p:nvSpPr>
          <p:cNvPr id="3768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2D93EDE1-72D2-4D74-B644-A2C483FEBBDE}" type="slidenum">
              <a:rPr lang="en-US" sz="1200">
                <a:solidFill>
                  <a:prstClr val="black"/>
                </a:solidFill>
              </a:rPr>
              <a:pPr algn="r" eaLnBrk="1" fontAlgn="base" hangingPunct="1">
                <a:spcBef>
                  <a:spcPct val="0"/>
                </a:spcBef>
                <a:spcAft>
                  <a:spcPct val="0"/>
                </a:spcAft>
              </a:pPr>
              <a:t>80</a:t>
            </a:fld>
            <a:endParaRPr lang="en-US" sz="1200">
              <a:solidFill>
                <a:prstClr val="black"/>
              </a:solidFill>
            </a:endParaRPr>
          </a:p>
        </p:txBody>
      </p:sp>
      <p:sp>
        <p:nvSpPr>
          <p:cNvPr id="376836" name="Rectangle 2"/>
          <p:cNvSpPr>
            <a:spLocks noGrp="1" noRot="1" noChangeAspect="1" noChangeArrowheads="1" noTextEdit="1"/>
          </p:cNvSpPr>
          <p:nvPr>
            <p:ph type="sldImg"/>
          </p:nvPr>
        </p:nvSpPr>
        <p:spPr>
          <a:ln/>
        </p:spPr>
      </p:sp>
      <p:sp>
        <p:nvSpPr>
          <p:cNvPr id="3768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CE3EA7DE-C6E4-4271-8232-6A691C65175D}" type="slidenum">
              <a:rPr lang="en-US" sz="1200">
                <a:solidFill>
                  <a:prstClr val="black"/>
                </a:solidFill>
              </a:rPr>
              <a:pPr algn="r" eaLnBrk="1" fontAlgn="base" hangingPunct="1">
                <a:spcBef>
                  <a:spcPct val="0"/>
                </a:spcBef>
                <a:spcAft>
                  <a:spcPct val="0"/>
                </a:spcAft>
              </a:pPr>
              <a:t>56</a:t>
            </a:fld>
            <a:endParaRPr lang="en-US" sz="1200">
              <a:solidFill>
                <a:prstClr val="black"/>
              </a:solidFill>
            </a:endParaRPr>
          </a:p>
        </p:txBody>
      </p:sp>
      <p:sp>
        <p:nvSpPr>
          <p:cNvPr id="3655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AFB6292F-8330-442B-B253-26BE82A14C07}" type="slidenum">
              <a:rPr lang="en-US" sz="1200">
                <a:solidFill>
                  <a:prstClr val="black"/>
                </a:solidFill>
              </a:rPr>
              <a:pPr algn="r" eaLnBrk="1" fontAlgn="base" hangingPunct="1">
                <a:spcBef>
                  <a:spcPct val="0"/>
                </a:spcBef>
                <a:spcAft>
                  <a:spcPct val="0"/>
                </a:spcAft>
              </a:pPr>
              <a:t>56</a:t>
            </a:fld>
            <a:endParaRPr lang="en-US" sz="1200">
              <a:solidFill>
                <a:prstClr val="black"/>
              </a:solidFill>
            </a:endParaRPr>
          </a:p>
        </p:txBody>
      </p:sp>
      <p:sp>
        <p:nvSpPr>
          <p:cNvPr id="365572" name="Rectangle 2"/>
          <p:cNvSpPr>
            <a:spLocks noGrp="1" noRot="1" noChangeAspect="1" noChangeArrowheads="1" noTextEdit="1"/>
          </p:cNvSpPr>
          <p:nvPr>
            <p:ph type="sldImg"/>
          </p:nvPr>
        </p:nvSpPr>
        <p:spPr>
          <a:ln/>
        </p:spPr>
      </p:sp>
      <p:sp>
        <p:nvSpPr>
          <p:cNvPr id="365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EE9994FA-FFCD-431D-890E-EE206802841E}" type="slidenum">
              <a:rPr lang="en-US" sz="1200">
                <a:solidFill>
                  <a:prstClr val="black"/>
                </a:solidFill>
              </a:rPr>
              <a:pPr algn="r" eaLnBrk="1" fontAlgn="base" hangingPunct="1">
                <a:spcBef>
                  <a:spcPct val="0"/>
                </a:spcBef>
                <a:spcAft>
                  <a:spcPct val="0"/>
                </a:spcAft>
              </a:pPr>
              <a:t>57</a:t>
            </a:fld>
            <a:endParaRPr lang="en-US" sz="1200">
              <a:solidFill>
                <a:prstClr val="black"/>
              </a:solidFill>
            </a:endParaRPr>
          </a:p>
        </p:txBody>
      </p:sp>
      <p:sp>
        <p:nvSpPr>
          <p:cNvPr id="3665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6E683390-3897-4DEF-9909-3EB1F1C3BCFF}" type="slidenum">
              <a:rPr lang="en-US" sz="1200">
                <a:solidFill>
                  <a:prstClr val="black"/>
                </a:solidFill>
              </a:rPr>
              <a:pPr algn="r" eaLnBrk="1" fontAlgn="base" hangingPunct="1">
                <a:spcBef>
                  <a:spcPct val="0"/>
                </a:spcBef>
                <a:spcAft>
                  <a:spcPct val="0"/>
                </a:spcAft>
              </a:pPr>
              <a:t>57</a:t>
            </a:fld>
            <a:endParaRPr lang="en-US" sz="1200">
              <a:solidFill>
                <a:prstClr val="black"/>
              </a:solidFill>
            </a:endParaRPr>
          </a:p>
        </p:txBody>
      </p:sp>
      <p:sp>
        <p:nvSpPr>
          <p:cNvPr id="366596" name="Rectangle 2"/>
          <p:cNvSpPr>
            <a:spLocks noGrp="1" noRot="1" noChangeAspect="1" noChangeArrowheads="1" noTextEdit="1"/>
          </p:cNvSpPr>
          <p:nvPr>
            <p:ph type="sldImg"/>
          </p:nvPr>
        </p:nvSpPr>
        <p:spPr>
          <a:ln/>
        </p:spPr>
      </p:sp>
      <p:sp>
        <p:nvSpPr>
          <p:cNvPr id="3665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4C821AB2-895C-41E6-81D0-6610F8B7E93C}" type="slidenum">
              <a:rPr lang="en-US" sz="1200">
                <a:solidFill>
                  <a:prstClr val="black"/>
                </a:solidFill>
              </a:rPr>
              <a:pPr algn="r" eaLnBrk="1" fontAlgn="base" hangingPunct="1">
                <a:spcBef>
                  <a:spcPct val="0"/>
                </a:spcBef>
                <a:spcAft>
                  <a:spcPct val="0"/>
                </a:spcAft>
              </a:pPr>
              <a:t>58</a:t>
            </a:fld>
            <a:endParaRPr lang="en-US" sz="1200">
              <a:solidFill>
                <a:prstClr val="black"/>
              </a:solidFill>
            </a:endParaRPr>
          </a:p>
        </p:txBody>
      </p:sp>
      <p:sp>
        <p:nvSpPr>
          <p:cNvPr id="3676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FAC6B7E5-2ACD-471A-A1F2-A1D3029E193E}" type="slidenum">
              <a:rPr lang="en-US" sz="1200">
                <a:solidFill>
                  <a:prstClr val="black"/>
                </a:solidFill>
              </a:rPr>
              <a:pPr algn="r" eaLnBrk="1" fontAlgn="base" hangingPunct="1">
                <a:spcBef>
                  <a:spcPct val="0"/>
                </a:spcBef>
                <a:spcAft>
                  <a:spcPct val="0"/>
                </a:spcAft>
              </a:pPr>
              <a:t>58</a:t>
            </a:fld>
            <a:endParaRPr lang="en-US" sz="1200">
              <a:solidFill>
                <a:prstClr val="black"/>
              </a:solidFill>
            </a:endParaRPr>
          </a:p>
        </p:txBody>
      </p:sp>
      <p:sp>
        <p:nvSpPr>
          <p:cNvPr id="367620" name="Rectangle 2"/>
          <p:cNvSpPr>
            <a:spLocks noGrp="1" noRot="1" noChangeAspect="1" noChangeArrowheads="1" noTextEdit="1"/>
          </p:cNvSpPr>
          <p:nvPr>
            <p:ph type="sldImg"/>
          </p:nvPr>
        </p:nvSpPr>
        <p:spPr>
          <a:ln/>
        </p:spPr>
      </p:sp>
      <p:sp>
        <p:nvSpPr>
          <p:cNvPr id="367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105024EF-9065-4E01-B0E5-763ED9CD8CB4}" type="slidenum">
              <a:rPr lang="en-US" sz="1200">
                <a:solidFill>
                  <a:prstClr val="black"/>
                </a:solidFill>
              </a:rPr>
              <a:pPr algn="r" eaLnBrk="1" fontAlgn="base" hangingPunct="1">
                <a:spcBef>
                  <a:spcPct val="0"/>
                </a:spcBef>
                <a:spcAft>
                  <a:spcPct val="0"/>
                </a:spcAft>
              </a:pPr>
              <a:t>59</a:t>
            </a:fld>
            <a:endParaRPr lang="en-US" sz="1200">
              <a:solidFill>
                <a:prstClr val="black"/>
              </a:solidFill>
            </a:endParaRPr>
          </a:p>
        </p:txBody>
      </p:sp>
      <p:sp>
        <p:nvSpPr>
          <p:cNvPr id="3686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F0CCE024-127E-4FA3-9C38-96382F9A43C0}" type="slidenum">
              <a:rPr lang="en-US" sz="1200">
                <a:solidFill>
                  <a:prstClr val="black"/>
                </a:solidFill>
              </a:rPr>
              <a:pPr algn="r" eaLnBrk="1" fontAlgn="base" hangingPunct="1">
                <a:spcBef>
                  <a:spcPct val="0"/>
                </a:spcBef>
                <a:spcAft>
                  <a:spcPct val="0"/>
                </a:spcAft>
              </a:pPr>
              <a:t>59</a:t>
            </a:fld>
            <a:endParaRPr lang="en-US" sz="1200">
              <a:solidFill>
                <a:prstClr val="black"/>
              </a:solidFill>
            </a:endParaRPr>
          </a:p>
        </p:txBody>
      </p:sp>
      <p:sp>
        <p:nvSpPr>
          <p:cNvPr id="368644" name="Rectangle 2"/>
          <p:cNvSpPr>
            <a:spLocks noGrp="1" noRot="1" noChangeAspect="1" noChangeArrowheads="1" noTextEdit="1"/>
          </p:cNvSpPr>
          <p:nvPr>
            <p:ph type="sldImg"/>
          </p:nvPr>
        </p:nvSpPr>
        <p:spPr>
          <a:ln/>
        </p:spPr>
      </p:sp>
      <p:sp>
        <p:nvSpPr>
          <p:cNvPr id="3686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F8A39873-A21A-4FB7-90AA-55BC9E92834B}" type="slidenum">
              <a:rPr lang="en-US" sz="1200">
                <a:solidFill>
                  <a:prstClr val="black"/>
                </a:solidFill>
              </a:rPr>
              <a:pPr algn="r" eaLnBrk="1" fontAlgn="base" hangingPunct="1">
                <a:spcBef>
                  <a:spcPct val="0"/>
                </a:spcBef>
                <a:spcAft>
                  <a:spcPct val="0"/>
                </a:spcAft>
              </a:pPr>
              <a:t>73</a:t>
            </a:fld>
            <a:endParaRPr lang="en-US" sz="1200">
              <a:solidFill>
                <a:prstClr val="black"/>
              </a:solidFill>
            </a:endParaRPr>
          </a:p>
        </p:txBody>
      </p:sp>
      <p:sp>
        <p:nvSpPr>
          <p:cNvPr id="3696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A99C67E4-8E8B-4584-A08E-F6742B641D3E}" type="slidenum">
              <a:rPr lang="en-US" sz="1200">
                <a:solidFill>
                  <a:prstClr val="black"/>
                </a:solidFill>
              </a:rPr>
              <a:pPr algn="r" eaLnBrk="1" fontAlgn="base" hangingPunct="1">
                <a:spcBef>
                  <a:spcPct val="0"/>
                </a:spcBef>
                <a:spcAft>
                  <a:spcPct val="0"/>
                </a:spcAft>
              </a:pPr>
              <a:t>73</a:t>
            </a:fld>
            <a:endParaRPr lang="en-US" sz="1200">
              <a:solidFill>
                <a:prstClr val="black"/>
              </a:solidFill>
            </a:endParaRPr>
          </a:p>
        </p:txBody>
      </p:sp>
      <p:sp>
        <p:nvSpPr>
          <p:cNvPr id="369668" name="Rectangle 2"/>
          <p:cNvSpPr>
            <a:spLocks noGrp="1" noRot="1" noChangeAspect="1" noChangeArrowheads="1" noTextEdit="1"/>
          </p:cNvSpPr>
          <p:nvPr>
            <p:ph type="sldImg"/>
          </p:nvPr>
        </p:nvSpPr>
        <p:spPr>
          <a:ln/>
        </p:spPr>
      </p:sp>
      <p:sp>
        <p:nvSpPr>
          <p:cNvPr id="369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116D25B3-20F0-402E-9B43-3FFB938E918D}" type="slidenum">
              <a:rPr lang="en-US" sz="1200">
                <a:solidFill>
                  <a:prstClr val="black"/>
                </a:solidFill>
              </a:rPr>
              <a:pPr algn="r" eaLnBrk="1" fontAlgn="base" hangingPunct="1">
                <a:spcBef>
                  <a:spcPct val="0"/>
                </a:spcBef>
                <a:spcAft>
                  <a:spcPct val="0"/>
                </a:spcAft>
              </a:pPr>
              <a:t>74</a:t>
            </a:fld>
            <a:endParaRPr lang="en-US" sz="1200">
              <a:solidFill>
                <a:prstClr val="black"/>
              </a:solidFill>
            </a:endParaRPr>
          </a:p>
        </p:txBody>
      </p:sp>
      <p:sp>
        <p:nvSpPr>
          <p:cNvPr id="3706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DE8C26C4-22D0-4625-A33A-10A5E2F920D7}" type="slidenum">
              <a:rPr lang="en-US" sz="1200">
                <a:solidFill>
                  <a:prstClr val="black"/>
                </a:solidFill>
              </a:rPr>
              <a:pPr algn="r" eaLnBrk="1" fontAlgn="base" hangingPunct="1">
                <a:spcBef>
                  <a:spcPct val="0"/>
                </a:spcBef>
                <a:spcAft>
                  <a:spcPct val="0"/>
                </a:spcAft>
              </a:pPr>
              <a:t>74</a:t>
            </a:fld>
            <a:endParaRPr lang="en-US" sz="1200">
              <a:solidFill>
                <a:prstClr val="black"/>
              </a:solidFill>
            </a:endParaRPr>
          </a:p>
        </p:txBody>
      </p:sp>
      <p:sp>
        <p:nvSpPr>
          <p:cNvPr id="370692" name="Rectangle 2"/>
          <p:cNvSpPr>
            <a:spLocks noGrp="1" noRot="1" noChangeAspect="1" noChangeArrowheads="1" noTextEdit="1"/>
          </p:cNvSpPr>
          <p:nvPr>
            <p:ph type="sldImg"/>
          </p:nvPr>
        </p:nvSpPr>
        <p:spPr>
          <a:ln/>
        </p:spPr>
      </p:sp>
      <p:sp>
        <p:nvSpPr>
          <p:cNvPr id="3706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E4CE5367-AFB5-43FB-ABAE-B5C615897004}" type="slidenum">
              <a:rPr lang="en-US" sz="1200">
                <a:solidFill>
                  <a:prstClr val="black"/>
                </a:solidFill>
              </a:rPr>
              <a:pPr algn="r" eaLnBrk="1" fontAlgn="base" hangingPunct="1">
                <a:spcBef>
                  <a:spcPct val="0"/>
                </a:spcBef>
                <a:spcAft>
                  <a:spcPct val="0"/>
                </a:spcAft>
              </a:pPr>
              <a:t>75</a:t>
            </a:fld>
            <a:endParaRPr lang="en-US" sz="1200">
              <a:solidFill>
                <a:prstClr val="black"/>
              </a:solidFill>
            </a:endParaRPr>
          </a:p>
        </p:txBody>
      </p:sp>
      <p:sp>
        <p:nvSpPr>
          <p:cNvPr id="3717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CE06D3CA-3308-4DF0-A8F6-2E81DE57E1EE}" type="slidenum">
              <a:rPr lang="en-US" sz="1200">
                <a:solidFill>
                  <a:prstClr val="black"/>
                </a:solidFill>
              </a:rPr>
              <a:pPr algn="r" eaLnBrk="1" fontAlgn="base" hangingPunct="1">
                <a:spcBef>
                  <a:spcPct val="0"/>
                </a:spcBef>
                <a:spcAft>
                  <a:spcPct val="0"/>
                </a:spcAft>
              </a:pPr>
              <a:t>75</a:t>
            </a:fld>
            <a:endParaRPr lang="en-US" sz="1200">
              <a:solidFill>
                <a:prstClr val="black"/>
              </a:solidFill>
            </a:endParaRPr>
          </a:p>
        </p:txBody>
      </p:sp>
      <p:sp>
        <p:nvSpPr>
          <p:cNvPr id="371716" name="Rectangle 2"/>
          <p:cNvSpPr>
            <a:spLocks noGrp="1" noRot="1" noChangeAspect="1" noChangeArrowheads="1" noTextEdit="1"/>
          </p:cNvSpPr>
          <p:nvPr>
            <p:ph type="sldImg"/>
          </p:nvPr>
        </p:nvSpPr>
        <p:spPr>
          <a:ln/>
        </p:spPr>
      </p:sp>
      <p:sp>
        <p:nvSpPr>
          <p:cNvPr id="371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CDFEFF80-986C-46A9-B17A-A7642C4456B6}" type="slidenum">
              <a:rPr lang="en-US" sz="1200">
                <a:solidFill>
                  <a:prstClr val="black"/>
                </a:solidFill>
              </a:rPr>
              <a:pPr algn="r" eaLnBrk="1" fontAlgn="base" hangingPunct="1">
                <a:spcBef>
                  <a:spcPct val="0"/>
                </a:spcBef>
                <a:spcAft>
                  <a:spcPct val="0"/>
                </a:spcAft>
              </a:pPr>
              <a:t>76</a:t>
            </a:fld>
            <a:endParaRPr lang="en-US" sz="1200">
              <a:solidFill>
                <a:prstClr val="black"/>
              </a:solidFill>
            </a:endParaRPr>
          </a:p>
        </p:txBody>
      </p:sp>
      <p:sp>
        <p:nvSpPr>
          <p:cNvPr id="3727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A38AB2B9-70D5-41CC-B988-96CA8F124D1E}" type="slidenum">
              <a:rPr lang="en-US" sz="1200">
                <a:solidFill>
                  <a:prstClr val="black"/>
                </a:solidFill>
              </a:rPr>
              <a:pPr algn="r" eaLnBrk="1" fontAlgn="base" hangingPunct="1">
                <a:spcBef>
                  <a:spcPct val="0"/>
                </a:spcBef>
                <a:spcAft>
                  <a:spcPct val="0"/>
                </a:spcAft>
              </a:pPr>
              <a:t>76</a:t>
            </a:fld>
            <a:endParaRPr lang="en-US" sz="1200">
              <a:solidFill>
                <a:prstClr val="black"/>
              </a:solidFill>
            </a:endParaRPr>
          </a:p>
        </p:txBody>
      </p:sp>
      <p:sp>
        <p:nvSpPr>
          <p:cNvPr id="372740" name="Rectangle 2"/>
          <p:cNvSpPr>
            <a:spLocks noGrp="1" noRot="1" noChangeAspect="1" noChangeArrowheads="1" noTextEdit="1"/>
          </p:cNvSpPr>
          <p:nvPr>
            <p:ph type="sldImg"/>
          </p:nvPr>
        </p:nvSpPr>
        <p:spPr>
          <a:ln/>
        </p:spPr>
      </p:sp>
      <p:sp>
        <p:nvSpPr>
          <p:cNvPr id="3727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F239776B-A4E8-43B4-8B90-17803776BE18}"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a:t>Click to edit Master subtitle style</a:t>
            </a:r>
          </a:p>
        </p:txBody>
      </p:sp>
    </p:spTree>
    <p:extLst>
      <p:ext uri="{BB962C8B-B14F-4D97-AF65-F5344CB8AC3E}">
        <p14:creationId xmlns:p14="http://schemas.microsoft.com/office/powerpoint/2010/main" val="126216337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850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02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able Placeholder 2"/>
          <p:cNvSpPr>
            <a:spLocks noGrp="1"/>
          </p:cNvSpPr>
          <p:nvPr>
            <p:ph type="tbl" idx="1"/>
          </p:nvPr>
        </p:nvSpPr>
        <p:spPr>
          <a:xfrm>
            <a:off x="533400" y="1371600"/>
            <a:ext cx="8229600" cy="4953000"/>
          </a:xfrm>
        </p:spPr>
        <p:txBody>
          <a:bodyPr/>
          <a:lstStyle/>
          <a:p>
            <a:pPr lvl="0"/>
            <a:endParaRPr lang="en-US" noProof="0"/>
          </a:p>
        </p:txBody>
      </p:sp>
    </p:spTree>
    <p:extLst>
      <p:ext uri="{BB962C8B-B14F-4D97-AF65-F5344CB8AC3E}">
        <p14:creationId xmlns:p14="http://schemas.microsoft.com/office/powerpoint/2010/main" val="3158338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3716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39243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615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ext Placeholder 2"/>
          <p:cNvSpPr>
            <a:spLocks noGrp="1"/>
          </p:cNvSpPr>
          <p:nvPr>
            <p:ph type="body"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775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37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493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86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942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686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95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310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826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CB951395-71EC-4C60-9AEB-4100650E6C0E}"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2053906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2946" name="Rectangle 2"/>
          <p:cNvSpPr>
            <a:spLocks noGrp="1" noChangeArrowheads="1"/>
          </p:cNvSpPr>
          <p:nvPr>
            <p:ph type="ctrTitle"/>
          </p:nvPr>
        </p:nvSpPr>
        <p:spPr/>
        <p:txBody>
          <a:bodyPr/>
          <a:lstStyle/>
          <a:p>
            <a:pPr>
              <a:defRPr/>
            </a:pPr>
            <a:r>
              <a:rPr lang="en-US" sz="2000"/>
              <a:t>Chương III </a:t>
            </a:r>
            <a:br>
              <a:rPr lang="en-US" sz="2000"/>
            </a:br>
            <a:r>
              <a:rPr lang="en-US" sz="4000">
                <a:effectLst>
                  <a:outerShdw blurRad="38100" dist="38100" dir="2700000" algn="tl">
                    <a:srgbClr val="000000"/>
                  </a:outerShdw>
                </a:effectLst>
              </a:rPr>
              <a:t>NGÔN NGỮ SQL</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7325361"/>
      </p:ext>
    </p:extLst>
  </p:cSld>
  <p:clrMapOvr>
    <a:masterClrMapping/>
  </p:clrMapOvr>
  <mc:AlternateContent xmlns:mc="http://schemas.openxmlformats.org/markup-compatibility/2006" xmlns:p14="http://schemas.microsoft.com/office/powerpoint/2010/main">
    <mc:Choice Requires="p14">
      <p:transition spd="slow" p14:dur="2000" advTm="2222"/>
    </mc:Choice>
    <mc:Fallback xmlns="">
      <p:transition spd="slow" advTm="2222"/>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a:t>Tạo bảng - Khái niệm bảng </a:t>
            </a:r>
          </a:p>
        </p:txBody>
      </p:sp>
      <p:sp>
        <p:nvSpPr>
          <p:cNvPr id="96260" name="Rectangle 3"/>
          <p:cNvSpPr>
            <a:spLocks noGrp="1" noChangeArrowheads="1"/>
          </p:cNvSpPr>
          <p:nvPr>
            <p:ph type="body" idx="4294967295"/>
          </p:nvPr>
        </p:nvSpPr>
        <p:spPr/>
        <p:txBody>
          <a:bodyPr/>
          <a:lstStyle/>
          <a:p>
            <a:pPr eaLnBrk="1" hangingPunct="1"/>
            <a:r>
              <a:rPr lang="en-US"/>
              <a:t>Bảng dùng để lưu trữ các thông tin của một đối tượng trong thực tế</a:t>
            </a:r>
          </a:p>
          <a:p>
            <a:pPr marL="669925" lvl="1" indent="-325438" eaLnBrk="1" hangingPunct="1"/>
            <a:r>
              <a:rPr lang="en-US"/>
              <a:t>Gồm có dòng và cột</a:t>
            </a:r>
          </a:p>
          <a:p>
            <a:pPr marL="669925" lvl="1" indent="-325438" eaLnBrk="1" hangingPunct="1"/>
            <a:r>
              <a:rPr lang="en-US"/>
              <a:t>Bảng trong CSDL thường có khoá chính</a:t>
            </a:r>
          </a:p>
          <a:p>
            <a:pPr marL="669925" lvl="1" indent="-325438" eaLnBrk="1" hangingPunct="1"/>
            <a:r>
              <a:rPr lang="en-US"/>
              <a:t>Các bảng thường liên hệ với nhau bằng các mối quan hệ</a:t>
            </a:r>
          </a:p>
          <a:p>
            <a:pPr eaLnBrk="1" hangingPunct="1"/>
            <a:r>
              <a:rPr lang="en-US"/>
              <a:t>Bảng trong CSDL SQL Server 2000 có thể có các ràng buộc, trigger</a:t>
            </a:r>
          </a:p>
        </p:txBody>
      </p:sp>
    </p:spTree>
    <p:extLst>
      <p:ext uri="{BB962C8B-B14F-4D97-AF65-F5344CB8AC3E}">
        <p14:creationId xmlns:p14="http://schemas.microsoft.com/office/powerpoint/2010/main" val="1606681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6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idx="4294967295"/>
          </p:nvPr>
        </p:nvSpPr>
        <p:spPr/>
        <p:txBody>
          <a:bodyPr/>
          <a:lstStyle/>
          <a:p>
            <a:pPr eaLnBrk="1" hangingPunct="1"/>
            <a:r>
              <a:rPr lang="en-US"/>
              <a:t>Điều kiện kết ở mệnh đề FROM (tt)</a:t>
            </a:r>
          </a:p>
        </p:txBody>
      </p:sp>
      <p:sp>
        <p:nvSpPr>
          <p:cNvPr id="179204" name="Rectangle 3"/>
          <p:cNvSpPr>
            <a:spLocks noGrp="1" noChangeArrowheads="1"/>
          </p:cNvSpPr>
          <p:nvPr>
            <p:ph type="body" idx="4294967295"/>
          </p:nvPr>
        </p:nvSpPr>
        <p:spPr/>
        <p:txBody>
          <a:bodyPr/>
          <a:lstStyle/>
          <a:p>
            <a:pPr eaLnBrk="1" hangingPunct="1"/>
            <a:r>
              <a:rPr lang="en-US" sz="3000"/>
              <a:t>Ví dụ:</a:t>
            </a:r>
          </a:p>
          <a:p>
            <a:pPr marL="669925" lvl="1" indent="-325438" eaLnBrk="1" hangingPunct="1"/>
            <a:r>
              <a:rPr lang="en-US"/>
              <a:t>Tìm mã và tên các nhân viên làm việc tại phòng ‘Nghien cuu’</a:t>
            </a:r>
          </a:p>
          <a:p>
            <a:pPr marL="669925" lvl="1" indent="-325438" eaLnBrk="1" hangingPunct="1"/>
            <a:endParaRPr lang="en-US"/>
          </a:p>
          <a:p>
            <a:pPr marL="669925" lvl="1" indent="-325438" eaLnBrk="1" hangingPunct="1"/>
            <a:endParaRPr lang="en-US"/>
          </a:p>
          <a:p>
            <a:pPr marL="669925" lvl="1" indent="-325438" eaLnBrk="1" hangingPunct="1"/>
            <a:endParaRPr lang="en-US"/>
          </a:p>
          <a:p>
            <a:pPr marL="669925" lvl="1" indent="-325438" eaLnBrk="1" hangingPunct="1"/>
            <a:r>
              <a:rPr lang="en-US"/>
              <a:t>Cho biết họ tên nhân viên và tên phòng ban mà họ là trưởng phòng </a:t>
            </a:r>
            <a:r>
              <a:rPr lang="en-US" u="sng"/>
              <a:t>nếu có</a:t>
            </a:r>
          </a:p>
          <a:p>
            <a:pPr marL="669925" lvl="1" indent="-325438" eaLnBrk="1" hangingPunct="1"/>
            <a:endParaRPr lang="en-US" u="sng"/>
          </a:p>
          <a:p>
            <a:pPr marL="669925" lvl="1" indent="-325438" eaLnBrk="1" hangingPunct="1"/>
            <a:endParaRPr lang="en-US" sz="2800"/>
          </a:p>
          <a:p>
            <a:pPr eaLnBrk="1" hangingPunct="1">
              <a:buFontTx/>
              <a:buNone/>
            </a:pPr>
            <a:endParaRPr lang="en-US">
              <a:latin typeface="Courier New" pitchFamily="49" charset="0"/>
            </a:endParaRPr>
          </a:p>
        </p:txBody>
      </p:sp>
    </p:spTree>
    <p:extLst>
      <p:ext uri="{BB962C8B-B14F-4D97-AF65-F5344CB8AC3E}">
        <p14:creationId xmlns:p14="http://schemas.microsoft.com/office/powerpoint/2010/main" val="416166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20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92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idx="4294967295"/>
          </p:nvPr>
        </p:nvSpPr>
        <p:spPr/>
        <p:txBody>
          <a:bodyPr/>
          <a:lstStyle/>
          <a:p>
            <a:pPr eaLnBrk="1" hangingPunct="1"/>
            <a:r>
              <a:rPr lang="en-US"/>
              <a:t>Điều kiện kết ở mệnh đề FROM (tt)</a:t>
            </a:r>
          </a:p>
        </p:txBody>
      </p:sp>
      <p:sp>
        <p:nvSpPr>
          <p:cNvPr id="180228" name="Rectangle 3"/>
          <p:cNvSpPr>
            <a:spLocks noGrp="1" noChangeArrowheads="1"/>
          </p:cNvSpPr>
          <p:nvPr>
            <p:ph type="body" idx="4294967295"/>
          </p:nvPr>
        </p:nvSpPr>
        <p:spPr/>
        <p:txBody>
          <a:bodyPr/>
          <a:lstStyle/>
          <a:p>
            <a:pPr eaLnBrk="1" hangingPunct="1"/>
            <a:r>
              <a:rPr lang="en-US" sz="3000"/>
              <a:t>Ví dụ:</a:t>
            </a:r>
          </a:p>
          <a:p>
            <a:pPr marL="669925" lvl="1" indent="-325438" eaLnBrk="1" hangingPunct="1"/>
            <a:r>
              <a:rPr lang="en-US"/>
              <a:t>Tìm họ tên các nhân viên và tên các đề án nhân viên tham gia </a:t>
            </a:r>
            <a:r>
              <a:rPr lang="en-US" u="sng"/>
              <a:t>nếu có</a:t>
            </a:r>
          </a:p>
          <a:p>
            <a:pPr marL="669925" lvl="1" indent="-325438" eaLnBrk="1" hangingPunct="1"/>
            <a:endParaRPr lang="en-US" u="sng"/>
          </a:p>
          <a:p>
            <a:pPr marL="669925" lvl="1" indent="-325438" eaLnBrk="1" hangingPunct="1"/>
            <a:endParaRPr lang="en-US" sz="2800"/>
          </a:p>
          <a:p>
            <a:pPr eaLnBrk="1" hangingPunct="1">
              <a:buFontTx/>
              <a:buNone/>
            </a:pPr>
            <a:endParaRPr lang="en-US">
              <a:latin typeface="Courier New" pitchFamily="49" charset="0"/>
            </a:endParaRPr>
          </a:p>
        </p:txBody>
      </p:sp>
    </p:spTree>
    <p:extLst>
      <p:ext uri="{BB962C8B-B14F-4D97-AF65-F5344CB8AC3E}">
        <p14:creationId xmlns:p14="http://schemas.microsoft.com/office/powerpoint/2010/main" val="2522055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2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build="p"/>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idx="4294967295"/>
          </p:nvPr>
        </p:nvSpPr>
        <p:spPr/>
        <p:txBody>
          <a:bodyPr/>
          <a:lstStyle/>
          <a:p>
            <a:pPr eaLnBrk="1" hangingPunct="1"/>
            <a:r>
              <a:rPr lang="en-US"/>
              <a:t>Nội dung chương III</a:t>
            </a:r>
          </a:p>
        </p:txBody>
      </p:sp>
      <p:sp>
        <p:nvSpPr>
          <p:cNvPr id="194563" name="Rectangle 3"/>
          <p:cNvSpPr>
            <a:spLocks noGrp="1" noChangeArrowheads="1"/>
          </p:cNvSpPr>
          <p:nvPr>
            <p:ph type="body" idx="4294967295"/>
          </p:nvPr>
        </p:nvSpPr>
        <p:spPr/>
        <p:txBody>
          <a:bodyPr/>
          <a:lstStyle/>
          <a:p>
            <a:pPr eaLnBrk="1" hangingPunct="1"/>
            <a:r>
              <a:rPr lang="en-US" sz="2000" dirty="0" err="1">
                <a:solidFill>
                  <a:schemeClr val="bg2"/>
                </a:solidFill>
              </a:rPr>
              <a:t>Giới</a:t>
            </a:r>
            <a:r>
              <a:rPr lang="en-US" sz="2000" dirty="0">
                <a:solidFill>
                  <a:schemeClr val="bg2"/>
                </a:solidFill>
              </a:rPr>
              <a:t> </a:t>
            </a:r>
            <a:r>
              <a:rPr lang="en-US" sz="2000" dirty="0" err="1">
                <a:solidFill>
                  <a:schemeClr val="bg2"/>
                </a:solidFill>
              </a:rPr>
              <a:t>thiệu</a:t>
            </a:r>
            <a:r>
              <a:rPr lang="en-US" sz="2000" dirty="0">
                <a:solidFill>
                  <a:schemeClr val="bg2"/>
                </a:solidFill>
              </a:rPr>
              <a:t> </a:t>
            </a:r>
            <a:r>
              <a:rPr lang="en-US" sz="2000" dirty="0" err="1">
                <a:solidFill>
                  <a:schemeClr val="bg2"/>
                </a:solidFill>
              </a:rPr>
              <a:t>sơ</a:t>
            </a:r>
            <a:r>
              <a:rPr lang="en-US" sz="2000" dirty="0">
                <a:solidFill>
                  <a:schemeClr val="bg2"/>
                </a:solidFill>
              </a:rPr>
              <a:t> </a:t>
            </a:r>
            <a:r>
              <a:rPr lang="en-US" sz="2000" dirty="0" err="1">
                <a:solidFill>
                  <a:schemeClr val="bg2"/>
                </a:solidFill>
              </a:rPr>
              <a:t>lược</a:t>
            </a:r>
            <a:r>
              <a:rPr lang="en-US" sz="2000" dirty="0">
                <a:solidFill>
                  <a:schemeClr val="bg2"/>
                </a:solidFill>
              </a:rPr>
              <a:t> HQT CSDL SQL server 2000</a:t>
            </a:r>
          </a:p>
          <a:p>
            <a:pPr eaLnBrk="1" hangingPunct="1"/>
            <a:r>
              <a:rPr lang="en-US" sz="2000" dirty="0" err="1">
                <a:solidFill>
                  <a:schemeClr val="bg2"/>
                </a:solidFill>
              </a:rPr>
              <a:t>Các</a:t>
            </a:r>
            <a:r>
              <a:rPr lang="en-US" sz="2000" dirty="0">
                <a:solidFill>
                  <a:schemeClr val="bg2"/>
                </a:solidFill>
              </a:rPr>
              <a:t> </a:t>
            </a:r>
            <a:r>
              <a:rPr lang="en-US" sz="2000" dirty="0" err="1">
                <a:solidFill>
                  <a:schemeClr val="bg2"/>
                </a:solidFill>
              </a:rPr>
              <a:t>kiểu</a:t>
            </a:r>
            <a:r>
              <a:rPr lang="en-US" sz="2000" dirty="0">
                <a:solidFill>
                  <a:schemeClr val="bg2"/>
                </a:solidFill>
              </a:rPr>
              <a:t> </a:t>
            </a:r>
            <a:r>
              <a:rPr lang="en-US" sz="2000" dirty="0" err="1">
                <a:solidFill>
                  <a:schemeClr val="bg2"/>
                </a:solidFill>
              </a:rPr>
              <a:t>dữ</a:t>
            </a:r>
            <a:r>
              <a:rPr lang="en-US" sz="2000" dirty="0">
                <a:solidFill>
                  <a:schemeClr val="bg2"/>
                </a:solidFill>
              </a:rPr>
              <a:t> </a:t>
            </a:r>
            <a:r>
              <a:rPr lang="en-US" sz="2000" dirty="0" err="1">
                <a:solidFill>
                  <a:schemeClr val="bg2"/>
                </a:solidFill>
              </a:rPr>
              <a:t>liệu</a:t>
            </a:r>
            <a:r>
              <a:rPr lang="en-US" sz="2000" dirty="0">
                <a:solidFill>
                  <a:schemeClr val="bg2"/>
                </a:solidFill>
              </a:rPr>
              <a:t> </a:t>
            </a:r>
            <a:r>
              <a:rPr lang="en-US" sz="2000" dirty="0" err="1">
                <a:solidFill>
                  <a:schemeClr val="bg2"/>
                </a:solidFill>
              </a:rPr>
              <a:t>trong</a:t>
            </a:r>
            <a:r>
              <a:rPr lang="en-US" sz="2000" dirty="0">
                <a:solidFill>
                  <a:schemeClr val="bg2"/>
                </a:solidFill>
              </a:rPr>
              <a:t> SQL</a:t>
            </a:r>
            <a:r>
              <a:rPr lang="en-US" sz="2000" dirty="0">
                <a:solidFill>
                  <a:srgbClr val="3333FF"/>
                </a:solidFill>
              </a:rPr>
              <a:t> </a:t>
            </a:r>
          </a:p>
          <a:p>
            <a:pPr eaLnBrk="1" hangingPunct="1"/>
            <a:r>
              <a:rPr lang="en-US" sz="2000" dirty="0" err="1">
                <a:solidFill>
                  <a:schemeClr val="bg2"/>
                </a:solidFill>
              </a:rPr>
              <a:t>Câu</a:t>
            </a:r>
            <a:r>
              <a:rPr lang="en-US" sz="2000" dirty="0">
                <a:solidFill>
                  <a:schemeClr val="bg2"/>
                </a:solidFill>
              </a:rPr>
              <a:t> </a:t>
            </a:r>
            <a:r>
              <a:rPr lang="en-US" sz="2000" dirty="0" err="1">
                <a:solidFill>
                  <a:schemeClr val="bg2"/>
                </a:solidFill>
              </a:rPr>
              <a:t>lệnh</a:t>
            </a:r>
            <a:r>
              <a:rPr lang="en-US" sz="2000" dirty="0">
                <a:solidFill>
                  <a:schemeClr val="bg2"/>
                </a:solidFill>
              </a:rPr>
              <a:t> </a:t>
            </a:r>
            <a:r>
              <a:rPr lang="en-US" sz="2000" dirty="0" err="1">
                <a:solidFill>
                  <a:schemeClr val="bg2"/>
                </a:solidFill>
              </a:rPr>
              <a:t>định</a:t>
            </a:r>
            <a:r>
              <a:rPr lang="en-US" sz="2000" dirty="0">
                <a:solidFill>
                  <a:schemeClr val="bg2"/>
                </a:solidFill>
              </a:rPr>
              <a:t> </a:t>
            </a:r>
            <a:r>
              <a:rPr lang="en-US" sz="2000" dirty="0" err="1">
                <a:solidFill>
                  <a:schemeClr val="bg2"/>
                </a:solidFill>
              </a:rPr>
              <a:t>nghĩa</a:t>
            </a:r>
            <a:r>
              <a:rPr lang="en-US" sz="2000" dirty="0">
                <a:solidFill>
                  <a:schemeClr val="bg2"/>
                </a:solidFill>
              </a:rPr>
              <a:t> </a:t>
            </a:r>
            <a:r>
              <a:rPr lang="en-US" sz="2000" dirty="0" err="1">
                <a:solidFill>
                  <a:schemeClr val="bg2"/>
                </a:solidFill>
              </a:rPr>
              <a:t>dữ</a:t>
            </a:r>
            <a:r>
              <a:rPr lang="en-US" sz="2000" dirty="0">
                <a:solidFill>
                  <a:schemeClr val="bg2"/>
                </a:solidFill>
              </a:rPr>
              <a:t> </a:t>
            </a:r>
            <a:r>
              <a:rPr lang="en-US" sz="2000" dirty="0" err="1">
                <a:solidFill>
                  <a:schemeClr val="bg2"/>
                </a:solidFill>
              </a:rPr>
              <a:t>liệu</a:t>
            </a:r>
            <a:endParaRPr lang="en-US" sz="2000" dirty="0">
              <a:solidFill>
                <a:schemeClr val="bg2"/>
              </a:solidFill>
            </a:endParaRPr>
          </a:p>
          <a:p>
            <a:pPr lvl="1"/>
            <a:r>
              <a:rPr lang="en-US" sz="1800" dirty="0" err="1">
                <a:solidFill>
                  <a:schemeClr val="bg2"/>
                </a:solidFill>
              </a:rPr>
              <a:t>Tạo</a:t>
            </a:r>
            <a:r>
              <a:rPr lang="en-US" sz="1800" dirty="0">
                <a:solidFill>
                  <a:schemeClr val="bg2"/>
                </a:solidFill>
              </a:rPr>
              <a:t> </a:t>
            </a:r>
            <a:r>
              <a:rPr lang="en-US" sz="1800" dirty="0" err="1">
                <a:solidFill>
                  <a:schemeClr val="bg2"/>
                </a:solidFill>
              </a:rPr>
              <a:t>cơ</a:t>
            </a:r>
            <a:r>
              <a:rPr lang="en-US" sz="1800" dirty="0">
                <a:solidFill>
                  <a:schemeClr val="bg2"/>
                </a:solidFill>
              </a:rPr>
              <a:t> </a:t>
            </a:r>
            <a:r>
              <a:rPr lang="en-US" sz="1800" dirty="0" err="1">
                <a:solidFill>
                  <a:schemeClr val="bg2"/>
                </a:solidFill>
              </a:rPr>
              <a:t>sở</a:t>
            </a:r>
            <a:r>
              <a:rPr lang="en-US" sz="1800" dirty="0">
                <a:solidFill>
                  <a:schemeClr val="bg2"/>
                </a:solidFill>
              </a:rPr>
              <a:t> </a:t>
            </a:r>
            <a:r>
              <a:rPr lang="en-US" sz="1800" dirty="0" err="1">
                <a:solidFill>
                  <a:schemeClr val="bg2"/>
                </a:solidFill>
              </a:rPr>
              <a:t>dữ</a:t>
            </a:r>
            <a:r>
              <a:rPr lang="en-US" sz="1800" dirty="0">
                <a:solidFill>
                  <a:schemeClr val="bg2"/>
                </a:solidFill>
              </a:rPr>
              <a:t> </a:t>
            </a:r>
            <a:r>
              <a:rPr lang="en-US" sz="1800" dirty="0" err="1">
                <a:solidFill>
                  <a:schemeClr val="bg2"/>
                </a:solidFill>
              </a:rPr>
              <a:t>liệu</a:t>
            </a:r>
            <a:endParaRPr lang="en-US" sz="1800" dirty="0">
              <a:solidFill>
                <a:schemeClr val="bg2"/>
              </a:solidFill>
            </a:endParaRPr>
          </a:p>
          <a:p>
            <a:pPr lvl="1"/>
            <a:r>
              <a:rPr lang="en-US" sz="1800" dirty="0" err="1">
                <a:solidFill>
                  <a:schemeClr val="bg2"/>
                </a:solidFill>
              </a:rPr>
              <a:t>Tạo</a:t>
            </a:r>
            <a:r>
              <a:rPr lang="en-US" sz="1800" dirty="0">
                <a:solidFill>
                  <a:schemeClr val="bg2"/>
                </a:solidFill>
              </a:rPr>
              <a:t> </a:t>
            </a:r>
            <a:r>
              <a:rPr lang="en-US" sz="1800" dirty="0" err="1">
                <a:solidFill>
                  <a:schemeClr val="bg2"/>
                </a:solidFill>
              </a:rPr>
              <a:t>bảng</a:t>
            </a:r>
            <a:endParaRPr lang="en-US" sz="1800" dirty="0">
              <a:solidFill>
                <a:schemeClr val="bg2"/>
              </a:solidFill>
            </a:endParaRPr>
          </a:p>
          <a:p>
            <a:pPr lvl="1"/>
            <a:r>
              <a:rPr lang="en-US" sz="1800" dirty="0" err="1">
                <a:solidFill>
                  <a:schemeClr val="bg2"/>
                </a:solidFill>
              </a:rPr>
              <a:t>Câu</a:t>
            </a:r>
            <a:r>
              <a:rPr lang="en-US" sz="1800" dirty="0">
                <a:solidFill>
                  <a:schemeClr val="bg2"/>
                </a:solidFill>
              </a:rPr>
              <a:t> </a:t>
            </a:r>
            <a:r>
              <a:rPr lang="en-US" sz="1800" dirty="0" err="1">
                <a:solidFill>
                  <a:schemeClr val="bg2"/>
                </a:solidFill>
              </a:rPr>
              <a:t>lệnh</a:t>
            </a:r>
            <a:r>
              <a:rPr lang="en-US" sz="1800" dirty="0">
                <a:solidFill>
                  <a:schemeClr val="bg2"/>
                </a:solidFill>
              </a:rPr>
              <a:t> </a:t>
            </a:r>
            <a:r>
              <a:rPr lang="en-US" sz="1800" dirty="0" err="1">
                <a:solidFill>
                  <a:schemeClr val="bg2"/>
                </a:solidFill>
              </a:rPr>
              <a:t>cập</a:t>
            </a:r>
            <a:r>
              <a:rPr lang="en-US" sz="1800" dirty="0">
                <a:solidFill>
                  <a:schemeClr val="bg2"/>
                </a:solidFill>
              </a:rPr>
              <a:t> </a:t>
            </a:r>
            <a:r>
              <a:rPr lang="en-US" sz="1800" dirty="0" err="1">
                <a:solidFill>
                  <a:schemeClr val="bg2"/>
                </a:solidFill>
              </a:rPr>
              <a:t>nhật</a:t>
            </a:r>
            <a:r>
              <a:rPr lang="en-US" sz="1800" dirty="0">
                <a:solidFill>
                  <a:schemeClr val="bg2"/>
                </a:solidFill>
              </a:rPr>
              <a:t> </a:t>
            </a:r>
            <a:r>
              <a:rPr lang="en-US" sz="1800" dirty="0" err="1">
                <a:solidFill>
                  <a:schemeClr val="bg2"/>
                </a:solidFill>
              </a:rPr>
              <a:t>dữ</a:t>
            </a:r>
            <a:r>
              <a:rPr lang="en-US" sz="1800" dirty="0">
                <a:solidFill>
                  <a:schemeClr val="bg2"/>
                </a:solidFill>
              </a:rPr>
              <a:t> </a:t>
            </a:r>
            <a:r>
              <a:rPr lang="en-US" sz="1800" dirty="0" err="1">
                <a:solidFill>
                  <a:schemeClr val="bg2"/>
                </a:solidFill>
              </a:rPr>
              <a:t>liệu</a:t>
            </a:r>
            <a:endParaRPr lang="en-US" sz="1800" dirty="0">
              <a:solidFill>
                <a:schemeClr val="bg2"/>
              </a:solidFill>
            </a:endParaRPr>
          </a:p>
          <a:p>
            <a:pPr lvl="1"/>
            <a:r>
              <a:rPr lang="en-US" sz="1800" dirty="0" err="1">
                <a:solidFill>
                  <a:schemeClr val="bg2"/>
                </a:solidFill>
              </a:rPr>
              <a:t>Câu</a:t>
            </a:r>
            <a:r>
              <a:rPr lang="en-US" sz="1800" dirty="0">
                <a:solidFill>
                  <a:schemeClr val="bg2"/>
                </a:solidFill>
              </a:rPr>
              <a:t> </a:t>
            </a:r>
            <a:r>
              <a:rPr lang="en-US" sz="1800" dirty="0" err="1">
                <a:solidFill>
                  <a:schemeClr val="bg2"/>
                </a:solidFill>
              </a:rPr>
              <a:t>lệnh</a:t>
            </a:r>
            <a:r>
              <a:rPr lang="en-US" sz="1800" dirty="0">
                <a:solidFill>
                  <a:schemeClr val="bg2"/>
                </a:solidFill>
              </a:rPr>
              <a:t> </a:t>
            </a:r>
            <a:r>
              <a:rPr lang="en-US" sz="1800" dirty="0" err="1">
                <a:solidFill>
                  <a:schemeClr val="bg2"/>
                </a:solidFill>
              </a:rPr>
              <a:t>thay</a:t>
            </a:r>
            <a:r>
              <a:rPr lang="en-US" sz="1800" dirty="0">
                <a:solidFill>
                  <a:schemeClr val="bg2"/>
                </a:solidFill>
              </a:rPr>
              <a:t> </a:t>
            </a:r>
            <a:r>
              <a:rPr lang="en-US" sz="1800" dirty="0" err="1">
                <a:solidFill>
                  <a:schemeClr val="bg2"/>
                </a:solidFill>
              </a:rPr>
              <a:t>đổi</a:t>
            </a:r>
            <a:r>
              <a:rPr lang="en-US" sz="1800" dirty="0">
                <a:solidFill>
                  <a:schemeClr val="bg2"/>
                </a:solidFill>
              </a:rPr>
              <a:t> </a:t>
            </a:r>
            <a:r>
              <a:rPr lang="en-US" sz="1800" dirty="0" err="1">
                <a:solidFill>
                  <a:schemeClr val="bg2"/>
                </a:solidFill>
              </a:rPr>
              <a:t>cấu</a:t>
            </a:r>
            <a:r>
              <a:rPr lang="en-US" sz="1800" dirty="0">
                <a:solidFill>
                  <a:schemeClr val="bg2"/>
                </a:solidFill>
              </a:rPr>
              <a:t> </a:t>
            </a:r>
            <a:r>
              <a:rPr lang="en-US" sz="1800" dirty="0" err="1">
                <a:solidFill>
                  <a:schemeClr val="bg2"/>
                </a:solidFill>
              </a:rPr>
              <a:t>trúc</a:t>
            </a:r>
            <a:r>
              <a:rPr lang="en-US" sz="1800" dirty="0">
                <a:solidFill>
                  <a:schemeClr val="bg2"/>
                </a:solidFill>
              </a:rPr>
              <a:t> </a:t>
            </a:r>
            <a:r>
              <a:rPr lang="en-US" sz="1800" dirty="0" err="1">
                <a:solidFill>
                  <a:schemeClr val="bg2"/>
                </a:solidFill>
              </a:rPr>
              <a:t>bảng</a:t>
            </a:r>
            <a:endParaRPr lang="en-US" sz="1800" dirty="0">
              <a:solidFill>
                <a:schemeClr val="bg2"/>
              </a:solidFill>
            </a:endParaRPr>
          </a:p>
          <a:p>
            <a:pPr lvl="1"/>
            <a:r>
              <a:rPr lang="en-US" sz="1800" dirty="0" err="1">
                <a:solidFill>
                  <a:schemeClr val="bg2"/>
                </a:solidFill>
              </a:rPr>
              <a:t>Xóa</a:t>
            </a:r>
            <a:r>
              <a:rPr lang="en-US" sz="1800" dirty="0">
                <a:solidFill>
                  <a:schemeClr val="bg2"/>
                </a:solidFill>
              </a:rPr>
              <a:t> </a:t>
            </a:r>
            <a:r>
              <a:rPr lang="en-US" sz="1800" dirty="0" err="1">
                <a:solidFill>
                  <a:schemeClr val="bg2"/>
                </a:solidFill>
              </a:rPr>
              <a:t>bảng</a:t>
            </a:r>
            <a:endParaRPr lang="en-US" sz="1800" dirty="0">
              <a:solidFill>
                <a:schemeClr val="bg2"/>
              </a:solidFill>
            </a:endParaRPr>
          </a:p>
          <a:p>
            <a:pPr eaLnBrk="1" hangingPunct="1"/>
            <a:r>
              <a:rPr lang="en-US" sz="2000" dirty="0" err="1">
                <a:solidFill>
                  <a:schemeClr val="bg2"/>
                </a:solidFill>
              </a:rPr>
              <a:t>Câu</a:t>
            </a:r>
            <a:r>
              <a:rPr lang="en-US" sz="2000" dirty="0">
                <a:solidFill>
                  <a:schemeClr val="bg2"/>
                </a:solidFill>
              </a:rPr>
              <a:t> </a:t>
            </a:r>
            <a:r>
              <a:rPr lang="en-US" sz="2000" dirty="0" err="1">
                <a:solidFill>
                  <a:schemeClr val="bg2"/>
                </a:solidFill>
              </a:rPr>
              <a:t>lệnh</a:t>
            </a:r>
            <a:r>
              <a:rPr lang="en-US" sz="2000" dirty="0">
                <a:solidFill>
                  <a:schemeClr val="bg2"/>
                </a:solidFill>
              </a:rPr>
              <a:t> </a:t>
            </a:r>
            <a:r>
              <a:rPr lang="en-US" sz="2000" dirty="0" err="1">
                <a:solidFill>
                  <a:schemeClr val="bg2"/>
                </a:solidFill>
              </a:rPr>
              <a:t>thao</a:t>
            </a:r>
            <a:r>
              <a:rPr lang="en-US" sz="2000" dirty="0">
                <a:solidFill>
                  <a:schemeClr val="bg2"/>
                </a:solidFill>
              </a:rPr>
              <a:t> </a:t>
            </a:r>
            <a:r>
              <a:rPr lang="en-US" sz="2000" dirty="0" err="1">
                <a:solidFill>
                  <a:schemeClr val="bg2"/>
                </a:solidFill>
              </a:rPr>
              <a:t>tác</a:t>
            </a:r>
            <a:r>
              <a:rPr lang="en-US" sz="2000" dirty="0">
                <a:solidFill>
                  <a:schemeClr val="bg2"/>
                </a:solidFill>
              </a:rPr>
              <a:t> </a:t>
            </a:r>
            <a:r>
              <a:rPr lang="en-US" sz="2000" dirty="0" err="1">
                <a:solidFill>
                  <a:schemeClr val="bg2"/>
                </a:solidFill>
              </a:rPr>
              <a:t>dữ</a:t>
            </a:r>
            <a:r>
              <a:rPr lang="en-US" sz="2000" dirty="0">
                <a:solidFill>
                  <a:schemeClr val="bg2"/>
                </a:solidFill>
              </a:rPr>
              <a:t> </a:t>
            </a:r>
            <a:r>
              <a:rPr lang="en-US" sz="2000" dirty="0" err="1">
                <a:solidFill>
                  <a:schemeClr val="bg2"/>
                </a:solidFill>
              </a:rPr>
              <a:t>liệu</a:t>
            </a:r>
            <a:endParaRPr lang="en-US" sz="2000" dirty="0">
              <a:solidFill>
                <a:schemeClr val="bg2"/>
              </a:solidFill>
            </a:endParaRPr>
          </a:p>
          <a:p>
            <a:pPr lvl="1" eaLnBrk="1" hangingPunct="1"/>
            <a:r>
              <a:rPr lang="en-US" sz="1800" dirty="0" err="1">
                <a:solidFill>
                  <a:schemeClr val="bg2"/>
                </a:solidFill>
              </a:rPr>
              <a:t>Truy</a:t>
            </a:r>
            <a:r>
              <a:rPr lang="en-US" sz="1800" dirty="0">
                <a:solidFill>
                  <a:schemeClr val="bg2"/>
                </a:solidFill>
              </a:rPr>
              <a:t> </a:t>
            </a:r>
            <a:r>
              <a:rPr lang="en-US" sz="1800" dirty="0" err="1">
                <a:solidFill>
                  <a:schemeClr val="bg2"/>
                </a:solidFill>
              </a:rPr>
              <a:t>vấn</a:t>
            </a:r>
            <a:r>
              <a:rPr lang="en-US" sz="1800" dirty="0">
                <a:solidFill>
                  <a:schemeClr val="bg2"/>
                </a:solidFill>
              </a:rPr>
              <a:t> </a:t>
            </a:r>
            <a:r>
              <a:rPr lang="en-US" sz="1800" dirty="0" err="1">
                <a:solidFill>
                  <a:schemeClr val="bg2"/>
                </a:solidFill>
              </a:rPr>
              <a:t>dữ</a:t>
            </a:r>
            <a:r>
              <a:rPr lang="en-US" sz="1800" dirty="0">
                <a:solidFill>
                  <a:schemeClr val="bg2"/>
                </a:solidFill>
              </a:rPr>
              <a:t> </a:t>
            </a:r>
            <a:r>
              <a:rPr lang="en-US" sz="1800" dirty="0" err="1">
                <a:solidFill>
                  <a:schemeClr val="bg2"/>
                </a:solidFill>
              </a:rPr>
              <a:t>liệu</a:t>
            </a:r>
            <a:r>
              <a:rPr lang="en-US" sz="1800" dirty="0">
                <a:solidFill>
                  <a:schemeClr val="bg2"/>
                </a:solidFill>
              </a:rPr>
              <a:t> </a:t>
            </a:r>
            <a:r>
              <a:rPr lang="en-US" sz="1800" dirty="0" err="1">
                <a:solidFill>
                  <a:schemeClr val="bg2"/>
                </a:solidFill>
              </a:rPr>
              <a:t>cơ</a:t>
            </a:r>
            <a:r>
              <a:rPr lang="en-US" sz="1800" dirty="0">
                <a:solidFill>
                  <a:schemeClr val="bg2"/>
                </a:solidFill>
              </a:rPr>
              <a:t> </a:t>
            </a:r>
            <a:r>
              <a:rPr lang="en-US" sz="1800" dirty="0" err="1">
                <a:solidFill>
                  <a:schemeClr val="bg2"/>
                </a:solidFill>
              </a:rPr>
              <a:t>bản</a:t>
            </a:r>
            <a:endParaRPr lang="en-US" sz="1800" dirty="0">
              <a:solidFill>
                <a:schemeClr val="bg2"/>
              </a:solidFill>
            </a:endParaRPr>
          </a:p>
          <a:p>
            <a:pPr lvl="1" eaLnBrk="1" hangingPunct="1"/>
            <a:r>
              <a:rPr lang="en-US" sz="1800" dirty="0" err="1">
                <a:solidFill>
                  <a:schemeClr val="bg2"/>
                </a:solidFill>
              </a:rPr>
              <a:t>Truy</a:t>
            </a:r>
            <a:r>
              <a:rPr lang="en-US" sz="1800" dirty="0">
                <a:solidFill>
                  <a:schemeClr val="bg2"/>
                </a:solidFill>
              </a:rPr>
              <a:t> </a:t>
            </a:r>
            <a:r>
              <a:rPr lang="en-US" sz="1800" dirty="0" err="1">
                <a:solidFill>
                  <a:schemeClr val="bg2"/>
                </a:solidFill>
              </a:rPr>
              <a:t>vấn</a:t>
            </a:r>
            <a:r>
              <a:rPr lang="en-US" sz="1800" dirty="0">
                <a:solidFill>
                  <a:schemeClr val="bg2"/>
                </a:solidFill>
              </a:rPr>
              <a:t> </a:t>
            </a:r>
            <a:r>
              <a:rPr lang="en-US" sz="1800" dirty="0" err="1">
                <a:solidFill>
                  <a:schemeClr val="bg2"/>
                </a:solidFill>
              </a:rPr>
              <a:t>lồng</a:t>
            </a:r>
            <a:endParaRPr lang="en-US" sz="1800" dirty="0">
              <a:solidFill>
                <a:schemeClr val="bg2"/>
              </a:solidFill>
            </a:endParaRPr>
          </a:p>
          <a:p>
            <a:pPr lvl="1" eaLnBrk="1" hangingPunct="1"/>
            <a:r>
              <a:rPr lang="en-US" sz="1800" dirty="0" err="1">
                <a:solidFill>
                  <a:schemeClr val="bg2"/>
                </a:solidFill>
              </a:rPr>
              <a:t>Hàm</a:t>
            </a:r>
            <a:r>
              <a:rPr lang="en-US" sz="1800" dirty="0">
                <a:solidFill>
                  <a:schemeClr val="bg2"/>
                </a:solidFill>
              </a:rPr>
              <a:t> </a:t>
            </a:r>
            <a:r>
              <a:rPr lang="en-US" sz="1800" dirty="0" err="1">
                <a:solidFill>
                  <a:schemeClr val="bg2"/>
                </a:solidFill>
              </a:rPr>
              <a:t>kết</a:t>
            </a:r>
            <a:r>
              <a:rPr lang="en-US" sz="1800" dirty="0">
                <a:solidFill>
                  <a:schemeClr val="bg2"/>
                </a:solidFill>
              </a:rPr>
              <a:t> </a:t>
            </a:r>
            <a:r>
              <a:rPr lang="en-US" sz="1800" dirty="0" err="1">
                <a:solidFill>
                  <a:schemeClr val="bg2"/>
                </a:solidFill>
              </a:rPr>
              <a:t>hợp</a:t>
            </a:r>
            <a:r>
              <a:rPr lang="en-US" sz="1800" dirty="0">
                <a:solidFill>
                  <a:schemeClr val="bg2"/>
                </a:solidFill>
              </a:rPr>
              <a:t> </a:t>
            </a:r>
            <a:r>
              <a:rPr lang="en-US" sz="1800" dirty="0" err="1">
                <a:solidFill>
                  <a:schemeClr val="bg2"/>
                </a:solidFill>
              </a:rPr>
              <a:t>và</a:t>
            </a:r>
            <a:r>
              <a:rPr lang="en-US" sz="1800" dirty="0">
                <a:solidFill>
                  <a:schemeClr val="bg2"/>
                </a:solidFill>
              </a:rPr>
              <a:t> </a:t>
            </a:r>
            <a:r>
              <a:rPr lang="en-US" sz="1800" dirty="0" err="1">
                <a:solidFill>
                  <a:schemeClr val="bg2"/>
                </a:solidFill>
              </a:rPr>
              <a:t>gom</a:t>
            </a:r>
            <a:r>
              <a:rPr lang="en-US" sz="1800" dirty="0">
                <a:solidFill>
                  <a:schemeClr val="bg2"/>
                </a:solidFill>
              </a:rPr>
              <a:t> </a:t>
            </a:r>
            <a:r>
              <a:rPr lang="en-US" sz="1800" dirty="0" err="1">
                <a:solidFill>
                  <a:schemeClr val="bg2"/>
                </a:solidFill>
              </a:rPr>
              <a:t>nhóm</a:t>
            </a:r>
            <a:endParaRPr lang="en-US" sz="1800" dirty="0">
              <a:solidFill>
                <a:schemeClr val="bg2"/>
              </a:solidFill>
            </a:endParaRPr>
          </a:p>
          <a:p>
            <a:pPr lvl="1" eaLnBrk="1" hangingPunct="1"/>
            <a:r>
              <a:rPr lang="en-US" sz="1800" dirty="0" err="1">
                <a:solidFill>
                  <a:schemeClr val="bg2"/>
                </a:solidFill>
              </a:rPr>
              <a:t>Một</a:t>
            </a:r>
            <a:r>
              <a:rPr lang="en-US" sz="1800" dirty="0">
                <a:solidFill>
                  <a:schemeClr val="bg2"/>
                </a:solidFill>
              </a:rPr>
              <a:t> </a:t>
            </a:r>
            <a:r>
              <a:rPr lang="en-US" sz="1800" dirty="0" err="1">
                <a:solidFill>
                  <a:schemeClr val="bg2"/>
                </a:solidFill>
              </a:rPr>
              <a:t>số</a:t>
            </a:r>
            <a:r>
              <a:rPr lang="en-US" sz="1800" dirty="0">
                <a:solidFill>
                  <a:schemeClr val="bg2"/>
                </a:solidFill>
              </a:rPr>
              <a:t> </a:t>
            </a:r>
            <a:r>
              <a:rPr lang="en-US" sz="1800" dirty="0" err="1">
                <a:solidFill>
                  <a:schemeClr val="bg2"/>
                </a:solidFill>
              </a:rPr>
              <a:t>dạng</a:t>
            </a:r>
            <a:r>
              <a:rPr lang="en-US" sz="1800" dirty="0">
                <a:solidFill>
                  <a:schemeClr val="bg2"/>
                </a:solidFill>
              </a:rPr>
              <a:t> </a:t>
            </a:r>
            <a:r>
              <a:rPr lang="en-US" sz="1800" dirty="0" err="1">
                <a:solidFill>
                  <a:schemeClr val="bg2"/>
                </a:solidFill>
              </a:rPr>
              <a:t>truy</a:t>
            </a:r>
            <a:r>
              <a:rPr lang="en-US" sz="1800" dirty="0">
                <a:solidFill>
                  <a:schemeClr val="bg2"/>
                </a:solidFill>
              </a:rPr>
              <a:t> </a:t>
            </a:r>
            <a:r>
              <a:rPr lang="en-US" sz="1800" dirty="0" err="1">
                <a:solidFill>
                  <a:schemeClr val="bg2"/>
                </a:solidFill>
              </a:rPr>
              <a:t>vấn</a:t>
            </a:r>
            <a:r>
              <a:rPr lang="en-US" sz="1800" dirty="0">
                <a:solidFill>
                  <a:schemeClr val="bg2"/>
                </a:solidFill>
              </a:rPr>
              <a:t> </a:t>
            </a:r>
            <a:r>
              <a:rPr lang="en-US" sz="1800" dirty="0" err="1">
                <a:solidFill>
                  <a:schemeClr val="bg2"/>
                </a:solidFill>
              </a:rPr>
              <a:t>khác</a:t>
            </a:r>
            <a:endParaRPr lang="en-US" sz="1800" dirty="0">
              <a:solidFill>
                <a:schemeClr val="bg2"/>
              </a:solidFill>
            </a:endParaRPr>
          </a:p>
          <a:p>
            <a:pPr eaLnBrk="1" hangingPunct="1"/>
            <a:r>
              <a:rPr lang="en-US" sz="2000" b="1" dirty="0" err="1">
                <a:solidFill>
                  <a:srgbClr val="3333FF"/>
                </a:solidFill>
              </a:rPr>
              <a:t>Khung</a:t>
            </a:r>
            <a:r>
              <a:rPr lang="en-US" sz="2000" b="1" dirty="0">
                <a:solidFill>
                  <a:srgbClr val="3333FF"/>
                </a:solidFill>
              </a:rPr>
              <a:t> </a:t>
            </a:r>
            <a:r>
              <a:rPr lang="en-US" sz="2000" b="1" dirty="0" err="1">
                <a:solidFill>
                  <a:srgbClr val="3333FF"/>
                </a:solidFill>
              </a:rPr>
              <a:t>nhìn</a:t>
            </a:r>
            <a:r>
              <a:rPr lang="en-US" sz="2000" b="1" dirty="0">
                <a:solidFill>
                  <a:srgbClr val="3333FF"/>
                </a:solidFill>
              </a:rPr>
              <a:t> -&gt; </a:t>
            </a:r>
            <a:r>
              <a:rPr lang="en-US" sz="2000" b="1" dirty="0" err="1">
                <a:solidFill>
                  <a:srgbClr val="3333FF"/>
                </a:solidFill>
              </a:rPr>
              <a:t>bảng</a:t>
            </a:r>
            <a:r>
              <a:rPr lang="en-US" sz="2000" b="1" dirty="0">
                <a:solidFill>
                  <a:srgbClr val="3333FF"/>
                </a:solidFill>
              </a:rPr>
              <a:t> </a:t>
            </a:r>
            <a:r>
              <a:rPr lang="en-US" sz="2000" b="1" dirty="0" err="1">
                <a:solidFill>
                  <a:srgbClr val="3333FF"/>
                </a:solidFill>
              </a:rPr>
              <a:t>ảo</a:t>
            </a:r>
            <a:r>
              <a:rPr lang="en-US" sz="2000" b="1" dirty="0">
                <a:solidFill>
                  <a:srgbClr val="3333FF"/>
                </a:solidFill>
              </a:rPr>
              <a:t> (View)</a:t>
            </a:r>
          </a:p>
        </p:txBody>
      </p:sp>
    </p:spTree>
    <p:extLst>
      <p:ext uri="{BB962C8B-B14F-4D97-AF65-F5344CB8AC3E}">
        <p14:creationId xmlns:p14="http://schemas.microsoft.com/office/powerpoint/2010/main" val="8842335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idx="4294967295"/>
          </p:nvPr>
        </p:nvSpPr>
        <p:spPr/>
        <p:txBody>
          <a:bodyPr/>
          <a:lstStyle/>
          <a:p>
            <a:pPr eaLnBrk="1" hangingPunct="1"/>
            <a:r>
              <a:rPr lang="en-US"/>
              <a:t>Khung nhìn (View)</a:t>
            </a:r>
          </a:p>
        </p:txBody>
      </p:sp>
      <p:sp>
        <p:nvSpPr>
          <p:cNvPr id="182276" name="Rectangle 3"/>
          <p:cNvSpPr>
            <a:spLocks noGrp="1" noChangeArrowheads="1"/>
          </p:cNvSpPr>
          <p:nvPr>
            <p:ph type="body" idx="4294967295"/>
          </p:nvPr>
        </p:nvSpPr>
        <p:spPr/>
        <p:txBody>
          <a:bodyPr/>
          <a:lstStyle/>
          <a:p>
            <a:pPr eaLnBrk="1" hangingPunct="1"/>
            <a:r>
              <a:rPr lang="en-US" dirty="0" err="1"/>
              <a:t>Bảng</a:t>
            </a:r>
            <a:r>
              <a:rPr lang="en-US" dirty="0"/>
              <a:t>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được</a:t>
            </a:r>
            <a:r>
              <a:rPr lang="en-US" dirty="0"/>
              <a:t> </a:t>
            </a:r>
            <a:r>
              <a:rPr lang="en-US" u="sng" dirty="0" err="1"/>
              <a:t>tổ</a:t>
            </a:r>
            <a:r>
              <a:rPr lang="en-US" u="sng" dirty="0"/>
              <a:t> </a:t>
            </a:r>
            <a:r>
              <a:rPr lang="en-US" u="sng" dirty="0" err="1"/>
              <a:t>chức</a:t>
            </a:r>
            <a:r>
              <a:rPr lang="en-US" u="sng" dirty="0"/>
              <a:t> </a:t>
            </a:r>
            <a:r>
              <a:rPr lang="en-US" u="sng" dirty="0" err="1"/>
              <a:t>lưu</a:t>
            </a:r>
            <a:r>
              <a:rPr lang="en-US" u="sng" dirty="0"/>
              <a:t> </a:t>
            </a:r>
            <a:r>
              <a:rPr lang="en-US" u="sng" dirty="0" err="1"/>
              <a:t>trữ</a:t>
            </a:r>
            <a:r>
              <a:rPr lang="en-US" dirty="0"/>
              <a:t> </a:t>
            </a:r>
            <a:r>
              <a:rPr lang="en-US" dirty="0" err="1"/>
              <a:t>vật</a:t>
            </a:r>
            <a:r>
              <a:rPr lang="en-US" dirty="0"/>
              <a:t> </a:t>
            </a:r>
            <a:r>
              <a:rPr lang="en-US" dirty="0" err="1"/>
              <a:t>lý</a:t>
            </a:r>
            <a:r>
              <a:rPr lang="en-US" dirty="0"/>
              <a:t> </a:t>
            </a:r>
            <a:r>
              <a:rPr lang="en-US" dirty="0" err="1"/>
              <a:t>trong</a:t>
            </a:r>
            <a:r>
              <a:rPr lang="en-US" dirty="0"/>
              <a:t> CSDL</a:t>
            </a:r>
          </a:p>
          <a:p>
            <a:pPr eaLnBrk="1" hangingPunct="1"/>
            <a:endParaRPr lang="en-US" dirty="0"/>
          </a:p>
          <a:p>
            <a:pPr eaLnBrk="1" hangingPunct="1"/>
            <a:r>
              <a:rPr lang="en-US" dirty="0" err="1"/>
              <a:t>Khung</a:t>
            </a:r>
            <a:r>
              <a:rPr lang="en-US" dirty="0"/>
              <a:t> </a:t>
            </a:r>
            <a:r>
              <a:rPr lang="en-US" dirty="0" err="1"/>
              <a:t>nhìn</a:t>
            </a:r>
            <a:r>
              <a:rPr lang="en-US" dirty="0"/>
              <a:t> </a:t>
            </a:r>
            <a:r>
              <a:rPr lang="en-US" dirty="0" err="1"/>
              <a:t>cũng</a:t>
            </a:r>
            <a:r>
              <a:rPr lang="en-US" dirty="0"/>
              <a:t> </a:t>
            </a:r>
            <a:r>
              <a:rPr lang="en-US" dirty="0" err="1"/>
              <a:t>là</a:t>
            </a:r>
            <a:r>
              <a:rPr lang="en-US" dirty="0"/>
              <a:t> </a:t>
            </a:r>
            <a:r>
              <a:rPr lang="en-US" dirty="0" err="1"/>
              <a:t>một</a:t>
            </a:r>
            <a:r>
              <a:rPr lang="en-US" dirty="0"/>
              <a:t> </a:t>
            </a:r>
            <a:r>
              <a:rPr lang="en-US" dirty="0" err="1"/>
              <a:t>quan</a:t>
            </a:r>
            <a:r>
              <a:rPr lang="en-US" dirty="0"/>
              <a:t> </a:t>
            </a:r>
            <a:r>
              <a:rPr lang="en-US" dirty="0" err="1"/>
              <a:t>hệ</a:t>
            </a:r>
            <a:endParaRPr lang="en-US" dirty="0"/>
          </a:p>
          <a:p>
            <a:pPr marL="669925" lvl="1" indent="-325438" eaLnBrk="1" hangingPunct="1"/>
            <a:r>
              <a:rPr lang="en-US" dirty="0" err="1"/>
              <a:t>Không</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vật</a:t>
            </a:r>
            <a:r>
              <a:rPr lang="en-US" dirty="0"/>
              <a:t> </a:t>
            </a:r>
            <a:r>
              <a:rPr lang="en-US" dirty="0" err="1"/>
              <a:t>lý</a:t>
            </a:r>
            <a:r>
              <a:rPr lang="en-US" dirty="0"/>
              <a:t> (</a:t>
            </a:r>
            <a:r>
              <a:rPr lang="en-US" dirty="0" err="1"/>
              <a:t>bảng</a:t>
            </a:r>
            <a:r>
              <a:rPr lang="en-US" dirty="0"/>
              <a:t> </a:t>
            </a:r>
            <a:r>
              <a:rPr lang="en-US" dirty="0" err="1"/>
              <a:t>ảo</a:t>
            </a:r>
            <a:r>
              <a:rPr lang="en-US" dirty="0"/>
              <a:t>)</a:t>
            </a:r>
          </a:p>
          <a:p>
            <a:pPr marL="669925" lvl="1" indent="-325438" eaLnBrk="1" hangingPunct="1"/>
            <a:r>
              <a:rPr lang="en-US" dirty="0" err="1"/>
              <a:t>Không</a:t>
            </a:r>
            <a:r>
              <a:rPr lang="en-US" dirty="0"/>
              <a:t> </a:t>
            </a:r>
            <a:r>
              <a:rPr lang="en-US" dirty="0" err="1"/>
              <a:t>chứa</a:t>
            </a:r>
            <a:r>
              <a:rPr lang="en-US" dirty="0"/>
              <a:t> </a:t>
            </a:r>
            <a:r>
              <a:rPr lang="en-US" dirty="0" err="1"/>
              <a:t>dữ</a:t>
            </a:r>
            <a:r>
              <a:rPr lang="en-US" dirty="0"/>
              <a:t> </a:t>
            </a:r>
            <a:r>
              <a:rPr lang="en-US" dirty="0" err="1"/>
              <a:t>liệu</a:t>
            </a:r>
            <a:r>
              <a:rPr lang="en-US" dirty="0"/>
              <a:t> </a:t>
            </a:r>
          </a:p>
          <a:p>
            <a:pPr marL="669925" lvl="1" indent="-325438" eaLnBrk="1" hangingPunct="1"/>
            <a:r>
              <a:rPr lang="en-US" dirty="0" err="1"/>
              <a:t>Được</a:t>
            </a:r>
            <a:r>
              <a:rPr lang="en-US" dirty="0"/>
              <a:t> </a:t>
            </a:r>
            <a:r>
              <a:rPr lang="en-US" dirty="0" err="1"/>
              <a:t>định</a:t>
            </a:r>
            <a:r>
              <a:rPr lang="en-US" dirty="0"/>
              <a:t> </a:t>
            </a:r>
            <a:r>
              <a:rPr lang="en-US" dirty="0" err="1"/>
              <a:t>nghĩa</a:t>
            </a:r>
            <a:r>
              <a:rPr lang="en-US" dirty="0"/>
              <a:t> </a:t>
            </a:r>
            <a:r>
              <a:rPr lang="en-US" dirty="0" err="1"/>
              <a:t>từ</a:t>
            </a:r>
            <a:r>
              <a:rPr lang="en-US" dirty="0"/>
              <a:t> </a:t>
            </a:r>
            <a:r>
              <a:rPr lang="en-US" dirty="0" err="1"/>
              <a:t>những</a:t>
            </a:r>
            <a:r>
              <a:rPr lang="en-US" dirty="0"/>
              <a:t> </a:t>
            </a:r>
            <a:r>
              <a:rPr lang="en-US" dirty="0" err="1"/>
              <a:t>bảng</a:t>
            </a:r>
            <a:r>
              <a:rPr lang="en-US" dirty="0"/>
              <a:t> </a:t>
            </a:r>
            <a:r>
              <a:rPr lang="en-US" dirty="0" err="1"/>
              <a:t>khác</a:t>
            </a:r>
            <a:endParaRPr lang="en-US" dirty="0"/>
          </a:p>
          <a:p>
            <a:pPr marL="669925" lvl="1" indent="-325438" eaLnBrk="1" hangingPunct="1"/>
            <a:r>
              <a:rPr lang="en-US" dirty="0" err="1"/>
              <a:t>Có</a:t>
            </a:r>
            <a:r>
              <a:rPr lang="en-US" dirty="0"/>
              <a:t> </a:t>
            </a:r>
            <a:r>
              <a:rPr lang="en-US" dirty="0" err="1"/>
              <a:t>thể</a:t>
            </a:r>
            <a:r>
              <a:rPr lang="en-US" dirty="0"/>
              <a:t> </a:t>
            </a:r>
            <a:r>
              <a:rPr lang="en-US" dirty="0" err="1"/>
              <a:t>truy</a:t>
            </a:r>
            <a:r>
              <a:rPr lang="en-US" dirty="0"/>
              <a:t> </a:t>
            </a:r>
            <a:r>
              <a:rPr lang="en-US" dirty="0" err="1"/>
              <a:t>vấn</a:t>
            </a:r>
            <a:r>
              <a:rPr lang="en-US" dirty="0"/>
              <a:t> hay </a:t>
            </a:r>
            <a:r>
              <a:rPr lang="en-US" dirty="0" err="1"/>
              <a:t>cập</a:t>
            </a:r>
            <a:r>
              <a:rPr lang="en-US" dirty="0"/>
              <a:t> </a:t>
            </a:r>
            <a:r>
              <a:rPr lang="en-US" dirty="0" err="1"/>
              <a:t>nhật</a:t>
            </a:r>
            <a:r>
              <a:rPr lang="en-US" dirty="0"/>
              <a:t> </a:t>
            </a:r>
            <a:r>
              <a:rPr lang="en-US" dirty="0" err="1"/>
              <a:t>thông</a:t>
            </a:r>
            <a:r>
              <a:rPr lang="en-US" dirty="0"/>
              <a:t> qua </a:t>
            </a:r>
            <a:r>
              <a:rPr lang="en-US" dirty="0" err="1"/>
              <a:t>khung</a:t>
            </a:r>
            <a:r>
              <a:rPr lang="en-US" dirty="0"/>
              <a:t> </a:t>
            </a:r>
            <a:r>
              <a:rPr lang="en-US" dirty="0" err="1"/>
              <a:t>nhìn</a:t>
            </a:r>
            <a:endParaRPr lang="en-US" dirty="0"/>
          </a:p>
          <a:p>
            <a:pPr marL="669925" lvl="1" indent="-325438" eaLnBrk="1" hangingPunct="1"/>
            <a:endParaRPr lang="en-US" dirty="0"/>
          </a:p>
          <a:p>
            <a:pPr marL="669925" lvl="1" indent="-325438" eaLnBrk="1" hangingPunct="1"/>
            <a:endParaRPr lang="en-US" dirty="0"/>
          </a:p>
        </p:txBody>
      </p:sp>
    </p:spTree>
    <p:extLst>
      <p:ext uri="{BB962C8B-B14F-4D97-AF65-F5344CB8AC3E}">
        <p14:creationId xmlns:p14="http://schemas.microsoft.com/office/powerpoint/2010/main" val="2582064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27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227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227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227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22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build="p"/>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idx="4294967295"/>
          </p:nvPr>
        </p:nvSpPr>
        <p:spPr/>
        <p:txBody>
          <a:bodyPr anchor="t"/>
          <a:lstStyle/>
          <a:p>
            <a:pPr eaLnBrk="1" hangingPunct="1"/>
            <a:r>
              <a:rPr lang="en-US"/>
              <a:t>Khung nhìn (View)</a:t>
            </a:r>
            <a:br>
              <a:rPr lang="en-US"/>
            </a:br>
            <a:r>
              <a:rPr lang="en-US" sz="2400"/>
              <a:t>- Định nghĩa</a:t>
            </a:r>
          </a:p>
        </p:txBody>
      </p:sp>
      <p:sp>
        <p:nvSpPr>
          <p:cNvPr id="183300" name="Rectangle 3"/>
          <p:cNvSpPr>
            <a:spLocks noGrp="1" noChangeArrowheads="1"/>
          </p:cNvSpPr>
          <p:nvPr>
            <p:ph type="body" idx="4294967295"/>
          </p:nvPr>
        </p:nvSpPr>
        <p:spPr/>
        <p:txBody>
          <a:bodyPr/>
          <a:lstStyle/>
          <a:p>
            <a:r>
              <a:rPr lang="en-US" b="1" dirty="0" err="1"/>
              <a:t>Tạo</a:t>
            </a:r>
            <a:r>
              <a:rPr lang="en-US" b="1" dirty="0"/>
              <a:t> </a:t>
            </a:r>
            <a:r>
              <a:rPr lang="en-US" b="1" dirty="0" err="1"/>
              <a:t>khung</a:t>
            </a:r>
            <a:r>
              <a:rPr lang="en-US" b="1" dirty="0"/>
              <a:t> </a:t>
            </a:r>
            <a:r>
              <a:rPr lang="en-US" b="1" dirty="0" err="1"/>
              <a:t>nhìn</a:t>
            </a:r>
            <a:endParaRPr lang="en-US" b="1" dirty="0"/>
          </a:p>
          <a:p>
            <a:pPr marL="669925" lvl="1" indent="-325438"/>
            <a:r>
              <a:rPr lang="en-US" b="1" dirty="0">
                <a:latin typeface="Courier New" pitchFamily="49" charset="0"/>
              </a:rPr>
              <a:t>CREATE VIEW &lt;</a:t>
            </a:r>
            <a:r>
              <a:rPr lang="en-US" b="1" dirty="0" err="1">
                <a:latin typeface="Courier New" pitchFamily="49" charset="0"/>
              </a:rPr>
              <a:t>tên</a:t>
            </a:r>
            <a:r>
              <a:rPr lang="en-US" b="1" dirty="0">
                <a:latin typeface="Courier New" pitchFamily="49" charset="0"/>
              </a:rPr>
              <a:t> </a:t>
            </a:r>
            <a:r>
              <a:rPr lang="en-US" b="1" dirty="0" err="1">
                <a:latin typeface="Courier New" pitchFamily="49" charset="0"/>
              </a:rPr>
              <a:t>khung</a:t>
            </a:r>
            <a:r>
              <a:rPr lang="en-US" b="1" dirty="0">
                <a:latin typeface="Courier New" pitchFamily="49" charset="0"/>
              </a:rPr>
              <a:t> </a:t>
            </a:r>
            <a:r>
              <a:rPr lang="en-US" b="1" dirty="0" err="1">
                <a:latin typeface="Courier New" pitchFamily="49" charset="0"/>
              </a:rPr>
              <a:t>nhìn</a:t>
            </a:r>
            <a:r>
              <a:rPr lang="en-US" b="1" dirty="0">
                <a:latin typeface="Courier New" pitchFamily="49" charset="0"/>
              </a:rPr>
              <a:t>&gt;  AS 	&lt;</a:t>
            </a:r>
            <a:r>
              <a:rPr lang="en-US" b="1" dirty="0" err="1">
                <a:latin typeface="Courier New" pitchFamily="49" charset="0"/>
              </a:rPr>
              <a:t>câu</a:t>
            </a:r>
            <a:r>
              <a:rPr lang="en-US" b="1" dirty="0">
                <a:latin typeface="Courier New" pitchFamily="49" charset="0"/>
              </a:rPr>
              <a:t> </a:t>
            </a:r>
            <a:r>
              <a:rPr lang="en-US" b="1" dirty="0" err="1">
                <a:latin typeface="Courier New" pitchFamily="49" charset="0"/>
              </a:rPr>
              <a:t>truy</a:t>
            </a:r>
            <a:r>
              <a:rPr lang="en-US" b="1" dirty="0">
                <a:latin typeface="Courier New" pitchFamily="49" charset="0"/>
              </a:rPr>
              <a:t> </a:t>
            </a:r>
            <a:r>
              <a:rPr lang="en-US" b="1" dirty="0" err="1">
                <a:latin typeface="Courier New" pitchFamily="49" charset="0"/>
              </a:rPr>
              <a:t>v</a:t>
            </a:r>
            <a:r>
              <a:rPr lang="en-US" sz="2000" b="1" dirty="0" err="1">
                <a:latin typeface="Courier New" pitchFamily="49" charset="0"/>
              </a:rPr>
              <a:t>ấ</a:t>
            </a:r>
            <a:r>
              <a:rPr lang="en-US" b="1" dirty="0" err="1">
                <a:latin typeface="Courier New" pitchFamily="49" charset="0"/>
              </a:rPr>
              <a:t>n</a:t>
            </a:r>
            <a:r>
              <a:rPr lang="en-US" b="1" dirty="0">
                <a:latin typeface="Courier New" pitchFamily="49" charset="0"/>
              </a:rPr>
              <a:t>&gt;</a:t>
            </a:r>
          </a:p>
          <a:p>
            <a:pPr marL="669925" lvl="1" indent="-325438" eaLnBrk="1" hangingPunct="1"/>
            <a:r>
              <a:rPr lang="en-US" dirty="0" err="1"/>
              <a:t>Bảng</a:t>
            </a:r>
            <a:r>
              <a:rPr lang="en-US" dirty="0"/>
              <a:t> </a:t>
            </a:r>
            <a:r>
              <a:rPr lang="en-US" dirty="0" err="1"/>
              <a:t>ảo</a:t>
            </a:r>
            <a:r>
              <a:rPr lang="en-US" dirty="0"/>
              <a:t> </a:t>
            </a:r>
            <a:r>
              <a:rPr lang="en-US" dirty="0" err="1"/>
              <a:t>này</a:t>
            </a:r>
            <a:r>
              <a:rPr lang="en-US" dirty="0"/>
              <a:t> </a:t>
            </a:r>
            <a:r>
              <a:rPr lang="en-US" dirty="0" err="1"/>
              <a:t>có</a:t>
            </a:r>
            <a:endParaRPr lang="en-US" dirty="0"/>
          </a:p>
          <a:p>
            <a:pPr lvl="2" eaLnBrk="1" hangingPunct="1"/>
            <a:r>
              <a:rPr lang="en-US" dirty="0" err="1"/>
              <a:t>Danh</a:t>
            </a:r>
            <a:r>
              <a:rPr lang="en-US" dirty="0"/>
              <a:t> </a:t>
            </a:r>
            <a:r>
              <a:rPr lang="en-US" dirty="0" err="1"/>
              <a:t>sách</a:t>
            </a:r>
            <a:r>
              <a:rPr lang="en-US" dirty="0"/>
              <a:t> </a:t>
            </a:r>
            <a:r>
              <a:rPr lang="en-US" dirty="0" err="1"/>
              <a:t>thuộc</a:t>
            </a:r>
            <a:r>
              <a:rPr lang="en-US" dirty="0"/>
              <a:t> </a:t>
            </a:r>
            <a:r>
              <a:rPr lang="en-US" dirty="0" err="1"/>
              <a:t>tính</a:t>
            </a:r>
            <a:r>
              <a:rPr lang="en-US" dirty="0"/>
              <a:t> </a:t>
            </a:r>
            <a:r>
              <a:rPr lang="en-US" dirty="0" err="1"/>
              <a:t>trùng</a:t>
            </a:r>
            <a:r>
              <a:rPr lang="en-US" dirty="0"/>
              <a:t> </a:t>
            </a:r>
            <a:r>
              <a:rPr lang="en-US" dirty="0" err="1"/>
              <a:t>với</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trong</a:t>
            </a:r>
            <a:r>
              <a:rPr lang="en-US" dirty="0"/>
              <a:t> </a:t>
            </a:r>
            <a:r>
              <a:rPr lang="en-US" dirty="0" err="1"/>
              <a:t>mệnh</a:t>
            </a:r>
            <a:r>
              <a:rPr lang="en-US" dirty="0"/>
              <a:t> </a:t>
            </a:r>
            <a:r>
              <a:rPr lang="en-US" dirty="0" err="1"/>
              <a:t>đề</a:t>
            </a:r>
            <a:r>
              <a:rPr lang="en-US" dirty="0"/>
              <a:t> SELECT</a:t>
            </a:r>
          </a:p>
          <a:p>
            <a:pPr lvl="2" eaLnBrk="1" hangingPunct="1"/>
            <a:r>
              <a:rPr lang="en-US" dirty="0" err="1"/>
              <a:t>Số</a:t>
            </a:r>
            <a:r>
              <a:rPr lang="en-US" dirty="0"/>
              <a:t> </a:t>
            </a:r>
            <a:r>
              <a:rPr lang="en-US" dirty="0" err="1"/>
              <a:t>dòng</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điều</a:t>
            </a:r>
            <a:r>
              <a:rPr lang="en-US" dirty="0"/>
              <a:t> </a:t>
            </a:r>
            <a:r>
              <a:rPr lang="en-US" dirty="0" err="1"/>
              <a:t>kiện</a:t>
            </a:r>
            <a:r>
              <a:rPr lang="en-US" dirty="0"/>
              <a:t> </a:t>
            </a:r>
            <a:r>
              <a:rPr lang="en-US" dirty="0" err="1"/>
              <a:t>ở</a:t>
            </a:r>
            <a:r>
              <a:rPr lang="en-US" dirty="0"/>
              <a:t> </a:t>
            </a:r>
            <a:r>
              <a:rPr lang="en-US" dirty="0" err="1"/>
              <a:t>mệnh</a:t>
            </a:r>
            <a:r>
              <a:rPr lang="en-US" dirty="0"/>
              <a:t> </a:t>
            </a:r>
            <a:r>
              <a:rPr lang="en-US" dirty="0" err="1"/>
              <a:t>đề</a:t>
            </a:r>
            <a:r>
              <a:rPr lang="en-US" dirty="0"/>
              <a:t> WHERE</a:t>
            </a:r>
          </a:p>
          <a:p>
            <a:pPr lvl="2" eaLnBrk="1" hangingPunct="1"/>
            <a:r>
              <a:rPr lang="en-US" dirty="0" err="1"/>
              <a:t>Dữ</a:t>
            </a:r>
            <a:r>
              <a:rPr lang="en-US" dirty="0"/>
              <a:t> </a:t>
            </a:r>
            <a:r>
              <a:rPr lang="en-US" dirty="0" err="1"/>
              <a:t>liệu</a:t>
            </a:r>
            <a:r>
              <a:rPr lang="en-US" dirty="0"/>
              <a:t> </a:t>
            </a:r>
            <a:r>
              <a:rPr lang="en-US" dirty="0" err="1"/>
              <a:t>được</a:t>
            </a:r>
            <a:r>
              <a:rPr lang="en-US" dirty="0"/>
              <a:t> </a:t>
            </a:r>
            <a:r>
              <a:rPr lang="en-US" dirty="0" err="1"/>
              <a:t>lấy</a:t>
            </a:r>
            <a:r>
              <a:rPr lang="en-US" dirty="0"/>
              <a:t> </a:t>
            </a:r>
            <a:r>
              <a:rPr lang="en-US" dirty="0" err="1"/>
              <a:t>từ</a:t>
            </a:r>
            <a:r>
              <a:rPr lang="en-US" dirty="0"/>
              <a:t> </a:t>
            </a:r>
            <a:r>
              <a:rPr lang="en-US" dirty="0" err="1"/>
              <a:t>các</a:t>
            </a:r>
            <a:r>
              <a:rPr lang="en-US" dirty="0"/>
              <a:t> </a:t>
            </a:r>
            <a:r>
              <a:rPr lang="en-US" dirty="0" err="1"/>
              <a:t>bảng</a:t>
            </a:r>
            <a:r>
              <a:rPr lang="en-US" dirty="0"/>
              <a:t> </a:t>
            </a:r>
            <a:r>
              <a:rPr lang="en-US" dirty="0" err="1"/>
              <a:t>ở</a:t>
            </a:r>
            <a:r>
              <a:rPr lang="en-US" dirty="0"/>
              <a:t> </a:t>
            </a:r>
            <a:r>
              <a:rPr lang="en-US" dirty="0" err="1"/>
              <a:t>mệnh</a:t>
            </a:r>
            <a:r>
              <a:rPr lang="en-US" dirty="0"/>
              <a:t> </a:t>
            </a:r>
            <a:r>
              <a:rPr lang="en-US" dirty="0" err="1"/>
              <a:t>đề</a:t>
            </a:r>
            <a:r>
              <a:rPr lang="en-US" dirty="0"/>
              <a:t> FROM</a:t>
            </a:r>
          </a:p>
          <a:p>
            <a:r>
              <a:rPr lang="en-US" b="1" dirty="0" err="1"/>
              <a:t>Xóa</a:t>
            </a:r>
            <a:r>
              <a:rPr lang="en-US" b="1" dirty="0"/>
              <a:t> </a:t>
            </a:r>
            <a:r>
              <a:rPr lang="en-US" b="1" dirty="0" err="1"/>
              <a:t>bỏ</a:t>
            </a:r>
            <a:r>
              <a:rPr lang="en-US" b="1" dirty="0"/>
              <a:t> </a:t>
            </a:r>
            <a:r>
              <a:rPr lang="en-US" b="1" dirty="0" err="1"/>
              <a:t>khung</a:t>
            </a:r>
            <a:r>
              <a:rPr lang="en-US" b="1" dirty="0"/>
              <a:t> </a:t>
            </a:r>
            <a:r>
              <a:rPr lang="en-US" b="1" dirty="0" err="1"/>
              <a:t>nhìn</a:t>
            </a:r>
            <a:r>
              <a:rPr lang="en-US" b="1" dirty="0"/>
              <a:t>:</a:t>
            </a:r>
          </a:p>
          <a:p>
            <a:pPr algn="l" eaLnBrk="1" hangingPunct="1">
              <a:spcBef>
                <a:spcPct val="50000"/>
              </a:spcBef>
              <a:buFontTx/>
              <a:buNone/>
            </a:pPr>
            <a:r>
              <a:rPr lang="en-US" b="1" dirty="0"/>
              <a:t>		</a:t>
            </a:r>
            <a:r>
              <a:rPr lang="en-US" sz="2400" b="1" dirty="0">
                <a:solidFill>
                  <a:srgbClr val="3333FF"/>
                </a:solidFill>
                <a:latin typeface="Courier New" pitchFamily="49" charset="0"/>
              </a:rPr>
              <a:t>DROP VIEW &lt;</a:t>
            </a:r>
            <a:r>
              <a:rPr lang="en-US" sz="2400" b="1" dirty="0" err="1">
                <a:solidFill>
                  <a:srgbClr val="3333FF"/>
                </a:solidFill>
                <a:latin typeface="Courier New" pitchFamily="49" charset="0"/>
              </a:rPr>
              <a:t>tên</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khung</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nhìn</a:t>
            </a:r>
            <a:r>
              <a:rPr lang="en-US" sz="2400" b="1" dirty="0">
                <a:solidFill>
                  <a:srgbClr val="3333FF"/>
                </a:solidFill>
                <a:latin typeface="Courier New" pitchFamily="49" charset="0"/>
              </a:rPr>
              <a:t>&gt;</a:t>
            </a:r>
          </a:p>
          <a:p>
            <a:endParaRPr lang="en-US" b="1" dirty="0"/>
          </a:p>
        </p:txBody>
      </p:sp>
    </p:spTree>
    <p:extLst>
      <p:ext uri="{BB962C8B-B14F-4D97-AF65-F5344CB8AC3E}">
        <p14:creationId xmlns:p14="http://schemas.microsoft.com/office/powerpoint/2010/main" val="921266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3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30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330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30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3300">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3300">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33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idx="4294967295"/>
          </p:nvPr>
        </p:nvSpPr>
        <p:spPr/>
        <p:txBody>
          <a:bodyPr anchor="t"/>
          <a:lstStyle/>
          <a:p>
            <a:pPr eaLnBrk="1" hangingPunct="1"/>
            <a:r>
              <a:rPr lang="en-US"/>
              <a:t>Khung nhìn (View)</a:t>
            </a:r>
            <a:br>
              <a:rPr lang="en-US"/>
            </a:br>
            <a:r>
              <a:rPr lang="en-US" sz="2400"/>
              <a:t>- Ví dụ</a:t>
            </a:r>
          </a:p>
        </p:txBody>
      </p:sp>
      <p:sp>
        <p:nvSpPr>
          <p:cNvPr id="184324" name="Rectangle 3"/>
          <p:cNvSpPr>
            <a:spLocks noGrp="1" noChangeArrowheads="1"/>
          </p:cNvSpPr>
          <p:nvPr>
            <p:ph type="body" idx="4294967295"/>
          </p:nvPr>
        </p:nvSpPr>
        <p:spPr/>
        <p:txBody>
          <a:bodyPr/>
          <a:lstStyle/>
          <a:p>
            <a:r>
              <a:rPr lang="en-US">
                <a:solidFill>
                  <a:srgbClr val="0000CC"/>
                </a:solidFill>
              </a:rPr>
              <a:t>Tạo khung nhìn NVP5 chứa danh sách các nhân viên phòng số 5</a:t>
            </a:r>
          </a:p>
          <a:p>
            <a:pPr lvl="2">
              <a:buFontTx/>
              <a:buNone/>
            </a:pPr>
            <a:r>
              <a:rPr lang="en-US" sz="2400" b="1">
                <a:solidFill>
                  <a:srgbClr val="008000"/>
                </a:solidFill>
                <a:latin typeface="Courier New" pitchFamily="49" charset="0"/>
              </a:rPr>
              <a:t>CREATE VIEW NVP5 AS</a:t>
            </a:r>
          </a:p>
          <a:p>
            <a:pPr lvl="2">
              <a:buFontTx/>
              <a:buNone/>
            </a:pPr>
            <a:r>
              <a:rPr lang="en-US" sz="2400" b="1">
                <a:solidFill>
                  <a:srgbClr val="008000"/>
                </a:solidFill>
                <a:latin typeface="Courier New" pitchFamily="49" charset="0"/>
              </a:rPr>
              <a:t>	SELECT MANV, HONV, TENLOT, TENVN</a:t>
            </a:r>
          </a:p>
          <a:p>
            <a:pPr lvl="2">
              <a:buFontTx/>
              <a:buNone/>
            </a:pPr>
            <a:r>
              <a:rPr lang="en-US" sz="2400" b="1">
                <a:solidFill>
                  <a:srgbClr val="008000"/>
                </a:solidFill>
                <a:latin typeface="Courier New" pitchFamily="49" charset="0"/>
              </a:rPr>
              <a:t>	FROM NHANVIEN</a:t>
            </a:r>
          </a:p>
          <a:p>
            <a:pPr lvl="2">
              <a:buFontTx/>
              <a:buNone/>
            </a:pPr>
            <a:r>
              <a:rPr lang="en-US" sz="2400" b="1">
                <a:solidFill>
                  <a:srgbClr val="008000"/>
                </a:solidFill>
                <a:latin typeface="Courier New" pitchFamily="49" charset="0"/>
              </a:rPr>
              <a:t>	WHERE PHG=5</a:t>
            </a:r>
          </a:p>
          <a:p>
            <a:r>
              <a:rPr lang="en-US"/>
              <a:t>Sử dụng khung nhìn như một bảng </a:t>
            </a:r>
          </a:p>
          <a:p>
            <a:pPr lvl="2">
              <a:buFontTx/>
              <a:buNone/>
            </a:pPr>
            <a:r>
              <a:rPr lang="en-US" sz="2400" b="1">
                <a:solidFill>
                  <a:srgbClr val="008000"/>
                </a:solidFill>
                <a:latin typeface="Courier New" pitchFamily="49" charset="0"/>
              </a:rPr>
              <a:t>SELECT TENNV</a:t>
            </a:r>
          </a:p>
          <a:p>
            <a:pPr lvl="2">
              <a:buFontTx/>
              <a:buNone/>
            </a:pPr>
            <a:r>
              <a:rPr lang="en-US" sz="2400" b="1">
                <a:solidFill>
                  <a:srgbClr val="008000"/>
                </a:solidFill>
                <a:latin typeface="Courier New" pitchFamily="49" charset="0"/>
              </a:rPr>
              <a:t>FROM NVP5</a:t>
            </a:r>
          </a:p>
          <a:p>
            <a:pPr lvl="2">
              <a:buFontTx/>
              <a:buNone/>
            </a:pPr>
            <a:r>
              <a:rPr lang="en-US" sz="2400" b="1">
                <a:solidFill>
                  <a:srgbClr val="008000"/>
                </a:solidFill>
                <a:latin typeface="Courier New" pitchFamily="49" charset="0"/>
              </a:rPr>
              <a:t>WHERE luong &gt; 2000</a:t>
            </a:r>
          </a:p>
        </p:txBody>
      </p:sp>
    </p:spTree>
    <p:extLst>
      <p:ext uri="{BB962C8B-B14F-4D97-AF65-F5344CB8AC3E}">
        <p14:creationId xmlns:p14="http://schemas.microsoft.com/office/powerpoint/2010/main" val="165444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2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2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2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2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2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2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idx="4294967295"/>
          </p:nvPr>
        </p:nvSpPr>
        <p:spPr/>
        <p:txBody>
          <a:bodyPr/>
          <a:lstStyle/>
          <a:p>
            <a:r>
              <a:rPr lang="en-US"/>
              <a:t>Khung nhìn (View)</a:t>
            </a:r>
            <a:br>
              <a:rPr lang="en-US"/>
            </a:br>
            <a:r>
              <a:rPr lang="en-US" sz="2400"/>
              <a:t>- Cập nhật, bổ sung và xóa dữ liệu qua view</a:t>
            </a:r>
          </a:p>
        </p:txBody>
      </p:sp>
      <p:sp>
        <p:nvSpPr>
          <p:cNvPr id="185347" name="Rectangle 3"/>
          <p:cNvSpPr>
            <a:spLocks noGrp="1" noChangeArrowheads="1"/>
          </p:cNvSpPr>
          <p:nvPr>
            <p:ph type="body" idx="4294967295"/>
          </p:nvPr>
        </p:nvSpPr>
        <p:spPr/>
        <p:txBody>
          <a:bodyPr/>
          <a:lstStyle/>
          <a:p>
            <a:r>
              <a:rPr lang="en-US"/>
              <a:t>SV tự tìm hiểu</a:t>
            </a:r>
          </a:p>
        </p:txBody>
      </p:sp>
    </p:spTree>
    <p:extLst>
      <p:ext uri="{BB962C8B-B14F-4D97-AF65-F5344CB8AC3E}">
        <p14:creationId xmlns:p14="http://schemas.microsoft.com/office/powerpoint/2010/main" val="2631708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BÀI TẬP CHƯƠNG III</a:t>
            </a:r>
          </a:p>
        </p:txBody>
      </p:sp>
      <p:sp>
        <p:nvSpPr>
          <p:cNvPr id="1028" name="Rectangle 3"/>
          <p:cNvSpPr>
            <a:spLocks noGrp="1" noChangeArrowheads="1"/>
          </p:cNvSpPr>
          <p:nvPr>
            <p:ph type="body" idx="1"/>
          </p:nvPr>
        </p:nvSpPr>
        <p:spPr/>
        <p:txBody>
          <a:bodyPr/>
          <a:lstStyle/>
          <a:p>
            <a:r>
              <a:rPr lang="en-US"/>
              <a:t>Cho lược đồ csdl QLBanHang được mô tả như sau: </a:t>
            </a:r>
          </a:p>
        </p:txBody>
      </p:sp>
      <p:sp>
        <p:nvSpPr>
          <p:cNvPr id="1996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en-US" sz="1700" b="1">
              <a:solidFill>
                <a:srgbClr val="000000"/>
              </a:solidFill>
            </a:endParaRPr>
          </a:p>
        </p:txBody>
      </p:sp>
      <p:graphicFrame>
        <p:nvGraphicFramePr>
          <p:cNvPr id="1026" name="Object 6"/>
          <p:cNvGraphicFramePr>
            <a:graphicFrameLocks noChangeAspect="1"/>
          </p:cNvGraphicFramePr>
          <p:nvPr/>
        </p:nvGraphicFramePr>
        <p:xfrm>
          <a:off x="2057400" y="1892300"/>
          <a:ext cx="5410200" cy="4419600"/>
        </p:xfrm>
        <a:graphic>
          <a:graphicData uri="http://schemas.openxmlformats.org/presentationml/2006/ole">
            <mc:AlternateContent xmlns:mc="http://schemas.openxmlformats.org/markup-compatibility/2006">
              <mc:Choice xmlns:v="urn:schemas-microsoft-com:vml" Requires="v">
                <p:oleObj spid="_x0000_s1036" name="Bitmap Image" r:id="rId3" imgW="6523810" imgH="5315692" progId="Paint.Picture">
                  <p:embed/>
                </p:oleObj>
              </mc:Choice>
              <mc:Fallback>
                <p:oleObj name="Bitmap Image" r:id="rId3" imgW="6523810" imgH="531569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892300"/>
                        <a:ext cx="5410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77825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blinds(horizontal)">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BÀI TẬP CHƯƠNG III (tt)</a:t>
            </a:r>
          </a:p>
        </p:txBody>
      </p:sp>
      <p:sp>
        <p:nvSpPr>
          <p:cNvPr id="186371" name="Rectangle 3"/>
          <p:cNvSpPr>
            <a:spLocks noGrp="1" noChangeArrowheads="1"/>
          </p:cNvSpPr>
          <p:nvPr>
            <p:ph type="body" idx="1"/>
          </p:nvPr>
        </p:nvSpPr>
        <p:spPr/>
        <p:txBody>
          <a:bodyPr/>
          <a:lstStyle/>
          <a:p>
            <a:pPr marL="495300" indent="-495300"/>
            <a:r>
              <a:rPr lang="en-US" sz="2200"/>
              <a:t>Thực hiện các yêu cầu sau bằng SQL</a:t>
            </a:r>
          </a:p>
          <a:p>
            <a:pPr marL="914400" lvl="1" indent="-457200"/>
            <a:r>
              <a:rPr lang="en-US" sz="2000"/>
              <a:t>Tạo csdl và tạo các bảng, nhập dữ liệu cho các bảng trong csdl</a:t>
            </a:r>
          </a:p>
          <a:p>
            <a:pPr marL="914400" lvl="1" indent="-457200"/>
            <a:r>
              <a:rPr lang="en-US" sz="2000"/>
              <a:t>Cho biết mã và tên của các mặt hàng có giá lớn hơn 10 và số lượng hiện có ít hơn 20 </a:t>
            </a:r>
          </a:p>
          <a:p>
            <a:pPr marL="914400" lvl="1" indent="-457200"/>
            <a:r>
              <a:rPr lang="en-US" sz="2000"/>
              <a:t>Cho biết thông tin những khách hàng nào đã mua mặt hàng áo Việt Tiến</a:t>
            </a:r>
          </a:p>
          <a:p>
            <a:pPr marL="914400" lvl="1" indent="-457200"/>
            <a:r>
              <a:rPr lang="en-US" sz="2000"/>
              <a:t>Cho biết thông tin những mặt hàng nào chưa từng được khách hàng đặt mua?</a:t>
            </a:r>
          </a:p>
          <a:p>
            <a:pPr marL="914400" lvl="1" indent="-457200"/>
            <a:r>
              <a:rPr lang="en-US" sz="2000"/>
              <a:t>Cho biết tổng số lượng bán được của mỗi mặt hàng</a:t>
            </a:r>
          </a:p>
          <a:p>
            <a:pPr marL="914400" lvl="1" indent="-457200"/>
            <a:r>
              <a:rPr lang="en-US" sz="2000"/>
              <a:t>Bổ sung ràng buộc cho bảng DONDATHANG rang buộc kiểm tra ngày giao hàng và ngày chuyển hàng phải sau hoặc bằng với ngày đặt hàng.</a:t>
            </a:r>
          </a:p>
          <a:p>
            <a:pPr marL="914400" lvl="1" indent="-457200"/>
            <a:r>
              <a:rPr lang="en-US" sz="2000"/>
              <a:t>Cho biết thông tin những khách hàng có cùng ngày sinh</a:t>
            </a:r>
          </a:p>
          <a:p>
            <a:pPr marL="914400" lvl="1" indent="-457200"/>
            <a:r>
              <a:rPr lang="en-US" sz="2000"/>
              <a:t>Thống kê số lượng hóa đơn đã lập của mỗi nhân viên</a:t>
            </a:r>
          </a:p>
        </p:txBody>
      </p:sp>
      <p:sp>
        <p:nvSpPr>
          <p:cNvPr id="2007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en-US" sz="1700" b="1">
              <a:solidFill>
                <a:srgbClr val="000000"/>
              </a:solidFill>
            </a:endParaRPr>
          </a:p>
        </p:txBody>
      </p:sp>
    </p:spTree>
    <p:extLst>
      <p:ext uri="{BB962C8B-B14F-4D97-AF65-F5344CB8AC3E}">
        <p14:creationId xmlns:p14="http://schemas.microsoft.com/office/powerpoint/2010/main" val="1894493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6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6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6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6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63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63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63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6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6074-3058-5C42-B61E-758B76E69E7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A5C20A3-3F5D-9846-80F6-6B438B3C8434}"/>
              </a:ext>
            </a:extLst>
          </p:cNvPr>
          <p:cNvPicPr>
            <a:picLocks noGrp="1" noChangeAspect="1"/>
          </p:cNvPicPr>
          <p:nvPr>
            <p:ph idx="1"/>
          </p:nvPr>
        </p:nvPicPr>
        <p:blipFill>
          <a:blip r:embed="rId2"/>
          <a:stretch>
            <a:fillRect/>
          </a:stretch>
        </p:blipFill>
        <p:spPr>
          <a:xfrm>
            <a:off x="231139" y="0"/>
            <a:ext cx="8726959" cy="3810000"/>
          </a:xfrm>
          <a:prstGeom prst="rect">
            <a:avLst/>
          </a:prstGeom>
        </p:spPr>
      </p:pic>
      <p:pic>
        <p:nvPicPr>
          <p:cNvPr id="4" name="Picture 3">
            <a:extLst>
              <a:ext uri="{FF2B5EF4-FFF2-40B4-BE49-F238E27FC236}">
                <a16:creationId xmlns:a16="http://schemas.microsoft.com/office/drawing/2014/main" id="{052CCB12-D9B7-1A4E-B3C4-FA353A0D5EBE}"/>
              </a:ext>
            </a:extLst>
          </p:cNvPr>
          <p:cNvPicPr>
            <a:picLocks noChangeAspect="1"/>
          </p:cNvPicPr>
          <p:nvPr/>
        </p:nvPicPr>
        <p:blipFill>
          <a:blip r:embed="rId3"/>
          <a:stretch>
            <a:fillRect/>
          </a:stretch>
        </p:blipFill>
        <p:spPr>
          <a:xfrm>
            <a:off x="24937" y="3999663"/>
            <a:ext cx="9001363" cy="1639137"/>
          </a:xfrm>
          <a:prstGeom prst="rect">
            <a:avLst/>
          </a:prstGeom>
        </p:spPr>
      </p:pic>
    </p:spTree>
    <p:extLst>
      <p:ext uri="{BB962C8B-B14F-4D97-AF65-F5344CB8AC3E}">
        <p14:creationId xmlns:p14="http://schemas.microsoft.com/office/powerpoint/2010/main" val="97772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eaLnBrk="1" hangingPunct="1"/>
            <a:r>
              <a:rPr lang="en-US"/>
              <a:t>Tạo bảng - các thuộc tính của bảng </a:t>
            </a:r>
          </a:p>
        </p:txBody>
      </p:sp>
      <p:sp>
        <p:nvSpPr>
          <p:cNvPr id="97284" name="Rectangle 3"/>
          <p:cNvSpPr>
            <a:spLocks noGrp="1" noChangeArrowheads="1"/>
          </p:cNvSpPr>
          <p:nvPr>
            <p:ph type="body" idx="4294967295"/>
          </p:nvPr>
        </p:nvSpPr>
        <p:spPr/>
        <p:txBody>
          <a:bodyPr/>
          <a:lstStyle/>
          <a:p>
            <a:pPr eaLnBrk="1" hangingPunct="1"/>
            <a:r>
              <a:rPr lang="en-US" sz="2200"/>
              <a:t>Tên bảng</a:t>
            </a:r>
          </a:p>
          <a:p>
            <a:pPr eaLnBrk="1" hangingPunct="1"/>
            <a:r>
              <a:rPr lang="en-US" sz="2200"/>
              <a:t>Tên cột</a:t>
            </a:r>
          </a:p>
          <a:p>
            <a:pPr eaLnBrk="1" hangingPunct="1"/>
            <a:r>
              <a:rPr lang="en-US" sz="2200"/>
              <a:t>Kiểu dữ liệu</a:t>
            </a:r>
          </a:p>
          <a:p>
            <a:pPr marL="669925" lvl="1" indent="-325438" eaLnBrk="1" hangingPunct="1"/>
            <a:r>
              <a:rPr lang="en-US" sz="2100"/>
              <a:t>Độ dài dữ liệu</a:t>
            </a:r>
          </a:p>
          <a:p>
            <a:pPr marL="669925" lvl="1" indent="-325438" eaLnBrk="1" hangingPunct="1"/>
            <a:r>
              <a:rPr lang="en-US" sz="2100"/>
              <a:t>Số ký số lưu trữ</a:t>
            </a:r>
          </a:p>
          <a:p>
            <a:pPr marL="669925" lvl="1" indent="-325438" eaLnBrk="1" hangingPunct="1"/>
            <a:r>
              <a:rPr lang="en-US" sz="2100"/>
              <a:t>Số số lẻ lưu trữ</a:t>
            </a:r>
          </a:p>
          <a:p>
            <a:pPr eaLnBrk="1" hangingPunct="1"/>
            <a:r>
              <a:rPr lang="en-US" sz="2200"/>
              <a:t>Thuộc tính trên cột</a:t>
            </a:r>
          </a:p>
          <a:p>
            <a:pPr marL="669925" lvl="1" indent="-325438" eaLnBrk="1" hangingPunct="1"/>
            <a:r>
              <a:rPr lang="en-US" sz="2100"/>
              <a:t>Allow null</a:t>
            </a:r>
          </a:p>
          <a:p>
            <a:pPr marL="669925" lvl="1" indent="-325438" eaLnBrk="1" hangingPunct="1"/>
            <a:r>
              <a:rPr lang="en-US" sz="2100"/>
              <a:t>Identity</a:t>
            </a:r>
          </a:p>
          <a:p>
            <a:pPr marL="669925" lvl="1" indent="-325438" eaLnBrk="1" hangingPunct="1"/>
            <a:r>
              <a:rPr lang="en-US" sz="2100"/>
              <a:t>Default value</a:t>
            </a:r>
          </a:p>
        </p:txBody>
      </p:sp>
      <p:pic>
        <p:nvPicPr>
          <p:cNvPr id="97285" name="Picture 4" descr="hinh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752600"/>
            <a:ext cx="42672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9194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animEffect transition="in" filter="blinds(horizontal)">
                                      <p:cBhvr>
                                        <p:cTn id="7" dur="500"/>
                                        <p:tgtEl>
                                          <p:spTgt spid="97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7284">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7284">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7284">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284">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7284">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7284">
                                            <p:txEl>
                                              <p:pRg st="5" end="5"/>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7284">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7284">
                                            <p:txEl>
                                              <p:pRg st="7" end="7"/>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7284">
                                            <p:txEl>
                                              <p:pRg st="8" end="8"/>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728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pPr eaLnBrk="1" hangingPunct="1"/>
            <a:r>
              <a:rPr lang="en-US"/>
              <a:t>Tạo bảng</a:t>
            </a:r>
          </a:p>
        </p:txBody>
      </p:sp>
      <p:sp>
        <p:nvSpPr>
          <p:cNvPr id="102403" name="Rectangle 4"/>
          <p:cNvSpPr>
            <a:spLocks noChangeArrowheads="1"/>
          </p:cNvSpPr>
          <p:nvPr/>
        </p:nvSpPr>
        <p:spPr bwMode="auto">
          <a:xfrm>
            <a:off x="506413" y="1343025"/>
            <a:ext cx="8256587" cy="481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ts val="1700"/>
              </a:spcBef>
              <a:spcAft>
                <a:spcPct val="0"/>
              </a:spcAft>
            </a:pPr>
            <a:r>
              <a:rPr lang="en-US" sz="2000" b="1" dirty="0" err="1">
                <a:solidFill>
                  <a:srgbClr val="000000"/>
                </a:solidFill>
                <a:latin typeface="Tahoma" pitchFamily="34" charset="0"/>
              </a:rPr>
              <a:t>Cú</a:t>
            </a:r>
            <a:r>
              <a:rPr lang="en-US" sz="2000" b="1" dirty="0">
                <a:solidFill>
                  <a:srgbClr val="000000"/>
                </a:solidFill>
                <a:latin typeface="Tahoma" pitchFamily="34" charset="0"/>
              </a:rPr>
              <a:t> </a:t>
            </a:r>
            <a:r>
              <a:rPr lang="en-US" sz="2000" b="1" dirty="0" err="1">
                <a:solidFill>
                  <a:srgbClr val="000000"/>
                </a:solidFill>
                <a:latin typeface="Tahoma" pitchFamily="34" charset="0"/>
              </a:rPr>
              <a:t>pháp</a:t>
            </a:r>
            <a:r>
              <a:rPr lang="en-US" sz="2000" b="1" dirty="0">
                <a:solidFill>
                  <a:srgbClr val="000000"/>
                </a:solidFill>
                <a:latin typeface="Tahoma" pitchFamily="34" charset="0"/>
              </a:rPr>
              <a:t>: </a:t>
            </a:r>
            <a:endParaRPr lang="en-GB" sz="2000" b="1" dirty="0">
              <a:solidFill>
                <a:srgbClr val="000000"/>
              </a:solidFill>
            </a:endParaRPr>
          </a:p>
          <a:p>
            <a:pPr fontAlgn="base">
              <a:spcBef>
                <a:spcPct val="50000"/>
              </a:spcBef>
              <a:spcAft>
                <a:spcPct val="0"/>
              </a:spcAft>
            </a:pPr>
            <a:r>
              <a:rPr lang="en-GB" sz="2000" b="1" dirty="0">
                <a:solidFill>
                  <a:srgbClr val="3333FF"/>
                </a:solidFill>
                <a:latin typeface="Courier New" pitchFamily="49" charset="0"/>
              </a:rPr>
              <a:t>CREATE TABLE &lt;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bảng</a:t>
            </a:r>
            <a:r>
              <a:rPr lang="en-GB" sz="2000" b="1" dirty="0">
                <a:solidFill>
                  <a:srgbClr val="3333FF"/>
                </a:solidFill>
                <a:latin typeface="Courier New" pitchFamily="49" charset="0"/>
              </a:rPr>
              <a:t>&gt;( </a:t>
            </a:r>
          </a:p>
          <a:p>
            <a:pPr fontAlgn="base">
              <a:spcBef>
                <a:spcPct val="50000"/>
              </a:spcBef>
              <a:spcAft>
                <a:spcPct val="0"/>
              </a:spcAft>
            </a:pPr>
            <a:r>
              <a:rPr lang="en-GB" sz="2000" b="1" dirty="0">
                <a:solidFill>
                  <a:srgbClr val="3333FF"/>
                </a:solidFill>
                <a:latin typeface="Courier New" pitchFamily="49" charset="0"/>
              </a:rPr>
              <a:t>	&lt;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cột</a:t>
            </a:r>
            <a:r>
              <a:rPr lang="en-GB" sz="2000" b="1" dirty="0">
                <a:solidFill>
                  <a:srgbClr val="3333FF"/>
                </a:solidFill>
                <a:latin typeface="Courier New" pitchFamily="49" charset="0"/>
              </a:rPr>
              <a:t> 1&gt;&lt;</a:t>
            </a:r>
            <a:r>
              <a:rPr lang="en-GB" sz="2000" b="1" dirty="0" err="1">
                <a:solidFill>
                  <a:srgbClr val="3333FF"/>
                </a:solidFill>
                <a:latin typeface="Courier New" pitchFamily="49" charset="0"/>
              </a:rPr>
              <a:t>kiểu</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dữ</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liệu</a:t>
            </a:r>
            <a:r>
              <a:rPr lang="en-GB" sz="2000" b="1" dirty="0">
                <a:solidFill>
                  <a:srgbClr val="3333FF"/>
                </a:solidFill>
                <a:latin typeface="Courier New" pitchFamily="49" charset="0"/>
              </a:rPr>
              <a:t>&gt;[CONSTRAINT&lt;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1&gt;],</a:t>
            </a:r>
          </a:p>
          <a:p>
            <a:pPr fontAlgn="base">
              <a:spcBef>
                <a:spcPct val="50000"/>
              </a:spcBef>
              <a:spcAft>
                <a:spcPct val="0"/>
              </a:spcAft>
            </a:pPr>
            <a:r>
              <a:rPr lang="en-GB" sz="2000" b="1" dirty="0">
                <a:solidFill>
                  <a:srgbClr val="3333FF"/>
                </a:solidFill>
                <a:latin typeface="Courier New" pitchFamily="49" charset="0"/>
              </a:rPr>
              <a:t>	( &lt;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cột</a:t>
            </a:r>
            <a:r>
              <a:rPr lang="en-GB" sz="2000" b="1" dirty="0">
                <a:solidFill>
                  <a:srgbClr val="3333FF"/>
                </a:solidFill>
                <a:latin typeface="Courier New" pitchFamily="49" charset="0"/>
              </a:rPr>
              <a:t> 2&gt;&lt;</a:t>
            </a:r>
            <a:r>
              <a:rPr lang="en-GB" sz="2000" b="1" dirty="0" err="1">
                <a:solidFill>
                  <a:srgbClr val="3333FF"/>
                </a:solidFill>
                <a:latin typeface="Courier New" pitchFamily="49" charset="0"/>
              </a:rPr>
              <a:t>kiểu</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dữ</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liệu</a:t>
            </a:r>
            <a:r>
              <a:rPr lang="en-GB" sz="2000" b="1" dirty="0">
                <a:solidFill>
                  <a:srgbClr val="3333FF"/>
                </a:solidFill>
                <a:latin typeface="Courier New" pitchFamily="49" charset="0"/>
              </a:rPr>
              <a:t>&gt;[CONSTRAINT&lt;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2&gt;],</a:t>
            </a:r>
          </a:p>
          <a:p>
            <a:pPr fontAlgn="base">
              <a:spcBef>
                <a:spcPct val="50000"/>
              </a:spcBef>
              <a:spcAft>
                <a:spcPct val="0"/>
              </a:spcAft>
            </a:pPr>
            <a:r>
              <a:rPr lang="en-GB" sz="2000" b="1" dirty="0">
                <a:solidFill>
                  <a:srgbClr val="3333FF"/>
                </a:solidFill>
                <a:latin typeface="Courier New" pitchFamily="49" charset="0"/>
              </a:rPr>
              <a:t>	….</a:t>
            </a:r>
          </a:p>
          <a:p>
            <a:pPr fontAlgn="base">
              <a:spcBef>
                <a:spcPct val="50000"/>
              </a:spcBef>
              <a:spcAft>
                <a:spcPct val="0"/>
              </a:spcAft>
            </a:pPr>
            <a:r>
              <a:rPr lang="en-GB" sz="2000" b="1" dirty="0">
                <a:solidFill>
                  <a:srgbClr val="3333FF"/>
                </a:solidFill>
                <a:latin typeface="Courier New" pitchFamily="49" charset="0"/>
              </a:rPr>
              <a:t>	( &lt;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cột</a:t>
            </a:r>
            <a:r>
              <a:rPr lang="en-GB" sz="2000" b="1" dirty="0">
                <a:solidFill>
                  <a:srgbClr val="3333FF"/>
                </a:solidFill>
                <a:latin typeface="Courier New" pitchFamily="49" charset="0"/>
              </a:rPr>
              <a:t> n&gt;&lt;</a:t>
            </a:r>
            <a:r>
              <a:rPr lang="en-GB" sz="2000" b="1" dirty="0" err="1">
                <a:solidFill>
                  <a:srgbClr val="3333FF"/>
                </a:solidFill>
                <a:latin typeface="Courier New" pitchFamily="49" charset="0"/>
              </a:rPr>
              <a:t>kiểu</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dữ</a:t>
            </a:r>
            <a:r>
              <a:rPr lang="en-GB" sz="2000" b="1" dirty="0">
                <a:solidFill>
                  <a:srgbClr val="3333FF"/>
                </a:solidFill>
                <a:latin typeface="Courier New" pitchFamily="49" charset="0"/>
              </a:rPr>
              <a:t> </a:t>
            </a:r>
            <a:r>
              <a:rPr lang="en-GB" sz="2000" b="1" dirty="0" err="1">
                <a:solidFill>
                  <a:srgbClr val="3333FF"/>
                </a:solidFill>
                <a:latin typeface="Courier New" pitchFamily="49" charset="0"/>
              </a:rPr>
              <a:t>liệu</a:t>
            </a:r>
            <a:r>
              <a:rPr lang="en-GB" sz="2000" b="1" dirty="0">
                <a:solidFill>
                  <a:srgbClr val="3333FF"/>
                </a:solidFill>
                <a:latin typeface="Courier New" pitchFamily="49" charset="0"/>
              </a:rPr>
              <a:t>&gt;[CONSTRAINT&lt;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n&gt;]</a:t>
            </a:r>
          </a:p>
          <a:p>
            <a:pPr fontAlgn="base">
              <a:spcBef>
                <a:spcPct val="50000"/>
              </a:spcBef>
              <a:spcAft>
                <a:spcPct val="0"/>
              </a:spcAft>
            </a:pPr>
            <a:r>
              <a:rPr lang="en-GB" sz="2000" b="1" dirty="0">
                <a:solidFill>
                  <a:srgbClr val="3333FF"/>
                </a:solidFill>
                <a:latin typeface="Courier New" pitchFamily="49" charset="0"/>
              </a:rPr>
              <a:t>	[,CONSTRAINT &lt;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1&gt;][, CONSTRAINT &lt;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2&gt;]</a:t>
            </a:r>
          </a:p>
          <a:p>
            <a:pPr fontAlgn="base">
              <a:spcBef>
                <a:spcPct val="50000"/>
              </a:spcBef>
              <a:spcAft>
                <a:spcPct val="0"/>
              </a:spcAft>
            </a:pPr>
            <a:r>
              <a:rPr lang="en-GB" sz="2000" b="1" dirty="0">
                <a:solidFill>
                  <a:srgbClr val="3333FF"/>
                </a:solidFill>
                <a:latin typeface="Courier New" pitchFamily="49" charset="0"/>
              </a:rPr>
              <a:t>	…</a:t>
            </a:r>
          </a:p>
          <a:p>
            <a:pPr fontAlgn="base">
              <a:spcBef>
                <a:spcPct val="50000"/>
              </a:spcBef>
              <a:spcAft>
                <a:spcPct val="0"/>
              </a:spcAft>
            </a:pPr>
            <a:r>
              <a:rPr lang="en-GB" sz="2000" b="1" dirty="0">
                <a:solidFill>
                  <a:srgbClr val="3333FF"/>
                </a:solidFill>
                <a:latin typeface="Courier New" pitchFamily="49" charset="0"/>
              </a:rPr>
              <a:t>	[,CONSTRAINT &lt;</a:t>
            </a:r>
            <a:r>
              <a:rPr lang="en-GB" sz="2000" b="1" dirty="0" err="1">
                <a:solidFill>
                  <a:srgbClr val="3333FF"/>
                </a:solidFill>
                <a:latin typeface="Courier New" pitchFamily="49" charset="0"/>
              </a:rPr>
              <a:t>tên</a:t>
            </a:r>
            <a:r>
              <a:rPr lang="en-GB" sz="2000" b="1" dirty="0">
                <a:solidFill>
                  <a:srgbClr val="3333FF"/>
                </a:solidFill>
                <a:latin typeface="Courier New" pitchFamily="49" charset="0"/>
              </a:rPr>
              <a:t> n&gt;]</a:t>
            </a:r>
          </a:p>
          <a:p>
            <a:pPr fontAlgn="base">
              <a:spcBef>
                <a:spcPct val="50000"/>
              </a:spcBef>
              <a:spcAft>
                <a:spcPct val="0"/>
              </a:spcAft>
            </a:pPr>
            <a:r>
              <a:rPr lang="en-GB" sz="2000" b="1" dirty="0">
                <a:solidFill>
                  <a:srgbClr val="3333FF"/>
                </a:solidFill>
                <a:latin typeface="Courier New" pitchFamily="49" charset="0"/>
              </a:rPr>
              <a:t>)</a:t>
            </a:r>
          </a:p>
        </p:txBody>
      </p:sp>
    </p:spTree>
    <p:extLst>
      <p:ext uri="{BB962C8B-B14F-4D97-AF65-F5344CB8AC3E}">
        <p14:creationId xmlns:p14="http://schemas.microsoft.com/office/powerpoint/2010/main" val="73813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Title 1"/>
          <p:cNvSpPr>
            <a:spLocks noGrp="1"/>
          </p:cNvSpPr>
          <p:nvPr>
            <p:ph type="title" idx="4294967295"/>
          </p:nvPr>
        </p:nvSpPr>
        <p:spPr/>
        <p:txBody>
          <a:bodyPr/>
          <a:lstStyle/>
          <a:p>
            <a:pPr eaLnBrk="1" hangingPunct="1"/>
            <a:r>
              <a:rPr lang="en-US"/>
              <a:t>Tạo bảng (tt)</a:t>
            </a:r>
          </a:p>
        </p:txBody>
      </p:sp>
      <p:sp>
        <p:nvSpPr>
          <p:cNvPr id="103427" name="Content Placeholder 2"/>
          <p:cNvSpPr>
            <a:spLocks noGrp="1"/>
          </p:cNvSpPr>
          <p:nvPr>
            <p:ph idx="4294967295"/>
          </p:nvPr>
        </p:nvSpPr>
        <p:spPr/>
        <p:txBody>
          <a:bodyPr/>
          <a:lstStyle/>
          <a:p>
            <a:pPr algn="l" eaLnBrk="1" hangingPunct="1"/>
            <a:r>
              <a:rPr lang="en-GB" dirty="0" err="1"/>
              <a:t>Trong</a:t>
            </a:r>
            <a:r>
              <a:rPr lang="en-GB" dirty="0"/>
              <a:t> </a:t>
            </a:r>
            <a:r>
              <a:rPr lang="en-GB" dirty="0" err="1"/>
              <a:t>đó</a:t>
            </a:r>
            <a:r>
              <a:rPr lang="en-GB" dirty="0"/>
              <a:t>, </a:t>
            </a:r>
            <a:r>
              <a:rPr lang="en-GB" dirty="0" err="1"/>
              <a:t>cú</a:t>
            </a:r>
            <a:r>
              <a:rPr lang="en-GB" dirty="0"/>
              <a:t> </a:t>
            </a:r>
            <a:r>
              <a:rPr lang="en-GB" dirty="0" err="1"/>
              <a:t>pháp</a:t>
            </a:r>
            <a:r>
              <a:rPr lang="en-GB" dirty="0"/>
              <a:t> </a:t>
            </a:r>
            <a:r>
              <a:rPr lang="en-GB" dirty="0" err="1"/>
              <a:t>khai</a:t>
            </a:r>
            <a:r>
              <a:rPr lang="en-GB" dirty="0"/>
              <a:t> </a:t>
            </a:r>
            <a:r>
              <a:rPr lang="en-GB" dirty="0" err="1"/>
              <a:t>báo</a:t>
            </a:r>
            <a:r>
              <a:rPr lang="en-GB" dirty="0"/>
              <a:t> </a:t>
            </a:r>
            <a:r>
              <a:rPr lang="en-GB" dirty="0" err="1"/>
              <a:t>của</a:t>
            </a:r>
            <a:r>
              <a:rPr lang="en-GB" dirty="0"/>
              <a:t> </a:t>
            </a:r>
            <a:r>
              <a:rPr lang="en-GB" dirty="0" err="1"/>
              <a:t>các</a:t>
            </a:r>
            <a:r>
              <a:rPr lang="en-GB" dirty="0"/>
              <a:t> </a:t>
            </a:r>
            <a:r>
              <a:rPr lang="en-GB" dirty="0" err="1"/>
              <a:t>ràng</a:t>
            </a:r>
            <a:r>
              <a:rPr lang="en-GB" dirty="0"/>
              <a:t> </a:t>
            </a:r>
            <a:r>
              <a:rPr lang="en-GB" dirty="0" err="1"/>
              <a:t>buộc</a:t>
            </a:r>
            <a:r>
              <a:rPr lang="en-GB" dirty="0"/>
              <a:t> </a:t>
            </a:r>
            <a:r>
              <a:rPr lang="en-GB" dirty="0" err="1"/>
              <a:t>toàn</a:t>
            </a:r>
            <a:r>
              <a:rPr lang="en-GB" dirty="0"/>
              <a:t> </a:t>
            </a:r>
            <a:r>
              <a:rPr lang="en-GB" dirty="0" err="1"/>
              <a:t>vẹn</a:t>
            </a:r>
            <a:r>
              <a:rPr lang="en-GB" dirty="0"/>
              <a:t> </a:t>
            </a:r>
            <a:r>
              <a:rPr lang="en-GB" dirty="0" err="1"/>
              <a:t>như</a:t>
            </a:r>
            <a:r>
              <a:rPr lang="en-GB" dirty="0"/>
              <a:t> </a:t>
            </a:r>
            <a:r>
              <a:rPr lang="en-GB" dirty="0" err="1"/>
              <a:t>sau</a:t>
            </a:r>
            <a:r>
              <a:rPr lang="en-GB" dirty="0"/>
              <a:t>:</a:t>
            </a:r>
          </a:p>
          <a:p>
            <a:pPr marL="669925" lvl="1" indent="-325438" algn="l" eaLnBrk="1" hangingPunct="1"/>
            <a:r>
              <a:rPr lang="en-GB" b="1" dirty="0">
                <a:latin typeface="Courier New" pitchFamily="49" charset="0"/>
              </a:rPr>
              <a:t>[CONSTRAINT &lt;</a:t>
            </a:r>
            <a:r>
              <a:rPr lang="en-GB" b="1" dirty="0" err="1">
                <a:latin typeface="Courier New" pitchFamily="49" charset="0"/>
              </a:rPr>
              <a:t>tên</a:t>
            </a:r>
            <a:r>
              <a:rPr lang="en-GB" b="1" dirty="0">
                <a:latin typeface="Courier New" pitchFamily="49" charset="0"/>
              </a:rPr>
              <a:t> RBTV&gt;] </a:t>
            </a:r>
            <a:r>
              <a:rPr lang="en-GB" b="1" dirty="0">
                <a:solidFill>
                  <a:schemeClr val="tx1"/>
                </a:solidFill>
                <a:latin typeface="Courier New" pitchFamily="49" charset="0"/>
              </a:rPr>
              <a:t>NULL|NOT NULL|UNIQUE</a:t>
            </a:r>
            <a:r>
              <a:rPr lang="en-GB" b="1" dirty="0">
                <a:latin typeface="Courier New" pitchFamily="49" charset="0"/>
              </a:rPr>
              <a:t>[(&lt;</a:t>
            </a:r>
            <a:r>
              <a:rPr lang="en-GB" b="1" dirty="0" err="1">
                <a:latin typeface="Courier New" pitchFamily="49" charset="0"/>
              </a:rPr>
              <a:t>tên</a:t>
            </a:r>
            <a:r>
              <a:rPr lang="en-GB" b="1" dirty="0">
                <a:latin typeface="Courier New" pitchFamily="49" charset="0"/>
              </a:rPr>
              <a:t> </a:t>
            </a:r>
            <a:r>
              <a:rPr lang="en-GB" b="1" dirty="0" err="1">
                <a:latin typeface="Courier New" pitchFamily="49" charset="0"/>
              </a:rPr>
              <a:t>c</a:t>
            </a:r>
            <a:r>
              <a:rPr lang="en-GB" sz="2000" b="1" dirty="0" err="1">
                <a:latin typeface="Courier New" pitchFamily="49" charset="0"/>
              </a:rPr>
              <a:t>ộ</a:t>
            </a:r>
            <a:r>
              <a:rPr lang="en-GB" b="1" dirty="0" err="1">
                <a:latin typeface="Courier New" pitchFamily="49" charset="0"/>
              </a:rPr>
              <a:t>t</a:t>
            </a:r>
            <a:r>
              <a:rPr lang="en-GB" b="1" dirty="0">
                <a:latin typeface="Courier New" pitchFamily="49" charset="0"/>
              </a:rPr>
              <a:t> </a:t>
            </a:r>
            <a:r>
              <a:rPr lang="en-GB" b="1" dirty="0" err="1">
                <a:latin typeface="Courier New" pitchFamily="49" charset="0"/>
              </a:rPr>
              <a:t>i</a:t>
            </a:r>
            <a:r>
              <a:rPr lang="en-GB" b="1" dirty="0">
                <a:latin typeface="Courier New" pitchFamily="49" charset="0"/>
              </a:rPr>
              <a:t>&gt;,&lt;</a:t>
            </a:r>
            <a:r>
              <a:rPr lang="en-GB" b="1" dirty="0" err="1">
                <a:latin typeface="Courier New" pitchFamily="49" charset="0"/>
              </a:rPr>
              <a:t>tên</a:t>
            </a:r>
            <a:r>
              <a:rPr lang="en-GB" b="1" dirty="0">
                <a:latin typeface="Courier New" pitchFamily="49" charset="0"/>
              </a:rPr>
              <a:t> </a:t>
            </a:r>
            <a:r>
              <a:rPr lang="en-GB" b="1" dirty="0" err="1">
                <a:latin typeface="Courier New" pitchFamily="49" charset="0"/>
              </a:rPr>
              <a:t>c</a:t>
            </a:r>
            <a:r>
              <a:rPr lang="en-GB" sz="2000" b="1" dirty="0" err="1">
                <a:latin typeface="Courier New" pitchFamily="49" charset="0"/>
              </a:rPr>
              <a:t>ộ</a:t>
            </a:r>
            <a:r>
              <a:rPr lang="en-GB" b="1" dirty="0" err="1">
                <a:latin typeface="Courier New" pitchFamily="49" charset="0"/>
              </a:rPr>
              <a:t>t</a:t>
            </a:r>
            <a:r>
              <a:rPr lang="en-GB" b="1" dirty="0">
                <a:latin typeface="Courier New" pitchFamily="49" charset="0"/>
              </a:rPr>
              <a:t> j&gt;…)]| </a:t>
            </a:r>
            <a:r>
              <a:rPr lang="en-GB" b="1" dirty="0">
                <a:solidFill>
                  <a:schemeClr val="tx1"/>
                </a:solidFill>
                <a:latin typeface="Courier New" pitchFamily="49" charset="0"/>
              </a:rPr>
              <a:t>PRIMARY KEY</a:t>
            </a:r>
            <a:r>
              <a:rPr lang="en-GB" b="1" dirty="0">
                <a:latin typeface="Courier New" pitchFamily="49" charset="0"/>
              </a:rPr>
              <a:t>[(&lt;</a:t>
            </a:r>
            <a:r>
              <a:rPr lang="en-GB" b="1" dirty="0" err="1">
                <a:latin typeface="Courier New" pitchFamily="49" charset="0"/>
              </a:rPr>
              <a:t>tên</a:t>
            </a:r>
            <a:r>
              <a:rPr lang="en-GB" b="1" dirty="0">
                <a:latin typeface="Courier New" pitchFamily="49" charset="0"/>
              </a:rPr>
              <a:t> </a:t>
            </a:r>
            <a:r>
              <a:rPr lang="en-GB" b="1" dirty="0" err="1">
                <a:latin typeface="Courier New" pitchFamily="49" charset="0"/>
              </a:rPr>
              <a:t>c</a:t>
            </a:r>
            <a:r>
              <a:rPr lang="en-GB" sz="2000" b="1" dirty="0" err="1">
                <a:latin typeface="Courier New" pitchFamily="49" charset="0"/>
              </a:rPr>
              <a:t>ộ</a:t>
            </a:r>
            <a:r>
              <a:rPr lang="en-GB" b="1" dirty="0" err="1">
                <a:latin typeface="Courier New" pitchFamily="49" charset="0"/>
              </a:rPr>
              <a:t>t</a:t>
            </a:r>
            <a:r>
              <a:rPr lang="en-GB" b="1" dirty="0">
                <a:latin typeface="Courier New" pitchFamily="49" charset="0"/>
              </a:rPr>
              <a:t> </a:t>
            </a:r>
            <a:r>
              <a:rPr lang="en-GB" b="1" dirty="0" err="1">
                <a:latin typeface="Courier New" pitchFamily="49" charset="0"/>
              </a:rPr>
              <a:t>i</a:t>
            </a:r>
            <a:r>
              <a:rPr lang="en-GB" b="1" dirty="0">
                <a:latin typeface="Courier New" pitchFamily="49" charset="0"/>
              </a:rPr>
              <a:t>&gt;,&lt;</a:t>
            </a:r>
            <a:r>
              <a:rPr lang="en-GB" b="1" dirty="0" err="1">
                <a:latin typeface="Courier New" pitchFamily="49" charset="0"/>
              </a:rPr>
              <a:t>tên</a:t>
            </a:r>
            <a:r>
              <a:rPr lang="en-GB" b="1" dirty="0">
                <a:latin typeface="Courier New" pitchFamily="49" charset="0"/>
              </a:rPr>
              <a:t> </a:t>
            </a:r>
            <a:r>
              <a:rPr lang="en-GB" b="1" dirty="0" err="1">
                <a:latin typeface="Courier New" pitchFamily="49" charset="0"/>
              </a:rPr>
              <a:t>c</a:t>
            </a:r>
            <a:r>
              <a:rPr lang="en-GB" sz="2000" b="1" dirty="0" err="1">
                <a:latin typeface="Courier New" pitchFamily="49" charset="0"/>
              </a:rPr>
              <a:t>ộ</a:t>
            </a:r>
            <a:r>
              <a:rPr lang="en-GB" b="1" dirty="0" err="1">
                <a:latin typeface="Courier New" pitchFamily="49" charset="0"/>
              </a:rPr>
              <a:t>t</a:t>
            </a:r>
            <a:r>
              <a:rPr lang="en-GB" b="1" dirty="0">
                <a:latin typeface="Courier New" pitchFamily="49" charset="0"/>
              </a:rPr>
              <a:t> j&gt;…)]| </a:t>
            </a:r>
            <a:r>
              <a:rPr lang="en-GB" b="1" dirty="0">
                <a:solidFill>
                  <a:schemeClr val="tx1"/>
                </a:solidFill>
                <a:latin typeface="Courier New" pitchFamily="49" charset="0"/>
              </a:rPr>
              <a:t>FOREIGN KEY</a:t>
            </a:r>
            <a:r>
              <a:rPr lang="en-GB" b="1" dirty="0">
                <a:latin typeface="Courier New" pitchFamily="49" charset="0"/>
              </a:rPr>
              <a:t> [[(&lt;</a:t>
            </a:r>
            <a:r>
              <a:rPr lang="en-GB" b="1" dirty="0" err="1">
                <a:latin typeface="Courier New" pitchFamily="49" charset="0"/>
              </a:rPr>
              <a:t>tên</a:t>
            </a:r>
            <a:r>
              <a:rPr lang="en-GB" b="1" dirty="0">
                <a:latin typeface="Courier New" pitchFamily="49" charset="0"/>
              </a:rPr>
              <a:t> </a:t>
            </a:r>
            <a:r>
              <a:rPr lang="en-GB" b="1" dirty="0" err="1">
                <a:latin typeface="Courier New" pitchFamily="49" charset="0"/>
              </a:rPr>
              <a:t>c</a:t>
            </a:r>
            <a:r>
              <a:rPr lang="en-GB" sz="2000" b="1" dirty="0" err="1">
                <a:latin typeface="Courier New" pitchFamily="49" charset="0"/>
              </a:rPr>
              <a:t>ộ</a:t>
            </a:r>
            <a:r>
              <a:rPr lang="en-GB" b="1" dirty="0" err="1">
                <a:latin typeface="Courier New" pitchFamily="49" charset="0"/>
              </a:rPr>
              <a:t>t</a:t>
            </a:r>
            <a:r>
              <a:rPr lang="en-GB" b="1" dirty="0">
                <a:latin typeface="Courier New" pitchFamily="49" charset="0"/>
              </a:rPr>
              <a:t> </a:t>
            </a:r>
            <a:r>
              <a:rPr lang="en-GB" b="1" dirty="0" err="1">
                <a:latin typeface="Courier New" pitchFamily="49" charset="0"/>
              </a:rPr>
              <a:t>i</a:t>
            </a:r>
            <a:r>
              <a:rPr lang="en-GB" b="1" dirty="0">
                <a:latin typeface="Courier New" pitchFamily="49" charset="0"/>
              </a:rPr>
              <a:t>&gt;,&lt;</a:t>
            </a:r>
            <a:r>
              <a:rPr lang="en-GB" b="1" dirty="0" err="1">
                <a:latin typeface="Courier New" pitchFamily="49" charset="0"/>
              </a:rPr>
              <a:t>tên</a:t>
            </a:r>
            <a:r>
              <a:rPr lang="en-GB" b="1" dirty="0">
                <a:latin typeface="Courier New" pitchFamily="49" charset="0"/>
              </a:rPr>
              <a:t> </a:t>
            </a:r>
            <a:r>
              <a:rPr lang="en-GB" b="1" dirty="0" err="1">
                <a:latin typeface="Courier New" pitchFamily="49" charset="0"/>
              </a:rPr>
              <a:t>c</a:t>
            </a:r>
            <a:r>
              <a:rPr lang="en-GB" sz="2000" b="1" dirty="0" err="1">
                <a:latin typeface="Courier New" pitchFamily="49" charset="0"/>
              </a:rPr>
              <a:t>ộ</a:t>
            </a:r>
            <a:r>
              <a:rPr lang="en-GB" b="1" dirty="0" err="1">
                <a:latin typeface="Courier New" pitchFamily="49" charset="0"/>
              </a:rPr>
              <a:t>t</a:t>
            </a:r>
            <a:r>
              <a:rPr lang="en-GB" b="1" dirty="0">
                <a:latin typeface="Courier New" pitchFamily="49" charset="0"/>
              </a:rPr>
              <a:t> j&gt;…)] </a:t>
            </a:r>
            <a:r>
              <a:rPr lang="en-GB" b="1" dirty="0">
                <a:solidFill>
                  <a:schemeClr val="tx1"/>
                </a:solidFill>
                <a:latin typeface="Courier New" pitchFamily="49" charset="0"/>
              </a:rPr>
              <a:t>REFERENCES</a:t>
            </a:r>
            <a:r>
              <a:rPr lang="en-GB" b="1" dirty="0">
                <a:latin typeface="Courier New" pitchFamily="49" charset="0"/>
              </a:rPr>
              <a:t> &lt;</a:t>
            </a:r>
            <a:r>
              <a:rPr lang="en-GB" b="1" dirty="0" err="1">
                <a:latin typeface="Courier New" pitchFamily="49" charset="0"/>
              </a:rPr>
              <a:t>tên</a:t>
            </a:r>
            <a:r>
              <a:rPr lang="en-GB" b="1" dirty="0">
                <a:latin typeface="Courier New" pitchFamily="49" charset="0"/>
              </a:rPr>
              <a:t> </a:t>
            </a:r>
            <a:r>
              <a:rPr lang="en-GB" b="1" dirty="0" err="1">
                <a:latin typeface="Courier New" pitchFamily="49" charset="0"/>
              </a:rPr>
              <a:t>b</a:t>
            </a:r>
            <a:r>
              <a:rPr lang="en-GB" sz="2000" b="1" dirty="0" err="1">
                <a:latin typeface="Courier New" pitchFamily="49" charset="0"/>
              </a:rPr>
              <a:t>ả</a:t>
            </a:r>
            <a:r>
              <a:rPr lang="en-GB" b="1" dirty="0" err="1">
                <a:latin typeface="Courier New" pitchFamily="49" charset="0"/>
              </a:rPr>
              <a:t>ng</a:t>
            </a:r>
            <a:r>
              <a:rPr lang="en-GB" b="1" dirty="0">
                <a:latin typeface="Courier New" pitchFamily="49" charset="0"/>
              </a:rPr>
              <a:t>&gt;(&lt;</a:t>
            </a:r>
            <a:r>
              <a:rPr lang="en-GB" b="1" dirty="0" err="1">
                <a:latin typeface="Courier New" pitchFamily="49" charset="0"/>
              </a:rPr>
              <a:t>tên</a:t>
            </a:r>
            <a:r>
              <a:rPr lang="en-GB" b="1" dirty="0">
                <a:latin typeface="Courier New" pitchFamily="49" charset="0"/>
              </a:rPr>
              <a:t> </a:t>
            </a:r>
            <a:r>
              <a:rPr lang="en-GB" sz="2000" b="1" dirty="0" err="1">
                <a:latin typeface="Courier New" pitchFamily="49" charset="0"/>
              </a:rPr>
              <a:t>cột</a:t>
            </a:r>
            <a:r>
              <a:rPr lang="en-GB" b="1" dirty="0">
                <a:latin typeface="Courier New" pitchFamily="49" charset="0"/>
              </a:rPr>
              <a:t> </a:t>
            </a:r>
            <a:r>
              <a:rPr lang="en-GB" b="1" dirty="0" err="1">
                <a:latin typeface="Courier New" pitchFamily="49" charset="0"/>
              </a:rPr>
              <a:t>i</a:t>
            </a:r>
            <a:r>
              <a:rPr lang="en-GB" b="1" dirty="0">
                <a:latin typeface="Courier New" pitchFamily="49" charset="0"/>
              </a:rPr>
              <a:t>&gt;,&lt;</a:t>
            </a:r>
            <a:r>
              <a:rPr lang="en-GB" b="1" dirty="0" err="1">
                <a:latin typeface="Courier New" pitchFamily="49" charset="0"/>
              </a:rPr>
              <a:t>tên</a:t>
            </a:r>
            <a:r>
              <a:rPr lang="en-GB" b="1" dirty="0">
                <a:latin typeface="Courier New" pitchFamily="49" charset="0"/>
              </a:rPr>
              <a:t> </a:t>
            </a:r>
            <a:r>
              <a:rPr lang="en-GB" b="1" dirty="0" err="1">
                <a:latin typeface="Courier New" pitchFamily="49" charset="0"/>
              </a:rPr>
              <a:t>c</a:t>
            </a:r>
            <a:r>
              <a:rPr lang="en-GB" sz="2000" b="1" dirty="0" err="1">
                <a:latin typeface="Courier New" pitchFamily="49" charset="0"/>
              </a:rPr>
              <a:t>ộ</a:t>
            </a:r>
            <a:r>
              <a:rPr lang="en-GB" b="1" dirty="0" err="1">
                <a:latin typeface="Courier New" pitchFamily="49" charset="0"/>
              </a:rPr>
              <a:t>t</a:t>
            </a:r>
            <a:r>
              <a:rPr lang="en-GB" b="1" dirty="0">
                <a:latin typeface="Courier New" pitchFamily="49" charset="0"/>
              </a:rPr>
              <a:t> j&gt;…)| </a:t>
            </a:r>
          </a:p>
          <a:p>
            <a:pPr marL="669925" lvl="1" indent="-325438" algn="l" eaLnBrk="1" hangingPunct="1">
              <a:buFontTx/>
              <a:buNone/>
            </a:pPr>
            <a:r>
              <a:rPr lang="en-GB" b="1" dirty="0">
                <a:solidFill>
                  <a:schemeClr val="tx1"/>
                </a:solidFill>
                <a:latin typeface="Courier New" pitchFamily="49" charset="0"/>
              </a:rPr>
              <a:t>	CHECK</a:t>
            </a:r>
            <a:r>
              <a:rPr lang="en-GB" b="1" dirty="0">
                <a:latin typeface="Courier New" pitchFamily="49" charset="0"/>
              </a:rPr>
              <a:t> (&lt;</a:t>
            </a:r>
            <a:r>
              <a:rPr lang="en-GB" b="1" dirty="0" err="1">
                <a:latin typeface="Courier New" pitchFamily="49" charset="0"/>
              </a:rPr>
              <a:t>đi</a:t>
            </a:r>
            <a:r>
              <a:rPr lang="en-GB" sz="2000" b="1" dirty="0" err="1">
                <a:latin typeface="Courier New" pitchFamily="49" charset="0"/>
              </a:rPr>
              <a:t>ề</a:t>
            </a:r>
            <a:r>
              <a:rPr lang="en-GB" b="1" dirty="0" err="1">
                <a:latin typeface="Courier New" pitchFamily="49" charset="0"/>
              </a:rPr>
              <a:t>u</a:t>
            </a:r>
            <a:r>
              <a:rPr lang="en-GB" b="1" dirty="0">
                <a:latin typeface="Courier New" pitchFamily="49" charset="0"/>
              </a:rPr>
              <a:t> </a:t>
            </a:r>
            <a:r>
              <a:rPr lang="en-GB" b="1" dirty="0" err="1">
                <a:latin typeface="Courier New" pitchFamily="49" charset="0"/>
              </a:rPr>
              <a:t>ki</a:t>
            </a:r>
            <a:r>
              <a:rPr lang="en-GB" sz="2000" b="1" dirty="0" err="1">
                <a:latin typeface="Courier New" pitchFamily="49" charset="0"/>
              </a:rPr>
              <a:t>ệ</a:t>
            </a:r>
            <a:r>
              <a:rPr lang="en-GB" b="1" dirty="0" err="1">
                <a:latin typeface="Courier New" pitchFamily="49" charset="0"/>
              </a:rPr>
              <a:t>n</a:t>
            </a:r>
            <a:r>
              <a:rPr lang="en-GB" b="1" dirty="0">
                <a:latin typeface="Courier New" pitchFamily="49" charset="0"/>
              </a:rPr>
              <a:t>&gt;)</a:t>
            </a:r>
            <a:endParaRPr lang="en-US" b="1" dirty="0">
              <a:latin typeface="Courier New" pitchFamily="49" charset="0"/>
            </a:endParaRPr>
          </a:p>
        </p:txBody>
      </p:sp>
      <p:sp>
        <p:nvSpPr>
          <p:cNvPr id="4" name="Slide Number Placeholder 3"/>
          <p:cNvSpPr txBox="1">
            <a:spLocks noGrp="1"/>
          </p:cNvSpPr>
          <p:nvPr/>
        </p:nvSpPr>
        <p:spPr bwMode="auto">
          <a:xfrm>
            <a:off x="6553200" y="6396038"/>
            <a:ext cx="2133600" cy="457200"/>
          </a:xfrm>
          <a:prstGeom prst="rect">
            <a:avLst/>
          </a:prstGeom>
          <a:noFill/>
          <a:ln>
            <a:miter lim="800000"/>
            <a:headEnd/>
            <a:tailEnd/>
          </a:ln>
        </p:spPr>
        <p:txBody>
          <a:bodyPr anchor="b"/>
          <a:lstStyle/>
          <a:p>
            <a:pPr algn="r" fontAlgn="base">
              <a:spcBef>
                <a:spcPct val="0"/>
              </a:spcBef>
              <a:spcAft>
                <a:spcPct val="0"/>
              </a:spcAft>
              <a:defRPr/>
            </a:pPr>
            <a:fld id="{C82686B3-9461-4D2D-8646-1DBDB38C850A}" type="slidenum">
              <a:rPr lang="en-US" altLang="en-US" sz="1000">
                <a:solidFill>
                  <a:srgbClr val="000000"/>
                </a:solidFill>
              </a:rPr>
              <a:pPr algn="r" fontAlgn="base">
                <a:spcBef>
                  <a:spcPct val="0"/>
                </a:spcBef>
                <a:spcAft>
                  <a:spcPct val="0"/>
                </a:spcAft>
                <a:defRPr/>
              </a:pPr>
              <a:t>13</a:t>
            </a:fld>
            <a:endParaRPr lang="en-US" altLang="en-US" sz="1000">
              <a:solidFill>
                <a:srgbClr val="000000"/>
              </a:solidFill>
            </a:endParaRPr>
          </a:p>
        </p:txBody>
      </p:sp>
    </p:spTree>
    <p:extLst>
      <p:ext uri="{BB962C8B-B14F-4D97-AF65-F5344CB8AC3E}">
        <p14:creationId xmlns:p14="http://schemas.microsoft.com/office/powerpoint/2010/main" val="393783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lstStyle/>
          <a:p>
            <a:pPr eaLnBrk="1" hangingPunct="1"/>
            <a:r>
              <a:rPr lang="en-US"/>
              <a:t>Tạo bảng (tt)</a:t>
            </a:r>
          </a:p>
        </p:txBody>
      </p:sp>
      <p:sp>
        <p:nvSpPr>
          <p:cNvPr id="100356" name="Rectangle 3"/>
          <p:cNvSpPr>
            <a:spLocks noGrp="1" noChangeArrowheads="1"/>
          </p:cNvSpPr>
          <p:nvPr>
            <p:ph type="body" idx="4294967295"/>
          </p:nvPr>
        </p:nvSpPr>
        <p:spPr/>
        <p:txBody>
          <a:bodyPr/>
          <a:lstStyle/>
          <a:p>
            <a:pPr eaLnBrk="1" hangingPunct="1"/>
            <a:r>
              <a:rPr lang="en-US"/>
              <a:t>Ví dụ: Tạo bảng với lược đồ quan hệ sau:</a:t>
            </a:r>
          </a:p>
          <a:p>
            <a:pPr eaLnBrk="1" hangingPunct="1">
              <a:buFont typeface="Wingdings" pitchFamily="2" charset="2"/>
              <a:buNone/>
            </a:pPr>
            <a:r>
              <a:rPr lang="en-US" b="1"/>
              <a:t>	HANGHOA (</a:t>
            </a:r>
            <a:r>
              <a:rPr lang="en-US" b="1" u="sng"/>
              <a:t>MaHG</a:t>
            </a:r>
            <a:r>
              <a:rPr lang="en-US" b="1"/>
              <a:t>, TenHG, DVT)</a:t>
            </a:r>
          </a:p>
          <a:p>
            <a:pPr eaLnBrk="1" hangingPunct="1"/>
            <a:r>
              <a:rPr lang="en-US"/>
              <a:t>Mã hàng hóa là khóa chính, tên hàng và đơn vị tính. Tất cả không được rỗng.</a:t>
            </a:r>
          </a:p>
          <a:p>
            <a:pPr eaLnBrk="1" hangingPunct="1"/>
            <a:endParaRPr lang="en-US"/>
          </a:p>
          <a:p>
            <a:pPr algn="l" eaLnBrk="1" hangingPunct="1">
              <a:buFont typeface="Wingdings" pitchFamily="2" charset="2"/>
              <a:buNone/>
            </a:pPr>
            <a:r>
              <a:rPr lang="en-US" sz="2200" b="1"/>
              <a:t>	</a:t>
            </a:r>
            <a:r>
              <a:rPr lang="en-US" sz="2200" b="1">
                <a:solidFill>
                  <a:srgbClr val="008000"/>
                </a:solidFill>
                <a:latin typeface="Courier New" pitchFamily="49" charset="0"/>
              </a:rPr>
              <a:t>Create Table Hanghoa(</a:t>
            </a:r>
            <a:br>
              <a:rPr lang="en-US" sz="2200" b="1">
                <a:solidFill>
                  <a:srgbClr val="008000"/>
                </a:solidFill>
                <a:latin typeface="Courier New" pitchFamily="49" charset="0"/>
              </a:rPr>
            </a:br>
            <a:r>
              <a:rPr lang="en-US" sz="2200" b="1">
                <a:solidFill>
                  <a:srgbClr val="008000"/>
                </a:solidFill>
                <a:latin typeface="Courier New" pitchFamily="49" charset="0"/>
              </a:rPr>
              <a:t>       MaHG varchar(10) Not Null Primary key,</a:t>
            </a:r>
          </a:p>
          <a:p>
            <a:pPr algn="l" eaLnBrk="1" hangingPunct="1">
              <a:buFont typeface="Wingdings" pitchFamily="2" charset="2"/>
              <a:buNone/>
            </a:pPr>
            <a:r>
              <a:rPr lang="en-US" sz="2200" b="1">
                <a:solidFill>
                  <a:srgbClr val="008000"/>
                </a:solidFill>
                <a:latin typeface="Courier New" pitchFamily="49" charset="0"/>
              </a:rPr>
              <a:t>		    TenHG nvarchar(50) Not Null, </a:t>
            </a:r>
            <a:br>
              <a:rPr lang="en-US" sz="2200" b="1">
                <a:solidFill>
                  <a:srgbClr val="008000"/>
                </a:solidFill>
                <a:latin typeface="Courier New" pitchFamily="49" charset="0"/>
              </a:rPr>
            </a:br>
            <a:r>
              <a:rPr lang="en-US" sz="2200" b="1">
                <a:solidFill>
                  <a:srgbClr val="008000"/>
                </a:solidFill>
                <a:latin typeface="Courier New" pitchFamily="49" charset="0"/>
              </a:rPr>
              <a:t>       DVT varchar(5) Not Null </a:t>
            </a:r>
          </a:p>
          <a:p>
            <a:pPr algn="l" eaLnBrk="1" hangingPunct="1">
              <a:buFont typeface="Wingdings" pitchFamily="2" charset="2"/>
              <a:buNone/>
            </a:pPr>
            <a:r>
              <a:rPr lang="en-US" sz="2200" b="1">
                <a:solidFill>
                  <a:srgbClr val="008000"/>
                </a:solidFill>
                <a:latin typeface="Courier New" pitchFamily="49" charset="0"/>
              </a:rPr>
              <a:t>	)</a:t>
            </a:r>
            <a:r>
              <a:rPr lang="en-US" sz="2200">
                <a:solidFill>
                  <a:srgbClr val="008000"/>
                </a:solidFill>
                <a:latin typeface="Courier New" pitchFamily="49" charset="0"/>
              </a:rPr>
              <a:t> </a:t>
            </a:r>
          </a:p>
        </p:txBody>
      </p:sp>
    </p:spTree>
    <p:extLst>
      <p:ext uri="{BB962C8B-B14F-4D97-AF65-F5344CB8AC3E}">
        <p14:creationId xmlns:p14="http://schemas.microsoft.com/office/powerpoint/2010/main" val="1521409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35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eaLnBrk="1" hangingPunct="1"/>
            <a:r>
              <a:rPr lang="en-US"/>
              <a:t>Tạo bảng – Cột được phép null</a:t>
            </a:r>
          </a:p>
        </p:txBody>
      </p:sp>
      <p:sp>
        <p:nvSpPr>
          <p:cNvPr id="423939" name="Rectangle 3"/>
          <p:cNvSpPr>
            <a:spLocks noGrp="1" noChangeArrowheads="1"/>
          </p:cNvSpPr>
          <p:nvPr>
            <p:ph type="body" idx="4294967295"/>
          </p:nvPr>
        </p:nvSpPr>
        <p:spPr/>
        <p:txBody>
          <a:bodyPr/>
          <a:lstStyle/>
          <a:p>
            <a:pPr eaLnBrk="1" hangingPunct="1"/>
            <a:r>
              <a:rPr lang="en-US"/>
              <a:t>Đặc trưng về khả năng null của một cột quyết định các hàng trong bảng có thể chứa giá trị null cho cột đó.</a:t>
            </a:r>
          </a:p>
          <a:p>
            <a:pPr eaLnBrk="1" hangingPunct="1"/>
            <a:r>
              <a:rPr lang="en-US"/>
              <a:t>Khả năng Null của một cột có thể được định nghĩa khi tạo một bảng.</a:t>
            </a:r>
          </a:p>
          <a:p>
            <a:pPr lvl="1"/>
            <a:r>
              <a:rPr lang="en-US"/>
              <a:t>Từ khóa NULL được sử dụng để chỉ ra rằng giá trị null là được phép trong cột </a:t>
            </a:r>
          </a:p>
          <a:p>
            <a:pPr lvl="1"/>
            <a:r>
              <a:rPr lang="en-US"/>
              <a:t>Từ khóa NOT NULL được sử dụng để chỉ ra rằng giá trị null là không được phép</a:t>
            </a:r>
          </a:p>
          <a:p>
            <a:pPr lvl="1" eaLnBrk="1" hangingPunct="1"/>
            <a:endParaRPr lang="en-US" sz="2000">
              <a:solidFill>
                <a:srgbClr val="008000"/>
              </a:solidFill>
              <a:latin typeface="Courier New" pitchFamily="49" charset="0"/>
            </a:endParaRPr>
          </a:p>
        </p:txBody>
      </p:sp>
    </p:spTree>
    <p:extLst>
      <p:ext uri="{BB962C8B-B14F-4D97-AF65-F5344CB8AC3E}">
        <p14:creationId xmlns:p14="http://schemas.microsoft.com/office/powerpoint/2010/main" val="2341285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39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39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3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4"/>
          <p:cNvSpPr>
            <a:spLocks noChangeArrowheads="1"/>
          </p:cNvSpPr>
          <p:nvPr/>
        </p:nvSpPr>
        <p:spPr bwMode="auto">
          <a:xfrm>
            <a:off x="533400" y="1524000"/>
            <a:ext cx="8305800" cy="2214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base">
              <a:spcBef>
                <a:spcPct val="15000"/>
              </a:spcBef>
              <a:spcAft>
                <a:spcPct val="0"/>
              </a:spcAft>
              <a:buClr>
                <a:srgbClr val="000000"/>
              </a:buClr>
              <a:buFontTx/>
              <a:buChar char="•"/>
            </a:pPr>
            <a:r>
              <a:rPr lang="en-US" sz="2600">
                <a:solidFill>
                  <a:srgbClr val="000000"/>
                </a:solidFill>
                <a:latin typeface="Tahoma" pitchFamily="34" charset="0"/>
              </a:rPr>
              <a:t> Ví dụ:</a:t>
            </a:r>
          </a:p>
          <a:p>
            <a:pPr marL="1143000" lvl="2" indent="-228600" fontAlgn="base">
              <a:spcBef>
                <a:spcPct val="0"/>
              </a:spcBef>
              <a:spcAft>
                <a:spcPct val="0"/>
              </a:spcAft>
            </a:pPr>
            <a:r>
              <a:rPr lang="en-US" sz="2200">
                <a:solidFill>
                  <a:srgbClr val="008000"/>
                </a:solidFill>
              </a:rPr>
              <a:t>	</a:t>
            </a:r>
            <a:r>
              <a:rPr lang="en-US" sz="2200" b="1">
                <a:solidFill>
                  <a:srgbClr val="008000"/>
                </a:solidFill>
                <a:latin typeface="Courier New" pitchFamily="49" charset="0"/>
              </a:rPr>
              <a:t>CREATE TABLE Nhanvien(</a:t>
            </a:r>
          </a:p>
          <a:p>
            <a:pPr marL="1143000" lvl="2" indent="-228600" fontAlgn="base">
              <a:spcBef>
                <a:spcPct val="0"/>
              </a:spcBef>
              <a:spcAft>
                <a:spcPct val="0"/>
              </a:spcAft>
            </a:pPr>
            <a:r>
              <a:rPr lang="en-US" sz="2200" b="1">
                <a:solidFill>
                  <a:srgbClr val="008000"/>
                </a:solidFill>
                <a:latin typeface="Courier New" pitchFamily="49" charset="0"/>
              </a:rPr>
              <a:t>		manv char(5) NOT NULL, </a:t>
            </a:r>
          </a:p>
          <a:p>
            <a:pPr marL="1143000" lvl="2" indent="-228600" fontAlgn="base">
              <a:spcBef>
                <a:spcPct val="0"/>
              </a:spcBef>
              <a:spcAft>
                <a:spcPct val="0"/>
              </a:spcAft>
            </a:pPr>
            <a:r>
              <a:rPr lang="en-US" sz="2200" b="1">
                <a:solidFill>
                  <a:srgbClr val="008000"/>
                </a:solidFill>
                <a:latin typeface="Courier New" pitchFamily="49" charset="0"/>
              </a:rPr>
              <a:t>		tennv nvarchar(30), </a:t>
            </a:r>
          </a:p>
          <a:p>
            <a:pPr marL="1143000" lvl="2" indent="-228600" fontAlgn="base">
              <a:spcBef>
                <a:spcPct val="0"/>
              </a:spcBef>
              <a:spcAft>
                <a:spcPct val="0"/>
              </a:spcAft>
            </a:pPr>
            <a:r>
              <a:rPr lang="en-US" sz="2200" b="1">
                <a:solidFill>
                  <a:srgbClr val="008000"/>
                </a:solidFill>
                <a:latin typeface="Courier New" pitchFamily="49" charset="0"/>
              </a:rPr>
              <a:t>		manqly char(5) NULL</a:t>
            </a:r>
          </a:p>
          <a:p>
            <a:pPr algn="just" fontAlgn="base">
              <a:spcBef>
                <a:spcPct val="15000"/>
              </a:spcBef>
              <a:spcAft>
                <a:spcPct val="0"/>
              </a:spcAft>
              <a:buClr>
                <a:srgbClr val="000000"/>
              </a:buClr>
            </a:pPr>
            <a:endParaRPr lang="en-US" sz="2200">
              <a:solidFill>
                <a:srgbClr val="3333FF"/>
              </a:solidFill>
              <a:latin typeface="Courier New" pitchFamily="49" charset="0"/>
            </a:endParaRPr>
          </a:p>
        </p:txBody>
      </p:sp>
      <p:sp>
        <p:nvSpPr>
          <p:cNvPr id="10649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Tạo bảng – Cột được phép null</a:t>
            </a:r>
          </a:p>
        </p:txBody>
      </p:sp>
    </p:spTree>
    <p:extLst>
      <p:ext uri="{BB962C8B-B14F-4D97-AF65-F5344CB8AC3E}">
        <p14:creationId xmlns:p14="http://schemas.microsoft.com/office/powerpoint/2010/main" val="261588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eaLnBrk="1" hangingPunct="1"/>
            <a:r>
              <a:rPr lang="en-US"/>
              <a:t>Tạo bảng – Định nghĩa DEFAULT</a:t>
            </a:r>
          </a:p>
        </p:txBody>
      </p:sp>
      <p:sp>
        <p:nvSpPr>
          <p:cNvPr id="216067" name="Rectangle 3"/>
          <p:cNvSpPr>
            <a:spLocks noGrp="1" noChangeArrowheads="1"/>
          </p:cNvSpPr>
          <p:nvPr>
            <p:ph type="body" idx="4294967295"/>
          </p:nvPr>
        </p:nvSpPr>
        <p:spPr>
          <a:xfrm>
            <a:off x="533400" y="1447800"/>
            <a:ext cx="8229600" cy="4687888"/>
          </a:xfrm>
        </p:spPr>
        <p:txBody>
          <a:bodyPr/>
          <a:lstStyle/>
          <a:p>
            <a:pPr eaLnBrk="1" hangingPunct="1">
              <a:lnSpc>
                <a:spcPct val="80000"/>
              </a:lnSpc>
            </a:pPr>
            <a:r>
              <a:rPr lang="en-US"/>
              <a:t>Ràng buộc default có thể được tạo ra tại thời điểm tạo bảng hoặc thêm sau khi bảng được tạo.</a:t>
            </a:r>
          </a:p>
          <a:p>
            <a:pPr eaLnBrk="1" hangingPunct="1">
              <a:lnSpc>
                <a:spcPct val="80000"/>
              </a:lnSpc>
            </a:pPr>
            <a:endParaRPr lang="en-US"/>
          </a:p>
          <a:p>
            <a:pPr eaLnBrk="1" hangingPunct="1">
              <a:lnSpc>
                <a:spcPct val="80000"/>
              </a:lnSpc>
            </a:pPr>
            <a:r>
              <a:rPr lang="en-US"/>
              <a:t>Với một cột, chỉ có thể tạo được một giá trị default.</a:t>
            </a:r>
          </a:p>
          <a:p>
            <a:pPr eaLnBrk="1" hangingPunct="1">
              <a:lnSpc>
                <a:spcPct val="80000"/>
              </a:lnSpc>
            </a:pPr>
            <a:endParaRPr lang="en-US"/>
          </a:p>
          <a:p>
            <a:pPr eaLnBrk="1" hangingPunct="1">
              <a:lnSpc>
                <a:spcPct val="80000"/>
              </a:lnSpc>
            </a:pPr>
            <a:r>
              <a:rPr lang="en-US"/>
              <a:t>Giá trị default có thể là một hằng, một hàm hệ thống, một biến toàn cục, hoặc một hàm do người dùng định nghĩa.</a:t>
            </a:r>
          </a:p>
        </p:txBody>
      </p:sp>
    </p:spTree>
    <p:extLst>
      <p:ext uri="{BB962C8B-B14F-4D97-AF65-F5344CB8AC3E}">
        <p14:creationId xmlns:p14="http://schemas.microsoft.com/office/powerpoint/2010/main" val="3079274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p:txBody>
          <a:bodyPr/>
          <a:lstStyle/>
          <a:p>
            <a:pPr eaLnBrk="1" hangingPunct="1"/>
            <a:r>
              <a:rPr lang="en-US"/>
              <a:t>Tạo bảng - Định nghĩa DEFAULT (tt)</a:t>
            </a:r>
          </a:p>
        </p:txBody>
      </p:sp>
      <p:sp>
        <p:nvSpPr>
          <p:cNvPr id="103428" name="Rectangle 3"/>
          <p:cNvSpPr>
            <a:spLocks noGrp="1" noChangeArrowheads="1"/>
          </p:cNvSpPr>
          <p:nvPr>
            <p:ph type="body" idx="4294967295"/>
          </p:nvPr>
        </p:nvSpPr>
        <p:spPr/>
        <p:txBody>
          <a:bodyPr/>
          <a:lstStyle/>
          <a:p>
            <a:pPr eaLnBrk="1" hangingPunct="1"/>
            <a:r>
              <a:rPr lang="en-US"/>
              <a:t>Định nghĩa default trong khi tạo bảng:</a:t>
            </a:r>
          </a:p>
          <a:p>
            <a:pPr marL="1022350" lvl="2" indent="-350838" eaLnBrk="1" hangingPunct="1">
              <a:buFontTx/>
              <a:buNone/>
            </a:pPr>
            <a:r>
              <a:rPr lang="en-US" sz="2400" b="1">
                <a:solidFill>
                  <a:srgbClr val="3333FF"/>
                </a:solidFill>
                <a:latin typeface="Courier New" pitchFamily="49" charset="0"/>
              </a:rPr>
              <a:t>CREATE TABLE &lt;tên b</a:t>
            </a:r>
            <a:r>
              <a:rPr lang="en-US" b="1">
                <a:solidFill>
                  <a:srgbClr val="3333FF"/>
                </a:solidFill>
                <a:latin typeface="Courier New" pitchFamily="49" charset="0"/>
              </a:rPr>
              <a:t>ả</a:t>
            </a:r>
            <a:r>
              <a:rPr lang="en-US" sz="2400" b="1">
                <a:solidFill>
                  <a:srgbClr val="3333FF"/>
                </a:solidFill>
                <a:latin typeface="Courier New" pitchFamily="49" charset="0"/>
              </a:rPr>
              <a:t>ng&gt; &lt;tên c</a:t>
            </a:r>
            <a:r>
              <a:rPr lang="en-US" b="1">
                <a:solidFill>
                  <a:srgbClr val="3333FF"/>
                </a:solidFill>
                <a:latin typeface="Courier New" pitchFamily="49" charset="0"/>
              </a:rPr>
              <a:t>ộ</a:t>
            </a:r>
            <a:r>
              <a:rPr lang="en-US" sz="2400" b="1">
                <a:solidFill>
                  <a:srgbClr val="3333FF"/>
                </a:solidFill>
                <a:latin typeface="Courier New" pitchFamily="49" charset="0"/>
              </a:rPr>
              <a:t>t&gt; &lt;KDL&gt;</a:t>
            </a:r>
          </a:p>
          <a:p>
            <a:pPr marL="1022350" lvl="2" indent="-350838" eaLnBrk="1" hangingPunct="1">
              <a:buFontTx/>
              <a:buNone/>
            </a:pPr>
            <a:r>
              <a:rPr lang="en-US" sz="2400" b="1">
                <a:solidFill>
                  <a:srgbClr val="3333FF"/>
                </a:solidFill>
                <a:latin typeface="Courier New" pitchFamily="49" charset="0"/>
              </a:rPr>
              <a:t>[NULL|NOT NULL]</a:t>
            </a:r>
          </a:p>
          <a:p>
            <a:pPr marL="1022350" lvl="2" indent="-350838" eaLnBrk="1" hangingPunct="1">
              <a:buFontTx/>
              <a:buNone/>
            </a:pPr>
            <a:r>
              <a:rPr lang="en-US" sz="2400" b="1">
                <a:solidFill>
                  <a:srgbClr val="3333FF"/>
                </a:solidFill>
                <a:latin typeface="Courier New" pitchFamily="49" charset="0"/>
              </a:rPr>
              <a:t>[CONSTRAINT &lt;tên ràng bu</a:t>
            </a:r>
            <a:r>
              <a:rPr lang="en-US" b="1">
                <a:solidFill>
                  <a:srgbClr val="3333FF"/>
                </a:solidFill>
                <a:latin typeface="Courier New" pitchFamily="49" charset="0"/>
              </a:rPr>
              <a:t>ộ</a:t>
            </a:r>
            <a:r>
              <a:rPr lang="en-US" sz="2400" b="1">
                <a:solidFill>
                  <a:srgbClr val="3333FF"/>
                </a:solidFill>
                <a:latin typeface="Courier New" pitchFamily="49" charset="0"/>
              </a:rPr>
              <a:t>c&gt;] DEFAULT &lt;bi</a:t>
            </a:r>
            <a:r>
              <a:rPr lang="en-US" b="1">
                <a:solidFill>
                  <a:srgbClr val="3333FF"/>
                </a:solidFill>
                <a:latin typeface="Courier New" pitchFamily="49" charset="0"/>
              </a:rPr>
              <a:t>ể</a:t>
            </a:r>
            <a:r>
              <a:rPr lang="en-US" sz="2400" b="1">
                <a:solidFill>
                  <a:srgbClr val="3333FF"/>
                </a:solidFill>
                <a:latin typeface="Courier New" pitchFamily="49" charset="0"/>
              </a:rPr>
              <a:t>u th</a:t>
            </a:r>
            <a:r>
              <a:rPr lang="en-US" b="1">
                <a:solidFill>
                  <a:srgbClr val="3333FF"/>
                </a:solidFill>
                <a:latin typeface="Courier New" pitchFamily="49" charset="0"/>
              </a:rPr>
              <a:t>ứ</a:t>
            </a:r>
            <a:r>
              <a:rPr lang="en-US" sz="2400" b="1">
                <a:solidFill>
                  <a:srgbClr val="3333FF"/>
                </a:solidFill>
                <a:latin typeface="Courier New" pitchFamily="49" charset="0"/>
              </a:rPr>
              <a:t>c&gt;</a:t>
            </a:r>
          </a:p>
          <a:p>
            <a:pPr algn="l" eaLnBrk="1" hangingPunct="1">
              <a:spcBef>
                <a:spcPct val="0"/>
              </a:spcBef>
              <a:buFontTx/>
              <a:buNone/>
            </a:pPr>
            <a:r>
              <a:rPr lang="en-US"/>
              <a:t>	</a:t>
            </a:r>
          </a:p>
          <a:p>
            <a:pPr algn="l" eaLnBrk="1" hangingPunct="1">
              <a:spcBef>
                <a:spcPct val="0"/>
              </a:spcBef>
              <a:buFontTx/>
              <a:buNone/>
            </a:pPr>
            <a:r>
              <a:rPr lang="en-US"/>
              <a:t>Ví dụ: </a:t>
            </a:r>
          </a:p>
          <a:p>
            <a:pPr algn="l" eaLnBrk="1" hangingPunct="1">
              <a:spcBef>
                <a:spcPct val="0"/>
              </a:spcBef>
              <a:buFontTx/>
              <a:buNone/>
            </a:pPr>
            <a:r>
              <a:rPr lang="en-US" sz="2200" b="1"/>
              <a:t>	</a:t>
            </a:r>
            <a:r>
              <a:rPr lang="en-US" sz="2200" b="1">
                <a:solidFill>
                  <a:srgbClr val="008000"/>
                </a:solidFill>
                <a:latin typeface="Courier New" pitchFamily="49" charset="0"/>
                <a:cs typeface="Courier New" pitchFamily="49" charset="0"/>
              </a:rPr>
              <a:t>CREATE TABLE StoreProduct( </a:t>
            </a:r>
          </a:p>
          <a:p>
            <a:pPr algn="l" eaLnBrk="1" hangingPunct="1">
              <a:spcBef>
                <a:spcPct val="0"/>
              </a:spcBef>
              <a:buFontTx/>
              <a:buNone/>
            </a:pPr>
            <a:r>
              <a:rPr lang="en-US" sz="2200" b="1">
                <a:solidFill>
                  <a:srgbClr val="008000"/>
                </a:solidFill>
                <a:latin typeface="Courier New" pitchFamily="49" charset="0"/>
                <a:cs typeface="Courier New" pitchFamily="49" charset="0"/>
              </a:rPr>
              <a:t>		ProductID int NOT NULL, </a:t>
            </a:r>
          </a:p>
          <a:p>
            <a:pPr algn="l" eaLnBrk="1" hangingPunct="1">
              <a:spcBef>
                <a:spcPct val="0"/>
              </a:spcBef>
              <a:buFontTx/>
              <a:buNone/>
            </a:pPr>
            <a:r>
              <a:rPr lang="en-US" sz="2200" b="1">
                <a:solidFill>
                  <a:srgbClr val="008000"/>
                </a:solidFill>
                <a:latin typeface="Courier New" pitchFamily="49" charset="0"/>
                <a:cs typeface="Courier New" pitchFamily="49" charset="0"/>
              </a:rPr>
              <a:t>		Name varchar(40) NOT NULL, </a:t>
            </a:r>
          </a:p>
          <a:p>
            <a:pPr algn="l" eaLnBrk="1" hangingPunct="1">
              <a:spcBef>
                <a:spcPct val="0"/>
              </a:spcBef>
              <a:buFontTx/>
              <a:buNone/>
            </a:pPr>
            <a:r>
              <a:rPr lang="en-US" sz="2200" b="1">
                <a:solidFill>
                  <a:srgbClr val="008000"/>
                </a:solidFill>
                <a:latin typeface="Courier New" pitchFamily="49" charset="0"/>
                <a:cs typeface="Courier New" pitchFamily="49" charset="0"/>
              </a:rPr>
              <a:t>		Price money NOT NULL DEFAULT (100)</a:t>
            </a:r>
          </a:p>
          <a:p>
            <a:pPr algn="l" eaLnBrk="1" hangingPunct="1">
              <a:spcBef>
                <a:spcPct val="0"/>
              </a:spcBef>
              <a:buFontTx/>
              <a:buNone/>
            </a:pPr>
            <a:r>
              <a:rPr lang="en-US" sz="2200" b="1">
                <a:solidFill>
                  <a:srgbClr val="008000"/>
                </a:solidFill>
                <a:latin typeface="Courier New" pitchFamily="49" charset="0"/>
                <a:cs typeface="Courier New" pitchFamily="49" charset="0"/>
              </a:rPr>
              <a:t>	)</a:t>
            </a:r>
            <a:endParaRPr lang="en-US" sz="2200" b="1">
              <a:solidFill>
                <a:schemeClr val="folHlink"/>
              </a:solidFill>
            </a:endParaRPr>
          </a:p>
        </p:txBody>
      </p:sp>
    </p:spTree>
    <p:extLst>
      <p:ext uri="{BB962C8B-B14F-4D97-AF65-F5344CB8AC3E}">
        <p14:creationId xmlns:p14="http://schemas.microsoft.com/office/powerpoint/2010/main" val="858475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4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42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42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42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42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pPr eaLnBrk="1" hangingPunct="1"/>
            <a:r>
              <a:rPr lang="en-US"/>
              <a:t>Tạo bảng - Định nghĩa DEFAULT (tt)</a:t>
            </a:r>
          </a:p>
        </p:txBody>
      </p:sp>
      <p:sp>
        <p:nvSpPr>
          <p:cNvPr id="375812" name="Rectangle 3"/>
          <p:cNvSpPr>
            <a:spLocks noGrp="1" noChangeArrowheads="1"/>
          </p:cNvSpPr>
          <p:nvPr>
            <p:ph type="body" idx="4294967295"/>
          </p:nvPr>
        </p:nvSpPr>
        <p:spPr/>
        <p:txBody>
          <a:bodyPr/>
          <a:lstStyle/>
          <a:p>
            <a:pPr eaLnBrk="1" hangingPunct="1"/>
            <a:r>
              <a:rPr lang="en-US"/>
              <a:t>Định nghĩa default đối với một bảng đã tồn tại:</a:t>
            </a:r>
          </a:p>
          <a:p>
            <a:pPr marL="1022350" lvl="2" indent="-350838" eaLnBrk="1" hangingPunct="1">
              <a:buFontTx/>
              <a:buNone/>
            </a:pPr>
            <a:r>
              <a:rPr lang="en-US" sz="2400" b="1">
                <a:solidFill>
                  <a:srgbClr val="3333FF"/>
                </a:solidFill>
                <a:latin typeface="Courier New" pitchFamily="49" charset="0"/>
              </a:rPr>
              <a:t>ALTER TABLE &lt;tên b</a:t>
            </a:r>
            <a:r>
              <a:rPr lang="en-US" sz="1800" b="1">
                <a:solidFill>
                  <a:srgbClr val="3333FF"/>
                </a:solidFill>
                <a:latin typeface="Courier New" pitchFamily="49" charset="0"/>
              </a:rPr>
              <a:t>ả</a:t>
            </a:r>
            <a:r>
              <a:rPr lang="en-US" sz="2400" b="1">
                <a:solidFill>
                  <a:srgbClr val="3333FF"/>
                </a:solidFill>
                <a:latin typeface="Courier New" pitchFamily="49" charset="0"/>
              </a:rPr>
              <a:t>ng&gt;</a:t>
            </a:r>
          </a:p>
          <a:p>
            <a:pPr marL="1022350" lvl="2" indent="-350838" eaLnBrk="1" hangingPunct="1">
              <a:buFontTx/>
              <a:buNone/>
            </a:pPr>
            <a:r>
              <a:rPr lang="en-US" sz="2400" b="1">
                <a:solidFill>
                  <a:srgbClr val="3333FF"/>
                </a:solidFill>
                <a:latin typeface="Courier New" pitchFamily="49" charset="0"/>
              </a:rPr>
              <a:t>ADD [CONSTRAINT &lt;tên ràng </a:t>
            </a:r>
            <a:r>
              <a:rPr lang="en-US" b="1">
                <a:solidFill>
                  <a:srgbClr val="3333FF"/>
                </a:solidFill>
                <a:latin typeface="Courier New" pitchFamily="49" charset="0"/>
              </a:rPr>
              <a:t>bu</a:t>
            </a:r>
            <a:r>
              <a:rPr lang="en-US" sz="1800" b="1">
                <a:solidFill>
                  <a:srgbClr val="3333FF"/>
                </a:solidFill>
                <a:latin typeface="Courier New" pitchFamily="49" charset="0"/>
              </a:rPr>
              <a:t>ộ</a:t>
            </a:r>
            <a:r>
              <a:rPr lang="en-US" b="1">
                <a:solidFill>
                  <a:srgbClr val="3333FF"/>
                </a:solidFill>
                <a:latin typeface="Courier New" pitchFamily="49" charset="0"/>
              </a:rPr>
              <a:t>c</a:t>
            </a:r>
            <a:r>
              <a:rPr lang="en-US" sz="2400" b="1">
                <a:solidFill>
                  <a:srgbClr val="3333FF"/>
                </a:solidFill>
                <a:latin typeface="Courier New" pitchFamily="49" charset="0"/>
              </a:rPr>
              <a:t>&gt;] DEFAULT &lt;bi</a:t>
            </a:r>
            <a:r>
              <a:rPr lang="en-US" b="1">
                <a:solidFill>
                  <a:srgbClr val="3333FF"/>
                </a:solidFill>
                <a:latin typeface="Courier New" pitchFamily="49" charset="0"/>
              </a:rPr>
              <a:t>ể</a:t>
            </a:r>
            <a:r>
              <a:rPr lang="en-US" sz="2400" b="1">
                <a:solidFill>
                  <a:srgbClr val="3333FF"/>
                </a:solidFill>
                <a:latin typeface="Courier New" pitchFamily="49" charset="0"/>
              </a:rPr>
              <a:t>u th</a:t>
            </a:r>
            <a:r>
              <a:rPr lang="en-US" b="1">
                <a:solidFill>
                  <a:srgbClr val="3333FF"/>
                </a:solidFill>
                <a:latin typeface="Courier New" pitchFamily="49" charset="0"/>
              </a:rPr>
              <a:t>ứ</a:t>
            </a:r>
            <a:r>
              <a:rPr lang="en-US" sz="2400" b="1">
                <a:solidFill>
                  <a:srgbClr val="3333FF"/>
                </a:solidFill>
                <a:latin typeface="Courier New" pitchFamily="49" charset="0"/>
              </a:rPr>
              <a:t>c&gt; FOR &lt;tên c</a:t>
            </a:r>
            <a:r>
              <a:rPr lang="en-US" sz="1800" b="1">
                <a:solidFill>
                  <a:srgbClr val="3333FF"/>
                </a:solidFill>
                <a:latin typeface="Courier New" pitchFamily="49" charset="0"/>
              </a:rPr>
              <a:t>ộ</a:t>
            </a:r>
            <a:r>
              <a:rPr lang="en-US" sz="2400" b="1">
                <a:solidFill>
                  <a:srgbClr val="3333FF"/>
                </a:solidFill>
                <a:latin typeface="Courier New" pitchFamily="49" charset="0"/>
              </a:rPr>
              <a:t>t&gt;</a:t>
            </a:r>
          </a:p>
          <a:p>
            <a:pPr eaLnBrk="1" hangingPunct="1"/>
            <a:endParaRPr lang="en-US">
              <a:solidFill>
                <a:schemeClr val="folHlink"/>
              </a:solidFill>
            </a:endParaRPr>
          </a:p>
        </p:txBody>
      </p:sp>
    </p:spTree>
    <p:extLst>
      <p:ext uri="{BB962C8B-B14F-4D97-AF65-F5344CB8AC3E}">
        <p14:creationId xmlns:p14="http://schemas.microsoft.com/office/powerpoint/2010/main" val="2073731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58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58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eaLnBrk="1" hangingPunct="1"/>
            <a:r>
              <a:rPr lang="en-US"/>
              <a:t>Nội dung chương III</a:t>
            </a:r>
          </a:p>
        </p:txBody>
      </p:sp>
      <p:sp>
        <p:nvSpPr>
          <p:cNvPr id="92163" name="Rectangle 3"/>
          <p:cNvSpPr>
            <a:spLocks noGrp="1" noChangeArrowheads="1"/>
          </p:cNvSpPr>
          <p:nvPr>
            <p:ph type="body" idx="4294967295"/>
          </p:nvPr>
        </p:nvSpPr>
        <p:spPr/>
        <p:txBody>
          <a:bodyPr/>
          <a:lstStyle/>
          <a:p>
            <a:pPr eaLnBrk="1" hangingPunct="1"/>
            <a:r>
              <a:rPr lang="en-US" sz="2000" b="1">
                <a:solidFill>
                  <a:srgbClr val="3333FF"/>
                </a:solidFill>
              </a:rPr>
              <a:t>Giới thiệu sơ lược HQT CSDL SQL server 2000</a:t>
            </a:r>
          </a:p>
          <a:p>
            <a:pPr eaLnBrk="1" hangingPunct="1"/>
            <a:r>
              <a:rPr lang="en-US" sz="2000"/>
              <a:t>Các kiểu dữ liệu trong SQL </a:t>
            </a:r>
          </a:p>
          <a:p>
            <a:pPr eaLnBrk="1" hangingPunct="1"/>
            <a:r>
              <a:rPr lang="en-US" sz="2000"/>
              <a:t>Câu lệnh định nghĩa dữ liệu</a:t>
            </a:r>
          </a:p>
          <a:p>
            <a:pPr lvl="1"/>
            <a:r>
              <a:rPr lang="en-US" sz="1800">
                <a:solidFill>
                  <a:schemeClr val="tx1"/>
                </a:solidFill>
              </a:rPr>
              <a:t>Tạo cơ sở dữ liệu</a:t>
            </a:r>
          </a:p>
          <a:p>
            <a:pPr lvl="1"/>
            <a:r>
              <a:rPr lang="en-US" sz="1800">
                <a:solidFill>
                  <a:schemeClr val="tx1"/>
                </a:solidFill>
              </a:rPr>
              <a:t>Tạo bảng</a:t>
            </a:r>
          </a:p>
          <a:p>
            <a:pPr lvl="1"/>
            <a:r>
              <a:rPr lang="en-US" sz="1800">
                <a:solidFill>
                  <a:schemeClr val="tx1"/>
                </a:solidFill>
              </a:rPr>
              <a:t>Câu lệnh cập nhật dữ liệu</a:t>
            </a:r>
          </a:p>
          <a:p>
            <a:pPr lvl="1"/>
            <a:r>
              <a:rPr lang="en-US" sz="1800">
                <a:solidFill>
                  <a:schemeClr val="tx1"/>
                </a:solidFill>
              </a:rPr>
              <a:t>Câu lệnh thay đổi cấu trúc bảng</a:t>
            </a:r>
          </a:p>
          <a:p>
            <a:pPr lvl="1"/>
            <a:r>
              <a:rPr lang="en-US" sz="1800">
                <a:solidFill>
                  <a:schemeClr val="tx1"/>
                </a:solidFill>
              </a:rPr>
              <a:t>Xóa bảng</a:t>
            </a:r>
          </a:p>
          <a:p>
            <a:pPr eaLnBrk="1" hangingPunct="1"/>
            <a:r>
              <a:rPr lang="en-US" sz="2000"/>
              <a:t>Câu lệnh thao tác dữ liệu</a:t>
            </a:r>
          </a:p>
          <a:p>
            <a:pPr lvl="1" eaLnBrk="1" hangingPunct="1"/>
            <a:r>
              <a:rPr lang="en-US" sz="1800">
                <a:solidFill>
                  <a:schemeClr val="tx1"/>
                </a:solidFill>
              </a:rPr>
              <a:t>Truy vấn dữ liệu cơ bản</a:t>
            </a:r>
          </a:p>
          <a:p>
            <a:pPr lvl="1" eaLnBrk="1" hangingPunct="1"/>
            <a:r>
              <a:rPr lang="en-US" sz="1800">
                <a:solidFill>
                  <a:schemeClr val="tx1"/>
                </a:solidFill>
              </a:rPr>
              <a:t>Truy vấn lồng</a:t>
            </a:r>
          </a:p>
          <a:p>
            <a:pPr lvl="1" eaLnBrk="1" hangingPunct="1"/>
            <a:r>
              <a:rPr lang="en-US" sz="1800">
                <a:solidFill>
                  <a:schemeClr val="tx1"/>
                </a:solidFill>
              </a:rPr>
              <a:t>Hàm kết hợp và gom nhóm</a:t>
            </a:r>
          </a:p>
          <a:p>
            <a:pPr lvl="1" eaLnBrk="1" hangingPunct="1"/>
            <a:r>
              <a:rPr lang="en-US" sz="1800">
                <a:solidFill>
                  <a:schemeClr val="tx1"/>
                </a:solidFill>
              </a:rPr>
              <a:t>Một số dạng truy vấn khác</a:t>
            </a:r>
          </a:p>
          <a:p>
            <a:pPr eaLnBrk="1" hangingPunct="1"/>
            <a:r>
              <a:rPr lang="en-US" sz="2000"/>
              <a:t>Khung nhìn</a:t>
            </a:r>
          </a:p>
        </p:txBody>
      </p:sp>
    </p:spTree>
    <p:extLst>
      <p:ext uri="{BB962C8B-B14F-4D97-AF65-F5344CB8AC3E}">
        <p14:creationId xmlns:p14="http://schemas.microsoft.com/office/powerpoint/2010/main" val="92175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3"/>
          <p:cNvSpPr>
            <a:spLocks noGrp="1" noChangeArrowheads="1"/>
          </p:cNvSpPr>
          <p:nvPr>
            <p:ph type="body" sz="half" idx="4294967295"/>
          </p:nvPr>
        </p:nvSpPr>
        <p:spPr>
          <a:xfrm>
            <a:off x="533400" y="1524000"/>
            <a:ext cx="8261350" cy="4800600"/>
          </a:xfrm>
        </p:spPr>
        <p:txBody>
          <a:bodyPr/>
          <a:lstStyle/>
          <a:p>
            <a:pPr eaLnBrk="1" hangingPunct="1">
              <a:spcBef>
                <a:spcPct val="25000"/>
              </a:spcBef>
            </a:pPr>
            <a:r>
              <a:rPr lang="en-US">
                <a:solidFill>
                  <a:srgbClr val="000000"/>
                </a:solidFill>
              </a:rPr>
              <a:t>Thuộc tính IDENTITY của SQL Server được sử dụng để tạo ra các cột nhận dạng, chúng chứa các giá trị tự động phát sinh tuần tự để nhận dạng duy nhất mỗi hàng trong một bảng</a:t>
            </a:r>
            <a:r>
              <a:rPr lang="en-US"/>
              <a:t> </a:t>
            </a:r>
          </a:p>
          <a:p>
            <a:pPr eaLnBrk="1" hangingPunct="1">
              <a:spcBef>
                <a:spcPct val="25000"/>
              </a:spcBef>
              <a:buFontTx/>
              <a:buNone/>
            </a:pPr>
            <a:endParaRPr lang="en-US"/>
          </a:p>
          <a:p>
            <a:pPr eaLnBrk="1" hangingPunct="1">
              <a:spcBef>
                <a:spcPct val="25000"/>
              </a:spcBef>
            </a:pPr>
            <a:r>
              <a:rPr lang="en-US"/>
              <a:t>Một thuộc tính nhận dạng có hai thành phần:</a:t>
            </a:r>
          </a:p>
          <a:p>
            <a:pPr marL="669925" lvl="1" indent="-325438" eaLnBrk="1" hangingPunct="1">
              <a:spcBef>
                <a:spcPts val="1700"/>
              </a:spcBef>
            </a:pPr>
            <a:r>
              <a:rPr lang="en-US"/>
              <a:t>Giá trị khởi đầu</a:t>
            </a:r>
          </a:p>
          <a:p>
            <a:pPr marL="669925" lvl="1" indent="-325438" eaLnBrk="1" hangingPunct="1">
              <a:spcBef>
                <a:spcPts val="1700"/>
              </a:spcBef>
            </a:pPr>
            <a:r>
              <a:rPr lang="en-US"/>
              <a:t>Giá trị tăng</a:t>
            </a:r>
          </a:p>
          <a:p>
            <a:pPr eaLnBrk="1" hangingPunct="1">
              <a:spcBef>
                <a:spcPct val="0"/>
              </a:spcBef>
              <a:buFont typeface="Wingdings" pitchFamily="2" charset="2"/>
              <a:buNone/>
            </a:pPr>
            <a:endParaRPr lang="en-US" sz="2400"/>
          </a:p>
          <a:p>
            <a:pPr eaLnBrk="1" hangingPunct="1">
              <a:spcBef>
                <a:spcPct val="0"/>
              </a:spcBef>
              <a:buFont typeface="Wingdings" pitchFamily="2" charset="2"/>
              <a:buNone/>
            </a:pPr>
            <a:r>
              <a:rPr lang="en-US" sz="2000"/>
              <a:t>	</a:t>
            </a:r>
          </a:p>
        </p:txBody>
      </p:sp>
      <p:sp>
        <p:nvSpPr>
          <p:cNvPr id="110595"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Tạo bảng - Thuộc tính IDENTITY</a:t>
            </a:r>
          </a:p>
        </p:txBody>
      </p:sp>
    </p:spTree>
    <p:extLst>
      <p:ext uri="{BB962C8B-B14F-4D97-AF65-F5344CB8AC3E}">
        <p14:creationId xmlns:p14="http://schemas.microsoft.com/office/powerpoint/2010/main" val="763650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44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44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3"/>
          <p:cNvSpPr>
            <a:spLocks noGrp="1" noChangeArrowheads="1"/>
          </p:cNvSpPr>
          <p:nvPr>
            <p:ph type="body" sz="half" idx="4294967295"/>
          </p:nvPr>
        </p:nvSpPr>
        <p:spPr>
          <a:xfrm>
            <a:off x="533400" y="1524000"/>
            <a:ext cx="8261350" cy="4800600"/>
          </a:xfrm>
        </p:spPr>
        <p:txBody>
          <a:bodyPr/>
          <a:lstStyle/>
          <a:p>
            <a:pPr eaLnBrk="1" hangingPunct="1">
              <a:spcBef>
                <a:spcPct val="25000"/>
              </a:spcBef>
            </a:pPr>
            <a:r>
              <a:rPr lang="en-US"/>
              <a:t>Cú pháp:</a:t>
            </a:r>
          </a:p>
          <a:p>
            <a:pPr marL="669925" lvl="1" indent="-325438" eaLnBrk="1" hangingPunct="1">
              <a:spcBef>
                <a:spcPct val="25000"/>
              </a:spcBef>
              <a:buFontTx/>
              <a:buChar char="•"/>
            </a:pPr>
            <a:r>
              <a:rPr lang="en-US" b="1">
                <a:latin typeface="Courier New" pitchFamily="49" charset="0"/>
              </a:rPr>
              <a:t>CREATE TABLE &lt;table_name&gt; (column_name data_type [ IDENTITY [(seed_value, increment_value)]] NOT NULL )</a:t>
            </a:r>
          </a:p>
          <a:p>
            <a:pPr marL="669925" lvl="1" indent="-325438"/>
            <a:r>
              <a:rPr lang="en-US"/>
              <a:t>Trong đó, </a:t>
            </a:r>
            <a:r>
              <a:rPr lang="en-US">
                <a:solidFill>
                  <a:srgbClr val="000000"/>
                </a:solidFill>
              </a:rPr>
              <a:t>- seed_value là giá trị khởi đầu .</a:t>
            </a:r>
            <a:endParaRPr lang="en-US">
              <a:solidFill>
                <a:schemeClr val="tx1"/>
              </a:solidFill>
            </a:endParaRPr>
          </a:p>
          <a:p>
            <a:pPr marL="669925" lvl="1" indent="-325438"/>
            <a:r>
              <a:rPr lang="en-US">
                <a:solidFill>
                  <a:srgbClr val="000000"/>
                </a:solidFill>
              </a:rPr>
              <a:t>       - increment_value là giá trị tăng.</a:t>
            </a:r>
          </a:p>
          <a:p>
            <a:r>
              <a:rPr lang="en-US" sz="2400"/>
              <a:t>Ví dụ: </a:t>
            </a:r>
            <a:endParaRPr lang="en-US" sz="2400">
              <a:latin typeface="Courier New" pitchFamily="49" charset="0"/>
              <a:cs typeface="Courier New" pitchFamily="49" charset="0"/>
            </a:endParaRPr>
          </a:p>
          <a:p>
            <a:pPr marL="669925" lvl="1" indent="-325438">
              <a:buFontTx/>
              <a:buNone/>
            </a:pPr>
            <a:r>
              <a:rPr lang="en-US" b="1">
                <a:solidFill>
                  <a:srgbClr val="008000"/>
                </a:solidFill>
                <a:latin typeface="Courier New" pitchFamily="49" charset="0"/>
                <a:cs typeface="Courier New" pitchFamily="49" charset="0"/>
              </a:rPr>
              <a:t>	CREATE TABLE ContactPhone ( </a:t>
            </a:r>
          </a:p>
          <a:p>
            <a:pPr marL="669925" lvl="1" indent="-325438">
              <a:buFontTx/>
              <a:buNone/>
            </a:pPr>
            <a:r>
              <a:rPr lang="en-US" b="1">
                <a:solidFill>
                  <a:srgbClr val="008000"/>
                </a:solidFill>
                <a:latin typeface="Courier New" pitchFamily="49" charset="0"/>
                <a:cs typeface="Courier New" pitchFamily="49" charset="0"/>
              </a:rPr>
              <a:t>		Person_ID int IDENTITY(500,1) NOT NULL, </a:t>
            </a:r>
          </a:p>
          <a:p>
            <a:pPr marL="669925" lvl="1" indent="-325438">
              <a:buFontTx/>
              <a:buNone/>
            </a:pPr>
            <a:r>
              <a:rPr lang="en-US" b="1">
                <a:solidFill>
                  <a:srgbClr val="008000"/>
                </a:solidFill>
                <a:latin typeface="Courier New" pitchFamily="49" charset="0"/>
                <a:cs typeface="Courier New" pitchFamily="49" charset="0"/>
              </a:rPr>
              <a:t>		MobileNumber bigint NOT NULL</a:t>
            </a:r>
          </a:p>
          <a:p>
            <a:pPr marL="669925" lvl="1" indent="-325438">
              <a:buFontTx/>
              <a:buNone/>
            </a:pPr>
            <a:r>
              <a:rPr lang="en-US" b="1">
                <a:solidFill>
                  <a:srgbClr val="008000"/>
                </a:solidFill>
                <a:latin typeface="Courier New" pitchFamily="49" charset="0"/>
                <a:cs typeface="Courier New" pitchFamily="49" charset="0"/>
              </a:rPr>
              <a:t>  )</a:t>
            </a:r>
            <a:endParaRPr lang="en-US" sz="1800" b="1"/>
          </a:p>
        </p:txBody>
      </p:sp>
      <p:sp>
        <p:nvSpPr>
          <p:cNvPr id="11161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Tạo bảng - Thuộc tính IDENTITY (tt)</a:t>
            </a:r>
          </a:p>
        </p:txBody>
      </p:sp>
    </p:spTree>
    <p:extLst>
      <p:ext uri="{BB962C8B-B14F-4D97-AF65-F5344CB8AC3E}">
        <p14:creationId xmlns:p14="http://schemas.microsoft.com/office/powerpoint/2010/main" val="2299326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4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4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4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Rectangle 3"/>
          <p:cNvSpPr>
            <a:spLocks noGrp="1" noChangeArrowheads="1"/>
          </p:cNvSpPr>
          <p:nvPr>
            <p:ph type="body" sz="half" idx="4294967295"/>
          </p:nvPr>
        </p:nvSpPr>
        <p:spPr>
          <a:xfrm>
            <a:off x="533400" y="1524000"/>
            <a:ext cx="8261350" cy="4800600"/>
          </a:xfrm>
        </p:spPr>
        <p:txBody>
          <a:bodyPr/>
          <a:lstStyle/>
          <a:p>
            <a:pPr eaLnBrk="1" hangingPunct="1">
              <a:spcBef>
                <a:spcPts val="1700"/>
              </a:spcBef>
            </a:pPr>
            <a:r>
              <a:rPr lang="en-US">
                <a:solidFill>
                  <a:srgbClr val="000000"/>
                </a:solidFill>
              </a:rPr>
              <a:t>Ràng buộc là thuộc tính được chỉ định cho một cột hoặc một tập hợp các cột trong bảng để ngăn ngừa các giá trị không nhất quán được nhập vào</a:t>
            </a:r>
            <a:r>
              <a:rPr lang="en-US"/>
              <a:t>.</a:t>
            </a:r>
          </a:p>
          <a:p>
            <a:pPr eaLnBrk="1" hangingPunct="1">
              <a:spcBef>
                <a:spcPts val="1700"/>
              </a:spcBef>
            </a:pPr>
            <a:r>
              <a:rPr lang="en-US">
                <a:solidFill>
                  <a:srgbClr val="000000"/>
                </a:solidFill>
              </a:rPr>
              <a:t>SQL Server hỗ trợ các loại ràng buộc sau:</a:t>
            </a:r>
          </a:p>
          <a:p>
            <a:pPr eaLnBrk="1" hangingPunct="1">
              <a:buFont typeface="Wingdings" pitchFamily="2" charset="2"/>
              <a:buNone/>
            </a:pPr>
            <a:endParaRPr lang="en-US" sz="2400">
              <a:cs typeface="Times New Roman" pitchFamily="18" charset="0"/>
            </a:endParaRPr>
          </a:p>
          <a:p>
            <a:pPr marL="669925" lvl="1" indent="-325438" eaLnBrk="1" hangingPunct="1"/>
            <a:r>
              <a:rPr lang="en-US"/>
              <a:t>PRIMARY KEY</a:t>
            </a:r>
          </a:p>
          <a:p>
            <a:pPr marL="669925" lvl="1" indent="-325438" eaLnBrk="1" hangingPunct="1"/>
            <a:r>
              <a:rPr lang="en-US"/>
              <a:t>UNIQUE </a:t>
            </a:r>
          </a:p>
          <a:p>
            <a:pPr marL="669925" lvl="1" indent="-325438" eaLnBrk="1" hangingPunct="1"/>
            <a:r>
              <a:rPr lang="en-US"/>
              <a:t>FOREIGN KEY</a:t>
            </a:r>
          </a:p>
          <a:p>
            <a:pPr marL="669925" lvl="1" indent="-325438" eaLnBrk="1" hangingPunct="1"/>
            <a:r>
              <a:rPr lang="en-US"/>
              <a:t>CHECK </a:t>
            </a:r>
          </a:p>
          <a:p>
            <a:pPr marL="669925" lvl="1" indent="-325438" eaLnBrk="1" hangingPunct="1"/>
            <a:r>
              <a:rPr lang="en-US"/>
              <a:t>NOT NULL</a:t>
            </a:r>
          </a:p>
        </p:txBody>
      </p:sp>
      <p:sp>
        <p:nvSpPr>
          <p:cNvPr id="112643"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Tạo bảng – Ràng buộc</a:t>
            </a:r>
          </a:p>
        </p:txBody>
      </p:sp>
    </p:spTree>
    <p:extLst>
      <p:ext uri="{BB962C8B-B14F-4D97-AF65-F5344CB8AC3E}">
        <p14:creationId xmlns:p14="http://schemas.microsoft.com/office/powerpoint/2010/main" val="3172433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nchor="t"/>
          <a:lstStyle/>
          <a:p>
            <a:pPr eaLnBrk="1" hangingPunct="1"/>
            <a:r>
              <a:rPr lang="en-US"/>
              <a:t>Tạo bảng – Ràng buộc </a:t>
            </a:r>
            <a:br>
              <a:rPr lang="en-US"/>
            </a:br>
            <a:r>
              <a:rPr lang="en-US" sz="2400"/>
              <a:t>- Primary Key (Khoá chính)</a:t>
            </a:r>
          </a:p>
        </p:txBody>
      </p:sp>
      <p:sp>
        <p:nvSpPr>
          <p:cNvPr id="107524" name="Rectangle 3"/>
          <p:cNvSpPr>
            <a:spLocks noGrp="1" noChangeArrowheads="1"/>
          </p:cNvSpPr>
          <p:nvPr>
            <p:ph type="body" idx="4294967295"/>
          </p:nvPr>
        </p:nvSpPr>
        <p:spPr/>
        <p:txBody>
          <a:bodyPr/>
          <a:lstStyle/>
          <a:p>
            <a:pPr eaLnBrk="1" hangingPunct="1">
              <a:spcBef>
                <a:spcPts val="1700"/>
              </a:spcBef>
            </a:pPr>
            <a:r>
              <a:rPr lang="en-US">
                <a:solidFill>
                  <a:srgbClr val="000000"/>
                </a:solidFill>
              </a:rPr>
              <a:t>Ràng buộc PRIMARY KEY được sử dụng để tạo một khóa chính và đảm bảo toàn vẹn thực thể bảng</a:t>
            </a:r>
            <a:r>
              <a:rPr lang="en-US"/>
              <a:t>.</a:t>
            </a:r>
          </a:p>
          <a:p>
            <a:pPr eaLnBrk="1" hangingPunct="1">
              <a:spcBef>
                <a:spcPts val="1700"/>
              </a:spcBef>
            </a:pPr>
            <a:r>
              <a:rPr lang="en-US">
                <a:solidFill>
                  <a:srgbClr val="000000"/>
                </a:solidFill>
              </a:rPr>
              <a:t>Cú pháp để thêm một khóa chính trong khi tạo bảng</a:t>
            </a:r>
            <a:r>
              <a:rPr lang="en-US"/>
              <a:t>:</a:t>
            </a:r>
          </a:p>
          <a:p>
            <a:pPr lvl="1" eaLnBrk="1" hangingPunct="1">
              <a:spcBef>
                <a:spcPts val="1700"/>
              </a:spcBef>
              <a:buFontTx/>
              <a:buChar char="•"/>
            </a:pPr>
            <a:r>
              <a:rPr lang="en-US" b="1">
                <a:solidFill>
                  <a:schemeClr val="tx1"/>
                </a:solidFill>
                <a:latin typeface="Courier New" pitchFamily="49" charset="0"/>
                <a:cs typeface="Courier New" pitchFamily="49" charset="0"/>
              </a:rPr>
              <a:t>CREATE TABLE </a:t>
            </a:r>
            <a:r>
              <a:rPr lang="en-US" b="1">
                <a:latin typeface="Courier New" pitchFamily="49" charset="0"/>
                <a:cs typeface="Courier New" pitchFamily="49" charset="0"/>
              </a:rPr>
              <a:t>&lt;tên bảng&gt; ( </a:t>
            </a:r>
          </a:p>
          <a:p>
            <a:pPr lvl="2" eaLnBrk="1" hangingPunct="1">
              <a:spcBef>
                <a:spcPts val="1700"/>
              </a:spcBef>
              <a:buFontTx/>
              <a:buNone/>
            </a:pPr>
            <a:r>
              <a:rPr lang="en-US" b="1">
                <a:solidFill>
                  <a:srgbClr val="3333FF"/>
                </a:solidFill>
                <a:latin typeface="Courier New" pitchFamily="49" charset="0"/>
                <a:cs typeface="Courier New" pitchFamily="49" charset="0"/>
              </a:rPr>
              <a:t>&lt;tên cột&gt; &lt;kiểu dữ liệu&gt; </a:t>
            </a:r>
            <a:r>
              <a:rPr lang="en-US" b="1">
                <a:solidFill>
                  <a:schemeClr val="tx1"/>
                </a:solidFill>
                <a:latin typeface="Courier New" pitchFamily="49" charset="0"/>
                <a:cs typeface="Courier New" pitchFamily="49" charset="0"/>
              </a:rPr>
              <a:t>PRIMARY KEY </a:t>
            </a:r>
            <a:r>
              <a:rPr lang="en-US" b="1">
                <a:solidFill>
                  <a:srgbClr val="3333FF"/>
                </a:solidFill>
                <a:latin typeface="Courier New" pitchFamily="49" charset="0"/>
                <a:cs typeface="Courier New" pitchFamily="49" charset="0"/>
              </a:rPr>
              <a:t>[ds cột] )</a:t>
            </a:r>
          </a:p>
          <a:p>
            <a:pPr lvl="2" eaLnBrk="1" hangingPunct="1">
              <a:spcBef>
                <a:spcPts val="1700"/>
              </a:spcBef>
              <a:buFontTx/>
              <a:buNone/>
            </a:pPr>
            <a:endParaRPr lang="en-US" b="1">
              <a:solidFill>
                <a:srgbClr val="3333FF"/>
              </a:solidFill>
              <a:latin typeface="Courier New" pitchFamily="49" charset="0"/>
              <a:cs typeface="Courier New" pitchFamily="49" charset="0"/>
            </a:endParaRPr>
          </a:p>
          <a:p>
            <a:pPr lvl="1">
              <a:buFontTx/>
              <a:buChar char="•"/>
            </a:pPr>
            <a:r>
              <a:rPr lang="en-US" b="1">
                <a:solidFill>
                  <a:schemeClr val="tx1"/>
                </a:solidFill>
                <a:latin typeface="Courier New" pitchFamily="49" charset="0"/>
                <a:cs typeface="Courier New" pitchFamily="49" charset="0"/>
              </a:rPr>
              <a:t>CREATE TABLE </a:t>
            </a:r>
            <a:r>
              <a:rPr lang="en-US" b="1">
                <a:latin typeface="Courier New" pitchFamily="49" charset="0"/>
                <a:cs typeface="Courier New" pitchFamily="49" charset="0"/>
              </a:rPr>
              <a:t>&lt;tên bảng&gt; (</a:t>
            </a:r>
          </a:p>
          <a:p>
            <a:pPr lvl="2">
              <a:buFontTx/>
              <a:buNone/>
            </a:pPr>
            <a:r>
              <a:rPr lang="en-US" b="1">
                <a:solidFill>
                  <a:srgbClr val="3333FF"/>
                </a:solidFill>
                <a:latin typeface="Courier New" pitchFamily="49" charset="0"/>
                <a:cs typeface="Courier New" pitchFamily="49" charset="0"/>
              </a:rPr>
              <a:t>&lt;tên cột&gt; &lt;kdl&gt; [ds cột] </a:t>
            </a:r>
            <a:r>
              <a:rPr lang="en-US" b="1">
                <a:solidFill>
                  <a:schemeClr val="tx1"/>
                </a:solidFill>
                <a:latin typeface="Courier New" pitchFamily="49" charset="0"/>
                <a:cs typeface="Courier New" pitchFamily="49" charset="0"/>
              </a:rPr>
              <a:t>CONSTRAINT</a:t>
            </a:r>
            <a:r>
              <a:rPr lang="en-US" b="1">
                <a:solidFill>
                  <a:srgbClr val="3333FF"/>
                </a:solidFill>
                <a:latin typeface="Courier New" pitchFamily="49" charset="0"/>
                <a:cs typeface="Courier New" pitchFamily="49" charset="0"/>
              </a:rPr>
              <a:t> &lt;tên RB&gt; </a:t>
            </a:r>
            <a:r>
              <a:rPr lang="en-US" b="1">
                <a:solidFill>
                  <a:schemeClr val="tx1"/>
                </a:solidFill>
                <a:latin typeface="Courier New" pitchFamily="49" charset="0"/>
                <a:cs typeface="Courier New" pitchFamily="49" charset="0"/>
              </a:rPr>
              <a:t>PRIMARY KEY</a:t>
            </a:r>
            <a:r>
              <a:rPr lang="en-US" b="1">
                <a:solidFill>
                  <a:srgbClr val="3333FF"/>
                </a:solidFill>
                <a:latin typeface="Courier New" pitchFamily="49" charset="0"/>
                <a:cs typeface="Courier New" pitchFamily="49" charset="0"/>
              </a:rPr>
              <a:t>)</a:t>
            </a:r>
            <a:endParaRPr lang="en-US" b="1">
              <a:latin typeface="Courier New" pitchFamily="49" charset="0"/>
              <a:cs typeface="Courier New" pitchFamily="49" charset="0"/>
            </a:endParaRPr>
          </a:p>
        </p:txBody>
      </p:sp>
    </p:spTree>
    <p:extLst>
      <p:ext uri="{BB962C8B-B14F-4D97-AF65-F5344CB8AC3E}">
        <p14:creationId xmlns:p14="http://schemas.microsoft.com/office/powerpoint/2010/main" val="1578939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52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5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nchor="t"/>
          <a:lstStyle/>
          <a:p>
            <a:pPr eaLnBrk="1" hangingPunct="1"/>
            <a:r>
              <a:rPr lang="en-US"/>
              <a:t>Tạo bảng – Ràng buộc </a:t>
            </a:r>
            <a:br>
              <a:rPr lang="en-US"/>
            </a:br>
            <a:r>
              <a:rPr lang="en-US" sz="2400"/>
              <a:t>- Primary Key (Khoá chính) (tt)</a:t>
            </a:r>
          </a:p>
        </p:txBody>
      </p:sp>
      <p:sp>
        <p:nvSpPr>
          <p:cNvPr id="24580" name="Rectangle 3"/>
          <p:cNvSpPr>
            <a:spLocks noGrp="1" noChangeArrowheads="1"/>
          </p:cNvSpPr>
          <p:nvPr>
            <p:ph type="body" idx="4294967295"/>
          </p:nvPr>
        </p:nvSpPr>
        <p:spPr/>
        <p:txBody>
          <a:bodyPr/>
          <a:lstStyle/>
          <a:p>
            <a:pPr eaLnBrk="1" hangingPunct="1"/>
            <a:r>
              <a:rPr lang="en-US"/>
              <a:t>Ví dụ: Tạo bảng PhongBan với khóa chính là maphong</a:t>
            </a:r>
          </a:p>
          <a:p>
            <a:pPr lvl="1">
              <a:spcBef>
                <a:spcPct val="50000"/>
              </a:spcBef>
              <a:buFontTx/>
              <a:buNone/>
            </a:pPr>
            <a:r>
              <a:rPr lang="en-US" b="1">
                <a:solidFill>
                  <a:srgbClr val="008000"/>
                </a:solidFill>
                <a:latin typeface="Courier New" pitchFamily="49" charset="0"/>
              </a:rPr>
              <a:t>CREATE TABLE PhongBan ( </a:t>
            </a:r>
          </a:p>
          <a:p>
            <a:pPr lvl="1">
              <a:spcBef>
                <a:spcPct val="50000"/>
              </a:spcBef>
              <a:buFontTx/>
              <a:buNone/>
            </a:pPr>
            <a:r>
              <a:rPr lang="en-US" b="1">
                <a:solidFill>
                  <a:srgbClr val="008000"/>
                </a:solidFill>
                <a:latin typeface="Courier New" pitchFamily="49" charset="0"/>
              </a:rPr>
              <a:t>	maphong int PRIMARY KEY,tenphong navarchar(20), </a:t>
            </a:r>
          </a:p>
          <a:p>
            <a:pPr lvl="1">
              <a:spcBef>
                <a:spcPct val="50000"/>
              </a:spcBef>
              <a:buFontTx/>
              <a:buNone/>
            </a:pPr>
            <a:r>
              <a:rPr lang="en-US" b="1">
                <a:solidFill>
                  <a:srgbClr val="008000"/>
                </a:solidFill>
                <a:latin typeface="Courier New" pitchFamily="49" charset="0"/>
              </a:rPr>
              <a:t>	trphong char(5), diadiem nvarchar(20) )</a:t>
            </a:r>
          </a:p>
          <a:p>
            <a:pPr lvl="1">
              <a:spcBef>
                <a:spcPct val="50000"/>
              </a:spcBef>
              <a:buFontTx/>
              <a:buNone/>
            </a:pPr>
            <a:r>
              <a:rPr lang="en-US" sz="2000">
                <a:solidFill>
                  <a:schemeClr val="tx1"/>
                </a:solidFill>
              </a:rPr>
              <a:t>Hoặc có thể viết như sau:</a:t>
            </a:r>
          </a:p>
          <a:p>
            <a:pPr lvl="1">
              <a:spcBef>
                <a:spcPct val="50000"/>
              </a:spcBef>
              <a:buFontTx/>
              <a:buNone/>
            </a:pPr>
            <a:r>
              <a:rPr lang="en-US" sz="2000" b="1">
                <a:solidFill>
                  <a:srgbClr val="008000"/>
                </a:solidFill>
                <a:latin typeface="Courier New" pitchFamily="49" charset="0"/>
              </a:rPr>
              <a:t>CREATE TABLE PhongBan ( </a:t>
            </a:r>
          </a:p>
          <a:p>
            <a:pPr lvl="1">
              <a:spcBef>
                <a:spcPct val="50000"/>
              </a:spcBef>
              <a:buFontTx/>
              <a:buNone/>
            </a:pPr>
            <a:r>
              <a:rPr lang="en-US" sz="2000" b="1">
                <a:solidFill>
                  <a:srgbClr val="008000"/>
                </a:solidFill>
                <a:latin typeface="Courier New" pitchFamily="49" charset="0"/>
              </a:rPr>
              <a:t>	maphong int </a:t>
            </a:r>
            <a:r>
              <a:rPr lang="en-US" sz="2000" b="1">
                <a:solidFill>
                  <a:schemeClr val="tx1"/>
                </a:solidFill>
                <a:latin typeface="Courier New" pitchFamily="49" charset="0"/>
              </a:rPr>
              <a:t>constraint</a:t>
            </a:r>
            <a:r>
              <a:rPr lang="en-US" sz="2000" b="1">
                <a:solidFill>
                  <a:srgbClr val="008000"/>
                </a:solidFill>
                <a:latin typeface="Courier New" pitchFamily="49" charset="0"/>
              </a:rPr>
              <a:t> </a:t>
            </a:r>
            <a:r>
              <a:rPr lang="en-US" sz="2000" b="1">
                <a:solidFill>
                  <a:srgbClr val="FF0000"/>
                </a:solidFill>
                <a:latin typeface="Courier New" pitchFamily="49" charset="0"/>
              </a:rPr>
              <a:t>pk_pb</a:t>
            </a:r>
            <a:r>
              <a:rPr lang="en-US" sz="2000" b="1">
                <a:solidFill>
                  <a:srgbClr val="008000"/>
                </a:solidFill>
                <a:latin typeface="Courier New" pitchFamily="49" charset="0"/>
              </a:rPr>
              <a:t> PRIMARY KEY,</a:t>
            </a:r>
          </a:p>
          <a:p>
            <a:pPr lvl="1">
              <a:spcBef>
                <a:spcPct val="50000"/>
              </a:spcBef>
              <a:buFontTx/>
              <a:buNone/>
            </a:pPr>
            <a:r>
              <a:rPr lang="en-US" sz="2000" b="1">
                <a:solidFill>
                  <a:srgbClr val="008000"/>
                </a:solidFill>
                <a:latin typeface="Courier New" pitchFamily="49" charset="0"/>
              </a:rPr>
              <a:t>	tenphong nvarchar(20), trphong char(5), diadiem nvarchar(20))</a:t>
            </a:r>
            <a:endParaRPr lang="en-US" b="1"/>
          </a:p>
        </p:txBody>
      </p:sp>
    </p:spTree>
    <p:extLst>
      <p:ext uri="{BB962C8B-B14F-4D97-AF65-F5344CB8AC3E}">
        <p14:creationId xmlns:p14="http://schemas.microsoft.com/office/powerpoint/2010/main" val="774589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8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p:txBody>
          <a:bodyPr anchor="t"/>
          <a:lstStyle/>
          <a:p>
            <a:pPr eaLnBrk="1" hangingPunct="1"/>
            <a:r>
              <a:rPr lang="en-US"/>
              <a:t>Tạo bảng – Ràng buộc </a:t>
            </a:r>
            <a:br>
              <a:rPr lang="en-US"/>
            </a:br>
            <a:r>
              <a:rPr lang="en-US" sz="2400"/>
              <a:t>- UNIQUE - Khóa duy nhất</a:t>
            </a:r>
          </a:p>
        </p:txBody>
      </p:sp>
      <p:sp>
        <p:nvSpPr>
          <p:cNvPr id="109572" name="Rectangle 3"/>
          <p:cNvSpPr>
            <a:spLocks noGrp="1" noChangeArrowheads="1"/>
          </p:cNvSpPr>
          <p:nvPr>
            <p:ph type="body" idx="4294967295"/>
          </p:nvPr>
        </p:nvSpPr>
        <p:spPr/>
        <p:txBody>
          <a:bodyPr/>
          <a:lstStyle/>
          <a:p>
            <a:pPr eaLnBrk="1" hangingPunct="1">
              <a:lnSpc>
                <a:spcPct val="110000"/>
              </a:lnSpc>
              <a:spcBef>
                <a:spcPts val="1700"/>
              </a:spcBef>
            </a:pPr>
            <a:r>
              <a:rPr lang="en-US">
                <a:solidFill>
                  <a:srgbClr val="000000"/>
                </a:solidFill>
              </a:rPr>
              <a:t>Ràng buộc khóa duy nhất:</a:t>
            </a:r>
          </a:p>
          <a:p>
            <a:pPr lvl="1" eaLnBrk="1" hangingPunct="1">
              <a:lnSpc>
                <a:spcPct val="110000"/>
              </a:lnSpc>
              <a:spcBef>
                <a:spcPts val="1700"/>
              </a:spcBef>
            </a:pPr>
            <a:r>
              <a:rPr lang="en-US"/>
              <a:t>được sử dụng để bảo đảm rằng chỉ các giá trị duy nhất được nhập vào trong cột hoặc một tập hợp các cột (</a:t>
            </a:r>
            <a:r>
              <a:rPr lang="en-US">
                <a:sym typeface="Wingdings" pitchFamily="2" charset="2"/>
              </a:rPr>
              <a:t></a:t>
            </a:r>
            <a:r>
              <a:rPr lang="en-US"/>
              <a:t> cho phép nhà phát triển chắc chắn rằng không có các giá trị trùng lặp được nhập vào)</a:t>
            </a:r>
          </a:p>
          <a:p>
            <a:pPr lvl="1" eaLnBrk="1" hangingPunct="1">
              <a:lnSpc>
                <a:spcPct val="110000"/>
              </a:lnSpc>
              <a:spcBef>
                <a:spcPts val="1700"/>
              </a:spcBef>
            </a:pPr>
            <a:r>
              <a:rPr lang="en-US"/>
              <a:t>Được sử dụng trong câu lệnh create table để định nghĩa khóa phụ cho bảng</a:t>
            </a:r>
          </a:p>
          <a:p>
            <a:pPr lvl="1" eaLnBrk="1" hangingPunct="1">
              <a:lnSpc>
                <a:spcPct val="110000"/>
              </a:lnSpc>
              <a:spcBef>
                <a:spcPts val="1700"/>
              </a:spcBef>
            </a:pPr>
            <a:r>
              <a:rPr lang="en-US"/>
              <a:t>Ràng buộc UNIQUE cho phép null</a:t>
            </a:r>
          </a:p>
          <a:p>
            <a:pPr lvl="1">
              <a:lnSpc>
                <a:spcPct val="110000"/>
              </a:lnSpc>
              <a:spcBef>
                <a:spcPct val="50000"/>
              </a:spcBef>
              <a:buFontTx/>
              <a:buNone/>
            </a:pPr>
            <a:endParaRPr lang="en-US"/>
          </a:p>
        </p:txBody>
      </p:sp>
    </p:spTree>
    <p:extLst>
      <p:ext uri="{BB962C8B-B14F-4D97-AF65-F5344CB8AC3E}">
        <p14:creationId xmlns:p14="http://schemas.microsoft.com/office/powerpoint/2010/main" val="3639042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p:txBody>
          <a:bodyPr anchor="t"/>
          <a:lstStyle/>
          <a:p>
            <a:pPr eaLnBrk="1" hangingPunct="1"/>
            <a:r>
              <a:rPr lang="en-US"/>
              <a:t>Tạo bảng – Ràng buộc </a:t>
            </a:r>
            <a:br>
              <a:rPr lang="en-US"/>
            </a:br>
            <a:r>
              <a:rPr lang="en-US" sz="2400"/>
              <a:t>- UNIQUE - Khóa duy nhất (tt)</a:t>
            </a:r>
          </a:p>
        </p:txBody>
      </p:sp>
      <p:sp>
        <p:nvSpPr>
          <p:cNvPr id="110596" name="Rectangle 3"/>
          <p:cNvSpPr>
            <a:spLocks noGrp="1" noChangeArrowheads="1"/>
          </p:cNvSpPr>
          <p:nvPr>
            <p:ph type="body" idx="4294967295"/>
          </p:nvPr>
        </p:nvSpPr>
        <p:spPr/>
        <p:txBody>
          <a:bodyPr/>
          <a:lstStyle/>
          <a:p>
            <a:pPr eaLnBrk="1" hangingPunct="1"/>
            <a:r>
              <a:rPr lang="en-US" b="1"/>
              <a:t>Cú pháp:</a:t>
            </a:r>
          </a:p>
          <a:p>
            <a:pPr lvl="1" eaLnBrk="1" hangingPunct="1"/>
            <a:r>
              <a:rPr lang="en-US" b="1">
                <a:solidFill>
                  <a:schemeClr val="tx1"/>
                </a:solidFill>
                <a:latin typeface="Courier New" pitchFamily="49" charset="0"/>
                <a:cs typeface="Courier New" pitchFamily="49" charset="0"/>
              </a:rPr>
              <a:t>CREATE TABLE </a:t>
            </a:r>
            <a:r>
              <a:rPr lang="en-US" b="1">
                <a:latin typeface="Courier New" pitchFamily="49" charset="0"/>
                <a:cs typeface="Courier New" pitchFamily="49" charset="0"/>
              </a:rPr>
              <a:t>&lt;tên bảng&gt; ([ds cột, ] &lt;tên cột&gt; &lt;kdl&gt; [</a:t>
            </a:r>
            <a:r>
              <a:rPr lang="en-US" b="1">
                <a:solidFill>
                  <a:schemeClr val="tx1"/>
                </a:solidFill>
                <a:latin typeface="Courier New" pitchFamily="49" charset="0"/>
                <a:cs typeface="Courier New" pitchFamily="49" charset="0"/>
              </a:rPr>
              <a:t>CONSTRAINT</a:t>
            </a:r>
            <a:r>
              <a:rPr lang="en-US" b="1">
                <a:latin typeface="Courier New" pitchFamily="49" charset="0"/>
                <a:cs typeface="Courier New" pitchFamily="49" charset="0"/>
              </a:rPr>
              <a:t> &lt;tên RB&gt;]</a:t>
            </a:r>
            <a:r>
              <a:rPr lang="en-US" b="1">
                <a:solidFill>
                  <a:schemeClr val="tx1"/>
                </a:solidFill>
                <a:latin typeface="Courier New" pitchFamily="49" charset="0"/>
                <a:cs typeface="Courier New" pitchFamily="49" charset="0"/>
              </a:rPr>
              <a:t>UNIQUE</a:t>
            </a:r>
            <a:r>
              <a:rPr lang="en-US" b="1">
                <a:latin typeface="Courier New" pitchFamily="49" charset="0"/>
                <a:cs typeface="Courier New" pitchFamily="49" charset="0"/>
              </a:rPr>
              <a:t> [,ds cột])</a:t>
            </a:r>
          </a:p>
          <a:p>
            <a:pPr>
              <a:spcBef>
                <a:spcPct val="50000"/>
              </a:spcBef>
            </a:pPr>
            <a:r>
              <a:rPr lang="en-US" sz="2800"/>
              <a:t>Ví dụ:</a:t>
            </a:r>
          </a:p>
          <a:p>
            <a:pPr lvl="1">
              <a:spcBef>
                <a:spcPct val="50000"/>
              </a:spcBef>
              <a:buFontTx/>
              <a:buNone/>
            </a:pPr>
            <a:r>
              <a:rPr lang="en-US" b="1">
                <a:solidFill>
                  <a:srgbClr val="008000"/>
                </a:solidFill>
                <a:latin typeface="Courier New" pitchFamily="49" charset="0"/>
              </a:rPr>
              <a:t>CREATE TABLE KhachHang (</a:t>
            </a:r>
          </a:p>
          <a:p>
            <a:pPr lvl="1">
              <a:spcBef>
                <a:spcPct val="50000"/>
              </a:spcBef>
              <a:buFontTx/>
              <a:buNone/>
            </a:pPr>
            <a:r>
              <a:rPr lang="en-US" b="1">
                <a:solidFill>
                  <a:srgbClr val="008000"/>
                </a:solidFill>
                <a:latin typeface="Courier New" pitchFamily="49" charset="0"/>
              </a:rPr>
              <a:t>	makh int PRIMARY KEY, </a:t>
            </a:r>
          </a:p>
          <a:p>
            <a:pPr lvl="1">
              <a:spcBef>
                <a:spcPct val="50000"/>
              </a:spcBef>
              <a:buFontTx/>
              <a:buNone/>
            </a:pPr>
            <a:r>
              <a:rPr lang="en-US" b="1">
                <a:solidFill>
                  <a:srgbClr val="008000"/>
                </a:solidFill>
                <a:latin typeface="Courier New" pitchFamily="49" charset="0"/>
              </a:rPr>
              <a:t>	tenkh nvarchar(30),</a:t>
            </a:r>
          </a:p>
          <a:p>
            <a:pPr lvl="1">
              <a:spcBef>
                <a:spcPct val="50000"/>
              </a:spcBef>
              <a:buFontTx/>
              <a:buNone/>
            </a:pPr>
            <a:r>
              <a:rPr lang="en-US" b="1">
                <a:solidFill>
                  <a:srgbClr val="008000"/>
                </a:solidFill>
                <a:latin typeface="Courier New" pitchFamily="49" charset="0"/>
              </a:rPr>
              <a:t>	diachi nvarchar(30),</a:t>
            </a:r>
          </a:p>
          <a:p>
            <a:pPr lvl="1">
              <a:spcBef>
                <a:spcPct val="50000"/>
              </a:spcBef>
              <a:buFontTx/>
              <a:buNone/>
            </a:pPr>
            <a:r>
              <a:rPr lang="en-US" b="1">
                <a:solidFill>
                  <a:srgbClr val="008000"/>
                </a:solidFill>
                <a:latin typeface="Courier New" pitchFamily="49" charset="0"/>
              </a:rPr>
              <a:t>	sodt char(10) </a:t>
            </a:r>
            <a:r>
              <a:rPr lang="en-US" b="1">
                <a:solidFill>
                  <a:schemeClr val="tx1"/>
                </a:solidFill>
                <a:latin typeface="Courier New" pitchFamily="49" charset="0"/>
              </a:rPr>
              <a:t>UNIQUE</a:t>
            </a:r>
            <a:r>
              <a:rPr lang="en-US" b="1">
                <a:solidFill>
                  <a:srgbClr val="008000"/>
                </a:solidFill>
                <a:latin typeface="Courier New" pitchFamily="49" charset="0"/>
              </a:rPr>
              <a:t> )</a:t>
            </a:r>
            <a:endParaRPr lang="en-US" b="1"/>
          </a:p>
        </p:txBody>
      </p:sp>
    </p:spTree>
    <p:extLst>
      <p:ext uri="{BB962C8B-B14F-4D97-AF65-F5344CB8AC3E}">
        <p14:creationId xmlns:p14="http://schemas.microsoft.com/office/powerpoint/2010/main" val="842214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59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05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5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5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59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59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5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p:txBody>
          <a:bodyPr anchor="t"/>
          <a:lstStyle/>
          <a:p>
            <a:pPr eaLnBrk="1" hangingPunct="1"/>
            <a:r>
              <a:rPr lang="en-US"/>
              <a:t>Tạo bảng – Ràng buộc </a:t>
            </a:r>
            <a:br>
              <a:rPr lang="en-US"/>
            </a:br>
            <a:r>
              <a:rPr lang="en-US" sz="2400"/>
              <a:t>- Khóa ngoại (foreign key)</a:t>
            </a:r>
          </a:p>
        </p:txBody>
      </p:sp>
      <p:sp>
        <p:nvSpPr>
          <p:cNvPr id="111620" name="Rectangle 3"/>
          <p:cNvSpPr>
            <a:spLocks noGrp="1" noChangeArrowheads="1"/>
          </p:cNvSpPr>
          <p:nvPr>
            <p:ph type="body" idx="4294967295"/>
          </p:nvPr>
        </p:nvSpPr>
        <p:spPr/>
        <p:txBody>
          <a:bodyPr/>
          <a:lstStyle/>
          <a:p>
            <a:pPr eaLnBrk="1" hangingPunct="1"/>
            <a:r>
              <a:rPr lang="en-US">
                <a:solidFill>
                  <a:srgbClr val="000000"/>
                </a:solidFill>
              </a:rPr>
              <a:t>Một khóa ngoại trong một bảng là một cột, nó chỉ đến một khóa chính trong một bảng khác</a:t>
            </a:r>
            <a:r>
              <a:rPr lang="en-US"/>
              <a:t>  </a:t>
            </a:r>
          </a:p>
          <a:p>
            <a:pPr eaLnBrk="1" hangingPunct="1"/>
            <a:r>
              <a:rPr lang="en-US">
                <a:solidFill>
                  <a:srgbClr val="000000"/>
                </a:solidFill>
              </a:rPr>
              <a:t>Ràng buộc khóa ngoại được sử dụng để đảm bảo toàn vẹn tham chiếu</a:t>
            </a:r>
          </a:p>
          <a:p>
            <a:pPr eaLnBrk="1" hangingPunct="1">
              <a:lnSpc>
                <a:spcPct val="80000"/>
              </a:lnSpc>
              <a:buFontTx/>
              <a:buNone/>
            </a:pPr>
            <a:endParaRPr lang="en-US">
              <a:solidFill>
                <a:srgbClr val="000000"/>
              </a:solidFill>
            </a:endParaRPr>
          </a:p>
          <a:p>
            <a:pPr eaLnBrk="1" hangingPunct="1">
              <a:lnSpc>
                <a:spcPct val="80000"/>
              </a:lnSpc>
            </a:pPr>
            <a:r>
              <a:rPr lang="en-US" sz="2800">
                <a:solidFill>
                  <a:srgbClr val="000000"/>
                </a:solidFill>
                <a:cs typeface="Times New Roman" pitchFamily="18" charset="0"/>
              </a:rPr>
              <a:t>Cú pháp:</a:t>
            </a:r>
          </a:p>
          <a:p>
            <a:pPr lvl="1" eaLnBrk="1" hangingPunct="1">
              <a:lnSpc>
                <a:spcPct val="80000"/>
              </a:lnSpc>
            </a:pPr>
            <a:r>
              <a:rPr lang="en-US" b="1">
                <a:solidFill>
                  <a:schemeClr val="tx1"/>
                </a:solidFill>
                <a:latin typeface="Courier New" pitchFamily="49" charset="0"/>
              </a:rPr>
              <a:t>CREATE TABLE </a:t>
            </a:r>
            <a:r>
              <a:rPr lang="en-US" b="1">
                <a:latin typeface="Courier New" pitchFamily="49" charset="0"/>
              </a:rPr>
              <a:t>&lt;tên b</a:t>
            </a:r>
            <a:r>
              <a:rPr lang="en-US" sz="2000" b="1">
                <a:latin typeface="Courier New" pitchFamily="49" charset="0"/>
              </a:rPr>
              <a:t>ả</a:t>
            </a:r>
            <a:r>
              <a:rPr lang="en-US" b="1">
                <a:latin typeface="Courier New" pitchFamily="49" charset="0"/>
              </a:rPr>
              <a:t>ng 1&gt;(</a:t>
            </a:r>
          </a:p>
          <a:p>
            <a:pPr lvl="1" eaLnBrk="1" hangingPunct="1">
              <a:lnSpc>
                <a:spcPct val="80000"/>
              </a:lnSpc>
              <a:buFontTx/>
              <a:buNone/>
            </a:pPr>
            <a:r>
              <a:rPr lang="en-US" b="1">
                <a:latin typeface="Courier New" pitchFamily="49" charset="0"/>
              </a:rPr>
              <a:t>	[ds c</a:t>
            </a:r>
            <a:r>
              <a:rPr lang="en-US" sz="2000" b="1">
                <a:latin typeface="Courier New" pitchFamily="49" charset="0"/>
              </a:rPr>
              <a:t>ộ</a:t>
            </a:r>
            <a:r>
              <a:rPr lang="en-US" b="1">
                <a:latin typeface="Courier New" pitchFamily="49" charset="0"/>
              </a:rPr>
              <a:t>t,] </a:t>
            </a:r>
          </a:p>
          <a:p>
            <a:pPr lvl="1" eaLnBrk="1" hangingPunct="1">
              <a:lnSpc>
                <a:spcPct val="80000"/>
              </a:lnSpc>
              <a:buFontTx/>
              <a:buNone/>
            </a:pPr>
            <a:r>
              <a:rPr lang="en-US" b="1">
                <a:latin typeface="Courier New" pitchFamily="49" charset="0"/>
              </a:rPr>
              <a:t>	&lt;tên c</a:t>
            </a:r>
            <a:r>
              <a:rPr lang="en-US" sz="2000" b="1">
                <a:latin typeface="Courier New" pitchFamily="49" charset="0"/>
              </a:rPr>
              <a:t>ộ</a:t>
            </a:r>
            <a:r>
              <a:rPr lang="en-US" b="1">
                <a:latin typeface="Courier New" pitchFamily="49" charset="0"/>
              </a:rPr>
              <a:t>t&gt; &lt;kdl&gt; [</a:t>
            </a:r>
            <a:r>
              <a:rPr lang="en-US" b="1">
                <a:solidFill>
                  <a:schemeClr val="tx1"/>
                </a:solidFill>
                <a:latin typeface="Courier New" pitchFamily="49" charset="0"/>
              </a:rPr>
              <a:t>CONSTRAINT</a:t>
            </a:r>
            <a:r>
              <a:rPr lang="en-US" b="1">
                <a:latin typeface="Courier New" pitchFamily="49" charset="0"/>
              </a:rPr>
              <a:t> &lt;tên RB&gt;]</a:t>
            </a:r>
            <a:r>
              <a:rPr lang="en-US" b="1">
                <a:solidFill>
                  <a:schemeClr val="tx1"/>
                </a:solidFill>
                <a:latin typeface="Courier New" pitchFamily="49" charset="0"/>
              </a:rPr>
              <a:t>FOREIGN KEY REFERENCES</a:t>
            </a:r>
          </a:p>
          <a:p>
            <a:pPr lvl="1" eaLnBrk="1" hangingPunct="1">
              <a:lnSpc>
                <a:spcPct val="80000"/>
              </a:lnSpc>
              <a:buFontTx/>
              <a:buNone/>
            </a:pPr>
            <a:r>
              <a:rPr lang="en-US" b="1">
                <a:solidFill>
                  <a:schemeClr val="tx1"/>
                </a:solidFill>
                <a:latin typeface="Courier New" pitchFamily="49" charset="0"/>
              </a:rPr>
              <a:t>	</a:t>
            </a:r>
            <a:r>
              <a:rPr lang="en-US" b="1">
                <a:latin typeface="Courier New" pitchFamily="49" charset="0"/>
              </a:rPr>
              <a:t>&lt;tên b</a:t>
            </a:r>
            <a:r>
              <a:rPr lang="en-US" sz="2000" b="1">
                <a:latin typeface="Courier New" pitchFamily="49" charset="0"/>
              </a:rPr>
              <a:t>ả</a:t>
            </a:r>
            <a:r>
              <a:rPr lang="en-US" b="1">
                <a:latin typeface="Courier New" pitchFamily="49" charset="0"/>
              </a:rPr>
              <a:t>ng 2&gt;(c</a:t>
            </a:r>
            <a:r>
              <a:rPr lang="en-US" sz="2000" b="1">
                <a:latin typeface="Courier New" pitchFamily="49" charset="0"/>
              </a:rPr>
              <a:t>ộ</a:t>
            </a:r>
            <a:r>
              <a:rPr lang="en-US" b="1">
                <a:latin typeface="Courier New" pitchFamily="49" charset="0"/>
              </a:rPr>
              <a:t>t làm khóa chính&gt; [, ds c</a:t>
            </a:r>
            <a:r>
              <a:rPr lang="en-US" sz="2000" b="1">
                <a:latin typeface="Courier New" pitchFamily="49" charset="0"/>
              </a:rPr>
              <a:t>ộ</a:t>
            </a:r>
            <a:r>
              <a:rPr lang="en-US" b="1">
                <a:latin typeface="Courier New" pitchFamily="49" charset="0"/>
              </a:rPr>
              <a:t>t])</a:t>
            </a:r>
            <a:endParaRPr lang="en-US" b="1"/>
          </a:p>
        </p:txBody>
      </p:sp>
    </p:spTree>
    <p:extLst>
      <p:ext uri="{BB962C8B-B14F-4D97-AF65-F5344CB8AC3E}">
        <p14:creationId xmlns:p14="http://schemas.microsoft.com/office/powerpoint/2010/main" val="696455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2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62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62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2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6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nchor="t"/>
          <a:lstStyle/>
          <a:p>
            <a:pPr eaLnBrk="1" hangingPunct="1"/>
            <a:r>
              <a:rPr lang="en-US"/>
              <a:t>Tạo bảng – Ràng buộc </a:t>
            </a:r>
            <a:br>
              <a:rPr lang="en-US"/>
            </a:br>
            <a:r>
              <a:rPr lang="en-US" sz="2400"/>
              <a:t>- Khóa ngoại (foreign key)</a:t>
            </a:r>
          </a:p>
        </p:txBody>
      </p:sp>
      <p:sp>
        <p:nvSpPr>
          <p:cNvPr id="26628" name="Rectangle 3"/>
          <p:cNvSpPr>
            <a:spLocks noGrp="1" noChangeArrowheads="1"/>
          </p:cNvSpPr>
          <p:nvPr>
            <p:ph type="body" idx="4294967295"/>
          </p:nvPr>
        </p:nvSpPr>
        <p:spPr/>
        <p:txBody>
          <a:bodyPr/>
          <a:lstStyle/>
          <a:p>
            <a:pPr eaLnBrk="1" hangingPunct="1">
              <a:lnSpc>
                <a:spcPct val="80000"/>
              </a:lnSpc>
            </a:pPr>
            <a:r>
              <a:rPr lang="en-US">
                <a:solidFill>
                  <a:srgbClr val="000000"/>
                </a:solidFill>
              </a:rPr>
              <a:t>Ví dụ: </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CREATE TABLE Nhanvien(</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		manv char(5) NOT NULL, </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		tennv nvarchar(30), </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		manqly char(5),</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		phong int </a:t>
            </a:r>
            <a:r>
              <a:rPr lang="en-US" sz="2200" b="1">
                <a:solidFill>
                  <a:schemeClr val="tx1"/>
                </a:solidFill>
                <a:latin typeface="Courier New" pitchFamily="49" charset="0"/>
                <a:cs typeface="Courier New" pitchFamily="49" charset="0"/>
              </a:rPr>
              <a:t>foreign key references</a:t>
            </a:r>
            <a:r>
              <a:rPr lang="en-US" sz="2200" b="1">
                <a:solidFill>
                  <a:srgbClr val="008000"/>
                </a:solidFill>
                <a:latin typeface="Courier New" pitchFamily="49" charset="0"/>
                <a:cs typeface="Courier New" pitchFamily="49" charset="0"/>
              </a:rPr>
              <a:t> 	PhongBan(maphong)</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a:t>
            </a:r>
          </a:p>
          <a:p>
            <a:pPr eaLnBrk="1" hangingPunct="1">
              <a:lnSpc>
                <a:spcPct val="80000"/>
              </a:lnSpc>
            </a:pPr>
            <a:r>
              <a:rPr lang="en-US">
                <a:solidFill>
                  <a:srgbClr val="000000"/>
                </a:solidFill>
              </a:rPr>
              <a:t>Hoặc có thể viết như sau:</a:t>
            </a:r>
          </a:p>
          <a:p>
            <a:pPr eaLnBrk="1" hangingPunct="1">
              <a:lnSpc>
                <a:spcPct val="80000"/>
              </a:lnSpc>
              <a:buFontTx/>
              <a:buNone/>
            </a:pPr>
            <a:endParaRPr lang="en-US" b="1"/>
          </a:p>
        </p:txBody>
      </p:sp>
    </p:spTree>
    <p:extLst>
      <p:ext uri="{BB962C8B-B14F-4D97-AF65-F5344CB8AC3E}">
        <p14:creationId xmlns:p14="http://schemas.microsoft.com/office/powerpoint/2010/main" val="222569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nchor="t"/>
          <a:lstStyle/>
          <a:p>
            <a:pPr eaLnBrk="1" hangingPunct="1"/>
            <a:r>
              <a:rPr lang="en-US"/>
              <a:t>Tạo bảng – Ràng buộc </a:t>
            </a:r>
            <a:br>
              <a:rPr lang="en-US"/>
            </a:br>
            <a:r>
              <a:rPr lang="en-US" sz="2400"/>
              <a:t>- Khóa ngoại (foreign key)</a:t>
            </a:r>
          </a:p>
        </p:txBody>
      </p:sp>
      <p:sp>
        <p:nvSpPr>
          <p:cNvPr id="26628" name="Rectangle 3"/>
          <p:cNvSpPr>
            <a:spLocks noGrp="1" noChangeArrowheads="1"/>
          </p:cNvSpPr>
          <p:nvPr>
            <p:ph type="body" idx="4294967295"/>
          </p:nvPr>
        </p:nvSpPr>
        <p:spPr/>
        <p:txBody>
          <a:bodyPr/>
          <a:lstStyle/>
          <a:p>
            <a:pPr eaLnBrk="1" hangingPunct="1">
              <a:lnSpc>
                <a:spcPct val="80000"/>
              </a:lnSpc>
            </a:pPr>
            <a:r>
              <a:rPr lang="en-US">
                <a:solidFill>
                  <a:srgbClr val="000000"/>
                </a:solidFill>
              </a:rPr>
              <a:t>Ví dụ: (tt)</a:t>
            </a:r>
          </a:p>
          <a:p>
            <a:pPr eaLnBrk="1" hangingPunct="1">
              <a:lnSpc>
                <a:spcPct val="80000"/>
              </a:lnSpc>
            </a:pPr>
            <a:r>
              <a:rPr lang="en-US">
                <a:solidFill>
                  <a:srgbClr val="000000"/>
                </a:solidFill>
              </a:rPr>
              <a:t>Hoặc có thể viết như sau:</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CREATE TABLE Nhanvien(</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	manv char(5) NOT NULL,tennv nvarchar(30), </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	manqly char(5), phong int </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	constraint fk_nv_pb </a:t>
            </a:r>
            <a:r>
              <a:rPr lang="en-US" sz="2200" b="1">
                <a:solidFill>
                  <a:schemeClr val="tx1"/>
                </a:solidFill>
                <a:latin typeface="Courier New" pitchFamily="49" charset="0"/>
                <a:cs typeface="Courier New" pitchFamily="49" charset="0"/>
              </a:rPr>
              <a:t>foreign key(</a:t>
            </a:r>
            <a:r>
              <a:rPr lang="en-US" sz="2200" b="1">
                <a:solidFill>
                  <a:srgbClr val="008000"/>
                </a:solidFill>
                <a:latin typeface="Courier New" pitchFamily="49" charset="0"/>
                <a:cs typeface="Courier New" pitchFamily="49" charset="0"/>
              </a:rPr>
              <a:t>phong</a:t>
            </a:r>
            <a:r>
              <a:rPr lang="en-US" sz="2200" b="1">
                <a:solidFill>
                  <a:schemeClr val="tx1"/>
                </a:solidFill>
                <a:latin typeface="Courier New" pitchFamily="49" charset="0"/>
                <a:cs typeface="Courier New" pitchFamily="49" charset="0"/>
              </a:rPr>
              <a:t>) references</a:t>
            </a:r>
            <a:r>
              <a:rPr lang="en-US" sz="2200" b="1">
                <a:solidFill>
                  <a:srgbClr val="008000"/>
                </a:solidFill>
                <a:latin typeface="Courier New" pitchFamily="49" charset="0"/>
                <a:cs typeface="Courier New" pitchFamily="49" charset="0"/>
              </a:rPr>
              <a:t> 	PhongBan(maphong)</a:t>
            </a:r>
          </a:p>
          <a:p>
            <a:pPr marL="1371600" lvl="2" indent="-457200">
              <a:spcBef>
                <a:spcPct val="15000"/>
              </a:spcBef>
              <a:buClr>
                <a:schemeClr val="tx1"/>
              </a:buClr>
              <a:buFontTx/>
              <a:buNone/>
            </a:pPr>
            <a:r>
              <a:rPr lang="en-US" sz="2200" b="1">
                <a:solidFill>
                  <a:srgbClr val="008000"/>
                </a:solidFill>
                <a:latin typeface="Courier New" pitchFamily="49" charset="0"/>
                <a:cs typeface="Courier New" pitchFamily="49" charset="0"/>
              </a:rPr>
              <a:t>)</a:t>
            </a:r>
          </a:p>
          <a:p>
            <a:pPr eaLnBrk="1" hangingPunct="1">
              <a:lnSpc>
                <a:spcPct val="80000"/>
              </a:lnSpc>
            </a:pPr>
            <a:endParaRPr lang="en-US" b="1"/>
          </a:p>
        </p:txBody>
      </p:sp>
    </p:spTree>
    <p:extLst>
      <p:ext uri="{BB962C8B-B14F-4D97-AF65-F5344CB8AC3E}">
        <p14:creationId xmlns:p14="http://schemas.microsoft.com/office/powerpoint/2010/main" val="2531874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62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r>
              <a:rPr lang="en-US"/>
              <a:t>Sơ lược về hệ QTCSDL SQL Server 2000</a:t>
            </a:r>
          </a:p>
        </p:txBody>
      </p:sp>
      <p:sp>
        <p:nvSpPr>
          <p:cNvPr id="89091" name="Rectangle 3"/>
          <p:cNvSpPr>
            <a:spLocks noGrp="1" noChangeArrowheads="1"/>
          </p:cNvSpPr>
          <p:nvPr>
            <p:ph type="body" idx="4294967295"/>
          </p:nvPr>
        </p:nvSpPr>
        <p:spPr/>
        <p:txBody>
          <a:bodyPr/>
          <a:lstStyle/>
          <a:p>
            <a:pPr>
              <a:lnSpc>
                <a:spcPct val="90000"/>
              </a:lnSpc>
            </a:pPr>
            <a:r>
              <a:rPr lang="en-US"/>
              <a:t>SQL server 2000:</a:t>
            </a:r>
          </a:p>
          <a:p>
            <a:pPr lvl="1">
              <a:lnSpc>
                <a:spcPct val="90000"/>
              </a:lnSpc>
            </a:pPr>
            <a:r>
              <a:rPr lang="en-US"/>
              <a:t>là một hệ quản trị cơ sở dữ liệu quan hệ phổ biến hiện nay.</a:t>
            </a:r>
          </a:p>
          <a:p>
            <a:pPr lvl="1">
              <a:lnSpc>
                <a:spcPct val="90000"/>
              </a:lnSpc>
            </a:pPr>
            <a:r>
              <a:rPr lang="en-US"/>
              <a:t>có thể lưu trữ được dữ liệu rất lớn</a:t>
            </a:r>
          </a:p>
          <a:p>
            <a:pPr lvl="1">
              <a:lnSpc>
                <a:spcPct val="90000"/>
              </a:lnSpc>
            </a:pPr>
            <a:r>
              <a:rPr lang="en-US"/>
              <a:t>Tính bảo mật cao</a:t>
            </a:r>
          </a:p>
          <a:p>
            <a:pPr lvl="1">
              <a:lnSpc>
                <a:spcPct val="90000"/>
              </a:lnSpc>
            </a:pPr>
            <a:r>
              <a:rPr lang="en-US"/>
              <a:t>Hỗ trợ việc sao lưu dữ liệu dự phòng mạnh</a:t>
            </a:r>
            <a:r>
              <a:rPr lang="en-US" b="1"/>
              <a:t>        </a:t>
            </a:r>
          </a:p>
          <a:p>
            <a:pPr>
              <a:lnSpc>
                <a:spcPct val="90000"/>
              </a:lnSpc>
            </a:pPr>
            <a:r>
              <a:rPr lang="en-US" b="1"/>
              <a:t>Transact - SQL (T-SQL):</a:t>
            </a:r>
          </a:p>
          <a:p>
            <a:pPr lvl="1">
              <a:lnSpc>
                <a:spcPct val="90000"/>
              </a:lnSpc>
            </a:pPr>
            <a:r>
              <a:rPr lang="en-US"/>
              <a:t>Là ngôn ngữ SQL mở rộng dựa trên chuẩn ANSI</a:t>
            </a:r>
          </a:p>
          <a:p>
            <a:pPr lvl="1">
              <a:lnSpc>
                <a:spcPct val="90000"/>
              </a:lnSpc>
            </a:pPr>
            <a:r>
              <a:rPr lang="en-US"/>
              <a:t>T-SQL gồm các nhóm:· </a:t>
            </a:r>
          </a:p>
          <a:p>
            <a:pPr lvl="2">
              <a:lnSpc>
                <a:spcPct val="90000"/>
              </a:lnSpc>
            </a:pPr>
            <a:r>
              <a:rPr lang="en-US"/>
              <a:t>Data Definition Language (DDL): ngôn ngữ định nghĩa dữ liệu</a:t>
            </a:r>
          </a:p>
          <a:p>
            <a:pPr lvl="2">
              <a:lnSpc>
                <a:spcPct val="90000"/>
              </a:lnSpc>
            </a:pPr>
            <a:r>
              <a:rPr lang="en-US"/>
              <a:t>Data Manipulation Language (DML): ngôn ngữ xử lý dữ liệu</a:t>
            </a:r>
          </a:p>
        </p:txBody>
      </p:sp>
    </p:spTree>
    <p:extLst>
      <p:ext uri="{BB962C8B-B14F-4D97-AF65-F5344CB8AC3E}">
        <p14:creationId xmlns:p14="http://schemas.microsoft.com/office/powerpoint/2010/main" val="4007070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0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09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0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p:txBody>
          <a:bodyPr anchor="t"/>
          <a:lstStyle/>
          <a:p>
            <a:pPr eaLnBrk="1" hangingPunct="1"/>
            <a:r>
              <a:rPr lang="en-US"/>
              <a:t>Tạo bảng – Ràng buộc </a:t>
            </a:r>
            <a:br>
              <a:rPr lang="en-US"/>
            </a:br>
            <a:r>
              <a:rPr lang="en-US" sz="2400"/>
              <a:t>- </a:t>
            </a:r>
            <a:r>
              <a:rPr lang="en-US" sz="2400">
                <a:latin typeface="Verdana" pitchFamily="34" charset="0"/>
              </a:rPr>
              <a:t>Ràng buộc kiểm tra (Check)</a:t>
            </a:r>
            <a:endParaRPr lang="en-US" sz="2400"/>
          </a:p>
        </p:txBody>
      </p:sp>
      <p:sp>
        <p:nvSpPr>
          <p:cNvPr id="26628" name="Rectangle 3"/>
          <p:cNvSpPr>
            <a:spLocks noGrp="1" noChangeArrowheads="1"/>
          </p:cNvSpPr>
          <p:nvPr>
            <p:ph type="body" idx="4294967295"/>
          </p:nvPr>
        </p:nvSpPr>
        <p:spPr/>
        <p:txBody>
          <a:bodyPr/>
          <a:lstStyle/>
          <a:p>
            <a:pPr eaLnBrk="1" hangingPunct="1">
              <a:spcBef>
                <a:spcPts val="1700"/>
              </a:spcBef>
            </a:pPr>
            <a:r>
              <a:rPr lang="en-US" sz="2800">
                <a:solidFill>
                  <a:srgbClr val="000000"/>
                </a:solidFill>
              </a:rPr>
              <a:t>Ràng buộc check</a:t>
            </a:r>
          </a:p>
          <a:p>
            <a:pPr lvl="1" eaLnBrk="1" hangingPunct="1">
              <a:spcBef>
                <a:spcPts val="1700"/>
              </a:spcBef>
            </a:pPr>
            <a:r>
              <a:rPr lang="en-US">
                <a:solidFill>
                  <a:srgbClr val="000000"/>
                </a:solidFill>
              </a:rPr>
              <a:t>Được sử dụng để chỉ định điều kiện hợp lệ đối với dữ liệu</a:t>
            </a:r>
          </a:p>
          <a:p>
            <a:pPr eaLnBrk="1" hangingPunct="1">
              <a:spcBef>
                <a:spcPts val="1700"/>
              </a:spcBef>
            </a:pPr>
            <a:r>
              <a:rPr lang="en-US">
                <a:solidFill>
                  <a:srgbClr val="000000"/>
                </a:solidFill>
                <a:cs typeface="Courier New" pitchFamily="49" charset="0"/>
              </a:rPr>
              <a:t>Cú pháp:</a:t>
            </a:r>
          </a:p>
          <a:p>
            <a:pPr lvl="1" eaLnBrk="1" hangingPunct="1">
              <a:lnSpc>
                <a:spcPct val="80000"/>
              </a:lnSpc>
            </a:pPr>
            <a:r>
              <a:rPr lang="en-US" b="1">
                <a:solidFill>
                  <a:schemeClr val="tx1"/>
                </a:solidFill>
                <a:latin typeface="Courier New" pitchFamily="49" charset="0"/>
              </a:rPr>
              <a:t>CREATE TABLE </a:t>
            </a:r>
            <a:r>
              <a:rPr lang="en-US" b="1">
                <a:latin typeface="Courier New" pitchFamily="49" charset="0"/>
              </a:rPr>
              <a:t>&lt;Tên b</a:t>
            </a:r>
            <a:r>
              <a:rPr lang="en-US" sz="2000" b="1">
                <a:latin typeface="Courier New" pitchFamily="49" charset="0"/>
              </a:rPr>
              <a:t>ả</a:t>
            </a:r>
            <a:r>
              <a:rPr lang="en-US" b="1">
                <a:latin typeface="Courier New" pitchFamily="49" charset="0"/>
              </a:rPr>
              <a:t>ng&gt;(</a:t>
            </a:r>
          </a:p>
          <a:p>
            <a:pPr lvl="1" eaLnBrk="1" hangingPunct="1">
              <a:lnSpc>
                <a:spcPct val="80000"/>
              </a:lnSpc>
              <a:buFontTx/>
              <a:buNone/>
            </a:pPr>
            <a:r>
              <a:rPr lang="en-US" b="1">
                <a:latin typeface="Courier New" pitchFamily="49" charset="0"/>
              </a:rPr>
              <a:t>	[ds c</a:t>
            </a:r>
            <a:r>
              <a:rPr lang="en-US" sz="2000" b="1">
                <a:latin typeface="Courier New" pitchFamily="49" charset="0"/>
              </a:rPr>
              <a:t>ộ</a:t>
            </a:r>
            <a:r>
              <a:rPr lang="en-US" b="1">
                <a:latin typeface="Courier New" pitchFamily="49" charset="0"/>
              </a:rPr>
              <a:t>t,] &lt;tên c</a:t>
            </a:r>
            <a:r>
              <a:rPr lang="en-US" sz="2000" b="1">
                <a:latin typeface="Courier New" pitchFamily="49" charset="0"/>
              </a:rPr>
              <a:t>ộ</a:t>
            </a:r>
            <a:r>
              <a:rPr lang="en-US" b="1">
                <a:latin typeface="Courier New" pitchFamily="49" charset="0"/>
              </a:rPr>
              <a:t>t&gt; &lt;kdl&gt; [</a:t>
            </a:r>
            <a:r>
              <a:rPr lang="en-US" b="1">
                <a:solidFill>
                  <a:schemeClr val="tx1"/>
                </a:solidFill>
                <a:latin typeface="Courier New" pitchFamily="49" charset="0"/>
              </a:rPr>
              <a:t>CONSTRAINT</a:t>
            </a:r>
            <a:r>
              <a:rPr lang="en-US" b="1">
                <a:latin typeface="Courier New" pitchFamily="49" charset="0"/>
              </a:rPr>
              <a:t> &lt;tên RB&gt;] </a:t>
            </a:r>
            <a:r>
              <a:rPr lang="en-US" b="1">
                <a:solidFill>
                  <a:schemeClr val="tx1"/>
                </a:solidFill>
                <a:latin typeface="Courier New" pitchFamily="49" charset="0"/>
              </a:rPr>
              <a:t>CHECK</a:t>
            </a:r>
            <a:r>
              <a:rPr lang="en-US" b="1">
                <a:latin typeface="Courier New" pitchFamily="49" charset="0"/>
              </a:rPr>
              <a:t> (&lt;đi</a:t>
            </a:r>
            <a:r>
              <a:rPr lang="en-US" sz="2000" b="1">
                <a:latin typeface="Courier New" pitchFamily="49" charset="0"/>
              </a:rPr>
              <a:t>ề</a:t>
            </a:r>
            <a:r>
              <a:rPr lang="en-US" b="1">
                <a:latin typeface="Courier New" pitchFamily="49" charset="0"/>
              </a:rPr>
              <a:t>u ki</a:t>
            </a:r>
            <a:r>
              <a:rPr lang="en-US" sz="2000" b="1">
                <a:latin typeface="Courier New" pitchFamily="49" charset="0"/>
              </a:rPr>
              <a:t>ệ</a:t>
            </a:r>
            <a:r>
              <a:rPr lang="en-US" b="1">
                <a:latin typeface="Courier New" pitchFamily="49" charset="0"/>
              </a:rPr>
              <a:t>n&gt;)</a:t>
            </a:r>
          </a:p>
          <a:p>
            <a:pPr eaLnBrk="1" hangingPunct="1">
              <a:lnSpc>
                <a:spcPct val="80000"/>
              </a:lnSpc>
            </a:pPr>
            <a:r>
              <a:rPr lang="en-US">
                <a:cs typeface="Courier New" pitchFamily="49" charset="0"/>
              </a:rPr>
              <a:t>Ví dụ:</a:t>
            </a:r>
          </a:p>
          <a:p>
            <a:pPr eaLnBrk="1" hangingPunct="1">
              <a:lnSpc>
                <a:spcPct val="80000"/>
              </a:lnSpc>
              <a:buFontTx/>
              <a:buNone/>
            </a:pPr>
            <a:r>
              <a:rPr lang="en-US">
                <a:solidFill>
                  <a:srgbClr val="008000"/>
                </a:solidFill>
                <a:latin typeface="Courier New" pitchFamily="49" charset="0"/>
                <a:cs typeface="Courier New" pitchFamily="49" charset="0"/>
              </a:rPr>
              <a:t>	</a:t>
            </a:r>
            <a:r>
              <a:rPr lang="en-US" sz="2200" b="1">
                <a:solidFill>
                  <a:srgbClr val="008000"/>
                </a:solidFill>
                <a:latin typeface="Courier New" pitchFamily="49" charset="0"/>
                <a:cs typeface="Courier New" pitchFamily="49" charset="0"/>
              </a:rPr>
              <a:t>Create table KetQua(</a:t>
            </a:r>
          </a:p>
          <a:p>
            <a:pPr lvl="2" eaLnBrk="1" hangingPunct="1">
              <a:lnSpc>
                <a:spcPct val="80000"/>
              </a:lnSpc>
              <a:buFontTx/>
              <a:buNone/>
            </a:pPr>
            <a:r>
              <a:rPr lang="en-US" sz="2200" b="1">
                <a:solidFill>
                  <a:srgbClr val="008000"/>
                </a:solidFill>
                <a:latin typeface="Courier New" pitchFamily="49" charset="0"/>
                <a:cs typeface="Courier New" pitchFamily="49" charset="0"/>
              </a:rPr>
              <a:t>	masv int, mamh char(4),</a:t>
            </a:r>
          </a:p>
          <a:p>
            <a:pPr lvl="2" eaLnBrk="1" hangingPunct="1">
              <a:lnSpc>
                <a:spcPct val="80000"/>
              </a:lnSpc>
              <a:buFontTx/>
              <a:buNone/>
            </a:pPr>
            <a:r>
              <a:rPr lang="en-US" sz="2200" b="1">
                <a:solidFill>
                  <a:srgbClr val="008000"/>
                </a:solidFill>
                <a:latin typeface="Courier New" pitchFamily="49" charset="0"/>
                <a:cs typeface="Courier New" pitchFamily="49" charset="0"/>
              </a:rPr>
              <a:t>	diem float, </a:t>
            </a:r>
          </a:p>
          <a:p>
            <a:pPr lvl="2" eaLnBrk="1" hangingPunct="1">
              <a:lnSpc>
                <a:spcPct val="80000"/>
              </a:lnSpc>
              <a:buFontTx/>
              <a:buNone/>
            </a:pPr>
            <a:r>
              <a:rPr lang="en-US" sz="2200" b="1">
                <a:solidFill>
                  <a:srgbClr val="008000"/>
                </a:solidFill>
                <a:latin typeface="Courier New" pitchFamily="49" charset="0"/>
                <a:cs typeface="Courier New" pitchFamily="49" charset="0"/>
              </a:rPr>
              <a:t>	lanthi int </a:t>
            </a:r>
            <a:r>
              <a:rPr lang="en-US" sz="2200" b="1">
                <a:solidFill>
                  <a:schemeClr val="tx1"/>
                </a:solidFill>
                <a:latin typeface="Courier New" pitchFamily="49" charset="0"/>
                <a:cs typeface="Courier New" pitchFamily="49" charset="0"/>
              </a:rPr>
              <a:t>check</a:t>
            </a:r>
            <a:r>
              <a:rPr lang="en-US" sz="2200" b="1">
                <a:solidFill>
                  <a:srgbClr val="008000"/>
                </a:solidFill>
                <a:latin typeface="Courier New" pitchFamily="49" charset="0"/>
                <a:cs typeface="Courier New" pitchFamily="49" charset="0"/>
              </a:rPr>
              <a:t>(lanthi&lt;3)</a:t>
            </a:r>
            <a:endParaRPr lang="en-US" sz="2200" b="1"/>
          </a:p>
        </p:txBody>
      </p:sp>
    </p:spTree>
    <p:extLst>
      <p:ext uri="{BB962C8B-B14F-4D97-AF65-F5344CB8AC3E}">
        <p14:creationId xmlns:p14="http://schemas.microsoft.com/office/powerpoint/2010/main" val="439947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2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2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62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p:txBody>
          <a:bodyPr/>
          <a:lstStyle/>
          <a:p>
            <a:pPr eaLnBrk="1" hangingPunct="1"/>
            <a:r>
              <a:rPr lang="en-US"/>
              <a:t>Nội dung chương III</a:t>
            </a:r>
          </a:p>
        </p:txBody>
      </p:sp>
      <p:sp>
        <p:nvSpPr>
          <p:cNvPr id="121859" name="Rectangle 3"/>
          <p:cNvSpPr>
            <a:spLocks noGrp="1" noChangeArrowheads="1"/>
          </p:cNvSpPr>
          <p:nvPr>
            <p:ph type="body" idx="4294967295"/>
          </p:nvPr>
        </p:nvSpPr>
        <p:spPr/>
        <p:txBody>
          <a:bodyPr/>
          <a:lstStyle/>
          <a:p>
            <a:pPr eaLnBrk="1" hangingPunct="1"/>
            <a:r>
              <a:rPr lang="en-US" sz="2000">
                <a:solidFill>
                  <a:schemeClr val="bg2"/>
                </a:solidFill>
              </a:rPr>
              <a:t>Giới thiệu sơ lược HQT CSDL SQL server 2000</a:t>
            </a:r>
          </a:p>
          <a:p>
            <a:pPr eaLnBrk="1" hangingPunct="1"/>
            <a:r>
              <a:rPr lang="en-US" sz="2000">
                <a:solidFill>
                  <a:schemeClr val="bg2"/>
                </a:solidFill>
              </a:rPr>
              <a:t>Các kiểu dữ liệu trong SQL </a:t>
            </a:r>
          </a:p>
          <a:p>
            <a:pPr eaLnBrk="1" hangingPunct="1"/>
            <a:r>
              <a:rPr lang="en-US" sz="2000">
                <a:solidFill>
                  <a:schemeClr val="bg2"/>
                </a:solidFill>
              </a:rPr>
              <a:t>Câu lệnh định nghĩa dữ liệu</a:t>
            </a:r>
          </a:p>
          <a:p>
            <a:pPr lvl="1"/>
            <a:r>
              <a:rPr lang="en-US" sz="1800">
                <a:solidFill>
                  <a:schemeClr val="bg2"/>
                </a:solidFill>
              </a:rPr>
              <a:t>Tạo cơ sở dữ liệu</a:t>
            </a:r>
          </a:p>
          <a:p>
            <a:pPr lvl="1"/>
            <a:r>
              <a:rPr lang="en-US" sz="1800">
                <a:solidFill>
                  <a:schemeClr val="bg2"/>
                </a:solidFill>
              </a:rPr>
              <a:t>Tạo bảng</a:t>
            </a:r>
          </a:p>
          <a:p>
            <a:pPr lvl="1"/>
            <a:r>
              <a:rPr lang="en-US" sz="1800" b="1"/>
              <a:t>Câu lệnh cập nhật dữ liệu</a:t>
            </a:r>
          </a:p>
          <a:p>
            <a:pPr lvl="1"/>
            <a:r>
              <a:rPr lang="en-US" sz="1800">
                <a:solidFill>
                  <a:schemeClr val="tx1"/>
                </a:solidFill>
              </a:rPr>
              <a:t>Câu lệnh thay đổi cấu trúc bảng</a:t>
            </a:r>
          </a:p>
          <a:p>
            <a:pPr lvl="1"/>
            <a:r>
              <a:rPr lang="en-US" sz="1800">
                <a:solidFill>
                  <a:schemeClr val="tx1"/>
                </a:solidFill>
              </a:rPr>
              <a:t>Xóa bảng</a:t>
            </a:r>
          </a:p>
          <a:p>
            <a:pPr eaLnBrk="1" hangingPunct="1"/>
            <a:r>
              <a:rPr lang="en-US" sz="2000"/>
              <a:t>Câu lệnh thao tác dữ liệu</a:t>
            </a:r>
          </a:p>
          <a:p>
            <a:pPr lvl="1" eaLnBrk="1" hangingPunct="1"/>
            <a:r>
              <a:rPr lang="en-US" sz="1800">
                <a:solidFill>
                  <a:schemeClr val="tx1"/>
                </a:solidFill>
              </a:rPr>
              <a:t>Truy vấn dữ liệu cơ bản</a:t>
            </a:r>
          </a:p>
          <a:p>
            <a:pPr lvl="1" eaLnBrk="1" hangingPunct="1"/>
            <a:r>
              <a:rPr lang="en-US" sz="1800">
                <a:solidFill>
                  <a:schemeClr val="tx1"/>
                </a:solidFill>
              </a:rPr>
              <a:t>Truy vấn lồng</a:t>
            </a:r>
          </a:p>
          <a:p>
            <a:pPr lvl="1" eaLnBrk="1" hangingPunct="1"/>
            <a:r>
              <a:rPr lang="en-US" sz="1800">
                <a:solidFill>
                  <a:schemeClr val="tx1"/>
                </a:solidFill>
              </a:rPr>
              <a:t>Hàm kết hợp và gom nhóm</a:t>
            </a:r>
          </a:p>
          <a:p>
            <a:pPr lvl="1" eaLnBrk="1" hangingPunct="1"/>
            <a:r>
              <a:rPr lang="en-US" sz="1800">
                <a:solidFill>
                  <a:schemeClr val="tx1"/>
                </a:solidFill>
              </a:rPr>
              <a:t>Một số dạng truy vấn khác</a:t>
            </a:r>
          </a:p>
          <a:p>
            <a:pPr eaLnBrk="1" hangingPunct="1"/>
            <a:r>
              <a:rPr lang="en-US" sz="2000"/>
              <a:t>Khung nhìn</a:t>
            </a:r>
          </a:p>
        </p:txBody>
      </p:sp>
    </p:spTree>
    <p:extLst>
      <p:ext uri="{BB962C8B-B14F-4D97-AF65-F5344CB8AC3E}">
        <p14:creationId xmlns:p14="http://schemas.microsoft.com/office/powerpoint/2010/main" val="3768352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p:txBody>
          <a:bodyPr/>
          <a:lstStyle/>
          <a:p>
            <a:pPr eaLnBrk="1" hangingPunct="1"/>
            <a:r>
              <a:rPr lang="en-US"/>
              <a:t>Câu lệnh cập nhật dữ liệu</a:t>
            </a:r>
          </a:p>
        </p:txBody>
      </p:sp>
      <p:sp>
        <p:nvSpPr>
          <p:cNvPr id="115716" name="Rectangle 3"/>
          <p:cNvSpPr>
            <a:spLocks noGrp="1" noChangeArrowheads="1"/>
          </p:cNvSpPr>
          <p:nvPr>
            <p:ph type="body" idx="4294967295"/>
          </p:nvPr>
        </p:nvSpPr>
        <p:spPr/>
        <p:txBody>
          <a:bodyPr/>
          <a:lstStyle/>
          <a:p>
            <a:pPr eaLnBrk="1" hangingPunct="1"/>
            <a:r>
              <a:rPr lang="en-US" dirty="0" err="1"/>
              <a:t>Là</a:t>
            </a:r>
            <a:r>
              <a:rPr lang="en-US" dirty="0"/>
              <a:t> </a:t>
            </a:r>
            <a:r>
              <a:rPr lang="en-US" dirty="0" err="1"/>
              <a:t>câu</a:t>
            </a:r>
            <a:r>
              <a:rPr lang="en-US" dirty="0"/>
              <a:t> </a:t>
            </a:r>
            <a:r>
              <a:rPr lang="en-US" dirty="0" err="1"/>
              <a:t>lệnh</a:t>
            </a:r>
            <a:r>
              <a:rPr lang="en-US" dirty="0"/>
              <a:t> </a:t>
            </a:r>
            <a:r>
              <a:rPr lang="en-US" dirty="0" err="1"/>
              <a:t>dùng</a:t>
            </a:r>
            <a:r>
              <a:rPr lang="en-US" dirty="0"/>
              <a:t> </a:t>
            </a:r>
            <a:r>
              <a:rPr lang="en-US" dirty="0" err="1"/>
              <a:t>để</a:t>
            </a:r>
            <a:r>
              <a:rPr lang="en-US" dirty="0"/>
              <a:t> </a:t>
            </a:r>
            <a:r>
              <a:rPr lang="en-US" dirty="0" err="1"/>
              <a:t>cập</a:t>
            </a:r>
            <a:r>
              <a:rPr lang="en-US" dirty="0"/>
              <a:t> </a:t>
            </a:r>
            <a:r>
              <a:rPr lang="en-US" dirty="0" err="1"/>
              <a:t>nhật</a:t>
            </a:r>
            <a:r>
              <a:rPr lang="en-US" dirty="0"/>
              <a:t> </a:t>
            </a:r>
            <a:r>
              <a:rPr lang="en-US" dirty="0" err="1"/>
              <a:t>dữ</a:t>
            </a:r>
            <a:r>
              <a:rPr lang="en-US" dirty="0"/>
              <a:t> </a:t>
            </a:r>
            <a:r>
              <a:rPr lang="en-US" dirty="0" err="1"/>
              <a:t>liệu</a:t>
            </a:r>
            <a:r>
              <a:rPr lang="en-US" dirty="0"/>
              <a:t>.</a:t>
            </a:r>
          </a:p>
          <a:p>
            <a:pPr eaLnBrk="1" hangingPunct="1"/>
            <a:r>
              <a:rPr lang="en-US" dirty="0"/>
              <a:t>Bao </a:t>
            </a:r>
            <a:r>
              <a:rPr lang="en-US" dirty="0" err="1"/>
              <a:t>gồm</a:t>
            </a:r>
            <a:r>
              <a:rPr lang="en-US" dirty="0"/>
              <a:t> </a:t>
            </a:r>
            <a:r>
              <a:rPr lang="en-US" dirty="0" err="1"/>
              <a:t>các</a:t>
            </a:r>
            <a:r>
              <a:rPr lang="en-US" dirty="0"/>
              <a:t> </a:t>
            </a:r>
            <a:r>
              <a:rPr lang="en-US" dirty="0" err="1"/>
              <a:t>câu</a:t>
            </a:r>
            <a:r>
              <a:rPr lang="en-US" dirty="0"/>
              <a:t> </a:t>
            </a:r>
            <a:r>
              <a:rPr lang="en-US" dirty="0" err="1"/>
              <a:t>lệnh</a:t>
            </a:r>
            <a:r>
              <a:rPr lang="en-US" dirty="0"/>
              <a:t>: INSERT, UPDATE, DELETE.</a:t>
            </a:r>
          </a:p>
          <a:p>
            <a:pPr marL="669925" lvl="1" indent="-325438" eaLnBrk="1" hangingPunct="1"/>
            <a:r>
              <a:rPr lang="en-US" b="1" i="1" dirty="0" err="1"/>
              <a:t>Lệnh</a:t>
            </a:r>
            <a:r>
              <a:rPr lang="en-US" b="1" i="1" dirty="0"/>
              <a:t> </a:t>
            </a:r>
            <a:r>
              <a:rPr lang="en-US" b="1" i="1" dirty="0" err="1"/>
              <a:t>thêm</a:t>
            </a:r>
            <a:r>
              <a:rPr lang="en-US" b="1" i="1" dirty="0"/>
              <a:t> </a:t>
            </a:r>
            <a:r>
              <a:rPr lang="en-US" b="1" i="1" dirty="0" err="1"/>
              <a:t>dữ</a:t>
            </a:r>
            <a:r>
              <a:rPr lang="en-US" b="1" i="1" dirty="0"/>
              <a:t> </a:t>
            </a:r>
            <a:r>
              <a:rPr lang="en-US" b="1" i="1" dirty="0" err="1"/>
              <a:t>liệu</a:t>
            </a:r>
            <a:r>
              <a:rPr lang="en-US" b="1" i="1" dirty="0"/>
              <a:t> </a:t>
            </a:r>
            <a:r>
              <a:rPr lang="en-US" b="1" i="1" dirty="0" err="1"/>
              <a:t>vào</a:t>
            </a:r>
            <a:r>
              <a:rPr lang="en-US" b="1" i="1" dirty="0"/>
              <a:t> </a:t>
            </a:r>
            <a:r>
              <a:rPr lang="en-US" b="1" i="1" dirty="0" err="1"/>
              <a:t>bảng</a:t>
            </a:r>
            <a:r>
              <a:rPr lang="en-US" b="1" i="1" dirty="0"/>
              <a:t>:</a:t>
            </a:r>
          </a:p>
          <a:p>
            <a:pPr marL="669925" lvl="1" indent="-325438" eaLnBrk="1" hangingPunct="1">
              <a:buFont typeface="Wingdings" pitchFamily="2" charset="2"/>
              <a:buNone/>
            </a:pPr>
            <a:r>
              <a:rPr lang="en-US" b="1" dirty="0"/>
              <a:t>	</a:t>
            </a:r>
            <a:r>
              <a:rPr lang="en-US" b="1" dirty="0">
                <a:solidFill>
                  <a:schemeClr val="tx1"/>
                </a:solidFill>
                <a:latin typeface="Courier New" pitchFamily="49" charset="0"/>
                <a:cs typeface="Courier New" pitchFamily="49" charset="0"/>
              </a:rPr>
              <a:t>INSERT INTO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Tên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bảng</a:t>
            </a:r>
            <a:r>
              <a:rPr lang="en-US" b="1" dirty="0">
                <a:latin typeface="Courier New" pitchFamily="49" charset="0"/>
                <a:cs typeface="Courier New" pitchFamily="49" charset="0"/>
              </a:rPr>
              <a:t>&gt; [(&lt;DS </a:t>
            </a:r>
            <a:r>
              <a:rPr lang="en-US" b="1" dirty="0" err="1">
                <a:latin typeface="Courier New" pitchFamily="49" charset="0"/>
                <a:cs typeface="Courier New" pitchFamily="49" charset="0"/>
              </a:rPr>
              <a:t>các</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trường</a:t>
            </a:r>
            <a:r>
              <a:rPr lang="en-US" b="1" dirty="0">
                <a:latin typeface="Courier New" pitchFamily="49" charset="0"/>
                <a:cs typeface="Courier New" pitchFamily="49" charset="0"/>
              </a:rPr>
              <a:t>&gt;)] </a:t>
            </a:r>
            <a:r>
              <a:rPr lang="en-US" b="1" dirty="0">
                <a:solidFill>
                  <a:schemeClr val="tx1"/>
                </a:solidFill>
                <a:latin typeface="Courier New" pitchFamily="49" charset="0"/>
                <a:cs typeface="Courier New" pitchFamily="49" charset="0"/>
              </a:rPr>
              <a:t>VALUES</a:t>
            </a:r>
            <a:r>
              <a:rPr lang="en-US" b="1" dirty="0">
                <a:latin typeface="Courier New" pitchFamily="49" charset="0"/>
                <a:cs typeface="Courier New" pitchFamily="49" charset="0"/>
              </a:rPr>
              <a:t> (&lt;DS </a:t>
            </a:r>
            <a:r>
              <a:rPr lang="en-US" b="1" dirty="0" err="1">
                <a:latin typeface="Courier New" pitchFamily="49" charset="0"/>
                <a:cs typeface="Courier New" pitchFamily="49" charset="0"/>
              </a:rPr>
              <a:t>các</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giá</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trị</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tương</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ứng</a:t>
            </a:r>
            <a:r>
              <a:rPr lang="en-US" b="1" dirty="0">
                <a:latin typeface="Courier New" pitchFamily="49" charset="0"/>
                <a:cs typeface="Courier New" pitchFamily="49" charset="0"/>
              </a:rPr>
              <a:t>&gt;)</a:t>
            </a:r>
          </a:p>
          <a:p>
            <a:pPr marL="669925" lvl="1" indent="-325438" eaLnBrk="1" hangingPunct="1">
              <a:buFont typeface="Wingdings" pitchFamily="2" charset="2"/>
              <a:buNone/>
            </a:pPr>
            <a:endParaRPr lang="en-US" b="1" dirty="0">
              <a:latin typeface="Courier New" pitchFamily="49" charset="0"/>
              <a:cs typeface="Courier New" pitchFamily="49" charset="0"/>
            </a:endParaRPr>
          </a:p>
          <a:p>
            <a:pPr marL="669925" lvl="1" indent="-325438" eaLnBrk="1" hangingPunct="1">
              <a:buFont typeface="Wingdings" pitchFamily="2" charset="2"/>
              <a:buNone/>
            </a:pPr>
            <a:endParaRPr lang="en-US" sz="2000" dirty="0">
              <a:solidFill>
                <a:srgbClr val="008000"/>
              </a:solidFill>
              <a:latin typeface="Courier New" pitchFamily="49" charset="0"/>
              <a:cs typeface="Courier New" pitchFamily="49" charset="0"/>
            </a:endParaRPr>
          </a:p>
        </p:txBody>
      </p:sp>
    </p:spTree>
    <p:extLst>
      <p:ext uri="{BB962C8B-B14F-4D97-AF65-F5344CB8AC3E}">
        <p14:creationId xmlns:p14="http://schemas.microsoft.com/office/powerpoint/2010/main" val="4146195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71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7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pPr eaLnBrk="1" hangingPunct="1"/>
            <a:r>
              <a:rPr lang="en-US"/>
              <a:t>Câu lệnh cập nhật dữ liệu (tt)</a:t>
            </a:r>
          </a:p>
        </p:txBody>
      </p:sp>
      <p:sp>
        <p:nvSpPr>
          <p:cNvPr id="378884" name="Rectangle 3"/>
          <p:cNvSpPr>
            <a:spLocks noGrp="1" noChangeArrowheads="1"/>
          </p:cNvSpPr>
          <p:nvPr>
            <p:ph type="body" idx="4294967295"/>
          </p:nvPr>
        </p:nvSpPr>
        <p:spPr/>
        <p:txBody>
          <a:bodyPr/>
          <a:lstStyle/>
          <a:p>
            <a:pPr marL="669925" lvl="1" indent="-325438" eaLnBrk="1" hangingPunct="1"/>
            <a:r>
              <a:rPr lang="en-US"/>
              <a:t>Lệnh thêm dữ liệu vào bảng: (tt)</a:t>
            </a:r>
          </a:p>
          <a:p>
            <a:pPr marL="669925" lvl="1" indent="-325438" eaLnBrk="1" hangingPunct="1"/>
            <a:r>
              <a:rPr lang="en-US"/>
              <a:t>Vd: MON (</a:t>
            </a:r>
            <a:r>
              <a:rPr lang="en-US" u="sng"/>
              <a:t>MaMH</a:t>
            </a:r>
            <a:r>
              <a:rPr lang="en-US"/>
              <a:t>, TenMH, DVHT)</a:t>
            </a:r>
          </a:p>
          <a:p>
            <a:pPr marL="669925" lvl="1" indent="-325438" eaLnBrk="1" hangingPunct="1">
              <a:buFont typeface="Wingdings" pitchFamily="2" charset="2"/>
              <a:buNone/>
            </a:pPr>
            <a:r>
              <a:rPr lang="en-US"/>
              <a:t>	Thêm vào bảng MON với mã môn TH345, tên môn Cơ sở dữ liệu, đơn vị học trình là 5</a:t>
            </a:r>
          </a:p>
          <a:p>
            <a:pPr marL="669925" lvl="1" indent="-325438" eaLnBrk="1" hangingPunct="1">
              <a:buFont typeface="Wingdings" pitchFamily="2" charset="2"/>
              <a:buNone/>
            </a:pPr>
            <a:r>
              <a:rPr lang="en-US" sz="2800"/>
              <a:t>	</a:t>
            </a:r>
            <a:r>
              <a:rPr lang="en-US" b="1">
                <a:solidFill>
                  <a:schemeClr val="tx1"/>
                </a:solidFill>
                <a:latin typeface="Courier New" pitchFamily="49" charset="0"/>
                <a:cs typeface="Courier New" pitchFamily="49" charset="0"/>
              </a:rPr>
              <a:t>INSERT INTO </a:t>
            </a:r>
            <a:r>
              <a:rPr lang="en-US" b="1">
                <a:solidFill>
                  <a:srgbClr val="008000"/>
                </a:solidFill>
                <a:latin typeface="Courier New" pitchFamily="49" charset="0"/>
                <a:cs typeface="Courier New" pitchFamily="49" charset="0"/>
              </a:rPr>
              <a:t>MON  </a:t>
            </a:r>
            <a:r>
              <a:rPr lang="en-US" b="1">
                <a:solidFill>
                  <a:schemeClr val="tx1"/>
                </a:solidFill>
                <a:latin typeface="Courier New" pitchFamily="49" charset="0"/>
                <a:cs typeface="Courier New" pitchFamily="49" charset="0"/>
              </a:rPr>
              <a:t>VALUES</a:t>
            </a:r>
            <a:r>
              <a:rPr lang="en-US" b="1">
                <a:solidFill>
                  <a:srgbClr val="008000"/>
                </a:solidFill>
                <a:latin typeface="Courier New" pitchFamily="49" charset="0"/>
                <a:cs typeface="Courier New" pitchFamily="49" charset="0"/>
              </a:rPr>
              <a:t> ('TH345', 'Cơ sở dữ liệu',5)</a:t>
            </a:r>
          </a:p>
          <a:p>
            <a:pPr marL="669925" lvl="1" indent="-325438" eaLnBrk="1" hangingPunct="1">
              <a:buFont typeface="Wingdings" pitchFamily="2" charset="2"/>
              <a:buNone/>
            </a:pPr>
            <a:r>
              <a:rPr lang="en-US" sz="2500">
                <a:solidFill>
                  <a:schemeClr val="tx1"/>
                </a:solidFill>
              </a:rPr>
              <a:t>Hoặc: </a:t>
            </a:r>
          </a:p>
          <a:p>
            <a:pPr marL="669925" lvl="1" indent="-325438" eaLnBrk="1" hangingPunct="1">
              <a:buFont typeface="Wingdings" pitchFamily="2" charset="2"/>
              <a:buNone/>
            </a:pPr>
            <a:r>
              <a:rPr lang="en-US">
                <a:solidFill>
                  <a:srgbClr val="008000"/>
                </a:solidFill>
                <a:latin typeface="Courier New" pitchFamily="49" charset="0"/>
                <a:cs typeface="Courier New" pitchFamily="49" charset="0"/>
              </a:rPr>
              <a:t>	</a:t>
            </a:r>
            <a:r>
              <a:rPr lang="en-US" b="1">
                <a:solidFill>
                  <a:schemeClr val="tx1"/>
                </a:solidFill>
                <a:latin typeface="Courier New" pitchFamily="49" charset="0"/>
                <a:cs typeface="Courier New" pitchFamily="49" charset="0"/>
              </a:rPr>
              <a:t>INSERT INTO </a:t>
            </a:r>
            <a:r>
              <a:rPr lang="en-US" b="1">
                <a:solidFill>
                  <a:srgbClr val="008000"/>
                </a:solidFill>
                <a:latin typeface="Courier New" pitchFamily="49" charset="0"/>
                <a:cs typeface="Courier New" pitchFamily="49" charset="0"/>
              </a:rPr>
              <a:t>MON (MaMH, TenMH, DVHT) </a:t>
            </a:r>
            <a:r>
              <a:rPr lang="en-US" b="1">
                <a:solidFill>
                  <a:schemeClr val="tx1"/>
                </a:solidFill>
                <a:latin typeface="Courier New" pitchFamily="49" charset="0"/>
                <a:cs typeface="Courier New" pitchFamily="49" charset="0"/>
              </a:rPr>
              <a:t>VALUES</a:t>
            </a:r>
            <a:r>
              <a:rPr lang="en-US" b="1">
                <a:solidFill>
                  <a:srgbClr val="008000"/>
                </a:solidFill>
                <a:latin typeface="Courier New" pitchFamily="49" charset="0"/>
                <a:cs typeface="Courier New" pitchFamily="49" charset="0"/>
              </a:rPr>
              <a:t>('TH345', 'Cơ sở dữ liệu',5)</a:t>
            </a:r>
          </a:p>
        </p:txBody>
      </p:sp>
    </p:spTree>
    <p:extLst>
      <p:ext uri="{BB962C8B-B14F-4D97-AF65-F5344CB8AC3E}">
        <p14:creationId xmlns:p14="http://schemas.microsoft.com/office/powerpoint/2010/main" val="1761810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88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88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88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88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8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4"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p:txBody>
          <a:bodyPr/>
          <a:lstStyle/>
          <a:p>
            <a:pPr eaLnBrk="1" hangingPunct="1"/>
            <a:r>
              <a:rPr lang="en-US"/>
              <a:t>Câu lệnh cập nhật dữ liệu (tt)</a:t>
            </a:r>
          </a:p>
        </p:txBody>
      </p:sp>
      <p:sp>
        <p:nvSpPr>
          <p:cNvPr id="32772" name="Rectangle 3"/>
          <p:cNvSpPr>
            <a:spLocks noGrp="1" noChangeArrowheads="1"/>
          </p:cNvSpPr>
          <p:nvPr>
            <p:ph type="body" idx="4294967295"/>
          </p:nvPr>
        </p:nvSpPr>
        <p:spPr/>
        <p:txBody>
          <a:bodyPr/>
          <a:lstStyle/>
          <a:p>
            <a:pPr eaLnBrk="1" hangingPunct="1"/>
            <a:r>
              <a:rPr lang="en-US" b="1"/>
              <a:t>Một số lưu ý:</a:t>
            </a:r>
          </a:p>
          <a:p>
            <a:pPr marL="669925" lvl="1" indent="-325438" eaLnBrk="1" hangingPunct="1"/>
            <a:r>
              <a:rPr lang="en-US"/>
              <a:t>Thêm ký tự N trước chuỗi Unicode</a:t>
            </a:r>
          </a:p>
          <a:p>
            <a:pPr marL="1022350" lvl="2" indent="-350838" eaLnBrk="1" hangingPunct="1"/>
            <a:r>
              <a:rPr lang="en-US">
                <a:solidFill>
                  <a:schemeClr val="tx1"/>
                </a:solidFill>
                <a:cs typeface="Courier New" pitchFamily="49" charset="0"/>
              </a:rPr>
              <a:t>Ví dụ:</a:t>
            </a:r>
          </a:p>
          <a:p>
            <a:pPr marL="1022350" lvl="2" indent="-350838" eaLnBrk="1" hangingPunct="1">
              <a:buFontTx/>
              <a:buNone/>
            </a:pPr>
            <a:r>
              <a:rPr lang="en-US">
                <a:solidFill>
                  <a:srgbClr val="008000"/>
                </a:solidFill>
                <a:latin typeface="Courier New" pitchFamily="49" charset="0"/>
                <a:cs typeface="Courier New" pitchFamily="49" charset="0"/>
              </a:rPr>
              <a:t>	</a:t>
            </a:r>
            <a:r>
              <a:rPr lang="en-US" sz="2200" b="1">
                <a:solidFill>
                  <a:srgbClr val="008000"/>
                </a:solidFill>
                <a:latin typeface="Courier New" pitchFamily="49" charset="0"/>
                <a:cs typeface="Courier New" pitchFamily="49" charset="0"/>
              </a:rPr>
              <a:t>insert into NhanVien values(‘NV01’,N’Nguyễn văn Trường’, ‘Nam’)</a:t>
            </a:r>
          </a:p>
          <a:p>
            <a:pPr marL="669925" lvl="1" indent="-325438" eaLnBrk="1" hangingPunct="1"/>
            <a:r>
              <a:rPr lang="en-US"/>
              <a:t>Thuộc tính NOT NULL</a:t>
            </a:r>
          </a:p>
          <a:p>
            <a:pPr marL="1022350" lvl="2" indent="-350838" eaLnBrk="1" hangingPunct="1"/>
            <a:r>
              <a:rPr lang="en-US"/>
              <a:t>Nếu thuộc tính được khai báo là NOT NULL thì bắt buộc phải có giá trị khi nhập 1 bộ vào bảng</a:t>
            </a:r>
          </a:p>
        </p:txBody>
      </p:sp>
    </p:spTree>
    <p:extLst>
      <p:ext uri="{BB962C8B-B14F-4D97-AF65-F5344CB8AC3E}">
        <p14:creationId xmlns:p14="http://schemas.microsoft.com/office/powerpoint/2010/main" val="1315075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p:txBody>
          <a:bodyPr/>
          <a:lstStyle/>
          <a:p>
            <a:pPr eaLnBrk="1" hangingPunct="1"/>
            <a:r>
              <a:rPr lang="en-US"/>
              <a:t>Câu lệnh cập nhật dữ liệu </a:t>
            </a:r>
            <a:r>
              <a:rPr lang="en-US" sz="2200"/>
              <a:t>(tt)</a:t>
            </a:r>
            <a:endParaRPr lang="en-US"/>
          </a:p>
        </p:txBody>
      </p:sp>
      <p:sp>
        <p:nvSpPr>
          <p:cNvPr id="117764" name="Rectangle 3"/>
          <p:cNvSpPr>
            <a:spLocks noGrp="1" noChangeArrowheads="1"/>
          </p:cNvSpPr>
          <p:nvPr>
            <p:ph type="body" idx="4294967295"/>
          </p:nvPr>
        </p:nvSpPr>
        <p:spPr/>
        <p:txBody>
          <a:bodyPr/>
          <a:lstStyle/>
          <a:p>
            <a:pPr eaLnBrk="1" hangingPunct="1"/>
            <a:r>
              <a:rPr lang="en-US" b="1"/>
              <a:t>Một số lưu ý (tt)</a:t>
            </a:r>
          </a:p>
          <a:p>
            <a:pPr marL="669925" lvl="1" indent="-325438" eaLnBrk="1" hangingPunct="1"/>
            <a:r>
              <a:rPr lang="en-US" b="1"/>
              <a:t>Nhập dữ liệu khi đã có ràng buộc khóa ngoại</a:t>
            </a:r>
          </a:p>
        </p:txBody>
      </p:sp>
      <p:pic>
        <p:nvPicPr>
          <p:cNvPr id="1177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21526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6" name="Rectangle 3"/>
          <p:cNvSpPr>
            <a:spLocks noChangeArrowheads="1"/>
          </p:cNvSpPr>
          <p:nvPr/>
        </p:nvSpPr>
        <p:spPr bwMode="auto">
          <a:xfrm>
            <a:off x="3352800" y="2286000"/>
            <a:ext cx="5486400" cy="411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600" b="1">
                <a:solidFill>
                  <a:srgbClr val="000000"/>
                </a:solidFill>
              </a:rPr>
              <a:t>Trường hợp 1: </a:t>
            </a:r>
          </a:p>
          <a:p>
            <a:pPr marL="669925" lvl="1" indent="-325438" algn="just" fontAlgn="base">
              <a:spcBef>
                <a:spcPct val="20000"/>
              </a:spcBef>
              <a:spcAft>
                <a:spcPct val="0"/>
              </a:spcAft>
              <a:buFontTx/>
              <a:buChar char="–"/>
            </a:pPr>
            <a:r>
              <a:rPr lang="en-US" sz="2400">
                <a:solidFill>
                  <a:srgbClr val="3333FF"/>
                </a:solidFill>
              </a:rPr>
              <a:t>Cách 1: </a:t>
            </a:r>
          </a:p>
          <a:p>
            <a:pPr marL="1143000" lvl="2" indent="-228600" algn="just" fontAlgn="base">
              <a:spcBef>
                <a:spcPct val="20000"/>
              </a:spcBef>
              <a:spcAft>
                <a:spcPct val="0"/>
              </a:spcAft>
              <a:buFontTx/>
              <a:buChar char="•"/>
            </a:pPr>
            <a:r>
              <a:rPr lang="en-US" sz="2000">
                <a:solidFill>
                  <a:srgbClr val="336600"/>
                </a:solidFill>
              </a:rPr>
              <a:t>B1: Nhập PHONGBAN</a:t>
            </a:r>
          </a:p>
          <a:p>
            <a:pPr marL="1143000" lvl="2" indent="-228600" algn="just" fontAlgn="base">
              <a:spcBef>
                <a:spcPct val="20000"/>
              </a:spcBef>
              <a:spcAft>
                <a:spcPct val="0"/>
              </a:spcAft>
              <a:buFontTx/>
              <a:buChar char="•"/>
            </a:pPr>
            <a:r>
              <a:rPr lang="en-US" sz="2000">
                <a:solidFill>
                  <a:srgbClr val="336600"/>
                </a:solidFill>
              </a:rPr>
              <a:t>B2: Nhập DEAN</a:t>
            </a:r>
          </a:p>
          <a:p>
            <a:pPr marL="669925" lvl="1" indent="-325438" algn="just" fontAlgn="base">
              <a:spcBef>
                <a:spcPct val="20000"/>
              </a:spcBef>
              <a:spcAft>
                <a:spcPct val="0"/>
              </a:spcAft>
              <a:buFontTx/>
              <a:buChar char="–"/>
            </a:pPr>
            <a:r>
              <a:rPr lang="en-US" sz="2400">
                <a:solidFill>
                  <a:srgbClr val="3333FF"/>
                </a:solidFill>
              </a:rPr>
              <a:t>Cách 2: </a:t>
            </a:r>
          </a:p>
          <a:p>
            <a:pPr marL="1143000" lvl="2" indent="-228600" algn="just" fontAlgn="base">
              <a:spcBef>
                <a:spcPct val="20000"/>
              </a:spcBef>
              <a:spcAft>
                <a:spcPct val="0"/>
              </a:spcAft>
              <a:buFontTx/>
              <a:buChar char="•"/>
            </a:pPr>
            <a:r>
              <a:rPr lang="en-US" sz="2000">
                <a:solidFill>
                  <a:srgbClr val="336600"/>
                </a:solidFill>
              </a:rPr>
              <a:t>B1: Nhập DEAN, nhập phong = null</a:t>
            </a:r>
          </a:p>
          <a:p>
            <a:pPr marL="1143000" lvl="2" indent="-228600" algn="just" fontAlgn="base">
              <a:spcBef>
                <a:spcPct val="20000"/>
              </a:spcBef>
              <a:spcAft>
                <a:spcPct val="0"/>
              </a:spcAft>
              <a:buFontTx/>
              <a:buChar char="•"/>
            </a:pPr>
            <a:r>
              <a:rPr lang="en-US" sz="2000">
                <a:solidFill>
                  <a:srgbClr val="336600"/>
                </a:solidFill>
              </a:rPr>
              <a:t>B2: Nhập PHONGBAN</a:t>
            </a:r>
          </a:p>
          <a:p>
            <a:pPr marL="1143000" lvl="2" indent="-228600" algn="just" fontAlgn="base">
              <a:spcBef>
                <a:spcPct val="20000"/>
              </a:spcBef>
              <a:spcAft>
                <a:spcPct val="0"/>
              </a:spcAft>
              <a:buFontTx/>
              <a:buChar char="•"/>
            </a:pPr>
            <a:r>
              <a:rPr lang="en-US" sz="2000">
                <a:solidFill>
                  <a:srgbClr val="336600"/>
                </a:solidFill>
              </a:rPr>
              <a:t>B3: Cập nhật DEAN</a:t>
            </a:r>
          </a:p>
        </p:txBody>
      </p:sp>
    </p:spTree>
    <p:extLst>
      <p:ext uri="{BB962C8B-B14F-4D97-AF65-F5344CB8AC3E}">
        <p14:creationId xmlns:p14="http://schemas.microsoft.com/office/powerpoint/2010/main" val="652972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76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17765"/>
                                        </p:tgtEl>
                                        <p:attrNameLst>
                                          <p:attrName>style.visibility</p:attrName>
                                        </p:attrNameLst>
                                      </p:cBhvr>
                                      <p:to>
                                        <p:strVal val="visible"/>
                                      </p:to>
                                    </p:set>
                                    <p:animEffect transition="in" filter="blinds(horizontal)">
                                      <p:cBhvr>
                                        <p:cTn id="13" dur="500"/>
                                        <p:tgtEl>
                                          <p:spTgt spid="1177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7766">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7766">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7766">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7766">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7766">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17766">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7766">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77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p:txBody>
          <a:bodyPr/>
          <a:lstStyle/>
          <a:p>
            <a:pPr eaLnBrk="1" hangingPunct="1"/>
            <a:r>
              <a:rPr lang="en-US"/>
              <a:t>Câu lệnh cập nhật dữ liệu </a:t>
            </a:r>
            <a:r>
              <a:rPr lang="en-US" sz="2200"/>
              <a:t>(tt)</a:t>
            </a:r>
            <a:endParaRPr lang="en-US"/>
          </a:p>
        </p:txBody>
      </p:sp>
      <p:sp>
        <p:nvSpPr>
          <p:cNvPr id="118788" name="Rectangle 3"/>
          <p:cNvSpPr>
            <a:spLocks noGrp="1" noChangeArrowheads="1"/>
          </p:cNvSpPr>
          <p:nvPr>
            <p:ph type="body" idx="4294967295"/>
          </p:nvPr>
        </p:nvSpPr>
        <p:spPr/>
        <p:txBody>
          <a:bodyPr/>
          <a:lstStyle/>
          <a:p>
            <a:pPr eaLnBrk="1" hangingPunct="1"/>
            <a:r>
              <a:rPr lang="en-US" b="1"/>
              <a:t>Một số lưu ý (tt)</a:t>
            </a:r>
          </a:p>
          <a:p>
            <a:pPr marL="669925" lvl="1" indent="-325438" eaLnBrk="1" hangingPunct="1"/>
            <a:r>
              <a:rPr lang="en-US" b="1"/>
              <a:t>Nhập dữ liệu khi đã có ràng buộc khóa ngoại</a:t>
            </a:r>
          </a:p>
        </p:txBody>
      </p:sp>
      <p:sp>
        <p:nvSpPr>
          <p:cNvPr id="118789" name="Rectangle 3"/>
          <p:cNvSpPr>
            <a:spLocks noChangeArrowheads="1"/>
          </p:cNvSpPr>
          <p:nvPr/>
        </p:nvSpPr>
        <p:spPr bwMode="auto">
          <a:xfrm>
            <a:off x="3276600" y="2286000"/>
            <a:ext cx="5486400" cy="411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600" b="1">
                <a:solidFill>
                  <a:srgbClr val="000000"/>
                </a:solidFill>
              </a:rPr>
              <a:t>Trường hợp 2: </a:t>
            </a:r>
          </a:p>
          <a:p>
            <a:pPr marL="669925" lvl="1" indent="-325438" algn="just" fontAlgn="base">
              <a:spcBef>
                <a:spcPct val="20000"/>
              </a:spcBef>
              <a:spcAft>
                <a:spcPct val="0"/>
              </a:spcAft>
              <a:buFontTx/>
              <a:buChar char="–"/>
            </a:pPr>
            <a:r>
              <a:rPr lang="en-US" sz="2400">
                <a:solidFill>
                  <a:srgbClr val="3333FF"/>
                </a:solidFill>
              </a:rPr>
              <a:t>Cách 1: </a:t>
            </a:r>
          </a:p>
          <a:p>
            <a:pPr marL="1143000" lvl="2" indent="-228600" algn="just" fontAlgn="base">
              <a:spcBef>
                <a:spcPct val="20000"/>
              </a:spcBef>
              <a:spcAft>
                <a:spcPct val="0"/>
              </a:spcAft>
              <a:buFontTx/>
              <a:buChar char="•"/>
            </a:pPr>
            <a:r>
              <a:rPr lang="en-US">
                <a:solidFill>
                  <a:srgbClr val="336600"/>
                </a:solidFill>
              </a:rPr>
              <a:t>B1: Nhập NHANVIEN, đặt phong = null</a:t>
            </a:r>
          </a:p>
          <a:p>
            <a:pPr marL="1143000" lvl="2" indent="-228600" algn="just" fontAlgn="base">
              <a:spcBef>
                <a:spcPct val="20000"/>
              </a:spcBef>
              <a:spcAft>
                <a:spcPct val="0"/>
              </a:spcAft>
              <a:buFontTx/>
              <a:buChar char="•"/>
            </a:pPr>
            <a:r>
              <a:rPr lang="en-US">
                <a:solidFill>
                  <a:srgbClr val="336600"/>
                </a:solidFill>
              </a:rPr>
              <a:t>B2: Nhập PHONGBAN</a:t>
            </a:r>
          </a:p>
          <a:p>
            <a:pPr marL="1143000" lvl="2" indent="-228600" algn="just" fontAlgn="base">
              <a:spcBef>
                <a:spcPct val="20000"/>
              </a:spcBef>
              <a:spcAft>
                <a:spcPct val="0"/>
              </a:spcAft>
              <a:buFontTx/>
              <a:buChar char="•"/>
            </a:pPr>
            <a:r>
              <a:rPr lang="en-US">
                <a:solidFill>
                  <a:srgbClr val="336600"/>
                </a:solidFill>
              </a:rPr>
              <a:t>B3: Cập nhật thuộc tính phong của NHANVIEN</a:t>
            </a:r>
          </a:p>
          <a:p>
            <a:pPr marL="669925" lvl="1" indent="-325438" algn="just" fontAlgn="base">
              <a:spcBef>
                <a:spcPct val="20000"/>
              </a:spcBef>
              <a:spcAft>
                <a:spcPct val="0"/>
              </a:spcAft>
              <a:buFontTx/>
              <a:buChar char="–"/>
            </a:pPr>
            <a:r>
              <a:rPr lang="en-US" sz="2400">
                <a:solidFill>
                  <a:srgbClr val="3333FF"/>
                </a:solidFill>
              </a:rPr>
              <a:t>Cách 2: </a:t>
            </a:r>
          </a:p>
          <a:p>
            <a:pPr marL="1143000" lvl="2" indent="-228600" algn="just" fontAlgn="base">
              <a:spcBef>
                <a:spcPct val="20000"/>
              </a:spcBef>
              <a:spcAft>
                <a:spcPct val="0"/>
              </a:spcAft>
              <a:buFontTx/>
              <a:buChar char="•"/>
            </a:pPr>
            <a:r>
              <a:rPr lang="en-US">
                <a:solidFill>
                  <a:srgbClr val="336600"/>
                </a:solidFill>
              </a:rPr>
              <a:t>B1: Nhập PHONGBAN, đặt trphong = null</a:t>
            </a:r>
          </a:p>
          <a:p>
            <a:pPr marL="1143000" lvl="2" indent="-228600" algn="just" fontAlgn="base">
              <a:spcBef>
                <a:spcPct val="20000"/>
              </a:spcBef>
              <a:spcAft>
                <a:spcPct val="0"/>
              </a:spcAft>
              <a:buFontTx/>
              <a:buChar char="•"/>
            </a:pPr>
            <a:r>
              <a:rPr lang="en-US">
                <a:solidFill>
                  <a:srgbClr val="336600"/>
                </a:solidFill>
              </a:rPr>
              <a:t>B2: Nhập NHANVIEN</a:t>
            </a:r>
          </a:p>
          <a:p>
            <a:pPr marL="1143000" lvl="2" indent="-228600" algn="just" fontAlgn="base">
              <a:spcBef>
                <a:spcPct val="20000"/>
              </a:spcBef>
              <a:spcAft>
                <a:spcPct val="0"/>
              </a:spcAft>
              <a:buFontTx/>
              <a:buChar char="•"/>
            </a:pPr>
            <a:r>
              <a:rPr lang="en-US">
                <a:solidFill>
                  <a:srgbClr val="336600"/>
                </a:solidFill>
              </a:rPr>
              <a:t>B3: Cập nhật PHONGBAN</a:t>
            </a:r>
          </a:p>
        </p:txBody>
      </p:sp>
      <p:pic>
        <p:nvPicPr>
          <p:cNvPr id="1187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241935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937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78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879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878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78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789">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878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789">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878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878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78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87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p:txBody>
          <a:bodyPr/>
          <a:lstStyle/>
          <a:p>
            <a:pPr eaLnBrk="1" hangingPunct="1"/>
            <a:r>
              <a:rPr lang="en-US"/>
              <a:t>Câu lệnh cập nhật dữ liệu </a:t>
            </a:r>
            <a:r>
              <a:rPr lang="en-US" sz="2200"/>
              <a:t>(tt)</a:t>
            </a:r>
            <a:endParaRPr lang="en-US"/>
          </a:p>
        </p:txBody>
      </p:sp>
      <p:sp>
        <p:nvSpPr>
          <p:cNvPr id="119812" name="Rectangle 3"/>
          <p:cNvSpPr>
            <a:spLocks noGrp="1" noChangeArrowheads="1"/>
          </p:cNvSpPr>
          <p:nvPr>
            <p:ph type="body" idx="4294967295"/>
          </p:nvPr>
        </p:nvSpPr>
        <p:spPr/>
        <p:txBody>
          <a:bodyPr/>
          <a:lstStyle/>
          <a:p>
            <a:pPr eaLnBrk="1" hangingPunct="1"/>
            <a:r>
              <a:rPr lang="en-US" b="1"/>
              <a:t>Một số lưu ý (tt)</a:t>
            </a:r>
          </a:p>
          <a:p>
            <a:pPr marL="669925" lvl="1" indent="-325438" eaLnBrk="1" hangingPunct="1"/>
            <a:r>
              <a:rPr lang="en-US" b="1"/>
              <a:t>Nhập dữ liệu khi đã có ràng buộc khóa ngoại</a:t>
            </a:r>
          </a:p>
        </p:txBody>
      </p:sp>
      <p:sp>
        <p:nvSpPr>
          <p:cNvPr id="119813" name="Rectangle 3"/>
          <p:cNvSpPr>
            <a:spLocks noChangeArrowheads="1"/>
          </p:cNvSpPr>
          <p:nvPr/>
        </p:nvSpPr>
        <p:spPr bwMode="auto">
          <a:xfrm>
            <a:off x="3352800" y="2286000"/>
            <a:ext cx="5486400" cy="411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600" b="1">
                <a:solidFill>
                  <a:srgbClr val="000000"/>
                </a:solidFill>
              </a:rPr>
              <a:t>Trường hợp 3: </a:t>
            </a:r>
          </a:p>
          <a:p>
            <a:pPr marL="669925" lvl="1" indent="-325438" algn="just" fontAlgn="base">
              <a:spcBef>
                <a:spcPct val="20000"/>
              </a:spcBef>
              <a:spcAft>
                <a:spcPct val="0"/>
              </a:spcAft>
              <a:buFontTx/>
              <a:buChar char="–"/>
            </a:pPr>
            <a:r>
              <a:rPr lang="en-US" sz="2400">
                <a:solidFill>
                  <a:srgbClr val="3333FF"/>
                </a:solidFill>
              </a:rPr>
              <a:t>Cách 1: </a:t>
            </a:r>
          </a:p>
          <a:p>
            <a:pPr marL="1143000" lvl="2" indent="-228600" algn="just" fontAlgn="base">
              <a:spcBef>
                <a:spcPct val="20000"/>
              </a:spcBef>
              <a:spcAft>
                <a:spcPct val="0"/>
              </a:spcAft>
              <a:buFontTx/>
              <a:buChar char="•"/>
            </a:pPr>
            <a:r>
              <a:rPr lang="en-US" sz="2000">
                <a:solidFill>
                  <a:srgbClr val="336600"/>
                </a:solidFill>
              </a:rPr>
              <a:t>Những nhân viên có manql là null thì nhập trước</a:t>
            </a:r>
          </a:p>
          <a:p>
            <a:pPr marL="1143000" lvl="2" indent="-228600" algn="just" fontAlgn="base">
              <a:spcBef>
                <a:spcPct val="20000"/>
              </a:spcBef>
              <a:spcAft>
                <a:spcPct val="0"/>
              </a:spcAft>
              <a:buFontTx/>
              <a:buChar char="•"/>
            </a:pPr>
            <a:r>
              <a:rPr lang="en-US" sz="2000">
                <a:solidFill>
                  <a:srgbClr val="336600"/>
                </a:solidFill>
              </a:rPr>
              <a:t>Sau đó nhập những nhân viên mà đã nhập thông tin người quản lý nhân viên đó.</a:t>
            </a:r>
          </a:p>
          <a:p>
            <a:pPr marL="669925" lvl="1" indent="-325438" algn="just" fontAlgn="base">
              <a:spcBef>
                <a:spcPct val="20000"/>
              </a:spcBef>
              <a:spcAft>
                <a:spcPct val="0"/>
              </a:spcAft>
              <a:buFontTx/>
              <a:buChar char="–"/>
            </a:pPr>
            <a:r>
              <a:rPr lang="en-US" sz="2400">
                <a:solidFill>
                  <a:srgbClr val="3333FF"/>
                </a:solidFill>
              </a:rPr>
              <a:t>Cách 2: </a:t>
            </a:r>
          </a:p>
          <a:p>
            <a:pPr marL="1143000" lvl="2" indent="-228600" algn="just" fontAlgn="base">
              <a:spcBef>
                <a:spcPct val="20000"/>
              </a:spcBef>
              <a:spcAft>
                <a:spcPct val="0"/>
              </a:spcAft>
              <a:buFontTx/>
              <a:buChar char="•"/>
            </a:pPr>
            <a:r>
              <a:rPr lang="en-US" sz="2000">
                <a:solidFill>
                  <a:srgbClr val="336600"/>
                </a:solidFill>
              </a:rPr>
              <a:t>B1: Nhập NHANVIEN đặt manql = null</a:t>
            </a:r>
          </a:p>
          <a:p>
            <a:pPr marL="1143000" lvl="2" indent="-228600" algn="just" fontAlgn="base">
              <a:spcBef>
                <a:spcPct val="20000"/>
              </a:spcBef>
              <a:spcAft>
                <a:spcPct val="0"/>
              </a:spcAft>
              <a:buFontTx/>
              <a:buChar char="•"/>
            </a:pPr>
            <a:r>
              <a:rPr lang="en-US" sz="2000">
                <a:solidFill>
                  <a:srgbClr val="336600"/>
                </a:solidFill>
              </a:rPr>
              <a:t>B2: Cập nhật manql của NHANVIEN</a:t>
            </a:r>
          </a:p>
        </p:txBody>
      </p:sp>
      <p:pic>
        <p:nvPicPr>
          <p:cNvPr id="1198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90800"/>
            <a:ext cx="227647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624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19814"/>
                                        </p:tgtEl>
                                        <p:attrNameLst>
                                          <p:attrName>style.visibility</p:attrName>
                                        </p:attrNameLst>
                                      </p:cBhvr>
                                      <p:to>
                                        <p:strVal val="visible"/>
                                      </p:to>
                                    </p:set>
                                    <p:animEffect transition="in" filter="blinds(horizontal)">
                                      <p:cBhvr>
                                        <p:cTn id="13" dur="500"/>
                                        <p:tgtEl>
                                          <p:spTgt spid="1198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9813">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9813">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981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9813">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19813">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9813">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98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p:txBody>
          <a:bodyPr anchor="t"/>
          <a:lstStyle/>
          <a:p>
            <a:pPr eaLnBrk="1" hangingPunct="1"/>
            <a:r>
              <a:rPr lang="en-US"/>
              <a:t>Câu lệnh cập nhật dữ liệu </a:t>
            </a:r>
            <a:r>
              <a:rPr lang="en-US" sz="2200"/>
              <a:t>(tt)</a:t>
            </a:r>
            <a:br>
              <a:rPr lang="en-US" sz="2200"/>
            </a:br>
            <a:r>
              <a:rPr lang="en-US" sz="2200"/>
              <a:t>- Lệnh Update, Delete</a:t>
            </a:r>
            <a:endParaRPr lang="en-US"/>
          </a:p>
        </p:txBody>
      </p:sp>
      <p:sp>
        <p:nvSpPr>
          <p:cNvPr id="35844" name="Rectangle 3"/>
          <p:cNvSpPr>
            <a:spLocks noGrp="1" noChangeArrowheads="1"/>
          </p:cNvSpPr>
          <p:nvPr>
            <p:ph type="body" idx="4294967295"/>
          </p:nvPr>
        </p:nvSpPr>
        <p:spPr/>
        <p:txBody>
          <a:bodyPr/>
          <a:lstStyle/>
          <a:p>
            <a:pPr eaLnBrk="1" hangingPunct="1"/>
            <a:r>
              <a:rPr lang="en-US" b="1" dirty="0" err="1"/>
              <a:t>Lệnh</a:t>
            </a:r>
            <a:r>
              <a:rPr lang="en-US" b="1" dirty="0"/>
              <a:t> </a:t>
            </a:r>
            <a:r>
              <a:rPr lang="en-US" b="1" dirty="0" err="1"/>
              <a:t>cập</a:t>
            </a:r>
            <a:r>
              <a:rPr lang="en-US" b="1" dirty="0"/>
              <a:t> </a:t>
            </a:r>
            <a:r>
              <a:rPr lang="en-US" b="1" dirty="0" err="1"/>
              <a:t>nhật</a:t>
            </a:r>
            <a:r>
              <a:rPr lang="en-US" b="1" dirty="0"/>
              <a:t> </a:t>
            </a:r>
            <a:r>
              <a:rPr lang="en-US" b="1" dirty="0" err="1"/>
              <a:t>dữ</a:t>
            </a:r>
            <a:r>
              <a:rPr lang="en-US" b="1" dirty="0"/>
              <a:t> </a:t>
            </a:r>
            <a:r>
              <a:rPr lang="en-US" b="1" dirty="0" err="1"/>
              <a:t>liệu</a:t>
            </a:r>
            <a:r>
              <a:rPr lang="en-US" b="1" dirty="0"/>
              <a:t> </a:t>
            </a:r>
            <a:r>
              <a:rPr lang="en-US" b="1" dirty="0" err="1"/>
              <a:t>trong</a:t>
            </a:r>
            <a:r>
              <a:rPr lang="en-US" b="1" dirty="0"/>
              <a:t> </a:t>
            </a:r>
            <a:r>
              <a:rPr lang="en-US" b="1" dirty="0" err="1"/>
              <a:t>bảng</a:t>
            </a:r>
            <a:r>
              <a:rPr lang="en-US" b="1" dirty="0"/>
              <a:t>:</a:t>
            </a:r>
            <a:r>
              <a:rPr lang="en-US" dirty="0"/>
              <a:t> </a:t>
            </a:r>
          </a:p>
          <a:p>
            <a:pPr lvl="1" eaLnBrk="1" hangingPunct="1">
              <a:buFontTx/>
              <a:buNone/>
            </a:pPr>
            <a:r>
              <a:rPr lang="en-US" b="1" dirty="0">
                <a:solidFill>
                  <a:schemeClr val="tx1"/>
                </a:solidFill>
                <a:latin typeface="Courier New" pitchFamily="49" charset="0"/>
                <a:cs typeface="Courier New" pitchFamily="49" charset="0"/>
              </a:rPr>
              <a:t>UPDATE</a:t>
            </a:r>
            <a:r>
              <a:rPr lang="en-US" b="1" dirty="0">
                <a:latin typeface="Courier New" pitchFamily="49" charset="0"/>
                <a:cs typeface="Courier New" pitchFamily="49" charset="0"/>
              </a:rPr>
              <a:t> &lt;</a:t>
            </a:r>
            <a:r>
              <a:rPr lang="en-US" b="1" dirty="0" err="1">
                <a:latin typeface="Courier New" pitchFamily="49" charset="0"/>
                <a:cs typeface="Courier New" pitchFamily="49" charset="0"/>
              </a:rPr>
              <a:t>Tên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bảng</a:t>
            </a:r>
            <a:r>
              <a:rPr lang="en-US" b="1" dirty="0">
                <a:latin typeface="Courier New" pitchFamily="49" charset="0"/>
                <a:cs typeface="Courier New" pitchFamily="49" charset="0"/>
              </a:rPr>
              <a:t>&gt; </a:t>
            </a:r>
            <a:r>
              <a:rPr lang="en-US" b="1" dirty="0">
                <a:solidFill>
                  <a:schemeClr val="tx1"/>
                </a:solidFill>
                <a:latin typeface="Courier New" pitchFamily="49" charset="0"/>
                <a:cs typeface="Courier New" pitchFamily="49" charset="0"/>
              </a:rPr>
              <a:t>SET</a:t>
            </a:r>
            <a:r>
              <a:rPr lang="en-US" b="1" dirty="0">
                <a:latin typeface="Courier New" pitchFamily="49" charset="0"/>
                <a:cs typeface="Courier New" pitchFamily="49" charset="0"/>
              </a:rPr>
              <a:t> &lt;</a:t>
            </a:r>
            <a:r>
              <a:rPr lang="en-US" b="1" dirty="0" err="1">
                <a:latin typeface="Courier New" pitchFamily="49" charset="0"/>
                <a:cs typeface="Courier New" pitchFamily="49" charset="0"/>
              </a:rPr>
              <a:t>Tên</a:t>
            </a:r>
            <a:r>
              <a:rPr lang="en-US" b="1" dirty="0">
                <a:latin typeface="Courier New" pitchFamily="49" charset="0"/>
                <a:cs typeface="Courier New" pitchFamily="49" charset="0"/>
              </a:rPr>
              <a:t> trường1&gt; = &lt;GT1&gt;,....,  &lt;</a:t>
            </a:r>
            <a:r>
              <a:rPr lang="en-US" b="1" dirty="0" err="1">
                <a:latin typeface="Courier New" pitchFamily="49" charset="0"/>
                <a:cs typeface="Courier New" pitchFamily="49" charset="0"/>
              </a:rPr>
              <a:t>Tên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trườngN</a:t>
            </a:r>
            <a:r>
              <a:rPr lang="en-US" b="1" dirty="0">
                <a:latin typeface="Courier New" pitchFamily="49" charset="0"/>
                <a:cs typeface="Courier New" pitchFamily="49" charset="0"/>
              </a:rPr>
              <a:t>&gt; = &lt;GTN&gt; [</a:t>
            </a:r>
            <a:r>
              <a:rPr lang="en-US" b="1" dirty="0">
                <a:solidFill>
                  <a:schemeClr val="tx1"/>
                </a:solidFill>
                <a:latin typeface="Courier New" pitchFamily="49" charset="0"/>
                <a:cs typeface="Courier New" pitchFamily="49" charset="0"/>
              </a:rPr>
              <a:t>WHERE</a:t>
            </a:r>
            <a:r>
              <a:rPr lang="en-US" b="1" dirty="0">
                <a:latin typeface="Courier New" pitchFamily="49" charset="0"/>
                <a:cs typeface="Courier New" pitchFamily="49" charset="0"/>
              </a:rPr>
              <a:t> &lt;</a:t>
            </a:r>
            <a:r>
              <a:rPr lang="en-US" b="1" dirty="0" err="1">
                <a:latin typeface="Courier New" pitchFamily="49" charset="0"/>
                <a:cs typeface="Courier New" pitchFamily="49" charset="0"/>
              </a:rPr>
              <a:t>điều</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kiện</a:t>
            </a:r>
            <a:r>
              <a:rPr lang="en-US" b="1" dirty="0">
                <a:latin typeface="Courier New" pitchFamily="49" charset="0"/>
                <a:cs typeface="Courier New" pitchFamily="49" charset="0"/>
              </a:rPr>
              <a:t>&gt;]</a:t>
            </a:r>
            <a:endParaRPr lang="en-US" sz="2000" b="1" dirty="0">
              <a:latin typeface="Courier New" pitchFamily="49" charset="0"/>
              <a:cs typeface="Courier New" pitchFamily="49" charset="0"/>
            </a:endParaRPr>
          </a:p>
          <a:p>
            <a:pPr eaLnBrk="1" hangingPunct="1"/>
            <a:endParaRPr lang="en-US" dirty="0"/>
          </a:p>
          <a:p>
            <a:pPr eaLnBrk="1" hangingPunct="1"/>
            <a:r>
              <a:rPr lang="en-US" dirty="0" err="1"/>
              <a:t>Vd</a:t>
            </a:r>
            <a:r>
              <a:rPr lang="en-US" dirty="0"/>
              <a:t>: </a:t>
            </a:r>
            <a:r>
              <a:rPr lang="en-US" dirty="0" err="1"/>
              <a:t>Cập</a:t>
            </a:r>
            <a:r>
              <a:rPr lang="en-US" dirty="0"/>
              <a:t> </a:t>
            </a:r>
            <a:r>
              <a:rPr lang="en-US" dirty="0" err="1"/>
              <a:t>nhật</a:t>
            </a:r>
            <a:r>
              <a:rPr lang="en-US" dirty="0"/>
              <a:t> </a:t>
            </a:r>
            <a:r>
              <a:rPr lang="en-US" dirty="0" err="1"/>
              <a:t>số</a:t>
            </a:r>
            <a:r>
              <a:rPr lang="en-US" dirty="0"/>
              <a:t> DVHT </a:t>
            </a:r>
            <a:r>
              <a:rPr lang="en-US" dirty="0" err="1"/>
              <a:t>cho</a:t>
            </a:r>
            <a:r>
              <a:rPr lang="en-US" dirty="0"/>
              <a:t> </a:t>
            </a:r>
            <a:r>
              <a:rPr lang="en-US" dirty="0" err="1"/>
              <a:t>môn</a:t>
            </a:r>
            <a:r>
              <a:rPr lang="en-US" dirty="0"/>
              <a:t> </a:t>
            </a:r>
            <a:r>
              <a:rPr lang="en-US" dirty="0" err="1"/>
              <a:t>học</a:t>
            </a:r>
            <a:r>
              <a:rPr lang="en-US" dirty="0"/>
              <a:t> 'TH345' </a:t>
            </a:r>
            <a:r>
              <a:rPr lang="en-US" dirty="0" err="1"/>
              <a:t>tăng</a:t>
            </a:r>
            <a:r>
              <a:rPr lang="en-US" dirty="0"/>
              <a:t> 1         </a:t>
            </a:r>
          </a:p>
          <a:p>
            <a:pPr lvl="1" eaLnBrk="1" hangingPunct="1">
              <a:buFontTx/>
              <a:buNone/>
            </a:pPr>
            <a:r>
              <a:rPr lang="en-US" b="1" dirty="0">
                <a:solidFill>
                  <a:schemeClr val="tx1"/>
                </a:solidFill>
                <a:latin typeface="Courier New" pitchFamily="49" charset="0"/>
                <a:cs typeface="Courier New" pitchFamily="49" charset="0"/>
              </a:rPr>
              <a:t>UPDATE</a:t>
            </a:r>
            <a:r>
              <a:rPr lang="en-US" b="1" dirty="0">
                <a:solidFill>
                  <a:srgbClr val="008000"/>
                </a:solidFill>
                <a:latin typeface="Courier New" pitchFamily="49" charset="0"/>
                <a:cs typeface="Courier New" pitchFamily="49" charset="0"/>
              </a:rPr>
              <a:t> MON </a:t>
            </a:r>
            <a:r>
              <a:rPr lang="en-US" b="1" dirty="0">
                <a:solidFill>
                  <a:schemeClr val="tx1"/>
                </a:solidFill>
                <a:latin typeface="Courier New" pitchFamily="49" charset="0"/>
                <a:cs typeface="Courier New" pitchFamily="49" charset="0"/>
              </a:rPr>
              <a:t>SET</a:t>
            </a:r>
            <a:r>
              <a:rPr lang="en-US" b="1" dirty="0">
                <a:solidFill>
                  <a:srgbClr val="008000"/>
                </a:solidFill>
                <a:latin typeface="Courier New" pitchFamily="49" charset="0"/>
                <a:cs typeface="Courier New" pitchFamily="49" charset="0"/>
              </a:rPr>
              <a:t> DVHT = DVHT + 1</a:t>
            </a:r>
            <a:br>
              <a:rPr lang="en-US" b="1" dirty="0">
                <a:solidFill>
                  <a:srgbClr val="008000"/>
                </a:solidFill>
                <a:latin typeface="Courier New" pitchFamily="49" charset="0"/>
                <a:cs typeface="Courier New" pitchFamily="49" charset="0"/>
              </a:rPr>
            </a:br>
            <a:r>
              <a:rPr lang="en-US" b="1" dirty="0">
                <a:solidFill>
                  <a:srgbClr val="008000"/>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WHERE</a:t>
            </a:r>
            <a:r>
              <a:rPr lang="en-US" b="1" dirty="0">
                <a:solidFill>
                  <a:srgbClr val="008000"/>
                </a:solidFill>
                <a:latin typeface="Courier New" pitchFamily="49" charset="0"/>
                <a:cs typeface="Courier New" pitchFamily="49" charset="0"/>
              </a:rPr>
              <a:t> </a:t>
            </a:r>
            <a:r>
              <a:rPr lang="en-US" b="1" dirty="0" err="1">
                <a:solidFill>
                  <a:srgbClr val="008000"/>
                </a:solidFill>
                <a:latin typeface="Courier New" pitchFamily="49" charset="0"/>
                <a:cs typeface="Courier New" pitchFamily="49" charset="0"/>
              </a:rPr>
              <a:t>MaMH</a:t>
            </a:r>
            <a:r>
              <a:rPr lang="en-US" b="1" dirty="0">
                <a:solidFill>
                  <a:srgbClr val="008000"/>
                </a:solidFill>
                <a:latin typeface="Courier New" pitchFamily="49" charset="0"/>
                <a:cs typeface="Courier New" pitchFamily="49" charset="0"/>
              </a:rPr>
              <a:t> = 'TH345' </a:t>
            </a:r>
          </a:p>
          <a:p>
            <a:pPr lvl="1" eaLnBrk="1" hangingPunct="1">
              <a:buFontTx/>
              <a:buNone/>
            </a:pPr>
            <a:endParaRPr lang="en-US" b="1" dirty="0">
              <a:solidFill>
                <a:srgbClr val="008000"/>
              </a:solidFill>
              <a:latin typeface="Courier New" pitchFamily="49" charset="0"/>
              <a:cs typeface="Courier New" pitchFamily="49" charset="0"/>
            </a:endParaRPr>
          </a:p>
        </p:txBody>
      </p:sp>
    </p:spTree>
    <p:extLst>
      <p:ext uri="{BB962C8B-B14F-4D97-AF65-F5344CB8AC3E}">
        <p14:creationId xmlns:p14="http://schemas.microsoft.com/office/powerpoint/2010/main" val="297669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p:txBody>
          <a:bodyPr anchor="t"/>
          <a:lstStyle/>
          <a:p>
            <a:pPr eaLnBrk="1" hangingPunct="1"/>
            <a:r>
              <a:rPr lang="en-US"/>
              <a:t>Câu lệnh cập nhật dữ liệu </a:t>
            </a:r>
            <a:r>
              <a:rPr lang="en-US" sz="2200"/>
              <a:t>(tt)</a:t>
            </a:r>
            <a:br>
              <a:rPr lang="en-US" sz="2200"/>
            </a:br>
            <a:r>
              <a:rPr lang="en-US" sz="2200"/>
              <a:t>- Lệnh Update, Delete</a:t>
            </a:r>
            <a:endParaRPr lang="en-US"/>
          </a:p>
        </p:txBody>
      </p:sp>
      <p:sp>
        <p:nvSpPr>
          <p:cNvPr id="35844" name="Rectangle 3"/>
          <p:cNvSpPr>
            <a:spLocks noGrp="1" noChangeArrowheads="1"/>
          </p:cNvSpPr>
          <p:nvPr>
            <p:ph type="body" idx="4294967295"/>
          </p:nvPr>
        </p:nvSpPr>
        <p:spPr/>
        <p:txBody>
          <a:bodyPr/>
          <a:lstStyle/>
          <a:p>
            <a:pPr eaLnBrk="1" hangingPunct="1"/>
            <a:r>
              <a:rPr lang="en-US" b="1" dirty="0" err="1"/>
              <a:t>Lệnh</a:t>
            </a:r>
            <a:r>
              <a:rPr lang="en-US" b="1" dirty="0"/>
              <a:t> </a:t>
            </a:r>
            <a:r>
              <a:rPr lang="en-US" b="1" dirty="0" err="1"/>
              <a:t>xóa</a:t>
            </a:r>
            <a:r>
              <a:rPr lang="en-US" b="1" dirty="0"/>
              <a:t> </a:t>
            </a:r>
            <a:r>
              <a:rPr lang="en-US" b="1" dirty="0" err="1"/>
              <a:t>dữ</a:t>
            </a:r>
            <a:r>
              <a:rPr lang="en-US" b="1" dirty="0"/>
              <a:t> </a:t>
            </a:r>
            <a:r>
              <a:rPr lang="en-US" b="1" dirty="0" err="1"/>
              <a:t>liệu</a:t>
            </a:r>
            <a:r>
              <a:rPr lang="en-US" b="1" dirty="0"/>
              <a:t> </a:t>
            </a:r>
            <a:r>
              <a:rPr lang="en-US" b="1" dirty="0" err="1"/>
              <a:t>khỏi</a:t>
            </a:r>
            <a:r>
              <a:rPr lang="en-US" b="1" dirty="0"/>
              <a:t> </a:t>
            </a:r>
            <a:r>
              <a:rPr lang="en-US" b="1" dirty="0" err="1"/>
              <a:t>bảng</a:t>
            </a:r>
            <a:r>
              <a:rPr lang="en-US" b="1" dirty="0"/>
              <a:t>:</a:t>
            </a:r>
            <a:r>
              <a:rPr lang="en-US" dirty="0"/>
              <a:t>     </a:t>
            </a:r>
          </a:p>
          <a:p>
            <a:pPr lvl="1" eaLnBrk="1" hangingPunct="1">
              <a:buFontTx/>
              <a:buNone/>
            </a:pPr>
            <a:r>
              <a:rPr lang="en-US" b="1" dirty="0">
                <a:solidFill>
                  <a:schemeClr val="tx1"/>
                </a:solidFill>
                <a:latin typeface="Courier New" pitchFamily="49" charset="0"/>
                <a:cs typeface="Courier New" pitchFamily="49" charset="0"/>
              </a:rPr>
              <a:t>DELETE  FROM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Tên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bảng</a:t>
            </a:r>
            <a:r>
              <a:rPr lang="en-US" b="1" dirty="0">
                <a:latin typeface="Courier New" pitchFamily="49" charset="0"/>
                <a:cs typeface="Courier New" pitchFamily="49" charset="0"/>
              </a:rPr>
              <a:t>&gt;  [</a:t>
            </a:r>
            <a:r>
              <a:rPr lang="en-US" b="1" dirty="0">
                <a:solidFill>
                  <a:schemeClr val="tx1"/>
                </a:solidFill>
                <a:latin typeface="Courier New" pitchFamily="49" charset="0"/>
                <a:cs typeface="Courier New" pitchFamily="49" charset="0"/>
              </a:rPr>
              <a:t>WHERE</a:t>
            </a:r>
            <a:r>
              <a:rPr lang="en-US" b="1" dirty="0">
                <a:latin typeface="Courier New" pitchFamily="49" charset="0"/>
                <a:cs typeface="Courier New" pitchFamily="49" charset="0"/>
              </a:rPr>
              <a:t> &lt;</a:t>
            </a:r>
            <a:r>
              <a:rPr lang="en-US" b="1" dirty="0" err="1">
                <a:latin typeface="Courier New" pitchFamily="49" charset="0"/>
                <a:cs typeface="Courier New" pitchFamily="49" charset="0"/>
              </a:rPr>
              <a:t>điều</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kiện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chọn</a:t>
            </a:r>
            <a:r>
              <a:rPr lang="en-US" b="1" dirty="0">
                <a:latin typeface="Courier New" pitchFamily="49" charset="0"/>
                <a:cs typeface="Courier New" pitchFamily="49" charset="0"/>
              </a:rPr>
              <a:t>&gt;</a:t>
            </a:r>
            <a:r>
              <a:rPr lang="en-US" sz="2000" b="1" dirty="0"/>
              <a:t>]</a:t>
            </a:r>
          </a:p>
          <a:p>
            <a:pPr lvl="1" eaLnBrk="1" hangingPunct="1">
              <a:buFontTx/>
              <a:buNone/>
            </a:pPr>
            <a:endParaRPr lang="en-US" sz="2000" b="1" dirty="0"/>
          </a:p>
          <a:p>
            <a:pPr eaLnBrk="1" hangingPunct="1"/>
            <a:r>
              <a:rPr lang="en-US" dirty="0" err="1"/>
              <a:t>Vd</a:t>
            </a:r>
            <a:r>
              <a:rPr lang="en-US" dirty="0"/>
              <a:t>: </a:t>
            </a:r>
            <a:r>
              <a:rPr lang="en-US" dirty="0" err="1"/>
              <a:t>Xóa</a:t>
            </a:r>
            <a:r>
              <a:rPr lang="en-US" dirty="0"/>
              <a:t> </a:t>
            </a:r>
            <a:r>
              <a:rPr lang="en-US" dirty="0" err="1"/>
              <a:t>các</a:t>
            </a:r>
            <a:r>
              <a:rPr lang="en-US" dirty="0"/>
              <a:t> </a:t>
            </a:r>
            <a:r>
              <a:rPr lang="en-US" dirty="0" err="1"/>
              <a:t>môn</a:t>
            </a:r>
            <a:r>
              <a:rPr lang="en-US" dirty="0"/>
              <a:t> </a:t>
            </a:r>
            <a:r>
              <a:rPr lang="en-US" dirty="0" err="1"/>
              <a:t>học</a:t>
            </a:r>
            <a:r>
              <a:rPr lang="en-US" dirty="0"/>
              <a:t> </a:t>
            </a:r>
            <a:r>
              <a:rPr lang="en-US" dirty="0" err="1"/>
              <a:t>có</a:t>
            </a:r>
            <a:r>
              <a:rPr lang="en-US" dirty="0"/>
              <a:t> </a:t>
            </a:r>
            <a:r>
              <a:rPr lang="en-US" dirty="0" err="1"/>
              <a:t>số</a:t>
            </a:r>
            <a:r>
              <a:rPr lang="en-US" dirty="0"/>
              <a:t> DVHT </a:t>
            </a:r>
            <a:r>
              <a:rPr lang="en-US" dirty="0" err="1"/>
              <a:t>nhỏ</a:t>
            </a:r>
            <a:r>
              <a:rPr lang="en-US" dirty="0"/>
              <a:t> </a:t>
            </a:r>
            <a:r>
              <a:rPr lang="en-US" dirty="0" err="1"/>
              <a:t>hơn</a:t>
            </a:r>
            <a:r>
              <a:rPr lang="en-US" dirty="0"/>
              <a:t> 2</a:t>
            </a:r>
            <a:br>
              <a:rPr lang="en-US" dirty="0"/>
            </a:br>
            <a:r>
              <a:rPr lang="en-US" b="1" dirty="0"/>
              <a:t>   </a:t>
            </a:r>
            <a:r>
              <a:rPr lang="en-US" sz="2400" b="1" dirty="0">
                <a:latin typeface="Courier New" pitchFamily="49" charset="0"/>
                <a:cs typeface="Courier New" pitchFamily="49" charset="0"/>
              </a:rPr>
              <a:t>DELETE FROM </a:t>
            </a:r>
            <a:r>
              <a:rPr lang="en-US" sz="2400" b="1" dirty="0">
                <a:solidFill>
                  <a:srgbClr val="008000"/>
                </a:solidFill>
                <a:latin typeface="Courier New" pitchFamily="49" charset="0"/>
                <a:cs typeface="Courier New" pitchFamily="49" charset="0"/>
              </a:rPr>
              <a:t>MON </a:t>
            </a:r>
            <a:r>
              <a:rPr lang="en-US" sz="2400" b="1" dirty="0">
                <a:latin typeface="Courier New" pitchFamily="49" charset="0"/>
                <a:cs typeface="Courier New" pitchFamily="49" charset="0"/>
              </a:rPr>
              <a:t>WHERE</a:t>
            </a:r>
            <a:r>
              <a:rPr lang="en-US" sz="2400" b="1" dirty="0">
                <a:solidFill>
                  <a:srgbClr val="008000"/>
                </a:solidFill>
                <a:latin typeface="Courier New" pitchFamily="49" charset="0"/>
                <a:cs typeface="Courier New" pitchFamily="49" charset="0"/>
              </a:rPr>
              <a:t>  DVHT &lt; 2</a:t>
            </a:r>
          </a:p>
          <a:p>
            <a:pPr eaLnBrk="1" hangingPunct="1"/>
            <a:endParaRPr lang="en-US" sz="2400" b="1" dirty="0">
              <a:solidFill>
                <a:srgbClr val="008000"/>
              </a:solidFill>
              <a:latin typeface="Courier New" pitchFamily="49" charset="0"/>
              <a:cs typeface="Courier New" pitchFamily="49" charset="0"/>
            </a:endParaRPr>
          </a:p>
          <a:p>
            <a:pPr eaLnBrk="1" hangingPunct="1"/>
            <a:r>
              <a:rPr lang="en-US" sz="2400" dirty="0" err="1">
                <a:cs typeface="Courier New" pitchFamily="49" charset="0"/>
              </a:rPr>
              <a:t>Lưu</a:t>
            </a:r>
            <a:r>
              <a:rPr lang="en-US" sz="2400" dirty="0">
                <a:cs typeface="Courier New" pitchFamily="49" charset="0"/>
              </a:rPr>
              <a:t> </a:t>
            </a:r>
            <a:r>
              <a:rPr lang="en-US" sz="2400" dirty="0" err="1">
                <a:cs typeface="Courier New" pitchFamily="49" charset="0"/>
              </a:rPr>
              <a:t>ý</a:t>
            </a:r>
            <a:r>
              <a:rPr lang="en-US" sz="2400" dirty="0">
                <a:cs typeface="Courier New" pitchFamily="49" charset="0"/>
              </a:rPr>
              <a:t>: </a:t>
            </a:r>
            <a:r>
              <a:rPr lang="en-US" sz="2400" dirty="0" err="1">
                <a:solidFill>
                  <a:srgbClr val="FF0066"/>
                </a:solidFill>
                <a:cs typeface="Courier New" pitchFamily="49" charset="0"/>
              </a:rPr>
              <a:t>Câu</a:t>
            </a:r>
            <a:r>
              <a:rPr lang="en-US" sz="2400" dirty="0">
                <a:solidFill>
                  <a:srgbClr val="FF0066"/>
                </a:solidFill>
                <a:cs typeface="Courier New" pitchFamily="49" charset="0"/>
              </a:rPr>
              <a:t> </a:t>
            </a:r>
            <a:r>
              <a:rPr lang="en-US" sz="2400" dirty="0" err="1">
                <a:solidFill>
                  <a:srgbClr val="FF0066"/>
                </a:solidFill>
                <a:cs typeface="Courier New" pitchFamily="49" charset="0"/>
              </a:rPr>
              <a:t>lệnh</a:t>
            </a:r>
            <a:r>
              <a:rPr lang="en-US" sz="2400" dirty="0">
                <a:solidFill>
                  <a:srgbClr val="FF0066"/>
                </a:solidFill>
                <a:cs typeface="Courier New" pitchFamily="49" charset="0"/>
              </a:rPr>
              <a:t> delete </a:t>
            </a:r>
            <a:r>
              <a:rPr lang="en-US" sz="2400" dirty="0" err="1">
                <a:solidFill>
                  <a:srgbClr val="FF0066"/>
                </a:solidFill>
                <a:cs typeface="Courier New" pitchFamily="49" charset="0"/>
              </a:rPr>
              <a:t>chỉ</a:t>
            </a:r>
            <a:r>
              <a:rPr lang="en-US" sz="2400" dirty="0">
                <a:solidFill>
                  <a:srgbClr val="FF0066"/>
                </a:solidFill>
                <a:cs typeface="Courier New" pitchFamily="49" charset="0"/>
              </a:rPr>
              <a:t> </a:t>
            </a:r>
            <a:r>
              <a:rPr lang="en-US" sz="2400" dirty="0" err="1">
                <a:solidFill>
                  <a:srgbClr val="FF0066"/>
                </a:solidFill>
                <a:cs typeface="Courier New" pitchFamily="49" charset="0"/>
              </a:rPr>
              <a:t>xóa</a:t>
            </a:r>
            <a:r>
              <a:rPr lang="en-US" sz="2400" dirty="0">
                <a:solidFill>
                  <a:srgbClr val="FF0066"/>
                </a:solidFill>
                <a:cs typeface="Courier New" pitchFamily="49" charset="0"/>
              </a:rPr>
              <a:t> </a:t>
            </a:r>
            <a:r>
              <a:rPr lang="en-US" sz="2400" dirty="0" err="1">
                <a:solidFill>
                  <a:srgbClr val="FF0066"/>
                </a:solidFill>
                <a:cs typeface="Courier New" pitchFamily="49" charset="0"/>
              </a:rPr>
              <a:t>dữ</a:t>
            </a:r>
            <a:r>
              <a:rPr lang="en-US" sz="2400" dirty="0">
                <a:solidFill>
                  <a:srgbClr val="FF0066"/>
                </a:solidFill>
                <a:cs typeface="Courier New" pitchFamily="49" charset="0"/>
              </a:rPr>
              <a:t> </a:t>
            </a:r>
            <a:r>
              <a:rPr lang="en-US" sz="2400" dirty="0" err="1">
                <a:solidFill>
                  <a:srgbClr val="FF0066"/>
                </a:solidFill>
                <a:cs typeface="Courier New" pitchFamily="49" charset="0"/>
              </a:rPr>
              <a:t>liệu</a:t>
            </a:r>
            <a:r>
              <a:rPr lang="en-US" sz="2400" dirty="0">
                <a:solidFill>
                  <a:srgbClr val="FF0066"/>
                </a:solidFill>
                <a:cs typeface="Courier New" pitchFamily="49" charset="0"/>
              </a:rPr>
              <a:t> </a:t>
            </a:r>
            <a:r>
              <a:rPr lang="en-US" sz="2400" dirty="0" err="1">
                <a:solidFill>
                  <a:srgbClr val="FF0066"/>
                </a:solidFill>
                <a:cs typeface="Courier New" pitchFamily="49" charset="0"/>
              </a:rPr>
              <a:t>của</a:t>
            </a:r>
            <a:r>
              <a:rPr lang="en-US" sz="2400" dirty="0">
                <a:solidFill>
                  <a:srgbClr val="FF0066"/>
                </a:solidFill>
                <a:cs typeface="Courier New" pitchFamily="49" charset="0"/>
              </a:rPr>
              <a:t> </a:t>
            </a:r>
            <a:r>
              <a:rPr lang="en-US" sz="2400" dirty="0" err="1">
                <a:solidFill>
                  <a:srgbClr val="FF0066"/>
                </a:solidFill>
                <a:cs typeface="Courier New" pitchFamily="49" charset="0"/>
              </a:rPr>
              <a:t>bảng</a:t>
            </a:r>
            <a:r>
              <a:rPr lang="en-US" sz="2400" dirty="0">
                <a:solidFill>
                  <a:srgbClr val="FF0066"/>
                </a:solidFill>
                <a:cs typeface="Courier New" pitchFamily="49" charset="0"/>
              </a:rPr>
              <a:t>, </a:t>
            </a:r>
            <a:r>
              <a:rPr lang="en-US" sz="2400" dirty="0" err="1">
                <a:solidFill>
                  <a:srgbClr val="FF0066"/>
                </a:solidFill>
                <a:cs typeface="Courier New" pitchFamily="49" charset="0"/>
              </a:rPr>
              <a:t>cấu</a:t>
            </a:r>
            <a:r>
              <a:rPr lang="en-US" sz="2400" dirty="0">
                <a:solidFill>
                  <a:srgbClr val="FF0066"/>
                </a:solidFill>
                <a:cs typeface="Courier New" pitchFamily="49" charset="0"/>
              </a:rPr>
              <a:t> </a:t>
            </a:r>
            <a:r>
              <a:rPr lang="en-US" sz="2400" dirty="0" err="1">
                <a:solidFill>
                  <a:srgbClr val="FF0066"/>
                </a:solidFill>
                <a:cs typeface="Courier New" pitchFamily="49" charset="0"/>
              </a:rPr>
              <a:t>trúc</a:t>
            </a:r>
            <a:r>
              <a:rPr lang="en-US" sz="2400" dirty="0">
                <a:solidFill>
                  <a:srgbClr val="FF0066"/>
                </a:solidFill>
                <a:cs typeface="Courier New" pitchFamily="49" charset="0"/>
              </a:rPr>
              <a:t> </a:t>
            </a:r>
            <a:r>
              <a:rPr lang="en-US" sz="2400" dirty="0" err="1">
                <a:solidFill>
                  <a:srgbClr val="FF0066"/>
                </a:solidFill>
                <a:cs typeface="Courier New" pitchFamily="49" charset="0"/>
              </a:rPr>
              <a:t>bảng</a:t>
            </a:r>
            <a:r>
              <a:rPr lang="en-US" sz="2400" dirty="0">
                <a:solidFill>
                  <a:srgbClr val="FF0066"/>
                </a:solidFill>
                <a:cs typeface="Courier New" pitchFamily="49" charset="0"/>
              </a:rPr>
              <a:t> </a:t>
            </a:r>
            <a:r>
              <a:rPr lang="en-US" sz="2400" dirty="0" err="1">
                <a:solidFill>
                  <a:srgbClr val="FF0066"/>
                </a:solidFill>
                <a:cs typeface="Courier New" pitchFamily="49" charset="0"/>
              </a:rPr>
              <a:t>tạo</a:t>
            </a:r>
            <a:r>
              <a:rPr lang="en-US" sz="2400" dirty="0">
                <a:solidFill>
                  <a:srgbClr val="FF0066"/>
                </a:solidFill>
                <a:cs typeface="Courier New" pitchFamily="49" charset="0"/>
              </a:rPr>
              <a:t> </a:t>
            </a:r>
            <a:r>
              <a:rPr lang="en-US" sz="2400" dirty="0" err="1">
                <a:solidFill>
                  <a:srgbClr val="FF0066"/>
                </a:solidFill>
                <a:cs typeface="Courier New" pitchFamily="49" charset="0"/>
              </a:rPr>
              <a:t>bởi</a:t>
            </a:r>
            <a:r>
              <a:rPr lang="en-US" sz="2400" dirty="0">
                <a:solidFill>
                  <a:srgbClr val="FF0066"/>
                </a:solidFill>
                <a:cs typeface="Courier New" pitchFamily="49" charset="0"/>
              </a:rPr>
              <a:t> </a:t>
            </a:r>
            <a:r>
              <a:rPr lang="en-US" sz="2400" dirty="0" err="1">
                <a:solidFill>
                  <a:srgbClr val="FF0066"/>
                </a:solidFill>
                <a:cs typeface="Courier New" pitchFamily="49" charset="0"/>
              </a:rPr>
              <a:t>câu</a:t>
            </a:r>
            <a:r>
              <a:rPr lang="en-US" sz="2400" dirty="0">
                <a:solidFill>
                  <a:srgbClr val="FF0066"/>
                </a:solidFill>
                <a:cs typeface="Courier New" pitchFamily="49" charset="0"/>
              </a:rPr>
              <a:t> </a:t>
            </a:r>
            <a:r>
              <a:rPr lang="en-US" sz="2400" dirty="0" err="1">
                <a:solidFill>
                  <a:srgbClr val="FF0066"/>
                </a:solidFill>
                <a:cs typeface="Courier New" pitchFamily="49" charset="0"/>
              </a:rPr>
              <a:t>lệnh</a:t>
            </a:r>
            <a:r>
              <a:rPr lang="en-US" sz="2400" dirty="0">
                <a:solidFill>
                  <a:srgbClr val="FF0066"/>
                </a:solidFill>
                <a:cs typeface="Courier New" pitchFamily="49" charset="0"/>
              </a:rPr>
              <a:t> create table </a:t>
            </a:r>
            <a:r>
              <a:rPr lang="en-US" sz="2400" dirty="0" err="1">
                <a:solidFill>
                  <a:srgbClr val="FF0066"/>
                </a:solidFill>
                <a:cs typeface="Courier New" pitchFamily="49" charset="0"/>
              </a:rPr>
              <a:t>vẫn</a:t>
            </a:r>
            <a:r>
              <a:rPr lang="en-US" sz="2400" dirty="0">
                <a:solidFill>
                  <a:srgbClr val="FF0066"/>
                </a:solidFill>
                <a:cs typeface="Courier New" pitchFamily="49" charset="0"/>
              </a:rPr>
              <a:t>  </a:t>
            </a:r>
            <a:r>
              <a:rPr lang="en-US" sz="2400" dirty="0" err="1">
                <a:solidFill>
                  <a:srgbClr val="FF0066"/>
                </a:solidFill>
                <a:cs typeface="Courier New" pitchFamily="49" charset="0"/>
              </a:rPr>
              <a:t>được</a:t>
            </a:r>
            <a:r>
              <a:rPr lang="en-US" sz="2400" dirty="0">
                <a:solidFill>
                  <a:srgbClr val="FF0066"/>
                </a:solidFill>
                <a:cs typeface="Courier New" pitchFamily="49" charset="0"/>
              </a:rPr>
              <a:t> </a:t>
            </a:r>
            <a:r>
              <a:rPr lang="en-US" sz="2400" dirty="0" err="1">
                <a:solidFill>
                  <a:srgbClr val="FF0066"/>
                </a:solidFill>
                <a:cs typeface="Courier New" pitchFamily="49" charset="0"/>
              </a:rPr>
              <a:t>giữ</a:t>
            </a:r>
            <a:r>
              <a:rPr lang="en-US" sz="2400" dirty="0">
                <a:solidFill>
                  <a:srgbClr val="FF0066"/>
                </a:solidFill>
                <a:cs typeface="Courier New" pitchFamily="49" charset="0"/>
              </a:rPr>
              <a:t> </a:t>
            </a:r>
            <a:r>
              <a:rPr lang="en-US" sz="2400" dirty="0" err="1">
                <a:solidFill>
                  <a:srgbClr val="FF0066"/>
                </a:solidFill>
                <a:cs typeface="Courier New" pitchFamily="49" charset="0"/>
              </a:rPr>
              <a:t>nguyên</a:t>
            </a:r>
            <a:r>
              <a:rPr lang="en-US" sz="2400" dirty="0">
                <a:solidFill>
                  <a:srgbClr val="FF0066"/>
                </a:solidFill>
                <a:cs typeface="Courier New" pitchFamily="49" charset="0"/>
              </a:rPr>
              <a:t>.</a:t>
            </a:r>
          </a:p>
          <a:p>
            <a:pPr eaLnBrk="1" hangingPunct="1">
              <a:buFont typeface="Wingdings" pitchFamily="2" charset="2"/>
              <a:buNone/>
            </a:pPr>
            <a:endParaRPr lang="en-US" dirty="0"/>
          </a:p>
        </p:txBody>
      </p:sp>
    </p:spTree>
    <p:extLst>
      <p:ext uri="{BB962C8B-B14F-4D97-AF65-F5344CB8AC3E}">
        <p14:creationId xmlns:p14="http://schemas.microsoft.com/office/powerpoint/2010/main" val="189468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Footer Placeholder 3"/>
          <p:cNvSpPr txBox="1">
            <a:spLocks noGrp="1"/>
          </p:cNvSpPr>
          <p:nvPr/>
        </p:nvSpPr>
        <p:spPr bwMode="auto">
          <a:xfrm>
            <a:off x="1092200" y="6464300"/>
            <a:ext cx="4572000"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200" b="1">
                <a:solidFill>
                  <a:srgbClr val="3333FF"/>
                </a:solidFill>
              </a:rPr>
              <a:t>Ths. Lương Thị Ngọc Khánh – Khoa CNTT – TUD – ĐH TĐT</a:t>
            </a:r>
          </a:p>
        </p:txBody>
      </p:sp>
      <p:sp>
        <p:nvSpPr>
          <p:cNvPr id="94211" name="Rectangle 2"/>
          <p:cNvSpPr>
            <a:spLocks noGrp="1" noChangeArrowheads="1"/>
          </p:cNvSpPr>
          <p:nvPr>
            <p:ph type="title" idx="4294967295"/>
          </p:nvPr>
        </p:nvSpPr>
        <p:spPr/>
        <p:txBody>
          <a:bodyPr/>
          <a:lstStyle/>
          <a:p>
            <a:pPr eaLnBrk="1" hangingPunct="1"/>
            <a:r>
              <a:rPr lang="en-US"/>
              <a:t>Các kiểu dữ liệu trong SQL</a:t>
            </a:r>
          </a:p>
        </p:txBody>
      </p:sp>
      <p:sp>
        <p:nvSpPr>
          <p:cNvPr id="90116" name="Rectangle 3"/>
          <p:cNvSpPr>
            <a:spLocks noGrp="1" noChangeArrowheads="1"/>
          </p:cNvSpPr>
          <p:nvPr>
            <p:ph type="body" idx="4294967295"/>
          </p:nvPr>
        </p:nvSpPr>
        <p:spPr/>
        <p:txBody>
          <a:bodyPr/>
          <a:lstStyle/>
          <a:p>
            <a:pPr eaLnBrk="1" hangingPunct="1"/>
            <a:r>
              <a:rPr lang="en-US"/>
              <a:t>Kiểu dữ liệu là một thuộc tính, nó chỉ định kiểu của dữ liệu và dung lượng có thể lưu trữ của một đối tượng </a:t>
            </a:r>
          </a:p>
          <a:p>
            <a:pPr eaLnBrk="1" hangingPunct="1"/>
            <a:r>
              <a:rPr lang="en-US"/>
              <a:t>SQL Server hỗ trợ một số kiểu dữ liệu được cài sẵn như sau:</a:t>
            </a:r>
          </a:p>
        </p:txBody>
      </p:sp>
    </p:spTree>
    <p:extLst>
      <p:ext uri="{BB962C8B-B14F-4D97-AF65-F5344CB8AC3E}">
        <p14:creationId xmlns:p14="http://schemas.microsoft.com/office/powerpoint/2010/main" val="47835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p:txBody>
          <a:bodyPr/>
          <a:lstStyle/>
          <a:p>
            <a:pPr eaLnBrk="1" hangingPunct="1"/>
            <a:r>
              <a:rPr lang="en-US"/>
              <a:t>Nội dung chương III</a:t>
            </a:r>
          </a:p>
        </p:txBody>
      </p:sp>
      <p:sp>
        <p:nvSpPr>
          <p:cNvPr id="131075" name="Rectangle 3"/>
          <p:cNvSpPr>
            <a:spLocks noGrp="1" noChangeArrowheads="1"/>
          </p:cNvSpPr>
          <p:nvPr>
            <p:ph type="body" idx="4294967295"/>
          </p:nvPr>
        </p:nvSpPr>
        <p:spPr/>
        <p:txBody>
          <a:bodyPr/>
          <a:lstStyle/>
          <a:p>
            <a:pPr eaLnBrk="1" hangingPunct="1"/>
            <a:r>
              <a:rPr lang="en-US" sz="2000">
                <a:solidFill>
                  <a:schemeClr val="bg2"/>
                </a:solidFill>
              </a:rPr>
              <a:t>Giới thiệu sơ lược HQT CSDL SQL server 2000</a:t>
            </a:r>
          </a:p>
          <a:p>
            <a:pPr eaLnBrk="1" hangingPunct="1"/>
            <a:r>
              <a:rPr lang="en-US" sz="2000">
                <a:solidFill>
                  <a:schemeClr val="bg2"/>
                </a:solidFill>
              </a:rPr>
              <a:t>Các kiểu dữ liệu trong SQL </a:t>
            </a:r>
          </a:p>
          <a:p>
            <a:pPr eaLnBrk="1" hangingPunct="1"/>
            <a:r>
              <a:rPr lang="en-US" sz="2000">
                <a:solidFill>
                  <a:schemeClr val="bg2"/>
                </a:solidFill>
              </a:rPr>
              <a:t>Câu lệnh định nghĩa dữ liệu</a:t>
            </a:r>
          </a:p>
          <a:p>
            <a:pPr lvl="1"/>
            <a:r>
              <a:rPr lang="en-US" sz="1800">
                <a:solidFill>
                  <a:schemeClr val="bg2"/>
                </a:solidFill>
              </a:rPr>
              <a:t>Tạo cơ sở dữ liệu</a:t>
            </a:r>
          </a:p>
          <a:p>
            <a:pPr lvl="1"/>
            <a:r>
              <a:rPr lang="en-US" sz="1800">
                <a:solidFill>
                  <a:schemeClr val="bg2"/>
                </a:solidFill>
              </a:rPr>
              <a:t>Tạo bảng</a:t>
            </a:r>
          </a:p>
          <a:p>
            <a:pPr lvl="1"/>
            <a:r>
              <a:rPr lang="en-US" sz="1800">
                <a:solidFill>
                  <a:schemeClr val="bg2"/>
                </a:solidFill>
              </a:rPr>
              <a:t>Câu lệnh cập nhật dữ liệu</a:t>
            </a:r>
          </a:p>
          <a:p>
            <a:pPr lvl="1"/>
            <a:r>
              <a:rPr lang="en-US" sz="1800" b="1"/>
              <a:t>Câu lệnh thay đổi cấu trúc bảng</a:t>
            </a:r>
          </a:p>
          <a:p>
            <a:pPr lvl="1"/>
            <a:r>
              <a:rPr lang="en-US" sz="1800">
                <a:solidFill>
                  <a:schemeClr val="tx1"/>
                </a:solidFill>
              </a:rPr>
              <a:t>Xóa bảng</a:t>
            </a:r>
          </a:p>
          <a:p>
            <a:pPr eaLnBrk="1" hangingPunct="1"/>
            <a:r>
              <a:rPr lang="en-US" sz="2000"/>
              <a:t>Câu lệnh thao tác dữ liệu</a:t>
            </a:r>
          </a:p>
          <a:p>
            <a:pPr lvl="1" eaLnBrk="1" hangingPunct="1"/>
            <a:r>
              <a:rPr lang="en-US" sz="1800">
                <a:solidFill>
                  <a:schemeClr val="tx1"/>
                </a:solidFill>
              </a:rPr>
              <a:t>Truy vấn dữ liệu cơ bản</a:t>
            </a:r>
          </a:p>
          <a:p>
            <a:pPr lvl="1" eaLnBrk="1" hangingPunct="1"/>
            <a:r>
              <a:rPr lang="en-US" sz="1800">
                <a:solidFill>
                  <a:schemeClr val="tx1"/>
                </a:solidFill>
              </a:rPr>
              <a:t>Truy vấn lồng</a:t>
            </a:r>
          </a:p>
          <a:p>
            <a:pPr lvl="1" eaLnBrk="1" hangingPunct="1"/>
            <a:r>
              <a:rPr lang="en-US" sz="1800">
                <a:solidFill>
                  <a:schemeClr val="tx1"/>
                </a:solidFill>
              </a:rPr>
              <a:t>Hàm kết hợp và gom nhóm</a:t>
            </a:r>
          </a:p>
          <a:p>
            <a:pPr lvl="1" eaLnBrk="1" hangingPunct="1"/>
            <a:r>
              <a:rPr lang="en-US" sz="1800">
                <a:solidFill>
                  <a:schemeClr val="tx1"/>
                </a:solidFill>
              </a:rPr>
              <a:t>Một số dạng truy vấn khác</a:t>
            </a:r>
          </a:p>
          <a:p>
            <a:pPr eaLnBrk="1" hangingPunct="1"/>
            <a:r>
              <a:rPr lang="en-US" sz="2000"/>
              <a:t>Khung nhìn</a:t>
            </a:r>
          </a:p>
        </p:txBody>
      </p:sp>
    </p:spTree>
    <p:extLst>
      <p:ext uri="{BB962C8B-B14F-4D97-AF65-F5344CB8AC3E}">
        <p14:creationId xmlns:p14="http://schemas.microsoft.com/office/powerpoint/2010/main" val="1429146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p:txBody>
          <a:bodyPr anchor="t"/>
          <a:lstStyle/>
          <a:p>
            <a:pPr eaLnBrk="1" hangingPunct="1"/>
            <a:r>
              <a:rPr lang="en-US"/>
              <a:t>Các lệnh về thay đổi cấu trúc bảng</a:t>
            </a:r>
            <a:br>
              <a:rPr lang="en-US"/>
            </a:br>
            <a:r>
              <a:rPr lang="en-US" sz="2400"/>
              <a:t>- Thêm, xóa, sửa một cột (thuộc tính)</a:t>
            </a:r>
            <a:endParaRPr lang="en-US"/>
          </a:p>
        </p:txBody>
      </p:sp>
      <p:sp>
        <p:nvSpPr>
          <p:cNvPr id="35844" name="Rectangle 3"/>
          <p:cNvSpPr>
            <a:spLocks noGrp="1" noChangeArrowheads="1"/>
          </p:cNvSpPr>
          <p:nvPr>
            <p:ph type="body" idx="4294967295"/>
          </p:nvPr>
        </p:nvSpPr>
        <p:spPr/>
        <p:txBody>
          <a:bodyPr/>
          <a:lstStyle/>
          <a:p>
            <a:pPr eaLnBrk="1" hangingPunct="1"/>
            <a:r>
              <a:rPr lang="en-US" b="1" dirty="0" err="1"/>
              <a:t>Thêm</a:t>
            </a:r>
            <a:r>
              <a:rPr lang="en-US" b="1" dirty="0"/>
              <a:t> </a:t>
            </a:r>
            <a:r>
              <a:rPr lang="en-US" b="1" dirty="0" err="1"/>
              <a:t>một</a:t>
            </a:r>
            <a:r>
              <a:rPr lang="en-US" b="1" dirty="0"/>
              <a:t> </a:t>
            </a:r>
            <a:r>
              <a:rPr lang="en-US" b="1" dirty="0" err="1"/>
              <a:t>cột</a:t>
            </a:r>
            <a:r>
              <a:rPr lang="en-US" b="1" dirty="0"/>
              <a:t> </a:t>
            </a:r>
            <a:r>
              <a:rPr lang="en-US" b="1" dirty="0" err="1"/>
              <a:t>vào</a:t>
            </a:r>
            <a:r>
              <a:rPr lang="en-US" b="1" dirty="0"/>
              <a:t> </a:t>
            </a:r>
            <a:r>
              <a:rPr lang="en-US" b="1" dirty="0" err="1"/>
              <a:t>bảng</a:t>
            </a:r>
            <a:r>
              <a:rPr lang="en-US" b="1" dirty="0"/>
              <a:t> </a:t>
            </a:r>
            <a:r>
              <a:rPr lang="en-US" b="1" dirty="0" err="1"/>
              <a:t>có</a:t>
            </a:r>
            <a:r>
              <a:rPr lang="en-US" b="1" dirty="0"/>
              <a:t> </a:t>
            </a:r>
            <a:r>
              <a:rPr lang="en-US" b="1" dirty="0" err="1"/>
              <a:t>sẵn</a:t>
            </a:r>
            <a:endParaRPr lang="en-US" b="1" dirty="0"/>
          </a:p>
          <a:p>
            <a:pPr lvl="1" eaLnBrk="1" hangingPunct="1"/>
            <a:r>
              <a:rPr lang="en-US" sz="2200" b="1" dirty="0" err="1"/>
              <a:t>Cú</a:t>
            </a:r>
            <a:r>
              <a:rPr lang="en-US" sz="2200" b="1" dirty="0"/>
              <a:t> </a:t>
            </a:r>
            <a:r>
              <a:rPr lang="en-US" sz="2200" b="1" dirty="0" err="1"/>
              <a:t>pháp</a:t>
            </a:r>
            <a:endParaRPr lang="en-US" sz="2200" b="1" dirty="0"/>
          </a:p>
          <a:p>
            <a:pPr lvl="1" eaLnBrk="1" hangingPunct="1">
              <a:buFontTx/>
              <a:buNone/>
            </a:pPr>
            <a:r>
              <a:rPr lang="en-US" sz="2200" b="1" dirty="0">
                <a:latin typeface="Courier New" pitchFamily="49" charset="0"/>
              </a:rPr>
              <a:t>		</a:t>
            </a:r>
            <a:r>
              <a:rPr lang="en-US" sz="2200" b="1" dirty="0">
                <a:solidFill>
                  <a:schemeClr val="tx1"/>
                </a:solidFill>
                <a:latin typeface="Courier New" pitchFamily="49" charset="0"/>
              </a:rPr>
              <a:t>ALTER TABLE</a:t>
            </a:r>
            <a:r>
              <a:rPr lang="en-US" sz="2200" b="1" dirty="0">
                <a:latin typeface="Courier New" pitchFamily="49" charset="0"/>
              </a:rPr>
              <a:t> &lt;</a:t>
            </a:r>
            <a:r>
              <a:rPr lang="en-US" sz="2200" b="1" dirty="0" err="1">
                <a:latin typeface="Courier New" pitchFamily="49" charset="0"/>
              </a:rPr>
              <a:t>tên</a:t>
            </a:r>
            <a:r>
              <a:rPr lang="en-US" sz="2200" b="1" dirty="0">
                <a:latin typeface="Courier New" pitchFamily="49" charset="0"/>
              </a:rPr>
              <a:t> </a:t>
            </a:r>
            <a:r>
              <a:rPr lang="en-US" sz="2200" b="1" dirty="0" err="1">
                <a:latin typeface="Courier New" pitchFamily="49" charset="0"/>
              </a:rPr>
              <a:t>b</a:t>
            </a:r>
            <a:r>
              <a:rPr lang="en-US" sz="2000" b="1" dirty="0" err="1">
                <a:latin typeface="Courier New" pitchFamily="49" charset="0"/>
              </a:rPr>
              <a:t>ả</a:t>
            </a:r>
            <a:r>
              <a:rPr lang="en-US" sz="2200" b="1" dirty="0" err="1">
                <a:latin typeface="Courier New" pitchFamily="49" charset="0"/>
              </a:rPr>
              <a:t>ng</a:t>
            </a:r>
            <a:r>
              <a:rPr lang="en-US" sz="2200" b="1" dirty="0">
                <a:latin typeface="Courier New" pitchFamily="49" charset="0"/>
              </a:rPr>
              <a:t>&gt; </a:t>
            </a:r>
            <a:r>
              <a:rPr lang="en-US" sz="2200" b="1" dirty="0">
                <a:solidFill>
                  <a:schemeClr val="tx1"/>
                </a:solidFill>
                <a:latin typeface="Courier New" pitchFamily="49" charset="0"/>
              </a:rPr>
              <a:t>ADD</a:t>
            </a:r>
            <a:r>
              <a:rPr lang="en-US" sz="2200" b="1" dirty="0">
                <a:latin typeface="Courier New" pitchFamily="49" charset="0"/>
              </a:rPr>
              <a:t> &lt;</a:t>
            </a:r>
            <a:r>
              <a:rPr lang="en-US" sz="2200" b="1" dirty="0" err="1">
                <a:latin typeface="Courier New" pitchFamily="49" charset="0"/>
              </a:rPr>
              <a:t>tên</a:t>
            </a:r>
            <a:r>
              <a:rPr lang="en-US" sz="2200" b="1" dirty="0">
                <a:latin typeface="Courier New" pitchFamily="49" charset="0"/>
              </a:rPr>
              <a:t> </a:t>
            </a:r>
            <a:r>
              <a:rPr lang="en-US" sz="2200" b="1" dirty="0" err="1">
                <a:latin typeface="Courier New" pitchFamily="49" charset="0"/>
              </a:rPr>
              <a:t>c</a:t>
            </a:r>
            <a:r>
              <a:rPr lang="en-US" sz="2000" b="1" dirty="0" err="1">
                <a:latin typeface="Courier New" pitchFamily="49" charset="0"/>
              </a:rPr>
              <a:t>ộ</a:t>
            </a:r>
            <a:r>
              <a:rPr lang="en-US" sz="2200" b="1" dirty="0" err="1">
                <a:latin typeface="Courier New" pitchFamily="49" charset="0"/>
              </a:rPr>
              <a:t>t</a:t>
            </a:r>
            <a:r>
              <a:rPr lang="en-US" sz="2200" b="1" dirty="0">
                <a:latin typeface="Courier New" pitchFamily="49" charset="0"/>
              </a:rPr>
              <a:t> 1&gt;  &lt;kdl1&gt;[,&lt;</a:t>
            </a:r>
            <a:r>
              <a:rPr lang="en-US" sz="2200" b="1" dirty="0" err="1">
                <a:latin typeface="Courier New" pitchFamily="49" charset="0"/>
              </a:rPr>
              <a:t>tên</a:t>
            </a:r>
            <a:r>
              <a:rPr lang="en-US" sz="2200" b="1" dirty="0">
                <a:latin typeface="Courier New" pitchFamily="49" charset="0"/>
              </a:rPr>
              <a:t> </a:t>
            </a:r>
            <a:r>
              <a:rPr lang="en-US" sz="2200" b="1" dirty="0" err="1">
                <a:latin typeface="Courier New" pitchFamily="49" charset="0"/>
              </a:rPr>
              <a:t>c</a:t>
            </a:r>
            <a:r>
              <a:rPr lang="en-US" sz="2000" b="1" dirty="0" err="1">
                <a:latin typeface="Courier New" pitchFamily="49" charset="0"/>
              </a:rPr>
              <a:t>ộ</a:t>
            </a:r>
            <a:r>
              <a:rPr lang="en-US" sz="2200" b="1" dirty="0" err="1">
                <a:latin typeface="Courier New" pitchFamily="49" charset="0"/>
              </a:rPr>
              <a:t>t</a:t>
            </a:r>
            <a:r>
              <a:rPr lang="en-US" sz="2200" b="1" dirty="0">
                <a:latin typeface="Courier New" pitchFamily="49" charset="0"/>
              </a:rPr>
              <a:t> 2&gt; &lt;kdl2&gt;, ...]</a:t>
            </a:r>
          </a:p>
          <a:p>
            <a:pPr lvl="1" eaLnBrk="1" hangingPunct="1">
              <a:buFontTx/>
              <a:buNone/>
            </a:pPr>
            <a:endParaRPr lang="en-US" b="1" dirty="0">
              <a:latin typeface="Courier New" pitchFamily="49" charset="0"/>
            </a:endParaRPr>
          </a:p>
          <a:p>
            <a:pPr lvl="1" eaLnBrk="1" hangingPunct="1"/>
            <a:r>
              <a:rPr lang="en-US" b="1" dirty="0" err="1"/>
              <a:t>Ví</a:t>
            </a:r>
            <a:r>
              <a:rPr lang="en-US" b="1" dirty="0"/>
              <a:t> </a:t>
            </a:r>
            <a:r>
              <a:rPr lang="en-US" b="1" dirty="0" err="1"/>
              <a:t>dụ</a:t>
            </a:r>
            <a:r>
              <a:rPr lang="en-US" b="1" dirty="0"/>
              <a:t>: </a:t>
            </a:r>
            <a:r>
              <a:rPr lang="en-US" b="1" dirty="0" err="1"/>
              <a:t>Thêm</a:t>
            </a:r>
            <a:r>
              <a:rPr lang="en-US" b="1" dirty="0"/>
              <a:t> </a:t>
            </a:r>
            <a:r>
              <a:rPr lang="en-US" b="1" dirty="0" err="1"/>
              <a:t>cột</a:t>
            </a:r>
            <a:r>
              <a:rPr lang="en-US" b="1" dirty="0"/>
              <a:t> </a:t>
            </a:r>
            <a:r>
              <a:rPr lang="en-US" b="1" dirty="0" err="1"/>
              <a:t>ngaysinh</a:t>
            </a:r>
            <a:r>
              <a:rPr lang="en-US" b="1" dirty="0"/>
              <a:t> </a:t>
            </a:r>
            <a:r>
              <a:rPr lang="en-US" b="1" dirty="0" err="1"/>
              <a:t>vào</a:t>
            </a:r>
            <a:r>
              <a:rPr lang="en-US" b="1" dirty="0"/>
              <a:t> </a:t>
            </a:r>
            <a:r>
              <a:rPr lang="en-US" b="1" dirty="0" err="1"/>
              <a:t>bảng</a:t>
            </a:r>
            <a:r>
              <a:rPr lang="en-US" b="1" dirty="0"/>
              <a:t> </a:t>
            </a:r>
            <a:r>
              <a:rPr lang="en-US" b="1" dirty="0" err="1"/>
              <a:t>NhanVien</a:t>
            </a:r>
            <a:endParaRPr lang="en-US" b="1" dirty="0"/>
          </a:p>
          <a:p>
            <a:pPr lvl="1" eaLnBrk="1" hangingPunct="1"/>
            <a:endParaRPr lang="en-US" b="1" dirty="0"/>
          </a:p>
          <a:p>
            <a:pPr eaLnBrk="1" hangingPunct="1">
              <a:lnSpc>
                <a:spcPct val="80000"/>
              </a:lnSpc>
              <a:buFont typeface="Wingdings" pitchFamily="2" charset="2"/>
              <a:buNone/>
            </a:pPr>
            <a:r>
              <a:rPr lang="en-US" sz="2000" b="1" dirty="0">
                <a:latin typeface="Courier New" pitchFamily="49" charset="0"/>
              </a:rPr>
              <a:t>	</a:t>
            </a:r>
            <a:r>
              <a:rPr lang="en-US" sz="2200" b="1" dirty="0">
                <a:latin typeface="Courier New" pitchFamily="49" charset="0"/>
              </a:rPr>
              <a:t>	ALTER TABLE</a:t>
            </a:r>
            <a:r>
              <a:rPr lang="en-US" sz="2200" b="1" dirty="0">
                <a:solidFill>
                  <a:srgbClr val="3333FF"/>
                </a:solidFill>
                <a:latin typeface="Courier New" pitchFamily="49" charset="0"/>
              </a:rPr>
              <a:t> </a:t>
            </a:r>
            <a:r>
              <a:rPr lang="en-US" sz="2200" b="1" dirty="0" err="1">
                <a:solidFill>
                  <a:srgbClr val="008000"/>
                </a:solidFill>
                <a:latin typeface="Courier New" pitchFamily="49" charset="0"/>
              </a:rPr>
              <a:t>NhanVien</a:t>
            </a:r>
            <a:r>
              <a:rPr lang="en-US" sz="2200" b="1" dirty="0">
                <a:solidFill>
                  <a:srgbClr val="3333FF"/>
                </a:solidFill>
                <a:latin typeface="Courier New" pitchFamily="49" charset="0"/>
              </a:rPr>
              <a:t> </a:t>
            </a:r>
            <a:r>
              <a:rPr lang="en-US" sz="2200" b="1" dirty="0">
                <a:latin typeface="Courier New" pitchFamily="49" charset="0"/>
              </a:rPr>
              <a:t>ADD </a:t>
            </a:r>
            <a:r>
              <a:rPr lang="en-US" sz="2200" b="1" dirty="0" err="1">
                <a:solidFill>
                  <a:srgbClr val="008000"/>
                </a:solidFill>
                <a:latin typeface="Courier New" pitchFamily="49" charset="0"/>
              </a:rPr>
              <a:t>ngaysinh</a:t>
            </a:r>
            <a:r>
              <a:rPr lang="en-US" sz="2200" b="1" dirty="0">
                <a:solidFill>
                  <a:srgbClr val="008000"/>
                </a:solidFill>
                <a:latin typeface="Courier New" pitchFamily="49" charset="0"/>
              </a:rPr>
              <a:t> datetime</a:t>
            </a:r>
          </a:p>
          <a:p>
            <a:pPr eaLnBrk="1" hangingPunct="1">
              <a:lnSpc>
                <a:spcPct val="80000"/>
              </a:lnSpc>
              <a:buFont typeface="Wingdings" pitchFamily="2" charset="2"/>
              <a:buNone/>
            </a:pPr>
            <a:endParaRPr lang="en-US" sz="2200" b="1" dirty="0">
              <a:latin typeface="Courier New" pitchFamily="49" charset="0"/>
            </a:endParaRPr>
          </a:p>
        </p:txBody>
      </p:sp>
    </p:spTree>
    <p:extLst>
      <p:ext uri="{BB962C8B-B14F-4D97-AF65-F5344CB8AC3E}">
        <p14:creationId xmlns:p14="http://schemas.microsoft.com/office/powerpoint/2010/main" val="2967537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p:txBody>
          <a:bodyPr anchor="t"/>
          <a:lstStyle/>
          <a:p>
            <a:pPr eaLnBrk="1" hangingPunct="1"/>
            <a:r>
              <a:rPr lang="en-US"/>
              <a:t>Các lệnh về thay đổi cấu trúc bảng</a:t>
            </a:r>
            <a:br>
              <a:rPr lang="en-US"/>
            </a:br>
            <a:r>
              <a:rPr lang="en-US" sz="2400"/>
              <a:t>- Thêm, xóa, sửa một cột (thuộc tính) (tt)</a:t>
            </a:r>
            <a:endParaRPr lang="en-US"/>
          </a:p>
        </p:txBody>
      </p:sp>
      <p:sp>
        <p:nvSpPr>
          <p:cNvPr id="35844" name="Rectangle 3"/>
          <p:cNvSpPr>
            <a:spLocks noGrp="1" noChangeArrowheads="1"/>
          </p:cNvSpPr>
          <p:nvPr>
            <p:ph type="body" idx="4294967295"/>
          </p:nvPr>
        </p:nvSpPr>
        <p:spPr/>
        <p:txBody>
          <a:bodyPr/>
          <a:lstStyle/>
          <a:p>
            <a:pPr eaLnBrk="1" hangingPunct="1"/>
            <a:r>
              <a:rPr lang="en-US" b="1" dirty="0" err="1"/>
              <a:t>Chỉnh</a:t>
            </a:r>
            <a:r>
              <a:rPr lang="en-US" b="1" dirty="0"/>
              <a:t> </a:t>
            </a:r>
            <a:r>
              <a:rPr lang="en-US" b="1" dirty="0" err="1"/>
              <a:t>sửa</a:t>
            </a:r>
            <a:r>
              <a:rPr lang="en-US" b="1" dirty="0"/>
              <a:t> </a:t>
            </a:r>
            <a:r>
              <a:rPr lang="en-US" b="1" dirty="0" err="1"/>
              <a:t>cột</a:t>
            </a:r>
            <a:r>
              <a:rPr lang="en-US" b="1" dirty="0"/>
              <a:t> </a:t>
            </a:r>
            <a:r>
              <a:rPr lang="en-US" b="1" dirty="0" err="1"/>
              <a:t>trong</a:t>
            </a:r>
            <a:r>
              <a:rPr lang="en-US" b="1" dirty="0"/>
              <a:t> </a:t>
            </a:r>
            <a:r>
              <a:rPr lang="en-US" b="1" dirty="0" err="1"/>
              <a:t>bảng</a:t>
            </a:r>
            <a:endParaRPr lang="en-US" b="1" dirty="0"/>
          </a:p>
          <a:p>
            <a:pPr lvl="1" eaLnBrk="1" hangingPunct="1"/>
            <a:r>
              <a:rPr lang="en-US" b="1" dirty="0" err="1"/>
              <a:t>Cú</a:t>
            </a:r>
            <a:r>
              <a:rPr lang="en-US" b="1" dirty="0"/>
              <a:t> </a:t>
            </a:r>
            <a:r>
              <a:rPr lang="en-US" b="1" dirty="0" err="1"/>
              <a:t>pháp</a:t>
            </a:r>
            <a:endParaRPr lang="en-US" b="1" dirty="0"/>
          </a:p>
          <a:p>
            <a:pPr lvl="1" eaLnBrk="1" hangingPunct="1">
              <a:buFontTx/>
              <a:buNone/>
            </a:pPr>
            <a:r>
              <a:rPr lang="en-US" b="1" dirty="0">
                <a:latin typeface="Courier New" pitchFamily="49" charset="0"/>
              </a:rPr>
              <a:t>		</a:t>
            </a:r>
            <a:r>
              <a:rPr lang="en-US" b="1" dirty="0">
                <a:solidFill>
                  <a:schemeClr val="tx1"/>
                </a:solidFill>
                <a:latin typeface="Courier New" pitchFamily="49" charset="0"/>
              </a:rPr>
              <a:t>ALTER TABLE </a:t>
            </a:r>
            <a:r>
              <a:rPr lang="en-US" b="1" dirty="0">
                <a:latin typeface="Courier New" pitchFamily="49" charset="0"/>
              </a:rPr>
              <a:t>&lt;</a:t>
            </a:r>
            <a:r>
              <a:rPr lang="en-US" b="1" dirty="0" err="1">
                <a:latin typeface="Courier New" pitchFamily="49" charset="0"/>
              </a:rPr>
              <a:t>table_name</a:t>
            </a:r>
            <a:r>
              <a:rPr lang="en-US" b="1" dirty="0">
                <a:latin typeface="Courier New" pitchFamily="49" charset="0"/>
              </a:rPr>
              <a:t>&gt; </a:t>
            </a:r>
          </a:p>
          <a:p>
            <a:pPr lvl="1" eaLnBrk="1" hangingPunct="1">
              <a:buFontTx/>
              <a:buNone/>
            </a:pPr>
            <a:r>
              <a:rPr lang="en-US" b="1" dirty="0">
                <a:latin typeface="Courier New" pitchFamily="49" charset="0"/>
              </a:rPr>
              <a:t>		</a:t>
            </a:r>
            <a:r>
              <a:rPr lang="en-US" b="1" dirty="0">
                <a:solidFill>
                  <a:schemeClr val="tx1"/>
                </a:solidFill>
                <a:latin typeface="Courier New" pitchFamily="49" charset="0"/>
              </a:rPr>
              <a:t>ALTER COLUMN </a:t>
            </a:r>
            <a:r>
              <a:rPr lang="en-US" b="1" dirty="0">
                <a:latin typeface="Courier New" pitchFamily="49" charset="0"/>
              </a:rPr>
              <a:t>&lt;</a:t>
            </a:r>
            <a:r>
              <a:rPr lang="en-US" b="1" dirty="0" err="1">
                <a:latin typeface="Courier New" pitchFamily="49" charset="0"/>
              </a:rPr>
              <a:t>tên</a:t>
            </a:r>
            <a:r>
              <a:rPr lang="en-US" b="1" dirty="0">
                <a:latin typeface="Courier New" pitchFamily="49" charset="0"/>
              </a:rPr>
              <a:t> </a:t>
            </a:r>
            <a:r>
              <a:rPr lang="en-US" b="1" dirty="0" err="1">
                <a:latin typeface="Courier New" pitchFamily="49" charset="0"/>
              </a:rPr>
              <a:t>cột</a:t>
            </a:r>
            <a:r>
              <a:rPr lang="en-US" b="1" dirty="0">
                <a:latin typeface="Courier New" pitchFamily="49" charset="0"/>
              </a:rPr>
              <a:t> 1&gt; &lt;kdl1&gt;   	[,&lt;</a:t>
            </a:r>
            <a:r>
              <a:rPr lang="en-US" b="1" dirty="0" err="1">
                <a:latin typeface="Courier New" pitchFamily="49" charset="0"/>
              </a:rPr>
              <a:t>tên</a:t>
            </a:r>
            <a:r>
              <a:rPr lang="en-US" b="1" dirty="0">
                <a:latin typeface="Courier New" pitchFamily="49" charset="0"/>
              </a:rPr>
              <a:t> </a:t>
            </a:r>
            <a:r>
              <a:rPr lang="en-US" b="1" dirty="0" err="1">
                <a:latin typeface="Courier New" pitchFamily="49" charset="0"/>
              </a:rPr>
              <a:t>cột</a:t>
            </a:r>
            <a:r>
              <a:rPr lang="en-US" b="1" dirty="0">
                <a:latin typeface="Courier New" pitchFamily="49" charset="0"/>
              </a:rPr>
              <a:t> 2&gt; &lt;kdl2&gt;   ...]</a:t>
            </a:r>
          </a:p>
          <a:p>
            <a:pPr lvl="1" eaLnBrk="1" hangingPunct="1">
              <a:buFontTx/>
              <a:buNone/>
            </a:pPr>
            <a:endParaRPr lang="en-US" b="1" dirty="0">
              <a:latin typeface="Courier New" pitchFamily="49" charset="0"/>
            </a:endParaRPr>
          </a:p>
          <a:p>
            <a:pPr lvl="1" eaLnBrk="1" hangingPunct="1"/>
            <a:r>
              <a:rPr lang="en-US" dirty="0" err="1"/>
              <a:t>Ví</a:t>
            </a:r>
            <a:r>
              <a:rPr lang="en-US" dirty="0"/>
              <a:t> </a:t>
            </a:r>
            <a:r>
              <a:rPr lang="en-US" dirty="0" err="1"/>
              <a:t>dụ</a:t>
            </a:r>
            <a:r>
              <a:rPr lang="en-US" dirty="0"/>
              <a:t>: </a:t>
            </a:r>
            <a:r>
              <a:rPr lang="en-US" dirty="0" err="1"/>
              <a:t>Sửa</a:t>
            </a:r>
            <a:r>
              <a:rPr lang="en-US" dirty="0"/>
              <a:t> </a:t>
            </a:r>
            <a:r>
              <a:rPr lang="en-US" dirty="0" err="1"/>
              <a:t>cột</a:t>
            </a:r>
            <a:r>
              <a:rPr lang="en-US" dirty="0"/>
              <a:t> </a:t>
            </a:r>
            <a:r>
              <a:rPr lang="en-US" dirty="0" err="1"/>
              <a:t>tennv</a:t>
            </a:r>
            <a:r>
              <a:rPr lang="en-US" dirty="0"/>
              <a:t> </a:t>
            </a:r>
            <a:r>
              <a:rPr lang="en-US" dirty="0" err="1"/>
              <a:t>trong</a:t>
            </a:r>
            <a:r>
              <a:rPr lang="en-US" dirty="0"/>
              <a:t> </a:t>
            </a:r>
            <a:r>
              <a:rPr lang="en-US" dirty="0" err="1"/>
              <a:t>bảng</a:t>
            </a:r>
            <a:r>
              <a:rPr lang="en-US" dirty="0"/>
              <a:t> </a:t>
            </a:r>
            <a:r>
              <a:rPr lang="en-US" dirty="0" err="1"/>
              <a:t>NhanVien</a:t>
            </a:r>
            <a:r>
              <a:rPr lang="en-US" dirty="0"/>
              <a:t> </a:t>
            </a:r>
            <a:r>
              <a:rPr lang="en-US" dirty="0" err="1"/>
              <a:t>thành</a:t>
            </a:r>
            <a:r>
              <a:rPr lang="en-US" dirty="0"/>
              <a:t> </a:t>
            </a:r>
            <a:r>
              <a:rPr lang="en-US" dirty="0" err="1"/>
              <a:t>cột</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nvarchar</a:t>
            </a:r>
            <a:r>
              <a:rPr lang="en-US" dirty="0"/>
              <a:t>(20)</a:t>
            </a:r>
          </a:p>
          <a:p>
            <a:pPr eaLnBrk="1" hangingPunct="1">
              <a:lnSpc>
                <a:spcPct val="80000"/>
              </a:lnSpc>
              <a:buFont typeface="Wingdings" pitchFamily="2" charset="2"/>
              <a:buNone/>
            </a:pPr>
            <a:r>
              <a:rPr lang="en-US" sz="2400" b="1" dirty="0">
                <a:latin typeface="Courier New" pitchFamily="49" charset="0"/>
              </a:rPr>
              <a:t>		ALTER TABLE</a:t>
            </a:r>
            <a:r>
              <a:rPr lang="en-US" sz="2400" b="1" dirty="0">
                <a:solidFill>
                  <a:srgbClr val="3333FF"/>
                </a:solidFill>
                <a:latin typeface="Courier New" pitchFamily="49" charset="0"/>
              </a:rPr>
              <a:t> </a:t>
            </a:r>
            <a:r>
              <a:rPr lang="en-US" sz="2400" b="1" dirty="0" err="1">
                <a:solidFill>
                  <a:srgbClr val="008000"/>
                </a:solidFill>
                <a:latin typeface="Courier New" pitchFamily="49" charset="0"/>
              </a:rPr>
              <a:t>NhanVien</a:t>
            </a:r>
            <a:r>
              <a:rPr lang="en-US" sz="2400" b="1" dirty="0">
                <a:solidFill>
                  <a:srgbClr val="3333FF"/>
                </a:solidFill>
                <a:latin typeface="Courier New" pitchFamily="49" charset="0"/>
              </a:rPr>
              <a:t> </a:t>
            </a:r>
            <a:r>
              <a:rPr lang="en-US" sz="2400" b="1" dirty="0">
                <a:latin typeface="Courier New" pitchFamily="49" charset="0"/>
              </a:rPr>
              <a:t>ALTER column </a:t>
            </a:r>
            <a:r>
              <a:rPr lang="en-US" sz="2400" b="1" dirty="0" err="1">
                <a:solidFill>
                  <a:srgbClr val="008000"/>
                </a:solidFill>
                <a:latin typeface="Courier New" pitchFamily="49" charset="0"/>
              </a:rPr>
              <a:t>tennv</a:t>
            </a:r>
            <a:r>
              <a:rPr lang="en-US" sz="2400" b="1" dirty="0">
                <a:solidFill>
                  <a:srgbClr val="008000"/>
                </a:solidFill>
                <a:latin typeface="Courier New" pitchFamily="49" charset="0"/>
              </a:rPr>
              <a:t> </a:t>
            </a:r>
            <a:r>
              <a:rPr lang="en-US" sz="2400" b="1" dirty="0" err="1">
                <a:solidFill>
                  <a:srgbClr val="008000"/>
                </a:solidFill>
                <a:latin typeface="Courier New" pitchFamily="49" charset="0"/>
              </a:rPr>
              <a:t>nvarchar</a:t>
            </a:r>
            <a:r>
              <a:rPr lang="en-US" sz="2400" b="1" dirty="0">
                <a:solidFill>
                  <a:srgbClr val="008000"/>
                </a:solidFill>
                <a:latin typeface="Courier New" pitchFamily="49" charset="0"/>
              </a:rPr>
              <a:t>(20)</a:t>
            </a:r>
          </a:p>
          <a:p>
            <a:pPr eaLnBrk="1" hangingPunct="1">
              <a:lnSpc>
                <a:spcPct val="80000"/>
              </a:lnSpc>
              <a:buFont typeface="Wingdings" pitchFamily="2" charset="2"/>
              <a:buNone/>
            </a:pPr>
            <a:endParaRPr lang="en-US" sz="2400" b="1" dirty="0">
              <a:latin typeface="Courier New" pitchFamily="49" charset="0"/>
            </a:endParaRPr>
          </a:p>
        </p:txBody>
      </p:sp>
    </p:spTree>
    <p:extLst>
      <p:ext uri="{BB962C8B-B14F-4D97-AF65-F5344CB8AC3E}">
        <p14:creationId xmlns:p14="http://schemas.microsoft.com/office/powerpoint/2010/main" val="2392211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p:txBody>
          <a:bodyPr anchor="t"/>
          <a:lstStyle/>
          <a:p>
            <a:pPr eaLnBrk="1" hangingPunct="1"/>
            <a:r>
              <a:rPr lang="en-US"/>
              <a:t>Các lệnh về thay đổi cấu trúc bảng</a:t>
            </a:r>
            <a:br>
              <a:rPr lang="en-US"/>
            </a:br>
            <a:r>
              <a:rPr lang="en-US" sz="2400"/>
              <a:t>- Thêm, xóa, sửa một cột (thuộc tính) (tt)</a:t>
            </a:r>
          </a:p>
        </p:txBody>
      </p:sp>
      <p:sp>
        <p:nvSpPr>
          <p:cNvPr id="35844" name="Rectangle 3"/>
          <p:cNvSpPr>
            <a:spLocks noGrp="1" noChangeArrowheads="1"/>
          </p:cNvSpPr>
          <p:nvPr>
            <p:ph type="body" idx="4294967295"/>
          </p:nvPr>
        </p:nvSpPr>
        <p:spPr/>
        <p:txBody>
          <a:bodyPr/>
          <a:lstStyle/>
          <a:p>
            <a:pPr eaLnBrk="1" hangingPunct="1"/>
            <a:r>
              <a:rPr lang="en-US" b="1" dirty="0" err="1"/>
              <a:t>Xóa</a:t>
            </a:r>
            <a:r>
              <a:rPr lang="en-US" b="1" dirty="0"/>
              <a:t> </a:t>
            </a:r>
            <a:r>
              <a:rPr lang="en-US" b="1" dirty="0" err="1"/>
              <a:t>cột</a:t>
            </a:r>
            <a:r>
              <a:rPr lang="en-US" b="1" dirty="0"/>
              <a:t> </a:t>
            </a:r>
            <a:r>
              <a:rPr lang="en-US" b="1" dirty="0" err="1"/>
              <a:t>trong</a:t>
            </a:r>
            <a:r>
              <a:rPr lang="en-US" b="1" dirty="0"/>
              <a:t> </a:t>
            </a:r>
            <a:r>
              <a:rPr lang="en-US" b="1" dirty="0" err="1"/>
              <a:t>bảng</a:t>
            </a:r>
            <a:endParaRPr lang="en-US" b="1" dirty="0"/>
          </a:p>
          <a:p>
            <a:pPr lvl="1" eaLnBrk="1" hangingPunct="1"/>
            <a:r>
              <a:rPr lang="en-US" b="1" dirty="0" err="1"/>
              <a:t>Cú</a:t>
            </a:r>
            <a:r>
              <a:rPr lang="en-US" b="1" dirty="0"/>
              <a:t> </a:t>
            </a:r>
            <a:r>
              <a:rPr lang="en-US" b="1" dirty="0" err="1"/>
              <a:t>pháp</a:t>
            </a:r>
            <a:endParaRPr lang="en-US" b="1" dirty="0"/>
          </a:p>
          <a:p>
            <a:pPr lvl="1" eaLnBrk="1" hangingPunct="1">
              <a:buFontTx/>
              <a:buNone/>
            </a:pPr>
            <a:r>
              <a:rPr lang="en-US" b="1" dirty="0">
                <a:latin typeface="Courier New" pitchFamily="49" charset="0"/>
              </a:rPr>
              <a:t>		</a:t>
            </a:r>
            <a:r>
              <a:rPr lang="en-US" b="1" dirty="0">
                <a:solidFill>
                  <a:schemeClr val="tx1"/>
                </a:solidFill>
                <a:latin typeface="Courier New" pitchFamily="49" charset="0"/>
              </a:rPr>
              <a:t> ALTER TABLE </a:t>
            </a:r>
            <a:r>
              <a:rPr lang="en-US" b="1" dirty="0">
                <a:latin typeface="Courier New" pitchFamily="49" charset="0"/>
              </a:rPr>
              <a:t>&lt;</a:t>
            </a:r>
            <a:r>
              <a:rPr lang="en-US" b="1" dirty="0" err="1">
                <a:latin typeface="Courier New" pitchFamily="49" charset="0"/>
              </a:rPr>
              <a:t>table_name</a:t>
            </a:r>
            <a:r>
              <a:rPr lang="en-US" b="1" dirty="0">
                <a:latin typeface="Courier New" pitchFamily="49" charset="0"/>
              </a:rPr>
              <a:t>&gt; </a:t>
            </a:r>
            <a:r>
              <a:rPr lang="en-US" b="1" dirty="0">
                <a:solidFill>
                  <a:schemeClr val="tx1"/>
                </a:solidFill>
                <a:latin typeface="Courier New" pitchFamily="49" charset="0"/>
              </a:rPr>
              <a:t>DROP COLUMN </a:t>
            </a:r>
            <a:r>
              <a:rPr lang="en-US" b="1" dirty="0">
                <a:latin typeface="Courier New" pitchFamily="49" charset="0"/>
              </a:rPr>
              <a:t>&lt;column_name1&gt;  [,&lt;column_name2&gt; </a:t>
            </a:r>
          </a:p>
          <a:p>
            <a:pPr lvl="1" eaLnBrk="1" hangingPunct="1">
              <a:buFontTx/>
              <a:buNone/>
            </a:pPr>
            <a:endParaRPr lang="en-US" b="1" dirty="0">
              <a:latin typeface="Courier New" pitchFamily="49" charset="0"/>
            </a:endParaRPr>
          </a:p>
          <a:p>
            <a:pPr lvl="1" eaLnBrk="1" hangingPunct="1"/>
            <a:r>
              <a:rPr lang="en-US" dirty="0" err="1"/>
              <a:t>Ví</a:t>
            </a:r>
            <a:r>
              <a:rPr lang="en-US" dirty="0"/>
              <a:t> </a:t>
            </a:r>
            <a:r>
              <a:rPr lang="en-US" dirty="0" err="1"/>
              <a:t>dụ</a:t>
            </a:r>
            <a:r>
              <a:rPr lang="en-US" dirty="0"/>
              <a:t>: </a:t>
            </a:r>
            <a:r>
              <a:rPr lang="en-US" dirty="0" err="1"/>
              <a:t>Xóa</a:t>
            </a:r>
            <a:r>
              <a:rPr lang="en-US" dirty="0"/>
              <a:t> </a:t>
            </a:r>
            <a:r>
              <a:rPr lang="en-US" dirty="0" err="1"/>
              <a:t>cột</a:t>
            </a:r>
            <a:r>
              <a:rPr lang="en-US" dirty="0"/>
              <a:t> </a:t>
            </a:r>
            <a:r>
              <a:rPr lang="en-US" dirty="0" err="1"/>
              <a:t>diadiem</a:t>
            </a:r>
            <a:r>
              <a:rPr lang="en-US" dirty="0"/>
              <a:t> </a:t>
            </a:r>
            <a:r>
              <a:rPr lang="en-US" dirty="0" err="1"/>
              <a:t>trong</a:t>
            </a:r>
            <a:r>
              <a:rPr lang="en-US" dirty="0"/>
              <a:t> </a:t>
            </a:r>
            <a:r>
              <a:rPr lang="en-US" dirty="0" err="1"/>
              <a:t>bảng</a:t>
            </a:r>
            <a:r>
              <a:rPr lang="en-US" dirty="0"/>
              <a:t> </a:t>
            </a:r>
            <a:r>
              <a:rPr lang="en-US" dirty="0" err="1"/>
              <a:t>PhongBan</a:t>
            </a:r>
            <a:endParaRPr lang="en-US" dirty="0"/>
          </a:p>
          <a:p>
            <a:pPr eaLnBrk="1" hangingPunct="1">
              <a:lnSpc>
                <a:spcPct val="80000"/>
              </a:lnSpc>
              <a:buFont typeface="Wingdings" pitchFamily="2" charset="2"/>
              <a:buNone/>
            </a:pPr>
            <a:r>
              <a:rPr lang="en-US" sz="2400" b="1" dirty="0">
                <a:latin typeface="Courier New" pitchFamily="49" charset="0"/>
              </a:rPr>
              <a:t>		ALTER TABLE</a:t>
            </a:r>
            <a:r>
              <a:rPr lang="en-US" sz="2400" b="1" dirty="0">
                <a:solidFill>
                  <a:srgbClr val="3333FF"/>
                </a:solidFill>
                <a:latin typeface="Courier New" pitchFamily="49" charset="0"/>
              </a:rPr>
              <a:t> </a:t>
            </a:r>
            <a:r>
              <a:rPr lang="en-US" sz="2400" b="1" dirty="0" err="1">
                <a:solidFill>
                  <a:srgbClr val="008000"/>
                </a:solidFill>
                <a:latin typeface="Courier New" pitchFamily="49" charset="0"/>
              </a:rPr>
              <a:t>PhongBan</a:t>
            </a:r>
            <a:r>
              <a:rPr lang="en-US" sz="2400" b="1" dirty="0">
                <a:solidFill>
                  <a:srgbClr val="3333FF"/>
                </a:solidFill>
                <a:latin typeface="Courier New" pitchFamily="49" charset="0"/>
              </a:rPr>
              <a:t> </a:t>
            </a:r>
            <a:r>
              <a:rPr lang="en-US" sz="2400" b="1" dirty="0">
                <a:latin typeface="Courier New" pitchFamily="49" charset="0"/>
              </a:rPr>
              <a:t>DROP COLUMN </a:t>
            </a:r>
            <a:r>
              <a:rPr lang="en-US" sz="2400" b="1" dirty="0" err="1">
                <a:solidFill>
                  <a:srgbClr val="008000"/>
                </a:solidFill>
                <a:latin typeface="Courier New" pitchFamily="49" charset="0"/>
              </a:rPr>
              <a:t>diadiem</a:t>
            </a:r>
            <a:endParaRPr lang="en-US" sz="2400" b="1" dirty="0">
              <a:solidFill>
                <a:srgbClr val="008000"/>
              </a:solidFill>
              <a:latin typeface="Courier New" pitchFamily="49" charset="0"/>
            </a:endParaRPr>
          </a:p>
          <a:p>
            <a:pPr eaLnBrk="1" hangingPunct="1">
              <a:lnSpc>
                <a:spcPct val="80000"/>
              </a:lnSpc>
              <a:buFont typeface="Wingdings" pitchFamily="2" charset="2"/>
              <a:buNone/>
            </a:pPr>
            <a:endParaRPr lang="en-US" sz="2400" b="1" dirty="0">
              <a:latin typeface="Courier New" pitchFamily="49" charset="0"/>
            </a:endParaRPr>
          </a:p>
        </p:txBody>
      </p:sp>
    </p:spTree>
    <p:extLst>
      <p:ext uri="{BB962C8B-B14F-4D97-AF65-F5344CB8AC3E}">
        <p14:creationId xmlns:p14="http://schemas.microsoft.com/office/powerpoint/2010/main" val="192560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p:txBody>
          <a:bodyPr/>
          <a:lstStyle/>
          <a:p>
            <a:pPr eaLnBrk="1" hangingPunct="1"/>
            <a:r>
              <a:rPr lang="en-US"/>
              <a:t>Thêm ràng buộc khóa chính</a:t>
            </a:r>
          </a:p>
        </p:txBody>
      </p:sp>
      <p:sp>
        <p:nvSpPr>
          <p:cNvPr id="35844" name="Rectangle 3"/>
          <p:cNvSpPr>
            <a:spLocks noGrp="1" noChangeArrowheads="1"/>
          </p:cNvSpPr>
          <p:nvPr>
            <p:ph type="body" idx="4294967295"/>
          </p:nvPr>
        </p:nvSpPr>
        <p:spPr/>
        <p:txBody>
          <a:bodyPr/>
          <a:lstStyle/>
          <a:p>
            <a:pPr eaLnBrk="1" hangingPunct="1"/>
            <a:r>
              <a:rPr lang="en-US" b="1" dirty="0" err="1"/>
              <a:t>Thêm</a:t>
            </a:r>
            <a:r>
              <a:rPr lang="en-US" b="1" dirty="0"/>
              <a:t> RB </a:t>
            </a:r>
            <a:r>
              <a:rPr lang="en-US" b="1" dirty="0" err="1"/>
              <a:t>khóa</a:t>
            </a:r>
            <a:r>
              <a:rPr lang="en-US" b="1" dirty="0"/>
              <a:t> </a:t>
            </a:r>
            <a:r>
              <a:rPr lang="en-US" b="1" dirty="0" err="1"/>
              <a:t>chính</a:t>
            </a:r>
            <a:endParaRPr lang="en-US" b="1" dirty="0"/>
          </a:p>
          <a:p>
            <a:pPr lvl="1" eaLnBrk="1" hangingPunct="1"/>
            <a:r>
              <a:rPr lang="en-US" b="1" dirty="0" err="1"/>
              <a:t>Cú</a:t>
            </a:r>
            <a:r>
              <a:rPr lang="en-US" b="1" dirty="0"/>
              <a:t> </a:t>
            </a:r>
            <a:r>
              <a:rPr lang="en-US" b="1" dirty="0" err="1"/>
              <a:t>pháp</a:t>
            </a:r>
            <a:endParaRPr lang="en-US" b="1" dirty="0"/>
          </a:p>
          <a:p>
            <a:pPr lvl="1" eaLnBrk="1" hangingPunct="1">
              <a:buFontTx/>
              <a:buNone/>
            </a:pPr>
            <a:r>
              <a:rPr lang="en-US" b="1" dirty="0">
                <a:latin typeface="Courier New" pitchFamily="49" charset="0"/>
              </a:rPr>
              <a:t>	</a:t>
            </a:r>
            <a:r>
              <a:rPr lang="en-US" b="1" dirty="0">
                <a:solidFill>
                  <a:schemeClr val="tx1"/>
                </a:solidFill>
                <a:latin typeface="Courier New" pitchFamily="49" charset="0"/>
              </a:rPr>
              <a:t>ALTER TABLE </a:t>
            </a:r>
            <a:r>
              <a:rPr lang="en-US" b="1" dirty="0">
                <a:latin typeface="Courier New" pitchFamily="49" charset="0"/>
              </a:rPr>
              <a:t>&lt;</a:t>
            </a:r>
            <a:r>
              <a:rPr lang="en-US" b="1" dirty="0" err="1">
                <a:latin typeface="Courier New" pitchFamily="49" charset="0"/>
              </a:rPr>
              <a:t>tên</a:t>
            </a:r>
            <a:r>
              <a:rPr lang="en-US" b="1" dirty="0">
                <a:latin typeface="Courier New" pitchFamily="49" charset="0"/>
              </a:rPr>
              <a:t> </a:t>
            </a:r>
            <a:r>
              <a:rPr lang="en-US" b="1" dirty="0" err="1">
                <a:latin typeface="Courier New" pitchFamily="49" charset="0"/>
              </a:rPr>
              <a:t>bảng</a:t>
            </a:r>
            <a:r>
              <a:rPr lang="en-US" b="1" dirty="0">
                <a:latin typeface="Courier New" pitchFamily="49" charset="0"/>
              </a:rPr>
              <a:t>&gt; </a:t>
            </a:r>
            <a:r>
              <a:rPr lang="en-US" b="1" dirty="0">
                <a:solidFill>
                  <a:schemeClr val="tx1"/>
                </a:solidFill>
                <a:latin typeface="Courier New" pitchFamily="49" charset="0"/>
              </a:rPr>
              <a:t>ADD CONSTRAINT </a:t>
            </a:r>
            <a:r>
              <a:rPr lang="en-US" b="1" dirty="0">
                <a:latin typeface="Courier New" pitchFamily="49" charset="0"/>
              </a:rPr>
              <a:t>&lt;</a:t>
            </a:r>
            <a:r>
              <a:rPr lang="en-US" b="1" dirty="0" err="1">
                <a:latin typeface="Courier New" pitchFamily="49" charset="0"/>
              </a:rPr>
              <a:t>tên</a:t>
            </a:r>
            <a:r>
              <a:rPr lang="en-US" b="1" dirty="0">
                <a:latin typeface="Courier New" pitchFamily="49" charset="0"/>
              </a:rPr>
              <a:t> RB&gt; PRIMARY KEY (&lt;DS </a:t>
            </a:r>
            <a:r>
              <a:rPr lang="en-US" b="1" dirty="0" err="1">
                <a:latin typeface="Courier New" pitchFamily="49" charset="0"/>
              </a:rPr>
              <a:t>các</a:t>
            </a:r>
            <a:r>
              <a:rPr lang="en-US" b="1" dirty="0">
                <a:latin typeface="Courier New" pitchFamily="49" charset="0"/>
              </a:rPr>
              <a:t> </a:t>
            </a:r>
            <a:r>
              <a:rPr lang="en-US" b="1" dirty="0" err="1">
                <a:latin typeface="Courier New" pitchFamily="49" charset="0"/>
              </a:rPr>
              <a:t>cột</a:t>
            </a:r>
            <a:r>
              <a:rPr lang="en-US" b="1" dirty="0">
                <a:latin typeface="Courier New" pitchFamily="49" charset="0"/>
              </a:rPr>
              <a:t> </a:t>
            </a:r>
            <a:r>
              <a:rPr lang="en-US" b="1" dirty="0" err="1">
                <a:latin typeface="Courier New" pitchFamily="49" charset="0"/>
              </a:rPr>
              <a:t>làm</a:t>
            </a:r>
            <a:r>
              <a:rPr lang="en-US" b="1" dirty="0">
                <a:latin typeface="Courier New" pitchFamily="49" charset="0"/>
              </a:rPr>
              <a:t> </a:t>
            </a:r>
            <a:r>
              <a:rPr lang="en-US" b="1" dirty="0" err="1">
                <a:latin typeface="Courier New" pitchFamily="49" charset="0"/>
              </a:rPr>
              <a:t>khóa</a:t>
            </a:r>
            <a:r>
              <a:rPr lang="en-US" b="1" dirty="0">
                <a:latin typeface="Courier New" pitchFamily="49" charset="0"/>
              </a:rPr>
              <a:t> </a:t>
            </a:r>
            <a:r>
              <a:rPr lang="en-US" b="1" dirty="0" err="1">
                <a:latin typeface="Courier New" pitchFamily="49" charset="0"/>
              </a:rPr>
              <a:t>chính</a:t>
            </a:r>
            <a:r>
              <a:rPr lang="en-US" b="1" dirty="0">
                <a:latin typeface="Courier New" pitchFamily="49" charset="0"/>
              </a:rPr>
              <a:t>&gt;)</a:t>
            </a:r>
          </a:p>
          <a:p>
            <a:pPr lvl="1" eaLnBrk="1" hangingPunct="1">
              <a:buFontTx/>
              <a:buNone/>
            </a:pPr>
            <a:endParaRPr lang="en-US" b="1" dirty="0">
              <a:latin typeface="Courier New" pitchFamily="49" charset="0"/>
            </a:endParaRPr>
          </a:p>
          <a:p>
            <a:pPr lvl="1" eaLnBrk="1" hangingPunct="1">
              <a:buFontTx/>
              <a:buChar char="-"/>
            </a:pPr>
            <a:r>
              <a:rPr lang="en-US" b="1" dirty="0" err="1"/>
              <a:t>Ví</a:t>
            </a:r>
            <a:r>
              <a:rPr lang="en-US" b="1" dirty="0"/>
              <a:t> </a:t>
            </a:r>
            <a:r>
              <a:rPr lang="en-US" b="1" dirty="0" err="1"/>
              <a:t>dụ</a:t>
            </a:r>
            <a:r>
              <a:rPr lang="en-US" b="1" dirty="0"/>
              <a:t>: </a:t>
            </a:r>
            <a:r>
              <a:rPr lang="en-US" b="1" dirty="0" err="1"/>
              <a:t>Thêm</a:t>
            </a:r>
            <a:r>
              <a:rPr lang="en-US" b="1" dirty="0"/>
              <a:t> </a:t>
            </a:r>
            <a:r>
              <a:rPr lang="en-US" b="1" dirty="0" err="1"/>
              <a:t>khóa</a:t>
            </a:r>
            <a:r>
              <a:rPr lang="en-US" b="1" dirty="0"/>
              <a:t> </a:t>
            </a:r>
            <a:r>
              <a:rPr lang="en-US" b="1" dirty="0" err="1"/>
              <a:t>chính</a:t>
            </a:r>
            <a:r>
              <a:rPr lang="en-US" b="1" dirty="0"/>
              <a:t> </a:t>
            </a:r>
            <a:r>
              <a:rPr lang="en-US" b="1" dirty="0" err="1"/>
              <a:t>cho</a:t>
            </a:r>
            <a:r>
              <a:rPr lang="en-US" b="1" dirty="0"/>
              <a:t> </a:t>
            </a:r>
            <a:r>
              <a:rPr lang="en-US" b="1" dirty="0" err="1"/>
              <a:t>bảng</a:t>
            </a:r>
            <a:r>
              <a:rPr lang="en-US" b="1" dirty="0"/>
              <a:t> </a:t>
            </a:r>
            <a:r>
              <a:rPr lang="en-US" b="1" dirty="0" err="1"/>
              <a:t>KetQua</a:t>
            </a:r>
            <a:endParaRPr lang="en-US" b="1" dirty="0"/>
          </a:p>
          <a:p>
            <a:pPr lvl="1" eaLnBrk="1" hangingPunct="1">
              <a:buFontTx/>
              <a:buNone/>
            </a:pPr>
            <a:r>
              <a:rPr lang="en-US" dirty="0">
                <a:solidFill>
                  <a:schemeClr val="tx1"/>
                </a:solidFill>
                <a:latin typeface="Courier New" pitchFamily="49" charset="0"/>
              </a:rPr>
              <a:t>	</a:t>
            </a:r>
            <a:r>
              <a:rPr lang="en-US" b="1" dirty="0">
                <a:solidFill>
                  <a:schemeClr val="tx1"/>
                </a:solidFill>
                <a:latin typeface="Courier New" pitchFamily="49" charset="0"/>
              </a:rPr>
              <a:t>ALTER TABLE </a:t>
            </a:r>
            <a:r>
              <a:rPr lang="en-US" b="1" dirty="0" err="1">
                <a:solidFill>
                  <a:srgbClr val="008000"/>
                </a:solidFill>
                <a:latin typeface="Courier New" pitchFamily="49" charset="0"/>
              </a:rPr>
              <a:t>KetQua</a:t>
            </a:r>
            <a:r>
              <a:rPr lang="en-US" b="1" dirty="0">
                <a:solidFill>
                  <a:srgbClr val="008000"/>
                </a:solidFill>
                <a:latin typeface="Courier New" pitchFamily="49" charset="0"/>
              </a:rPr>
              <a:t> </a:t>
            </a:r>
            <a:r>
              <a:rPr lang="en-US" b="1" dirty="0">
                <a:solidFill>
                  <a:schemeClr val="tx1"/>
                </a:solidFill>
                <a:latin typeface="Courier New" pitchFamily="49" charset="0"/>
              </a:rPr>
              <a:t>ADD CONSTRAINT </a:t>
            </a:r>
            <a:r>
              <a:rPr lang="en-US" b="1" dirty="0" err="1">
                <a:solidFill>
                  <a:srgbClr val="008000"/>
                </a:solidFill>
                <a:latin typeface="Courier New" pitchFamily="49" charset="0"/>
              </a:rPr>
              <a:t>pk_kq</a:t>
            </a:r>
            <a:r>
              <a:rPr lang="en-US" b="1" dirty="0">
                <a:solidFill>
                  <a:srgbClr val="008000"/>
                </a:solidFill>
                <a:latin typeface="Courier New" pitchFamily="49" charset="0"/>
              </a:rPr>
              <a:t> </a:t>
            </a:r>
            <a:r>
              <a:rPr lang="en-US" b="1" dirty="0">
                <a:solidFill>
                  <a:schemeClr val="tx1"/>
                </a:solidFill>
                <a:latin typeface="Courier New" pitchFamily="49" charset="0"/>
              </a:rPr>
              <a:t>PRIMARY KEY</a:t>
            </a:r>
            <a:r>
              <a:rPr lang="en-US" b="1" dirty="0">
                <a:solidFill>
                  <a:srgbClr val="008000"/>
                </a:solidFill>
                <a:latin typeface="Courier New" pitchFamily="49" charset="0"/>
              </a:rPr>
              <a:t>(</a:t>
            </a:r>
            <a:r>
              <a:rPr lang="en-US" b="1" dirty="0" err="1">
                <a:solidFill>
                  <a:srgbClr val="008000"/>
                </a:solidFill>
                <a:latin typeface="Courier New" pitchFamily="49" charset="0"/>
              </a:rPr>
              <a:t>masv,mamh</a:t>
            </a:r>
            <a:r>
              <a:rPr lang="en-US" b="1" dirty="0">
                <a:solidFill>
                  <a:srgbClr val="008000"/>
                </a:solidFill>
                <a:latin typeface="Courier New" pitchFamily="49" charset="0"/>
              </a:rPr>
              <a:t>)</a:t>
            </a:r>
          </a:p>
          <a:p>
            <a:pPr eaLnBrk="1" hangingPunct="1">
              <a:buFont typeface="Wingdings" pitchFamily="2" charset="2"/>
              <a:buNone/>
            </a:pPr>
            <a:endParaRPr lang="en-US" sz="2400" b="1" dirty="0">
              <a:latin typeface="Courier New" pitchFamily="49" charset="0"/>
            </a:endParaRPr>
          </a:p>
        </p:txBody>
      </p:sp>
    </p:spTree>
    <p:extLst>
      <p:ext uri="{BB962C8B-B14F-4D97-AF65-F5344CB8AC3E}">
        <p14:creationId xmlns:p14="http://schemas.microsoft.com/office/powerpoint/2010/main" val="2603436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p:txBody>
          <a:bodyPr/>
          <a:lstStyle/>
          <a:p>
            <a:pPr eaLnBrk="1" hangingPunct="1"/>
            <a:r>
              <a:rPr lang="en-US"/>
              <a:t>Thêm ràng buộc khóa ngoại</a:t>
            </a:r>
          </a:p>
        </p:txBody>
      </p:sp>
      <p:sp>
        <p:nvSpPr>
          <p:cNvPr id="35844" name="Rectangle 3"/>
          <p:cNvSpPr>
            <a:spLocks noGrp="1" noChangeArrowheads="1"/>
          </p:cNvSpPr>
          <p:nvPr>
            <p:ph type="body" idx="4294967295"/>
          </p:nvPr>
        </p:nvSpPr>
        <p:spPr/>
        <p:txBody>
          <a:bodyPr/>
          <a:lstStyle/>
          <a:p>
            <a:pPr eaLnBrk="1" hangingPunct="1"/>
            <a:r>
              <a:rPr lang="en-US" b="1" dirty="0" err="1"/>
              <a:t>Thêm</a:t>
            </a:r>
            <a:r>
              <a:rPr lang="en-US" b="1" dirty="0"/>
              <a:t> RB </a:t>
            </a:r>
            <a:r>
              <a:rPr lang="en-US" b="1" dirty="0" err="1"/>
              <a:t>khóa</a:t>
            </a:r>
            <a:r>
              <a:rPr lang="en-US" b="1" dirty="0"/>
              <a:t> </a:t>
            </a:r>
            <a:r>
              <a:rPr lang="en-US" b="1" dirty="0" err="1"/>
              <a:t>ngoại</a:t>
            </a:r>
            <a:endParaRPr lang="en-US" b="1" dirty="0"/>
          </a:p>
          <a:p>
            <a:pPr lvl="1" eaLnBrk="1" hangingPunct="1"/>
            <a:r>
              <a:rPr lang="en-US" b="1" dirty="0" err="1"/>
              <a:t>Cú</a:t>
            </a:r>
            <a:r>
              <a:rPr lang="en-US" b="1" dirty="0"/>
              <a:t> </a:t>
            </a:r>
            <a:r>
              <a:rPr lang="en-US" b="1" dirty="0" err="1"/>
              <a:t>pháp</a:t>
            </a:r>
            <a:endParaRPr lang="en-US" b="1" dirty="0"/>
          </a:p>
          <a:p>
            <a:pPr lvl="1" eaLnBrk="1" hangingPunct="1">
              <a:buFontTx/>
              <a:buNone/>
            </a:pPr>
            <a:r>
              <a:rPr lang="en-US" b="1" dirty="0">
                <a:latin typeface="Courier New" pitchFamily="49" charset="0"/>
              </a:rPr>
              <a:t>	</a:t>
            </a:r>
            <a:r>
              <a:rPr lang="en-US" b="1" dirty="0">
                <a:solidFill>
                  <a:schemeClr val="tx1"/>
                </a:solidFill>
                <a:latin typeface="Courier New" pitchFamily="49" charset="0"/>
              </a:rPr>
              <a:t>ALTER TABLE </a:t>
            </a:r>
            <a:r>
              <a:rPr lang="en-US" b="1" dirty="0">
                <a:latin typeface="Courier New" pitchFamily="49" charset="0"/>
              </a:rPr>
              <a:t>&lt;</a:t>
            </a:r>
            <a:r>
              <a:rPr lang="en-US" b="1" dirty="0" err="1">
                <a:latin typeface="Courier New" pitchFamily="49" charset="0"/>
              </a:rPr>
              <a:t>tên</a:t>
            </a:r>
            <a:r>
              <a:rPr lang="en-US" b="1" dirty="0">
                <a:latin typeface="Courier New" pitchFamily="49" charset="0"/>
              </a:rPr>
              <a:t> </a:t>
            </a:r>
            <a:r>
              <a:rPr lang="en-US" b="1" dirty="0" err="1">
                <a:latin typeface="Courier New" pitchFamily="49" charset="0"/>
              </a:rPr>
              <a:t>b</a:t>
            </a:r>
            <a:r>
              <a:rPr lang="en-US" sz="1800" b="1" dirty="0" err="1">
                <a:latin typeface="Courier New" pitchFamily="49" charset="0"/>
              </a:rPr>
              <a:t>ả</a:t>
            </a:r>
            <a:r>
              <a:rPr lang="en-US" b="1" dirty="0" err="1">
                <a:latin typeface="Courier New" pitchFamily="49" charset="0"/>
              </a:rPr>
              <a:t>ng</a:t>
            </a:r>
            <a:r>
              <a:rPr lang="en-US" b="1" dirty="0">
                <a:latin typeface="Courier New" pitchFamily="49" charset="0"/>
              </a:rPr>
              <a:t>&gt; </a:t>
            </a:r>
            <a:r>
              <a:rPr lang="en-US" b="1" dirty="0">
                <a:solidFill>
                  <a:schemeClr val="tx1"/>
                </a:solidFill>
                <a:latin typeface="Courier New" pitchFamily="49" charset="0"/>
              </a:rPr>
              <a:t>ADD CONSTRAINT </a:t>
            </a:r>
            <a:r>
              <a:rPr lang="en-US" b="1" dirty="0">
                <a:latin typeface="Courier New" pitchFamily="49" charset="0"/>
              </a:rPr>
              <a:t>&lt;</a:t>
            </a:r>
            <a:r>
              <a:rPr lang="en-US" b="1" dirty="0" err="1">
                <a:latin typeface="Courier New" pitchFamily="49" charset="0"/>
              </a:rPr>
              <a:t>tên</a:t>
            </a:r>
            <a:r>
              <a:rPr lang="en-US" b="1" dirty="0">
                <a:latin typeface="Courier New" pitchFamily="49" charset="0"/>
              </a:rPr>
              <a:t> RB&gt; </a:t>
            </a:r>
            <a:r>
              <a:rPr lang="en-US" b="1" dirty="0">
                <a:solidFill>
                  <a:schemeClr val="tx1"/>
                </a:solidFill>
                <a:latin typeface="Courier New" pitchFamily="49" charset="0"/>
              </a:rPr>
              <a:t>FOREIGN KEY</a:t>
            </a:r>
            <a:r>
              <a:rPr lang="en-US" b="1" dirty="0">
                <a:latin typeface="Courier New" pitchFamily="49" charset="0"/>
              </a:rPr>
              <a:t> (&lt;DS </a:t>
            </a:r>
            <a:r>
              <a:rPr lang="en-US" b="1" dirty="0" err="1">
                <a:latin typeface="Courier New" pitchFamily="49" charset="0"/>
              </a:rPr>
              <a:t>các</a:t>
            </a:r>
            <a:r>
              <a:rPr lang="en-US" b="1" dirty="0">
                <a:latin typeface="Courier New" pitchFamily="49" charset="0"/>
              </a:rPr>
              <a:t> </a:t>
            </a:r>
            <a:r>
              <a:rPr lang="en-US" b="1" dirty="0" err="1">
                <a:latin typeface="Courier New" pitchFamily="49" charset="0"/>
              </a:rPr>
              <a:t>c</a:t>
            </a:r>
            <a:r>
              <a:rPr lang="en-US" sz="1800" b="1" dirty="0" err="1">
                <a:latin typeface="Courier New" pitchFamily="49" charset="0"/>
              </a:rPr>
              <a:t>ộ</a:t>
            </a:r>
            <a:r>
              <a:rPr lang="en-US" b="1" dirty="0" err="1">
                <a:latin typeface="Courier New" pitchFamily="49" charset="0"/>
              </a:rPr>
              <a:t>t</a:t>
            </a:r>
            <a:r>
              <a:rPr lang="en-US" b="1" dirty="0">
                <a:latin typeface="Courier New" pitchFamily="49" charset="0"/>
              </a:rPr>
              <a:t> </a:t>
            </a:r>
            <a:r>
              <a:rPr lang="en-US" b="1" dirty="0" err="1">
                <a:latin typeface="Courier New" pitchFamily="49" charset="0"/>
              </a:rPr>
              <a:t>làm</a:t>
            </a:r>
            <a:r>
              <a:rPr lang="en-US" b="1" dirty="0">
                <a:latin typeface="Courier New" pitchFamily="49" charset="0"/>
              </a:rPr>
              <a:t> </a:t>
            </a:r>
            <a:r>
              <a:rPr lang="en-US" b="1" dirty="0" err="1">
                <a:latin typeface="Courier New" pitchFamily="49" charset="0"/>
              </a:rPr>
              <a:t>khóa</a:t>
            </a:r>
            <a:r>
              <a:rPr lang="en-US" b="1" dirty="0">
                <a:latin typeface="Courier New" pitchFamily="49" charset="0"/>
              </a:rPr>
              <a:t> </a:t>
            </a:r>
            <a:r>
              <a:rPr lang="en-US" b="1" dirty="0" err="1">
                <a:latin typeface="Courier New" pitchFamily="49" charset="0"/>
              </a:rPr>
              <a:t>ngo</a:t>
            </a:r>
            <a:r>
              <a:rPr lang="en-US" sz="2000" b="1" dirty="0" err="1">
                <a:latin typeface="Courier New" pitchFamily="49" charset="0"/>
              </a:rPr>
              <a:t>ạ</a:t>
            </a:r>
            <a:r>
              <a:rPr lang="en-US" b="1" dirty="0" err="1">
                <a:latin typeface="Courier New" pitchFamily="49" charset="0"/>
              </a:rPr>
              <a:t>i</a:t>
            </a:r>
            <a:r>
              <a:rPr lang="en-US" b="1" dirty="0">
                <a:latin typeface="Courier New" pitchFamily="49" charset="0"/>
              </a:rPr>
              <a:t>&gt;) </a:t>
            </a:r>
            <a:r>
              <a:rPr lang="en-US" b="1" dirty="0">
                <a:solidFill>
                  <a:schemeClr val="tx1"/>
                </a:solidFill>
                <a:latin typeface="Courier New" pitchFamily="49" charset="0"/>
              </a:rPr>
              <a:t>REFERENCES</a:t>
            </a:r>
            <a:r>
              <a:rPr lang="en-US" b="1" dirty="0">
                <a:latin typeface="Courier New" pitchFamily="49" charset="0"/>
              </a:rPr>
              <a:t> &lt;</a:t>
            </a:r>
            <a:r>
              <a:rPr lang="en-US" b="1" dirty="0" err="1">
                <a:latin typeface="Courier New" pitchFamily="49" charset="0"/>
              </a:rPr>
              <a:t>tên</a:t>
            </a:r>
            <a:r>
              <a:rPr lang="en-US" b="1" dirty="0">
                <a:latin typeface="Courier New" pitchFamily="49" charset="0"/>
              </a:rPr>
              <a:t> </a:t>
            </a:r>
            <a:r>
              <a:rPr lang="en-US" b="1" dirty="0" err="1">
                <a:latin typeface="Courier New" pitchFamily="49" charset="0"/>
              </a:rPr>
              <a:t>b</a:t>
            </a:r>
            <a:r>
              <a:rPr lang="en-US" sz="2000" b="1" dirty="0" err="1">
                <a:latin typeface="Courier New" pitchFamily="49" charset="0"/>
              </a:rPr>
              <a:t>ả</a:t>
            </a:r>
            <a:r>
              <a:rPr lang="en-US" b="1" dirty="0" err="1">
                <a:latin typeface="Courier New" pitchFamily="49" charset="0"/>
              </a:rPr>
              <a:t>ng</a:t>
            </a:r>
            <a:r>
              <a:rPr lang="en-US" b="1" dirty="0">
                <a:latin typeface="Courier New" pitchFamily="49" charset="0"/>
              </a:rPr>
              <a:t> </a:t>
            </a:r>
            <a:r>
              <a:rPr lang="en-US" b="1" dirty="0" err="1">
                <a:latin typeface="Courier New" pitchFamily="49" charset="0"/>
              </a:rPr>
              <a:t>tham</a:t>
            </a:r>
            <a:r>
              <a:rPr lang="en-US" b="1" dirty="0">
                <a:latin typeface="Courier New" pitchFamily="49" charset="0"/>
              </a:rPr>
              <a:t> </a:t>
            </a:r>
            <a:r>
              <a:rPr lang="en-US" b="1" dirty="0" err="1">
                <a:latin typeface="Courier New" pitchFamily="49" charset="0"/>
              </a:rPr>
              <a:t>chi</a:t>
            </a:r>
            <a:r>
              <a:rPr lang="en-US" sz="2000" b="1" dirty="0" err="1">
                <a:latin typeface="Courier New" pitchFamily="49" charset="0"/>
              </a:rPr>
              <a:t>ế</a:t>
            </a:r>
            <a:r>
              <a:rPr lang="en-US" b="1" dirty="0" err="1">
                <a:latin typeface="Courier New" pitchFamily="49" charset="0"/>
              </a:rPr>
              <a:t>u</a:t>
            </a:r>
            <a:r>
              <a:rPr lang="en-US" b="1" dirty="0">
                <a:latin typeface="Courier New" pitchFamily="49" charset="0"/>
              </a:rPr>
              <a:t>&gt;(&lt;ds </a:t>
            </a:r>
            <a:r>
              <a:rPr lang="en-US" b="1" dirty="0" err="1">
                <a:latin typeface="Courier New" pitchFamily="49" charset="0"/>
              </a:rPr>
              <a:t>c</a:t>
            </a:r>
            <a:r>
              <a:rPr lang="en-US" sz="2000" b="1" dirty="0" err="1">
                <a:latin typeface="Courier New" pitchFamily="49" charset="0"/>
              </a:rPr>
              <a:t>ộ</a:t>
            </a:r>
            <a:r>
              <a:rPr lang="en-US" b="1" dirty="0" err="1">
                <a:latin typeface="Courier New" pitchFamily="49" charset="0"/>
              </a:rPr>
              <a:t>t</a:t>
            </a:r>
            <a:r>
              <a:rPr lang="en-US" b="1" dirty="0">
                <a:latin typeface="Courier New" pitchFamily="49" charset="0"/>
              </a:rPr>
              <a:t>&gt;)</a:t>
            </a:r>
          </a:p>
          <a:p>
            <a:pPr lvl="1" eaLnBrk="1" hangingPunct="1">
              <a:buFontTx/>
              <a:buNone/>
            </a:pPr>
            <a:endParaRPr lang="en-US" b="1" dirty="0">
              <a:latin typeface="Courier New" pitchFamily="49" charset="0"/>
            </a:endParaRPr>
          </a:p>
          <a:p>
            <a:pPr lvl="1" eaLnBrk="1" hangingPunct="1">
              <a:buFontTx/>
              <a:buChar char="-"/>
            </a:pPr>
            <a:r>
              <a:rPr lang="en-US" b="1" dirty="0" err="1"/>
              <a:t>Ví</a:t>
            </a:r>
            <a:r>
              <a:rPr lang="en-US" b="1" dirty="0"/>
              <a:t> </a:t>
            </a:r>
            <a:r>
              <a:rPr lang="en-US" b="1" dirty="0" err="1"/>
              <a:t>dụ</a:t>
            </a:r>
            <a:r>
              <a:rPr lang="en-US" b="1" dirty="0"/>
              <a:t>: </a:t>
            </a:r>
            <a:r>
              <a:rPr lang="en-US" b="1" dirty="0" err="1"/>
              <a:t>Thêm</a:t>
            </a:r>
            <a:r>
              <a:rPr lang="en-US" b="1" dirty="0"/>
              <a:t> RB </a:t>
            </a:r>
            <a:r>
              <a:rPr lang="en-US" b="1" dirty="0" err="1"/>
              <a:t>khóa</a:t>
            </a:r>
            <a:r>
              <a:rPr lang="en-US" b="1" dirty="0"/>
              <a:t> </a:t>
            </a:r>
            <a:r>
              <a:rPr lang="en-US" b="1" dirty="0" err="1"/>
              <a:t>ngoại</a:t>
            </a:r>
            <a:r>
              <a:rPr lang="en-US" b="1" dirty="0"/>
              <a:t> </a:t>
            </a:r>
            <a:r>
              <a:rPr lang="en-US" b="1" dirty="0" err="1"/>
              <a:t>cho</a:t>
            </a:r>
            <a:r>
              <a:rPr lang="en-US" b="1" dirty="0"/>
              <a:t> </a:t>
            </a:r>
            <a:r>
              <a:rPr lang="en-US" b="1" dirty="0" err="1"/>
              <a:t>bảng</a:t>
            </a:r>
            <a:r>
              <a:rPr lang="en-US" b="1" dirty="0"/>
              <a:t> </a:t>
            </a:r>
            <a:r>
              <a:rPr lang="en-US" b="1" dirty="0" err="1"/>
              <a:t>KetQua</a:t>
            </a:r>
            <a:endParaRPr lang="en-US" b="1" dirty="0"/>
          </a:p>
          <a:p>
            <a:pPr lvl="1" eaLnBrk="1" hangingPunct="1">
              <a:buFontTx/>
              <a:buNone/>
            </a:pPr>
            <a:r>
              <a:rPr lang="en-US" b="1" dirty="0">
                <a:solidFill>
                  <a:schemeClr val="tx1"/>
                </a:solidFill>
                <a:latin typeface="Courier New" pitchFamily="49" charset="0"/>
              </a:rPr>
              <a:t>	ALTER TABLE </a:t>
            </a:r>
            <a:r>
              <a:rPr lang="en-US" b="1" dirty="0" err="1">
                <a:solidFill>
                  <a:srgbClr val="008000"/>
                </a:solidFill>
                <a:latin typeface="Courier New" pitchFamily="49" charset="0"/>
              </a:rPr>
              <a:t>KetQua</a:t>
            </a:r>
            <a:r>
              <a:rPr lang="en-US" b="1" dirty="0">
                <a:solidFill>
                  <a:srgbClr val="008000"/>
                </a:solidFill>
                <a:latin typeface="Courier New" pitchFamily="49" charset="0"/>
              </a:rPr>
              <a:t> </a:t>
            </a:r>
            <a:r>
              <a:rPr lang="en-US" b="1" dirty="0">
                <a:solidFill>
                  <a:schemeClr val="tx1"/>
                </a:solidFill>
                <a:latin typeface="Courier New" pitchFamily="49" charset="0"/>
              </a:rPr>
              <a:t>ADD CONSTRAINT </a:t>
            </a:r>
            <a:r>
              <a:rPr lang="en-US" b="1" dirty="0" err="1">
                <a:solidFill>
                  <a:srgbClr val="008000"/>
                </a:solidFill>
                <a:latin typeface="Courier New" pitchFamily="49" charset="0"/>
              </a:rPr>
              <a:t>fk_kq_sv</a:t>
            </a:r>
            <a:r>
              <a:rPr lang="en-US" b="1" dirty="0">
                <a:solidFill>
                  <a:srgbClr val="008000"/>
                </a:solidFill>
                <a:latin typeface="Courier New" pitchFamily="49" charset="0"/>
              </a:rPr>
              <a:t> </a:t>
            </a:r>
            <a:r>
              <a:rPr lang="en-US" b="1" dirty="0">
                <a:solidFill>
                  <a:schemeClr val="tx1"/>
                </a:solidFill>
                <a:latin typeface="Courier New" pitchFamily="49" charset="0"/>
              </a:rPr>
              <a:t>FOREIGN KEY</a:t>
            </a:r>
            <a:r>
              <a:rPr lang="en-US" b="1" dirty="0">
                <a:solidFill>
                  <a:srgbClr val="008000"/>
                </a:solidFill>
                <a:latin typeface="Courier New" pitchFamily="49" charset="0"/>
              </a:rPr>
              <a:t>(</a:t>
            </a:r>
            <a:r>
              <a:rPr lang="en-US" b="1" dirty="0" err="1">
                <a:solidFill>
                  <a:srgbClr val="008000"/>
                </a:solidFill>
                <a:latin typeface="Courier New" pitchFamily="49" charset="0"/>
              </a:rPr>
              <a:t>masv</a:t>
            </a:r>
            <a:r>
              <a:rPr lang="en-US" b="1" dirty="0">
                <a:solidFill>
                  <a:srgbClr val="008000"/>
                </a:solidFill>
                <a:latin typeface="Courier New" pitchFamily="49" charset="0"/>
              </a:rPr>
              <a:t>) </a:t>
            </a:r>
            <a:r>
              <a:rPr lang="en-US" b="1" dirty="0">
                <a:solidFill>
                  <a:schemeClr val="tx1"/>
                </a:solidFill>
                <a:latin typeface="Courier New" pitchFamily="49" charset="0"/>
              </a:rPr>
              <a:t>REFERENCES</a:t>
            </a:r>
            <a:r>
              <a:rPr lang="en-US" b="1" dirty="0">
                <a:solidFill>
                  <a:srgbClr val="008000"/>
                </a:solidFill>
                <a:latin typeface="Courier New" pitchFamily="49" charset="0"/>
              </a:rPr>
              <a:t> </a:t>
            </a:r>
            <a:r>
              <a:rPr lang="en-US" b="1" dirty="0" err="1">
                <a:solidFill>
                  <a:srgbClr val="008000"/>
                </a:solidFill>
                <a:latin typeface="Courier New" pitchFamily="49" charset="0"/>
              </a:rPr>
              <a:t>SinhVien</a:t>
            </a:r>
            <a:r>
              <a:rPr lang="en-US" b="1" dirty="0">
                <a:solidFill>
                  <a:srgbClr val="008000"/>
                </a:solidFill>
                <a:latin typeface="Courier New" pitchFamily="49" charset="0"/>
              </a:rPr>
              <a:t>(</a:t>
            </a:r>
            <a:r>
              <a:rPr lang="en-US" b="1" dirty="0" err="1">
                <a:solidFill>
                  <a:srgbClr val="008000"/>
                </a:solidFill>
                <a:latin typeface="Courier New" pitchFamily="49" charset="0"/>
              </a:rPr>
              <a:t>masv</a:t>
            </a:r>
            <a:r>
              <a:rPr lang="en-US" dirty="0">
                <a:solidFill>
                  <a:srgbClr val="008000"/>
                </a:solidFill>
                <a:latin typeface="Courier New" pitchFamily="49" charset="0"/>
              </a:rPr>
              <a:t>)</a:t>
            </a:r>
          </a:p>
          <a:p>
            <a:pPr eaLnBrk="1" hangingPunct="1">
              <a:lnSpc>
                <a:spcPct val="80000"/>
              </a:lnSpc>
              <a:buFont typeface="Wingdings" pitchFamily="2" charset="2"/>
              <a:buNone/>
            </a:pPr>
            <a:endParaRPr lang="en-US" sz="2400" b="1" dirty="0">
              <a:latin typeface="Courier New" pitchFamily="49" charset="0"/>
            </a:endParaRPr>
          </a:p>
        </p:txBody>
      </p:sp>
    </p:spTree>
    <p:extLst>
      <p:ext uri="{BB962C8B-B14F-4D97-AF65-F5344CB8AC3E}">
        <p14:creationId xmlns:p14="http://schemas.microsoft.com/office/powerpoint/2010/main" val="3292905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p:txBody>
          <a:bodyPr/>
          <a:lstStyle/>
          <a:p>
            <a:pPr eaLnBrk="1" hangingPunct="1"/>
            <a:r>
              <a:rPr lang="en-US"/>
              <a:t>Thêm ràng buộc kiểm tra (check)</a:t>
            </a:r>
          </a:p>
        </p:txBody>
      </p:sp>
      <p:sp>
        <p:nvSpPr>
          <p:cNvPr id="35844" name="Rectangle 3"/>
          <p:cNvSpPr>
            <a:spLocks noGrp="1" noChangeArrowheads="1"/>
          </p:cNvSpPr>
          <p:nvPr>
            <p:ph type="body" idx="4294967295"/>
          </p:nvPr>
        </p:nvSpPr>
        <p:spPr/>
        <p:txBody>
          <a:bodyPr/>
          <a:lstStyle/>
          <a:p>
            <a:pPr eaLnBrk="1" hangingPunct="1"/>
            <a:r>
              <a:rPr lang="en-US" b="1"/>
              <a:t>Thêm RB kiểm tra</a:t>
            </a:r>
          </a:p>
          <a:p>
            <a:pPr lvl="1" eaLnBrk="1" hangingPunct="1"/>
            <a:r>
              <a:rPr lang="en-US" b="1"/>
              <a:t>Cú pháp</a:t>
            </a:r>
          </a:p>
          <a:p>
            <a:pPr lvl="1" eaLnBrk="1" hangingPunct="1">
              <a:buFontTx/>
              <a:buNone/>
            </a:pPr>
            <a:r>
              <a:rPr lang="en-US" b="1">
                <a:latin typeface="Courier New" pitchFamily="49" charset="0"/>
              </a:rPr>
              <a:t>	</a:t>
            </a:r>
            <a:r>
              <a:rPr lang="en-US" b="1">
                <a:solidFill>
                  <a:schemeClr val="tx1"/>
                </a:solidFill>
                <a:latin typeface="Courier New" pitchFamily="49" charset="0"/>
              </a:rPr>
              <a:t>ALTER TABLE </a:t>
            </a:r>
            <a:r>
              <a:rPr lang="en-US" b="1">
                <a:latin typeface="Courier New" pitchFamily="49" charset="0"/>
              </a:rPr>
              <a:t>&lt;tên b</a:t>
            </a:r>
            <a:r>
              <a:rPr lang="en-US" sz="2000" b="1">
                <a:latin typeface="Courier New" pitchFamily="49" charset="0"/>
              </a:rPr>
              <a:t>ả</a:t>
            </a:r>
            <a:r>
              <a:rPr lang="en-US" b="1">
                <a:latin typeface="Courier New" pitchFamily="49" charset="0"/>
              </a:rPr>
              <a:t>ng&gt; </a:t>
            </a:r>
            <a:r>
              <a:rPr lang="en-US" b="1">
                <a:solidFill>
                  <a:schemeClr val="tx1"/>
                </a:solidFill>
                <a:latin typeface="Courier New" pitchFamily="49" charset="0"/>
              </a:rPr>
              <a:t>ADD CONSTRAINT </a:t>
            </a:r>
            <a:r>
              <a:rPr lang="en-US" b="1">
                <a:latin typeface="Courier New" pitchFamily="49" charset="0"/>
              </a:rPr>
              <a:t>&lt;tên RB&gt; CHECK(&lt;đi</a:t>
            </a:r>
            <a:r>
              <a:rPr lang="en-US" sz="2000" b="1">
                <a:latin typeface="Courier New" pitchFamily="49" charset="0"/>
              </a:rPr>
              <a:t>ề</a:t>
            </a:r>
            <a:r>
              <a:rPr lang="en-US" b="1">
                <a:latin typeface="Courier New" pitchFamily="49" charset="0"/>
              </a:rPr>
              <a:t>u ki</a:t>
            </a:r>
            <a:r>
              <a:rPr lang="en-US" sz="2000" b="1">
                <a:latin typeface="Courier New" pitchFamily="49" charset="0"/>
              </a:rPr>
              <a:t>ệ</a:t>
            </a:r>
            <a:r>
              <a:rPr lang="en-US" b="1">
                <a:latin typeface="Courier New" pitchFamily="49" charset="0"/>
              </a:rPr>
              <a:t>n&gt;)</a:t>
            </a:r>
          </a:p>
          <a:p>
            <a:pPr lvl="1" eaLnBrk="1" hangingPunct="1">
              <a:buFontTx/>
              <a:buNone/>
            </a:pPr>
            <a:endParaRPr lang="en-US" b="1">
              <a:latin typeface="Courier New" pitchFamily="49" charset="0"/>
            </a:endParaRPr>
          </a:p>
          <a:p>
            <a:pPr lvl="1" eaLnBrk="1" hangingPunct="1">
              <a:buFontTx/>
              <a:buChar char="-"/>
            </a:pPr>
            <a:r>
              <a:rPr lang="en-US" b="1"/>
              <a:t>Ví dụ: Thêm RB kiểm tra đảm bảo thuộc tính phai trong bảng NhanVien chỉ nhận giá trị “nam” hoặc “nữ”</a:t>
            </a:r>
          </a:p>
          <a:p>
            <a:pPr lvl="1" eaLnBrk="1" hangingPunct="1">
              <a:buFontTx/>
              <a:buNone/>
            </a:pPr>
            <a:r>
              <a:rPr lang="en-US" b="1">
                <a:solidFill>
                  <a:schemeClr val="tx1"/>
                </a:solidFill>
                <a:latin typeface="Courier New" pitchFamily="49" charset="0"/>
              </a:rPr>
              <a:t>	ALTER TABLE </a:t>
            </a:r>
            <a:r>
              <a:rPr lang="en-US" b="1">
                <a:solidFill>
                  <a:srgbClr val="008000"/>
                </a:solidFill>
                <a:latin typeface="Courier New" pitchFamily="49" charset="0"/>
              </a:rPr>
              <a:t>NhanVien </a:t>
            </a:r>
            <a:r>
              <a:rPr lang="en-US" b="1">
                <a:solidFill>
                  <a:schemeClr val="tx1"/>
                </a:solidFill>
                <a:latin typeface="Courier New" pitchFamily="49" charset="0"/>
              </a:rPr>
              <a:t>ADD CONSTRAINT </a:t>
            </a:r>
            <a:r>
              <a:rPr lang="en-US" b="1">
                <a:solidFill>
                  <a:srgbClr val="008000"/>
                </a:solidFill>
                <a:latin typeface="Courier New" pitchFamily="49" charset="0"/>
              </a:rPr>
              <a:t>ck_phai </a:t>
            </a:r>
            <a:r>
              <a:rPr lang="en-US" b="1">
                <a:solidFill>
                  <a:schemeClr val="tx1"/>
                </a:solidFill>
                <a:latin typeface="Courier New" pitchFamily="49" charset="0"/>
              </a:rPr>
              <a:t>CHECK(phai in (‘nam’,’nu’))</a:t>
            </a:r>
            <a:endParaRPr lang="en-US" b="1">
              <a:solidFill>
                <a:srgbClr val="008000"/>
              </a:solidFill>
              <a:latin typeface="Courier New" pitchFamily="49" charset="0"/>
            </a:endParaRPr>
          </a:p>
          <a:p>
            <a:pPr eaLnBrk="1" hangingPunct="1">
              <a:lnSpc>
                <a:spcPct val="80000"/>
              </a:lnSpc>
              <a:buFont typeface="Wingdings" pitchFamily="2" charset="2"/>
              <a:buNone/>
            </a:pPr>
            <a:endParaRPr lang="en-US" sz="2400" b="1">
              <a:latin typeface="Courier New" pitchFamily="49" charset="0"/>
            </a:endParaRPr>
          </a:p>
        </p:txBody>
      </p:sp>
    </p:spTree>
    <p:extLst>
      <p:ext uri="{BB962C8B-B14F-4D97-AF65-F5344CB8AC3E}">
        <p14:creationId xmlns:p14="http://schemas.microsoft.com/office/powerpoint/2010/main" val="3635933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p:txBody>
          <a:bodyPr/>
          <a:lstStyle/>
          <a:p>
            <a:pPr eaLnBrk="1" hangingPunct="1"/>
            <a:r>
              <a:rPr lang="en-US"/>
              <a:t>Xóa ràng buộc khóa chính, khóa ngoại, check</a:t>
            </a:r>
          </a:p>
        </p:txBody>
      </p:sp>
      <p:sp>
        <p:nvSpPr>
          <p:cNvPr id="35844" name="Rectangle 3"/>
          <p:cNvSpPr>
            <a:spLocks noGrp="1" noChangeArrowheads="1"/>
          </p:cNvSpPr>
          <p:nvPr>
            <p:ph type="body" idx="4294967295"/>
          </p:nvPr>
        </p:nvSpPr>
        <p:spPr/>
        <p:txBody>
          <a:bodyPr/>
          <a:lstStyle/>
          <a:p>
            <a:pPr eaLnBrk="1" hangingPunct="1"/>
            <a:r>
              <a:rPr lang="en-US" b="1" dirty="0" err="1"/>
              <a:t>Cú</a:t>
            </a:r>
            <a:r>
              <a:rPr lang="en-US" b="1" dirty="0"/>
              <a:t> </a:t>
            </a:r>
            <a:r>
              <a:rPr lang="en-US" b="1" dirty="0" err="1"/>
              <a:t>pháp</a:t>
            </a:r>
            <a:endParaRPr lang="en-US" b="1" dirty="0"/>
          </a:p>
          <a:p>
            <a:pPr lvl="1" eaLnBrk="1" hangingPunct="1">
              <a:buFontTx/>
              <a:buNone/>
            </a:pPr>
            <a:r>
              <a:rPr lang="en-US" b="1" dirty="0">
                <a:latin typeface="Courier New" pitchFamily="49" charset="0"/>
              </a:rPr>
              <a:t>	</a:t>
            </a:r>
            <a:r>
              <a:rPr lang="en-US" b="1" dirty="0">
                <a:solidFill>
                  <a:schemeClr val="tx1"/>
                </a:solidFill>
                <a:latin typeface="Courier New" pitchFamily="49" charset="0"/>
              </a:rPr>
              <a:t>ALTER TABLE </a:t>
            </a:r>
            <a:r>
              <a:rPr lang="en-US" b="1" dirty="0">
                <a:latin typeface="Courier New" pitchFamily="49" charset="0"/>
              </a:rPr>
              <a:t>&lt;</a:t>
            </a:r>
            <a:r>
              <a:rPr lang="en-US" b="1" dirty="0" err="1">
                <a:latin typeface="Courier New" pitchFamily="49" charset="0"/>
              </a:rPr>
              <a:t>tên</a:t>
            </a:r>
            <a:r>
              <a:rPr lang="en-US" b="1" dirty="0">
                <a:latin typeface="Courier New" pitchFamily="49" charset="0"/>
              </a:rPr>
              <a:t> </a:t>
            </a:r>
            <a:r>
              <a:rPr lang="en-US" b="1" dirty="0" err="1">
                <a:latin typeface="Courier New" pitchFamily="49" charset="0"/>
              </a:rPr>
              <a:t>b</a:t>
            </a:r>
            <a:r>
              <a:rPr lang="en-US" sz="2000" b="1" dirty="0" err="1">
                <a:latin typeface="Courier New" pitchFamily="49" charset="0"/>
              </a:rPr>
              <a:t>ả</a:t>
            </a:r>
            <a:r>
              <a:rPr lang="en-US" b="1" dirty="0" err="1">
                <a:latin typeface="Courier New" pitchFamily="49" charset="0"/>
              </a:rPr>
              <a:t>ng</a:t>
            </a:r>
            <a:r>
              <a:rPr lang="en-US" b="1" dirty="0">
                <a:latin typeface="Courier New" pitchFamily="49" charset="0"/>
              </a:rPr>
              <a:t>&gt; </a:t>
            </a:r>
            <a:r>
              <a:rPr lang="en-US" b="1" dirty="0">
                <a:solidFill>
                  <a:schemeClr val="tx1"/>
                </a:solidFill>
                <a:latin typeface="Courier New" pitchFamily="49" charset="0"/>
              </a:rPr>
              <a:t>DROP CONSTRAINT </a:t>
            </a:r>
            <a:r>
              <a:rPr lang="en-US" b="1" dirty="0">
                <a:latin typeface="Courier New" pitchFamily="49" charset="0"/>
              </a:rPr>
              <a:t>&lt;</a:t>
            </a:r>
            <a:r>
              <a:rPr lang="en-US" b="1" dirty="0" err="1">
                <a:latin typeface="Courier New" pitchFamily="49" charset="0"/>
              </a:rPr>
              <a:t>tên</a:t>
            </a:r>
            <a:r>
              <a:rPr lang="en-US" b="1" dirty="0">
                <a:latin typeface="Courier New" pitchFamily="49" charset="0"/>
              </a:rPr>
              <a:t> RB&gt;</a:t>
            </a:r>
          </a:p>
          <a:p>
            <a:pPr eaLnBrk="1" hangingPunct="1">
              <a:buFontTx/>
              <a:buChar char="-"/>
            </a:pPr>
            <a:r>
              <a:rPr lang="en-US" b="1" dirty="0" err="1">
                <a:solidFill>
                  <a:srgbClr val="3333FF"/>
                </a:solidFill>
              </a:rPr>
              <a:t>Ví</a:t>
            </a:r>
            <a:r>
              <a:rPr lang="en-US" b="1" dirty="0">
                <a:solidFill>
                  <a:srgbClr val="3333FF"/>
                </a:solidFill>
              </a:rPr>
              <a:t> </a:t>
            </a:r>
            <a:r>
              <a:rPr lang="en-US" b="1" dirty="0" err="1">
                <a:solidFill>
                  <a:srgbClr val="3333FF"/>
                </a:solidFill>
              </a:rPr>
              <a:t>dụ</a:t>
            </a:r>
            <a:r>
              <a:rPr lang="en-US" b="1" dirty="0">
                <a:solidFill>
                  <a:srgbClr val="3333FF"/>
                </a:solidFill>
              </a:rPr>
              <a:t>: </a:t>
            </a:r>
          </a:p>
          <a:p>
            <a:pPr lvl="1" eaLnBrk="1" hangingPunct="1">
              <a:buFontTx/>
              <a:buChar char="-"/>
            </a:pPr>
            <a:r>
              <a:rPr lang="en-US" b="1" dirty="0" err="1"/>
              <a:t>Xóa</a:t>
            </a:r>
            <a:r>
              <a:rPr lang="en-US" b="1" dirty="0"/>
              <a:t> RB </a:t>
            </a:r>
            <a:r>
              <a:rPr lang="en-US" b="1" dirty="0" err="1"/>
              <a:t>kiểm</a:t>
            </a:r>
            <a:r>
              <a:rPr lang="en-US" b="1" dirty="0"/>
              <a:t> </a:t>
            </a:r>
            <a:r>
              <a:rPr lang="en-US" b="1" dirty="0" err="1"/>
              <a:t>tra</a:t>
            </a:r>
            <a:r>
              <a:rPr lang="en-US" b="1" dirty="0"/>
              <a:t> </a:t>
            </a:r>
            <a:r>
              <a:rPr lang="en-US" b="1" dirty="0" err="1"/>
              <a:t>trong</a:t>
            </a:r>
            <a:r>
              <a:rPr lang="en-US" b="1" dirty="0"/>
              <a:t> </a:t>
            </a:r>
            <a:r>
              <a:rPr lang="en-US" b="1" dirty="0" err="1"/>
              <a:t>bảng</a:t>
            </a:r>
            <a:r>
              <a:rPr lang="en-US" b="1" dirty="0"/>
              <a:t> </a:t>
            </a:r>
            <a:r>
              <a:rPr lang="en-US" b="1" dirty="0" err="1"/>
              <a:t>NhanVien</a:t>
            </a:r>
            <a:endParaRPr lang="en-US" b="1" dirty="0"/>
          </a:p>
          <a:p>
            <a:pPr lvl="1" eaLnBrk="1" hangingPunct="1">
              <a:buFontTx/>
              <a:buNone/>
            </a:pPr>
            <a:r>
              <a:rPr lang="en-US" dirty="0">
                <a:solidFill>
                  <a:schemeClr val="tx1"/>
                </a:solidFill>
                <a:latin typeface="Courier New" pitchFamily="49" charset="0"/>
              </a:rPr>
              <a:t>			</a:t>
            </a:r>
            <a:r>
              <a:rPr lang="en-US" b="1" dirty="0">
                <a:solidFill>
                  <a:schemeClr val="tx1"/>
                </a:solidFill>
                <a:latin typeface="Courier New" pitchFamily="49" charset="0"/>
              </a:rPr>
              <a:t>ALTER TABLE </a:t>
            </a:r>
            <a:r>
              <a:rPr lang="en-US" b="1" dirty="0" err="1">
                <a:solidFill>
                  <a:srgbClr val="008000"/>
                </a:solidFill>
                <a:latin typeface="Courier New" pitchFamily="49" charset="0"/>
              </a:rPr>
              <a:t>NhanVien</a:t>
            </a:r>
            <a:r>
              <a:rPr lang="en-US" b="1" dirty="0">
                <a:solidFill>
                  <a:srgbClr val="008000"/>
                </a:solidFill>
                <a:latin typeface="Courier New" pitchFamily="49" charset="0"/>
              </a:rPr>
              <a:t> </a:t>
            </a:r>
          </a:p>
          <a:p>
            <a:pPr lvl="1" eaLnBrk="1" hangingPunct="1">
              <a:buFontTx/>
              <a:buNone/>
            </a:pPr>
            <a:r>
              <a:rPr lang="en-US" b="1" dirty="0">
                <a:solidFill>
                  <a:srgbClr val="008000"/>
                </a:solidFill>
                <a:latin typeface="Courier New" pitchFamily="49" charset="0"/>
              </a:rPr>
              <a:t>			</a:t>
            </a:r>
            <a:r>
              <a:rPr lang="en-US" b="1" dirty="0">
                <a:solidFill>
                  <a:schemeClr val="tx1"/>
                </a:solidFill>
                <a:latin typeface="Courier New" pitchFamily="49" charset="0"/>
              </a:rPr>
              <a:t>DROP CONSTRAINT </a:t>
            </a:r>
            <a:r>
              <a:rPr lang="en-US" b="1" dirty="0" err="1">
                <a:solidFill>
                  <a:srgbClr val="008000"/>
                </a:solidFill>
                <a:latin typeface="Courier New" pitchFamily="49" charset="0"/>
              </a:rPr>
              <a:t>ck_phai</a:t>
            </a:r>
            <a:endParaRPr lang="en-US" b="1" dirty="0">
              <a:solidFill>
                <a:srgbClr val="008000"/>
              </a:solidFill>
              <a:latin typeface="Courier New" pitchFamily="49" charset="0"/>
            </a:endParaRPr>
          </a:p>
          <a:p>
            <a:pPr lvl="1" eaLnBrk="1" hangingPunct="1">
              <a:buFontTx/>
              <a:buChar char="-"/>
            </a:pPr>
            <a:r>
              <a:rPr lang="en-US" b="1" dirty="0" err="1"/>
              <a:t>Xóa</a:t>
            </a:r>
            <a:r>
              <a:rPr lang="en-US" b="1" dirty="0"/>
              <a:t> RB </a:t>
            </a:r>
            <a:r>
              <a:rPr lang="en-US" b="1" dirty="0" err="1"/>
              <a:t>khóa</a:t>
            </a:r>
            <a:r>
              <a:rPr lang="en-US" b="1" dirty="0"/>
              <a:t> </a:t>
            </a:r>
            <a:r>
              <a:rPr lang="en-US" b="1" dirty="0" err="1"/>
              <a:t>ngoại</a:t>
            </a:r>
            <a:r>
              <a:rPr lang="en-US" b="1" dirty="0"/>
              <a:t> </a:t>
            </a:r>
            <a:r>
              <a:rPr lang="en-US" b="1" dirty="0" err="1"/>
              <a:t>trong</a:t>
            </a:r>
            <a:r>
              <a:rPr lang="en-US" b="1" dirty="0"/>
              <a:t> </a:t>
            </a:r>
            <a:r>
              <a:rPr lang="en-US" b="1" dirty="0" err="1"/>
              <a:t>bảng</a:t>
            </a:r>
            <a:r>
              <a:rPr lang="en-US" b="1" dirty="0"/>
              <a:t> </a:t>
            </a:r>
            <a:r>
              <a:rPr lang="en-US" b="1" dirty="0" err="1"/>
              <a:t>KetQua</a:t>
            </a:r>
            <a:endParaRPr lang="en-US" b="1" dirty="0"/>
          </a:p>
          <a:p>
            <a:pPr lvl="1" eaLnBrk="1" hangingPunct="1">
              <a:buFontTx/>
              <a:buNone/>
            </a:pPr>
            <a:r>
              <a:rPr lang="en-US" dirty="0">
                <a:solidFill>
                  <a:schemeClr val="tx1"/>
                </a:solidFill>
                <a:latin typeface="Courier New" pitchFamily="49" charset="0"/>
              </a:rPr>
              <a:t>			</a:t>
            </a:r>
            <a:r>
              <a:rPr lang="en-US" b="1" dirty="0">
                <a:solidFill>
                  <a:schemeClr val="tx1"/>
                </a:solidFill>
                <a:latin typeface="Courier New" pitchFamily="49" charset="0"/>
              </a:rPr>
              <a:t>ALTER TABLE </a:t>
            </a:r>
            <a:r>
              <a:rPr lang="en-US" b="1" dirty="0" err="1">
                <a:solidFill>
                  <a:srgbClr val="008000"/>
                </a:solidFill>
                <a:latin typeface="Courier New" pitchFamily="49" charset="0"/>
              </a:rPr>
              <a:t>KetQua</a:t>
            </a:r>
            <a:r>
              <a:rPr lang="en-US" b="1" dirty="0">
                <a:solidFill>
                  <a:srgbClr val="008000"/>
                </a:solidFill>
                <a:latin typeface="Courier New" pitchFamily="49" charset="0"/>
              </a:rPr>
              <a:t> </a:t>
            </a:r>
          </a:p>
          <a:p>
            <a:pPr lvl="1" eaLnBrk="1" hangingPunct="1">
              <a:buFontTx/>
              <a:buNone/>
            </a:pPr>
            <a:r>
              <a:rPr lang="en-US" b="1" dirty="0">
                <a:solidFill>
                  <a:srgbClr val="008000"/>
                </a:solidFill>
                <a:latin typeface="Courier New" pitchFamily="49" charset="0"/>
              </a:rPr>
              <a:t>			</a:t>
            </a:r>
            <a:r>
              <a:rPr lang="en-US" b="1" dirty="0">
                <a:solidFill>
                  <a:schemeClr val="tx1"/>
                </a:solidFill>
                <a:latin typeface="Courier New" pitchFamily="49" charset="0"/>
              </a:rPr>
              <a:t>DROP CONSTRAINT </a:t>
            </a:r>
            <a:r>
              <a:rPr lang="en-US" b="1" dirty="0" err="1">
                <a:solidFill>
                  <a:srgbClr val="008000"/>
                </a:solidFill>
                <a:latin typeface="Courier New" pitchFamily="49" charset="0"/>
              </a:rPr>
              <a:t>fk_kq_sv</a:t>
            </a:r>
            <a:endParaRPr lang="en-US" b="1" dirty="0">
              <a:solidFill>
                <a:srgbClr val="008000"/>
              </a:solidFill>
              <a:latin typeface="Courier New" pitchFamily="49" charset="0"/>
            </a:endParaRPr>
          </a:p>
          <a:p>
            <a:pPr lvl="1" eaLnBrk="1" hangingPunct="1">
              <a:buFontTx/>
              <a:buChar char="-"/>
            </a:pPr>
            <a:endParaRPr lang="en-US" b="1" dirty="0">
              <a:latin typeface="Courier New" pitchFamily="49" charset="0"/>
            </a:endParaRPr>
          </a:p>
        </p:txBody>
      </p:sp>
    </p:spTree>
    <p:extLst>
      <p:ext uri="{BB962C8B-B14F-4D97-AF65-F5344CB8AC3E}">
        <p14:creationId xmlns:p14="http://schemas.microsoft.com/office/powerpoint/2010/main" val="1169523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84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4">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r>
              <a:rPr lang="en-US"/>
              <a:t>Nội dung chương III</a:t>
            </a:r>
          </a:p>
        </p:txBody>
      </p:sp>
      <p:sp>
        <p:nvSpPr>
          <p:cNvPr id="139267" name="Rectangle 3"/>
          <p:cNvSpPr>
            <a:spLocks noGrp="1" noChangeArrowheads="1"/>
          </p:cNvSpPr>
          <p:nvPr>
            <p:ph type="body" idx="4294967295"/>
          </p:nvPr>
        </p:nvSpPr>
        <p:spPr/>
        <p:txBody>
          <a:bodyPr/>
          <a:lstStyle/>
          <a:p>
            <a:pPr eaLnBrk="1" hangingPunct="1"/>
            <a:r>
              <a:rPr lang="en-US" sz="2000">
                <a:solidFill>
                  <a:schemeClr val="bg2"/>
                </a:solidFill>
              </a:rPr>
              <a:t>Giới thiệu sơ lược HQT CSDL SQL server 2000</a:t>
            </a:r>
          </a:p>
          <a:p>
            <a:pPr eaLnBrk="1" hangingPunct="1"/>
            <a:r>
              <a:rPr lang="en-US" sz="2000">
                <a:solidFill>
                  <a:schemeClr val="bg2"/>
                </a:solidFill>
              </a:rPr>
              <a:t>Các kiểu dữ liệu trong SQL </a:t>
            </a:r>
          </a:p>
          <a:p>
            <a:pPr eaLnBrk="1" hangingPunct="1"/>
            <a:r>
              <a:rPr lang="en-US" sz="2000">
                <a:solidFill>
                  <a:schemeClr val="bg2"/>
                </a:solidFill>
              </a:rPr>
              <a:t>Câu lệnh định nghĩa dữ liệu</a:t>
            </a:r>
          </a:p>
          <a:p>
            <a:pPr lvl="1"/>
            <a:r>
              <a:rPr lang="en-US" sz="1800">
                <a:solidFill>
                  <a:schemeClr val="bg2"/>
                </a:solidFill>
              </a:rPr>
              <a:t>Tạo cơ sở dữ liệu</a:t>
            </a:r>
          </a:p>
          <a:p>
            <a:pPr lvl="1"/>
            <a:r>
              <a:rPr lang="en-US" sz="1800">
                <a:solidFill>
                  <a:schemeClr val="bg2"/>
                </a:solidFill>
              </a:rPr>
              <a:t>Tạo bảng</a:t>
            </a:r>
          </a:p>
          <a:p>
            <a:pPr lvl="1"/>
            <a:r>
              <a:rPr lang="en-US" sz="1800">
                <a:solidFill>
                  <a:schemeClr val="bg2"/>
                </a:solidFill>
              </a:rPr>
              <a:t>Câu lệnh cập nhật dữ liệu</a:t>
            </a:r>
          </a:p>
          <a:p>
            <a:pPr lvl="1"/>
            <a:r>
              <a:rPr lang="en-US" sz="1800">
                <a:solidFill>
                  <a:schemeClr val="bg2"/>
                </a:solidFill>
              </a:rPr>
              <a:t>Câu lệnh thay đổi cấu trúc bảng</a:t>
            </a:r>
          </a:p>
          <a:p>
            <a:pPr lvl="1"/>
            <a:r>
              <a:rPr lang="en-US" sz="1800" b="1"/>
              <a:t>Xóa bảng</a:t>
            </a:r>
          </a:p>
          <a:p>
            <a:pPr eaLnBrk="1" hangingPunct="1"/>
            <a:r>
              <a:rPr lang="en-US" sz="2000"/>
              <a:t>Câu lệnh thao tác dữ liệu</a:t>
            </a:r>
          </a:p>
          <a:p>
            <a:pPr lvl="1" eaLnBrk="1" hangingPunct="1"/>
            <a:r>
              <a:rPr lang="en-US" sz="1800">
                <a:solidFill>
                  <a:schemeClr val="tx1"/>
                </a:solidFill>
              </a:rPr>
              <a:t>Truy vấn dữ liệu cơ bản</a:t>
            </a:r>
          </a:p>
          <a:p>
            <a:pPr lvl="1" eaLnBrk="1" hangingPunct="1"/>
            <a:r>
              <a:rPr lang="en-US" sz="1800">
                <a:solidFill>
                  <a:schemeClr val="tx1"/>
                </a:solidFill>
              </a:rPr>
              <a:t>Truy vấn lồng</a:t>
            </a:r>
          </a:p>
          <a:p>
            <a:pPr lvl="1" eaLnBrk="1" hangingPunct="1"/>
            <a:r>
              <a:rPr lang="en-US" sz="1800">
                <a:solidFill>
                  <a:schemeClr val="tx1"/>
                </a:solidFill>
              </a:rPr>
              <a:t>Hàm kết hợp và gom nhóm</a:t>
            </a:r>
          </a:p>
          <a:p>
            <a:pPr lvl="1" eaLnBrk="1" hangingPunct="1"/>
            <a:r>
              <a:rPr lang="en-US" sz="1800">
                <a:solidFill>
                  <a:schemeClr val="tx1"/>
                </a:solidFill>
              </a:rPr>
              <a:t>Một số dạng truy vấn khác</a:t>
            </a:r>
          </a:p>
          <a:p>
            <a:pPr eaLnBrk="1" hangingPunct="1"/>
            <a:r>
              <a:rPr lang="en-US" sz="2000"/>
              <a:t>Khung nhìn</a:t>
            </a:r>
          </a:p>
          <a:p>
            <a:pPr eaLnBrk="1" hangingPunct="1"/>
            <a:endParaRPr lang="en-US" sz="2000">
              <a:solidFill>
                <a:schemeClr val="bg2"/>
              </a:solidFill>
            </a:endParaRPr>
          </a:p>
        </p:txBody>
      </p:sp>
    </p:spTree>
    <p:extLst>
      <p:ext uri="{BB962C8B-B14F-4D97-AF65-F5344CB8AC3E}">
        <p14:creationId xmlns:p14="http://schemas.microsoft.com/office/powerpoint/2010/main" val="1867981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p:txBody>
          <a:bodyPr/>
          <a:lstStyle/>
          <a:p>
            <a:pPr eaLnBrk="1" hangingPunct="1"/>
            <a:r>
              <a:rPr lang="en-US"/>
              <a:t>Xóa bảng</a:t>
            </a:r>
          </a:p>
        </p:txBody>
      </p:sp>
      <p:sp>
        <p:nvSpPr>
          <p:cNvPr id="45060" name="Rectangle 3"/>
          <p:cNvSpPr>
            <a:spLocks noGrp="1" noChangeArrowheads="1"/>
          </p:cNvSpPr>
          <p:nvPr>
            <p:ph type="body" idx="4294967295"/>
          </p:nvPr>
        </p:nvSpPr>
        <p:spPr/>
        <p:txBody>
          <a:bodyPr/>
          <a:lstStyle/>
          <a:p>
            <a:pPr eaLnBrk="1" hangingPunct="1"/>
            <a:r>
              <a:rPr lang="en-US"/>
              <a:t>Cú pháp:</a:t>
            </a:r>
          </a:p>
          <a:p>
            <a:pPr marL="669925" lvl="1" indent="-325438" eaLnBrk="1" hangingPunct="1">
              <a:buFont typeface="Wingdings" pitchFamily="2" charset="2"/>
              <a:buNone/>
            </a:pPr>
            <a:r>
              <a:rPr lang="en-US"/>
              <a:t>	</a:t>
            </a:r>
            <a:r>
              <a:rPr lang="en-US" b="1">
                <a:latin typeface="Courier New" pitchFamily="49" charset="0"/>
                <a:cs typeface="Courier New" pitchFamily="49" charset="0"/>
              </a:rPr>
              <a:t>Drop table &lt;tên bảng&gt;</a:t>
            </a:r>
          </a:p>
          <a:p>
            <a:pPr eaLnBrk="1" hangingPunct="1"/>
            <a:endParaRPr lang="en-US"/>
          </a:p>
          <a:p>
            <a:pPr eaLnBrk="1" hangingPunct="1"/>
            <a:r>
              <a:rPr lang="en-US"/>
              <a:t>Ví dụ: Xóa bảng NhanVien</a:t>
            </a:r>
          </a:p>
          <a:p>
            <a:pPr marL="669925" lvl="1" indent="-325438" eaLnBrk="1" hangingPunct="1">
              <a:buFontTx/>
              <a:buNone/>
            </a:pPr>
            <a:r>
              <a:rPr lang="en-US" b="1">
                <a:solidFill>
                  <a:srgbClr val="008000"/>
                </a:solidFill>
                <a:latin typeface="Courier New" pitchFamily="49" charset="0"/>
                <a:cs typeface="Courier New" pitchFamily="49" charset="0"/>
              </a:rPr>
              <a:t>	Drop table NhanVien</a:t>
            </a:r>
          </a:p>
        </p:txBody>
      </p:sp>
    </p:spTree>
    <p:extLst>
      <p:ext uri="{BB962C8B-B14F-4D97-AF65-F5344CB8AC3E}">
        <p14:creationId xmlns:p14="http://schemas.microsoft.com/office/powerpoint/2010/main" val="1227916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Các kiểu dữ liệu trong SQL (tt)</a:t>
            </a:r>
          </a:p>
        </p:txBody>
      </p:sp>
      <p:graphicFrame>
        <p:nvGraphicFramePr>
          <p:cNvPr id="410723" name="Group 99"/>
          <p:cNvGraphicFramePr>
            <a:graphicFrameLocks noGrp="1"/>
          </p:cNvGraphicFramePr>
          <p:nvPr>
            <p:ph idx="1"/>
          </p:nvPr>
        </p:nvGraphicFramePr>
        <p:xfrm>
          <a:off x="533400" y="1285875"/>
          <a:ext cx="8229600" cy="5151437"/>
        </p:xfrm>
        <a:graphic>
          <a:graphicData uri="http://schemas.openxmlformats.org/drawingml/2006/table">
            <a:tbl>
              <a:tblPr/>
              <a:tblGrid>
                <a:gridCol w="1143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5410200">
                  <a:extLst>
                    <a:ext uri="{9D8B030D-6E8A-4147-A177-3AD203B41FA5}">
                      <a16:colId xmlns:a16="http://schemas.microsoft.com/office/drawing/2014/main" val="20002"/>
                    </a:ext>
                  </a:extLst>
                </a:gridCol>
              </a:tblGrid>
              <a:tr h="670601">
                <a:tc rowSpan="6">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Exact numbers</a:t>
                      </a: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Times New Roman" pitchFamily="18" charset="0"/>
                        </a:rPr>
                        <a:t>int </a:t>
                      </a:r>
                      <a:endParaRPr kumimoji="0" lang="en-US" sz="1900" b="0" i="0" u="none" strike="noStrike" cap="none" normalizeH="0" baseline="0">
                        <a:ln>
                          <a:noFill/>
                        </a:ln>
                        <a:solidFill>
                          <a:srgbClr val="3333FF"/>
                        </a:solidFill>
                        <a:effectLst/>
                        <a:latin typeface="Arial" charset="0"/>
                        <a:cs typeface="Arial" charset="0"/>
                      </a:endParaRP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 sử dụng 4 byte trong bộ nhớ máy tính.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 thường được dùng để lưu trữ giá trị số nguyên </a:t>
                      </a: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66829">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Times New Roman" pitchFamily="18" charset="0"/>
                        </a:rPr>
                        <a:t>smallint </a:t>
                      </a:r>
                      <a:endParaRPr kumimoji="0" lang="en-US" sz="1900" b="0" i="0" u="none" strike="noStrike" cap="none" normalizeH="0" baseline="0">
                        <a:ln>
                          <a:noFill/>
                        </a:ln>
                        <a:solidFill>
                          <a:srgbClr val="3333FF"/>
                        </a:solidFill>
                        <a:effectLst/>
                        <a:latin typeface="Arial" charset="0"/>
                        <a:cs typeface="Arial" charset="0"/>
                      </a:endParaRP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sử dụng 2 byte trong bộ nhớ máy tính. </a:t>
                      </a: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lưu trữ các số nguyên từ -32768 đến 32767. </a:t>
                      </a: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3347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Tinyint</a:t>
                      </a: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Chiếm 1byte trong bộ nhớ</a:t>
                      </a: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Có giá trị từ 0 đến 255</a:t>
                      </a: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60179">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Bigint</a:t>
                      </a: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Sử dụng 8bytes trong bộ nhớ máy tính</a:t>
                      </a: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lưu trữ các số nguyên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từ -2</a:t>
                      </a:r>
                      <a:r>
                        <a:rPr kumimoji="0" lang="en-US" sz="1900" b="1" i="0" u="none" strike="noStrike" cap="none" normalizeH="0" baseline="30000">
                          <a:ln>
                            <a:noFill/>
                          </a:ln>
                          <a:solidFill>
                            <a:srgbClr val="3333FF"/>
                          </a:solidFill>
                          <a:effectLst/>
                          <a:latin typeface="Arial" charset="0"/>
                          <a:cs typeface="Arial" charset="0"/>
                        </a:rPr>
                        <a:t>63</a:t>
                      </a:r>
                      <a:r>
                        <a:rPr kumimoji="0" lang="en-US" sz="1900" b="0" i="0" u="none" strike="noStrike" cap="none" normalizeH="0" baseline="0">
                          <a:ln>
                            <a:noFill/>
                          </a:ln>
                          <a:solidFill>
                            <a:srgbClr val="3333FF"/>
                          </a:solidFill>
                          <a:effectLst/>
                          <a:latin typeface="Arial" charset="0"/>
                          <a:cs typeface="Arial" charset="0"/>
                        </a:rPr>
                        <a:t>(-223372036854775807) đến 2</a:t>
                      </a:r>
                      <a:r>
                        <a:rPr kumimoji="0" lang="en-US" sz="1900" b="0" i="0" u="none" strike="noStrike" cap="none" normalizeH="0" baseline="30000">
                          <a:ln>
                            <a:noFill/>
                          </a:ln>
                          <a:solidFill>
                            <a:srgbClr val="3333FF"/>
                          </a:solidFill>
                          <a:effectLst/>
                          <a:latin typeface="Arial" charset="0"/>
                          <a:cs typeface="Arial" charset="0"/>
                        </a:rPr>
                        <a:t>63</a:t>
                      </a:r>
                      <a:r>
                        <a:rPr kumimoji="0" lang="en-US" sz="1900" b="0" i="0" u="none" strike="noStrike" cap="none" normalizeH="0" baseline="0">
                          <a:ln>
                            <a:noFill/>
                          </a:ln>
                          <a:solidFill>
                            <a:srgbClr val="3333FF"/>
                          </a:solidFill>
                          <a:effectLst/>
                          <a:latin typeface="Arial" charset="0"/>
                          <a:cs typeface="Arial" charset="0"/>
                        </a:rPr>
                        <a:t>-1</a:t>
                      </a: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6017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Times New Roman" pitchFamily="18" charset="0"/>
                        </a:rPr>
                        <a:t>numeric(p,d)</a:t>
                      </a:r>
                      <a:endParaRPr kumimoji="0" lang="en-US" sz="1900" b="0" i="0" u="none" strike="noStrike" cap="none" normalizeH="0" baseline="0">
                        <a:ln>
                          <a:noFill/>
                        </a:ln>
                        <a:solidFill>
                          <a:srgbClr val="3333FF"/>
                        </a:solidFill>
                        <a:effectLst/>
                        <a:latin typeface="Arial" charset="0"/>
                        <a:cs typeface="Arial" charset="0"/>
                      </a:endParaRP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Kiểu số với độ chính xác cố định</a:t>
                      </a: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Biểu diễn số gồm p chữ số và 1 dấu chấm, có d chữ số bên phải dấu chấm thập phân</a:t>
                      </a: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60179">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Times New Roman" pitchFamily="18" charset="0"/>
                        </a:rPr>
                        <a:t>money</a:t>
                      </a:r>
                      <a:endParaRPr kumimoji="0" lang="en-US" sz="1900" b="0" i="0" u="none" strike="noStrike" cap="none" normalizeH="0" baseline="0">
                        <a:ln>
                          <a:noFill/>
                        </a:ln>
                        <a:solidFill>
                          <a:srgbClr val="3333FF"/>
                        </a:solidFill>
                        <a:effectLst/>
                        <a:latin typeface="Arial" charset="0"/>
                        <a:cs typeface="Arial" charset="0"/>
                      </a:endParaRP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sử dụng 8 byte trong bộ nhớ máy tính. </a:t>
                      </a: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Biểu diễn giá trị dữ liệu tiền tệ từ (-2</a:t>
                      </a:r>
                      <a:r>
                        <a:rPr kumimoji="0" lang="en-US" sz="1900" b="1" i="0" u="none" strike="noStrike" cap="none" normalizeH="0" baseline="30000">
                          <a:ln>
                            <a:noFill/>
                          </a:ln>
                          <a:solidFill>
                            <a:srgbClr val="3333FF"/>
                          </a:solidFill>
                          <a:effectLst/>
                          <a:latin typeface="Arial" charset="0"/>
                          <a:cs typeface="Arial" charset="0"/>
                        </a:rPr>
                        <a:t>63</a:t>
                      </a:r>
                      <a:r>
                        <a:rPr kumimoji="0" lang="en-US" sz="1900" b="0" i="0" u="none" strike="noStrike" cap="none" normalizeH="0" baseline="0">
                          <a:ln>
                            <a:noFill/>
                          </a:ln>
                          <a:solidFill>
                            <a:srgbClr val="3333FF"/>
                          </a:solidFill>
                          <a:effectLst/>
                          <a:latin typeface="Arial" charset="0"/>
                          <a:cs typeface="Arial" charset="0"/>
                        </a:rPr>
                        <a:t>/10000) đến (2</a:t>
                      </a:r>
                      <a:r>
                        <a:rPr kumimoji="0" lang="en-US" sz="1900" b="1" i="0" u="none" strike="noStrike" cap="none" normalizeH="0" baseline="30000">
                          <a:ln>
                            <a:noFill/>
                          </a:ln>
                          <a:solidFill>
                            <a:srgbClr val="3333FF"/>
                          </a:solidFill>
                          <a:effectLst/>
                          <a:latin typeface="Arial" charset="0"/>
                          <a:cs typeface="Arial" charset="0"/>
                        </a:rPr>
                        <a:t>63</a:t>
                      </a:r>
                      <a:r>
                        <a:rPr kumimoji="0" lang="en-US" sz="1900" b="0" i="0" u="none" strike="noStrike" cap="none" normalizeH="0" baseline="0">
                          <a:ln>
                            <a:noFill/>
                          </a:ln>
                          <a:solidFill>
                            <a:srgbClr val="3333FF"/>
                          </a:solidFill>
                          <a:effectLst/>
                          <a:latin typeface="Arial" charset="0"/>
                          <a:cs typeface="Arial" charset="0"/>
                        </a:rPr>
                        <a:t>-1). </a:t>
                      </a:r>
                    </a:p>
                  </a:txBody>
                  <a:tcPr marT="45723" marB="45723"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5923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0723"/>
                                        </p:tgtEl>
                                        <p:attrNameLst>
                                          <p:attrName>style.visibility</p:attrName>
                                        </p:attrNameLst>
                                      </p:cBhvr>
                                      <p:to>
                                        <p:strVal val="visible"/>
                                      </p:to>
                                    </p:set>
                                    <p:animEffect transition="in" filter="blinds(horizontal)">
                                      <p:cBhvr>
                                        <p:cTn id="7" dur="500"/>
                                        <p:tgtEl>
                                          <p:spTgt spid="41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p:txBody>
          <a:bodyPr/>
          <a:lstStyle/>
          <a:p>
            <a:pPr eaLnBrk="1" hangingPunct="1"/>
            <a:r>
              <a:rPr lang="en-US"/>
              <a:t>Xóa bảng (tt)</a:t>
            </a:r>
          </a:p>
        </p:txBody>
      </p:sp>
      <p:sp>
        <p:nvSpPr>
          <p:cNvPr id="45060" name="Rectangle 3"/>
          <p:cNvSpPr>
            <a:spLocks noGrp="1" noChangeArrowheads="1"/>
          </p:cNvSpPr>
          <p:nvPr>
            <p:ph type="body" idx="4294967295"/>
          </p:nvPr>
        </p:nvSpPr>
        <p:spPr/>
        <p:txBody>
          <a:bodyPr/>
          <a:lstStyle/>
          <a:p>
            <a:pPr eaLnBrk="1" hangingPunct="1">
              <a:lnSpc>
                <a:spcPct val="120000"/>
              </a:lnSpc>
            </a:pPr>
            <a:r>
              <a:rPr lang="en-US"/>
              <a:t>Lưu ý khi xóa bảng có liên quan đến khóa ngoại:</a:t>
            </a:r>
          </a:p>
          <a:p>
            <a:pPr marL="669925" lvl="1" indent="-325438" eaLnBrk="1" hangingPunct="1">
              <a:lnSpc>
                <a:spcPct val="120000"/>
              </a:lnSpc>
            </a:pPr>
            <a:r>
              <a:rPr lang="en-US"/>
              <a:t>Nếu không có tham chiếu vòng thì tiến hành xóa bảng chứa khóa ngoại trước sau đó xóa bảng còn lại, hoặc xóa khóa ngoại rồi sau đó tiến hành xóa các bảng.</a:t>
            </a:r>
          </a:p>
          <a:p>
            <a:pPr marL="669925" lvl="1" indent="-325438" eaLnBrk="1" hangingPunct="1">
              <a:lnSpc>
                <a:spcPct val="120000"/>
              </a:lnSpc>
            </a:pPr>
            <a:r>
              <a:rPr lang="en-US"/>
              <a:t>Nếu có tham chiếu vòng thì xóa một khóa để làm mất tham chiếu vòng rồi tiến hành như trường hợp 1.</a:t>
            </a:r>
          </a:p>
          <a:p>
            <a:pPr marL="669925" lvl="1" indent="-325438" eaLnBrk="1" hangingPunct="1">
              <a:lnSpc>
                <a:spcPct val="120000"/>
              </a:lnSpc>
            </a:pPr>
            <a:r>
              <a:rPr lang="en-US"/>
              <a:t>Có thể sử dụng câu lệnh sau làm vô hiệu hóa các RB trên bảng trước khi xóa bảng:</a:t>
            </a:r>
          </a:p>
          <a:p>
            <a:pPr marL="669925" lvl="1" indent="-325438" eaLnBrk="1" hangingPunct="1">
              <a:lnSpc>
                <a:spcPct val="120000"/>
              </a:lnSpc>
              <a:buFontTx/>
              <a:buNone/>
            </a:pPr>
            <a:r>
              <a:rPr lang="en-US"/>
              <a:t>		</a:t>
            </a:r>
            <a:r>
              <a:rPr lang="en-US" b="1">
                <a:solidFill>
                  <a:srgbClr val="336600"/>
                </a:solidFill>
                <a:latin typeface="Courier New" pitchFamily="49" charset="0"/>
                <a:cs typeface="Courier New" pitchFamily="49" charset="0"/>
              </a:rPr>
              <a:t>Alter table &lt;tên bảng&gt; nocheck constraint all</a:t>
            </a:r>
            <a:endParaRPr lang="en-US" sz="2800" b="1">
              <a:solidFill>
                <a:srgbClr val="336600"/>
              </a:solidFill>
            </a:endParaRPr>
          </a:p>
        </p:txBody>
      </p:sp>
    </p:spTree>
    <p:extLst>
      <p:ext uri="{BB962C8B-B14F-4D97-AF65-F5344CB8AC3E}">
        <p14:creationId xmlns:p14="http://schemas.microsoft.com/office/powerpoint/2010/main" val="1411079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p:txBody>
          <a:bodyPr/>
          <a:lstStyle/>
          <a:p>
            <a:pPr eaLnBrk="1" hangingPunct="1"/>
            <a:r>
              <a:rPr lang="en-US"/>
              <a:t>Ví dụ tổng hợp</a:t>
            </a:r>
          </a:p>
        </p:txBody>
      </p:sp>
      <p:sp>
        <p:nvSpPr>
          <p:cNvPr id="132100" name="Rectangle 3"/>
          <p:cNvSpPr>
            <a:spLocks noGrp="1" noChangeArrowheads="1"/>
          </p:cNvSpPr>
          <p:nvPr>
            <p:ph type="body" idx="4294967295"/>
          </p:nvPr>
        </p:nvSpPr>
        <p:spPr/>
        <p:txBody>
          <a:bodyPr/>
          <a:lstStyle/>
          <a:p>
            <a:pPr eaLnBrk="1" hangingPunct="1">
              <a:lnSpc>
                <a:spcPct val="90000"/>
              </a:lnSpc>
            </a:pPr>
            <a:r>
              <a:rPr lang="en-US" sz="3000"/>
              <a:t>Tạo csdl QLDT gồm các lược đồ sau:</a:t>
            </a:r>
          </a:p>
          <a:p>
            <a:pPr lvl="1" eaLnBrk="1" hangingPunct="1">
              <a:lnSpc>
                <a:spcPct val="90000"/>
              </a:lnSpc>
            </a:pPr>
            <a:r>
              <a:rPr lang="pt-BR" sz="2600" b="1"/>
              <a:t>SINHVIEN </a:t>
            </a:r>
            <a:r>
              <a:rPr lang="pt-BR" sz="2600"/>
              <a:t>(</a:t>
            </a:r>
            <a:r>
              <a:rPr lang="pt-BR" sz="2600" u="sng"/>
              <a:t>MaSV</a:t>
            </a:r>
            <a:r>
              <a:rPr lang="pt-BR" sz="2600"/>
              <a:t>, Hoten, Namsinh, QQ, Hocluc)</a:t>
            </a:r>
            <a:endParaRPr lang="pt-BR" sz="2000"/>
          </a:p>
          <a:p>
            <a:pPr lvl="1" eaLnBrk="1" hangingPunct="1">
              <a:lnSpc>
                <a:spcPct val="90000"/>
              </a:lnSpc>
            </a:pPr>
            <a:r>
              <a:rPr lang="pt-BR" sz="2600" b="1"/>
              <a:t>DETAI</a:t>
            </a:r>
            <a:r>
              <a:rPr lang="pt-BR" sz="2600"/>
              <a:t> (</a:t>
            </a:r>
            <a:r>
              <a:rPr lang="pt-BR" sz="2600" u="sng"/>
              <a:t>MaDT</a:t>
            </a:r>
            <a:r>
              <a:rPr lang="pt-BR" sz="2600"/>
              <a:t>, TenDT, Chunhiem, Kinhphi)</a:t>
            </a:r>
            <a:endParaRPr lang="pt-BR" sz="2000"/>
          </a:p>
          <a:p>
            <a:pPr lvl="1" eaLnBrk="1" hangingPunct="1">
              <a:lnSpc>
                <a:spcPct val="90000"/>
              </a:lnSpc>
            </a:pPr>
            <a:r>
              <a:rPr lang="pt-BR" sz="2600" b="1"/>
              <a:t>SV_DT</a:t>
            </a:r>
            <a:r>
              <a:rPr lang="pt-BR" sz="2600"/>
              <a:t> (</a:t>
            </a:r>
            <a:r>
              <a:rPr lang="pt-BR" sz="2600" u="sng"/>
              <a:t>MaSV, MaDT</a:t>
            </a:r>
            <a:r>
              <a:rPr lang="pt-BR" sz="2600"/>
              <a:t>, NoiAD, KQ)</a:t>
            </a:r>
          </a:p>
          <a:p>
            <a:pPr eaLnBrk="1" hangingPunct="1">
              <a:lnSpc>
                <a:spcPct val="90000"/>
              </a:lnSpc>
            </a:pPr>
            <a:r>
              <a:rPr lang="en-US">
                <a:cs typeface="Courier New" pitchFamily="49" charset="0"/>
              </a:rPr>
              <a:t>Ta có các câu lệnh SQL sau:</a:t>
            </a:r>
          </a:p>
          <a:p>
            <a:pPr lvl="1" eaLnBrk="1" hangingPunct="1">
              <a:lnSpc>
                <a:spcPct val="90000"/>
              </a:lnSpc>
              <a:buFontTx/>
              <a:buNone/>
            </a:pPr>
            <a:r>
              <a:rPr lang="en-US" b="1">
                <a:solidFill>
                  <a:srgbClr val="008000"/>
                </a:solidFill>
                <a:latin typeface="Courier New" pitchFamily="49" charset="0"/>
                <a:cs typeface="Courier New" pitchFamily="49" charset="0"/>
              </a:rPr>
              <a:t>	Create database QLDT</a:t>
            </a:r>
          </a:p>
          <a:p>
            <a:pPr lvl="1" eaLnBrk="1" hangingPunct="1">
              <a:lnSpc>
                <a:spcPct val="90000"/>
              </a:lnSpc>
              <a:buFontTx/>
              <a:buNone/>
            </a:pPr>
            <a:r>
              <a:rPr lang="en-US" b="1">
                <a:solidFill>
                  <a:srgbClr val="008000"/>
                </a:solidFill>
                <a:latin typeface="Courier New" pitchFamily="49" charset="0"/>
                <a:cs typeface="Courier New" pitchFamily="49" charset="0"/>
              </a:rPr>
              <a:t>	Use QLDT</a:t>
            </a:r>
          </a:p>
          <a:p>
            <a:pPr lvl="1" eaLnBrk="1" hangingPunct="1">
              <a:lnSpc>
                <a:spcPct val="90000"/>
              </a:lnSpc>
              <a:buFontTx/>
              <a:buNone/>
            </a:pPr>
            <a:r>
              <a:rPr lang="en-US" b="1">
                <a:solidFill>
                  <a:srgbClr val="008000"/>
                </a:solidFill>
                <a:latin typeface="Courier New" pitchFamily="49" charset="0"/>
                <a:cs typeface="Courier New" pitchFamily="49" charset="0"/>
              </a:rPr>
              <a:t>	Create table SinhVien(</a:t>
            </a:r>
          </a:p>
          <a:p>
            <a:pPr lvl="2" eaLnBrk="1" hangingPunct="1">
              <a:lnSpc>
                <a:spcPct val="90000"/>
              </a:lnSpc>
              <a:buFontTx/>
              <a:buNone/>
            </a:pPr>
            <a:r>
              <a:rPr lang="en-US" sz="2400" b="1">
                <a:solidFill>
                  <a:srgbClr val="008000"/>
                </a:solidFill>
                <a:latin typeface="Courier New" pitchFamily="49" charset="0"/>
                <a:cs typeface="Courier New" pitchFamily="49" charset="0"/>
              </a:rPr>
              <a:t>	masv int primary key, hoten nvarchar(30),</a:t>
            </a:r>
          </a:p>
          <a:p>
            <a:pPr lvl="2" eaLnBrk="1" hangingPunct="1">
              <a:lnSpc>
                <a:spcPct val="90000"/>
              </a:lnSpc>
              <a:buFontTx/>
              <a:buNone/>
            </a:pPr>
            <a:r>
              <a:rPr lang="en-US" sz="2400" b="1">
                <a:solidFill>
                  <a:srgbClr val="008000"/>
                </a:solidFill>
                <a:latin typeface="Courier New" pitchFamily="49" charset="0"/>
                <a:cs typeface="Courier New" pitchFamily="49" charset="0"/>
              </a:rPr>
              <a:t>	namsinh datetime, qq nvarchar(20), hocluc float)</a:t>
            </a:r>
            <a:endParaRPr lang="pt-BR"/>
          </a:p>
        </p:txBody>
      </p:sp>
    </p:spTree>
    <p:extLst>
      <p:ext uri="{BB962C8B-B14F-4D97-AF65-F5344CB8AC3E}">
        <p14:creationId xmlns:p14="http://schemas.microsoft.com/office/powerpoint/2010/main" val="174225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10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10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10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210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210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10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210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10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21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p:txBody>
          <a:bodyPr/>
          <a:lstStyle/>
          <a:p>
            <a:pPr eaLnBrk="1" hangingPunct="1"/>
            <a:r>
              <a:rPr lang="en-US"/>
              <a:t>Ví dụ tổng hợp</a:t>
            </a:r>
          </a:p>
        </p:txBody>
      </p:sp>
      <p:sp>
        <p:nvSpPr>
          <p:cNvPr id="381956" name="Rectangle 3"/>
          <p:cNvSpPr>
            <a:spLocks noGrp="1" noChangeArrowheads="1"/>
          </p:cNvSpPr>
          <p:nvPr>
            <p:ph type="body" idx="4294967295"/>
          </p:nvPr>
        </p:nvSpPr>
        <p:spPr>
          <a:xfrm>
            <a:off x="533400" y="1371600"/>
            <a:ext cx="8229600" cy="5029200"/>
          </a:xfrm>
        </p:spPr>
        <p:txBody>
          <a:bodyPr/>
          <a:lstStyle/>
          <a:p>
            <a:pPr lvl="2" eaLnBrk="1" hangingPunct="1">
              <a:lnSpc>
                <a:spcPct val="90000"/>
              </a:lnSpc>
              <a:buFontTx/>
              <a:buNone/>
            </a:pPr>
            <a:r>
              <a:rPr lang="en-US" sz="2400" b="1">
                <a:solidFill>
                  <a:srgbClr val="008000"/>
                </a:solidFill>
                <a:latin typeface="Courier New" pitchFamily="49" charset="0"/>
                <a:cs typeface="Courier New" pitchFamily="49" charset="0"/>
              </a:rPr>
              <a:t>Create table DeTai(</a:t>
            </a:r>
          </a:p>
          <a:p>
            <a:pPr lvl="2" eaLnBrk="1" hangingPunct="1">
              <a:lnSpc>
                <a:spcPct val="90000"/>
              </a:lnSpc>
              <a:buFontTx/>
              <a:buNone/>
            </a:pPr>
            <a:r>
              <a:rPr lang="en-US" sz="2400" b="1">
                <a:solidFill>
                  <a:srgbClr val="008000"/>
                </a:solidFill>
                <a:latin typeface="Courier New" pitchFamily="49" charset="0"/>
                <a:cs typeface="Courier New" pitchFamily="49" charset="0"/>
              </a:rPr>
              <a:t>	madt int primary key, tendt nvarchar(30),</a:t>
            </a:r>
          </a:p>
          <a:p>
            <a:pPr lvl="2" eaLnBrk="1" hangingPunct="1">
              <a:lnSpc>
                <a:spcPct val="90000"/>
              </a:lnSpc>
              <a:buFontTx/>
              <a:buNone/>
            </a:pPr>
            <a:r>
              <a:rPr lang="en-US" sz="2400" b="1">
                <a:solidFill>
                  <a:srgbClr val="008000"/>
                </a:solidFill>
                <a:latin typeface="Courier New" pitchFamily="49" charset="0"/>
                <a:cs typeface="Courier New" pitchFamily="49" charset="0"/>
              </a:rPr>
              <a:t>	chunhiem nvarchar(30), kinhphi int)</a:t>
            </a:r>
          </a:p>
          <a:p>
            <a:pPr lvl="2" eaLnBrk="1" hangingPunct="1">
              <a:lnSpc>
                <a:spcPct val="90000"/>
              </a:lnSpc>
              <a:buFontTx/>
              <a:buNone/>
            </a:pPr>
            <a:endParaRPr lang="en-US" sz="2400" b="1">
              <a:solidFill>
                <a:srgbClr val="008000"/>
              </a:solidFill>
              <a:latin typeface="Courier New" pitchFamily="49" charset="0"/>
              <a:cs typeface="Courier New" pitchFamily="49" charset="0"/>
            </a:endParaRPr>
          </a:p>
          <a:p>
            <a:pPr lvl="2" eaLnBrk="1" hangingPunct="1">
              <a:lnSpc>
                <a:spcPct val="90000"/>
              </a:lnSpc>
              <a:buFontTx/>
              <a:buNone/>
            </a:pPr>
            <a:r>
              <a:rPr lang="en-US" sz="2400" b="1">
                <a:solidFill>
                  <a:srgbClr val="008000"/>
                </a:solidFill>
                <a:latin typeface="Courier New" pitchFamily="49" charset="0"/>
                <a:cs typeface="Courier New" pitchFamily="49" charset="0"/>
              </a:rPr>
              <a:t>Create table SV_DT(</a:t>
            </a:r>
          </a:p>
          <a:p>
            <a:pPr lvl="2" eaLnBrk="1" hangingPunct="1">
              <a:lnSpc>
                <a:spcPct val="90000"/>
              </a:lnSpc>
              <a:buFontTx/>
              <a:buNone/>
            </a:pPr>
            <a:r>
              <a:rPr lang="en-US" sz="2400" b="1">
                <a:solidFill>
                  <a:srgbClr val="008000"/>
                </a:solidFill>
                <a:latin typeface="Courier New" pitchFamily="49" charset="0"/>
                <a:cs typeface="Courier New" pitchFamily="49" charset="0"/>
              </a:rPr>
              <a:t>	masv int  foreign key references SinhVien(masv),</a:t>
            </a:r>
          </a:p>
          <a:p>
            <a:pPr lvl="2" eaLnBrk="1" hangingPunct="1">
              <a:lnSpc>
                <a:spcPct val="90000"/>
              </a:lnSpc>
              <a:buFontTx/>
              <a:buNone/>
            </a:pPr>
            <a:r>
              <a:rPr lang="en-US" sz="2400" b="1">
                <a:solidFill>
                  <a:srgbClr val="008000"/>
                </a:solidFill>
                <a:latin typeface="Courier New" pitchFamily="49" charset="0"/>
                <a:cs typeface="Courier New" pitchFamily="49" charset="0"/>
              </a:rPr>
              <a:t>	madt int foreign key references DeTai(madt),</a:t>
            </a:r>
          </a:p>
          <a:p>
            <a:pPr lvl="2" eaLnBrk="1" hangingPunct="1">
              <a:lnSpc>
                <a:spcPct val="90000"/>
              </a:lnSpc>
              <a:buFontTx/>
              <a:buNone/>
            </a:pPr>
            <a:r>
              <a:rPr lang="en-US" sz="2400" b="1">
                <a:solidFill>
                  <a:srgbClr val="008000"/>
                </a:solidFill>
                <a:latin typeface="Courier New" pitchFamily="49" charset="0"/>
                <a:cs typeface="Courier New" pitchFamily="49" charset="0"/>
              </a:rPr>
              <a:t>	noiAD nvarchar(20), kq float,</a:t>
            </a:r>
          </a:p>
          <a:p>
            <a:pPr lvl="2" eaLnBrk="1" hangingPunct="1">
              <a:lnSpc>
                <a:spcPct val="90000"/>
              </a:lnSpc>
              <a:buFontTx/>
              <a:buNone/>
            </a:pPr>
            <a:r>
              <a:rPr lang="en-US" sz="2400" b="1">
                <a:solidFill>
                  <a:srgbClr val="008000"/>
                </a:solidFill>
                <a:latin typeface="Courier New" pitchFamily="49" charset="0"/>
                <a:cs typeface="Courier New" pitchFamily="49" charset="0"/>
              </a:rPr>
              <a:t>	constraint pk_svdt primary key(masv,madt))</a:t>
            </a:r>
            <a:endParaRPr lang="en-US" sz="2800" b="1"/>
          </a:p>
        </p:txBody>
      </p:sp>
    </p:spTree>
    <p:extLst>
      <p:ext uri="{BB962C8B-B14F-4D97-AF65-F5344CB8AC3E}">
        <p14:creationId xmlns:p14="http://schemas.microsoft.com/office/powerpoint/2010/main" val="697806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95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195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195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195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195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19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6"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p:txBody>
          <a:bodyPr/>
          <a:lstStyle/>
          <a:p>
            <a:pPr eaLnBrk="1" hangingPunct="1"/>
            <a:r>
              <a:rPr lang="en-US"/>
              <a:t>Nội dung chương III</a:t>
            </a:r>
          </a:p>
        </p:txBody>
      </p:sp>
      <p:sp>
        <p:nvSpPr>
          <p:cNvPr id="144387" name="Rectangle 3"/>
          <p:cNvSpPr>
            <a:spLocks noGrp="1" noChangeArrowheads="1"/>
          </p:cNvSpPr>
          <p:nvPr>
            <p:ph type="body" idx="4294967295"/>
          </p:nvPr>
        </p:nvSpPr>
        <p:spPr/>
        <p:txBody>
          <a:bodyPr/>
          <a:lstStyle/>
          <a:p>
            <a:pPr eaLnBrk="1" hangingPunct="1"/>
            <a:r>
              <a:rPr lang="en-US" sz="2000" dirty="0" err="1">
                <a:solidFill>
                  <a:schemeClr val="bg2"/>
                </a:solidFill>
              </a:rPr>
              <a:t>Giới</a:t>
            </a:r>
            <a:r>
              <a:rPr lang="en-US" sz="2000" dirty="0">
                <a:solidFill>
                  <a:schemeClr val="bg2"/>
                </a:solidFill>
              </a:rPr>
              <a:t> </a:t>
            </a:r>
            <a:r>
              <a:rPr lang="en-US" sz="2000" dirty="0" err="1">
                <a:solidFill>
                  <a:schemeClr val="bg2"/>
                </a:solidFill>
              </a:rPr>
              <a:t>thiệu</a:t>
            </a:r>
            <a:r>
              <a:rPr lang="en-US" sz="2000" dirty="0">
                <a:solidFill>
                  <a:schemeClr val="bg2"/>
                </a:solidFill>
              </a:rPr>
              <a:t> </a:t>
            </a:r>
            <a:r>
              <a:rPr lang="en-US" sz="2000" dirty="0" err="1">
                <a:solidFill>
                  <a:schemeClr val="bg2"/>
                </a:solidFill>
              </a:rPr>
              <a:t>sơ</a:t>
            </a:r>
            <a:r>
              <a:rPr lang="en-US" sz="2000" dirty="0">
                <a:solidFill>
                  <a:schemeClr val="bg2"/>
                </a:solidFill>
              </a:rPr>
              <a:t> </a:t>
            </a:r>
            <a:r>
              <a:rPr lang="en-US" sz="2000" dirty="0" err="1">
                <a:solidFill>
                  <a:schemeClr val="bg2"/>
                </a:solidFill>
              </a:rPr>
              <a:t>lược</a:t>
            </a:r>
            <a:r>
              <a:rPr lang="en-US" sz="2000" dirty="0">
                <a:solidFill>
                  <a:schemeClr val="bg2"/>
                </a:solidFill>
              </a:rPr>
              <a:t> HQT CSDL SQL server 2000</a:t>
            </a:r>
          </a:p>
          <a:p>
            <a:pPr eaLnBrk="1" hangingPunct="1"/>
            <a:r>
              <a:rPr lang="en-US" sz="2000" dirty="0" err="1">
                <a:solidFill>
                  <a:schemeClr val="bg2"/>
                </a:solidFill>
              </a:rPr>
              <a:t>Các</a:t>
            </a:r>
            <a:r>
              <a:rPr lang="en-US" sz="2000" dirty="0">
                <a:solidFill>
                  <a:schemeClr val="bg2"/>
                </a:solidFill>
              </a:rPr>
              <a:t> </a:t>
            </a:r>
            <a:r>
              <a:rPr lang="en-US" sz="2000" dirty="0" err="1">
                <a:solidFill>
                  <a:schemeClr val="bg2"/>
                </a:solidFill>
              </a:rPr>
              <a:t>kiểu</a:t>
            </a:r>
            <a:r>
              <a:rPr lang="en-US" sz="2000" dirty="0">
                <a:solidFill>
                  <a:schemeClr val="bg2"/>
                </a:solidFill>
              </a:rPr>
              <a:t> </a:t>
            </a:r>
            <a:r>
              <a:rPr lang="en-US" sz="2000" dirty="0" err="1">
                <a:solidFill>
                  <a:schemeClr val="bg2"/>
                </a:solidFill>
              </a:rPr>
              <a:t>dữ</a:t>
            </a:r>
            <a:r>
              <a:rPr lang="en-US" sz="2000" dirty="0">
                <a:solidFill>
                  <a:schemeClr val="bg2"/>
                </a:solidFill>
              </a:rPr>
              <a:t> </a:t>
            </a:r>
            <a:r>
              <a:rPr lang="en-US" sz="2000" dirty="0" err="1">
                <a:solidFill>
                  <a:schemeClr val="bg2"/>
                </a:solidFill>
              </a:rPr>
              <a:t>liệu</a:t>
            </a:r>
            <a:r>
              <a:rPr lang="en-US" sz="2000" dirty="0">
                <a:solidFill>
                  <a:schemeClr val="bg2"/>
                </a:solidFill>
              </a:rPr>
              <a:t> </a:t>
            </a:r>
            <a:r>
              <a:rPr lang="en-US" sz="2000" dirty="0" err="1">
                <a:solidFill>
                  <a:schemeClr val="bg2"/>
                </a:solidFill>
              </a:rPr>
              <a:t>trong</a:t>
            </a:r>
            <a:r>
              <a:rPr lang="en-US" sz="2000" dirty="0">
                <a:solidFill>
                  <a:schemeClr val="bg2"/>
                </a:solidFill>
              </a:rPr>
              <a:t> SQL </a:t>
            </a:r>
          </a:p>
          <a:p>
            <a:pPr eaLnBrk="1" hangingPunct="1"/>
            <a:r>
              <a:rPr lang="en-US" sz="2000" dirty="0" err="1">
                <a:solidFill>
                  <a:schemeClr val="bg2"/>
                </a:solidFill>
              </a:rPr>
              <a:t>Câu</a:t>
            </a:r>
            <a:r>
              <a:rPr lang="en-US" sz="2000" dirty="0">
                <a:solidFill>
                  <a:schemeClr val="bg2"/>
                </a:solidFill>
              </a:rPr>
              <a:t> </a:t>
            </a:r>
            <a:r>
              <a:rPr lang="en-US" sz="2000" dirty="0" err="1">
                <a:solidFill>
                  <a:schemeClr val="bg2"/>
                </a:solidFill>
              </a:rPr>
              <a:t>lệnh</a:t>
            </a:r>
            <a:r>
              <a:rPr lang="en-US" sz="2000" dirty="0">
                <a:solidFill>
                  <a:schemeClr val="bg2"/>
                </a:solidFill>
              </a:rPr>
              <a:t> </a:t>
            </a:r>
            <a:r>
              <a:rPr lang="en-US" sz="2000" dirty="0" err="1">
                <a:solidFill>
                  <a:schemeClr val="bg2"/>
                </a:solidFill>
              </a:rPr>
              <a:t>định</a:t>
            </a:r>
            <a:r>
              <a:rPr lang="en-US" sz="2000" dirty="0">
                <a:solidFill>
                  <a:schemeClr val="bg2"/>
                </a:solidFill>
              </a:rPr>
              <a:t> </a:t>
            </a:r>
            <a:r>
              <a:rPr lang="en-US" sz="2000" dirty="0" err="1">
                <a:solidFill>
                  <a:schemeClr val="bg2"/>
                </a:solidFill>
              </a:rPr>
              <a:t>nghĩa</a:t>
            </a:r>
            <a:r>
              <a:rPr lang="en-US" sz="2000" dirty="0">
                <a:solidFill>
                  <a:schemeClr val="bg2"/>
                </a:solidFill>
              </a:rPr>
              <a:t> </a:t>
            </a:r>
            <a:r>
              <a:rPr lang="en-US" sz="2000" dirty="0" err="1">
                <a:solidFill>
                  <a:schemeClr val="bg2"/>
                </a:solidFill>
              </a:rPr>
              <a:t>dữ</a:t>
            </a:r>
            <a:r>
              <a:rPr lang="en-US" sz="2000" dirty="0">
                <a:solidFill>
                  <a:schemeClr val="bg2"/>
                </a:solidFill>
              </a:rPr>
              <a:t> </a:t>
            </a:r>
            <a:r>
              <a:rPr lang="en-US" sz="2000" dirty="0" err="1">
                <a:solidFill>
                  <a:schemeClr val="bg2"/>
                </a:solidFill>
              </a:rPr>
              <a:t>liệu</a:t>
            </a:r>
            <a:endParaRPr lang="en-US" sz="2000" dirty="0">
              <a:solidFill>
                <a:schemeClr val="bg2"/>
              </a:solidFill>
            </a:endParaRPr>
          </a:p>
          <a:p>
            <a:pPr lvl="1"/>
            <a:r>
              <a:rPr lang="en-US" sz="1800" dirty="0" err="1">
                <a:solidFill>
                  <a:schemeClr val="bg2"/>
                </a:solidFill>
              </a:rPr>
              <a:t>Tạo</a:t>
            </a:r>
            <a:r>
              <a:rPr lang="en-US" sz="1800" dirty="0">
                <a:solidFill>
                  <a:schemeClr val="bg2"/>
                </a:solidFill>
              </a:rPr>
              <a:t> </a:t>
            </a:r>
            <a:r>
              <a:rPr lang="en-US" sz="1800" dirty="0" err="1">
                <a:solidFill>
                  <a:schemeClr val="bg2"/>
                </a:solidFill>
              </a:rPr>
              <a:t>cơ</a:t>
            </a:r>
            <a:r>
              <a:rPr lang="en-US" sz="1800" dirty="0">
                <a:solidFill>
                  <a:schemeClr val="bg2"/>
                </a:solidFill>
              </a:rPr>
              <a:t> </a:t>
            </a:r>
            <a:r>
              <a:rPr lang="en-US" sz="1800" dirty="0" err="1">
                <a:solidFill>
                  <a:schemeClr val="bg2"/>
                </a:solidFill>
              </a:rPr>
              <a:t>sở</a:t>
            </a:r>
            <a:r>
              <a:rPr lang="en-US" sz="1800" dirty="0">
                <a:solidFill>
                  <a:schemeClr val="bg2"/>
                </a:solidFill>
              </a:rPr>
              <a:t> </a:t>
            </a:r>
            <a:r>
              <a:rPr lang="en-US" sz="1800" dirty="0" err="1">
                <a:solidFill>
                  <a:schemeClr val="bg2"/>
                </a:solidFill>
              </a:rPr>
              <a:t>dữ</a:t>
            </a:r>
            <a:r>
              <a:rPr lang="en-US" sz="1800" dirty="0">
                <a:solidFill>
                  <a:schemeClr val="bg2"/>
                </a:solidFill>
              </a:rPr>
              <a:t> </a:t>
            </a:r>
            <a:r>
              <a:rPr lang="en-US" sz="1800" dirty="0" err="1">
                <a:solidFill>
                  <a:schemeClr val="bg2"/>
                </a:solidFill>
              </a:rPr>
              <a:t>liệu</a:t>
            </a:r>
            <a:endParaRPr lang="en-US" sz="1800" dirty="0">
              <a:solidFill>
                <a:schemeClr val="bg2"/>
              </a:solidFill>
            </a:endParaRPr>
          </a:p>
          <a:p>
            <a:pPr lvl="1"/>
            <a:r>
              <a:rPr lang="en-US" sz="1800" dirty="0" err="1">
                <a:solidFill>
                  <a:schemeClr val="bg2"/>
                </a:solidFill>
              </a:rPr>
              <a:t>Tạo</a:t>
            </a:r>
            <a:r>
              <a:rPr lang="en-US" sz="1800" dirty="0">
                <a:solidFill>
                  <a:schemeClr val="bg2"/>
                </a:solidFill>
              </a:rPr>
              <a:t> </a:t>
            </a:r>
            <a:r>
              <a:rPr lang="en-US" sz="1800" dirty="0" err="1">
                <a:solidFill>
                  <a:schemeClr val="bg2"/>
                </a:solidFill>
              </a:rPr>
              <a:t>bảng</a:t>
            </a:r>
            <a:endParaRPr lang="en-US" sz="1800" dirty="0">
              <a:solidFill>
                <a:schemeClr val="bg2"/>
              </a:solidFill>
            </a:endParaRPr>
          </a:p>
          <a:p>
            <a:pPr lvl="1"/>
            <a:r>
              <a:rPr lang="en-US" sz="1800" dirty="0" err="1">
                <a:solidFill>
                  <a:schemeClr val="bg2"/>
                </a:solidFill>
              </a:rPr>
              <a:t>Câu</a:t>
            </a:r>
            <a:r>
              <a:rPr lang="en-US" sz="1800" dirty="0">
                <a:solidFill>
                  <a:schemeClr val="bg2"/>
                </a:solidFill>
              </a:rPr>
              <a:t> </a:t>
            </a:r>
            <a:r>
              <a:rPr lang="en-US" sz="1800" dirty="0" err="1">
                <a:solidFill>
                  <a:schemeClr val="bg2"/>
                </a:solidFill>
              </a:rPr>
              <a:t>lệnh</a:t>
            </a:r>
            <a:r>
              <a:rPr lang="en-US" sz="1800" dirty="0">
                <a:solidFill>
                  <a:schemeClr val="bg2"/>
                </a:solidFill>
              </a:rPr>
              <a:t> </a:t>
            </a:r>
            <a:r>
              <a:rPr lang="en-US" sz="1800" dirty="0" err="1">
                <a:solidFill>
                  <a:schemeClr val="bg2"/>
                </a:solidFill>
              </a:rPr>
              <a:t>cập</a:t>
            </a:r>
            <a:r>
              <a:rPr lang="en-US" sz="1800" dirty="0">
                <a:solidFill>
                  <a:schemeClr val="bg2"/>
                </a:solidFill>
              </a:rPr>
              <a:t> </a:t>
            </a:r>
            <a:r>
              <a:rPr lang="en-US" sz="1800" dirty="0" err="1">
                <a:solidFill>
                  <a:schemeClr val="bg2"/>
                </a:solidFill>
              </a:rPr>
              <a:t>nhật</a:t>
            </a:r>
            <a:r>
              <a:rPr lang="en-US" sz="1800" dirty="0">
                <a:solidFill>
                  <a:schemeClr val="bg2"/>
                </a:solidFill>
              </a:rPr>
              <a:t> </a:t>
            </a:r>
            <a:r>
              <a:rPr lang="en-US" sz="1800" dirty="0" err="1">
                <a:solidFill>
                  <a:schemeClr val="bg2"/>
                </a:solidFill>
              </a:rPr>
              <a:t>dữ</a:t>
            </a:r>
            <a:r>
              <a:rPr lang="en-US" sz="1800" dirty="0">
                <a:solidFill>
                  <a:schemeClr val="bg2"/>
                </a:solidFill>
              </a:rPr>
              <a:t> </a:t>
            </a:r>
            <a:r>
              <a:rPr lang="en-US" sz="1800" dirty="0" err="1">
                <a:solidFill>
                  <a:schemeClr val="bg2"/>
                </a:solidFill>
              </a:rPr>
              <a:t>liệu</a:t>
            </a:r>
            <a:endParaRPr lang="en-US" sz="1800" dirty="0">
              <a:solidFill>
                <a:schemeClr val="bg2"/>
              </a:solidFill>
            </a:endParaRPr>
          </a:p>
          <a:p>
            <a:pPr lvl="1"/>
            <a:r>
              <a:rPr lang="en-US" sz="1800" dirty="0" err="1">
                <a:solidFill>
                  <a:schemeClr val="bg2"/>
                </a:solidFill>
              </a:rPr>
              <a:t>Câu</a:t>
            </a:r>
            <a:r>
              <a:rPr lang="en-US" sz="1800" dirty="0">
                <a:solidFill>
                  <a:schemeClr val="bg2"/>
                </a:solidFill>
              </a:rPr>
              <a:t> </a:t>
            </a:r>
            <a:r>
              <a:rPr lang="en-US" sz="1800" dirty="0" err="1">
                <a:solidFill>
                  <a:schemeClr val="bg2"/>
                </a:solidFill>
              </a:rPr>
              <a:t>lệnh</a:t>
            </a:r>
            <a:r>
              <a:rPr lang="en-US" sz="1800" dirty="0">
                <a:solidFill>
                  <a:schemeClr val="bg2"/>
                </a:solidFill>
              </a:rPr>
              <a:t> </a:t>
            </a:r>
            <a:r>
              <a:rPr lang="en-US" sz="1800" dirty="0" err="1">
                <a:solidFill>
                  <a:schemeClr val="bg2"/>
                </a:solidFill>
              </a:rPr>
              <a:t>thay</a:t>
            </a:r>
            <a:r>
              <a:rPr lang="en-US" sz="1800" dirty="0">
                <a:solidFill>
                  <a:schemeClr val="bg2"/>
                </a:solidFill>
              </a:rPr>
              <a:t> </a:t>
            </a:r>
            <a:r>
              <a:rPr lang="en-US" sz="1800" dirty="0" err="1">
                <a:solidFill>
                  <a:schemeClr val="bg2"/>
                </a:solidFill>
              </a:rPr>
              <a:t>đổi</a:t>
            </a:r>
            <a:r>
              <a:rPr lang="en-US" sz="1800" dirty="0">
                <a:solidFill>
                  <a:schemeClr val="bg2"/>
                </a:solidFill>
              </a:rPr>
              <a:t> </a:t>
            </a:r>
            <a:r>
              <a:rPr lang="en-US" sz="1800" dirty="0" err="1">
                <a:solidFill>
                  <a:schemeClr val="bg2"/>
                </a:solidFill>
              </a:rPr>
              <a:t>cấu</a:t>
            </a:r>
            <a:r>
              <a:rPr lang="en-US" sz="1800" dirty="0">
                <a:solidFill>
                  <a:schemeClr val="bg2"/>
                </a:solidFill>
              </a:rPr>
              <a:t> </a:t>
            </a:r>
            <a:r>
              <a:rPr lang="en-US" sz="1800" dirty="0" err="1">
                <a:solidFill>
                  <a:schemeClr val="bg2"/>
                </a:solidFill>
              </a:rPr>
              <a:t>trúc</a:t>
            </a:r>
            <a:r>
              <a:rPr lang="en-US" sz="1800" dirty="0">
                <a:solidFill>
                  <a:schemeClr val="bg2"/>
                </a:solidFill>
              </a:rPr>
              <a:t> </a:t>
            </a:r>
            <a:r>
              <a:rPr lang="en-US" sz="1800" dirty="0" err="1">
                <a:solidFill>
                  <a:schemeClr val="bg2"/>
                </a:solidFill>
              </a:rPr>
              <a:t>bảng</a:t>
            </a:r>
            <a:endParaRPr lang="en-US" sz="1800" dirty="0">
              <a:solidFill>
                <a:schemeClr val="bg2"/>
              </a:solidFill>
            </a:endParaRPr>
          </a:p>
          <a:p>
            <a:pPr lvl="1"/>
            <a:r>
              <a:rPr lang="en-US" sz="1800" dirty="0" err="1">
                <a:solidFill>
                  <a:schemeClr val="bg2"/>
                </a:solidFill>
              </a:rPr>
              <a:t>Xóa</a:t>
            </a:r>
            <a:r>
              <a:rPr lang="en-US" sz="1800" dirty="0">
                <a:solidFill>
                  <a:schemeClr val="bg2"/>
                </a:solidFill>
              </a:rPr>
              <a:t> </a:t>
            </a:r>
            <a:r>
              <a:rPr lang="en-US" sz="1800" dirty="0" err="1">
                <a:solidFill>
                  <a:schemeClr val="bg2"/>
                </a:solidFill>
              </a:rPr>
              <a:t>bảng</a:t>
            </a:r>
            <a:endParaRPr lang="en-US" sz="1800" dirty="0">
              <a:solidFill>
                <a:schemeClr val="bg2"/>
              </a:solidFill>
            </a:endParaRPr>
          </a:p>
          <a:p>
            <a:pPr eaLnBrk="1" hangingPunct="1"/>
            <a:r>
              <a:rPr lang="en-US" sz="2000" b="1" dirty="0" err="1">
                <a:solidFill>
                  <a:srgbClr val="3333FF"/>
                </a:solidFill>
              </a:rPr>
              <a:t>Câu</a:t>
            </a:r>
            <a:r>
              <a:rPr lang="en-US" sz="2000" b="1" dirty="0">
                <a:solidFill>
                  <a:srgbClr val="3333FF"/>
                </a:solidFill>
              </a:rPr>
              <a:t> </a:t>
            </a:r>
            <a:r>
              <a:rPr lang="en-US" sz="2000" b="1" dirty="0" err="1">
                <a:solidFill>
                  <a:srgbClr val="3333FF"/>
                </a:solidFill>
              </a:rPr>
              <a:t>lệnh</a:t>
            </a:r>
            <a:r>
              <a:rPr lang="en-US" sz="2000" b="1" dirty="0">
                <a:solidFill>
                  <a:srgbClr val="3333FF"/>
                </a:solidFill>
              </a:rPr>
              <a:t> </a:t>
            </a:r>
            <a:r>
              <a:rPr lang="en-US" sz="2000" b="1" dirty="0" err="1">
                <a:solidFill>
                  <a:srgbClr val="3333FF"/>
                </a:solidFill>
              </a:rPr>
              <a:t>thao</a:t>
            </a:r>
            <a:r>
              <a:rPr lang="en-US" sz="2000" b="1" dirty="0">
                <a:solidFill>
                  <a:srgbClr val="3333FF"/>
                </a:solidFill>
              </a:rPr>
              <a:t> </a:t>
            </a:r>
            <a:r>
              <a:rPr lang="en-US" sz="2000" b="1" dirty="0" err="1">
                <a:solidFill>
                  <a:srgbClr val="3333FF"/>
                </a:solidFill>
              </a:rPr>
              <a:t>tác</a:t>
            </a:r>
            <a:r>
              <a:rPr lang="en-US" sz="2000" b="1" dirty="0">
                <a:solidFill>
                  <a:srgbClr val="3333FF"/>
                </a:solidFill>
              </a:rPr>
              <a:t> </a:t>
            </a:r>
            <a:r>
              <a:rPr lang="en-US" sz="2000" b="1" dirty="0" err="1">
                <a:solidFill>
                  <a:srgbClr val="3333FF"/>
                </a:solidFill>
              </a:rPr>
              <a:t>dữ</a:t>
            </a:r>
            <a:r>
              <a:rPr lang="en-US" sz="2000" b="1" dirty="0">
                <a:solidFill>
                  <a:srgbClr val="3333FF"/>
                </a:solidFill>
              </a:rPr>
              <a:t> </a:t>
            </a:r>
            <a:r>
              <a:rPr lang="en-US" sz="2000" b="1" dirty="0" err="1">
                <a:solidFill>
                  <a:srgbClr val="3333FF"/>
                </a:solidFill>
              </a:rPr>
              <a:t>liệu</a:t>
            </a:r>
            <a:endParaRPr lang="en-US" sz="2000" b="1" dirty="0">
              <a:solidFill>
                <a:srgbClr val="3333FF"/>
              </a:solidFill>
            </a:endParaRPr>
          </a:p>
          <a:p>
            <a:pPr lvl="1" eaLnBrk="1" hangingPunct="1"/>
            <a:r>
              <a:rPr lang="en-US" sz="1800" dirty="0" err="1">
                <a:solidFill>
                  <a:schemeClr val="tx1"/>
                </a:solidFill>
              </a:rPr>
              <a:t>Truy</a:t>
            </a:r>
            <a:r>
              <a:rPr lang="en-US" sz="1800" dirty="0">
                <a:solidFill>
                  <a:schemeClr val="tx1"/>
                </a:solidFill>
              </a:rPr>
              <a:t> </a:t>
            </a:r>
            <a:r>
              <a:rPr lang="en-US" sz="1800" dirty="0" err="1">
                <a:solidFill>
                  <a:schemeClr val="tx1"/>
                </a:solidFill>
              </a:rPr>
              <a:t>vấn</a:t>
            </a:r>
            <a:r>
              <a:rPr lang="en-US" sz="1800" dirty="0">
                <a:solidFill>
                  <a:schemeClr val="tx1"/>
                </a:solidFill>
              </a:rPr>
              <a:t> </a:t>
            </a:r>
            <a:r>
              <a:rPr lang="en-US" sz="1800" dirty="0" err="1">
                <a:solidFill>
                  <a:schemeClr val="tx1"/>
                </a:solidFill>
              </a:rPr>
              <a:t>dữ</a:t>
            </a:r>
            <a:r>
              <a:rPr lang="en-US" sz="1800" dirty="0">
                <a:solidFill>
                  <a:schemeClr val="tx1"/>
                </a:solidFill>
              </a:rPr>
              <a:t> </a:t>
            </a:r>
            <a:r>
              <a:rPr lang="en-US" sz="1800" dirty="0" err="1">
                <a:solidFill>
                  <a:schemeClr val="tx1"/>
                </a:solidFill>
              </a:rPr>
              <a:t>liệu</a:t>
            </a:r>
            <a:r>
              <a:rPr lang="en-US" sz="1800" dirty="0">
                <a:solidFill>
                  <a:schemeClr val="tx1"/>
                </a:solidFill>
              </a:rPr>
              <a:t> </a:t>
            </a:r>
            <a:r>
              <a:rPr lang="en-US" sz="1800" dirty="0" err="1">
                <a:solidFill>
                  <a:schemeClr val="tx1"/>
                </a:solidFill>
              </a:rPr>
              <a:t>cơ</a:t>
            </a:r>
            <a:r>
              <a:rPr lang="en-US" sz="1800" dirty="0">
                <a:solidFill>
                  <a:schemeClr val="tx1"/>
                </a:solidFill>
              </a:rPr>
              <a:t> </a:t>
            </a:r>
            <a:r>
              <a:rPr lang="en-US" sz="1800" dirty="0" err="1">
                <a:solidFill>
                  <a:schemeClr val="tx1"/>
                </a:solidFill>
              </a:rPr>
              <a:t>bản</a:t>
            </a:r>
            <a:r>
              <a:rPr lang="en-US" sz="1800" dirty="0">
                <a:solidFill>
                  <a:schemeClr val="tx1"/>
                </a:solidFill>
              </a:rPr>
              <a:t> -&gt; </a:t>
            </a:r>
            <a:r>
              <a:rPr lang="en-US" sz="1800" dirty="0" err="1">
                <a:solidFill>
                  <a:schemeClr val="tx1"/>
                </a:solidFill>
              </a:rPr>
              <a:t>tìm</a:t>
            </a:r>
            <a:r>
              <a:rPr lang="en-US" sz="1800" dirty="0">
                <a:solidFill>
                  <a:schemeClr val="tx1"/>
                </a:solidFill>
              </a:rPr>
              <a:t> </a:t>
            </a:r>
            <a:r>
              <a:rPr lang="en-US" sz="1800" dirty="0" err="1">
                <a:solidFill>
                  <a:schemeClr val="tx1"/>
                </a:solidFill>
              </a:rPr>
              <a:t>kiếm</a:t>
            </a:r>
            <a:endParaRPr lang="en-US" sz="1800" dirty="0">
              <a:solidFill>
                <a:schemeClr val="tx1"/>
              </a:solidFill>
            </a:endParaRPr>
          </a:p>
          <a:p>
            <a:pPr lvl="1" eaLnBrk="1" hangingPunct="1"/>
            <a:r>
              <a:rPr lang="en-US" sz="1800" dirty="0" err="1">
                <a:solidFill>
                  <a:schemeClr val="tx1"/>
                </a:solidFill>
              </a:rPr>
              <a:t>Truy</a:t>
            </a:r>
            <a:r>
              <a:rPr lang="en-US" sz="1800" dirty="0">
                <a:solidFill>
                  <a:schemeClr val="tx1"/>
                </a:solidFill>
              </a:rPr>
              <a:t> </a:t>
            </a:r>
            <a:r>
              <a:rPr lang="en-US" sz="1800" dirty="0" err="1">
                <a:solidFill>
                  <a:schemeClr val="tx1"/>
                </a:solidFill>
              </a:rPr>
              <a:t>vấn</a:t>
            </a:r>
            <a:r>
              <a:rPr lang="en-US" sz="1800" dirty="0">
                <a:solidFill>
                  <a:schemeClr val="tx1"/>
                </a:solidFill>
              </a:rPr>
              <a:t> </a:t>
            </a:r>
            <a:r>
              <a:rPr lang="en-US" sz="1800" dirty="0" err="1">
                <a:solidFill>
                  <a:schemeClr val="tx1"/>
                </a:solidFill>
              </a:rPr>
              <a:t>lồng</a:t>
            </a:r>
            <a:endParaRPr lang="en-US" sz="1800" dirty="0">
              <a:solidFill>
                <a:schemeClr val="tx1"/>
              </a:solidFill>
            </a:endParaRPr>
          </a:p>
          <a:p>
            <a:pPr lvl="1" eaLnBrk="1" hangingPunct="1"/>
            <a:r>
              <a:rPr lang="en-US" sz="1800" dirty="0" err="1">
                <a:solidFill>
                  <a:schemeClr val="tx1"/>
                </a:solidFill>
              </a:rPr>
              <a:t>Hàm</a:t>
            </a:r>
            <a:r>
              <a:rPr lang="en-US" sz="1800" dirty="0">
                <a:solidFill>
                  <a:schemeClr val="tx1"/>
                </a:solidFill>
              </a:rPr>
              <a:t> </a:t>
            </a:r>
            <a:r>
              <a:rPr lang="en-US" sz="1800" dirty="0" err="1">
                <a:solidFill>
                  <a:schemeClr val="tx1"/>
                </a:solidFill>
              </a:rPr>
              <a:t>kết</a:t>
            </a:r>
            <a:r>
              <a:rPr lang="en-US" sz="1800" dirty="0">
                <a:solidFill>
                  <a:schemeClr val="tx1"/>
                </a:solidFill>
              </a:rPr>
              <a:t> </a:t>
            </a:r>
            <a:r>
              <a:rPr lang="en-US" sz="1800" dirty="0" err="1">
                <a:solidFill>
                  <a:schemeClr val="tx1"/>
                </a:solidFill>
              </a:rPr>
              <a:t>hợp</a:t>
            </a:r>
            <a:r>
              <a:rPr lang="en-US" sz="1800" dirty="0">
                <a:solidFill>
                  <a:schemeClr val="tx1"/>
                </a:solidFill>
              </a:rPr>
              <a:t> </a:t>
            </a:r>
            <a:r>
              <a:rPr lang="en-US" sz="1800" dirty="0" err="1">
                <a:solidFill>
                  <a:schemeClr val="tx1"/>
                </a:solidFill>
              </a:rPr>
              <a:t>và</a:t>
            </a:r>
            <a:r>
              <a:rPr lang="en-US" sz="1800" dirty="0">
                <a:solidFill>
                  <a:schemeClr val="tx1"/>
                </a:solidFill>
              </a:rPr>
              <a:t> </a:t>
            </a:r>
            <a:r>
              <a:rPr lang="en-US" sz="1800" dirty="0" err="1">
                <a:solidFill>
                  <a:schemeClr val="tx1"/>
                </a:solidFill>
              </a:rPr>
              <a:t>gom</a:t>
            </a:r>
            <a:r>
              <a:rPr lang="en-US" sz="1800" dirty="0">
                <a:solidFill>
                  <a:schemeClr val="tx1"/>
                </a:solidFill>
              </a:rPr>
              <a:t> </a:t>
            </a:r>
            <a:r>
              <a:rPr lang="en-US" sz="1800" dirty="0" err="1">
                <a:solidFill>
                  <a:schemeClr val="tx1"/>
                </a:solidFill>
              </a:rPr>
              <a:t>nhóm</a:t>
            </a:r>
            <a:endParaRPr lang="en-US" sz="1800" dirty="0">
              <a:solidFill>
                <a:schemeClr val="tx1"/>
              </a:solidFill>
            </a:endParaRPr>
          </a:p>
          <a:p>
            <a:pPr lvl="1" eaLnBrk="1" hangingPunct="1"/>
            <a:r>
              <a:rPr lang="en-US" sz="1800" dirty="0" err="1">
                <a:solidFill>
                  <a:schemeClr val="tx1"/>
                </a:solidFill>
              </a:rPr>
              <a:t>Một</a:t>
            </a:r>
            <a:r>
              <a:rPr lang="en-US" sz="1800" dirty="0">
                <a:solidFill>
                  <a:schemeClr val="tx1"/>
                </a:solidFill>
              </a:rPr>
              <a:t> </a:t>
            </a:r>
            <a:r>
              <a:rPr lang="en-US" sz="1800" dirty="0" err="1">
                <a:solidFill>
                  <a:schemeClr val="tx1"/>
                </a:solidFill>
              </a:rPr>
              <a:t>số</a:t>
            </a:r>
            <a:r>
              <a:rPr lang="en-US" sz="1800" dirty="0">
                <a:solidFill>
                  <a:schemeClr val="tx1"/>
                </a:solidFill>
              </a:rPr>
              <a:t> </a:t>
            </a:r>
            <a:r>
              <a:rPr lang="en-US" sz="1800" dirty="0" err="1">
                <a:solidFill>
                  <a:schemeClr val="tx1"/>
                </a:solidFill>
              </a:rPr>
              <a:t>dạng</a:t>
            </a:r>
            <a:r>
              <a:rPr lang="en-US" sz="1800" dirty="0">
                <a:solidFill>
                  <a:schemeClr val="tx1"/>
                </a:solidFill>
              </a:rPr>
              <a:t> </a:t>
            </a:r>
            <a:r>
              <a:rPr lang="en-US" sz="1800" dirty="0" err="1">
                <a:solidFill>
                  <a:schemeClr val="tx1"/>
                </a:solidFill>
              </a:rPr>
              <a:t>truy</a:t>
            </a:r>
            <a:r>
              <a:rPr lang="en-US" sz="1800" dirty="0">
                <a:solidFill>
                  <a:schemeClr val="tx1"/>
                </a:solidFill>
              </a:rPr>
              <a:t> </a:t>
            </a:r>
            <a:r>
              <a:rPr lang="en-US" sz="1800" dirty="0" err="1">
                <a:solidFill>
                  <a:schemeClr val="tx1"/>
                </a:solidFill>
              </a:rPr>
              <a:t>vấn</a:t>
            </a:r>
            <a:r>
              <a:rPr lang="en-US" sz="1800" dirty="0">
                <a:solidFill>
                  <a:schemeClr val="tx1"/>
                </a:solidFill>
              </a:rPr>
              <a:t> </a:t>
            </a:r>
            <a:r>
              <a:rPr lang="en-US" sz="1800" dirty="0" err="1">
                <a:solidFill>
                  <a:schemeClr val="tx1"/>
                </a:solidFill>
              </a:rPr>
              <a:t>khác</a:t>
            </a:r>
            <a:endParaRPr lang="en-US" sz="1800" dirty="0">
              <a:solidFill>
                <a:schemeClr val="tx1"/>
              </a:solidFill>
            </a:endParaRPr>
          </a:p>
          <a:p>
            <a:pPr eaLnBrk="1" hangingPunct="1"/>
            <a:r>
              <a:rPr lang="en-US" sz="2000" dirty="0" err="1"/>
              <a:t>Khung</a:t>
            </a:r>
            <a:r>
              <a:rPr lang="en-US" sz="2000" dirty="0"/>
              <a:t> </a:t>
            </a:r>
            <a:r>
              <a:rPr lang="en-US" sz="2000" dirty="0" err="1"/>
              <a:t>nhìn</a:t>
            </a:r>
            <a:endParaRPr lang="en-US" sz="2000" dirty="0"/>
          </a:p>
          <a:p>
            <a:pPr eaLnBrk="1" hangingPunct="1"/>
            <a:endParaRPr lang="en-US" sz="2000" dirty="0">
              <a:solidFill>
                <a:schemeClr val="bg2"/>
              </a:solidFill>
            </a:endParaRPr>
          </a:p>
        </p:txBody>
      </p:sp>
    </p:spTree>
    <p:extLst>
      <p:ext uri="{BB962C8B-B14F-4D97-AF65-F5344CB8AC3E}">
        <p14:creationId xmlns:p14="http://schemas.microsoft.com/office/powerpoint/2010/main" val="3378855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p:txBody>
          <a:bodyPr/>
          <a:lstStyle/>
          <a:p>
            <a:pPr eaLnBrk="1" hangingPunct="1"/>
            <a:r>
              <a:rPr lang="en-US"/>
              <a:t>Cơ sở dữ liệu ví dụ</a:t>
            </a:r>
          </a:p>
        </p:txBody>
      </p:sp>
      <p:sp>
        <p:nvSpPr>
          <p:cNvPr id="134148" name="Rectangle 3"/>
          <p:cNvSpPr>
            <a:spLocks noGrp="1" noChangeArrowheads="1"/>
          </p:cNvSpPr>
          <p:nvPr>
            <p:ph type="body" idx="4294967295"/>
          </p:nvPr>
        </p:nvSpPr>
        <p:spPr/>
        <p:txBody>
          <a:bodyPr/>
          <a:lstStyle/>
          <a:p>
            <a:pPr eaLnBrk="1" hangingPunct="1"/>
            <a:r>
              <a:rPr lang="en-US"/>
              <a:t>Trong suốt phần sau của chương này, ta sử dụng csdl sau làm ví dụ minh họa:</a:t>
            </a:r>
          </a:p>
          <a:p>
            <a:pPr marL="669925" lvl="1" indent="-325438" eaLnBrk="1" hangingPunct="1"/>
            <a:r>
              <a:rPr lang="en-US"/>
              <a:t>NhanVien(</a:t>
            </a:r>
            <a:r>
              <a:rPr lang="en-US" u="sng"/>
              <a:t>manv</a:t>
            </a:r>
            <a:r>
              <a:rPr lang="en-US"/>
              <a:t>, honv, tenlot, tennv, ngaysinh, diachi, phai, luong, manql, phong)</a:t>
            </a:r>
          </a:p>
          <a:p>
            <a:pPr marL="669925" lvl="1" indent="-325438" eaLnBrk="1" hangingPunct="1"/>
            <a:r>
              <a:rPr lang="en-US"/>
              <a:t>PhongBan(</a:t>
            </a:r>
            <a:r>
              <a:rPr lang="en-US" u="sng"/>
              <a:t>maphong</a:t>
            </a:r>
            <a:r>
              <a:rPr lang="en-US"/>
              <a:t>,tenphong,trphong, ngnhanchuc)</a:t>
            </a:r>
          </a:p>
          <a:p>
            <a:pPr marL="669925" lvl="1" indent="-325438" eaLnBrk="1" hangingPunct="1"/>
            <a:r>
              <a:rPr lang="en-US"/>
              <a:t>DDPhong(</a:t>
            </a:r>
            <a:r>
              <a:rPr lang="en-US" u="sng"/>
              <a:t>maphong, diadiem</a:t>
            </a:r>
            <a:r>
              <a:rPr lang="en-US"/>
              <a:t>)</a:t>
            </a:r>
          </a:p>
          <a:p>
            <a:pPr marL="669925" lvl="1" indent="-325438" eaLnBrk="1" hangingPunct="1"/>
            <a:r>
              <a:rPr lang="en-US"/>
              <a:t>DeAn(tenda, </a:t>
            </a:r>
            <a:r>
              <a:rPr lang="en-US" u="sng"/>
              <a:t>mada</a:t>
            </a:r>
            <a:r>
              <a:rPr lang="en-US"/>
              <a:t>, ddiemda, phong)</a:t>
            </a:r>
          </a:p>
          <a:p>
            <a:pPr marL="669925" lvl="1" indent="-325438" eaLnBrk="1" hangingPunct="1"/>
            <a:r>
              <a:rPr lang="en-US"/>
              <a:t>PhanCong(</a:t>
            </a:r>
            <a:r>
              <a:rPr lang="en-US" u="sng"/>
              <a:t>manvien, soda</a:t>
            </a:r>
            <a:r>
              <a:rPr lang="en-US"/>
              <a:t>, thoigian)</a:t>
            </a:r>
          </a:p>
          <a:p>
            <a:pPr marL="669925" lvl="1" indent="-325438" eaLnBrk="1" hangingPunct="1"/>
            <a:r>
              <a:rPr lang="en-US"/>
              <a:t>ThanNhan(</a:t>
            </a:r>
            <a:r>
              <a:rPr lang="en-US" u="sng"/>
              <a:t>manvien, tentn</a:t>
            </a:r>
            <a:r>
              <a:rPr lang="en-US"/>
              <a:t>, phai, ngaysinh, quanhe)</a:t>
            </a:r>
          </a:p>
          <a:p>
            <a:pPr eaLnBrk="1" hangingPunct="1"/>
            <a:endParaRPr lang="en-US"/>
          </a:p>
        </p:txBody>
      </p:sp>
    </p:spTree>
    <p:extLst>
      <p:ext uri="{BB962C8B-B14F-4D97-AF65-F5344CB8AC3E}">
        <p14:creationId xmlns:p14="http://schemas.microsoft.com/office/powerpoint/2010/main" val="738809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1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14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14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14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4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1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3" name="Rectangle 3"/>
          <p:cNvSpPr>
            <a:spLocks noGrp="1" noChangeArrowheads="1"/>
          </p:cNvSpPr>
          <p:nvPr>
            <p:ph type="body" idx="4294967295"/>
          </p:nvPr>
        </p:nvSpPr>
        <p:spPr>
          <a:xfrm>
            <a:off x="533400" y="1447800"/>
            <a:ext cx="8229600" cy="4876800"/>
          </a:xfrm>
        </p:spPr>
        <p:txBody>
          <a:bodyPr/>
          <a:lstStyle/>
          <a:p>
            <a:pPr eaLnBrk="1" hangingPunct="1"/>
            <a:r>
              <a:rPr lang="en-US"/>
              <a:t>Là ngôn ngữ rút trích dữ liệu </a:t>
            </a:r>
          </a:p>
          <a:p>
            <a:pPr marL="669925" lvl="1" indent="-325438" eaLnBrk="1" hangingPunct="1"/>
            <a:r>
              <a:rPr lang="en-US"/>
              <a:t>Thường đi kèm với một số điều kiện nào đó</a:t>
            </a:r>
          </a:p>
          <a:p>
            <a:pPr marL="669925" lvl="1" indent="-325438" eaLnBrk="1" hangingPunct="1"/>
            <a:endParaRPr lang="en-US"/>
          </a:p>
          <a:p>
            <a:pPr eaLnBrk="1" hangingPunct="1"/>
            <a:r>
              <a:rPr lang="en-US"/>
              <a:t>Dựa trên</a:t>
            </a:r>
          </a:p>
          <a:p>
            <a:pPr marL="669925" lvl="1" indent="-325438" eaLnBrk="1" hangingPunct="1"/>
            <a:endParaRPr lang="en-US"/>
          </a:p>
          <a:p>
            <a:pPr marL="669925" lvl="1" indent="-325438" eaLnBrk="1" hangingPunct="1"/>
            <a:endParaRPr lang="en-US"/>
          </a:p>
          <a:p>
            <a:pPr marL="669925" lvl="1" indent="-325438" eaLnBrk="1" hangingPunct="1"/>
            <a:r>
              <a:rPr lang="en-US"/>
              <a:t>Cho phép kết quả trả về của bảng có </a:t>
            </a:r>
            <a:r>
              <a:rPr lang="en-US" u="sng"/>
              <a:t>nhiều dòng trùng nhau</a:t>
            </a:r>
          </a:p>
        </p:txBody>
      </p:sp>
      <p:grpSp>
        <p:nvGrpSpPr>
          <p:cNvPr id="135174" name="Group 7"/>
          <p:cNvGrpSpPr>
            <a:grpSpLocks/>
          </p:cNvGrpSpPr>
          <p:nvPr/>
        </p:nvGrpSpPr>
        <p:grpSpPr bwMode="auto">
          <a:xfrm>
            <a:off x="1828800" y="3278188"/>
            <a:ext cx="4648200" cy="379412"/>
            <a:chOff x="1248" y="1824"/>
            <a:chExt cx="2928" cy="239"/>
          </a:xfrm>
        </p:grpSpPr>
        <p:sp>
          <p:nvSpPr>
            <p:cNvPr id="146437" name="Text Box 4"/>
            <p:cNvSpPr txBox="1">
              <a:spLocks noChangeArrowheads="1"/>
            </p:cNvSpPr>
            <p:nvPr/>
          </p:nvSpPr>
          <p:spPr bwMode="auto">
            <a:xfrm>
              <a:off x="1248" y="1824"/>
              <a:ext cx="1248" cy="239"/>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800">
                  <a:solidFill>
                    <a:srgbClr val="000000"/>
                  </a:solidFill>
                  <a:latin typeface="Tahoma" pitchFamily="34" charset="0"/>
                </a:rPr>
                <a:t>Phép toán ĐSQH</a:t>
              </a:r>
            </a:p>
          </p:txBody>
        </p:sp>
        <p:sp>
          <p:nvSpPr>
            <p:cNvPr id="146438" name="Text Box 5"/>
            <p:cNvSpPr txBox="1">
              <a:spLocks noChangeArrowheads="1"/>
            </p:cNvSpPr>
            <p:nvPr/>
          </p:nvSpPr>
          <p:spPr bwMode="auto">
            <a:xfrm>
              <a:off x="3024" y="1824"/>
              <a:ext cx="1152" cy="239"/>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800">
                  <a:solidFill>
                    <a:srgbClr val="000000"/>
                  </a:solidFill>
                  <a:latin typeface="Tahoma" pitchFamily="34" charset="0"/>
                </a:rPr>
                <a:t>Một số bổ sung</a:t>
              </a:r>
            </a:p>
          </p:txBody>
        </p:sp>
        <p:sp>
          <p:nvSpPr>
            <p:cNvPr id="146439" name="Text Box 6"/>
            <p:cNvSpPr txBox="1">
              <a:spLocks noChangeArrowheads="1"/>
            </p:cNvSpPr>
            <p:nvPr/>
          </p:nvSpPr>
          <p:spPr bwMode="auto">
            <a:xfrm>
              <a:off x="2544" y="182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800" b="1">
                  <a:solidFill>
                    <a:srgbClr val="000000"/>
                  </a:solidFill>
                  <a:latin typeface="Tahoma" pitchFamily="34" charset="0"/>
                  <a:sym typeface="Symbol" pitchFamily="18" charset="2"/>
                </a:rPr>
                <a:t></a:t>
              </a:r>
            </a:p>
          </p:txBody>
        </p:sp>
      </p:grpSp>
      <p:sp>
        <p:nvSpPr>
          <p:cNvPr id="146436"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dữ liệu</a:t>
            </a:r>
          </a:p>
        </p:txBody>
      </p:sp>
    </p:spTree>
    <p:extLst>
      <p:ext uri="{BB962C8B-B14F-4D97-AF65-F5344CB8AC3E}">
        <p14:creationId xmlns:p14="http://schemas.microsoft.com/office/powerpoint/2010/main" val="17835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17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517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5174"/>
                                        </p:tgtEl>
                                        <p:attrNameLst>
                                          <p:attrName>style.visibility</p:attrName>
                                        </p:attrNameLst>
                                      </p:cBhvr>
                                      <p:to>
                                        <p:strVal val="visible"/>
                                      </p:to>
                                    </p:set>
                                    <p:animEffect transition="in" filter="blinds(horizontal)">
                                      <p:cBhvr>
                                        <p:cTn id="17" dur="500"/>
                                        <p:tgtEl>
                                          <p:spTgt spid="135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51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136198" name="Rectangle 3"/>
          <p:cNvSpPr>
            <a:spLocks noGrp="1" noChangeArrowheads="1"/>
          </p:cNvSpPr>
          <p:nvPr>
            <p:ph type="body" idx="4294967295"/>
          </p:nvPr>
        </p:nvSpPr>
        <p:spPr>
          <a:xfrm>
            <a:off x="457200" y="1219200"/>
            <a:ext cx="8229600" cy="5105400"/>
          </a:xfrm>
        </p:spPr>
        <p:txBody>
          <a:bodyPr/>
          <a:lstStyle/>
          <a:p>
            <a:pPr eaLnBrk="1" hangingPunct="1"/>
            <a:r>
              <a:rPr lang="en-US" dirty="0" err="1"/>
              <a:t>Gồm</a:t>
            </a:r>
            <a:r>
              <a:rPr lang="en-US" dirty="0"/>
              <a:t> 3 </a:t>
            </a:r>
            <a:r>
              <a:rPr lang="en-US" dirty="0" err="1"/>
              <a:t>mệnh</a:t>
            </a:r>
            <a:r>
              <a:rPr lang="en-US" dirty="0"/>
              <a:t> </a:t>
            </a:r>
            <a:r>
              <a:rPr lang="en-US" dirty="0" err="1"/>
              <a:t>đề</a:t>
            </a:r>
            <a:endParaRPr lang="en-US" dirty="0"/>
          </a:p>
          <a:p>
            <a:pPr marL="669925" lvl="1" indent="-325438" eaLnBrk="1" hangingPunct="1"/>
            <a:endParaRPr lang="en-US" dirty="0"/>
          </a:p>
          <a:p>
            <a:pPr marL="669925" lvl="1" indent="-325438" eaLnBrk="1" hangingPunct="1"/>
            <a:endParaRPr lang="en-US" dirty="0"/>
          </a:p>
          <a:p>
            <a:pPr marL="669925" lvl="1" indent="-325438" eaLnBrk="1" hangingPunct="1"/>
            <a:endParaRPr lang="en-US" dirty="0"/>
          </a:p>
          <a:p>
            <a:pPr marL="669925" lvl="1" indent="-325438" eaLnBrk="1" hangingPunct="1"/>
            <a:r>
              <a:rPr lang="en-US" dirty="0"/>
              <a:t>&lt;</a:t>
            </a:r>
            <a:r>
              <a:rPr lang="en-US" dirty="0" err="1"/>
              <a:t>danh</a:t>
            </a:r>
            <a:r>
              <a:rPr lang="en-US" dirty="0"/>
              <a:t> </a:t>
            </a:r>
            <a:r>
              <a:rPr lang="en-US" dirty="0" err="1"/>
              <a:t>sách</a:t>
            </a:r>
            <a:r>
              <a:rPr lang="en-US" dirty="0"/>
              <a:t> </a:t>
            </a:r>
            <a:r>
              <a:rPr lang="en-US" dirty="0" err="1"/>
              <a:t>các</a:t>
            </a:r>
            <a:r>
              <a:rPr lang="en-US" dirty="0"/>
              <a:t> </a:t>
            </a:r>
            <a:r>
              <a:rPr lang="en-US" dirty="0" err="1"/>
              <a:t>cột</a:t>
            </a:r>
            <a:r>
              <a:rPr lang="en-US" dirty="0"/>
              <a:t>&gt;: </a:t>
            </a:r>
          </a:p>
          <a:p>
            <a:pPr marL="1022350" lvl="2" indent="-350838" eaLnBrk="1" hangingPunct="1"/>
            <a:r>
              <a:rPr lang="en-US" dirty="0" err="1"/>
              <a:t>Tên</a:t>
            </a:r>
            <a:r>
              <a:rPr lang="en-US" dirty="0"/>
              <a:t> </a:t>
            </a:r>
            <a:r>
              <a:rPr lang="en-US" dirty="0" err="1"/>
              <a:t>các</a:t>
            </a:r>
            <a:r>
              <a:rPr lang="en-US" dirty="0"/>
              <a:t> </a:t>
            </a:r>
            <a:r>
              <a:rPr lang="en-US" dirty="0" err="1"/>
              <a:t>cột</a:t>
            </a:r>
            <a:r>
              <a:rPr lang="en-US" dirty="0"/>
              <a:t> </a:t>
            </a:r>
            <a:r>
              <a:rPr lang="en-US" dirty="0" err="1"/>
              <a:t>cần</a:t>
            </a:r>
            <a:r>
              <a:rPr lang="en-US" dirty="0"/>
              <a:t> </a:t>
            </a:r>
            <a:r>
              <a:rPr lang="en-US" dirty="0" err="1"/>
              <a:t>được</a:t>
            </a:r>
            <a:r>
              <a:rPr lang="en-US" dirty="0"/>
              <a:t> </a:t>
            </a:r>
            <a:r>
              <a:rPr lang="en-US" dirty="0" err="1"/>
              <a:t>hiển</a:t>
            </a:r>
            <a:r>
              <a:rPr lang="en-US" dirty="0"/>
              <a:t> </a:t>
            </a:r>
            <a:r>
              <a:rPr lang="en-US" dirty="0" err="1"/>
              <a:t>thị</a:t>
            </a:r>
            <a:r>
              <a:rPr lang="en-US" dirty="0"/>
              <a:t> </a:t>
            </a:r>
            <a:r>
              <a:rPr lang="en-US" dirty="0" err="1"/>
              <a:t>trong</a:t>
            </a:r>
            <a:r>
              <a:rPr lang="en-US" dirty="0"/>
              <a:t> </a:t>
            </a:r>
            <a:r>
              <a:rPr lang="en-US" dirty="0" err="1"/>
              <a:t>kết</a:t>
            </a:r>
            <a:r>
              <a:rPr lang="en-US" dirty="0"/>
              <a:t> </a:t>
            </a:r>
            <a:r>
              <a:rPr lang="en-US" dirty="0" err="1"/>
              <a:t>quả</a:t>
            </a:r>
            <a:r>
              <a:rPr lang="en-US" dirty="0"/>
              <a:t> </a:t>
            </a:r>
            <a:r>
              <a:rPr lang="en-US" dirty="0" err="1"/>
              <a:t>truy</a:t>
            </a:r>
            <a:r>
              <a:rPr lang="en-US" dirty="0"/>
              <a:t> </a:t>
            </a:r>
            <a:r>
              <a:rPr lang="en-US" dirty="0" err="1"/>
              <a:t>vấn</a:t>
            </a:r>
            <a:endParaRPr lang="en-US" dirty="0"/>
          </a:p>
          <a:p>
            <a:pPr marL="669925" lvl="1" indent="-325438" eaLnBrk="1" hangingPunct="1"/>
            <a:r>
              <a:rPr lang="en-US" dirty="0"/>
              <a:t>&lt;</a:t>
            </a:r>
            <a:r>
              <a:rPr lang="en-US" dirty="0" err="1"/>
              <a:t>danh</a:t>
            </a:r>
            <a:r>
              <a:rPr lang="en-US" dirty="0"/>
              <a:t> </a:t>
            </a:r>
            <a:r>
              <a:rPr lang="en-US" dirty="0" err="1"/>
              <a:t>sách</a:t>
            </a:r>
            <a:r>
              <a:rPr lang="en-US" dirty="0"/>
              <a:t> </a:t>
            </a:r>
            <a:r>
              <a:rPr lang="en-US" dirty="0" err="1"/>
              <a:t>các</a:t>
            </a:r>
            <a:r>
              <a:rPr lang="en-US" dirty="0"/>
              <a:t> </a:t>
            </a:r>
            <a:r>
              <a:rPr lang="en-US" dirty="0" err="1"/>
              <a:t>bảng</a:t>
            </a:r>
            <a:r>
              <a:rPr lang="en-US" dirty="0"/>
              <a:t>&gt;</a:t>
            </a:r>
          </a:p>
          <a:p>
            <a:pPr marL="1022350" lvl="2" indent="-350838" eaLnBrk="1" hangingPunct="1"/>
            <a:r>
              <a:rPr lang="en-US" dirty="0" err="1"/>
              <a:t>Tên</a:t>
            </a:r>
            <a:r>
              <a:rPr lang="en-US" dirty="0"/>
              <a:t> </a:t>
            </a:r>
            <a:r>
              <a:rPr lang="en-US" dirty="0" err="1"/>
              <a:t>các</a:t>
            </a:r>
            <a:r>
              <a:rPr lang="en-US" dirty="0"/>
              <a:t> </a:t>
            </a:r>
            <a:r>
              <a:rPr lang="en-US" dirty="0" err="1"/>
              <a:t>bảng</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câu</a:t>
            </a:r>
            <a:r>
              <a:rPr lang="en-US" dirty="0"/>
              <a:t> </a:t>
            </a:r>
            <a:r>
              <a:rPr lang="en-US" dirty="0" err="1"/>
              <a:t>truy</a:t>
            </a:r>
            <a:r>
              <a:rPr lang="en-US" dirty="0"/>
              <a:t> </a:t>
            </a:r>
            <a:r>
              <a:rPr lang="en-US" dirty="0" err="1"/>
              <a:t>vấn</a:t>
            </a:r>
            <a:endParaRPr lang="en-US" dirty="0"/>
          </a:p>
          <a:p>
            <a:pPr marL="669925" lvl="1" indent="-325438" eaLnBrk="1" hangingPunct="1"/>
            <a:r>
              <a:rPr lang="en-US" dirty="0"/>
              <a:t>&lt;</a:t>
            </a:r>
            <a:r>
              <a:rPr lang="en-US" dirty="0" err="1"/>
              <a:t>điều</a:t>
            </a:r>
            <a:r>
              <a:rPr lang="en-US" dirty="0"/>
              <a:t> </a:t>
            </a:r>
            <a:r>
              <a:rPr lang="en-US" dirty="0" err="1"/>
              <a:t>kiện</a:t>
            </a:r>
            <a:r>
              <a:rPr lang="en-US" dirty="0"/>
              <a:t>&gt;</a:t>
            </a:r>
          </a:p>
          <a:p>
            <a:pPr marL="1022350" lvl="2" indent="-350838" eaLnBrk="1" hangingPunct="1"/>
            <a:r>
              <a:rPr lang="en-US" dirty="0" err="1"/>
              <a:t>Biểu</a:t>
            </a:r>
            <a:r>
              <a:rPr lang="en-US" dirty="0"/>
              <a:t> </a:t>
            </a:r>
            <a:r>
              <a:rPr lang="en-US" dirty="0" err="1"/>
              <a:t>thức</a:t>
            </a:r>
            <a:r>
              <a:rPr lang="en-US" dirty="0"/>
              <a:t> </a:t>
            </a:r>
            <a:r>
              <a:rPr lang="en-US" dirty="0" err="1"/>
              <a:t>boolean</a:t>
            </a:r>
            <a:r>
              <a:rPr lang="en-US" dirty="0"/>
              <a:t> </a:t>
            </a:r>
            <a:r>
              <a:rPr lang="en-US" dirty="0" err="1"/>
              <a:t>xác</a:t>
            </a:r>
            <a:r>
              <a:rPr lang="en-US" dirty="0"/>
              <a:t> </a:t>
            </a:r>
            <a:r>
              <a:rPr lang="en-US" dirty="0" err="1"/>
              <a:t>định</a:t>
            </a:r>
            <a:r>
              <a:rPr lang="en-US" dirty="0"/>
              <a:t> </a:t>
            </a:r>
            <a:r>
              <a:rPr lang="en-US" dirty="0" err="1"/>
              <a:t>dòng</a:t>
            </a:r>
            <a:r>
              <a:rPr lang="en-US" dirty="0"/>
              <a:t> </a:t>
            </a:r>
            <a:r>
              <a:rPr lang="en-US" dirty="0" err="1"/>
              <a:t>nào</a:t>
            </a:r>
            <a:r>
              <a:rPr lang="en-US" dirty="0"/>
              <a:t> </a:t>
            </a:r>
            <a:r>
              <a:rPr lang="en-US" dirty="0" err="1"/>
              <a:t>sẽ</a:t>
            </a:r>
            <a:r>
              <a:rPr lang="en-US" dirty="0"/>
              <a:t> </a:t>
            </a:r>
            <a:r>
              <a:rPr lang="en-US" dirty="0" err="1"/>
              <a:t>được</a:t>
            </a:r>
            <a:r>
              <a:rPr lang="en-US" dirty="0"/>
              <a:t> </a:t>
            </a:r>
            <a:r>
              <a:rPr lang="en-US" dirty="0" err="1"/>
              <a:t>rút</a:t>
            </a:r>
            <a:r>
              <a:rPr lang="en-US" dirty="0"/>
              <a:t> </a:t>
            </a:r>
            <a:r>
              <a:rPr lang="en-US" dirty="0" err="1"/>
              <a:t>trích</a:t>
            </a:r>
            <a:endParaRPr lang="en-US" dirty="0"/>
          </a:p>
          <a:p>
            <a:pPr marL="1022350" lvl="2" indent="-350838" eaLnBrk="1" hangingPunct="1"/>
            <a:r>
              <a:rPr lang="en-US" dirty="0" err="1"/>
              <a:t>Nối</a:t>
            </a:r>
            <a:r>
              <a:rPr lang="en-US" dirty="0"/>
              <a:t> </a:t>
            </a:r>
            <a:r>
              <a:rPr lang="en-US" dirty="0" err="1"/>
              <a:t>các</a:t>
            </a:r>
            <a:r>
              <a:rPr lang="en-US" dirty="0"/>
              <a:t> </a:t>
            </a:r>
            <a:r>
              <a:rPr lang="en-US" dirty="0" err="1"/>
              <a:t>biểu</a:t>
            </a:r>
            <a:r>
              <a:rPr lang="en-US" dirty="0"/>
              <a:t> </a:t>
            </a:r>
            <a:r>
              <a:rPr lang="en-US" dirty="0" err="1"/>
              <a:t>thức</a:t>
            </a:r>
            <a:r>
              <a:rPr lang="en-US" dirty="0"/>
              <a:t>: AND, OR, </a:t>
            </a:r>
            <a:r>
              <a:rPr lang="en-US" dirty="0" err="1"/>
              <a:t>và</a:t>
            </a:r>
            <a:r>
              <a:rPr lang="en-US" dirty="0"/>
              <a:t> NOT </a:t>
            </a:r>
          </a:p>
          <a:p>
            <a:pPr marL="1022350" lvl="2" indent="-350838" eaLnBrk="1" hangingPunct="1"/>
            <a:r>
              <a:rPr lang="en-US" dirty="0" err="1"/>
              <a:t>Phép</a:t>
            </a:r>
            <a:r>
              <a:rPr lang="en-US" dirty="0"/>
              <a:t> </a:t>
            </a:r>
            <a:r>
              <a:rPr lang="en-US" dirty="0" err="1"/>
              <a:t>toán</a:t>
            </a:r>
            <a:r>
              <a:rPr lang="en-US" dirty="0"/>
              <a:t>: </a:t>
            </a:r>
            <a:r>
              <a:rPr lang="en-US" b="1" dirty="0">
                <a:sym typeface="Symbol" pitchFamily="18" charset="2"/>
              </a:rPr>
              <a:t></a:t>
            </a:r>
            <a:r>
              <a:rPr lang="en-US" dirty="0">
                <a:sym typeface="Symbol" pitchFamily="18" charset="2"/>
              </a:rPr>
              <a:t> , </a:t>
            </a:r>
            <a:r>
              <a:rPr lang="en-US" b="1" dirty="0">
                <a:sym typeface="Symbol" pitchFamily="18" charset="2"/>
              </a:rPr>
              <a:t></a:t>
            </a:r>
            <a:r>
              <a:rPr lang="en-US" dirty="0">
                <a:sym typeface="Symbol" pitchFamily="18" charset="2"/>
              </a:rPr>
              <a:t> , </a:t>
            </a:r>
            <a:r>
              <a:rPr lang="en-US" b="1" dirty="0">
                <a:sym typeface="Symbol" pitchFamily="18" charset="2"/>
              </a:rPr>
              <a:t></a:t>
            </a:r>
            <a:r>
              <a:rPr lang="en-US" dirty="0">
                <a:sym typeface="Symbol" pitchFamily="18" charset="2"/>
              </a:rPr>
              <a:t>, </a:t>
            </a:r>
            <a:r>
              <a:rPr lang="en-US" b="1" dirty="0">
                <a:sym typeface="Symbol" pitchFamily="18" charset="2"/>
              </a:rPr>
              <a:t></a:t>
            </a:r>
            <a:r>
              <a:rPr lang="en-US" dirty="0">
                <a:sym typeface="Symbol" pitchFamily="18" charset="2"/>
              </a:rPr>
              <a:t>, </a:t>
            </a:r>
            <a:r>
              <a:rPr lang="en-US" b="1" dirty="0">
                <a:sym typeface="Symbol" pitchFamily="18" charset="2"/>
              </a:rPr>
              <a:t></a:t>
            </a:r>
            <a:r>
              <a:rPr lang="en-US" dirty="0">
                <a:sym typeface="Symbol" pitchFamily="18" charset="2"/>
              </a:rPr>
              <a:t>, </a:t>
            </a:r>
            <a:r>
              <a:rPr lang="en-US" b="1" dirty="0">
                <a:sym typeface="Symbol" pitchFamily="18" charset="2"/>
              </a:rPr>
              <a:t></a:t>
            </a:r>
            <a:r>
              <a:rPr lang="en-US" dirty="0">
                <a:sym typeface="Symbol" pitchFamily="18" charset="2"/>
              </a:rPr>
              <a:t>,</a:t>
            </a:r>
            <a:r>
              <a:rPr lang="en-US" b="1" dirty="0">
                <a:sym typeface="Symbol" pitchFamily="18" charset="2"/>
              </a:rPr>
              <a:t> </a:t>
            </a:r>
            <a:r>
              <a:rPr lang="en-US" dirty="0">
                <a:sym typeface="Symbol" pitchFamily="18" charset="2"/>
              </a:rPr>
              <a:t>LIKE </a:t>
            </a:r>
            <a:r>
              <a:rPr lang="en-US" dirty="0" err="1">
                <a:sym typeface="Symbol" pitchFamily="18" charset="2"/>
              </a:rPr>
              <a:t>và</a:t>
            </a:r>
            <a:r>
              <a:rPr lang="en-US" dirty="0">
                <a:sym typeface="Symbol" pitchFamily="18" charset="2"/>
              </a:rPr>
              <a:t> BETWEEN</a:t>
            </a:r>
          </a:p>
        </p:txBody>
      </p:sp>
      <p:sp>
        <p:nvSpPr>
          <p:cNvPr id="147460" name="Rectangle 4"/>
          <p:cNvSpPr>
            <a:spLocks noChangeArrowheads="1"/>
          </p:cNvSpPr>
          <p:nvPr/>
        </p:nvSpPr>
        <p:spPr bwMode="auto">
          <a:xfrm>
            <a:off x="1600200" y="1752600"/>
            <a:ext cx="4572000" cy="12049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50000"/>
              </a:spcBef>
              <a:spcAft>
                <a:spcPct val="0"/>
              </a:spcAft>
            </a:pPr>
            <a:r>
              <a:rPr lang="en-US" b="1" dirty="0">
                <a:solidFill>
                  <a:srgbClr val="000000"/>
                </a:solidFill>
                <a:latin typeface="Tahoma" pitchFamily="34" charset="0"/>
              </a:rPr>
              <a:t>SELECT</a:t>
            </a:r>
            <a:r>
              <a:rPr lang="en-US" dirty="0">
                <a:solidFill>
                  <a:srgbClr val="000000"/>
                </a:solidFill>
                <a:latin typeface="Tahoma" pitchFamily="34" charset="0"/>
              </a:rPr>
              <a:t> [</a:t>
            </a:r>
            <a:r>
              <a:rPr lang="en-US" sz="1700" b="1" dirty="0">
                <a:solidFill>
                  <a:srgbClr val="000000"/>
                </a:solidFill>
              </a:rPr>
              <a:t>DISTINCT] </a:t>
            </a:r>
            <a:r>
              <a:rPr lang="en-US" dirty="0">
                <a:solidFill>
                  <a:srgbClr val="000000"/>
                </a:solidFill>
                <a:latin typeface="Tahoma" pitchFamily="34" charset="0"/>
              </a:rPr>
              <a:t>&lt;</a:t>
            </a:r>
            <a:r>
              <a:rPr lang="en-US" dirty="0" err="1">
                <a:solidFill>
                  <a:srgbClr val="000000"/>
                </a:solidFill>
                <a:latin typeface="Tahoma" pitchFamily="34" charset="0"/>
              </a:rPr>
              <a:t>danh</a:t>
            </a:r>
            <a:r>
              <a:rPr lang="en-US" dirty="0">
                <a:solidFill>
                  <a:srgbClr val="000000"/>
                </a:solidFill>
                <a:latin typeface="Tahoma" pitchFamily="34" charset="0"/>
              </a:rPr>
              <a:t> </a:t>
            </a:r>
            <a:r>
              <a:rPr lang="en-US" dirty="0" err="1">
                <a:solidFill>
                  <a:srgbClr val="000000"/>
                </a:solidFill>
                <a:latin typeface="Tahoma" pitchFamily="34" charset="0"/>
              </a:rPr>
              <a:t>sách</a:t>
            </a:r>
            <a:r>
              <a:rPr lang="en-US" dirty="0">
                <a:solidFill>
                  <a:srgbClr val="000000"/>
                </a:solidFill>
                <a:latin typeface="Tahoma" pitchFamily="34" charset="0"/>
              </a:rPr>
              <a:t> </a:t>
            </a:r>
            <a:r>
              <a:rPr lang="en-US" dirty="0" err="1">
                <a:solidFill>
                  <a:srgbClr val="000000"/>
                </a:solidFill>
                <a:latin typeface="Tahoma" pitchFamily="34" charset="0"/>
              </a:rPr>
              <a:t>các</a:t>
            </a:r>
            <a:r>
              <a:rPr lang="en-US" dirty="0">
                <a:solidFill>
                  <a:srgbClr val="000000"/>
                </a:solidFill>
                <a:latin typeface="Tahoma" pitchFamily="34" charset="0"/>
              </a:rPr>
              <a:t> </a:t>
            </a:r>
            <a:r>
              <a:rPr lang="en-US" dirty="0" err="1">
                <a:solidFill>
                  <a:srgbClr val="000000"/>
                </a:solidFill>
                <a:latin typeface="Tahoma" pitchFamily="34" charset="0"/>
              </a:rPr>
              <a:t>cột</a:t>
            </a:r>
            <a:r>
              <a:rPr lang="en-US" dirty="0">
                <a:solidFill>
                  <a:srgbClr val="000000"/>
                </a:solidFill>
                <a:latin typeface="Tahoma" pitchFamily="34" charset="0"/>
              </a:rPr>
              <a:t>&gt;</a:t>
            </a:r>
          </a:p>
          <a:p>
            <a:pPr fontAlgn="base">
              <a:spcBef>
                <a:spcPct val="50000"/>
              </a:spcBef>
              <a:spcAft>
                <a:spcPct val="0"/>
              </a:spcAft>
            </a:pPr>
            <a:r>
              <a:rPr lang="en-US" b="1" dirty="0">
                <a:solidFill>
                  <a:srgbClr val="000000"/>
                </a:solidFill>
                <a:latin typeface="Tahoma" pitchFamily="34" charset="0"/>
              </a:rPr>
              <a:t>FROM</a:t>
            </a:r>
            <a:r>
              <a:rPr lang="en-US" dirty="0">
                <a:solidFill>
                  <a:srgbClr val="000000"/>
                </a:solidFill>
                <a:latin typeface="Tahoma" pitchFamily="34" charset="0"/>
              </a:rPr>
              <a:t> &lt;</a:t>
            </a:r>
            <a:r>
              <a:rPr lang="en-US" dirty="0" err="1">
                <a:solidFill>
                  <a:srgbClr val="000000"/>
                </a:solidFill>
                <a:latin typeface="Tahoma" pitchFamily="34" charset="0"/>
              </a:rPr>
              <a:t>danh</a:t>
            </a:r>
            <a:r>
              <a:rPr lang="en-US" dirty="0">
                <a:solidFill>
                  <a:srgbClr val="000000"/>
                </a:solidFill>
                <a:latin typeface="Tahoma" pitchFamily="34" charset="0"/>
              </a:rPr>
              <a:t> </a:t>
            </a:r>
            <a:r>
              <a:rPr lang="en-US" dirty="0" err="1">
                <a:solidFill>
                  <a:srgbClr val="000000"/>
                </a:solidFill>
                <a:latin typeface="Tahoma" pitchFamily="34" charset="0"/>
              </a:rPr>
              <a:t>sách</a:t>
            </a:r>
            <a:r>
              <a:rPr lang="en-US" dirty="0">
                <a:solidFill>
                  <a:srgbClr val="000000"/>
                </a:solidFill>
                <a:latin typeface="Tahoma" pitchFamily="34" charset="0"/>
              </a:rPr>
              <a:t> </a:t>
            </a:r>
            <a:r>
              <a:rPr lang="en-US" dirty="0" err="1">
                <a:solidFill>
                  <a:srgbClr val="000000"/>
                </a:solidFill>
                <a:latin typeface="Tahoma" pitchFamily="34" charset="0"/>
              </a:rPr>
              <a:t>các</a:t>
            </a:r>
            <a:r>
              <a:rPr lang="en-US" dirty="0">
                <a:solidFill>
                  <a:srgbClr val="000000"/>
                </a:solidFill>
                <a:latin typeface="Tahoma" pitchFamily="34" charset="0"/>
              </a:rPr>
              <a:t> </a:t>
            </a:r>
            <a:r>
              <a:rPr lang="en-US" dirty="0" err="1">
                <a:solidFill>
                  <a:srgbClr val="000000"/>
                </a:solidFill>
                <a:latin typeface="Tahoma" pitchFamily="34" charset="0"/>
              </a:rPr>
              <a:t>bảng</a:t>
            </a:r>
            <a:r>
              <a:rPr lang="en-US" dirty="0">
                <a:solidFill>
                  <a:srgbClr val="000000"/>
                </a:solidFill>
                <a:latin typeface="Tahoma" pitchFamily="34" charset="0"/>
              </a:rPr>
              <a:t>&gt;</a:t>
            </a:r>
          </a:p>
          <a:p>
            <a:pPr fontAlgn="base">
              <a:spcBef>
                <a:spcPct val="50000"/>
              </a:spcBef>
              <a:spcAft>
                <a:spcPct val="0"/>
              </a:spcAft>
            </a:pPr>
            <a:r>
              <a:rPr lang="en-US" b="1" dirty="0">
                <a:solidFill>
                  <a:srgbClr val="000000"/>
                </a:solidFill>
                <a:latin typeface="Tahoma" pitchFamily="34" charset="0"/>
              </a:rPr>
              <a:t>[WHERE]</a:t>
            </a:r>
            <a:r>
              <a:rPr lang="en-US" dirty="0">
                <a:solidFill>
                  <a:srgbClr val="000000"/>
                </a:solidFill>
                <a:latin typeface="Tahoma" pitchFamily="34" charset="0"/>
              </a:rPr>
              <a:t> &lt;</a:t>
            </a:r>
            <a:r>
              <a:rPr lang="en-US" dirty="0" err="1">
                <a:solidFill>
                  <a:srgbClr val="000000"/>
                </a:solidFill>
                <a:latin typeface="Tahoma" pitchFamily="34" charset="0"/>
              </a:rPr>
              <a:t>điều</a:t>
            </a:r>
            <a:r>
              <a:rPr lang="en-US" dirty="0">
                <a:solidFill>
                  <a:srgbClr val="000000"/>
                </a:solidFill>
                <a:latin typeface="Tahoma" pitchFamily="34" charset="0"/>
              </a:rPr>
              <a:t> </a:t>
            </a:r>
            <a:r>
              <a:rPr lang="en-US" dirty="0" err="1">
                <a:solidFill>
                  <a:srgbClr val="000000"/>
                </a:solidFill>
                <a:latin typeface="Tahoma" pitchFamily="34" charset="0"/>
              </a:rPr>
              <a:t>kiện</a:t>
            </a:r>
            <a:r>
              <a:rPr lang="en-US" dirty="0">
                <a:solidFill>
                  <a:srgbClr val="000000"/>
                </a:solidFill>
                <a:latin typeface="Tahoma" pitchFamily="34" charset="0"/>
              </a:rPr>
              <a:t>&gt;</a:t>
            </a:r>
          </a:p>
        </p:txBody>
      </p:sp>
      <p:sp>
        <p:nvSpPr>
          <p:cNvPr id="136200" name="AutoShape 9"/>
          <p:cNvSpPr>
            <a:spLocks noChangeArrowheads="1"/>
          </p:cNvSpPr>
          <p:nvPr/>
        </p:nvSpPr>
        <p:spPr bwMode="auto">
          <a:xfrm>
            <a:off x="6477000" y="2209800"/>
            <a:ext cx="2590800" cy="762000"/>
          </a:xfrm>
          <a:prstGeom prst="wedgeRectCallout">
            <a:avLst>
              <a:gd name="adj1" fmla="val -165440"/>
              <a:gd name="adj2" fmla="val -86458"/>
            </a:avLst>
          </a:prstGeom>
          <a:solidFill>
            <a:srgbClr val="D6ECEE"/>
          </a:solidFill>
          <a:ln w="9525">
            <a:solidFill>
              <a:srgbClr val="0000FF"/>
            </a:solidFill>
            <a:miter lim="800000"/>
            <a:headEnd/>
            <a:tailEnd/>
          </a:ln>
        </p:spPr>
        <p:txBody>
          <a:bodyPr/>
          <a:lstStyle/>
          <a:p>
            <a:pPr algn="ctr" fontAlgn="base">
              <a:spcBef>
                <a:spcPct val="0"/>
              </a:spcBef>
              <a:spcAft>
                <a:spcPct val="0"/>
              </a:spcAft>
            </a:pPr>
            <a:r>
              <a:rPr lang="en-US" sz="1500" b="1">
                <a:solidFill>
                  <a:srgbClr val="000000"/>
                </a:solidFill>
              </a:rPr>
              <a:t>Từ khóa DISTINCT để loại bỏ các dòng trùng nhau trong bảng kết quả</a:t>
            </a:r>
          </a:p>
        </p:txBody>
      </p:sp>
      <p:sp>
        <p:nvSpPr>
          <p:cNvPr id="147462"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cơ bản</a:t>
            </a:r>
          </a:p>
        </p:txBody>
      </p:sp>
    </p:spTree>
    <p:extLst>
      <p:ext uri="{BB962C8B-B14F-4D97-AF65-F5344CB8AC3E}">
        <p14:creationId xmlns:p14="http://schemas.microsoft.com/office/powerpoint/2010/main" val="3191492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8">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198">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6198">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198">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198">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198">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6198">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198">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6200"/>
                                        </p:tgtEl>
                                        <p:attrNameLst>
                                          <p:attrName>style.visibility</p:attrName>
                                        </p:attrNameLst>
                                      </p:cBhvr>
                                      <p:to>
                                        <p:strVal val="visible"/>
                                      </p:to>
                                    </p:set>
                                    <p:animEffect transition="in" filter="blinds(horizontal)">
                                      <p:cBhvr>
                                        <p:cTn id="29"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build="p"/>
      <p:bldP spid="136200"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0"/>
          <p:cNvSpPr>
            <a:spLocks noGrp="1" noChangeArrowheads="1"/>
          </p:cNvSpPr>
          <p:nvPr>
            <p:ph type="body" idx="4294967295"/>
          </p:nvPr>
        </p:nvSpPr>
        <p:spPr>
          <a:xfrm>
            <a:off x="514350" y="1219200"/>
            <a:ext cx="8229600" cy="5105400"/>
          </a:xfrm>
        </p:spPr>
        <p:txBody>
          <a:bodyPr/>
          <a:lstStyle/>
          <a:p>
            <a:pPr eaLnBrk="1" hangingPunct="1"/>
            <a:r>
              <a:rPr lang="en-US"/>
              <a:t>SQL và ĐSQH</a:t>
            </a:r>
          </a:p>
          <a:p>
            <a:pPr marL="669925" lvl="1" indent="-325438" eaLnBrk="1" hangingPunct="1"/>
            <a:endParaRPr lang="en-US"/>
          </a:p>
          <a:p>
            <a:pPr marL="669925" lvl="1" indent="-325438" eaLnBrk="1" hangingPunct="1"/>
            <a:endParaRPr lang="en-US"/>
          </a:p>
          <a:p>
            <a:pPr marL="669925" lvl="1" indent="-325438" eaLnBrk="1" hangingPunct="1"/>
            <a:endParaRPr lang="en-US"/>
          </a:p>
          <a:p>
            <a:pPr marL="669925" lvl="1" indent="-325438" eaLnBrk="1" hangingPunct="1"/>
            <a:endParaRPr lang="en-US"/>
          </a:p>
        </p:txBody>
      </p:sp>
      <p:sp>
        <p:nvSpPr>
          <p:cNvPr id="14"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148484" name="Rectangle 9"/>
          <p:cNvSpPr>
            <a:spLocks noChangeArrowheads="1"/>
          </p:cNvSpPr>
          <p:nvPr/>
        </p:nvSpPr>
        <p:spPr bwMode="auto">
          <a:xfrm>
            <a:off x="4114800" y="2590800"/>
            <a:ext cx="3352800" cy="12049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50000"/>
              </a:spcBef>
              <a:spcAft>
                <a:spcPct val="0"/>
              </a:spcAft>
            </a:pPr>
            <a:r>
              <a:rPr lang="en-US" b="1">
                <a:solidFill>
                  <a:srgbClr val="000000"/>
                </a:solidFill>
                <a:latin typeface="Tahoma" pitchFamily="34" charset="0"/>
              </a:rPr>
              <a:t>SELECT</a:t>
            </a:r>
            <a:r>
              <a:rPr lang="en-US">
                <a:solidFill>
                  <a:srgbClr val="000000"/>
                </a:solidFill>
                <a:latin typeface="Tahoma" pitchFamily="34" charset="0"/>
              </a:rPr>
              <a:t> &lt;danh sách các cột&gt;</a:t>
            </a:r>
          </a:p>
          <a:p>
            <a:pPr fontAlgn="base">
              <a:spcBef>
                <a:spcPct val="50000"/>
              </a:spcBef>
              <a:spcAft>
                <a:spcPct val="0"/>
              </a:spcAft>
            </a:pPr>
            <a:r>
              <a:rPr lang="en-US" b="1">
                <a:solidFill>
                  <a:srgbClr val="000000"/>
                </a:solidFill>
                <a:latin typeface="Tahoma" pitchFamily="34" charset="0"/>
              </a:rPr>
              <a:t>FROM</a:t>
            </a:r>
            <a:r>
              <a:rPr lang="en-US">
                <a:solidFill>
                  <a:srgbClr val="000000"/>
                </a:solidFill>
                <a:latin typeface="Tahoma" pitchFamily="34" charset="0"/>
              </a:rPr>
              <a:t> &lt;danh sách các bảng&gt;</a:t>
            </a:r>
          </a:p>
          <a:p>
            <a:pPr fontAlgn="base">
              <a:spcBef>
                <a:spcPct val="50000"/>
              </a:spcBef>
              <a:spcAft>
                <a:spcPct val="0"/>
              </a:spcAft>
            </a:pPr>
            <a:r>
              <a:rPr lang="en-US" b="1">
                <a:solidFill>
                  <a:srgbClr val="000000"/>
                </a:solidFill>
                <a:latin typeface="Tahoma" pitchFamily="34" charset="0"/>
              </a:rPr>
              <a:t>WHERE</a:t>
            </a:r>
            <a:r>
              <a:rPr lang="en-US">
                <a:solidFill>
                  <a:srgbClr val="000000"/>
                </a:solidFill>
                <a:latin typeface="Tahoma" pitchFamily="34" charset="0"/>
              </a:rPr>
              <a:t> &lt;điều kiện&gt;</a:t>
            </a:r>
          </a:p>
        </p:txBody>
      </p:sp>
      <p:sp>
        <p:nvSpPr>
          <p:cNvPr id="148485" name="Text Box 11"/>
          <p:cNvSpPr txBox="1">
            <a:spLocks noChangeArrowheads="1"/>
          </p:cNvSpPr>
          <p:nvPr/>
        </p:nvSpPr>
        <p:spPr bwMode="auto">
          <a:xfrm>
            <a:off x="2057400" y="3657600"/>
            <a:ext cx="83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4000">
                <a:solidFill>
                  <a:srgbClr val="000000"/>
                </a:solidFill>
                <a:latin typeface="Tahoma" pitchFamily="34" charset="0"/>
                <a:sym typeface="Symbol" pitchFamily="18" charset="2"/>
              </a:rPr>
              <a:t></a:t>
            </a:r>
          </a:p>
        </p:txBody>
      </p:sp>
      <p:sp>
        <p:nvSpPr>
          <p:cNvPr id="148486" name="Text Box 12"/>
          <p:cNvSpPr txBox="1">
            <a:spLocks noChangeArrowheads="1"/>
          </p:cNvSpPr>
          <p:nvPr/>
        </p:nvSpPr>
        <p:spPr bwMode="auto">
          <a:xfrm>
            <a:off x="2133600" y="2057400"/>
            <a:ext cx="83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4000">
                <a:solidFill>
                  <a:srgbClr val="000000"/>
                </a:solidFill>
                <a:latin typeface="Tahoma" pitchFamily="34" charset="0"/>
                <a:sym typeface="Symbol" pitchFamily="18" charset="2"/>
              </a:rPr>
              <a:t></a:t>
            </a:r>
          </a:p>
        </p:txBody>
      </p:sp>
      <p:sp>
        <p:nvSpPr>
          <p:cNvPr id="148487" name="Text Box 13"/>
          <p:cNvSpPr txBox="1">
            <a:spLocks noChangeArrowheads="1"/>
          </p:cNvSpPr>
          <p:nvPr/>
        </p:nvSpPr>
        <p:spPr bwMode="auto">
          <a:xfrm>
            <a:off x="1828800" y="2847975"/>
            <a:ext cx="83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3000" b="1">
                <a:solidFill>
                  <a:srgbClr val="000000"/>
                </a:solidFill>
                <a:latin typeface="Tahoma" pitchFamily="34" charset="0"/>
                <a:sym typeface="Symbol" pitchFamily="18" charset="2"/>
              </a:rPr>
              <a:t></a:t>
            </a:r>
          </a:p>
        </p:txBody>
      </p:sp>
      <p:sp>
        <p:nvSpPr>
          <p:cNvPr id="148488" name="Line 14"/>
          <p:cNvSpPr>
            <a:spLocks noChangeShapeType="1"/>
          </p:cNvSpPr>
          <p:nvPr/>
        </p:nvSpPr>
        <p:spPr bwMode="auto">
          <a:xfrm>
            <a:off x="2819400" y="2514600"/>
            <a:ext cx="1219200" cy="304800"/>
          </a:xfrm>
          <a:prstGeom prst="line">
            <a:avLst/>
          </a:prstGeom>
          <a:noFill/>
          <a:ln w="12700">
            <a:solidFill>
              <a:srgbClr val="777777"/>
            </a:solidFill>
            <a:prstDash val="dash"/>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148489" name="Line 15"/>
          <p:cNvSpPr>
            <a:spLocks noChangeShapeType="1"/>
          </p:cNvSpPr>
          <p:nvPr/>
        </p:nvSpPr>
        <p:spPr bwMode="auto">
          <a:xfrm>
            <a:off x="2514600" y="3200400"/>
            <a:ext cx="1447800" cy="0"/>
          </a:xfrm>
          <a:prstGeom prst="line">
            <a:avLst/>
          </a:prstGeom>
          <a:noFill/>
          <a:ln w="12700">
            <a:solidFill>
              <a:srgbClr val="777777"/>
            </a:solidFill>
            <a:prstDash val="dash"/>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148490" name="Line 16"/>
          <p:cNvSpPr>
            <a:spLocks noChangeShapeType="1"/>
          </p:cNvSpPr>
          <p:nvPr/>
        </p:nvSpPr>
        <p:spPr bwMode="auto">
          <a:xfrm flipH="1">
            <a:off x="2667000" y="3581400"/>
            <a:ext cx="1295400" cy="533400"/>
          </a:xfrm>
          <a:prstGeom prst="line">
            <a:avLst/>
          </a:prstGeom>
          <a:noFill/>
          <a:ln w="12700">
            <a:solidFill>
              <a:srgbClr val="777777"/>
            </a:solidFill>
            <a:prstDash val="dash"/>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148491" name="Text Box 17"/>
          <p:cNvSpPr txBox="1">
            <a:spLocks noChangeArrowheads="1"/>
          </p:cNvSpPr>
          <p:nvPr/>
        </p:nvSpPr>
        <p:spPr bwMode="auto">
          <a:xfrm>
            <a:off x="5486400" y="4800600"/>
            <a:ext cx="1447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50000"/>
              </a:spcBef>
              <a:spcAft>
                <a:spcPct val="0"/>
              </a:spcAft>
            </a:pPr>
            <a:r>
              <a:rPr lang="en-US" sz="1800" b="1">
                <a:solidFill>
                  <a:srgbClr val="000000"/>
                </a:solidFill>
                <a:latin typeface="Tahoma" pitchFamily="34" charset="0"/>
              </a:rPr>
              <a:t>SELECT</a:t>
            </a:r>
            <a:r>
              <a:rPr lang="en-US" sz="1800">
                <a:solidFill>
                  <a:srgbClr val="000000"/>
                </a:solidFill>
                <a:latin typeface="Tahoma" pitchFamily="34" charset="0"/>
              </a:rPr>
              <a:t> L</a:t>
            </a:r>
          </a:p>
          <a:p>
            <a:pPr eaLnBrk="1" fontAlgn="base" hangingPunct="1">
              <a:spcBef>
                <a:spcPct val="50000"/>
              </a:spcBef>
              <a:spcAft>
                <a:spcPct val="0"/>
              </a:spcAft>
            </a:pPr>
            <a:r>
              <a:rPr lang="en-US" sz="1800" b="1">
                <a:solidFill>
                  <a:srgbClr val="000000"/>
                </a:solidFill>
                <a:latin typeface="Tahoma" pitchFamily="34" charset="0"/>
              </a:rPr>
              <a:t>FROM</a:t>
            </a:r>
            <a:r>
              <a:rPr lang="en-US" sz="1800">
                <a:solidFill>
                  <a:srgbClr val="000000"/>
                </a:solidFill>
                <a:latin typeface="Tahoma" pitchFamily="34" charset="0"/>
              </a:rPr>
              <a:t> R</a:t>
            </a:r>
          </a:p>
          <a:p>
            <a:pPr eaLnBrk="1" fontAlgn="base" hangingPunct="1">
              <a:spcBef>
                <a:spcPct val="50000"/>
              </a:spcBef>
              <a:spcAft>
                <a:spcPct val="0"/>
              </a:spcAft>
            </a:pPr>
            <a:r>
              <a:rPr lang="en-US" sz="1800" b="1">
                <a:solidFill>
                  <a:srgbClr val="000000"/>
                </a:solidFill>
                <a:latin typeface="Tahoma" pitchFamily="34" charset="0"/>
              </a:rPr>
              <a:t>WHERE</a:t>
            </a:r>
            <a:r>
              <a:rPr lang="en-US" sz="1800">
                <a:solidFill>
                  <a:srgbClr val="000000"/>
                </a:solidFill>
                <a:latin typeface="Tahoma" pitchFamily="34" charset="0"/>
              </a:rPr>
              <a:t> C</a:t>
            </a:r>
          </a:p>
        </p:txBody>
      </p:sp>
      <p:sp>
        <p:nvSpPr>
          <p:cNvPr id="148492" name="Text Box 18"/>
          <p:cNvSpPr txBox="1">
            <a:spLocks noChangeArrowheads="1"/>
          </p:cNvSpPr>
          <p:nvPr/>
        </p:nvSpPr>
        <p:spPr bwMode="auto">
          <a:xfrm>
            <a:off x="2133600" y="5257800"/>
            <a:ext cx="1905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3000">
                <a:solidFill>
                  <a:srgbClr val="000000"/>
                </a:solidFill>
                <a:latin typeface="Tahoma" pitchFamily="34" charset="0"/>
                <a:sym typeface="Symbol" pitchFamily="18" charset="2"/>
              </a:rPr>
              <a:t></a:t>
            </a:r>
            <a:r>
              <a:rPr lang="en-US" sz="2200" baseline="-25000">
                <a:solidFill>
                  <a:srgbClr val="000000"/>
                </a:solidFill>
                <a:latin typeface="Tahoma" pitchFamily="34" charset="0"/>
              </a:rPr>
              <a:t>L </a:t>
            </a:r>
            <a:r>
              <a:rPr lang="en-US" sz="2200">
                <a:solidFill>
                  <a:srgbClr val="000000"/>
                </a:solidFill>
                <a:latin typeface="Tahoma" pitchFamily="34" charset="0"/>
              </a:rPr>
              <a:t>(</a:t>
            </a:r>
            <a:r>
              <a:rPr lang="en-US" sz="3000">
                <a:solidFill>
                  <a:srgbClr val="000000"/>
                </a:solidFill>
                <a:latin typeface="Tahoma" pitchFamily="34" charset="0"/>
                <a:sym typeface="Symbol" pitchFamily="18" charset="2"/>
              </a:rPr>
              <a:t></a:t>
            </a:r>
            <a:r>
              <a:rPr lang="en-US" sz="2200" baseline="-25000">
                <a:solidFill>
                  <a:srgbClr val="000000"/>
                </a:solidFill>
                <a:latin typeface="Tahoma" pitchFamily="34" charset="0"/>
                <a:sym typeface="Symbol" pitchFamily="18" charset="2"/>
              </a:rPr>
              <a:t>C </a:t>
            </a:r>
            <a:r>
              <a:rPr lang="en-US" sz="2200">
                <a:solidFill>
                  <a:srgbClr val="000000"/>
                </a:solidFill>
                <a:latin typeface="Tahoma" pitchFamily="34" charset="0"/>
              </a:rPr>
              <a:t>(R))</a:t>
            </a:r>
          </a:p>
        </p:txBody>
      </p:sp>
      <p:sp>
        <p:nvSpPr>
          <p:cNvPr id="148493" name="Line 19"/>
          <p:cNvSpPr>
            <a:spLocks noChangeShapeType="1"/>
          </p:cNvSpPr>
          <p:nvPr/>
        </p:nvSpPr>
        <p:spPr bwMode="auto">
          <a:xfrm>
            <a:off x="4114800" y="5589588"/>
            <a:ext cx="1143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148494"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cơ bản (tt)</a:t>
            </a:r>
          </a:p>
        </p:txBody>
      </p:sp>
    </p:spTree>
    <p:extLst>
      <p:ext uri="{BB962C8B-B14F-4D97-AF65-F5344CB8AC3E}">
        <p14:creationId xmlns:p14="http://schemas.microsoft.com/office/powerpoint/2010/main" val="38071687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138245" name="Rectangle 3"/>
          <p:cNvSpPr>
            <a:spLocks noGrp="1" noChangeArrowheads="1"/>
          </p:cNvSpPr>
          <p:nvPr>
            <p:ph type="body" idx="4294967295"/>
          </p:nvPr>
        </p:nvSpPr>
        <p:spPr>
          <a:xfrm>
            <a:off x="457200" y="1219200"/>
            <a:ext cx="8229600" cy="5105400"/>
          </a:xfrm>
        </p:spPr>
        <p:txBody>
          <a:bodyPr/>
          <a:lstStyle/>
          <a:p>
            <a:pPr eaLnBrk="1" hangingPunct="1"/>
            <a:r>
              <a:rPr lang="en-US" dirty="0" err="1"/>
              <a:t>Ví</a:t>
            </a:r>
            <a:r>
              <a:rPr lang="en-US" dirty="0"/>
              <a:t> </a:t>
            </a:r>
            <a:r>
              <a:rPr lang="en-US" dirty="0" err="1"/>
              <a:t>dụ</a:t>
            </a:r>
            <a:r>
              <a:rPr lang="en-US" dirty="0"/>
              <a:t>: Cho </a:t>
            </a:r>
            <a:r>
              <a:rPr lang="en-US" dirty="0" err="1"/>
              <a:t>biết</a:t>
            </a:r>
            <a:r>
              <a:rPr lang="en-US" dirty="0"/>
              <a:t> ds </a:t>
            </a:r>
            <a:r>
              <a:rPr lang="en-US" dirty="0" err="1"/>
              <a:t>sinh</a:t>
            </a:r>
            <a:r>
              <a:rPr lang="en-US" dirty="0"/>
              <a:t> </a:t>
            </a:r>
            <a:r>
              <a:rPr lang="en-US" dirty="0" err="1"/>
              <a:t>viên</a:t>
            </a:r>
            <a:r>
              <a:rPr lang="en-US" dirty="0"/>
              <a:t> </a:t>
            </a:r>
            <a:r>
              <a:rPr lang="en-US" dirty="0" err="1"/>
              <a:t>lớp</a:t>
            </a:r>
            <a:r>
              <a:rPr lang="en-US" dirty="0"/>
              <a:t> </a:t>
            </a:r>
            <a:r>
              <a:rPr lang="en-US" dirty="0" err="1"/>
              <a:t>có</a:t>
            </a:r>
            <a:r>
              <a:rPr lang="en-US" dirty="0"/>
              <a:t> </a:t>
            </a:r>
            <a:r>
              <a:rPr lang="en-US" dirty="0" err="1"/>
              <a:t>mã</a:t>
            </a:r>
            <a:r>
              <a:rPr lang="en-US" dirty="0"/>
              <a:t> </a:t>
            </a:r>
            <a:r>
              <a:rPr lang="en-US" dirty="0" err="1"/>
              <a:t>là</a:t>
            </a:r>
            <a:r>
              <a:rPr lang="en-US" dirty="0"/>
              <a:t> ‘Ti01’</a:t>
            </a:r>
          </a:p>
          <a:p>
            <a:pPr marL="1022350" lvl="2" indent="-350838">
              <a:buFontTx/>
              <a:buNone/>
            </a:pPr>
            <a:r>
              <a:rPr lang="en-US" sz="2400" b="1" dirty="0">
                <a:solidFill>
                  <a:srgbClr val="008000"/>
                </a:solidFill>
                <a:latin typeface="Courier New" pitchFamily="49" charset="0"/>
              </a:rPr>
              <a:t>SELECT *</a:t>
            </a:r>
          </a:p>
          <a:p>
            <a:pPr marL="1022350" lvl="2" indent="-350838">
              <a:buFontTx/>
              <a:buNone/>
            </a:pPr>
            <a:r>
              <a:rPr lang="en-US" sz="2400" b="1" dirty="0">
                <a:solidFill>
                  <a:srgbClr val="008000"/>
                </a:solidFill>
                <a:latin typeface="Courier New" pitchFamily="49" charset="0"/>
              </a:rPr>
              <a:t>FROM </a:t>
            </a:r>
            <a:r>
              <a:rPr lang="en-US" sz="2400" b="1" dirty="0" err="1">
                <a:solidFill>
                  <a:srgbClr val="008000"/>
                </a:solidFill>
                <a:latin typeface="Courier New" pitchFamily="49" charset="0"/>
              </a:rPr>
              <a:t>SinhVien</a:t>
            </a:r>
            <a:endParaRPr lang="en-US" sz="2400" b="1" dirty="0">
              <a:solidFill>
                <a:srgbClr val="008000"/>
              </a:solidFill>
              <a:latin typeface="Courier New" pitchFamily="49" charset="0"/>
            </a:endParaRPr>
          </a:p>
          <a:p>
            <a:pPr marL="1022350" lvl="2" indent="-350838">
              <a:buFontTx/>
              <a:buNone/>
            </a:pPr>
            <a:r>
              <a:rPr lang="en-US" sz="2400" b="1" dirty="0">
                <a:solidFill>
                  <a:srgbClr val="008000"/>
                </a:solidFill>
                <a:latin typeface="Courier New" pitchFamily="49" charset="0"/>
              </a:rPr>
              <a:t>WHERE </a:t>
            </a:r>
            <a:r>
              <a:rPr lang="en-US" sz="2400" b="1" dirty="0" err="1">
                <a:solidFill>
                  <a:srgbClr val="008000"/>
                </a:solidFill>
                <a:latin typeface="Courier New" pitchFamily="49" charset="0"/>
              </a:rPr>
              <a:t>malop</a:t>
            </a:r>
            <a:r>
              <a:rPr lang="en-US" sz="2400" b="1" dirty="0">
                <a:solidFill>
                  <a:srgbClr val="008000"/>
                </a:solidFill>
                <a:latin typeface="Courier New" pitchFamily="49" charset="0"/>
              </a:rPr>
              <a:t> = ‘Ti01’ </a:t>
            </a:r>
          </a:p>
          <a:p>
            <a:pPr marL="669925" lvl="1" indent="-325438"/>
            <a:r>
              <a:rPr lang="en-US" dirty="0" err="1"/>
              <a:t>Tương</a:t>
            </a:r>
            <a:r>
              <a:rPr lang="en-US" dirty="0"/>
              <a:t> </a:t>
            </a:r>
            <a:r>
              <a:rPr lang="en-US" dirty="0" err="1"/>
              <a:t>đương</a:t>
            </a:r>
            <a:r>
              <a:rPr lang="en-US" dirty="0"/>
              <a:t> </a:t>
            </a:r>
            <a:r>
              <a:rPr lang="en-US" dirty="0" err="1"/>
              <a:t>với</a:t>
            </a:r>
            <a:r>
              <a:rPr lang="en-US" dirty="0"/>
              <a:t> </a:t>
            </a:r>
            <a:r>
              <a:rPr lang="en-US" dirty="0" err="1"/>
              <a:t>biểu</a:t>
            </a:r>
            <a:r>
              <a:rPr lang="en-US" dirty="0"/>
              <a:t> </a:t>
            </a:r>
            <a:r>
              <a:rPr lang="en-US" dirty="0" err="1"/>
              <a:t>thức</a:t>
            </a:r>
            <a:r>
              <a:rPr lang="en-US" dirty="0"/>
              <a:t> </a:t>
            </a:r>
            <a:r>
              <a:rPr lang="en-US" dirty="0" err="1"/>
              <a:t>đsqh</a:t>
            </a:r>
            <a:r>
              <a:rPr lang="en-US" dirty="0"/>
              <a:t> </a:t>
            </a:r>
            <a:r>
              <a:rPr lang="en-US" dirty="0" err="1"/>
              <a:t>sau</a:t>
            </a:r>
            <a:r>
              <a:rPr lang="en-US" dirty="0"/>
              <a:t>:</a:t>
            </a:r>
          </a:p>
          <a:p>
            <a:pPr marL="669925" lvl="1" indent="-325438">
              <a:buFontTx/>
              <a:buNone/>
            </a:pPr>
            <a:r>
              <a:rPr lang="en-US" dirty="0">
                <a:solidFill>
                  <a:schemeClr val="tx1"/>
                </a:solidFill>
                <a:sym typeface="Symbol" pitchFamily="18" charset="2"/>
              </a:rPr>
              <a:t>	</a:t>
            </a:r>
            <a:r>
              <a:rPr lang="en-US" b="1" dirty="0">
                <a:solidFill>
                  <a:srgbClr val="008000"/>
                </a:solidFill>
                <a:sym typeface="Symbol" pitchFamily="18" charset="2"/>
              </a:rPr>
              <a:t></a:t>
            </a:r>
            <a:r>
              <a:rPr lang="en-US" b="1" baseline="-25000" dirty="0" err="1">
                <a:solidFill>
                  <a:srgbClr val="008000"/>
                </a:solidFill>
                <a:sym typeface="Symbol" pitchFamily="18" charset="2"/>
              </a:rPr>
              <a:t>malop</a:t>
            </a:r>
            <a:r>
              <a:rPr lang="en-US" b="1" baseline="-25000" dirty="0">
                <a:solidFill>
                  <a:srgbClr val="008000"/>
                </a:solidFill>
                <a:sym typeface="Symbol" pitchFamily="18" charset="2"/>
              </a:rPr>
              <a:t> = ‘Ti01’</a:t>
            </a:r>
            <a:r>
              <a:rPr lang="en-US" b="1" dirty="0">
                <a:solidFill>
                  <a:srgbClr val="008000"/>
                </a:solidFill>
                <a:sym typeface="Symbol" pitchFamily="18" charset="2"/>
              </a:rPr>
              <a:t> (</a:t>
            </a:r>
            <a:r>
              <a:rPr lang="en-US" b="1" dirty="0" err="1">
                <a:solidFill>
                  <a:srgbClr val="008000"/>
                </a:solidFill>
                <a:sym typeface="Symbol" pitchFamily="18" charset="2"/>
              </a:rPr>
              <a:t>SinhVien</a:t>
            </a:r>
            <a:r>
              <a:rPr lang="en-US" b="1" dirty="0">
                <a:solidFill>
                  <a:srgbClr val="008000"/>
                </a:solidFill>
                <a:sym typeface="Symbol" pitchFamily="18" charset="2"/>
              </a:rPr>
              <a:t>)</a:t>
            </a:r>
            <a:endParaRPr lang="en-US" b="1" dirty="0">
              <a:solidFill>
                <a:srgbClr val="008000"/>
              </a:solidFill>
            </a:endParaRPr>
          </a:p>
          <a:p>
            <a:pPr marL="669925" lvl="1" indent="-325438"/>
            <a:endParaRPr lang="en-US" b="1" dirty="0">
              <a:solidFill>
                <a:srgbClr val="008000"/>
              </a:solidFill>
            </a:endParaRPr>
          </a:p>
          <a:p>
            <a:pPr eaLnBrk="1" hangingPunct="1"/>
            <a:endParaRPr lang="en-US" dirty="0">
              <a:sym typeface="Symbol" pitchFamily="18" charset="2"/>
            </a:endParaRPr>
          </a:p>
        </p:txBody>
      </p:sp>
      <p:sp>
        <p:nvSpPr>
          <p:cNvPr id="138246" name="AutoShape 8"/>
          <p:cNvSpPr>
            <a:spLocks noChangeArrowheads="1"/>
          </p:cNvSpPr>
          <p:nvPr/>
        </p:nvSpPr>
        <p:spPr bwMode="auto">
          <a:xfrm>
            <a:off x="5181600" y="2209800"/>
            <a:ext cx="2743200" cy="381000"/>
          </a:xfrm>
          <a:prstGeom prst="wedgeRectCallout">
            <a:avLst>
              <a:gd name="adj1" fmla="val -140394"/>
              <a:gd name="adj2" fmla="val -141250"/>
            </a:avLst>
          </a:prstGeom>
          <a:solidFill>
            <a:srgbClr val="D6ECEE"/>
          </a:solidFill>
          <a:ln w="9525">
            <a:solidFill>
              <a:srgbClr val="3333FF"/>
            </a:solidFill>
            <a:miter lim="800000"/>
            <a:headEnd/>
            <a:tailEnd/>
          </a:ln>
        </p:spPr>
        <p:txBody>
          <a:bodyPr/>
          <a:lstStyle/>
          <a:p>
            <a:pPr algn="ctr" fontAlgn="base">
              <a:spcBef>
                <a:spcPct val="0"/>
              </a:spcBef>
              <a:spcAft>
                <a:spcPct val="0"/>
              </a:spcAft>
            </a:pPr>
            <a:r>
              <a:rPr lang="en-US" sz="1500" b="1">
                <a:solidFill>
                  <a:srgbClr val="000000"/>
                </a:solidFill>
              </a:rPr>
              <a:t>Dấu * để chỉ tất cả các cột</a:t>
            </a:r>
          </a:p>
        </p:txBody>
      </p:sp>
      <p:sp>
        <p:nvSpPr>
          <p:cNvPr id="14950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cơ bản (tt)</a:t>
            </a:r>
          </a:p>
        </p:txBody>
      </p:sp>
    </p:spTree>
    <p:extLst>
      <p:ext uri="{BB962C8B-B14F-4D97-AF65-F5344CB8AC3E}">
        <p14:creationId xmlns:p14="http://schemas.microsoft.com/office/powerpoint/2010/main" val="1295116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24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24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24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824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824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8246"/>
                                        </p:tgtEl>
                                        <p:attrNameLst>
                                          <p:attrName>style.visibility</p:attrName>
                                        </p:attrNameLst>
                                      </p:cBhvr>
                                      <p:to>
                                        <p:strVal val="visible"/>
                                      </p:to>
                                    </p:set>
                                    <p:animEffect transition="in" filter="blinds(horizontal)">
                                      <p:cBhvr>
                                        <p:cTn id="25"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uild="p"/>
      <p:bldP spid="13824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9" name="Rectangle 3"/>
          <p:cNvSpPr>
            <a:spLocks noGrp="1" noChangeArrowheads="1"/>
          </p:cNvSpPr>
          <p:nvPr>
            <p:ph type="body" idx="4294967295"/>
          </p:nvPr>
        </p:nvSpPr>
        <p:spPr>
          <a:xfrm>
            <a:off x="457200" y="1219200"/>
            <a:ext cx="8229600" cy="5105400"/>
          </a:xfrm>
        </p:spPr>
        <p:txBody>
          <a:bodyPr/>
          <a:lstStyle/>
          <a:p>
            <a:pPr eaLnBrk="1" hangingPunct="1"/>
            <a:r>
              <a:rPr lang="en-US"/>
              <a:t>Ví dụ: Cho biết ds sinh viên nam của lớp có mã ‘Ti01’</a:t>
            </a:r>
          </a:p>
          <a:p>
            <a:pPr marL="1022350" lvl="2" indent="-350838">
              <a:buFontTx/>
              <a:buNone/>
            </a:pPr>
            <a:r>
              <a:rPr lang="en-US" b="1">
                <a:solidFill>
                  <a:srgbClr val="008000"/>
                </a:solidFill>
                <a:latin typeface="Courier New" pitchFamily="49" charset="0"/>
              </a:rPr>
              <a:t>SELECT masv, hoten, ngaysinh, phai, malop</a:t>
            </a:r>
          </a:p>
          <a:p>
            <a:pPr marL="1022350" lvl="2" indent="-350838">
              <a:buFontTx/>
              <a:buNone/>
            </a:pPr>
            <a:r>
              <a:rPr lang="en-US" b="1">
                <a:solidFill>
                  <a:srgbClr val="008000"/>
                </a:solidFill>
                <a:latin typeface="Courier New" pitchFamily="49" charset="0"/>
              </a:rPr>
              <a:t>FROM SinhVien</a:t>
            </a:r>
          </a:p>
          <a:p>
            <a:pPr marL="1022350" lvl="2" indent="-350838">
              <a:buFontTx/>
              <a:buNone/>
            </a:pPr>
            <a:r>
              <a:rPr lang="en-US" b="1">
                <a:solidFill>
                  <a:srgbClr val="008000"/>
                </a:solidFill>
                <a:latin typeface="Courier New" pitchFamily="49" charset="0"/>
              </a:rPr>
              <a:t>WHERE malop = ‘Ti01’ and phai = ‘Nam’</a:t>
            </a:r>
          </a:p>
          <a:p>
            <a:pPr marL="669925" lvl="1" indent="-325438"/>
            <a:r>
              <a:rPr lang="en-US"/>
              <a:t>Tương đương với biểu thức đsqh sau:</a:t>
            </a:r>
          </a:p>
          <a:p>
            <a:pPr marL="669925" lvl="1" indent="-325438">
              <a:buFontTx/>
              <a:buNone/>
            </a:pPr>
            <a:r>
              <a:rPr lang="en-US" b="1">
                <a:solidFill>
                  <a:schemeClr val="tx1"/>
                </a:solidFill>
                <a:sym typeface="Symbol" pitchFamily="18" charset="2"/>
              </a:rPr>
              <a:t>	 </a:t>
            </a:r>
            <a:r>
              <a:rPr lang="en-US" sz="2600" b="1">
                <a:latin typeface="Times New Roman" pitchFamily="18" charset="0"/>
                <a:cs typeface="Times New Roman" pitchFamily="18" charset="0"/>
              </a:rPr>
              <a:t> </a:t>
            </a:r>
            <a:r>
              <a:rPr lang="en-US" sz="2600" b="1">
                <a:solidFill>
                  <a:srgbClr val="008000"/>
                </a:solidFill>
                <a:latin typeface="Symbol" pitchFamily="18" charset="2"/>
                <a:cs typeface="Times New Roman" pitchFamily="18" charset="0"/>
              </a:rPr>
              <a:t>Õ</a:t>
            </a:r>
            <a:r>
              <a:rPr lang="en-US" sz="2800" b="1" baseline="-25000">
                <a:solidFill>
                  <a:srgbClr val="008000"/>
                </a:solidFill>
                <a:latin typeface="Courier New" pitchFamily="49" charset="0"/>
              </a:rPr>
              <a:t>masv, hoten, ngaysinh, phai, malop</a:t>
            </a:r>
            <a:r>
              <a:rPr lang="en-US" sz="2800" b="1">
                <a:solidFill>
                  <a:schemeClr val="tx1"/>
                </a:solidFill>
                <a:sym typeface="Symbol" pitchFamily="18" charset="2"/>
              </a:rPr>
              <a:t> </a:t>
            </a:r>
            <a:r>
              <a:rPr lang="en-US" b="1">
                <a:solidFill>
                  <a:schemeClr val="tx1"/>
                </a:solidFill>
                <a:sym typeface="Symbol" pitchFamily="18" charset="2"/>
              </a:rPr>
              <a:t>(</a:t>
            </a:r>
            <a:r>
              <a:rPr lang="en-US" b="1">
                <a:solidFill>
                  <a:srgbClr val="008000"/>
                </a:solidFill>
                <a:sym typeface="Symbol" pitchFamily="18" charset="2"/>
              </a:rPr>
              <a:t></a:t>
            </a:r>
            <a:r>
              <a:rPr lang="en-US" sz="2800" b="1" baseline="-25000">
                <a:solidFill>
                  <a:srgbClr val="008000"/>
                </a:solidFill>
                <a:latin typeface="Courier New" pitchFamily="49" charset="0"/>
                <a:sym typeface="Symbol" pitchFamily="18" charset="2"/>
              </a:rPr>
              <a:t>malop = ‘Ti01’and phai=‘Nam’</a:t>
            </a:r>
            <a:r>
              <a:rPr lang="en-US" b="1">
                <a:solidFill>
                  <a:srgbClr val="008000"/>
                </a:solidFill>
                <a:latin typeface="Courier New" pitchFamily="49" charset="0"/>
                <a:sym typeface="Symbol" pitchFamily="18" charset="2"/>
              </a:rPr>
              <a:t> (SinhVien))</a:t>
            </a:r>
            <a:endParaRPr lang="en-US" b="1">
              <a:solidFill>
                <a:srgbClr val="008000"/>
              </a:solidFill>
              <a:latin typeface="Courier New" pitchFamily="49" charset="0"/>
            </a:endParaRPr>
          </a:p>
          <a:p>
            <a:pPr marL="669925" lvl="1" indent="-325438"/>
            <a:endParaRPr lang="en-US" b="1">
              <a:solidFill>
                <a:srgbClr val="008000"/>
              </a:solidFill>
              <a:latin typeface="Courier New" pitchFamily="49" charset="0"/>
            </a:endParaRPr>
          </a:p>
          <a:p>
            <a:pPr eaLnBrk="1" hangingPunct="1"/>
            <a:endParaRPr lang="en-US">
              <a:sym typeface="Symbol" pitchFamily="18" charset="2"/>
            </a:endParaRPr>
          </a:p>
        </p:txBody>
      </p:sp>
      <p:sp>
        <p:nvSpPr>
          <p:cNvPr id="150531"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cơ bản (tt)</a:t>
            </a:r>
          </a:p>
        </p:txBody>
      </p:sp>
    </p:spTree>
    <p:extLst>
      <p:ext uri="{BB962C8B-B14F-4D97-AF65-F5344CB8AC3E}">
        <p14:creationId xmlns:p14="http://schemas.microsoft.com/office/powerpoint/2010/main" val="1879868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26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26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26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926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2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Các kiểu dữ liệu trong SQL (tt)</a:t>
            </a:r>
          </a:p>
        </p:txBody>
      </p:sp>
      <p:graphicFrame>
        <p:nvGraphicFramePr>
          <p:cNvPr id="412752" name="Group 80"/>
          <p:cNvGraphicFramePr>
            <a:graphicFrameLocks noGrp="1"/>
          </p:cNvGraphicFramePr>
          <p:nvPr>
            <p:ph idx="1"/>
          </p:nvPr>
        </p:nvGraphicFramePr>
        <p:xfrm>
          <a:off x="533400" y="1295400"/>
          <a:ext cx="8229600" cy="3762813"/>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181600">
                  <a:extLst>
                    <a:ext uri="{9D8B030D-6E8A-4147-A177-3AD203B41FA5}">
                      <a16:colId xmlns:a16="http://schemas.microsoft.com/office/drawing/2014/main" val="20002"/>
                    </a:ext>
                  </a:extLst>
                </a:gridCol>
              </a:tblGrid>
              <a:tr h="959958">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Times New Roman" pitchFamily="18" charset="0"/>
                        </a:rPr>
                        <a:t>Approximate numerics </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float(n)</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 sử dụng 8 byte trong bộ nhớ máy tính.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 Biểu diễn các số dấu chấm động từ -1.79E+308 đến 1.79E+308</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59958">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real</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sử dụng 4 byte trong bộ nhớ máy tính. </a:t>
                      </a: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biểu diễn các số dấu chấm động có độ chính xác từ -3.4E+38 đến 3.4E+38</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59958">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b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b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Date and time </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datetime</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Biểu diễn ngày và giờ</a:t>
                      </a: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Được lưu trữ như là 2 số integer, chiếm 2 bytes, chính xác đến phần trăm của giây.</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82501">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smalldatetime</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Biểu diễn ngày và giờ</a:t>
                      </a: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Chính xác đến phút</a:t>
                      </a:r>
                    </a:p>
                  </a:txBody>
                  <a:tcPr marT="45712" marB="45712"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4629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2752"/>
                                        </p:tgtEl>
                                        <p:attrNameLst>
                                          <p:attrName>style.visibility</p:attrName>
                                        </p:attrNameLst>
                                      </p:cBhvr>
                                      <p:to>
                                        <p:strVal val="visible"/>
                                      </p:to>
                                    </p:set>
                                    <p:animEffect transition="in" filter="blinds(horizontal)">
                                      <p:cBhvr>
                                        <p:cTn id="7" dur="500"/>
                                        <p:tgtEl>
                                          <p:spTgt spid="412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p:txBody>
          <a:bodyPr/>
          <a:lstStyle/>
          <a:p>
            <a:pPr eaLnBrk="1" hangingPunct="1"/>
            <a:r>
              <a:rPr lang="en-US"/>
              <a:t>Truy vấn cơ bản (tt) </a:t>
            </a:r>
          </a:p>
        </p:txBody>
      </p:sp>
      <p:sp>
        <p:nvSpPr>
          <p:cNvPr id="140292" name="Rectangle 3"/>
          <p:cNvSpPr>
            <a:spLocks noGrp="1" noChangeArrowheads="1"/>
          </p:cNvSpPr>
          <p:nvPr>
            <p:ph type="body" idx="4294967295"/>
          </p:nvPr>
        </p:nvSpPr>
        <p:spPr/>
        <p:txBody>
          <a:bodyPr/>
          <a:lstStyle/>
          <a:p>
            <a:r>
              <a:rPr lang="en-US" dirty="0" err="1"/>
              <a:t>Tên</a:t>
            </a:r>
            <a:r>
              <a:rPr lang="en-US" dirty="0"/>
              <a:t> </a:t>
            </a:r>
            <a:r>
              <a:rPr lang="en-US" dirty="0" err="1"/>
              <a:t>bí</a:t>
            </a:r>
            <a:r>
              <a:rPr lang="en-US" dirty="0"/>
              <a:t> </a:t>
            </a:r>
            <a:r>
              <a:rPr lang="en-US" dirty="0" err="1"/>
              <a:t>danh</a:t>
            </a:r>
            <a:r>
              <a:rPr lang="en-US" dirty="0"/>
              <a:t>: </a:t>
            </a:r>
          </a:p>
          <a:p>
            <a:pPr marL="669925" lvl="1" indent="-325438"/>
            <a:r>
              <a:rPr lang="en-US" dirty="0" err="1"/>
              <a:t>Có</a:t>
            </a:r>
            <a:r>
              <a:rPr lang="en-US" dirty="0"/>
              <a:t> </a:t>
            </a:r>
            <a:r>
              <a:rPr lang="en-US" dirty="0" err="1"/>
              <a:t>thể</a:t>
            </a:r>
            <a:r>
              <a:rPr lang="en-US" dirty="0"/>
              <a:t> </a:t>
            </a:r>
            <a:r>
              <a:rPr lang="en-US" dirty="0" err="1"/>
              <a:t>đặt</a:t>
            </a:r>
            <a:r>
              <a:rPr lang="en-US" dirty="0"/>
              <a:t> </a:t>
            </a:r>
            <a:r>
              <a:rPr lang="en-US" dirty="0" err="1"/>
              <a:t>lại</a:t>
            </a:r>
            <a:r>
              <a:rPr lang="en-US" dirty="0"/>
              <a:t> </a:t>
            </a:r>
            <a:r>
              <a:rPr lang="en-US" dirty="0" err="1"/>
              <a:t>tên</a:t>
            </a:r>
            <a:r>
              <a:rPr lang="en-US" dirty="0"/>
              <a:t> </a:t>
            </a:r>
            <a:r>
              <a:rPr lang="en-US" dirty="0" err="1"/>
              <a:t>cho</a:t>
            </a:r>
            <a:r>
              <a:rPr lang="en-US" dirty="0"/>
              <a:t> ds </a:t>
            </a:r>
            <a:r>
              <a:rPr lang="en-US" dirty="0" err="1"/>
              <a:t>các</a:t>
            </a:r>
            <a:r>
              <a:rPr lang="en-US" dirty="0"/>
              <a:t> </a:t>
            </a:r>
            <a:r>
              <a:rPr lang="en-US" dirty="0" err="1"/>
              <a:t>thuộc</a:t>
            </a:r>
            <a:r>
              <a:rPr lang="en-US" dirty="0"/>
              <a:t> </a:t>
            </a:r>
            <a:r>
              <a:rPr lang="en-US" dirty="0" err="1"/>
              <a:t>tính</a:t>
            </a:r>
            <a:r>
              <a:rPr lang="en-US" dirty="0"/>
              <a:t> </a:t>
            </a:r>
            <a:r>
              <a:rPr lang="en-US" dirty="0" err="1"/>
              <a:t>trong</a:t>
            </a:r>
            <a:r>
              <a:rPr lang="en-US" dirty="0"/>
              <a:t> </a:t>
            </a:r>
            <a:r>
              <a:rPr lang="en-US" dirty="0" err="1"/>
              <a:t>bảng</a:t>
            </a:r>
            <a:r>
              <a:rPr lang="en-US" dirty="0"/>
              <a:t> </a:t>
            </a:r>
            <a:r>
              <a:rPr lang="en-US" dirty="0" err="1"/>
              <a:t>kết</a:t>
            </a:r>
            <a:r>
              <a:rPr lang="en-US" dirty="0"/>
              <a:t> </a:t>
            </a:r>
            <a:r>
              <a:rPr lang="en-US" dirty="0" err="1"/>
              <a:t>quả</a:t>
            </a:r>
            <a:r>
              <a:rPr lang="en-US" dirty="0"/>
              <a:t> (</a:t>
            </a:r>
            <a:r>
              <a:rPr lang="en-US" dirty="0" err="1"/>
              <a:t>gọi</a:t>
            </a:r>
            <a:r>
              <a:rPr lang="en-US" dirty="0"/>
              <a:t> </a:t>
            </a:r>
            <a:r>
              <a:rPr lang="en-US" dirty="0" err="1"/>
              <a:t>là</a:t>
            </a:r>
            <a:r>
              <a:rPr lang="en-US" dirty="0"/>
              <a:t> </a:t>
            </a:r>
            <a:r>
              <a:rPr lang="en-US" dirty="0" err="1"/>
              <a:t>tên</a:t>
            </a:r>
            <a:r>
              <a:rPr lang="en-US" dirty="0"/>
              <a:t> </a:t>
            </a:r>
            <a:r>
              <a:rPr lang="en-US" dirty="0" err="1"/>
              <a:t>bí</a:t>
            </a:r>
            <a:r>
              <a:rPr lang="en-US" dirty="0"/>
              <a:t> </a:t>
            </a:r>
            <a:r>
              <a:rPr lang="en-US" dirty="0" err="1"/>
              <a:t>danh</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a:t>
            </a:r>
            <a:r>
              <a:rPr lang="en-US" dirty="0" err="1"/>
              <a:t>sau</a:t>
            </a:r>
            <a:r>
              <a:rPr lang="en-US" dirty="0"/>
              <a:t>:</a:t>
            </a:r>
          </a:p>
          <a:p>
            <a:pPr marL="669925" lvl="1" indent="-325438">
              <a:buFontTx/>
              <a:buNone/>
            </a:pPr>
            <a:r>
              <a:rPr lang="en-US" dirty="0"/>
              <a:t>	</a:t>
            </a:r>
            <a:r>
              <a:rPr lang="en-US" b="1" dirty="0">
                <a:solidFill>
                  <a:schemeClr val="tx1"/>
                </a:solidFill>
                <a:latin typeface="Courier New" pitchFamily="49" charset="0"/>
              </a:rPr>
              <a:t>Select &lt;</a:t>
            </a:r>
            <a:r>
              <a:rPr lang="en-US" b="1" dirty="0" err="1">
                <a:solidFill>
                  <a:schemeClr val="tx1"/>
                </a:solidFill>
                <a:latin typeface="Courier New" pitchFamily="49" charset="0"/>
              </a:rPr>
              <a:t>tên</a:t>
            </a:r>
            <a:r>
              <a:rPr lang="en-US" b="1" dirty="0">
                <a:solidFill>
                  <a:schemeClr val="tx1"/>
                </a:solidFill>
                <a:latin typeface="Courier New" pitchFamily="49" charset="0"/>
              </a:rPr>
              <a:t> </a:t>
            </a:r>
            <a:r>
              <a:rPr lang="en-US" b="1" dirty="0" err="1">
                <a:solidFill>
                  <a:schemeClr val="tx1"/>
                </a:solidFill>
                <a:latin typeface="Courier New" pitchFamily="49" charset="0"/>
              </a:rPr>
              <a:t>c</a:t>
            </a:r>
            <a:r>
              <a:rPr lang="en-US" sz="2000" b="1" dirty="0" err="1">
                <a:solidFill>
                  <a:schemeClr val="tx1"/>
                </a:solidFill>
                <a:latin typeface="Courier New" pitchFamily="49" charset="0"/>
              </a:rPr>
              <a:t>ộ</a:t>
            </a:r>
            <a:r>
              <a:rPr lang="en-US" b="1" dirty="0" err="1">
                <a:solidFill>
                  <a:schemeClr val="tx1"/>
                </a:solidFill>
                <a:latin typeface="Courier New" pitchFamily="49" charset="0"/>
              </a:rPr>
              <a:t>t</a:t>
            </a:r>
            <a:r>
              <a:rPr lang="en-US" b="1" dirty="0">
                <a:solidFill>
                  <a:schemeClr val="tx1"/>
                </a:solidFill>
                <a:latin typeface="Courier New" pitchFamily="49" charset="0"/>
              </a:rPr>
              <a:t>&gt; AS &lt;</a:t>
            </a:r>
            <a:r>
              <a:rPr lang="en-US" b="1" dirty="0" err="1">
                <a:solidFill>
                  <a:schemeClr val="tx1"/>
                </a:solidFill>
                <a:latin typeface="Courier New" pitchFamily="49" charset="0"/>
              </a:rPr>
              <a:t>tên</a:t>
            </a:r>
            <a:r>
              <a:rPr lang="en-US" b="1" dirty="0">
                <a:solidFill>
                  <a:schemeClr val="tx1"/>
                </a:solidFill>
                <a:latin typeface="Courier New" pitchFamily="49" charset="0"/>
              </a:rPr>
              <a:t> </a:t>
            </a:r>
            <a:r>
              <a:rPr lang="en-US" b="1" dirty="0" err="1">
                <a:solidFill>
                  <a:schemeClr val="tx1"/>
                </a:solidFill>
                <a:latin typeface="Courier New" pitchFamily="49" charset="0"/>
              </a:rPr>
              <a:t>m</a:t>
            </a:r>
            <a:r>
              <a:rPr lang="en-US" sz="2000" b="1" dirty="0" err="1">
                <a:solidFill>
                  <a:schemeClr val="tx1"/>
                </a:solidFill>
                <a:latin typeface="Courier New" pitchFamily="49" charset="0"/>
              </a:rPr>
              <a:t>ớ</a:t>
            </a:r>
            <a:r>
              <a:rPr lang="en-US" b="1" dirty="0" err="1">
                <a:solidFill>
                  <a:schemeClr val="tx1"/>
                </a:solidFill>
                <a:latin typeface="Courier New" pitchFamily="49" charset="0"/>
              </a:rPr>
              <a:t>i</a:t>
            </a:r>
            <a:r>
              <a:rPr lang="en-US" b="1" dirty="0">
                <a:solidFill>
                  <a:schemeClr val="tx1"/>
                </a:solidFill>
                <a:latin typeface="Courier New" pitchFamily="49" charset="0"/>
              </a:rPr>
              <a:t> </a:t>
            </a:r>
            <a:r>
              <a:rPr lang="en-US" b="1" dirty="0" err="1">
                <a:solidFill>
                  <a:schemeClr val="tx1"/>
                </a:solidFill>
                <a:latin typeface="Courier New" pitchFamily="49" charset="0"/>
              </a:rPr>
              <a:t>cho</a:t>
            </a:r>
            <a:r>
              <a:rPr lang="en-US" b="1" dirty="0">
                <a:solidFill>
                  <a:schemeClr val="tx1"/>
                </a:solidFill>
                <a:latin typeface="Courier New" pitchFamily="49" charset="0"/>
              </a:rPr>
              <a:t> </a:t>
            </a:r>
            <a:r>
              <a:rPr lang="en-US" b="1" dirty="0" err="1">
                <a:solidFill>
                  <a:schemeClr val="tx1"/>
                </a:solidFill>
                <a:latin typeface="Courier New" pitchFamily="49" charset="0"/>
              </a:rPr>
              <a:t>c</a:t>
            </a:r>
            <a:r>
              <a:rPr lang="en-US" sz="2000" b="1" dirty="0" err="1">
                <a:solidFill>
                  <a:schemeClr val="tx1"/>
                </a:solidFill>
                <a:latin typeface="Courier New" pitchFamily="49" charset="0"/>
              </a:rPr>
              <a:t>ộ</a:t>
            </a:r>
            <a:r>
              <a:rPr lang="en-US" b="1" dirty="0" err="1">
                <a:solidFill>
                  <a:schemeClr val="tx1"/>
                </a:solidFill>
                <a:latin typeface="Courier New" pitchFamily="49" charset="0"/>
              </a:rPr>
              <a:t>t</a:t>
            </a:r>
            <a:r>
              <a:rPr lang="en-US" b="1" dirty="0">
                <a:solidFill>
                  <a:schemeClr val="tx1"/>
                </a:solidFill>
                <a:latin typeface="Courier New" pitchFamily="49" charset="0"/>
              </a:rPr>
              <a:t>&gt;</a:t>
            </a:r>
          </a:p>
          <a:p>
            <a:pPr marL="669925" lvl="1" indent="-325438"/>
            <a:r>
              <a:rPr lang="en-US" dirty="0" err="1"/>
              <a:t>Ví</a:t>
            </a:r>
            <a:r>
              <a:rPr lang="en-US" dirty="0"/>
              <a:t> </a:t>
            </a:r>
            <a:r>
              <a:rPr lang="en-US" dirty="0" err="1"/>
              <a:t>dụ</a:t>
            </a:r>
            <a:endParaRPr lang="en-US" dirty="0"/>
          </a:p>
          <a:p>
            <a:pPr lvl="2">
              <a:buFontTx/>
              <a:buNone/>
            </a:pPr>
            <a:r>
              <a:rPr lang="en-US" b="1" dirty="0">
                <a:solidFill>
                  <a:srgbClr val="008000"/>
                </a:solidFill>
                <a:latin typeface="Courier New" pitchFamily="49" charset="0"/>
              </a:rPr>
              <a:t>SELECT </a:t>
            </a:r>
            <a:r>
              <a:rPr lang="en-US" b="1" dirty="0" err="1">
                <a:solidFill>
                  <a:srgbClr val="008000"/>
                </a:solidFill>
                <a:latin typeface="Courier New" pitchFamily="49" charset="0"/>
              </a:rPr>
              <a:t>masv</a:t>
            </a:r>
            <a:r>
              <a:rPr lang="en-US" b="1" dirty="0">
                <a:solidFill>
                  <a:srgbClr val="008000"/>
                </a:solidFill>
                <a:latin typeface="Courier New" pitchFamily="49" charset="0"/>
              </a:rPr>
              <a:t> </a:t>
            </a:r>
            <a:r>
              <a:rPr lang="en-US" b="1" dirty="0">
                <a:solidFill>
                  <a:schemeClr val="tx1"/>
                </a:solidFill>
                <a:latin typeface="Courier New" pitchFamily="49" charset="0"/>
              </a:rPr>
              <a:t>AS</a:t>
            </a:r>
            <a:r>
              <a:rPr lang="en-US" b="1" dirty="0">
                <a:solidFill>
                  <a:srgbClr val="008000"/>
                </a:solidFill>
                <a:latin typeface="Courier New" pitchFamily="49" charset="0"/>
              </a:rPr>
              <a:t> ma, </a:t>
            </a:r>
            <a:r>
              <a:rPr lang="en-US" b="1" dirty="0" err="1">
                <a:solidFill>
                  <a:srgbClr val="008000"/>
                </a:solidFill>
                <a:latin typeface="Courier New" pitchFamily="49" charset="0"/>
              </a:rPr>
              <a:t>hoten</a:t>
            </a:r>
            <a:r>
              <a:rPr lang="en-US" b="1" dirty="0">
                <a:solidFill>
                  <a:srgbClr val="008000"/>
                </a:solidFill>
                <a:latin typeface="Courier New" pitchFamily="49" charset="0"/>
              </a:rPr>
              <a:t> </a:t>
            </a:r>
            <a:r>
              <a:rPr lang="en-US" b="1" dirty="0">
                <a:solidFill>
                  <a:schemeClr val="tx1"/>
                </a:solidFill>
                <a:latin typeface="Courier New" pitchFamily="49" charset="0"/>
              </a:rPr>
              <a:t>AS</a:t>
            </a:r>
            <a:r>
              <a:rPr lang="en-US" b="1" dirty="0">
                <a:solidFill>
                  <a:srgbClr val="008000"/>
                </a:solidFill>
                <a:latin typeface="Courier New" pitchFamily="49" charset="0"/>
              </a:rPr>
              <a:t> ‘Ho ten’, </a:t>
            </a:r>
            <a:r>
              <a:rPr lang="en-US" b="1" dirty="0" err="1">
                <a:solidFill>
                  <a:srgbClr val="008000"/>
                </a:solidFill>
                <a:latin typeface="Courier New" pitchFamily="49" charset="0"/>
              </a:rPr>
              <a:t>ngaysinh</a:t>
            </a:r>
            <a:r>
              <a:rPr lang="en-US" b="1" dirty="0">
                <a:solidFill>
                  <a:srgbClr val="008000"/>
                </a:solidFill>
                <a:latin typeface="Courier New" pitchFamily="49" charset="0"/>
              </a:rPr>
              <a:t>, </a:t>
            </a:r>
            <a:r>
              <a:rPr lang="en-US" b="1" dirty="0" err="1">
                <a:solidFill>
                  <a:srgbClr val="008000"/>
                </a:solidFill>
                <a:latin typeface="Courier New" pitchFamily="49" charset="0"/>
              </a:rPr>
              <a:t>phai</a:t>
            </a:r>
            <a:r>
              <a:rPr lang="en-US" b="1" dirty="0">
                <a:solidFill>
                  <a:srgbClr val="008000"/>
                </a:solidFill>
                <a:latin typeface="Courier New" pitchFamily="49" charset="0"/>
              </a:rPr>
              <a:t>, </a:t>
            </a:r>
            <a:r>
              <a:rPr lang="en-US" b="1" dirty="0" err="1">
                <a:solidFill>
                  <a:srgbClr val="008000"/>
                </a:solidFill>
                <a:latin typeface="Courier New" pitchFamily="49" charset="0"/>
              </a:rPr>
              <a:t>malop</a:t>
            </a:r>
            <a:endParaRPr lang="en-US" b="1" dirty="0">
              <a:solidFill>
                <a:srgbClr val="008000"/>
              </a:solidFill>
              <a:latin typeface="Courier New" pitchFamily="49" charset="0"/>
            </a:endParaRPr>
          </a:p>
          <a:p>
            <a:pPr lvl="2">
              <a:buFontTx/>
              <a:buNone/>
            </a:pPr>
            <a:r>
              <a:rPr lang="en-US" b="1" dirty="0">
                <a:solidFill>
                  <a:srgbClr val="008000"/>
                </a:solidFill>
                <a:latin typeface="Courier New" pitchFamily="49" charset="0"/>
              </a:rPr>
              <a:t>FROM </a:t>
            </a:r>
            <a:r>
              <a:rPr lang="en-US" b="1" dirty="0" err="1">
                <a:solidFill>
                  <a:srgbClr val="008000"/>
                </a:solidFill>
                <a:latin typeface="Courier New" pitchFamily="49" charset="0"/>
              </a:rPr>
              <a:t>SinhVien</a:t>
            </a:r>
            <a:endParaRPr lang="en-US" b="1" dirty="0">
              <a:solidFill>
                <a:srgbClr val="008000"/>
              </a:solidFill>
              <a:latin typeface="Courier New" pitchFamily="49" charset="0"/>
            </a:endParaRPr>
          </a:p>
          <a:p>
            <a:pPr lvl="2">
              <a:buFontTx/>
              <a:buNone/>
            </a:pPr>
            <a:r>
              <a:rPr lang="en-US" b="1" dirty="0">
                <a:solidFill>
                  <a:srgbClr val="008000"/>
                </a:solidFill>
                <a:latin typeface="Courier New" pitchFamily="49" charset="0"/>
              </a:rPr>
              <a:t>WHERE </a:t>
            </a:r>
            <a:r>
              <a:rPr lang="en-US" b="1" dirty="0" err="1">
                <a:solidFill>
                  <a:srgbClr val="008000"/>
                </a:solidFill>
                <a:latin typeface="Courier New" pitchFamily="49" charset="0"/>
              </a:rPr>
              <a:t>malop</a:t>
            </a:r>
            <a:r>
              <a:rPr lang="en-US" b="1" dirty="0">
                <a:solidFill>
                  <a:srgbClr val="008000"/>
                </a:solidFill>
                <a:latin typeface="Courier New" pitchFamily="49" charset="0"/>
              </a:rPr>
              <a:t> = ‘Ti01’ and </a:t>
            </a:r>
            <a:r>
              <a:rPr lang="en-US" b="1" dirty="0" err="1">
                <a:solidFill>
                  <a:srgbClr val="008000"/>
                </a:solidFill>
                <a:latin typeface="Courier New" pitchFamily="49" charset="0"/>
              </a:rPr>
              <a:t>phai</a:t>
            </a:r>
            <a:r>
              <a:rPr lang="en-US" b="1" dirty="0">
                <a:solidFill>
                  <a:srgbClr val="008000"/>
                </a:solidFill>
                <a:latin typeface="Courier New" pitchFamily="49" charset="0"/>
              </a:rPr>
              <a:t> = ‘Nam’</a:t>
            </a:r>
          </a:p>
        </p:txBody>
      </p:sp>
    </p:spTree>
    <p:extLst>
      <p:ext uri="{BB962C8B-B14F-4D97-AF65-F5344CB8AC3E}">
        <p14:creationId xmlns:p14="http://schemas.microsoft.com/office/powerpoint/2010/main" val="2736411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02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29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29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2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pPr eaLnBrk="1" hangingPunct="1"/>
            <a:r>
              <a:rPr lang="en-US"/>
              <a:t>Truy vấn cơ bản (tt) </a:t>
            </a:r>
          </a:p>
        </p:txBody>
      </p:sp>
      <p:sp>
        <p:nvSpPr>
          <p:cNvPr id="141316" name="Rectangle 3"/>
          <p:cNvSpPr>
            <a:spLocks noGrp="1" noChangeArrowheads="1"/>
          </p:cNvSpPr>
          <p:nvPr>
            <p:ph type="body" idx="4294967295"/>
          </p:nvPr>
        </p:nvSpPr>
        <p:spPr>
          <a:xfrm>
            <a:off x="533400" y="1371600"/>
            <a:ext cx="8229600" cy="4343400"/>
          </a:xfrm>
        </p:spPr>
        <p:txBody>
          <a:bodyPr/>
          <a:lstStyle/>
          <a:p>
            <a:r>
              <a:rPr lang="en-US"/>
              <a:t>Ví dụ: Cho biết mã số, họ tên, ngày sinh, tên lớp của danh sách sinh viên lớp ‘công nghệ thông tin 01’ </a:t>
            </a:r>
          </a:p>
          <a:p>
            <a:pPr lvl="2">
              <a:buFontTx/>
              <a:buNone/>
            </a:pPr>
            <a:r>
              <a:rPr lang="en-US" sz="2400" b="1">
                <a:solidFill>
                  <a:srgbClr val="008000"/>
                </a:solidFill>
                <a:latin typeface="Courier New" pitchFamily="49" charset="0"/>
              </a:rPr>
              <a:t>SELECT 	maso, hoten, ngaysinh, tenlop</a:t>
            </a:r>
          </a:p>
          <a:p>
            <a:pPr lvl="2">
              <a:buFontTx/>
              <a:buNone/>
            </a:pPr>
            <a:r>
              <a:rPr lang="en-US" sz="2400" b="1">
                <a:solidFill>
                  <a:srgbClr val="008000"/>
                </a:solidFill>
                <a:latin typeface="Courier New" pitchFamily="49" charset="0"/>
              </a:rPr>
              <a:t>FROM 		SinhVien, LopHoc</a:t>
            </a:r>
          </a:p>
          <a:p>
            <a:pPr lvl="2">
              <a:buFontTx/>
              <a:buNone/>
            </a:pPr>
            <a:r>
              <a:rPr lang="en-US" sz="2400" b="1">
                <a:solidFill>
                  <a:srgbClr val="008000"/>
                </a:solidFill>
                <a:latin typeface="Courier New" pitchFamily="49" charset="0"/>
              </a:rPr>
              <a:t>WHERE 	tenlop = “Cong nghe thong tin 01” AND SinhVien.malop = LopHoc.malop</a:t>
            </a:r>
          </a:p>
        </p:txBody>
      </p:sp>
    </p:spTree>
    <p:extLst>
      <p:ext uri="{BB962C8B-B14F-4D97-AF65-F5344CB8AC3E}">
        <p14:creationId xmlns:p14="http://schemas.microsoft.com/office/powerpoint/2010/main" val="4073668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3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13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p:txBody>
          <a:bodyPr/>
          <a:lstStyle/>
          <a:p>
            <a:pPr eaLnBrk="1" hangingPunct="1"/>
            <a:r>
              <a:rPr lang="en-US"/>
              <a:t>Truy vấn cơ bản (tt) </a:t>
            </a:r>
          </a:p>
        </p:txBody>
      </p:sp>
      <p:sp>
        <p:nvSpPr>
          <p:cNvPr id="142340" name="Rectangle 3"/>
          <p:cNvSpPr>
            <a:spLocks noGrp="1" noChangeArrowheads="1"/>
          </p:cNvSpPr>
          <p:nvPr>
            <p:ph type="body" idx="4294967295"/>
          </p:nvPr>
        </p:nvSpPr>
        <p:spPr/>
        <p:txBody>
          <a:bodyPr/>
          <a:lstStyle/>
          <a:p>
            <a:r>
              <a:rPr lang="en-US" dirty="0" err="1"/>
              <a:t>Tên</a:t>
            </a:r>
            <a:r>
              <a:rPr lang="en-US" dirty="0"/>
              <a:t> </a:t>
            </a:r>
            <a:r>
              <a:rPr lang="en-US" dirty="0" err="1"/>
              <a:t>bí</a:t>
            </a:r>
            <a:r>
              <a:rPr lang="en-US" dirty="0"/>
              <a:t> </a:t>
            </a:r>
            <a:r>
              <a:rPr lang="en-US" dirty="0" err="1"/>
              <a:t>danh</a:t>
            </a:r>
            <a:r>
              <a:rPr lang="en-US" dirty="0"/>
              <a:t> </a:t>
            </a:r>
            <a:r>
              <a:rPr lang="en-US" dirty="0" err="1"/>
              <a:t>cho</a:t>
            </a:r>
            <a:r>
              <a:rPr lang="en-US" dirty="0"/>
              <a:t> </a:t>
            </a:r>
            <a:r>
              <a:rPr lang="en-US" dirty="0" err="1"/>
              <a:t>bảng</a:t>
            </a:r>
            <a:endParaRPr lang="en-US" dirty="0"/>
          </a:p>
          <a:p>
            <a:pPr marL="669925" lvl="1" indent="-325438"/>
            <a:r>
              <a:rPr lang="en-US" dirty="0" err="1"/>
              <a:t>Ví</a:t>
            </a:r>
            <a:r>
              <a:rPr lang="en-US" dirty="0"/>
              <a:t> </a:t>
            </a:r>
            <a:r>
              <a:rPr lang="en-US" dirty="0" err="1"/>
              <a:t>dụ</a:t>
            </a:r>
            <a:r>
              <a:rPr lang="en-US" dirty="0"/>
              <a:t>: Cho </a:t>
            </a:r>
            <a:r>
              <a:rPr lang="en-US" dirty="0" err="1"/>
              <a:t>biết</a:t>
            </a:r>
            <a:r>
              <a:rPr lang="en-US" dirty="0"/>
              <a:t> </a:t>
            </a:r>
            <a:r>
              <a:rPr lang="en-US" dirty="0" err="1"/>
              <a:t>mã</a:t>
            </a:r>
            <a:r>
              <a:rPr lang="en-US" dirty="0"/>
              <a:t> </a:t>
            </a:r>
            <a:r>
              <a:rPr lang="en-US" dirty="0" err="1"/>
              <a:t>số</a:t>
            </a:r>
            <a:r>
              <a:rPr lang="en-US" dirty="0"/>
              <a:t>, </a:t>
            </a:r>
            <a:r>
              <a:rPr lang="en-US" dirty="0" err="1"/>
              <a:t>họ</a:t>
            </a:r>
            <a:r>
              <a:rPr lang="en-US" dirty="0"/>
              <a:t> </a:t>
            </a:r>
            <a:r>
              <a:rPr lang="en-US" dirty="0" err="1"/>
              <a:t>tên</a:t>
            </a:r>
            <a:r>
              <a:rPr lang="en-US" dirty="0"/>
              <a:t>, </a:t>
            </a:r>
            <a:r>
              <a:rPr lang="en-US" dirty="0" err="1"/>
              <a:t>ngày</a:t>
            </a:r>
            <a:r>
              <a:rPr lang="en-US" dirty="0"/>
              <a:t> </a:t>
            </a:r>
            <a:r>
              <a:rPr lang="en-US" dirty="0" err="1"/>
              <a:t>sinh</a:t>
            </a:r>
            <a:r>
              <a:rPr lang="en-US" dirty="0"/>
              <a:t>, </a:t>
            </a:r>
            <a:r>
              <a:rPr lang="en-US" dirty="0" err="1"/>
              <a:t>tên</a:t>
            </a:r>
            <a:r>
              <a:rPr lang="en-US" dirty="0"/>
              <a:t> </a:t>
            </a:r>
            <a:r>
              <a:rPr lang="en-US" dirty="0" err="1"/>
              <a:t>lớp</a:t>
            </a:r>
            <a:r>
              <a:rPr lang="en-US" dirty="0"/>
              <a:t> </a:t>
            </a:r>
            <a:r>
              <a:rPr lang="en-US" dirty="0" err="1"/>
              <a:t>của</a:t>
            </a:r>
            <a:r>
              <a:rPr lang="en-US" dirty="0"/>
              <a:t> </a:t>
            </a:r>
            <a:r>
              <a:rPr lang="en-US" dirty="0" err="1"/>
              <a:t>danh</a:t>
            </a:r>
            <a:r>
              <a:rPr lang="en-US" dirty="0"/>
              <a:t> </a:t>
            </a:r>
            <a:r>
              <a:rPr lang="en-US" dirty="0" err="1"/>
              <a:t>sách</a:t>
            </a:r>
            <a:r>
              <a:rPr lang="en-US" dirty="0"/>
              <a:t> </a:t>
            </a:r>
            <a:r>
              <a:rPr lang="en-US" dirty="0" err="1"/>
              <a:t>sinh</a:t>
            </a:r>
            <a:r>
              <a:rPr lang="en-US" dirty="0"/>
              <a:t> </a:t>
            </a:r>
            <a:r>
              <a:rPr lang="en-US" dirty="0" err="1"/>
              <a:t>viên</a:t>
            </a:r>
            <a:r>
              <a:rPr lang="en-US" dirty="0"/>
              <a:t> </a:t>
            </a:r>
            <a:r>
              <a:rPr lang="en-US" dirty="0" err="1"/>
              <a:t>lớp</a:t>
            </a:r>
            <a:r>
              <a:rPr lang="en-US" dirty="0"/>
              <a:t> ‘</a:t>
            </a:r>
            <a:r>
              <a:rPr lang="en-US" dirty="0" err="1"/>
              <a:t>công</a:t>
            </a:r>
            <a:r>
              <a:rPr lang="en-US" dirty="0"/>
              <a:t> </a:t>
            </a:r>
            <a:r>
              <a:rPr lang="en-US" dirty="0" err="1"/>
              <a:t>nghệ</a:t>
            </a:r>
            <a:r>
              <a:rPr lang="en-US" dirty="0"/>
              <a:t> </a:t>
            </a:r>
            <a:r>
              <a:rPr lang="en-US" dirty="0" err="1"/>
              <a:t>thông</a:t>
            </a:r>
            <a:r>
              <a:rPr lang="en-US" dirty="0"/>
              <a:t> tin 01’</a:t>
            </a:r>
          </a:p>
          <a:p>
            <a:pPr marL="669925" lvl="1" indent="-325438">
              <a:buFontTx/>
              <a:buNone/>
            </a:pPr>
            <a:endParaRPr lang="en-US" dirty="0"/>
          </a:p>
          <a:p>
            <a:pPr lvl="2">
              <a:buFontTx/>
              <a:buNone/>
            </a:pPr>
            <a:r>
              <a:rPr lang="en-US" sz="2400" b="1" dirty="0">
                <a:solidFill>
                  <a:srgbClr val="008000"/>
                </a:solidFill>
                <a:latin typeface="Courier New" pitchFamily="49" charset="0"/>
              </a:rPr>
              <a:t>Select 	</a:t>
            </a:r>
            <a:r>
              <a:rPr lang="en-US" sz="2400" b="1" dirty="0" err="1">
                <a:solidFill>
                  <a:srgbClr val="008000"/>
                </a:solidFill>
                <a:latin typeface="Courier New" pitchFamily="49" charset="0"/>
              </a:rPr>
              <a:t>maso</a:t>
            </a:r>
            <a:r>
              <a:rPr lang="en-US" sz="2400" b="1" dirty="0">
                <a:solidFill>
                  <a:srgbClr val="008000"/>
                </a:solidFill>
                <a:latin typeface="Courier New" pitchFamily="49" charset="0"/>
              </a:rPr>
              <a:t>, </a:t>
            </a:r>
            <a:r>
              <a:rPr lang="en-US" sz="2400" b="1" dirty="0" err="1">
                <a:solidFill>
                  <a:srgbClr val="008000"/>
                </a:solidFill>
                <a:latin typeface="Courier New" pitchFamily="49" charset="0"/>
              </a:rPr>
              <a:t>hoten</a:t>
            </a:r>
            <a:r>
              <a:rPr lang="en-US" sz="2400" b="1" dirty="0">
                <a:solidFill>
                  <a:srgbClr val="008000"/>
                </a:solidFill>
                <a:latin typeface="Courier New" pitchFamily="49" charset="0"/>
              </a:rPr>
              <a:t>, </a:t>
            </a:r>
            <a:r>
              <a:rPr lang="en-US" sz="2400" b="1" dirty="0" err="1">
                <a:solidFill>
                  <a:srgbClr val="008000"/>
                </a:solidFill>
                <a:latin typeface="Courier New" pitchFamily="49" charset="0"/>
              </a:rPr>
              <a:t>ngaysinh</a:t>
            </a:r>
            <a:r>
              <a:rPr lang="en-US" sz="2400" b="1" dirty="0">
                <a:solidFill>
                  <a:srgbClr val="008000"/>
                </a:solidFill>
                <a:latin typeface="Courier New" pitchFamily="49" charset="0"/>
              </a:rPr>
              <a:t>, </a:t>
            </a:r>
            <a:r>
              <a:rPr lang="en-US" sz="2400" b="1" dirty="0" err="1">
                <a:solidFill>
                  <a:srgbClr val="008000"/>
                </a:solidFill>
                <a:latin typeface="Courier New" pitchFamily="49" charset="0"/>
              </a:rPr>
              <a:t>tenlop</a:t>
            </a:r>
            <a:endParaRPr lang="en-US" sz="2400" b="1" dirty="0">
              <a:solidFill>
                <a:srgbClr val="008000"/>
              </a:solidFill>
              <a:latin typeface="Courier New" pitchFamily="49" charset="0"/>
            </a:endParaRPr>
          </a:p>
          <a:p>
            <a:pPr lvl="2">
              <a:buFontTx/>
              <a:buNone/>
            </a:pPr>
            <a:r>
              <a:rPr lang="en-US" sz="2400" b="1" dirty="0">
                <a:solidFill>
                  <a:srgbClr val="008000"/>
                </a:solidFill>
                <a:latin typeface="Courier New" pitchFamily="49" charset="0"/>
              </a:rPr>
              <a:t>From 		</a:t>
            </a:r>
            <a:r>
              <a:rPr lang="en-US" sz="2400" b="1" dirty="0" err="1">
                <a:solidFill>
                  <a:schemeClr val="tx1"/>
                </a:solidFill>
                <a:latin typeface="Courier New" pitchFamily="49" charset="0"/>
              </a:rPr>
              <a:t>SinhVien</a:t>
            </a:r>
            <a:r>
              <a:rPr lang="en-US" sz="2400" b="1" dirty="0">
                <a:solidFill>
                  <a:schemeClr val="tx1"/>
                </a:solidFill>
                <a:latin typeface="Courier New" pitchFamily="49" charset="0"/>
              </a:rPr>
              <a:t> </a:t>
            </a:r>
            <a:r>
              <a:rPr lang="en-US" sz="2400" b="1" dirty="0" err="1">
                <a:solidFill>
                  <a:schemeClr val="tx1"/>
                </a:solidFill>
                <a:latin typeface="Courier New" pitchFamily="49" charset="0"/>
              </a:rPr>
              <a:t>sv</a:t>
            </a:r>
            <a:r>
              <a:rPr lang="en-US" sz="2400" b="1" dirty="0">
                <a:solidFill>
                  <a:srgbClr val="008000"/>
                </a:solidFill>
                <a:latin typeface="Courier New" pitchFamily="49" charset="0"/>
              </a:rPr>
              <a:t>, </a:t>
            </a:r>
            <a:r>
              <a:rPr lang="en-US" sz="2400" b="1" dirty="0" err="1">
                <a:solidFill>
                  <a:schemeClr val="tx1"/>
                </a:solidFill>
                <a:latin typeface="Courier New" pitchFamily="49" charset="0"/>
              </a:rPr>
              <a:t>LopHoc</a:t>
            </a:r>
            <a:r>
              <a:rPr lang="en-US" sz="2400" b="1" dirty="0">
                <a:solidFill>
                  <a:schemeClr val="tx1"/>
                </a:solidFill>
                <a:latin typeface="Courier New" pitchFamily="49" charset="0"/>
              </a:rPr>
              <a:t> </a:t>
            </a:r>
            <a:r>
              <a:rPr lang="en-US" sz="2400" b="1" dirty="0" err="1">
                <a:solidFill>
                  <a:schemeClr val="tx1"/>
                </a:solidFill>
                <a:latin typeface="Courier New" pitchFamily="49" charset="0"/>
              </a:rPr>
              <a:t>lh</a:t>
            </a:r>
            <a:endParaRPr lang="en-US" sz="2400" b="1" dirty="0">
              <a:solidFill>
                <a:schemeClr val="tx1"/>
              </a:solidFill>
              <a:latin typeface="Courier New" pitchFamily="49" charset="0"/>
            </a:endParaRPr>
          </a:p>
          <a:p>
            <a:pPr lvl="2">
              <a:buFontTx/>
              <a:buNone/>
            </a:pPr>
            <a:r>
              <a:rPr lang="en-US" sz="2400" b="1" dirty="0">
                <a:solidFill>
                  <a:srgbClr val="008000"/>
                </a:solidFill>
                <a:latin typeface="Courier New" pitchFamily="49" charset="0"/>
              </a:rPr>
              <a:t>Where 	</a:t>
            </a:r>
            <a:r>
              <a:rPr lang="en-US" sz="2400" b="1" dirty="0" err="1">
                <a:solidFill>
                  <a:srgbClr val="008000"/>
                </a:solidFill>
                <a:latin typeface="Courier New" pitchFamily="49" charset="0"/>
              </a:rPr>
              <a:t>tenlop</a:t>
            </a:r>
            <a:r>
              <a:rPr lang="en-US" sz="2400" b="1" dirty="0">
                <a:solidFill>
                  <a:srgbClr val="008000"/>
                </a:solidFill>
                <a:latin typeface="Courier New" pitchFamily="49" charset="0"/>
              </a:rPr>
              <a:t> = =‘Cong </a:t>
            </a:r>
            <a:r>
              <a:rPr lang="en-US" sz="2400" b="1" dirty="0" err="1">
                <a:solidFill>
                  <a:srgbClr val="008000"/>
                </a:solidFill>
                <a:latin typeface="Courier New" pitchFamily="49" charset="0"/>
              </a:rPr>
              <a:t>nghe</a:t>
            </a:r>
            <a:r>
              <a:rPr lang="en-US" sz="2400" b="1" dirty="0">
                <a:solidFill>
                  <a:srgbClr val="008000"/>
                </a:solidFill>
                <a:latin typeface="Courier New" pitchFamily="49" charset="0"/>
              </a:rPr>
              <a:t> thong 		tin 01’</a:t>
            </a:r>
          </a:p>
          <a:p>
            <a:pPr lvl="2">
              <a:buFontTx/>
              <a:buNone/>
            </a:pPr>
            <a:r>
              <a:rPr lang="en-US" sz="2400" b="1" dirty="0">
                <a:solidFill>
                  <a:srgbClr val="008000"/>
                </a:solidFill>
                <a:latin typeface="Courier New" pitchFamily="49" charset="0"/>
              </a:rPr>
              <a:t>			and </a:t>
            </a:r>
            <a:r>
              <a:rPr lang="en-US" sz="2400" b="1" dirty="0" err="1">
                <a:solidFill>
                  <a:srgbClr val="008000"/>
                </a:solidFill>
                <a:latin typeface="Courier New" pitchFamily="49" charset="0"/>
              </a:rPr>
              <a:t>sv.malop</a:t>
            </a:r>
            <a:r>
              <a:rPr lang="en-US" sz="2400" b="1" dirty="0">
                <a:solidFill>
                  <a:srgbClr val="008000"/>
                </a:solidFill>
                <a:latin typeface="Courier New" pitchFamily="49" charset="0"/>
              </a:rPr>
              <a:t> = </a:t>
            </a:r>
            <a:r>
              <a:rPr lang="en-US" sz="2400" b="1" dirty="0" err="1">
                <a:solidFill>
                  <a:srgbClr val="008000"/>
                </a:solidFill>
                <a:latin typeface="Courier New" pitchFamily="49" charset="0"/>
              </a:rPr>
              <a:t>lh.malop</a:t>
            </a:r>
            <a:endParaRPr lang="en-US" sz="2400" b="1" dirty="0">
              <a:solidFill>
                <a:srgbClr val="008000"/>
              </a:solidFill>
              <a:latin typeface="Courier New" pitchFamily="49" charset="0"/>
            </a:endParaRPr>
          </a:p>
          <a:p>
            <a:endParaRPr lang="en-US" sz="3000" dirty="0">
              <a:solidFill>
                <a:srgbClr val="008000"/>
              </a:solidFill>
              <a:latin typeface="Courier New" pitchFamily="49" charset="0"/>
            </a:endParaRPr>
          </a:p>
          <a:p>
            <a:endParaRPr lang="en-US" sz="2200" dirty="0">
              <a:solidFill>
                <a:srgbClr val="008000"/>
              </a:solidFill>
              <a:latin typeface="Courier New" pitchFamily="49" charset="0"/>
            </a:endParaRPr>
          </a:p>
        </p:txBody>
      </p:sp>
    </p:spTree>
    <p:extLst>
      <p:ext uri="{BB962C8B-B14F-4D97-AF65-F5344CB8AC3E}">
        <p14:creationId xmlns:p14="http://schemas.microsoft.com/office/powerpoint/2010/main" val="3721823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234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34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234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234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23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p:txBody>
          <a:bodyPr anchor="t"/>
          <a:lstStyle/>
          <a:p>
            <a:pPr eaLnBrk="1" hangingPunct="1"/>
            <a:r>
              <a:rPr lang="en-US"/>
              <a:t>Truy vấn cơ bản (tt)</a:t>
            </a:r>
            <a:br>
              <a:rPr lang="en-US"/>
            </a:br>
            <a:r>
              <a:rPr lang="en-US" sz="2400"/>
              <a:t>- Toán tử between, not between, like, not like</a:t>
            </a:r>
          </a:p>
        </p:txBody>
      </p:sp>
      <p:sp>
        <p:nvSpPr>
          <p:cNvPr id="143364" name="Rectangle 3"/>
          <p:cNvSpPr>
            <a:spLocks noGrp="1" noChangeArrowheads="1"/>
          </p:cNvSpPr>
          <p:nvPr>
            <p:ph type="body" idx="4294967295"/>
          </p:nvPr>
        </p:nvSpPr>
        <p:spPr/>
        <p:txBody>
          <a:bodyPr/>
          <a:lstStyle/>
          <a:p>
            <a:pPr>
              <a:lnSpc>
                <a:spcPct val="90000"/>
              </a:lnSpc>
            </a:pPr>
            <a:r>
              <a:rPr lang="en-US" b="1" dirty="0"/>
              <a:t>BETWEEN</a:t>
            </a:r>
          </a:p>
          <a:p>
            <a:pPr marL="669925" lvl="1" indent="-325438">
              <a:lnSpc>
                <a:spcPct val="90000"/>
              </a:lnSpc>
            </a:pPr>
            <a:r>
              <a:rPr lang="en-US" dirty="0" err="1"/>
              <a:t>Sử</a:t>
            </a:r>
            <a:r>
              <a:rPr lang="en-US" dirty="0"/>
              <a:t> </a:t>
            </a:r>
            <a:r>
              <a:rPr lang="en-US" dirty="0" err="1"/>
              <a:t>dụng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giá</a:t>
            </a:r>
            <a:r>
              <a:rPr lang="en-US" dirty="0"/>
              <a:t> </a:t>
            </a:r>
            <a:r>
              <a:rPr lang="en-US" dirty="0" err="1"/>
              <a:t>trị</a:t>
            </a:r>
            <a:r>
              <a:rPr lang="en-US" dirty="0"/>
              <a:t> </a:t>
            </a:r>
            <a:r>
              <a:rPr lang="en-US" dirty="0" err="1"/>
              <a:t>dữ</a:t>
            </a:r>
            <a:r>
              <a:rPr lang="en-US" dirty="0"/>
              <a:t> </a:t>
            </a:r>
            <a:r>
              <a:rPr lang="en-US" dirty="0" err="1"/>
              <a:t>liệu</a:t>
            </a:r>
            <a:r>
              <a:rPr lang="en-US" dirty="0"/>
              <a:t> </a:t>
            </a:r>
            <a:r>
              <a:rPr lang="en-US" dirty="0" err="1"/>
              <a:t>nằm</a:t>
            </a:r>
            <a:r>
              <a:rPr lang="en-US" dirty="0"/>
              <a:t> </a:t>
            </a:r>
            <a:r>
              <a:rPr lang="en-US" dirty="0" err="1"/>
              <a:t>trong</a:t>
            </a:r>
            <a:r>
              <a:rPr lang="en-US" dirty="0"/>
              <a:t> (</a:t>
            </a:r>
            <a:r>
              <a:rPr lang="en-US" dirty="0" err="1"/>
              <a:t>ngoài</a:t>
            </a:r>
            <a:r>
              <a:rPr lang="en-US" dirty="0"/>
              <a:t>) </a:t>
            </a:r>
            <a:r>
              <a:rPr lang="en-US" dirty="0" err="1"/>
              <a:t>một</a:t>
            </a:r>
            <a:r>
              <a:rPr lang="en-US" dirty="0"/>
              <a:t> </a:t>
            </a:r>
            <a:r>
              <a:rPr lang="en-US" dirty="0" err="1"/>
              <a:t>khoảng</a:t>
            </a:r>
            <a:r>
              <a:rPr lang="en-US" dirty="0"/>
              <a:t> </a:t>
            </a:r>
            <a:r>
              <a:rPr lang="en-US" dirty="0" err="1"/>
              <a:t>nào</a:t>
            </a:r>
            <a:r>
              <a:rPr lang="en-US" dirty="0"/>
              <a:t> </a:t>
            </a:r>
            <a:r>
              <a:rPr lang="en-US" dirty="0" err="1"/>
              <a:t>đó</a:t>
            </a:r>
            <a:r>
              <a:rPr lang="en-US" dirty="0"/>
              <a:t>.</a:t>
            </a:r>
          </a:p>
          <a:p>
            <a:pPr lvl="2">
              <a:lnSpc>
                <a:spcPct val="90000"/>
              </a:lnSpc>
              <a:buFontTx/>
              <a:buNone/>
            </a:pPr>
            <a:r>
              <a:rPr lang="en-US" sz="2400" b="1" dirty="0">
                <a:solidFill>
                  <a:srgbClr val="008000"/>
                </a:solidFill>
                <a:latin typeface="Courier New" pitchFamily="49" charset="0"/>
              </a:rPr>
              <a:t>SELECT MANV, TENNV </a:t>
            </a:r>
          </a:p>
          <a:p>
            <a:pPr lvl="2">
              <a:lnSpc>
                <a:spcPct val="90000"/>
              </a:lnSpc>
              <a:buFontTx/>
              <a:buNone/>
            </a:pPr>
            <a:r>
              <a:rPr lang="en-US" sz="2400" b="1" dirty="0">
                <a:solidFill>
                  <a:srgbClr val="008000"/>
                </a:solidFill>
                <a:latin typeface="Courier New" pitchFamily="49" charset="0"/>
              </a:rPr>
              <a:t>FROM NHANVIEN</a:t>
            </a:r>
          </a:p>
          <a:p>
            <a:pPr lvl="2">
              <a:lnSpc>
                <a:spcPct val="90000"/>
              </a:lnSpc>
              <a:buFontTx/>
              <a:buNone/>
            </a:pPr>
            <a:r>
              <a:rPr lang="en-US" sz="2400" b="1" dirty="0">
                <a:solidFill>
                  <a:srgbClr val="008000"/>
                </a:solidFill>
                <a:latin typeface="Courier New" pitchFamily="49" charset="0"/>
              </a:rPr>
              <a:t>WHERE</a:t>
            </a:r>
            <a:r>
              <a:rPr lang="en-US" sz="2400" b="1" dirty="0">
                <a:solidFill>
                  <a:srgbClr val="0000CC"/>
                </a:solidFill>
                <a:latin typeface="Courier New" pitchFamily="49" charset="0"/>
              </a:rPr>
              <a:t> </a:t>
            </a:r>
            <a:r>
              <a:rPr lang="en-US" sz="2400" b="1" dirty="0">
                <a:solidFill>
                  <a:schemeClr val="tx1"/>
                </a:solidFill>
                <a:latin typeface="Courier New" pitchFamily="49" charset="0"/>
              </a:rPr>
              <a:t>LUONG &gt; 20000 AND LUONG &lt; 30000</a:t>
            </a:r>
          </a:p>
          <a:p>
            <a:pPr>
              <a:lnSpc>
                <a:spcPct val="90000"/>
              </a:lnSpc>
            </a:pPr>
            <a:r>
              <a:rPr lang="en-US" dirty="0" err="1"/>
              <a:t>Có</a:t>
            </a:r>
            <a:r>
              <a:rPr lang="en-US" dirty="0"/>
              <a:t> </a:t>
            </a:r>
            <a:r>
              <a:rPr lang="en-US" dirty="0" err="1"/>
              <a:t>thể</a:t>
            </a:r>
            <a:r>
              <a:rPr lang="en-US" dirty="0"/>
              <a:t> </a:t>
            </a:r>
            <a:r>
              <a:rPr lang="en-US" dirty="0" err="1"/>
              <a:t>viết</a:t>
            </a:r>
            <a:r>
              <a:rPr lang="en-US" dirty="0"/>
              <a:t>:</a:t>
            </a:r>
          </a:p>
          <a:p>
            <a:pPr lvl="2">
              <a:lnSpc>
                <a:spcPct val="90000"/>
              </a:lnSpc>
              <a:buFontTx/>
              <a:buNone/>
            </a:pPr>
            <a:r>
              <a:rPr lang="en-US" sz="2400" b="1" dirty="0">
                <a:solidFill>
                  <a:srgbClr val="008000"/>
                </a:solidFill>
                <a:latin typeface="Courier New" pitchFamily="49" charset="0"/>
              </a:rPr>
              <a:t>SELECT MANV, TENNV </a:t>
            </a:r>
          </a:p>
          <a:p>
            <a:pPr lvl="2">
              <a:lnSpc>
                <a:spcPct val="90000"/>
              </a:lnSpc>
              <a:buFontTx/>
              <a:buNone/>
            </a:pPr>
            <a:r>
              <a:rPr lang="en-US" sz="2400" b="1" dirty="0">
                <a:solidFill>
                  <a:srgbClr val="008000"/>
                </a:solidFill>
                <a:latin typeface="Courier New" pitchFamily="49" charset="0"/>
              </a:rPr>
              <a:t>FROM NHANVIEN</a:t>
            </a:r>
          </a:p>
          <a:p>
            <a:pPr lvl="2">
              <a:lnSpc>
                <a:spcPct val="90000"/>
              </a:lnSpc>
              <a:buFontTx/>
              <a:buNone/>
            </a:pPr>
            <a:r>
              <a:rPr lang="en-US" sz="2400" b="1" dirty="0">
                <a:solidFill>
                  <a:srgbClr val="008000"/>
                </a:solidFill>
                <a:latin typeface="Courier New" pitchFamily="49" charset="0"/>
              </a:rPr>
              <a:t>WHERE</a:t>
            </a:r>
            <a:r>
              <a:rPr lang="en-US" sz="2400" b="1" dirty="0">
                <a:solidFill>
                  <a:srgbClr val="0000CC"/>
                </a:solidFill>
                <a:latin typeface="Courier New" pitchFamily="49" charset="0"/>
              </a:rPr>
              <a:t> </a:t>
            </a:r>
            <a:r>
              <a:rPr lang="en-US" sz="2400" b="1" dirty="0">
                <a:solidFill>
                  <a:schemeClr val="tx1"/>
                </a:solidFill>
                <a:latin typeface="Courier New" pitchFamily="49" charset="0"/>
              </a:rPr>
              <a:t>LUONG BETWEEN 20000 AND 30000</a:t>
            </a:r>
          </a:p>
          <a:p>
            <a:pPr lvl="2">
              <a:lnSpc>
                <a:spcPct val="90000"/>
              </a:lnSpc>
              <a:buFontTx/>
              <a:buNone/>
            </a:pPr>
            <a:endParaRPr lang="en-US" sz="2400" b="1" dirty="0">
              <a:solidFill>
                <a:schemeClr val="tx1"/>
              </a:solidFill>
              <a:latin typeface="Courier New" pitchFamily="49" charset="0"/>
            </a:endParaRPr>
          </a:p>
          <a:p>
            <a:pPr>
              <a:lnSpc>
                <a:spcPct val="90000"/>
              </a:lnSpc>
            </a:pPr>
            <a:r>
              <a:rPr lang="en-US" b="1" dirty="0" err="1"/>
              <a:t>Sử</a:t>
            </a:r>
            <a:r>
              <a:rPr lang="en-US" b="1" dirty="0"/>
              <a:t> </a:t>
            </a:r>
            <a:r>
              <a:rPr lang="en-US" b="1" dirty="0" err="1"/>
              <a:t>dụng</a:t>
            </a:r>
            <a:r>
              <a:rPr lang="en-US" b="1" dirty="0"/>
              <a:t> NOT BETWEEN </a:t>
            </a:r>
            <a:r>
              <a:rPr lang="en-US" b="1" dirty="0" err="1"/>
              <a:t>tương</a:t>
            </a:r>
            <a:r>
              <a:rPr lang="en-US" b="1" dirty="0"/>
              <a:t> </a:t>
            </a:r>
            <a:r>
              <a:rPr lang="en-US" b="1" dirty="0" err="1"/>
              <a:t>tự</a:t>
            </a:r>
            <a:endParaRPr lang="en-US" sz="2200" dirty="0">
              <a:solidFill>
                <a:srgbClr val="008000"/>
              </a:solidFill>
              <a:latin typeface="Courier New" pitchFamily="49" charset="0"/>
            </a:endParaRPr>
          </a:p>
        </p:txBody>
      </p:sp>
    </p:spTree>
    <p:extLst>
      <p:ext uri="{BB962C8B-B14F-4D97-AF65-F5344CB8AC3E}">
        <p14:creationId xmlns:p14="http://schemas.microsoft.com/office/powerpoint/2010/main" val="58828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6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6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6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6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6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6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64">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6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p:txBody>
          <a:bodyPr anchor="t"/>
          <a:lstStyle/>
          <a:p>
            <a:pPr eaLnBrk="1" hangingPunct="1"/>
            <a:r>
              <a:rPr lang="en-US"/>
              <a:t>Truy vấn cơ bản (tt)</a:t>
            </a:r>
            <a:br>
              <a:rPr lang="en-US"/>
            </a:br>
            <a:r>
              <a:rPr lang="en-US" sz="2400"/>
              <a:t>- Toán tử between, not between, like, not like</a:t>
            </a:r>
          </a:p>
        </p:txBody>
      </p:sp>
      <p:sp>
        <p:nvSpPr>
          <p:cNvPr id="396292" name="Rectangle 3"/>
          <p:cNvSpPr>
            <a:spLocks noGrp="1" noChangeArrowheads="1"/>
          </p:cNvSpPr>
          <p:nvPr>
            <p:ph type="body" idx="4294967295"/>
          </p:nvPr>
        </p:nvSpPr>
        <p:spPr/>
        <p:txBody>
          <a:bodyPr/>
          <a:lstStyle/>
          <a:p>
            <a:r>
              <a:rPr lang="en-US" b="1" dirty="0"/>
              <a:t>LIKE</a:t>
            </a:r>
          </a:p>
          <a:p>
            <a:pPr marL="669925" lvl="1" indent="-325438"/>
            <a:r>
              <a:rPr lang="en-US" dirty="0" err="1"/>
              <a:t>Từ</a:t>
            </a:r>
            <a:r>
              <a:rPr lang="en-US" dirty="0"/>
              <a:t> </a:t>
            </a:r>
            <a:r>
              <a:rPr lang="en-US" dirty="0" err="1"/>
              <a:t>khóa</a:t>
            </a:r>
            <a:r>
              <a:rPr lang="en-US" dirty="0"/>
              <a:t> LIKE (NOT LIKE)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câu</a:t>
            </a:r>
            <a:r>
              <a:rPr lang="en-US" dirty="0"/>
              <a:t> </a:t>
            </a:r>
            <a:r>
              <a:rPr lang="en-US" dirty="0" err="1"/>
              <a:t>lệnh</a:t>
            </a:r>
            <a:r>
              <a:rPr lang="en-US" dirty="0"/>
              <a:t> select </a:t>
            </a:r>
            <a:r>
              <a:rPr lang="en-US" dirty="0" err="1"/>
              <a:t>nhằm</a:t>
            </a:r>
            <a:r>
              <a:rPr lang="en-US" dirty="0"/>
              <a:t> </a:t>
            </a:r>
            <a:r>
              <a:rPr lang="en-US" dirty="0" err="1"/>
              <a:t>mô</a:t>
            </a:r>
            <a:r>
              <a:rPr lang="en-US" dirty="0"/>
              <a:t> </a:t>
            </a:r>
            <a:r>
              <a:rPr lang="en-US" dirty="0" err="1"/>
              <a:t>tả</a:t>
            </a:r>
            <a:r>
              <a:rPr lang="en-US" dirty="0"/>
              <a:t> </a:t>
            </a:r>
            <a:r>
              <a:rPr lang="en-US" dirty="0" err="1"/>
              <a:t>khuôn</a:t>
            </a:r>
            <a:r>
              <a:rPr lang="en-US" dirty="0"/>
              <a:t> </a:t>
            </a:r>
            <a:r>
              <a:rPr lang="en-US" dirty="0" err="1"/>
              <a:t>dạng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tìm</a:t>
            </a:r>
            <a:r>
              <a:rPr lang="en-US" dirty="0"/>
              <a:t> </a:t>
            </a:r>
            <a:r>
              <a:rPr lang="en-US" dirty="0" err="1"/>
              <a:t>kiếm</a:t>
            </a:r>
            <a:r>
              <a:rPr lang="en-US" dirty="0"/>
              <a:t>. </a:t>
            </a:r>
          </a:p>
          <a:p>
            <a:pPr marL="669925" lvl="1" indent="-325438"/>
            <a:r>
              <a:rPr lang="en-US" dirty="0" err="1"/>
              <a:t>Thường</a:t>
            </a:r>
            <a:r>
              <a:rPr lang="en-US" dirty="0"/>
              <a:t> </a:t>
            </a:r>
            <a:r>
              <a:rPr lang="en-US" dirty="0" err="1"/>
              <a:t>được</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ký</a:t>
            </a:r>
            <a:r>
              <a:rPr lang="en-US" dirty="0"/>
              <a:t> </a:t>
            </a:r>
            <a:r>
              <a:rPr lang="en-US" dirty="0" err="1"/>
              <a:t>tự</a:t>
            </a:r>
            <a:r>
              <a:rPr lang="en-US" dirty="0"/>
              <a:t> </a:t>
            </a:r>
            <a:r>
              <a:rPr lang="en-US" dirty="0" err="1"/>
              <a:t>đại</a:t>
            </a:r>
            <a:r>
              <a:rPr lang="en-US" dirty="0"/>
              <a:t> </a:t>
            </a:r>
            <a:r>
              <a:rPr lang="en-US" dirty="0" err="1"/>
              <a:t>diện</a:t>
            </a:r>
            <a:r>
              <a:rPr lang="en-US" dirty="0"/>
              <a:t> </a:t>
            </a:r>
            <a:r>
              <a:rPr lang="en-US" dirty="0" err="1"/>
              <a:t>sau</a:t>
            </a:r>
            <a:r>
              <a:rPr lang="en-US" dirty="0"/>
              <a:t>:</a:t>
            </a:r>
          </a:p>
          <a:p>
            <a:pPr lvl="2"/>
            <a:r>
              <a:rPr lang="en-US" dirty="0"/>
              <a:t>%: </a:t>
            </a:r>
            <a:r>
              <a:rPr lang="en-US" dirty="0" err="1"/>
              <a:t>chuỗi</a:t>
            </a:r>
            <a:r>
              <a:rPr lang="en-US" dirty="0"/>
              <a:t> </a:t>
            </a:r>
            <a:r>
              <a:rPr lang="en-US" dirty="0" err="1"/>
              <a:t>ký</a:t>
            </a:r>
            <a:r>
              <a:rPr lang="en-US" dirty="0"/>
              <a:t> </a:t>
            </a:r>
            <a:r>
              <a:rPr lang="en-US" dirty="0" err="1"/>
              <a:t>tự</a:t>
            </a:r>
            <a:r>
              <a:rPr lang="en-US" dirty="0"/>
              <a:t> </a:t>
            </a:r>
            <a:r>
              <a:rPr lang="en-US" dirty="0" err="1"/>
              <a:t>bất</a:t>
            </a:r>
            <a:r>
              <a:rPr lang="en-US" dirty="0"/>
              <a:t> </a:t>
            </a:r>
            <a:r>
              <a:rPr lang="en-US" dirty="0" err="1"/>
              <a:t>kỳ</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không</a:t>
            </a:r>
            <a:r>
              <a:rPr lang="en-US" dirty="0"/>
              <a:t> </a:t>
            </a:r>
            <a:r>
              <a:rPr lang="en-US" dirty="0" err="1"/>
              <a:t>có</a:t>
            </a:r>
            <a:r>
              <a:rPr lang="en-US" dirty="0"/>
              <a:t> </a:t>
            </a:r>
            <a:r>
              <a:rPr lang="en-US" dirty="0" err="1"/>
              <a:t>hoặc</a:t>
            </a:r>
            <a:r>
              <a:rPr lang="en-US" dirty="0"/>
              <a:t> </a:t>
            </a:r>
            <a:r>
              <a:rPr lang="en-US" dirty="0" err="1"/>
              <a:t>nhiều</a:t>
            </a:r>
            <a:r>
              <a:rPr lang="en-US" dirty="0"/>
              <a:t> </a:t>
            </a:r>
            <a:r>
              <a:rPr lang="en-US" dirty="0" err="1"/>
              <a:t>ký</a:t>
            </a:r>
            <a:r>
              <a:rPr lang="en-US" dirty="0"/>
              <a:t> </a:t>
            </a:r>
            <a:r>
              <a:rPr lang="en-US" dirty="0" err="1"/>
              <a:t>tự</a:t>
            </a:r>
            <a:r>
              <a:rPr lang="en-US" dirty="0"/>
              <a:t>)</a:t>
            </a:r>
          </a:p>
          <a:p>
            <a:pPr lvl="2"/>
            <a:r>
              <a:rPr lang="en-US" dirty="0"/>
              <a:t>_: </a:t>
            </a:r>
            <a:r>
              <a:rPr lang="en-US" dirty="0" err="1"/>
              <a:t>ký</a:t>
            </a:r>
            <a:r>
              <a:rPr lang="en-US" dirty="0"/>
              <a:t> </a:t>
            </a:r>
            <a:r>
              <a:rPr lang="en-US" dirty="0" err="1"/>
              <a:t>tự</a:t>
            </a:r>
            <a:r>
              <a:rPr lang="en-US" dirty="0"/>
              <a:t> </a:t>
            </a:r>
            <a:r>
              <a:rPr lang="en-US" dirty="0" err="1"/>
              <a:t>đơn</a:t>
            </a:r>
            <a:r>
              <a:rPr lang="en-US" dirty="0"/>
              <a:t> </a:t>
            </a:r>
            <a:r>
              <a:rPr lang="en-US" dirty="0" err="1"/>
              <a:t>bất</a:t>
            </a:r>
            <a:r>
              <a:rPr lang="en-US" dirty="0"/>
              <a:t> </a:t>
            </a:r>
            <a:r>
              <a:rPr lang="en-US" dirty="0" err="1"/>
              <a:t>kỳ</a:t>
            </a:r>
            <a:endParaRPr lang="en-US" dirty="0"/>
          </a:p>
          <a:p>
            <a:pPr lvl="2"/>
            <a:r>
              <a:rPr lang="en-US" dirty="0"/>
              <a:t>[]: </a:t>
            </a:r>
            <a:r>
              <a:rPr lang="en-US" dirty="0" err="1"/>
              <a:t>ký</a:t>
            </a:r>
            <a:r>
              <a:rPr lang="en-US" dirty="0"/>
              <a:t> </a:t>
            </a:r>
            <a:r>
              <a:rPr lang="en-US" dirty="0" err="1"/>
              <a:t>tự</a:t>
            </a:r>
            <a:r>
              <a:rPr lang="en-US" dirty="0"/>
              <a:t> </a:t>
            </a:r>
            <a:r>
              <a:rPr lang="en-US" dirty="0" err="1"/>
              <a:t>đơn</a:t>
            </a:r>
            <a:r>
              <a:rPr lang="en-US" dirty="0"/>
              <a:t> </a:t>
            </a:r>
            <a:r>
              <a:rPr lang="en-US" dirty="0" err="1"/>
              <a:t>bất</a:t>
            </a:r>
            <a:r>
              <a:rPr lang="en-US" dirty="0"/>
              <a:t> </a:t>
            </a:r>
            <a:r>
              <a:rPr lang="en-US" dirty="0" err="1"/>
              <a:t>kỳ</a:t>
            </a:r>
            <a:r>
              <a:rPr lang="en-US" dirty="0"/>
              <a:t> </a:t>
            </a:r>
            <a:r>
              <a:rPr lang="en-US" dirty="0" err="1"/>
              <a:t>trong</a:t>
            </a:r>
            <a:r>
              <a:rPr lang="en-US" dirty="0"/>
              <a:t> </a:t>
            </a:r>
            <a:r>
              <a:rPr lang="en-US" dirty="0" err="1"/>
              <a:t>giới</a:t>
            </a:r>
            <a:r>
              <a:rPr lang="en-US" dirty="0"/>
              <a:t> </a:t>
            </a:r>
            <a:r>
              <a:rPr lang="en-US" dirty="0" err="1"/>
              <a:t>hạn</a:t>
            </a:r>
            <a:r>
              <a:rPr lang="en-US" dirty="0"/>
              <a:t> </a:t>
            </a:r>
            <a:r>
              <a:rPr lang="en-US" dirty="0" err="1"/>
              <a:t>được</a:t>
            </a:r>
            <a:r>
              <a:rPr lang="en-US" dirty="0"/>
              <a:t> </a:t>
            </a:r>
            <a:r>
              <a:rPr lang="en-US" dirty="0" err="1"/>
              <a:t>chỉ</a:t>
            </a:r>
            <a:r>
              <a:rPr lang="en-US" dirty="0"/>
              <a:t> </a:t>
            </a:r>
            <a:r>
              <a:rPr lang="en-US" dirty="0" err="1"/>
              <a:t>định</a:t>
            </a:r>
            <a:r>
              <a:rPr lang="en-US" dirty="0"/>
              <a:t> (</a:t>
            </a:r>
            <a:r>
              <a:rPr lang="en-US" dirty="0" err="1"/>
              <a:t>ví</a:t>
            </a:r>
            <a:r>
              <a:rPr lang="en-US" dirty="0"/>
              <a:t> </a:t>
            </a:r>
            <a:r>
              <a:rPr lang="en-US" dirty="0" err="1"/>
              <a:t>dụ</a:t>
            </a:r>
            <a:r>
              <a:rPr lang="en-US" dirty="0"/>
              <a:t> [a-f]) hay </a:t>
            </a:r>
            <a:r>
              <a:rPr lang="en-US" dirty="0" err="1"/>
              <a:t>một</a:t>
            </a:r>
            <a:r>
              <a:rPr lang="en-US" dirty="0"/>
              <a:t> </a:t>
            </a:r>
            <a:r>
              <a:rPr lang="en-US" dirty="0" err="1"/>
              <a:t>tập</a:t>
            </a:r>
            <a:r>
              <a:rPr lang="en-US" dirty="0"/>
              <a:t> (</a:t>
            </a:r>
            <a:r>
              <a:rPr lang="en-US" dirty="0" err="1"/>
              <a:t>ví</a:t>
            </a:r>
            <a:r>
              <a:rPr lang="en-US" dirty="0"/>
              <a:t> du: [</a:t>
            </a:r>
            <a:r>
              <a:rPr lang="en-US" dirty="0" err="1"/>
              <a:t>abcdef</a:t>
            </a:r>
            <a:r>
              <a:rPr lang="en-US" dirty="0"/>
              <a:t>])</a:t>
            </a:r>
          </a:p>
          <a:p>
            <a:pPr lvl="2"/>
            <a:r>
              <a:rPr lang="en-US" dirty="0"/>
              <a:t>[^]: </a:t>
            </a:r>
            <a:r>
              <a:rPr lang="en-US" dirty="0" err="1"/>
              <a:t>ký</a:t>
            </a:r>
            <a:r>
              <a:rPr lang="en-US" dirty="0"/>
              <a:t> </a:t>
            </a:r>
            <a:r>
              <a:rPr lang="en-US" dirty="0" err="1"/>
              <a:t>tự</a:t>
            </a:r>
            <a:r>
              <a:rPr lang="en-US" dirty="0"/>
              <a:t> </a:t>
            </a:r>
            <a:r>
              <a:rPr lang="en-US" dirty="0" err="1"/>
              <a:t>đơn</a:t>
            </a:r>
            <a:r>
              <a:rPr lang="en-US" dirty="0"/>
              <a:t> </a:t>
            </a:r>
            <a:r>
              <a:rPr lang="en-US" dirty="0" err="1"/>
              <a:t>bất</a:t>
            </a:r>
            <a:r>
              <a:rPr lang="en-US" dirty="0"/>
              <a:t> </a:t>
            </a:r>
            <a:r>
              <a:rPr lang="en-US" dirty="0" err="1"/>
              <a:t>kỳ</a:t>
            </a:r>
            <a:r>
              <a:rPr lang="en-US" dirty="0"/>
              <a:t> </a:t>
            </a:r>
            <a:r>
              <a:rPr lang="en-US" dirty="0" err="1"/>
              <a:t>không</a:t>
            </a:r>
            <a:r>
              <a:rPr lang="en-US" dirty="0"/>
              <a:t> </a:t>
            </a:r>
            <a:r>
              <a:rPr lang="en-US" dirty="0" err="1"/>
              <a:t>nằm</a:t>
            </a:r>
            <a:r>
              <a:rPr lang="en-US" dirty="0"/>
              <a:t> </a:t>
            </a:r>
            <a:r>
              <a:rPr lang="en-US" dirty="0" err="1"/>
              <a:t>trong</a:t>
            </a:r>
            <a:r>
              <a:rPr lang="en-US" dirty="0"/>
              <a:t> </a:t>
            </a:r>
            <a:r>
              <a:rPr lang="en-US" dirty="0" err="1"/>
              <a:t>giới</a:t>
            </a:r>
            <a:r>
              <a:rPr lang="en-US" dirty="0"/>
              <a:t> </a:t>
            </a:r>
            <a:r>
              <a:rPr lang="en-US" dirty="0" err="1"/>
              <a:t>hạn</a:t>
            </a:r>
            <a:r>
              <a:rPr lang="en-US" dirty="0"/>
              <a:t> </a:t>
            </a:r>
            <a:r>
              <a:rPr lang="en-US" dirty="0" err="1"/>
              <a:t>được</a:t>
            </a:r>
            <a:r>
              <a:rPr lang="en-US" dirty="0"/>
              <a:t> </a:t>
            </a:r>
            <a:r>
              <a:rPr lang="en-US" dirty="0" err="1"/>
              <a:t>chỉ</a:t>
            </a:r>
            <a:r>
              <a:rPr lang="en-US" dirty="0"/>
              <a:t> </a:t>
            </a:r>
            <a:r>
              <a:rPr lang="en-US" dirty="0" err="1"/>
              <a:t>định</a:t>
            </a:r>
            <a:r>
              <a:rPr lang="en-US" dirty="0"/>
              <a:t> (</a:t>
            </a:r>
            <a:r>
              <a:rPr lang="en-US" dirty="0" err="1"/>
              <a:t>ví</a:t>
            </a:r>
            <a:r>
              <a:rPr lang="en-US" dirty="0"/>
              <a:t> </a:t>
            </a:r>
            <a:r>
              <a:rPr lang="en-US" dirty="0" err="1"/>
              <a:t>dụ</a:t>
            </a:r>
            <a:r>
              <a:rPr lang="en-US" dirty="0"/>
              <a:t> [^a-f]) hay </a:t>
            </a:r>
            <a:r>
              <a:rPr lang="en-US" dirty="0" err="1"/>
              <a:t>một</a:t>
            </a:r>
            <a:r>
              <a:rPr lang="en-US" dirty="0"/>
              <a:t> </a:t>
            </a:r>
            <a:r>
              <a:rPr lang="en-US" dirty="0" err="1"/>
              <a:t>tập</a:t>
            </a:r>
            <a:r>
              <a:rPr lang="en-US" dirty="0"/>
              <a:t> (</a:t>
            </a:r>
            <a:r>
              <a:rPr lang="en-US" dirty="0" err="1"/>
              <a:t>ví</a:t>
            </a:r>
            <a:r>
              <a:rPr lang="en-US" dirty="0"/>
              <a:t> </a:t>
            </a:r>
            <a:r>
              <a:rPr lang="en-US" dirty="0" err="1"/>
              <a:t>dụ</a:t>
            </a:r>
            <a:r>
              <a:rPr lang="en-US" dirty="0"/>
              <a:t> [^</a:t>
            </a:r>
            <a:r>
              <a:rPr lang="en-US" dirty="0" err="1"/>
              <a:t>abcdef</a:t>
            </a:r>
            <a:r>
              <a:rPr lang="en-US" dirty="0"/>
              <a:t>]).</a:t>
            </a:r>
          </a:p>
        </p:txBody>
      </p:sp>
    </p:spTree>
    <p:extLst>
      <p:ext uri="{BB962C8B-B14F-4D97-AF65-F5344CB8AC3E}">
        <p14:creationId xmlns:p14="http://schemas.microsoft.com/office/powerpoint/2010/main" val="5701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629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629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629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629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629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62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idx="4294967295"/>
          </p:nvPr>
        </p:nvSpPr>
        <p:spPr/>
        <p:txBody>
          <a:bodyPr anchor="t"/>
          <a:lstStyle/>
          <a:p>
            <a:pPr eaLnBrk="1" hangingPunct="1"/>
            <a:r>
              <a:rPr lang="en-US"/>
              <a:t>Truy vấn cơ bản (tt)</a:t>
            </a:r>
            <a:br>
              <a:rPr lang="en-US"/>
            </a:br>
            <a:r>
              <a:rPr lang="en-US" sz="2400"/>
              <a:t>- Toán tử between, not between, like, not like</a:t>
            </a:r>
          </a:p>
        </p:txBody>
      </p:sp>
      <p:sp>
        <p:nvSpPr>
          <p:cNvPr id="144388" name="Rectangle 3"/>
          <p:cNvSpPr>
            <a:spLocks noGrp="1" noChangeArrowheads="1"/>
          </p:cNvSpPr>
          <p:nvPr>
            <p:ph type="body" idx="4294967295"/>
          </p:nvPr>
        </p:nvSpPr>
        <p:spPr/>
        <p:txBody>
          <a:bodyPr/>
          <a:lstStyle/>
          <a:p>
            <a:pPr>
              <a:lnSpc>
                <a:spcPct val="90000"/>
              </a:lnSpc>
            </a:pPr>
            <a:r>
              <a:rPr lang="en-US" sz="2200" b="1" dirty="0"/>
              <a:t>LIKE (</a:t>
            </a:r>
            <a:r>
              <a:rPr lang="en-US" sz="2200" b="1" dirty="0" err="1"/>
              <a:t>tt</a:t>
            </a:r>
            <a:r>
              <a:rPr lang="en-US" sz="2200" b="1" dirty="0"/>
              <a:t>)</a:t>
            </a:r>
          </a:p>
          <a:p>
            <a:pPr marL="669925" lvl="1" indent="-325438">
              <a:lnSpc>
                <a:spcPct val="90000"/>
              </a:lnSpc>
            </a:pPr>
            <a:r>
              <a:rPr lang="en-US" sz="2000" b="1" dirty="0" err="1"/>
              <a:t>Ví</a:t>
            </a:r>
            <a:r>
              <a:rPr lang="en-US" sz="2000" b="1" dirty="0"/>
              <a:t> </a:t>
            </a:r>
            <a:r>
              <a:rPr lang="en-US" sz="2000" b="1" dirty="0" err="1"/>
              <a:t>dụ</a:t>
            </a:r>
            <a:r>
              <a:rPr lang="en-US" sz="2000" b="1" dirty="0"/>
              <a:t>:</a:t>
            </a:r>
          </a:p>
          <a:p>
            <a:pPr lvl="2">
              <a:lnSpc>
                <a:spcPct val="90000"/>
              </a:lnSpc>
              <a:buFontTx/>
              <a:buNone/>
            </a:pPr>
            <a:r>
              <a:rPr lang="en-US" sz="2400" b="1" dirty="0">
                <a:solidFill>
                  <a:srgbClr val="008000"/>
                </a:solidFill>
                <a:latin typeface="Courier New" pitchFamily="49" charset="0"/>
              </a:rPr>
              <a:t>SELECT </a:t>
            </a:r>
            <a:r>
              <a:rPr lang="en-US" sz="2400" b="1" dirty="0" err="1">
                <a:solidFill>
                  <a:srgbClr val="008000"/>
                </a:solidFill>
                <a:latin typeface="Courier New" pitchFamily="49" charset="0"/>
              </a:rPr>
              <a:t>masv</a:t>
            </a:r>
            <a:r>
              <a:rPr lang="en-US" sz="2400" b="1" dirty="0">
                <a:solidFill>
                  <a:srgbClr val="008000"/>
                </a:solidFill>
                <a:latin typeface="Courier New" pitchFamily="49" charset="0"/>
              </a:rPr>
              <a:t>, </a:t>
            </a:r>
            <a:r>
              <a:rPr lang="en-US" sz="2400" b="1" dirty="0" err="1">
                <a:solidFill>
                  <a:srgbClr val="008000"/>
                </a:solidFill>
                <a:latin typeface="Courier New" pitchFamily="49" charset="0"/>
              </a:rPr>
              <a:t>hoten</a:t>
            </a:r>
            <a:r>
              <a:rPr lang="en-US" sz="2400" b="1" dirty="0">
                <a:solidFill>
                  <a:srgbClr val="008000"/>
                </a:solidFill>
                <a:latin typeface="Courier New" pitchFamily="49" charset="0"/>
              </a:rPr>
              <a:t>, </a:t>
            </a:r>
            <a:r>
              <a:rPr lang="en-US" sz="2400" b="1" dirty="0" err="1">
                <a:solidFill>
                  <a:srgbClr val="008000"/>
                </a:solidFill>
                <a:latin typeface="Courier New" pitchFamily="49" charset="0"/>
              </a:rPr>
              <a:t>ngaysinh</a:t>
            </a:r>
            <a:r>
              <a:rPr lang="en-US" sz="2400" b="1" dirty="0">
                <a:solidFill>
                  <a:srgbClr val="008000"/>
                </a:solidFill>
                <a:latin typeface="Courier New" pitchFamily="49" charset="0"/>
              </a:rPr>
              <a:t> </a:t>
            </a:r>
          </a:p>
          <a:p>
            <a:pPr lvl="2">
              <a:lnSpc>
                <a:spcPct val="90000"/>
              </a:lnSpc>
              <a:buFontTx/>
              <a:buNone/>
            </a:pPr>
            <a:r>
              <a:rPr lang="en-US" sz="2400" b="1" dirty="0">
                <a:solidFill>
                  <a:srgbClr val="008000"/>
                </a:solidFill>
                <a:latin typeface="Courier New" pitchFamily="49" charset="0"/>
              </a:rPr>
              <a:t>FROM </a:t>
            </a:r>
            <a:r>
              <a:rPr lang="en-US" sz="2400" b="1" dirty="0" err="1">
                <a:solidFill>
                  <a:srgbClr val="008000"/>
                </a:solidFill>
                <a:latin typeface="Courier New" pitchFamily="49" charset="0"/>
              </a:rPr>
              <a:t>SinhVien</a:t>
            </a:r>
            <a:endParaRPr lang="en-US" sz="2400" b="1" dirty="0">
              <a:solidFill>
                <a:srgbClr val="008000"/>
              </a:solidFill>
              <a:latin typeface="Courier New" pitchFamily="49" charset="0"/>
            </a:endParaRPr>
          </a:p>
          <a:p>
            <a:pPr lvl="2">
              <a:lnSpc>
                <a:spcPct val="90000"/>
              </a:lnSpc>
              <a:buFontTx/>
              <a:buNone/>
            </a:pPr>
            <a:r>
              <a:rPr lang="en-US" sz="2400" b="1" dirty="0">
                <a:solidFill>
                  <a:srgbClr val="008000"/>
                </a:solidFill>
                <a:latin typeface="Courier New" pitchFamily="49" charset="0"/>
              </a:rPr>
              <a:t>WHERE </a:t>
            </a:r>
            <a:r>
              <a:rPr lang="en-US" sz="2400" b="1" dirty="0" err="1">
                <a:solidFill>
                  <a:srgbClr val="008000"/>
                </a:solidFill>
                <a:latin typeface="Courier New" pitchFamily="49" charset="0"/>
              </a:rPr>
              <a:t>hoten</a:t>
            </a:r>
            <a:r>
              <a:rPr lang="en-US" sz="2400" b="1" dirty="0">
                <a:latin typeface="Courier New" pitchFamily="49" charset="0"/>
              </a:rPr>
              <a:t> </a:t>
            </a:r>
            <a:r>
              <a:rPr lang="en-US" sz="2400" b="1" dirty="0">
                <a:solidFill>
                  <a:schemeClr val="tx1"/>
                </a:solidFill>
                <a:latin typeface="Courier New" pitchFamily="49" charset="0"/>
              </a:rPr>
              <a:t>LIKE ‘Nguyen _ _ _ _’</a:t>
            </a:r>
          </a:p>
          <a:p>
            <a:pPr marL="669925" lvl="1" indent="-325438">
              <a:lnSpc>
                <a:spcPct val="90000"/>
              </a:lnSpc>
            </a:pPr>
            <a:r>
              <a:rPr lang="en-US" dirty="0" err="1">
                <a:solidFill>
                  <a:srgbClr val="0000CC"/>
                </a:solidFill>
              </a:rPr>
              <a:t>Hoặc</a:t>
            </a:r>
            <a:endParaRPr lang="en-US" dirty="0">
              <a:solidFill>
                <a:srgbClr val="0000CC"/>
              </a:solidFill>
            </a:endParaRPr>
          </a:p>
          <a:p>
            <a:pPr lvl="2">
              <a:lnSpc>
                <a:spcPct val="90000"/>
              </a:lnSpc>
              <a:buFontTx/>
              <a:buNone/>
            </a:pPr>
            <a:r>
              <a:rPr lang="en-US" sz="2400" b="1" dirty="0">
                <a:solidFill>
                  <a:srgbClr val="008000"/>
                </a:solidFill>
                <a:latin typeface="Courier New" pitchFamily="49" charset="0"/>
              </a:rPr>
              <a:t>SELECT </a:t>
            </a:r>
            <a:r>
              <a:rPr lang="en-US" sz="2400" b="1" dirty="0" err="1">
                <a:solidFill>
                  <a:srgbClr val="008000"/>
                </a:solidFill>
                <a:latin typeface="Courier New" pitchFamily="49" charset="0"/>
              </a:rPr>
              <a:t>masv</a:t>
            </a:r>
            <a:r>
              <a:rPr lang="en-US" sz="2400" b="1" dirty="0">
                <a:solidFill>
                  <a:srgbClr val="008000"/>
                </a:solidFill>
                <a:latin typeface="Courier New" pitchFamily="49" charset="0"/>
              </a:rPr>
              <a:t>, </a:t>
            </a:r>
            <a:r>
              <a:rPr lang="en-US" sz="2400" b="1" dirty="0" err="1">
                <a:solidFill>
                  <a:srgbClr val="008000"/>
                </a:solidFill>
                <a:latin typeface="Courier New" pitchFamily="49" charset="0"/>
              </a:rPr>
              <a:t>hoten</a:t>
            </a:r>
            <a:r>
              <a:rPr lang="en-US" sz="2400" b="1" dirty="0">
                <a:solidFill>
                  <a:srgbClr val="008000"/>
                </a:solidFill>
                <a:latin typeface="Courier New" pitchFamily="49" charset="0"/>
              </a:rPr>
              <a:t>, </a:t>
            </a:r>
            <a:r>
              <a:rPr lang="en-US" sz="2400" b="1" dirty="0" err="1">
                <a:solidFill>
                  <a:srgbClr val="008000"/>
                </a:solidFill>
                <a:latin typeface="Courier New" pitchFamily="49" charset="0"/>
              </a:rPr>
              <a:t>ngaysinh</a:t>
            </a:r>
            <a:r>
              <a:rPr lang="en-US" sz="2400" b="1" dirty="0">
                <a:solidFill>
                  <a:srgbClr val="008000"/>
                </a:solidFill>
                <a:latin typeface="Courier New" pitchFamily="49" charset="0"/>
              </a:rPr>
              <a:t> </a:t>
            </a:r>
          </a:p>
          <a:p>
            <a:pPr lvl="2">
              <a:lnSpc>
                <a:spcPct val="90000"/>
              </a:lnSpc>
              <a:buFontTx/>
              <a:buNone/>
            </a:pPr>
            <a:r>
              <a:rPr lang="en-US" sz="2400" b="1" dirty="0">
                <a:solidFill>
                  <a:srgbClr val="008000"/>
                </a:solidFill>
                <a:latin typeface="Courier New" pitchFamily="49" charset="0"/>
              </a:rPr>
              <a:t>FROM </a:t>
            </a:r>
            <a:r>
              <a:rPr lang="en-US" sz="2400" b="1" dirty="0" err="1">
                <a:solidFill>
                  <a:srgbClr val="008000"/>
                </a:solidFill>
                <a:latin typeface="Courier New" pitchFamily="49" charset="0"/>
              </a:rPr>
              <a:t>SinhVien</a:t>
            </a:r>
            <a:endParaRPr lang="en-US" sz="2400" b="1" dirty="0">
              <a:solidFill>
                <a:srgbClr val="008000"/>
              </a:solidFill>
              <a:latin typeface="Courier New" pitchFamily="49" charset="0"/>
            </a:endParaRPr>
          </a:p>
          <a:p>
            <a:pPr lvl="2">
              <a:lnSpc>
                <a:spcPct val="90000"/>
              </a:lnSpc>
              <a:buFontTx/>
              <a:buNone/>
            </a:pPr>
            <a:r>
              <a:rPr lang="en-US" sz="2400" b="1" dirty="0">
                <a:solidFill>
                  <a:srgbClr val="008000"/>
                </a:solidFill>
                <a:latin typeface="Courier New" pitchFamily="49" charset="0"/>
              </a:rPr>
              <a:t>WHERE </a:t>
            </a:r>
            <a:r>
              <a:rPr lang="en-US" sz="2400" b="1" dirty="0" err="1">
                <a:solidFill>
                  <a:srgbClr val="008000"/>
                </a:solidFill>
                <a:latin typeface="Courier New" pitchFamily="49" charset="0"/>
              </a:rPr>
              <a:t>hoten</a:t>
            </a:r>
            <a:r>
              <a:rPr lang="en-US" sz="2400" b="1" dirty="0">
                <a:solidFill>
                  <a:srgbClr val="008000"/>
                </a:solidFill>
                <a:latin typeface="Courier New" pitchFamily="49" charset="0"/>
              </a:rPr>
              <a:t> </a:t>
            </a:r>
            <a:r>
              <a:rPr lang="en-US" sz="2400" b="1" dirty="0">
                <a:solidFill>
                  <a:schemeClr val="tx1"/>
                </a:solidFill>
                <a:latin typeface="Courier New" pitchFamily="49" charset="0"/>
              </a:rPr>
              <a:t>LIKE ‘Nguyen %’</a:t>
            </a:r>
          </a:p>
          <a:p>
            <a:pPr>
              <a:lnSpc>
                <a:spcPct val="90000"/>
              </a:lnSpc>
            </a:pPr>
            <a:r>
              <a:rPr lang="en-US" sz="2200" b="1" dirty="0" err="1"/>
              <a:t>Sử</a:t>
            </a:r>
            <a:r>
              <a:rPr lang="en-US" sz="2200" b="1" dirty="0"/>
              <a:t> </a:t>
            </a:r>
            <a:r>
              <a:rPr lang="en-US" sz="2200" b="1" dirty="0" err="1"/>
              <a:t>dụng</a:t>
            </a:r>
            <a:r>
              <a:rPr lang="en-US" sz="2200" b="1" dirty="0"/>
              <a:t> NOT LIKE </a:t>
            </a:r>
            <a:r>
              <a:rPr lang="en-US" sz="2200" b="1" dirty="0" err="1"/>
              <a:t>tương</a:t>
            </a:r>
            <a:r>
              <a:rPr lang="en-US" sz="2200" b="1" dirty="0"/>
              <a:t> </a:t>
            </a:r>
            <a:r>
              <a:rPr lang="en-US" sz="2200" b="1" dirty="0" err="1"/>
              <a:t>tự</a:t>
            </a:r>
            <a:endParaRPr lang="en-US" sz="2200" b="1" dirty="0"/>
          </a:p>
          <a:p>
            <a:pPr marL="669925" lvl="1" indent="-325438">
              <a:lnSpc>
                <a:spcPct val="90000"/>
              </a:lnSpc>
            </a:pPr>
            <a:r>
              <a:rPr lang="en-US" sz="2000" b="1" dirty="0" err="1"/>
              <a:t>Lưu</a:t>
            </a:r>
            <a:r>
              <a:rPr lang="en-US" sz="2000" b="1" dirty="0"/>
              <a:t> </a:t>
            </a:r>
            <a:r>
              <a:rPr lang="en-US" sz="2000" b="1" dirty="0" err="1"/>
              <a:t>ý</a:t>
            </a:r>
            <a:r>
              <a:rPr lang="en-US" sz="2000" b="1" dirty="0"/>
              <a:t>:</a:t>
            </a:r>
          </a:p>
          <a:p>
            <a:pPr lvl="2">
              <a:lnSpc>
                <a:spcPct val="90000"/>
              </a:lnSpc>
            </a:pPr>
            <a:r>
              <a:rPr lang="en-US" dirty="0"/>
              <a:t>Like “ab\%cd%” </a:t>
            </a:r>
            <a:r>
              <a:rPr lang="en-US" dirty="0" err="1"/>
              <a:t>cho</a:t>
            </a:r>
            <a:r>
              <a:rPr lang="en-US" dirty="0"/>
              <a:t> ra </a:t>
            </a:r>
            <a:r>
              <a:rPr lang="en-US" dirty="0" err="1"/>
              <a:t>những</a:t>
            </a:r>
            <a:r>
              <a:rPr lang="en-US" dirty="0"/>
              <a:t> </a:t>
            </a:r>
            <a:r>
              <a:rPr lang="en-US" dirty="0" err="1"/>
              <a:t>chuỗi</a:t>
            </a:r>
            <a:r>
              <a:rPr lang="en-US" dirty="0"/>
              <a:t> </a:t>
            </a:r>
            <a:r>
              <a:rPr lang="en-US" dirty="0" err="1"/>
              <a:t>bắt</a:t>
            </a:r>
            <a:r>
              <a:rPr lang="en-US" dirty="0"/>
              <a:t> </a:t>
            </a:r>
            <a:r>
              <a:rPr lang="en-US" dirty="0" err="1"/>
              <a:t>đầu</a:t>
            </a:r>
            <a:r>
              <a:rPr lang="en-US" dirty="0"/>
              <a:t> </a:t>
            </a:r>
            <a:r>
              <a:rPr lang="en-US" dirty="0" err="1"/>
              <a:t>với</a:t>
            </a:r>
            <a:r>
              <a:rPr lang="en-US" dirty="0"/>
              <a:t> “</a:t>
            </a:r>
            <a:r>
              <a:rPr lang="en-US" dirty="0" err="1"/>
              <a:t>ab%cd</a:t>
            </a:r>
            <a:r>
              <a:rPr lang="en-US" dirty="0"/>
              <a:t>” </a:t>
            </a:r>
          </a:p>
          <a:p>
            <a:pPr lvl="2">
              <a:lnSpc>
                <a:spcPct val="90000"/>
              </a:lnSpc>
            </a:pPr>
            <a:r>
              <a:rPr lang="en-US" dirty="0"/>
              <a:t>Like “ab\\cd%” </a:t>
            </a:r>
            <a:r>
              <a:rPr lang="en-US" dirty="0" err="1"/>
              <a:t>cho</a:t>
            </a:r>
            <a:r>
              <a:rPr lang="en-US" dirty="0"/>
              <a:t> ra </a:t>
            </a:r>
            <a:r>
              <a:rPr lang="en-US" dirty="0" err="1"/>
              <a:t>những</a:t>
            </a:r>
            <a:r>
              <a:rPr lang="en-US" dirty="0"/>
              <a:t> </a:t>
            </a:r>
            <a:r>
              <a:rPr lang="en-US" dirty="0" err="1"/>
              <a:t>chuỗi</a:t>
            </a:r>
            <a:r>
              <a:rPr lang="en-US" dirty="0"/>
              <a:t> </a:t>
            </a:r>
            <a:r>
              <a:rPr lang="en-US" dirty="0" err="1"/>
              <a:t>bắt</a:t>
            </a:r>
            <a:r>
              <a:rPr lang="en-US" dirty="0"/>
              <a:t> </a:t>
            </a:r>
            <a:r>
              <a:rPr lang="en-US" dirty="0" err="1"/>
              <a:t>đầu</a:t>
            </a:r>
            <a:r>
              <a:rPr lang="en-US" dirty="0"/>
              <a:t> </a:t>
            </a:r>
            <a:r>
              <a:rPr lang="en-US" dirty="0" err="1"/>
              <a:t>với</a:t>
            </a:r>
            <a:r>
              <a:rPr lang="en-US" dirty="0"/>
              <a:t> “ab\cd”</a:t>
            </a:r>
            <a:endParaRPr lang="en-US" sz="1700" dirty="0">
              <a:solidFill>
                <a:srgbClr val="008000"/>
              </a:solidFill>
              <a:latin typeface="Courier New" pitchFamily="49" charset="0"/>
            </a:endParaRPr>
          </a:p>
        </p:txBody>
      </p:sp>
    </p:spTree>
    <p:extLst>
      <p:ext uri="{BB962C8B-B14F-4D97-AF65-F5344CB8AC3E}">
        <p14:creationId xmlns:p14="http://schemas.microsoft.com/office/powerpoint/2010/main" val="1791702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38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438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438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38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38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38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38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4388">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438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388">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4388">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438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p:txBody>
          <a:bodyPr anchor="t"/>
          <a:lstStyle/>
          <a:p>
            <a:pPr eaLnBrk="1" hangingPunct="1"/>
            <a:r>
              <a:rPr lang="en-US"/>
              <a:t>Truy vấn cơ bản (tt)</a:t>
            </a:r>
            <a:br>
              <a:rPr lang="en-US"/>
            </a:br>
            <a:r>
              <a:rPr lang="en-US" sz="2400"/>
              <a:t>- Ví dụ</a:t>
            </a:r>
            <a:r>
              <a:rPr lang="en-US"/>
              <a:t> </a:t>
            </a:r>
          </a:p>
        </p:txBody>
      </p:sp>
      <p:sp>
        <p:nvSpPr>
          <p:cNvPr id="145412" name="Rectangle 3"/>
          <p:cNvSpPr>
            <a:spLocks noGrp="1" noChangeArrowheads="1"/>
          </p:cNvSpPr>
          <p:nvPr>
            <p:ph type="body" idx="4294967295"/>
          </p:nvPr>
        </p:nvSpPr>
        <p:spPr/>
        <p:txBody>
          <a:bodyPr/>
          <a:lstStyle/>
          <a:p>
            <a:pPr eaLnBrk="1" hangingPunct="1"/>
            <a:r>
              <a:rPr lang="en-US"/>
              <a:t>Với những đề án ở ‘Ha Noi’, cho biết mã đề án, mã phòng ban chủ trì đề án, họ tên trưởng phòng cùng với ngày sinh và địa chỉ của người ấy</a:t>
            </a:r>
          </a:p>
          <a:p>
            <a:pPr eaLnBrk="1" hangingPunct="1"/>
            <a:endParaRPr lang="en-US" sz="2200">
              <a:solidFill>
                <a:srgbClr val="008000"/>
              </a:solidFill>
              <a:latin typeface="Courier New" pitchFamily="49" charset="0"/>
            </a:endParaRPr>
          </a:p>
        </p:txBody>
      </p:sp>
    </p:spTree>
    <p:extLst>
      <p:ext uri="{BB962C8B-B14F-4D97-AF65-F5344CB8AC3E}">
        <p14:creationId xmlns:p14="http://schemas.microsoft.com/office/powerpoint/2010/main" val="1801333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p:txBody>
          <a:bodyPr anchor="t"/>
          <a:lstStyle/>
          <a:p>
            <a:pPr eaLnBrk="1" hangingPunct="1"/>
            <a:r>
              <a:rPr lang="en-US"/>
              <a:t>Truy vấn cơ bản (tt)</a:t>
            </a:r>
            <a:br>
              <a:rPr lang="en-US"/>
            </a:br>
            <a:r>
              <a:rPr lang="en-US" sz="2400"/>
              <a:t>- Ví dụ</a:t>
            </a:r>
            <a:r>
              <a:rPr lang="en-US"/>
              <a:t> </a:t>
            </a:r>
          </a:p>
        </p:txBody>
      </p:sp>
      <p:sp>
        <p:nvSpPr>
          <p:cNvPr id="146436" name="Rectangle 3"/>
          <p:cNvSpPr>
            <a:spLocks noGrp="1" noChangeArrowheads="1"/>
          </p:cNvSpPr>
          <p:nvPr>
            <p:ph type="body" idx="4294967295"/>
          </p:nvPr>
        </p:nvSpPr>
        <p:spPr/>
        <p:txBody>
          <a:bodyPr/>
          <a:lstStyle/>
          <a:p>
            <a:pPr eaLnBrk="1" hangingPunct="1"/>
            <a:r>
              <a:rPr lang="en-US"/>
              <a:t>Cho biết họ tên của nhân viên phòng số 5 có tham gia vào đề án “Sản phẩm X” với số giờ làm việc trên 10 giờ</a:t>
            </a:r>
          </a:p>
          <a:p>
            <a:pPr eaLnBrk="1" hangingPunct="1"/>
            <a:endParaRPr lang="en-US" sz="2200">
              <a:solidFill>
                <a:srgbClr val="008000"/>
              </a:solidFill>
              <a:latin typeface="Courier New" pitchFamily="49" charset="0"/>
            </a:endParaRPr>
          </a:p>
        </p:txBody>
      </p:sp>
    </p:spTree>
    <p:extLst>
      <p:ext uri="{BB962C8B-B14F-4D97-AF65-F5344CB8AC3E}">
        <p14:creationId xmlns:p14="http://schemas.microsoft.com/office/powerpoint/2010/main" val="3886716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p:txBody>
          <a:bodyPr anchor="t"/>
          <a:lstStyle/>
          <a:p>
            <a:pPr eaLnBrk="1" hangingPunct="1"/>
            <a:r>
              <a:rPr lang="en-US"/>
              <a:t>Truy vấn cơ bản (tt)</a:t>
            </a:r>
            <a:br>
              <a:rPr lang="en-US"/>
            </a:br>
            <a:r>
              <a:rPr lang="en-US" sz="2400"/>
              <a:t>- Ví dụ</a:t>
            </a:r>
          </a:p>
        </p:txBody>
      </p:sp>
      <p:sp>
        <p:nvSpPr>
          <p:cNvPr id="147460" name="Rectangle 3"/>
          <p:cNvSpPr>
            <a:spLocks noGrp="1" noChangeArrowheads="1"/>
          </p:cNvSpPr>
          <p:nvPr>
            <p:ph type="body" idx="4294967295"/>
          </p:nvPr>
        </p:nvSpPr>
        <p:spPr/>
        <p:txBody>
          <a:bodyPr/>
          <a:lstStyle/>
          <a:p>
            <a:pPr eaLnBrk="1" hangingPunct="1"/>
            <a:r>
              <a:rPr lang="en-US"/>
              <a:t>Cho biết họ tên của từng nhân viên và người quản lý trực tiếp nhân viên đó</a:t>
            </a:r>
          </a:p>
          <a:p>
            <a:pPr eaLnBrk="1" hangingPunct="1"/>
            <a:endParaRPr lang="en-US"/>
          </a:p>
          <a:p>
            <a:pPr eaLnBrk="1" hangingPunct="1"/>
            <a:endParaRPr lang="en-US"/>
          </a:p>
          <a:p>
            <a:pPr eaLnBrk="1" hangingPunct="1"/>
            <a:endParaRPr lang="en-US"/>
          </a:p>
          <a:p>
            <a:pPr eaLnBrk="1" hangingPunct="1"/>
            <a:r>
              <a:rPr lang="en-US"/>
              <a:t>Tìm họ tên của những nhân viên được “Nguyen Thanh Tung” quản lý trực tiếp (ngược với câu trên)</a:t>
            </a:r>
          </a:p>
          <a:p>
            <a:pPr eaLnBrk="1" hangingPunct="1"/>
            <a:endParaRPr lang="en-US"/>
          </a:p>
          <a:p>
            <a:pPr eaLnBrk="1" hangingPunct="1"/>
            <a:endParaRPr lang="en-US"/>
          </a:p>
          <a:p>
            <a:pPr eaLnBrk="1" hangingPunct="1"/>
            <a:endParaRPr lang="en-US" sz="2200">
              <a:solidFill>
                <a:srgbClr val="008000"/>
              </a:solidFill>
              <a:latin typeface="Courier New" pitchFamily="49" charset="0"/>
            </a:endParaRPr>
          </a:p>
        </p:txBody>
      </p:sp>
    </p:spTree>
    <p:extLst>
      <p:ext uri="{BB962C8B-B14F-4D97-AF65-F5344CB8AC3E}">
        <p14:creationId xmlns:p14="http://schemas.microsoft.com/office/powerpoint/2010/main" val="1612458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p:txBody>
          <a:bodyPr anchor="t"/>
          <a:lstStyle/>
          <a:p>
            <a:pPr eaLnBrk="1" hangingPunct="1"/>
            <a:r>
              <a:rPr lang="en-US"/>
              <a:t>Truy vấn cơ bản </a:t>
            </a:r>
            <a:br>
              <a:rPr lang="en-US"/>
            </a:br>
            <a:r>
              <a:rPr lang="en-US" sz="2400"/>
              <a:t>- Mệnh đề ORDER BY</a:t>
            </a:r>
          </a:p>
        </p:txBody>
      </p:sp>
      <p:sp>
        <p:nvSpPr>
          <p:cNvPr id="148484" name="Rectangle 3"/>
          <p:cNvSpPr>
            <a:spLocks noGrp="1" noChangeArrowheads="1"/>
          </p:cNvSpPr>
          <p:nvPr>
            <p:ph type="body" idx="4294967295"/>
          </p:nvPr>
        </p:nvSpPr>
        <p:spPr/>
        <p:txBody>
          <a:bodyPr/>
          <a:lstStyle/>
          <a:p>
            <a:pPr eaLnBrk="1" hangingPunct="1"/>
            <a:r>
              <a:rPr lang="en-US" dirty="0" err="1"/>
              <a:t>Dùng</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kết</a:t>
            </a:r>
            <a:r>
              <a:rPr lang="en-US" dirty="0"/>
              <a:t> </a:t>
            </a:r>
            <a:r>
              <a:rPr lang="en-US" dirty="0" err="1"/>
              <a:t>quả</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theo</a:t>
            </a:r>
            <a:r>
              <a:rPr lang="en-US" dirty="0"/>
              <a:t> </a:t>
            </a:r>
            <a:r>
              <a:rPr lang="en-US" dirty="0" err="1"/>
              <a:t>một</a:t>
            </a:r>
            <a:r>
              <a:rPr lang="en-US" dirty="0"/>
              <a:t> </a:t>
            </a:r>
            <a:r>
              <a:rPr lang="en-US" dirty="0" err="1"/>
              <a:t>thứ</a:t>
            </a:r>
            <a:r>
              <a:rPr lang="en-US" dirty="0"/>
              <a:t> </a:t>
            </a:r>
            <a:r>
              <a:rPr lang="en-US" dirty="0" err="1"/>
              <a:t>tự</a:t>
            </a:r>
            <a:r>
              <a:rPr lang="en-US" dirty="0"/>
              <a:t> </a:t>
            </a:r>
            <a:r>
              <a:rPr lang="en-US" dirty="0" err="1"/>
              <a:t>nào</a:t>
            </a:r>
            <a:r>
              <a:rPr lang="en-US" dirty="0"/>
              <a:t> </a:t>
            </a:r>
            <a:r>
              <a:rPr lang="en-US" dirty="0" err="1"/>
              <a:t>đó</a:t>
            </a:r>
            <a:endParaRPr lang="en-US" dirty="0"/>
          </a:p>
          <a:p>
            <a:pPr eaLnBrk="1" hangingPunct="1"/>
            <a:r>
              <a:rPr lang="en-US" dirty="0" err="1"/>
              <a:t>Cú</a:t>
            </a:r>
            <a:r>
              <a:rPr lang="en-US" dirty="0"/>
              <a:t> </a:t>
            </a:r>
            <a:r>
              <a:rPr lang="en-US" dirty="0" err="1"/>
              <a:t>pháp</a:t>
            </a:r>
            <a:r>
              <a:rPr lang="en-US" dirty="0"/>
              <a:t>:</a:t>
            </a:r>
          </a:p>
          <a:p>
            <a:pPr lvl="2">
              <a:buFontTx/>
              <a:buNone/>
            </a:pPr>
            <a:r>
              <a:rPr lang="en-US" b="1" dirty="0">
                <a:solidFill>
                  <a:srgbClr val="3333FF"/>
                </a:solidFill>
                <a:latin typeface="Courier New" pitchFamily="49" charset="0"/>
              </a:rPr>
              <a:t>SELECT &lt;ds </a:t>
            </a:r>
            <a:r>
              <a:rPr lang="en-US" b="1" dirty="0" err="1">
                <a:solidFill>
                  <a:srgbClr val="3333FF"/>
                </a:solidFill>
                <a:latin typeface="Courier New" pitchFamily="49" charset="0"/>
              </a:rPr>
              <a:t>các</a:t>
            </a:r>
            <a:r>
              <a:rPr lang="en-US" b="1" dirty="0">
                <a:solidFill>
                  <a:srgbClr val="3333FF"/>
                </a:solidFill>
                <a:latin typeface="Courier New" pitchFamily="49" charset="0"/>
              </a:rPr>
              <a:t> </a:t>
            </a:r>
            <a:r>
              <a:rPr lang="en-US" b="1" dirty="0" err="1">
                <a:solidFill>
                  <a:srgbClr val="3333FF"/>
                </a:solidFill>
                <a:latin typeface="Courier New" pitchFamily="49" charset="0"/>
              </a:rPr>
              <a:t>c</a:t>
            </a:r>
            <a:r>
              <a:rPr lang="en-US" sz="1800" b="1" dirty="0" err="1">
                <a:solidFill>
                  <a:srgbClr val="3333FF"/>
                </a:solidFill>
                <a:latin typeface="Courier New" pitchFamily="49" charset="0"/>
              </a:rPr>
              <a:t>ộ</a:t>
            </a:r>
            <a:r>
              <a:rPr lang="en-US" b="1" dirty="0" err="1">
                <a:solidFill>
                  <a:srgbClr val="3333FF"/>
                </a:solidFill>
                <a:latin typeface="Courier New" pitchFamily="49" charset="0"/>
              </a:rPr>
              <a:t>t</a:t>
            </a:r>
            <a:r>
              <a:rPr lang="en-US" b="1" dirty="0">
                <a:solidFill>
                  <a:srgbClr val="3333FF"/>
                </a:solidFill>
                <a:latin typeface="Courier New" pitchFamily="49" charset="0"/>
              </a:rPr>
              <a:t>&gt;</a:t>
            </a:r>
          </a:p>
          <a:p>
            <a:pPr lvl="2">
              <a:buFontTx/>
              <a:buNone/>
            </a:pPr>
            <a:r>
              <a:rPr lang="en-US" b="1" dirty="0">
                <a:solidFill>
                  <a:srgbClr val="3333FF"/>
                </a:solidFill>
                <a:latin typeface="Courier New" pitchFamily="49" charset="0"/>
              </a:rPr>
              <a:t>FROM &lt;ds </a:t>
            </a:r>
            <a:r>
              <a:rPr lang="en-US" b="1" dirty="0" err="1">
                <a:solidFill>
                  <a:srgbClr val="3333FF"/>
                </a:solidFill>
                <a:latin typeface="Courier New" pitchFamily="49" charset="0"/>
              </a:rPr>
              <a:t>các</a:t>
            </a:r>
            <a:r>
              <a:rPr lang="en-US" b="1" dirty="0">
                <a:solidFill>
                  <a:srgbClr val="3333FF"/>
                </a:solidFill>
                <a:latin typeface="Courier New" pitchFamily="49" charset="0"/>
              </a:rPr>
              <a:t> </a:t>
            </a:r>
            <a:r>
              <a:rPr lang="en-US" b="1" dirty="0" err="1">
                <a:solidFill>
                  <a:srgbClr val="3333FF"/>
                </a:solidFill>
                <a:latin typeface="Courier New" pitchFamily="49" charset="0"/>
              </a:rPr>
              <a:t>b</a:t>
            </a:r>
            <a:r>
              <a:rPr lang="en-US" sz="1800" b="1" dirty="0" err="1">
                <a:solidFill>
                  <a:srgbClr val="3333FF"/>
                </a:solidFill>
                <a:latin typeface="Courier New" pitchFamily="49" charset="0"/>
              </a:rPr>
              <a:t>ả</a:t>
            </a:r>
            <a:r>
              <a:rPr lang="en-US" b="1" dirty="0" err="1">
                <a:solidFill>
                  <a:srgbClr val="3333FF"/>
                </a:solidFill>
                <a:latin typeface="Courier New" pitchFamily="49" charset="0"/>
              </a:rPr>
              <a:t>ng</a:t>
            </a:r>
            <a:r>
              <a:rPr lang="en-US" b="1" dirty="0">
                <a:solidFill>
                  <a:srgbClr val="3333FF"/>
                </a:solidFill>
                <a:latin typeface="Courier New" pitchFamily="49" charset="0"/>
              </a:rPr>
              <a:t>&gt;</a:t>
            </a:r>
          </a:p>
          <a:p>
            <a:pPr lvl="2">
              <a:buFontTx/>
              <a:buNone/>
            </a:pPr>
            <a:r>
              <a:rPr lang="en-US" b="1" dirty="0">
                <a:solidFill>
                  <a:srgbClr val="3333FF"/>
                </a:solidFill>
                <a:latin typeface="Courier New" pitchFamily="49" charset="0"/>
              </a:rPr>
              <a:t>WHERE &lt;</a:t>
            </a:r>
            <a:r>
              <a:rPr lang="en-US" b="1" dirty="0" err="1">
                <a:solidFill>
                  <a:srgbClr val="3333FF"/>
                </a:solidFill>
                <a:latin typeface="Courier New" pitchFamily="49" charset="0"/>
              </a:rPr>
              <a:t>điều</a:t>
            </a:r>
            <a:r>
              <a:rPr lang="en-US" b="1" dirty="0">
                <a:solidFill>
                  <a:srgbClr val="3333FF"/>
                </a:solidFill>
                <a:latin typeface="Courier New" pitchFamily="49" charset="0"/>
              </a:rPr>
              <a:t> </a:t>
            </a:r>
            <a:r>
              <a:rPr lang="en-US" b="1" dirty="0" err="1">
                <a:solidFill>
                  <a:srgbClr val="3333FF"/>
                </a:solidFill>
                <a:latin typeface="Courier New" pitchFamily="49" charset="0"/>
              </a:rPr>
              <a:t>ki</a:t>
            </a:r>
            <a:r>
              <a:rPr lang="en-US" sz="1800" b="1" dirty="0" err="1">
                <a:solidFill>
                  <a:srgbClr val="3333FF"/>
                </a:solidFill>
                <a:latin typeface="Courier New" pitchFamily="49" charset="0"/>
              </a:rPr>
              <a:t>ệ</a:t>
            </a:r>
            <a:r>
              <a:rPr lang="en-US" b="1" dirty="0" err="1">
                <a:solidFill>
                  <a:srgbClr val="3333FF"/>
                </a:solidFill>
                <a:latin typeface="Courier New" pitchFamily="49" charset="0"/>
              </a:rPr>
              <a:t>n</a:t>
            </a:r>
            <a:r>
              <a:rPr lang="en-US" b="1" dirty="0">
                <a:solidFill>
                  <a:srgbClr val="3333FF"/>
                </a:solidFill>
                <a:latin typeface="Courier New" pitchFamily="49" charset="0"/>
              </a:rPr>
              <a:t>&gt;</a:t>
            </a:r>
          </a:p>
          <a:p>
            <a:pPr lvl="2">
              <a:buFontTx/>
              <a:buNone/>
            </a:pPr>
            <a:r>
              <a:rPr lang="en-US" b="1" dirty="0">
                <a:solidFill>
                  <a:schemeClr val="tx1"/>
                </a:solidFill>
                <a:latin typeface="Courier New" pitchFamily="49" charset="0"/>
              </a:rPr>
              <a:t>ORDER BY</a:t>
            </a:r>
            <a:r>
              <a:rPr lang="en-US" b="1" dirty="0">
                <a:solidFill>
                  <a:srgbClr val="3333FF"/>
                </a:solidFill>
                <a:latin typeface="Courier New" pitchFamily="49" charset="0"/>
              </a:rPr>
              <a:t> &lt;</a:t>
            </a:r>
            <a:r>
              <a:rPr lang="en-US" b="1" dirty="0" err="1">
                <a:solidFill>
                  <a:srgbClr val="3333FF"/>
                </a:solidFill>
                <a:latin typeface="Courier New" pitchFamily="49" charset="0"/>
              </a:rPr>
              <a:t>danh</a:t>
            </a:r>
            <a:r>
              <a:rPr lang="en-US" b="1" dirty="0">
                <a:solidFill>
                  <a:srgbClr val="3333FF"/>
                </a:solidFill>
                <a:latin typeface="Courier New" pitchFamily="49" charset="0"/>
              </a:rPr>
              <a:t> </a:t>
            </a:r>
            <a:r>
              <a:rPr lang="en-US" b="1" dirty="0" err="1">
                <a:solidFill>
                  <a:srgbClr val="3333FF"/>
                </a:solidFill>
                <a:latin typeface="Courier New" pitchFamily="49" charset="0"/>
              </a:rPr>
              <a:t>sách</a:t>
            </a:r>
            <a:r>
              <a:rPr lang="en-US" b="1" dirty="0">
                <a:solidFill>
                  <a:srgbClr val="3333FF"/>
                </a:solidFill>
                <a:latin typeface="Courier New" pitchFamily="49" charset="0"/>
              </a:rPr>
              <a:t> </a:t>
            </a:r>
            <a:r>
              <a:rPr lang="en-US" b="1" dirty="0" err="1">
                <a:solidFill>
                  <a:srgbClr val="3333FF"/>
                </a:solidFill>
                <a:latin typeface="Courier New" pitchFamily="49" charset="0"/>
              </a:rPr>
              <a:t>các</a:t>
            </a:r>
            <a:r>
              <a:rPr lang="en-US" b="1" dirty="0">
                <a:solidFill>
                  <a:srgbClr val="3333FF"/>
                </a:solidFill>
                <a:latin typeface="Courier New" pitchFamily="49" charset="0"/>
              </a:rPr>
              <a:t> </a:t>
            </a:r>
            <a:r>
              <a:rPr lang="en-US" b="1" dirty="0" err="1">
                <a:solidFill>
                  <a:srgbClr val="3333FF"/>
                </a:solidFill>
                <a:latin typeface="Courier New" pitchFamily="49" charset="0"/>
              </a:rPr>
              <a:t>c</a:t>
            </a:r>
            <a:r>
              <a:rPr lang="en-US" sz="1800" b="1" dirty="0" err="1">
                <a:solidFill>
                  <a:srgbClr val="3333FF"/>
                </a:solidFill>
                <a:latin typeface="Courier New" pitchFamily="49" charset="0"/>
              </a:rPr>
              <a:t>ộ</a:t>
            </a:r>
            <a:r>
              <a:rPr lang="en-US" b="1" dirty="0" err="1">
                <a:solidFill>
                  <a:srgbClr val="3333FF"/>
                </a:solidFill>
                <a:latin typeface="Courier New" pitchFamily="49" charset="0"/>
              </a:rPr>
              <a:t>t</a:t>
            </a:r>
            <a:r>
              <a:rPr lang="en-US" b="1" dirty="0">
                <a:solidFill>
                  <a:srgbClr val="3333FF"/>
                </a:solidFill>
                <a:latin typeface="Courier New" pitchFamily="49" charset="0"/>
              </a:rPr>
              <a:t>&gt;&lt;</a:t>
            </a:r>
            <a:r>
              <a:rPr lang="en-US" b="1" dirty="0" err="1">
                <a:solidFill>
                  <a:srgbClr val="3333FF"/>
                </a:solidFill>
                <a:latin typeface="Courier New" pitchFamily="49" charset="0"/>
              </a:rPr>
              <a:t>ki</a:t>
            </a:r>
            <a:r>
              <a:rPr lang="en-US" sz="1800" b="1" dirty="0" err="1">
                <a:solidFill>
                  <a:srgbClr val="3333FF"/>
                </a:solidFill>
                <a:latin typeface="Courier New" pitchFamily="49" charset="0"/>
              </a:rPr>
              <a:t>ể</a:t>
            </a:r>
            <a:r>
              <a:rPr lang="en-US" b="1" dirty="0" err="1">
                <a:solidFill>
                  <a:srgbClr val="3333FF"/>
                </a:solidFill>
                <a:latin typeface="Courier New" pitchFamily="49" charset="0"/>
              </a:rPr>
              <a:t>u</a:t>
            </a:r>
            <a:r>
              <a:rPr lang="en-US" b="1" dirty="0">
                <a:solidFill>
                  <a:srgbClr val="3333FF"/>
                </a:solidFill>
                <a:latin typeface="Courier New" pitchFamily="49" charset="0"/>
              </a:rPr>
              <a:t> </a:t>
            </a:r>
            <a:r>
              <a:rPr lang="en-US" b="1" dirty="0" err="1">
                <a:solidFill>
                  <a:srgbClr val="3333FF"/>
                </a:solidFill>
                <a:latin typeface="Courier New" pitchFamily="49" charset="0"/>
              </a:rPr>
              <a:t>s</a:t>
            </a:r>
            <a:r>
              <a:rPr lang="en-US" sz="1800" b="1" dirty="0" err="1">
                <a:solidFill>
                  <a:srgbClr val="3333FF"/>
                </a:solidFill>
                <a:latin typeface="Courier New" pitchFamily="49" charset="0"/>
              </a:rPr>
              <a:t>ắ</a:t>
            </a:r>
            <a:r>
              <a:rPr lang="en-US" b="1" dirty="0" err="1">
                <a:solidFill>
                  <a:srgbClr val="3333FF"/>
                </a:solidFill>
                <a:latin typeface="Courier New" pitchFamily="49" charset="0"/>
              </a:rPr>
              <a:t>p</a:t>
            </a:r>
            <a:r>
              <a:rPr lang="en-US" b="1" dirty="0">
                <a:solidFill>
                  <a:srgbClr val="3333FF"/>
                </a:solidFill>
                <a:latin typeface="Courier New" pitchFamily="49" charset="0"/>
              </a:rPr>
              <a:t>&gt;</a:t>
            </a:r>
          </a:p>
          <a:p>
            <a:pPr marL="669925" lvl="1" indent="-325438" eaLnBrk="1" hangingPunct="1"/>
            <a:r>
              <a:rPr lang="en-US" dirty="0" err="1"/>
              <a:t>Trong</a:t>
            </a:r>
            <a:r>
              <a:rPr lang="en-US" dirty="0"/>
              <a:t> </a:t>
            </a:r>
            <a:r>
              <a:rPr lang="en-US" dirty="0" err="1"/>
              <a:t>đó</a:t>
            </a:r>
            <a:r>
              <a:rPr lang="en-US" dirty="0"/>
              <a:t> &lt;</a:t>
            </a:r>
            <a:r>
              <a:rPr lang="en-US" dirty="0" err="1"/>
              <a:t>kiểu</a:t>
            </a:r>
            <a:r>
              <a:rPr lang="en-US" dirty="0"/>
              <a:t> </a:t>
            </a:r>
            <a:r>
              <a:rPr lang="en-US" dirty="0" err="1"/>
              <a:t>sắp</a:t>
            </a:r>
            <a:r>
              <a:rPr lang="en-US" dirty="0"/>
              <a:t>&gt; </a:t>
            </a:r>
            <a:r>
              <a:rPr lang="en-US" dirty="0" err="1"/>
              <a:t>có</a:t>
            </a:r>
            <a:r>
              <a:rPr lang="en-US" dirty="0"/>
              <a:t> </a:t>
            </a:r>
            <a:r>
              <a:rPr lang="en-US" dirty="0" err="1"/>
              <a:t>thể</a:t>
            </a:r>
            <a:r>
              <a:rPr lang="en-US" dirty="0"/>
              <a:t> </a:t>
            </a:r>
            <a:r>
              <a:rPr lang="en-US" dirty="0" err="1"/>
              <a:t>là</a:t>
            </a:r>
            <a:r>
              <a:rPr lang="en-US" dirty="0"/>
              <a:t>: </a:t>
            </a:r>
          </a:p>
          <a:p>
            <a:pPr lvl="2" eaLnBrk="1" hangingPunct="1"/>
            <a:r>
              <a:rPr lang="en-US" dirty="0"/>
              <a:t>ASC: </a:t>
            </a:r>
            <a:r>
              <a:rPr lang="en-US" dirty="0" err="1"/>
              <a:t>tăng</a:t>
            </a:r>
            <a:r>
              <a:rPr lang="en-US" dirty="0"/>
              <a:t> (</a:t>
            </a:r>
            <a:r>
              <a:rPr lang="en-US" dirty="0" err="1"/>
              <a:t>mặc</a:t>
            </a:r>
            <a:r>
              <a:rPr lang="en-US" dirty="0"/>
              <a:t> </a:t>
            </a:r>
            <a:r>
              <a:rPr lang="en-US" dirty="0" err="1"/>
              <a:t>định</a:t>
            </a:r>
            <a:r>
              <a:rPr lang="en-US" dirty="0"/>
              <a:t>) (Ascending)</a:t>
            </a:r>
          </a:p>
          <a:p>
            <a:pPr lvl="2" eaLnBrk="1" hangingPunct="1"/>
            <a:r>
              <a:rPr lang="en-US" dirty="0"/>
              <a:t>DESC: </a:t>
            </a:r>
            <a:r>
              <a:rPr lang="en-US" dirty="0" err="1"/>
              <a:t>giảm</a:t>
            </a:r>
            <a:r>
              <a:rPr lang="en-US" dirty="0"/>
              <a:t> (Descending)</a:t>
            </a:r>
          </a:p>
          <a:p>
            <a:pPr eaLnBrk="1" hangingPunct="1"/>
            <a:endParaRPr lang="en-US" dirty="0"/>
          </a:p>
        </p:txBody>
      </p:sp>
    </p:spTree>
    <p:extLst>
      <p:ext uri="{BB962C8B-B14F-4D97-AF65-F5344CB8AC3E}">
        <p14:creationId xmlns:p14="http://schemas.microsoft.com/office/powerpoint/2010/main" val="1913489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848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848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848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48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48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848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848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Các kiểu dữ liệu trong SQL (tt)</a:t>
            </a:r>
          </a:p>
        </p:txBody>
      </p:sp>
      <p:graphicFrame>
        <p:nvGraphicFramePr>
          <p:cNvPr id="413769" name="Group 73"/>
          <p:cNvGraphicFramePr>
            <a:graphicFrameLocks noGrp="1"/>
          </p:cNvGraphicFramePr>
          <p:nvPr>
            <p:ph idx="1"/>
          </p:nvPr>
        </p:nvGraphicFramePr>
        <p:xfrm>
          <a:off x="533400" y="1295400"/>
          <a:ext cx="8229600" cy="4918149"/>
        </p:xfrm>
        <a:graphic>
          <a:graphicData uri="http://schemas.openxmlformats.org/drawingml/2006/table">
            <a:tbl>
              <a:tblPr/>
              <a:tblGrid>
                <a:gridCol w="1371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670473">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Times New Roman" pitchFamily="18" charset="0"/>
                        </a:rPr>
                        <a:t>Character String </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char</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 Lưu trữ dữ liệu ký tự, được cố định kích thước và không hỗ trợ Unicode</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66663">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varchar</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Lưu trữ dữ liệu ký tự, độ dài có thể thay đổi và không hỗ trợ Unicode</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33330">
                <a:tc row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Unicode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Types</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text</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Lưu trữ dữ liệu chuỗi, độ dài lớn và không hỗ trợ Unicode</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82536">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ntext</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Lưu trữ dữ liệu ký tự, độ dài lớn và có hỗ trợ Unicode</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82536">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nchar</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cs typeface="Arial" charset="0"/>
                        </a:rPr>
                        <a:t>- Lưu trữ dữ liệu ký tự, được cố định kích thước và có</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882536">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3333FF"/>
                          </a:solidFill>
                          <a:effectLst/>
                          <a:latin typeface="Arial" charset="0"/>
                          <a:ea typeface="Times New Roman" pitchFamily="18" charset="0"/>
                          <a:cs typeface="Tahoma" pitchFamily="34" charset="0"/>
                        </a:rPr>
                        <a:t>nvarchar</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a:ln>
                            <a:noFill/>
                          </a:ln>
                          <a:solidFill>
                            <a:srgbClr val="3333FF"/>
                          </a:solidFill>
                          <a:effectLst/>
                          <a:latin typeface="Arial" charset="0"/>
                          <a:cs typeface="Arial" charset="0"/>
                        </a:rPr>
                        <a:t> Lưu trữ dữ liệu ký tự, độ dài có thể thay đổi và có hỗ trợ Unicode</a:t>
                      </a:r>
                    </a:p>
                  </a:txBody>
                  <a:tcPr marT="45714" marB="45714"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3375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769"/>
                                        </p:tgtEl>
                                        <p:attrNameLst>
                                          <p:attrName>style.visibility</p:attrName>
                                        </p:attrNameLst>
                                      </p:cBhvr>
                                      <p:to>
                                        <p:strVal val="visible"/>
                                      </p:to>
                                    </p:set>
                                    <p:animEffect transition="in" filter="blinds(horizontal)">
                                      <p:cBhvr>
                                        <p:cTn id="7" dur="500"/>
                                        <p:tgtEl>
                                          <p:spTgt spid="413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p:txBody>
          <a:bodyPr anchor="t"/>
          <a:lstStyle/>
          <a:p>
            <a:pPr eaLnBrk="1" hangingPunct="1"/>
            <a:r>
              <a:rPr lang="en-US"/>
              <a:t>Truy vấn cơ bản </a:t>
            </a:r>
            <a:br>
              <a:rPr lang="en-US"/>
            </a:br>
            <a:r>
              <a:rPr lang="en-US" sz="2400"/>
              <a:t>- Mệnh đề ORDER BY (tt)</a:t>
            </a:r>
          </a:p>
        </p:txBody>
      </p:sp>
      <p:sp>
        <p:nvSpPr>
          <p:cNvPr id="149508" name="Rectangle 3"/>
          <p:cNvSpPr>
            <a:spLocks noGrp="1" noChangeArrowheads="1"/>
          </p:cNvSpPr>
          <p:nvPr>
            <p:ph type="body" idx="4294967295"/>
          </p:nvPr>
        </p:nvSpPr>
        <p:spPr/>
        <p:txBody>
          <a:bodyPr/>
          <a:lstStyle/>
          <a:p>
            <a:pPr eaLnBrk="1" hangingPunct="1"/>
            <a:r>
              <a:rPr lang="en-US"/>
              <a:t>Ví dụ: </a:t>
            </a:r>
          </a:p>
          <a:p>
            <a:pPr lvl="2">
              <a:buFontTx/>
              <a:buNone/>
            </a:pPr>
            <a:r>
              <a:rPr lang="en-US" b="1">
                <a:solidFill>
                  <a:srgbClr val="008000"/>
                </a:solidFill>
                <a:latin typeface="Courier New" pitchFamily="49" charset="0"/>
              </a:rPr>
              <a:t>SELECT MANVIEN, SODA</a:t>
            </a:r>
          </a:p>
          <a:p>
            <a:pPr lvl="2">
              <a:buFontTx/>
              <a:buNone/>
            </a:pPr>
            <a:r>
              <a:rPr lang="en-US" b="1">
                <a:solidFill>
                  <a:srgbClr val="008000"/>
                </a:solidFill>
                <a:latin typeface="Courier New" pitchFamily="49" charset="0"/>
              </a:rPr>
              <a:t>FROM PHANCONG</a:t>
            </a:r>
          </a:p>
          <a:p>
            <a:pPr lvl="2">
              <a:buFontTx/>
              <a:buNone/>
            </a:pPr>
            <a:r>
              <a:rPr lang="en-US" b="1">
                <a:solidFill>
                  <a:schemeClr val="tx1"/>
                </a:solidFill>
                <a:latin typeface="Courier New" pitchFamily="49" charset="0"/>
              </a:rPr>
              <a:t>ORDER BY MANVIEN DESC, SODA</a:t>
            </a:r>
          </a:p>
          <a:p>
            <a:pPr eaLnBrk="1" hangingPunct="1"/>
            <a:endParaRPr lang="en-US">
              <a:solidFill>
                <a:srgbClr val="008000"/>
              </a:solidFill>
            </a:endParaRPr>
          </a:p>
          <a:p>
            <a:pPr eaLnBrk="1" hangingPunct="1"/>
            <a:endParaRPr lang="en-US"/>
          </a:p>
        </p:txBody>
      </p:sp>
      <p:grpSp>
        <p:nvGrpSpPr>
          <p:cNvPr id="149509" name="Group 33"/>
          <p:cNvGrpSpPr>
            <a:grpSpLocks/>
          </p:cNvGrpSpPr>
          <p:nvPr/>
        </p:nvGrpSpPr>
        <p:grpSpPr bwMode="auto">
          <a:xfrm>
            <a:off x="2514600" y="3352800"/>
            <a:ext cx="2209800" cy="2590800"/>
            <a:chOff x="1584" y="2160"/>
            <a:chExt cx="1392" cy="1632"/>
          </a:xfrm>
        </p:grpSpPr>
        <p:sp>
          <p:nvSpPr>
            <p:cNvPr id="161797" name="Rectangle 29"/>
            <p:cNvSpPr>
              <a:spLocks noChangeArrowheads="1"/>
            </p:cNvSpPr>
            <p:nvPr/>
          </p:nvSpPr>
          <p:spPr bwMode="auto">
            <a:xfrm>
              <a:off x="1584" y="2952"/>
              <a:ext cx="816" cy="239"/>
            </a:xfrm>
            <a:prstGeom prst="rect">
              <a:avLst/>
            </a:prstGeom>
            <a:solidFill>
              <a:srgbClr val="99CCFF">
                <a:alpha val="79999"/>
              </a:srgbClr>
            </a:solidFill>
            <a:ln w="12700" algn="ctr">
              <a:solidFill>
                <a:srgbClr val="99CCFF"/>
              </a:solidFill>
              <a:miter lim="800000"/>
              <a:headEnd/>
              <a:tailEnd/>
            </a:ln>
          </p:spPr>
          <p:txBody>
            <a:bodyPr anchor="ctr">
              <a:spAutoFit/>
            </a:bodyPr>
            <a:lstStyle/>
            <a:p>
              <a:pPr algn="ctr" fontAlgn="base">
                <a:spcBef>
                  <a:spcPct val="50000"/>
                </a:spcBef>
                <a:spcAft>
                  <a:spcPct val="0"/>
                </a:spcAft>
              </a:pPr>
              <a:endParaRPr lang="en-US">
                <a:solidFill>
                  <a:srgbClr val="000000"/>
                </a:solidFill>
                <a:latin typeface="Tahoma" pitchFamily="34" charset="0"/>
              </a:endParaRPr>
            </a:p>
          </p:txBody>
        </p:sp>
        <p:sp>
          <p:nvSpPr>
            <p:cNvPr id="161798" name="Rectangle 31"/>
            <p:cNvSpPr>
              <a:spLocks noChangeArrowheads="1"/>
            </p:cNvSpPr>
            <p:nvPr/>
          </p:nvSpPr>
          <p:spPr bwMode="auto">
            <a:xfrm>
              <a:off x="1728" y="2472"/>
              <a:ext cx="1248" cy="239"/>
            </a:xfrm>
            <a:prstGeom prst="rect">
              <a:avLst/>
            </a:prstGeom>
            <a:solidFill>
              <a:srgbClr val="FF99CC">
                <a:alpha val="79999"/>
              </a:srgbClr>
            </a:solidFill>
            <a:ln w="12700" algn="ctr">
              <a:solidFill>
                <a:srgbClr val="FF99CC"/>
              </a:solidFill>
              <a:miter lim="800000"/>
              <a:headEnd/>
              <a:tailEnd/>
            </a:ln>
          </p:spPr>
          <p:txBody>
            <a:bodyPr anchor="ctr">
              <a:spAutoFit/>
            </a:bodyPr>
            <a:lstStyle/>
            <a:p>
              <a:pPr algn="ctr" fontAlgn="base">
                <a:spcBef>
                  <a:spcPct val="50000"/>
                </a:spcBef>
                <a:spcAft>
                  <a:spcPct val="0"/>
                </a:spcAft>
              </a:pPr>
              <a:endParaRPr lang="en-US">
                <a:solidFill>
                  <a:srgbClr val="000000"/>
                </a:solidFill>
                <a:latin typeface="Tahoma" pitchFamily="34" charset="0"/>
              </a:endParaRPr>
            </a:p>
          </p:txBody>
        </p:sp>
        <p:sp>
          <p:nvSpPr>
            <p:cNvPr id="161799" name="Line 7"/>
            <p:cNvSpPr>
              <a:spLocks noChangeShapeType="1"/>
            </p:cNvSpPr>
            <p:nvPr/>
          </p:nvSpPr>
          <p:spPr bwMode="auto">
            <a:xfrm>
              <a:off x="1584" y="2352"/>
              <a:ext cx="13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161800" name="Text Box 8"/>
            <p:cNvSpPr txBox="1">
              <a:spLocks noChangeArrowheads="1"/>
            </p:cNvSpPr>
            <p:nvPr/>
          </p:nvSpPr>
          <p:spPr bwMode="auto">
            <a:xfrm>
              <a:off x="2448" y="2160"/>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SODA</a:t>
              </a:r>
            </a:p>
          </p:txBody>
        </p:sp>
        <p:sp>
          <p:nvSpPr>
            <p:cNvPr id="161801" name="Text Box 9"/>
            <p:cNvSpPr txBox="1">
              <a:spLocks noChangeArrowheads="1"/>
            </p:cNvSpPr>
            <p:nvPr/>
          </p:nvSpPr>
          <p:spPr bwMode="auto">
            <a:xfrm>
              <a:off x="2448" y="2400"/>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10</a:t>
              </a:r>
            </a:p>
          </p:txBody>
        </p:sp>
        <p:sp>
          <p:nvSpPr>
            <p:cNvPr id="161802" name="Text Box 10"/>
            <p:cNvSpPr txBox="1">
              <a:spLocks noChangeArrowheads="1"/>
            </p:cNvSpPr>
            <p:nvPr/>
          </p:nvSpPr>
          <p:spPr bwMode="auto">
            <a:xfrm>
              <a:off x="2448" y="2592"/>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30</a:t>
              </a:r>
            </a:p>
          </p:txBody>
        </p:sp>
        <p:sp>
          <p:nvSpPr>
            <p:cNvPr id="161803" name="Text Box 11"/>
            <p:cNvSpPr txBox="1">
              <a:spLocks noChangeArrowheads="1"/>
            </p:cNvSpPr>
            <p:nvPr/>
          </p:nvSpPr>
          <p:spPr bwMode="auto">
            <a:xfrm>
              <a:off x="1728" y="2400"/>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999887777</a:t>
              </a:r>
            </a:p>
          </p:txBody>
        </p:sp>
        <p:sp>
          <p:nvSpPr>
            <p:cNvPr id="161804" name="Text Box 12"/>
            <p:cNvSpPr txBox="1">
              <a:spLocks noChangeArrowheads="1"/>
            </p:cNvSpPr>
            <p:nvPr/>
          </p:nvSpPr>
          <p:spPr bwMode="auto">
            <a:xfrm>
              <a:off x="1728" y="2592"/>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999887777</a:t>
              </a:r>
            </a:p>
          </p:txBody>
        </p:sp>
        <p:sp>
          <p:nvSpPr>
            <p:cNvPr id="161805" name="Text Box 13"/>
            <p:cNvSpPr txBox="1">
              <a:spLocks noChangeArrowheads="1"/>
            </p:cNvSpPr>
            <p:nvPr/>
          </p:nvSpPr>
          <p:spPr bwMode="auto">
            <a:xfrm>
              <a:off x="1632" y="2160"/>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MANVIEN</a:t>
              </a:r>
            </a:p>
          </p:txBody>
        </p:sp>
        <p:sp>
          <p:nvSpPr>
            <p:cNvPr id="161806" name="Line 14"/>
            <p:cNvSpPr>
              <a:spLocks noChangeShapeType="1"/>
            </p:cNvSpPr>
            <p:nvPr/>
          </p:nvSpPr>
          <p:spPr bwMode="auto">
            <a:xfrm>
              <a:off x="2448" y="2160"/>
              <a:ext cx="0" cy="16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161807" name="Text Box 15"/>
            <p:cNvSpPr txBox="1">
              <a:spLocks noChangeArrowheads="1"/>
            </p:cNvSpPr>
            <p:nvPr/>
          </p:nvSpPr>
          <p:spPr bwMode="auto">
            <a:xfrm>
              <a:off x="2448" y="2784"/>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10</a:t>
              </a:r>
            </a:p>
          </p:txBody>
        </p:sp>
        <p:sp>
          <p:nvSpPr>
            <p:cNvPr id="161808" name="Text Box 16"/>
            <p:cNvSpPr txBox="1">
              <a:spLocks noChangeArrowheads="1"/>
            </p:cNvSpPr>
            <p:nvPr/>
          </p:nvSpPr>
          <p:spPr bwMode="auto">
            <a:xfrm>
              <a:off x="2448" y="2976"/>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30</a:t>
              </a:r>
            </a:p>
          </p:txBody>
        </p:sp>
        <p:sp>
          <p:nvSpPr>
            <p:cNvPr id="161809" name="Text Box 17"/>
            <p:cNvSpPr txBox="1">
              <a:spLocks noChangeArrowheads="1"/>
            </p:cNvSpPr>
            <p:nvPr/>
          </p:nvSpPr>
          <p:spPr bwMode="auto">
            <a:xfrm>
              <a:off x="1728" y="2976"/>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987987987</a:t>
              </a:r>
            </a:p>
          </p:txBody>
        </p:sp>
        <p:sp>
          <p:nvSpPr>
            <p:cNvPr id="161810" name="Text Box 18"/>
            <p:cNvSpPr txBox="1">
              <a:spLocks noChangeArrowheads="1"/>
            </p:cNvSpPr>
            <p:nvPr/>
          </p:nvSpPr>
          <p:spPr bwMode="auto">
            <a:xfrm>
              <a:off x="1728" y="3168"/>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987654321</a:t>
              </a:r>
            </a:p>
          </p:txBody>
        </p:sp>
        <p:sp>
          <p:nvSpPr>
            <p:cNvPr id="161811" name="Text Box 19"/>
            <p:cNvSpPr txBox="1">
              <a:spLocks noChangeArrowheads="1"/>
            </p:cNvSpPr>
            <p:nvPr/>
          </p:nvSpPr>
          <p:spPr bwMode="auto">
            <a:xfrm>
              <a:off x="1728" y="2784"/>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987987987</a:t>
              </a:r>
            </a:p>
          </p:txBody>
        </p:sp>
        <p:sp>
          <p:nvSpPr>
            <p:cNvPr id="161812" name="Text Box 20"/>
            <p:cNvSpPr txBox="1">
              <a:spLocks noChangeArrowheads="1"/>
            </p:cNvSpPr>
            <p:nvPr/>
          </p:nvSpPr>
          <p:spPr bwMode="auto">
            <a:xfrm>
              <a:off x="2448" y="3168"/>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10</a:t>
              </a:r>
            </a:p>
          </p:txBody>
        </p:sp>
        <p:sp>
          <p:nvSpPr>
            <p:cNvPr id="161813" name="Text Box 21"/>
            <p:cNvSpPr txBox="1">
              <a:spLocks noChangeArrowheads="1"/>
            </p:cNvSpPr>
            <p:nvPr/>
          </p:nvSpPr>
          <p:spPr bwMode="auto">
            <a:xfrm>
              <a:off x="2448" y="3360"/>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20</a:t>
              </a:r>
            </a:p>
          </p:txBody>
        </p:sp>
        <p:sp>
          <p:nvSpPr>
            <p:cNvPr id="161814" name="Text Box 22"/>
            <p:cNvSpPr txBox="1">
              <a:spLocks noChangeArrowheads="1"/>
            </p:cNvSpPr>
            <p:nvPr/>
          </p:nvSpPr>
          <p:spPr bwMode="auto">
            <a:xfrm>
              <a:off x="1728" y="3360"/>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987654321</a:t>
              </a:r>
            </a:p>
          </p:txBody>
        </p:sp>
        <p:sp>
          <p:nvSpPr>
            <p:cNvPr id="161815" name="Text Box 27"/>
            <p:cNvSpPr txBox="1">
              <a:spLocks noChangeArrowheads="1"/>
            </p:cNvSpPr>
            <p:nvPr/>
          </p:nvSpPr>
          <p:spPr bwMode="auto">
            <a:xfrm>
              <a:off x="2448" y="3552"/>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30</a:t>
              </a:r>
            </a:p>
          </p:txBody>
        </p:sp>
        <p:sp>
          <p:nvSpPr>
            <p:cNvPr id="161816" name="Text Box 28"/>
            <p:cNvSpPr txBox="1">
              <a:spLocks noChangeArrowheads="1"/>
            </p:cNvSpPr>
            <p:nvPr/>
          </p:nvSpPr>
          <p:spPr bwMode="auto">
            <a:xfrm>
              <a:off x="1728" y="3552"/>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400">
                  <a:solidFill>
                    <a:srgbClr val="000000"/>
                  </a:solidFill>
                  <a:latin typeface="Tahoma" pitchFamily="34" charset="0"/>
                </a:rPr>
                <a:t>987654321</a:t>
              </a:r>
            </a:p>
          </p:txBody>
        </p:sp>
        <p:sp>
          <p:nvSpPr>
            <p:cNvPr id="161817" name="Line 30"/>
            <p:cNvSpPr>
              <a:spLocks noChangeShapeType="1"/>
            </p:cNvSpPr>
            <p:nvPr/>
          </p:nvSpPr>
          <p:spPr bwMode="auto">
            <a:xfrm>
              <a:off x="1680" y="2592"/>
              <a:ext cx="0" cy="1008"/>
            </a:xfrm>
            <a:prstGeom prst="line">
              <a:avLst/>
            </a:prstGeom>
            <a:noFill/>
            <a:ln w="12700">
              <a:solidFill>
                <a:srgbClr val="777777"/>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161818" name="Line 32"/>
            <p:cNvSpPr>
              <a:spLocks noChangeShapeType="1"/>
            </p:cNvSpPr>
            <p:nvPr/>
          </p:nvSpPr>
          <p:spPr bwMode="auto">
            <a:xfrm flipV="1">
              <a:off x="2880" y="2448"/>
              <a:ext cx="0" cy="288"/>
            </a:xfrm>
            <a:prstGeom prst="line">
              <a:avLst/>
            </a:prstGeom>
            <a:noFill/>
            <a:ln w="12700">
              <a:solidFill>
                <a:srgbClr val="777777"/>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1494885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0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50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9509"/>
                                        </p:tgtEl>
                                        <p:attrNameLst>
                                          <p:attrName>style.visibility</p:attrName>
                                        </p:attrNameLst>
                                      </p:cBhvr>
                                      <p:to>
                                        <p:strVal val="visible"/>
                                      </p:to>
                                    </p:set>
                                    <p:animEffect transition="in" filter="blinds(horizontal)">
                                      <p:cBhvr>
                                        <p:cTn id="17" dur="500"/>
                                        <p:tgtEl>
                                          <p:spTgt spid="149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Footer Placeholder 3"/>
          <p:cNvSpPr txBox="1">
            <a:spLocks noGrp="1"/>
          </p:cNvSpPr>
          <p:nvPr/>
        </p:nvSpPr>
        <p:spPr bwMode="auto">
          <a:xfrm>
            <a:off x="1092200" y="6464300"/>
            <a:ext cx="4572000"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200" b="1">
                <a:solidFill>
                  <a:srgbClr val="3333FF"/>
                </a:solidFill>
              </a:rPr>
              <a:t>Ths. Lương Thị Ngọc Khánh – Khoa CNTT – TUD – ĐH TĐT</a:t>
            </a:r>
          </a:p>
        </p:txBody>
      </p:sp>
      <p:sp>
        <p:nvSpPr>
          <p:cNvPr id="162819" name="Rectangle 2"/>
          <p:cNvSpPr>
            <a:spLocks noGrp="1" noChangeArrowheads="1"/>
          </p:cNvSpPr>
          <p:nvPr>
            <p:ph type="title" idx="4294967295"/>
          </p:nvPr>
        </p:nvSpPr>
        <p:spPr/>
        <p:txBody>
          <a:bodyPr/>
          <a:lstStyle/>
          <a:p>
            <a:pPr eaLnBrk="1" hangingPunct="1"/>
            <a:r>
              <a:rPr lang="en-US"/>
              <a:t>Nội dung chương III</a:t>
            </a:r>
          </a:p>
        </p:txBody>
      </p:sp>
      <p:sp>
        <p:nvSpPr>
          <p:cNvPr id="162820" name="Rectangle 3"/>
          <p:cNvSpPr>
            <a:spLocks noGrp="1" noChangeArrowheads="1"/>
          </p:cNvSpPr>
          <p:nvPr>
            <p:ph type="body" idx="4294967295"/>
          </p:nvPr>
        </p:nvSpPr>
        <p:spPr/>
        <p:txBody>
          <a:bodyPr/>
          <a:lstStyle/>
          <a:p>
            <a:pPr eaLnBrk="1" hangingPunct="1"/>
            <a:r>
              <a:rPr lang="en-US" sz="2000">
                <a:solidFill>
                  <a:schemeClr val="bg2"/>
                </a:solidFill>
              </a:rPr>
              <a:t>Giới thiệu sơ lược HQT CSDL SQL server 2000</a:t>
            </a:r>
          </a:p>
          <a:p>
            <a:pPr eaLnBrk="1" hangingPunct="1"/>
            <a:r>
              <a:rPr lang="en-US" sz="2000">
                <a:solidFill>
                  <a:schemeClr val="bg2"/>
                </a:solidFill>
              </a:rPr>
              <a:t>Các kiểu dữ liệu trong SQL</a:t>
            </a:r>
            <a:r>
              <a:rPr lang="en-US" sz="2000">
                <a:solidFill>
                  <a:srgbClr val="3333FF"/>
                </a:solidFill>
              </a:rPr>
              <a:t> </a:t>
            </a:r>
          </a:p>
          <a:p>
            <a:pPr eaLnBrk="1" hangingPunct="1"/>
            <a:r>
              <a:rPr lang="en-US" sz="2000">
                <a:solidFill>
                  <a:schemeClr val="bg2"/>
                </a:solidFill>
              </a:rPr>
              <a:t>Câu lệnh định nghĩa dữ liệu</a:t>
            </a:r>
          </a:p>
          <a:p>
            <a:pPr lvl="1"/>
            <a:r>
              <a:rPr lang="en-US" sz="1800">
                <a:solidFill>
                  <a:schemeClr val="bg2"/>
                </a:solidFill>
              </a:rPr>
              <a:t>Tạo cơ sở dữ liệu</a:t>
            </a:r>
          </a:p>
          <a:p>
            <a:pPr lvl="1"/>
            <a:r>
              <a:rPr lang="en-US" sz="1800">
                <a:solidFill>
                  <a:schemeClr val="bg2"/>
                </a:solidFill>
              </a:rPr>
              <a:t>Tạo bảng</a:t>
            </a:r>
          </a:p>
          <a:p>
            <a:pPr lvl="1"/>
            <a:r>
              <a:rPr lang="en-US" sz="1800">
                <a:solidFill>
                  <a:schemeClr val="bg2"/>
                </a:solidFill>
              </a:rPr>
              <a:t>Câu lệnh cập nhật dữ liệu</a:t>
            </a:r>
          </a:p>
          <a:p>
            <a:pPr lvl="1"/>
            <a:r>
              <a:rPr lang="en-US" sz="1800">
                <a:solidFill>
                  <a:schemeClr val="bg2"/>
                </a:solidFill>
              </a:rPr>
              <a:t>Câu lệnh thay đổi cấu trúc bảng</a:t>
            </a:r>
          </a:p>
          <a:p>
            <a:pPr lvl="1"/>
            <a:r>
              <a:rPr lang="en-US" sz="1800">
                <a:solidFill>
                  <a:schemeClr val="bg2"/>
                </a:solidFill>
              </a:rPr>
              <a:t>Xóa bảng</a:t>
            </a:r>
          </a:p>
          <a:p>
            <a:pPr eaLnBrk="1" hangingPunct="1"/>
            <a:r>
              <a:rPr lang="en-US" sz="2000">
                <a:solidFill>
                  <a:schemeClr val="bg2"/>
                </a:solidFill>
              </a:rPr>
              <a:t>Câu lệnh thao tác dữ liệu</a:t>
            </a:r>
          </a:p>
          <a:p>
            <a:pPr lvl="1" eaLnBrk="1" hangingPunct="1"/>
            <a:r>
              <a:rPr lang="en-US" sz="1800">
                <a:solidFill>
                  <a:schemeClr val="bg2"/>
                </a:solidFill>
              </a:rPr>
              <a:t>Truy vấn dữ liệu cơ bản</a:t>
            </a:r>
          </a:p>
          <a:p>
            <a:pPr lvl="1" eaLnBrk="1" hangingPunct="1"/>
            <a:r>
              <a:rPr lang="en-US" sz="1800" b="1"/>
              <a:t>Truy vấn lồng</a:t>
            </a:r>
          </a:p>
          <a:p>
            <a:pPr lvl="1" eaLnBrk="1" hangingPunct="1"/>
            <a:r>
              <a:rPr lang="en-US" sz="1800">
                <a:solidFill>
                  <a:schemeClr val="tx1"/>
                </a:solidFill>
              </a:rPr>
              <a:t>Hàm kết hợp và gom nhóm</a:t>
            </a:r>
          </a:p>
          <a:p>
            <a:pPr lvl="1" eaLnBrk="1" hangingPunct="1"/>
            <a:r>
              <a:rPr lang="en-US" sz="1800">
                <a:solidFill>
                  <a:schemeClr val="tx1"/>
                </a:solidFill>
              </a:rPr>
              <a:t>Một số dạng truy vấn khác</a:t>
            </a:r>
          </a:p>
          <a:p>
            <a:pPr eaLnBrk="1" hangingPunct="1"/>
            <a:r>
              <a:rPr lang="en-US" sz="2000"/>
              <a:t>Khung nhìn</a:t>
            </a:r>
          </a:p>
        </p:txBody>
      </p:sp>
    </p:spTree>
    <p:extLst>
      <p:ext uri="{BB962C8B-B14F-4D97-AF65-F5344CB8AC3E}">
        <p14:creationId xmlns:p14="http://schemas.microsoft.com/office/powerpoint/2010/main" val="1405223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p:txBody>
          <a:bodyPr/>
          <a:lstStyle/>
          <a:p>
            <a:pPr eaLnBrk="1" hangingPunct="1"/>
            <a:r>
              <a:rPr lang="en-US"/>
              <a:t>Truy vấn lồng</a:t>
            </a:r>
          </a:p>
        </p:txBody>
      </p:sp>
      <p:sp>
        <p:nvSpPr>
          <p:cNvPr id="151556" name="Rectangle 3"/>
          <p:cNvSpPr>
            <a:spLocks noGrp="1" noChangeArrowheads="1"/>
          </p:cNvSpPr>
          <p:nvPr>
            <p:ph type="body" idx="4294967295"/>
          </p:nvPr>
        </p:nvSpPr>
        <p:spPr/>
        <p:txBody>
          <a:bodyPr/>
          <a:lstStyle/>
          <a:p>
            <a:pPr eaLnBrk="1" hangingPunct="1"/>
            <a:r>
              <a:rPr lang="en-US" dirty="0" err="1"/>
              <a:t>Các</a:t>
            </a:r>
            <a:r>
              <a:rPr lang="en-US" dirty="0"/>
              <a:t> </a:t>
            </a:r>
            <a:r>
              <a:rPr lang="en-US" dirty="0" err="1"/>
              <a:t>câu</a:t>
            </a:r>
            <a:r>
              <a:rPr lang="en-US" dirty="0"/>
              <a:t> </a:t>
            </a:r>
            <a:r>
              <a:rPr lang="en-US" dirty="0" err="1"/>
              <a:t>lệnh</a:t>
            </a:r>
            <a:r>
              <a:rPr lang="en-US" dirty="0"/>
              <a:t> SELECT </a:t>
            </a:r>
            <a:r>
              <a:rPr lang="en-US" dirty="0" err="1"/>
              <a:t>có</a:t>
            </a:r>
            <a:r>
              <a:rPr lang="en-US" dirty="0"/>
              <a:t> </a:t>
            </a:r>
            <a:r>
              <a:rPr lang="en-US" dirty="0" err="1"/>
              <a:t>thể</a:t>
            </a:r>
            <a:r>
              <a:rPr lang="en-US" dirty="0"/>
              <a:t> </a:t>
            </a:r>
            <a:r>
              <a:rPr lang="en-US" dirty="0" err="1"/>
              <a:t>lồng</a:t>
            </a:r>
            <a:r>
              <a:rPr lang="en-US" dirty="0"/>
              <a:t> </a:t>
            </a:r>
            <a:r>
              <a:rPr lang="en-US" dirty="0" err="1"/>
              <a:t>nhau</a:t>
            </a:r>
            <a:r>
              <a:rPr lang="en-US" dirty="0"/>
              <a:t> </a:t>
            </a:r>
            <a:r>
              <a:rPr lang="en-US" dirty="0" err="1"/>
              <a:t>ở</a:t>
            </a:r>
            <a:r>
              <a:rPr lang="en-US" dirty="0"/>
              <a:t> </a:t>
            </a:r>
            <a:r>
              <a:rPr lang="en-US" dirty="0" err="1"/>
              <a:t>nhiều</a:t>
            </a:r>
            <a:r>
              <a:rPr lang="en-US" dirty="0"/>
              <a:t> </a:t>
            </a:r>
            <a:r>
              <a:rPr lang="en-US" dirty="0" err="1"/>
              <a:t>mức</a:t>
            </a:r>
            <a:endParaRPr lang="en-US" dirty="0"/>
          </a:p>
          <a:p>
            <a:pPr eaLnBrk="1" hangingPunct="1"/>
            <a:r>
              <a:rPr lang="en-US" dirty="0" err="1"/>
              <a:t>Các</a:t>
            </a:r>
            <a:r>
              <a:rPr lang="en-US" dirty="0"/>
              <a:t> </a:t>
            </a:r>
            <a:r>
              <a:rPr lang="en-US" dirty="0" err="1"/>
              <a:t>câu</a:t>
            </a:r>
            <a:r>
              <a:rPr lang="en-US" dirty="0"/>
              <a:t> </a:t>
            </a:r>
            <a:r>
              <a:rPr lang="en-US" dirty="0" err="1"/>
              <a:t>truy</a:t>
            </a:r>
            <a:r>
              <a:rPr lang="en-US" dirty="0"/>
              <a:t> </a:t>
            </a:r>
            <a:r>
              <a:rPr lang="en-US" dirty="0" err="1"/>
              <a:t>vấn</a:t>
            </a:r>
            <a:r>
              <a:rPr lang="en-US" dirty="0"/>
              <a:t> con </a:t>
            </a:r>
            <a:r>
              <a:rPr lang="en-US" dirty="0" err="1"/>
              <a:t>trong</a:t>
            </a:r>
            <a:r>
              <a:rPr lang="en-US" dirty="0"/>
              <a:t> </a:t>
            </a:r>
            <a:r>
              <a:rPr lang="en-US" dirty="0" err="1"/>
              <a:t>cùng</a:t>
            </a:r>
            <a:r>
              <a:rPr lang="en-US" dirty="0"/>
              <a:t> </a:t>
            </a:r>
            <a:r>
              <a:rPr lang="en-US" dirty="0" err="1"/>
              <a:t>một</a:t>
            </a:r>
            <a:r>
              <a:rPr lang="en-US" dirty="0"/>
              <a:t> </a:t>
            </a:r>
            <a:r>
              <a:rPr lang="en-US" dirty="0" err="1"/>
              <a:t>mệnh</a:t>
            </a:r>
            <a:r>
              <a:rPr lang="en-US" dirty="0"/>
              <a:t> </a:t>
            </a:r>
            <a:r>
              <a:rPr lang="en-US" dirty="0" err="1"/>
              <a:t>đề</a:t>
            </a:r>
            <a:r>
              <a:rPr lang="en-US" dirty="0"/>
              <a:t> WHERE </a:t>
            </a:r>
            <a:r>
              <a:rPr lang="en-US" dirty="0" err="1"/>
              <a:t>được</a:t>
            </a:r>
            <a:r>
              <a:rPr lang="en-US" dirty="0"/>
              <a:t> </a:t>
            </a:r>
            <a:r>
              <a:rPr lang="en-US" dirty="0" err="1"/>
              <a:t>kết</a:t>
            </a:r>
            <a:r>
              <a:rPr lang="en-US" dirty="0"/>
              <a:t> </a:t>
            </a:r>
            <a:r>
              <a:rPr lang="en-US" dirty="0" err="1"/>
              <a:t>hợp</a:t>
            </a:r>
            <a:r>
              <a:rPr lang="en-US" dirty="0"/>
              <a:t> </a:t>
            </a:r>
            <a:r>
              <a:rPr lang="en-US" dirty="0" err="1"/>
              <a:t>bằng</a:t>
            </a:r>
            <a:r>
              <a:rPr lang="en-US" dirty="0"/>
              <a:t> </a:t>
            </a:r>
            <a:r>
              <a:rPr lang="en-US" dirty="0" err="1"/>
              <a:t>phép</a:t>
            </a:r>
            <a:r>
              <a:rPr lang="en-US" dirty="0"/>
              <a:t> </a:t>
            </a:r>
            <a:r>
              <a:rPr lang="en-US" dirty="0" err="1"/>
              <a:t>nối</a:t>
            </a:r>
            <a:r>
              <a:rPr lang="en-US" dirty="0"/>
              <a:t> logic</a:t>
            </a:r>
          </a:p>
          <a:p>
            <a:pPr eaLnBrk="1" hangingPunct="1"/>
            <a:r>
              <a:rPr lang="en-US" dirty="0" err="1"/>
              <a:t>Câu</a:t>
            </a:r>
            <a:r>
              <a:rPr lang="en-US" dirty="0"/>
              <a:t> </a:t>
            </a:r>
            <a:r>
              <a:rPr lang="en-US" dirty="0" err="1"/>
              <a:t>truy</a:t>
            </a:r>
            <a:r>
              <a:rPr lang="en-US" dirty="0"/>
              <a:t> </a:t>
            </a:r>
            <a:r>
              <a:rPr lang="en-US" dirty="0" err="1"/>
              <a:t>vấn</a:t>
            </a:r>
            <a:r>
              <a:rPr lang="en-US" dirty="0"/>
              <a:t> con </a:t>
            </a:r>
            <a:r>
              <a:rPr lang="en-US" dirty="0" err="1"/>
              <a:t>thường</a:t>
            </a:r>
            <a:r>
              <a:rPr lang="en-US" dirty="0"/>
              <a:t> </a:t>
            </a:r>
            <a:r>
              <a:rPr lang="en-US" dirty="0" err="1"/>
              <a:t>trả</a:t>
            </a:r>
            <a:r>
              <a:rPr lang="en-US" dirty="0"/>
              <a:t> </a:t>
            </a:r>
            <a:r>
              <a:rPr lang="en-US" dirty="0" err="1"/>
              <a:t>về</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giá</a:t>
            </a:r>
            <a:r>
              <a:rPr lang="en-US" dirty="0"/>
              <a:t> </a:t>
            </a:r>
            <a:r>
              <a:rPr lang="en-US" dirty="0" err="1"/>
              <a:t>trị</a:t>
            </a:r>
            <a:endParaRPr lang="en-US" dirty="0"/>
          </a:p>
          <a:p>
            <a:pPr eaLnBrk="1" hangingPunct="1"/>
            <a:r>
              <a:rPr lang="en-US" dirty="0" err="1"/>
              <a:t>Cú</a:t>
            </a:r>
            <a:r>
              <a:rPr lang="en-US" dirty="0"/>
              <a:t> </a:t>
            </a:r>
            <a:r>
              <a:rPr lang="en-US" dirty="0" err="1"/>
              <a:t>pháp</a:t>
            </a:r>
            <a:r>
              <a:rPr lang="en-US" dirty="0"/>
              <a:t>: </a:t>
            </a:r>
          </a:p>
          <a:p>
            <a:pPr lvl="2">
              <a:buFontTx/>
              <a:buNone/>
            </a:pPr>
            <a:r>
              <a:rPr lang="en-US" b="1" dirty="0">
                <a:solidFill>
                  <a:srgbClr val="3333FF"/>
                </a:solidFill>
                <a:latin typeface="Courier New" pitchFamily="49" charset="0"/>
              </a:rPr>
              <a:t>SELECT &lt;</a:t>
            </a:r>
            <a:r>
              <a:rPr lang="en-US" b="1" dirty="0" err="1">
                <a:solidFill>
                  <a:srgbClr val="3333FF"/>
                </a:solidFill>
                <a:latin typeface="Courier New" pitchFamily="49" charset="0"/>
              </a:rPr>
              <a:t>danh</a:t>
            </a:r>
            <a:r>
              <a:rPr lang="en-US" b="1" dirty="0">
                <a:solidFill>
                  <a:srgbClr val="3333FF"/>
                </a:solidFill>
                <a:latin typeface="Courier New" pitchFamily="49" charset="0"/>
              </a:rPr>
              <a:t> </a:t>
            </a:r>
            <a:r>
              <a:rPr lang="en-US" b="1" dirty="0" err="1">
                <a:solidFill>
                  <a:srgbClr val="3333FF"/>
                </a:solidFill>
                <a:latin typeface="Courier New" pitchFamily="49" charset="0"/>
              </a:rPr>
              <a:t>sách</a:t>
            </a:r>
            <a:r>
              <a:rPr lang="en-US" b="1" dirty="0">
                <a:solidFill>
                  <a:srgbClr val="3333FF"/>
                </a:solidFill>
                <a:latin typeface="Courier New" pitchFamily="49" charset="0"/>
              </a:rPr>
              <a:t> </a:t>
            </a:r>
            <a:r>
              <a:rPr lang="en-US" b="1" dirty="0" err="1">
                <a:solidFill>
                  <a:srgbClr val="3333FF"/>
                </a:solidFill>
                <a:latin typeface="Courier New" pitchFamily="49" charset="0"/>
              </a:rPr>
              <a:t>các</a:t>
            </a:r>
            <a:r>
              <a:rPr lang="en-US" b="1" dirty="0">
                <a:solidFill>
                  <a:srgbClr val="3333FF"/>
                </a:solidFill>
                <a:latin typeface="Courier New" pitchFamily="49" charset="0"/>
              </a:rPr>
              <a:t> </a:t>
            </a:r>
            <a:r>
              <a:rPr lang="en-US" b="1" dirty="0" err="1">
                <a:solidFill>
                  <a:srgbClr val="3333FF"/>
                </a:solidFill>
                <a:latin typeface="Courier New" pitchFamily="49" charset="0"/>
              </a:rPr>
              <a:t>c</a:t>
            </a:r>
            <a:r>
              <a:rPr lang="en-US" sz="1800" b="1" dirty="0" err="1">
                <a:solidFill>
                  <a:srgbClr val="3333FF"/>
                </a:solidFill>
                <a:latin typeface="Courier New" pitchFamily="49" charset="0"/>
              </a:rPr>
              <a:t>ộ</a:t>
            </a:r>
            <a:r>
              <a:rPr lang="en-US" b="1" dirty="0" err="1">
                <a:solidFill>
                  <a:srgbClr val="3333FF"/>
                </a:solidFill>
                <a:latin typeface="Courier New" pitchFamily="49" charset="0"/>
              </a:rPr>
              <a:t>t</a:t>
            </a:r>
            <a:r>
              <a:rPr lang="en-US" b="1" dirty="0">
                <a:solidFill>
                  <a:srgbClr val="3333FF"/>
                </a:solidFill>
                <a:latin typeface="Courier New" pitchFamily="49" charset="0"/>
              </a:rPr>
              <a:t>&gt;</a:t>
            </a:r>
          </a:p>
          <a:p>
            <a:pPr lvl="2">
              <a:buFontTx/>
              <a:buNone/>
            </a:pPr>
            <a:r>
              <a:rPr lang="en-US" b="1" dirty="0">
                <a:solidFill>
                  <a:srgbClr val="3333FF"/>
                </a:solidFill>
                <a:latin typeface="Courier New" pitchFamily="49" charset="0"/>
              </a:rPr>
              <a:t>FROM &lt;</a:t>
            </a:r>
            <a:r>
              <a:rPr lang="en-US" b="1" dirty="0" err="1">
                <a:solidFill>
                  <a:srgbClr val="3333FF"/>
                </a:solidFill>
                <a:latin typeface="Courier New" pitchFamily="49" charset="0"/>
              </a:rPr>
              <a:t>danh</a:t>
            </a:r>
            <a:r>
              <a:rPr lang="en-US" b="1" dirty="0">
                <a:solidFill>
                  <a:srgbClr val="3333FF"/>
                </a:solidFill>
                <a:latin typeface="Courier New" pitchFamily="49" charset="0"/>
              </a:rPr>
              <a:t> </a:t>
            </a:r>
            <a:r>
              <a:rPr lang="en-US" b="1" dirty="0" err="1">
                <a:solidFill>
                  <a:srgbClr val="3333FF"/>
                </a:solidFill>
                <a:latin typeface="Courier New" pitchFamily="49" charset="0"/>
              </a:rPr>
              <a:t>sách</a:t>
            </a:r>
            <a:r>
              <a:rPr lang="en-US" b="1" dirty="0">
                <a:solidFill>
                  <a:srgbClr val="3333FF"/>
                </a:solidFill>
                <a:latin typeface="Courier New" pitchFamily="49" charset="0"/>
              </a:rPr>
              <a:t> </a:t>
            </a:r>
            <a:r>
              <a:rPr lang="en-US" b="1" dirty="0" err="1">
                <a:solidFill>
                  <a:srgbClr val="3333FF"/>
                </a:solidFill>
                <a:latin typeface="Courier New" pitchFamily="49" charset="0"/>
              </a:rPr>
              <a:t>các</a:t>
            </a:r>
            <a:r>
              <a:rPr lang="en-US" b="1" dirty="0">
                <a:solidFill>
                  <a:srgbClr val="3333FF"/>
                </a:solidFill>
                <a:latin typeface="Courier New" pitchFamily="49" charset="0"/>
              </a:rPr>
              <a:t> </a:t>
            </a:r>
            <a:r>
              <a:rPr lang="en-US" b="1" dirty="0" err="1">
                <a:solidFill>
                  <a:srgbClr val="3333FF"/>
                </a:solidFill>
                <a:latin typeface="Courier New" pitchFamily="49" charset="0"/>
                <a:cs typeface="Courier New" pitchFamily="49" charset="0"/>
              </a:rPr>
              <a:t>bảng</a:t>
            </a:r>
            <a:r>
              <a:rPr lang="en-US" b="1" dirty="0">
                <a:solidFill>
                  <a:srgbClr val="3333FF"/>
                </a:solidFill>
                <a:latin typeface="Courier New" pitchFamily="49" charset="0"/>
              </a:rPr>
              <a:t>&gt;</a:t>
            </a:r>
          </a:p>
          <a:p>
            <a:pPr lvl="2">
              <a:buFontTx/>
              <a:buNone/>
            </a:pPr>
            <a:r>
              <a:rPr lang="en-US" b="1" dirty="0">
                <a:solidFill>
                  <a:srgbClr val="3333FF"/>
                </a:solidFill>
                <a:latin typeface="Courier New" pitchFamily="49" charset="0"/>
              </a:rPr>
              <a:t>WHERE &lt;so </a:t>
            </a:r>
            <a:r>
              <a:rPr lang="en-US" b="1" dirty="0" err="1">
                <a:solidFill>
                  <a:srgbClr val="3333FF"/>
                </a:solidFill>
                <a:latin typeface="Courier New" pitchFamily="49" charset="0"/>
              </a:rPr>
              <a:t>sánh</a:t>
            </a:r>
            <a:r>
              <a:rPr lang="en-US" b="1" dirty="0">
                <a:solidFill>
                  <a:srgbClr val="3333FF"/>
                </a:solidFill>
                <a:latin typeface="Courier New" pitchFamily="49" charset="0"/>
              </a:rPr>
              <a:t> </a:t>
            </a:r>
            <a:r>
              <a:rPr lang="en-US" b="1" dirty="0" err="1">
                <a:solidFill>
                  <a:srgbClr val="3333FF"/>
                </a:solidFill>
                <a:latin typeface="Courier New" pitchFamily="49" charset="0"/>
              </a:rPr>
              <a:t>t</a:t>
            </a:r>
            <a:r>
              <a:rPr lang="en-US" sz="1800" b="1" dirty="0" err="1">
                <a:solidFill>
                  <a:srgbClr val="3333FF"/>
                </a:solidFill>
                <a:latin typeface="Courier New" pitchFamily="49" charset="0"/>
              </a:rPr>
              <a:t>ậ</a:t>
            </a:r>
            <a:r>
              <a:rPr lang="en-US" b="1" dirty="0" err="1">
                <a:solidFill>
                  <a:srgbClr val="3333FF"/>
                </a:solidFill>
                <a:latin typeface="Courier New" pitchFamily="49" charset="0"/>
              </a:rPr>
              <a:t>p</a:t>
            </a:r>
            <a:r>
              <a:rPr lang="en-US" b="1" dirty="0">
                <a:solidFill>
                  <a:srgbClr val="3333FF"/>
                </a:solidFill>
                <a:latin typeface="Courier New" pitchFamily="49" charset="0"/>
              </a:rPr>
              <a:t> </a:t>
            </a:r>
            <a:r>
              <a:rPr lang="en-US" b="1" dirty="0" err="1">
                <a:solidFill>
                  <a:srgbClr val="3333FF"/>
                </a:solidFill>
                <a:latin typeface="Courier New" pitchFamily="49" charset="0"/>
              </a:rPr>
              <a:t>h</a:t>
            </a:r>
            <a:r>
              <a:rPr lang="en-US" sz="1800" b="1" dirty="0" err="1">
                <a:solidFill>
                  <a:srgbClr val="3333FF"/>
                </a:solidFill>
                <a:latin typeface="Courier New" pitchFamily="49" charset="0"/>
              </a:rPr>
              <a:t>ợ</a:t>
            </a:r>
            <a:r>
              <a:rPr lang="en-US" b="1" dirty="0" err="1">
                <a:solidFill>
                  <a:srgbClr val="3333FF"/>
                </a:solidFill>
                <a:latin typeface="Courier New" pitchFamily="49" charset="0"/>
              </a:rPr>
              <a:t>p</a:t>
            </a:r>
            <a:r>
              <a:rPr lang="en-US" b="1" dirty="0">
                <a:solidFill>
                  <a:srgbClr val="3333FF"/>
                </a:solidFill>
                <a:latin typeface="Courier New" pitchFamily="49" charset="0"/>
              </a:rPr>
              <a:t>&gt; (</a:t>
            </a:r>
          </a:p>
          <a:p>
            <a:pPr lvl="3">
              <a:buFontTx/>
              <a:buNone/>
            </a:pPr>
            <a:r>
              <a:rPr lang="en-US" b="1" dirty="0">
                <a:solidFill>
                  <a:srgbClr val="3333FF"/>
                </a:solidFill>
                <a:latin typeface="Courier New" pitchFamily="49" charset="0"/>
              </a:rPr>
              <a:t>	SELECT &lt;</a:t>
            </a:r>
            <a:r>
              <a:rPr lang="en-US" b="1" dirty="0" err="1">
                <a:solidFill>
                  <a:srgbClr val="3333FF"/>
                </a:solidFill>
                <a:latin typeface="Courier New" pitchFamily="49" charset="0"/>
              </a:rPr>
              <a:t>danh</a:t>
            </a:r>
            <a:r>
              <a:rPr lang="en-US" b="1" dirty="0">
                <a:solidFill>
                  <a:srgbClr val="3333FF"/>
                </a:solidFill>
                <a:latin typeface="Courier New" pitchFamily="49" charset="0"/>
              </a:rPr>
              <a:t> </a:t>
            </a:r>
            <a:r>
              <a:rPr lang="en-US" b="1" dirty="0" err="1">
                <a:solidFill>
                  <a:srgbClr val="3333FF"/>
                </a:solidFill>
                <a:latin typeface="Courier New" pitchFamily="49" charset="0"/>
              </a:rPr>
              <a:t>sách</a:t>
            </a:r>
            <a:r>
              <a:rPr lang="en-US" b="1" dirty="0">
                <a:solidFill>
                  <a:srgbClr val="3333FF"/>
                </a:solidFill>
                <a:latin typeface="Courier New" pitchFamily="49" charset="0"/>
              </a:rPr>
              <a:t> </a:t>
            </a:r>
            <a:r>
              <a:rPr lang="en-US" b="1" dirty="0" err="1">
                <a:solidFill>
                  <a:srgbClr val="3333FF"/>
                </a:solidFill>
                <a:latin typeface="Courier New" pitchFamily="49" charset="0"/>
              </a:rPr>
              <a:t>các</a:t>
            </a:r>
            <a:r>
              <a:rPr lang="en-US" b="1" dirty="0">
                <a:solidFill>
                  <a:srgbClr val="3333FF"/>
                </a:solidFill>
                <a:latin typeface="Courier New" pitchFamily="49" charset="0"/>
              </a:rPr>
              <a:t> </a:t>
            </a:r>
            <a:r>
              <a:rPr lang="en-US" b="1" dirty="0" err="1">
                <a:solidFill>
                  <a:srgbClr val="3333FF"/>
                </a:solidFill>
                <a:latin typeface="Courier New" pitchFamily="49" charset="0"/>
              </a:rPr>
              <a:t>c</a:t>
            </a:r>
            <a:r>
              <a:rPr lang="en-US" sz="1800" b="1" dirty="0" err="1">
                <a:solidFill>
                  <a:srgbClr val="3333FF"/>
                </a:solidFill>
                <a:latin typeface="Courier New" pitchFamily="49" charset="0"/>
              </a:rPr>
              <a:t>ộ</a:t>
            </a:r>
            <a:r>
              <a:rPr lang="en-US" b="1" dirty="0" err="1">
                <a:solidFill>
                  <a:srgbClr val="3333FF"/>
                </a:solidFill>
                <a:latin typeface="Courier New" pitchFamily="49" charset="0"/>
              </a:rPr>
              <a:t>t</a:t>
            </a:r>
            <a:r>
              <a:rPr lang="en-US" b="1" dirty="0">
                <a:solidFill>
                  <a:srgbClr val="3333FF"/>
                </a:solidFill>
                <a:latin typeface="Courier New" pitchFamily="49" charset="0"/>
              </a:rPr>
              <a:t>&gt;</a:t>
            </a:r>
          </a:p>
          <a:p>
            <a:pPr lvl="3">
              <a:buFontTx/>
              <a:buNone/>
            </a:pPr>
            <a:r>
              <a:rPr lang="en-US" b="1" dirty="0">
                <a:solidFill>
                  <a:srgbClr val="3333FF"/>
                </a:solidFill>
                <a:latin typeface="Courier New" pitchFamily="49" charset="0"/>
              </a:rPr>
              <a:t>	FROM &lt;</a:t>
            </a:r>
            <a:r>
              <a:rPr lang="en-US" b="1" dirty="0" err="1">
                <a:solidFill>
                  <a:srgbClr val="3333FF"/>
                </a:solidFill>
                <a:latin typeface="Courier New" pitchFamily="49" charset="0"/>
              </a:rPr>
              <a:t>danh</a:t>
            </a:r>
            <a:r>
              <a:rPr lang="en-US" b="1" dirty="0">
                <a:solidFill>
                  <a:srgbClr val="3333FF"/>
                </a:solidFill>
                <a:latin typeface="Courier New" pitchFamily="49" charset="0"/>
              </a:rPr>
              <a:t> </a:t>
            </a:r>
            <a:r>
              <a:rPr lang="en-US" b="1" dirty="0" err="1">
                <a:solidFill>
                  <a:srgbClr val="3333FF"/>
                </a:solidFill>
                <a:latin typeface="Courier New" pitchFamily="49" charset="0"/>
              </a:rPr>
              <a:t>sách</a:t>
            </a:r>
            <a:r>
              <a:rPr lang="en-US" b="1" dirty="0">
                <a:solidFill>
                  <a:srgbClr val="3333FF"/>
                </a:solidFill>
                <a:latin typeface="Courier New" pitchFamily="49" charset="0"/>
              </a:rPr>
              <a:t> </a:t>
            </a:r>
            <a:r>
              <a:rPr lang="en-US" b="1" dirty="0" err="1">
                <a:solidFill>
                  <a:srgbClr val="3333FF"/>
                </a:solidFill>
                <a:latin typeface="Courier New" pitchFamily="49" charset="0"/>
              </a:rPr>
              <a:t>các</a:t>
            </a:r>
            <a:r>
              <a:rPr lang="en-US" b="1" dirty="0">
                <a:solidFill>
                  <a:srgbClr val="3333FF"/>
                </a:solidFill>
                <a:latin typeface="Courier New" pitchFamily="49" charset="0"/>
              </a:rPr>
              <a:t> </a:t>
            </a:r>
            <a:r>
              <a:rPr lang="en-US" b="1" dirty="0" err="1">
                <a:solidFill>
                  <a:srgbClr val="3333FF"/>
                </a:solidFill>
                <a:latin typeface="Courier New" pitchFamily="49" charset="0"/>
                <a:cs typeface="Courier New" pitchFamily="49" charset="0"/>
              </a:rPr>
              <a:t>bảng</a:t>
            </a:r>
            <a:r>
              <a:rPr lang="en-US" b="1" dirty="0">
                <a:solidFill>
                  <a:srgbClr val="3333FF"/>
                </a:solidFill>
                <a:latin typeface="Courier New" pitchFamily="49" charset="0"/>
              </a:rPr>
              <a:t>&gt;</a:t>
            </a:r>
          </a:p>
          <a:p>
            <a:pPr lvl="3">
              <a:buFontTx/>
              <a:buNone/>
            </a:pPr>
            <a:r>
              <a:rPr lang="en-US" b="1" dirty="0">
                <a:solidFill>
                  <a:srgbClr val="3333FF"/>
                </a:solidFill>
                <a:latin typeface="Courier New" pitchFamily="49" charset="0"/>
              </a:rPr>
              <a:t>	WHERE &lt;</a:t>
            </a:r>
            <a:r>
              <a:rPr lang="en-US" b="1" dirty="0" err="1">
                <a:solidFill>
                  <a:srgbClr val="3333FF"/>
                </a:solidFill>
                <a:latin typeface="Courier New" pitchFamily="49" charset="0"/>
              </a:rPr>
              <a:t>đi</a:t>
            </a:r>
            <a:r>
              <a:rPr lang="en-US" sz="1800" b="1" dirty="0" err="1">
                <a:solidFill>
                  <a:srgbClr val="3333FF"/>
                </a:solidFill>
                <a:latin typeface="Courier New" pitchFamily="49" charset="0"/>
              </a:rPr>
              <a:t>ề</a:t>
            </a:r>
            <a:r>
              <a:rPr lang="en-US" b="1" dirty="0" err="1">
                <a:solidFill>
                  <a:srgbClr val="3333FF"/>
                </a:solidFill>
                <a:latin typeface="Courier New" pitchFamily="49" charset="0"/>
              </a:rPr>
              <a:t>u</a:t>
            </a:r>
            <a:r>
              <a:rPr lang="en-US" b="1" dirty="0">
                <a:solidFill>
                  <a:srgbClr val="3333FF"/>
                </a:solidFill>
                <a:latin typeface="Courier New" pitchFamily="49" charset="0"/>
              </a:rPr>
              <a:t> </a:t>
            </a:r>
            <a:r>
              <a:rPr lang="en-US" b="1" dirty="0" err="1">
                <a:solidFill>
                  <a:srgbClr val="3333FF"/>
                </a:solidFill>
                <a:latin typeface="Courier New" pitchFamily="49" charset="0"/>
              </a:rPr>
              <a:t>ki</a:t>
            </a:r>
            <a:r>
              <a:rPr lang="en-US" sz="1800" b="1" dirty="0" err="1">
                <a:solidFill>
                  <a:srgbClr val="3333FF"/>
                </a:solidFill>
                <a:latin typeface="Courier New" pitchFamily="49" charset="0"/>
              </a:rPr>
              <a:t>ệ</a:t>
            </a:r>
            <a:r>
              <a:rPr lang="en-US" b="1" dirty="0" err="1">
                <a:solidFill>
                  <a:srgbClr val="3333FF"/>
                </a:solidFill>
                <a:latin typeface="Courier New" pitchFamily="49" charset="0"/>
              </a:rPr>
              <a:t>n</a:t>
            </a:r>
            <a:r>
              <a:rPr lang="en-US" b="1" dirty="0">
                <a:solidFill>
                  <a:srgbClr val="3333FF"/>
                </a:solidFill>
                <a:latin typeface="Courier New" pitchFamily="49" charset="0"/>
              </a:rPr>
              <a:t>&gt;)</a:t>
            </a:r>
          </a:p>
        </p:txBody>
      </p:sp>
    </p:spTree>
    <p:extLst>
      <p:ext uri="{BB962C8B-B14F-4D97-AF65-F5344CB8AC3E}">
        <p14:creationId xmlns:p14="http://schemas.microsoft.com/office/powerpoint/2010/main" val="762242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5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15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152580" name="Rectangle 3"/>
          <p:cNvSpPr>
            <a:spLocks noGrp="1" noChangeArrowheads="1"/>
          </p:cNvSpPr>
          <p:nvPr>
            <p:ph type="body" idx="4294967295"/>
          </p:nvPr>
        </p:nvSpPr>
        <p:spPr>
          <a:xfrm>
            <a:off x="547688" y="1371600"/>
            <a:ext cx="8215312" cy="4953000"/>
          </a:xfrm>
        </p:spPr>
        <p:txBody>
          <a:bodyPr/>
          <a:lstStyle/>
          <a:p>
            <a:pPr eaLnBrk="1" hangingPunct="1"/>
            <a:r>
              <a:rPr lang="en-US" dirty="0" err="1"/>
              <a:t>Mệnh</a:t>
            </a:r>
            <a:r>
              <a:rPr lang="en-US" dirty="0"/>
              <a:t> </a:t>
            </a:r>
            <a:r>
              <a:rPr lang="en-US" dirty="0" err="1"/>
              <a:t>đề</a:t>
            </a:r>
            <a:r>
              <a:rPr lang="en-US" dirty="0"/>
              <a:t> WHERE </a:t>
            </a:r>
            <a:r>
              <a:rPr lang="en-US" dirty="0" err="1"/>
              <a:t>của</a:t>
            </a:r>
            <a:r>
              <a:rPr lang="en-US" dirty="0"/>
              <a:t> </a:t>
            </a:r>
            <a:r>
              <a:rPr lang="en-US" dirty="0" err="1"/>
              <a:t>câu</a:t>
            </a:r>
            <a:r>
              <a:rPr lang="en-US" dirty="0"/>
              <a:t> </a:t>
            </a:r>
            <a:r>
              <a:rPr lang="en-US" dirty="0" err="1"/>
              <a:t>truy</a:t>
            </a:r>
            <a:r>
              <a:rPr lang="en-US" dirty="0"/>
              <a:t> </a:t>
            </a:r>
            <a:r>
              <a:rPr lang="en-US" dirty="0" err="1"/>
              <a:t>vấn</a:t>
            </a:r>
            <a:r>
              <a:rPr lang="en-US" dirty="0"/>
              <a:t> cha</a:t>
            </a:r>
          </a:p>
          <a:p>
            <a:pPr marL="669925" lvl="1" indent="-325438" eaLnBrk="1" hangingPunct="1"/>
            <a:r>
              <a:rPr lang="en-US" dirty="0"/>
              <a:t>&lt;</a:t>
            </a:r>
            <a:r>
              <a:rPr lang="en-US" dirty="0" err="1"/>
              <a:t>biểu</a:t>
            </a:r>
            <a:r>
              <a:rPr lang="en-US" dirty="0"/>
              <a:t> </a:t>
            </a:r>
            <a:r>
              <a:rPr lang="en-US" dirty="0" err="1"/>
              <a:t>thức</a:t>
            </a:r>
            <a:r>
              <a:rPr lang="en-US" dirty="0"/>
              <a:t>&gt; &lt;so </a:t>
            </a:r>
            <a:r>
              <a:rPr lang="en-US" dirty="0" err="1"/>
              <a:t>sánh</a:t>
            </a:r>
            <a:r>
              <a:rPr lang="en-US" dirty="0"/>
              <a:t> </a:t>
            </a:r>
            <a:r>
              <a:rPr lang="en-US" dirty="0" err="1"/>
              <a:t>tập</a:t>
            </a:r>
            <a:r>
              <a:rPr lang="en-US" dirty="0"/>
              <a:t> </a:t>
            </a:r>
            <a:r>
              <a:rPr lang="en-US" dirty="0" err="1"/>
              <a:t>hợp</a:t>
            </a:r>
            <a:r>
              <a:rPr lang="en-US" dirty="0"/>
              <a:t>&gt; &lt;</a:t>
            </a:r>
            <a:r>
              <a:rPr lang="en-US" dirty="0" err="1"/>
              <a:t>truy</a:t>
            </a:r>
            <a:r>
              <a:rPr lang="en-US" dirty="0"/>
              <a:t> </a:t>
            </a:r>
            <a:r>
              <a:rPr lang="en-US" dirty="0" err="1"/>
              <a:t>vấn</a:t>
            </a:r>
            <a:r>
              <a:rPr lang="en-US" dirty="0"/>
              <a:t> con&gt;</a:t>
            </a:r>
          </a:p>
          <a:p>
            <a:pPr marL="669925" lvl="1" indent="-325438" eaLnBrk="1" hangingPunct="1"/>
            <a:r>
              <a:rPr lang="en-US" dirty="0"/>
              <a:t>So </a:t>
            </a:r>
            <a:r>
              <a:rPr lang="en-US" dirty="0" err="1"/>
              <a:t>sánh</a:t>
            </a:r>
            <a:r>
              <a:rPr lang="en-US" dirty="0"/>
              <a:t> </a:t>
            </a:r>
            <a:r>
              <a:rPr lang="en-US" dirty="0" err="1"/>
              <a:t>tập</a:t>
            </a:r>
            <a:r>
              <a:rPr lang="en-US" dirty="0"/>
              <a:t> </a:t>
            </a:r>
            <a:r>
              <a:rPr lang="en-US" dirty="0" err="1"/>
              <a:t>hợp</a:t>
            </a:r>
            <a:r>
              <a:rPr lang="en-US" dirty="0"/>
              <a:t> </a:t>
            </a:r>
            <a:r>
              <a:rPr lang="en-US" dirty="0" err="1"/>
              <a:t>thường</a:t>
            </a:r>
            <a:r>
              <a:rPr lang="en-US" dirty="0"/>
              <a:t> </a:t>
            </a:r>
            <a:r>
              <a:rPr lang="en-US" dirty="0" err="1"/>
              <a:t>đi</a:t>
            </a:r>
            <a:r>
              <a:rPr lang="en-US" dirty="0"/>
              <a:t> </a:t>
            </a:r>
            <a:r>
              <a:rPr lang="en-US" dirty="0" err="1"/>
              <a:t>cùng</a:t>
            </a:r>
            <a:r>
              <a:rPr lang="en-US" dirty="0"/>
              <a:t> </a:t>
            </a:r>
            <a:r>
              <a:rPr lang="en-US" dirty="0" err="1"/>
              <a:t>với</a:t>
            </a:r>
            <a:r>
              <a:rPr lang="en-US" dirty="0"/>
              <a:t> </a:t>
            </a:r>
            <a:r>
              <a:rPr lang="en-US" dirty="0" err="1"/>
              <a:t>một</a:t>
            </a:r>
            <a:r>
              <a:rPr lang="en-US" dirty="0"/>
              <a:t> </a:t>
            </a:r>
            <a:r>
              <a:rPr lang="en-US" dirty="0" err="1"/>
              <a:t>số</a:t>
            </a:r>
            <a:r>
              <a:rPr lang="en-US" dirty="0"/>
              <a:t> </a:t>
            </a:r>
            <a:r>
              <a:rPr lang="en-US" dirty="0" err="1"/>
              <a:t>toán</a:t>
            </a:r>
            <a:r>
              <a:rPr lang="en-US" dirty="0"/>
              <a:t> </a:t>
            </a:r>
            <a:r>
              <a:rPr lang="en-US" dirty="0" err="1"/>
              <a:t>tử</a:t>
            </a:r>
            <a:endParaRPr lang="en-US" dirty="0"/>
          </a:p>
          <a:p>
            <a:pPr marL="1022350" lvl="2" indent="-350838" eaLnBrk="1" hangingPunct="1"/>
            <a:r>
              <a:rPr lang="en-US" dirty="0"/>
              <a:t>IN, NOT IN</a:t>
            </a:r>
          </a:p>
          <a:p>
            <a:pPr marL="1022350" lvl="2" indent="-350838" eaLnBrk="1" hangingPunct="1"/>
            <a:r>
              <a:rPr lang="en-US" dirty="0"/>
              <a:t>ALL</a:t>
            </a:r>
          </a:p>
          <a:p>
            <a:pPr marL="1022350" lvl="2" indent="-350838" eaLnBrk="1" hangingPunct="1"/>
            <a:r>
              <a:rPr lang="en-US" dirty="0"/>
              <a:t>ANY </a:t>
            </a:r>
            <a:r>
              <a:rPr lang="en-US" dirty="0" err="1"/>
              <a:t>hoặc</a:t>
            </a:r>
            <a:r>
              <a:rPr lang="en-US" dirty="0"/>
              <a:t> SOME</a:t>
            </a:r>
          </a:p>
          <a:p>
            <a:pPr marL="669925" lvl="1" indent="-325438" eaLnBrk="1" hangingPunct="1"/>
            <a:r>
              <a:rPr lang="en-US" dirty="0" err="1"/>
              <a:t>Kiểm</a:t>
            </a:r>
            <a:r>
              <a:rPr lang="en-US" dirty="0"/>
              <a:t> </a:t>
            </a:r>
            <a:r>
              <a:rPr lang="en-US" dirty="0" err="1"/>
              <a:t>tra</a:t>
            </a:r>
            <a:r>
              <a:rPr lang="en-US" dirty="0"/>
              <a:t> </a:t>
            </a:r>
            <a:r>
              <a:rPr lang="en-US" dirty="0" err="1"/>
              <a:t>sự</a:t>
            </a:r>
            <a:r>
              <a:rPr lang="en-US" dirty="0"/>
              <a:t> </a:t>
            </a:r>
            <a:r>
              <a:rPr lang="en-US" dirty="0" err="1"/>
              <a:t>tồn</a:t>
            </a:r>
            <a:r>
              <a:rPr lang="en-US" dirty="0"/>
              <a:t> </a:t>
            </a:r>
            <a:r>
              <a:rPr lang="en-US" dirty="0" err="1"/>
              <a:t>tại</a:t>
            </a:r>
            <a:endParaRPr lang="en-US" dirty="0"/>
          </a:p>
          <a:p>
            <a:pPr marL="1022350" lvl="2" indent="-350838" eaLnBrk="1" hangingPunct="1"/>
            <a:r>
              <a:rPr lang="en-US" dirty="0"/>
              <a:t>EXISTS -&gt; </a:t>
            </a:r>
            <a:r>
              <a:rPr lang="en-US" dirty="0" err="1"/>
              <a:t>trong</a:t>
            </a:r>
            <a:r>
              <a:rPr lang="en-US" dirty="0"/>
              <a:t> </a:t>
            </a:r>
            <a:r>
              <a:rPr lang="en-US" dirty="0" err="1"/>
              <a:t>ruột</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tập</a:t>
            </a:r>
            <a:r>
              <a:rPr lang="en-US" dirty="0"/>
              <a:t> </a:t>
            </a:r>
            <a:r>
              <a:rPr lang="en-US" dirty="0" err="1"/>
              <a:t>hợp</a:t>
            </a:r>
            <a:r>
              <a:rPr lang="en-US" dirty="0"/>
              <a:t> </a:t>
            </a:r>
            <a:r>
              <a:rPr lang="en-US" dirty="0" err="1"/>
              <a:t>khác</a:t>
            </a:r>
            <a:r>
              <a:rPr lang="en-US" dirty="0"/>
              <a:t> </a:t>
            </a:r>
            <a:r>
              <a:rPr lang="en-US" dirty="0" err="1"/>
              <a:t>rỗng</a:t>
            </a:r>
            <a:r>
              <a:rPr lang="en-US" dirty="0"/>
              <a:t> -&gt; true, else -&gt; false</a:t>
            </a:r>
          </a:p>
          <a:p>
            <a:pPr marL="1022350" lvl="2" indent="-350838" eaLnBrk="1" hangingPunct="1"/>
            <a:r>
              <a:rPr lang="en-US" dirty="0"/>
              <a:t>NOT EXISTS</a:t>
            </a:r>
          </a:p>
        </p:txBody>
      </p:sp>
      <p:sp>
        <p:nvSpPr>
          <p:cNvPr id="164868"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lồng (tt)</a:t>
            </a:r>
          </a:p>
        </p:txBody>
      </p:sp>
    </p:spTree>
    <p:extLst>
      <p:ext uri="{BB962C8B-B14F-4D97-AF65-F5344CB8AC3E}">
        <p14:creationId xmlns:p14="http://schemas.microsoft.com/office/powerpoint/2010/main" val="2639198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58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58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258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258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258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258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58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25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153604" name="Rectangle 3"/>
          <p:cNvSpPr>
            <a:spLocks noGrp="1" noChangeArrowheads="1"/>
          </p:cNvSpPr>
          <p:nvPr>
            <p:ph type="body" idx="4294967295"/>
          </p:nvPr>
        </p:nvSpPr>
        <p:spPr>
          <a:xfrm>
            <a:off x="533400" y="1295400"/>
            <a:ext cx="8229600" cy="5029200"/>
          </a:xfrm>
        </p:spPr>
        <p:txBody>
          <a:bodyPr/>
          <a:lstStyle/>
          <a:p>
            <a:pPr eaLnBrk="1" hangingPunct="1"/>
            <a:r>
              <a:rPr lang="en-US"/>
              <a:t>Có 2 loại truy vấn lồng</a:t>
            </a:r>
          </a:p>
          <a:p>
            <a:pPr marL="669925" lvl="1" indent="-325438" eaLnBrk="1" hangingPunct="1"/>
            <a:r>
              <a:rPr lang="en-US"/>
              <a:t>Lồng phân cấp</a:t>
            </a:r>
          </a:p>
          <a:p>
            <a:pPr marL="1022350" lvl="2" indent="-350838" eaLnBrk="1" hangingPunct="1"/>
            <a:r>
              <a:rPr lang="en-US"/>
              <a:t>Mệnh đề WHERE của truy vấn con không tham chiếu đến thuộc tính của các quan hệ trong mệnh đề FROM ở truy vấn cha</a:t>
            </a:r>
          </a:p>
          <a:p>
            <a:pPr marL="1022350" lvl="2" indent="-350838" eaLnBrk="1" hangingPunct="1"/>
            <a:r>
              <a:rPr lang="en-US"/>
              <a:t>Khi thực hiện, câu truy vấn con sẽ được thực hiện trước, 1 lần</a:t>
            </a:r>
          </a:p>
          <a:p>
            <a:pPr marL="669925" lvl="1" indent="-325438" eaLnBrk="1" hangingPunct="1"/>
            <a:r>
              <a:rPr lang="en-US"/>
              <a:t>Lồng tương quan</a:t>
            </a:r>
          </a:p>
          <a:p>
            <a:pPr marL="1022350" lvl="2" indent="-350838" eaLnBrk="1" hangingPunct="1"/>
            <a:r>
              <a:rPr lang="en-US"/>
              <a:t>Mệnh đề WHERE của truy vấn con tham chiếu ít nhất một thuộc tính của các quan hệ trong mệnh đề FROM ở truy vấn cha</a:t>
            </a:r>
          </a:p>
          <a:p>
            <a:pPr marL="1022350" lvl="2" indent="-350838" eaLnBrk="1" hangingPunct="1"/>
            <a:r>
              <a:rPr lang="en-US"/>
              <a:t>Khi thực hiện, câu truy vấn con sẽ được thực hiện nhiều lần, mỗi lần tương ứng với một bộ của truy vấn cha</a:t>
            </a:r>
          </a:p>
        </p:txBody>
      </p:sp>
      <p:sp>
        <p:nvSpPr>
          <p:cNvPr id="165892"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lồng (tt)</a:t>
            </a:r>
          </a:p>
        </p:txBody>
      </p:sp>
    </p:spTree>
    <p:extLst>
      <p:ext uri="{BB962C8B-B14F-4D97-AF65-F5344CB8AC3E}">
        <p14:creationId xmlns:p14="http://schemas.microsoft.com/office/powerpoint/2010/main" val="3554105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0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0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0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0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0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154628" name="Rectangle 3"/>
          <p:cNvSpPr>
            <a:spLocks noGrp="1" noChangeArrowheads="1"/>
          </p:cNvSpPr>
          <p:nvPr>
            <p:ph type="body" idx="4294967295"/>
          </p:nvPr>
        </p:nvSpPr>
        <p:spPr>
          <a:xfrm>
            <a:off x="533400" y="1295400"/>
            <a:ext cx="8229600" cy="5029200"/>
          </a:xfrm>
        </p:spPr>
        <p:txBody>
          <a:bodyPr/>
          <a:lstStyle/>
          <a:p>
            <a:pPr eaLnBrk="1" hangingPunct="1">
              <a:lnSpc>
                <a:spcPct val="120000"/>
              </a:lnSpc>
            </a:pPr>
            <a:r>
              <a:rPr lang="en-US" dirty="0" err="1"/>
              <a:t>Ví</a:t>
            </a:r>
            <a:r>
              <a:rPr lang="en-US" dirty="0"/>
              <a:t> </a:t>
            </a:r>
            <a:r>
              <a:rPr lang="en-US" dirty="0" err="1"/>
              <a:t>dụ</a:t>
            </a:r>
            <a:r>
              <a:rPr lang="en-US" dirty="0"/>
              <a:t>: </a:t>
            </a:r>
          </a:p>
          <a:p>
            <a:pPr marL="669925" lvl="1" indent="-325438">
              <a:lnSpc>
                <a:spcPct val="120000"/>
              </a:lnSpc>
              <a:buFontTx/>
              <a:buNone/>
            </a:pPr>
            <a:r>
              <a:rPr lang="en-US" sz="2000" b="1" dirty="0">
                <a:solidFill>
                  <a:srgbClr val="0000CC"/>
                </a:solidFill>
                <a:latin typeface="Courier New" pitchFamily="49" charset="0"/>
              </a:rPr>
              <a:t>SELECT</a:t>
            </a:r>
            <a:r>
              <a:rPr lang="en-US" sz="2000" b="1" dirty="0">
                <a:latin typeface="Courier New" pitchFamily="49" charset="0"/>
              </a:rPr>
              <a:t> MANV, TENNV </a:t>
            </a:r>
          </a:p>
          <a:p>
            <a:pPr marL="669925" lvl="1" indent="-325438">
              <a:lnSpc>
                <a:spcPct val="120000"/>
              </a:lnSpc>
              <a:buFontTx/>
              <a:buNone/>
            </a:pPr>
            <a:r>
              <a:rPr lang="en-US" sz="2000" b="1" dirty="0">
                <a:solidFill>
                  <a:srgbClr val="0000CC"/>
                </a:solidFill>
                <a:latin typeface="Courier New" pitchFamily="49" charset="0"/>
              </a:rPr>
              <a:t>FROM </a:t>
            </a:r>
            <a:r>
              <a:rPr lang="en-US" sz="2000" b="1" dirty="0">
                <a:latin typeface="Courier New" pitchFamily="49" charset="0"/>
              </a:rPr>
              <a:t>NHANVIEN, </a:t>
            </a:r>
            <a:r>
              <a:rPr lang="en-US" sz="2000" b="1" dirty="0" err="1">
                <a:latin typeface="Courier New" pitchFamily="49" charset="0"/>
              </a:rPr>
              <a:t>DDPhong</a:t>
            </a:r>
            <a:endParaRPr lang="en-US" sz="2000" b="1" dirty="0">
              <a:solidFill>
                <a:srgbClr val="0000CC"/>
              </a:solidFill>
              <a:latin typeface="Courier New" pitchFamily="49" charset="0"/>
            </a:endParaRPr>
          </a:p>
          <a:p>
            <a:pPr marL="669925" lvl="1" indent="-325438">
              <a:lnSpc>
                <a:spcPct val="120000"/>
              </a:lnSpc>
              <a:buFontTx/>
              <a:buNone/>
            </a:pPr>
            <a:r>
              <a:rPr lang="en-US" sz="2000" b="1" dirty="0">
                <a:solidFill>
                  <a:srgbClr val="0000CC"/>
                </a:solidFill>
                <a:latin typeface="Courier New" pitchFamily="49" charset="0"/>
              </a:rPr>
              <a:t>WHERE </a:t>
            </a:r>
            <a:r>
              <a:rPr lang="en-US" sz="2000" b="1" dirty="0">
                <a:latin typeface="Courier New" pitchFamily="49" charset="0"/>
              </a:rPr>
              <a:t>DIADIEM=</a:t>
            </a:r>
            <a:r>
              <a:rPr lang="en-US" sz="2000" b="1" dirty="0">
                <a:solidFill>
                  <a:srgbClr val="CC0000"/>
                </a:solidFill>
                <a:latin typeface="Courier New" pitchFamily="49" charset="0"/>
              </a:rPr>
              <a:t>‘TP HCM’</a:t>
            </a:r>
            <a:r>
              <a:rPr lang="en-US" sz="2000" b="1" dirty="0">
                <a:latin typeface="Courier New" pitchFamily="49" charset="0"/>
              </a:rPr>
              <a:t> </a:t>
            </a:r>
            <a:r>
              <a:rPr lang="en-US" sz="2000" b="1" dirty="0">
                <a:solidFill>
                  <a:srgbClr val="777777"/>
                </a:solidFill>
                <a:latin typeface="Courier New" pitchFamily="49" charset="0"/>
              </a:rPr>
              <a:t>AND </a:t>
            </a:r>
            <a:r>
              <a:rPr lang="en-US" sz="2000" b="1" dirty="0" err="1">
                <a:latin typeface="Courier New" pitchFamily="49" charset="0"/>
              </a:rPr>
              <a:t>phong</a:t>
            </a:r>
            <a:r>
              <a:rPr lang="en-US" sz="2000" b="1" dirty="0">
                <a:latin typeface="Courier New" pitchFamily="49" charset="0"/>
              </a:rPr>
              <a:t>=</a:t>
            </a:r>
            <a:r>
              <a:rPr lang="en-US" sz="2000" b="1" dirty="0" err="1">
                <a:latin typeface="Courier New" pitchFamily="49" charset="0"/>
              </a:rPr>
              <a:t>maphong</a:t>
            </a:r>
            <a:endParaRPr lang="en-US" sz="2000" b="1" dirty="0">
              <a:latin typeface="Courier New" pitchFamily="49" charset="0"/>
            </a:endParaRPr>
          </a:p>
          <a:p>
            <a:pPr>
              <a:lnSpc>
                <a:spcPct val="120000"/>
              </a:lnSpc>
            </a:pPr>
            <a:r>
              <a:rPr lang="en-US" dirty="0" err="1"/>
              <a:t>Tương</a:t>
            </a:r>
            <a:r>
              <a:rPr lang="en-US" dirty="0"/>
              <a:t> </a:t>
            </a:r>
            <a:r>
              <a:rPr lang="en-US" dirty="0" err="1"/>
              <a:t>đương</a:t>
            </a:r>
            <a:r>
              <a:rPr lang="en-US" dirty="0"/>
              <a:t> </a:t>
            </a:r>
            <a:r>
              <a:rPr lang="en-US" dirty="0" err="1"/>
              <a:t>với</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lồng</a:t>
            </a:r>
            <a:r>
              <a:rPr lang="en-US" dirty="0"/>
              <a:t> </a:t>
            </a:r>
            <a:r>
              <a:rPr lang="en-US" dirty="0" err="1"/>
              <a:t>sau</a:t>
            </a:r>
            <a:r>
              <a:rPr lang="en-US" dirty="0"/>
              <a:t>:</a:t>
            </a:r>
          </a:p>
          <a:p>
            <a:pPr marL="1022350" lvl="2" indent="-350838">
              <a:lnSpc>
                <a:spcPct val="120000"/>
              </a:lnSpc>
              <a:buFontTx/>
              <a:buNone/>
            </a:pPr>
            <a:r>
              <a:rPr lang="en-US" b="1" dirty="0">
                <a:solidFill>
                  <a:srgbClr val="0000CC"/>
                </a:solidFill>
                <a:latin typeface="Courier New" pitchFamily="49" charset="0"/>
              </a:rPr>
              <a:t>SELECT</a:t>
            </a:r>
            <a:r>
              <a:rPr lang="en-US" b="1" dirty="0">
                <a:latin typeface="Courier New" pitchFamily="49" charset="0"/>
              </a:rPr>
              <a:t> MANV, TENNV </a:t>
            </a:r>
          </a:p>
          <a:p>
            <a:pPr marL="1022350" lvl="2" indent="-350838">
              <a:lnSpc>
                <a:spcPct val="120000"/>
              </a:lnSpc>
              <a:buFontTx/>
              <a:buNone/>
            </a:pPr>
            <a:r>
              <a:rPr lang="en-US" b="1" dirty="0">
                <a:solidFill>
                  <a:srgbClr val="0000CC"/>
                </a:solidFill>
                <a:latin typeface="Courier New" pitchFamily="49" charset="0"/>
              </a:rPr>
              <a:t>FROM </a:t>
            </a:r>
            <a:r>
              <a:rPr lang="en-US" b="1" dirty="0">
                <a:latin typeface="Courier New" pitchFamily="49" charset="0"/>
              </a:rPr>
              <a:t>NHANVIEN</a:t>
            </a:r>
            <a:endParaRPr lang="en-US" b="1" dirty="0">
              <a:solidFill>
                <a:srgbClr val="0000CC"/>
              </a:solidFill>
              <a:latin typeface="Courier New" pitchFamily="49" charset="0"/>
            </a:endParaRPr>
          </a:p>
          <a:p>
            <a:pPr marL="1022350" lvl="2" indent="-350838">
              <a:lnSpc>
                <a:spcPct val="120000"/>
              </a:lnSpc>
              <a:buFontTx/>
              <a:buNone/>
            </a:pPr>
            <a:r>
              <a:rPr lang="en-US" b="1" dirty="0">
                <a:solidFill>
                  <a:srgbClr val="0000CC"/>
                </a:solidFill>
                <a:latin typeface="Courier New" pitchFamily="49" charset="0"/>
              </a:rPr>
              <a:t>WHERE </a:t>
            </a:r>
            <a:r>
              <a:rPr lang="en-US" b="1" dirty="0">
                <a:latin typeface="Courier New" pitchFamily="49" charset="0"/>
              </a:rPr>
              <a:t>PHONG </a:t>
            </a:r>
            <a:r>
              <a:rPr lang="en-US" b="1" dirty="0">
                <a:solidFill>
                  <a:srgbClr val="777777"/>
                </a:solidFill>
                <a:latin typeface="Courier New" pitchFamily="49" charset="0"/>
              </a:rPr>
              <a:t>IN</a:t>
            </a:r>
            <a:r>
              <a:rPr lang="en-US" dirty="0">
                <a:solidFill>
                  <a:srgbClr val="777777"/>
                </a:solidFill>
                <a:latin typeface="Courier New" pitchFamily="49" charset="0"/>
              </a:rPr>
              <a:t> </a:t>
            </a:r>
            <a:r>
              <a:rPr lang="en-US" b="1" dirty="0">
                <a:solidFill>
                  <a:schemeClr val="tx1"/>
                </a:solidFill>
                <a:latin typeface="Courier New" pitchFamily="49" charset="0"/>
              </a:rPr>
              <a:t>(SELECT MAPHONG </a:t>
            </a:r>
          </a:p>
          <a:p>
            <a:pPr marL="1022350" lvl="2" indent="-350838">
              <a:lnSpc>
                <a:spcPct val="120000"/>
              </a:lnSpc>
              <a:buFontTx/>
              <a:buNone/>
            </a:pPr>
            <a:r>
              <a:rPr lang="en-US" b="1" dirty="0">
                <a:solidFill>
                  <a:schemeClr val="tx1"/>
                </a:solidFill>
                <a:latin typeface="Courier New" pitchFamily="49" charset="0"/>
              </a:rPr>
              <a:t>			FROM DDPHONG</a:t>
            </a:r>
          </a:p>
          <a:p>
            <a:pPr marL="1022350" lvl="2" indent="-350838">
              <a:lnSpc>
                <a:spcPct val="120000"/>
              </a:lnSpc>
              <a:buFontTx/>
              <a:buNone/>
            </a:pPr>
            <a:r>
              <a:rPr lang="en-US" b="1" dirty="0">
                <a:solidFill>
                  <a:schemeClr val="tx1"/>
                </a:solidFill>
                <a:latin typeface="Courier New" pitchFamily="49" charset="0"/>
              </a:rPr>
              <a:t>			WHERE DIADIEM=‘TP HCM’ </a:t>
            </a:r>
          </a:p>
          <a:p>
            <a:pPr marL="1022350" lvl="2" indent="-350838">
              <a:lnSpc>
                <a:spcPct val="120000"/>
              </a:lnSpc>
              <a:buFontTx/>
              <a:buNone/>
            </a:pPr>
            <a:r>
              <a:rPr lang="en-US" b="1" dirty="0">
                <a:solidFill>
                  <a:schemeClr val="tx1"/>
                </a:solidFill>
                <a:latin typeface="Courier New" pitchFamily="49" charset="0"/>
              </a:rPr>
              <a:t>		      )</a:t>
            </a:r>
            <a:endParaRPr lang="en-US" dirty="0"/>
          </a:p>
        </p:txBody>
      </p:sp>
      <p:sp>
        <p:nvSpPr>
          <p:cNvPr id="166916"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lồng (tt)</a:t>
            </a:r>
            <a:br>
              <a:rPr lang="en-US" sz="2800" b="1">
                <a:solidFill>
                  <a:srgbClr val="FF0066"/>
                </a:solidFill>
              </a:rPr>
            </a:br>
            <a:r>
              <a:rPr lang="en-US" sz="2400" b="1">
                <a:solidFill>
                  <a:srgbClr val="FF0066"/>
                </a:solidFill>
              </a:rPr>
              <a:t>- Ví dụ lồng phân cấp</a:t>
            </a:r>
          </a:p>
        </p:txBody>
      </p:sp>
    </p:spTree>
    <p:extLst>
      <p:ext uri="{BB962C8B-B14F-4D97-AF65-F5344CB8AC3E}">
        <p14:creationId xmlns:p14="http://schemas.microsoft.com/office/powerpoint/2010/main" val="1912411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6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462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462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462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462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462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62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62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462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46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167939" name="Rectangle 3"/>
          <p:cNvSpPr>
            <a:spLocks noGrp="1" noChangeArrowheads="1"/>
          </p:cNvSpPr>
          <p:nvPr>
            <p:ph type="body" idx="4294967295"/>
          </p:nvPr>
        </p:nvSpPr>
        <p:spPr>
          <a:xfrm>
            <a:off x="533400" y="1295400"/>
            <a:ext cx="8229600" cy="5029200"/>
          </a:xfrm>
        </p:spPr>
        <p:txBody>
          <a:bodyPr/>
          <a:lstStyle/>
          <a:p>
            <a:pPr eaLnBrk="1" hangingPunct="1"/>
            <a:r>
              <a:rPr lang="en-US"/>
              <a:t>Ví dụ: Tìm những nhân viên không có thân nhân nào</a:t>
            </a:r>
          </a:p>
          <a:p>
            <a:pPr eaLnBrk="1" hangingPunct="1"/>
            <a:endParaRPr lang="en-US"/>
          </a:p>
        </p:txBody>
      </p:sp>
      <p:sp>
        <p:nvSpPr>
          <p:cNvPr id="167940"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lồng (tt)</a:t>
            </a:r>
            <a:br>
              <a:rPr lang="en-US" sz="2800" b="1">
                <a:solidFill>
                  <a:srgbClr val="FF0066"/>
                </a:solidFill>
              </a:rPr>
            </a:br>
            <a:r>
              <a:rPr lang="en-US" sz="2400" b="1">
                <a:solidFill>
                  <a:srgbClr val="FF0066"/>
                </a:solidFill>
              </a:rPr>
              <a:t>- Ví dụ lồng phân cấp</a:t>
            </a:r>
          </a:p>
        </p:txBody>
      </p:sp>
    </p:spTree>
    <p:extLst>
      <p:ext uri="{BB962C8B-B14F-4D97-AF65-F5344CB8AC3E}">
        <p14:creationId xmlns:p14="http://schemas.microsoft.com/office/powerpoint/2010/main" val="32603962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Footer Placeholder 1"/>
          <p:cNvSpPr txBox="1">
            <a:spLocks noGrp="1"/>
          </p:cNvSpPr>
          <p:nvPr/>
        </p:nvSpPr>
        <p:spPr bwMode="auto">
          <a:xfrm>
            <a:off x="1092200" y="6464300"/>
            <a:ext cx="4572000"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200" b="1">
                <a:solidFill>
                  <a:srgbClr val="3333FF"/>
                </a:solidFill>
              </a:rPr>
              <a:t>Ths. Lương Thị Ngọc Khánh – Khoa CNTT – TUD – ĐH TĐT</a:t>
            </a:r>
          </a:p>
        </p:txBody>
      </p:sp>
      <p:sp>
        <p:nvSpPr>
          <p:cNvPr id="4"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156676" name="Rectangle 3"/>
          <p:cNvSpPr>
            <a:spLocks noGrp="1" noChangeArrowheads="1"/>
          </p:cNvSpPr>
          <p:nvPr>
            <p:ph type="body" idx="4294967295"/>
          </p:nvPr>
        </p:nvSpPr>
        <p:spPr>
          <a:xfrm>
            <a:off x="533400" y="1295400"/>
            <a:ext cx="8229600" cy="5029200"/>
          </a:xfrm>
        </p:spPr>
        <p:txBody>
          <a:bodyPr/>
          <a:lstStyle/>
          <a:p>
            <a:pPr eaLnBrk="1" hangingPunct="1"/>
            <a:r>
              <a:rPr lang="en-US"/>
              <a:t>Ví dụ:</a:t>
            </a:r>
          </a:p>
          <a:p>
            <a:pPr marL="669925" lvl="1" indent="-325438">
              <a:buFontTx/>
              <a:buNone/>
            </a:pPr>
            <a:r>
              <a:rPr lang="en-US" sz="2000" b="1">
                <a:solidFill>
                  <a:srgbClr val="008000"/>
                </a:solidFill>
                <a:latin typeface="Courier New" pitchFamily="49" charset="0"/>
              </a:rPr>
              <a:t>SELECT MANV, TENNV </a:t>
            </a:r>
          </a:p>
          <a:p>
            <a:pPr marL="669925" lvl="1" indent="-325438">
              <a:buFontTx/>
              <a:buNone/>
            </a:pPr>
            <a:r>
              <a:rPr lang="en-US" sz="2000" b="1">
                <a:solidFill>
                  <a:srgbClr val="008000"/>
                </a:solidFill>
                <a:latin typeface="Courier New" pitchFamily="49" charset="0"/>
              </a:rPr>
              <a:t>FROM NHANVIEN</a:t>
            </a:r>
          </a:p>
          <a:p>
            <a:pPr marL="669925" lvl="1" indent="-325438">
              <a:buFontTx/>
              <a:buNone/>
            </a:pPr>
            <a:r>
              <a:rPr lang="en-US" sz="2000" b="1">
                <a:solidFill>
                  <a:srgbClr val="008000"/>
                </a:solidFill>
                <a:latin typeface="Courier New" pitchFamily="49" charset="0"/>
              </a:rPr>
              <a:t>WHERE </a:t>
            </a:r>
            <a:r>
              <a:rPr lang="en-US" sz="2000" b="1">
                <a:solidFill>
                  <a:schemeClr val="tx1"/>
                </a:solidFill>
                <a:latin typeface="Courier New" pitchFamily="49" charset="0"/>
              </a:rPr>
              <a:t>EXISTS</a:t>
            </a:r>
            <a:r>
              <a:rPr lang="en-US" sz="2000" b="1">
                <a:solidFill>
                  <a:srgbClr val="008000"/>
                </a:solidFill>
                <a:latin typeface="Courier New" pitchFamily="49" charset="0"/>
              </a:rPr>
              <a:t> (</a:t>
            </a:r>
          </a:p>
          <a:p>
            <a:pPr marL="1022350" lvl="2" indent="-350838">
              <a:buFontTx/>
              <a:buNone/>
            </a:pPr>
            <a:r>
              <a:rPr lang="en-US" b="1">
                <a:solidFill>
                  <a:srgbClr val="008000"/>
                </a:solidFill>
                <a:latin typeface="Courier New" pitchFamily="49" charset="0"/>
              </a:rPr>
              <a:t>	SELECT *</a:t>
            </a:r>
          </a:p>
          <a:p>
            <a:pPr marL="1022350" lvl="2" indent="-350838">
              <a:buFontTx/>
              <a:buNone/>
            </a:pPr>
            <a:r>
              <a:rPr lang="en-US" b="1">
                <a:solidFill>
                  <a:srgbClr val="008000"/>
                </a:solidFill>
                <a:latin typeface="Courier New" pitchFamily="49" charset="0"/>
              </a:rPr>
              <a:t>	FROM PHONGBAN</a:t>
            </a:r>
          </a:p>
          <a:p>
            <a:pPr marL="1022350" lvl="2" indent="-350838">
              <a:buFontTx/>
              <a:buNone/>
            </a:pPr>
            <a:r>
              <a:rPr lang="en-US" b="1">
                <a:solidFill>
                  <a:srgbClr val="008000"/>
                </a:solidFill>
                <a:latin typeface="Courier New" pitchFamily="49" charset="0"/>
              </a:rPr>
              <a:t>	WHERE </a:t>
            </a:r>
            <a:r>
              <a:rPr lang="en-US" b="1">
                <a:latin typeface="Courier New" pitchFamily="49" charset="0"/>
              </a:rPr>
              <a:t>TENPHONG=‘Nghien cuu’ AND PHONG=MAPHONG</a:t>
            </a:r>
            <a:r>
              <a:rPr lang="en-US" b="1">
                <a:solidFill>
                  <a:srgbClr val="008000"/>
                </a:solidFill>
                <a:latin typeface="Courier New" pitchFamily="49" charset="0"/>
              </a:rPr>
              <a:t>)</a:t>
            </a:r>
          </a:p>
          <a:p>
            <a:pPr>
              <a:buFontTx/>
              <a:buNone/>
            </a:pPr>
            <a:r>
              <a:rPr lang="en-US">
                <a:sym typeface="Wingdings" pitchFamily="2" charset="2"/>
              </a:rPr>
              <a:t> </a:t>
            </a:r>
            <a:r>
              <a:rPr lang="en-US"/>
              <a:t>Câu truy vấn trên cho kết quả gì? Tương đương với câu truy vấn đơn giản nào?</a:t>
            </a:r>
          </a:p>
          <a:p>
            <a:pPr marL="1022350" lvl="2" indent="-350838">
              <a:buFontTx/>
              <a:buNone/>
            </a:pPr>
            <a:r>
              <a:rPr lang="en-US" b="1">
                <a:solidFill>
                  <a:srgbClr val="008000"/>
                </a:solidFill>
                <a:latin typeface="Courier New" pitchFamily="49" charset="0"/>
              </a:rPr>
              <a:t>SELECT MANV, TENNV </a:t>
            </a:r>
          </a:p>
          <a:p>
            <a:pPr marL="1022350" lvl="2" indent="-350838">
              <a:buFontTx/>
              <a:buNone/>
            </a:pPr>
            <a:r>
              <a:rPr lang="en-US" b="1">
                <a:solidFill>
                  <a:srgbClr val="008000"/>
                </a:solidFill>
                <a:latin typeface="Courier New" pitchFamily="49" charset="0"/>
              </a:rPr>
              <a:t>FROM NHANVIEN, PHONGBAN</a:t>
            </a:r>
          </a:p>
          <a:p>
            <a:pPr marL="1022350" lvl="2" indent="-350838">
              <a:buFontTx/>
              <a:buNone/>
            </a:pPr>
            <a:r>
              <a:rPr lang="en-US" b="1">
                <a:solidFill>
                  <a:srgbClr val="008000"/>
                </a:solidFill>
                <a:latin typeface="Courier New" pitchFamily="49" charset="0"/>
              </a:rPr>
              <a:t>WHERE </a:t>
            </a:r>
            <a:r>
              <a:rPr lang="en-US" b="1">
                <a:latin typeface="Courier New" pitchFamily="49" charset="0"/>
              </a:rPr>
              <a:t>TENPHONG=‘Nghien cuu’ AND PHONG=MAPHONG</a:t>
            </a:r>
          </a:p>
        </p:txBody>
      </p:sp>
      <p:sp>
        <p:nvSpPr>
          <p:cNvPr id="168965"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lồng (tt)</a:t>
            </a:r>
            <a:br>
              <a:rPr lang="en-US" sz="2800" b="1">
                <a:solidFill>
                  <a:srgbClr val="FF0066"/>
                </a:solidFill>
              </a:rPr>
            </a:br>
            <a:r>
              <a:rPr lang="en-US" sz="2400" b="1">
                <a:solidFill>
                  <a:srgbClr val="FF0066"/>
                </a:solidFill>
              </a:rPr>
              <a:t>- Ví dụ lồng tương quan</a:t>
            </a:r>
          </a:p>
        </p:txBody>
      </p:sp>
    </p:spTree>
    <p:extLst>
      <p:ext uri="{BB962C8B-B14F-4D97-AF65-F5344CB8AC3E}">
        <p14:creationId xmlns:p14="http://schemas.microsoft.com/office/powerpoint/2010/main" val="239899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6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667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67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67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67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67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67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667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676">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667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Footer Placeholder 1"/>
          <p:cNvSpPr txBox="1">
            <a:spLocks noGrp="1"/>
          </p:cNvSpPr>
          <p:nvPr/>
        </p:nvSpPr>
        <p:spPr bwMode="auto">
          <a:xfrm>
            <a:off x="1092200" y="6464300"/>
            <a:ext cx="4572000"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200" b="1">
                <a:solidFill>
                  <a:srgbClr val="3333FF"/>
                </a:solidFill>
              </a:rPr>
              <a:t>Ths. Lương Thị Ngọc Khánh – Khoa CNTT – TUD – ĐH TĐT</a:t>
            </a:r>
          </a:p>
        </p:txBody>
      </p:sp>
      <p:sp>
        <p:nvSpPr>
          <p:cNvPr id="4"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169988" name="Rectangle 3"/>
          <p:cNvSpPr>
            <a:spLocks noGrp="1" noChangeArrowheads="1"/>
          </p:cNvSpPr>
          <p:nvPr>
            <p:ph type="body" idx="4294967295"/>
          </p:nvPr>
        </p:nvSpPr>
        <p:spPr>
          <a:xfrm>
            <a:off x="533400" y="1295400"/>
            <a:ext cx="8229600" cy="5029200"/>
          </a:xfrm>
        </p:spPr>
        <p:txBody>
          <a:bodyPr/>
          <a:lstStyle/>
          <a:p>
            <a:pPr eaLnBrk="1" hangingPunct="1"/>
            <a:r>
              <a:rPr lang="en-US"/>
              <a:t>Tìm nhân viên có người thân cùng tên và cùng giới tính với nhân viên đó</a:t>
            </a:r>
          </a:p>
          <a:p>
            <a:pPr marL="669925" lvl="1" indent="-325438">
              <a:buFontTx/>
              <a:buNone/>
            </a:pPr>
            <a:endParaRPr lang="en-US">
              <a:latin typeface="Courier New" pitchFamily="49" charset="0"/>
            </a:endParaRPr>
          </a:p>
        </p:txBody>
      </p:sp>
      <p:sp>
        <p:nvSpPr>
          <p:cNvPr id="16998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lồng (tt)</a:t>
            </a:r>
            <a:br>
              <a:rPr lang="en-US" sz="2800" b="1">
                <a:solidFill>
                  <a:srgbClr val="FF0066"/>
                </a:solidFill>
              </a:rPr>
            </a:br>
            <a:r>
              <a:rPr lang="en-US" sz="2400" b="1">
                <a:solidFill>
                  <a:srgbClr val="FF0066"/>
                </a:solidFill>
              </a:rPr>
              <a:t>- Ví dụ</a:t>
            </a:r>
          </a:p>
        </p:txBody>
      </p:sp>
    </p:spTree>
    <p:extLst>
      <p:ext uri="{BB962C8B-B14F-4D97-AF65-F5344CB8AC3E}">
        <p14:creationId xmlns:p14="http://schemas.microsoft.com/office/powerpoint/2010/main" val="4124623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Footer Placeholder 1"/>
          <p:cNvSpPr txBox="1">
            <a:spLocks noGrp="1"/>
          </p:cNvSpPr>
          <p:nvPr/>
        </p:nvSpPr>
        <p:spPr bwMode="auto">
          <a:xfrm>
            <a:off x="1092200" y="6464300"/>
            <a:ext cx="4572000"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200" b="1">
                <a:solidFill>
                  <a:srgbClr val="3333FF"/>
                </a:solidFill>
              </a:rPr>
              <a:t>Ths. Lương Thị Ngọc Khánh – Khoa CNTT – TUD – ĐH TĐT</a:t>
            </a:r>
          </a:p>
        </p:txBody>
      </p:sp>
      <p:sp>
        <p:nvSpPr>
          <p:cNvPr id="158724" name="Rectangle 3"/>
          <p:cNvSpPr>
            <a:spLocks noGrp="1" noChangeArrowheads="1"/>
          </p:cNvSpPr>
          <p:nvPr>
            <p:ph type="body" idx="4294967295"/>
          </p:nvPr>
        </p:nvSpPr>
        <p:spPr>
          <a:xfrm>
            <a:off x="533400" y="1295400"/>
            <a:ext cx="8229600" cy="5029200"/>
          </a:xfrm>
        </p:spPr>
        <p:txBody>
          <a:bodyPr/>
          <a:lstStyle/>
          <a:p>
            <a:pPr eaLnBrk="1" hangingPunct="1"/>
            <a:r>
              <a:rPr lang="en-US"/>
              <a:t>Tìm những nhân viên có lương lớn hơn lương của </a:t>
            </a:r>
            <a:r>
              <a:rPr lang="en-US" u="sng"/>
              <a:t>ít nhất một</a:t>
            </a:r>
            <a:r>
              <a:rPr lang="en-US"/>
              <a:t> nhân viên phòng 4</a:t>
            </a:r>
          </a:p>
          <a:p>
            <a:pPr eaLnBrk="1" hangingPunct="1"/>
            <a:endParaRPr lang="en-US"/>
          </a:p>
          <a:p>
            <a:pPr eaLnBrk="1" hangingPunct="1"/>
            <a:endParaRPr lang="en-US"/>
          </a:p>
          <a:p>
            <a:pPr eaLnBrk="1" hangingPunct="1"/>
            <a:endParaRPr lang="en-US"/>
          </a:p>
          <a:p>
            <a:pPr eaLnBrk="1" hangingPunct="1"/>
            <a:r>
              <a:rPr lang="en-US"/>
              <a:t>Tìm những nhân viên có lương lớn hơn lương của </a:t>
            </a:r>
            <a:r>
              <a:rPr lang="en-US" u="sng"/>
              <a:t>tất cả</a:t>
            </a:r>
            <a:r>
              <a:rPr lang="en-US"/>
              <a:t> nhân viên phòng 4</a:t>
            </a:r>
          </a:p>
          <a:p>
            <a:pPr eaLnBrk="1" hangingPunct="1"/>
            <a:endParaRPr lang="en-US"/>
          </a:p>
          <a:p>
            <a:pPr marL="669925" lvl="1" indent="-325438">
              <a:buFontTx/>
              <a:buNone/>
            </a:pPr>
            <a:endParaRPr lang="en-US">
              <a:latin typeface="Courier New" pitchFamily="49" charset="0"/>
            </a:endParaRPr>
          </a:p>
        </p:txBody>
      </p:sp>
      <p:sp>
        <p:nvSpPr>
          <p:cNvPr id="171012"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lồng (tt)</a:t>
            </a:r>
            <a:br>
              <a:rPr lang="en-US" sz="2800" b="1">
                <a:solidFill>
                  <a:srgbClr val="FF0066"/>
                </a:solidFill>
              </a:rPr>
            </a:br>
            <a:r>
              <a:rPr lang="en-US" sz="2400" b="1">
                <a:solidFill>
                  <a:srgbClr val="FF0066"/>
                </a:solidFill>
              </a:rPr>
              <a:t>- Ví dụ</a:t>
            </a:r>
          </a:p>
        </p:txBody>
      </p:sp>
    </p:spTree>
    <p:extLst>
      <p:ext uri="{BB962C8B-B14F-4D97-AF65-F5344CB8AC3E}">
        <p14:creationId xmlns:p14="http://schemas.microsoft.com/office/powerpoint/2010/main" val="3967209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pPr eaLnBrk="1" hangingPunct="1"/>
            <a:r>
              <a:rPr lang="en-US"/>
              <a:t>Nội dung chương III</a:t>
            </a:r>
          </a:p>
        </p:txBody>
      </p:sp>
      <p:sp>
        <p:nvSpPr>
          <p:cNvPr id="98307" name="Rectangle 3"/>
          <p:cNvSpPr>
            <a:spLocks noGrp="1" noChangeArrowheads="1"/>
          </p:cNvSpPr>
          <p:nvPr>
            <p:ph type="body" idx="4294967295"/>
          </p:nvPr>
        </p:nvSpPr>
        <p:spPr/>
        <p:txBody>
          <a:bodyPr/>
          <a:lstStyle/>
          <a:p>
            <a:pPr eaLnBrk="1" hangingPunct="1"/>
            <a:r>
              <a:rPr lang="en-US" sz="2000">
                <a:solidFill>
                  <a:schemeClr val="bg2"/>
                </a:solidFill>
              </a:rPr>
              <a:t>Giới thiệu sơ lược HQT CSDL SQL server 2000</a:t>
            </a:r>
          </a:p>
          <a:p>
            <a:pPr eaLnBrk="1" hangingPunct="1"/>
            <a:r>
              <a:rPr lang="en-US" sz="2000">
                <a:solidFill>
                  <a:schemeClr val="bg2"/>
                </a:solidFill>
              </a:rPr>
              <a:t>Các kiểu dữ liệu trong SQL</a:t>
            </a:r>
            <a:r>
              <a:rPr lang="en-US" sz="2000">
                <a:solidFill>
                  <a:srgbClr val="3333FF"/>
                </a:solidFill>
              </a:rPr>
              <a:t> </a:t>
            </a:r>
          </a:p>
          <a:p>
            <a:pPr eaLnBrk="1" hangingPunct="1"/>
            <a:r>
              <a:rPr lang="en-US" sz="2000"/>
              <a:t>Câu lệnh định nghĩa dữ liệu</a:t>
            </a:r>
          </a:p>
          <a:p>
            <a:pPr lvl="1"/>
            <a:r>
              <a:rPr lang="en-US" sz="1800" b="1"/>
              <a:t>Tạo cơ sở dữ liệu</a:t>
            </a:r>
          </a:p>
          <a:p>
            <a:pPr lvl="1"/>
            <a:r>
              <a:rPr lang="en-US" sz="1800" b="1"/>
              <a:t>Tạo bảng</a:t>
            </a:r>
          </a:p>
          <a:p>
            <a:pPr lvl="1"/>
            <a:r>
              <a:rPr lang="en-US" sz="1800">
                <a:solidFill>
                  <a:schemeClr val="tx1"/>
                </a:solidFill>
              </a:rPr>
              <a:t>Câu lệnh cập nhật dữ liệu</a:t>
            </a:r>
          </a:p>
          <a:p>
            <a:pPr lvl="1"/>
            <a:r>
              <a:rPr lang="en-US" sz="1800">
                <a:solidFill>
                  <a:schemeClr val="tx1"/>
                </a:solidFill>
              </a:rPr>
              <a:t>Câu lệnh thay đổi cấu trúc bảng</a:t>
            </a:r>
          </a:p>
          <a:p>
            <a:pPr lvl="1"/>
            <a:r>
              <a:rPr lang="en-US" sz="1800">
                <a:solidFill>
                  <a:schemeClr val="tx1"/>
                </a:solidFill>
              </a:rPr>
              <a:t>Xóa bảng</a:t>
            </a:r>
          </a:p>
          <a:p>
            <a:pPr eaLnBrk="1" hangingPunct="1"/>
            <a:r>
              <a:rPr lang="en-US" sz="2000"/>
              <a:t>Câu lệnh thao tác dữ liệu</a:t>
            </a:r>
          </a:p>
          <a:p>
            <a:pPr lvl="1" eaLnBrk="1" hangingPunct="1"/>
            <a:r>
              <a:rPr lang="en-US" sz="1800">
                <a:solidFill>
                  <a:schemeClr val="tx1"/>
                </a:solidFill>
              </a:rPr>
              <a:t>Truy vấn dữ liệu cơ bản</a:t>
            </a:r>
          </a:p>
          <a:p>
            <a:pPr lvl="1" eaLnBrk="1" hangingPunct="1"/>
            <a:r>
              <a:rPr lang="en-US" sz="1800">
                <a:solidFill>
                  <a:schemeClr val="tx1"/>
                </a:solidFill>
              </a:rPr>
              <a:t>Truy vấn lồng</a:t>
            </a:r>
          </a:p>
          <a:p>
            <a:pPr lvl="1" eaLnBrk="1" hangingPunct="1"/>
            <a:r>
              <a:rPr lang="en-US" sz="1800">
                <a:solidFill>
                  <a:schemeClr val="tx1"/>
                </a:solidFill>
              </a:rPr>
              <a:t>Hàm kết hợp và gom nhóm</a:t>
            </a:r>
          </a:p>
          <a:p>
            <a:pPr lvl="1" eaLnBrk="1" hangingPunct="1"/>
            <a:r>
              <a:rPr lang="en-US" sz="1800">
                <a:solidFill>
                  <a:schemeClr val="tx1"/>
                </a:solidFill>
              </a:rPr>
              <a:t>Một số dạng truy vấn khác</a:t>
            </a:r>
          </a:p>
          <a:p>
            <a:pPr eaLnBrk="1" hangingPunct="1"/>
            <a:r>
              <a:rPr lang="en-US" sz="2000"/>
              <a:t>Khung nhìn</a:t>
            </a:r>
          </a:p>
        </p:txBody>
      </p:sp>
    </p:spTree>
    <p:extLst>
      <p:ext uri="{BB962C8B-B14F-4D97-AF65-F5344CB8AC3E}">
        <p14:creationId xmlns:p14="http://schemas.microsoft.com/office/powerpoint/2010/main" val="759240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457200" y="6396038"/>
            <a:ext cx="5562600" cy="457200"/>
          </a:xfrm>
          <a:prstGeom prst="rect">
            <a:avLst/>
          </a:prstGeom>
          <a:noFill/>
          <a:ln>
            <a:miter lim="800000"/>
            <a:headEnd/>
            <a:tailEnd/>
          </a:ln>
        </p:spPr>
        <p:txBody>
          <a:bodyPr anchor="b"/>
          <a:lstStyle/>
          <a:p>
            <a:pPr fontAlgn="base">
              <a:spcBef>
                <a:spcPct val="0"/>
              </a:spcBef>
              <a:spcAft>
                <a:spcPct val="0"/>
              </a:spcAft>
              <a:defRPr/>
            </a:pPr>
            <a:r>
              <a:rPr lang="en-US" sz="1000">
                <a:solidFill>
                  <a:srgbClr val="000000"/>
                </a:solidFill>
              </a:rPr>
              <a:t> </a:t>
            </a:r>
            <a:endParaRPr lang="en-US" altLang="en-US" sz="1000">
              <a:solidFill>
                <a:srgbClr val="000000"/>
              </a:solidFill>
            </a:endParaRPr>
          </a:p>
        </p:txBody>
      </p:sp>
      <p:sp>
        <p:nvSpPr>
          <p:cNvPr id="6" name="Slide Number Placeholder 5"/>
          <p:cNvSpPr txBox="1">
            <a:spLocks noGrp="1"/>
          </p:cNvSpPr>
          <p:nvPr/>
        </p:nvSpPr>
        <p:spPr bwMode="auto">
          <a:xfrm>
            <a:off x="6553200" y="6396038"/>
            <a:ext cx="2133600" cy="457200"/>
          </a:xfrm>
          <a:prstGeom prst="rect">
            <a:avLst/>
          </a:prstGeom>
          <a:noFill/>
          <a:ln>
            <a:miter lim="800000"/>
            <a:headEnd/>
            <a:tailEnd/>
          </a:ln>
        </p:spPr>
        <p:txBody>
          <a:bodyPr anchor="b"/>
          <a:lstStyle/>
          <a:p>
            <a:pPr algn="r" fontAlgn="base">
              <a:spcBef>
                <a:spcPct val="0"/>
              </a:spcBef>
              <a:spcAft>
                <a:spcPct val="0"/>
              </a:spcAft>
              <a:defRPr/>
            </a:pPr>
            <a:fld id="{A4EEAFB4-9D44-4CDA-AE43-682C035A3E33}" type="slidenum">
              <a:rPr lang="en-US" altLang="en-US" sz="1000">
                <a:solidFill>
                  <a:srgbClr val="000000"/>
                </a:solidFill>
              </a:rPr>
              <a:pPr algn="r" fontAlgn="base">
                <a:spcBef>
                  <a:spcPct val="0"/>
                </a:spcBef>
                <a:spcAft>
                  <a:spcPct val="0"/>
                </a:spcAft>
                <a:defRPr/>
              </a:pPr>
              <a:t>80</a:t>
            </a:fld>
            <a:endParaRPr lang="en-US" altLang="en-US" sz="1000">
              <a:solidFill>
                <a:srgbClr val="000000"/>
              </a:solidFill>
            </a:endParaRPr>
          </a:p>
        </p:txBody>
      </p:sp>
      <p:sp>
        <p:nvSpPr>
          <p:cNvPr id="159749" name="Rectangle 3"/>
          <p:cNvSpPr>
            <a:spLocks noGrp="1" noChangeArrowheads="1"/>
          </p:cNvSpPr>
          <p:nvPr>
            <p:ph type="body" idx="4294967295"/>
          </p:nvPr>
        </p:nvSpPr>
        <p:spPr>
          <a:xfrm>
            <a:off x="457200" y="1295400"/>
            <a:ext cx="8229600" cy="5029200"/>
          </a:xfrm>
        </p:spPr>
        <p:txBody>
          <a:bodyPr/>
          <a:lstStyle/>
          <a:p>
            <a:pPr eaLnBrk="1" hangingPunct="1"/>
            <a:r>
              <a:rPr lang="en-US" dirty="0"/>
              <a:t>IN</a:t>
            </a:r>
          </a:p>
          <a:p>
            <a:pPr marL="669925" lvl="1" indent="-325438" eaLnBrk="1" hangingPunct="1"/>
            <a:r>
              <a:rPr lang="en-US" dirty="0"/>
              <a:t>&lt;</a:t>
            </a:r>
            <a:r>
              <a:rPr lang="en-US" dirty="0" err="1"/>
              <a:t>tên</a:t>
            </a:r>
            <a:r>
              <a:rPr lang="en-US" dirty="0"/>
              <a:t> </a:t>
            </a:r>
            <a:r>
              <a:rPr lang="en-US" dirty="0" err="1"/>
              <a:t>cột</a:t>
            </a:r>
            <a:r>
              <a:rPr lang="en-US" dirty="0"/>
              <a:t>&gt; IN &lt;</a:t>
            </a:r>
            <a:r>
              <a:rPr lang="en-US" dirty="0" err="1"/>
              <a:t>câu</a:t>
            </a:r>
            <a:r>
              <a:rPr lang="en-US" dirty="0"/>
              <a:t> </a:t>
            </a:r>
            <a:r>
              <a:rPr lang="en-US" dirty="0" err="1"/>
              <a:t>truy</a:t>
            </a:r>
            <a:r>
              <a:rPr lang="en-US" dirty="0"/>
              <a:t> </a:t>
            </a:r>
            <a:r>
              <a:rPr lang="en-US" dirty="0" err="1"/>
              <a:t>vấn</a:t>
            </a:r>
            <a:r>
              <a:rPr lang="en-US" dirty="0"/>
              <a:t> con&gt;</a:t>
            </a:r>
          </a:p>
          <a:p>
            <a:pPr marL="669925" lvl="1" indent="-325438" eaLnBrk="1" hangingPunct="1"/>
            <a:r>
              <a:rPr lang="en-US" dirty="0" err="1"/>
              <a:t>Thuộc</a:t>
            </a:r>
            <a:r>
              <a:rPr lang="en-US" dirty="0"/>
              <a:t> </a:t>
            </a:r>
            <a:r>
              <a:rPr lang="en-US" dirty="0" err="1"/>
              <a:t>tính</a:t>
            </a:r>
            <a:r>
              <a:rPr lang="en-US" dirty="0"/>
              <a:t> </a:t>
            </a:r>
            <a:r>
              <a:rPr lang="en-US" dirty="0" err="1"/>
              <a:t>ở</a:t>
            </a:r>
            <a:r>
              <a:rPr lang="en-US" dirty="0"/>
              <a:t> </a:t>
            </a:r>
            <a:r>
              <a:rPr lang="en-US" dirty="0" err="1"/>
              <a:t>mệnh</a:t>
            </a:r>
            <a:r>
              <a:rPr lang="en-US" dirty="0"/>
              <a:t> </a:t>
            </a:r>
            <a:r>
              <a:rPr lang="en-US" dirty="0" err="1"/>
              <a:t>đề</a:t>
            </a:r>
            <a:r>
              <a:rPr lang="en-US" dirty="0"/>
              <a:t> SELECT </a:t>
            </a:r>
            <a:r>
              <a:rPr lang="en-US" dirty="0" err="1"/>
              <a:t>của</a:t>
            </a:r>
            <a:r>
              <a:rPr lang="en-US" dirty="0"/>
              <a:t> </a:t>
            </a:r>
            <a:r>
              <a:rPr lang="en-US" dirty="0" err="1"/>
              <a:t>truy</a:t>
            </a:r>
            <a:r>
              <a:rPr lang="en-US" dirty="0"/>
              <a:t> </a:t>
            </a:r>
            <a:r>
              <a:rPr lang="en-US" dirty="0" err="1"/>
              <a:t>vấn</a:t>
            </a:r>
            <a:r>
              <a:rPr lang="en-US" dirty="0"/>
              <a:t> con </a:t>
            </a:r>
            <a:r>
              <a:rPr lang="en-US" dirty="0" err="1"/>
              <a:t>phải</a:t>
            </a:r>
            <a:r>
              <a:rPr lang="en-US" dirty="0"/>
              <a:t> </a:t>
            </a:r>
            <a:r>
              <a:rPr lang="en-US" dirty="0" err="1"/>
              <a:t>có</a:t>
            </a:r>
            <a:r>
              <a:rPr lang="en-US" dirty="0"/>
              <a:t> </a:t>
            </a:r>
            <a:r>
              <a:rPr lang="en-US" dirty="0" err="1"/>
              <a:t>cùng</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thuộc</a:t>
            </a:r>
            <a:r>
              <a:rPr lang="en-US" dirty="0"/>
              <a:t> </a:t>
            </a:r>
            <a:r>
              <a:rPr lang="en-US" dirty="0" err="1"/>
              <a:t>tính</a:t>
            </a:r>
            <a:r>
              <a:rPr lang="en-US" dirty="0"/>
              <a:t> </a:t>
            </a:r>
            <a:r>
              <a:rPr lang="en-US" dirty="0" err="1"/>
              <a:t>ở</a:t>
            </a:r>
            <a:r>
              <a:rPr lang="en-US" dirty="0"/>
              <a:t> </a:t>
            </a:r>
            <a:r>
              <a:rPr lang="en-US" dirty="0" err="1"/>
              <a:t>mệnh</a:t>
            </a:r>
            <a:r>
              <a:rPr lang="en-US" dirty="0"/>
              <a:t> </a:t>
            </a:r>
            <a:r>
              <a:rPr lang="en-US" dirty="0" err="1"/>
              <a:t>đề</a:t>
            </a:r>
            <a:r>
              <a:rPr lang="en-US" dirty="0"/>
              <a:t> WHERE </a:t>
            </a:r>
            <a:r>
              <a:rPr lang="en-US" dirty="0" err="1"/>
              <a:t>của</a:t>
            </a:r>
            <a:r>
              <a:rPr lang="en-US" dirty="0"/>
              <a:t> </a:t>
            </a:r>
            <a:r>
              <a:rPr lang="en-US" dirty="0" err="1"/>
              <a:t>truy</a:t>
            </a:r>
            <a:r>
              <a:rPr lang="en-US" dirty="0"/>
              <a:t> </a:t>
            </a:r>
            <a:r>
              <a:rPr lang="en-US" dirty="0" err="1"/>
              <a:t>vấn</a:t>
            </a:r>
            <a:r>
              <a:rPr lang="en-US" dirty="0"/>
              <a:t> cha</a:t>
            </a:r>
          </a:p>
          <a:p>
            <a:pPr eaLnBrk="1" hangingPunct="1"/>
            <a:r>
              <a:rPr lang="en-US" dirty="0"/>
              <a:t>EXISTS</a:t>
            </a:r>
          </a:p>
          <a:p>
            <a:pPr marL="669925" lvl="1" indent="-325438" eaLnBrk="1" hangingPunct="1"/>
            <a:r>
              <a:rPr lang="en-US" dirty="0" err="1"/>
              <a:t>Không</a:t>
            </a:r>
            <a:r>
              <a:rPr lang="en-US" dirty="0"/>
              <a:t> </a:t>
            </a:r>
            <a:r>
              <a:rPr lang="en-US" dirty="0" err="1"/>
              <a:t>cần</a:t>
            </a:r>
            <a:r>
              <a:rPr lang="en-US" dirty="0"/>
              <a:t> </a:t>
            </a:r>
            <a:r>
              <a:rPr lang="en-US" dirty="0" err="1"/>
              <a:t>có</a:t>
            </a:r>
            <a:r>
              <a:rPr lang="en-US" dirty="0"/>
              <a:t> </a:t>
            </a:r>
            <a:r>
              <a:rPr lang="en-US" dirty="0" err="1"/>
              <a:t>thuộc</a:t>
            </a:r>
            <a:r>
              <a:rPr lang="en-US" dirty="0"/>
              <a:t> </a:t>
            </a:r>
            <a:r>
              <a:rPr lang="en-US" dirty="0" err="1"/>
              <a:t>tính</a:t>
            </a:r>
            <a:r>
              <a:rPr lang="en-US" dirty="0"/>
              <a:t>, </a:t>
            </a:r>
            <a:r>
              <a:rPr lang="en-US" dirty="0" err="1"/>
              <a:t>hằng</a:t>
            </a:r>
            <a:r>
              <a:rPr lang="en-US" dirty="0"/>
              <a:t> </a:t>
            </a:r>
            <a:r>
              <a:rPr lang="en-US" dirty="0" err="1"/>
              <a:t>số</a:t>
            </a:r>
            <a:r>
              <a:rPr lang="en-US" dirty="0"/>
              <a:t> hay </a:t>
            </a:r>
            <a:r>
              <a:rPr lang="en-US" dirty="0" err="1"/>
              <a:t>biểu</a:t>
            </a:r>
            <a:r>
              <a:rPr lang="en-US" dirty="0"/>
              <a:t> </a:t>
            </a:r>
            <a:r>
              <a:rPr lang="en-US" dirty="0" err="1"/>
              <a:t>thức</a:t>
            </a:r>
            <a:r>
              <a:rPr lang="en-US" dirty="0"/>
              <a:t> </a:t>
            </a:r>
            <a:r>
              <a:rPr lang="en-US" dirty="0" err="1"/>
              <a:t>nào</a:t>
            </a:r>
            <a:r>
              <a:rPr lang="en-US" dirty="0"/>
              <a:t> </a:t>
            </a:r>
            <a:r>
              <a:rPr lang="en-US" dirty="0" err="1"/>
              <a:t>khác</a:t>
            </a:r>
            <a:r>
              <a:rPr lang="en-US" dirty="0"/>
              <a:t> </a:t>
            </a:r>
            <a:r>
              <a:rPr lang="en-US" dirty="0" err="1"/>
              <a:t>đứng</a:t>
            </a:r>
            <a:r>
              <a:rPr lang="en-US" dirty="0"/>
              <a:t> </a:t>
            </a:r>
            <a:r>
              <a:rPr lang="en-US" dirty="0" err="1"/>
              <a:t>trước</a:t>
            </a:r>
            <a:endParaRPr lang="en-US" dirty="0"/>
          </a:p>
          <a:p>
            <a:pPr marL="669925" lvl="1" indent="-325438" eaLnBrk="1" hangingPunct="1"/>
            <a:r>
              <a:rPr lang="en-US" dirty="0" err="1"/>
              <a:t>Không</a:t>
            </a:r>
            <a:r>
              <a:rPr lang="en-US" dirty="0"/>
              <a:t> </a:t>
            </a:r>
            <a:r>
              <a:rPr lang="en-US" dirty="0" err="1"/>
              <a:t>nhất</a:t>
            </a:r>
            <a:r>
              <a:rPr lang="en-US" dirty="0"/>
              <a:t> </a:t>
            </a:r>
            <a:r>
              <a:rPr lang="en-US" dirty="0" err="1"/>
              <a:t>thiết</a:t>
            </a:r>
            <a:r>
              <a:rPr lang="en-US" dirty="0"/>
              <a:t> </a:t>
            </a:r>
            <a:r>
              <a:rPr lang="en-US" dirty="0" err="1"/>
              <a:t>liệt</a:t>
            </a:r>
            <a:r>
              <a:rPr lang="en-US" dirty="0"/>
              <a:t> </a:t>
            </a:r>
            <a:r>
              <a:rPr lang="en-US" dirty="0" err="1"/>
              <a:t>kê</a:t>
            </a:r>
            <a:r>
              <a:rPr lang="en-US" dirty="0"/>
              <a:t> </a:t>
            </a:r>
            <a:r>
              <a:rPr lang="en-US" dirty="0" err="1"/>
              <a:t>tên</a:t>
            </a:r>
            <a:r>
              <a:rPr lang="en-US" dirty="0"/>
              <a:t> </a:t>
            </a:r>
            <a:r>
              <a:rPr lang="en-US" dirty="0" err="1"/>
              <a:t>thuộc</a:t>
            </a:r>
            <a:r>
              <a:rPr lang="en-US" dirty="0"/>
              <a:t> </a:t>
            </a:r>
            <a:r>
              <a:rPr lang="en-US" dirty="0" err="1"/>
              <a:t>tính</a:t>
            </a:r>
            <a:r>
              <a:rPr lang="en-US" dirty="0"/>
              <a:t> </a:t>
            </a:r>
            <a:r>
              <a:rPr lang="en-US" dirty="0" err="1"/>
              <a:t>ở</a:t>
            </a:r>
            <a:r>
              <a:rPr lang="en-US" dirty="0"/>
              <a:t> </a:t>
            </a:r>
            <a:r>
              <a:rPr lang="en-US" dirty="0" err="1"/>
              <a:t>mệnh</a:t>
            </a:r>
            <a:r>
              <a:rPr lang="en-US" dirty="0"/>
              <a:t> </a:t>
            </a:r>
            <a:r>
              <a:rPr lang="en-US" dirty="0" err="1"/>
              <a:t>đề</a:t>
            </a:r>
            <a:r>
              <a:rPr lang="en-US" dirty="0"/>
              <a:t> SELECT </a:t>
            </a:r>
            <a:r>
              <a:rPr lang="en-US" dirty="0" err="1"/>
              <a:t>của</a:t>
            </a:r>
            <a:r>
              <a:rPr lang="en-US" dirty="0"/>
              <a:t> </a:t>
            </a:r>
            <a:r>
              <a:rPr lang="en-US" dirty="0" err="1"/>
              <a:t>truy</a:t>
            </a:r>
            <a:r>
              <a:rPr lang="en-US" dirty="0"/>
              <a:t> </a:t>
            </a:r>
            <a:r>
              <a:rPr lang="en-US" dirty="0" err="1"/>
              <a:t>vấn</a:t>
            </a:r>
            <a:r>
              <a:rPr lang="en-US" dirty="0"/>
              <a:t> con</a:t>
            </a:r>
          </a:p>
          <a:p>
            <a:pPr marL="669925" lvl="1" indent="-325438" eaLnBrk="1" hangingPunct="1"/>
            <a:r>
              <a:rPr lang="en-US" dirty="0" err="1"/>
              <a:t>Những</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có</a:t>
            </a:r>
            <a:r>
              <a:rPr lang="en-US" dirty="0"/>
              <a:t> = ANY hay IN </a:t>
            </a:r>
            <a:r>
              <a:rPr lang="en-US" dirty="0" err="1"/>
              <a:t>đều</a:t>
            </a:r>
            <a:r>
              <a:rPr lang="en-US" dirty="0"/>
              <a:t> </a:t>
            </a:r>
            <a:r>
              <a:rPr lang="en-US" dirty="0" err="1"/>
              <a:t>có</a:t>
            </a:r>
            <a:r>
              <a:rPr lang="en-US" dirty="0"/>
              <a:t> </a:t>
            </a:r>
            <a:r>
              <a:rPr lang="en-US" dirty="0" err="1"/>
              <a:t>thể</a:t>
            </a:r>
            <a:r>
              <a:rPr lang="en-US" dirty="0"/>
              <a:t> </a:t>
            </a:r>
            <a:r>
              <a:rPr lang="en-US" dirty="0" err="1"/>
              <a:t>chuyển</a:t>
            </a:r>
            <a:r>
              <a:rPr lang="en-US" dirty="0"/>
              <a:t> </a:t>
            </a:r>
            <a:r>
              <a:rPr lang="en-US" dirty="0" err="1"/>
              <a:t>thành</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có</a:t>
            </a:r>
            <a:r>
              <a:rPr lang="en-US" dirty="0"/>
              <a:t> EXISTS (null) -&gt; false</a:t>
            </a:r>
          </a:p>
        </p:txBody>
      </p:sp>
      <p:sp>
        <p:nvSpPr>
          <p:cNvPr id="172037"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Truy vấn lồng (tt)</a:t>
            </a:r>
            <a:br>
              <a:rPr lang="en-US" sz="2800" b="1">
                <a:solidFill>
                  <a:srgbClr val="FF0066"/>
                </a:solidFill>
              </a:rPr>
            </a:br>
            <a:r>
              <a:rPr lang="en-US" sz="2400" b="1">
                <a:solidFill>
                  <a:srgbClr val="FF0066"/>
                </a:solidFill>
              </a:rPr>
              <a:t>- Nhận xét</a:t>
            </a:r>
          </a:p>
        </p:txBody>
      </p:sp>
    </p:spTree>
    <p:extLst>
      <p:ext uri="{BB962C8B-B14F-4D97-AF65-F5344CB8AC3E}">
        <p14:creationId xmlns:p14="http://schemas.microsoft.com/office/powerpoint/2010/main" val="4189454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7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74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7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9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7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idx="4294967295"/>
          </p:nvPr>
        </p:nvSpPr>
        <p:spPr/>
        <p:txBody>
          <a:bodyPr/>
          <a:lstStyle/>
          <a:p>
            <a:pPr eaLnBrk="1" hangingPunct="1"/>
            <a:r>
              <a:rPr lang="en-US"/>
              <a:t>Nội dung chương III</a:t>
            </a:r>
          </a:p>
        </p:txBody>
      </p:sp>
      <p:sp>
        <p:nvSpPr>
          <p:cNvPr id="173059" name="Rectangle 3"/>
          <p:cNvSpPr>
            <a:spLocks noGrp="1" noChangeArrowheads="1"/>
          </p:cNvSpPr>
          <p:nvPr>
            <p:ph type="body" idx="4294967295"/>
          </p:nvPr>
        </p:nvSpPr>
        <p:spPr/>
        <p:txBody>
          <a:bodyPr/>
          <a:lstStyle/>
          <a:p>
            <a:pPr eaLnBrk="1" hangingPunct="1"/>
            <a:r>
              <a:rPr lang="en-US" sz="2000" dirty="0" err="1">
                <a:solidFill>
                  <a:schemeClr val="bg2"/>
                </a:solidFill>
              </a:rPr>
              <a:t>Giới</a:t>
            </a:r>
            <a:r>
              <a:rPr lang="en-US" sz="2000" dirty="0">
                <a:solidFill>
                  <a:schemeClr val="bg2"/>
                </a:solidFill>
              </a:rPr>
              <a:t> </a:t>
            </a:r>
            <a:r>
              <a:rPr lang="en-US" sz="2000" dirty="0" err="1">
                <a:solidFill>
                  <a:schemeClr val="bg2"/>
                </a:solidFill>
              </a:rPr>
              <a:t>thiệu</a:t>
            </a:r>
            <a:r>
              <a:rPr lang="en-US" sz="2000" dirty="0">
                <a:solidFill>
                  <a:schemeClr val="bg2"/>
                </a:solidFill>
              </a:rPr>
              <a:t> </a:t>
            </a:r>
            <a:r>
              <a:rPr lang="en-US" sz="2000" dirty="0" err="1">
                <a:solidFill>
                  <a:schemeClr val="bg2"/>
                </a:solidFill>
              </a:rPr>
              <a:t>sơ</a:t>
            </a:r>
            <a:r>
              <a:rPr lang="en-US" sz="2000" dirty="0">
                <a:solidFill>
                  <a:schemeClr val="bg2"/>
                </a:solidFill>
              </a:rPr>
              <a:t> </a:t>
            </a:r>
            <a:r>
              <a:rPr lang="en-US" sz="2000" dirty="0" err="1">
                <a:solidFill>
                  <a:schemeClr val="bg2"/>
                </a:solidFill>
              </a:rPr>
              <a:t>lược</a:t>
            </a:r>
            <a:r>
              <a:rPr lang="en-US" sz="2000" dirty="0">
                <a:solidFill>
                  <a:schemeClr val="bg2"/>
                </a:solidFill>
              </a:rPr>
              <a:t> HQT CSDL SQL server 2000</a:t>
            </a:r>
          </a:p>
          <a:p>
            <a:pPr eaLnBrk="1" hangingPunct="1"/>
            <a:r>
              <a:rPr lang="en-US" sz="2000" dirty="0" err="1">
                <a:solidFill>
                  <a:schemeClr val="bg2"/>
                </a:solidFill>
              </a:rPr>
              <a:t>Các</a:t>
            </a:r>
            <a:r>
              <a:rPr lang="en-US" sz="2000" dirty="0">
                <a:solidFill>
                  <a:schemeClr val="bg2"/>
                </a:solidFill>
              </a:rPr>
              <a:t> </a:t>
            </a:r>
            <a:r>
              <a:rPr lang="en-US" sz="2000" dirty="0" err="1">
                <a:solidFill>
                  <a:schemeClr val="bg2"/>
                </a:solidFill>
              </a:rPr>
              <a:t>kiểu</a:t>
            </a:r>
            <a:r>
              <a:rPr lang="en-US" sz="2000" dirty="0">
                <a:solidFill>
                  <a:schemeClr val="bg2"/>
                </a:solidFill>
              </a:rPr>
              <a:t> </a:t>
            </a:r>
            <a:r>
              <a:rPr lang="en-US" sz="2000" dirty="0" err="1">
                <a:solidFill>
                  <a:schemeClr val="bg2"/>
                </a:solidFill>
              </a:rPr>
              <a:t>dữ</a:t>
            </a:r>
            <a:r>
              <a:rPr lang="en-US" sz="2000" dirty="0">
                <a:solidFill>
                  <a:schemeClr val="bg2"/>
                </a:solidFill>
              </a:rPr>
              <a:t> </a:t>
            </a:r>
            <a:r>
              <a:rPr lang="en-US" sz="2000" dirty="0" err="1">
                <a:solidFill>
                  <a:schemeClr val="bg2"/>
                </a:solidFill>
              </a:rPr>
              <a:t>liệu</a:t>
            </a:r>
            <a:r>
              <a:rPr lang="en-US" sz="2000" dirty="0">
                <a:solidFill>
                  <a:schemeClr val="bg2"/>
                </a:solidFill>
              </a:rPr>
              <a:t> </a:t>
            </a:r>
            <a:r>
              <a:rPr lang="en-US" sz="2000" dirty="0" err="1">
                <a:solidFill>
                  <a:schemeClr val="bg2"/>
                </a:solidFill>
              </a:rPr>
              <a:t>trong</a:t>
            </a:r>
            <a:r>
              <a:rPr lang="en-US" sz="2000" dirty="0">
                <a:solidFill>
                  <a:schemeClr val="bg2"/>
                </a:solidFill>
              </a:rPr>
              <a:t> SQL</a:t>
            </a:r>
            <a:r>
              <a:rPr lang="en-US" sz="2000" dirty="0">
                <a:solidFill>
                  <a:srgbClr val="3333FF"/>
                </a:solidFill>
              </a:rPr>
              <a:t> </a:t>
            </a:r>
          </a:p>
          <a:p>
            <a:pPr eaLnBrk="1" hangingPunct="1"/>
            <a:r>
              <a:rPr lang="en-US" sz="2000" dirty="0" err="1">
                <a:solidFill>
                  <a:schemeClr val="bg2"/>
                </a:solidFill>
              </a:rPr>
              <a:t>Câu</a:t>
            </a:r>
            <a:r>
              <a:rPr lang="en-US" sz="2000" dirty="0">
                <a:solidFill>
                  <a:schemeClr val="bg2"/>
                </a:solidFill>
              </a:rPr>
              <a:t> </a:t>
            </a:r>
            <a:r>
              <a:rPr lang="en-US" sz="2000" dirty="0" err="1">
                <a:solidFill>
                  <a:schemeClr val="bg2"/>
                </a:solidFill>
              </a:rPr>
              <a:t>lệnh</a:t>
            </a:r>
            <a:r>
              <a:rPr lang="en-US" sz="2000" dirty="0">
                <a:solidFill>
                  <a:schemeClr val="bg2"/>
                </a:solidFill>
              </a:rPr>
              <a:t> </a:t>
            </a:r>
            <a:r>
              <a:rPr lang="en-US" sz="2000" dirty="0" err="1">
                <a:solidFill>
                  <a:schemeClr val="bg2"/>
                </a:solidFill>
              </a:rPr>
              <a:t>định</a:t>
            </a:r>
            <a:r>
              <a:rPr lang="en-US" sz="2000" dirty="0">
                <a:solidFill>
                  <a:schemeClr val="bg2"/>
                </a:solidFill>
              </a:rPr>
              <a:t> </a:t>
            </a:r>
            <a:r>
              <a:rPr lang="en-US" sz="2000" dirty="0" err="1">
                <a:solidFill>
                  <a:schemeClr val="bg2"/>
                </a:solidFill>
              </a:rPr>
              <a:t>nghĩa</a:t>
            </a:r>
            <a:r>
              <a:rPr lang="en-US" sz="2000" dirty="0">
                <a:solidFill>
                  <a:schemeClr val="bg2"/>
                </a:solidFill>
              </a:rPr>
              <a:t> </a:t>
            </a:r>
            <a:r>
              <a:rPr lang="en-US" sz="2000" dirty="0" err="1">
                <a:solidFill>
                  <a:schemeClr val="bg2"/>
                </a:solidFill>
              </a:rPr>
              <a:t>dữ</a:t>
            </a:r>
            <a:r>
              <a:rPr lang="en-US" sz="2000" dirty="0">
                <a:solidFill>
                  <a:schemeClr val="bg2"/>
                </a:solidFill>
              </a:rPr>
              <a:t> </a:t>
            </a:r>
            <a:r>
              <a:rPr lang="en-US" sz="2000" dirty="0" err="1">
                <a:solidFill>
                  <a:schemeClr val="bg2"/>
                </a:solidFill>
              </a:rPr>
              <a:t>liệu</a:t>
            </a:r>
            <a:endParaRPr lang="en-US" sz="2000" dirty="0">
              <a:solidFill>
                <a:schemeClr val="bg2"/>
              </a:solidFill>
            </a:endParaRPr>
          </a:p>
          <a:p>
            <a:pPr lvl="1"/>
            <a:r>
              <a:rPr lang="en-US" sz="1800" dirty="0" err="1">
                <a:solidFill>
                  <a:schemeClr val="bg2"/>
                </a:solidFill>
              </a:rPr>
              <a:t>Tạo</a:t>
            </a:r>
            <a:r>
              <a:rPr lang="en-US" sz="1800" dirty="0">
                <a:solidFill>
                  <a:schemeClr val="bg2"/>
                </a:solidFill>
              </a:rPr>
              <a:t> </a:t>
            </a:r>
            <a:r>
              <a:rPr lang="en-US" sz="1800" dirty="0" err="1">
                <a:solidFill>
                  <a:schemeClr val="bg2"/>
                </a:solidFill>
              </a:rPr>
              <a:t>cơ</a:t>
            </a:r>
            <a:r>
              <a:rPr lang="en-US" sz="1800" dirty="0">
                <a:solidFill>
                  <a:schemeClr val="bg2"/>
                </a:solidFill>
              </a:rPr>
              <a:t> </a:t>
            </a:r>
            <a:r>
              <a:rPr lang="en-US" sz="1800" dirty="0" err="1">
                <a:solidFill>
                  <a:schemeClr val="bg2"/>
                </a:solidFill>
              </a:rPr>
              <a:t>sở</a:t>
            </a:r>
            <a:r>
              <a:rPr lang="en-US" sz="1800" dirty="0">
                <a:solidFill>
                  <a:schemeClr val="bg2"/>
                </a:solidFill>
              </a:rPr>
              <a:t> </a:t>
            </a:r>
            <a:r>
              <a:rPr lang="en-US" sz="1800" dirty="0" err="1">
                <a:solidFill>
                  <a:schemeClr val="bg2"/>
                </a:solidFill>
              </a:rPr>
              <a:t>dữ</a:t>
            </a:r>
            <a:r>
              <a:rPr lang="en-US" sz="1800" dirty="0">
                <a:solidFill>
                  <a:schemeClr val="bg2"/>
                </a:solidFill>
              </a:rPr>
              <a:t> </a:t>
            </a:r>
            <a:r>
              <a:rPr lang="en-US" sz="1800" dirty="0" err="1">
                <a:solidFill>
                  <a:schemeClr val="bg2"/>
                </a:solidFill>
              </a:rPr>
              <a:t>liệu</a:t>
            </a:r>
            <a:endParaRPr lang="en-US" sz="1800" dirty="0">
              <a:solidFill>
                <a:schemeClr val="bg2"/>
              </a:solidFill>
            </a:endParaRPr>
          </a:p>
          <a:p>
            <a:pPr lvl="1"/>
            <a:r>
              <a:rPr lang="en-US" sz="1800" dirty="0" err="1">
                <a:solidFill>
                  <a:schemeClr val="bg2"/>
                </a:solidFill>
              </a:rPr>
              <a:t>Tạo</a:t>
            </a:r>
            <a:r>
              <a:rPr lang="en-US" sz="1800" dirty="0">
                <a:solidFill>
                  <a:schemeClr val="bg2"/>
                </a:solidFill>
              </a:rPr>
              <a:t> </a:t>
            </a:r>
            <a:r>
              <a:rPr lang="en-US" sz="1800" dirty="0" err="1">
                <a:solidFill>
                  <a:schemeClr val="bg2"/>
                </a:solidFill>
              </a:rPr>
              <a:t>bảng</a:t>
            </a:r>
            <a:endParaRPr lang="en-US" sz="1800" dirty="0">
              <a:solidFill>
                <a:schemeClr val="bg2"/>
              </a:solidFill>
            </a:endParaRPr>
          </a:p>
          <a:p>
            <a:pPr lvl="1"/>
            <a:r>
              <a:rPr lang="en-US" sz="1800" dirty="0" err="1">
                <a:solidFill>
                  <a:schemeClr val="bg2"/>
                </a:solidFill>
              </a:rPr>
              <a:t>Câu</a:t>
            </a:r>
            <a:r>
              <a:rPr lang="en-US" sz="1800" dirty="0">
                <a:solidFill>
                  <a:schemeClr val="bg2"/>
                </a:solidFill>
              </a:rPr>
              <a:t> </a:t>
            </a:r>
            <a:r>
              <a:rPr lang="en-US" sz="1800" dirty="0" err="1">
                <a:solidFill>
                  <a:schemeClr val="bg2"/>
                </a:solidFill>
              </a:rPr>
              <a:t>lệnh</a:t>
            </a:r>
            <a:r>
              <a:rPr lang="en-US" sz="1800" dirty="0">
                <a:solidFill>
                  <a:schemeClr val="bg2"/>
                </a:solidFill>
              </a:rPr>
              <a:t> </a:t>
            </a:r>
            <a:r>
              <a:rPr lang="en-US" sz="1800" dirty="0" err="1">
                <a:solidFill>
                  <a:schemeClr val="bg2"/>
                </a:solidFill>
              </a:rPr>
              <a:t>cập</a:t>
            </a:r>
            <a:r>
              <a:rPr lang="en-US" sz="1800" dirty="0">
                <a:solidFill>
                  <a:schemeClr val="bg2"/>
                </a:solidFill>
              </a:rPr>
              <a:t> </a:t>
            </a:r>
            <a:r>
              <a:rPr lang="en-US" sz="1800" dirty="0" err="1">
                <a:solidFill>
                  <a:schemeClr val="bg2"/>
                </a:solidFill>
              </a:rPr>
              <a:t>nhật</a:t>
            </a:r>
            <a:r>
              <a:rPr lang="en-US" sz="1800" dirty="0">
                <a:solidFill>
                  <a:schemeClr val="bg2"/>
                </a:solidFill>
              </a:rPr>
              <a:t> </a:t>
            </a:r>
            <a:r>
              <a:rPr lang="en-US" sz="1800" dirty="0" err="1">
                <a:solidFill>
                  <a:schemeClr val="bg2"/>
                </a:solidFill>
              </a:rPr>
              <a:t>dữ</a:t>
            </a:r>
            <a:r>
              <a:rPr lang="en-US" sz="1800" dirty="0">
                <a:solidFill>
                  <a:schemeClr val="bg2"/>
                </a:solidFill>
              </a:rPr>
              <a:t> </a:t>
            </a:r>
            <a:r>
              <a:rPr lang="en-US" sz="1800" dirty="0" err="1">
                <a:solidFill>
                  <a:schemeClr val="bg2"/>
                </a:solidFill>
              </a:rPr>
              <a:t>liệu</a:t>
            </a:r>
            <a:endParaRPr lang="en-US" sz="1800" dirty="0">
              <a:solidFill>
                <a:schemeClr val="bg2"/>
              </a:solidFill>
            </a:endParaRPr>
          </a:p>
          <a:p>
            <a:pPr lvl="1"/>
            <a:r>
              <a:rPr lang="en-US" sz="1800" dirty="0" err="1">
                <a:solidFill>
                  <a:schemeClr val="bg2"/>
                </a:solidFill>
              </a:rPr>
              <a:t>Câu</a:t>
            </a:r>
            <a:r>
              <a:rPr lang="en-US" sz="1800" dirty="0">
                <a:solidFill>
                  <a:schemeClr val="bg2"/>
                </a:solidFill>
              </a:rPr>
              <a:t> </a:t>
            </a:r>
            <a:r>
              <a:rPr lang="en-US" sz="1800" dirty="0" err="1">
                <a:solidFill>
                  <a:schemeClr val="bg2"/>
                </a:solidFill>
              </a:rPr>
              <a:t>lệnh</a:t>
            </a:r>
            <a:r>
              <a:rPr lang="en-US" sz="1800" dirty="0">
                <a:solidFill>
                  <a:schemeClr val="bg2"/>
                </a:solidFill>
              </a:rPr>
              <a:t> </a:t>
            </a:r>
            <a:r>
              <a:rPr lang="en-US" sz="1800" dirty="0" err="1">
                <a:solidFill>
                  <a:schemeClr val="bg2"/>
                </a:solidFill>
              </a:rPr>
              <a:t>thay</a:t>
            </a:r>
            <a:r>
              <a:rPr lang="en-US" sz="1800" dirty="0">
                <a:solidFill>
                  <a:schemeClr val="bg2"/>
                </a:solidFill>
              </a:rPr>
              <a:t> </a:t>
            </a:r>
            <a:r>
              <a:rPr lang="en-US" sz="1800" dirty="0" err="1">
                <a:solidFill>
                  <a:schemeClr val="bg2"/>
                </a:solidFill>
              </a:rPr>
              <a:t>đổi</a:t>
            </a:r>
            <a:r>
              <a:rPr lang="en-US" sz="1800" dirty="0">
                <a:solidFill>
                  <a:schemeClr val="bg2"/>
                </a:solidFill>
              </a:rPr>
              <a:t> </a:t>
            </a:r>
            <a:r>
              <a:rPr lang="en-US" sz="1800" dirty="0" err="1">
                <a:solidFill>
                  <a:schemeClr val="bg2"/>
                </a:solidFill>
              </a:rPr>
              <a:t>cấu</a:t>
            </a:r>
            <a:r>
              <a:rPr lang="en-US" sz="1800" dirty="0">
                <a:solidFill>
                  <a:schemeClr val="bg2"/>
                </a:solidFill>
              </a:rPr>
              <a:t> </a:t>
            </a:r>
            <a:r>
              <a:rPr lang="en-US" sz="1800" dirty="0" err="1">
                <a:solidFill>
                  <a:schemeClr val="bg2"/>
                </a:solidFill>
              </a:rPr>
              <a:t>trúc</a:t>
            </a:r>
            <a:r>
              <a:rPr lang="en-US" sz="1800" dirty="0">
                <a:solidFill>
                  <a:schemeClr val="bg2"/>
                </a:solidFill>
              </a:rPr>
              <a:t> </a:t>
            </a:r>
            <a:r>
              <a:rPr lang="en-US" sz="1800" dirty="0" err="1">
                <a:solidFill>
                  <a:schemeClr val="bg2"/>
                </a:solidFill>
              </a:rPr>
              <a:t>bảng</a:t>
            </a:r>
            <a:endParaRPr lang="en-US" sz="1800" dirty="0">
              <a:solidFill>
                <a:schemeClr val="bg2"/>
              </a:solidFill>
            </a:endParaRPr>
          </a:p>
          <a:p>
            <a:pPr lvl="1"/>
            <a:r>
              <a:rPr lang="en-US" sz="1800" dirty="0" err="1">
                <a:solidFill>
                  <a:schemeClr val="bg2"/>
                </a:solidFill>
              </a:rPr>
              <a:t>Xóa</a:t>
            </a:r>
            <a:r>
              <a:rPr lang="en-US" sz="1800" dirty="0">
                <a:solidFill>
                  <a:schemeClr val="bg2"/>
                </a:solidFill>
              </a:rPr>
              <a:t> </a:t>
            </a:r>
            <a:r>
              <a:rPr lang="en-US" sz="1800" dirty="0" err="1">
                <a:solidFill>
                  <a:schemeClr val="bg2"/>
                </a:solidFill>
              </a:rPr>
              <a:t>bảng</a:t>
            </a:r>
            <a:endParaRPr lang="en-US" sz="1800" dirty="0">
              <a:solidFill>
                <a:schemeClr val="bg2"/>
              </a:solidFill>
            </a:endParaRPr>
          </a:p>
          <a:p>
            <a:pPr eaLnBrk="1" hangingPunct="1"/>
            <a:r>
              <a:rPr lang="en-US" sz="2000" dirty="0" err="1">
                <a:solidFill>
                  <a:schemeClr val="bg2"/>
                </a:solidFill>
              </a:rPr>
              <a:t>Câu</a:t>
            </a:r>
            <a:r>
              <a:rPr lang="en-US" sz="2000" dirty="0">
                <a:solidFill>
                  <a:schemeClr val="bg2"/>
                </a:solidFill>
              </a:rPr>
              <a:t> </a:t>
            </a:r>
            <a:r>
              <a:rPr lang="en-US" sz="2000" dirty="0" err="1">
                <a:solidFill>
                  <a:schemeClr val="bg2"/>
                </a:solidFill>
              </a:rPr>
              <a:t>lệnh</a:t>
            </a:r>
            <a:r>
              <a:rPr lang="en-US" sz="2000" dirty="0">
                <a:solidFill>
                  <a:schemeClr val="bg2"/>
                </a:solidFill>
              </a:rPr>
              <a:t> </a:t>
            </a:r>
            <a:r>
              <a:rPr lang="en-US" sz="2000" dirty="0" err="1">
                <a:solidFill>
                  <a:schemeClr val="bg2"/>
                </a:solidFill>
              </a:rPr>
              <a:t>thao</a:t>
            </a:r>
            <a:r>
              <a:rPr lang="en-US" sz="2000" dirty="0">
                <a:solidFill>
                  <a:schemeClr val="bg2"/>
                </a:solidFill>
              </a:rPr>
              <a:t> </a:t>
            </a:r>
            <a:r>
              <a:rPr lang="en-US" sz="2000" dirty="0" err="1">
                <a:solidFill>
                  <a:schemeClr val="bg2"/>
                </a:solidFill>
              </a:rPr>
              <a:t>tác</a:t>
            </a:r>
            <a:r>
              <a:rPr lang="en-US" sz="2000" dirty="0">
                <a:solidFill>
                  <a:schemeClr val="bg2"/>
                </a:solidFill>
              </a:rPr>
              <a:t> </a:t>
            </a:r>
            <a:r>
              <a:rPr lang="en-US" sz="2000" dirty="0" err="1">
                <a:solidFill>
                  <a:schemeClr val="bg2"/>
                </a:solidFill>
              </a:rPr>
              <a:t>dữ</a:t>
            </a:r>
            <a:r>
              <a:rPr lang="en-US" sz="2000" dirty="0">
                <a:solidFill>
                  <a:schemeClr val="bg2"/>
                </a:solidFill>
              </a:rPr>
              <a:t> </a:t>
            </a:r>
            <a:r>
              <a:rPr lang="en-US" sz="2000" dirty="0" err="1">
                <a:solidFill>
                  <a:schemeClr val="bg2"/>
                </a:solidFill>
              </a:rPr>
              <a:t>liệu</a:t>
            </a:r>
            <a:endParaRPr lang="en-US" sz="2000" dirty="0">
              <a:solidFill>
                <a:schemeClr val="bg2"/>
              </a:solidFill>
            </a:endParaRPr>
          </a:p>
          <a:p>
            <a:pPr lvl="1" eaLnBrk="1" hangingPunct="1"/>
            <a:r>
              <a:rPr lang="en-US" sz="1800" dirty="0" err="1">
                <a:solidFill>
                  <a:schemeClr val="bg2"/>
                </a:solidFill>
              </a:rPr>
              <a:t>Truy</a:t>
            </a:r>
            <a:r>
              <a:rPr lang="en-US" sz="1800" dirty="0">
                <a:solidFill>
                  <a:schemeClr val="bg2"/>
                </a:solidFill>
              </a:rPr>
              <a:t> </a:t>
            </a:r>
            <a:r>
              <a:rPr lang="en-US" sz="1800" dirty="0" err="1">
                <a:solidFill>
                  <a:schemeClr val="bg2"/>
                </a:solidFill>
              </a:rPr>
              <a:t>vấn</a:t>
            </a:r>
            <a:r>
              <a:rPr lang="en-US" sz="1800" dirty="0">
                <a:solidFill>
                  <a:schemeClr val="bg2"/>
                </a:solidFill>
              </a:rPr>
              <a:t> </a:t>
            </a:r>
            <a:r>
              <a:rPr lang="en-US" sz="1800" dirty="0" err="1">
                <a:solidFill>
                  <a:schemeClr val="bg2"/>
                </a:solidFill>
              </a:rPr>
              <a:t>dữ</a:t>
            </a:r>
            <a:r>
              <a:rPr lang="en-US" sz="1800" dirty="0">
                <a:solidFill>
                  <a:schemeClr val="bg2"/>
                </a:solidFill>
              </a:rPr>
              <a:t> </a:t>
            </a:r>
            <a:r>
              <a:rPr lang="en-US" sz="1800" dirty="0" err="1">
                <a:solidFill>
                  <a:schemeClr val="bg2"/>
                </a:solidFill>
              </a:rPr>
              <a:t>liệu</a:t>
            </a:r>
            <a:r>
              <a:rPr lang="en-US" sz="1800" dirty="0">
                <a:solidFill>
                  <a:schemeClr val="bg2"/>
                </a:solidFill>
              </a:rPr>
              <a:t> </a:t>
            </a:r>
            <a:r>
              <a:rPr lang="en-US" sz="1800" dirty="0" err="1">
                <a:solidFill>
                  <a:schemeClr val="bg2"/>
                </a:solidFill>
              </a:rPr>
              <a:t>cơ</a:t>
            </a:r>
            <a:r>
              <a:rPr lang="en-US" sz="1800" dirty="0">
                <a:solidFill>
                  <a:schemeClr val="bg2"/>
                </a:solidFill>
              </a:rPr>
              <a:t> </a:t>
            </a:r>
            <a:r>
              <a:rPr lang="en-US" sz="1800" dirty="0" err="1">
                <a:solidFill>
                  <a:schemeClr val="bg2"/>
                </a:solidFill>
              </a:rPr>
              <a:t>bản</a:t>
            </a:r>
            <a:endParaRPr lang="en-US" sz="1800" dirty="0">
              <a:solidFill>
                <a:schemeClr val="bg2"/>
              </a:solidFill>
            </a:endParaRPr>
          </a:p>
          <a:p>
            <a:pPr lvl="1" eaLnBrk="1" hangingPunct="1"/>
            <a:r>
              <a:rPr lang="en-US" sz="1800" dirty="0" err="1">
                <a:solidFill>
                  <a:schemeClr val="bg2"/>
                </a:solidFill>
              </a:rPr>
              <a:t>Truy</a:t>
            </a:r>
            <a:r>
              <a:rPr lang="en-US" sz="1800" dirty="0">
                <a:solidFill>
                  <a:schemeClr val="bg2"/>
                </a:solidFill>
              </a:rPr>
              <a:t> </a:t>
            </a:r>
            <a:r>
              <a:rPr lang="en-US" sz="1800" dirty="0" err="1">
                <a:solidFill>
                  <a:schemeClr val="bg2"/>
                </a:solidFill>
              </a:rPr>
              <a:t>vấn</a:t>
            </a:r>
            <a:r>
              <a:rPr lang="en-US" sz="1800" dirty="0">
                <a:solidFill>
                  <a:schemeClr val="bg2"/>
                </a:solidFill>
              </a:rPr>
              <a:t> </a:t>
            </a:r>
            <a:r>
              <a:rPr lang="en-US" sz="1800" dirty="0" err="1">
                <a:solidFill>
                  <a:schemeClr val="bg2"/>
                </a:solidFill>
              </a:rPr>
              <a:t>lồng</a:t>
            </a:r>
            <a:endParaRPr lang="en-US" sz="1800" dirty="0">
              <a:solidFill>
                <a:schemeClr val="bg2"/>
              </a:solidFill>
            </a:endParaRPr>
          </a:p>
          <a:p>
            <a:pPr lvl="1" eaLnBrk="1" hangingPunct="1"/>
            <a:r>
              <a:rPr lang="en-US" sz="1800" b="1" dirty="0" err="1"/>
              <a:t>Hàm</a:t>
            </a:r>
            <a:r>
              <a:rPr lang="en-US" sz="1800" b="1" dirty="0"/>
              <a:t> </a:t>
            </a:r>
            <a:r>
              <a:rPr lang="en-US" sz="1800" b="1" dirty="0" err="1"/>
              <a:t>kết</a:t>
            </a:r>
            <a:r>
              <a:rPr lang="en-US" sz="1800" b="1" dirty="0"/>
              <a:t> </a:t>
            </a:r>
            <a:r>
              <a:rPr lang="en-US" sz="1800" b="1" dirty="0" err="1"/>
              <a:t>hợp</a:t>
            </a:r>
            <a:r>
              <a:rPr lang="en-US" sz="1800" b="1" dirty="0"/>
              <a:t> </a:t>
            </a:r>
            <a:r>
              <a:rPr lang="en-US" sz="1800" b="1" dirty="0" err="1"/>
              <a:t>và</a:t>
            </a:r>
            <a:r>
              <a:rPr lang="en-US" sz="1800" b="1" dirty="0"/>
              <a:t> </a:t>
            </a:r>
            <a:r>
              <a:rPr lang="en-US" sz="1800" b="1" dirty="0" err="1"/>
              <a:t>gom</a:t>
            </a:r>
            <a:r>
              <a:rPr lang="en-US" sz="1800" b="1" dirty="0"/>
              <a:t> </a:t>
            </a:r>
            <a:r>
              <a:rPr lang="en-US" sz="1800" b="1" dirty="0" err="1"/>
              <a:t>nhóm</a:t>
            </a:r>
            <a:endParaRPr lang="en-US" sz="1800" b="1" dirty="0"/>
          </a:p>
          <a:p>
            <a:pPr lvl="1" eaLnBrk="1" hangingPunct="1"/>
            <a:r>
              <a:rPr lang="en-US" sz="1800" dirty="0" err="1">
                <a:solidFill>
                  <a:schemeClr val="tx1"/>
                </a:solidFill>
              </a:rPr>
              <a:t>Một</a:t>
            </a:r>
            <a:r>
              <a:rPr lang="en-US" sz="1800" dirty="0">
                <a:solidFill>
                  <a:schemeClr val="tx1"/>
                </a:solidFill>
              </a:rPr>
              <a:t> </a:t>
            </a:r>
            <a:r>
              <a:rPr lang="en-US" sz="1800" dirty="0" err="1">
                <a:solidFill>
                  <a:schemeClr val="tx1"/>
                </a:solidFill>
              </a:rPr>
              <a:t>số</a:t>
            </a:r>
            <a:r>
              <a:rPr lang="en-US" sz="1800" dirty="0">
                <a:solidFill>
                  <a:schemeClr val="tx1"/>
                </a:solidFill>
              </a:rPr>
              <a:t> </a:t>
            </a:r>
            <a:r>
              <a:rPr lang="en-US" sz="1800" dirty="0" err="1">
                <a:solidFill>
                  <a:schemeClr val="tx1"/>
                </a:solidFill>
              </a:rPr>
              <a:t>dạng</a:t>
            </a:r>
            <a:r>
              <a:rPr lang="en-US" sz="1800" dirty="0">
                <a:solidFill>
                  <a:schemeClr val="tx1"/>
                </a:solidFill>
              </a:rPr>
              <a:t> </a:t>
            </a:r>
            <a:r>
              <a:rPr lang="en-US" sz="1800" dirty="0" err="1">
                <a:solidFill>
                  <a:schemeClr val="tx1"/>
                </a:solidFill>
              </a:rPr>
              <a:t>truy</a:t>
            </a:r>
            <a:r>
              <a:rPr lang="en-US" sz="1800" dirty="0">
                <a:solidFill>
                  <a:schemeClr val="tx1"/>
                </a:solidFill>
              </a:rPr>
              <a:t> </a:t>
            </a:r>
            <a:r>
              <a:rPr lang="en-US" sz="1800" dirty="0" err="1">
                <a:solidFill>
                  <a:schemeClr val="tx1"/>
                </a:solidFill>
              </a:rPr>
              <a:t>vấn</a:t>
            </a:r>
            <a:r>
              <a:rPr lang="en-US" sz="1800" dirty="0">
                <a:solidFill>
                  <a:schemeClr val="tx1"/>
                </a:solidFill>
              </a:rPr>
              <a:t> </a:t>
            </a:r>
            <a:r>
              <a:rPr lang="en-US" sz="1800" dirty="0" err="1">
                <a:solidFill>
                  <a:schemeClr val="tx1"/>
                </a:solidFill>
              </a:rPr>
              <a:t>khác</a:t>
            </a:r>
            <a:endParaRPr lang="en-US" sz="1800" dirty="0">
              <a:solidFill>
                <a:schemeClr val="tx1"/>
              </a:solidFill>
            </a:endParaRPr>
          </a:p>
          <a:p>
            <a:pPr eaLnBrk="1" hangingPunct="1"/>
            <a:r>
              <a:rPr lang="en-US" sz="2000" dirty="0" err="1"/>
              <a:t>Khung</a:t>
            </a:r>
            <a:r>
              <a:rPr lang="en-US" sz="2000" dirty="0"/>
              <a:t> </a:t>
            </a:r>
            <a:r>
              <a:rPr lang="en-US" sz="2000" dirty="0" err="1"/>
              <a:t>nhìn</a:t>
            </a:r>
            <a:endParaRPr lang="en-US" sz="2000" dirty="0"/>
          </a:p>
        </p:txBody>
      </p:sp>
    </p:spTree>
    <p:extLst>
      <p:ext uri="{BB962C8B-B14F-4D97-AF65-F5344CB8AC3E}">
        <p14:creationId xmlns:p14="http://schemas.microsoft.com/office/powerpoint/2010/main" val="14933769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p:txBody>
          <a:bodyPr/>
          <a:lstStyle/>
          <a:p>
            <a:pPr eaLnBrk="1" hangingPunct="1"/>
            <a:r>
              <a:rPr lang="en-US"/>
              <a:t>Hàm kết hợp và gom nhóm</a:t>
            </a:r>
          </a:p>
        </p:txBody>
      </p:sp>
      <p:sp>
        <p:nvSpPr>
          <p:cNvPr id="161796" name="Rectangle 3"/>
          <p:cNvSpPr>
            <a:spLocks noGrp="1" noChangeArrowheads="1"/>
          </p:cNvSpPr>
          <p:nvPr>
            <p:ph type="body" idx="4294967295"/>
          </p:nvPr>
        </p:nvSpPr>
        <p:spPr/>
        <p:txBody>
          <a:bodyPr/>
          <a:lstStyle/>
          <a:p>
            <a:pPr eaLnBrk="1" hangingPunct="1"/>
            <a:r>
              <a:rPr lang="en-US" dirty="0" err="1"/>
              <a:t>Hàm</a:t>
            </a:r>
            <a:r>
              <a:rPr lang="en-US" dirty="0"/>
              <a:t> </a:t>
            </a:r>
            <a:r>
              <a:rPr lang="en-US" dirty="0" err="1"/>
              <a:t>kết</a:t>
            </a:r>
            <a:r>
              <a:rPr lang="en-US" dirty="0"/>
              <a:t> </a:t>
            </a:r>
            <a:r>
              <a:rPr lang="en-US" dirty="0" err="1"/>
              <a:t>hợp</a:t>
            </a:r>
            <a:r>
              <a:rPr lang="en-US" dirty="0"/>
              <a:t>:</a:t>
            </a:r>
          </a:p>
          <a:p>
            <a:pPr marL="669925" lvl="1" indent="-325438" eaLnBrk="1" hangingPunct="1"/>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mệnh</a:t>
            </a:r>
            <a:r>
              <a:rPr lang="en-US" dirty="0"/>
              <a:t> </a:t>
            </a:r>
            <a:r>
              <a:rPr lang="en-US" dirty="0" err="1"/>
              <a:t>đề</a:t>
            </a:r>
            <a:r>
              <a:rPr lang="en-US" dirty="0"/>
              <a:t> SELECT</a:t>
            </a:r>
          </a:p>
          <a:p>
            <a:pPr marL="669925" lvl="1" indent="-325438" eaLnBrk="1" hangingPunct="1"/>
            <a:r>
              <a:rPr lang="en-US" dirty="0" err="1"/>
              <a:t>Có</a:t>
            </a:r>
            <a:r>
              <a:rPr lang="en-US" dirty="0"/>
              <a:t> </a:t>
            </a:r>
            <a:r>
              <a:rPr lang="en-US" dirty="0" err="1"/>
              <a:t>các</a:t>
            </a:r>
            <a:r>
              <a:rPr lang="en-US" dirty="0"/>
              <a:t> </a:t>
            </a:r>
            <a:r>
              <a:rPr lang="en-US" dirty="0" err="1"/>
              <a:t>hàm</a:t>
            </a:r>
            <a:r>
              <a:rPr lang="en-US" dirty="0"/>
              <a:t> </a:t>
            </a:r>
            <a:r>
              <a:rPr lang="en-US" dirty="0" err="1"/>
              <a:t>kết</a:t>
            </a:r>
            <a:r>
              <a:rPr lang="en-US" dirty="0"/>
              <a:t> </a:t>
            </a:r>
            <a:r>
              <a:rPr lang="en-US" dirty="0" err="1"/>
              <a:t>hợp</a:t>
            </a:r>
            <a:r>
              <a:rPr lang="en-US" dirty="0"/>
              <a:t> </a:t>
            </a:r>
            <a:r>
              <a:rPr lang="en-US" dirty="0" err="1"/>
              <a:t>sau</a:t>
            </a:r>
            <a:r>
              <a:rPr lang="en-US" dirty="0"/>
              <a:t>: </a:t>
            </a:r>
          </a:p>
          <a:p>
            <a:pPr lvl="2" eaLnBrk="1" hangingPunct="1"/>
            <a:r>
              <a:rPr lang="en-US" dirty="0"/>
              <a:t>COUNT</a:t>
            </a:r>
          </a:p>
          <a:p>
            <a:pPr lvl="3" eaLnBrk="1" hangingPunct="1"/>
            <a:r>
              <a:rPr lang="en-US" dirty="0"/>
              <a:t>COUNT(*)  </a:t>
            </a:r>
            <a:r>
              <a:rPr lang="en-US" dirty="0" err="1"/>
              <a:t>đếm</a:t>
            </a:r>
            <a:r>
              <a:rPr lang="en-US" dirty="0"/>
              <a:t> </a:t>
            </a:r>
            <a:r>
              <a:rPr lang="en-US" dirty="0" err="1"/>
              <a:t>số</a:t>
            </a:r>
            <a:r>
              <a:rPr lang="en-US" dirty="0"/>
              <a:t> </a:t>
            </a:r>
            <a:r>
              <a:rPr lang="en-US" dirty="0" err="1"/>
              <a:t>dòng</a:t>
            </a:r>
            <a:endParaRPr lang="en-US" dirty="0"/>
          </a:p>
          <a:p>
            <a:pPr lvl="3" eaLnBrk="1" hangingPunct="1"/>
            <a:r>
              <a:rPr lang="en-US" dirty="0"/>
              <a:t>COUNT(&lt;</a:t>
            </a:r>
            <a:r>
              <a:rPr lang="en-US" dirty="0" err="1"/>
              <a:t>tên</a:t>
            </a:r>
            <a:r>
              <a:rPr lang="en-US" dirty="0"/>
              <a:t> </a:t>
            </a:r>
            <a:r>
              <a:rPr lang="en-US" dirty="0" err="1"/>
              <a:t>thuộc</a:t>
            </a:r>
            <a:r>
              <a:rPr lang="en-US" dirty="0"/>
              <a:t> </a:t>
            </a:r>
            <a:r>
              <a:rPr lang="en-US" dirty="0" err="1"/>
              <a:t>tính</a:t>
            </a:r>
            <a:r>
              <a:rPr lang="en-US" dirty="0"/>
              <a:t>&gt;) </a:t>
            </a:r>
            <a:r>
              <a:rPr lang="en-US" dirty="0" err="1"/>
              <a:t>đếm</a:t>
            </a:r>
            <a:r>
              <a:rPr lang="en-US" dirty="0"/>
              <a:t> </a:t>
            </a:r>
            <a:r>
              <a:rPr lang="en-US" dirty="0" err="1"/>
              <a:t>số</a:t>
            </a:r>
            <a:r>
              <a:rPr lang="en-US" dirty="0"/>
              <a:t> </a:t>
            </a:r>
            <a:r>
              <a:rPr lang="en-US" dirty="0" err="1"/>
              <a:t>giá</a:t>
            </a:r>
            <a:r>
              <a:rPr lang="en-US" dirty="0"/>
              <a:t> </a:t>
            </a:r>
            <a:r>
              <a:rPr lang="en-US" dirty="0" err="1"/>
              <a:t>trị</a:t>
            </a:r>
            <a:r>
              <a:rPr lang="en-US" dirty="0"/>
              <a:t> </a:t>
            </a:r>
            <a:r>
              <a:rPr lang="en-US" dirty="0" err="1"/>
              <a:t>khác</a:t>
            </a:r>
            <a:r>
              <a:rPr lang="en-US" dirty="0"/>
              <a:t> NULL </a:t>
            </a:r>
            <a:r>
              <a:rPr lang="en-US" dirty="0" err="1"/>
              <a:t>của</a:t>
            </a:r>
            <a:r>
              <a:rPr lang="en-US" dirty="0"/>
              <a:t> </a:t>
            </a:r>
            <a:r>
              <a:rPr lang="en-US" dirty="0" err="1"/>
              <a:t>thuộc</a:t>
            </a:r>
            <a:r>
              <a:rPr lang="en-US" dirty="0"/>
              <a:t> </a:t>
            </a:r>
            <a:r>
              <a:rPr lang="en-US" dirty="0" err="1"/>
              <a:t>tính</a:t>
            </a:r>
            <a:endParaRPr lang="en-US" dirty="0"/>
          </a:p>
          <a:p>
            <a:pPr lvl="3" eaLnBrk="1" hangingPunct="1"/>
            <a:r>
              <a:rPr lang="en-US" dirty="0"/>
              <a:t>COUNT(DISTINCT &lt;</a:t>
            </a:r>
            <a:r>
              <a:rPr lang="en-US" dirty="0" err="1"/>
              <a:t>tên</a:t>
            </a:r>
            <a:r>
              <a:rPr lang="en-US" dirty="0"/>
              <a:t> </a:t>
            </a:r>
            <a:r>
              <a:rPr lang="en-US" dirty="0" err="1"/>
              <a:t>thuộc</a:t>
            </a:r>
            <a:r>
              <a:rPr lang="en-US" dirty="0"/>
              <a:t> </a:t>
            </a:r>
            <a:r>
              <a:rPr lang="en-US" dirty="0" err="1"/>
              <a:t>tính</a:t>
            </a:r>
            <a:r>
              <a:rPr lang="en-US" dirty="0"/>
              <a:t>&gt;) </a:t>
            </a:r>
            <a:r>
              <a:rPr lang="en-US" dirty="0" err="1"/>
              <a:t>đếm</a:t>
            </a:r>
            <a:r>
              <a:rPr lang="en-US" dirty="0"/>
              <a:t> </a:t>
            </a:r>
            <a:r>
              <a:rPr lang="en-US" dirty="0" err="1"/>
              <a:t>số</a:t>
            </a:r>
            <a:r>
              <a:rPr lang="en-US" dirty="0"/>
              <a:t> </a:t>
            </a:r>
            <a:r>
              <a:rPr lang="en-US" dirty="0" err="1"/>
              <a:t>giá</a:t>
            </a:r>
            <a:r>
              <a:rPr lang="en-US" dirty="0"/>
              <a:t> </a:t>
            </a:r>
            <a:r>
              <a:rPr lang="en-US" dirty="0" err="1"/>
              <a:t>trị</a:t>
            </a:r>
            <a:r>
              <a:rPr lang="en-US" dirty="0"/>
              <a:t> </a:t>
            </a:r>
            <a:r>
              <a:rPr lang="en-US" dirty="0" err="1"/>
              <a:t>khác</a:t>
            </a:r>
            <a:r>
              <a:rPr lang="en-US" dirty="0"/>
              <a:t> </a:t>
            </a:r>
            <a:r>
              <a:rPr lang="en-US" dirty="0" err="1"/>
              <a:t>nhau</a:t>
            </a:r>
            <a:r>
              <a:rPr lang="en-US" dirty="0"/>
              <a:t> </a:t>
            </a:r>
            <a:r>
              <a:rPr lang="en-US" dirty="0" err="1"/>
              <a:t>và</a:t>
            </a:r>
            <a:r>
              <a:rPr lang="en-US" dirty="0"/>
              <a:t> </a:t>
            </a:r>
            <a:r>
              <a:rPr lang="en-US" dirty="0" err="1"/>
              <a:t>khác</a:t>
            </a:r>
            <a:r>
              <a:rPr lang="en-US" dirty="0"/>
              <a:t> NULL </a:t>
            </a:r>
            <a:r>
              <a:rPr lang="en-US" dirty="0" err="1"/>
              <a:t>của</a:t>
            </a:r>
            <a:r>
              <a:rPr lang="en-US" dirty="0"/>
              <a:t> </a:t>
            </a:r>
            <a:r>
              <a:rPr lang="en-US" dirty="0" err="1"/>
              <a:t>thuộc</a:t>
            </a:r>
            <a:r>
              <a:rPr lang="en-US" dirty="0"/>
              <a:t> </a:t>
            </a:r>
            <a:r>
              <a:rPr lang="en-US" dirty="0" err="1"/>
              <a:t>tính</a:t>
            </a:r>
            <a:endParaRPr lang="en-US" dirty="0"/>
          </a:p>
          <a:p>
            <a:pPr lvl="2" eaLnBrk="1" hangingPunct="1"/>
            <a:r>
              <a:rPr lang="en-US" dirty="0"/>
              <a:t>MIN</a:t>
            </a:r>
          </a:p>
          <a:p>
            <a:pPr lvl="2" eaLnBrk="1" hangingPunct="1"/>
            <a:r>
              <a:rPr lang="en-US" dirty="0"/>
              <a:t>MAX</a:t>
            </a:r>
          </a:p>
          <a:p>
            <a:pPr lvl="2" eaLnBrk="1" hangingPunct="1"/>
            <a:r>
              <a:rPr lang="en-US" dirty="0"/>
              <a:t>SUM</a:t>
            </a:r>
          </a:p>
          <a:p>
            <a:pPr lvl="2" eaLnBrk="1" hangingPunct="1"/>
            <a:r>
              <a:rPr lang="en-US" dirty="0"/>
              <a:t>AVG: Average</a:t>
            </a:r>
          </a:p>
        </p:txBody>
      </p:sp>
    </p:spTree>
    <p:extLst>
      <p:ext uri="{BB962C8B-B14F-4D97-AF65-F5344CB8AC3E}">
        <p14:creationId xmlns:p14="http://schemas.microsoft.com/office/powerpoint/2010/main" val="1182310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1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7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79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179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79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179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179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179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17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p:txBody>
          <a:bodyPr/>
          <a:lstStyle/>
          <a:p>
            <a:pPr eaLnBrk="1" hangingPunct="1"/>
            <a:r>
              <a:rPr lang="en-US"/>
              <a:t>Hàm kết hợp và gom nhóm (tt)</a:t>
            </a:r>
          </a:p>
        </p:txBody>
      </p:sp>
      <p:sp>
        <p:nvSpPr>
          <p:cNvPr id="162820" name="Rectangle 3"/>
          <p:cNvSpPr>
            <a:spLocks noGrp="1" noChangeArrowheads="1"/>
          </p:cNvSpPr>
          <p:nvPr>
            <p:ph type="body" idx="4294967295"/>
          </p:nvPr>
        </p:nvSpPr>
        <p:spPr/>
        <p:txBody>
          <a:bodyPr/>
          <a:lstStyle/>
          <a:p>
            <a:pPr eaLnBrk="1" hangingPunct="1"/>
            <a:r>
              <a:rPr lang="en-US"/>
              <a:t>Ví dụ: </a:t>
            </a:r>
          </a:p>
          <a:p>
            <a:pPr marL="669925" lvl="1" indent="-325438" eaLnBrk="1" hangingPunct="1"/>
            <a:r>
              <a:rPr lang="en-US"/>
              <a:t>Tìm tổng lương, lương cao nhất, lương thấp nhất và lương trung bình của các nhân viên</a:t>
            </a:r>
          </a:p>
          <a:p>
            <a:pPr marL="669925" lvl="1" indent="-325438" eaLnBrk="1" hangingPunct="1"/>
            <a:r>
              <a:rPr lang="en-US" b="1">
                <a:solidFill>
                  <a:srgbClr val="008000"/>
                </a:solidFill>
                <a:latin typeface="Courier New" pitchFamily="49" charset="0"/>
              </a:rPr>
              <a:t>Select sum(luong) as ‘tong luong’, min(luong) as ‘luong nho nhat’, max(luong) as ‘luong lon nhat’, avg(luong) as ‘luong tb’</a:t>
            </a:r>
          </a:p>
          <a:p>
            <a:pPr marL="669925" lvl="1" indent="-325438" eaLnBrk="1" hangingPunct="1">
              <a:buFontTx/>
              <a:buNone/>
            </a:pPr>
            <a:r>
              <a:rPr lang="en-US" b="1">
                <a:solidFill>
                  <a:srgbClr val="008000"/>
                </a:solidFill>
                <a:latin typeface="Courier New" pitchFamily="49" charset="0"/>
              </a:rPr>
              <a:t>	From NhanVien</a:t>
            </a:r>
          </a:p>
          <a:p>
            <a:pPr marL="669925" lvl="1" indent="-325438" eaLnBrk="1" hangingPunct="1"/>
            <a:endParaRPr lang="en-US" b="1">
              <a:solidFill>
                <a:srgbClr val="008000"/>
              </a:solidFill>
              <a:latin typeface="Courier New" pitchFamily="49" charset="0"/>
            </a:endParaRPr>
          </a:p>
          <a:p>
            <a:pPr marL="669925" lvl="1" indent="-325438" eaLnBrk="1" hangingPunct="1"/>
            <a:r>
              <a:rPr lang="en-US"/>
              <a:t>Cho biết số lượng nhân viên của phòng ‘Nghien cuu’ </a:t>
            </a:r>
          </a:p>
          <a:p>
            <a:pPr marL="669925" lvl="1" indent="-325438" eaLnBrk="1" hangingPunct="1"/>
            <a:endParaRPr lang="en-US"/>
          </a:p>
        </p:txBody>
      </p:sp>
    </p:spTree>
    <p:extLst>
      <p:ext uri="{BB962C8B-B14F-4D97-AF65-F5344CB8AC3E}">
        <p14:creationId xmlns:p14="http://schemas.microsoft.com/office/powerpoint/2010/main" val="140822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82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82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282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28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p:txBody>
          <a:bodyPr/>
          <a:lstStyle/>
          <a:p>
            <a:pPr eaLnBrk="1" hangingPunct="1"/>
            <a:r>
              <a:rPr lang="en-US"/>
              <a:t>Hàm kết hợp và gom nhóm (tt)</a:t>
            </a:r>
          </a:p>
        </p:txBody>
      </p:sp>
      <p:sp>
        <p:nvSpPr>
          <p:cNvPr id="163844" name="Rectangle 3"/>
          <p:cNvSpPr>
            <a:spLocks noGrp="1" noChangeArrowheads="1"/>
          </p:cNvSpPr>
          <p:nvPr>
            <p:ph type="body" idx="4294967295"/>
          </p:nvPr>
        </p:nvSpPr>
        <p:spPr/>
        <p:txBody>
          <a:bodyPr/>
          <a:lstStyle/>
          <a:p>
            <a:pPr eaLnBrk="1" hangingPunct="1"/>
            <a:r>
              <a:rPr lang="en-US" dirty="0" err="1"/>
              <a:t>Gom</a:t>
            </a:r>
            <a:r>
              <a:rPr lang="en-US" dirty="0"/>
              <a:t> </a:t>
            </a:r>
            <a:r>
              <a:rPr lang="en-US" dirty="0" err="1"/>
              <a:t>nhóm</a:t>
            </a:r>
            <a:r>
              <a:rPr lang="en-US" dirty="0"/>
              <a:t>:</a:t>
            </a:r>
          </a:p>
          <a:p>
            <a:pPr marL="669925" lvl="1" indent="-325438" eaLnBrk="1" hangingPunct="1"/>
            <a:r>
              <a:rPr lang="en-US" dirty="0" err="1"/>
              <a:t>Nhóm</a:t>
            </a:r>
            <a:r>
              <a:rPr lang="en-US" dirty="0"/>
              <a:t> </a:t>
            </a:r>
            <a:r>
              <a:rPr lang="en-US" dirty="0" err="1"/>
              <a:t>các</a:t>
            </a:r>
            <a:r>
              <a:rPr lang="en-US" dirty="0"/>
              <a:t> </a:t>
            </a:r>
            <a:r>
              <a:rPr lang="en-US" dirty="0" err="1"/>
              <a:t>bộ</a:t>
            </a:r>
            <a:r>
              <a:rPr lang="en-US" dirty="0"/>
              <a:t> </a:t>
            </a:r>
            <a:r>
              <a:rPr lang="en-US" dirty="0" err="1"/>
              <a:t>có</a:t>
            </a:r>
            <a:r>
              <a:rPr lang="en-US" dirty="0"/>
              <a:t> </a:t>
            </a:r>
            <a:r>
              <a:rPr lang="en-US" dirty="0" err="1"/>
              <a:t>cùng</a:t>
            </a:r>
            <a:r>
              <a:rPr lang="en-US" dirty="0"/>
              <a:t> </a:t>
            </a:r>
            <a:r>
              <a:rPr lang="en-US" dirty="0" err="1"/>
              <a:t>giá</a:t>
            </a:r>
            <a:r>
              <a:rPr lang="en-US" dirty="0"/>
              <a:t> </a:t>
            </a:r>
            <a:r>
              <a:rPr lang="en-US" dirty="0" err="1"/>
              <a:t>trị</a:t>
            </a:r>
            <a:r>
              <a:rPr lang="en-US" dirty="0"/>
              <a:t> </a:t>
            </a:r>
            <a:r>
              <a:rPr lang="en-US" dirty="0" err="1"/>
              <a:t>ở</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lại</a:t>
            </a:r>
            <a:r>
              <a:rPr lang="en-US" dirty="0"/>
              <a:t> </a:t>
            </a:r>
            <a:r>
              <a:rPr lang="en-US" dirty="0" err="1"/>
              <a:t>với</a:t>
            </a:r>
            <a:r>
              <a:rPr lang="en-US" dirty="0"/>
              <a:t> </a:t>
            </a:r>
            <a:r>
              <a:rPr lang="en-US" dirty="0" err="1"/>
              <a:t>nhau</a:t>
            </a:r>
            <a:endParaRPr lang="en-US" dirty="0"/>
          </a:p>
          <a:p>
            <a:pPr marL="669925" lvl="1" indent="-325438" eaLnBrk="1" hangingPunct="1"/>
            <a:r>
              <a:rPr lang="en-US" dirty="0" err="1"/>
              <a:t>Cú</a:t>
            </a:r>
            <a:r>
              <a:rPr lang="en-US" dirty="0"/>
              <a:t> </a:t>
            </a:r>
            <a:r>
              <a:rPr lang="en-US" dirty="0" err="1"/>
              <a:t>pháp</a:t>
            </a:r>
            <a:r>
              <a:rPr lang="en-US" dirty="0"/>
              <a:t>:</a:t>
            </a:r>
          </a:p>
          <a:p>
            <a:pPr lvl="2">
              <a:buFontTx/>
              <a:buNone/>
            </a:pPr>
            <a:r>
              <a:rPr lang="en-US" sz="2400" b="1" dirty="0">
                <a:solidFill>
                  <a:srgbClr val="3333FF"/>
                </a:solidFill>
                <a:latin typeface="Courier New" pitchFamily="49" charset="0"/>
              </a:rPr>
              <a:t>SELECT &lt;</a:t>
            </a:r>
            <a:r>
              <a:rPr lang="en-US" sz="2400" b="1" dirty="0" err="1">
                <a:solidFill>
                  <a:srgbClr val="3333FF"/>
                </a:solidFill>
                <a:latin typeface="Courier New" pitchFamily="49" charset="0"/>
              </a:rPr>
              <a:t>danh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sách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các</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a:t>
            </a:r>
            <a:r>
              <a:rPr lang="en-US" b="1" dirty="0" err="1">
                <a:solidFill>
                  <a:srgbClr val="3333FF"/>
                </a:solidFill>
                <a:latin typeface="Courier New" pitchFamily="49" charset="0"/>
              </a:rPr>
              <a:t>ộ</a:t>
            </a:r>
            <a:r>
              <a:rPr lang="en-US" sz="2400" b="1" dirty="0" err="1">
                <a:solidFill>
                  <a:srgbClr val="3333FF"/>
                </a:solidFill>
                <a:latin typeface="Courier New" pitchFamily="49" charset="0"/>
              </a:rPr>
              <a:t>t</a:t>
            </a:r>
            <a:r>
              <a:rPr lang="en-US" sz="2400" b="1" dirty="0">
                <a:solidFill>
                  <a:srgbClr val="3333FF"/>
                </a:solidFill>
                <a:latin typeface="Courier New" pitchFamily="49" charset="0"/>
              </a:rPr>
              <a:t>&gt;</a:t>
            </a:r>
          </a:p>
          <a:p>
            <a:pPr lvl="2">
              <a:buFontTx/>
              <a:buNone/>
            </a:pPr>
            <a:r>
              <a:rPr lang="en-US" sz="2400" b="1" dirty="0">
                <a:solidFill>
                  <a:srgbClr val="3333FF"/>
                </a:solidFill>
                <a:latin typeface="Courier New" pitchFamily="49" charset="0"/>
              </a:rPr>
              <a:t>FROM &lt;</a:t>
            </a:r>
            <a:r>
              <a:rPr lang="en-US" sz="2400" b="1" dirty="0" err="1">
                <a:solidFill>
                  <a:srgbClr val="3333FF"/>
                </a:solidFill>
                <a:latin typeface="Courier New" pitchFamily="49" charset="0"/>
              </a:rPr>
              <a:t>danh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sách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các</a:t>
            </a:r>
            <a:r>
              <a:rPr lang="en-US" sz="2400" b="1" dirty="0">
                <a:solidFill>
                  <a:srgbClr val="3333FF"/>
                </a:solidFill>
                <a:latin typeface="Courier New" pitchFamily="49" charset="0"/>
              </a:rPr>
              <a:t> </a:t>
            </a:r>
            <a:r>
              <a:rPr lang="en-US" sz="2400" b="1" dirty="0" err="1">
                <a:solidFill>
                  <a:srgbClr val="3333FF"/>
                </a:solidFill>
                <a:latin typeface="Courier New" pitchFamily="49" charset="0"/>
                <a:cs typeface="Courier New" pitchFamily="49" charset="0"/>
              </a:rPr>
              <a:t>bảng</a:t>
            </a:r>
            <a:r>
              <a:rPr lang="en-US" sz="2400" b="1" dirty="0">
                <a:solidFill>
                  <a:srgbClr val="3333FF"/>
                </a:solidFill>
                <a:latin typeface="Courier New" pitchFamily="49" charset="0"/>
              </a:rPr>
              <a:t>&gt;</a:t>
            </a:r>
          </a:p>
          <a:p>
            <a:pPr lvl="2">
              <a:buFontTx/>
              <a:buNone/>
            </a:pPr>
            <a:r>
              <a:rPr lang="en-US" sz="2400" b="1" dirty="0">
                <a:solidFill>
                  <a:srgbClr val="3333FF"/>
                </a:solidFill>
                <a:latin typeface="Courier New" pitchFamily="49" charset="0"/>
              </a:rPr>
              <a:t>WHERE &lt;</a:t>
            </a:r>
            <a:r>
              <a:rPr lang="en-US" sz="2400" b="1" dirty="0" err="1">
                <a:solidFill>
                  <a:srgbClr val="3333FF"/>
                </a:solidFill>
                <a:latin typeface="Courier New" pitchFamily="49" charset="0"/>
              </a:rPr>
              <a:t>đi</a:t>
            </a:r>
            <a:r>
              <a:rPr lang="en-US" b="1" dirty="0" err="1">
                <a:solidFill>
                  <a:srgbClr val="3333FF"/>
                </a:solidFill>
                <a:latin typeface="Courier New" pitchFamily="49" charset="0"/>
              </a:rPr>
              <a:t>ề</a:t>
            </a:r>
            <a:r>
              <a:rPr lang="en-US" sz="2400" b="1" dirty="0" err="1">
                <a:solidFill>
                  <a:srgbClr val="3333FF"/>
                </a:solidFill>
                <a:latin typeface="Courier New" pitchFamily="49" charset="0"/>
              </a:rPr>
              <a:t>u</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ki</a:t>
            </a:r>
            <a:r>
              <a:rPr lang="en-US" b="1" dirty="0" err="1">
                <a:solidFill>
                  <a:srgbClr val="3333FF"/>
                </a:solidFill>
                <a:latin typeface="Courier New" pitchFamily="49" charset="0"/>
              </a:rPr>
              <a:t>ệ</a:t>
            </a:r>
            <a:r>
              <a:rPr lang="en-US" sz="2400" b="1" dirty="0" err="1">
                <a:solidFill>
                  <a:srgbClr val="3333FF"/>
                </a:solidFill>
                <a:latin typeface="Courier New" pitchFamily="49" charset="0"/>
              </a:rPr>
              <a:t>n</a:t>
            </a:r>
            <a:r>
              <a:rPr lang="en-US" sz="2400" b="1" dirty="0">
                <a:solidFill>
                  <a:srgbClr val="3333FF"/>
                </a:solidFill>
                <a:latin typeface="Courier New" pitchFamily="49" charset="0"/>
              </a:rPr>
              <a:t>&gt;</a:t>
            </a:r>
          </a:p>
          <a:p>
            <a:pPr lvl="2">
              <a:buFontTx/>
              <a:buNone/>
            </a:pPr>
            <a:r>
              <a:rPr lang="en-US" sz="2400" b="1" dirty="0">
                <a:solidFill>
                  <a:srgbClr val="3333FF"/>
                </a:solidFill>
                <a:latin typeface="Courier New" pitchFamily="49" charset="0"/>
              </a:rPr>
              <a:t>GROUP BY &lt;</a:t>
            </a:r>
            <a:r>
              <a:rPr lang="en-US" sz="2400" b="1" dirty="0" err="1">
                <a:solidFill>
                  <a:srgbClr val="3333FF"/>
                </a:solidFill>
                <a:latin typeface="Courier New" pitchFamily="49" charset="0"/>
              </a:rPr>
              <a:t>danh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sách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các</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a:t>
            </a:r>
            <a:r>
              <a:rPr lang="en-US" b="1" dirty="0" err="1">
                <a:solidFill>
                  <a:srgbClr val="3333FF"/>
                </a:solidFill>
                <a:latin typeface="Courier New" pitchFamily="49" charset="0"/>
              </a:rPr>
              <a:t>ộ</a:t>
            </a:r>
            <a:r>
              <a:rPr lang="en-US" sz="2400" b="1" dirty="0" err="1">
                <a:solidFill>
                  <a:srgbClr val="3333FF"/>
                </a:solidFill>
                <a:latin typeface="Courier New" pitchFamily="49" charset="0"/>
              </a:rPr>
              <a:t>t</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gom</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nhóm</a:t>
            </a:r>
            <a:r>
              <a:rPr lang="en-US" sz="2400" b="1" dirty="0">
                <a:solidFill>
                  <a:srgbClr val="3333FF"/>
                </a:solidFill>
                <a:latin typeface="Courier New" pitchFamily="49" charset="0"/>
              </a:rPr>
              <a:t>&gt;</a:t>
            </a:r>
          </a:p>
          <a:p>
            <a:pPr marL="669925" lvl="1" indent="-325438" eaLnBrk="1" hangingPunct="1"/>
            <a:endParaRPr lang="en-US" dirty="0">
              <a:latin typeface="Courier New" pitchFamily="49" charset="0"/>
            </a:endParaRPr>
          </a:p>
        </p:txBody>
      </p:sp>
    </p:spTree>
    <p:extLst>
      <p:ext uri="{BB962C8B-B14F-4D97-AF65-F5344CB8AC3E}">
        <p14:creationId xmlns:p14="http://schemas.microsoft.com/office/powerpoint/2010/main" val="2691540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4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4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4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4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idx="4294967295"/>
          </p:nvPr>
        </p:nvSpPr>
        <p:spPr/>
        <p:txBody>
          <a:bodyPr/>
          <a:lstStyle/>
          <a:p>
            <a:pPr eaLnBrk="1" hangingPunct="1"/>
            <a:r>
              <a:rPr lang="en-US"/>
              <a:t>Hàm kết hợp và gom nhóm (tt)</a:t>
            </a:r>
          </a:p>
        </p:txBody>
      </p:sp>
      <p:sp>
        <p:nvSpPr>
          <p:cNvPr id="164868" name="Rectangle 3"/>
          <p:cNvSpPr>
            <a:spLocks noGrp="1" noChangeArrowheads="1"/>
          </p:cNvSpPr>
          <p:nvPr>
            <p:ph type="body" idx="4294967295"/>
          </p:nvPr>
        </p:nvSpPr>
        <p:spPr/>
        <p:txBody>
          <a:bodyPr/>
          <a:lstStyle/>
          <a:p>
            <a:pPr eaLnBrk="1" hangingPunct="1"/>
            <a:r>
              <a:rPr lang="en-US"/>
              <a:t>Ví dụ: </a:t>
            </a:r>
          </a:p>
          <a:p>
            <a:pPr marL="669925" lvl="1" indent="-325438" eaLnBrk="1" hangingPunct="1"/>
            <a:r>
              <a:rPr lang="en-US"/>
              <a:t>Cho biết số lượng nhân viên của từng phòng ban</a:t>
            </a:r>
          </a:p>
          <a:p>
            <a:pPr marL="669925" lvl="1" indent="-325438" eaLnBrk="1" hangingPunct="1"/>
            <a:endParaRPr lang="en-US"/>
          </a:p>
          <a:p>
            <a:pPr marL="669925" lvl="1" indent="-325438" eaLnBrk="1" hangingPunct="1"/>
            <a:endParaRPr lang="en-US"/>
          </a:p>
          <a:p>
            <a:pPr marL="669925" lvl="1" indent="-325438" eaLnBrk="1" hangingPunct="1"/>
            <a:endParaRPr lang="en-US"/>
          </a:p>
          <a:p>
            <a:pPr marL="669925" lvl="1" indent="-325438" eaLnBrk="1" hangingPunct="1"/>
            <a:r>
              <a:rPr lang="en-US"/>
              <a:t>Cho biết thông tin của những phòng ban có nhiều hơn 10 nhân viên</a:t>
            </a:r>
          </a:p>
          <a:p>
            <a:pPr marL="669925" lvl="1" indent="-325438" eaLnBrk="1" hangingPunct="1"/>
            <a:endParaRPr lang="en-US"/>
          </a:p>
        </p:txBody>
      </p:sp>
    </p:spTree>
    <p:extLst>
      <p:ext uri="{BB962C8B-B14F-4D97-AF65-F5344CB8AC3E}">
        <p14:creationId xmlns:p14="http://schemas.microsoft.com/office/powerpoint/2010/main" val="3731246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86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48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p:txBody>
          <a:bodyPr/>
          <a:lstStyle/>
          <a:p>
            <a:pPr eaLnBrk="1" hangingPunct="1"/>
            <a:r>
              <a:rPr lang="en-US"/>
              <a:t>Hàm kết hợp và gom nhóm (tt)</a:t>
            </a:r>
          </a:p>
        </p:txBody>
      </p:sp>
      <p:sp>
        <p:nvSpPr>
          <p:cNvPr id="165892" name="Rectangle 3"/>
          <p:cNvSpPr>
            <a:spLocks noGrp="1" noChangeArrowheads="1"/>
          </p:cNvSpPr>
          <p:nvPr>
            <p:ph type="body" idx="4294967295"/>
          </p:nvPr>
        </p:nvSpPr>
        <p:spPr/>
        <p:txBody>
          <a:bodyPr/>
          <a:lstStyle/>
          <a:p>
            <a:pPr eaLnBrk="1" hangingPunct="1"/>
            <a:r>
              <a:rPr lang="en-US"/>
              <a:t>Ví dụ: </a:t>
            </a:r>
          </a:p>
          <a:p>
            <a:pPr marL="669925" lvl="1" indent="-325438" eaLnBrk="1" hangingPunct="1"/>
            <a:r>
              <a:rPr lang="en-US"/>
              <a:t>Với mỗi nhân viên cho biết mã số, họ tên, số lượng đề án và tổng thời gian mà họ tham gia</a:t>
            </a:r>
          </a:p>
          <a:p>
            <a:pPr lvl="2">
              <a:buFontTx/>
              <a:buNone/>
            </a:pPr>
            <a:r>
              <a:rPr lang="en-US" sz="2400" b="1">
                <a:solidFill>
                  <a:srgbClr val="008000"/>
                </a:solidFill>
                <a:latin typeface="Courier New" pitchFamily="49" charset="0"/>
              </a:rPr>
              <a:t>SELECT 	</a:t>
            </a:r>
            <a:r>
              <a:rPr lang="en-US" sz="2400" b="1">
                <a:solidFill>
                  <a:schemeClr val="tx1"/>
                </a:solidFill>
                <a:latin typeface="Courier New" pitchFamily="49" charset="0"/>
              </a:rPr>
              <a:t>HONV, TENNV</a:t>
            </a:r>
            <a:r>
              <a:rPr lang="en-US" sz="2400" b="1">
                <a:solidFill>
                  <a:srgbClr val="008000"/>
                </a:solidFill>
                <a:latin typeface="Courier New" pitchFamily="49" charset="0"/>
              </a:rPr>
              <a:t>, COUNT(*) AS 			SL_DA,SUM(THOIGIAN) AS 			TONG_TG</a:t>
            </a:r>
          </a:p>
          <a:p>
            <a:pPr lvl="2">
              <a:buFontTx/>
              <a:buNone/>
            </a:pPr>
            <a:r>
              <a:rPr lang="en-US" sz="2400" b="1">
                <a:solidFill>
                  <a:srgbClr val="008000"/>
                </a:solidFill>
                <a:latin typeface="Courier New" pitchFamily="49" charset="0"/>
              </a:rPr>
              <a:t>FROM 		PHANCONG, NHANVIEN</a:t>
            </a:r>
          </a:p>
          <a:p>
            <a:pPr lvl="2">
              <a:buFontTx/>
              <a:buNone/>
            </a:pPr>
            <a:r>
              <a:rPr lang="en-US" sz="2400" b="1">
                <a:solidFill>
                  <a:srgbClr val="008000"/>
                </a:solidFill>
                <a:latin typeface="Courier New" pitchFamily="49" charset="0"/>
              </a:rPr>
              <a:t>WHERE 	MANVIEN=MANV</a:t>
            </a:r>
          </a:p>
          <a:p>
            <a:pPr lvl="2">
              <a:buFontTx/>
              <a:buNone/>
            </a:pPr>
            <a:r>
              <a:rPr lang="en-US" sz="2400" b="1">
                <a:solidFill>
                  <a:srgbClr val="008000"/>
                </a:solidFill>
                <a:latin typeface="Courier New" pitchFamily="49" charset="0"/>
              </a:rPr>
              <a:t>GROUP BY 	</a:t>
            </a:r>
            <a:r>
              <a:rPr lang="en-US" sz="2400" b="1">
                <a:solidFill>
                  <a:schemeClr val="tx1"/>
                </a:solidFill>
                <a:latin typeface="Courier New" pitchFamily="49" charset="0"/>
              </a:rPr>
              <a:t>MA_NVIEN, HONV, TENNV</a:t>
            </a:r>
          </a:p>
          <a:p>
            <a:pPr marL="669925" lvl="1" indent="-325438" eaLnBrk="1" hangingPunct="1"/>
            <a:r>
              <a:rPr lang="en-US"/>
              <a:t>Cho biết những nhân viên tham gia từ 2 đề án trở lên</a:t>
            </a:r>
          </a:p>
          <a:p>
            <a:pPr marL="669925" lvl="1" indent="-325438" eaLnBrk="1" hangingPunct="1"/>
            <a:endParaRPr lang="en-US"/>
          </a:p>
        </p:txBody>
      </p:sp>
    </p:spTree>
    <p:extLst>
      <p:ext uri="{BB962C8B-B14F-4D97-AF65-F5344CB8AC3E}">
        <p14:creationId xmlns:p14="http://schemas.microsoft.com/office/powerpoint/2010/main" val="445132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89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89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89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89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89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8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Footer Placeholder 1"/>
          <p:cNvSpPr txBox="1">
            <a:spLocks noGrp="1"/>
          </p:cNvSpPr>
          <p:nvPr/>
        </p:nvSpPr>
        <p:spPr bwMode="auto">
          <a:xfrm>
            <a:off x="1092200" y="6464300"/>
            <a:ext cx="4572000"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200" b="1">
                <a:solidFill>
                  <a:srgbClr val="3333FF"/>
                </a:solidFill>
              </a:rPr>
              <a:t>Ths. Lương Thị Ngọc Khánh – Khoa CNTT – TUD – ĐH TĐT</a:t>
            </a:r>
          </a:p>
        </p:txBody>
      </p:sp>
      <p:sp>
        <p:nvSpPr>
          <p:cNvPr id="179203" name="Rectangle 2"/>
          <p:cNvSpPr>
            <a:spLocks noGrp="1" noChangeArrowheads="1"/>
          </p:cNvSpPr>
          <p:nvPr>
            <p:ph type="title" idx="4294967295"/>
          </p:nvPr>
        </p:nvSpPr>
        <p:spPr/>
        <p:txBody>
          <a:bodyPr/>
          <a:lstStyle/>
          <a:p>
            <a:pPr eaLnBrk="1" hangingPunct="1"/>
            <a:r>
              <a:rPr lang="en-US"/>
              <a:t>Hàm kết hợp và gom nhóm (tt)</a:t>
            </a:r>
          </a:p>
        </p:txBody>
      </p:sp>
      <p:sp>
        <p:nvSpPr>
          <p:cNvPr id="166916" name="Rectangle 3"/>
          <p:cNvSpPr>
            <a:spLocks noGrp="1" noChangeArrowheads="1"/>
          </p:cNvSpPr>
          <p:nvPr>
            <p:ph type="body" idx="4294967295"/>
          </p:nvPr>
        </p:nvSpPr>
        <p:spPr/>
        <p:txBody>
          <a:bodyPr/>
          <a:lstStyle/>
          <a:p>
            <a:pPr eaLnBrk="1" hangingPunct="1"/>
            <a:r>
              <a:rPr lang="en-US" dirty="0" err="1"/>
              <a:t>Cú</a:t>
            </a:r>
            <a:r>
              <a:rPr lang="en-US" dirty="0"/>
              <a:t> </a:t>
            </a:r>
            <a:r>
              <a:rPr lang="en-US" dirty="0" err="1"/>
              <a:t>pháp</a:t>
            </a:r>
            <a:r>
              <a:rPr lang="en-US" dirty="0"/>
              <a:t>:</a:t>
            </a:r>
          </a:p>
          <a:p>
            <a:pPr lvl="2">
              <a:buFontTx/>
              <a:buNone/>
            </a:pPr>
            <a:r>
              <a:rPr lang="en-US" sz="2400" b="1" dirty="0">
                <a:solidFill>
                  <a:srgbClr val="3333FF"/>
                </a:solidFill>
                <a:latin typeface="Courier New" pitchFamily="49" charset="0"/>
              </a:rPr>
              <a:t>SELECT &lt;</a:t>
            </a:r>
            <a:r>
              <a:rPr lang="en-US" sz="2400" b="1" dirty="0" err="1">
                <a:solidFill>
                  <a:srgbClr val="3333FF"/>
                </a:solidFill>
                <a:latin typeface="Courier New" pitchFamily="49" charset="0"/>
              </a:rPr>
              <a:t>danh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sách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các</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a:t>
            </a:r>
            <a:r>
              <a:rPr lang="en-US" b="1" dirty="0" err="1">
                <a:solidFill>
                  <a:srgbClr val="3333FF"/>
                </a:solidFill>
                <a:latin typeface="Courier New" pitchFamily="49" charset="0"/>
              </a:rPr>
              <a:t>ộ</a:t>
            </a:r>
            <a:r>
              <a:rPr lang="en-US" sz="2400" b="1" dirty="0" err="1">
                <a:solidFill>
                  <a:srgbClr val="3333FF"/>
                </a:solidFill>
                <a:latin typeface="Courier New" pitchFamily="49" charset="0"/>
              </a:rPr>
              <a:t>t</a:t>
            </a:r>
            <a:r>
              <a:rPr lang="en-US" sz="2400" b="1" dirty="0">
                <a:solidFill>
                  <a:srgbClr val="3333FF"/>
                </a:solidFill>
                <a:latin typeface="Courier New" pitchFamily="49" charset="0"/>
              </a:rPr>
              <a:t>&gt;</a:t>
            </a:r>
          </a:p>
          <a:p>
            <a:pPr lvl="2">
              <a:buFontTx/>
              <a:buNone/>
            </a:pPr>
            <a:r>
              <a:rPr lang="en-US" sz="2400" b="1" dirty="0">
                <a:solidFill>
                  <a:srgbClr val="3333FF"/>
                </a:solidFill>
                <a:latin typeface="Courier New" pitchFamily="49" charset="0"/>
              </a:rPr>
              <a:t>FROM &lt;</a:t>
            </a:r>
            <a:r>
              <a:rPr lang="en-US" sz="2400" b="1" dirty="0" err="1">
                <a:solidFill>
                  <a:srgbClr val="3333FF"/>
                </a:solidFill>
                <a:latin typeface="Courier New" pitchFamily="49" charset="0"/>
              </a:rPr>
              <a:t>danh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sách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các</a:t>
            </a:r>
            <a:r>
              <a:rPr lang="en-US" sz="2400" b="1" dirty="0">
                <a:solidFill>
                  <a:srgbClr val="3333FF"/>
                </a:solidFill>
                <a:latin typeface="Courier New" pitchFamily="49" charset="0"/>
              </a:rPr>
              <a:t> </a:t>
            </a:r>
            <a:r>
              <a:rPr lang="en-US" sz="2400" b="1" dirty="0" err="1">
                <a:solidFill>
                  <a:srgbClr val="3333FF"/>
                </a:solidFill>
                <a:latin typeface="Courier New" pitchFamily="49" charset="0"/>
                <a:cs typeface="Courier New" pitchFamily="49" charset="0"/>
              </a:rPr>
              <a:t>bảng</a:t>
            </a:r>
            <a:r>
              <a:rPr lang="en-US" sz="2400" b="1" dirty="0">
                <a:solidFill>
                  <a:srgbClr val="3333FF"/>
                </a:solidFill>
                <a:latin typeface="Courier New" pitchFamily="49" charset="0"/>
              </a:rPr>
              <a:t>&gt;</a:t>
            </a:r>
          </a:p>
          <a:p>
            <a:pPr lvl="2">
              <a:buFontTx/>
              <a:buNone/>
            </a:pPr>
            <a:r>
              <a:rPr lang="en-US" sz="2400" b="1" dirty="0">
                <a:solidFill>
                  <a:srgbClr val="3333FF"/>
                </a:solidFill>
                <a:latin typeface="Courier New" pitchFamily="49" charset="0"/>
              </a:rPr>
              <a:t>WHERE &lt;</a:t>
            </a:r>
            <a:r>
              <a:rPr lang="en-US" sz="2400" b="1" dirty="0" err="1">
                <a:solidFill>
                  <a:srgbClr val="3333FF"/>
                </a:solidFill>
                <a:latin typeface="Courier New" pitchFamily="49" charset="0"/>
              </a:rPr>
              <a:t>đi</a:t>
            </a:r>
            <a:r>
              <a:rPr lang="en-US" b="1" dirty="0" err="1">
                <a:solidFill>
                  <a:srgbClr val="3333FF"/>
                </a:solidFill>
                <a:latin typeface="Courier New" pitchFamily="49" charset="0"/>
              </a:rPr>
              <a:t>ề</a:t>
            </a:r>
            <a:r>
              <a:rPr lang="en-US" sz="2400" b="1" dirty="0" err="1">
                <a:solidFill>
                  <a:srgbClr val="3333FF"/>
                </a:solidFill>
                <a:latin typeface="Courier New" pitchFamily="49" charset="0"/>
              </a:rPr>
              <a:t>u</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ki</a:t>
            </a:r>
            <a:r>
              <a:rPr lang="en-US" b="1" dirty="0" err="1">
                <a:solidFill>
                  <a:srgbClr val="3333FF"/>
                </a:solidFill>
                <a:latin typeface="Courier New" pitchFamily="49" charset="0"/>
              </a:rPr>
              <a:t>ệ</a:t>
            </a:r>
            <a:r>
              <a:rPr lang="en-US" sz="2400" b="1" dirty="0" err="1">
                <a:solidFill>
                  <a:srgbClr val="3333FF"/>
                </a:solidFill>
                <a:latin typeface="Courier New" pitchFamily="49" charset="0"/>
              </a:rPr>
              <a:t>n</a:t>
            </a:r>
            <a:r>
              <a:rPr lang="en-US" sz="2400" b="1" dirty="0">
                <a:solidFill>
                  <a:srgbClr val="3333FF"/>
                </a:solidFill>
                <a:latin typeface="Courier New" pitchFamily="49" charset="0"/>
              </a:rPr>
              <a:t>&gt;</a:t>
            </a:r>
          </a:p>
          <a:p>
            <a:pPr lvl="2">
              <a:buFontTx/>
              <a:buNone/>
            </a:pPr>
            <a:r>
              <a:rPr lang="en-US" sz="2400" b="1" dirty="0">
                <a:solidFill>
                  <a:srgbClr val="3333FF"/>
                </a:solidFill>
                <a:latin typeface="Courier New" pitchFamily="49" charset="0"/>
              </a:rPr>
              <a:t>GROUP BY &lt;</a:t>
            </a:r>
            <a:r>
              <a:rPr lang="en-US" sz="2400" b="1" dirty="0" err="1">
                <a:solidFill>
                  <a:srgbClr val="3333FF"/>
                </a:solidFill>
                <a:latin typeface="Courier New" pitchFamily="49" charset="0"/>
              </a:rPr>
              <a:t>danh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sách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các</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a:t>
            </a:r>
            <a:r>
              <a:rPr lang="en-US" b="1" dirty="0" err="1">
                <a:solidFill>
                  <a:srgbClr val="3333FF"/>
                </a:solidFill>
                <a:latin typeface="Courier New" pitchFamily="49" charset="0"/>
              </a:rPr>
              <a:t>ộ</a:t>
            </a:r>
            <a:r>
              <a:rPr lang="en-US" sz="2400" b="1" dirty="0" err="1">
                <a:solidFill>
                  <a:srgbClr val="3333FF"/>
                </a:solidFill>
                <a:latin typeface="Courier New" pitchFamily="49" charset="0"/>
              </a:rPr>
              <a:t>t</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gom</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nhóm</a:t>
            </a:r>
            <a:r>
              <a:rPr lang="en-US" sz="2400" b="1" dirty="0">
                <a:solidFill>
                  <a:srgbClr val="3333FF"/>
                </a:solidFill>
                <a:latin typeface="Courier New" pitchFamily="49" charset="0"/>
              </a:rPr>
              <a:t>&gt;</a:t>
            </a:r>
          </a:p>
          <a:p>
            <a:pPr lvl="2">
              <a:buFontTx/>
              <a:buNone/>
            </a:pPr>
            <a:r>
              <a:rPr lang="en-US" sz="2400" b="1" dirty="0">
                <a:solidFill>
                  <a:schemeClr val="tx1"/>
                </a:solidFill>
                <a:latin typeface="Courier New" pitchFamily="49" charset="0"/>
              </a:rPr>
              <a:t>HAVING</a:t>
            </a:r>
            <a:r>
              <a:rPr lang="en-US" sz="2400" b="1" dirty="0">
                <a:solidFill>
                  <a:srgbClr val="3333FF"/>
                </a:solidFill>
                <a:latin typeface="Courier New" pitchFamily="49" charset="0"/>
              </a:rPr>
              <a:t> </a:t>
            </a:r>
            <a:r>
              <a:rPr lang="en-US" sz="2400" b="1" dirty="0">
                <a:solidFill>
                  <a:schemeClr val="tx1"/>
                </a:solidFill>
                <a:latin typeface="Courier New" pitchFamily="49" charset="0"/>
              </a:rPr>
              <a:t>&lt;</a:t>
            </a:r>
            <a:r>
              <a:rPr lang="en-US" sz="2400" b="1" dirty="0" err="1">
                <a:solidFill>
                  <a:schemeClr val="tx1"/>
                </a:solidFill>
                <a:latin typeface="Courier New" pitchFamily="49" charset="0"/>
              </a:rPr>
              <a:t>điều</a:t>
            </a:r>
            <a:r>
              <a:rPr lang="en-US" sz="2400" b="1" dirty="0">
                <a:solidFill>
                  <a:schemeClr val="tx1"/>
                </a:solidFill>
                <a:latin typeface="Courier New" pitchFamily="49" charset="0"/>
              </a:rPr>
              <a:t> </a:t>
            </a:r>
            <a:r>
              <a:rPr lang="en-US" sz="2400" b="1" dirty="0" err="1">
                <a:solidFill>
                  <a:schemeClr val="tx1"/>
                </a:solidFill>
                <a:latin typeface="Courier New" pitchFamily="49" charset="0"/>
              </a:rPr>
              <a:t>kiện</a:t>
            </a:r>
            <a:r>
              <a:rPr lang="en-US" sz="2400" b="1" dirty="0">
                <a:solidFill>
                  <a:schemeClr val="tx1"/>
                </a:solidFill>
                <a:latin typeface="Courier New" pitchFamily="49" charset="0"/>
              </a:rPr>
              <a:t> </a:t>
            </a:r>
            <a:r>
              <a:rPr lang="en-US" sz="2400" b="1" dirty="0" err="1">
                <a:solidFill>
                  <a:schemeClr val="tx1"/>
                </a:solidFill>
                <a:latin typeface="Courier New" pitchFamily="49" charset="0"/>
              </a:rPr>
              <a:t>trên</a:t>
            </a:r>
            <a:r>
              <a:rPr lang="en-US" sz="2400" b="1" dirty="0">
                <a:solidFill>
                  <a:schemeClr val="tx1"/>
                </a:solidFill>
                <a:latin typeface="Courier New" pitchFamily="49" charset="0"/>
              </a:rPr>
              <a:t> </a:t>
            </a:r>
            <a:r>
              <a:rPr lang="en-US" sz="2400" b="1" dirty="0" err="1">
                <a:solidFill>
                  <a:schemeClr val="tx1"/>
                </a:solidFill>
                <a:latin typeface="Courier New" pitchFamily="49" charset="0"/>
              </a:rPr>
              <a:t>nhóm</a:t>
            </a:r>
            <a:r>
              <a:rPr lang="en-US" sz="2400" b="1" dirty="0">
                <a:solidFill>
                  <a:schemeClr val="tx1"/>
                </a:solidFill>
                <a:latin typeface="Courier New" pitchFamily="49" charset="0"/>
              </a:rPr>
              <a:t>&gt;</a:t>
            </a:r>
          </a:p>
          <a:p>
            <a:pPr eaLnBrk="1" hangingPunct="1"/>
            <a:r>
              <a:rPr lang="en-US" dirty="0" err="1"/>
              <a:t>Ví</a:t>
            </a:r>
            <a:r>
              <a:rPr lang="en-US" dirty="0"/>
              <a:t> </a:t>
            </a:r>
            <a:r>
              <a:rPr lang="en-US" dirty="0" err="1"/>
              <a:t>dụ</a:t>
            </a:r>
            <a:r>
              <a:rPr lang="en-US" dirty="0"/>
              <a:t>:</a:t>
            </a:r>
            <a:r>
              <a:rPr lang="en-US" dirty="0">
                <a:latin typeface="Courier New" pitchFamily="49" charset="0"/>
              </a:rPr>
              <a:t> </a:t>
            </a:r>
            <a:r>
              <a:rPr lang="en-US" dirty="0"/>
              <a:t>Cho </a:t>
            </a:r>
            <a:r>
              <a:rPr lang="en-US" dirty="0" err="1"/>
              <a:t>biết</a:t>
            </a:r>
            <a:r>
              <a:rPr lang="en-US" dirty="0"/>
              <a:t> </a:t>
            </a:r>
            <a:r>
              <a:rPr lang="en-US" dirty="0" err="1"/>
              <a:t>những</a:t>
            </a:r>
            <a:r>
              <a:rPr lang="en-US" dirty="0"/>
              <a:t> </a:t>
            </a:r>
            <a:r>
              <a:rPr lang="en-US" dirty="0" err="1"/>
              <a:t>nhân</a:t>
            </a:r>
            <a:r>
              <a:rPr lang="en-US" dirty="0"/>
              <a:t> </a:t>
            </a:r>
            <a:r>
              <a:rPr lang="en-US" dirty="0" err="1"/>
              <a:t>viên</a:t>
            </a:r>
            <a:r>
              <a:rPr lang="en-US" dirty="0"/>
              <a:t> </a:t>
            </a:r>
            <a:r>
              <a:rPr lang="en-US" dirty="0" err="1"/>
              <a:t>tham</a:t>
            </a:r>
            <a:r>
              <a:rPr lang="en-US" dirty="0"/>
              <a:t> </a:t>
            </a:r>
            <a:r>
              <a:rPr lang="en-US" dirty="0" err="1"/>
              <a:t>gia</a:t>
            </a:r>
            <a:r>
              <a:rPr lang="en-US" dirty="0"/>
              <a:t> </a:t>
            </a:r>
            <a:r>
              <a:rPr lang="en-US" dirty="0" err="1"/>
              <a:t>từ</a:t>
            </a:r>
            <a:r>
              <a:rPr lang="en-US" dirty="0"/>
              <a:t> 2 </a:t>
            </a:r>
            <a:r>
              <a:rPr lang="en-US" dirty="0" err="1"/>
              <a:t>đề</a:t>
            </a:r>
            <a:r>
              <a:rPr lang="en-US" dirty="0"/>
              <a:t> </a:t>
            </a:r>
            <a:r>
              <a:rPr lang="en-US" dirty="0" err="1"/>
              <a:t>án</a:t>
            </a:r>
            <a:r>
              <a:rPr lang="en-US" dirty="0"/>
              <a:t> </a:t>
            </a:r>
            <a:r>
              <a:rPr lang="en-US" dirty="0" err="1"/>
              <a:t>trở</a:t>
            </a:r>
            <a:r>
              <a:rPr lang="en-US" dirty="0"/>
              <a:t> </a:t>
            </a:r>
            <a:r>
              <a:rPr lang="en-US" dirty="0" err="1"/>
              <a:t>lên</a:t>
            </a:r>
            <a:endParaRPr lang="en-US" dirty="0"/>
          </a:p>
          <a:p>
            <a:pPr eaLnBrk="1" hangingPunct="1">
              <a:buFontTx/>
              <a:buNone/>
            </a:pPr>
            <a:r>
              <a:rPr lang="en-US" dirty="0" err="1">
                <a:solidFill>
                  <a:srgbClr val="3333FF"/>
                </a:solidFill>
                <a:latin typeface="Courier New" pitchFamily="49" charset="0"/>
              </a:rPr>
              <a:t>Có</a:t>
            </a:r>
            <a:r>
              <a:rPr lang="en-US" dirty="0">
                <a:solidFill>
                  <a:srgbClr val="3333FF"/>
                </a:solidFill>
                <a:latin typeface="Courier New" pitchFamily="49" charset="0"/>
              </a:rPr>
              <a:t> Group </a:t>
            </a:r>
            <a:r>
              <a:rPr lang="en-US" dirty="0" err="1">
                <a:solidFill>
                  <a:srgbClr val="3333FF"/>
                </a:solidFill>
                <a:latin typeface="Courier New" pitchFamily="49" charset="0"/>
              </a:rPr>
              <a:t>mới</a:t>
            </a:r>
            <a:r>
              <a:rPr lang="en-US" dirty="0">
                <a:solidFill>
                  <a:srgbClr val="3333FF"/>
                </a:solidFill>
                <a:latin typeface="Courier New" pitchFamily="49" charset="0"/>
              </a:rPr>
              <a:t> </a:t>
            </a:r>
            <a:r>
              <a:rPr lang="en-US" dirty="0" err="1">
                <a:solidFill>
                  <a:srgbClr val="3333FF"/>
                </a:solidFill>
                <a:latin typeface="Courier New" pitchFamily="49" charset="0"/>
              </a:rPr>
              <a:t>có</a:t>
            </a:r>
            <a:r>
              <a:rPr lang="en-US" dirty="0">
                <a:solidFill>
                  <a:srgbClr val="3333FF"/>
                </a:solidFill>
                <a:latin typeface="Courier New" pitchFamily="49" charset="0"/>
              </a:rPr>
              <a:t> Having</a:t>
            </a:r>
          </a:p>
          <a:p>
            <a:pPr eaLnBrk="1" hangingPunct="1">
              <a:buFontTx/>
              <a:buNone/>
            </a:pPr>
            <a:r>
              <a:rPr lang="en-US" dirty="0">
                <a:solidFill>
                  <a:srgbClr val="3333FF"/>
                </a:solidFill>
                <a:latin typeface="Courier New" pitchFamily="49" charset="0"/>
              </a:rPr>
              <a:t>Having </a:t>
            </a:r>
            <a:r>
              <a:rPr lang="en-US" dirty="0" err="1">
                <a:solidFill>
                  <a:srgbClr val="3333FF"/>
                </a:solidFill>
                <a:latin typeface="Courier New" pitchFamily="49" charset="0"/>
              </a:rPr>
              <a:t>đi</a:t>
            </a:r>
            <a:r>
              <a:rPr lang="en-US" dirty="0">
                <a:solidFill>
                  <a:srgbClr val="3333FF"/>
                </a:solidFill>
                <a:latin typeface="Courier New" pitchFamily="49" charset="0"/>
              </a:rPr>
              <a:t> </a:t>
            </a:r>
            <a:r>
              <a:rPr lang="en-US" dirty="0" err="1">
                <a:solidFill>
                  <a:srgbClr val="3333FF"/>
                </a:solidFill>
                <a:latin typeface="Courier New" pitchFamily="49" charset="0"/>
              </a:rPr>
              <a:t>với</a:t>
            </a:r>
            <a:r>
              <a:rPr lang="en-US" dirty="0">
                <a:solidFill>
                  <a:srgbClr val="3333FF"/>
                </a:solidFill>
                <a:latin typeface="Courier New" pitchFamily="49" charset="0"/>
              </a:rPr>
              <a:t> </a:t>
            </a:r>
            <a:r>
              <a:rPr lang="en-US" dirty="0" err="1">
                <a:solidFill>
                  <a:srgbClr val="3333FF"/>
                </a:solidFill>
                <a:latin typeface="Courier New" pitchFamily="49" charset="0"/>
              </a:rPr>
              <a:t>các</a:t>
            </a:r>
            <a:r>
              <a:rPr lang="en-US" dirty="0">
                <a:solidFill>
                  <a:srgbClr val="3333FF"/>
                </a:solidFill>
                <a:latin typeface="Courier New" pitchFamily="49" charset="0"/>
              </a:rPr>
              <a:t> </a:t>
            </a:r>
            <a:r>
              <a:rPr lang="en-US" dirty="0" err="1">
                <a:solidFill>
                  <a:srgbClr val="3333FF"/>
                </a:solidFill>
                <a:latin typeface="Courier New" pitchFamily="49" charset="0"/>
              </a:rPr>
              <a:t>hàm</a:t>
            </a:r>
            <a:r>
              <a:rPr lang="en-US" dirty="0">
                <a:solidFill>
                  <a:srgbClr val="3333FF"/>
                </a:solidFill>
                <a:latin typeface="Courier New" pitchFamily="49" charset="0"/>
              </a:rPr>
              <a:t> </a:t>
            </a:r>
            <a:r>
              <a:rPr lang="en-US" dirty="0" err="1">
                <a:solidFill>
                  <a:srgbClr val="3333FF"/>
                </a:solidFill>
                <a:latin typeface="Courier New" pitchFamily="49" charset="0"/>
              </a:rPr>
              <a:t>thống</a:t>
            </a:r>
            <a:r>
              <a:rPr lang="en-US" dirty="0">
                <a:solidFill>
                  <a:srgbClr val="3333FF"/>
                </a:solidFill>
                <a:latin typeface="Courier New" pitchFamily="49" charset="0"/>
              </a:rPr>
              <a:t> </a:t>
            </a:r>
            <a:r>
              <a:rPr lang="en-US" dirty="0" err="1">
                <a:solidFill>
                  <a:srgbClr val="3333FF"/>
                </a:solidFill>
                <a:latin typeface="Courier New" pitchFamily="49" charset="0"/>
              </a:rPr>
              <a:t>kê</a:t>
            </a:r>
            <a:r>
              <a:rPr lang="en-US" dirty="0">
                <a:solidFill>
                  <a:srgbClr val="3333FF"/>
                </a:solidFill>
                <a:latin typeface="Courier New" pitchFamily="49" charset="0"/>
              </a:rPr>
              <a:t> (count, sum, ….)</a:t>
            </a:r>
          </a:p>
          <a:p>
            <a:pPr marL="669925" lvl="1" indent="-325438" eaLnBrk="1" hangingPunct="1"/>
            <a:endParaRPr lang="en-US" dirty="0"/>
          </a:p>
        </p:txBody>
      </p:sp>
    </p:spTree>
    <p:extLst>
      <p:ext uri="{BB962C8B-B14F-4D97-AF65-F5344CB8AC3E}">
        <p14:creationId xmlns:p14="http://schemas.microsoft.com/office/powerpoint/2010/main" val="3985095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9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69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691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691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691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691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91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69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idx="4294967295"/>
          </p:nvPr>
        </p:nvSpPr>
        <p:spPr/>
        <p:txBody>
          <a:bodyPr/>
          <a:lstStyle/>
          <a:p>
            <a:pPr eaLnBrk="1" hangingPunct="1"/>
            <a:r>
              <a:rPr lang="en-US"/>
              <a:t>Hàm kết hợp và gom nhóm (tt)</a:t>
            </a:r>
          </a:p>
        </p:txBody>
      </p:sp>
      <p:sp>
        <p:nvSpPr>
          <p:cNvPr id="167940" name="Rectangle 3"/>
          <p:cNvSpPr>
            <a:spLocks noGrp="1" noChangeArrowheads="1"/>
          </p:cNvSpPr>
          <p:nvPr>
            <p:ph type="body" idx="4294967295"/>
          </p:nvPr>
        </p:nvSpPr>
        <p:spPr/>
        <p:txBody>
          <a:bodyPr/>
          <a:lstStyle/>
          <a:p>
            <a:pPr eaLnBrk="1" hangingPunct="1"/>
            <a:r>
              <a:rPr lang="en-US"/>
              <a:t>Ví dụ: </a:t>
            </a:r>
          </a:p>
          <a:p>
            <a:pPr marL="669925" lvl="1" indent="-325438" eaLnBrk="1" hangingPunct="1"/>
            <a:r>
              <a:rPr lang="en-US"/>
              <a:t>Cho biết những phòng ban (TENPHONG) có lương trung bình của các nhân viên lớn lơn 20000</a:t>
            </a:r>
          </a:p>
          <a:p>
            <a:pPr eaLnBrk="1" hangingPunct="1"/>
            <a:endParaRPr lang="en-US"/>
          </a:p>
          <a:p>
            <a:pPr eaLnBrk="1" hangingPunct="1">
              <a:buFontTx/>
              <a:buNone/>
            </a:pPr>
            <a:endParaRPr lang="en-US">
              <a:solidFill>
                <a:srgbClr val="3333FF"/>
              </a:solidFill>
              <a:latin typeface="Courier New" pitchFamily="49" charset="0"/>
            </a:endParaRPr>
          </a:p>
          <a:p>
            <a:pPr marL="669925" lvl="1" indent="-325438" eaLnBrk="1" hangingPunct="1"/>
            <a:endParaRPr lang="en-US"/>
          </a:p>
        </p:txBody>
      </p:sp>
    </p:spTree>
    <p:extLst>
      <p:ext uri="{BB962C8B-B14F-4D97-AF65-F5344CB8AC3E}">
        <p14:creationId xmlns:p14="http://schemas.microsoft.com/office/powerpoint/2010/main" val="692411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9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idx="4294967295"/>
          </p:nvPr>
        </p:nvSpPr>
        <p:spPr/>
        <p:txBody>
          <a:bodyPr anchor="t"/>
          <a:lstStyle/>
          <a:p>
            <a:pPr eaLnBrk="1" hangingPunct="1"/>
            <a:r>
              <a:rPr lang="en-US"/>
              <a:t>Hàm kết hợp và gom nhóm (tt)</a:t>
            </a:r>
            <a:br>
              <a:rPr lang="en-US"/>
            </a:br>
            <a:r>
              <a:rPr lang="en-US" sz="2400"/>
              <a:t>- Nhận xét</a:t>
            </a:r>
          </a:p>
        </p:txBody>
      </p:sp>
      <p:sp>
        <p:nvSpPr>
          <p:cNvPr id="168964" name="Rectangle 3"/>
          <p:cNvSpPr>
            <a:spLocks noGrp="1" noChangeArrowheads="1"/>
          </p:cNvSpPr>
          <p:nvPr>
            <p:ph type="body" idx="4294967295"/>
          </p:nvPr>
        </p:nvSpPr>
        <p:spPr/>
        <p:txBody>
          <a:bodyPr/>
          <a:lstStyle/>
          <a:p>
            <a:pPr eaLnBrk="1" hangingPunct="1"/>
            <a:r>
              <a:rPr lang="en-US" dirty="0" err="1"/>
              <a:t>Mệnh</a:t>
            </a:r>
            <a:r>
              <a:rPr lang="en-US" dirty="0"/>
              <a:t> </a:t>
            </a:r>
            <a:r>
              <a:rPr lang="en-US" dirty="0" err="1"/>
              <a:t>đề</a:t>
            </a:r>
            <a:r>
              <a:rPr lang="en-US" dirty="0"/>
              <a:t> GROUP BY </a:t>
            </a:r>
          </a:p>
          <a:p>
            <a:pPr marL="669925" lvl="1" indent="-325438" eaLnBrk="1" hangingPunct="1"/>
            <a:r>
              <a:rPr lang="en-US" dirty="0" err="1"/>
              <a:t>Các</a:t>
            </a:r>
            <a:r>
              <a:rPr lang="en-US" dirty="0"/>
              <a:t> </a:t>
            </a:r>
            <a:r>
              <a:rPr lang="en-US" dirty="0" err="1"/>
              <a:t>thuộc</a:t>
            </a:r>
            <a:r>
              <a:rPr lang="en-US" dirty="0"/>
              <a:t> </a:t>
            </a:r>
            <a:r>
              <a:rPr lang="en-US" dirty="0" err="1"/>
              <a:t>tính</a:t>
            </a:r>
            <a:r>
              <a:rPr lang="en-US" dirty="0"/>
              <a:t> </a:t>
            </a:r>
            <a:r>
              <a:rPr lang="en-US" dirty="0" err="1"/>
              <a:t>trong</a:t>
            </a:r>
            <a:r>
              <a:rPr lang="en-US" dirty="0"/>
              <a:t> </a:t>
            </a:r>
            <a:r>
              <a:rPr lang="en-US" dirty="0" err="1"/>
              <a:t>mệnh</a:t>
            </a:r>
            <a:r>
              <a:rPr lang="en-US" dirty="0"/>
              <a:t> </a:t>
            </a:r>
            <a:r>
              <a:rPr lang="en-US" dirty="0" err="1"/>
              <a:t>đề</a:t>
            </a:r>
            <a:r>
              <a:rPr lang="en-US" dirty="0"/>
              <a:t> SELECT (</a:t>
            </a:r>
            <a:r>
              <a:rPr lang="en-US" dirty="0" err="1"/>
              <a:t>trừ</a:t>
            </a:r>
            <a:r>
              <a:rPr lang="en-US" dirty="0"/>
              <a:t> </a:t>
            </a:r>
            <a:r>
              <a:rPr lang="en-US" dirty="0" err="1"/>
              <a:t>những</a:t>
            </a:r>
            <a:r>
              <a:rPr lang="en-US" dirty="0"/>
              <a:t> </a:t>
            </a:r>
            <a:r>
              <a:rPr lang="en-US" dirty="0" err="1"/>
              <a:t>thuộc</a:t>
            </a:r>
            <a:r>
              <a:rPr lang="en-US" dirty="0"/>
              <a:t> </a:t>
            </a:r>
            <a:r>
              <a:rPr lang="en-US" dirty="0" err="1"/>
              <a:t>tính</a:t>
            </a:r>
            <a:r>
              <a:rPr lang="en-US" dirty="0"/>
              <a:t> </a:t>
            </a:r>
            <a:r>
              <a:rPr lang="en-US" dirty="0" err="1"/>
              <a:t>trong</a:t>
            </a:r>
            <a:r>
              <a:rPr lang="en-US" dirty="0"/>
              <a:t> </a:t>
            </a:r>
            <a:r>
              <a:rPr lang="en-US" dirty="0" err="1"/>
              <a:t>các</a:t>
            </a:r>
            <a:r>
              <a:rPr lang="en-US" dirty="0"/>
              <a:t> </a:t>
            </a:r>
            <a:r>
              <a:rPr lang="en-US" dirty="0" err="1"/>
              <a:t>hàm</a:t>
            </a:r>
            <a:r>
              <a:rPr lang="en-US" dirty="0"/>
              <a:t> </a:t>
            </a:r>
            <a:r>
              <a:rPr lang="en-US" dirty="0" err="1"/>
              <a:t>kết</a:t>
            </a:r>
            <a:r>
              <a:rPr lang="en-US" dirty="0"/>
              <a:t> </a:t>
            </a:r>
            <a:r>
              <a:rPr lang="en-US" dirty="0" err="1"/>
              <a:t>hợp</a:t>
            </a:r>
            <a:r>
              <a:rPr lang="en-US" dirty="0"/>
              <a:t>) </a:t>
            </a:r>
            <a:r>
              <a:rPr lang="en-US" dirty="0" err="1"/>
              <a:t>phải</a:t>
            </a:r>
            <a:r>
              <a:rPr lang="en-US" dirty="0"/>
              <a:t> </a:t>
            </a:r>
            <a:r>
              <a:rPr lang="en-US" dirty="0" err="1"/>
              <a:t>xuất</a:t>
            </a:r>
            <a:r>
              <a:rPr lang="en-US" dirty="0"/>
              <a:t> </a:t>
            </a:r>
            <a:r>
              <a:rPr lang="en-US" dirty="0" err="1"/>
              <a:t>hiện</a:t>
            </a:r>
            <a:r>
              <a:rPr lang="en-US" dirty="0"/>
              <a:t> </a:t>
            </a:r>
            <a:r>
              <a:rPr lang="en-US" dirty="0" err="1"/>
              <a:t>trong</a:t>
            </a:r>
            <a:r>
              <a:rPr lang="en-US" dirty="0"/>
              <a:t> </a:t>
            </a:r>
            <a:r>
              <a:rPr lang="en-US" dirty="0" err="1"/>
              <a:t>mệnh</a:t>
            </a:r>
            <a:r>
              <a:rPr lang="en-US" dirty="0"/>
              <a:t> </a:t>
            </a:r>
            <a:r>
              <a:rPr lang="en-US" dirty="0" err="1"/>
              <a:t>đề</a:t>
            </a:r>
            <a:r>
              <a:rPr lang="en-US" dirty="0"/>
              <a:t> GROUP BY</a:t>
            </a:r>
          </a:p>
          <a:p>
            <a:pPr eaLnBrk="1" hangingPunct="1"/>
            <a:r>
              <a:rPr lang="en-US" dirty="0" err="1"/>
              <a:t>Mệnh</a:t>
            </a:r>
            <a:r>
              <a:rPr lang="en-US" dirty="0"/>
              <a:t> </a:t>
            </a:r>
            <a:r>
              <a:rPr lang="en-US" dirty="0" err="1"/>
              <a:t>đề</a:t>
            </a:r>
            <a:r>
              <a:rPr lang="en-US" dirty="0"/>
              <a:t> HAVING</a:t>
            </a:r>
          </a:p>
          <a:p>
            <a:pPr marL="669925" lvl="1" indent="-325438" eaLnBrk="1" hangingPunct="1"/>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kết</a:t>
            </a:r>
            <a:r>
              <a:rPr lang="en-US" dirty="0"/>
              <a:t> </a:t>
            </a:r>
            <a:r>
              <a:rPr lang="en-US" dirty="0" err="1"/>
              <a:t>hợp</a:t>
            </a:r>
            <a:r>
              <a:rPr lang="en-US" dirty="0"/>
              <a:t> </a:t>
            </a:r>
            <a:r>
              <a:rPr lang="en-US" dirty="0" err="1"/>
              <a:t>trong</a:t>
            </a:r>
            <a:r>
              <a:rPr lang="en-US" dirty="0"/>
              <a:t> </a:t>
            </a:r>
            <a:r>
              <a:rPr lang="en-US" dirty="0" err="1"/>
              <a:t>mệnh</a:t>
            </a:r>
            <a:r>
              <a:rPr lang="en-US" dirty="0"/>
              <a:t> </a:t>
            </a:r>
            <a:r>
              <a:rPr lang="en-US" dirty="0" err="1"/>
              <a:t>đề</a:t>
            </a:r>
            <a:r>
              <a:rPr lang="en-US" dirty="0"/>
              <a:t> SELECT </a:t>
            </a:r>
            <a:r>
              <a:rPr lang="en-US" dirty="0" err="1"/>
              <a:t>để</a:t>
            </a:r>
            <a:r>
              <a:rPr lang="en-US" dirty="0"/>
              <a:t> </a:t>
            </a:r>
            <a:r>
              <a:rPr lang="en-US" dirty="0" err="1"/>
              <a:t>kiểm</a:t>
            </a:r>
            <a:r>
              <a:rPr lang="en-US" dirty="0"/>
              <a:t> </a:t>
            </a:r>
            <a:r>
              <a:rPr lang="en-US" dirty="0" err="1"/>
              <a:t>tra</a:t>
            </a:r>
            <a:r>
              <a:rPr lang="en-US" dirty="0"/>
              <a:t> </a:t>
            </a:r>
            <a:r>
              <a:rPr lang="en-US" dirty="0" err="1"/>
              <a:t>một</a:t>
            </a:r>
            <a:r>
              <a:rPr lang="en-US" dirty="0"/>
              <a:t> </a:t>
            </a:r>
            <a:r>
              <a:rPr lang="en-US" dirty="0" err="1"/>
              <a:t>số</a:t>
            </a:r>
            <a:r>
              <a:rPr lang="en-US" dirty="0"/>
              <a:t> </a:t>
            </a:r>
            <a:r>
              <a:rPr lang="en-US" dirty="0" err="1"/>
              <a:t>điều</a:t>
            </a:r>
            <a:r>
              <a:rPr lang="en-US" dirty="0"/>
              <a:t> </a:t>
            </a:r>
            <a:r>
              <a:rPr lang="en-US" dirty="0" err="1"/>
              <a:t>kiện</a:t>
            </a:r>
            <a:r>
              <a:rPr lang="en-US" dirty="0"/>
              <a:t> </a:t>
            </a:r>
            <a:r>
              <a:rPr lang="en-US" dirty="0" err="1"/>
              <a:t>nào</a:t>
            </a:r>
            <a:r>
              <a:rPr lang="en-US" dirty="0"/>
              <a:t> </a:t>
            </a:r>
            <a:r>
              <a:rPr lang="en-US" dirty="0" err="1"/>
              <a:t>đó</a:t>
            </a:r>
            <a:endParaRPr lang="en-US" dirty="0"/>
          </a:p>
          <a:p>
            <a:pPr marL="669925" lvl="1" indent="-325438" eaLnBrk="1" hangingPunct="1"/>
            <a:r>
              <a:rPr lang="en-US" dirty="0" err="1"/>
              <a:t>Chỉ</a:t>
            </a:r>
            <a:r>
              <a:rPr lang="en-US" dirty="0"/>
              <a:t> </a:t>
            </a:r>
            <a:r>
              <a:rPr lang="en-US" dirty="0" err="1"/>
              <a:t>kiểm</a:t>
            </a:r>
            <a:r>
              <a:rPr lang="en-US" dirty="0"/>
              <a:t> </a:t>
            </a:r>
            <a:r>
              <a:rPr lang="en-US" dirty="0" err="1"/>
              <a:t>tra</a:t>
            </a:r>
            <a:r>
              <a:rPr lang="en-US" dirty="0"/>
              <a:t> </a:t>
            </a:r>
            <a:r>
              <a:rPr lang="en-US" dirty="0" err="1"/>
              <a:t>điều</a:t>
            </a:r>
            <a:r>
              <a:rPr lang="en-US" dirty="0"/>
              <a:t> </a:t>
            </a:r>
            <a:r>
              <a:rPr lang="en-US" dirty="0" err="1"/>
              <a:t>kiện</a:t>
            </a:r>
            <a:r>
              <a:rPr lang="en-US" dirty="0"/>
              <a:t> </a:t>
            </a:r>
            <a:r>
              <a:rPr lang="en-US" dirty="0" err="1"/>
              <a:t>trên</a:t>
            </a:r>
            <a:r>
              <a:rPr lang="en-US" dirty="0"/>
              <a:t> </a:t>
            </a:r>
            <a:r>
              <a:rPr lang="en-US" dirty="0" err="1"/>
              <a:t>nhóm</a:t>
            </a:r>
            <a:r>
              <a:rPr lang="en-US" dirty="0"/>
              <a:t>, </a:t>
            </a:r>
            <a:r>
              <a:rPr lang="en-US" dirty="0" err="1"/>
              <a:t>không</a:t>
            </a:r>
            <a:r>
              <a:rPr lang="en-US" dirty="0"/>
              <a:t> </a:t>
            </a:r>
            <a:r>
              <a:rPr lang="en-US" dirty="0" err="1"/>
              <a:t>là</a:t>
            </a:r>
            <a:r>
              <a:rPr lang="en-US" dirty="0"/>
              <a:t> </a:t>
            </a:r>
            <a:r>
              <a:rPr lang="en-US" dirty="0" err="1"/>
              <a:t>điều</a:t>
            </a:r>
            <a:r>
              <a:rPr lang="en-US" dirty="0"/>
              <a:t> </a:t>
            </a:r>
            <a:r>
              <a:rPr lang="en-US" dirty="0" err="1"/>
              <a:t>kiện</a:t>
            </a:r>
            <a:r>
              <a:rPr lang="en-US" dirty="0"/>
              <a:t> </a:t>
            </a:r>
            <a:r>
              <a:rPr lang="en-US" dirty="0" err="1"/>
              <a:t>lọc</a:t>
            </a:r>
            <a:r>
              <a:rPr lang="en-US" dirty="0"/>
              <a:t> </a:t>
            </a:r>
            <a:r>
              <a:rPr lang="en-US" dirty="0" err="1"/>
              <a:t>trên</a:t>
            </a:r>
            <a:r>
              <a:rPr lang="en-US" dirty="0"/>
              <a:t> </a:t>
            </a:r>
            <a:r>
              <a:rPr lang="en-US" dirty="0" err="1"/>
              <a:t>từng</a:t>
            </a:r>
            <a:r>
              <a:rPr lang="en-US" dirty="0"/>
              <a:t> </a:t>
            </a:r>
            <a:r>
              <a:rPr lang="en-US" dirty="0" err="1"/>
              <a:t>bộ</a:t>
            </a:r>
            <a:endParaRPr lang="en-US" dirty="0"/>
          </a:p>
          <a:p>
            <a:pPr marL="669925" lvl="1" indent="-325438" eaLnBrk="1" hangingPunct="1"/>
            <a:r>
              <a:rPr lang="en-US" dirty="0"/>
              <a:t>Sau </a:t>
            </a:r>
            <a:r>
              <a:rPr lang="en-US" dirty="0" err="1"/>
              <a:t>khi</a:t>
            </a:r>
            <a:r>
              <a:rPr lang="en-US" dirty="0"/>
              <a:t> </a:t>
            </a:r>
            <a:r>
              <a:rPr lang="en-US" dirty="0" err="1"/>
              <a:t>gom</a:t>
            </a:r>
            <a:r>
              <a:rPr lang="en-US" dirty="0"/>
              <a:t> </a:t>
            </a:r>
            <a:r>
              <a:rPr lang="en-US" dirty="0" err="1"/>
              <a:t>nhóm</a:t>
            </a:r>
            <a:r>
              <a:rPr lang="en-US" dirty="0"/>
              <a:t> </a:t>
            </a:r>
            <a:r>
              <a:rPr lang="en-US" dirty="0" err="1"/>
              <a:t>điều</a:t>
            </a:r>
            <a:r>
              <a:rPr lang="en-US" dirty="0"/>
              <a:t> </a:t>
            </a:r>
            <a:r>
              <a:rPr lang="en-US" dirty="0" err="1"/>
              <a:t>kiện</a:t>
            </a:r>
            <a:r>
              <a:rPr lang="en-US" dirty="0"/>
              <a:t> </a:t>
            </a:r>
            <a:r>
              <a:rPr lang="en-US" dirty="0" err="1"/>
              <a:t>trên</a:t>
            </a:r>
            <a:r>
              <a:rPr lang="en-US" dirty="0"/>
              <a:t> </a:t>
            </a:r>
            <a:r>
              <a:rPr lang="en-US" dirty="0" err="1"/>
              <a:t>nhóm</a:t>
            </a:r>
            <a:r>
              <a:rPr lang="en-US" dirty="0"/>
              <a:t> </a:t>
            </a:r>
            <a:r>
              <a:rPr lang="en-US" dirty="0" err="1"/>
              <a:t>mới</a:t>
            </a:r>
            <a:r>
              <a:rPr lang="en-US" dirty="0"/>
              <a:t> </a:t>
            </a:r>
            <a:r>
              <a:rPr lang="en-US" dirty="0" err="1"/>
              <a:t>được</a:t>
            </a:r>
            <a:r>
              <a:rPr lang="en-US" dirty="0"/>
              <a:t> </a:t>
            </a:r>
            <a:r>
              <a:rPr lang="en-US" dirty="0" err="1"/>
              <a:t>thực</a:t>
            </a:r>
            <a:r>
              <a:rPr lang="en-US" dirty="0"/>
              <a:t> </a:t>
            </a:r>
            <a:r>
              <a:rPr lang="en-US" dirty="0" err="1"/>
              <a:t>hiện</a:t>
            </a:r>
            <a:r>
              <a:rPr lang="en-US" dirty="0"/>
              <a:t> </a:t>
            </a:r>
          </a:p>
        </p:txBody>
      </p:sp>
    </p:spTree>
    <p:extLst>
      <p:ext uri="{BB962C8B-B14F-4D97-AF65-F5344CB8AC3E}">
        <p14:creationId xmlns:p14="http://schemas.microsoft.com/office/powerpoint/2010/main" val="4271394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96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896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896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896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9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r>
              <a:rPr lang="en-US"/>
              <a:t>Tạo cơ sở dữ liệu</a:t>
            </a:r>
          </a:p>
        </p:txBody>
      </p:sp>
      <p:sp>
        <p:nvSpPr>
          <p:cNvPr id="95235" name="Rectangle 3"/>
          <p:cNvSpPr>
            <a:spLocks noGrp="1" noChangeArrowheads="1"/>
          </p:cNvSpPr>
          <p:nvPr>
            <p:ph type="body" idx="4294967295"/>
          </p:nvPr>
        </p:nvSpPr>
        <p:spPr/>
        <p:txBody>
          <a:bodyPr/>
          <a:lstStyle/>
          <a:p>
            <a:pPr>
              <a:lnSpc>
                <a:spcPct val="120000"/>
              </a:lnSpc>
            </a:pP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a:t>
            </a:r>
            <a:r>
              <a:rPr lang="en-US" dirty="0" err="1"/>
              <a:t>sau</a:t>
            </a:r>
            <a:r>
              <a:rPr lang="en-US" dirty="0"/>
              <a:t> </a:t>
            </a:r>
            <a:r>
              <a:rPr lang="en-US" dirty="0" err="1"/>
              <a:t>để</a:t>
            </a:r>
            <a:r>
              <a:rPr lang="en-US" dirty="0"/>
              <a:t> </a:t>
            </a:r>
            <a:r>
              <a:rPr lang="en-US" dirty="0" err="1"/>
              <a:t>tạo</a:t>
            </a:r>
            <a:r>
              <a:rPr lang="en-US" dirty="0"/>
              <a:t> </a:t>
            </a:r>
            <a:r>
              <a:rPr lang="en-US" dirty="0" err="1"/>
              <a:t>một</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trong</a:t>
            </a:r>
            <a:r>
              <a:rPr lang="en-US" dirty="0"/>
              <a:t> SQL:</a:t>
            </a:r>
          </a:p>
          <a:p>
            <a:pPr lvl="1">
              <a:lnSpc>
                <a:spcPct val="120000"/>
              </a:lnSpc>
            </a:pPr>
            <a:r>
              <a:rPr lang="en-US" b="1" dirty="0">
                <a:solidFill>
                  <a:schemeClr val="tx1"/>
                </a:solidFill>
                <a:latin typeface="Courier New" pitchFamily="49" charset="0"/>
              </a:rPr>
              <a:t>CREATE DATABASE</a:t>
            </a:r>
            <a:r>
              <a:rPr lang="en-US" b="1" dirty="0">
                <a:latin typeface="Courier New" pitchFamily="49" charset="0"/>
              </a:rPr>
              <a:t> &lt;</a:t>
            </a:r>
            <a:r>
              <a:rPr lang="en-US" b="1" dirty="0" err="1">
                <a:latin typeface="Courier New" pitchFamily="49" charset="0"/>
              </a:rPr>
              <a:t>tên</a:t>
            </a:r>
            <a:r>
              <a:rPr lang="en-US" b="1" dirty="0">
                <a:latin typeface="Courier New" pitchFamily="49" charset="0"/>
              </a:rPr>
              <a:t> </a:t>
            </a:r>
            <a:r>
              <a:rPr lang="en-US" b="1" dirty="0" err="1">
                <a:latin typeface="Courier New" pitchFamily="49" charset="0"/>
              </a:rPr>
              <a:t>csdl</a:t>
            </a:r>
            <a:r>
              <a:rPr lang="en-US" b="1" dirty="0">
                <a:latin typeface="Courier New" pitchFamily="49" charset="0"/>
              </a:rPr>
              <a:t>&gt;</a:t>
            </a:r>
          </a:p>
          <a:p>
            <a:pPr>
              <a:lnSpc>
                <a:spcPct val="120000"/>
              </a:lnSpc>
            </a:pPr>
            <a:r>
              <a:rPr lang="en-US" dirty="0" err="1"/>
              <a:t>Ví</a:t>
            </a:r>
            <a:r>
              <a:rPr lang="en-US" dirty="0"/>
              <a:t> </a:t>
            </a:r>
            <a:r>
              <a:rPr lang="en-US" dirty="0" err="1"/>
              <a:t>dụ</a:t>
            </a:r>
            <a:r>
              <a:rPr lang="en-US" dirty="0"/>
              <a:t>: </a:t>
            </a:r>
            <a:r>
              <a:rPr lang="en-US" dirty="0" err="1"/>
              <a:t>Tạo</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QLNV:</a:t>
            </a:r>
          </a:p>
          <a:p>
            <a:pPr lvl="1">
              <a:lnSpc>
                <a:spcPct val="120000"/>
              </a:lnSpc>
            </a:pPr>
            <a:r>
              <a:rPr lang="en-US" b="1" dirty="0">
                <a:latin typeface="Courier New" pitchFamily="49" charset="0"/>
              </a:rPr>
              <a:t>CREATE DATABASE QLNV</a:t>
            </a:r>
          </a:p>
        </p:txBody>
      </p:sp>
    </p:spTree>
    <p:extLst>
      <p:ext uri="{BB962C8B-B14F-4D97-AF65-F5344CB8AC3E}">
        <p14:creationId xmlns:p14="http://schemas.microsoft.com/office/powerpoint/2010/main" val="523501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idx="4294967295"/>
          </p:nvPr>
        </p:nvSpPr>
        <p:spPr/>
        <p:txBody>
          <a:bodyPr anchor="t"/>
          <a:lstStyle/>
          <a:p>
            <a:pPr eaLnBrk="1" hangingPunct="1"/>
            <a:r>
              <a:rPr lang="en-US"/>
              <a:t>Hàm kết hợp và gom nhóm (tt)</a:t>
            </a:r>
            <a:br>
              <a:rPr lang="en-US"/>
            </a:br>
            <a:r>
              <a:rPr lang="en-US" sz="2400"/>
              <a:t>- Nhận xét</a:t>
            </a:r>
          </a:p>
        </p:txBody>
      </p:sp>
      <p:sp>
        <p:nvSpPr>
          <p:cNvPr id="169988" name="Rectangle 3"/>
          <p:cNvSpPr>
            <a:spLocks noGrp="1" noChangeArrowheads="1"/>
          </p:cNvSpPr>
          <p:nvPr>
            <p:ph type="body" idx="4294967295"/>
          </p:nvPr>
        </p:nvSpPr>
        <p:spPr/>
        <p:txBody>
          <a:bodyPr/>
          <a:lstStyle/>
          <a:p>
            <a:pPr eaLnBrk="1" hangingPunct="1"/>
            <a:r>
              <a:rPr lang="en-US" dirty="0" err="1"/>
              <a:t>Thứ</a:t>
            </a:r>
            <a:r>
              <a:rPr lang="en-US" dirty="0"/>
              <a:t> </a:t>
            </a:r>
            <a:r>
              <a:rPr lang="en-US" dirty="0" err="1"/>
              <a:t>tự</a:t>
            </a:r>
            <a:r>
              <a:rPr lang="en-US" dirty="0"/>
              <a:t> </a:t>
            </a:r>
            <a:r>
              <a:rPr lang="en-US" dirty="0" err="1"/>
              <a:t>thực</a:t>
            </a:r>
            <a:r>
              <a:rPr lang="en-US" dirty="0"/>
              <a:t> </a:t>
            </a:r>
            <a:r>
              <a:rPr lang="en-US" dirty="0" err="1"/>
              <a:t>hiện</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có</a:t>
            </a:r>
            <a:r>
              <a:rPr lang="en-US" dirty="0"/>
              <a:t> </a:t>
            </a:r>
            <a:r>
              <a:rPr lang="en-US" dirty="0" err="1"/>
              <a:t>mệnh</a:t>
            </a:r>
            <a:r>
              <a:rPr lang="en-US" dirty="0"/>
              <a:t> </a:t>
            </a:r>
            <a:r>
              <a:rPr lang="en-US" dirty="0" err="1"/>
              <a:t>đề</a:t>
            </a:r>
            <a:r>
              <a:rPr lang="en-US" dirty="0"/>
              <a:t> GROUP BY </a:t>
            </a:r>
            <a:r>
              <a:rPr lang="en-US" dirty="0" err="1"/>
              <a:t>và</a:t>
            </a:r>
            <a:r>
              <a:rPr lang="en-US" dirty="0"/>
              <a:t> HAVING </a:t>
            </a:r>
          </a:p>
          <a:p>
            <a:pPr marL="669925" lvl="1" indent="-325438" eaLnBrk="1" hangingPunct="1"/>
            <a:r>
              <a:rPr lang="en-US" dirty="0"/>
              <a:t>(1) </a:t>
            </a:r>
            <a:r>
              <a:rPr lang="en-US" dirty="0" err="1"/>
              <a:t>Chọn</a:t>
            </a:r>
            <a:r>
              <a:rPr lang="en-US" dirty="0"/>
              <a:t> ra </a:t>
            </a:r>
            <a:r>
              <a:rPr lang="en-US" dirty="0" err="1"/>
              <a:t>những</a:t>
            </a:r>
            <a:r>
              <a:rPr lang="en-US" dirty="0"/>
              <a:t> </a:t>
            </a:r>
            <a:r>
              <a:rPr lang="en-US" dirty="0" err="1"/>
              <a:t>dòng</a:t>
            </a:r>
            <a:r>
              <a:rPr lang="en-US" dirty="0"/>
              <a:t> </a:t>
            </a:r>
            <a:r>
              <a:rPr lang="en-US" dirty="0" err="1"/>
              <a:t>thỏa</a:t>
            </a:r>
            <a:r>
              <a:rPr lang="en-US" dirty="0"/>
              <a:t> </a:t>
            </a:r>
            <a:r>
              <a:rPr lang="en-US" dirty="0" err="1"/>
              <a:t>điều</a:t>
            </a:r>
            <a:r>
              <a:rPr lang="en-US" dirty="0"/>
              <a:t> </a:t>
            </a:r>
            <a:r>
              <a:rPr lang="en-US" dirty="0" err="1"/>
              <a:t>kiện</a:t>
            </a:r>
            <a:r>
              <a:rPr lang="en-US" dirty="0"/>
              <a:t> </a:t>
            </a:r>
            <a:r>
              <a:rPr lang="en-US" dirty="0" err="1"/>
              <a:t>trong</a:t>
            </a:r>
            <a:r>
              <a:rPr lang="en-US" dirty="0"/>
              <a:t> </a:t>
            </a:r>
            <a:r>
              <a:rPr lang="en-US" dirty="0" err="1"/>
              <a:t>mệnh</a:t>
            </a:r>
            <a:r>
              <a:rPr lang="en-US" dirty="0"/>
              <a:t> </a:t>
            </a:r>
            <a:r>
              <a:rPr lang="en-US" dirty="0" err="1"/>
              <a:t>đề</a:t>
            </a:r>
            <a:r>
              <a:rPr lang="en-US" dirty="0"/>
              <a:t> WHERE</a:t>
            </a:r>
          </a:p>
          <a:p>
            <a:pPr marL="669925" lvl="1" indent="-325438" eaLnBrk="1" hangingPunct="1"/>
            <a:r>
              <a:rPr lang="en-US" dirty="0"/>
              <a:t>(2) </a:t>
            </a:r>
            <a:r>
              <a:rPr lang="en-US" dirty="0" err="1"/>
              <a:t>Những</a:t>
            </a:r>
            <a:r>
              <a:rPr lang="en-US" dirty="0"/>
              <a:t> </a:t>
            </a:r>
            <a:r>
              <a:rPr lang="en-US" dirty="0" err="1"/>
              <a:t>dòng</a:t>
            </a:r>
            <a:r>
              <a:rPr lang="en-US" dirty="0"/>
              <a:t> </a:t>
            </a:r>
            <a:r>
              <a:rPr lang="en-US" dirty="0" err="1"/>
              <a:t>này</a:t>
            </a:r>
            <a:r>
              <a:rPr lang="en-US" dirty="0"/>
              <a:t> </a:t>
            </a:r>
            <a:r>
              <a:rPr lang="en-US" dirty="0" err="1"/>
              <a:t>sẽ</a:t>
            </a:r>
            <a:r>
              <a:rPr lang="en-US" dirty="0"/>
              <a:t> </a:t>
            </a:r>
            <a:r>
              <a:rPr lang="en-US" dirty="0" err="1"/>
              <a:t>được</a:t>
            </a:r>
            <a:r>
              <a:rPr lang="en-US" dirty="0"/>
              <a:t> </a:t>
            </a:r>
            <a:r>
              <a:rPr lang="en-US" dirty="0" err="1"/>
              <a:t>gom</a:t>
            </a:r>
            <a:r>
              <a:rPr lang="en-US" dirty="0"/>
              <a:t> </a:t>
            </a:r>
            <a:r>
              <a:rPr lang="en-US" dirty="0" err="1"/>
              <a:t>thành</a:t>
            </a:r>
            <a:r>
              <a:rPr lang="en-US" dirty="0"/>
              <a:t> </a:t>
            </a:r>
            <a:r>
              <a:rPr lang="en-US" dirty="0" err="1"/>
              <a:t>nhiều</a:t>
            </a:r>
            <a:r>
              <a:rPr lang="en-US" dirty="0"/>
              <a:t> </a:t>
            </a:r>
            <a:r>
              <a:rPr lang="en-US" dirty="0" err="1"/>
              <a:t>nhóm</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mệnh</a:t>
            </a:r>
            <a:r>
              <a:rPr lang="en-US" dirty="0"/>
              <a:t> </a:t>
            </a:r>
            <a:r>
              <a:rPr lang="en-US" dirty="0" err="1"/>
              <a:t>đề</a:t>
            </a:r>
            <a:r>
              <a:rPr lang="en-US" dirty="0"/>
              <a:t> GROUP BY</a:t>
            </a:r>
          </a:p>
          <a:p>
            <a:pPr marL="669925" lvl="1" indent="-325438" eaLnBrk="1" hangingPunct="1"/>
            <a:r>
              <a:rPr lang="en-US" dirty="0"/>
              <a:t>(3) </a:t>
            </a:r>
            <a:r>
              <a:rPr lang="en-US" dirty="0" err="1"/>
              <a:t>Áp</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kết</a:t>
            </a:r>
            <a:r>
              <a:rPr lang="en-US" dirty="0"/>
              <a:t> </a:t>
            </a:r>
            <a:r>
              <a:rPr lang="en-US" dirty="0" err="1"/>
              <a:t>hợp</a:t>
            </a:r>
            <a:r>
              <a:rPr lang="en-US" dirty="0"/>
              <a:t> </a:t>
            </a:r>
            <a:r>
              <a:rPr lang="en-US" dirty="0" err="1"/>
              <a:t>cho</a:t>
            </a:r>
            <a:r>
              <a:rPr lang="en-US" dirty="0"/>
              <a:t> </a:t>
            </a:r>
            <a:r>
              <a:rPr lang="en-US" dirty="0" err="1"/>
              <a:t>mỗi</a:t>
            </a:r>
            <a:r>
              <a:rPr lang="en-US" dirty="0"/>
              <a:t> </a:t>
            </a:r>
            <a:r>
              <a:rPr lang="en-US" dirty="0" err="1"/>
              <a:t>nhóm</a:t>
            </a:r>
            <a:endParaRPr lang="en-US" dirty="0"/>
          </a:p>
          <a:p>
            <a:pPr marL="669925" lvl="1" indent="-325438" eaLnBrk="1" hangingPunct="1"/>
            <a:r>
              <a:rPr lang="en-US" dirty="0"/>
              <a:t>(4) </a:t>
            </a:r>
            <a:r>
              <a:rPr lang="en-US" dirty="0" err="1"/>
              <a:t>Bỏ</a:t>
            </a:r>
            <a:r>
              <a:rPr lang="en-US" dirty="0"/>
              <a:t> qua </a:t>
            </a:r>
            <a:r>
              <a:rPr lang="en-US" dirty="0" err="1"/>
              <a:t>những</a:t>
            </a:r>
            <a:r>
              <a:rPr lang="en-US" dirty="0"/>
              <a:t> </a:t>
            </a:r>
            <a:r>
              <a:rPr lang="en-US" dirty="0" err="1"/>
              <a:t>nhóm</a:t>
            </a:r>
            <a:r>
              <a:rPr lang="en-US" dirty="0"/>
              <a:t> </a:t>
            </a:r>
            <a:r>
              <a:rPr lang="en-US" dirty="0" err="1"/>
              <a:t>không</a:t>
            </a:r>
            <a:r>
              <a:rPr lang="en-US" dirty="0"/>
              <a:t> </a:t>
            </a:r>
            <a:r>
              <a:rPr lang="en-US" dirty="0" err="1"/>
              <a:t>thỏa</a:t>
            </a:r>
            <a:r>
              <a:rPr lang="en-US" dirty="0"/>
              <a:t> </a:t>
            </a:r>
            <a:r>
              <a:rPr lang="en-US" dirty="0" err="1"/>
              <a:t>điều</a:t>
            </a:r>
            <a:r>
              <a:rPr lang="en-US" dirty="0"/>
              <a:t> </a:t>
            </a:r>
            <a:r>
              <a:rPr lang="en-US" dirty="0" err="1"/>
              <a:t>kiện</a:t>
            </a:r>
            <a:r>
              <a:rPr lang="en-US" dirty="0"/>
              <a:t> </a:t>
            </a:r>
            <a:r>
              <a:rPr lang="en-US" dirty="0" err="1"/>
              <a:t>trong</a:t>
            </a:r>
            <a:r>
              <a:rPr lang="en-US" dirty="0"/>
              <a:t> </a:t>
            </a:r>
            <a:r>
              <a:rPr lang="en-US" dirty="0" err="1"/>
              <a:t>mệnh</a:t>
            </a:r>
            <a:r>
              <a:rPr lang="en-US" dirty="0"/>
              <a:t> </a:t>
            </a:r>
            <a:r>
              <a:rPr lang="en-US" dirty="0" err="1"/>
              <a:t>đề</a:t>
            </a:r>
            <a:r>
              <a:rPr lang="en-US" dirty="0"/>
              <a:t> HAVING</a:t>
            </a:r>
          </a:p>
          <a:p>
            <a:pPr marL="669925" lvl="1" indent="-325438" eaLnBrk="1" hangingPunct="1"/>
            <a:r>
              <a:rPr lang="en-US" dirty="0"/>
              <a:t>(5) </a:t>
            </a:r>
            <a:r>
              <a:rPr lang="en-US" dirty="0" err="1"/>
              <a:t>Rút</a:t>
            </a:r>
            <a:r>
              <a:rPr lang="en-US" dirty="0"/>
              <a:t> </a:t>
            </a:r>
            <a:r>
              <a:rPr lang="en-US" dirty="0" err="1"/>
              <a:t>trích</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cột</a:t>
            </a:r>
            <a:r>
              <a:rPr lang="en-US" dirty="0"/>
              <a:t> </a:t>
            </a:r>
            <a:r>
              <a:rPr lang="en-US" dirty="0" err="1"/>
              <a:t>và</a:t>
            </a:r>
            <a:r>
              <a:rPr lang="en-US" dirty="0"/>
              <a:t> </a:t>
            </a:r>
            <a:r>
              <a:rPr lang="en-US" dirty="0" err="1"/>
              <a:t>hàm</a:t>
            </a:r>
            <a:r>
              <a:rPr lang="en-US" dirty="0"/>
              <a:t> </a:t>
            </a:r>
            <a:r>
              <a:rPr lang="en-US" dirty="0" err="1"/>
              <a:t>kết</a:t>
            </a:r>
            <a:r>
              <a:rPr lang="en-US" dirty="0"/>
              <a:t> </a:t>
            </a:r>
            <a:r>
              <a:rPr lang="en-US" dirty="0" err="1"/>
              <a:t>hợp</a:t>
            </a:r>
            <a:r>
              <a:rPr lang="en-US" dirty="0"/>
              <a:t> </a:t>
            </a:r>
            <a:r>
              <a:rPr lang="en-US" dirty="0" err="1"/>
              <a:t>trong</a:t>
            </a:r>
            <a:r>
              <a:rPr lang="en-US" dirty="0"/>
              <a:t> </a:t>
            </a:r>
            <a:r>
              <a:rPr lang="en-US" dirty="0" err="1"/>
              <a:t>mệnh</a:t>
            </a:r>
            <a:r>
              <a:rPr lang="en-US" dirty="0"/>
              <a:t> </a:t>
            </a:r>
            <a:r>
              <a:rPr lang="en-US" dirty="0" err="1"/>
              <a:t>đề</a:t>
            </a:r>
            <a:r>
              <a:rPr lang="en-US" dirty="0"/>
              <a:t> SELECT</a:t>
            </a:r>
          </a:p>
        </p:txBody>
      </p:sp>
    </p:spTree>
    <p:extLst>
      <p:ext uri="{BB962C8B-B14F-4D97-AF65-F5344CB8AC3E}">
        <p14:creationId xmlns:p14="http://schemas.microsoft.com/office/powerpoint/2010/main" val="326531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9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9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98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98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998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p:txBody>
          <a:bodyPr/>
          <a:lstStyle/>
          <a:p>
            <a:pPr eaLnBrk="1" hangingPunct="1"/>
            <a:r>
              <a:rPr lang="en-US"/>
              <a:t>Hàm kết hợp và gom nhóm (tt)</a:t>
            </a:r>
          </a:p>
        </p:txBody>
      </p:sp>
      <p:sp>
        <p:nvSpPr>
          <p:cNvPr id="171012" name="Rectangle 3"/>
          <p:cNvSpPr>
            <a:spLocks noGrp="1" noChangeArrowheads="1"/>
          </p:cNvSpPr>
          <p:nvPr>
            <p:ph type="body" idx="4294967295"/>
          </p:nvPr>
        </p:nvSpPr>
        <p:spPr/>
        <p:txBody>
          <a:bodyPr/>
          <a:lstStyle/>
          <a:p>
            <a:pPr eaLnBrk="1" hangingPunct="1"/>
            <a:r>
              <a:rPr lang="en-US"/>
              <a:t>Ví dụ: </a:t>
            </a:r>
          </a:p>
          <a:p>
            <a:pPr marL="669925" lvl="1" indent="-325438" eaLnBrk="1" hangingPunct="1"/>
            <a:r>
              <a:rPr lang="en-US"/>
              <a:t>Tìm phòng ban có lương trung bình cao nhất</a:t>
            </a:r>
          </a:p>
          <a:p>
            <a:pPr eaLnBrk="1" hangingPunct="1"/>
            <a:endParaRPr lang="en-US"/>
          </a:p>
          <a:p>
            <a:pPr eaLnBrk="1" hangingPunct="1"/>
            <a:endParaRPr lang="en-US"/>
          </a:p>
          <a:p>
            <a:pPr marL="669925" lvl="1" indent="-325438" eaLnBrk="1" hangingPunct="1"/>
            <a:r>
              <a:rPr lang="en-US"/>
              <a:t>Tìm 3 nhân viên có lương cao nhất</a:t>
            </a:r>
          </a:p>
          <a:p>
            <a:pPr eaLnBrk="1" hangingPunct="1"/>
            <a:endParaRPr lang="en-US"/>
          </a:p>
          <a:p>
            <a:pPr eaLnBrk="1" hangingPunct="1"/>
            <a:endParaRPr lang="en-US"/>
          </a:p>
          <a:p>
            <a:pPr marL="669925" lvl="1" indent="-325438" eaLnBrk="1" hangingPunct="1"/>
            <a:r>
              <a:rPr lang="en-US"/>
              <a:t>Tìm tên các nhân viên được phân công làm </a:t>
            </a:r>
            <a:r>
              <a:rPr lang="en-US" u="sng"/>
              <a:t>tất cả</a:t>
            </a:r>
            <a:r>
              <a:rPr lang="en-US"/>
              <a:t> các đồ án</a:t>
            </a:r>
          </a:p>
          <a:p>
            <a:pPr eaLnBrk="1" hangingPunct="1"/>
            <a:endParaRPr lang="en-US"/>
          </a:p>
          <a:p>
            <a:pPr marL="669925" lvl="1" indent="-325438" eaLnBrk="1" hangingPunct="1">
              <a:buFontTx/>
              <a:buNone/>
            </a:pPr>
            <a:endParaRPr lang="en-US"/>
          </a:p>
        </p:txBody>
      </p:sp>
    </p:spTree>
    <p:extLst>
      <p:ext uri="{BB962C8B-B14F-4D97-AF65-F5344CB8AC3E}">
        <p14:creationId xmlns:p14="http://schemas.microsoft.com/office/powerpoint/2010/main" val="3309067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10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1012">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10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p:txBody>
          <a:bodyPr/>
          <a:lstStyle/>
          <a:p>
            <a:pPr eaLnBrk="1" hangingPunct="1"/>
            <a:r>
              <a:rPr lang="en-US"/>
              <a:t>Nội dung chương III</a:t>
            </a:r>
          </a:p>
        </p:txBody>
      </p:sp>
      <p:sp>
        <p:nvSpPr>
          <p:cNvPr id="184323" name="Rectangle 3"/>
          <p:cNvSpPr>
            <a:spLocks noGrp="1" noChangeArrowheads="1"/>
          </p:cNvSpPr>
          <p:nvPr>
            <p:ph type="body" idx="4294967295"/>
          </p:nvPr>
        </p:nvSpPr>
        <p:spPr/>
        <p:txBody>
          <a:bodyPr/>
          <a:lstStyle/>
          <a:p>
            <a:pPr eaLnBrk="1" hangingPunct="1"/>
            <a:r>
              <a:rPr lang="en-US" sz="2000">
                <a:solidFill>
                  <a:schemeClr val="bg2"/>
                </a:solidFill>
              </a:rPr>
              <a:t>Giới thiệu sơ lược HQT CSDL SQL server 2000</a:t>
            </a:r>
          </a:p>
          <a:p>
            <a:pPr eaLnBrk="1" hangingPunct="1"/>
            <a:r>
              <a:rPr lang="en-US" sz="2000">
                <a:solidFill>
                  <a:schemeClr val="bg2"/>
                </a:solidFill>
              </a:rPr>
              <a:t>Các kiểu dữ liệu trong SQL</a:t>
            </a:r>
            <a:r>
              <a:rPr lang="en-US" sz="2000">
                <a:solidFill>
                  <a:srgbClr val="3333FF"/>
                </a:solidFill>
              </a:rPr>
              <a:t> </a:t>
            </a:r>
          </a:p>
          <a:p>
            <a:pPr eaLnBrk="1" hangingPunct="1"/>
            <a:r>
              <a:rPr lang="en-US" sz="2000">
                <a:solidFill>
                  <a:schemeClr val="bg2"/>
                </a:solidFill>
              </a:rPr>
              <a:t>Câu lệnh định nghĩa dữ liệu</a:t>
            </a:r>
          </a:p>
          <a:p>
            <a:pPr lvl="1"/>
            <a:r>
              <a:rPr lang="en-US" sz="1800">
                <a:solidFill>
                  <a:schemeClr val="bg2"/>
                </a:solidFill>
              </a:rPr>
              <a:t>Tạo cơ sở dữ liệu</a:t>
            </a:r>
          </a:p>
          <a:p>
            <a:pPr lvl="1"/>
            <a:r>
              <a:rPr lang="en-US" sz="1800">
                <a:solidFill>
                  <a:schemeClr val="bg2"/>
                </a:solidFill>
              </a:rPr>
              <a:t>Tạo bảng</a:t>
            </a:r>
          </a:p>
          <a:p>
            <a:pPr lvl="1"/>
            <a:r>
              <a:rPr lang="en-US" sz="1800">
                <a:solidFill>
                  <a:schemeClr val="bg2"/>
                </a:solidFill>
              </a:rPr>
              <a:t>Câu lệnh cập nhật dữ liệu</a:t>
            </a:r>
          </a:p>
          <a:p>
            <a:pPr lvl="1"/>
            <a:r>
              <a:rPr lang="en-US" sz="1800">
                <a:solidFill>
                  <a:schemeClr val="bg2"/>
                </a:solidFill>
              </a:rPr>
              <a:t>Câu lệnh thay đổi cấu trúc bảng</a:t>
            </a:r>
          </a:p>
          <a:p>
            <a:pPr lvl="1"/>
            <a:r>
              <a:rPr lang="en-US" sz="1800">
                <a:solidFill>
                  <a:schemeClr val="bg2"/>
                </a:solidFill>
              </a:rPr>
              <a:t>Xóa bảng</a:t>
            </a:r>
          </a:p>
          <a:p>
            <a:pPr eaLnBrk="1" hangingPunct="1"/>
            <a:r>
              <a:rPr lang="en-US" sz="2000">
                <a:solidFill>
                  <a:schemeClr val="bg2"/>
                </a:solidFill>
              </a:rPr>
              <a:t>Câu lệnh thao tác dữ liệu</a:t>
            </a:r>
          </a:p>
          <a:p>
            <a:pPr lvl="1" eaLnBrk="1" hangingPunct="1"/>
            <a:r>
              <a:rPr lang="en-US" sz="1800">
                <a:solidFill>
                  <a:schemeClr val="bg2"/>
                </a:solidFill>
              </a:rPr>
              <a:t>Truy vấn dữ liệu cơ bản</a:t>
            </a:r>
          </a:p>
          <a:p>
            <a:pPr lvl="1" eaLnBrk="1" hangingPunct="1"/>
            <a:r>
              <a:rPr lang="en-US" sz="1800">
                <a:solidFill>
                  <a:schemeClr val="bg2"/>
                </a:solidFill>
              </a:rPr>
              <a:t>Truy vấn lồng</a:t>
            </a:r>
          </a:p>
          <a:p>
            <a:pPr lvl="1" eaLnBrk="1" hangingPunct="1"/>
            <a:r>
              <a:rPr lang="en-US" sz="1800">
                <a:solidFill>
                  <a:schemeClr val="bg2"/>
                </a:solidFill>
              </a:rPr>
              <a:t>Hàm kết hợp và gom nhóm</a:t>
            </a:r>
          </a:p>
          <a:p>
            <a:pPr lvl="1" eaLnBrk="1" hangingPunct="1"/>
            <a:r>
              <a:rPr lang="en-US" sz="1800" b="1"/>
              <a:t>Một số dạng truy vấn khác</a:t>
            </a:r>
          </a:p>
          <a:p>
            <a:pPr eaLnBrk="1" hangingPunct="1"/>
            <a:r>
              <a:rPr lang="en-US" sz="2000"/>
              <a:t>Khung nhìn</a:t>
            </a:r>
          </a:p>
        </p:txBody>
      </p:sp>
    </p:spTree>
    <p:extLst>
      <p:ext uri="{BB962C8B-B14F-4D97-AF65-F5344CB8AC3E}">
        <p14:creationId xmlns:p14="http://schemas.microsoft.com/office/powerpoint/2010/main" val="27838929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idx="4294967295"/>
          </p:nvPr>
        </p:nvSpPr>
        <p:spPr/>
        <p:txBody>
          <a:bodyPr/>
          <a:lstStyle/>
          <a:p>
            <a:pPr eaLnBrk="1" hangingPunct="1"/>
            <a:r>
              <a:rPr lang="en-US"/>
              <a:t>Điều kiện kết ở mệnh đề FROM</a:t>
            </a:r>
          </a:p>
        </p:txBody>
      </p:sp>
      <p:sp>
        <p:nvSpPr>
          <p:cNvPr id="173060" name="Rectangle 3"/>
          <p:cNvSpPr>
            <a:spLocks noGrp="1" noChangeArrowheads="1"/>
          </p:cNvSpPr>
          <p:nvPr>
            <p:ph type="body" idx="4294967295"/>
          </p:nvPr>
        </p:nvSpPr>
        <p:spPr/>
        <p:txBody>
          <a:bodyPr/>
          <a:lstStyle/>
          <a:p>
            <a:pPr eaLnBrk="1" hangingPunct="1"/>
            <a:r>
              <a:rPr lang="en-US"/>
              <a:t>Thông thường điều kiện của phép kết nối được chỉ định trong mệnh đề where của câu truy vấn.</a:t>
            </a:r>
          </a:p>
          <a:p>
            <a:pPr eaLnBrk="1" hangingPunct="1"/>
            <a:r>
              <a:rPr lang="en-US"/>
              <a:t>Chuẩn SQL2 đưa ra một cách khác để biểu diễn cho phép nối. Trong cách biểu diễn này: </a:t>
            </a:r>
          </a:p>
          <a:p>
            <a:pPr marL="669925" lvl="1" indent="-325438" eaLnBrk="1" hangingPunct="1"/>
            <a:r>
              <a:rPr lang="en-US"/>
              <a:t>Điều kiện của phép kết nối được chỉ định ngay trong mệnh đề From.</a:t>
            </a:r>
          </a:p>
          <a:p>
            <a:pPr marL="669925" lvl="1" indent="-325438" eaLnBrk="1" hangingPunct="1"/>
            <a:r>
              <a:rPr lang="en-US"/>
              <a:t>Ưu điểm: Cho phép biểu diễn phép nối và điều kiện nối rõ ràng (đặc biệt trong trường hợp phép nối được thực hiện từ 3 bảng trở lên)</a:t>
            </a:r>
          </a:p>
        </p:txBody>
      </p:sp>
    </p:spTree>
    <p:extLst>
      <p:ext uri="{BB962C8B-B14F-4D97-AF65-F5344CB8AC3E}">
        <p14:creationId xmlns:p14="http://schemas.microsoft.com/office/powerpoint/2010/main" val="677070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0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build="p"/>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idx="4294967295"/>
          </p:nvPr>
        </p:nvSpPr>
        <p:spPr/>
        <p:txBody>
          <a:bodyPr/>
          <a:lstStyle/>
          <a:p>
            <a:pPr eaLnBrk="1" hangingPunct="1"/>
            <a:r>
              <a:rPr lang="en-US"/>
              <a:t>Điều kiện kết ở mệnh đề FROM (tt)</a:t>
            </a:r>
          </a:p>
        </p:txBody>
      </p:sp>
      <p:sp>
        <p:nvSpPr>
          <p:cNvPr id="174084" name="Rectangle 3"/>
          <p:cNvSpPr>
            <a:spLocks noGrp="1" noChangeArrowheads="1"/>
          </p:cNvSpPr>
          <p:nvPr>
            <p:ph type="body" idx="4294967295"/>
          </p:nvPr>
        </p:nvSpPr>
        <p:spPr/>
        <p:txBody>
          <a:bodyPr/>
          <a:lstStyle/>
          <a:p>
            <a:pPr eaLnBrk="1" hangingPunct="1"/>
            <a:r>
              <a:rPr lang="en-US" dirty="0" err="1"/>
              <a:t>Kết</a:t>
            </a:r>
            <a:r>
              <a:rPr lang="en-US" dirty="0"/>
              <a:t> </a:t>
            </a:r>
            <a:r>
              <a:rPr lang="en-US" dirty="0" err="1"/>
              <a:t>nối</a:t>
            </a:r>
            <a:r>
              <a:rPr lang="en-US" dirty="0"/>
              <a:t> </a:t>
            </a:r>
            <a:r>
              <a:rPr lang="en-US" dirty="0" err="1"/>
              <a:t>bằng</a:t>
            </a:r>
            <a:r>
              <a:rPr lang="en-US" dirty="0"/>
              <a:t> (</a:t>
            </a:r>
            <a:r>
              <a:rPr lang="en-US" dirty="0" err="1"/>
              <a:t>kết</a:t>
            </a:r>
            <a:r>
              <a:rPr lang="en-US" dirty="0"/>
              <a:t> </a:t>
            </a:r>
            <a:r>
              <a:rPr lang="en-US" dirty="0" err="1"/>
              <a:t>nối</a:t>
            </a:r>
            <a:r>
              <a:rPr lang="en-US" dirty="0"/>
              <a:t> </a:t>
            </a:r>
            <a:r>
              <a:rPr lang="en-US" dirty="0" err="1"/>
              <a:t>trong</a:t>
            </a:r>
            <a:r>
              <a:rPr lang="en-US" dirty="0"/>
              <a:t>)</a:t>
            </a:r>
          </a:p>
          <a:p>
            <a:pPr marL="669925" lvl="1" indent="-325438" eaLnBrk="1" hangingPunct="1"/>
            <a:r>
              <a:rPr lang="en-US" dirty="0" err="1"/>
              <a:t>Cú</a:t>
            </a:r>
            <a:r>
              <a:rPr lang="en-US" dirty="0"/>
              <a:t> </a:t>
            </a:r>
            <a:r>
              <a:rPr lang="en-US" dirty="0" err="1"/>
              <a:t>pháp</a:t>
            </a:r>
            <a:r>
              <a:rPr lang="en-US" dirty="0"/>
              <a:t>:</a:t>
            </a:r>
          </a:p>
          <a:p>
            <a:pPr lvl="2">
              <a:buFontTx/>
              <a:buNone/>
            </a:pPr>
            <a:r>
              <a:rPr lang="en-US" sz="2400" b="1" dirty="0">
                <a:solidFill>
                  <a:srgbClr val="3333FF"/>
                </a:solidFill>
                <a:latin typeface="Courier New" pitchFamily="49" charset="0"/>
              </a:rPr>
              <a:t>SELECT 	&lt;</a:t>
            </a:r>
            <a:r>
              <a:rPr lang="en-US" sz="2400" b="1" dirty="0" err="1">
                <a:solidFill>
                  <a:srgbClr val="3333FF"/>
                </a:solidFill>
                <a:latin typeface="Courier New" pitchFamily="49" charset="0"/>
              </a:rPr>
              <a:t>danh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sách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các</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a:t>
            </a:r>
            <a:r>
              <a:rPr lang="en-US" b="1" dirty="0" err="1">
                <a:solidFill>
                  <a:srgbClr val="3333FF"/>
                </a:solidFill>
                <a:latin typeface="Courier New" pitchFamily="49" charset="0"/>
              </a:rPr>
              <a:t>ộ</a:t>
            </a:r>
            <a:r>
              <a:rPr lang="en-US" sz="2400" b="1" dirty="0" err="1">
                <a:solidFill>
                  <a:srgbClr val="3333FF"/>
                </a:solidFill>
                <a:latin typeface="Courier New" pitchFamily="49" charset="0"/>
              </a:rPr>
              <a:t>t</a:t>
            </a:r>
            <a:r>
              <a:rPr lang="en-US" sz="2400" b="1" dirty="0">
                <a:solidFill>
                  <a:srgbClr val="3333FF"/>
                </a:solidFill>
                <a:latin typeface="Courier New" pitchFamily="49" charset="0"/>
              </a:rPr>
              <a:t>&gt;</a:t>
            </a:r>
          </a:p>
          <a:p>
            <a:pPr lvl="2">
              <a:buFontTx/>
              <a:buNone/>
            </a:pPr>
            <a:r>
              <a:rPr lang="en-US" sz="2400" b="1" dirty="0">
                <a:solidFill>
                  <a:srgbClr val="3333FF"/>
                </a:solidFill>
                <a:latin typeface="Courier New" pitchFamily="49" charset="0"/>
              </a:rPr>
              <a:t>FROM 		R1 [INNER] JOIN R2 ON  &lt;</a:t>
            </a:r>
            <a:r>
              <a:rPr lang="en-US" sz="2400" b="1" dirty="0" err="1">
                <a:solidFill>
                  <a:srgbClr val="3333FF"/>
                </a:solidFill>
                <a:latin typeface="Courier New" pitchFamily="49" charset="0"/>
              </a:rPr>
              <a:t>bi</a:t>
            </a:r>
            <a:r>
              <a:rPr lang="en-US" b="1" dirty="0" err="1">
                <a:solidFill>
                  <a:srgbClr val="3333FF"/>
                </a:solidFill>
                <a:latin typeface="Courier New" pitchFamily="49" charset="0"/>
              </a:rPr>
              <a:t>ể</a:t>
            </a:r>
            <a:r>
              <a:rPr lang="en-US" sz="2400" b="1" dirty="0" err="1">
                <a:solidFill>
                  <a:srgbClr val="3333FF"/>
                </a:solidFill>
                <a:latin typeface="Courier New" pitchFamily="49" charset="0"/>
              </a:rPr>
              <a:t>u</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th</a:t>
            </a:r>
            <a:r>
              <a:rPr lang="en-US" b="1" dirty="0" err="1">
                <a:solidFill>
                  <a:srgbClr val="3333FF"/>
                </a:solidFill>
                <a:latin typeface="Courier New" pitchFamily="49" charset="0"/>
              </a:rPr>
              <a:t>ứ</a:t>
            </a:r>
            <a:r>
              <a:rPr lang="en-US" sz="2400" b="1" dirty="0" err="1">
                <a:solidFill>
                  <a:srgbClr val="3333FF"/>
                </a:solidFill>
                <a:latin typeface="Courier New" pitchFamily="49" charset="0"/>
              </a:rPr>
              <a:t>c</a:t>
            </a:r>
            <a:r>
              <a:rPr lang="en-US" sz="2400" b="1" dirty="0">
                <a:solidFill>
                  <a:srgbClr val="3333FF"/>
                </a:solidFill>
                <a:latin typeface="Courier New" pitchFamily="49" charset="0"/>
              </a:rPr>
              <a:t>&gt;</a:t>
            </a:r>
          </a:p>
          <a:p>
            <a:pPr lvl="2">
              <a:buFontTx/>
              <a:buNone/>
            </a:pPr>
            <a:r>
              <a:rPr lang="en-US" sz="2400" b="1" dirty="0">
                <a:solidFill>
                  <a:srgbClr val="3333FF"/>
                </a:solidFill>
                <a:latin typeface="Courier New" pitchFamily="49" charset="0"/>
              </a:rPr>
              <a:t>WHERE 	&lt;</a:t>
            </a:r>
            <a:r>
              <a:rPr lang="en-US" sz="2400" b="1" dirty="0" err="1">
                <a:solidFill>
                  <a:srgbClr val="3333FF"/>
                </a:solidFill>
                <a:latin typeface="Courier New" pitchFamily="49" charset="0"/>
              </a:rPr>
              <a:t>đi</a:t>
            </a:r>
            <a:r>
              <a:rPr lang="en-US" b="1" dirty="0" err="1">
                <a:solidFill>
                  <a:srgbClr val="3333FF"/>
                </a:solidFill>
                <a:latin typeface="Courier New" pitchFamily="49" charset="0"/>
              </a:rPr>
              <a:t>ề</a:t>
            </a:r>
            <a:r>
              <a:rPr lang="en-US" sz="2400" b="1" dirty="0" err="1">
                <a:solidFill>
                  <a:srgbClr val="3333FF"/>
                </a:solidFill>
                <a:latin typeface="Courier New" pitchFamily="49" charset="0"/>
              </a:rPr>
              <a:t>u</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ki</a:t>
            </a:r>
            <a:r>
              <a:rPr lang="en-US" b="1" dirty="0" err="1">
                <a:solidFill>
                  <a:srgbClr val="3333FF"/>
                </a:solidFill>
                <a:latin typeface="Courier New" pitchFamily="49" charset="0"/>
              </a:rPr>
              <a:t>ệ</a:t>
            </a:r>
            <a:r>
              <a:rPr lang="en-US" sz="2400" b="1" dirty="0" err="1">
                <a:solidFill>
                  <a:srgbClr val="3333FF"/>
                </a:solidFill>
                <a:latin typeface="Courier New" pitchFamily="49" charset="0"/>
              </a:rPr>
              <a:t>n</a:t>
            </a:r>
            <a:r>
              <a:rPr lang="en-US" sz="2400" b="1" dirty="0">
                <a:solidFill>
                  <a:srgbClr val="3333FF"/>
                </a:solidFill>
                <a:latin typeface="Courier New" pitchFamily="49" charset="0"/>
              </a:rPr>
              <a:t>&gt;</a:t>
            </a:r>
          </a:p>
        </p:txBody>
      </p:sp>
    </p:spTree>
    <p:extLst>
      <p:ext uri="{BB962C8B-B14F-4D97-AF65-F5344CB8AC3E}">
        <p14:creationId xmlns:p14="http://schemas.microsoft.com/office/powerpoint/2010/main" val="3590716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p:txBody>
          <a:bodyPr/>
          <a:lstStyle/>
          <a:p>
            <a:pPr eaLnBrk="1" hangingPunct="1"/>
            <a:r>
              <a:rPr lang="en-US"/>
              <a:t>Điều kiện kết ở mệnh đề FROM (tt)</a:t>
            </a:r>
          </a:p>
        </p:txBody>
      </p:sp>
      <p:sp>
        <p:nvSpPr>
          <p:cNvPr id="382980" name="Rectangle 3"/>
          <p:cNvSpPr>
            <a:spLocks noGrp="1" noChangeArrowheads="1"/>
          </p:cNvSpPr>
          <p:nvPr>
            <p:ph type="body" idx="4294967295"/>
          </p:nvPr>
        </p:nvSpPr>
        <p:spPr/>
        <p:txBody>
          <a:bodyPr/>
          <a:lstStyle/>
          <a:p>
            <a:pPr eaLnBrk="1" hangingPunct="1">
              <a:lnSpc>
                <a:spcPct val="90000"/>
              </a:lnSpc>
            </a:pPr>
            <a:r>
              <a:rPr lang="en-US" dirty="0" err="1"/>
              <a:t>Kết</a:t>
            </a:r>
            <a:r>
              <a:rPr lang="en-US" dirty="0"/>
              <a:t> </a:t>
            </a:r>
            <a:r>
              <a:rPr lang="en-US" dirty="0" err="1"/>
              <a:t>nối</a:t>
            </a:r>
            <a:r>
              <a:rPr lang="en-US" dirty="0"/>
              <a:t> </a:t>
            </a:r>
            <a:r>
              <a:rPr lang="en-US" dirty="0" err="1"/>
              <a:t>bằng</a:t>
            </a:r>
            <a:r>
              <a:rPr lang="en-US" dirty="0"/>
              <a:t> (</a:t>
            </a:r>
            <a:r>
              <a:rPr lang="en-US" dirty="0" err="1"/>
              <a:t>kết</a:t>
            </a:r>
            <a:r>
              <a:rPr lang="en-US" dirty="0"/>
              <a:t> </a:t>
            </a:r>
            <a:r>
              <a:rPr lang="en-US" dirty="0" err="1"/>
              <a:t>nối</a:t>
            </a:r>
            <a:r>
              <a:rPr lang="en-US" dirty="0"/>
              <a:t> </a:t>
            </a:r>
            <a:r>
              <a:rPr lang="en-US" dirty="0" err="1"/>
              <a:t>trong</a:t>
            </a:r>
            <a:r>
              <a:rPr lang="en-US" dirty="0"/>
              <a:t>)</a:t>
            </a:r>
          </a:p>
          <a:p>
            <a:pPr marL="669925" lvl="1" indent="-325438">
              <a:lnSpc>
                <a:spcPct val="90000"/>
              </a:lnSpc>
              <a:buFont typeface="Arial" charset="0"/>
              <a:buChar char="-"/>
            </a:pPr>
            <a:r>
              <a:rPr lang="en-US" dirty="0" err="1"/>
              <a:t>Ví</a:t>
            </a:r>
            <a:r>
              <a:rPr lang="en-US" dirty="0"/>
              <a:t> </a:t>
            </a:r>
            <a:r>
              <a:rPr lang="en-US" dirty="0" err="1"/>
              <a:t>dụ</a:t>
            </a:r>
            <a:r>
              <a:rPr lang="en-US" dirty="0"/>
              <a:t>: </a:t>
            </a:r>
            <a:r>
              <a:rPr lang="en-US" dirty="0" err="1"/>
              <a:t>Hiển</a:t>
            </a:r>
            <a:r>
              <a:rPr lang="en-US" dirty="0"/>
              <a:t> </a:t>
            </a:r>
            <a:r>
              <a:rPr lang="en-US" dirty="0" err="1"/>
              <a:t>thị</a:t>
            </a:r>
            <a:r>
              <a:rPr lang="en-US" dirty="0"/>
              <a:t> </a:t>
            </a:r>
            <a:r>
              <a:rPr lang="en-US" dirty="0" err="1"/>
              <a:t>họ</a:t>
            </a:r>
            <a:r>
              <a:rPr lang="en-US" dirty="0"/>
              <a:t> </a:t>
            </a:r>
            <a:r>
              <a:rPr lang="en-US" dirty="0" err="1"/>
              <a:t>tên</a:t>
            </a:r>
            <a:r>
              <a:rPr lang="en-US" dirty="0"/>
              <a:t> </a:t>
            </a:r>
            <a:r>
              <a:rPr lang="en-US" dirty="0" err="1"/>
              <a:t>và</a:t>
            </a:r>
            <a:r>
              <a:rPr lang="en-US" dirty="0"/>
              <a:t> </a:t>
            </a:r>
            <a:r>
              <a:rPr lang="en-US" dirty="0" err="1"/>
              <a:t>ngày</a:t>
            </a:r>
            <a:r>
              <a:rPr lang="en-US" dirty="0"/>
              <a:t> </a:t>
            </a:r>
            <a:r>
              <a:rPr lang="en-US" dirty="0" err="1"/>
              <a:t>sinh</a:t>
            </a:r>
            <a:r>
              <a:rPr lang="en-US" dirty="0"/>
              <a:t>, </a:t>
            </a:r>
            <a:r>
              <a:rPr lang="en-US" dirty="0" err="1"/>
              <a:t>tên</a:t>
            </a:r>
            <a:r>
              <a:rPr lang="en-US" dirty="0"/>
              <a:t> </a:t>
            </a:r>
            <a:r>
              <a:rPr lang="en-US" dirty="0" err="1"/>
              <a:t>lớp</a:t>
            </a:r>
            <a:r>
              <a:rPr lang="en-US" dirty="0"/>
              <a:t> </a:t>
            </a:r>
            <a:r>
              <a:rPr lang="en-US" dirty="0" err="1"/>
              <a:t>của</a:t>
            </a:r>
            <a:r>
              <a:rPr lang="en-US" dirty="0"/>
              <a:t> ds </a:t>
            </a:r>
            <a:r>
              <a:rPr lang="en-US" dirty="0" err="1"/>
              <a:t>sinh</a:t>
            </a:r>
            <a:r>
              <a:rPr lang="en-US" dirty="0"/>
              <a:t> </a:t>
            </a:r>
            <a:r>
              <a:rPr lang="en-US" dirty="0" err="1"/>
              <a:t>viên</a:t>
            </a:r>
            <a:r>
              <a:rPr lang="en-US" dirty="0"/>
              <a:t> </a:t>
            </a:r>
            <a:r>
              <a:rPr lang="en-US" dirty="0" err="1"/>
              <a:t>lớp</a:t>
            </a:r>
            <a:r>
              <a:rPr lang="en-US" dirty="0"/>
              <a:t> ‘Cong </a:t>
            </a:r>
            <a:r>
              <a:rPr lang="en-US" dirty="0" err="1"/>
              <a:t>nghe</a:t>
            </a:r>
            <a:r>
              <a:rPr lang="en-US" dirty="0"/>
              <a:t> thong tin 01’ </a:t>
            </a:r>
            <a:r>
              <a:rPr lang="en-US" dirty="0" err="1"/>
              <a:t>có</a:t>
            </a:r>
            <a:r>
              <a:rPr lang="en-US" dirty="0"/>
              <a:t> </a:t>
            </a:r>
            <a:r>
              <a:rPr lang="en-US" dirty="0" err="1"/>
              <a:t>thể</a:t>
            </a:r>
            <a:r>
              <a:rPr lang="en-US" dirty="0"/>
              <a:t> </a:t>
            </a:r>
            <a:r>
              <a:rPr lang="en-US" dirty="0" err="1"/>
              <a:t>viết</a:t>
            </a:r>
            <a:r>
              <a:rPr lang="en-US" dirty="0"/>
              <a:t> </a:t>
            </a:r>
            <a:r>
              <a:rPr lang="en-US" dirty="0" err="1"/>
              <a:t>theo</a:t>
            </a:r>
            <a:r>
              <a:rPr lang="en-US" dirty="0"/>
              <a:t> 2 </a:t>
            </a:r>
            <a:r>
              <a:rPr lang="en-US" dirty="0" err="1"/>
              <a:t>cách</a:t>
            </a:r>
            <a:r>
              <a:rPr lang="en-US" dirty="0"/>
              <a:t> </a:t>
            </a:r>
            <a:r>
              <a:rPr lang="en-US" dirty="0" err="1"/>
              <a:t>sau</a:t>
            </a:r>
            <a:r>
              <a:rPr lang="en-US" dirty="0"/>
              <a:t>:</a:t>
            </a:r>
          </a:p>
          <a:p>
            <a:pPr lvl="2">
              <a:lnSpc>
                <a:spcPct val="90000"/>
              </a:lnSpc>
              <a:buFontTx/>
              <a:buNone/>
            </a:pPr>
            <a:r>
              <a:rPr lang="en-US" b="1" dirty="0">
                <a:solidFill>
                  <a:srgbClr val="008000"/>
                </a:solidFill>
                <a:latin typeface="Courier New" pitchFamily="49" charset="0"/>
              </a:rPr>
              <a:t>select 	</a:t>
            </a:r>
            <a:r>
              <a:rPr lang="en-US" b="1" dirty="0" err="1">
                <a:solidFill>
                  <a:srgbClr val="008000"/>
                </a:solidFill>
                <a:latin typeface="Courier New" pitchFamily="49" charset="0"/>
              </a:rPr>
              <a:t>hoten</a:t>
            </a:r>
            <a:r>
              <a:rPr lang="en-US" b="1" dirty="0">
                <a:solidFill>
                  <a:srgbClr val="008000"/>
                </a:solidFill>
                <a:latin typeface="Courier New" pitchFamily="49" charset="0"/>
              </a:rPr>
              <a:t>, </a:t>
            </a:r>
            <a:r>
              <a:rPr lang="en-US" b="1" dirty="0" err="1">
                <a:solidFill>
                  <a:srgbClr val="008000"/>
                </a:solidFill>
                <a:latin typeface="Courier New" pitchFamily="49" charset="0"/>
              </a:rPr>
              <a:t>ngaysinh</a:t>
            </a:r>
            <a:r>
              <a:rPr lang="en-US" b="1" dirty="0">
                <a:solidFill>
                  <a:srgbClr val="008000"/>
                </a:solidFill>
                <a:latin typeface="Courier New" pitchFamily="49" charset="0"/>
              </a:rPr>
              <a:t>, </a:t>
            </a:r>
            <a:r>
              <a:rPr lang="en-US" b="1" dirty="0" err="1">
                <a:solidFill>
                  <a:srgbClr val="008000"/>
                </a:solidFill>
                <a:latin typeface="Courier New" pitchFamily="49" charset="0"/>
              </a:rPr>
              <a:t>tenlop</a:t>
            </a:r>
            <a:endParaRPr lang="en-US" b="1" dirty="0">
              <a:solidFill>
                <a:srgbClr val="008000"/>
              </a:solidFill>
              <a:latin typeface="Courier New" pitchFamily="49" charset="0"/>
            </a:endParaRPr>
          </a:p>
          <a:p>
            <a:pPr lvl="2">
              <a:lnSpc>
                <a:spcPct val="90000"/>
              </a:lnSpc>
              <a:buFontTx/>
              <a:buNone/>
            </a:pPr>
            <a:r>
              <a:rPr lang="en-US" b="1" dirty="0">
                <a:solidFill>
                  <a:srgbClr val="008000"/>
                </a:solidFill>
                <a:latin typeface="Courier New" pitchFamily="49" charset="0"/>
              </a:rPr>
              <a:t>From 		</a:t>
            </a:r>
            <a:r>
              <a:rPr lang="en-US" b="1" dirty="0" err="1">
                <a:solidFill>
                  <a:srgbClr val="008000"/>
                </a:solidFill>
                <a:latin typeface="Courier New" pitchFamily="49" charset="0"/>
              </a:rPr>
              <a:t>SinhVien</a:t>
            </a:r>
            <a:r>
              <a:rPr lang="en-US" b="1" dirty="0">
                <a:solidFill>
                  <a:srgbClr val="008000"/>
                </a:solidFill>
                <a:latin typeface="Courier New" pitchFamily="49" charset="0"/>
              </a:rPr>
              <a:t>, </a:t>
            </a:r>
            <a:r>
              <a:rPr lang="en-US" b="1" dirty="0" err="1">
                <a:solidFill>
                  <a:srgbClr val="008000"/>
                </a:solidFill>
                <a:latin typeface="Courier New" pitchFamily="49" charset="0"/>
              </a:rPr>
              <a:t>LopHoc</a:t>
            </a:r>
            <a:endParaRPr lang="en-US" b="1" dirty="0">
              <a:solidFill>
                <a:srgbClr val="008000"/>
              </a:solidFill>
              <a:latin typeface="Courier New" pitchFamily="49" charset="0"/>
            </a:endParaRPr>
          </a:p>
          <a:p>
            <a:pPr lvl="2">
              <a:lnSpc>
                <a:spcPct val="90000"/>
              </a:lnSpc>
              <a:buFontTx/>
              <a:buNone/>
            </a:pPr>
            <a:r>
              <a:rPr lang="en-US" b="1" dirty="0">
                <a:solidFill>
                  <a:srgbClr val="008000"/>
                </a:solidFill>
                <a:latin typeface="Courier New" pitchFamily="49" charset="0"/>
              </a:rPr>
              <a:t>Where 	</a:t>
            </a:r>
            <a:r>
              <a:rPr lang="en-US" b="1" dirty="0" err="1">
                <a:solidFill>
                  <a:srgbClr val="008000"/>
                </a:solidFill>
                <a:latin typeface="Courier New" pitchFamily="49" charset="0"/>
              </a:rPr>
              <a:t>SinhVien.malop</a:t>
            </a:r>
            <a:r>
              <a:rPr lang="en-US" b="1" dirty="0">
                <a:solidFill>
                  <a:srgbClr val="008000"/>
                </a:solidFill>
                <a:latin typeface="Courier New" pitchFamily="49" charset="0"/>
              </a:rPr>
              <a:t> = </a:t>
            </a:r>
            <a:r>
              <a:rPr lang="en-US" b="1" dirty="0" err="1">
                <a:solidFill>
                  <a:srgbClr val="008000"/>
                </a:solidFill>
                <a:latin typeface="Courier New" pitchFamily="49" charset="0"/>
              </a:rPr>
              <a:t>LopHoc.malop</a:t>
            </a:r>
            <a:r>
              <a:rPr lang="en-US" b="1" dirty="0">
                <a:solidFill>
                  <a:srgbClr val="008000"/>
                </a:solidFill>
                <a:latin typeface="Courier New" pitchFamily="49" charset="0"/>
              </a:rPr>
              <a:t> 	and </a:t>
            </a:r>
            <a:r>
              <a:rPr lang="en-US" b="1" dirty="0" err="1">
                <a:solidFill>
                  <a:srgbClr val="008000"/>
                </a:solidFill>
                <a:latin typeface="Courier New" pitchFamily="49" charset="0"/>
              </a:rPr>
              <a:t>tenlop</a:t>
            </a:r>
            <a:r>
              <a:rPr lang="en-US" b="1" dirty="0">
                <a:solidFill>
                  <a:srgbClr val="008000"/>
                </a:solidFill>
                <a:latin typeface="Courier New" pitchFamily="49" charset="0"/>
              </a:rPr>
              <a:t> = ‘Cong </a:t>
            </a:r>
            <a:r>
              <a:rPr lang="en-US" b="1" dirty="0" err="1">
                <a:solidFill>
                  <a:srgbClr val="008000"/>
                </a:solidFill>
                <a:latin typeface="Courier New" pitchFamily="49" charset="0"/>
              </a:rPr>
              <a:t>nghe</a:t>
            </a:r>
            <a:r>
              <a:rPr lang="en-US" b="1" dirty="0">
                <a:solidFill>
                  <a:srgbClr val="008000"/>
                </a:solidFill>
                <a:latin typeface="Courier New" pitchFamily="49" charset="0"/>
              </a:rPr>
              <a:t> thong tin 01’</a:t>
            </a:r>
          </a:p>
          <a:p>
            <a:pPr lvl="2">
              <a:lnSpc>
                <a:spcPct val="90000"/>
              </a:lnSpc>
              <a:buFontTx/>
              <a:buNone/>
            </a:pPr>
            <a:endParaRPr lang="en-US" b="1" dirty="0">
              <a:solidFill>
                <a:srgbClr val="008000"/>
              </a:solidFill>
              <a:latin typeface="Courier New" pitchFamily="49" charset="0"/>
            </a:endParaRPr>
          </a:p>
          <a:p>
            <a:pPr marL="669925" lvl="1" indent="-325438">
              <a:lnSpc>
                <a:spcPct val="90000"/>
              </a:lnSpc>
              <a:buFontTx/>
              <a:buChar char="-"/>
            </a:pPr>
            <a:r>
              <a:rPr lang="en-US" dirty="0" err="1"/>
              <a:t>Hoặc</a:t>
            </a:r>
            <a:r>
              <a:rPr lang="en-US" dirty="0"/>
              <a:t> </a:t>
            </a:r>
            <a:r>
              <a:rPr lang="en-US" dirty="0" err="1"/>
              <a:t>có</a:t>
            </a:r>
            <a:r>
              <a:rPr lang="en-US" dirty="0"/>
              <a:t> </a:t>
            </a:r>
            <a:r>
              <a:rPr lang="en-US" dirty="0" err="1"/>
              <a:t>thể</a:t>
            </a:r>
            <a:r>
              <a:rPr lang="en-US" dirty="0"/>
              <a:t> </a:t>
            </a:r>
            <a:r>
              <a:rPr lang="en-US" dirty="0" err="1"/>
              <a:t>viết</a:t>
            </a:r>
            <a:r>
              <a:rPr lang="en-US" dirty="0"/>
              <a:t>:</a:t>
            </a:r>
          </a:p>
          <a:p>
            <a:pPr lvl="2">
              <a:lnSpc>
                <a:spcPct val="90000"/>
              </a:lnSpc>
              <a:buFontTx/>
              <a:buNone/>
            </a:pPr>
            <a:r>
              <a:rPr lang="en-US" b="1" dirty="0">
                <a:solidFill>
                  <a:srgbClr val="008000"/>
                </a:solidFill>
                <a:latin typeface="Courier New" pitchFamily="49" charset="0"/>
              </a:rPr>
              <a:t>select 	</a:t>
            </a:r>
            <a:r>
              <a:rPr lang="en-US" b="1" dirty="0" err="1">
                <a:solidFill>
                  <a:srgbClr val="008000"/>
                </a:solidFill>
                <a:latin typeface="Courier New" pitchFamily="49" charset="0"/>
              </a:rPr>
              <a:t>hoten</a:t>
            </a:r>
            <a:r>
              <a:rPr lang="en-US" b="1" dirty="0">
                <a:solidFill>
                  <a:srgbClr val="008000"/>
                </a:solidFill>
                <a:latin typeface="Courier New" pitchFamily="49" charset="0"/>
              </a:rPr>
              <a:t>, </a:t>
            </a:r>
            <a:r>
              <a:rPr lang="en-US" b="1" dirty="0" err="1">
                <a:solidFill>
                  <a:srgbClr val="008000"/>
                </a:solidFill>
                <a:latin typeface="Courier New" pitchFamily="49" charset="0"/>
              </a:rPr>
              <a:t>ngaysinh</a:t>
            </a:r>
            <a:r>
              <a:rPr lang="en-US" b="1" dirty="0">
                <a:solidFill>
                  <a:srgbClr val="008000"/>
                </a:solidFill>
                <a:latin typeface="Courier New" pitchFamily="49" charset="0"/>
              </a:rPr>
              <a:t>, </a:t>
            </a:r>
            <a:r>
              <a:rPr lang="en-US" b="1" dirty="0" err="1">
                <a:solidFill>
                  <a:srgbClr val="008000"/>
                </a:solidFill>
                <a:latin typeface="Courier New" pitchFamily="49" charset="0"/>
              </a:rPr>
              <a:t>tenlop</a:t>
            </a:r>
            <a:endParaRPr lang="en-US" b="1" dirty="0">
              <a:solidFill>
                <a:srgbClr val="008000"/>
              </a:solidFill>
              <a:latin typeface="Courier New" pitchFamily="49" charset="0"/>
            </a:endParaRPr>
          </a:p>
          <a:p>
            <a:pPr lvl="2">
              <a:lnSpc>
                <a:spcPct val="90000"/>
              </a:lnSpc>
              <a:buFontTx/>
              <a:buNone/>
            </a:pPr>
            <a:r>
              <a:rPr lang="en-US" b="1" dirty="0">
                <a:solidFill>
                  <a:srgbClr val="008000"/>
                </a:solidFill>
                <a:latin typeface="Courier New" pitchFamily="49" charset="0"/>
              </a:rPr>
              <a:t>From 		</a:t>
            </a:r>
            <a:r>
              <a:rPr lang="en-US" b="1" dirty="0" err="1">
                <a:solidFill>
                  <a:srgbClr val="008000"/>
                </a:solidFill>
                <a:latin typeface="Courier New" pitchFamily="49" charset="0"/>
              </a:rPr>
              <a:t>SinhVien</a:t>
            </a:r>
            <a:r>
              <a:rPr lang="en-US" b="1" dirty="0">
                <a:solidFill>
                  <a:srgbClr val="008000"/>
                </a:solidFill>
                <a:latin typeface="Courier New" pitchFamily="49" charset="0"/>
              </a:rPr>
              <a:t> </a:t>
            </a:r>
            <a:r>
              <a:rPr lang="en-US" b="1" dirty="0">
                <a:solidFill>
                  <a:schemeClr val="tx1"/>
                </a:solidFill>
                <a:latin typeface="Courier New" pitchFamily="49" charset="0"/>
              </a:rPr>
              <a:t>INNER JOIN</a:t>
            </a:r>
            <a:r>
              <a:rPr lang="en-US" b="1" dirty="0">
                <a:solidFill>
                  <a:srgbClr val="008000"/>
                </a:solidFill>
                <a:latin typeface="Courier New" pitchFamily="49" charset="0"/>
              </a:rPr>
              <a:t> </a:t>
            </a:r>
            <a:r>
              <a:rPr lang="en-US" b="1" dirty="0" err="1">
                <a:solidFill>
                  <a:srgbClr val="008000"/>
                </a:solidFill>
                <a:latin typeface="Courier New" pitchFamily="49" charset="0"/>
              </a:rPr>
              <a:t>LopHoc</a:t>
            </a:r>
            <a:r>
              <a:rPr lang="en-US" b="1" dirty="0">
                <a:solidFill>
                  <a:srgbClr val="008000"/>
                </a:solidFill>
                <a:latin typeface="Courier New" pitchFamily="49" charset="0"/>
              </a:rPr>
              <a:t> </a:t>
            </a:r>
            <a:r>
              <a:rPr lang="en-US" b="1" dirty="0">
                <a:solidFill>
                  <a:schemeClr val="tx1"/>
                </a:solidFill>
                <a:latin typeface="Courier New" pitchFamily="49" charset="0"/>
              </a:rPr>
              <a:t>ON </a:t>
            </a:r>
            <a:r>
              <a:rPr lang="en-US" b="1" dirty="0" err="1">
                <a:solidFill>
                  <a:schemeClr val="tx1"/>
                </a:solidFill>
                <a:latin typeface="Courier New" pitchFamily="49" charset="0"/>
              </a:rPr>
              <a:t>SinhVien.malop</a:t>
            </a:r>
            <a:r>
              <a:rPr lang="en-US" b="1" dirty="0">
                <a:solidFill>
                  <a:schemeClr val="tx1"/>
                </a:solidFill>
                <a:latin typeface="Courier New" pitchFamily="49" charset="0"/>
              </a:rPr>
              <a:t> = </a:t>
            </a:r>
            <a:r>
              <a:rPr lang="en-US" b="1" dirty="0" err="1">
                <a:solidFill>
                  <a:schemeClr val="tx1"/>
                </a:solidFill>
                <a:latin typeface="Courier New" pitchFamily="49" charset="0"/>
              </a:rPr>
              <a:t>LopHoc.malop</a:t>
            </a:r>
            <a:endParaRPr lang="en-US" b="1" dirty="0">
              <a:solidFill>
                <a:schemeClr val="tx1"/>
              </a:solidFill>
              <a:latin typeface="Courier New" pitchFamily="49" charset="0"/>
            </a:endParaRPr>
          </a:p>
          <a:p>
            <a:pPr lvl="2">
              <a:lnSpc>
                <a:spcPct val="90000"/>
              </a:lnSpc>
              <a:buFontTx/>
              <a:buNone/>
            </a:pPr>
            <a:r>
              <a:rPr lang="en-US" b="1" dirty="0">
                <a:solidFill>
                  <a:srgbClr val="008000"/>
                </a:solidFill>
                <a:latin typeface="Courier New" pitchFamily="49" charset="0"/>
              </a:rPr>
              <a:t>Where 	</a:t>
            </a:r>
            <a:r>
              <a:rPr lang="en-US" b="1" dirty="0" err="1">
                <a:solidFill>
                  <a:srgbClr val="008000"/>
                </a:solidFill>
                <a:latin typeface="Courier New" pitchFamily="49" charset="0"/>
              </a:rPr>
              <a:t>tenlop</a:t>
            </a:r>
            <a:r>
              <a:rPr lang="en-US" b="1" dirty="0">
                <a:solidFill>
                  <a:srgbClr val="008000"/>
                </a:solidFill>
                <a:latin typeface="Courier New" pitchFamily="49" charset="0"/>
              </a:rPr>
              <a:t> = ‘Cong </a:t>
            </a:r>
            <a:r>
              <a:rPr lang="en-US" b="1" dirty="0" err="1">
                <a:solidFill>
                  <a:srgbClr val="008000"/>
                </a:solidFill>
                <a:latin typeface="Courier New" pitchFamily="49" charset="0"/>
              </a:rPr>
              <a:t>nghe</a:t>
            </a:r>
            <a:r>
              <a:rPr lang="en-US" b="1" dirty="0">
                <a:solidFill>
                  <a:srgbClr val="008000"/>
                </a:solidFill>
                <a:latin typeface="Courier New" pitchFamily="49" charset="0"/>
              </a:rPr>
              <a:t> thong tin 01’</a:t>
            </a:r>
          </a:p>
        </p:txBody>
      </p:sp>
    </p:spTree>
    <p:extLst>
      <p:ext uri="{BB962C8B-B14F-4D97-AF65-F5344CB8AC3E}">
        <p14:creationId xmlns:p14="http://schemas.microsoft.com/office/powerpoint/2010/main" val="719924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298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298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298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298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298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298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298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298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p:txBody>
          <a:bodyPr/>
          <a:lstStyle/>
          <a:p>
            <a:pPr eaLnBrk="1" hangingPunct="1"/>
            <a:r>
              <a:rPr lang="en-US"/>
              <a:t>Điều kiện kết ở mệnh đề FROM (tt)</a:t>
            </a:r>
          </a:p>
        </p:txBody>
      </p:sp>
      <p:sp>
        <p:nvSpPr>
          <p:cNvPr id="175108" name="Rectangle 3"/>
          <p:cNvSpPr>
            <a:spLocks noGrp="1" noChangeArrowheads="1"/>
          </p:cNvSpPr>
          <p:nvPr>
            <p:ph type="body" idx="4294967295"/>
          </p:nvPr>
        </p:nvSpPr>
        <p:spPr/>
        <p:txBody>
          <a:bodyPr/>
          <a:lstStyle/>
          <a:p>
            <a:pPr eaLnBrk="1" hangingPunct="1"/>
            <a:r>
              <a:rPr lang="en-US" dirty="0" err="1"/>
              <a:t>Kết</a:t>
            </a:r>
            <a:r>
              <a:rPr lang="en-US" dirty="0"/>
              <a:t> </a:t>
            </a:r>
            <a:r>
              <a:rPr lang="en-US" dirty="0" err="1"/>
              <a:t>nối</a:t>
            </a:r>
            <a:r>
              <a:rPr lang="en-US" dirty="0"/>
              <a:t> </a:t>
            </a:r>
            <a:r>
              <a:rPr lang="en-US" dirty="0" err="1"/>
              <a:t>ngoài</a:t>
            </a:r>
            <a:endParaRPr lang="en-US" dirty="0"/>
          </a:p>
          <a:p>
            <a:pPr marL="669925" lvl="1" indent="-325438" eaLnBrk="1" hangingPunct="1"/>
            <a:r>
              <a:rPr lang="en-US" b="1" dirty="0" err="1"/>
              <a:t>Cú</a:t>
            </a:r>
            <a:r>
              <a:rPr lang="en-US" b="1" dirty="0"/>
              <a:t> </a:t>
            </a:r>
            <a:r>
              <a:rPr lang="en-US" b="1" dirty="0" err="1"/>
              <a:t>pháp</a:t>
            </a:r>
            <a:r>
              <a:rPr lang="en-US" b="1" dirty="0"/>
              <a:t>:</a:t>
            </a:r>
          </a:p>
          <a:p>
            <a:pPr lvl="2">
              <a:buFontTx/>
              <a:buNone/>
            </a:pPr>
            <a:r>
              <a:rPr lang="en-US" sz="2400" b="1" dirty="0">
                <a:solidFill>
                  <a:srgbClr val="3333FF"/>
                </a:solidFill>
                <a:latin typeface="Courier New" pitchFamily="49" charset="0"/>
              </a:rPr>
              <a:t>SELECT &lt;</a:t>
            </a:r>
            <a:r>
              <a:rPr lang="en-US" sz="2400" b="1" dirty="0" err="1">
                <a:solidFill>
                  <a:srgbClr val="3333FF"/>
                </a:solidFill>
                <a:latin typeface="Courier New" pitchFamily="49" charset="0"/>
              </a:rPr>
              <a:t>danh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sách</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các</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c</a:t>
            </a:r>
            <a:r>
              <a:rPr lang="en-US" b="1" dirty="0" err="1">
                <a:solidFill>
                  <a:srgbClr val="3333FF"/>
                </a:solidFill>
                <a:latin typeface="Courier New" pitchFamily="49" charset="0"/>
              </a:rPr>
              <a:t>ộ</a:t>
            </a:r>
            <a:r>
              <a:rPr lang="en-US" sz="2400" b="1" dirty="0" err="1">
                <a:solidFill>
                  <a:srgbClr val="3333FF"/>
                </a:solidFill>
                <a:latin typeface="Courier New" pitchFamily="49" charset="0"/>
              </a:rPr>
              <a:t>t</a:t>
            </a:r>
            <a:r>
              <a:rPr lang="en-US" sz="2400" b="1" dirty="0">
                <a:solidFill>
                  <a:srgbClr val="3333FF"/>
                </a:solidFill>
                <a:latin typeface="Courier New" pitchFamily="49" charset="0"/>
              </a:rPr>
              <a:t>&gt;</a:t>
            </a:r>
          </a:p>
          <a:p>
            <a:pPr lvl="2">
              <a:buFontTx/>
              <a:buNone/>
            </a:pPr>
            <a:r>
              <a:rPr lang="en-US" sz="2400" b="1" dirty="0">
                <a:solidFill>
                  <a:srgbClr val="3333FF"/>
                </a:solidFill>
                <a:latin typeface="Courier New" pitchFamily="49" charset="0"/>
              </a:rPr>
              <a:t>FROM R1 LEFT|RIGHT|FULL JOIN R2 ON  &lt;</a:t>
            </a:r>
            <a:r>
              <a:rPr lang="en-US" sz="2400" b="1" dirty="0" err="1">
                <a:solidFill>
                  <a:srgbClr val="3333FF"/>
                </a:solidFill>
                <a:latin typeface="Courier New" pitchFamily="49" charset="0"/>
              </a:rPr>
              <a:t>bi</a:t>
            </a:r>
            <a:r>
              <a:rPr lang="en-US" b="1" dirty="0" err="1">
                <a:solidFill>
                  <a:srgbClr val="3333FF"/>
                </a:solidFill>
                <a:latin typeface="Courier New" pitchFamily="49" charset="0"/>
              </a:rPr>
              <a:t>ể</a:t>
            </a:r>
            <a:r>
              <a:rPr lang="en-US" sz="2400" b="1" dirty="0" err="1">
                <a:solidFill>
                  <a:srgbClr val="3333FF"/>
                </a:solidFill>
                <a:latin typeface="Courier New" pitchFamily="49" charset="0"/>
              </a:rPr>
              <a:t>u</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th</a:t>
            </a:r>
            <a:r>
              <a:rPr lang="en-US" b="1" dirty="0" err="1">
                <a:solidFill>
                  <a:srgbClr val="3333FF"/>
                </a:solidFill>
                <a:latin typeface="Courier New" pitchFamily="49" charset="0"/>
              </a:rPr>
              <a:t>ứ</a:t>
            </a:r>
            <a:r>
              <a:rPr lang="en-US" sz="2400" b="1" dirty="0" err="1">
                <a:solidFill>
                  <a:srgbClr val="3333FF"/>
                </a:solidFill>
                <a:latin typeface="Courier New" pitchFamily="49" charset="0"/>
              </a:rPr>
              <a:t>c</a:t>
            </a:r>
            <a:r>
              <a:rPr lang="en-US" sz="2400" b="1" dirty="0">
                <a:solidFill>
                  <a:srgbClr val="3333FF"/>
                </a:solidFill>
                <a:latin typeface="Courier New" pitchFamily="49" charset="0"/>
              </a:rPr>
              <a:t>&gt; WHERE &lt;</a:t>
            </a:r>
            <a:r>
              <a:rPr lang="en-US" sz="2400" b="1" dirty="0" err="1">
                <a:solidFill>
                  <a:srgbClr val="3333FF"/>
                </a:solidFill>
                <a:latin typeface="Courier New" pitchFamily="49" charset="0"/>
              </a:rPr>
              <a:t>đi</a:t>
            </a:r>
            <a:r>
              <a:rPr lang="en-US" b="1" dirty="0" err="1">
                <a:solidFill>
                  <a:srgbClr val="3333FF"/>
                </a:solidFill>
                <a:latin typeface="Courier New" pitchFamily="49" charset="0"/>
              </a:rPr>
              <a:t>ề</a:t>
            </a:r>
            <a:r>
              <a:rPr lang="en-US" sz="2400" b="1" dirty="0" err="1">
                <a:solidFill>
                  <a:srgbClr val="3333FF"/>
                </a:solidFill>
                <a:latin typeface="Courier New" pitchFamily="49" charset="0"/>
              </a:rPr>
              <a:t>u</a:t>
            </a:r>
            <a:r>
              <a:rPr lang="en-US" sz="2400" b="1" dirty="0">
                <a:solidFill>
                  <a:srgbClr val="3333FF"/>
                </a:solidFill>
                <a:latin typeface="Courier New" pitchFamily="49" charset="0"/>
              </a:rPr>
              <a:t> </a:t>
            </a:r>
            <a:r>
              <a:rPr lang="en-US" sz="2400" b="1" dirty="0" err="1">
                <a:solidFill>
                  <a:srgbClr val="3333FF"/>
                </a:solidFill>
                <a:latin typeface="Courier New" pitchFamily="49" charset="0"/>
              </a:rPr>
              <a:t>ki</a:t>
            </a:r>
            <a:r>
              <a:rPr lang="en-US" b="1" dirty="0" err="1">
                <a:solidFill>
                  <a:srgbClr val="3333FF"/>
                </a:solidFill>
                <a:latin typeface="Courier New" pitchFamily="49" charset="0"/>
              </a:rPr>
              <a:t>ệ</a:t>
            </a:r>
            <a:r>
              <a:rPr lang="en-US" sz="2400" b="1" dirty="0" err="1">
                <a:solidFill>
                  <a:srgbClr val="3333FF"/>
                </a:solidFill>
                <a:latin typeface="Courier New" pitchFamily="49" charset="0"/>
              </a:rPr>
              <a:t>n</a:t>
            </a:r>
            <a:r>
              <a:rPr lang="en-US" sz="2400" b="1" dirty="0">
                <a:solidFill>
                  <a:srgbClr val="3333FF"/>
                </a:solidFill>
                <a:latin typeface="Courier New" pitchFamily="49" charset="0"/>
              </a:rPr>
              <a:t>&gt;</a:t>
            </a:r>
          </a:p>
          <a:p>
            <a:pPr marL="669925" lvl="1" indent="-325438"/>
            <a:r>
              <a:rPr lang="en-US" b="1" dirty="0" err="1"/>
              <a:t>Ví</a:t>
            </a:r>
            <a:r>
              <a:rPr lang="en-US" b="1" dirty="0"/>
              <a:t> </a:t>
            </a:r>
            <a:r>
              <a:rPr lang="en-US" b="1" dirty="0" err="1"/>
              <a:t>dụ</a:t>
            </a:r>
            <a:r>
              <a:rPr lang="en-US" b="1" dirty="0"/>
              <a:t>:</a:t>
            </a:r>
            <a:r>
              <a:rPr lang="en-US" b="1" dirty="0">
                <a:latin typeface="Courier New" pitchFamily="49" charset="0"/>
              </a:rPr>
              <a:t> </a:t>
            </a:r>
          </a:p>
          <a:p>
            <a:pPr marL="669925" lvl="1" indent="-325438"/>
            <a:endParaRPr lang="en-US" b="1" dirty="0">
              <a:latin typeface="Courier New" pitchFamily="49" charset="0"/>
            </a:endParaRPr>
          </a:p>
        </p:txBody>
      </p:sp>
    </p:spTree>
    <p:extLst>
      <p:ext uri="{BB962C8B-B14F-4D97-AF65-F5344CB8AC3E}">
        <p14:creationId xmlns:p14="http://schemas.microsoft.com/office/powerpoint/2010/main" val="2471105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10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510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10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p:txBody>
          <a:bodyPr/>
          <a:lstStyle/>
          <a:p>
            <a:pPr eaLnBrk="1" hangingPunct="1"/>
            <a:r>
              <a:rPr lang="en-US"/>
              <a:t>Điều kiện kết ở mệnh đề FROM (tt)</a:t>
            </a:r>
          </a:p>
        </p:txBody>
      </p:sp>
      <p:sp>
        <p:nvSpPr>
          <p:cNvPr id="176132" name="Rectangle 3"/>
          <p:cNvSpPr>
            <a:spLocks noGrp="1" noChangeArrowheads="1"/>
          </p:cNvSpPr>
          <p:nvPr>
            <p:ph type="body" idx="4294967295"/>
          </p:nvPr>
        </p:nvSpPr>
        <p:spPr>
          <a:xfrm>
            <a:off x="533400" y="1371600"/>
            <a:ext cx="8229600" cy="2971800"/>
          </a:xfrm>
        </p:spPr>
        <p:txBody>
          <a:bodyPr/>
          <a:lstStyle/>
          <a:p>
            <a:pPr eaLnBrk="1" hangingPunct="1"/>
            <a:r>
              <a:rPr lang="en-US" sz="3000"/>
              <a:t>Kết nối ngoài</a:t>
            </a:r>
          </a:p>
          <a:p>
            <a:pPr marL="669925" lvl="1" indent="-325438" eaLnBrk="1" hangingPunct="1"/>
            <a:r>
              <a:rPr lang="en-US"/>
              <a:t>Ví dụ: ta có 2 bảng NhanVien và DonVi như sau:</a:t>
            </a:r>
            <a:endParaRPr lang="en-US">
              <a:latin typeface="Courier New" pitchFamily="49" charset="0"/>
            </a:endParaRPr>
          </a:p>
          <a:p>
            <a:pPr marL="669925" lvl="1" indent="-325438"/>
            <a:endParaRPr lang="en-US">
              <a:latin typeface="Courier New" pitchFamily="49" charset="0"/>
            </a:endParaRPr>
          </a:p>
        </p:txBody>
      </p:sp>
      <p:pic>
        <p:nvPicPr>
          <p:cNvPr id="1761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3657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1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514600"/>
            <a:ext cx="28194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5" name="Rectangle 3"/>
          <p:cNvSpPr>
            <a:spLocks noChangeArrowheads="1"/>
          </p:cNvSpPr>
          <p:nvPr/>
        </p:nvSpPr>
        <p:spPr bwMode="auto">
          <a:xfrm>
            <a:off x="533400" y="4191000"/>
            <a:ext cx="8229600" cy="2133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fontAlgn="base" hangingPunct="0">
              <a:spcBef>
                <a:spcPct val="20000"/>
              </a:spcBef>
              <a:spcAft>
                <a:spcPct val="0"/>
              </a:spcAft>
              <a:buFontTx/>
              <a:buChar char="•"/>
            </a:pPr>
            <a:r>
              <a:rPr lang="en-US" sz="2600" dirty="0">
                <a:solidFill>
                  <a:srgbClr val="000000"/>
                </a:solidFill>
              </a:rPr>
              <a:t>Khi </a:t>
            </a:r>
            <a:r>
              <a:rPr lang="en-US" sz="2600" dirty="0" err="1">
                <a:solidFill>
                  <a:srgbClr val="000000"/>
                </a:solidFill>
              </a:rPr>
              <a:t>đó</a:t>
            </a:r>
            <a:r>
              <a:rPr lang="en-US" sz="2600" dirty="0">
                <a:solidFill>
                  <a:srgbClr val="000000"/>
                </a:solidFill>
              </a:rPr>
              <a:t>, </a:t>
            </a:r>
            <a:r>
              <a:rPr lang="en-US" sz="2600" dirty="0" err="1">
                <a:solidFill>
                  <a:srgbClr val="000000"/>
                </a:solidFill>
              </a:rPr>
              <a:t>phép</a:t>
            </a:r>
            <a:r>
              <a:rPr lang="en-US" sz="2600" dirty="0">
                <a:solidFill>
                  <a:srgbClr val="000000"/>
                </a:solidFill>
              </a:rPr>
              <a:t> </a:t>
            </a:r>
            <a:r>
              <a:rPr lang="en-US" sz="2600" dirty="0" err="1">
                <a:solidFill>
                  <a:srgbClr val="000000"/>
                </a:solidFill>
              </a:rPr>
              <a:t>kết</a:t>
            </a:r>
            <a:r>
              <a:rPr lang="en-US" sz="2600" dirty="0">
                <a:solidFill>
                  <a:srgbClr val="000000"/>
                </a:solidFill>
              </a:rPr>
              <a:t> </a:t>
            </a:r>
            <a:r>
              <a:rPr lang="en-US" sz="2600" dirty="0" err="1">
                <a:solidFill>
                  <a:srgbClr val="000000"/>
                </a:solidFill>
              </a:rPr>
              <a:t>nối</a:t>
            </a:r>
            <a:r>
              <a:rPr lang="en-US" sz="2600" dirty="0">
                <a:solidFill>
                  <a:srgbClr val="000000"/>
                </a:solidFill>
              </a:rPr>
              <a:t> </a:t>
            </a:r>
            <a:r>
              <a:rPr lang="en-US" sz="2600" dirty="0" err="1">
                <a:solidFill>
                  <a:srgbClr val="000000"/>
                </a:solidFill>
              </a:rPr>
              <a:t>ngoài</a:t>
            </a:r>
            <a:r>
              <a:rPr lang="en-US" sz="2600" dirty="0">
                <a:solidFill>
                  <a:srgbClr val="000000"/>
                </a:solidFill>
              </a:rPr>
              <a:t> </a:t>
            </a:r>
            <a:r>
              <a:rPr lang="en-US" sz="2600" dirty="0" err="1">
                <a:solidFill>
                  <a:srgbClr val="000000"/>
                </a:solidFill>
              </a:rPr>
              <a:t>trái</a:t>
            </a:r>
            <a:r>
              <a:rPr lang="en-US" sz="2600" dirty="0">
                <a:solidFill>
                  <a:srgbClr val="000000"/>
                </a:solidFill>
              </a:rPr>
              <a:t> 2 </a:t>
            </a:r>
            <a:r>
              <a:rPr lang="en-US" sz="2600" dirty="0" err="1">
                <a:solidFill>
                  <a:srgbClr val="000000"/>
                </a:solidFill>
              </a:rPr>
              <a:t>bảng</a:t>
            </a:r>
            <a:r>
              <a:rPr lang="en-US" sz="2600" dirty="0">
                <a:solidFill>
                  <a:srgbClr val="000000"/>
                </a:solidFill>
              </a:rPr>
              <a:t> </a:t>
            </a:r>
            <a:r>
              <a:rPr lang="en-US" sz="2600" dirty="0" err="1">
                <a:solidFill>
                  <a:srgbClr val="000000"/>
                </a:solidFill>
              </a:rPr>
              <a:t>trên</a:t>
            </a:r>
            <a:r>
              <a:rPr lang="en-US" sz="2600" dirty="0">
                <a:solidFill>
                  <a:srgbClr val="000000"/>
                </a:solidFill>
              </a:rPr>
              <a:t> </a:t>
            </a:r>
            <a:r>
              <a:rPr lang="en-US" sz="2600" dirty="0" err="1">
                <a:solidFill>
                  <a:srgbClr val="000000"/>
                </a:solidFill>
              </a:rPr>
              <a:t>cho</a:t>
            </a:r>
            <a:r>
              <a:rPr lang="en-US" sz="2600" dirty="0">
                <a:solidFill>
                  <a:srgbClr val="000000"/>
                </a:solidFill>
              </a:rPr>
              <a:t> </a:t>
            </a:r>
            <a:r>
              <a:rPr lang="en-US" sz="2600" dirty="0" err="1">
                <a:solidFill>
                  <a:srgbClr val="000000"/>
                </a:solidFill>
              </a:rPr>
              <a:t>kết</a:t>
            </a:r>
            <a:r>
              <a:rPr lang="en-US" sz="2600" dirty="0">
                <a:solidFill>
                  <a:srgbClr val="000000"/>
                </a:solidFill>
              </a:rPr>
              <a:t> </a:t>
            </a:r>
            <a:r>
              <a:rPr lang="en-US" sz="2600" dirty="0" err="1">
                <a:solidFill>
                  <a:srgbClr val="000000"/>
                </a:solidFill>
              </a:rPr>
              <a:t>quả</a:t>
            </a:r>
            <a:r>
              <a:rPr lang="en-US" sz="2600" dirty="0">
                <a:solidFill>
                  <a:srgbClr val="000000"/>
                </a:solidFill>
              </a:rPr>
              <a:t> </a:t>
            </a:r>
            <a:r>
              <a:rPr lang="en-US" sz="2600" dirty="0" err="1">
                <a:solidFill>
                  <a:srgbClr val="000000"/>
                </a:solidFill>
              </a:rPr>
              <a:t>sau</a:t>
            </a:r>
            <a:r>
              <a:rPr lang="en-US" sz="2600" dirty="0">
                <a:solidFill>
                  <a:srgbClr val="000000"/>
                </a:solidFill>
              </a:rPr>
              <a:t>:</a:t>
            </a:r>
          </a:p>
          <a:p>
            <a:pPr marL="669925" lvl="1" indent="-325438" algn="just" eaLnBrk="0" fontAlgn="base" hangingPunct="0">
              <a:spcBef>
                <a:spcPct val="20000"/>
              </a:spcBef>
              <a:spcAft>
                <a:spcPct val="0"/>
              </a:spcAft>
            </a:pPr>
            <a:r>
              <a:rPr lang="en-US" sz="2000" b="1" noProof="1">
                <a:solidFill>
                  <a:srgbClr val="008000"/>
                </a:solidFill>
                <a:latin typeface="Courier New" pitchFamily="49" charset="0"/>
              </a:rPr>
              <a:t>select * </a:t>
            </a:r>
          </a:p>
          <a:p>
            <a:pPr marL="669925" lvl="1" indent="-325438" algn="just" eaLnBrk="0" fontAlgn="base" hangingPunct="0">
              <a:spcBef>
                <a:spcPct val="20000"/>
              </a:spcBef>
              <a:spcAft>
                <a:spcPct val="0"/>
              </a:spcAft>
            </a:pPr>
            <a:r>
              <a:rPr lang="en-US" sz="2000" b="1" noProof="1">
                <a:solidFill>
                  <a:srgbClr val="008000"/>
                </a:solidFill>
                <a:latin typeface="Courier New" pitchFamily="49" charset="0"/>
              </a:rPr>
              <a:t>from NhanVien left join DonVi </a:t>
            </a:r>
            <a:endParaRPr lang="en-US" sz="2000" b="1" dirty="0">
              <a:solidFill>
                <a:srgbClr val="008000"/>
              </a:solidFill>
              <a:latin typeface="Courier New" pitchFamily="49" charset="0"/>
            </a:endParaRPr>
          </a:p>
          <a:p>
            <a:pPr marL="669925" lvl="1" indent="-325438" algn="just" eaLnBrk="0" fontAlgn="base" hangingPunct="0">
              <a:spcBef>
                <a:spcPct val="20000"/>
              </a:spcBef>
              <a:spcAft>
                <a:spcPct val="0"/>
              </a:spcAft>
            </a:pPr>
            <a:r>
              <a:rPr lang="en-US" sz="2000" b="1" noProof="1">
                <a:solidFill>
                  <a:srgbClr val="008000"/>
                </a:solidFill>
                <a:latin typeface="Courier New" pitchFamily="49" charset="0"/>
              </a:rPr>
              <a:t>on NhanVien.madv = DonVi.madv</a:t>
            </a:r>
            <a:endParaRPr lang="en-US" sz="1900" b="1" dirty="0">
              <a:solidFill>
                <a:srgbClr val="008000"/>
              </a:solidFill>
              <a:latin typeface="Courier New" pitchFamily="49" charset="0"/>
            </a:endParaRPr>
          </a:p>
        </p:txBody>
      </p:sp>
      <p:pic>
        <p:nvPicPr>
          <p:cNvPr id="1761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876800"/>
            <a:ext cx="3276600" cy="158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158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13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76133"/>
                                        </p:tgtEl>
                                        <p:attrNameLst>
                                          <p:attrName>style.visibility</p:attrName>
                                        </p:attrNameLst>
                                      </p:cBhvr>
                                      <p:to>
                                        <p:strVal val="visible"/>
                                      </p:to>
                                    </p:set>
                                    <p:animEffect transition="in" filter="blinds(horizontal)">
                                      <p:cBhvr>
                                        <p:cTn id="13" dur="500"/>
                                        <p:tgtEl>
                                          <p:spTgt spid="1761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76134"/>
                                        </p:tgtEl>
                                        <p:attrNameLst>
                                          <p:attrName>style.visibility</p:attrName>
                                        </p:attrNameLst>
                                      </p:cBhvr>
                                      <p:to>
                                        <p:strVal val="visible"/>
                                      </p:to>
                                    </p:set>
                                    <p:animEffect transition="in" filter="blinds(horizontal)">
                                      <p:cBhvr>
                                        <p:cTn id="18" dur="500"/>
                                        <p:tgtEl>
                                          <p:spTgt spid="1761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613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613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613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6135">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76136"/>
                                        </p:tgtEl>
                                        <p:attrNameLst>
                                          <p:attrName>style.visibility</p:attrName>
                                        </p:attrNameLst>
                                      </p:cBhvr>
                                      <p:to>
                                        <p:strVal val="visible"/>
                                      </p:to>
                                    </p:set>
                                    <p:animEffect transition="in" filter="blinds(horizontal)">
                                      <p:cBhvr>
                                        <p:cTn id="33" dur="500"/>
                                        <p:tgtEl>
                                          <p:spTgt spid="176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build="p"/>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p:txBody>
          <a:bodyPr/>
          <a:lstStyle/>
          <a:p>
            <a:pPr eaLnBrk="1" hangingPunct="1"/>
            <a:r>
              <a:rPr lang="en-US"/>
              <a:t>Điều kiện kết ở mệnh đề FROM (tt)</a:t>
            </a:r>
          </a:p>
        </p:txBody>
      </p:sp>
      <p:sp>
        <p:nvSpPr>
          <p:cNvPr id="177156" name="Rectangle 3"/>
          <p:cNvSpPr>
            <a:spLocks noGrp="1" noChangeArrowheads="1"/>
          </p:cNvSpPr>
          <p:nvPr>
            <p:ph type="body" idx="4294967295"/>
          </p:nvPr>
        </p:nvSpPr>
        <p:spPr>
          <a:xfrm>
            <a:off x="533400" y="1371600"/>
            <a:ext cx="8229600" cy="2971800"/>
          </a:xfrm>
        </p:spPr>
        <p:txBody>
          <a:bodyPr/>
          <a:lstStyle/>
          <a:p>
            <a:pPr eaLnBrk="1" hangingPunct="1"/>
            <a:r>
              <a:rPr lang="en-US" sz="3000"/>
              <a:t>Kết nối ngoài</a:t>
            </a:r>
          </a:p>
          <a:p>
            <a:pPr marL="669925" lvl="1" indent="-325438" eaLnBrk="1" hangingPunct="1"/>
            <a:r>
              <a:rPr lang="en-US"/>
              <a:t>Ví dụ: ta có 2 bảng NhanVien và DonVi như sau:</a:t>
            </a:r>
            <a:endParaRPr lang="en-US">
              <a:latin typeface="Courier New" pitchFamily="49" charset="0"/>
            </a:endParaRPr>
          </a:p>
          <a:p>
            <a:pPr marL="669925" lvl="1" indent="-325438"/>
            <a:endParaRPr lang="en-US">
              <a:latin typeface="Courier New" pitchFamily="49" charset="0"/>
            </a:endParaRPr>
          </a:p>
        </p:txBody>
      </p:sp>
      <p:pic>
        <p:nvPicPr>
          <p:cNvPr id="177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3657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1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514600"/>
            <a:ext cx="28194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9" name="Rectangle 3"/>
          <p:cNvSpPr>
            <a:spLocks noChangeArrowheads="1"/>
          </p:cNvSpPr>
          <p:nvPr/>
        </p:nvSpPr>
        <p:spPr bwMode="auto">
          <a:xfrm>
            <a:off x="533400" y="4191000"/>
            <a:ext cx="8229600" cy="2133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fontAlgn="base" hangingPunct="0">
              <a:spcBef>
                <a:spcPct val="20000"/>
              </a:spcBef>
              <a:spcAft>
                <a:spcPct val="0"/>
              </a:spcAft>
              <a:buFontTx/>
              <a:buChar char="•"/>
            </a:pPr>
            <a:r>
              <a:rPr lang="en-US" sz="2600" dirty="0" err="1">
                <a:solidFill>
                  <a:srgbClr val="000000"/>
                </a:solidFill>
              </a:rPr>
              <a:t>Phép</a:t>
            </a:r>
            <a:r>
              <a:rPr lang="en-US" sz="2600" dirty="0">
                <a:solidFill>
                  <a:srgbClr val="000000"/>
                </a:solidFill>
              </a:rPr>
              <a:t> </a:t>
            </a:r>
            <a:r>
              <a:rPr lang="en-US" sz="2600" dirty="0" err="1">
                <a:solidFill>
                  <a:srgbClr val="000000"/>
                </a:solidFill>
              </a:rPr>
              <a:t>kết</a:t>
            </a:r>
            <a:r>
              <a:rPr lang="en-US" sz="2600" dirty="0">
                <a:solidFill>
                  <a:srgbClr val="000000"/>
                </a:solidFill>
              </a:rPr>
              <a:t> </a:t>
            </a:r>
            <a:r>
              <a:rPr lang="en-US" sz="2600" dirty="0" err="1">
                <a:solidFill>
                  <a:srgbClr val="000000"/>
                </a:solidFill>
              </a:rPr>
              <a:t>nối</a:t>
            </a:r>
            <a:r>
              <a:rPr lang="en-US" sz="2600" dirty="0">
                <a:solidFill>
                  <a:srgbClr val="000000"/>
                </a:solidFill>
              </a:rPr>
              <a:t> </a:t>
            </a:r>
            <a:r>
              <a:rPr lang="en-US" sz="2600" dirty="0" err="1">
                <a:solidFill>
                  <a:srgbClr val="000000"/>
                </a:solidFill>
              </a:rPr>
              <a:t>ngoài</a:t>
            </a:r>
            <a:r>
              <a:rPr lang="en-US" sz="2600" dirty="0">
                <a:solidFill>
                  <a:srgbClr val="000000"/>
                </a:solidFill>
              </a:rPr>
              <a:t> </a:t>
            </a:r>
            <a:r>
              <a:rPr lang="en-US" sz="2600" dirty="0" err="1">
                <a:solidFill>
                  <a:srgbClr val="000000"/>
                </a:solidFill>
              </a:rPr>
              <a:t>phải</a:t>
            </a:r>
            <a:r>
              <a:rPr lang="en-US" sz="2600" dirty="0">
                <a:solidFill>
                  <a:srgbClr val="000000"/>
                </a:solidFill>
              </a:rPr>
              <a:t> 2 </a:t>
            </a:r>
            <a:r>
              <a:rPr lang="en-US" sz="2600" dirty="0" err="1">
                <a:solidFill>
                  <a:srgbClr val="000000"/>
                </a:solidFill>
              </a:rPr>
              <a:t>bảng</a:t>
            </a:r>
            <a:r>
              <a:rPr lang="en-US" sz="2600" dirty="0">
                <a:solidFill>
                  <a:srgbClr val="000000"/>
                </a:solidFill>
              </a:rPr>
              <a:t> </a:t>
            </a:r>
            <a:r>
              <a:rPr lang="en-US" sz="2600" dirty="0" err="1">
                <a:solidFill>
                  <a:srgbClr val="000000"/>
                </a:solidFill>
              </a:rPr>
              <a:t>trên</a:t>
            </a:r>
            <a:r>
              <a:rPr lang="en-US" sz="2600" dirty="0">
                <a:solidFill>
                  <a:srgbClr val="000000"/>
                </a:solidFill>
              </a:rPr>
              <a:t> </a:t>
            </a:r>
            <a:r>
              <a:rPr lang="en-US" sz="2600" dirty="0" err="1">
                <a:solidFill>
                  <a:srgbClr val="000000"/>
                </a:solidFill>
              </a:rPr>
              <a:t>cho</a:t>
            </a:r>
            <a:r>
              <a:rPr lang="en-US" sz="2600" dirty="0">
                <a:solidFill>
                  <a:srgbClr val="000000"/>
                </a:solidFill>
              </a:rPr>
              <a:t> </a:t>
            </a:r>
            <a:r>
              <a:rPr lang="en-US" sz="2600" dirty="0" err="1">
                <a:solidFill>
                  <a:srgbClr val="000000"/>
                </a:solidFill>
              </a:rPr>
              <a:t>kết</a:t>
            </a:r>
            <a:r>
              <a:rPr lang="en-US" sz="2600" dirty="0">
                <a:solidFill>
                  <a:srgbClr val="000000"/>
                </a:solidFill>
              </a:rPr>
              <a:t> </a:t>
            </a:r>
            <a:r>
              <a:rPr lang="en-US" sz="2600" dirty="0" err="1">
                <a:solidFill>
                  <a:srgbClr val="000000"/>
                </a:solidFill>
              </a:rPr>
              <a:t>quả</a:t>
            </a:r>
            <a:r>
              <a:rPr lang="en-US" sz="2600" dirty="0">
                <a:solidFill>
                  <a:srgbClr val="000000"/>
                </a:solidFill>
              </a:rPr>
              <a:t> </a:t>
            </a:r>
            <a:r>
              <a:rPr lang="en-US" sz="2600" dirty="0" err="1">
                <a:solidFill>
                  <a:srgbClr val="000000"/>
                </a:solidFill>
              </a:rPr>
              <a:t>sau</a:t>
            </a:r>
            <a:r>
              <a:rPr lang="en-US" sz="2600" dirty="0">
                <a:solidFill>
                  <a:srgbClr val="000000"/>
                </a:solidFill>
              </a:rPr>
              <a:t>:</a:t>
            </a:r>
          </a:p>
          <a:p>
            <a:pPr marL="669925" lvl="1" indent="-325438" algn="just" eaLnBrk="0" fontAlgn="base" hangingPunct="0">
              <a:spcBef>
                <a:spcPct val="20000"/>
              </a:spcBef>
              <a:spcAft>
                <a:spcPct val="0"/>
              </a:spcAft>
            </a:pPr>
            <a:r>
              <a:rPr lang="en-US" sz="2000" b="1" noProof="1">
                <a:solidFill>
                  <a:srgbClr val="008000"/>
                </a:solidFill>
                <a:latin typeface="Courier New" pitchFamily="49" charset="0"/>
              </a:rPr>
              <a:t>select * </a:t>
            </a:r>
          </a:p>
          <a:p>
            <a:pPr marL="669925" lvl="1" indent="-325438" algn="just" eaLnBrk="0" fontAlgn="base" hangingPunct="0">
              <a:spcBef>
                <a:spcPct val="20000"/>
              </a:spcBef>
              <a:spcAft>
                <a:spcPct val="0"/>
              </a:spcAft>
            </a:pPr>
            <a:r>
              <a:rPr lang="en-US" sz="2000" b="1" noProof="1">
                <a:solidFill>
                  <a:srgbClr val="008000"/>
                </a:solidFill>
                <a:latin typeface="Courier New" pitchFamily="49" charset="0"/>
              </a:rPr>
              <a:t>from NhanVien </a:t>
            </a:r>
            <a:r>
              <a:rPr lang="en-US" sz="2000" b="1" dirty="0">
                <a:solidFill>
                  <a:srgbClr val="008000"/>
                </a:solidFill>
                <a:latin typeface="Courier New" pitchFamily="49" charset="0"/>
              </a:rPr>
              <a:t>right</a:t>
            </a:r>
            <a:r>
              <a:rPr lang="en-US" sz="2000" b="1" noProof="1">
                <a:solidFill>
                  <a:srgbClr val="008000"/>
                </a:solidFill>
                <a:latin typeface="Courier New" pitchFamily="49" charset="0"/>
              </a:rPr>
              <a:t> join DonVi </a:t>
            </a:r>
            <a:endParaRPr lang="en-US" sz="2000" b="1" dirty="0">
              <a:solidFill>
                <a:srgbClr val="008000"/>
              </a:solidFill>
              <a:latin typeface="Courier New" pitchFamily="49" charset="0"/>
            </a:endParaRPr>
          </a:p>
          <a:p>
            <a:pPr marL="669925" lvl="1" indent="-325438" algn="just" eaLnBrk="0" fontAlgn="base" hangingPunct="0">
              <a:spcBef>
                <a:spcPct val="20000"/>
              </a:spcBef>
              <a:spcAft>
                <a:spcPct val="0"/>
              </a:spcAft>
            </a:pPr>
            <a:r>
              <a:rPr lang="en-US" sz="2000" b="1" noProof="1">
                <a:solidFill>
                  <a:srgbClr val="008000"/>
                </a:solidFill>
                <a:latin typeface="Courier New" pitchFamily="49" charset="0"/>
              </a:rPr>
              <a:t>on NhanVien.madv = DonVi.madv</a:t>
            </a:r>
            <a:endParaRPr lang="en-US" sz="1900" b="1" dirty="0">
              <a:solidFill>
                <a:srgbClr val="008000"/>
              </a:solidFill>
              <a:latin typeface="Courier New" pitchFamily="49" charset="0"/>
            </a:endParaRPr>
          </a:p>
        </p:txBody>
      </p:sp>
      <p:pic>
        <p:nvPicPr>
          <p:cNvPr id="17716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724400"/>
            <a:ext cx="3048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768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715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77157"/>
                                        </p:tgtEl>
                                        <p:attrNameLst>
                                          <p:attrName>style.visibility</p:attrName>
                                        </p:attrNameLst>
                                      </p:cBhvr>
                                      <p:to>
                                        <p:strVal val="visible"/>
                                      </p:to>
                                    </p:set>
                                    <p:animEffect transition="in" filter="blinds(horizontal)">
                                      <p:cBhvr>
                                        <p:cTn id="13" dur="500"/>
                                        <p:tgtEl>
                                          <p:spTgt spid="177157"/>
                                        </p:tgtEl>
                                      </p:cBhvr>
                                    </p:animEffect>
                                  </p:childTnLst>
                                </p:cTn>
                              </p:par>
                              <p:par>
                                <p:cTn id="14" presetID="3" presetClass="entr" presetSubtype="10" fill="hold" nodeType="withEffect">
                                  <p:stCondLst>
                                    <p:cond delay="0"/>
                                  </p:stCondLst>
                                  <p:childTnLst>
                                    <p:set>
                                      <p:cBhvr>
                                        <p:cTn id="15" dur="1" fill="hold">
                                          <p:stCondLst>
                                            <p:cond delay="0"/>
                                          </p:stCondLst>
                                        </p:cTn>
                                        <p:tgtEl>
                                          <p:spTgt spid="177158"/>
                                        </p:tgtEl>
                                        <p:attrNameLst>
                                          <p:attrName>style.visibility</p:attrName>
                                        </p:attrNameLst>
                                      </p:cBhvr>
                                      <p:to>
                                        <p:strVal val="visible"/>
                                      </p:to>
                                    </p:set>
                                    <p:animEffect transition="in" filter="blinds(horizontal)">
                                      <p:cBhvr>
                                        <p:cTn id="16" dur="500"/>
                                        <p:tgtEl>
                                          <p:spTgt spid="1771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715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715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7159">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7159">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77160"/>
                                        </p:tgtEl>
                                        <p:attrNameLst>
                                          <p:attrName>style.visibility</p:attrName>
                                        </p:attrNameLst>
                                      </p:cBhvr>
                                      <p:to>
                                        <p:strVal val="visible"/>
                                      </p:to>
                                    </p:set>
                                    <p:animEffect transition="in" filter="blinds(horizontal)">
                                      <p:cBhvr>
                                        <p:cTn id="31" dur="500"/>
                                        <p:tgtEl>
                                          <p:spTgt spid="17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p:txBody>
          <a:bodyPr/>
          <a:lstStyle/>
          <a:p>
            <a:pPr eaLnBrk="1" hangingPunct="1"/>
            <a:r>
              <a:rPr lang="en-US"/>
              <a:t>Điều kiện kết ở mệnh đề FROM (tt)</a:t>
            </a:r>
          </a:p>
        </p:txBody>
      </p:sp>
      <p:sp>
        <p:nvSpPr>
          <p:cNvPr id="178180" name="Rectangle 3"/>
          <p:cNvSpPr>
            <a:spLocks noGrp="1" noChangeArrowheads="1"/>
          </p:cNvSpPr>
          <p:nvPr>
            <p:ph type="body" idx="4294967295"/>
          </p:nvPr>
        </p:nvSpPr>
        <p:spPr>
          <a:xfrm>
            <a:off x="533400" y="1371600"/>
            <a:ext cx="8229600" cy="2971800"/>
          </a:xfrm>
        </p:spPr>
        <p:txBody>
          <a:bodyPr/>
          <a:lstStyle/>
          <a:p>
            <a:pPr eaLnBrk="1" hangingPunct="1"/>
            <a:r>
              <a:rPr lang="en-US" sz="3000"/>
              <a:t>Kết nối ngoài</a:t>
            </a:r>
          </a:p>
          <a:p>
            <a:pPr marL="669925" lvl="1" indent="-325438" eaLnBrk="1" hangingPunct="1"/>
            <a:r>
              <a:rPr lang="en-US"/>
              <a:t>Ví dụ: ta có 2 bảng NhanVien và DonVi như sau:</a:t>
            </a:r>
            <a:endParaRPr lang="en-US">
              <a:latin typeface="Courier New" pitchFamily="49" charset="0"/>
            </a:endParaRPr>
          </a:p>
          <a:p>
            <a:pPr marL="669925" lvl="1" indent="-325438"/>
            <a:endParaRPr lang="en-US">
              <a:latin typeface="Courier New" pitchFamily="49" charset="0"/>
            </a:endParaRPr>
          </a:p>
        </p:txBody>
      </p:sp>
      <p:pic>
        <p:nvPicPr>
          <p:cNvPr id="178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3657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514600"/>
            <a:ext cx="28194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3" name="Rectangle 3"/>
          <p:cNvSpPr>
            <a:spLocks noChangeArrowheads="1"/>
          </p:cNvSpPr>
          <p:nvPr/>
        </p:nvSpPr>
        <p:spPr bwMode="auto">
          <a:xfrm>
            <a:off x="533400" y="4191000"/>
            <a:ext cx="8229600" cy="2133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fontAlgn="base" hangingPunct="0">
              <a:spcBef>
                <a:spcPct val="20000"/>
              </a:spcBef>
              <a:spcAft>
                <a:spcPct val="0"/>
              </a:spcAft>
              <a:buFontTx/>
              <a:buChar char="•"/>
            </a:pPr>
            <a:r>
              <a:rPr lang="en-US" sz="2600">
                <a:solidFill>
                  <a:srgbClr val="000000"/>
                </a:solidFill>
              </a:rPr>
              <a:t>Phép kết nối ngoài đầy đủ 2 bảng trên cho kết quả sau:</a:t>
            </a:r>
          </a:p>
          <a:p>
            <a:pPr marL="669925" lvl="1" indent="-325438" algn="just" eaLnBrk="0" fontAlgn="base" hangingPunct="0">
              <a:spcBef>
                <a:spcPct val="20000"/>
              </a:spcBef>
              <a:spcAft>
                <a:spcPct val="0"/>
              </a:spcAft>
            </a:pPr>
            <a:r>
              <a:rPr lang="en-US" sz="2000" b="1" noProof="1">
                <a:solidFill>
                  <a:srgbClr val="008000"/>
                </a:solidFill>
                <a:latin typeface="Courier New" pitchFamily="49" charset="0"/>
              </a:rPr>
              <a:t>select * </a:t>
            </a:r>
          </a:p>
          <a:p>
            <a:pPr marL="669925" lvl="1" indent="-325438" algn="just" eaLnBrk="0" fontAlgn="base" hangingPunct="0">
              <a:spcBef>
                <a:spcPct val="20000"/>
              </a:spcBef>
              <a:spcAft>
                <a:spcPct val="0"/>
              </a:spcAft>
            </a:pPr>
            <a:r>
              <a:rPr lang="en-US" sz="2000" b="1" noProof="1">
                <a:solidFill>
                  <a:srgbClr val="008000"/>
                </a:solidFill>
                <a:latin typeface="Courier New" pitchFamily="49" charset="0"/>
              </a:rPr>
              <a:t>from NhanVien </a:t>
            </a:r>
            <a:r>
              <a:rPr lang="en-US" sz="2000" b="1">
                <a:solidFill>
                  <a:srgbClr val="008000"/>
                </a:solidFill>
                <a:latin typeface="Courier New" pitchFamily="49" charset="0"/>
              </a:rPr>
              <a:t>full</a:t>
            </a:r>
            <a:r>
              <a:rPr lang="en-US" sz="2000" b="1" noProof="1">
                <a:solidFill>
                  <a:srgbClr val="008000"/>
                </a:solidFill>
                <a:latin typeface="Courier New" pitchFamily="49" charset="0"/>
              </a:rPr>
              <a:t> join DonVi </a:t>
            </a:r>
            <a:endParaRPr lang="en-US" sz="2000" b="1">
              <a:solidFill>
                <a:srgbClr val="008000"/>
              </a:solidFill>
              <a:latin typeface="Courier New" pitchFamily="49" charset="0"/>
            </a:endParaRPr>
          </a:p>
          <a:p>
            <a:pPr marL="669925" lvl="1" indent="-325438" algn="just" eaLnBrk="0" fontAlgn="base" hangingPunct="0">
              <a:spcBef>
                <a:spcPct val="20000"/>
              </a:spcBef>
              <a:spcAft>
                <a:spcPct val="0"/>
              </a:spcAft>
            </a:pPr>
            <a:r>
              <a:rPr lang="en-US" sz="2000" b="1" noProof="1">
                <a:solidFill>
                  <a:srgbClr val="008000"/>
                </a:solidFill>
                <a:latin typeface="Courier New" pitchFamily="49" charset="0"/>
              </a:rPr>
              <a:t>on NhanVien.madv = DonVi.madv</a:t>
            </a:r>
            <a:endParaRPr lang="en-US" sz="1900" b="1">
              <a:solidFill>
                <a:srgbClr val="008000"/>
              </a:solidFill>
              <a:latin typeface="Courier New" pitchFamily="49" charset="0"/>
            </a:endParaRPr>
          </a:p>
        </p:txBody>
      </p:sp>
      <p:pic>
        <p:nvPicPr>
          <p:cNvPr id="17818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4595813"/>
            <a:ext cx="2971800"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172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818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78181"/>
                                        </p:tgtEl>
                                        <p:attrNameLst>
                                          <p:attrName>style.visibility</p:attrName>
                                        </p:attrNameLst>
                                      </p:cBhvr>
                                      <p:to>
                                        <p:strVal val="visible"/>
                                      </p:to>
                                    </p:set>
                                    <p:animEffect transition="in" filter="blinds(horizontal)">
                                      <p:cBhvr>
                                        <p:cTn id="13" dur="500"/>
                                        <p:tgtEl>
                                          <p:spTgt spid="178181"/>
                                        </p:tgtEl>
                                      </p:cBhvr>
                                    </p:animEffect>
                                  </p:childTnLst>
                                </p:cTn>
                              </p:par>
                              <p:par>
                                <p:cTn id="14" presetID="3" presetClass="entr" presetSubtype="10" fill="hold" nodeType="withEffect">
                                  <p:stCondLst>
                                    <p:cond delay="0"/>
                                  </p:stCondLst>
                                  <p:childTnLst>
                                    <p:set>
                                      <p:cBhvr>
                                        <p:cTn id="15" dur="1" fill="hold">
                                          <p:stCondLst>
                                            <p:cond delay="0"/>
                                          </p:stCondLst>
                                        </p:cTn>
                                        <p:tgtEl>
                                          <p:spTgt spid="178182"/>
                                        </p:tgtEl>
                                        <p:attrNameLst>
                                          <p:attrName>style.visibility</p:attrName>
                                        </p:attrNameLst>
                                      </p:cBhvr>
                                      <p:to>
                                        <p:strVal val="visible"/>
                                      </p:to>
                                    </p:set>
                                    <p:animEffect transition="in" filter="blinds(horizontal)">
                                      <p:cBhvr>
                                        <p:cTn id="16" dur="500"/>
                                        <p:tgtEl>
                                          <p:spTgt spid="1781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818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818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818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8183">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78184"/>
                                        </p:tgtEl>
                                        <p:attrNameLst>
                                          <p:attrName>style.visibility</p:attrName>
                                        </p:attrNameLst>
                                      </p:cBhvr>
                                      <p:to>
                                        <p:strVal val="visible"/>
                                      </p:to>
                                    </p:set>
                                    <p:animEffect transition="in" filter="blinds(horizontal)">
                                      <p:cBhvr>
                                        <p:cTn id="31" dur="500"/>
                                        <p:tgtEl>
                                          <p:spTgt spid="178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3923</TotalTime>
  <Words>7955</Words>
  <Application>Microsoft Macintosh PowerPoint</Application>
  <PresentationFormat>On-screen Show (4:3)</PresentationFormat>
  <Paragraphs>1000</Paragraphs>
  <Slides>109</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109</vt:i4>
      </vt:variant>
    </vt:vector>
  </HeadingPairs>
  <TitlesOfParts>
    <vt:vector size="119" baseType="lpstr">
      <vt:lpstr>Arial</vt:lpstr>
      <vt:lpstr>Calibri</vt:lpstr>
      <vt:lpstr>Courier New</vt:lpstr>
      <vt:lpstr>Symbol</vt:lpstr>
      <vt:lpstr>Tahoma</vt:lpstr>
      <vt:lpstr>Times New Roman</vt:lpstr>
      <vt:lpstr>Verdana</vt:lpstr>
      <vt:lpstr>Wingdings</vt:lpstr>
      <vt:lpstr>Default Design</vt:lpstr>
      <vt:lpstr>Bitmap Image</vt:lpstr>
      <vt:lpstr>Chương III  NGÔN NGỮ SQL</vt:lpstr>
      <vt:lpstr>Nội dung chương III</vt:lpstr>
      <vt:lpstr>Sơ lược về hệ QTCSDL SQL Server 2000</vt:lpstr>
      <vt:lpstr>Các kiểu dữ liệu trong SQL</vt:lpstr>
      <vt:lpstr>Các kiểu dữ liệu trong SQL (tt)</vt:lpstr>
      <vt:lpstr>Các kiểu dữ liệu trong SQL (tt)</vt:lpstr>
      <vt:lpstr>Các kiểu dữ liệu trong SQL (tt)</vt:lpstr>
      <vt:lpstr>Nội dung chương III</vt:lpstr>
      <vt:lpstr>Tạo cơ sở dữ liệu</vt:lpstr>
      <vt:lpstr>Tạo bảng - Khái niệm bảng </vt:lpstr>
      <vt:lpstr>Tạo bảng - các thuộc tính của bảng </vt:lpstr>
      <vt:lpstr>Tạo bảng</vt:lpstr>
      <vt:lpstr>Tạo bảng (tt)</vt:lpstr>
      <vt:lpstr>Tạo bảng (tt)</vt:lpstr>
      <vt:lpstr>Tạo bảng – Cột được phép null</vt:lpstr>
      <vt:lpstr>PowerPoint Presentation</vt:lpstr>
      <vt:lpstr>Tạo bảng – Định nghĩa DEFAULT</vt:lpstr>
      <vt:lpstr>Tạo bảng - Định nghĩa DEFAULT (tt)</vt:lpstr>
      <vt:lpstr>Tạo bảng - Định nghĩa DEFAULT (tt)</vt:lpstr>
      <vt:lpstr>PowerPoint Presentation</vt:lpstr>
      <vt:lpstr>PowerPoint Presentation</vt:lpstr>
      <vt:lpstr>PowerPoint Presentation</vt:lpstr>
      <vt:lpstr>Tạo bảng – Ràng buộc  - Primary Key (Khoá chính)</vt:lpstr>
      <vt:lpstr>Tạo bảng – Ràng buộc  - Primary Key (Khoá chính) (tt)</vt:lpstr>
      <vt:lpstr>Tạo bảng – Ràng buộc  - UNIQUE - Khóa duy nhất</vt:lpstr>
      <vt:lpstr>Tạo bảng – Ràng buộc  - UNIQUE - Khóa duy nhất (tt)</vt:lpstr>
      <vt:lpstr>Tạo bảng – Ràng buộc  - Khóa ngoại (foreign key)</vt:lpstr>
      <vt:lpstr>Tạo bảng – Ràng buộc  - Khóa ngoại (foreign key)</vt:lpstr>
      <vt:lpstr>Tạo bảng – Ràng buộc  - Khóa ngoại (foreign key)</vt:lpstr>
      <vt:lpstr>Tạo bảng – Ràng buộc  - Ràng buộc kiểm tra (Check)</vt:lpstr>
      <vt:lpstr>Nội dung chương III</vt:lpstr>
      <vt:lpstr>Câu lệnh cập nhật dữ liệu</vt:lpstr>
      <vt:lpstr>Câu lệnh cập nhật dữ liệu (tt)</vt:lpstr>
      <vt:lpstr>Câu lệnh cập nhật dữ liệu (tt)</vt:lpstr>
      <vt:lpstr>Câu lệnh cập nhật dữ liệu (tt)</vt:lpstr>
      <vt:lpstr>Câu lệnh cập nhật dữ liệu (tt)</vt:lpstr>
      <vt:lpstr>Câu lệnh cập nhật dữ liệu (tt)</vt:lpstr>
      <vt:lpstr>Câu lệnh cập nhật dữ liệu (tt) - Lệnh Update, Delete</vt:lpstr>
      <vt:lpstr>Câu lệnh cập nhật dữ liệu (tt) - Lệnh Update, Delete</vt:lpstr>
      <vt:lpstr>Nội dung chương III</vt:lpstr>
      <vt:lpstr>Các lệnh về thay đổi cấu trúc bảng - Thêm, xóa, sửa một cột (thuộc tính)</vt:lpstr>
      <vt:lpstr>Các lệnh về thay đổi cấu trúc bảng - Thêm, xóa, sửa một cột (thuộc tính) (tt)</vt:lpstr>
      <vt:lpstr>Các lệnh về thay đổi cấu trúc bảng - Thêm, xóa, sửa một cột (thuộc tính) (tt)</vt:lpstr>
      <vt:lpstr>Thêm ràng buộc khóa chính</vt:lpstr>
      <vt:lpstr>Thêm ràng buộc khóa ngoại</vt:lpstr>
      <vt:lpstr>Thêm ràng buộc kiểm tra (check)</vt:lpstr>
      <vt:lpstr>Xóa ràng buộc khóa chính, khóa ngoại, check</vt:lpstr>
      <vt:lpstr>Nội dung chương III</vt:lpstr>
      <vt:lpstr>Xóa bảng</vt:lpstr>
      <vt:lpstr>Xóa bảng (tt)</vt:lpstr>
      <vt:lpstr>Ví dụ tổng hợp</vt:lpstr>
      <vt:lpstr>Ví dụ tổng hợp</vt:lpstr>
      <vt:lpstr>Nội dung chương III</vt:lpstr>
      <vt:lpstr>Cơ sở dữ liệu ví dụ</vt:lpstr>
      <vt:lpstr>PowerPoint Presentation</vt:lpstr>
      <vt:lpstr>PowerPoint Presentation</vt:lpstr>
      <vt:lpstr>PowerPoint Presentation</vt:lpstr>
      <vt:lpstr>PowerPoint Presentation</vt:lpstr>
      <vt:lpstr>PowerPoint Presentation</vt:lpstr>
      <vt:lpstr>Truy vấn cơ bản (tt) </vt:lpstr>
      <vt:lpstr>Truy vấn cơ bản (tt) </vt:lpstr>
      <vt:lpstr>Truy vấn cơ bản (tt) </vt:lpstr>
      <vt:lpstr>Truy vấn cơ bản (tt) - Toán tử between, not between, like, not like</vt:lpstr>
      <vt:lpstr>Truy vấn cơ bản (tt) - Toán tử between, not between, like, not like</vt:lpstr>
      <vt:lpstr>Truy vấn cơ bản (tt) - Toán tử between, not between, like, not like</vt:lpstr>
      <vt:lpstr>Truy vấn cơ bản (tt) - Ví dụ </vt:lpstr>
      <vt:lpstr>Truy vấn cơ bản (tt) - Ví dụ </vt:lpstr>
      <vt:lpstr>Truy vấn cơ bản (tt) - Ví dụ</vt:lpstr>
      <vt:lpstr>Truy vấn cơ bản  - Mệnh đề ORDER BY</vt:lpstr>
      <vt:lpstr>Truy vấn cơ bản  - Mệnh đề ORDER BY (tt)</vt:lpstr>
      <vt:lpstr>Nội dung chương III</vt:lpstr>
      <vt:lpstr>Truy vấn lồng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chương III</vt:lpstr>
      <vt:lpstr>Hàm kết hợp và gom nhóm</vt:lpstr>
      <vt:lpstr>Hàm kết hợp và gom nhóm (tt)</vt:lpstr>
      <vt:lpstr>Hàm kết hợp và gom nhóm (tt)</vt:lpstr>
      <vt:lpstr>Hàm kết hợp và gom nhóm (tt)</vt:lpstr>
      <vt:lpstr>Hàm kết hợp và gom nhóm (tt)</vt:lpstr>
      <vt:lpstr>Hàm kết hợp và gom nhóm (tt)</vt:lpstr>
      <vt:lpstr>Hàm kết hợp và gom nhóm (tt)</vt:lpstr>
      <vt:lpstr>Hàm kết hợp và gom nhóm (tt) - Nhận xét</vt:lpstr>
      <vt:lpstr>Hàm kết hợp và gom nhóm (tt) - Nhận xét</vt:lpstr>
      <vt:lpstr>Hàm kết hợp và gom nhóm (tt)</vt:lpstr>
      <vt:lpstr>Nội dung chương III</vt:lpstr>
      <vt:lpstr>Điều kiện kết ở mệnh đề FROM</vt:lpstr>
      <vt:lpstr>Điều kiện kết ở mệnh đề FROM (tt)</vt:lpstr>
      <vt:lpstr>Điều kiện kết ở mệnh đề FROM (tt)</vt:lpstr>
      <vt:lpstr>Điều kiện kết ở mệnh đề FROM (tt)</vt:lpstr>
      <vt:lpstr>Điều kiện kết ở mệnh đề FROM (tt)</vt:lpstr>
      <vt:lpstr>Điều kiện kết ở mệnh đề FROM (tt)</vt:lpstr>
      <vt:lpstr>Điều kiện kết ở mệnh đề FROM (tt)</vt:lpstr>
      <vt:lpstr>Điều kiện kết ở mệnh đề FROM (tt)</vt:lpstr>
      <vt:lpstr>Điều kiện kết ở mệnh đề FROM (tt)</vt:lpstr>
      <vt:lpstr>Nội dung chương III</vt:lpstr>
      <vt:lpstr>Khung nhìn (View)</vt:lpstr>
      <vt:lpstr>Khung nhìn (View) - Định nghĩa</vt:lpstr>
      <vt:lpstr>Khung nhìn (View) - Ví dụ</vt:lpstr>
      <vt:lpstr>Khung nhìn (View) - Cập nhật, bổ sung và xóa dữ liệu qua view</vt:lpstr>
      <vt:lpstr>BÀI TẬP CHƯƠNG III</vt:lpstr>
      <vt:lpstr>BÀI TẬP CHƯƠNG III (tt)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III  NGÔN NGỮ SQL</dc:title>
  <dc:creator>Vu Hong</dc:creator>
  <cp:lastModifiedBy>Microsoft Office User</cp:lastModifiedBy>
  <cp:revision>11</cp:revision>
  <dcterms:created xsi:type="dcterms:W3CDTF">2012-01-02T10:20:38Z</dcterms:created>
  <dcterms:modified xsi:type="dcterms:W3CDTF">2022-03-01T10:27:48Z</dcterms:modified>
</cp:coreProperties>
</file>