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smtClean="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smtClean="0"/>
              <a:t>Click to edit Master subtitle style</a:t>
            </a:r>
          </a:p>
        </p:txBody>
      </p:sp>
    </p:spTree>
    <p:extLst>
      <p:ext uri="{BB962C8B-B14F-4D97-AF65-F5344CB8AC3E}">
        <p14:creationId xmlns:p14="http://schemas.microsoft.com/office/powerpoint/2010/main" val="299360106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633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0864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371600"/>
            <a:ext cx="8229600" cy="4953000"/>
          </a:xfrm>
        </p:spPr>
        <p:txBody>
          <a:bodyPr/>
          <a:lstStyle/>
          <a:p>
            <a:pPr lvl="0"/>
            <a:endParaRPr lang="en-US" noProof="0" smtClean="0"/>
          </a:p>
        </p:txBody>
      </p:sp>
    </p:spTree>
    <p:extLst>
      <p:ext uri="{BB962C8B-B14F-4D97-AF65-F5344CB8AC3E}">
        <p14:creationId xmlns:p14="http://schemas.microsoft.com/office/powerpoint/2010/main" val="11146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3716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9243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1067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97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636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27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702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453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633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50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7811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533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1960054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ctrTitle"/>
          </p:nvPr>
        </p:nvSpPr>
        <p:spPr/>
        <p:txBody>
          <a:bodyPr/>
          <a:lstStyle/>
          <a:p>
            <a:r>
              <a:rPr lang="en-US" sz="2400"/>
              <a:t>Chương IV  </a:t>
            </a:r>
            <a:br>
              <a:rPr lang="en-US" sz="2400"/>
            </a:br>
            <a:r>
              <a:rPr lang="en-US" sz="3600"/>
              <a:t>RÀNG BUỘC TOÀN VẸN</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252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1"/>
          <p:cNvSpPr>
            <a:spLocks noGrp="1"/>
          </p:cNvSpPr>
          <p:nvPr>
            <p:ph type="title" idx="4294967295"/>
          </p:nvPr>
        </p:nvSpPr>
        <p:spPr>
          <a:xfrm>
            <a:off x="552450" y="223838"/>
            <a:ext cx="8229600" cy="944562"/>
          </a:xfrm>
        </p:spPr>
        <p:txBody>
          <a:bodyPr/>
          <a:lstStyle/>
          <a:p>
            <a:pPr eaLnBrk="1" hangingPunct="1"/>
            <a:r>
              <a:rPr lang="en-US" smtClean="0"/>
              <a:t>Ràng buộc toàn vẹn </a:t>
            </a:r>
            <a:br>
              <a:rPr lang="en-US" smtClean="0"/>
            </a:br>
            <a:r>
              <a:rPr lang="en-US" sz="2400" smtClean="0"/>
              <a:t>- Các yếu tố của ràng buộc toàn vẹn (tt)</a:t>
            </a:r>
          </a:p>
        </p:txBody>
      </p:sp>
      <p:sp>
        <p:nvSpPr>
          <p:cNvPr id="210947" name="Content Placeholder 2"/>
          <p:cNvSpPr>
            <a:spLocks noGrp="1"/>
          </p:cNvSpPr>
          <p:nvPr>
            <p:ph idx="4294967295"/>
          </p:nvPr>
        </p:nvSpPr>
        <p:spPr>
          <a:xfrm>
            <a:off x="552450" y="1371600"/>
            <a:ext cx="8229600" cy="4953000"/>
          </a:xfrm>
        </p:spPr>
        <p:txBody>
          <a:bodyPr/>
          <a:lstStyle/>
          <a:p>
            <a:pPr eaLnBrk="1" hangingPunct="1"/>
            <a:r>
              <a:rPr lang="en-US" b="1" u="sng" smtClean="0"/>
              <a:t>Tầm ảnh hưởng</a:t>
            </a:r>
            <a:r>
              <a:rPr lang="en-US" smtClean="0"/>
              <a:t> của một RBTV</a:t>
            </a:r>
          </a:p>
          <a:p>
            <a:pPr lvl="1" eaLnBrk="1" hangingPunct="1"/>
            <a:r>
              <a:rPr lang="en-US" smtClean="0"/>
              <a:t>nhằm xác định thời điểm cần kiểm tra các RBTV đó.</a:t>
            </a:r>
          </a:p>
          <a:p>
            <a:pPr lvl="1" eaLnBrk="1" hangingPunct="1"/>
            <a:r>
              <a:rPr lang="en-US" smtClean="0"/>
              <a:t>Bảng tầm ảnh hưởng của một RBTV C</a:t>
            </a:r>
          </a:p>
        </p:txBody>
      </p:sp>
      <p:graphicFrame>
        <p:nvGraphicFramePr>
          <p:cNvPr id="196717" name="Group 109"/>
          <p:cNvGraphicFramePr>
            <a:graphicFrameLocks noGrp="1"/>
          </p:cNvGraphicFramePr>
          <p:nvPr/>
        </p:nvGraphicFramePr>
        <p:xfrm>
          <a:off x="762000" y="2924175"/>
          <a:ext cx="3581400" cy="2184704"/>
        </p:xfrm>
        <a:graphic>
          <a:graphicData uri="http://schemas.openxmlformats.org/drawingml/2006/table">
            <a:tbl>
              <a:tblPr/>
              <a:tblGrid>
                <a:gridCol w="685800"/>
                <a:gridCol w="1104900"/>
                <a:gridCol w="895350"/>
                <a:gridCol w="895350"/>
              </a:tblGrid>
              <a:tr h="43578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Thêm</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Sửa</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Xóa</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44124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R1</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43578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R2</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43578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43578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Rn</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196716" name="Group 108"/>
          <p:cNvGraphicFramePr>
            <a:graphicFrameLocks noGrp="1"/>
          </p:cNvGraphicFramePr>
          <p:nvPr/>
        </p:nvGraphicFramePr>
        <p:xfrm>
          <a:off x="4495800" y="3838575"/>
          <a:ext cx="4191000" cy="1200150"/>
        </p:xfrm>
        <a:graphic>
          <a:graphicData uri="http://schemas.openxmlformats.org/drawingml/2006/table">
            <a:tbl>
              <a:tblPr/>
              <a:tblGrid>
                <a:gridCol w="1371600"/>
                <a:gridCol w="990600"/>
                <a:gridCol w="781050"/>
                <a:gridCol w="1047750"/>
              </a:tblGrid>
              <a:tr h="4572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Thêm</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Sửa</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Xóa</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74295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SinhVien</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96661" name="Content Placeholder 2"/>
          <p:cNvSpPr txBox="1">
            <a:spLocks/>
          </p:cNvSpPr>
          <p:nvPr/>
        </p:nvSpPr>
        <p:spPr bwMode="auto">
          <a:xfrm>
            <a:off x="4343400" y="2971800"/>
            <a:ext cx="449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2400" i="1">
                <a:solidFill>
                  <a:srgbClr val="000000"/>
                </a:solidFill>
              </a:rPr>
              <a:t>Vd 3: Bảng tầm ảnh hưởng của ràng buộc C1</a:t>
            </a:r>
          </a:p>
        </p:txBody>
      </p:sp>
      <p:sp>
        <p:nvSpPr>
          <p:cNvPr id="196662" name="Content Placeholder 2"/>
          <p:cNvSpPr txBox="1">
            <a:spLocks/>
          </p:cNvSpPr>
          <p:nvPr/>
        </p:nvSpPr>
        <p:spPr bwMode="auto">
          <a:xfrm>
            <a:off x="552450" y="5148263"/>
            <a:ext cx="8229600" cy="1219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2400">
                <a:solidFill>
                  <a:srgbClr val="0000FF"/>
                </a:solidFill>
              </a:rPr>
              <a:t>Trong đó, C có bối cảnh là các quan hệ R1,.., Rn</a:t>
            </a:r>
          </a:p>
          <a:p>
            <a:pPr eaLnBrk="1" fontAlgn="base" hangingPunct="1">
              <a:spcBef>
                <a:spcPct val="0"/>
              </a:spcBef>
              <a:spcAft>
                <a:spcPct val="0"/>
              </a:spcAft>
            </a:pPr>
            <a:r>
              <a:rPr lang="en-US" sz="2400">
                <a:solidFill>
                  <a:srgbClr val="0000FF"/>
                </a:solidFill>
              </a:rPr>
              <a:t>+: cần phải kiểm tra RBTV C</a:t>
            </a:r>
          </a:p>
          <a:p>
            <a:pPr eaLnBrk="1" fontAlgn="base" hangingPunct="1">
              <a:spcBef>
                <a:spcPct val="0"/>
              </a:spcBef>
              <a:spcAft>
                <a:spcPct val="0"/>
              </a:spcAft>
            </a:pPr>
            <a:r>
              <a:rPr lang="en-US" sz="2400">
                <a:solidFill>
                  <a:srgbClr val="0000FF"/>
                </a:solidFill>
              </a:rPr>
              <a:t>–: không cần kiểm tra RBTV C </a:t>
            </a:r>
          </a:p>
        </p:txBody>
      </p:sp>
    </p:spTree>
    <p:extLst>
      <p:ext uri="{BB962C8B-B14F-4D97-AF65-F5344CB8AC3E}">
        <p14:creationId xmlns:p14="http://schemas.microsoft.com/office/powerpoint/2010/main" val="873713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6717"/>
                                        </p:tgtEl>
                                        <p:attrNameLst>
                                          <p:attrName>style.visibility</p:attrName>
                                        </p:attrNameLst>
                                      </p:cBhvr>
                                      <p:to>
                                        <p:strVal val="visible"/>
                                      </p:to>
                                    </p:set>
                                    <p:animEffect transition="in" filter="blinds(horizontal)">
                                      <p:cBhvr>
                                        <p:cTn id="7" dur="500"/>
                                        <p:tgtEl>
                                          <p:spTgt spid="196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666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96716"/>
                                        </p:tgtEl>
                                        <p:attrNameLst>
                                          <p:attrName>style.visibility</p:attrName>
                                        </p:attrNameLst>
                                      </p:cBhvr>
                                      <p:to>
                                        <p:strVal val="visible"/>
                                      </p:to>
                                    </p:set>
                                    <p:animEffect transition="in" filter="blinds(horizontal)">
                                      <p:cBhvr>
                                        <p:cTn id="16" dur="500"/>
                                        <p:tgtEl>
                                          <p:spTgt spid="1967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61" grpId="0" autoUpdateAnimBg="0"/>
      <p:bldP spid="19666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Title 1"/>
          <p:cNvSpPr>
            <a:spLocks noGrp="1"/>
          </p:cNvSpPr>
          <p:nvPr>
            <p:ph type="title" idx="4294967295"/>
          </p:nvPr>
        </p:nvSpPr>
        <p:spPr>
          <a:xfrm>
            <a:off x="552450" y="223838"/>
            <a:ext cx="8229600" cy="944562"/>
          </a:xfrm>
        </p:spPr>
        <p:txBody>
          <a:bodyPr/>
          <a:lstStyle/>
          <a:p>
            <a:pPr eaLnBrk="1" hangingPunct="1"/>
            <a:r>
              <a:rPr lang="en-US" smtClean="0"/>
              <a:t>Ràng buộc toàn vẹn </a:t>
            </a:r>
            <a:br>
              <a:rPr lang="en-US" smtClean="0"/>
            </a:br>
            <a:r>
              <a:rPr lang="en-US" sz="2400" smtClean="0"/>
              <a:t>- Phân loại</a:t>
            </a:r>
          </a:p>
        </p:txBody>
      </p:sp>
      <p:sp>
        <p:nvSpPr>
          <p:cNvPr id="211971" name="Content Placeholder 2"/>
          <p:cNvSpPr>
            <a:spLocks noGrp="1"/>
          </p:cNvSpPr>
          <p:nvPr>
            <p:ph idx="4294967295"/>
          </p:nvPr>
        </p:nvSpPr>
        <p:spPr>
          <a:xfrm>
            <a:off x="552450" y="1371600"/>
            <a:ext cx="8229600" cy="4953000"/>
          </a:xfrm>
        </p:spPr>
        <p:txBody>
          <a:bodyPr/>
          <a:lstStyle/>
          <a:p>
            <a:pPr eaLnBrk="1" hangingPunct="1"/>
            <a:r>
              <a:rPr lang="en-US" smtClean="0"/>
              <a:t>Các RBTV có thể được chia làm hai loại chính:</a:t>
            </a:r>
          </a:p>
          <a:p>
            <a:pPr lvl="1" eaLnBrk="1" hangingPunct="1"/>
            <a:r>
              <a:rPr lang="en-US" smtClean="0"/>
              <a:t>RBTV có bối cảnh là một quan </a:t>
            </a:r>
            <a:r>
              <a:rPr lang="en-US" smtClean="0"/>
              <a:t>hệ (table, relation)</a:t>
            </a:r>
            <a:endParaRPr lang="en-US" smtClean="0"/>
          </a:p>
          <a:p>
            <a:pPr lvl="1" eaLnBrk="1" hangingPunct="1"/>
            <a:r>
              <a:rPr lang="en-US" smtClean="0"/>
              <a:t>RBTV có bối cảnh nhiều quan </a:t>
            </a:r>
            <a:r>
              <a:rPr lang="en-US" smtClean="0"/>
              <a:t>hệ (table, relation)</a:t>
            </a:r>
            <a:endParaRPr lang="en-US" smtClean="0"/>
          </a:p>
          <a:p>
            <a:pPr eaLnBrk="1" hangingPunct="1"/>
            <a:endParaRPr lang="en-US" smtClean="0"/>
          </a:p>
        </p:txBody>
      </p:sp>
    </p:spTree>
    <p:extLst>
      <p:ext uri="{BB962C8B-B14F-4D97-AF65-F5344CB8AC3E}">
        <p14:creationId xmlns:p14="http://schemas.microsoft.com/office/powerpoint/2010/main" val="1417591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Title 1"/>
          <p:cNvSpPr>
            <a:spLocks noGrp="1"/>
          </p:cNvSpPr>
          <p:nvPr>
            <p:ph type="title" idx="4294967295"/>
          </p:nvPr>
        </p:nvSpPr>
        <p:spPr>
          <a:xfrm>
            <a:off x="552450" y="223838"/>
            <a:ext cx="8229600" cy="944562"/>
          </a:xfrm>
        </p:spPr>
        <p:txBody>
          <a:bodyPr/>
          <a:lstStyle/>
          <a:p>
            <a:pPr eaLnBrk="1" hangingPunct="1"/>
            <a:r>
              <a:rPr lang="en-US" smtClean="0"/>
              <a:t>Ràng buộc toàn vẹn </a:t>
            </a:r>
            <a:br>
              <a:rPr lang="en-US" smtClean="0"/>
            </a:br>
            <a:r>
              <a:rPr lang="en-US" sz="2400" smtClean="0"/>
              <a:t>- Phân loại – Bối cảnh là một QH</a:t>
            </a:r>
          </a:p>
        </p:txBody>
      </p:sp>
      <p:sp>
        <p:nvSpPr>
          <p:cNvPr id="198659" name="Content Placeholder 2"/>
          <p:cNvSpPr>
            <a:spLocks noGrp="1"/>
          </p:cNvSpPr>
          <p:nvPr>
            <p:ph idx="4294967295"/>
          </p:nvPr>
        </p:nvSpPr>
        <p:spPr>
          <a:xfrm>
            <a:off x="552450" y="1371600"/>
            <a:ext cx="8229600" cy="4953000"/>
          </a:xfrm>
        </p:spPr>
        <p:txBody>
          <a:bodyPr/>
          <a:lstStyle/>
          <a:p>
            <a:pPr eaLnBrk="1" hangingPunct="1"/>
            <a:r>
              <a:rPr lang="en-US" b="1" i="1" smtClean="0"/>
              <a:t>RBTV về miền giá trị</a:t>
            </a:r>
          </a:p>
          <a:p>
            <a:pPr lvl="1" eaLnBrk="1" hangingPunct="1"/>
            <a:r>
              <a:rPr lang="en-US" smtClean="0"/>
              <a:t>liên quan đến miền giá trị của các thuộc tính. </a:t>
            </a:r>
          </a:p>
          <a:p>
            <a:pPr eaLnBrk="1" hangingPunct="1"/>
            <a:r>
              <a:rPr lang="en-US" b="1" u="sng" smtClean="0"/>
              <a:t>Vd 4:</a:t>
            </a:r>
            <a:r>
              <a:rPr lang="en-US" smtClean="0"/>
              <a:t> trong LĐQH Ketqua ta có: Miền giá trị(Diem)=0..10</a:t>
            </a:r>
          </a:p>
          <a:p>
            <a:pPr lvl="1" eaLnBrk="1" hangingPunct="1"/>
            <a:r>
              <a:rPr lang="en-US" smtClean="0"/>
              <a:t>phòng đào tạo quy định thêm một RBTV là: Điểm thi có độ chính xác đến 0.5 điểm, điều kiện ràng buộc này có thể được biểu diễn như sau:</a:t>
            </a:r>
          </a:p>
          <a:p>
            <a:pPr lvl="1" eaLnBrk="1" hangingPunct="1">
              <a:buFontTx/>
              <a:buNone/>
            </a:pPr>
            <a:r>
              <a:rPr lang="en-US" smtClean="0"/>
              <a:t>	</a:t>
            </a:r>
            <a:r>
              <a:rPr lang="en-US" smtClean="0">
                <a:solidFill>
                  <a:srgbClr val="FF0066"/>
                </a:solidFill>
              </a:rPr>
              <a:t>(t.Diem * 4) mod 2 = 0, </a:t>
            </a:r>
            <a:r>
              <a:rPr lang="en-US" smtClean="0">
                <a:solidFill>
                  <a:srgbClr val="FF0066"/>
                </a:solidFill>
                <a:sym typeface="Symbol" pitchFamily="18" charset="2"/>
              </a:rPr>
              <a:t></a:t>
            </a:r>
            <a:r>
              <a:rPr lang="en-US" smtClean="0">
                <a:solidFill>
                  <a:srgbClr val="FF0066"/>
                </a:solidFill>
              </a:rPr>
              <a:t>t </a:t>
            </a:r>
            <a:r>
              <a:rPr lang="en-US" smtClean="0">
                <a:solidFill>
                  <a:srgbClr val="FF0066"/>
                </a:solidFill>
                <a:sym typeface="Symbol" pitchFamily="18" charset="2"/>
              </a:rPr>
              <a:t></a:t>
            </a:r>
            <a:r>
              <a:rPr lang="en-US" smtClean="0">
                <a:solidFill>
                  <a:srgbClr val="FF0066"/>
                </a:solidFill>
              </a:rPr>
              <a:t> Ketqua</a:t>
            </a:r>
          </a:p>
          <a:p>
            <a:pPr lvl="1" eaLnBrk="1" hangingPunct="1"/>
            <a:r>
              <a:rPr lang="en-US" smtClean="0"/>
              <a:t>trong quan hệ NHANVIEN(maNV,tenNV, luong, tamUng, conLai), ta có: RBTV về miền giá trị:</a:t>
            </a:r>
          </a:p>
          <a:p>
            <a:pPr lvl="1" eaLnBrk="1" hangingPunct="1">
              <a:buFontTx/>
              <a:buNone/>
            </a:pPr>
            <a:r>
              <a:rPr lang="en-US" smtClean="0"/>
              <a:t>	</a:t>
            </a:r>
            <a:r>
              <a:rPr lang="en-US" smtClean="0">
                <a:solidFill>
                  <a:srgbClr val="FF0066"/>
                </a:solidFill>
              </a:rPr>
              <a:t>tamUng ≤ luong (ví dụ sai)</a:t>
            </a:r>
          </a:p>
          <a:p>
            <a:pPr eaLnBrk="1" hangingPunct="1"/>
            <a:endParaRPr lang="en-US" smtClean="0">
              <a:solidFill>
                <a:srgbClr val="FF0066"/>
              </a:solidFill>
            </a:endParaRPr>
          </a:p>
        </p:txBody>
      </p:sp>
    </p:spTree>
    <p:extLst>
      <p:ext uri="{BB962C8B-B14F-4D97-AF65-F5344CB8AC3E}">
        <p14:creationId xmlns:p14="http://schemas.microsoft.com/office/powerpoint/2010/main" val="1645366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Title 1"/>
          <p:cNvSpPr>
            <a:spLocks noGrp="1"/>
          </p:cNvSpPr>
          <p:nvPr>
            <p:ph type="title" idx="4294967295"/>
          </p:nvPr>
        </p:nvSpPr>
        <p:spPr>
          <a:xfrm>
            <a:off x="552450" y="223838"/>
            <a:ext cx="8229600" cy="944562"/>
          </a:xfrm>
        </p:spPr>
        <p:txBody>
          <a:bodyPr/>
          <a:lstStyle/>
          <a:p>
            <a:pPr eaLnBrk="1" hangingPunct="1"/>
            <a:r>
              <a:rPr lang="en-US" smtClean="0"/>
              <a:t>Ràng buộc toàn vẹn </a:t>
            </a:r>
            <a:br>
              <a:rPr lang="en-US" smtClean="0"/>
            </a:br>
            <a:r>
              <a:rPr lang="en-US" sz="2400" smtClean="0"/>
              <a:t>- Phân loại – Bối cảnh là một QH (tt)</a:t>
            </a:r>
          </a:p>
        </p:txBody>
      </p:sp>
      <p:sp>
        <p:nvSpPr>
          <p:cNvPr id="199683" name="Content Placeholder 2"/>
          <p:cNvSpPr>
            <a:spLocks noGrp="1"/>
          </p:cNvSpPr>
          <p:nvPr>
            <p:ph idx="4294967295"/>
          </p:nvPr>
        </p:nvSpPr>
        <p:spPr>
          <a:xfrm>
            <a:off x="552450" y="1371600"/>
            <a:ext cx="8229600" cy="4953000"/>
          </a:xfrm>
        </p:spPr>
        <p:txBody>
          <a:bodyPr/>
          <a:lstStyle/>
          <a:p>
            <a:pPr eaLnBrk="1" hangingPunct="1"/>
            <a:r>
              <a:rPr lang="en-US" b="1" i="1" smtClean="0"/>
              <a:t>RBTV liên thuộc tính</a:t>
            </a:r>
          </a:p>
          <a:p>
            <a:pPr lvl="1" eaLnBrk="1" hangingPunct="1"/>
            <a:r>
              <a:rPr lang="en-US" smtClean="0"/>
              <a:t>thể hiện mối liên hệ giữa các thuộc tính trong cùng một lược đồ quan hệ.</a:t>
            </a:r>
          </a:p>
          <a:p>
            <a:pPr eaLnBrk="1" hangingPunct="1"/>
            <a:r>
              <a:rPr lang="en-US" b="1" u="sng" smtClean="0"/>
              <a:t>Vd 5:</a:t>
            </a:r>
            <a:r>
              <a:rPr lang="en-US" smtClean="0"/>
              <a:t> Trong LĐQH HoaDon, ta có một RBTV liên thuộc tính như sau: </a:t>
            </a:r>
          </a:p>
          <a:p>
            <a:pPr lvl="1" eaLnBrk="1" hangingPunct="1">
              <a:buFontTx/>
              <a:buNone/>
            </a:pPr>
            <a:r>
              <a:rPr lang="en-US" smtClean="0"/>
              <a:t>	“Hàng hóa chỉ được xuất kho sau khi đã lập hóa đơn”</a:t>
            </a:r>
          </a:p>
          <a:p>
            <a:pPr lvl="1" eaLnBrk="1" hangingPunct="1">
              <a:buFontTx/>
              <a:buNone/>
            </a:pPr>
            <a:r>
              <a:rPr lang="en-US" smtClean="0">
                <a:sym typeface="Symbol" pitchFamily="18" charset="2"/>
              </a:rPr>
              <a:t>	</a:t>
            </a:r>
            <a:r>
              <a:rPr lang="en-US" smtClean="0">
                <a:solidFill>
                  <a:srgbClr val="FF0066"/>
                </a:solidFill>
                <a:sym typeface="Symbol" pitchFamily="18" charset="2"/>
              </a:rPr>
              <a:t></a:t>
            </a:r>
            <a:r>
              <a:rPr lang="en-US" smtClean="0">
                <a:solidFill>
                  <a:srgbClr val="FF0066"/>
                </a:solidFill>
              </a:rPr>
              <a:t>hd </a:t>
            </a:r>
            <a:r>
              <a:rPr lang="en-US" smtClean="0">
                <a:solidFill>
                  <a:srgbClr val="FF0066"/>
                </a:solidFill>
                <a:sym typeface="Symbol" pitchFamily="18" charset="2"/>
              </a:rPr>
              <a:t></a:t>
            </a:r>
            <a:r>
              <a:rPr lang="en-US" smtClean="0">
                <a:solidFill>
                  <a:srgbClr val="FF0066"/>
                </a:solidFill>
              </a:rPr>
              <a:t> T</a:t>
            </a:r>
            <a:r>
              <a:rPr lang="en-US" baseline="-25000" smtClean="0">
                <a:solidFill>
                  <a:srgbClr val="FF0066"/>
                </a:solidFill>
              </a:rPr>
              <a:t>HOADON</a:t>
            </a:r>
            <a:r>
              <a:rPr lang="en-US" smtClean="0">
                <a:solidFill>
                  <a:srgbClr val="FF0066"/>
                </a:solidFill>
              </a:rPr>
              <a:t>  </a:t>
            </a:r>
          </a:p>
          <a:p>
            <a:pPr lvl="1" eaLnBrk="1" hangingPunct="1">
              <a:buFontTx/>
              <a:buNone/>
            </a:pPr>
            <a:r>
              <a:rPr lang="en-US" smtClean="0">
                <a:solidFill>
                  <a:srgbClr val="FF0066"/>
                </a:solidFill>
              </a:rPr>
              <a:t>	hd.ngayHD ≤ hd.ngayXuat</a:t>
            </a:r>
          </a:p>
          <a:p>
            <a:pPr lvl="1" eaLnBrk="1" hangingPunct="1"/>
            <a:r>
              <a:rPr lang="en-US" b="1" i="1" smtClean="0"/>
              <a:t>Lưu ý:</a:t>
            </a:r>
            <a:r>
              <a:rPr lang="en-US" smtClean="0"/>
              <a:t> MGT của một th.t A được tính toán từ các th.t khác trong cùng một LĐQH với A thì ta cũng có được một RBTV liên thuộc tính nhưng trong quá trình thiết kế ta có thể loại bỏ thuộc tính A ra khỏi LĐQH. </a:t>
            </a:r>
          </a:p>
        </p:txBody>
      </p:sp>
    </p:spTree>
    <p:extLst>
      <p:ext uri="{BB962C8B-B14F-4D97-AF65-F5344CB8AC3E}">
        <p14:creationId xmlns:p14="http://schemas.microsoft.com/office/powerpoint/2010/main" val="2480771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9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96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968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96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là một QH (tt)</a:t>
            </a:r>
            <a:endParaRPr lang="en-US" smtClean="0"/>
          </a:p>
        </p:txBody>
      </p:sp>
      <p:sp>
        <p:nvSpPr>
          <p:cNvPr id="215043" name="Content Placeholder 2"/>
          <p:cNvSpPr>
            <a:spLocks noGrp="1"/>
          </p:cNvSpPr>
          <p:nvPr>
            <p:ph idx="4294967295"/>
          </p:nvPr>
        </p:nvSpPr>
        <p:spPr/>
        <p:txBody>
          <a:bodyPr/>
          <a:lstStyle/>
          <a:p>
            <a:pPr eaLnBrk="1" hangingPunct="1"/>
            <a:r>
              <a:rPr lang="en-US" b="1" i="1" smtClean="0"/>
              <a:t>RBTV liên bộ</a:t>
            </a:r>
          </a:p>
          <a:p>
            <a:pPr lvl="1" eaLnBrk="1" hangingPunct="1"/>
            <a:r>
              <a:rPr lang="en-US" smtClean="0"/>
              <a:t>Là sự ràng buộc giữa các bộ bên trong một quan hệ.</a:t>
            </a:r>
          </a:p>
          <a:p>
            <a:pPr lvl="1" eaLnBrk="1" hangingPunct="1"/>
            <a:r>
              <a:rPr lang="en-US" smtClean="0"/>
              <a:t>Thường được biểu diễn bằng phụ thuộc hàm.</a:t>
            </a:r>
          </a:p>
          <a:p>
            <a:pPr lvl="1" eaLnBrk="1" hangingPunct="1"/>
            <a:r>
              <a:rPr lang="en-US" smtClean="0"/>
              <a:t>là loại RBTV rất phổ biến, có mặt trong mọi LĐQH của CSDL và thường được các hệ quản trị CSDL hỗ trợ phần tự động kiểm tra.</a:t>
            </a:r>
          </a:p>
          <a:p>
            <a:pPr lvl="1" eaLnBrk="1" hangingPunct="1"/>
            <a:r>
              <a:rPr lang="en-US" b="1" u="sng" smtClean="0"/>
              <a:t>Vd 6:</a:t>
            </a:r>
            <a:r>
              <a:rPr lang="en-US" smtClean="0"/>
              <a:t> ràng buộc C1 thuộc loại ràng buộc toàn vẹn liên bộ.</a:t>
            </a:r>
          </a:p>
          <a:p>
            <a:pPr eaLnBrk="1" hangingPunct="1"/>
            <a:endParaRPr lang="en-US" smtClean="0"/>
          </a:p>
        </p:txBody>
      </p:sp>
    </p:spTree>
    <p:extLst>
      <p:ext uri="{BB962C8B-B14F-4D97-AF65-F5344CB8AC3E}">
        <p14:creationId xmlns:p14="http://schemas.microsoft.com/office/powerpoint/2010/main" val="593167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a:t>
            </a:r>
          </a:p>
        </p:txBody>
      </p:sp>
      <p:sp>
        <p:nvSpPr>
          <p:cNvPr id="201731" name="Content Placeholder 2"/>
          <p:cNvSpPr>
            <a:spLocks noGrp="1"/>
          </p:cNvSpPr>
          <p:nvPr>
            <p:ph idx="4294967295"/>
          </p:nvPr>
        </p:nvSpPr>
        <p:spPr>
          <a:xfrm>
            <a:off x="533400" y="1371600"/>
            <a:ext cx="8229600" cy="4876800"/>
          </a:xfrm>
        </p:spPr>
        <p:txBody>
          <a:bodyPr/>
          <a:lstStyle/>
          <a:p>
            <a:pPr eaLnBrk="1" hangingPunct="1"/>
            <a:r>
              <a:rPr lang="en-US" b="1" i="1" smtClean="0"/>
              <a:t>RBTV về phụ thuộc tồn tại</a:t>
            </a:r>
          </a:p>
          <a:p>
            <a:pPr lvl="1" eaLnBrk="1" hangingPunct="1"/>
            <a:r>
              <a:rPr lang="en-US" smtClean="0"/>
              <a:t>Còn được gọi là RB về khóa ngoại (foreign key) và rất phổ biến.</a:t>
            </a:r>
          </a:p>
          <a:p>
            <a:pPr lvl="1" eaLnBrk="1" hangingPunct="1">
              <a:buFontTx/>
              <a:buNone/>
            </a:pPr>
            <a:r>
              <a:rPr lang="en-US" b="1" u="sng" smtClean="0"/>
              <a:t>Vd 7:</a:t>
            </a:r>
            <a:r>
              <a:rPr lang="en-US" b="1" smtClean="0"/>
              <a:t>  - </a:t>
            </a:r>
            <a:r>
              <a:rPr lang="en-US" smtClean="0"/>
              <a:t>a) Trong QH KetQua, sự tồn tại của một bộ </a:t>
            </a:r>
          </a:p>
          <a:p>
            <a:pPr lvl="1" algn="ctr" eaLnBrk="1" hangingPunct="1">
              <a:buFontTx/>
              <a:buNone/>
            </a:pPr>
            <a:r>
              <a:rPr lang="en-US" smtClean="0"/>
              <a:t>	</a:t>
            </a:r>
            <a:r>
              <a:rPr lang="en-US" smtClean="0">
                <a:solidFill>
                  <a:schemeClr val="tx1"/>
                </a:solidFill>
              </a:rPr>
              <a:t>kq = (</a:t>
            </a:r>
            <a:r>
              <a:rPr lang="en-US" b="1" smtClean="0">
                <a:solidFill>
                  <a:schemeClr val="tx1"/>
                </a:solidFill>
              </a:rPr>
              <a:t>msv, mon, lanthi</a:t>
            </a:r>
            <a:r>
              <a:rPr lang="en-US" smtClean="0">
                <a:solidFill>
                  <a:schemeClr val="tx1"/>
                </a:solidFill>
              </a:rPr>
              <a:t>, diem) </a:t>
            </a:r>
            <a:r>
              <a:rPr lang="en-US" smtClean="0">
                <a:solidFill>
                  <a:schemeClr val="tx1"/>
                </a:solidFill>
                <a:sym typeface="Symbol" pitchFamily="18" charset="2"/>
              </a:rPr>
              <a:t></a:t>
            </a:r>
            <a:r>
              <a:rPr lang="en-US" smtClean="0">
                <a:solidFill>
                  <a:schemeClr val="tx1"/>
                </a:solidFill>
              </a:rPr>
              <a:t> KetQua</a:t>
            </a:r>
            <a:r>
              <a:rPr lang="en-US" smtClean="0"/>
              <a:t> </a:t>
            </a:r>
          </a:p>
          <a:p>
            <a:pPr lvl="1" eaLnBrk="1" hangingPunct="1">
              <a:buFontTx/>
              <a:buNone/>
            </a:pPr>
            <a:r>
              <a:rPr lang="en-US" smtClean="0"/>
              <a:t>	hoàn toàn phụ thuộc vào sự tồn tại của bộ </a:t>
            </a:r>
          </a:p>
          <a:p>
            <a:pPr lvl="1" algn="ctr" eaLnBrk="1" hangingPunct="1">
              <a:buFontTx/>
              <a:buNone/>
            </a:pPr>
            <a:r>
              <a:rPr lang="en-US" smtClean="0"/>
              <a:t>	</a:t>
            </a:r>
            <a:r>
              <a:rPr lang="en-US" i="1" smtClean="0">
                <a:solidFill>
                  <a:schemeClr val="tx1"/>
                </a:solidFill>
              </a:rPr>
              <a:t>sv </a:t>
            </a:r>
            <a:r>
              <a:rPr lang="en-US" i="1" smtClean="0">
                <a:solidFill>
                  <a:schemeClr val="tx1"/>
                </a:solidFill>
                <a:sym typeface="Symbol" pitchFamily="18" charset="2"/>
              </a:rPr>
              <a:t></a:t>
            </a:r>
            <a:r>
              <a:rPr lang="en-US" i="1" smtClean="0">
                <a:solidFill>
                  <a:schemeClr val="tx1"/>
                </a:solidFill>
              </a:rPr>
              <a:t> SinhVien sao cho sv.maSV = msv</a:t>
            </a:r>
            <a:r>
              <a:rPr lang="en-US" smtClean="0"/>
              <a:t>. </a:t>
            </a:r>
          </a:p>
          <a:p>
            <a:pPr lvl="1" eaLnBrk="1" hangingPunct="1"/>
            <a:r>
              <a:rPr lang="en-US" smtClean="0"/>
              <a:t>b) Trong QH SinhVien, sự tồn tại của bộ </a:t>
            </a:r>
          </a:p>
          <a:p>
            <a:pPr lvl="1" algn="ctr" eaLnBrk="1" hangingPunct="1">
              <a:buFontTx/>
              <a:buNone/>
            </a:pPr>
            <a:r>
              <a:rPr lang="en-US" smtClean="0"/>
              <a:t>	</a:t>
            </a:r>
            <a:r>
              <a:rPr lang="en-US" sz="2200" smtClean="0">
                <a:solidFill>
                  <a:schemeClr val="tx1"/>
                </a:solidFill>
              </a:rPr>
              <a:t>sv = </a:t>
            </a:r>
            <a:r>
              <a:rPr lang="en-US" sz="2200" i="1" smtClean="0">
                <a:solidFill>
                  <a:schemeClr val="tx1"/>
                </a:solidFill>
              </a:rPr>
              <a:t>(‘To012’, ‘Pham Anh Hoang’, ‘true’, ‘12/06/81’, ‘To’)</a:t>
            </a:r>
            <a:r>
              <a:rPr lang="en-US" sz="2200" smtClean="0">
                <a:solidFill>
                  <a:schemeClr val="tx1"/>
                </a:solidFill>
              </a:rPr>
              <a:t> </a:t>
            </a:r>
          </a:p>
          <a:p>
            <a:pPr lvl="1" eaLnBrk="1" hangingPunct="1">
              <a:buFontTx/>
              <a:buNone/>
            </a:pPr>
            <a:r>
              <a:rPr lang="en-US" smtClean="0"/>
              <a:t>	hoàn toàn phụ thuộc vào sự tồn tại của một bộ </a:t>
            </a:r>
          </a:p>
          <a:p>
            <a:pPr lvl="1" algn="ctr" eaLnBrk="1" hangingPunct="1">
              <a:buFontTx/>
              <a:buNone/>
            </a:pPr>
            <a:r>
              <a:rPr lang="en-US" smtClean="0"/>
              <a:t>	</a:t>
            </a:r>
            <a:r>
              <a:rPr lang="en-US" i="1" smtClean="0">
                <a:solidFill>
                  <a:schemeClr val="tx1"/>
                </a:solidFill>
              </a:rPr>
              <a:t>k </a:t>
            </a:r>
            <a:r>
              <a:rPr lang="en-US" i="1" smtClean="0">
                <a:solidFill>
                  <a:schemeClr val="tx1"/>
                </a:solidFill>
                <a:sym typeface="Symbol" pitchFamily="18" charset="2"/>
              </a:rPr>
              <a:t></a:t>
            </a:r>
            <a:r>
              <a:rPr lang="en-US" i="1" smtClean="0">
                <a:solidFill>
                  <a:schemeClr val="tx1"/>
                </a:solidFill>
              </a:rPr>
              <a:t> Khoa, k = (‘To’, ‘Toan’, 30).</a:t>
            </a:r>
          </a:p>
        </p:txBody>
      </p:sp>
    </p:spTree>
    <p:extLst>
      <p:ext uri="{BB962C8B-B14F-4D97-AF65-F5344CB8AC3E}">
        <p14:creationId xmlns:p14="http://schemas.microsoft.com/office/powerpoint/2010/main" val="289749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17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17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173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173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173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17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173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17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 (tt)</a:t>
            </a:r>
            <a:endParaRPr lang="en-US" smtClean="0"/>
          </a:p>
        </p:txBody>
      </p:sp>
      <p:sp>
        <p:nvSpPr>
          <p:cNvPr id="202755" name="Content Placeholder 2"/>
          <p:cNvSpPr>
            <a:spLocks noGrp="1"/>
          </p:cNvSpPr>
          <p:nvPr>
            <p:ph idx="4294967295"/>
          </p:nvPr>
        </p:nvSpPr>
        <p:spPr/>
        <p:txBody>
          <a:bodyPr/>
          <a:lstStyle/>
          <a:p>
            <a:pPr eaLnBrk="1" hangingPunct="1"/>
            <a:r>
              <a:rPr lang="en-US" smtClean="0"/>
              <a:t>Giả sử có hai lược đồ quan hệ R</a:t>
            </a:r>
            <a:r>
              <a:rPr lang="en-US" baseline="-25000" smtClean="0"/>
              <a:t>1</a:t>
            </a:r>
            <a:r>
              <a:rPr lang="en-US" smtClean="0"/>
              <a:t>, R</a:t>
            </a:r>
            <a:r>
              <a:rPr lang="en-US" baseline="-25000" smtClean="0"/>
              <a:t>2</a:t>
            </a:r>
            <a:r>
              <a:rPr lang="en-US" smtClean="0"/>
              <a:t>. Hai tập hợp K</a:t>
            </a:r>
            <a:r>
              <a:rPr lang="en-US" baseline="-25000" smtClean="0"/>
              <a:t>1</a:t>
            </a:r>
            <a:r>
              <a:rPr lang="en-US" smtClean="0"/>
              <a:t> và K</a:t>
            </a:r>
            <a:r>
              <a:rPr lang="en-US" baseline="-25000" smtClean="0"/>
              <a:t>2</a:t>
            </a:r>
            <a:r>
              <a:rPr lang="en-US" smtClean="0"/>
              <a:t> lần lượt là các khóa của R</a:t>
            </a:r>
            <a:r>
              <a:rPr lang="en-US" baseline="-25000" smtClean="0"/>
              <a:t>1</a:t>
            </a:r>
            <a:r>
              <a:rPr lang="en-US" smtClean="0"/>
              <a:t> và R</a:t>
            </a:r>
            <a:r>
              <a:rPr lang="en-US" baseline="-25000" smtClean="0"/>
              <a:t>2</a:t>
            </a:r>
            <a:r>
              <a:rPr lang="en-US" smtClean="0"/>
              <a:t>. </a:t>
            </a:r>
          </a:p>
          <a:p>
            <a:pPr eaLnBrk="1" hangingPunct="1">
              <a:buFontTx/>
              <a:buNone/>
            </a:pPr>
            <a:r>
              <a:rPr lang="en-US" smtClean="0"/>
              <a:t>	Hai dấu hiệu của phụ thuộc tồn tại như sau:</a:t>
            </a:r>
          </a:p>
          <a:p>
            <a:pPr lvl="1" eaLnBrk="1" hangingPunct="1"/>
            <a:r>
              <a:rPr lang="en-US" smtClean="0"/>
              <a:t>(1) Nếu K</a:t>
            </a:r>
            <a:r>
              <a:rPr lang="en-US" baseline="-25000" smtClean="0"/>
              <a:t>1</a:t>
            </a:r>
            <a:r>
              <a:rPr lang="en-US" smtClean="0"/>
              <a:t> </a:t>
            </a:r>
            <a:r>
              <a:rPr lang="en-US" smtClean="0">
                <a:sym typeface="Symbol" pitchFamily="18" charset="2"/>
              </a:rPr>
              <a:t></a:t>
            </a:r>
            <a:r>
              <a:rPr lang="en-US" smtClean="0"/>
              <a:t> K</a:t>
            </a:r>
            <a:r>
              <a:rPr lang="en-US" baseline="-25000" smtClean="0"/>
              <a:t>2</a:t>
            </a:r>
            <a:r>
              <a:rPr lang="en-US" smtClean="0"/>
              <a:t> thì ta có phụ thuộc tồn tại của R</a:t>
            </a:r>
            <a:r>
              <a:rPr lang="en-US" baseline="-25000" smtClean="0"/>
              <a:t>2</a:t>
            </a:r>
            <a:r>
              <a:rPr lang="en-US" smtClean="0"/>
              <a:t> vào R</a:t>
            </a:r>
            <a:r>
              <a:rPr lang="en-US" baseline="-25000" smtClean="0"/>
              <a:t>1</a:t>
            </a:r>
            <a:r>
              <a:rPr lang="en-US" smtClean="0"/>
              <a:t>.</a:t>
            </a:r>
          </a:p>
          <a:p>
            <a:pPr lvl="1" eaLnBrk="1" hangingPunct="1"/>
            <a:r>
              <a:rPr lang="en-US" smtClean="0"/>
              <a:t>(2) Nếu K</a:t>
            </a:r>
            <a:r>
              <a:rPr lang="en-US" baseline="-25000" smtClean="0"/>
              <a:t>1</a:t>
            </a:r>
            <a:r>
              <a:rPr lang="en-US" smtClean="0"/>
              <a:t> </a:t>
            </a:r>
            <a:r>
              <a:rPr lang="en-US" smtClean="0">
                <a:sym typeface="Symbol" pitchFamily="18" charset="2"/>
              </a:rPr>
              <a:t></a:t>
            </a:r>
            <a:r>
              <a:rPr lang="en-US" smtClean="0"/>
              <a:t> R</a:t>
            </a:r>
            <a:r>
              <a:rPr lang="en-US" baseline="-25000" smtClean="0"/>
              <a:t>2</a:t>
            </a:r>
            <a:r>
              <a:rPr lang="en-US" smtClean="0"/>
              <a:t> (tập thuộc tính của lược đồ quan hệ R</a:t>
            </a:r>
            <a:r>
              <a:rPr lang="en-US" baseline="-25000" smtClean="0"/>
              <a:t>2</a:t>
            </a:r>
            <a:r>
              <a:rPr lang="en-US" smtClean="0"/>
              <a:t>) thì ta có một phụ thuộc tồn tại của R</a:t>
            </a:r>
            <a:r>
              <a:rPr lang="en-US" baseline="-25000" smtClean="0"/>
              <a:t>2</a:t>
            </a:r>
            <a:r>
              <a:rPr lang="en-US" smtClean="0"/>
              <a:t> vào R</a:t>
            </a:r>
            <a:r>
              <a:rPr lang="en-US" baseline="-25000" smtClean="0"/>
              <a:t>1</a:t>
            </a:r>
            <a:r>
              <a:rPr lang="en-US" smtClean="0"/>
              <a:t>. </a:t>
            </a:r>
          </a:p>
          <a:p>
            <a:pPr lvl="1" eaLnBrk="1" hangingPunct="1">
              <a:buFontTx/>
              <a:buNone/>
            </a:pPr>
            <a:r>
              <a:rPr lang="en-US" smtClean="0"/>
              <a:t>	Tập hợp K</a:t>
            </a:r>
            <a:r>
              <a:rPr lang="en-US" baseline="-25000" smtClean="0"/>
              <a:t>1</a:t>
            </a:r>
            <a:r>
              <a:rPr lang="en-US" smtClean="0"/>
              <a:t> gọi là khóa ngoại của R</a:t>
            </a:r>
            <a:r>
              <a:rPr lang="en-US" baseline="-25000" smtClean="0"/>
              <a:t>2</a:t>
            </a:r>
            <a:r>
              <a:rPr lang="en-US" smtClean="0"/>
              <a:t>.</a:t>
            </a:r>
          </a:p>
          <a:p>
            <a:pPr lvl="1" eaLnBrk="1" hangingPunct="1"/>
            <a:r>
              <a:rPr lang="en-US" b="1" u="sng" smtClean="0"/>
              <a:t>Vd 8:</a:t>
            </a:r>
            <a:r>
              <a:rPr lang="en-US" u="sng" smtClean="0"/>
              <a:t> </a:t>
            </a:r>
          </a:p>
          <a:p>
            <a:pPr lvl="2" eaLnBrk="1" hangingPunct="1"/>
            <a:r>
              <a:rPr lang="en-US" smtClean="0"/>
              <a:t>ví dụ 1.7a) là trường hợp ràng buộc với dấu hiệu (1) và 1.7b) là trường hợp ràng buộc với dấu hiệu (2).</a:t>
            </a:r>
          </a:p>
        </p:txBody>
      </p:sp>
    </p:spTree>
    <p:extLst>
      <p:ext uri="{BB962C8B-B14F-4D97-AF65-F5344CB8AC3E}">
        <p14:creationId xmlns:p14="http://schemas.microsoft.com/office/powerpoint/2010/main" val="1677357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2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2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27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27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2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 (tt)</a:t>
            </a:r>
            <a:endParaRPr lang="en-US" smtClean="0"/>
          </a:p>
        </p:txBody>
      </p:sp>
      <p:sp>
        <p:nvSpPr>
          <p:cNvPr id="203779" name="Content Placeholder 2"/>
          <p:cNvSpPr>
            <a:spLocks noGrp="1"/>
          </p:cNvSpPr>
          <p:nvPr>
            <p:ph idx="4294967295"/>
          </p:nvPr>
        </p:nvSpPr>
        <p:spPr/>
        <p:txBody>
          <a:bodyPr/>
          <a:lstStyle/>
          <a:p>
            <a:pPr eaLnBrk="1" hangingPunct="1"/>
            <a:r>
              <a:rPr lang="en-US" b="1" i="1" smtClean="0"/>
              <a:t>RBTV về liên bộ, liên quan hệ</a:t>
            </a:r>
          </a:p>
          <a:p>
            <a:pPr lvl="1" eaLnBrk="1" hangingPunct="1"/>
            <a:r>
              <a:rPr lang="en-US" smtClean="0"/>
              <a:t>có tác dụng đối với từng nhóm các bộ của nhiều quan hệ khác nhau. (thường là hai quan hệ)</a:t>
            </a:r>
          </a:p>
          <a:p>
            <a:pPr lvl="1" eaLnBrk="1" hangingPunct="1"/>
            <a:r>
              <a:rPr lang="en-US" b="1" u="sng" smtClean="0"/>
              <a:t>Vd 9:</a:t>
            </a:r>
            <a:r>
              <a:rPr lang="en-US" smtClean="0"/>
              <a:t> ràng buộc “mỗi hóa đơn bán hàng phải có ít nhất một mặt hàng” liên quan đến hai quan hệ, HoaDon và CtietHD trên hai lược đồ HOA_DON và CTIET_HD.</a:t>
            </a:r>
          </a:p>
          <a:p>
            <a:pPr lvl="2" eaLnBrk="1" hangingPunct="1"/>
            <a:r>
              <a:rPr lang="en-US" smtClean="0"/>
              <a:t>Lưu ý là hóa đơn được lập theo đơn đặt hàng, nhưng trong chi tiết hóa đơn mới biết được công ty bán cho khách hàng những mặt hàng nào.</a:t>
            </a:r>
          </a:p>
          <a:p>
            <a:pPr eaLnBrk="1" hangingPunct="1"/>
            <a:endParaRPr lang="en-US" smtClean="0"/>
          </a:p>
        </p:txBody>
      </p:sp>
    </p:spTree>
    <p:extLst>
      <p:ext uri="{BB962C8B-B14F-4D97-AF65-F5344CB8AC3E}">
        <p14:creationId xmlns:p14="http://schemas.microsoft.com/office/powerpoint/2010/main" val="64826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37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3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 (tt)</a:t>
            </a:r>
            <a:endParaRPr lang="en-US" smtClean="0"/>
          </a:p>
        </p:txBody>
      </p:sp>
      <p:sp>
        <p:nvSpPr>
          <p:cNvPr id="219139" name="Content Placeholder 2"/>
          <p:cNvSpPr>
            <a:spLocks noGrp="1"/>
          </p:cNvSpPr>
          <p:nvPr>
            <p:ph idx="4294967295"/>
          </p:nvPr>
        </p:nvSpPr>
        <p:spPr/>
        <p:txBody>
          <a:bodyPr/>
          <a:lstStyle/>
          <a:p>
            <a:pPr eaLnBrk="1" hangingPunct="1"/>
            <a:r>
              <a:rPr lang="en-US" b="1" i="1" smtClean="0"/>
              <a:t>RBTV liên thuộc tính, liên quan hệ</a:t>
            </a:r>
          </a:p>
          <a:p>
            <a:pPr lvl="1" eaLnBrk="1" hangingPunct="1"/>
            <a:r>
              <a:rPr lang="en-US" smtClean="0"/>
              <a:t>Là mối liên hệ giữa các thuộc tính trong nhiều lược đồ quan hệ. </a:t>
            </a:r>
          </a:p>
          <a:p>
            <a:pPr eaLnBrk="1" hangingPunct="1"/>
            <a:r>
              <a:rPr lang="en-US" b="1" u="sng" smtClean="0"/>
              <a:t>Vd 10:</a:t>
            </a:r>
            <a:endParaRPr lang="en-US" u="sng" smtClean="0"/>
          </a:p>
          <a:p>
            <a:pPr lvl="1" eaLnBrk="1" hangingPunct="1"/>
            <a:r>
              <a:rPr lang="en-US" smtClean="0"/>
              <a:t>Xét hai QH DatHang va HoaDon của một thể hiện của CSDL, ta có RB: </a:t>
            </a:r>
          </a:p>
          <a:p>
            <a:pPr lvl="1" eaLnBrk="1" hangingPunct="1">
              <a:buFontTx/>
              <a:buNone/>
            </a:pPr>
            <a:r>
              <a:rPr lang="en-US" b="1" i="1" smtClean="0"/>
              <a:t>	“Ngày làm hóa đơn in trên hóa đơn phải sau ngày đặt hàng (in trên đơn đặt hàng)”</a:t>
            </a:r>
          </a:p>
        </p:txBody>
      </p:sp>
    </p:spTree>
    <p:extLst>
      <p:ext uri="{BB962C8B-B14F-4D97-AF65-F5344CB8AC3E}">
        <p14:creationId xmlns:p14="http://schemas.microsoft.com/office/powerpoint/2010/main" val="2333268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 (tt)</a:t>
            </a:r>
            <a:endParaRPr lang="en-US" smtClean="0"/>
          </a:p>
        </p:txBody>
      </p:sp>
      <p:sp>
        <p:nvSpPr>
          <p:cNvPr id="220163" name="Content Placeholder 2"/>
          <p:cNvSpPr>
            <a:spLocks noGrp="1"/>
          </p:cNvSpPr>
          <p:nvPr>
            <p:ph idx="4294967295"/>
          </p:nvPr>
        </p:nvSpPr>
        <p:spPr/>
        <p:txBody>
          <a:bodyPr/>
          <a:lstStyle/>
          <a:p>
            <a:pPr eaLnBrk="1" hangingPunct="1"/>
            <a:r>
              <a:rPr lang="en-US" b="1" i="1" smtClean="0"/>
              <a:t>RBTV về thuộc tính tổng hợp</a:t>
            </a:r>
          </a:p>
          <a:p>
            <a:pPr lvl="1" eaLnBrk="1" hangingPunct="1"/>
            <a:r>
              <a:rPr lang="en-US" i="1" smtClean="0"/>
              <a:t>được xác định</a:t>
            </a:r>
            <a:r>
              <a:rPr lang="en-US" smtClean="0"/>
              <a:t> trong trường hợp một thuộc tính A của một lược đồ quan hệ R được tính toán giá trị từ các thuộc tính của các lược đồ quan hệ khác. </a:t>
            </a:r>
          </a:p>
          <a:p>
            <a:pPr eaLnBrk="1" hangingPunct="1"/>
            <a:r>
              <a:rPr lang="en-US" b="1" u="sng" smtClean="0"/>
              <a:t>Vd 11:</a:t>
            </a:r>
            <a:r>
              <a:rPr lang="en-US" b="1" i="1" smtClean="0"/>
              <a:t>  </a:t>
            </a:r>
          </a:p>
          <a:p>
            <a:pPr lvl="1" eaLnBrk="1" hangingPunct="1"/>
            <a:r>
              <a:rPr lang="en-US" smtClean="0"/>
              <a:t>Trong CSDL QLHANGHOA ta có RBTV: </a:t>
            </a:r>
          </a:p>
          <a:p>
            <a:pPr lvl="1" eaLnBrk="1" hangingPunct="1">
              <a:buFontTx/>
              <a:buNone/>
            </a:pPr>
            <a:r>
              <a:rPr lang="en-US" smtClean="0"/>
              <a:t>	</a:t>
            </a:r>
            <a:r>
              <a:rPr lang="en-US" b="1" i="1" smtClean="0"/>
              <a:t>“số tiền công nợ của kh. A sẽ bằng hiệu số giữa tổng trị giá của các hóa đơn bán cho khách hàng A và tổng số tiền thu của khách đó”</a:t>
            </a:r>
          </a:p>
        </p:txBody>
      </p:sp>
    </p:spTree>
    <p:extLst>
      <p:ext uri="{BB962C8B-B14F-4D97-AF65-F5344CB8AC3E}">
        <p14:creationId xmlns:p14="http://schemas.microsoft.com/office/powerpoint/2010/main" val="2909753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Title 1"/>
          <p:cNvSpPr>
            <a:spLocks noGrp="1"/>
          </p:cNvSpPr>
          <p:nvPr>
            <p:ph type="title" idx="4294967295"/>
          </p:nvPr>
        </p:nvSpPr>
        <p:spPr>
          <a:xfrm>
            <a:off x="552450" y="223838"/>
            <a:ext cx="8229600" cy="944562"/>
          </a:xfrm>
        </p:spPr>
        <p:txBody>
          <a:bodyPr/>
          <a:lstStyle/>
          <a:p>
            <a:pPr eaLnBrk="1" hangingPunct="1"/>
            <a:r>
              <a:rPr lang="en-US" smtClean="0"/>
              <a:t>CSDL mẫu</a:t>
            </a:r>
          </a:p>
        </p:txBody>
      </p:sp>
      <p:sp>
        <p:nvSpPr>
          <p:cNvPr id="202755" name="Content Placeholder 2"/>
          <p:cNvSpPr>
            <a:spLocks noGrp="1"/>
          </p:cNvSpPr>
          <p:nvPr>
            <p:ph idx="4294967295"/>
          </p:nvPr>
        </p:nvSpPr>
        <p:spPr>
          <a:xfrm>
            <a:off x="552450" y="1371600"/>
            <a:ext cx="8229600" cy="4953000"/>
          </a:xfrm>
        </p:spPr>
        <p:txBody>
          <a:bodyPr/>
          <a:lstStyle/>
          <a:p>
            <a:pPr eaLnBrk="1" hangingPunct="1"/>
            <a:r>
              <a:rPr lang="en-US" b="1" smtClean="0"/>
              <a:t>A) CSDL HSSINHVIEN</a:t>
            </a:r>
            <a:endParaRPr lang="en-US" smtClean="0"/>
          </a:p>
          <a:p>
            <a:pPr lvl="1" eaLnBrk="1" hangingPunct="1"/>
            <a:r>
              <a:rPr lang="en-US" b="1" smtClean="0"/>
              <a:t>SINH_VIEN(</a:t>
            </a:r>
            <a:r>
              <a:rPr lang="en-US" b="1" u="sng" smtClean="0"/>
              <a:t>maSV</a:t>
            </a:r>
            <a:r>
              <a:rPr lang="en-US" b="1" smtClean="0"/>
              <a:t>, hotenSV, nam, ngSinh, maKhoa)</a:t>
            </a:r>
            <a:endParaRPr lang="en-US" smtClean="0"/>
          </a:p>
          <a:p>
            <a:pPr lvl="2" eaLnBrk="1" hangingPunct="1"/>
            <a:r>
              <a:rPr lang="en-US" u="sng" smtClean="0"/>
              <a:t>maSV</a:t>
            </a:r>
            <a:r>
              <a:rPr lang="en-US" smtClean="0"/>
              <a:t>: mã số sinh viên</a:t>
            </a:r>
          </a:p>
          <a:p>
            <a:pPr lvl="2" eaLnBrk="1" hangingPunct="1"/>
            <a:r>
              <a:rPr lang="en-US" smtClean="0"/>
              <a:t>Nam = true nếu sinh viên là nam và = false nếu là nữ; maKhoa: mã số khoa mà sinh viên đang theo học.</a:t>
            </a:r>
          </a:p>
          <a:p>
            <a:pPr lvl="1" eaLnBrk="1" hangingPunct="1">
              <a:buFontTx/>
              <a:buNone/>
            </a:pPr>
            <a:r>
              <a:rPr lang="en-US" b="1" smtClean="0"/>
              <a:t>- 	KHOA(</a:t>
            </a:r>
            <a:r>
              <a:rPr lang="en-US" b="1" u="sng" smtClean="0"/>
              <a:t>maKhoa</a:t>
            </a:r>
            <a:r>
              <a:rPr lang="en-US" b="1" smtClean="0"/>
              <a:t>, tenKhoa, soCB)</a:t>
            </a:r>
            <a:endParaRPr lang="en-US" smtClean="0"/>
          </a:p>
          <a:p>
            <a:pPr lvl="2" eaLnBrk="1" hangingPunct="1"/>
            <a:r>
              <a:rPr lang="en-US" smtClean="0"/>
              <a:t>soCB: tổng số cán bộ giảng dạy của khoa.</a:t>
            </a:r>
          </a:p>
          <a:p>
            <a:pPr lvl="1" eaLnBrk="1" hangingPunct="1"/>
            <a:r>
              <a:rPr lang="en-US" b="1" smtClean="0"/>
              <a:t>MON_HOC(</a:t>
            </a:r>
            <a:r>
              <a:rPr lang="en-US" b="1" u="sng" smtClean="0"/>
              <a:t>maMH</a:t>
            </a:r>
            <a:r>
              <a:rPr lang="en-US" b="1" smtClean="0"/>
              <a:t>, tenMH, soTietLT, soTietTH)</a:t>
            </a:r>
            <a:endParaRPr lang="en-US" smtClean="0"/>
          </a:p>
          <a:p>
            <a:pPr lvl="2" eaLnBrk="1" hangingPunct="1"/>
            <a:r>
              <a:rPr lang="en-US" smtClean="0"/>
              <a:t>soTietLT, soTietTH là tổng số tiết lý thuyết và tổng số tiết thực hành của môn học.</a:t>
            </a:r>
          </a:p>
          <a:p>
            <a:pPr lvl="1" eaLnBrk="1" hangingPunct="1"/>
            <a:r>
              <a:rPr lang="en-US" b="1" smtClean="0"/>
              <a:t>KET_QUA(</a:t>
            </a:r>
            <a:r>
              <a:rPr lang="en-US" b="1" u="sng" smtClean="0"/>
              <a:t>maSV, maMH, lanThi</a:t>
            </a:r>
            <a:r>
              <a:rPr lang="en-US" b="1" smtClean="0"/>
              <a:t>, diem)</a:t>
            </a:r>
            <a:endParaRPr lang="en-US" smtClean="0"/>
          </a:p>
        </p:txBody>
      </p:sp>
    </p:spTree>
    <p:extLst>
      <p:ext uri="{BB962C8B-B14F-4D97-AF65-F5344CB8AC3E}">
        <p14:creationId xmlns:p14="http://schemas.microsoft.com/office/powerpoint/2010/main" val="3154437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 (tt)</a:t>
            </a:r>
            <a:endParaRPr lang="en-US" smtClean="0"/>
          </a:p>
        </p:txBody>
      </p:sp>
      <p:sp>
        <p:nvSpPr>
          <p:cNvPr id="221187" name="Content Placeholder 2"/>
          <p:cNvSpPr>
            <a:spLocks noGrp="1"/>
          </p:cNvSpPr>
          <p:nvPr>
            <p:ph idx="4294967295"/>
          </p:nvPr>
        </p:nvSpPr>
        <p:spPr/>
        <p:txBody>
          <a:bodyPr/>
          <a:lstStyle/>
          <a:p>
            <a:pPr eaLnBrk="1" hangingPunct="1"/>
            <a:r>
              <a:rPr lang="en-US" b="1" i="1" smtClean="0"/>
              <a:t>RBTV do có chu trình trong đồ thị biểu diễn của lược đồ CSDL</a:t>
            </a:r>
          </a:p>
          <a:p>
            <a:pPr lvl="1" eaLnBrk="1" hangingPunct="1"/>
            <a:r>
              <a:rPr lang="en-US" smtClean="0"/>
              <a:t>Một lược đồ CSDL có thể được biểu diễn bằng một đồ thị vô hướng. Trong đó ta có hai loại nút: </a:t>
            </a:r>
          </a:p>
          <a:p>
            <a:pPr lvl="2" eaLnBrk="1" hangingPunct="1"/>
            <a:r>
              <a:rPr lang="en-US" smtClean="0"/>
              <a:t>nút thuộc tính và nút lược đồ quan hệ. </a:t>
            </a:r>
          </a:p>
          <a:p>
            <a:pPr lvl="2" eaLnBrk="1" hangingPunct="1"/>
            <a:r>
              <a:rPr lang="en-US" smtClean="0"/>
              <a:t>Một cung vô hướng trong đồ thị nối một nút thuộc tính A với một nút lược đồ quan hệ R có nghĩa A </a:t>
            </a:r>
            <a:r>
              <a:rPr lang="en-US" smtClean="0">
                <a:sym typeface="Symbol" pitchFamily="18" charset="2"/>
              </a:rPr>
              <a:t></a:t>
            </a:r>
            <a:r>
              <a:rPr lang="en-US" smtClean="0"/>
              <a:t> R.</a:t>
            </a:r>
          </a:p>
        </p:txBody>
      </p:sp>
    </p:spTree>
    <p:extLst>
      <p:ext uri="{BB962C8B-B14F-4D97-AF65-F5344CB8AC3E}">
        <p14:creationId xmlns:p14="http://schemas.microsoft.com/office/powerpoint/2010/main" val="1806399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 (tt)</a:t>
            </a:r>
            <a:endParaRPr lang="en-US" smtClean="0"/>
          </a:p>
        </p:txBody>
      </p:sp>
      <p:sp>
        <p:nvSpPr>
          <p:cNvPr id="222211" name="Content Placeholder 2"/>
          <p:cNvSpPr>
            <a:spLocks noGrp="1"/>
          </p:cNvSpPr>
          <p:nvPr>
            <p:ph idx="4294967295"/>
          </p:nvPr>
        </p:nvSpPr>
        <p:spPr/>
        <p:txBody>
          <a:bodyPr/>
          <a:lstStyle/>
          <a:p>
            <a:pPr eaLnBrk="1" hangingPunct="1"/>
            <a:r>
              <a:rPr lang="en-US" b="1" u="sng" smtClean="0"/>
              <a:t>Vd 12:</a:t>
            </a:r>
          </a:p>
          <a:p>
            <a:pPr lvl="1" eaLnBrk="1" hangingPunct="1"/>
            <a:r>
              <a:rPr lang="en-US" smtClean="0"/>
              <a:t>Xem xét một phần của đồ thị biểu diễn lược đồ CSDL QLHANGHOA gồm các lược đồ quan hệ DAT_HANG, HOA_DON và CTIET_HD.</a:t>
            </a:r>
          </a:p>
          <a:p>
            <a:pPr lvl="1" eaLnBrk="1" hangingPunct="1"/>
            <a:r>
              <a:rPr lang="en-US" smtClean="0"/>
              <a:t>Ở đây, ta thấy đồ thị biểu diễn lược đồ CSDL có chứa một chu trình gồm 3 LĐQH DAT_HANG, HOA_DON và CTIET_HD. </a:t>
            </a:r>
          </a:p>
        </p:txBody>
      </p:sp>
    </p:spTree>
    <p:extLst>
      <p:ext uri="{BB962C8B-B14F-4D97-AF65-F5344CB8AC3E}">
        <p14:creationId xmlns:p14="http://schemas.microsoft.com/office/powerpoint/2010/main" val="714727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Content Placeholder 2"/>
          <p:cNvSpPr>
            <a:spLocks/>
          </p:cNvSpPr>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just" fontAlgn="base">
              <a:spcBef>
                <a:spcPct val="20000"/>
              </a:spcBef>
              <a:spcAft>
                <a:spcPct val="0"/>
              </a:spcAft>
            </a:pPr>
            <a:endParaRPr lang="en-US" sz="2400">
              <a:solidFill>
                <a:srgbClr val="3333FF"/>
              </a:solidFill>
            </a:endParaRPr>
          </a:p>
        </p:txBody>
      </p:sp>
      <p:sp>
        <p:nvSpPr>
          <p:cNvPr id="223235"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a:t>
            </a:r>
            <a:endParaRPr lang="en-US" smtClean="0"/>
          </a:p>
        </p:txBody>
      </p:sp>
      <p:grpSp>
        <p:nvGrpSpPr>
          <p:cNvPr id="208900" name="Group 2"/>
          <p:cNvGrpSpPr>
            <a:grpSpLocks/>
          </p:cNvGrpSpPr>
          <p:nvPr/>
        </p:nvGrpSpPr>
        <p:grpSpPr bwMode="auto">
          <a:xfrm>
            <a:off x="1066800" y="1981200"/>
            <a:ext cx="7467600" cy="3810000"/>
            <a:chOff x="2621" y="753"/>
            <a:chExt cx="7760" cy="5715"/>
          </a:xfrm>
        </p:grpSpPr>
        <p:sp>
          <p:nvSpPr>
            <p:cNvPr id="223237" name="Oval 3"/>
            <p:cNvSpPr>
              <a:spLocks noChangeArrowheads="1"/>
            </p:cNvSpPr>
            <p:nvPr/>
          </p:nvSpPr>
          <p:spPr bwMode="auto">
            <a:xfrm>
              <a:off x="3101" y="1896"/>
              <a:ext cx="2240" cy="762"/>
            </a:xfrm>
            <a:prstGeom prst="ellipse">
              <a:avLst/>
            </a:prstGeom>
            <a:solidFill>
              <a:srgbClr val="FFFFFF"/>
            </a:solidFill>
            <a:ln w="9525">
              <a:solidFill>
                <a:srgbClr val="000000"/>
              </a:solidFill>
              <a:round/>
              <a:headEnd/>
              <a:tailEnd/>
            </a:ln>
          </p:spPr>
          <p:txBody>
            <a:bodyPr lIns="0" tIns="54000" rIns="0" bIns="54000"/>
            <a:lstStyle/>
            <a:p>
              <a:pPr algn="ctr" fontAlgn="base">
                <a:spcBef>
                  <a:spcPct val="0"/>
                </a:spcBef>
                <a:spcAft>
                  <a:spcPct val="0"/>
                </a:spcAft>
              </a:pPr>
              <a:r>
                <a:rPr lang="en-US" sz="1600" b="1">
                  <a:solidFill>
                    <a:srgbClr val="000000"/>
                  </a:solidFill>
                </a:rPr>
                <a:t>DAT_HANG</a:t>
              </a:r>
              <a:endParaRPr lang="en-US" sz="2400">
                <a:solidFill>
                  <a:srgbClr val="000000"/>
                </a:solidFill>
              </a:endParaRPr>
            </a:p>
          </p:txBody>
        </p:sp>
        <p:sp>
          <p:nvSpPr>
            <p:cNvPr id="223238" name="Oval 4"/>
            <p:cNvSpPr>
              <a:spLocks noChangeArrowheads="1"/>
            </p:cNvSpPr>
            <p:nvPr/>
          </p:nvSpPr>
          <p:spPr bwMode="auto">
            <a:xfrm>
              <a:off x="7441" y="1896"/>
              <a:ext cx="1960" cy="762"/>
            </a:xfrm>
            <a:prstGeom prst="ellipse">
              <a:avLst/>
            </a:prstGeom>
            <a:solidFill>
              <a:srgbClr val="FFFFFF"/>
            </a:solidFill>
            <a:ln w="9525">
              <a:solidFill>
                <a:srgbClr val="000000"/>
              </a:solidFill>
              <a:round/>
              <a:headEnd/>
              <a:tailEnd/>
            </a:ln>
          </p:spPr>
          <p:txBody>
            <a:bodyPr lIns="0" tIns="54000" rIns="0" bIns="54000"/>
            <a:lstStyle/>
            <a:p>
              <a:pPr algn="ctr" fontAlgn="base">
                <a:spcBef>
                  <a:spcPct val="0"/>
                </a:spcBef>
                <a:spcAft>
                  <a:spcPct val="0"/>
                </a:spcAft>
              </a:pPr>
              <a:r>
                <a:rPr lang="en-US" sz="1600" b="1">
                  <a:solidFill>
                    <a:srgbClr val="000000"/>
                  </a:solidFill>
                </a:rPr>
                <a:t>HOA_DON</a:t>
              </a:r>
              <a:endParaRPr lang="en-US" sz="2400">
                <a:solidFill>
                  <a:srgbClr val="000000"/>
                </a:solidFill>
              </a:endParaRPr>
            </a:p>
          </p:txBody>
        </p:sp>
        <p:sp>
          <p:nvSpPr>
            <p:cNvPr id="223239" name="Oval 5"/>
            <p:cNvSpPr>
              <a:spLocks noChangeArrowheads="1"/>
            </p:cNvSpPr>
            <p:nvPr/>
          </p:nvSpPr>
          <p:spPr bwMode="auto">
            <a:xfrm>
              <a:off x="4921" y="4563"/>
              <a:ext cx="1960" cy="762"/>
            </a:xfrm>
            <a:prstGeom prst="ellipse">
              <a:avLst/>
            </a:prstGeom>
            <a:solidFill>
              <a:srgbClr val="FFFFFF"/>
            </a:solidFill>
            <a:ln w="9525">
              <a:solidFill>
                <a:srgbClr val="000000"/>
              </a:solidFill>
              <a:round/>
              <a:headEnd/>
              <a:tailEnd/>
            </a:ln>
          </p:spPr>
          <p:txBody>
            <a:bodyPr lIns="0" tIns="54000" rIns="0" bIns="54000"/>
            <a:lstStyle/>
            <a:p>
              <a:pPr algn="ctr" fontAlgn="base">
                <a:spcBef>
                  <a:spcPct val="0"/>
                </a:spcBef>
                <a:spcAft>
                  <a:spcPct val="0"/>
                </a:spcAft>
              </a:pPr>
              <a:r>
                <a:rPr lang="en-US" sz="1600" b="1">
                  <a:solidFill>
                    <a:srgbClr val="000000"/>
                  </a:solidFill>
                </a:rPr>
                <a:t>CTIET_HD</a:t>
              </a:r>
              <a:endParaRPr lang="en-US" sz="2400">
                <a:solidFill>
                  <a:srgbClr val="000000"/>
                </a:solidFill>
              </a:endParaRPr>
            </a:p>
          </p:txBody>
        </p:sp>
        <p:sp>
          <p:nvSpPr>
            <p:cNvPr id="223240" name="Text Box 6"/>
            <p:cNvSpPr txBox="1">
              <a:spLocks noChangeArrowheads="1"/>
            </p:cNvSpPr>
            <p:nvPr/>
          </p:nvSpPr>
          <p:spPr bwMode="auto">
            <a:xfrm>
              <a:off x="5901" y="753"/>
              <a:ext cx="840"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r>
                <a:rPr lang="en-US" sz="1600" b="1">
                  <a:solidFill>
                    <a:srgbClr val="000000"/>
                  </a:solidFill>
                </a:rPr>
                <a:t>soDH</a:t>
              </a:r>
              <a:endParaRPr lang="en-US" sz="2400" b="1">
                <a:solidFill>
                  <a:srgbClr val="000000"/>
                </a:solidFill>
              </a:endParaRPr>
            </a:p>
          </p:txBody>
        </p:sp>
        <p:sp>
          <p:nvSpPr>
            <p:cNvPr id="223241" name="Text Box 7"/>
            <p:cNvSpPr txBox="1">
              <a:spLocks noChangeArrowheads="1"/>
            </p:cNvSpPr>
            <p:nvPr/>
          </p:nvSpPr>
          <p:spPr bwMode="auto">
            <a:xfrm>
              <a:off x="3521" y="753"/>
              <a:ext cx="980"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r>
                <a:rPr lang="en-US" sz="1600" b="1">
                  <a:solidFill>
                    <a:srgbClr val="000000"/>
                  </a:solidFill>
                </a:rPr>
                <a:t>ngayDH</a:t>
              </a:r>
              <a:endParaRPr lang="en-US" sz="2400" b="1">
                <a:solidFill>
                  <a:srgbClr val="000000"/>
                </a:solidFill>
              </a:endParaRPr>
            </a:p>
          </p:txBody>
        </p:sp>
        <p:sp>
          <p:nvSpPr>
            <p:cNvPr id="223242" name="Text Box 8"/>
            <p:cNvSpPr txBox="1">
              <a:spLocks noChangeArrowheads="1"/>
            </p:cNvSpPr>
            <p:nvPr/>
          </p:nvSpPr>
          <p:spPr bwMode="auto">
            <a:xfrm>
              <a:off x="9401" y="1134"/>
              <a:ext cx="980"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r>
                <a:rPr lang="en-US" sz="1600" b="1">
                  <a:solidFill>
                    <a:srgbClr val="000000"/>
                  </a:solidFill>
                </a:rPr>
                <a:t>ngayHD</a:t>
              </a:r>
              <a:endParaRPr lang="en-US" sz="2400" b="1">
                <a:solidFill>
                  <a:srgbClr val="000000"/>
                </a:solidFill>
              </a:endParaRPr>
            </a:p>
          </p:txBody>
        </p:sp>
        <p:sp>
          <p:nvSpPr>
            <p:cNvPr id="223243" name="Text Box 9"/>
            <p:cNvSpPr txBox="1">
              <a:spLocks noChangeArrowheads="1"/>
            </p:cNvSpPr>
            <p:nvPr/>
          </p:nvSpPr>
          <p:spPr bwMode="auto">
            <a:xfrm>
              <a:off x="8841" y="4017"/>
              <a:ext cx="840"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r>
                <a:rPr lang="en-US" sz="1600" b="1">
                  <a:solidFill>
                    <a:srgbClr val="000000"/>
                  </a:solidFill>
                </a:rPr>
                <a:t>soHD</a:t>
              </a:r>
              <a:endParaRPr lang="en-US" sz="2400" b="1">
                <a:solidFill>
                  <a:srgbClr val="000000"/>
                </a:solidFill>
              </a:endParaRPr>
            </a:p>
          </p:txBody>
        </p:sp>
        <p:sp>
          <p:nvSpPr>
            <p:cNvPr id="223244" name="Text Box 10"/>
            <p:cNvSpPr txBox="1">
              <a:spLocks noChangeArrowheads="1"/>
            </p:cNvSpPr>
            <p:nvPr/>
          </p:nvSpPr>
          <p:spPr bwMode="auto">
            <a:xfrm>
              <a:off x="6741" y="6087"/>
              <a:ext cx="1400"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r>
                <a:rPr lang="en-US" sz="1600" b="1">
                  <a:solidFill>
                    <a:srgbClr val="000000"/>
                  </a:solidFill>
                </a:rPr>
                <a:t>sLuongBan</a:t>
              </a:r>
              <a:endParaRPr lang="en-US" sz="2400" b="1">
                <a:solidFill>
                  <a:srgbClr val="000000"/>
                </a:solidFill>
              </a:endParaRPr>
            </a:p>
          </p:txBody>
        </p:sp>
        <p:sp>
          <p:nvSpPr>
            <p:cNvPr id="223245" name="Text Box 11"/>
            <p:cNvSpPr txBox="1">
              <a:spLocks noChangeArrowheads="1"/>
            </p:cNvSpPr>
            <p:nvPr/>
          </p:nvSpPr>
          <p:spPr bwMode="auto">
            <a:xfrm>
              <a:off x="4501" y="6087"/>
              <a:ext cx="840"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r>
                <a:rPr lang="en-US" sz="1600" b="1">
                  <a:solidFill>
                    <a:srgbClr val="000000"/>
                  </a:solidFill>
                </a:rPr>
                <a:t>giaBan</a:t>
              </a:r>
              <a:endParaRPr lang="en-US" sz="2400" b="1">
                <a:solidFill>
                  <a:srgbClr val="000000"/>
                </a:solidFill>
              </a:endParaRPr>
            </a:p>
          </p:txBody>
        </p:sp>
        <p:sp>
          <p:nvSpPr>
            <p:cNvPr id="223246" name="Text Box 12"/>
            <p:cNvSpPr txBox="1">
              <a:spLocks noChangeArrowheads="1"/>
            </p:cNvSpPr>
            <p:nvPr/>
          </p:nvSpPr>
          <p:spPr bwMode="auto">
            <a:xfrm>
              <a:off x="2621" y="3981"/>
              <a:ext cx="799"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r>
                <a:rPr lang="en-US" sz="1600" b="1">
                  <a:solidFill>
                    <a:srgbClr val="000000"/>
                  </a:solidFill>
                </a:rPr>
                <a:t>maHH</a:t>
              </a:r>
              <a:endParaRPr lang="en-US" sz="2400" b="1">
                <a:solidFill>
                  <a:srgbClr val="000000"/>
                </a:solidFill>
              </a:endParaRPr>
            </a:p>
          </p:txBody>
        </p:sp>
        <p:sp>
          <p:nvSpPr>
            <p:cNvPr id="223247" name="Line 13"/>
            <p:cNvSpPr>
              <a:spLocks noChangeShapeType="1"/>
            </p:cNvSpPr>
            <p:nvPr/>
          </p:nvSpPr>
          <p:spPr bwMode="auto">
            <a:xfrm>
              <a:off x="6321" y="1134"/>
              <a:ext cx="1540" cy="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48" name="Line 14"/>
            <p:cNvSpPr>
              <a:spLocks noChangeShapeType="1"/>
            </p:cNvSpPr>
            <p:nvPr/>
          </p:nvSpPr>
          <p:spPr bwMode="auto">
            <a:xfrm flipH="1">
              <a:off x="4641" y="1134"/>
              <a:ext cx="1680" cy="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49" name="Line 15"/>
            <p:cNvSpPr>
              <a:spLocks noChangeShapeType="1"/>
            </p:cNvSpPr>
            <p:nvPr/>
          </p:nvSpPr>
          <p:spPr bwMode="auto">
            <a:xfrm>
              <a:off x="3941" y="1134"/>
              <a:ext cx="140" cy="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50" name="Line 16"/>
            <p:cNvSpPr>
              <a:spLocks noChangeShapeType="1"/>
            </p:cNvSpPr>
            <p:nvPr/>
          </p:nvSpPr>
          <p:spPr bwMode="auto">
            <a:xfrm>
              <a:off x="3521" y="4182"/>
              <a:ext cx="1260" cy="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51" name="Line 17"/>
            <p:cNvSpPr>
              <a:spLocks noChangeShapeType="1"/>
            </p:cNvSpPr>
            <p:nvPr/>
          </p:nvSpPr>
          <p:spPr bwMode="auto">
            <a:xfrm flipH="1">
              <a:off x="3521" y="2658"/>
              <a:ext cx="280" cy="1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52" name="Line 18"/>
            <p:cNvSpPr>
              <a:spLocks noChangeShapeType="1"/>
            </p:cNvSpPr>
            <p:nvPr/>
          </p:nvSpPr>
          <p:spPr bwMode="auto">
            <a:xfrm flipH="1">
              <a:off x="4921" y="5325"/>
              <a:ext cx="840" cy="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53" name="Line 19"/>
            <p:cNvSpPr>
              <a:spLocks noChangeShapeType="1"/>
            </p:cNvSpPr>
            <p:nvPr/>
          </p:nvSpPr>
          <p:spPr bwMode="auto">
            <a:xfrm>
              <a:off x="5901" y="5325"/>
              <a:ext cx="1400" cy="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54" name="Line 20"/>
            <p:cNvSpPr>
              <a:spLocks noChangeShapeType="1"/>
            </p:cNvSpPr>
            <p:nvPr/>
          </p:nvSpPr>
          <p:spPr bwMode="auto">
            <a:xfrm flipV="1">
              <a:off x="6881" y="4182"/>
              <a:ext cx="1820" cy="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55" name="Line 21"/>
            <p:cNvSpPr>
              <a:spLocks noChangeShapeType="1"/>
            </p:cNvSpPr>
            <p:nvPr/>
          </p:nvSpPr>
          <p:spPr bwMode="auto">
            <a:xfrm flipH="1" flipV="1">
              <a:off x="8421" y="2658"/>
              <a:ext cx="280" cy="1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23256" name="Line 22"/>
            <p:cNvSpPr>
              <a:spLocks noChangeShapeType="1"/>
            </p:cNvSpPr>
            <p:nvPr/>
          </p:nvSpPr>
          <p:spPr bwMode="auto">
            <a:xfrm flipV="1">
              <a:off x="8701" y="1470"/>
              <a:ext cx="914" cy="4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1276965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900"/>
                                        </p:tgtEl>
                                        <p:attrNameLst>
                                          <p:attrName>style.visibility</p:attrName>
                                        </p:attrNameLst>
                                      </p:cBhvr>
                                      <p:to>
                                        <p:strVal val="visible"/>
                                      </p:to>
                                    </p:set>
                                    <p:animEffect transition="in" filter="blinds(horizontal)">
                                      <p:cBhvr>
                                        <p:cTn id="7" dur="500"/>
                                        <p:tgtEl>
                                          <p:spTgt spid="20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Title 1"/>
          <p:cNvSpPr>
            <a:spLocks noGrp="1"/>
          </p:cNvSpPr>
          <p:nvPr>
            <p:ph type="title" idx="4294967295"/>
          </p:nvPr>
        </p:nvSpPr>
        <p:spPr/>
        <p:txBody>
          <a:bodyPr/>
          <a:lstStyle/>
          <a:p>
            <a:pPr eaLnBrk="1" hangingPunct="1"/>
            <a:r>
              <a:rPr lang="en-US" smtClean="0"/>
              <a:t>Ràng buộc toàn vẹn </a:t>
            </a:r>
            <a:br>
              <a:rPr lang="en-US" smtClean="0"/>
            </a:br>
            <a:r>
              <a:rPr lang="en-US" sz="2400" smtClean="0"/>
              <a:t>- Phân loại – Bối cảnh nhiều QH (tt)</a:t>
            </a:r>
            <a:endParaRPr lang="en-US" smtClean="0"/>
          </a:p>
        </p:txBody>
      </p:sp>
      <p:sp>
        <p:nvSpPr>
          <p:cNvPr id="209923" name="Content Placeholder 2"/>
          <p:cNvSpPr>
            <a:spLocks noGrp="1"/>
          </p:cNvSpPr>
          <p:nvPr>
            <p:ph idx="4294967295"/>
          </p:nvPr>
        </p:nvSpPr>
        <p:spPr/>
        <p:txBody>
          <a:bodyPr/>
          <a:lstStyle/>
          <a:p>
            <a:pPr eaLnBrk="1" hangingPunct="1"/>
            <a:r>
              <a:rPr lang="en-US" smtClean="0"/>
              <a:t>Trong trường hợp này lược đồ CSDL QLHANGHOA sẽ phải có một RBTV thỏa một trong ba trường hợp sau:</a:t>
            </a:r>
          </a:p>
          <a:p>
            <a:pPr lvl="1" eaLnBrk="1" hangingPunct="1"/>
            <a:r>
              <a:rPr lang="en-US" sz="2200" smtClean="0"/>
              <a:t>(1) Một hóa đơn thực hiện cho một đơn đặt hàng </a:t>
            </a:r>
            <a:r>
              <a:rPr lang="en-US" sz="2200" i="1" smtClean="0">
                <a:solidFill>
                  <a:schemeClr val="tx1"/>
                </a:solidFill>
              </a:rPr>
              <a:t>chỉ giao những mặt hàng mà khách đã yêu cầu và phải gồm đầy đủ tất cả</a:t>
            </a:r>
            <a:r>
              <a:rPr lang="en-US" sz="2200" smtClean="0"/>
              <a:t> những mặt hàng có trong đơn đặt hàng.</a:t>
            </a:r>
          </a:p>
          <a:p>
            <a:pPr lvl="1" eaLnBrk="1" hangingPunct="1"/>
            <a:r>
              <a:rPr lang="en-US" sz="2200" smtClean="0"/>
              <a:t>(2) Một hóa đơn thực hiện cho một đơn đặt hàng </a:t>
            </a:r>
            <a:r>
              <a:rPr lang="en-US" sz="2200" i="1" smtClean="0">
                <a:solidFill>
                  <a:schemeClr val="tx1"/>
                </a:solidFill>
              </a:rPr>
              <a:t>chỉ giao những mặt hàng mà khách đã yêu cầu và có thể không giao đầy đủ</a:t>
            </a:r>
            <a:r>
              <a:rPr lang="en-US" sz="2200" smtClean="0"/>
              <a:t> tất cả những mặt hàng có trong đơn đặt hàng.</a:t>
            </a:r>
          </a:p>
          <a:p>
            <a:pPr lvl="1" eaLnBrk="1" hangingPunct="1"/>
            <a:r>
              <a:rPr lang="en-US" sz="2200" smtClean="0"/>
              <a:t>(3) Một hóa đơn thực hiện cho một đơn đặt hàng </a:t>
            </a:r>
            <a:r>
              <a:rPr lang="en-US" sz="2200" i="1" smtClean="0">
                <a:solidFill>
                  <a:schemeClr val="tx1"/>
                </a:solidFill>
              </a:rPr>
              <a:t>có thể gồm tùy ý các mặt hàng dù có hay không</a:t>
            </a:r>
            <a:r>
              <a:rPr lang="en-US" sz="2200" smtClean="0"/>
              <a:t> trong đơn đặt hàng của khách.</a:t>
            </a:r>
          </a:p>
        </p:txBody>
      </p:sp>
    </p:spTree>
    <p:extLst>
      <p:ext uri="{BB962C8B-B14F-4D97-AF65-F5344CB8AC3E}">
        <p14:creationId xmlns:p14="http://schemas.microsoft.com/office/powerpoint/2010/main" val="1216951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9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Title 1"/>
          <p:cNvSpPr>
            <a:spLocks noGrp="1"/>
          </p:cNvSpPr>
          <p:nvPr>
            <p:ph type="title" idx="4294967295"/>
          </p:nvPr>
        </p:nvSpPr>
        <p:spPr/>
        <p:txBody>
          <a:bodyPr/>
          <a:lstStyle/>
          <a:p>
            <a:pPr eaLnBrk="1" hangingPunct="1"/>
            <a:r>
              <a:rPr lang="en-US" smtClean="0"/>
              <a:t>BÀI TẬP CHƯƠNG IV</a:t>
            </a:r>
          </a:p>
        </p:txBody>
      </p:sp>
      <p:sp>
        <p:nvSpPr>
          <p:cNvPr id="225283" name="Content Placeholder 2"/>
          <p:cNvSpPr>
            <a:spLocks noGrp="1"/>
          </p:cNvSpPr>
          <p:nvPr>
            <p:ph idx="4294967295"/>
          </p:nvPr>
        </p:nvSpPr>
        <p:spPr/>
        <p:txBody>
          <a:bodyPr/>
          <a:lstStyle/>
          <a:p>
            <a:r>
              <a:rPr lang="pt-BR" smtClean="0"/>
              <a:t>Cho các lược đồ quan hệ sau:</a:t>
            </a:r>
          </a:p>
          <a:p>
            <a:pPr lvl="1"/>
            <a:r>
              <a:rPr lang="pt-BR" smtClean="0"/>
              <a:t>SINHVIEN (</a:t>
            </a:r>
            <a:r>
              <a:rPr lang="pt-BR" u="sng" smtClean="0"/>
              <a:t>MaSV</a:t>
            </a:r>
            <a:r>
              <a:rPr lang="pt-BR" smtClean="0"/>
              <a:t>, Hoten, Namsinh, QQ, Hocluc)</a:t>
            </a:r>
          </a:p>
          <a:p>
            <a:pPr lvl="2"/>
            <a:r>
              <a:rPr lang="pt-BR" smtClean="0">
                <a:solidFill>
                  <a:srgbClr val="3333FF"/>
                </a:solidFill>
              </a:rPr>
              <a:t>Mỗi sinh viên có Mã số duy nhất, họ tên, quê quán và học lực</a:t>
            </a:r>
          </a:p>
          <a:p>
            <a:pPr lvl="1"/>
            <a:r>
              <a:rPr lang="pt-BR" smtClean="0"/>
              <a:t>DETAI (</a:t>
            </a:r>
            <a:r>
              <a:rPr lang="pt-BR" u="sng" smtClean="0"/>
              <a:t>MaDT</a:t>
            </a:r>
            <a:r>
              <a:rPr lang="pt-BR" smtClean="0"/>
              <a:t>, TenDT, Chunhiem, Kinhphi)</a:t>
            </a:r>
          </a:p>
          <a:p>
            <a:pPr lvl="2"/>
            <a:r>
              <a:rPr lang="pt-BR" smtClean="0">
                <a:solidFill>
                  <a:srgbClr val="3333FF"/>
                </a:solidFill>
              </a:rPr>
              <a:t>Mỗi đề tài có Mã số duy nhất, tên đề tài, chủ nhiệm đề tài, kinh phí thực hiện đề tài (đơn vị tính: triệu đồng)</a:t>
            </a:r>
          </a:p>
          <a:p>
            <a:pPr lvl="1"/>
            <a:r>
              <a:rPr lang="pt-BR" smtClean="0"/>
              <a:t>SV_DT (</a:t>
            </a:r>
            <a:r>
              <a:rPr lang="pt-BR" u="sng" smtClean="0"/>
              <a:t>MaSV, MaDT</a:t>
            </a:r>
            <a:r>
              <a:rPr lang="pt-BR" smtClean="0"/>
              <a:t>, NoiAD, KQ)</a:t>
            </a:r>
          </a:p>
          <a:p>
            <a:pPr lvl="2"/>
            <a:r>
              <a:rPr lang="pt-BR" smtClean="0">
                <a:solidFill>
                  <a:srgbClr val="3333FF"/>
                </a:solidFill>
              </a:rPr>
              <a:t>Mỗi SV có thể thực hiện một hoặc nhiều ĐT: mã số sinh viên, mã đề tài, nơi áp dụng, kết quả thực hiện đề tài</a:t>
            </a:r>
          </a:p>
          <a:p>
            <a:r>
              <a:rPr lang="pt-BR" smtClean="0"/>
              <a:t>Xác định tất cả các ràng buộc có thể có trong lược đồ csdl trên.</a:t>
            </a:r>
            <a:endParaRPr lang="en-US" smtClean="0"/>
          </a:p>
        </p:txBody>
      </p:sp>
    </p:spTree>
    <p:extLst>
      <p:ext uri="{BB962C8B-B14F-4D97-AF65-F5344CB8AC3E}">
        <p14:creationId xmlns:p14="http://schemas.microsoft.com/office/powerpoint/2010/main" val="177814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Title 1"/>
          <p:cNvSpPr>
            <a:spLocks noGrp="1"/>
          </p:cNvSpPr>
          <p:nvPr>
            <p:ph type="title" idx="4294967295"/>
          </p:nvPr>
        </p:nvSpPr>
        <p:spPr>
          <a:xfrm>
            <a:off x="552450" y="223838"/>
            <a:ext cx="8229600" cy="944562"/>
          </a:xfrm>
        </p:spPr>
        <p:txBody>
          <a:bodyPr/>
          <a:lstStyle/>
          <a:p>
            <a:pPr eaLnBrk="1" hangingPunct="1"/>
            <a:r>
              <a:rPr lang="en-US" smtClean="0"/>
              <a:t>CSDL mẫu (tt)</a:t>
            </a:r>
          </a:p>
        </p:txBody>
      </p:sp>
      <p:sp>
        <p:nvSpPr>
          <p:cNvPr id="203779" name="Content Placeholder 2"/>
          <p:cNvSpPr>
            <a:spLocks noGrp="1"/>
          </p:cNvSpPr>
          <p:nvPr>
            <p:ph idx="4294967295"/>
          </p:nvPr>
        </p:nvSpPr>
        <p:spPr>
          <a:xfrm>
            <a:off x="552450" y="1371600"/>
            <a:ext cx="8229600" cy="4953000"/>
          </a:xfrm>
        </p:spPr>
        <p:txBody>
          <a:bodyPr/>
          <a:lstStyle/>
          <a:p>
            <a:pPr eaLnBrk="1" hangingPunct="1"/>
            <a:r>
              <a:rPr lang="en-US" b="1" smtClean="0"/>
              <a:t>B) CSDL QLHANGHOA</a:t>
            </a:r>
            <a:r>
              <a:rPr lang="en-US" smtClean="0"/>
              <a:t> QL. đơn hàng và hóa đơn giao hàng của một cty thương mại.</a:t>
            </a:r>
          </a:p>
          <a:p>
            <a:pPr lvl="1" eaLnBrk="1" hangingPunct="1"/>
            <a:r>
              <a:rPr lang="en-US" b="1" smtClean="0"/>
              <a:t>KHACH(</a:t>
            </a:r>
            <a:r>
              <a:rPr lang="en-US" b="1" u="sng" smtClean="0"/>
              <a:t>maKH</a:t>
            </a:r>
            <a:r>
              <a:rPr lang="en-US" b="1" smtClean="0"/>
              <a:t>, tenKh, diachiKH, dienThoai, congNo)</a:t>
            </a:r>
            <a:endParaRPr lang="en-US" smtClean="0"/>
          </a:p>
          <a:p>
            <a:pPr lvl="2" eaLnBrk="1" hangingPunct="1"/>
            <a:r>
              <a:rPr lang="en-US" smtClean="0"/>
              <a:t>congNo: công nợ với khách hàng, nếu congNo &gt; 0: khách hàng nợ công ty và ngược lại.</a:t>
            </a:r>
          </a:p>
          <a:p>
            <a:pPr lvl="1" eaLnBrk="1" hangingPunct="1"/>
            <a:r>
              <a:rPr lang="en-US" b="1" smtClean="0"/>
              <a:t>HANG_HOA(</a:t>
            </a:r>
            <a:r>
              <a:rPr lang="en-US" b="1" u="sng" smtClean="0"/>
              <a:t>maHH</a:t>
            </a:r>
            <a:r>
              <a:rPr lang="en-US" b="1" smtClean="0"/>
              <a:t>, tenHH, dvTinh)</a:t>
            </a:r>
            <a:endParaRPr lang="en-US" smtClean="0"/>
          </a:p>
          <a:p>
            <a:pPr lvl="1" eaLnBrk="1" hangingPunct="1"/>
            <a:r>
              <a:rPr lang="en-US" b="1" smtClean="0"/>
              <a:t>DAT_HANG(</a:t>
            </a:r>
            <a:r>
              <a:rPr lang="en-US" b="1" u="sng" smtClean="0"/>
              <a:t>soDH, maHH</a:t>
            </a:r>
            <a:r>
              <a:rPr lang="en-US" b="1" smtClean="0"/>
              <a:t>, soLuongDat, ngayDH, maKH)</a:t>
            </a:r>
            <a:endParaRPr lang="en-US" smtClean="0"/>
          </a:p>
          <a:p>
            <a:pPr lvl="2" eaLnBrk="1" hangingPunct="1"/>
            <a:r>
              <a:rPr lang="en-US" smtClean="0"/>
              <a:t>soDH: mã số của của đơn đặt hàng, một đơn đặt hàng có thể gồm nhiều mặt hàng. maHH: mã số của h.hóa mà k.hàng cần đặt mua.</a:t>
            </a:r>
          </a:p>
        </p:txBody>
      </p:sp>
    </p:spTree>
    <p:extLst>
      <p:ext uri="{BB962C8B-B14F-4D97-AF65-F5344CB8AC3E}">
        <p14:creationId xmlns:p14="http://schemas.microsoft.com/office/powerpoint/2010/main" val="3516766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Title 1"/>
          <p:cNvSpPr>
            <a:spLocks noGrp="1"/>
          </p:cNvSpPr>
          <p:nvPr>
            <p:ph type="title" idx="4294967295"/>
          </p:nvPr>
        </p:nvSpPr>
        <p:spPr>
          <a:xfrm>
            <a:off x="552450" y="223838"/>
            <a:ext cx="8229600" cy="944562"/>
          </a:xfrm>
        </p:spPr>
        <p:txBody>
          <a:bodyPr/>
          <a:lstStyle/>
          <a:p>
            <a:pPr eaLnBrk="1" hangingPunct="1"/>
            <a:r>
              <a:rPr lang="en-US" smtClean="0"/>
              <a:t>CSDL mẫu (tt)</a:t>
            </a:r>
          </a:p>
        </p:txBody>
      </p:sp>
      <p:sp>
        <p:nvSpPr>
          <p:cNvPr id="204803" name="Content Placeholder 2"/>
          <p:cNvSpPr>
            <a:spLocks noGrp="1"/>
          </p:cNvSpPr>
          <p:nvPr>
            <p:ph idx="4294967295"/>
          </p:nvPr>
        </p:nvSpPr>
        <p:spPr>
          <a:xfrm>
            <a:off x="552450" y="1371600"/>
            <a:ext cx="8229600" cy="4953000"/>
          </a:xfrm>
        </p:spPr>
        <p:txBody>
          <a:bodyPr/>
          <a:lstStyle/>
          <a:p>
            <a:pPr lvl="1" eaLnBrk="1" hangingPunct="1"/>
            <a:r>
              <a:rPr lang="en-US" b="1" smtClean="0"/>
              <a:t>HOA_DON(</a:t>
            </a:r>
            <a:r>
              <a:rPr lang="en-US" b="1" u="sng" smtClean="0"/>
              <a:t>soHD</a:t>
            </a:r>
            <a:r>
              <a:rPr lang="en-US" b="1" smtClean="0"/>
              <a:t>, ngayHD, soDH, trigiaHD, ngayXuat)</a:t>
            </a:r>
          </a:p>
          <a:p>
            <a:pPr lvl="2" eaLnBrk="1" hangingPunct="1"/>
            <a:r>
              <a:rPr lang="en-US" smtClean="0"/>
              <a:t>soHD: mã số của hóa đơn bán hàng cho khách. Một hóa đơn bán hàng có thể gồm nhiều mặt hàng. </a:t>
            </a:r>
          </a:p>
          <a:p>
            <a:pPr lvl="2" eaLnBrk="1" hangingPunct="1"/>
            <a:r>
              <a:rPr lang="en-US" smtClean="0"/>
              <a:t>ngayHD: ngày phát hành hóa đơn</a:t>
            </a:r>
          </a:p>
          <a:p>
            <a:pPr lvl="2" eaLnBrk="1" hangingPunct="1"/>
            <a:r>
              <a:rPr lang="en-US" smtClean="0"/>
              <a:t>soDH: hóa đơn bán hàng theo yêu cầu của một đơn đặt hàng có mã số là soDH và ngược lại, mỗi đơn đặt hàng sẽ được giải quyết chỉ trong một hóa đơn. Do điều kiện khách quan, có thể cty ko giao đầy đủ các mặt hàng cũng như số lượng từng mặt hàng như yêu cầu trong đơn đặt hàng nhưng ko bao giờ giao vượt ngoài yêu cầu.</a:t>
            </a:r>
          </a:p>
          <a:p>
            <a:pPr eaLnBrk="1" hangingPunct="1"/>
            <a:endParaRPr lang="en-US" sz="2200" smtClean="0"/>
          </a:p>
        </p:txBody>
      </p:sp>
    </p:spTree>
    <p:extLst>
      <p:ext uri="{BB962C8B-B14F-4D97-AF65-F5344CB8AC3E}">
        <p14:creationId xmlns:p14="http://schemas.microsoft.com/office/powerpoint/2010/main" val="1030797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Title 1"/>
          <p:cNvSpPr>
            <a:spLocks noGrp="1"/>
          </p:cNvSpPr>
          <p:nvPr>
            <p:ph type="title" idx="4294967295"/>
          </p:nvPr>
        </p:nvSpPr>
        <p:spPr>
          <a:xfrm>
            <a:off x="552450" y="223838"/>
            <a:ext cx="8229600" cy="944562"/>
          </a:xfrm>
        </p:spPr>
        <p:txBody>
          <a:bodyPr/>
          <a:lstStyle/>
          <a:p>
            <a:pPr eaLnBrk="1" hangingPunct="1"/>
            <a:r>
              <a:rPr lang="en-US" smtClean="0"/>
              <a:t>CSDL mẫu (tt)</a:t>
            </a:r>
          </a:p>
        </p:txBody>
      </p:sp>
      <p:sp>
        <p:nvSpPr>
          <p:cNvPr id="205827" name="Content Placeholder 2"/>
          <p:cNvSpPr>
            <a:spLocks noGrp="1"/>
          </p:cNvSpPr>
          <p:nvPr>
            <p:ph idx="4294967295"/>
          </p:nvPr>
        </p:nvSpPr>
        <p:spPr>
          <a:xfrm>
            <a:off x="552450" y="1371600"/>
            <a:ext cx="8229600" cy="4953000"/>
          </a:xfrm>
        </p:spPr>
        <p:txBody>
          <a:bodyPr/>
          <a:lstStyle/>
          <a:p>
            <a:pPr lvl="1" eaLnBrk="1" hangingPunct="1"/>
            <a:r>
              <a:rPr lang="en-US" b="1" smtClean="0"/>
              <a:t>CTIET_HD(</a:t>
            </a:r>
            <a:r>
              <a:rPr lang="en-US" b="1" u="sng" smtClean="0"/>
              <a:t>soHD, maHH</a:t>
            </a:r>
            <a:r>
              <a:rPr lang="en-US" b="1" smtClean="0"/>
              <a:t>, giaBan, soLuongBan) (</a:t>
            </a:r>
            <a:r>
              <a:rPr lang="en-US" smtClean="0"/>
              <a:t>chi tiết những mặt hàng bán được cho khách hàng</a:t>
            </a:r>
            <a:r>
              <a:rPr lang="en-US" b="1" smtClean="0"/>
              <a:t>)</a:t>
            </a:r>
            <a:endParaRPr lang="en-US" smtClean="0"/>
          </a:p>
          <a:p>
            <a:pPr lvl="2" eaLnBrk="1" hangingPunct="1"/>
            <a:r>
              <a:rPr lang="en-US" smtClean="0"/>
              <a:t>soHD: mã số của hóa đơn bán hàng cho khách</a:t>
            </a:r>
          </a:p>
          <a:p>
            <a:pPr lvl="2" eaLnBrk="1" hangingPunct="1"/>
            <a:r>
              <a:rPr lang="en-US" smtClean="0"/>
              <a:t>maHH: mã số của hàng hóa bán cho khách theo yêu cầu của đơn đặt hàng.</a:t>
            </a:r>
          </a:p>
          <a:p>
            <a:pPr lvl="1" eaLnBrk="1" hangingPunct="1"/>
            <a:r>
              <a:rPr lang="en-US" b="1" smtClean="0"/>
              <a:t>PHIEU_THU(</a:t>
            </a:r>
            <a:r>
              <a:rPr lang="en-US" b="1" u="sng" smtClean="0"/>
              <a:t>soPT</a:t>
            </a:r>
            <a:r>
              <a:rPr lang="en-US" b="1" smtClean="0"/>
              <a:t>, ngayPT, maKH, soTien)</a:t>
            </a:r>
            <a:endParaRPr lang="en-US" smtClean="0"/>
          </a:p>
          <a:p>
            <a:pPr lvl="2" eaLnBrk="1" hangingPunct="1"/>
            <a:r>
              <a:rPr lang="en-US" smtClean="0"/>
              <a:t>soPT: mã số phiếu thu tiền của khách hàng; khách hàng có thể trả tiền không theo một hóa đơn bán hàng nào cả và cũng có thể trả tiền trước khi nhận hàng xem như tiền đặt cọc.</a:t>
            </a:r>
          </a:p>
          <a:p>
            <a:pPr lvl="2" eaLnBrk="1" hangingPunct="1"/>
            <a:r>
              <a:rPr lang="en-US" smtClean="0"/>
              <a:t>ngayPT: ngày phát hành phiếu thu tiền</a:t>
            </a:r>
          </a:p>
          <a:p>
            <a:pPr lvl="2" eaLnBrk="1" hangingPunct="1"/>
            <a:r>
              <a:rPr lang="en-US" smtClean="0"/>
              <a:t>maKH: mã số khách hàng trả tiền</a:t>
            </a:r>
          </a:p>
          <a:p>
            <a:pPr lvl="2" eaLnBrk="1" hangingPunct="1"/>
            <a:r>
              <a:rPr lang="en-US" smtClean="0"/>
              <a:t>soTien: số tiền thu của khách hàng</a:t>
            </a:r>
          </a:p>
        </p:txBody>
      </p:sp>
    </p:spTree>
    <p:extLst>
      <p:ext uri="{BB962C8B-B14F-4D97-AF65-F5344CB8AC3E}">
        <p14:creationId xmlns:p14="http://schemas.microsoft.com/office/powerpoint/2010/main" val="35963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Title 1"/>
          <p:cNvSpPr>
            <a:spLocks noGrp="1"/>
          </p:cNvSpPr>
          <p:nvPr>
            <p:ph type="title" idx="4294967295"/>
          </p:nvPr>
        </p:nvSpPr>
        <p:spPr>
          <a:xfrm>
            <a:off x="552450" y="223838"/>
            <a:ext cx="8229600" cy="944562"/>
          </a:xfrm>
        </p:spPr>
        <p:txBody>
          <a:bodyPr/>
          <a:lstStyle/>
          <a:p>
            <a:pPr eaLnBrk="1" hangingPunct="1"/>
            <a:r>
              <a:rPr lang="en-US" smtClean="0"/>
              <a:t>Ràng buộc toàn vẹn</a:t>
            </a:r>
            <a:br>
              <a:rPr lang="en-US" smtClean="0"/>
            </a:br>
            <a:r>
              <a:rPr lang="en-US" sz="2400" smtClean="0"/>
              <a:t>- Khái niệm</a:t>
            </a:r>
          </a:p>
        </p:txBody>
      </p:sp>
      <p:sp>
        <p:nvSpPr>
          <p:cNvPr id="192515" name="Content Placeholder 2"/>
          <p:cNvSpPr>
            <a:spLocks noGrp="1"/>
          </p:cNvSpPr>
          <p:nvPr>
            <p:ph idx="4294967295"/>
          </p:nvPr>
        </p:nvSpPr>
        <p:spPr>
          <a:xfrm>
            <a:off x="552450" y="1371600"/>
            <a:ext cx="8229600" cy="4953000"/>
          </a:xfrm>
        </p:spPr>
        <p:txBody>
          <a:bodyPr/>
          <a:lstStyle/>
          <a:p>
            <a:pPr eaLnBrk="1" hangingPunct="1"/>
            <a:r>
              <a:rPr lang="en-US" smtClean="0"/>
              <a:t>Trong một CSDL, </a:t>
            </a:r>
          </a:p>
          <a:p>
            <a:pPr lvl="1" eaLnBrk="1" hangingPunct="1"/>
            <a:r>
              <a:rPr lang="en-US" smtClean="0"/>
              <a:t>luôn tồn tại rất nhiều mối liên hệ, </a:t>
            </a:r>
          </a:p>
          <a:p>
            <a:pPr lvl="1" eaLnBrk="1" hangingPunct="1"/>
            <a:r>
              <a:rPr lang="en-US" smtClean="0"/>
              <a:t>rất nhiều sự ràng buộc qua lại giữa các thuộc tính, các bộ với nhau… </a:t>
            </a:r>
          </a:p>
          <a:p>
            <a:pPr lvl="1" eaLnBrk="1" hangingPunct="1"/>
            <a:r>
              <a:rPr lang="en-US" smtClean="0"/>
              <a:t>Các mối liên hệ, ràng buộc này là những điều kiện bất biến mà tất cả các bộ của những QH có liên quan trong CSDL đều phải thỏa mãn ở </a:t>
            </a:r>
            <a:r>
              <a:rPr lang="en-US" b="1" i="1" smtClean="0"/>
              <a:t>bất kỳ thời điểm nào</a:t>
            </a:r>
            <a:r>
              <a:rPr lang="en-US" smtClean="0"/>
              <a:t>.</a:t>
            </a:r>
          </a:p>
          <a:p>
            <a:pPr eaLnBrk="1" hangingPunct="1"/>
            <a:r>
              <a:rPr lang="en-US" smtClean="0"/>
              <a:t>RBTV là </a:t>
            </a:r>
            <a:r>
              <a:rPr lang="en-US" u="sng" smtClean="0"/>
              <a:t>Những điều kiện bất biến mà các đối tượng của CSDL phải thỏa mãn ở bất kỳ thời điểm nào.</a:t>
            </a:r>
            <a:endParaRPr lang="en-US" smtClean="0"/>
          </a:p>
          <a:p>
            <a:pPr eaLnBrk="1" hangingPunct="1"/>
            <a:r>
              <a:rPr lang="en-US" smtClean="0"/>
              <a:t>Trong thực tế, RBTV là các quy tắc quản lý được áp đặt lên trên các đối tượng của thế giới thực.</a:t>
            </a:r>
          </a:p>
        </p:txBody>
      </p:sp>
    </p:spTree>
    <p:extLst>
      <p:ext uri="{BB962C8B-B14F-4D97-AF65-F5344CB8AC3E}">
        <p14:creationId xmlns:p14="http://schemas.microsoft.com/office/powerpoint/2010/main" val="1213990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Title 1"/>
          <p:cNvSpPr>
            <a:spLocks noGrp="1"/>
          </p:cNvSpPr>
          <p:nvPr>
            <p:ph type="title" idx="4294967295"/>
          </p:nvPr>
        </p:nvSpPr>
        <p:spPr>
          <a:xfrm>
            <a:off x="552450" y="223838"/>
            <a:ext cx="8229600" cy="944562"/>
          </a:xfrm>
        </p:spPr>
        <p:txBody>
          <a:bodyPr/>
          <a:lstStyle/>
          <a:p>
            <a:pPr eaLnBrk="1" hangingPunct="1"/>
            <a:r>
              <a:rPr lang="en-US" smtClean="0"/>
              <a:t>Ràng buộc toàn vẹn</a:t>
            </a:r>
            <a:br>
              <a:rPr lang="en-US" smtClean="0"/>
            </a:br>
            <a:r>
              <a:rPr lang="en-US" sz="2400" smtClean="0"/>
              <a:t>- Khái niệm (tt)</a:t>
            </a:r>
          </a:p>
        </p:txBody>
      </p:sp>
      <p:sp>
        <p:nvSpPr>
          <p:cNvPr id="193539" name="Content Placeholder 2"/>
          <p:cNvSpPr>
            <a:spLocks noGrp="1"/>
          </p:cNvSpPr>
          <p:nvPr>
            <p:ph idx="4294967295"/>
          </p:nvPr>
        </p:nvSpPr>
        <p:spPr>
          <a:xfrm>
            <a:off x="552450" y="1371600"/>
            <a:ext cx="8229600" cy="4953000"/>
          </a:xfrm>
        </p:spPr>
        <p:txBody>
          <a:bodyPr/>
          <a:lstStyle/>
          <a:p>
            <a:pPr eaLnBrk="1" hangingPunct="1"/>
            <a:r>
              <a:rPr lang="en-US" u="sng" smtClean="0"/>
              <a:t>Vd 1</a:t>
            </a:r>
            <a:r>
              <a:rPr lang="en-US" smtClean="0"/>
              <a:t>: </a:t>
            </a:r>
          </a:p>
          <a:p>
            <a:pPr lvl="1" eaLnBrk="1" hangingPunct="1">
              <a:buFontTx/>
              <a:buNone/>
            </a:pPr>
            <a:r>
              <a:rPr lang="en-US" sz="2200" smtClean="0"/>
              <a:t>Trong CSDL HSSINHVIEN ta có một số RBTV như sau:</a:t>
            </a:r>
          </a:p>
          <a:p>
            <a:pPr lvl="2" eaLnBrk="1" hangingPunct="1"/>
            <a:r>
              <a:rPr lang="en-US" smtClean="0"/>
              <a:t>C1: Mỗi sinh viên có một mã số riêng biệt, không trùng với bất kỳ sinh viên nào khác.</a:t>
            </a:r>
          </a:p>
          <a:p>
            <a:pPr lvl="2" eaLnBrk="1" hangingPunct="1"/>
            <a:r>
              <a:rPr lang="en-US" smtClean="0"/>
              <a:t>C2: Mỗi sinh viên chỉ được thi tối đa hai lần cho một môn học.</a:t>
            </a:r>
          </a:p>
          <a:p>
            <a:pPr lvl="2" eaLnBrk="1" hangingPunct="1"/>
            <a:r>
              <a:rPr lang="en-US" smtClean="0"/>
              <a:t>C3: Mỗi sinh viên phải thuộc về một khoa nào đó.</a:t>
            </a:r>
            <a:endParaRPr lang="en-US" sz="2400" smtClean="0"/>
          </a:p>
          <a:p>
            <a:pPr eaLnBrk="1" hangingPunct="1"/>
            <a:r>
              <a:rPr lang="en-US" smtClean="0"/>
              <a:t>Công việc kiểm tra RBTV có thể được tiến hành vào một trong các thời điểm sau:</a:t>
            </a:r>
          </a:p>
          <a:p>
            <a:pPr lvl="1" eaLnBrk="1" hangingPunct="1"/>
            <a:r>
              <a:rPr lang="en-US" smtClean="0"/>
              <a:t>ngay khi thực hiện một thao tác câp nhật CSDL (thêm, sửa, xóa…). </a:t>
            </a:r>
          </a:p>
          <a:p>
            <a:pPr lvl="1" eaLnBrk="1" hangingPunct="1"/>
            <a:r>
              <a:rPr lang="en-US" smtClean="0"/>
              <a:t>định kỳ hay đột xuất.</a:t>
            </a:r>
          </a:p>
        </p:txBody>
      </p:sp>
    </p:spTree>
    <p:extLst>
      <p:ext uri="{BB962C8B-B14F-4D97-AF65-F5344CB8AC3E}">
        <p14:creationId xmlns:p14="http://schemas.microsoft.com/office/powerpoint/2010/main" val="2034490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353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53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3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Title 1"/>
          <p:cNvSpPr>
            <a:spLocks noGrp="1"/>
          </p:cNvSpPr>
          <p:nvPr>
            <p:ph type="title" idx="4294967295"/>
          </p:nvPr>
        </p:nvSpPr>
        <p:spPr>
          <a:xfrm>
            <a:off x="552450" y="223838"/>
            <a:ext cx="8229600" cy="944562"/>
          </a:xfrm>
        </p:spPr>
        <p:txBody>
          <a:bodyPr/>
          <a:lstStyle/>
          <a:p>
            <a:pPr eaLnBrk="1" hangingPunct="1"/>
            <a:r>
              <a:rPr lang="en-US" smtClean="0"/>
              <a:t>Ràng buộc toàn vẹn </a:t>
            </a:r>
            <a:br>
              <a:rPr lang="en-US" smtClean="0"/>
            </a:br>
            <a:r>
              <a:rPr lang="en-US" sz="2400" smtClean="0"/>
              <a:t>- Các yếu tố của ràng buộc toàn vẹn</a:t>
            </a:r>
          </a:p>
        </p:txBody>
      </p:sp>
      <p:sp>
        <p:nvSpPr>
          <p:cNvPr id="208899" name="Content Placeholder 2"/>
          <p:cNvSpPr>
            <a:spLocks noGrp="1"/>
          </p:cNvSpPr>
          <p:nvPr>
            <p:ph idx="4294967295"/>
          </p:nvPr>
        </p:nvSpPr>
        <p:spPr>
          <a:xfrm>
            <a:off x="552450" y="1371600"/>
            <a:ext cx="8229600" cy="4953000"/>
          </a:xfrm>
        </p:spPr>
        <p:txBody>
          <a:bodyPr/>
          <a:lstStyle/>
          <a:p>
            <a:pPr eaLnBrk="1" hangingPunct="1"/>
            <a:r>
              <a:rPr lang="en-US" smtClean="0"/>
              <a:t>Một RBTV có ba yếu tố: điều kiện, bối cảnh và tầm ảnh hưởng</a:t>
            </a:r>
          </a:p>
          <a:p>
            <a:pPr eaLnBrk="1" hangingPunct="1"/>
            <a:r>
              <a:rPr lang="en-US" b="1" u="sng" smtClean="0"/>
              <a:t>Điều kiện</a:t>
            </a:r>
            <a:r>
              <a:rPr lang="en-US" smtClean="0"/>
              <a:t> của một RBTV</a:t>
            </a:r>
          </a:p>
          <a:p>
            <a:pPr lvl="1" eaLnBrk="1" hangingPunct="1"/>
            <a:r>
              <a:rPr lang="en-US" smtClean="0"/>
              <a:t>có thể được biểu diễn bằng ngôn ngữ tự nhiên, thuật giải, ngôn ngữ đại số tập hợp, đại số quan hệ…</a:t>
            </a:r>
          </a:p>
          <a:p>
            <a:pPr lvl="1" eaLnBrk="1" hangingPunct="1"/>
            <a:r>
              <a:rPr lang="en-US" smtClean="0"/>
              <a:t>cũng có thể được biểu diễn bằng phụ thuộc hàm. (sẽ tìm hiểu sau này)</a:t>
            </a:r>
          </a:p>
        </p:txBody>
      </p:sp>
    </p:spTree>
    <p:extLst>
      <p:ext uri="{BB962C8B-B14F-4D97-AF65-F5344CB8AC3E}">
        <p14:creationId xmlns:p14="http://schemas.microsoft.com/office/powerpoint/2010/main" val="3131463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Title 1"/>
          <p:cNvSpPr>
            <a:spLocks noGrp="1"/>
          </p:cNvSpPr>
          <p:nvPr>
            <p:ph type="title" idx="4294967295"/>
          </p:nvPr>
        </p:nvSpPr>
        <p:spPr>
          <a:xfrm>
            <a:off x="552450" y="223838"/>
            <a:ext cx="8229600" cy="944562"/>
          </a:xfrm>
        </p:spPr>
        <p:txBody>
          <a:bodyPr/>
          <a:lstStyle/>
          <a:p>
            <a:pPr eaLnBrk="1" hangingPunct="1"/>
            <a:r>
              <a:rPr lang="en-US" smtClean="0"/>
              <a:t>Ràng buộc toàn vẹn </a:t>
            </a:r>
            <a:br>
              <a:rPr lang="en-US" smtClean="0"/>
            </a:br>
            <a:r>
              <a:rPr lang="en-US" sz="2400" smtClean="0"/>
              <a:t>- Các yếu tố của ràng buộc toàn vẹn</a:t>
            </a:r>
          </a:p>
        </p:txBody>
      </p:sp>
      <p:sp>
        <p:nvSpPr>
          <p:cNvPr id="209923" name="Content Placeholder 2"/>
          <p:cNvSpPr>
            <a:spLocks noGrp="1"/>
          </p:cNvSpPr>
          <p:nvPr>
            <p:ph idx="4294967295"/>
          </p:nvPr>
        </p:nvSpPr>
        <p:spPr>
          <a:xfrm>
            <a:off x="552450" y="1371600"/>
            <a:ext cx="8229600" cy="4953000"/>
          </a:xfrm>
        </p:spPr>
        <p:txBody>
          <a:bodyPr/>
          <a:lstStyle/>
          <a:p>
            <a:pPr eaLnBrk="1" hangingPunct="1"/>
            <a:r>
              <a:rPr lang="en-US" b="1" u="sng" smtClean="0"/>
              <a:t>Bối cảnh</a:t>
            </a:r>
            <a:r>
              <a:rPr lang="en-US" smtClean="0"/>
              <a:t> của một RBTV C:</a:t>
            </a:r>
          </a:p>
          <a:p>
            <a:pPr lvl="1" eaLnBrk="1" hangingPunct="1"/>
            <a:r>
              <a:rPr lang="en-US" smtClean="0"/>
              <a:t>là những quan hệ mà RBTV đó có hiệu lực.</a:t>
            </a:r>
          </a:p>
          <a:p>
            <a:pPr lvl="1" eaLnBrk="1" hangingPunct="1"/>
            <a:r>
              <a:rPr lang="en-US" smtClean="0"/>
              <a:t>có thể là một hay nhiều quan hệ. </a:t>
            </a:r>
          </a:p>
          <a:p>
            <a:pPr lvl="1" eaLnBrk="1" hangingPunct="1"/>
            <a:r>
              <a:rPr lang="en-US" smtClean="0"/>
              <a:t>Vd 2: bối cảnh của RBTV C1 là quan hệ SinhVien.</a:t>
            </a:r>
          </a:p>
          <a:p>
            <a:pPr eaLnBrk="1" hangingPunct="1"/>
            <a:endParaRPr lang="en-US" smtClean="0"/>
          </a:p>
        </p:txBody>
      </p:sp>
    </p:spTree>
    <p:extLst>
      <p:ext uri="{BB962C8B-B14F-4D97-AF65-F5344CB8AC3E}">
        <p14:creationId xmlns:p14="http://schemas.microsoft.com/office/powerpoint/2010/main" val="1335029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161</TotalTime>
  <Words>1775</Words>
  <Application>Microsoft Office PowerPoint</Application>
  <PresentationFormat>On-screen Show (4:3)</PresentationFormat>
  <Paragraphs>185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Chương IV   RÀNG BUỘC TOÀN VẸN</vt:lpstr>
      <vt:lpstr>CSDL mẫu</vt:lpstr>
      <vt:lpstr>CSDL mẫu (tt)</vt:lpstr>
      <vt:lpstr>CSDL mẫu (tt)</vt:lpstr>
      <vt:lpstr>CSDL mẫu (tt)</vt:lpstr>
      <vt:lpstr>Ràng buộc toàn vẹn - Khái niệm</vt:lpstr>
      <vt:lpstr>Ràng buộc toàn vẹn - Khái niệm (tt)</vt:lpstr>
      <vt:lpstr>Ràng buộc toàn vẹn  - Các yếu tố của ràng buộc toàn vẹn</vt:lpstr>
      <vt:lpstr>Ràng buộc toàn vẹn  - Các yếu tố của ràng buộc toàn vẹn</vt:lpstr>
      <vt:lpstr>Ràng buộc toàn vẹn  - Các yếu tố của ràng buộc toàn vẹn (tt)</vt:lpstr>
      <vt:lpstr>Ràng buộc toàn vẹn  - Phân loại</vt:lpstr>
      <vt:lpstr>Ràng buộc toàn vẹn  - Phân loại – Bối cảnh là một QH</vt:lpstr>
      <vt:lpstr>Ràng buộc toàn vẹn  - Phân loại – Bối cảnh là một QH (tt)</vt:lpstr>
      <vt:lpstr>Ràng buộc toàn vẹn  - Phân loại – Bối cảnh là một QH (tt)</vt:lpstr>
      <vt:lpstr>Ràng buộc toàn vẹn  - Phân loại – Bối cảnh nhiều QH</vt:lpstr>
      <vt:lpstr>Ràng buộc toàn vẹn  - Phân loại – Bối cảnh nhiều QH (tt)</vt:lpstr>
      <vt:lpstr>Ràng buộc toàn vẹn  - Phân loại – Bối cảnh nhiều QH (tt)</vt:lpstr>
      <vt:lpstr>Ràng buộc toàn vẹn  - Phân loại – Bối cảnh nhiều QH (tt)</vt:lpstr>
      <vt:lpstr>Ràng buộc toàn vẹn  - Phân loại – Bối cảnh nhiều QH (tt)</vt:lpstr>
      <vt:lpstr>Ràng buộc toàn vẹn  - Phân loại – Bối cảnh nhiều QH (tt)</vt:lpstr>
      <vt:lpstr>Ràng buộc toàn vẹn  - Phân loại – Bối cảnh nhiều QH (tt)</vt:lpstr>
      <vt:lpstr>Ràng buộc toàn vẹn  - Phân loại – Bối cảnh nhiều QH</vt:lpstr>
      <vt:lpstr>Ràng buộc toàn vẹn  - Phân loại – Bối cảnh nhiều QH (tt)</vt:lpstr>
      <vt:lpstr>BÀI TẬP CHƯƠNG IV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IV   RÀNG BUỘC TOÀN VẸN</dc:title>
  <dc:creator>Vu Hong</dc:creator>
  <cp:lastModifiedBy>Windows User</cp:lastModifiedBy>
  <cp:revision>6</cp:revision>
  <dcterms:created xsi:type="dcterms:W3CDTF">2012-01-02T10:21:16Z</dcterms:created>
  <dcterms:modified xsi:type="dcterms:W3CDTF">2020-04-11T07:29:57Z</dcterms:modified>
</cp:coreProperties>
</file>