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01"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84"/>
    <p:restoredTop sz="94410"/>
  </p:normalViewPr>
  <p:slideViewPr>
    <p:cSldViewPr>
      <p:cViewPr varScale="1">
        <p:scale>
          <a:sx n="70" d="100"/>
          <a:sy n="70" d="100"/>
        </p:scale>
        <p:origin x="8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F239776B-A4E8-43B4-8B90-17803776BE18}"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p>
        </p:txBody>
      </p:sp>
    </p:spTree>
    <p:extLst>
      <p:ext uri="{BB962C8B-B14F-4D97-AF65-F5344CB8AC3E}">
        <p14:creationId xmlns:p14="http://schemas.microsoft.com/office/powerpoint/2010/main" val="138123172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00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35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extLst>
      <p:ext uri="{BB962C8B-B14F-4D97-AF65-F5344CB8AC3E}">
        <p14:creationId xmlns:p14="http://schemas.microsoft.com/office/powerpoint/2010/main" val="113420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5577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54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39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4441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12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669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72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59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855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465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fontAlgn="base">
              <a:spcBef>
                <a:spcPct val="0"/>
              </a:spcBef>
              <a:spcAft>
                <a:spcPct val="0"/>
              </a:spcAft>
            </a:pPr>
            <a:fld id="{CB951395-71EC-4C60-9AEB-4100650E6C0E}" type="slidenum">
              <a:rPr lang="en-US" sz="1400" b="1">
                <a:solidFill>
                  <a:srgbClr val="FF0066"/>
                </a:solidFill>
              </a:rPr>
              <a:pPr algn="ctr" fontAlgn="base">
                <a:spcBef>
                  <a:spcPct val="0"/>
                </a:spcBef>
                <a:spcAft>
                  <a:spcPct val="0"/>
                </a:spcAft>
              </a:pPr>
              <a:t>‹#›</a:t>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3093532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p:txBody>
          <a:bodyPr/>
          <a:lstStyle/>
          <a:p>
            <a:r>
              <a:rPr lang="en-US" sz="2400"/>
              <a:t>Chương V  </a:t>
            </a:r>
            <a:br>
              <a:rPr lang="en-US" sz="2400"/>
            </a:br>
            <a:r>
              <a:rPr lang="en-US" sz="3600"/>
              <a:t>PHỤ THUỘC HÀM VÀ KHÓA</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8805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2" name="Rectangle 2"/>
          <p:cNvSpPr>
            <a:spLocks noGrp="1" noChangeArrowheads="1"/>
          </p:cNvSpPr>
          <p:nvPr>
            <p:ph type="title" idx="4294967295"/>
          </p:nvPr>
        </p:nvSpPr>
        <p:spPr/>
        <p:txBody>
          <a:bodyPr/>
          <a:lstStyle/>
          <a:p>
            <a:pPr eaLnBrk="1" hangingPunct="1"/>
            <a:r>
              <a:rPr lang="en-US"/>
              <a:t>Phụ thuộc hàm</a:t>
            </a:r>
            <a:br>
              <a:rPr lang="en-US"/>
            </a:br>
            <a:r>
              <a:rPr lang="en-US" sz="2400"/>
              <a:t>- Phụ thuộc được suy dẫn lôgic từ F</a:t>
            </a:r>
          </a:p>
        </p:txBody>
      </p:sp>
      <p:sp>
        <p:nvSpPr>
          <p:cNvPr id="304131"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 </a:t>
            </a:r>
            <a:endParaRPr lang="en-US" dirty="0"/>
          </a:p>
          <a:p>
            <a:pPr lvl="1" eaLnBrk="1" hangingPunct="1"/>
            <a:r>
              <a:rPr lang="en-US" dirty="0"/>
              <a:t>Cho R(U,F), f </a:t>
            </a:r>
            <a:r>
              <a:rPr lang="en-US" dirty="0" err="1"/>
              <a:t>là</a:t>
            </a:r>
            <a:r>
              <a:rPr lang="en-US" dirty="0"/>
              <a:t> </a:t>
            </a:r>
            <a:r>
              <a:rPr lang="en-US" dirty="0" err="1"/>
              <a:t>một</a:t>
            </a:r>
            <a:r>
              <a:rPr lang="en-US" dirty="0"/>
              <a:t> </a:t>
            </a:r>
            <a:r>
              <a:rPr lang="en-US" dirty="0" err="1"/>
              <a:t>phụ</a:t>
            </a:r>
            <a:r>
              <a:rPr lang="en-US" dirty="0"/>
              <a:t> </a:t>
            </a:r>
            <a:r>
              <a:rPr lang="en-US" dirty="0" err="1"/>
              <a:t>thuộc</a:t>
            </a:r>
            <a:r>
              <a:rPr lang="en-US" dirty="0"/>
              <a:t> </a:t>
            </a:r>
            <a:r>
              <a:rPr lang="en-US" dirty="0" err="1"/>
              <a:t>hàm</a:t>
            </a:r>
            <a:r>
              <a:rPr lang="en-US" dirty="0"/>
              <a:t> </a:t>
            </a:r>
            <a:r>
              <a:rPr lang="en-US" dirty="0" err="1"/>
              <a:t>trên</a:t>
            </a:r>
            <a:r>
              <a:rPr lang="en-US" dirty="0"/>
              <a:t> R(U). Ta </a:t>
            </a:r>
            <a:r>
              <a:rPr lang="en-US" dirty="0" err="1"/>
              <a:t>nói</a:t>
            </a:r>
            <a:r>
              <a:rPr lang="en-US" dirty="0"/>
              <a:t> </a:t>
            </a:r>
            <a:r>
              <a:rPr lang="en-US" b="1" dirty="0"/>
              <a:t>f </a:t>
            </a:r>
            <a:r>
              <a:rPr lang="en-US" b="1" dirty="0" err="1"/>
              <a:t>được</a:t>
            </a:r>
            <a:r>
              <a:rPr lang="en-US" b="1" dirty="0"/>
              <a:t> </a:t>
            </a:r>
            <a:r>
              <a:rPr lang="en-US" b="1" dirty="0" err="1"/>
              <a:t>suy</a:t>
            </a:r>
            <a:r>
              <a:rPr lang="en-US" b="1" dirty="0"/>
              <a:t> </a:t>
            </a:r>
            <a:r>
              <a:rPr lang="en-US" b="1" dirty="0" err="1"/>
              <a:t>dẫn</a:t>
            </a:r>
            <a:r>
              <a:rPr lang="en-US" b="1" dirty="0"/>
              <a:t> </a:t>
            </a:r>
            <a:r>
              <a:rPr lang="en-US" b="1" dirty="0" err="1"/>
              <a:t>lôgic</a:t>
            </a:r>
            <a:r>
              <a:rPr lang="en-US" b="1" dirty="0"/>
              <a:t> </a:t>
            </a:r>
            <a:r>
              <a:rPr lang="en-US" b="1" dirty="0" err="1"/>
              <a:t>từ</a:t>
            </a:r>
            <a:r>
              <a:rPr lang="en-US" b="1" dirty="0"/>
              <a:t> F</a:t>
            </a:r>
            <a:r>
              <a:rPr lang="en-US" dirty="0"/>
              <a:t> </a:t>
            </a:r>
            <a:r>
              <a:rPr lang="en-US" dirty="0" err="1"/>
              <a:t>và</a:t>
            </a:r>
            <a:r>
              <a:rPr lang="en-US" dirty="0"/>
              <a:t> </a:t>
            </a:r>
            <a:r>
              <a:rPr lang="en-US" dirty="0" err="1"/>
              <a:t>ký</a:t>
            </a:r>
            <a:r>
              <a:rPr lang="en-US" dirty="0"/>
              <a:t> </a:t>
            </a:r>
            <a:r>
              <a:rPr lang="en-US" dirty="0" err="1"/>
              <a:t>hiệu</a:t>
            </a:r>
            <a:r>
              <a:rPr lang="en-US" dirty="0"/>
              <a:t> </a:t>
            </a:r>
            <a:r>
              <a:rPr lang="en-US" b="1" dirty="0" err="1"/>
              <a:t>F⊨f</a:t>
            </a:r>
            <a:r>
              <a:rPr lang="en-US" dirty="0"/>
              <a:t> </a:t>
            </a:r>
            <a:r>
              <a:rPr lang="en-US" dirty="0" err="1"/>
              <a:t>nếu</a:t>
            </a:r>
            <a:r>
              <a:rPr lang="en-US" dirty="0"/>
              <a:t> </a:t>
            </a:r>
            <a:r>
              <a:rPr lang="en-US" b="1" dirty="0" err="1">
                <a:solidFill>
                  <a:srgbClr val="FF0066"/>
                </a:solidFill>
              </a:rPr>
              <a:t>với</a:t>
            </a:r>
            <a:r>
              <a:rPr lang="en-US" b="1" dirty="0">
                <a:solidFill>
                  <a:srgbClr val="FF0066"/>
                </a:solidFill>
              </a:rPr>
              <a:t> </a:t>
            </a:r>
            <a:r>
              <a:rPr lang="en-US" b="1" dirty="0" err="1">
                <a:solidFill>
                  <a:srgbClr val="FF0066"/>
                </a:solidFill>
              </a:rPr>
              <a:t>mọi</a:t>
            </a:r>
            <a:r>
              <a:rPr lang="en-US" b="1" dirty="0">
                <a:solidFill>
                  <a:srgbClr val="FF0066"/>
                </a:solidFill>
              </a:rPr>
              <a:t> </a:t>
            </a:r>
            <a:r>
              <a:rPr lang="en-US" b="1" dirty="0" err="1">
                <a:solidFill>
                  <a:srgbClr val="FF0066"/>
                </a:solidFill>
              </a:rPr>
              <a:t>quan</a:t>
            </a:r>
            <a:r>
              <a:rPr lang="en-US" b="1" dirty="0">
                <a:solidFill>
                  <a:srgbClr val="FF0066"/>
                </a:solidFill>
              </a:rPr>
              <a:t> </a:t>
            </a:r>
            <a:r>
              <a:rPr lang="en-US" b="1" dirty="0" err="1">
                <a:solidFill>
                  <a:srgbClr val="FF0066"/>
                </a:solidFill>
              </a:rPr>
              <a:t>hệ</a:t>
            </a:r>
            <a:r>
              <a:rPr lang="en-US" b="1" dirty="0">
                <a:solidFill>
                  <a:srgbClr val="FF0066"/>
                </a:solidFill>
              </a:rPr>
              <a:t> r </a:t>
            </a:r>
            <a:r>
              <a:rPr lang="en-US" b="1" dirty="0" err="1">
                <a:solidFill>
                  <a:srgbClr val="FF0066"/>
                </a:solidFill>
              </a:rPr>
              <a:t>trên</a:t>
            </a:r>
            <a:r>
              <a:rPr lang="en-US" b="1" dirty="0">
                <a:solidFill>
                  <a:srgbClr val="FF0066"/>
                </a:solidFill>
              </a:rPr>
              <a:t> R(U) </a:t>
            </a:r>
            <a:r>
              <a:rPr lang="en-US" b="1" dirty="0" err="1">
                <a:solidFill>
                  <a:srgbClr val="FF0066"/>
                </a:solidFill>
              </a:rPr>
              <a:t>thỏa</a:t>
            </a:r>
            <a:r>
              <a:rPr lang="en-US" b="1" dirty="0">
                <a:solidFill>
                  <a:srgbClr val="FF0066"/>
                </a:solidFill>
              </a:rPr>
              <a:t> F </a:t>
            </a:r>
            <a:r>
              <a:rPr lang="en-US" b="1" dirty="0" err="1">
                <a:solidFill>
                  <a:srgbClr val="FF0066"/>
                </a:solidFill>
              </a:rPr>
              <a:t>thì</a:t>
            </a:r>
            <a:r>
              <a:rPr lang="en-US" b="1" dirty="0">
                <a:solidFill>
                  <a:srgbClr val="FF0066"/>
                </a:solidFill>
              </a:rPr>
              <a:t> </a:t>
            </a:r>
            <a:r>
              <a:rPr lang="en-US" b="1" dirty="0" err="1">
                <a:solidFill>
                  <a:srgbClr val="FF0066"/>
                </a:solidFill>
              </a:rPr>
              <a:t>cũng</a:t>
            </a:r>
            <a:r>
              <a:rPr lang="en-US" b="1" dirty="0">
                <a:solidFill>
                  <a:srgbClr val="FF0066"/>
                </a:solidFill>
              </a:rPr>
              <a:t> </a:t>
            </a:r>
            <a:r>
              <a:rPr lang="en-US" b="1" dirty="0" err="1">
                <a:solidFill>
                  <a:srgbClr val="FF0066"/>
                </a:solidFill>
              </a:rPr>
              <a:t>thỏa</a:t>
            </a:r>
            <a:r>
              <a:rPr lang="en-US" b="1" dirty="0">
                <a:solidFill>
                  <a:srgbClr val="FF0066"/>
                </a:solidFill>
              </a:rPr>
              <a:t> f</a:t>
            </a:r>
            <a:r>
              <a:rPr lang="en-US" dirty="0"/>
              <a:t>.</a:t>
            </a:r>
          </a:p>
          <a:p>
            <a:pPr lvl="1" eaLnBrk="1" hangingPunct="1"/>
            <a:r>
              <a:rPr lang="en-US" dirty="0" err="1"/>
              <a:t>Ký</a:t>
            </a:r>
            <a:r>
              <a:rPr lang="en-US" dirty="0"/>
              <a:t> </a:t>
            </a:r>
            <a:r>
              <a:rPr lang="en-US" dirty="0" err="1"/>
              <a:t>hiệu</a:t>
            </a:r>
            <a:r>
              <a:rPr lang="en-US" dirty="0"/>
              <a:t> </a:t>
            </a:r>
            <a:r>
              <a:rPr lang="en-US" b="1" dirty="0"/>
              <a:t>F* = {f/F ⊨f }</a:t>
            </a:r>
            <a:r>
              <a:rPr lang="en-US" dirty="0"/>
              <a:t> </a:t>
            </a:r>
            <a:r>
              <a:rPr lang="en-US" dirty="0" err="1"/>
              <a:t>và</a:t>
            </a:r>
            <a:r>
              <a:rPr lang="en-US" dirty="0"/>
              <a:t> </a:t>
            </a:r>
            <a:r>
              <a:rPr lang="en-US" dirty="0" err="1"/>
              <a:t>gọi</a:t>
            </a:r>
            <a:r>
              <a:rPr lang="en-US" dirty="0"/>
              <a:t> </a:t>
            </a:r>
            <a:r>
              <a:rPr lang="en-US" dirty="0" err="1"/>
              <a:t>là</a:t>
            </a:r>
            <a:r>
              <a:rPr lang="en-US" dirty="0"/>
              <a:t> </a:t>
            </a:r>
            <a:r>
              <a:rPr lang="en-US" b="1" dirty="0"/>
              <a:t>bao </a:t>
            </a:r>
            <a:r>
              <a:rPr lang="en-US" b="1" dirty="0" err="1"/>
              <a:t>đóng</a:t>
            </a:r>
            <a:r>
              <a:rPr lang="en-US" b="1" dirty="0"/>
              <a:t> </a:t>
            </a:r>
            <a:r>
              <a:rPr lang="en-US" b="1" dirty="0" err="1"/>
              <a:t>của</a:t>
            </a:r>
            <a:r>
              <a:rPr lang="en-US" b="1" dirty="0"/>
              <a:t> </a:t>
            </a:r>
            <a:r>
              <a:rPr lang="en-US" b="1" dirty="0" err="1"/>
              <a:t>tập</a:t>
            </a:r>
            <a:r>
              <a:rPr lang="en-US" b="1" dirty="0"/>
              <a:t> </a:t>
            </a:r>
            <a:r>
              <a:rPr lang="en-US" b="1" dirty="0" err="1"/>
              <a:t>phụ</a:t>
            </a:r>
            <a:r>
              <a:rPr lang="en-US" b="1" dirty="0"/>
              <a:t> </a:t>
            </a:r>
            <a:r>
              <a:rPr lang="en-US" b="1" dirty="0" err="1"/>
              <a:t>thuộc</a:t>
            </a:r>
            <a:r>
              <a:rPr lang="en-US" b="1" dirty="0"/>
              <a:t> </a:t>
            </a:r>
            <a:r>
              <a:rPr lang="en-US" b="1" dirty="0" err="1"/>
              <a:t>hàm</a:t>
            </a:r>
            <a:r>
              <a:rPr lang="en-US" b="1" dirty="0"/>
              <a:t> F</a:t>
            </a:r>
            <a:r>
              <a:rPr lang="en-US" dirty="0"/>
              <a:t>. </a:t>
            </a:r>
          </a:p>
          <a:p>
            <a:pPr eaLnBrk="1" hangingPunct="1"/>
            <a:r>
              <a:rPr lang="en-US" i="1" u="sng" dirty="0" err="1"/>
              <a:t>Ví</a:t>
            </a:r>
            <a:r>
              <a:rPr lang="en-US" i="1" u="sng" dirty="0"/>
              <a:t> </a:t>
            </a:r>
            <a:r>
              <a:rPr lang="en-US" i="1" u="sng" dirty="0" err="1"/>
              <a:t>dụ</a:t>
            </a:r>
            <a:r>
              <a:rPr lang="en-US" i="1" u="sng" dirty="0"/>
              <a:t>:</a:t>
            </a:r>
            <a:r>
              <a:rPr lang="en-US" dirty="0"/>
              <a:t> Cho U = {ABC}, F = {A</a:t>
            </a:r>
            <a:r>
              <a:rPr lang="en-US" dirty="0">
                <a:sym typeface="Wingdings" pitchFamily="2" charset="2"/>
              </a:rPr>
              <a:t></a:t>
            </a:r>
            <a:r>
              <a:rPr lang="en-US" dirty="0"/>
              <a:t>B, B</a:t>
            </a:r>
            <a:r>
              <a:rPr lang="en-US" dirty="0">
                <a:sym typeface="Wingdings" pitchFamily="2" charset="2"/>
              </a:rPr>
              <a:t></a:t>
            </a:r>
            <a:r>
              <a:rPr lang="en-US" dirty="0"/>
              <a:t>C}, </a:t>
            </a:r>
          </a:p>
          <a:p>
            <a:pPr eaLnBrk="1" hangingPunct="1">
              <a:buFontTx/>
              <a:buNone/>
            </a:pPr>
            <a:r>
              <a:rPr lang="en-US" dirty="0"/>
              <a:t>			</a:t>
            </a:r>
            <a:r>
              <a:rPr lang="en-US" dirty="0" err="1"/>
              <a:t>dễ</a:t>
            </a:r>
            <a:r>
              <a:rPr lang="en-US" dirty="0"/>
              <a:t> </a:t>
            </a:r>
            <a:r>
              <a:rPr lang="en-US" dirty="0" err="1"/>
              <a:t>thấy</a:t>
            </a:r>
            <a:r>
              <a:rPr lang="en-US" dirty="0"/>
              <a:t> F ⊨A</a:t>
            </a:r>
            <a:r>
              <a:rPr lang="en-US" dirty="0">
                <a:sym typeface="Wingdings" pitchFamily="2" charset="2"/>
              </a:rPr>
              <a:t></a:t>
            </a:r>
            <a:r>
              <a:rPr lang="en-US" dirty="0"/>
              <a:t>C</a:t>
            </a:r>
          </a:p>
        </p:txBody>
      </p:sp>
    </p:spTree>
    <p:extLst>
      <p:ext uri="{BB962C8B-B14F-4D97-AF65-F5344CB8AC3E}">
        <p14:creationId xmlns:p14="http://schemas.microsoft.com/office/powerpoint/2010/main" val="1080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4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41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41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4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p:txBody>
          <a:bodyPr/>
          <a:lstStyle/>
          <a:p>
            <a:pPr eaLnBrk="1" hangingPunct="1"/>
            <a:r>
              <a:rPr lang="en-US"/>
              <a:t>Phụ thuộc hàm</a:t>
            </a:r>
            <a:br>
              <a:rPr lang="en-US"/>
            </a:br>
            <a:r>
              <a:rPr lang="en-US" sz="2500"/>
              <a:t>- Hệ tiên đề cho phụ thuộc hàm</a:t>
            </a:r>
          </a:p>
        </p:txBody>
      </p:sp>
      <p:sp>
        <p:nvSpPr>
          <p:cNvPr id="305155" name="Rectangle 3"/>
          <p:cNvSpPr>
            <a:spLocks noGrp="1" noChangeArrowheads="1"/>
          </p:cNvSpPr>
          <p:nvPr>
            <p:ph type="body" idx="4294967295"/>
          </p:nvPr>
        </p:nvSpPr>
        <p:spPr/>
        <p:txBody>
          <a:bodyPr/>
          <a:lstStyle/>
          <a:p>
            <a:pPr eaLnBrk="1" hangingPunct="1"/>
            <a:r>
              <a:rPr lang="en-US" b="1" dirty="0" err="1"/>
              <a:t>Hệ</a:t>
            </a:r>
            <a:r>
              <a:rPr lang="en-US" b="1" dirty="0"/>
              <a:t> </a:t>
            </a:r>
            <a:r>
              <a:rPr lang="en-US" b="1" dirty="0" err="1"/>
              <a:t>tiên</a:t>
            </a:r>
            <a:r>
              <a:rPr lang="en-US" b="1" dirty="0"/>
              <a:t> </a:t>
            </a:r>
            <a:r>
              <a:rPr lang="en-US" b="1" dirty="0" err="1"/>
              <a:t>đề</a:t>
            </a:r>
            <a:r>
              <a:rPr lang="en-US" b="1" dirty="0"/>
              <a:t> Armstrong</a:t>
            </a:r>
          </a:p>
          <a:p>
            <a:pPr lvl="1" eaLnBrk="1" hangingPunct="1"/>
            <a:r>
              <a:rPr lang="en-US" dirty="0"/>
              <a:t>R(U,F), U = (A1,…, An), X, Y, Z </a:t>
            </a:r>
            <a:r>
              <a:rPr lang="en-US" dirty="0">
                <a:sym typeface="Symbol" pitchFamily="18" charset="2"/>
              </a:rPr>
              <a:t></a:t>
            </a:r>
            <a:r>
              <a:rPr lang="en-US" dirty="0"/>
              <a:t> U. </a:t>
            </a:r>
          </a:p>
          <a:p>
            <a:pPr eaLnBrk="1" hangingPunct="1">
              <a:buFontTx/>
              <a:buNone/>
            </a:pPr>
            <a:r>
              <a:rPr lang="en-US" dirty="0"/>
              <a:t>	</a:t>
            </a:r>
            <a:r>
              <a:rPr lang="en-US" dirty="0" err="1"/>
              <a:t>Hệ</a:t>
            </a:r>
            <a:r>
              <a:rPr lang="en-US" dirty="0"/>
              <a:t> </a:t>
            </a:r>
            <a:r>
              <a:rPr lang="en-US" dirty="0" err="1"/>
              <a:t>tiên</a:t>
            </a:r>
            <a:r>
              <a:rPr lang="en-US" dirty="0"/>
              <a:t> </a:t>
            </a:r>
            <a:r>
              <a:rPr lang="en-US" dirty="0" err="1"/>
              <a:t>đề</a:t>
            </a:r>
            <a:r>
              <a:rPr lang="en-US" dirty="0"/>
              <a:t> Armstrong bao </a:t>
            </a:r>
            <a:r>
              <a:rPr lang="en-US" dirty="0" err="1"/>
              <a:t>gồm</a:t>
            </a:r>
            <a:r>
              <a:rPr lang="en-US" dirty="0"/>
              <a:t>:</a:t>
            </a:r>
          </a:p>
          <a:p>
            <a:pPr lvl="1" eaLnBrk="1" hangingPunct="1"/>
            <a:r>
              <a:rPr lang="en-US" dirty="0"/>
              <a:t>	(A1) (</a:t>
            </a:r>
            <a:r>
              <a:rPr lang="en-US" dirty="0" err="1"/>
              <a:t>phản</a:t>
            </a:r>
            <a:r>
              <a:rPr lang="en-US" dirty="0"/>
              <a:t> </a:t>
            </a:r>
            <a:r>
              <a:rPr lang="en-US" dirty="0" err="1"/>
              <a:t>xạ</a:t>
            </a:r>
            <a:r>
              <a:rPr lang="en-US" dirty="0"/>
              <a:t>)	: </a:t>
            </a:r>
            <a:r>
              <a:rPr lang="en-US" dirty="0" err="1"/>
              <a:t>nếu</a:t>
            </a:r>
            <a:r>
              <a:rPr lang="en-US" dirty="0"/>
              <a:t> Y </a:t>
            </a:r>
            <a:r>
              <a:rPr lang="en-US" dirty="0">
                <a:sym typeface="Symbol" pitchFamily="18" charset="2"/>
              </a:rPr>
              <a:t></a:t>
            </a:r>
            <a:r>
              <a:rPr lang="en-US" dirty="0"/>
              <a:t> X </a:t>
            </a:r>
            <a:r>
              <a:rPr lang="en-US" dirty="0" err="1"/>
              <a:t>thì</a:t>
            </a:r>
            <a:r>
              <a:rPr lang="en-US" dirty="0"/>
              <a:t> X </a:t>
            </a:r>
            <a:r>
              <a:rPr lang="en-US" dirty="0">
                <a:sym typeface="Wingdings" pitchFamily="2" charset="2"/>
              </a:rPr>
              <a:t></a:t>
            </a:r>
            <a:r>
              <a:rPr lang="en-US" dirty="0"/>
              <a:t> Y</a:t>
            </a:r>
          </a:p>
          <a:p>
            <a:pPr lvl="1" eaLnBrk="1" hangingPunct="1"/>
            <a:r>
              <a:rPr lang="en-US" dirty="0"/>
              <a:t>	(A2) (</a:t>
            </a:r>
            <a:r>
              <a:rPr lang="en-US" dirty="0" err="1"/>
              <a:t>tăng</a:t>
            </a:r>
            <a:r>
              <a:rPr lang="en-US" dirty="0"/>
              <a:t> </a:t>
            </a:r>
            <a:r>
              <a:rPr lang="en-US" dirty="0" err="1"/>
              <a:t>trưởng</a:t>
            </a:r>
            <a:r>
              <a:rPr lang="en-US" dirty="0"/>
              <a:t>)	: </a:t>
            </a:r>
            <a:r>
              <a:rPr lang="en-US" dirty="0" err="1"/>
              <a:t>nếu</a:t>
            </a:r>
            <a:r>
              <a:rPr lang="en-US" dirty="0"/>
              <a:t> Z </a:t>
            </a:r>
            <a:r>
              <a:rPr lang="en-US" dirty="0">
                <a:sym typeface="Symbol" pitchFamily="18" charset="2"/>
              </a:rPr>
              <a:t></a:t>
            </a:r>
            <a:r>
              <a:rPr lang="en-US" dirty="0"/>
              <a:t> U, X </a:t>
            </a:r>
            <a:r>
              <a:rPr lang="en-US" dirty="0">
                <a:sym typeface="Wingdings" pitchFamily="2" charset="2"/>
              </a:rPr>
              <a:t></a:t>
            </a:r>
            <a:r>
              <a:rPr lang="en-US" dirty="0"/>
              <a:t> Y </a:t>
            </a:r>
            <a:r>
              <a:rPr lang="en-US" dirty="0" err="1"/>
              <a:t>thì</a:t>
            </a:r>
            <a:r>
              <a:rPr lang="en-US" dirty="0"/>
              <a:t> ZX </a:t>
            </a:r>
            <a:r>
              <a:rPr lang="en-US" dirty="0">
                <a:sym typeface="Wingdings" pitchFamily="2" charset="2"/>
              </a:rPr>
              <a:t></a:t>
            </a:r>
            <a:r>
              <a:rPr lang="en-US" dirty="0"/>
              <a:t> ZY</a:t>
            </a:r>
          </a:p>
          <a:p>
            <a:pPr lvl="1" eaLnBrk="1" hangingPunct="1"/>
            <a:r>
              <a:rPr lang="en-US" dirty="0"/>
              <a:t>	(A3) (</a:t>
            </a:r>
            <a:r>
              <a:rPr lang="en-US" dirty="0" err="1"/>
              <a:t>bắc</a:t>
            </a:r>
            <a:r>
              <a:rPr lang="en-US" dirty="0"/>
              <a:t> </a:t>
            </a:r>
            <a:r>
              <a:rPr lang="en-US" dirty="0" err="1"/>
              <a:t>cầu</a:t>
            </a:r>
            <a:r>
              <a:rPr lang="en-US" dirty="0"/>
              <a:t>)	: </a:t>
            </a:r>
            <a:r>
              <a:rPr lang="en-US" dirty="0" err="1"/>
              <a:t>nếu</a:t>
            </a:r>
            <a:r>
              <a:rPr lang="en-US" dirty="0"/>
              <a:t> X </a:t>
            </a:r>
            <a:r>
              <a:rPr lang="en-US" dirty="0">
                <a:sym typeface="Wingdings" pitchFamily="2" charset="2"/>
              </a:rPr>
              <a:t></a:t>
            </a:r>
            <a:r>
              <a:rPr lang="en-US" dirty="0"/>
              <a:t> Y </a:t>
            </a:r>
            <a:r>
              <a:rPr lang="en-US" dirty="0" err="1"/>
              <a:t>và</a:t>
            </a:r>
            <a:r>
              <a:rPr lang="en-US" dirty="0"/>
              <a:t> Y </a:t>
            </a:r>
            <a:r>
              <a:rPr lang="en-US" dirty="0">
                <a:sym typeface="Wingdings" pitchFamily="2" charset="2"/>
              </a:rPr>
              <a:t></a:t>
            </a:r>
            <a:r>
              <a:rPr lang="en-US" dirty="0"/>
              <a:t> Z </a:t>
            </a:r>
            <a:r>
              <a:rPr lang="en-US" dirty="0" err="1"/>
              <a:t>thì</a:t>
            </a:r>
            <a:r>
              <a:rPr lang="en-US" dirty="0"/>
              <a:t> X </a:t>
            </a:r>
            <a:r>
              <a:rPr lang="en-US" dirty="0">
                <a:sym typeface="Wingdings" pitchFamily="2" charset="2"/>
              </a:rPr>
              <a:t></a:t>
            </a:r>
            <a:r>
              <a:rPr lang="en-US" dirty="0"/>
              <a:t> Z </a:t>
            </a:r>
            <a:endParaRPr lang="en-US" b="1" i="1" dirty="0"/>
          </a:p>
          <a:p>
            <a:pPr eaLnBrk="1" hangingPunct="1"/>
            <a:r>
              <a:rPr lang="en-US" b="1" i="1" dirty="0" err="1"/>
              <a:t>Bổ</a:t>
            </a:r>
            <a:r>
              <a:rPr lang="en-US" b="1" i="1" dirty="0"/>
              <a:t> </a:t>
            </a:r>
            <a:r>
              <a:rPr lang="en-US" b="1" i="1" dirty="0" err="1"/>
              <a:t>đề</a:t>
            </a:r>
            <a:r>
              <a:rPr lang="en-US" b="1" i="1" dirty="0"/>
              <a:t> 1:</a:t>
            </a:r>
            <a:endParaRPr lang="en-US" dirty="0"/>
          </a:p>
          <a:p>
            <a:pPr lvl="1" eaLnBrk="1" hangingPunct="1"/>
            <a:r>
              <a:rPr lang="en-US" dirty="0" err="1"/>
              <a:t>Hệ</a:t>
            </a:r>
            <a:r>
              <a:rPr lang="en-US" dirty="0"/>
              <a:t> </a:t>
            </a:r>
            <a:r>
              <a:rPr lang="en-US" dirty="0" err="1"/>
              <a:t>tiên</a:t>
            </a:r>
            <a:r>
              <a:rPr lang="en-US" dirty="0"/>
              <a:t> </a:t>
            </a:r>
            <a:r>
              <a:rPr lang="en-US" dirty="0" err="1"/>
              <a:t>đề</a:t>
            </a:r>
            <a:r>
              <a:rPr lang="en-US" dirty="0"/>
              <a:t> Armstrong </a:t>
            </a:r>
            <a:r>
              <a:rPr lang="en-US" dirty="0" err="1"/>
              <a:t>là</a:t>
            </a:r>
            <a:r>
              <a:rPr lang="en-US" dirty="0"/>
              <a:t> </a:t>
            </a:r>
            <a:r>
              <a:rPr lang="en-US" dirty="0" err="1"/>
              <a:t>đúng</a:t>
            </a:r>
            <a:r>
              <a:rPr lang="en-US" dirty="0"/>
              <a:t> </a:t>
            </a:r>
            <a:r>
              <a:rPr lang="en-US" dirty="0" err="1"/>
              <a:t>đắn</a:t>
            </a:r>
            <a:r>
              <a:rPr lang="en-US" dirty="0"/>
              <a:t>.</a:t>
            </a:r>
          </a:p>
        </p:txBody>
      </p:sp>
    </p:spTree>
    <p:extLst>
      <p:ext uri="{BB962C8B-B14F-4D97-AF65-F5344CB8AC3E}">
        <p14:creationId xmlns:p14="http://schemas.microsoft.com/office/powerpoint/2010/main" val="307272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51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51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5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p:txBody>
          <a:bodyPr/>
          <a:lstStyle/>
          <a:p>
            <a:pPr eaLnBrk="1" hangingPunct="1"/>
            <a:r>
              <a:rPr lang="en-US"/>
              <a:t>Phụ thuộc hàm </a:t>
            </a:r>
            <a:br>
              <a:rPr lang="en-US"/>
            </a:br>
            <a:r>
              <a:rPr lang="en-US" sz="2500"/>
              <a:t>- Hệ tiên đề cho phụ thuộc hàm (tt)</a:t>
            </a:r>
          </a:p>
        </p:txBody>
      </p:sp>
      <p:sp>
        <p:nvSpPr>
          <p:cNvPr id="305155" name="Rectangle 3"/>
          <p:cNvSpPr>
            <a:spLocks noGrp="1" noChangeArrowheads="1"/>
          </p:cNvSpPr>
          <p:nvPr>
            <p:ph type="body" idx="4294967295"/>
          </p:nvPr>
        </p:nvSpPr>
        <p:spPr/>
        <p:txBody>
          <a:bodyPr/>
          <a:lstStyle/>
          <a:p>
            <a:pPr eaLnBrk="1" hangingPunct="1"/>
            <a:r>
              <a:rPr lang="en-US" b="1" i="1"/>
              <a:t>Nhận xét: </a:t>
            </a:r>
            <a:endParaRPr lang="en-US"/>
          </a:p>
          <a:p>
            <a:pPr lvl="1" eaLnBrk="1" hangingPunct="1"/>
            <a:r>
              <a:rPr lang="en-US"/>
              <a:t>Quá trình chứng minh bổ đề chỉ ra rằng một phụ thuộc hàm </a:t>
            </a:r>
            <a:r>
              <a:rPr lang="en-US" i="1"/>
              <a:t>f</a:t>
            </a:r>
            <a:r>
              <a:rPr lang="en-US"/>
              <a:t> được suy diễn Armstrong từ </a:t>
            </a:r>
            <a:r>
              <a:rPr lang="en-US" i="1"/>
              <a:t>F </a:t>
            </a:r>
            <a:r>
              <a:rPr lang="en-US"/>
              <a:t>thì cũng được suy diễn lôgic từ </a:t>
            </a:r>
            <a:r>
              <a:rPr lang="en-US" i="1"/>
              <a:t>F</a:t>
            </a:r>
            <a:r>
              <a:rPr lang="en-US"/>
              <a:t>. </a:t>
            </a:r>
          </a:p>
          <a:p>
            <a:pPr lvl="1" eaLnBrk="1" hangingPunct="1"/>
            <a:r>
              <a:rPr lang="en-US"/>
              <a:t>Ký hiệu quá trình suy diễn bằng hệ quy tắc này là ⊢</a:t>
            </a:r>
            <a:r>
              <a:rPr lang="en-US" b="1" baseline="-25000"/>
              <a:t>Arm</a:t>
            </a:r>
          </a:p>
          <a:p>
            <a:pPr lvl="1" eaLnBrk="1" hangingPunct="1"/>
            <a:r>
              <a:rPr lang="en-US"/>
              <a:t>Ký hiệu </a:t>
            </a:r>
            <a:r>
              <a:rPr lang="en-US" b="1">
                <a:solidFill>
                  <a:srgbClr val="FF0066"/>
                </a:solidFill>
              </a:rPr>
              <a:t>F</a:t>
            </a:r>
            <a:r>
              <a:rPr lang="en-US" b="1" baseline="30000">
                <a:solidFill>
                  <a:srgbClr val="FF0066"/>
                </a:solidFill>
              </a:rPr>
              <a:t>+</a:t>
            </a:r>
            <a:r>
              <a:rPr lang="en-US" b="1">
                <a:solidFill>
                  <a:srgbClr val="FF0066"/>
                </a:solidFill>
              </a:rPr>
              <a:t> = {</a:t>
            </a:r>
            <a:r>
              <a:rPr lang="en-US" b="1" i="1">
                <a:solidFill>
                  <a:srgbClr val="FF0066"/>
                </a:solidFill>
              </a:rPr>
              <a:t>f| F </a:t>
            </a:r>
            <a:r>
              <a:rPr lang="en-US" b="1">
                <a:solidFill>
                  <a:srgbClr val="FF0066"/>
                </a:solidFill>
              </a:rPr>
              <a:t>⊢</a:t>
            </a:r>
            <a:r>
              <a:rPr lang="en-US" b="1" baseline="-25000">
                <a:solidFill>
                  <a:srgbClr val="FF0066"/>
                </a:solidFill>
              </a:rPr>
              <a:t>Arm</a:t>
            </a:r>
            <a:r>
              <a:rPr lang="en-US" b="1" i="1">
                <a:solidFill>
                  <a:srgbClr val="FF0066"/>
                </a:solidFill>
              </a:rPr>
              <a:t> f</a:t>
            </a:r>
            <a:r>
              <a:rPr lang="en-US" b="1">
                <a:solidFill>
                  <a:srgbClr val="FF0066"/>
                </a:solidFill>
              </a:rPr>
              <a:t>}</a:t>
            </a:r>
          </a:p>
          <a:p>
            <a:pPr lvl="1" eaLnBrk="1" hangingPunct="1">
              <a:buFontTx/>
              <a:buNone/>
            </a:pPr>
            <a:r>
              <a:rPr lang="en-US"/>
              <a:t>	Khi đó		</a:t>
            </a:r>
            <a:r>
              <a:rPr lang="en-US" b="1">
                <a:solidFill>
                  <a:srgbClr val="FF0066"/>
                </a:solidFill>
              </a:rPr>
              <a:t>F</a:t>
            </a:r>
            <a:r>
              <a:rPr lang="en-US" b="1" baseline="30000">
                <a:solidFill>
                  <a:srgbClr val="FF0066"/>
                </a:solidFill>
              </a:rPr>
              <a:t>+</a:t>
            </a:r>
            <a:r>
              <a:rPr lang="en-US" b="1">
                <a:solidFill>
                  <a:srgbClr val="FF0066"/>
                </a:solidFill>
              </a:rPr>
              <a:t> </a:t>
            </a:r>
            <a:r>
              <a:rPr lang="en-US" b="1">
                <a:solidFill>
                  <a:srgbClr val="FF0066"/>
                </a:solidFill>
                <a:sym typeface="Symbol" pitchFamily="18" charset="2"/>
              </a:rPr>
              <a:t></a:t>
            </a:r>
            <a:r>
              <a:rPr lang="en-US" b="1">
                <a:solidFill>
                  <a:srgbClr val="FF0066"/>
                </a:solidFill>
              </a:rPr>
              <a:t> F</a:t>
            </a:r>
            <a:r>
              <a:rPr lang="en-US" b="1" i="1">
                <a:solidFill>
                  <a:srgbClr val="FF0066"/>
                </a:solidFill>
              </a:rPr>
              <a:t>*</a:t>
            </a:r>
            <a:endParaRPr lang="en-US" b="1">
              <a:solidFill>
                <a:srgbClr val="FF0066"/>
              </a:solidFill>
            </a:endParaRPr>
          </a:p>
        </p:txBody>
      </p:sp>
    </p:spTree>
    <p:extLst>
      <p:ext uri="{BB962C8B-B14F-4D97-AF65-F5344CB8AC3E}">
        <p14:creationId xmlns:p14="http://schemas.microsoft.com/office/powerpoint/2010/main" val="1719121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51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5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idx="4294967295"/>
          </p:nvPr>
        </p:nvSpPr>
        <p:spPr/>
        <p:txBody>
          <a:bodyPr/>
          <a:lstStyle/>
          <a:p>
            <a:pPr eaLnBrk="1" hangingPunct="1"/>
            <a:r>
              <a:rPr lang="en-US"/>
              <a:t>Phụ thuộc hàm </a:t>
            </a:r>
            <a:br>
              <a:rPr lang="en-US"/>
            </a:br>
            <a:r>
              <a:rPr lang="en-US" sz="2400"/>
              <a:t>- Hệ tiên đề cho phụ thuộc hàm (tt)</a:t>
            </a:r>
          </a:p>
        </p:txBody>
      </p:sp>
      <p:sp>
        <p:nvSpPr>
          <p:cNvPr id="305155" name="Rectangle 3"/>
          <p:cNvSpPr>
            <a:spLocks noGrp="1" noChangeArrowheads="1"/>
          </p:cNvSpPr>
          <p:nvPr>
            <p:ph type="body" idx="4294967295"/>
          </p:nvPr>
        </p:nvSpPr>
        <p:spPr/>
        <p:txBody>
          <a:bodyPr/>
          <a:lstStyle/>
          <a:p>
            <a:pPr eaLnBrk="1" hangingPunct="1"/>
            <a:r>
              <a:rPr lang="en-US" sz="3000" b="1" i="1"/>
              <a:t>Nhận xét: (tt)</a:t>
            </a:r>
            <a:endParaRPr lang="en-US" sz="3000"/>
          </a:p>
          <a:p>
            <a:pPr lvl="1" eaLnBrk="1" hangingPunct="1"/>
            <a:r>
              <a:rPr lang="en-US" sz="2600"/>
              <a:t>Nói rằng </a:t>
            </a:r>
            <a:r>
              <a:rPr lang="en-US" sz="2600" i="1"/>
              <a:t>f</a:t>
            </a:r>
            <a:r>
              <a:rPr lang="en-US" sz="2600"/>
              <a:t> được suy dẫn từ F bởi hệ tiên đề Armstrong nếu tồn tại một chuỗi các phụ thuộc dữ liệu trên R mà phụ thuộc cuối cùng là </a:t>
            </a:r>
            <a:r>
              <a:rPr lang="en-US" sz="2600" i="1"/>
              <a:t>f</a:t>
            </a:r>
            <a:r>
              <a:rPr lang="en-US" sz="2600"/>
              <a:t>, </a:t>
            </a:r>
          </a:p>
          <a:p>
            <a:pPr lvl="2" eaLnBrk="1" hangingPunct="1"/>
            <a:r>
              <a:rPr lang="en-US"/>
              <a:t>Mỗi phụ thuộc dữ liệu trong chuỗi hoặc thuộc F hoặc được suy ra từ tập các phụ thuộc trước đó_qua một số bước xác định_bằng một trong số các luật suy dẫn này. </a:t>
            </a:r>
          </a:p>
          <a:p>
            <a:pPr lvl="1" eaLnBrk="1" hangingPunct="1"/>
            <a:r>
              <a:rPr lang="en-US" sz="2600"/>
              <a:t>Nếu </a:t>
            </a:r>
            <a:r>
              <a:rPr lang="en-US" sz="2600" i="1"/>
              <a:t>f</a:t>
            </a:r>
            <a:r>
              <a:rPr lang="en-US" sz="2600"/>
              <a:t> được suy dẫn từ </a:t>
            </a:r>
            <a:r>
              <a:rPr lang="en-US" sz="2600" i="1"/>
              <a:t>F</a:t>
            </a:r>
            <a:r>
              <a:rPr lang="en-US" sz="2600"/>
              <a:t> nhờ một hệ tiên đề cụ thể ta ký hiệu </a:t>
            </a:r>
            <a:r>
              <a:rPr lang="en-US" sz="2600" i="1"/>
              <a:t>F</a:t>
            </a:r>
            <a:r>
              <a:rPr lang="en-US" sz="2600"/>
              <a:t> ⊢ </a:t>
            </a:r>
            <a:r>
              <a:rPr lang="en-US" sz="2600" i="1"/>
              <a:t>f</a:t>
            </a:r>
            <a:r>
              <a:rPr lang="en-US" sz="2600"/>
              <a:t>.</a:t>
            </a:r>
          </a:p>
        </p:txBody>
      </p:sp>
    </p:spTree>
    <p:extLst>
      <p:ext uri="{BB962C8B-B14F-4D97-AF65-F5344CB8AC3E}">
        <p14:creationId xmlns:p14="http://schemas.microsoft.com/office/powerpoint/2010/main" val="2548426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515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p:txBody>
          <a:bodyPr/>
          <a:lstStyle/>
          <a:p>
            <a:pPr eaLnBrk="1" hangingPunct="1"/>
            <a:r>
              <a:rPr lang="en-US"/>
              <a:t>Phụ thuộc hàm </a:t>
            </a:r>
            <a:br>
              <a:rPr lang="en-US"/>
            </a:br>
            <a:r>
              <a:rPr lang="en-US" sz="2400"/>
              <a:t>- Hệ tiên đề cho phụ thuộc hàm (tt)</a:t>
            </a:r>
          </a:p>
        </p:txBody>
      </p:sp>
      <p:sp>
        <p:nvSpPr>
          <p:cNvPr id="305155" name="Rectangle 3"/>
          <p:cNvSpPr>
            <a:spLocks noGrp="1" noChangeArrowheads="1"/>
          </p:cNvSpPr>
          <p:nvPr>
            <p:ph type="body" idx="4294967295"/>
          </p:nvPr>
        </p:nvSpPr>
        <p:spPr/>
        <p:txBody>
          <a:bodyPr/>
          <a:lstStyle/>
          <a:p>
            <a:pPr eaLnBrk="1" hangingPunct="1"/>
            <a:r>
              <a:rPr lang="en-US" b="1" i="1" dirty="0" err="1"/>
              <a:t>Bổ</a:t>
            </a:r>
            <a:r>
              <a:rPr lang="en-US" b="1" i="1" dirty="0"/>
              <a:t> </a:t>
            </a:r>
            <a:r>
              <a:rPr lang="en-US" b="1" i="1" dirty="0" err="1"/>
              <a:t>đề</a:t>
            </a:r>
            <a:r>
              <a:rPr lang="en-US" b="1" i="1" dirty="0"/>
              <a:t> 2</a:t>
            </a:r>
            <a:r>
              <a:rPr lang="en-US" b="1" dirty="0"/>
              <a:t> (</a:t>
            </a:r>
            <a:r>
              <a:rPr lang="en-US" b="1" dirty="0" err="1"/>
              <a:t>quy</a:t>
            </a:r>
            <a:r>
              <a:rPr lang="en-US" b="1" dirty="0"/>
              <a:t> </a:t>
            </a:r>
            <a:r>
              <a:rPr lang="en-US" b="1" dirty="0" err="1"/>
              <a:t>tắc</a:t>
            </a:r>
            <a:r>
              <a:rPr lang="en-US" b="1" dirty="0"/>
              <a:t> </a:t>
            </a:r>
            <a:r>
              <a:rPr lang="en-US" b="1" dirty="0" err="1"/>
              <a:t>suy</a:t>
            </a:r>
            <a:r>
              <a:rPr lang="en-US" b="1" dirty="0"/>
              <a:t> </a:t>
            </a:r>
            <a:r>
              <a:rPr lang="en-US" b="1" dirty="0" err="1"/>
              <a:t>diễn</a:t>
            </a:r>
            <a:r>
              <a:rPr lang="en-US" b="1" dirty="0"/>
              <a:t> </a:t>
            </a:r>
            <a:r>
              <a:rPr lang="en-US" b="1" dirty="0" err="1"/>
              <a:t>bổ</a:t>
            </a:r>
            <a:r>
              <a:rPr lang="en-US" b="1" dirty="0"/>
              <a:t> sung)</a:t>
            </a:r>
            <a:endParaRPr lang="en-US" dirty="0"/>
          </a:p>
          <a:p>
            <a:pPr lvl="1" eaLnBrk="1" hangingPunct="1"/>
            <a:r>
              <a:rPr lang="en-US" dirty="0"/>
              <a:t>(1) (Q.T. </a:t>
            </a:r>
            <a:r>
              <a:rPr lang="en-US" dirty="0" err="1"/>
              <a:t>hợp</a:t>
            </a:r>
            <a:r>
              <a:rPr lang="en-US" dirty="0"/>
              <a:t>)	: </a:t>
            </a:r>
            <a:r>
              <a:rPr lang="en-US" dirty="0" err="1"/>
              <a:t>nếu</a:t>
            </a:r>
            <a:r>
              <a:rPr lang="en-US" dirty="0"/>
              <a:t> X </a:t>
            </a:r>
            <a:r>
              <a:rPr lang="en-US" dirty="0">
                <a:sym typeface="Wingdings" pitchFamily="2" charset="2"/>
              </a:rPr>
              <a:t></a:t>
            </a:r>
            <a:r>
              <a:rPr lang="en-US" dirty="0"/>
              <a:t> Y, X </a:t>
            </a:r>
            <a:r>
              <a:rPr lang="en-US" dirty="0">
                <a:sym typeface="Wingdings" pitchFamily="2" charset="2"/>
              </a:rPr>
              <a:t></a:t>
            </a:r>
            <a:r>
              <a:rPr lang="en-US" dirty="0"/>
              <a:t> Z </a:t>
            </a:r>
            <a:r>
              <a:rPr lang="en-US" dirty="0" err="1"/>
              <a:t>thì</a:t>
            </a:r>
            <a:r>
              <a:rPr lang="en-US" dirty="0"/>
              <a:t> X </a:t>
            </a:r>
            <a:r>
              <a:rPr lang="en-US" dirty="0">
                <a:sym typeface="Wingdings" pitchFamily="2" charset="2"/>
              </a:rPr>
              <a:t></a:t>
            </a:r>
            <a:r>
              <a:rPr lang="en-US" dirty="0"/>
              <a:t> YZ</a:t>
            </a:r>
          </a:p>
          <a:p>
            <a:pPr lvl="1" eaLnBrk="1" hangingPunct="1"/>
            <a:r>
              <a:rPr lang="en-US" dirty="0"/>
              <a:t>(2) (Q.T. </a:t>
            </a:r>
            <a:r>
              <a:rPr lang="en-US" dirty="0" err="1"/>
              <a:t>giả</a:t>
            </a:r>
            <a:r>
              <a:rPr lang="en-US" dirty="0"/>
              <a:t> </a:t>
            </a:r>
            <a:r>
              <a:rPr lang="en-US" dirty="0" err="1"/>
              <a:t>bắc</a:t>
            </a:r>
            <a:r>
              <a:rPr lang="en-US" dirty="0"/>
              <a:t> </a:t>
            </a:r>
            <a:r>
              <a:rPr lang="en-US" dirty="0" err="1"/>
              <a:t>cầu</a:t>
            </a:r>
            <a:r>
              <a:rPr lang="en-US" dirty="0"/>
              <a:t>): </a:t>
            </a:r>
            <a:r>
              <a:rPr lang="en-US" dirty="0" err="1"/>
              <a:t>nếu</a:t>
            </a:r>
            <a:r>
              <a:rPr lang="en-US" dirty="0"/>
              <a:t> X </a:t>
            </a:r>
            <a:r>
              <a:rPr lang="en-US" dirty="0">
                <a:sym typeface="Wingdings" pitchFamily="2" charset="2"/>
              </a:rPr>
              <a:t></a:t>
            </a:r>
            <a:r>
              <a:rPr lang="en-US" dirty="0"/>
              <a:t> Y, WY </a:t>
            </a:r>
            <a:r>
              <a:rPr lang="en-US" dirty="0">
                <a:sym typeface="Wingdings" pitchFamily="2" charset="2"/>
              </a:rPr>
              <a:t></a:t>
            </a:r>
            <a:r>
              <a:rPr lang="en-US" dirty="0"/>
              <a:t> Z </a:t>
            </a:r>
            <a:r>
              <a:rPr lang="en-US" dirty="0" err="1"/>
              <a:t>thì</a:t>
            </a:r>
            <a:r>
              <a:rPr lang="en-US" dirty="0"/>
              <a:t> WX </a:t>
            </a:r>
            <a:r>
              <a:rPr lang="en-US" dirty="0">
                <a:sym typeface="Wingdings" pitchFamily="2" charset="2"/>
              </a:rPr>
              <a:t></a:t>
            </a:r>
            <a:r>
              <a:rPr lang="en-US" dirty="0"/>
              <a:t> 					Z, </a:t>
            </a:r>
            <a:r>
              <a:rPr lang="en-US" dirty="0" err="1"/>
              <a:t>với</a:t>
            </a:r>
            <a:r>
              <a:rPr lang="en-US" dirty="0"/>
              <a:t> W </a:t>
            </a:r>
            <a:r>
              <a:rPr lang="en-US" dirty="0">
                <a:sym typeface="Symbol" pitchFamily="18" charset="2"/>
              </a:rPr>
              <a:t></a:t>
            </a:r>
            <a:r>
              <a:rPr lang="en-US" dirty="0"/>
              <a:t> U</a:t>
            </a:r>
          </a:p>
          <a:p>
            <a:pPr lvl="1" eaLnBrk="1" hangingPunct="1"/>
            <a:r>
              <a:rPr lang="en-US" dirty="0"/>
              <a:t>(3) (Q.T. </a:t>
            </a:r>
            <a:r>
              <a:rPr lang="en-US" dirty="0" err="1"/>
              <a:t>tách</a:t>
            </a:r>
            <a:r>
              <a:rPr lang="en-US" dirty="0"/>
              <a:t>)	: </a:t>
            </a:r>
            <a:r>
              <a:rPr lang="en-US" dirty="0" err="1"/>
              <a:t>nếu</a:t>
            </a:r>
            <a:r>
              <a:rPr lang="en-US" dirty="0"/>
              <a:t> X </a:t>
            </a:r>
            <a:r>
              <a:rPr lang="en-US" dirty="0">
                <a:sym typeface="Wingdings" pitchFamily="2" charset="2"/>
              </a:rPr>
              <a:t></a:t>
            </a:r>
            <a:r>
              <a:rPr lang="en-US" dirty="0"/>
              <a:t> YZ, </a:t>
            </a:r>
            <a:r>
              <a:rPr lang="en-US" dirty="0" err="1"/>
              <a:t>thì</a:t>
            </a:r>
            <a:r>
              <a:rPr lang="en-US" dirty="0"/>
              <a:t> X </a:t>
            </a:r>
            <a:r>
              <a:rPr lang="en-US" dirty="0">
                <a:sym typeface="Wingdings" pitchFamily="2" charset="2"/>
              </a:rPr>
              <a:t></a:t>
            </a:r>
            <a:r>
              <a:rPr lang="en-US" dirty="0"/>
              <a:t> Z </a:t>
            </a:r>
            <a:r>
              <a:rPr lang="en-US" dirty="0" err="1"/>
              <a:t>và</a:t>
            </a:r>
            <a:r>
              <a:rPr lang="en-US" dirty="0"/>
              <a:t> X-&gt;Y</a:t>
            </a:r>
          </a:p>
          <a:p>
            <a:pPr eaLnBrk="1" hangingPunct="1"/>
            <a:r>
              <a:rPr lang="en-US" dirty="0" err="1"/>
              <a:t>Các</a:t>
            </a:r>
            <a:r>
              <a:rPr lang="en-US" dirty="0"/>
              <a:t> </a:t>
            </a:r>
            <a:r>
              <a:rPr lang="en-US" dirty="0" err="1"/>
              <a:t>quy</a:t>
            </a:r>
            <a:r>
              <a:rPr lang="en-US" dirty="0"/>
              <a:t> </a:t>
            </a:r>
            <a:r>
              <a:rPr lang="en-US" dirty="0" err="1"/>
              <a:t>tắc</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chứng</a:t>
            </a:r>
            <a:r>
              <a:rPr lang="en-US" dirty="0"/>
              <a:t> </a:t>
            </a:r>
            <a:r>
              <a:rPr lang="en-US" dirty="0" err="1"/>
              <a:t>minh</a:t>
            </a:r>
            <a:r>
              <a:rPr lang="en-US" dirty="0"/>
              <a:t> </a:t>
            </a:r>
            <a:r>
              <a:rPr lang="en-US" dirty="0" err="1"/>
              <a:t>dựa</a:t>
            </a:r>
            <a:r>
              <a:rPr lang="en-US" dirty="0"/>
              <a:t> </a:t>
            </a:r>
            <a:r>
              <a:rPr lang="en-US" dirty="0" err="1"/>
              <a:t>vào</a:t>
            </a:r>
            <a:r>
              <a:rPr lang="en-US" dirty="0"/>
              <a:t> </a:t>
            </a:r>
            <a:r>
              <a:rPr lang="en-US" dirty="0" err="1"/>
              <a:t>hệ</a:t>
            </a:r>
            <a:r>
              <a:rPr lang="en-US" dirty="0"/>
              <a:t> </a:t>
            </a:r>
            <a:r>
              <a:rPr lang="en-US" dirty="0" err="1"/>
              <a:t>tiên</a:t>
            </a:r>
            <a:r>
              <a:rPr lang="en-US" dirty="0"/>
              <a:t> </a:t>
            </a:r>
            <a:r>
              <a:rPr lang="en-US" dirty="0" err="1"/>
              <a:t>đề</a:t>
            </a:r>
            <a:r>
              <a:rPr lang="en-US" dirty="0"/>
              <a:t> Armstrong. </a:t>
            </a:r>
          </a:p>
        </p:txBody>
      </p:sp>
    </p:spTree>
    <p:extLst>
      <p:ext uri="{BB962C8B-B14F-4D97-AF65-F5344CB8AC3E}">
        <p14:creationId xmlns:p14="http://schemas.microsoft.com/office/powerpoint/2010/main" val="2902675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1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1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5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5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0643" name="Rectangle 2"/>
          <p:cNvSpPr>
            <a:spLocks noGrp="1" noChangeArrowheads="1"/>
          </p:cNvSpPr>
          <p:nvPr>
            <p:ph type="title" idx="4294967295"/>
          </p:nvPr>
        </p:nvSpPr>
        <p:spPr/>
        <p:txBody>
          <a:bodyPr/>
          <a:lstStyle/>
          <a:p>
            <a:pPr eaLnBrk="1" hangingPunct="1"/>
            <a:r>
              <a:rPr lang="en-US"/>
              <a:t>Phụ thuộc hàm </a:t>
            </a:r>
            <a:br>
              <a:rPr lang="en-US"/>
            </a:br>
            <a:r>
              <a:rPr lang="en-US" sz="2400"/>
              <a:t>- Dẫn xuất từ các PTH</a:t>
            </a:r>
          </a:p>
        </p:txBody>
      </p:sp>
      <p:sp>
        <p:nvSpPr>
          <p:cNvPr id="308227" name="Rectangle 3"/>
          <p:cNvSpPr>
            <a:spLocks noGrp="1" noChangeArrowheads="1"/>
          </p:cNvSpPr>
          <p:nvPr>
            <p:ph type="body" idx="4294967295"/>
          </p:nvPr>
        </p:nvSpPr>
        <p:spPr>
          <a:xfrm>
            <a:off x="533400" y="1447800"/>
            <a:ext cx="8305800" cy="4953000"/>
          </a:xfrm>
        </p:spPr>
        <p:txBody>
          <a:bodyPr/>
          <a:lstStyle/>
          <a:p>
            <a:pPr eaLnBrk="1" hangingPunct="1"/>
            <a:r>
              <a:rPr lang="en-US"/>
              <a:t>Cho F = {A</a:t>
            </a:r>
            <a:r>
              <a:rPr lang="en-US">
                <a:sym typeface="Wingdings" pitchFamily="2" charset="2"/>
              </a:rPr>
              <a:t>B		BC</a:t>
            </a:r>
            <a:r>
              <a:rPr lang="en-US"/>
              <a:t>} hỏi A</a:t>
            </a:r>
            <a:r>
              <a:rPr lang="en-US">
                <a:sym typeface="Wingdings" pitchFamily="2" charset="2"/>
              </a:rPr>
              <a:t>C có đúng không?</a:t>
            </a:r>
          </a:p>
          <a:p>
            <a:pPr eaLnBrk="1" hangingPunct="1">
              <a:buFontTx/>
              <a:buNone/>
            </a:pPr>
            <a:r>
              <a:rPr lang="en-US"/>
              <a:t>	A</a:t>
            </a:r>
            <a:r>
              <a:rPr lang="en-US">
                <a:sym typeface="Wingdings" pitchFamily="2" charset="2"/>
              </a:rPr>
              <a:t>B	BC</a:t>
            </a:r>
          </a:p>
          <a:p>
            <a:pPr eaLnBrk="1" hangingPunct="1">
              <a:buFontTx/>
              <a:buNone/>
            </a:pPr>
            <a:r>
              <a:rPr lang="en-US"/>
              <a:t>		</a:t>
            </a:r>
          </a:p>
          <a:p>
            <a:pPr eaLnBrk="1" hangingPunct="1">
              <a:buFontTx/>
              <a:buNone/>
            </a:pPr>
            <a:r>
              <a:rPr lang="en-US"/>
              <a:t>		A</a:t>
            </a:r>
            <a:r>
              <a:rPr lang="en-US">
                <a:sym typeface="Wingdings" pitchFamily="2" charset="2"/>
              </a:rPr>
              <a:t>C</a:t>
            </a:r>
          </a:p>
          <a:p>
            <a:pPr eaLnBrk="1" hangingPunct="1"/>
            <a:r>
              <a:rPr lang="en-US"/>
              <a:t>Cho F = {A</a:t>
            </a:r>
            <a:r>
              <a:rPr lang="en-US">
                <a:sym typeface="Wingdings" pitchFamily="2" charset="2"/>
              </a:rPr>
              <a:t>BC	</a:t>
            </a:r>
            <a:r>
              <a:rPr lang="en-US"/>
              <a:t>} hỏi A</a:t>
            </a:r>
            <a:r>
              <a:rPr lang="en-US">
                <a:sym typeface="Wingdings" pitchFamily="2" charset="2"/>
              </a:rPr>
              <a:t>B và </a:t>
            </a:r>
            <a:r>
              <a:rPr lang="en-US"/>
              <a:t>A</a:t>
            </a:r>
            <a:r>
              <a:rPr lang="en-US">
                <a:sym typeface="Wingdings" pitchFamily="2" charset="2"/>
              </a:rPr>
              <a:t>C có đúng không?</a:t>
            </a:r>
          </a:p>
          <a:p>
            <a:pPr eaLnBrk="1" hangingPunct="1">
              <a:buFontTx/>
              <a:buNone/>
            </a:pPr>
            <a:r>
              <a:rPr lang="en-US">
                <a:sym typeface="Wingdings" pitchFamily="2" charset="2"/>
              </a:rPr>
              <a:t>	ABC và BCB (phản xạ)</a:t>
            </a:r>
          </a:p>
          <a:p>
            <a:pPr eaLnBrk="1" hangingPunct="1">
              <a:buFontTx/>
              <a:buNone/>
            </a:pPr>
            <a:endParaRPr lang="en-US"/>
          </a:p>
          <a:p>
            <a:pPr eaLnBrk="1" hangingPunct="1">
              <a:buFontTx/>
              <a:buNone/>
            </a:pPr>
            <a:r>
              <a:rPr lang="en-US"/>
              <a:t>			A</a:t>
            </a:r>
            <a:r>
              <a:rPr lang="en-US">
                <a:sym typeface="Wingdings" pitchFamily="2" charset="2"/>
              </a:rPr>
              <a:t>B </a:t>
            </a:r>
          </a:p>
          <a:p>
            <a:pPr eaLnBrk="1" hangingPunct="1">
              <a:buFontTx/>
              <a:buNone/>
            </a:pPr>
            <a:r>
              <a:rPr lang="en-US">
                <a:sym typeface="Wingdings" pitchFamily="2" charset="2"/>
              </a:rPr>
              <a:t>	Tương tự ta có AC</a:t>
            </a:r>
            <a:endParaRPr lang="en-US"/>
          </a:p>
        </p:txBody>
      </p:sp>
      <p:grpSp>
        <p:nvGrpSpPr>
          <p:cNvPr id="2" name="Group 4"/>
          <p:cNvGrpSpPr>
            <a:grpSpLocks/>
          </p:cNvGrpSpPr>
          <p:nvPr/>
        </p:nvGrpSpPr>
        <p:grpSpPr bwMode="auto">
          <a:xfrm>
            <a:off x="796925" y="2743200"/>
            <a:ext cx="2590800" cy="609600"/>
            <a:chOff x="502" y="1597"/>
            <a:chExt cx="1632" cy="384"/>
          </a:xfrm>
        </p:grpSpPr>
        <p:sp>
          <p:nvSpPr>
            <p:cNvPr id="240650" name="Line 5"/>
            <p:cNvSpPr>
              <a:spLocks noChangeShapeType="1"/>
            </p:cNvSpPr>
            <p:nvPr/>
          </p:nvSpPr>
          <p:spPr bwMode="auto">
            <a:xfrm>
              <a:off x="502" y="1601"/>
              <a:ext cx="1632"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40651" name="Line 6"/>
            <p:cNvSpPr>
              <a:spLocks noChangeShapeType="1"/>
            </p:cNvSpPr>
            <p:nvPr/>
          </p:nvSpPr>
          <p:spPr bwMode="auto">
            <a:xfrm>
              <a:off x="1200" y="1597"/>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308231" name="Text Box 7"/>
          <p:cNvSpPr txBox="1">
            <a:spLocks noChangeArrowheads="1"/>
          </p:cNvSpPr>
          <p:nvPr/>
        </p:nvSpPr>
        <p:spPr bwMode="auto">
          <a:xfrm>
            <a:off x="2514600" y="273685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900">
                <a:solidFill>
                  <a:srgbClr val="FFFFFF"/>
                </a:solidFill>
                <a:latin typeface="Tahoma" pitchFamily="34" charset="0"/>
              </a:rPr>
              <a:t>Luật bắc cầu</a:t>
            </a:r>
          </a:p>
        </p:txBody>
      </p:sp>
      <p:grpSp>
        <p:nvGrpSpPr>
          <p:cNvPr id="3" name="Group 8"/>
          <p:cNvGrpSpPr>
            <a:grpSpLocks/>
          </p:cNvGrpSpPr>
          <p:nvPr/>
        </p:nvGrpSpPr>
        <p:grpSpPr bwMode="auto">
          <a:xfrm>
            <a:off x="762000" y="4648200"/>
            <a:ext cx="4419600" cy="609600"/>
            <a:chOff x="480" y="2832"/>
            <a:chExt cx="2784" cy="384"/>
          </a:xfrm>
        </p:grpSpPr>
        <p:sp>
          <p:nvSpPr>
            <p:cNvPr id="240648" name="Line 9"/>
            <p:cNvSpPr>
              <a:spLocks noChangeShapeType="1"/>
            </p:cNvSpPr>
            <p:nvPr/>
          </p:nvSpPr>
          <p:spPr bwMode="auto">
            <a:xfrm>
              <a:off x="480" y="2832"/>
              <a:ext cx="2784"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40649" name="Line 10"/>
            <p:cNvSpPr>
              <a:spLocks noChangeShapeType="1"/>
            </p:cNvSpPr>
            <p:nvPr/>
          </p:nvSpPr>
          <p:spPr bwMode="auto">
            <a:xfrm>
              <a:off x="1776" y="2832"/>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3817020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08231"/>
                                        </p:tgtEl>
                                        <p:attrNameLst>
                                          <p:attrName>style.visibility</p:attrName>
                                        </p:attrNameLst>
                                      </p:cBhvr>
                                      <p:to>
                                        <p:strVal val="visible"/>
                                      </p:to>
                                    </p:set>
                                    <p:animEffect transition="in" filter="blinds(horizontal)">
                                      <p:cBhvr>
                                        <p:cTn id="49" dur="500"/>
                                        <p:tgtEl>
                                          <p:spTgt spid="30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p:txBody>
          <a:bodyPr/>
          <a:lstStyle/>
          <a:p>
            <a:pPr eaLnBrk="1" hangingPunct="1"/>
            <a:r>
              <a:rPr lang="en-US"/>
              <a:t>Phụ thuộc hàm </a:t>
            </a:r>
            <a:br>
              <a:rPr lang="en-US"/>
            </a:br>
            <a:r>
              <a:rPr lang="en-US" sz="2400"/>
              <a:t>- Dẫn xuất từ các PTH</a:t>
            </a:r>
          </a:p>
        </p:txBody>
      </p:sp>
      <p:sp>
        <p:nvSpPr>
          <p:cNvPr id="225283" name="Rectangle 3"/>
          <p:cNvSpPr>
            <a:spLocks noGrp="1" noChangeArrowheads="1"/>
          </p:cNvSpPr>
          <p:nvPr>
            <p:ph type="body" idx="4294967295"/>
          </p:nvPr>
        </p:nvSpPr>
        <p:spPr/>
        <p:txBody>
          <a:bodyPr/>
          <a:lstStyle/>
          <a:p>
            <a:pPr eaLnBrk="1" hangingPunct="1"/>
            <a:r>
              <a:rPr lang="en-US"/>
              <a:t>Cho F = {A</a:t>
            </a:r>
            <a:r>
              <a:rPr lang="en-US">
                <a:sym typeface="Wingdings" pitchFamily="2" charset="2"/>
              </a:rPr>
              <a:t>B	BC</a:t>
            </a:r>
            <a:r>
              <a:rPr lang="en-US"/>
              <a:t>}, hỏi A</a:t>
            </a:r>
            <a:r>
              <a:rPr lang="en-US">
                <a:sym typeface="Wingdings" pitchFamily="2" charset="2"/>
              </a:rPr>
              <a:t>BC đúng không?</a:t>
            </a:r>
          </a:p>
        </p:txBody>
      </p:sp>
      <p:sp>
        <p:nvSpPr>
          <p:cNvPr id="309252" name="Rectangle 4"/>
          <p:cNvSpPr>
            <a:spLocks noChangeArrowheads="1"/>
          </p:cNvSpPr>
          <p:nvPr/>
        </p:nvSpPr>
        <p:spPr bwMode="auto">
          <a:xfrm>
            <a:off x="457200" y="39624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000">
                <a:solidFill>
                  <a:srgbClr val="0000FF"/>
                </a:solidFill>
                <a:sym typeface="Wingdings" pitchFamily="2" charset="2"/>
              </a:rPr>
              <a:t>Cho F = {AB}, hỏi ACB đúng không</a:t>
            </a:r>
          </a:p>
          <a:p>
            <a:pPr marL="342900" indent="-342900" algn="just" fontAlgn="base">
              <a:spcBef>
                <a:spcPct val="20000"/>
              </a:spcBef>
              <a:spcAft>
                <a:spcPct val="0"/>
              </a:spcAft>
            </a:pPr>
            <a:r>
              <a:rPr lang="en-US" sz="2000">
                <a:solidFill>
                  <a:srgbClr val="0000FF"/>
                </a:solidFill>
              </a:rPr>
              <a:t>	A </a:t>
            </a:r>
            <a:r>
              <a:rPr lang="en-US" sz="2000">
                <a:solidFill>
                  <a:srgbClr val="0000FF"/>
                </a:solidFill>
                <a:sym typeface="Symbol" pitchFamily="18" charset="2"/>
              </a:rPr>
              <a:t> AC  AC</a:t>
            </a:r>
            <a:r>
              <a:rPr lang="en-US" sz="2000">
                <a:solidFill>
                  <a:srgbClr val="0000FF"/>
                </a:solidFill>
                <a:sym typeface="Wingdings" pitchFamily="2" charset="2"/>
              </a:rPr>
              <a:t>A và AB</a:t>
            </a:r>
          </a:p>
          <a:p>
            <a:pPr marL="342900" indent="-342900" algn="just" fontAlgn="base">
              <a:spcBef>
                <a:spcPct val="20000"/>
              </a:spcBef>
              <a:spcAft>
                <a:spcPct val="0"/>
              </a:spcAft>
            </a:pPr>
            <a:r>
              <a:rPr lang="en-US" sz="2000">
                <a:solidFill>
                  <a:srgbClr val="0000FF"/>
                </a:solidFill>
                <a:sym typeface="Symbol" pitchFamily="18" charset="2"/>
              </a:rPr>
              <a:t>	 AC</a:t>
            </a:r>
            <a:r>
              <a:rPr lang="en-US" sz="2000">
                <a:solidFill>
                  <a:srgbClr val="0000FF"/>
                </a:solidFill>
                <a:sym typeface="Wingdings" pitchFamily="2" charset="2"/>
              </a:rPr>
              <a:t>B đúng</a:t>
            </a:r>
            <a:endParaRPr lang="en-US" sz="2000">
              <a:solidFill>
                <a:srgbClr val="0000FF"/>
              </a:solidFill>
              <a:sym typeface="Symbol" pitchFamily="18" charset="2"/>
            </a:endParaRPr>
          </a:p>
        </p:txBody>
      </p:sp>
      <p:grpSp>
        <p:nvGrpSpPr>
          <p:cNvPr id="2" name="Group 5"/>
          <p:cNvGrpSpPr>
            <a:grpSpLocks/>
          </p:cNvGrpSpPr>
          <p:nvPr/>
        </p:nvGrpSpPr>
        <p:grpSpPr bwMode="auto">
          <a:xfrm>
            <a:off x="381000" y="2057400"/>
            <a:ext cx="8229600" cy="1474788"/>
            <a:chOff x="240" y="1296"/>
            <a:chExt cx="5184" cy="929"/>
          </a:xfrm>
        </p:grpSpPr>
        <p:sp>
          <p:nvSpPr>
            <p:cNvPr id="241670" name="Rectangle 6"/>
            <p:cNvSpPr>
              <a:spLocks noChangeArrowheads="1"/>
            </p:cNvSpPr>
            <p:nvPr/>
          </p:nvSpPr>
          <p:spPr bwMode="auto">
            <a:xfrm>
              <a:off x="240" y="1296"/>
              <a:ext cx="51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pPr>
              <a:r>
                <a:rPr lang="en-US" sz="2000">
                  <a:solidFill>
                    <a:srgbClr val="0000FF"/>
                  </a:solidFill>
                </a:rPr>
                <a:t>	A</a:t>
              </a:r>
              <a:r>
                <a:rPr lang="en-US" sz="2000">
                  <a:solidFill>
                    <a:srgbClr val="0000FF"/>
                  </a:solidFill>
                  <a:sym typeface="Wingdings" pitchFamily="2" charset="2"/>
                </a:rPr>
                <a:t>B					AC (bắc cầu)</a:t>
              </a:r>
            </a:p>
          </p:txBody>
        </p:sp>
        <p:grpSp>
          <p:nvGrpSpPr>
            <p:cNvPr id="241671" name="Group 7"/>
            <p:cNvGrpSpPr>
              <a:grpSpLocks/>
            </p:cNvGrpSpPr>
            <p:nvPr/>
          </p:nvGrpSpPr>
          <p:grpSpPr bwMode="auto">
            <a:xfrm>
              <a:off x="441" y="1553"/>
              <a:ext cx="3840" cy="415"/>
              <a:chOff x="441" y="1553"/>
              <a:chExt cx="3840" cy="415"/>
            </a:xfrm>
          </p:grpSpPr>
          <p:sp>
            <p:nvSpPr>
              <p:cNvPr id="241673" name="Line 8"/>
              <p:cNvSpPr>
                <a:spLocks noChangeShapeType="1"/>
              </p:cNvSpPr>
              <p:nvPr/>
            </p:nvSpPr>
            <p:spPr bwMode="auto">
              <a:xfrm>
                <a:off x="441" y="1553"/>
                <a:ext cx="3840"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241674" name="Line 9"/>
              <p:cNvSpPr>
                <a:spLocks noChangeShapeType="1"/>
              </p:cNvSpPr>
              <p:nvPr/>
            </p:nvSpPr>
            <p:spPr bwMode="auto">
              <a:xfrm>
                <a:off x="2352" y="1584"/>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241672" name="Rectangle 10"/>
            <p:cNvSpPr>
              <a:spLocks noChangeArrowheads="1"/>
            </p:cNvSpPr>
            <p:nvPr/>
          </p:nvSpPr>
          <p:spPr bwMode="auto">
            <a:xfrm>
              <a:off x="288" y="1937"/>
              <a:ext cx="4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pPr>
              <a:r>
                <a:rPr lang="en-US" sz="2000">
                  <a:solidFill>
                    <a:srgbClr val="0000FF"/>
                  </a:solidFill>
                </a:rPr>
                <a:t>	</a:t>
              </a:r>
              <a:r>
                <a:rPr lang="en-US" sz="2000">
                  <a:solidFill>
                    <a:srgbClr val="0000FF"/>
                  </a:solidFill>
                  <a:sym typeface="Wingdings" pitchFamily="2" charset="2"/>
                </a:rPr>
                <a:t>			ABC (hợp)</a:t>
              </a:r>
            </a:p>
          </p:txBody>
        </p:sp>
      </p:grpSp>
    </p:spTree>
    <p:extLst>
      <p:ext uri="{BB962C8B-B14F-4D97-AF65-F5344CB8AC3E}">
        <p14:creationId xmlns:p14="http://schemas.microsoft.com/office/powerpoint/2010/main" val="3030744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925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9252">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09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idx="4294967295"/>
          </p:nvPr>
        </p:nvSpPr>
        <p:spPr/>
        <p:txBody>
          <a:bodyPr/>
          <a:lstStyle/>
          <a:p>
            <a:pPr eaLnBrk="1" hangingPunct="1"/>
            <a:r>
              <a:rPr lang="en-US"/>
              <a:t>Phụ thuộc hàm </a:t>
            </a:r>
            <a:br>
              <a:rPr lang="en-US"/>
            </a:br>
            <a:r>
              <a:rPr lang="en-US" sz="2400"/>
              <a:t>- Bao đóng của tập thuộc tính</a:t>
            </a:r>
          </a:p>
        </p:txBody>
      </p:sp>
      <p:sp>
        <p:nvSpPr>
          <p:cNvPr id="226307"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a:t>
            </a:r>
          </a:p>
          <a:p>
            <a:pPr eaLnBrk="1" hangingPunct="1">
              <a:buFontTx/>
              <a:buNone/>
            </a:pPr>
            <a:r>
              <a:rPr lang="en-US" dirty="0"/>
              <a:t>	</a:t>
            </a:r>
            <a:r>
              <a:rPr lang="en-US" dirty="0">
                <a:solidFill>
                  <a:srgbClr val="3333FF"/>
                </a:solidFill>
              </a:rPr>
              <a:t>F </a:t>
            </a:r>
            <a:r>
              <a:rPr lang="en-US" dirty="0" err="1">
                <a:solidFill>
                  <a:srgbClr val="3333FF"/>
                </a:solidFill>
              </a:rPr>
              <a:t>là</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phụ</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hàm</a:t>
            </a:r>
            <a:r>
              <a:rPr lang="en-US" dirty="0">
                <a:solidFill>
                  <a:srgbClr val="3333FF"/>
                </a:solidFill>
              </a:rPr>
              <a:t> </a:t>
            </a:r>
            <a:r>
              <a:rPr lang="en-US" dirty="0" err="1">
                <a:solidFill>
                  <a:srgbClr val="3333FF"/>
                </a:solidFill>
              </a:rPr>
              <a:t>trên</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tính</a:t>
            </a:r>
            <a:r>
              <a:rPr lang="en-US" dirty="0">
                <a:solidFill>
                  <a:srgbClr val="3333FF"/>
                </a:solidFill>
              </a:rPr>
              <a:t> U, X </a:t>
            </a:r>
            <a:r>
              <a:rPr lang="en-US" dirty="0">
                <a:solidFill>
                  <a:srgbClr val="3333FF"/>
                </a:solidFill>
                <a:sym typeface="Symbol" pitchFamily="18" charset="2"/>
              </a:rPr>
              <a:t></a:t>
            </a:r>
            <a:r>
              <a:rPr lang="en-US" dirty="0">
                <a:solidFill>
                  <a:srgbClr val="3333FF"/>
                </a:solidFill>
              </a:rPr>
              <a:t> U. </a:t>
            </a:r>
          </a:p>
          <a:p>
            <a:pPr eaLnBrk="1" hangingPunct="1">
              <a:buFontTx/>
              <a:buNone/>
            </a:pPr>
            <a:r>
              <a:rPr lang="en-US" dirty="0">
                <a:solidFill>
                  <a:srgbClr val="3333FF"/>
                </a:solidFill>
              </a:rPr>
              <a:t>	Bao </a:t>
            </a:r>
            <a:r>
              <a:rPr lang="en-US" dirty="0" err="1">
                <a:solidFill>
                  <a:srgbClr val="3333FF"/>
                </a:solidFill>
              </a:rPr>
              <a:t>đóng</a:t>
            </a:r>
            <a:r>
              <a:rPr lang="en-US" dirty="0">
                <a:solidFill>
                  <a:srgbClr val="3333FF"/>
                </a:solidFill>
              </a:rPr>
              <a:t> </a:t>
            </a:r>
            <a:r>
              <a:rPr lang="en-US" dirty="0" err="1">
                <a:solidFill>
                  <a:srgbClr val="3333FF"/>
                </a:solidFill>
              </a:rPr>
              <a:t>của</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tính</a:t>
            </a:r>
            <a:r>
              <a:rPr lang="en-US" dirty="0">
                <a:solidFill>
                  <a:srgbClr val="3333FF"/>
                </a:solidFill>
              </a:rPr>
              <a:t> X </a:t>
            </a:r>
            <a:r>
              <a:rPr lang="en-US" dirty="0" err="1">
                <a:solidFill>
                  <a:srgbClr val="3333FF"/>
                </a:solidFill>
              </a:rPr>
              <a:t>đối</a:t>
            </a:r>
            <a:r>
              <a:rPr lang="en-US" dirty="0">
                <a:solidFill>
                  <a:srgbClr val="3333FF"/>
                </a:solidFill>
              </a:rPr>
              <a:t> </a:t>
            </a:r>
            <a:r>
              <a:rPr lang="en-US" dirty="0" err="1">
                <a:solidFill>
                  <a:srgbClr val="3333FF"/>
                </a:solidFill>
              </a:rPr>
              <a:t>với</a:t>
            </a:r>
            <a:r>
              <a:rPr lang="en-US" dirty="0">
                <a:solidFill>
                  <a:srgbClr val="3333FF"/>
                </a:solidFill>
              </a:rPr>
              <a:t> </a:t>
            </a:r>
            <a:r>
              <a:rPr lang="en-US" dirty="0" err="1">
                <a:solidFill>
                  <a:srgbClr val="3333FF"/>
                </a:solidFill>
              </a:rPr>
              <a:t>tập</a:t>
            </a:r>
            <a:r>
              <a:rPr lang="en-US" dirty="0">
                <a:solidFill>
                  <a:srgbClr val="3333FF"/>
                </a:solidFill>
              </a:rPr>
              <a:t> </a:t>
            </a:r>
            <a:r>
              <a:rPr lang="en-US" dirty="0" err="1">
                <a:solidFill>
                  <a:srgbClr val="3333FF"/>
                </a:solidFill>
              </a:rPr>
              <a:t>phụ</a:t>
            </a:r>
            <a:r>
              <a:rPr lang="en-US" dirty="0">
                <a:solidFill>
                  <a:srgbClr val="3333FF"/>
                </a:solidFill>
              </a:rPr>
              <a:t> </a:t>
            </a:r>
            <a:r>
              <a:rPr lang="en-US" dirty="0" err="1">
                <a:solidFill>
                  <a:srgbClr val="3333FF"/>
                </a:solidFill>
              </a:rPr>
              <a:t>thuộc</a:t>
            </a:r>
            <a:r>
              <a:rPr lang="en-US" dirty="0">
                <a:solidFill>
                  <a:srgbClr val="3333FF"/>
                </a:solidFill>
              </a:rPr>
              <a:t> </a:t>
            </a:r>
            <a:r>
              <a:rPr lang="en-US" dirty="0" err="1">
                <a:solidFill>
                  <a:srgbClr val="3333FF"/>
                </a:solidFill>
              </a:rPr>
              <a:t>hàm</a:t>
            </a:r>
            <a:r>
              <a:rPr lang="en-US" dirty="0">
                <a:solidFill>
                  <a:srgbClr val="3333FF"/>
                </a:solidFill>
              </a:rPr>
              <a:t> </a:t>
            </a:r>
            <a:r>
              <a:rPr lang="en-US" i="1" dirty="0">
                <a:solidFill>
                  <a:srgbClr val="3333FF"/>
                </a:solidFill>
              </a:rPr>
              <a:t>F</a:t>
            </a:r>
            <a:r>
              <a:rPr lang="en-US" dirty="0">
                <a:solidFill>
                  <a:srgbClr val="3333FF"/>
                </a:solidFill>
              </a:rPr>
              <a:t>, </a:t>
            </a:r>
            <a:r>
              <a:rPr lang="en-US" dirty="0" err="1">
                <a:solidFill>
                  <a:srgbClr val="3333FF"/>
                </a:solidFill>
              </a:rPr>
              <a:t>ký</a:t>
            </a:r>
            <a:r>
              <a:rPr lang="en-US" dirty="0">
                <a:solidFill>
                  <a:srgbClr val="3333FF"/>
                </a:solidFill>
              </a:rPr>
              <a:t> </a:t>
            </a:r>
            <a:r>
              <a:rPr lang="en-US" dirty="0" err="1">
                <a:solidFill>
                  <a:srgbClr val="3333FF"/>
                </a:solidFill>
              </a:rPr>
              <a:t>hiệu</a:t>
            </a:r>
            <a:r>
              <a:rPr lang="en-US" dirty="0">
                <a:solidFill>
                  <a:srgbClr val="3333FF"/>
                </a:solidFill>
              </a:rPr>
              <a:t> X</a:t>
            </a:r>
            <a:r>
              <a:rPr lang="en-US" baseline="-25000" dirty="0">
                <a:solidFill>
                  <a:srgbClr val="3333FF"/>
                </a:solidFill>
              </a:rPr>
              <a:t>F</a:t>
            </a:r>
            <a:r>
              <a:rPr lang="en-US" baseline="30000" dirty="0">
                <a:solidFill>
                  <a:srgbClr val="3333FF"/>
                </a:solidFill>
              </a:rPr>
              <a:t>+</a:t>
            </a:r>
            <a:r>
              <a:rPr lang="en-US" dirty="0">
                <a:solidFill>
                  <a:srgbClr val="3333FF"/>
                </a:solidFill>
              </a:rPr>
              <a:t>, </a:t>
            </a:r>
          </a:p>
          <a:p>
            <a:pPr eaLnBrk="1" hangingPunct="1">
              <a:buFontTx/>
              <a:buNone/>
            </a:pPr>
            <a:r>
              <a:rPr lang="en-US" dirty="0">
                <a:solidFill>
                  <a:srgbClr val="3333FF"/>
                </a:solidFill>
              </a:rPr>
              <a:t>	X</a:t>
            </a:r>
            <a:r>
              <a:rPr lang="en-US" baseline="-25000" dirty="0">
                <a:solidFill>
                  <a:srgbClr val="3333FF"/>
                </a:solidFill>
              </a:rPr>
              <a:t>F</a:t>
            </a:r>
            <a:r>
              <a:rPr lang="en-US" baseline="30000" dirty="0">
                <a:solidFill>
                  <a:srgbClr val="3333FF"/>
                </a:solidFill>
              </a:rPr>
              <a:t>+</a:t>
            </a:r>
            <a:r>
              <a:rPr lang="en-US" dirty="0">
                <a:solidFill>
                  <a:srgbClr val="3333FF"/>
                </a:solidFill>
              </a:rPr>
              <a:t>	 = {A </a:t>
            </a:r>
            <a:r>
              <a:rPr lang="en-US" dirty="0">
                <a:solidFill>
                  <a:srgbClr val="3333FF"/>
                </a:solidFill>
                <a:sym typeface="Symbol" pitchFamily="18" charset="2"/>
              </a:rPr>
              <a:t></a:t>
            </a:r>
            <a:r>
              <a:rPr lang="en-US" dirty="0">
                <a:solidFill>
                  <a:srgbClr val="3333FF"/>
                </a:solidFill>
              </a:rPr>
              <a:t> U | (X</a:t>
            </a:r>
            <a:r>
              <a:rPr lang="en-US" dirty="0">
                <a:solidFill>
                  <a:srgbClr val="3333FF"/>
                </a:solidFill>
                <a:sym typeface="Wingdings" pitchFamily="2" charset="2"/>
              </a:rPr>
              <a:t></a:t>
            </a:r>
            <a:r>
              <a:rPr lang="en-US" dirty="0">
                <a:solidFill>
                  <a:srgbClr val="3333FF"/>
                </a:solidFill>
              </a:rPr>
              <a:t>A) </a:t>
            </a:r>
            <a:r>
              <a:rPr lang="en-US" dirty="0">
                <a:solidFill>
                  <a:srgbClr val="3333FF"/>
                </a:solidFill>
                <a:sym typeface="Symbol" pitchFamily="18" charset="2"/>
              </a:rPr>
              <a:t> F</a:t>
            </a:r>
            <a:r>
              <a:rPr lang="en-US" baseline="30000" dirty="0">
                <a:solidFill>
                  <a:srgbClr val="3333FF"/>
                </a:solidFill>
                <a:sym typeface="Symbol" pitchFamily="18" charset="2"/>
              </a:rPr>
              <a:t>+</a:t>
            </a:r>
            <a:r>
              <a:rPr lang="en-US" dirty="0">
                <a:solidFill>
                  <a:srgbClr val="3333FF"/>
                </a:solidFill>
              </a:rPr>
              <a:t> } </a:t>
            </a:r>
          </a:p>
          <a:p>
            <a:pPr lvl="2" eaLnBrk="1" hangingPunct="1"/>
            <a:r>
              <a:rPr lang="en-US" sz="2800" dirty="0" err="1"/>
              <a:t>L</a:t>
            </a:r>
            <a:r>
              <a:rPr lang="en-US" sz="2400" dirty="0" err="1"/>
              <a:t>à</a:t>
            </a:r>
            <a:r>
              <a:rPr lang="en-US" sz="2400" dirty="0"/>
              <a:t> </a:t>
            </a:r>
            <a:r>
              <a:rPr lang="en-US" sz="2400" dirty="0" err="1"/>
              <a:t>tập</a:t>
            </a:r>
            <a:r>
              <a:rPr lang="en-US" sz="2400" dirty="0"/>
              <a:t> </a:t>
            </a:r>
            <a:r>
              <a:rPr lang="en-US" sz="2400" dirty="0" err="1"/>
              <a:t>những</a:t>
            </a:r>
            <a:r>
              <a:rPr lang="en-US" sz="2400" dirty="0"/>
              <a:t> </a:t>
            </a:r>
            <a:r>
              <a:rPr lang="en-US" sz="2400" dirty="0" err="1"/>
              <a:t>thuộc</a:t>
            </a:r>
            <a:r>
              <a:rPr lang="en-US" sz="2400" dirty="0"/>
              <a:t> </a:t>
            </a:r>
            <a:r>
              <a:rPr lang="en-US" sz="2400" dirty="0" err="1"/>
              <a:t>tính</a:t>
            </a:r>
            <a:r>
              <a:rPr lang="en-US" sz="2400" dirty="0"/>
              <a:t> A </a:t>
            </a:r>
            <a:r>
              <a:rPr lang="en-US" sz="2400" dirty="0" err="1"/>
              <a:t>sao</a:t>
            </a:r>
            <a:r>
              <a:rPr lang="en-US" sz="2400" dirty="0"/>
              <a:t> </a:t>
            </a:r>
            <a:r>
              <a:rPr lang="en-US" sz="2400" dirty="0" err="1"/>
              <a:t>cho</a:t>
            </a:r>
            <a:r>
              <a:rPr lang="en-US" sz="2400" dirty="0"/>
              <a:t> X </a:t>
            </a:r>
            <a:r>
              <a:rPr lang="en-US" sz="2400" dirty="0">
                <a:sym typeface="Wingdings" pitchFamily="2" charset="2"/>
              </a:rPr>
              <a:t></a:t>
            </a:r>
            <a:r>
              <a:rPr lang="en-US" sz="2400" dirty="0"/>
              <a:t> A  </a:t>
            </a:r>
            <a:r>
              <a:rPr lang="en-US" sz="2400" dirty="0" err="1"/>
              <a:t>được</a:t>
            </a:r>
            <a:r>
              <a:rPr lang="en-US" sz="2400" dirty="0"/>
              <a:t> </a:t>
            </a:r>
            <a:r>
              <a:rPr lang="en-US" sz="2400" dirty="0" err="1"/>
              <a:t>suy</a:t>
            </a:r>
            <a:r>
              <a:rPr lang="en-US" sz="2400" dirty="0"/>
              <a:t> </a:t>
            </a:r>
            <a:r>
              <a:rPr lang="en-US" sz="2400" dirty="0" err="1"/>
              <a:t>diễn</a:t>
            </a:r>
            <a:r>
              <a:rPr lang="en-US" sz="2400" dirty="0"/>
              <a:t> 	</a:t>
            </a:r>
            <a:r>
              <a:rPr lang="en-US" sz="2400" dirty="0" err="1"/>
              <a:t>từ</a:t>
            </a:r>
            <a:r>
              <a:rPr lang="en-US" sz="2400" dirty="0"/>
              <a:t> </a:t>
            </a:r>
            <a:r>
              <a:rPr lang="en-US" sz="2400" i="1" dirty="0"/>
              <a:t>F </a:t>
            </a:r>
            <a:r>
              <a:rPr lang="en-US" sz="2400" dirty="0" err="1"/>
              <a:t>nhờ</a:t>
            </a:r>
            <a:r>
              <a:rPr lang="en-US" sz="2400" dirty="0"/>
              <a:t> </a:t>
            </a:r>
            <a:r>
              <a:rPr lang="en-US" sz="2400" dirty="0" err="1"/>
              <a:t>tập</a:t>
            </a:r>
            <a:r>
              <a:rPr lang="en-US" sz="2400" dirty="0"/>
              <a:t> </a:t>
            </a:r>
            <a:r>
              <a:rPr lang="en-US" sz="2400" dirty="0" err="1"/>
              <a:t>các</a:t>
            </a:r>
            <a:r>
              <a:rPr lang="en-US" sz="2400" dirty="0"/>
              <a:t> </a:t>
            </a:r>
            <a:r>
              <a:rPr lang="en-US" sz="2400" dirty="0" err="1"/>
              <a:t>quy</a:t>
            </a:r>
            <a:r>
              <a:rPr lang="en-US" sz="2400" dirty="0"/>
              <a:t> </a:t>
            </a:r>
            <a:r>
              <a:rPr lang="en-US" sz="2400" dirty="0" err="1"/>
              <a:t>tắc</a:t>
            </a:r>
            <a:r>
              <a:rPr lang="en-US" sz="2400" dirty="0"/>
              <a:t> </a:t>
            </a:r>
            <a:r>
              <a:rPr lang="en-US" sz="2400" dirty="0" err="1"/>
              <a:t>suy</a:t>
            </a:r>
            <a:r>
              <a:rPr lang="en-US" sz="2400" dirty="0"/>
              <a:t> </a:t>
            </a:r>
            <a:r>
              <a:rPr lang="en-US" sz="2400" dirty="0" err="1"/>
              <a:t>diễn</a:t>
            </a:r>
            <a:r>
              <a:rPr lang="en-US" sz="2400" dirty="0"/>
              <a:t> Armstrong. </a:t>
            </a:r>
          </a:p>
        </p:txBody>
      </p:sp>
    </p:spTree>
    <p:extLst>
      <p:ext uri="{BB962C8B-B14F-4D97-AF65-F5344CB8AC3E}">
        <p14:creationId xmlns:p14="http://schemas.microsoft.com/office/powerpoint/2010/main" val="1469103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p:txBody>
          <a:bodyPr/>
          <a:lstStyle/>
          <a:p>
            <a:pPr eaLnBrk="1" hangingPunct="1"/>
            <a:r>
              <a:rPr lang="en-US"/>
              <a:t>Phụ thuộc hàm</a:t>
            </a:r>
            <a:br>
              <a:rPr lang="en-US"/>
            </a:br>
            <a:r>
              <a:rPr lang="en-US" sz="2400"/>
              <a:t>- Bao đóng của tập thuộc tính (tt)</a:t>
            </a:r>
          </a:p>
        </p:txBody>
      </p:sp>
      <p:sp>
        <p:nvSpPr>
          <p:cNvPr id="227331" name="Rectangle 3"/>
          <p:cNvSpPr>
            <a:spLocks noGrp="1" noChangeArrowheads="1"/>
          </p:cNvSpPr>
          <p:nvPr>
            <p:ph type="body" idx="4294967295"/>
          </p:nvPr>
        </p:nvSpPr>
        <p:spPr/>
        <p:txBody>
          <a:bodyPr/>
          <a:lstStyle/>
          <a:p>
            <a:pPr eaLnBrk="1" hangingPunct="1">
              <a:lnSpc>
                <a:spcPct val="90000"/>
              </a:lnSpc>
            </a:pPr>
            <a:r>
              <a:rPr lang="en-US" b="1" i="1"/>
              <a:t>Nhận xét:</a:t>
            </a:r>
          </a:p>
          <a:p>
            <a:pPr lvl="1" eaLnBrk="1" hangingPunct="1">
              <a:lnSpc>
                <a:spcPct val="90000"/>
              </a:lnSpc>
            </a:pPr>
            <a:r>
              <a:rPr lang="en-US"/>
              <a:t>X </a:t>
            </a:r>
            <a:r>
              <a:rPr lang="en-US">
                <a:sym typeface="Symbol" pitchFamily="18" charset="2"/>
              </a:rPr>
              <a:t></a:t>
            </a:r>
            <a:r>
              <a:rPr lang="en-US"/>
              <a:t> X+</a:t>
            </a:r>
          </a:p>
          <a:p>
            <a:pPr lvl="1" eaLnBrk="1" hangingPunct="1">
              <a:lnSpc>
                <a:spcPct val="90000"/>
              </a:lnSpc>
            </a:pPr>
            <a:r>
              <a:rPr lang="en-US">
                <a:sym typeface="Symbol" pitchFamily="18" charset="2"/>
              </a:rPr>
              <a:t></a:t>
            </a:r>
            <a:r>
              <a:rPr lang="en-US"/>
              <a:t>A </a:t>
            </a:r>
            <a:r>
              <a:rPr lang="en-US">
                <a:sym typeface="Symbol" pitchFamily="18" charset="2"/>
              </a:rPr>
              <a:t></a:t>
            </a:r>
            <a:r>
              <a:rPr lang="en-US"/>
              <a:t> X thì A </a:t>
            </a:r>
            <a:r>
              <a:rPr lang="en-US">
                <a:sym typeface="Symbol" pitchFamily="18" charset="2"/>
              </a:rPr>
              <a:t></a:t>
            </a:r>
            <a:r>
              <a:rPr lang="en-US"/>
              <a:t> X+</a:t>
            </a:r>
          </a:p>
          <a:p>
            <a:pPr lvl="1" eaLnBrk="1" hangingPunct="1">
              <a:lnSpc>
                <a:spcPct val="90000"/>
              </a:lnSpc>
            </a:pPr>
            <a:r>
              <a:rPr lang="en-US"/>
              <a:t>Nếu Y = A</a:t>
            </a:r>
            <a:r>
              <a:rPr lang="en-US" baseline="-25000"/>
              <a:t>i1</a:t>
            </a:r>
            <a:r>
              <a:rPr lang="en-US"/>
              <a:t>A</a:t>
            </a:r>
            <a:r>
              <a:rPr lang="en-US" baseline="-25000"/>
              <a:t>i2</a:t>
            </a:r>
            <a:r>
              <a:rPr lang="en-US"/>
              <a:t>…A</a:t>
            </a:r>
            <a:r>
              <a:rPr lang="en-US" baseline="-25000"/>
              <a:t>ik</a:t>
            </a:r>
            <a:r>
              <a:rPr lang="en-US"/>
              <a:t> và X→Y, từ tiên đề tách, ta có: X→A</a:t>
            </a:r>
            <a:r>
              <a:rPr lang="en-US" baseline="-25000"/>
              <a:t>ij</a:t>
            </a:r>
            <a:r>
              <a:rPr lang="en-US"/>
              <a:t> </a:t>
            </a:r>
            <a:r>
              <a:rPr lang="en-US">
                <a:sym typeface="Symbol" pitchFamily="18" charset="2"/>
              </a:rPr>
              <a:t></a:t>
            </a:r>
            <a:r>
              <a:rPr lang="en-US"/>
              <a:t>j=1..k</a:t>
            </a:r>
          </a:p>
          <a:p>
            <a:pPr lvl="1" eaLnBrk="1" hangingPunct="1">
              <a:lnSpc>
                <a:spcPct val="90000"/>
              </a:lnSpc>
            </a:pPr>
            <a:r>
              <a:rPr lang="en-US" u="sng"/>
              <a:t>Ý nghĩa:</a:t>
            </a:r>
            <a:r>
              <a:rPr lang="en-US"/>
              <a:t> X</a:t>
            </a:r>
            <a:r>
              <a:rPr lang="en-US" baseline="30000"/>
              <a:t>+</a:t>
            </a:r>
            <a:r>
              <a:rPr lang="en-US"/>
              <a:t> chính là những thuộc tính phụ thuộc vào X.</a:t>
            </a:r>
          </a:p>
          <a:p>
            <a:pPr eaLnBrk="1" hangingPunct="1">
              <a:lnSpc>
                <a:spcPct val="90000"/>
              </a:lnSpc>
            </a:pPr>
            <a:endParaRPr lang="en-US" sz="2200" b="1" i="1"/>
          </a:p>
          <a:p>
            <a:pPr eaLnBrk="1" hangingPunct="1">
              <a:lnSpc>
                <a:spcPct val="90000"/>
              </a:lnSpc>
            </a:pPr>
            <a:r>
              <a:rPr lang="en-US" b="1" i="1"/>
              <a:t>Bổ đề 3:</a:t>
            </a:r>
            <a:r>
              <a:rPr lang="en-US" sz="2200" b="1" i="1"/>
              <a:t> </a:t>
            </a:r>
            <a:endParaRPr lang="en-US" sz="2200"/>
          </a:p>
          <a:p>
            <a:pPr eaLnBrk="1" hangingPunct="1">
              <a:lnSpc>
                <a:spcPct val="90000"/>
              </a:lnSpc>
              <a:buFontTx/>
              <a:buNone/>
            </a:pPr>
            <a:r>
              <a:rPr lang="en-US">
                <a:solidFill>
                  <a:srgbClr val="3333FF"/>
                </a:solidFill>
              </a:rPr>
              <a:t>	</a:t>
            </a:r>
            <a:r>
              <a:rPr lang="en-US" sz="2400">
                <a:solidFill>
                  <a:srgbClr val="3333FF"/>
                </a:solidFill>
              </a:rPr>
              <a:t>X </a:t>
            </a:r>
            <a:r>
              <a:rPr lang="en-US" sz="2400">
                <a:solidFill>
                  <a:srgbClr val="3333FF"/>
                </a:solidFill>
                <a:sym typeface="Wingdings" pitchFamily="2" charset="2"/>
              </a:rPr>
              <a:t></a:t>
            </a:r>
            <a:r>
              <a:rPr lang="en-US" sz="2400">
                <a:solidFill>
                  <a:srgbClr val="3333FF"/>
                </a:solidFill>
              </a:rPr>
              <a:t> Y được suy diễn từ </a:t>
            </a:r>
            <a:r>
              <a:rPr lang="en-US" sz="2400" i="1">
                <a:solidFill>
                  <a:srgbClr val="3333FF"/>
                </a:solidFill>
              </a:rPr>
              <a:t>F</a:t>
            </a:r>
            <a:r>
              <a:rPr lang="en-US" sz="2400">
                <a:solidFill>
                  <a:srgbClr val="3333FF"/>
                </a:solidFill>
              </a:rPr>
              <a:t> nhờ hệ luật Armstrong khi và chỉ khi Y là tập con của bao đóng X đối với </a:t>
            </a:r>
            <a:r>
              <a:rPr lang="en-US" sz="2400" i="1">
                <a:solidFill>
                  <a:srgbClr val="3333FF"/>
                </a:solidFill>
              </a:rPr>
              <a:t>F</a:t>
            </a:r>
            <a:r>
              <a:rPr lang="en-US" sz="2400">
                <a:solidFill>
                  <a:srgbClr val="3333FF"/>
                </a:solidFill>
              </a:rPr>
              <a:t>, nghĩa là: </a:t>
            </a:r>
          </a:p>
          <a:p>
            <a:pPr algn="ctr" eaLnBrk="1" hangingPunct="1">
              <a:lnSpc>
                <a:spcPct val="90000"/>
              </a:lnSpc>
              <a:buFontTx/>
              <a:buNone/>
            </a:pPr>
            <a:r>
              <a:rPr lang="en-US" sz="2400" b="1">
                <a:solidFill>
                  <a:srgbClr val="3333FF"/>
                </a:solidFill>
              </a:rPr>
              <a:t>		</a:t>
            </a:r>
            <a:r>
              <a:rPr lang="en-US" sz="2400" b="1" i="1">
                <a:solidFill>
                  <a:srgbClr val="3333FF"/>
                </a:solidFill>
              </a:rPr>
              <a:t>F</a:t>
            </a:r>
            <a:r>
              <a:rPr lang="en-US" sz="2400" b="1">
                <a:solidFill>
                  <a:srgbClr val="3333FF"/>
                </a:solidFill>
              </a:rPr>
              <a:t> ⊢</a:t>
            </a:r>
            <a:r>
              <a:rPr lang="en-US" sz="2400" b="1" baseline="-25000">
                <a:solidFill>
                  <a:srgbClr val="3333FF"/>
                </a:solidFill>
              </a:rPr>
              <a:t>Arm</a:t>
            </a:r>
            <a:r>
              <a:rPr lang="en-US" sz="2400" b="1">
                <a:solidFill>
                  <a:srgbClr val="3333FF"/>
                </a:solidFill>
              </a:rPr>
              <a:t> (X </a:t>
            </a:r>
            <a:r>
              <a:rPr lang="en-US" sz="2400" b="1">
                <a:solidFill>
                  <a:srgbClr val="3333FF"/>
                </a:solidFill>
                <a:sym typeface="Wingdings" pitchFamily="2" charset="2"/>
              </a:rPr>
              <a:t></a:t>
            </a:r>
            <a:r>
              <a:rPr lang="en-US" sz="2400" b="1">
                <a:solidFill>
                  <a:srgbClr val="3333FF"/>
                </a:solidFill>
              </a:rPr>
              <a:t> Y) </a:t>
            </a:r>
            <a:r>
              <a:rPr lang="en-US" sz="2400" b="1">
                <a:solidFill>
                  <a:srgbClr val="3333FF"/>
                </a:solidFill>
                <a:sym typeface="Symbol" pitchFamily="18" charset="2"/>
              </a:rPr>
              <a:t></a:t>
            </a:r>
            <a:r>
              <a:rPr lang="en-US" sz="2400" b="1">
                <a:solidFill>
                  <a:srgbClr val="3333FF"/>
                </a:solidFill>
              </a:rPr>
              <a:t> Y </a:t>
            </a:r>
            <a:r>
              <a:rPr lang="en-US" sz="2400" b="1">
                <a:solidFill>
                  <a:srgbClr val="3333FF"/>
                </a:solidFill>
                <a:sym typeface="Symbol" pitchFamily="18" charset="2"/>
              </a:rPr>
              <a:t></a:t>
            </a:r>
            <a:r>
              <a:rPr lang="en-US" sz="2400" b="1">
                <a:solidFill>
                  <a:srgbClr val="3333FF"/>
                </a:solidFill>
              </a:rPr>
              <a:t>  X</a:t>
            </a:r>
            <a:r>
              <a:rPr lang="en-US" sz="2400" b="1" baseline="-25000">
                <a:solidFill>
                  <a:srgbClr val="3333FF"/>
                </a:solidFill>
              </a:rPr>
              <a:t>F</a:t>
            </a:r>
            <a:r>
              <a:rPr lang="en-US" sz="2400" b="1" baseline="30000">
                <a:solidFill>
                  <a:srgbClr val="3333FF"/>
                </a:solidFill>
              </a:rPr>
              <a:t>+</a:t>
            </a:r>
          </a:p>
        </p:txBody>
      </p:sp>
    </p:spTree>
    <p:extLst>
      <p:ext uri="{BB962C8B-B14F-4D97-AF65-F5344CB8AC3E}">
        <p14:creationId xmlns:p14="http://schemas.microsoft.com/office/powerpoint/2010/main" val="637069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73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3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p:cNvSpPr>
            <a:spLocks noGrp="1" noChangeArrowheads="1"/>
          </p:cNvSpPr>
          <p:nvPr>
            <p:ph type="title" idx="4294967295"/>
          </p:nvPr>
        </p:nvSpPr>
        <p:spPr/>
        <p:txBody>
          <a:bodyPr/>
          <a:lstStyle/>
          <a:p>
            <a:pPr eaLnBrk="1" hangingPunct="1"/>
            <a:r>
              <a:rPr lang="en-US"/>
              <a:t>Phụ thuộc hàm</a:t>
            </a:r>
            <a:br>
              <a:rPr lang="en-US"/>
            </a:br>
            <a:r>
              <a:rPr lang="en-US" sz="2400"/>
              <a:t>- Bao đóng của tập thuộc tính (tt)</a:t>
            </a:r>
          </a:p>
        </p:txBody>
      </p:sp>
      <p:sp>
        <p:nvSpPr>
          <p:cNvPr id="386051" name="Rectangle 3"/>
          <p:cNvSpPr>
            <a:spLocks noGrp="1" noChangeArrowheads="1"/>
          </p:cNvSpPr>
          <p:nvPr>
            <p:ph type="body" idx="4294967295"/>
          </p:nvPr>
        </p:nvSpPr>
        <p:spPr/>
        <p:txBody>
          <a:bodyPr/>
          <a:lstStyle/>
          <a:p>
            <a:pPr eaLnBrk="1" hangingPunct="1"/>
            <a:r>
              <a:rPr lang="en-US" b="1" i="1" dirty="0" err="1"/>
              <a:t>Thuật</a:t>
            </a:r>
            <a:r>
              <a:rPr lang="en-US" b="1" i="1" dirty="0"/>
              <a:t> </a:t>
            </a:r>
            <a:r>
              <a:rPr lang="en-US" b="1" i="1" dirty="0" err="1"/>
              <a:t>toán</a:t>
            </a:r>
            <a:r>
              <a:rPr lang="en-US" b="1" i="1" dirty="0"/>
              <a:t> </a:t>
            </a:r>
            <a:r>
              <a:rPr lang="en-US" b="1" i="1" dirty="0" err="1"/>
              <a:t>tìm</a:t>
            </a:r>
            <a:r>
              <a:rPr lang="en-US" b="1" i="1" dirty="0"/>
              <a:t> bao </a:t>
            </a:r>
            <a:r>
              <a:rPr lang="en-US" b="1" i="1" dirty="0" err="1"/>
              <a:t>đóng</a:t>
            </a:r>
            <a:r>
              <a:rPr lang="en-US" b="1" i="1" dirty="0"/>
              <a:t> </a:t>
            </a:r>
            <a:r>
              <a:rPr lang="en-US" b="1" i="1" dirty="0" err="1"/>
              <a:t>của</a:t>
            </a:r>
            <a:r>
              <a:rPr lang="en-US" b="1" i="1" dirty="0"/>
              <a:t> </a:t>
            </a:r>
            <a:r>
              <a:rPr lang="en-US" b="1" i="1" dirty="0" err="1"/>
              <a:t>một</a:t>
            </a:r>
            <a:r>
              <a:rPr lang="en-US" b="1" i="1" dirty="0"/>
              <a:t> </a:t>
            </a:r>
            <a:r>
              <a:rPr lang="en-US" b="1" i="1" dirty="0" err="1"/>
              <a:t>tập</a:t>
            </a:r>
            <a:r>
              <a:rPr lang="en-US" b="1" i="1" dirty="0"/>
              <a:t> </a:t>
            </a:r>
            <a:r>
              <a:rPr lang="en-US" b="1" i="1" dirty="0" err="1"/>
              <a:t>thuộc</a:t>
            </a:r>
            <a:r>
              <a:rPr lang="en-US" b="1" i="1" dirty="0"/>
              <a:t> </a:t>
            </a:r>
            <a:r>
              <a:rPr lang="en-US" b="1" i="1" dirty="0" err="1"/>
              <a:t>tính</a:t>
            </a:r>
            <a:r>
              <a:rPr lang="en-US" b="1" i="1" dirty="0"/>
              <a:t>:</a:t>
            </a:r>
            <a:endParaRPr lang="en-US" i="1" dirty="0"/>
          </a:p>
          <a:p>
            <a:pPr eaLnBrk="1" hangingPunct="1">
              <a:buFontTx/>
              <a:buNone/>
            </a:pPr>
            <a:r>
              <a:rPr lang="en-US" dirty="0"/>
              <a:t>	</a:t>
            </a:r>
            <a:r>
              <a:rPr lang="en-US" dirty="0" err="1"/>
              <a:t>Vào</a:t>
            </a:r>
            <a:r>
              <a:rPr lang="en-US" dirty="0"/>
              <a:t>: R(U,F), X </a:t>
            </a:r>
            <a:r>
              <a:rPr lang="en-US" dirty="0">
                <a:sym typeface="Symbol" pitchFamily="18" charset="2"/>
              </a:rPr>
              <a:t></a:t>
            </a:r>
            <a:r>
              <a:rPr lang="en-US" dirty="0"/>
              <a:t> U, Ra: X+</a:t>
            </a:r>
            <a:endParaRPr lang="en-US" b="1" i="1" dirty="0"/>
          </a:p>
          <a:p>
            <a:pPr eaLnBrk="1" hangingPunct="1">
              <a:buFontTx/>
              <a:buNone/>
            </a:pPr>
            <a:r>
              <a:rPr lang="en-US" b="1" i="1" dirty="0"/>
              <a:t>	</a:t>
            </a:r>
            <a:r>
              <a:rPr lang="en-US" u="sng" dirty="0" err="1"/>
              <a:t>Phương</a:t>
            </a:r>
            <a:r>
              <a:rPr lang="en-US" u="sng" dirty="0"/>
              <a:t> </a:t>
            </a:r>
            <a:r>
              <a:rPr lang="en-US" u="sng" dirty="0" err="1"/>
              <a:t>pháp</a:t>
            </a:r>
            <a:r>
              <a:rPr lang="en-US" u="sng" dirty="0"/>
              <a:t>:</a:t>
            </a:r>
          </a:p>
          <a:p>
            <a:pPr lvl="1" eaLnBrk="1" hangingPunct="1"/>
            <a:r>
              <a:rPr lang="en-US" dirty="0"/>
              <a:t>B1: </a:t>
            </a:r>
            <a:r>
              <a:rPr lang="en-US" dirty="0" err="1"/>
              <a:t>Đặt</a:t>
            </a:r>
            <a:r>
              <a:rPr lang="en-US" dirty="0"/>
              <a:t> X</a:t>
            </a:r>
            <a:r>
              <a:rPr lang="en-US" baseline="-25000" dirty="0"/>
              <a:t>0</a:t>
            </a:r>
            <a:r>
              <a:rPr lang="en-US" dirty="0"/>
              <a:t> = X</a:t>
            </a:r>
          </a:p>
          <a:p>
            <a:pPr lvl="1" eaLnBrk="1" hangingPunct="1"/>
            <a:r>
              <a:rPr lang="en-US" dirty="0"/>
              <a:t>B2: </a:t>
            </a:r>
            <a:r>
              <a:rPr lang="en-US" dirty="0" err="1"/>
              <a:t>Với</a:t>
            </a:r>
            <a:r>
              <a:rPr lang="en-US" dirty="0"/>
              <a:t> </a:t>
            </a:r>
            <a:r>
              <a:rPr lang="en-US" dirty="0">
                <a:sym typeface="Symbol" pitchFamily="18" charset="2"/>
              </a:rPr>
              <a:t></a:t>
            </a:r>
            <a:r>
              <a:rPr lang="en-US" dirty="0" err="1"/>
              <a:t>i</a:t>
            </a:r>
            <a:r>
              <a:rPr lang="en-US" dirty="0"/>
              <a:t> = 0,1,…, </a:t>
            </a:r>
            <a:r>
              <a:rPr lang="en-US" dirty="0" err="1"/>
              <a:t>nếu</a:t>
            </a:r>
            <a:r>
              <a:rPr lang="en-US" dirty="0"/>
              <a:t> </a:t>
            </a:r>
            <a:r>
              <a:rPr lang="en-US" dirty="0" err="1"/>
              <a:t>tồn</a:t>
            </a:r>
            <a:r>
              <a:rPr lang="en-US" dirty="0"/>
              <a:t> </a:t>
            </a:r>
            <a:r>
              <a:rPr lang="en-US" dirty="0" err="1"/>
              <a:t>tại</a:t>
            </a:r>
            <a:r>
              <a:rPr lang="en-US" dirty="0"/>
              <a:t> </a:t>
            </a:r>
            <a:r>
              <a:rPr lang="en-US" dirty="0" err="1"/>
              <a:t>một</a:t>
            </a:r>
            <a:r>
              <a:rPr lang="en-US" dirty="0"/>
              <a:t> FD V → W </a:t>
            </a:r>
            <a:r>
              <a:rPr lang="en-US" dirty="0" err="1"/>
              <a:t>sao</a:t>
            </a:r>
            <a:r>
              <a:rPr lang="en-US" dirty="0"/>
              <a:t> </a:t>
            </a:r>
            <a:r>
              <a:rPr lang="en-US" dirty="0" err="1"/>
              <a:t>cho</a:t>
            </a:r>
            <a:r>
              <a:rPr lang="en-US" dirty="0"/>
              <a:t> V </a:t>
            </a:r>
            <a:r>
              <a:rPr lang="en-US" dirty="0">
                <a:sym typeface="Symbol" pitchFamily="18" charset="2"/>
              </a:rPr>
              <a:t></a:t>
            </a:r>
            <a:r>
              <a:rPr lang="en-US" dirty="0"/>
              <a:t> X</a:t>
            </a:r>
            <a:r>
              <a:rPr lang="en-US" b="1" baseline="-25000" dirty="0"/>
              <a:t>i</a:t>
            </a:r>
            <a:r>
              <a:rPr lang="en-US" dirty="0"/>
              <a:t> </a:t>
            </a:r>
            <a:r>
              <a:rPr lang="en-US" dirty="0">
                <a:sym typeface="Symbol" pitchFamily="18" charset="2"/>
              </a:rPr>
              <a:t></a:t>
            </a:r>
            <a:r>
              <a:rPr lang="en-US" dirty="0"/>
              <a:t> X</a:t>
            </a:r>
            <a:r>
              <a:rPr lang="en-US" b="1" baseline="-25000" dirty="0"/>
              <a:t>i+1</a:t>
            </a:r>
            <a:r>
              <a:rPr lang="en-US" dirty="0"/>
              <a:t> = X</a:t>
            </a:r>
            <a:r>
              <a:rPr lang="en-US" b="1" baseline="-25000" dirty="0"/>
              <a:t>i</a:t>
            </a:r>
            <a:r>
              <a:rPr lang="en-US" dirty="0"/>
              <a:t> </a:t>
            </a:r>
            <a:r>
              <a:rPr lang="en-US" dirty="0">
                <a:sym typeface="Symbol" pitchFamily="18" charset="2"/>
              </a:rPr>
              <a:t></a:t>
            </a:r>
            <a:r>
              <a:rPr lang="en-US" dirty="0"/>
              <a:t> </a:t>
            </a:r>
            <a:r>
              <a:rPr lang="en-US" dirty="0" err="1"/>
              <a:t>A</a:t>
            </a:r>
            <a:r>
              <a:rPr lang="en-US" b="1" baseline="-25000" dirty="0" err="1"/>
              <a:t>j</a:t>
            </a:r>
            <a:r>
              <a:rPr lang="en-US" dirty="0"/>
              <a:t> </a:t>
            </a:r>
            <a:r>
              <a:rPr lang="en-US" dirty="0">
                <a:sym typeface="Symbol" pitchFamily="18" charset="2"/>
              </a:rPr>
              <a:t></a:t>
            </a:r>
            <a:r>
              <a:rPr lang="en-US" dirty="0" err="1"/>
              <a:t>A</a:t>
            </a:r>
            <a:r>
              <a:rPr lang="en-US" b="1" baseline="-25000" dirty="0" err="1"/>
              <a:t>j</a:t>
            </a:r>
            <a:r>
              <a:rPr lang="en-US" dirty="0"/>
              <a:t> </a:t>
            </a:r>
            <a:r>
              <a:rPr lang="en-US" dirty="0">
                <a:sym typeface="Symbol" pitchFamily="18" charset="2"/>
              </a:rPr>
              <a:t></a:t>
            </a:r>
            <a:r>
              <a:rPr lang="en-US" dirty="0"/>
              <a:t> W</a:t>
            </a:r>
          </a:p>
          <a:p>
            <a:pPr lvl="1" eaLnBrk="1" hangingPunct="1"/>
            <a:r>
              <a:rPr lang="en-US" dirty="0"/>
              <a:t>B3: </a:t>
            </a:r>
            <a:r>
              <a:rPr lang="en-US" dirty="0" err="1"/>
              <a:t>Dừng</a:t>
            </a:r>
            <a:r>
              <a:rPr lang="en-US" dirty="0"/>
              <a:t> </a:t>
            </a:r>
            <a:r>
              <a:rPr lang="en-US" dirty="0" err="1"/>
              <a:t>khi</a:t>
            </a:r>
            <a:r>
              <a:rPr lang="en-US" dirty="0"/>
              <a:t> X</a:t>
            </a:r>
            <a:r>
              <a:rPr lang="en-US" b="1" baseline="-25000" dirty="0"/>
              <a:t>i</a:t>
            </a:r>
            <a:r>
              <a:rPr lang="en-US" dirty="0"/>
              <a:t> = X</a:t>
            </a:r>
            <a:r>
              <a:rPr lang="en-US" b="1" baseline="-25000" dirty="0"/>
              <a:t>i+1</a:t>
            </a:r>
            <a:r>
              <a:rPr lang="en-US" b="1" dirty="0"/>
              <a:t> </a:t>
            </a:r>
            <a:r>
              <a:rPr lang="en-US" b="1" dirty="0" err="1"/>
              <a:t>Hoặc</a:t>
            </a:r>
            <a:r>
              <a:rPr lang="en-US" b="1" dirty="0"/>
              <a:t> X+ = U</a:t>
            </a:r>
            <a:endParaRPr lang="en-US" b="1" baseline="-25000" dirty="0"/>
          </a:p>
          <a:p>
            <a:pPr lvl="1" eaLnBrk="1" hangingPunct="1"/>
            <a:r>
              <a:rPr lang="en-US" dirty="0" err="1"/>
              <a:t>Kết</a:t>
            </a:r>
            <a:r>
              <a:rPr lang="en-US" dirty="0"/>
              <a:t> </a:t>
            </a:r>
            <a:r>
              <a:rPr lang="en-US" dirty="0" err="1"/>
              <a:t>luận</a:t>
            </a:r>
            <a:r>
              <a:rPr lang="en-US" dirty="0"/>
              <a:t>: X</a:t>
            </a:r>
            <a:r>
              <a:rPr lang="en-US" baseline="30000" dirty="0"/>
              <a:t>+</a:t>
            </a:r>
            <a:r>
              <a:rPr lang="en-US" dirty="0"/>
              <a:t> = X</a:t>
            </a:r>
            <a:r>
              <a:rPr lang="en-US" b="1" baseline="-25000" dirty="0"/>
              <a:t>i</a:t>
            </a:r>
          </a:p>
          <a:p>
            <a:pPr eaLnBrk="1" hangingPunct="1"/>
            <a:r>
              <a:rPr lang="en-US" b="1" i="1" dirty="0" err="1"/>
              <a:t>Định</a:t>
            </a:r>
            <a:r>
              <a:rPr lang="en-US" b="1" i="1" dirty="0"/>
              <a:t> </a:t>
            </a:r>
            <a:r>
              <a:rPr lang="en-US" b="1" i="1" dirty="0" err="1"/>
              <a:t>lý</a:t>
            </a:r>
            <a:r>
              <a:rPr lang="en-US" b="1" i="1" dirty="0"/>
              <a:t>:</a:t>
            </a:r>
            <a:endParaRPr lang="en-US" b="1" dirty="0"/>
          </a:p>
          <a:p>
            <a:pPr lvl="1" eaLnBrk="1" hangingPunct="1">
              <a:buFontTx/>
              <a:buNone/>
            </a:pPr>
            <a:r>
              <a:rPr lang="en-US" b="1" dirty="0"/>
              <a:t>	</a:t>
            </a:r>
            <a:r>
              <a:rPr lang="en-US" b="1" dirty="0" err="1"/>
              <a:t>Hệ</a:t>
            </a:r>
            <a:r>
              <a:rPr lang="en-US" b="1" dirty="0"/>
              <a:t> </a:t>
            </a:r>
            <a:r>
              <a:rPr lang="en-US" b="1" dirty="0" err="1"/>
              <a:t>tiên</a:t>
            </a:r>
            <a:r>
              <a:rPr lang="en-US" b="1" dirty="0"/>
              <a:t> </a:t>
            </a:r>
            <a:r>
              <a:rPr lang="en-US" b="1" dirty="0" err="1"/>
              <a:t>đề</a:t>
            </a:r>
            <a:r>
              <a:rPr lang="en-US" b="1" dirty="0"/>
              <a:t> Armstrong </a:t>
            </a:r>
            <a:r>
              <a:rPr lang="en-US" b="1" dirty="0" err="1"/>
              <a:t>là</a:t>
            </a:r>
            <a:r>
              <a:rPr lang="en-US" b="1" dirty="0"/>
              <a:t> </a:t>
            </a:r>
            <a:r>
              <a:rPr lang="en-US" b="1" dirty="0" err="1"/>
              <a:t>đúng</a:t>
            </a:r>
            <a:r>
              <a:rPr lang="en-US" b="1" dirty="0"/>
              <a:t> </a:t>
            </a:r>
            <a:r>
              <a:rPr lang="en-US" b="1" dirty="0" err="1"/>
              <a:t>đắn</a:t>
            </a:r>
            <a:r>
              <a:rPr lang="en-US" b="1" dirty="0"/>
              <a:t> </a:t>
            </a:r>
            <a:r>
              <a:rPr lang="en-US" b="1" dirty="0" err="1"/>
              <a:t>và</a:t>
            </a:r>
            <a:r>
              <a:rPr lang="en-US" b="1" dirty="0"/>
              <a:t> </a:t>
            </a:r>
            <a:r>
              <a:rPr lang="en-US" b="1" dirty="0" err="1"/>
              <a:t>đầy</a:t>
            </a:r>
            <a:r>
              <a:rPr lang="en-US" b="1" dirty="0"/>
              <a:t> </a:t>
            </a:r>
            <a:r>
              <a:rPr lang="en-US" b="1" dirty="0" err="1"/>
              <a:t>đủ</a:t>
            </a:r>
            <a:r>
              <a:rPr lang="en-US" b="1" dirty="0"/>
              <a:t>.</a:t>
            </a:r>
            <a:r>
              <a:rPr lang="en-US" sz="2600" dirty="0"/>
              <a:t> </a:t>
            </a:r>
          </a:p>
        </p:txBody>
      </p:sp>
    </p:spTree>
    <p:extLst>
      <p:ext uri="{BB962C8B-B14F-4D97-AF65-F5344CB8AC3E}">
        <p14:creationId xmlns:p14="http://schemas.microsoft.com/office/powerpoint/2010/main" val="2879168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60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60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60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0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60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60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6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Nội dung chương V</a:t>
            </a:r>
          </a:p>
        </p:txBody>
      </p:sp>
      <p:sp>
        <p:nvSpPr>
          <p:cNvPr id="227331" name="Rectangle 3"/>
          <p:cNvSpPr>
            <a:spLocks noGrp="1" noChangeArrowheads="1"/>
          </p:cNvSpPr>
          <p:nvPr>
            <p:ph type="body" idx="1"/>
          </p:nvPr>
        </p:nvSpPr>
        <p:spPr/>
        <p:txBody>
          <a:bodyPr/>
          <a:lstStyle/>
          <a:p>
            <a:pPr>
              <a:lnSpc>
                <a:spcPct val="90000"/>
              </a:lnSpc>
            </a:pPr>
            <a:r>
              <a:rPr lang="en-US" sz="2200" b="1" dirty="0" err="1">
                <a:solidFill>
                  <a:srgbClr val="3333FF"/>
                </a:solidFill>
              </a:rPr>
              <a:t>Lý</a:t>
            </a:r>
            <a:r>
              <a:rPr lang="en-US" sz="2200" b="1" dirty="0">
                <a:solidFill>
                  <a:srgbClr val="3333FF"/>
                </a:solidFill>
              </a:rPr>
              <a:t> </a:t>
            </a:r>
            <a:r>
              <a:rPr lang="en-US" sz="2200" b="1" dirty="0" err="1">
                <a:solidFill>
                  <a:srgbClr val="3333FF"/>
                </a:solidFill>
              </a:rPr>
              <a:t>thuyết</a:t>
            </a:r>
            <a:r>
              <a:rPr lang="en-US" sz="2200" b="1" dirty="0">
                <a:solidFill>
                  <a:srgbClr val="3333FF"/>
                </a:solidFill>
              </a:rPr>
              <a:t> </a:t>
            </a:r>
            <a:r>
              <a:rPr lang="en-US" sz="2200" b="1" dirty="0" err="1">
                <a:solidFill>
                  <a:srgbClr val="3333FF"/>
                </a:solidFill>
              </a:rPr>
              <a:t>thiết</a:t>
            </a:r>
            <a:r>
              <a:rPr lang="en-US" sz="2200" b="1" dirty="0">
                <a:solidFill>
                  <a:srgbClr val="3333FF"/>
                </a:solidFill>
              </a:rPr>
              <a:t> </a:t>
            </a:r>
            <a:r>
              <a:rPr lang="en-US" sz="2200" b="1" dirty="0" err="1">
                <a:solidFill>
                  <a:srgbClr val="3333FF"/>
                </a:solidFill>
              </a:rPr>
              <a:t>kế</a:t>
            </a:r>
            <a:r>
              <a:rPr lang="en-US" sz="2200" b="1" dirty="0">
                <a:solidFill>
                  <a:srgbClr val="3333FF"/>
                </a:solidFill>
              </a:rPr>
              <a:t> CSDL</a:t>
            </a:r>
          </a:p>
          <a:p>
            <a:pPr>
              <a:lnSpc>
                <a:spcPct val="90000"/>
              </a:lnSpc>
            </a:pPr>
            <a:r>
              <a:rPr lang="en-US" sz="2200" dirty="0" err="1"/>
              <a:t>Phụ</a:t>
            </a:r>
            <a:r>
              <a:rPr lang="en-US" sz="2200" dirty="0"/>
              <a:t> </a:t>
            </a:r>
            <a:r>
              <a:rPr lang="en-US" sz="2200" dirty="0" err="1"/>
              <a:t>thuộc</a:t>
            </a:r>
            <a:r>
              <a:rPr lang="en-US" sz="2200" dirty="0"/>
              <a:t> </a:t>
            </a:r>
            <a:r>
              <a:rPr lang="en-US" sz="2200" dirty="0" err="1"/>
              <a:t>hàm</a:t>
            </a:r>
            <a:endParaRPr lang="en-US" sz="2200" dirty="0"/>
          </a:p>
          <a:p>
            <a:pPr lvl="1">
              <a:lnSpc>
                <a:spcPct val="90000"/>
              </a:lnSpc>
            </a:pPr>
            <a:r>
              <a:rPr lang="en-US" sz="2000" dirty="0" err="1">
                <a:solidFill>
                  <a:schemeClr val="tx1"/>
                </a:solidFill>
              </a:rPr>
              <a:t>Định</a:t>
            </a:r>
            <a:r>
              <a:rPr lang="en-US" sz="2000" dirty="0">
                <a:solidFill>
                  <a:schemeClr val="tx1"/>
                </a:solidFill>
              </a:rPr>
              <a:t> </a:t>
            </a:r>
            <a:r>
              <a:rPr lang="en-US" sz="2000" dirty="0" err="1">
                <a:solidFill>
                  <a:schemeClr val="tx1"/>
                </a:solidFill>
              </a:rPr>
              <a:t>nghĩa</a:t>
            </a:r>
            <a:endParaRPr lang="en-US" sz="2000" dirty="0">
              <a:solidFill>
                <a:schemeClr val="tx1"/>
              </a:solidFill>
            </a:endParaRPr>
          </a:p>
          <a:p>
            <a:pPr lvl="1">
              <a:lnSpc>
                <a:spcPct val="90000"/>
              </a:lnSpc>
            </a:pPr>
            <a:r>
              <a:rPr lang="en-US" sz="2000" dirty="0" err="1">
                <a:solidFill>
                  <a:schemeClr val="tx1"/>
                </a:solidFill>
              </a:rPr>
              <a:t>Pth</a:t>
            </a:r>
            <a:r>
              <a:rPr lang="en-US" sz="2000" dirty="0">
                <a:solidFill>
                  <a:schemeClr val="tx1"/>
                </a:solidFill>
              </a:rPr>
              <a:t> </a:t>
            </a:r>
            <a:r>
              <a:rPr lang="en-US" sz="2000" dirty="0" err="1">
                <a:solidFill>
                  <a:schemeClr val="tx1"/>
                </a:solidFill>
              </a:rPr>
              <a:t>được</a:t>
            </a:r>
            <a:r>
              <a:rPr lang="en-US" sz="2000" dirty="0">
                <a:solidFill>
                  <a:schemeClr val="tx1"/>
                </a:solidFill>
              </a:rPr>
              <a:t> </a:t>
            </a:r>
            <a:r>
              <a:rPr lang="en-US" sz="2000" dirty="0" err="1">
                <a:solidFill>
                  <a:schemeClr val="tx1"/>
                </a:solidFill>
              </a:rPr>
              <a:t>suy</a:t>
            </a:r>
            <a:r>
              <a:rPr lang="en-US" sz="2000" dirty="0">
                <a:solidFill>
                  <a:schemeClr val="tx1"/>
                </a:solidFill>
              </a:rPr>
              <a:t> </a:t>
            </a:r>
            <a:r>
              <a:rPr lang="en-US" sz="2000" dirty="0" err="1">
                <a:solidFill>
                  <a:schemeClr val="tx1"/>
                </a:solidFill>
              </a:rPr>
              <a:t>dẫn</a:t>
            </a:r>
            <a:r>
              <a:rPr lang="en-US" sz="2000" dirty="0">
                <a:solidFill>
                  <a:schemeClr val="tx1"/>
                </a:solidFill>
              </a:rPr>
              <a:t> </a:t>
            </a:r>
            <a:r>
              <a:rPr lang="en-US" sz="2000" dirty="0" err="1">
                <a:solidFill>
                  <a:schemeClr val="tx1"/>
                </a:solidFill>
              </a:rPr>
              <a:t>lôgic</a:t>
            </a:r>
            <a:r>
              <a:rPr lang="en-US" sz="2000" dirty="0">
                <a:solidFill>
                  <a:schemeClr val="tx1"/>
                </a:solidFill>
              </a:rPr>
              <a:t> </a:t>
            </a:r>
            <a:r>
              <a:rPr lang="en-US" sz="2000" dirty="0" err="1">
                <a:solidFill>
                  <a:schemeClr val="tx1"/>
                </a:solidFill>
              </a:rPr>
              <a:t>từ</a:t>
            </a:r>
            <a:r>
              <a:rPr lang="en-US" sz="2000" dirty="0">
                <a:solidFill>
                  <a:schemeClr val="tx1"/>
                </a:solidFill>
              </a:rPr>
              <a:t> F</a:t>
            </a:r>
          </a:p>
          <a:p>
            <a:pPr lvl="1">
              <a:lnSpc>
                <a:spcPct val="90000"/>
              </a:lnSpc>
            </a:pPr>
            <a:r>
              <a:rPr lang="en-US" sz="2000" dirty="0" err="1">
                <a:solidFill>
                  <a:schemeClr val="tx1"/>
                </a:solidFill>
              </a:rPr>
              <a:t>Hệ</a:t>
            </a:r>
            <a:r>
              <a:rPr lang="en-US" sz="2000" dirty="0">
                <a:solidFill>
                  <a:schemeClr val="tx1"/>
                </a:solidFill>
              </a:rPr>
              <a:t> </a:t>
            </a:r>
            <a:r>
              <a:rPr lang="en-US" sz="2000" dirty="0" err="1">
                <a:solidFill>
                  <a:schemeClr val="tx1"/>
                </a:solidFill>
              </a:rPr>
              <a:t>tiên</a:t>
            </a:r>
            <a:r>
              <a:rPr lang="en-US" sz="2000" dirty="0">
                <a:solidFill>
                  <a:schemeClr val="tx1"/>
                </a:solidFill>
              </a:rPr>
              <a:t> </a:t>
            </a:r>
            <a:r>
              <a:rPr lang="en-US" sz="2000" dirty="0" err="1">
                <a:solidFill>
                  <a:schemeClr val="tx1"/>
                </a:solidFill>
              </a:rPr>
              <a:t>đề</a:t>
            </a:r>
            <a:r>
              <a:rPr lang="en-US" sz="2000" dirty="0">
                <a:solidFill>
                  <a:schemeClr val="tx1"/>
                </a:solidFill>
              </a:rPr>
              <a:t> </a:t>
            </a:r>
            <a:r>
              <a:rPr lang="en-US" sz="2000" dirty="0" err="1">
                <a:solidFill>
                  <a:schemeClr val="tx1"/>
                </a:solidFill>
              </a:rPr>
              <a:t>cho</a:t>
            </a:r>
            <a:r>
              <a:rPr lang="en-US" sz="2000" dirty="0">
                <a:solidFill>
                  <a:schemeClr val="tx1"/>
                </a:solidFill>
              </a:rPr>
              <a:t> </a:t>
            </a:r>
            <a:r>
              <a:rPr lang="en-US" sz="2000" dirty="0" err="1">
                <a:solidFill>
                  <a:schemeClr val="tx1"/>
                </a:solidFill>
              </a:rPr>
              <a:t>pth</a:t>
            </a:r>
            <a:endParaRPr lang="en-US" sz="2000" dirty="0">
              <a:solidFill>
                <a:schemeClr val="tx1"/>
              </a:solidFill>
            </a:endParaRPr>
          </a:p>
          <a:p>
            <a:pPr lvl="1">
              <a:lnSpc>
                <a:spcPct val="90000"/>
              </a:lnSpc>
            </a:pPr>
            <a:r>
              <a:rPr lang="en-US" sz="2000" dirty="0">
                <a:solidFill>
                  <a:schemeClr val="tx1"/>
                </a:solidFill>
              </a:rPr>
              <a:t>Bao </a:t>
            </a:r>
            <a:r>
              <a:rPr lang="en-US" sz="2000" dirty="0" err="1">
                <a:solidFill>
                  <a:schemeClr val="tx1"/>
                </a:solidFill>
              </a:rPr>
              <a:t>đóng</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tập</a:t>
            </a:r>
            <a:r>
              <a:rPr lang="en-US" sz="2000" dirty="0">
                <a:solidFill>
                  <a:schemeClr val="tx1"/>
                </a:solidFill>
              </a:rPr>
              <a:t> </a:t>
            </a:r>
            <a:r>
              <a:rPr lang="en-US" sz="2000" dirty="0" err="1">
                <a:solidFill>
                  <a:schemeClr val="tx1"/>
                </a:solidFill>
              </a:rPr>
              <a:t>thuộc</a:t>
            </a:r>
            <a:r>
              <a:rPr lang="en-US" sz="2000" dirty="0">
                <a:solidFill>
                  <a:schemeClr val="tx1"/>
                </a:solidFill>
              </a:rPr>
              <a:t> </a:t>
            </a:r>
            <a:r>
              <a:rPr lang="en-US" sz="2000" dirty="0" err="1">
                <a:solidFill>
                  <a:schemeClr val="tx1"/>
                </a:solidFill>
              </a:rPr>
              <a:t>tính</a:t>
            </a:r>
            <a:endParaRPr lang="en-US" sz="2000" dirty="0">
              <a:solidFill>
                <a:schemeClr val="tx1"/>
              </a:solidFill>
            </a:endParaRPr>
          </a:p>
          <a:p>
            <a:pPr>
              <a:lnSpc>
                <a:spcPct val="90000"/>
              </a:lnSpc>
            </a:pPr>
            <a:r>
              <a:rPr lang="en-US" sz="2200" dirty="0" err="1"/>
              <a:t>Khóa</a:t>
            </a:r>
            <a:endParaRPr lang="en-US" sz="2200" dirty="0"/>
          </a:p>
          <a:p>
            <a:pPr lvl="1">
              <a:lnSpc>
                <a:spcPct val="90000"/>
              </a:lnSpc>
            </a:pPr>
            <a:r>
              <a:rPr lang="en-US" sz="2000" dirty="0" err="1">
                <a:solidFill>
                  <a:schemeClr val="tx1"/>
                </a:solidFill>
              </a:rPr>
              <a:t>Định</a:t>
            </a:r>
            <a:r>
              <a:rPr lang="en-US" sz="2000" dirty="0">
                <a:solidFill>
                  <a:schemeClr val="tx1"/>
                </a:solidFill>
              </a:rPr>
              <a:t> </a:t>
            </a:r>
            <a:r>
              <a:rPr lang="en-US" sz="2000" dirty="0" err="1">
                <a:solidFill>
                  <a:schemeClr val="tx1"/>
                </a:solidFill>
              </a:rPr>
              <a:t>nghĩa</a:t>
            </a:r>
            <a:endParaRPr lang="en-US" sz="2000" dirty="0">
              <a:solidFill>
                <a:schemeClr val="tx1"/>
              </a:solidFill>
            </a:endParaRPr>
          </a:p>
          <a:p>
            <a:pPr lvl="1">
              <a:lnSpc>
                <a:spcPct val="90000"/>
              </a:lnSpc>
            </a:pPr>
            <a:r>
              <a:rPr lang="en-US" sz="2000" dirty="0" err="1">
                <a:solidFill>
                  <a:schemeClr val="tx1"/>
                </a:solidFill>
              </a:rPr>
              <a:t>Các</a:t>
            </a:r>
            <a:r>
              <a:rPr lang="en-US" sz="2000" dirty="0">
                <a:solidFill>
                  <a:schemeClr val="tx1"/>
                </a:solidFill>
              </a:rPr>
              <a:t> </a:t>
            </a:r>
            <a:r>
              <a:rPr lang="en-US" sz="2000" dirty="0" err="1">
                <a:solidFill>
                  <a:schemeClr val="tx1"/>
                </a:solidFill>
              </a:rPr>
              <a:t>thuật</a:t>
            </a:r>
            <a:r>
              <a:rPr lang="en-US" sz="2000" dirty="0">
                <a:solidFill>
                  <a:schemeClr val="tx1"/>
                </a:solidFill>
              </a:rPr>
              <a:t> </a:t>
            </a:r>
            <a:r>
              <a:rPr lang="en-US" sz="2000" dirty="0" err="1">
                <a:solidFill>
                  <a:schemeClr val="tx1"/>
                </a:solidFill>
              </a:rPr>
              <a:t>toán</a:t>
            </a:r>
            <a:r>
              <a:rPr lang="en-US" sz="2000" dirty="0">
                <a:solidFill>
                  <a:schemeClr val="tx1"/>
                </a:solidFill>
              </a:rPr>
              <a:t> </a:t>
            </a:r>
            <a:r>
              <a:rPr lang="en-US" sz="2000" dirty="0" err="1">
                <a:solidFill>
                  <a:schemeClr val="tx1"/>
                </a:solidFill>
              </a:rPr>
              <a:t>tìm</a:t>
            </a:r>
            <a:r>
              <a:rPr lang="en-US" sz="2000" dirty="0">
                <a:solidFill>
                  <a:schemeClr val="tx1"/>
                </a:solidFill>
              </a:rPr>
              <a:t> </a:t>
            </a:r>
            <a:r>
              <a:rPr lang="en-US" sz="2000" dirty="0" err="1">
                <a:solidFill>
                  <a:schemeClr val="tx1"/>
                </a:solidFill>
              </a:rPr>
              <a:t>khóa</a:t>
            </a:r>
            <a:endParaRPr lang="en-US" sz="2000" dirty="0">
              <a:solidFill>
                <a:schemeClr val="tx1"/>
              </a:solidFill>
            </a:endParaRPr>
          </a:p>
          <a:p>
            <a:pPr>
              <a:lnSpc>
                <a:spcPct val="90000"/>
              </a:lnSpc>
            </a:pPr>
            <a:r>
              <a:rPr lang="en-US" sz="2200" dirty="0" err="1"/>
              <a:t>Phủ</a:t>
            </a:r>
            <a:r>
              <a:rPr lang="en-US" sz="2200" dirty="0"/>
              <a:t> </a:t>
            </a:r>
            <a:r>
              <a:rPr lang="en-US" sz="2200" dirty="0" err="1"/>
              <a:t>tối</a:t>
            </a:r>
            <a:r>
              <a:rPr lang="en-US" sz="2200" dirty="0"/>
              <a:t> </a:t>
            </a:r>
            <a:r>
              <a:rPr lang="en-US" sz="2200" dirty="0" err="1"/>
              <a:t>thiểu</a:t>
            </a:r>
            <a:r>
              <a:rPr lang="en-US" sz="2200" dirty="0"/>
              <a:t> (</a:t>
            </a:r>
            <a:r>
              <a:rPr lang="en-US" sz="2200" dirty="0" err="1"/>
              <a:t>cực</a:t>
            </a:r>
            <a:r>
              <a:rPr lang="en-US" sz="2200" dirty="0"/>
              <a:t> </a:t>
            </a:r>
            <a:r>
              <a:rPr lang="en-US" sz="2200" dirty="0" err="1"/>
              <a:t>tiểu</a:t>
            </a:r>
            <a:r>
              <a:rPr lang="en-US" sz="2200" dirty="0"/>
              <a:t>) </a:t>
            </a:r>
            <a:r>
              <a:rPr lang="en-US" sz="2200" dirty="0" err="1"/>
              <a:t>của</a:t>
            </a:r>
            <a:r>
              <a:rPr lang="en-US" sz="2200" dirty="0"/>
              <a:t> </a:t>
            </a:r>
            <a:r>
              <a:rPr lang="en-US" sz="2200" dirty="0" err="1"/>
              <a:t>tập</a:t>
            </a:r>
            <a:r>
              <a:rPr lang="en-US" sz="2200" dirty="0"/>
              <a:t> </a:t>
            </a:r>
            <a:r>
              <a:rPr lang="en-US" sz="2200" dirty="0" err="1"/>
              <a:t>pth</a:t>
            </a:r>
            <a:endParaRPr lang="en-US" sz="2200" dirty="0"/>
          </a:p>
          <a:p>
            <a:pPr lvl="1">
              <a:lnSpc>
                <a:spcPct val="90000"/>
              </a:lnSpc>
            </a:pPr>
            <a:r>
              <a:rPr lang="en-US" sz="2000" dirty="0" err="1">
                <a:solidFill>
                  <a:schemeClr val="tx1"/>
                </a:solidFill>
              </a:rPr>
              <a:t>Khái</a:t>
            </a:r>
            <a:r>
              <a:rPr lang="en-US" sz="2000" dirty="0">
                <a:solidFill>
                  <a:schemeClr val="tx1"/>
                </a:solidFill>
              </a:rPr>
              <a:t> </a:t>
            </a:r>
            <a:r>
              <a:rPr lang="en-US" sz="2000" dirty="0" err="1">
                <a:solidFill>
                  <a:schemeClr val="tx1"/>
                </a:solidFill>
              </a:rPr>
              <a:t>niệm</a:t>
            </a:r>
            <a:r>
              <a:rPr lang="en-US" sz="2000" dirty="0">
                <a:solidFill>
                  <a:schemeClr val="tx1"/>
                </a:solidFill>
              </a:rPr>
              <a:t> </a:t>
            </a:r>
            <a:r>
              <a:rPr lang="en-US" sz="2000" dirty="0" err="1">
                <a:solidFill>
                  <a:schemeClr val="tx1"/>
                </a:solidFill>
              </a:rPr>
              <a:t>pth</a:t>
            </a:r>
            <a:r>
              <a:rPr lang="en-US" sz="2000" dirty="0">
                <a:solidFill>
                  <a:schemeClr val="tx1"/>
                </a:solidFill>
              </a:rPr>
              <a:t> </a:t>
            </a:r>
            <a:r>
              <a:rPr lang="en-US" sz="2000" dirty="0" err="1">
                <a:solidFill>
                  <a:schemeClr val="tx1"/>
                </a:solidFill>
              </a:rPr>
              <a:t>tương</a:t>
            </a:r>
            <a:r>
              <a:rPr lang="en-US" sz="2000" dirty="0">
                <a:solidFill>
                  <a:schemeClr val="tx1"/>
                </a:solidFill>
              </a:rPr>
              <a:t> </a:t>
            </a:r>
            <a:r>
              <a:rPr lang="en-US" sz="2000" dirty="0" err="1">
                <a:solidFill>
                  <a:schemeClr val="tx1"/>
                </a:solidFill>
              </a:rPr>
              <a:t>đương</a:t>
            </a:r>
            <a:endParaRPr lang="en-US" sz="2000" dirty="0">
              <a:solidFill>
                <a:schemeClr val="tx1"/>
              </a:solidFill>
            </a:endParaRPr>
          </a:p>
          <a:p>
            <a:pPr lvl="1">
              <a:lnSpc>
                <a:spcPct val="90000"/>
              </a:lnSpc>
            </a:pPr>
            <a:r>
              <a:rPr lang="en-US" sz="2000" dirty="0" err="1">
                <a:solidFill>
                  <a:schemeClr val="tx1"/>
                </a:solidFill>
              </a:rPr>
              <a:t>Tập</a:t>
            </a:r>
            <a:r>
              <a:rPr lang="en-US" sz="2000" dirty="0">
                <a:solidFill>
                  <a:schemeClr val="tx1"/>
                </a:solidFill>
              </a:rPr>
              <a:t> </a:t>
            </a:r>
            <a:r>
              <a:rPr lang="en-US" sz="2000" dirty="0" err="1">
                <a:solidFill>
                  <a:schemeClr val="tx1"/>
                </a:solidFill>
              </a:rPr>
              <a:t>pth</a:t>
            </a:r>
            <a:r>
              <a:rPr lang="en-US" sz="2000" dirty="0">
                <a:solidFill>
                  <a:schemeClr val="tx1"/>
                </a:solidFill>
              </a:rPr>
              <a:t> </a:t>
            </a:r>
            <a:r>
              <a:rPr lang="en-US" sz="2000" dirty="0" err="1">
                <a:solidFill>
                  <a:schemeClr val="tx1"/>
                </a:solidFill>
              </a:rPr>
              <a:t>tối</a:t>
            </a:r>
            <a:r>
              <a:rPr lang="en-US" sz="2000" dirty="0">
                <a:solidFill>
                  <a:schemeClr val="tx1"/>
                </a:solidFill>
              </a:rPr>
              <a:t> </a:t>
            </a:r>
            <a:r>
              <a:rPr lang="en-US" sz="2000" dirty="0" err="1">
                <a:solidFill>
                  <a:schemeClr val="tx1"/>
                </a:solidFill>
              </a:rPr>
              <a:t>thiểu</a:t>
            </a:r>
            <a:endParaRPr lang="en-US" sz="2000" dirty="0">
              <a:solidFill>
                <a:schemeClr val="tx1"/>
              </a:solidFill>
            </a:endParaRPr>
          </a:p>
          <a:p>
            <a:pPr lvl="1">
              <a:lnSpc>
                <a:spcPct val="90000"/>
              </a:lnSpc>
            </a:pPr>
            <a:r>
              <a:rPr lang="en-US" sz="2000" dirty="0" err="1">
                <a:solidFill>
                  <a:schemeClr val="tx1"/>
                </a:solidFill>
              </a:rPr>
              <a:t>Thuật</a:t>
            </a:r>
            <a:r>
              <a:rPr lang="en-US" sz="2000" dirty="0">
                <a:solidFill>
                  <a:schemeClr val="tx1"/>
                </a:solidFill>
              </a:rPr>
              <a:t> </a:t>
            </a:r>
            <a:r>
              <a:rPr lang="en-US" sz="2000" dirty="0" err="1">
                <a:solidFill>
                  <a:schemeClr val="tx1"/>
                </a:solidFill>
              </a:rPr>
              <a:t>toán</a:t>
            </a:r>
            <a:r>
              <a:rPr lang="en-US" sz="2000" dirty="0">
                <a:solidFill>
                  <a:schemeClr val="tx1"/>
                </a:solidFill>
              </a:rPr>
              <a:t> </a:t>
            </a:r>
            <a:r>
              <a:rPr lang="en-US" sz="2000" dirty="0" err="1">
                <a:solidFill>
                  <a:schemeClr val="tx1"/>
                </a:solidFill>
              </a:rPr>
              <a:t>tìm</a:t>
            </a:r>
            <a:r>
              <a:rPr lang="en-US" sz="2000" dirty="0">
                <a:solidFill>
                  <a:schemeClr val="tx1"/>
                </a:solidFill>
              </a:rPr>
              <a:t> </a:t>
            </a:r>
            <a:r>
              <a:rPr lang="en-US" sz="2000" dirty="0" err="1">
                <a:solidFill>
                  <a:schemeClr val="tx1"/>
                </a:solidFill>
              </a:rPr>
              <a:t>phủ</a:t>
            </a:r>
            <a:r>
              <a:rPr lang="en-US" sz="2000" dirty="0">
                <a:solidFill>
                  <a:schemeClr val="tx1"/>
                </a:solidFill>
              </a:rPr>
              <a:t> </a:t>
            </a:r>
            <a:r>
              <a:rPr lang="en-US" sz="2000" dirty="0" err="1">
                <a:solidFill>
                  <a:schemeClr val="tx1"/>
                </a:solidFill>
              </a:rPr>
              <a:t>tối</a:t>
            </a:r>
            <a:r>
              <a:rPr lang="en-US" sz="2000" dirty="0">
                <a:solidFill>
                  <a:schemeClr val="tx1"/>
                </a:solidFill>
              </a:rPr>
              <a:t> </a:t>
            </a:r>
            <a:r>
              <a:rPr lang="en-US" sz="2000" dirty="0" err="1">
                <a:solidFill>
                  <a:schemeClr val="tx1"/>
                </a:solidFill>
              </a:rPr>
              <a:t>thiểu</a:t>
            </a:r>
            <a:endParaRPr lang="en-US" sz="2000" dirty="0">
              <a:solidFill>
                <a:schemeClr val="tx1"/>
              </a:solidFill>
            </a:endParaRPr>
          </a:p>
          <a:p>
            <a:pPr>
              <a:lnSpc>
                <a:spcPct val="90000"/>
              </a:lnSpc>
            </a:pPr>
            <a:r>
              <a:rPr lang="en-US" sz="2200" dirty="0" err="1"/>
              <a:t>Bài</a:t>
            </a:r>
            <a:r>
              <a:rPr lang="en-US" sz="2200" dirty="0"/>
              <a:t> </a:t>
            </a:r>
            <a:r>
              <a:rPr lang="en-US" sz="2200" dirty="0" err="1"/>
              <a:t>tập</a:t>
            </a:r>
            <a:endParaRPr lang="en-US" sz="2200" dirty="0"/>
          </a:p>
        </p:txBody>
      </p:sp>
    </p:spTree>
    <p:extLst>
      <p:ext uri="{BB962C8B-B14F-4D97-AF65-F5344CB8AC3E}">
        <p14:creationId xmlns:p14="http://schemas.microsoft.com/office/powerpoint/2010/main" val="4265254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idx="4294967295"/>
          </p:nvPr>
        </p:nvSpPr>
        <p:spPr/>
        <p:txBody>
          <a:bodyPr/>
          <a:lstStyle/>
          <a:p>
            <a:pPr eaLnBrk="1" hangingPunct="1"/>
            <a:r>
              <a:rPr lang="en-US"/>
              <a:t>Phụ thuộc hàm</a:t>
            </a:r>
            <a:br>
              <a:rPr lang="en-US"/>
            </a:br>
            <a:r>
              <a:rPr lang="en-US" sz="2400"/>
              <a:t>- Bao đóng của tập thuộc tính (tt)</a:t>
            </a:r>
          </a:p>
        </p:txBody>
      </p:sp>
      <p:sp>
        <p:nvSpPr>
          <p:cNvPr id="228355" name="Rectangle 3"/>
          <p:cNvSpPr>
            <a:spLocks noGrp="1" noChangeArrowheads="1"/>
          </p:cNvSpPr>
          <p:nvPr>
            <p:ph type="body" idx="4294967295"/>
          </p:nvPr>
        </p:nvSpPr>
        <p:spPr/>
        <p:txBody>
          <a:bodyPr/>
          <a:lstStyle/>
          <a:p>
            <a:pPr eaLnBrk="1" hangingPunct="1">
              <a:lnSpc>
                <a:spcPct val="90000"/>
              </a:lnSpc>
            </a:pPr>
            <a:r>
              <a:rPr lang="en-US" sz="2200" b="1" i="1" dirty="0" err="1"/>
              <a:t>Ví</a:t>
            </a:r>
            <a:r>
              <a:rPr lang="en-US" sz="2200" b="1" i="1" dirty="0"/>
              <a:t> </a:t>
            </a:r>
            <a:r>
              <a:rPr lang="en-US" sz="2200" b="1" i="1" dirty="0" err="1"/>
              <a:t>dụ</a:t>
            </a:r>
            <a:r>
              <a:rPr lang="en-US" sz="2200" b="1" i="1" dirty="0"/>
              <a:t>: </a:t>
            </a:r>
            <a:endParaRPr lang="en-US" sz="2200" dirty="0"/>
          </a:p>
          <a:p>
            <a:pPr eaLnBrk="1" hangingPunct="1">
              <a:lnSpc>
                <a:spcPct val="90000"/>
              </a:lnSpc>
              <a:buFontTx/>
              <a:buNone/>
            </a:pPr>
            <a:r>
              <a:rPr lang="en-US" sz="2200" dirty="0"/>
              <a:t>	</a:t>
            </a:r>
            <a:r>
              <a:rPr lang="en-US" sz="2200" dirty="0">
                <a:solidFill>
                  <a:srgbClr val="3333FF"/>
                </a:solidFill>
              </a:rPr>
              <a:t>R = ABCDEG </a:t>
            </a:r>
            <a:r>
              <a:rPr lang="en-US" sz="2200" dirty="0" err="1">
                <a:solidFill>
                  <a:srgbClr val="3333FF"/>
                </a:solidFill>
              </a:rPr>
              <a:t>và</a:t>
            </a:r>
            <a:r>
              <a:rPr lang="en-US" sz="2200" dirty="0">
                <a:solidFill>
                  <a:srgbClr val="3333FF"/>
                </a:solidFill>
              </a:rPr>
              <a:t> </a:t>
            </a:r>
            <a:r>
              <a:rPr lang="en-US" sz="2200" dirty="0" err="1">
                <a:solidFill>
                  <a:srgbClr val="3333FF"/>
                </a:solidFill>
              </a:rPr>
              <a:t>tập</a:t>
            </a:r>
            <a:r>
              <a:rPr lang="en-US" sz="2200" dirty="0">
                <a:solidFill>
                  <a:srgbClr val="3333FF"/>
                </a:solidFill>
              </a:rPr>
              <a:t> </a:t>
            </a:r>
            <a:r>
              <a:rPr lang="en-US" sz="2200" dirty="0" err="1">
                <a:solidFill>
                  <a:srgbClr val="3333FF"/>
                </a:solidFill>
              </a:rPr>
              <a:t>phụ</a:t>
            </a:r>
            <a:r>
              <a:rPr lang="en-US" sz="2200" dirty="0">
                <a:solidFill>
                  <a:srgbClr val="3333FF"/>
                </a:solidFill>
              </a:rPr>
              <a:t> </a:t>
            </a:r>
            <a:r>
              <a:rPr lang="en-US" sz="2200" dirty="0" err="1">
                <a:solidFill>
                  <a:srgbClr val="3333FF"/>
                </a:solidFill>
              </a:rPr>
              <a:t>thuộc</a:t>
            </a:r>
            <a:r>
              <a:rPr lang="en-US" sz="2200" dirty="0">
                <a:solidFill>
                  <a:srgbClr val="3333FF"/>
                </a:solidFill>
              </a:rPr>
              <a:t> </a:t>
            </a:r>
            <a:r>
              <a:rPr lang="en-US" sz="2200" dirty="0" err="1">
                <a:solidFill>
                  <a:srgbClr val="3333FF"/>
                </a:solidFill>
              </a:rPr>
              <a:t>hàm</a:t>
            </a:r>
            <a:r>
              <a:rPr lang="en-US" sz="2200" dirty="0">
                <a:solidFill>
                  <a:srgbClr val="3333FF"/>
                </a:solidFill>
              </a:rPr>
              <a:t> F </a:t>
            </a:r>
            <a:r>
              <a:rPr lang="en-US" sz="2200" dirty="0" err="1">
                <a:solidFill>
                  <a:srgbClr val="3333FF"/>
                </a:solidFill>
              </a:rPr>
              <a:t>như</a:t>
            </a:r>
            <a:r>
              <a:rPr lang="en-US" sz="2200" dirty="0">
                <a:solidFill>
                  <a:srgbClr val="3333FF"/>
                </a:solidFill>
              </a:rPr>
              <a:t> </a:t>
            </a:r>
            <a:r>
              <a:rPr lang="en-US" sz="2200" dirty="0" err="1">
                <a:solidFill>
                  <a:srgbClr val="3333FF"/>
                </a:solidFill>
              </a:rPr>
              <a:t>sau</a:t>
            </a:r>
            <a:r>
              <a:rPr lang="en-US" sz="2200" dirty="0">
                <a:solidFill>
                  <a:srgbClr val="3333FF"/>
                </a:solidFill>
              </a:rPr>
              <a:t>:</a:t>
            </a:r>
          </a:p>
          <a:p>
            <a:pPr eaLnBrk="1" hangingPunct="1">
              <a:lnSpc>
                <a:spcPct val="90000"/>
              </a:lnSpc>
              <a:buFontTx/>
              <a:buNone/>
            </a:pPr>
            <a:r>
              <a:rPr lang="en-US" sz="2200" dirty="0">
                <a:solidFill>
                  <a:srgbClr val="3333FF"/>
                </a:solidFill>
              </a:rPr>
              <a:t>	F = {AB→C		C →A		BC →D		ACD→B	D→EG		BE→C		CG→BD	CE→AG}</a:t>
            </a:r>
          </a:p>
          <a:p>
            <a:pPr eaLnBrk="1" hangingPunct="1">
              <a:lnSpc>
                <a:spcPct val="90000"/>
              </a:lnSpc>
              <a:buFontTx/>
              <a:buNone/>
            </a:pPr>
            <a:r>
              <a:rPr lang="en-US" sz="2200" dirty="0">
                <a:solidFill>
                  <a:srgbClr val="3333FF"/>
                </a:solidFill>
              </a:rPr>
              <a:t>	X = BD, </a:t>
            </a:r>
            <a:r>
              <a:rPr lang="en-US" sz="2200" dirty="0" err="1">
                <a:solidFill>
                  <a:srgbClr val="3333FF"/>
                </a:solidFill>
              </a:rPr>
              <a:t>tính</a:t>
            </a:r>
            <a:r>
              <a:rPr lang="en-US" sz="2200" dirty="0">
                <a:solidFill>
                  <a:srgbClr val="3333FF"/>
                </a:solidFill>
              </a:rPr>
              <a:t> X+</a:t>
            </a:r>
          </a:p>
          <a:p>
            <a:pPr eaLnBrk="1" hangingPunct="1">
              <a:lnSpc>
                <a:spcPct val="90000"/>
              </a:lnSpc>
              <a:buFontTx/>
              <a:buNone/>
            </a:pPr>
            <a:r>
              <a:rPr lang="en-US" sz="2200" dirty="0">
                <a:solidFill>
                  <a:srgbClr val="3333FF"/>
                </a:solidFill>
              </a:rPr>
              <a:t>BD+ = BDEG (</a:t>
            </a:r>
            <a:r>
              <a:rPr lang="en-US" sz="2200" dirty="0" err="1">
                <a:solidFill>
                  <a:srgbClr val="3333FF"/>
                </a:solidFill>
              </a:rPr>
              <a:t>nhờ</a:t>
            </a:r>
            <a:r>
              <a:rPr lang="en-US" sz="2200" dirty="0">
                <a:solidFill>
                  <a:srgbClr val="3333FF"/>
                </a:solidFill>
              </a:rPr>
              <a:t> F5)</a:t>
            </a:r>
          </a:p>
          <a:p>
            <a:pPr eaLnBrk="1" hangingPunct="1">
              <a:lnSpc>
                <a:spcPct val="90000"/>
              </a:lnSpc>
              <a:buFontTx/>
              <a:buNone/>
            </a:pPr>
            <a:r>
              <a:rPr lang="en-US" sz="2200" dirty="0">
                <a:solidFill>
                  <a:srgbClr val="3333FF"/>
                </a:solidFill>
              </a:rPr>
              <a:t>=BDEGC (</a:t>
            </a:r>
            <a:r>
              <a:rPr lang="en-US" sz="2200" dirty="0" err="1">
                <a:solidFill>
                  <a:srgbClr val="3333FF"/>
                </a:solidFill>
              </a:rPr>
              <a:t>nhờ</a:t>
            </a:r>
            <a:r>
              <a:rPr lang="en-US" sz="2200" dirty="0">
                <a:solidFill>
                  <a:srgbClr val="3333FF"/>
                </a:solidFill>
              </a:rPr>
              <a:t> F6)</a:t>
            </a:r>
          </a:p>
          <a:p>
            <a:pPr eaLnBrk="1" hangingPunct="1">
              <a:lnSpc>
                <a:spcPct val="90000"/>
              </a:lnSpc>
              <a:buFontTx/>
              <a:buNone/>
            </a:pPr>
            <a:r>
              <a:rPr lang="en-US" sz="2200" dirty="0">
                <a:solidFill>
                  <a:srgbClr val="3333FF"/>
                </a:solidFill>
              </a:rPr>
              <a:t>= BDEGCA (</a:t>
            </a:r>
            <a:r>
              <a:rPr lang="en-US" sz="2200" dirty="0" err="1">
                <a:solidFill>
                  <a:srgbClr val="3333FF"/>
                </a:solidFill>
              </a:rPr>
              <a:t>nhờ</a:t>
            </a:r>
            <a:r>
              <a:rPr lang="en-US" sz="2200" dirty="0">
                <a:solidFill>
                  <a:srgbClr val="3333FF"/>
                </a:solidFill>
              </a:rPr>
              <a:t> F2) = R </a:t>
            </a:r>
            <a:r>
              <a:rPr lang="en-US" sz="2200" dirty="0" err="1">
                <a:solidFill>
                  <a:srgbClr val="3333FF"/>
                </a:solidFill>
              </a:rPr>
              <a:t>thì</a:t>
            </a:r>
            <a:r>
              <a:rPr lang="en-US" sz="2200" dirty="0">
                <a:solidFill>
                  <a:srgbClr val="3333FF"/>
                </a:solidFill>
              </a:rPr>
              <a:t> </a:t>
            </a:r>
            <a:r>
              <a:rPr lang="en-US" sz="2200" dirty="0" err="1">
                <a:solidFill>
                  <a:srgbClr val="3333FF"/>
                </a:solidFill>
              </a:rPr>
              <a:t>dừng</a:t>
            </a:r>
            <a:r>
              <a:rPr lang="en-US" sz="2200" dirty="0">
                <a:solidFill>
                  <a:srgbClr val="3333FF"/>
                </a:solidFill>
              </a:rPr>
              <a:t> </a:t>
            </a:r>
            <a:r>
              <a:rPr lang="en-US" sz="2200" dirty="0" err="1">
                <a:solidFill>
                  <a:srgbClr val="3333FF"/>
                </a:solidFill>
              </a:rPr>
              <a:t>lại</a:t>
            </a:r>
            <a:endParaRPr lang="en-US" sz="2200" dirty="0">
              <a:solidFill>
                <a:srgbClr val="3333FF"/>
              </a:solidFill>
            </a:endParaRPr>
          </a:p>
          <a:p>
            <a:pPr eaLnBrk="1" hangingPunct="1">
              <a:lnSpc>
                <a:spcPct val="90000"/>
              </a:lnSpc>
              <a:buFontTx/>
              <a:buNone/>
            </a:pPr>
            <a:r>
              <a:rPr lang="en-US" sz="2200" dirty="0" err="1">
                <a:solidFill>
                  <a:srgbClr val="3333FF"/>
                </a:solidFill>
              </a:rPr>
              <a:t>Vậy</a:t>
            </a:r>
            <a:r>
              <a:rPr lang="en-US" sz="2200" dirty="0">
                <a:solidFill>
                  <a:srgbClr val="3333FF"/>
                </a:solidFill>
              </a:rPr>
              <a:t> (BD)+ = ABCDEG.</a:t>
            </a:r>
          </a:p>
          <a:p>
            <a:pPr eaLnBrk="1" hangingPunct="1">
              <a:lnSpc>
                <a:spcPct val="90000"/>
              </a:lnSpc>
              <a:buFontTx/>
              <a:buNone/>
            </a:pPr>
            <a:r>
              <a:rPr lang="en-US" sz="2200" dirty="0">
                <a:solidFill>
                  <a:schemeClr val="accent2"/>
                </a:solidFill>
                <a:sym typeface="Wingdings" pitchFamily="2" charset="2"/>
              </a:rPr>
              <a:t></a:t>
            </a:r>
            <a:endParaRPr lang="en-US" sz="2200" dirty="0">
              <a:solidFill>
                <a:schemeClr val="accent2"/>
              </a:solidFill>
            </a:endParaRPr>
          </a:p>
          <a:p>
            <a:pPr lvl="1" eaLnBrk="1" hangingPunct="1">
              <a:lnSpc>
                <a:spcPct val="90000"/>
              </a:lnSpc>
            </a:pPr>
            <a:r>
              <a:rPr lang="en-US" sz="2200" dirty="0" err="1"/>
              <a:t>Đầu</a:t>
            </a:r>
            <a:r>
              <a:rPr lang="en-US" sz="2200" dirty="0"/>
              <a:t> </a:t>
            </a:r>
            <a:r>
              <a:rPr lang="en-US" sz="2200" dirty="0" err="1"/>
              <a:t>tiên</a:t>
            </a:r>
            <a:r>
              <a:rPr lang="en-US" sz="2200" dirty="0"/>
              <a:t> ta </a:t>
            </a:r>
            <a:r>
              <a:rPr lang="en-US" sz="2200" dirty="0" err="1"/>
              <a:t>có</a:t>
            </a:r>
            <a:r>
              <a:rPr lang="en-US" sz="2200" dirty="0"/>
              <a:t> X</a:t>
            </a:r>
            <a:r>
              <a:rPr lang="en-US" sz="2200" baseline="-25000" dirty="0"/>
              <a:t>0</a:t>
            </a:r>
            <a:r>
              <a:rPr lang="en-US" sz="2200" dirty="0"/>
              <a:t> = BD, </a:t>
            </a:r>
            <a:r>
              <a:rPr lang="en-US" sz="2200" dirty="0" err="1"/>
              <a:t>để</a:t>
            </a:r>
            <a:r>
              <a:rPr lang="en-US" sz="2200" dirty="0"/>
              <a:t> </a:t>
            </a:r>
            <a:r>
              <a:rPr lang="en-US" sz="2200" dirty="0" err="1"/>
              <a:t>tìm</a:t>
            </a:r>
            <a:r>
              <a:rPr lang="en-US" sz="2200" dirty="0"/>
              <a:t> X</a:t>
            </a:r>
            <a:r>
              <a:rPr lang="en-US" sz="2200" baseline="-25000" dirty="0"/>
              <a:t>1</a:t>
            </a:r>
            <a:r>
              <a:rPr lang="en-US" sz="2200" dirty="0"/>
              <a:t> ta </a:t>
            </a:r>
            <a:r>
              <a:rPr lang="en-US" sz="2200" dirty="0" err="1"/>
              <a:t>tìm</a:t>
            </a:r>
            <a:r>
              <a:rPr lang="en-US" sz="2200" dirty="0"/>
              <a:t> </a:t>
            </a:r>
            <a:r>
              <a:rPr lang="en-US" sz="2200" dirty="0" err="1"/>
              <a:t>những</a:t>
            </a:r>
            <a:r>
              <a:rPr lang="en-US" sz="2200" dirty="0"/>
              <a:t> </a:t>
            </a:r>
            <a:r>
              <a:rPr lang="en-US" sz="2200" dirty="0" err="1"/>
              <a:t>phụ</a:t>
            </a:r>
            <a:r>
              <a:rPr lang="en-US" sz="2200" dirty="0"/>
              <a:t> </a:t>
            </a:r>
            <a:r>
              <a:rPr lang="en-US" sz="2200" dirty="0" err="1"/>
              <a:t>thuộc</a:t>
            </a:r>
            <a:r>
              <a:rPr lang="en-US" sz="2200" dirty="0"/>
              <a:t> </a:t>
            </a:r>
            <a:r>
              <a:rPr lang="en-US" sz="2200" dirty="0" err="1"/>
              <a:t>hàm</a:t>
            </a:r>
            <a:r>
              <a:rPr lang="en-US" sz="2200" dirty="0"/>
              <a:t> </a:t>
            </a:r>
            <a:r>
              <a:rPr lang="en-US" sz="2200" dirty="0" err="1"/>
              <a:t>trong</a:t>
            </a:r>
            <a:r>
              <a:rPr lang="en-US" sz="2200" dirty="0"/>
              <a:t> F </a:t>
            </a:r>
            <a:r>
              <a:rPr lang="en-US" sz="2200" dirty="0" err="1"/>
              <a:t>có</a:t>
            </a:r>
            <a:r>
              <a:rPr lang="en-US" sz="2200" dirty="0"/>
              <a:t> </a:t>
            </a:r>
            <a:r>
              <a:rPr lang="en-US" sz="2200" dirty="0" err="1"/>
              <a:t>vế</a:t>
            </a:r>
            <a:r>
              <a:rPr lang="en-US" sz="2200" dirty="0"/>
              <a:t> </a:t>
            </a:r>
            <a:r>
              <a:rPr lang="en-US" sz="2200" dirty="0" err="1"/>
              <a:t>trái</a:t>
            </a:r>
            <a:r>
              <a:rPr lang="en-US" sz="2200" dirty="0"/>
              <a:t> </a:t>
            </a:r>
            <a:r>
              <a:rPr lang="en-US" sz="2200" dirty="0" err="1"/>
              <a:t>nằm</a:t>
            </a:r>
            <a:r>
              <a:rPr lang="en-US" sz="2200" dirty="0"/>
              <a:t> </a:t>
            </a:r>
            <a:r>
              <a:rPr lang="en-US" sz="2200" dirty="0" err="1"/>
              <a:t>trong</a:t>
            </a:r>
            <a:r>
              <a:rPr lang="en-US" sz="2200" dirty="0"/>
              <a:t> BD, ta </a:t>
            </a:r>
            <a:r>
              <a:rPr lang="en-US" sz="2200" dirty="0" err="1"/>
              <a:t>có</a:t>
            </a:r>
            <a:r>
              <a:rPr lang="en-US" sz="2200" dirty="0"/>
              <a:t> PTH D→EG </a:t>
            </a:r>
            <a:r>
              <a:rPr lang="en-US" sz="2200" dirty="0" err="1"/>
              <a:t>thỏa</a:t>
            </a:r>
            <a:r>
              <a:rPr lang="en-US" sz="2200" dirty="0"/>
              <a:t> </a:t>
            </a:r>
            <a:r>
              <a:rPr lang="en-US" sz="2200" dirty="0" err="1"/>
              <a:t>mãn</a:t>
            </a:r>
            <a:r>
              <a:rPr lang="en-US" sz="2200" dirty="0"/>
              <a:t> </a:t>
            </a:r>
            <a:r>
              <a:rPr lang="en-US" sz="2200" dirty="0" err="1"/>
              <a:t>điều</a:t>
            </a:r>
            <a:r>
              <a:rPr lang="en-US" sz="2200" dirty="0"/>
              <a:t> </a:t>
            </a:r>
            <a:r>
              <a:rPr lang="en-US" sz="2200" dirty="0" err="1"/>
              <a:t>kiện</a:t>
            </a:r>
            <a:r>
              <a:rPr lang="en-US" sz="2200" dirty="0"/>
              <a:t> </a:t>
            </a:r>
            <a:r>
              <a:rPr lang="en-US" sz="2200" dirty="0" err="1"/>
              <a:t>đó</a:t>
            </a:r>
            <a:r>
              <a:rPr lang="en-US" sz="2200" dirty="0"/>
              <a:t>.</a:t>
            </a:r>
          </a:p>
          <a:p>
            <a:pPr lvl="1" eaLnBrk="1" hangingPunct="1">
              <a:lnSpc>
                <a:spcPct val="90000"/>
              </a:lnSpc>
            </a:pPr>
            <a:r>
              <a:rPr lang="en-US" sz="2200" dirty="0"/>
              <a:t>X1 = BDEG, </a:t>
            </a:r>
            <a:r>
              <a:rPr lang="en-US" sz="2200" dirty="0" err="1"/>
              <a:t>tiếp</a:t>
            </a:r>
            <a:r>
              <a:rPr lang="en-US" sz="2200" dirty="0"/>
              <a:t> </a:t>
            </a:r>
            <a:r>
              <a:rPr lang="en-US" sz="2200" dirty="0" err="1"/>
              <a:t>tục</a:t>
            </a:r>
            <a:r>
              <a:rPr lang="en-US" sz="2200" dirty="0"/>
              <a:t> </a:t>
            </a:r>
            <a:r>
              <a:rPr lang="en-US" sz="2200" dirty="0" err="1"/>
              <a:t>để</a:t>
            </a:r>
            <a:r>
              <a:rPr lang="en-US" sz="2200" dirty="0"/>
              <a:t> </a:t>
            </a:r>
            <a:r>
              <a:rPr lang="en-US" sz="2200" dirty="0" err="1"/>
              <a:t>tìm</a:t>
            </a:r>
            <a:r>
              <a:rPr lang="en-US" sz="2200" dirty="0"/>
              <a:t> X</a:t>
            </a:r>
            <a:r>
              <a:rPr lang="en-US" sz="2200" baseline="-25000" dirty="0"/>
              <a:t>2</a:t>
            </a:r>
            <a:r>
              <a:rPr lang="en-US" sz="2200" dirty="0"/>
              <a:t> ta </a:t>
            </a:r>
            <a:r>
              <a:rPr lang="en-US" sz="2200" dirty="0" err="1"/>
              <a:t>tìm</a:t>
            </a:r>
            <a:r>
              <a:rPr lang="en-US" sz="2200" dirty="0"/>
              <a:t> </a:t>
            </a:r>
            <a:r>
              <a:rPr lang="en-US" sz="2200" dirty="0" err="1"/>
              <a:t>những</a:t>
            </a:r>
            <a:r>
              <a:rPr lang="en-US" sz="2200" dirty="0"/>
              <a:t> PTH </a:t>
            </a:r>
            <a:r>
              <a:rPr lang="en-US" sz="2200" dirty="0" err="1"/>
              <a:t>có</a:t>
            </a:r>
            <a:r>
              <a:rPr lang="en-US" sz="2200" dirty="0"/>
              <a:t> </a:t>
            </a:r>
            <a:r>
              <a:rPr lang="en-US" sz="2200" dirty="0" err="1"/>
              <a:t>vế</a:t>
            </a:r>
            <a:r>
              <a:rPr lang="en-US" sz="2200" dirty="0"/>
              <a:t> </a:t>
            </a:r>
            <a:r>
              <a:rPr lang="en-US" sz="2200" dirty="0" err="1"/>
              <a:t>trái</a:t>
            </a:r>
            <a:r>
              <a:rPr lang="en-US" sz="2200" dirty="0"/>
              <a:t> </a:t>
            </a:r>
            <a:r>
              <a:rPr lang="en-US" sz="2200" dirty="0" err="1"/>
              <a:t>nằm</a:t>
            </a:r>
            <a:r>
              <a:rPr lang="en-US" sz="2200" dirty="0"/>
              <a:t> </a:t>
            </a:r>
            <a:r>
              <a:rPr lang="en-US" sz="2200" dirty="0" err="1"/>
              <a:t>trong</a:t>
            </a:r>
            <a:r>
              <a:rPr lang="en-US" sz="2200" dirty="0"/>
              <a:t> BDEG, ta </a:t>
            </a:r>
            <a:r>
              <a:rPr lang="en-US" sz="2200" dirty="0" err="1"/>
              <a:t>có</a:t>
            </a:r>
            <a:r>
              <a:rPr lang="en-US" sz="2200" dirty="0"/>
              <a:t> BE→C, </a:t>
            </a:r>
            <a:r>
              <a:rPr lang="en-US" sz="2200" dirty="0" err="1"/>
              <a:t>vậy</a:t>
            </a:r>
            <a:r>
              <a:rPr lang="en-US" sz="2200" dirty="0"/>
              <a:t> X</a:t>
            </a:r>
            <a:r>
              <a:rPr lang="en-US" sz="2200" baseline="-25000" dirty="0"/>
              <a:t>2</a:t>
            </a:r>
            <a:r>
              <a:rPr lang="en-US" sz="2200" dirty="0"/>
              <a:t> = BDEGC.</a:t>
            </a:r>
          </a:p>
          <a:p>
            <a:pPr lvl="1" eaLnBrk="1" hangingPunct="1">
              <a:lnSpc>
                <a:spcPct val="90000"/>
              </a:lnSpc>
            </a:pPr>
            <a:r>
              <a:rPr lang="en-US" sz="2200" dirty="0" err="1"/>
              <a:t>Tương</a:t>
            </a:r>
            <a:r>
              <a:rPr lang="en-US" sz="2200" dirty="0"/>
              <a:t> </a:t>
            </a:r>
            <a:r>
              <a:rPr lang="en-US" sz="2200" dirty="0" err="1"/>
              <a:t>tự</a:t>
            </a:r>
            <a:r>
              <a:rPr lang="en-US" sz="2200" dirty="0"/>
              <a:t> </a:t>
            </a:r>
            <a:r>
              <a:rPr lang="en-US" sz="2200" dirty="0" err="1"/>
              <a:t>như</a:t>
            </a:r>
            <a:r>
              <a:rPr lang="en-US" sz="2200" dirty="0"/>
              <a:t> </a:t>
            </a:r>
            <a:r>
              <a:rPr lang="en-US" sz="2200" dirty="0" err="1"/>
              <a:t>vậy</a:t>
            </a:r>
            <a:r>
              <a:rPr lang="en-US" sz="2200" dirty="0"/>
              <a:t> ta </a:t>
            </a:r>
            <a:r>
              <a:rPr lang="en-US" sz="2200" dirty="0" err="1"/>
              <a:t>có</a:t>
            </a:r>
            <a:r>
              <a:rPr lang="en-US" sz="2200" dirty="0"/>
              <a:t> X</a:t>
            </a:r>
            <a:r>
              <a:rPr lang="en-US" sz="2200" baseline="-25000" dirty="0"/>
              <a:t>3</a:t>
            </a:r>
            <a:r>
              <a:rPr lang="en-US" sz="2200" dirty="0"/>
              <a:t> = ABCDEG </a:t>
            </a:r>
            <a:r>
              <a:rPr lang="en-US" sz="2200" dirty="0" err="1"/>
              <a:t>đây</a:t>
            </a:r>
            <a:r>
              <a:rPr lang="en-US" sz="2200" dirty="0"/>
              <a:t> </a:t>
            </a:r>
            <a:r>
              <a:rPr lang="en-US" sz="2200" dirty="0" err="1"/>
              <a:t>là</a:t>
            </a:r>
            <a:r>
              <a:rPr lang="en-US" sz="2200" dirty="0"/>
              <a:t> </a:t>
            </a:r>
            <a:r>
              <a:rPr lang="en-US" sz="2200" dirty="0" err="1"/>
              <a:t>tập</a:t>
            </a:r>
            <a:r>
              <a:rPr lang="en-US" sz="2200" dirty="0"/>
              <a:t> X</a:t>
            </a:r>
            <a:r>
              <a:rPr lang="en-US" sz="2200" baseline="30000" dirty="0"/>
              <a:t>+</a:t>
            </a:r>
            <a:r>
              <a:rPr lang="en-US" sz="2200" dirty="0"/>
              <a:t> = (BD)</a:t>
            </a:r>
            <a:r>
              <a:rPr lang="en-US" sz="2200" baseline="30000" dirty="0"/>
              <a:t>+</a:t>
            </a:r>
            <a:r>
              <a:rPr lang="en-US" sz="2200" dirty="0"/>
              <a:t> = R </a:t>
            </a:r>
          </a:p>
        </p:txBody>
      </p:sp>
    </p:spTree>
    <p:extLst>
      <p:ext uri="{BB962C8B-B14F-4D97-AF65-F5344CB8AC3E}">
        <p14:creationId xmlns:p14="http://schemas.microsoft.com/office/powerpoint/2010/main" val="3780385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83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83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835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8355">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8355">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83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Nội dung chương V</a:t>
            </a:r>
          </a:p>
        </p:txBody>
      </p:sp>
      <p:sp>
        <p:nvSpPr>
          <p:cNvPr id="246787" name="Rectangle 3"/>
          <p:cNvSpPr>
            <a:spLocks noGrp="1" noChangeArrowheads="1"/>
          </p:cNvSpPr>
          <p:nvPr>
            <p:ph type="body" idx="1"/>
          </p:nvPr>
        </p:nvSpPr>
        <p:spPr/>
        <p:txBody>
          <a:bodyPr/>
          <a:lstStyle/>
          <a:p>
            <a:pPr>
              <a:lnSpc>
                <a:spcPct val="90000"/>
              </a:lnSpc>
            </a:pPr>
            <a:r>
              <a:rPr lang="en-US" sz="2200">
                <a:solidFill>
                  <a:schemeClr val="bg2"/>
                </a:solidFill>
              </a:rPr>
              <a:t>Lý thuyết thiết kế CSDL</a:t>
            </a:r>
          </a:p>
          <a:p>
            <a:pPr>
              <a:lnSpc>
                <a:spcPct val="90000"/>
              </a:lnSpc>
            </a:pPr>
            <a:r>
              <a:rPr lang="en-US" sz="2200">
                <a:solidFill>
                  <a:schemeClr val="bg2"/>
                </a:solidFill>
              </a:rPr>
              <a:t>Phụ thuộc hàm</a:t>
            </a:r>
          </a:p>
          <a:p>
            <a:pPr lvl="1">
              <a:lnSpc>
                <a:spcPct val="90000"/>
              </a:lnSpc>
            </a:pPr>
            <a:r>
              <a:rPr lang="en-US" sz="2000">
                <a:solidFill>
                  <a:schemeClr val="bg2"/>
                </a:solidFill>
              </a:rPr>
              <a:t>Định nghĩa</a:t>
            </a:r>
          </a:p>
          <a:p>
            <a:pPr lvl="1">
              <a:lnSpc>
                <a:spcPct val="90000"/>
              </a:lnSpc>
            </a:pPr>
            <a:r>
              <a:rPr lang="en-US" sz="2000">
                <a:solidFill>
                  <a:schemeClr val="bg2"/>
                </a:solidFill>
              </a:rPr>
              <a:t>Pth được suy dẫn lôgic từ F</a:t>
            </a:r>
          </a:p>
          <a:p>
            <a:pPr lvl="1">
              <a:lnSpc>
                <a:spcPct val="90000"/>
              </a:lnSpc>
            </a:pPr>
            <a:r>
              <a:rPr lang="en-US" sz="2000">
                <a:solidFill>
                  <a:schemeClr val="bg2"/>
                </a:solidFill>
              </a:rPr>
              <a:t>Hệ tiên đề cho pth</a:t>
            </a:r>
          </a:p>
          <a:p>
            <a:pPr lvl="1">
              <a:lnSpc>
                <a:spcPct val="90000"/>
              </a:lnSpc>
            </a:pPr>
            <a:r>
              <a:rPr lang="en-US" sz="2000">
                <a:solidFill>
                  <a:schemeClr val="bg2"/>
                </a:solidFill>
              </a:rPr>
              <a:t>Bao đóng của tập thuộc tính</a:t>
            </a:r>
          </a:p>
          <a:p>
            <a:pPr>
              <a:lnSpc>
                <a:spcPct val="90000"/>
              </a:lnSpc>
            </a:pPr>
            <a:r>
              <a:rPr lang="en-US" sz="2200" b="1">
                <a:solidFill>
                  <a:srgbClr val="3333FF"/>
                </a:solidFill>
              </a:rPr>
              <a:t>Khóa</a:t>
            </a:r>
          </a:p>
          <a:p>
            <a:pPr lvl="1">
              <a:lnSpc>
                <a:spcPct val="90000"/>
              </a:lnSpc>
            </a:pPr>
            <a:r>
              <a:rPr lang="en-US" sz="2000" b="1"/>
              <a:t>Định nghĩa</a:t>
            </a:r>
          </a:p>
          <a:p>
            <a:pPr lvl="1">
              <a:lnSpc>
                <a:spcPct val="90000"/>
              </a:lnSpc>
            </a:pPr>
            <a:r>
              <a:rPr lang="en-US" sz="2000" b="1"/>
              <a:t>Các thuật toán tìm khóa</a:t>
            </a:r>
          </a:p>
          <a:p>
            <a:pPr>
              <a:lnSpc>
                <a:spcPct val="90000"/>
              </a:lnSpc>
            </a:pPr>
            <a:r>
              <a:rPr lang="en-US" sz="2200"/>
              <a:t>Phủ tối thiểu (cực tiểu) của tập pth</a:t>
            </a:r>
          </a:p>
          <a:p>
            <a:pPr lvl="1">
              <a:lnSpc>
                <a:spcPct val="90000"/>
              </a:lnSpc>
            </a:pPr>
            <a:r>
              <a:rPr lang="en-US" sz="2000">
                <a:solidFill>
                  <a:schemeClr val="tx1"/>
                </a:solidFill>
              </a:rPr>
              <a:t>Khái niệm pth tương đương</a:t>
            </a:r>
          </a:p>
          <a:p>
            <a:pPr lvl="1">
              <a:lnSpc>
                <a:spcPct val="90000"/>
              </a:lnSpc>
            </a:pPr>
            <a:r>
              <a:rPr lang="en-US" sz="2000">
                <a:solidFill>
                  <a:schemeClr val="tx1"/>
                </a:solidFill>
              </a:rPr>
              <a:t>Tập pth tối thiểu</a:t>
            </a:r>
          </a:p>
          <a:p>
            <a:pPr lvl="1">
              <a:lnSpc>
                <a:spcPct val="90000"/>
              </a:lnSpc>
            </a:pPr>
            <a:r>
              <a:rPr lang="en-US" sz="2000">
                <a:solidFill>
                  <a:schemeClr val="tx1"/>
                </a:solidFill>
              </a:rPr>
              <a:t>Thuật toán tìm phủ tối thiểu</a:t>
            </a:r>
          </a:p>
          <a:p>
            <a:pPr>
              <a:lnSpc>
                <a:spcPct val="90000"/>
              </a:lnSpc>
            </a:pPr>
            <a:r>
              <a:rPr lang="en-US" sz="2200"/>
              <a:t>Bài tập</a:t>
            </a:r>
          </a:p>
        </p:txBody>
      </p:sp>
    </p:spTree>
    <p:extLst>
      <p:ext uri="{BB962C8B-B14F-4D97-AF65-F5344CB8AC3E}">
        <p14:creationId xmlns:p14="http://schemas.microsoft.com/office/powerpoint/2010/main" val="12870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7811" name="Rectangle 2"/>
          <p:cNvSpPr>
            <a:spLocks noGrp="1" noChangeArrowheads="1"/>
          </p:cNvSpPr>
          <p:nvPr>
            <p:ph type="title" idx="4294967295"/>
          </p:nvPr>
        </p:nvSpPr>
        <p:spPr/>
        <p:txBody>
          <a:bodyPr/>
          <a:lstStyle/>
          <a:p>
            <a:pPr eaLnBrk="1" hangingPunct="1"/>
            <a:r>
              <a:rPr lang="en-US"/>
              <a:t>Khóa </a:t>
            </a:r>
            <a:br>
              <a:rPr lang="en-US"/>
            </a:br>
            <a:r>
              <a:rPr lang="en-US" sz="2400"/>
              <a:t>- Định nghĩa khóa</a:t>
            </a:r>
          </a:p>
        </p:txBody>
      </p:sp>
      <p:sp>
        <p:nvSpPr>
          <p:cNvPr id="313347" name="Rectangle 3"/>
          <p:cNvSpPr>
            <a:spLocks noGrp="1" noChangeArrowheads="1"/>
          </p:cNvSpPr>
          <p:nvPr>
            <p:ph type="body" idx="4294967295"/>
          </p:nvPr>
        </p:nvSpPr>
        <p:spPr/>
        <p:txBody>
          <a:bodyPr/>
          <a:lstStyle/>
          <a:p>
            <a:pPr eaLnBrk="1" hangingPunct="1">
              <a:lnSpc>
                <a:spcPct val="90000"/>
              </a:lnSpc>
            </a:pPr>
            <a:r>
              <a:rPr lang="en-US" b="1" i="1" dirty="0" err="1"/>
              <a:t>Siêu</a:t>
            </a:r>
            <a:r>
              <a:rPr lang="en-US" b="1" i="1" dirty="0"/>
              <a:t> </a:t>
            </a:r>
            <a:r>
              <a:rPr lang="en-US" b="1" i="1" dirty="0" err="1"/>
              <a:t>khóa</a:t>
            </a:r>
            <a:r>
              <a:rPr lang="en-US" b="1" i="1" dirty="0"/>
              <a:t> (super key)</a:t>
            </a:r>
            <a:endParaRPr lang="en-US" dirty="0"/>
          </a:p>
          <a:p>
            <a:pPr lvl="1" eaLnBrk="1" hangingPunct="1">
              <a:lnSpc>
                <a:spcPct val="90000"/>
              </a:lnSpc>
            </a:pPr>
            <a:r>
              <a:rPr lang="en-US" dirty="0" err="1"/>
              <a:t>Siêu</a:t>
            </a:r>
            <a:r>
              <a:rPr lang="en-US" dirty="0"/>
              <a:t> </a:t>
            </a:r>
            <a:r>
              <a:rPr lang="en-US" dirty="0" err="1"/>
              <a:t>khóa</a:t>
            </a:r>
            <a:r>
              <a:rPr lang="en-US" dirty="0"/>
              <a:t> </a:t>
            </a:r>
            <a:r>
              <a:rPr lang="en-US" dirty="0" err="1"/>
              <a:t>là</a:t>
            </a:r>
            <a:r>
              <a:rPr lang="en-US" dirty="0"/>
              <a:t> </a:t>
            </a:r>
            <a:r>
              <a:rPr lang="en-US" dirty="0" err="1"/>
              <a:t>một</a:t>
            </a:r>
            <a:r>
              <a:rPr lang="en-US" dirty="0"/>
              <a:t> </a:t>
            </a:r>
            <a:r>
              <a:rPr lang="en-US" dirty="0" err="1"/>
              <a:t>tập</a:t>
            </a:r>
            <a:r>
              <a:rPr lang="en-US" dirty="0"/>
              <a:t> con X </a:t>
            </a:r>
            <a:r>
              <a:rPr lang="en-US" dirty="0" err="1"/>
              <a:t>khác</a:t>
            </a:r>
            <a:r>
              <a:rPr lang="en-US" dirty="0"/>
              <a:t> </a:t>
            </a:r>
            <a:r>
              <a:rPr lang="en-US" dirty="0" err="1"/>
              <a:t>rỗng</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R </a:t>
            </a:r>
            <a:r>
              <a:rPr lang="en-US" dirty="0" err="1"/>
              <a:t>sao</a:t>
            </a:r>
            <a:r>
              <a:rPr lang="en-US" dirty="0"/>
              <a:t> </a:t>
            </a:r>
            <a:r>
              <a:rPr lang="en-US" dirty="0" err="1"/>
              <a:t>cho</a:t>
            </a:r>
            <a:r>
              <a:rPr lang="en-US" dirty="0"/>
              <a:t> </a:t>
            </a:r>
            <a:r>
              <a:rPr lang="en-US" dirty="0" err="1"/>
              <a:t>với</a:t>
            </a:r>
            <a:r>
              <a:rPr lang="en-US" dirty="0"/>
              <a:t> </a:t>
            </a:r>
            <a:r>
              <a:rPr lang="en-US" dirty="0" err="1"/>
              <a:t>bất</a:t>
            </a:r>
            <a:r>
              <a:rPr lang="en-US" dirty="0"/>
              <a:t> </a:t>
            </a:r>
            <a:r>
              <a:rPr lang="en-US" dirty="0" err="1"/>
              <a:t>kỳ</a:t>
            </a:r>
            <a:r>
              <a:rPr lang="en-US" dirty="0"/>
              <a:t> </a:t>
            </a:r>
            <a:r>
              <a:rPr lang="en-US" dirty="0" err="1"/>
              <a:t>hai</a:t>
            </a:r>
            <a:r>
              <a:rPr lang="en-US" dirty="0"/>
              <a:t> </a:t>
            </a:r>
            <a:r>
              <a:rPr lang="en-US" dirty="0" err="1"/>
              <a:t>bộ</a:t>
            </a:r>
            <a:r>
              <a:rPr lang="en-US" dirty="0"/>
              <a:t> t1, t2 </a:t>
            </a:r>
            <a:r>
              <a:rPr lang="en-US" dirty="0" err="1"/>
              <a:t>trong</a:t>
            </a:r>
            <a:r>
              <a:rPr lang="en-US" dirty="0"/>
              <a:t> </a:t>
            </a:r>
            <a:r>
              <a:rPr lang="en-US" dirty="0" err="1"/>
              <a:t>quan</a:t>
            </a:r>
            <a:r>
              <a:rPr lang="en-US" dirty="0"/>
              <a:t> </a:t>
            </a:r>
            <a:r>
              <a:rPr lang="en-US" dirty="0" err="1"/>
              <a:t>hệ</a:t>
            </a:r>
            <a:r>
              <a:rPr lang="en-US" dirty="0"/>
              <a:t> r </a:t>
            </a:r>
            <a:r>
              <a:rPr lang="en-US" dirty="0">
                <a:sym typeface="Symbol" pitchFamily="18" charset="2"/>
              </a:rPr>
              <a:t></a:t>
            </a:r>
            <a:r>
              <a:rPr lang="en-US" dirty="0"/>
              <a:t> R </a:t>
            </a:r>
            <a:r>
              <a:rPr lang="en-US" dirty="0" err="1"/>
              <a:t>thì</a:t>
            </a:r>
            <a:r>
              <a:rPr lang="en-US" dirty="0"/>
              <a:t> t1[X] ≠ t2[X]</a:t>
            </a:r>
          </a:p>
          <a:p>
            <a:pPr lvl="1" eaLnBrk="1" hangingPunct="1">
              <a:lnSpc>
                <a:spcPct val="90000"/>
              </a:lnSpc>
            </a:pPr>
            <a:r>
              <a:rPr lang="en-US" dirty="0"/>
              <a:t>X </a:t>
            </a:r>
            <a:r>
              <a:rPr lang="en-US" dirty="0" err="1"/>
              <a:t>là</a:t>
            </a:r>
            <a:r>
              <a:rPr lang="en-US" dirty="0"/>
              <a:t> </a:t>
            </a:r>
            <a:r>
              <a:rPr lang="en-US" dirty="0" err="1"/>
              <a:t>siêu</a:t>
            </a:r>
            <a:r>
              <a:rPr lang="en-US" dirty="0"/>
              <a:t> </a:t>
            </a:r>
            <a:r>
              <a:rPr lang="en-US" dirty="0" err="1"/>
              <a:t>khóa</a:t>
            </a:r>
            <a:r>
              <a:rPr lang="en-US" dirty="0"/>
              <a:t> </a:t>
            </a:r>
            <a:r>
              <a:rPr lang="en-US" dirty="0" err="1"/>
              <a:t>trong</a:t>
            </a:r>
            <a:r>
              <a:rPr lang="en-US" dirty="0"/>
              <a:t> R </a:t>
            </a:r>
            <a:r>
              <a:rPr lang="en-US" dirty="0">
                <a:sym typeface="Symbol" pitchFamily="18" charset="2"/>
              </a:rPr>
              <a:t></a:t>
            </a:r>
            <a:r>
              <a:rPr lang="en-US" dirty="0"/>
              <a:t> X </a:t>
            </a:r>
            <a:r>
              <a:rPr lang="en-US" dirty="0" err="1"/>
              <a:t>xác</a:t>
            </a:r>
            <a:r>
              <a:rPr lang="en-US" dirty="0"/>
              <a:t> </a:t>
            </a:r>
            <a:r>
              <a:rPr lang="en-US" dirty="0" err="1"/>
              <a:t>định</a:t>
            </a:r>
            <a:r>
              <a:rPr lang="en-US" dirty="0"/>
              <a:t> </a:t>
            </a:r>
            <a:r>
              <a:rPr lang="en-US" dirty="0" err="1"/>
              <a:t>hàm</a:t>
            </a:r>
            <a:r>
              <a:rPr lang="en-US" dirty="0"/>
              <a:t> </a:t>
            </a:r>
            <a:r>
              <a:rPr lang="en-US" dirty="0" err="1"/>
              <a:t>mọi</a:t>
            </a:r>
            <a:r>
              <a:rPr lang="en-US" dirty="0"/>
              <a:t> </a:t>
            </a:r>
            <a:r>
              <a:rPr lang="en-US" dirty="0" err="1"/>
              <a:t>thuộc</a:t>
            </a:r>
            <a:r>
              <a:rPr lang="en-US" dirty="0"/>
              <a:t> </a:t>
            </a:r>
            <a:r>
              <a:rPr lang="en-US" dirty="0" err="1"/>
              <a:t>tính</a:t>
            </a:r>
            <a:r>
              <a:rPr lang="en-US" dirty="0"/>
              <a:t> </a:t>
            </a:r>
            <a:r>
              <a:rPr lang="en-US" dirty="0" err="1"/>
              <a:t>của</a:t>
            </a:r>
            <a:r>
              <a:rPr lang="en-US" dirty="0"/>
              <a:t> R: X </a:t>
            </a:r>
            <a:r>
              <a:rPr lang="en-US" dirty="0">
                <a:sym typeface="Wingdings" pitchFamily="2" charset="2"/>
              </a:rPr>
              <a:t></a:t>
            </a:r>
            <a:r>
              <a:rPr lang="en-US" dirty="0"/>
              <a:t>U</a:t>
            </a:r>
          </a:p>
          <a:p>
            <a:pPr lvl="2" eaLnBrk="1" hangingPunct="1">
              <a:lnSpc>
                <a:spcPct val="90000"/>
              </a:lnSpc>
            </a:pPr>
            <a:r>
              <a:rPr lang="en-US" dirty="0"/>
              <a:t> </a:t>
            </a:r>
            <a:r>
              <a:rPr lang="en-US" dirty="0" err="1"/>
              <a:t>Nói</a:t>
            </a:r>
            <a:r>
              <a:rPr lang="en-US" dirty="0"/>
              <a:t> </a:t>
            </a:r>
            <a:r>
              <a:rPr lang="en-US" dirty="0" err="1"/>
              <a:t>cách</a:t>
            </a:r>
            <a:r>
              <a:rPr lang="en-US" dirty="0"/>
              <a:t> </a:t>
            </a:r>
            <a:r>
              <a:rPr lang="en-US" dirty="0" err="1"/>
              <a:t>khác</a:t>
            </a:r>
            <a:r>
              <a:rPr lang="en-US" dirty="0"/>
              <a:t>: </a:t>
            </a:r>
            <a:r>
              <a:rPr lang="en-US" dirty="0" err="1"/>
              <a:t>siêu</a:t>
            </a:r>
            <a:r>
              <a:rPr lang="en-US" dirty="0"/>
              <a:t> </a:t>
            </a:r>
            <a:r>
              <a:rPr lang="en-US" dirty="0" err="1"/>
              <a:t>khóa</a:t>
            </a:r>
            <a:r>
              <a:rPr lang="en-US" dirty="0"/>
              <a:t> </a:t>
            </a:r>
            <a:r>
              <a:rPr lang="en-US" dirty="0" err="1"/>
              <a:t>xác</a:t>
            </a:r>
            <a:r>
              <a:rPr lang="en-US" dirty="0"/>
              <a:t> </a:t>
            </a:r>
            <a:r>
              <a:rPr lang="en-US" dirty="0" err="1"/>
              <a:t>định</a:t>
            </a:r>
            <a:r>
              <a:rPr lang="en-US" dirty="0"/>
              <a:t> </a:t>
            </a:r>
            <a:r>
              <a:rPr lang="en-US" dirty="0" err="1"/>
              <a:t>duy</a:t>
            </a:r>
            <a:r>
              <a:rPr lang="en-US" dirty="0"/>
              <a:t> </a:t>
            </a:r>
            <a:r>
              <a:rPr lang="en-US" dirty="0" err="1"/>
              <a:t>nhất</a:t>
            </a:r>
            <a:r>
              <a:rPr lang="en-US" dirty="0"/>
              <a:t> </a:t>
            </a:r>
            <a:r>
              <a:rPr lang="en-US" dirty="0" err="1"/>
              <a:t>một</a:t>
            </a:r>
            <a:r>
              <a:rPr lang="en-US" dirty="0"/>
              <a:t> </a:t>
            </a:r>
            <a:r>
              <a:rPr lang="en-US" dirty="0" err="1"/>
              <a:t>hàng</a:t>
            </a:r>
            <a:r>
              <a:rPr lang="en-US" dirty="0"/>
              <a:t> </a:t>
            </a:r>
            <a:r>
              <a:rPr lang="en-US" dirty="0" err="1"/>
              <a:t>trong</a:t>
            </a:r>
            <a:r>
              <a:rPr lang="en-US" dirty="0"/>
              <a:t> </a:t>
            </a:r>
            <a:r>
              <a:rPr lang="en-US" dirty="0" err="1"/>
              <a:t>bảng</a:t>
            </a:r>
            <a:r>
              <a:rPr lang="en-US" dirty="0"/>
              <a:t>. TẬP THUỘC TÍNH CHỨA KHOÁ TỐI TIỂU</a:t>
            </a:r>
            <a:endParaRPr lang="en-US" b="1" i="1" dirty="0"/>
          </a:p>
          <a:p>
            <a:pPr eaLnBrk="1" hangingPunct="1">
              <a:lnSpc>
                <a:spcPct val="90000"/>
              </a:lnSpc>
            </a:pPr>
            <a:r>
              <a:rPr lang="en-US" b="1" i="1" dirty="0" err="1"/>
              <a:t>Khóa</a:t>
            </a:r>
            <a:r>
              <a:rPr lang="en-US" b="1" i="1" dirty="0"/>
              <a:t> </a:t>
            </a:r>
            <a:r>
              <a:rPr lang="en-US" b="1" i="1" dirty="0" err="1"/>
              <a:t>tối</a:t>
            </a:r>
            <a:r>
              <a:rPr lang="en-US" b="1" i="1" dirty="0"/>
              <a:t> </a:t>
            </a:r>
            <a:r>
              <a:rPr lang="en-US" b="1" i="1" dirty="0" err="1"/>
              <a:t>tiểu</a:t>
            </a:r>
            <a:r>
              <a:rPr lang="en-US" b="1" i="1" dirty="0"/>
              <a:t> (minimal key – </a:t>
            </a:r>
            <a:r>
              <a:rPr lang="en-US" b="1" i="1" dirty="0" err="1"/>
              <a:t>khóa</a:t>
            </a:r>
            <a:r>
              <a:rPr lang="en-US" b="1" i="1" dirty="0"/>
              <a:t>)</a:t>
            </a:r>
            <a:endParaRPr lang="en-US" dirty="0"/>
          </a:p>
          <a:p>
            <a:pPr lvl="1" eaLnBrk="1" hangingPunct="1">
              <a:lnSpc>
                <a:spcPct val="90000"/>
              </a:lnSpc>
            </a:pPr>
            <a:r>
              <a:rPr lang="en-US" dirty="0" err="1"/>
              <a:t>Khóa</a:t>
            </a:r>
            <a:r>
              <a:rPr lang="en-US" dirty="0"/>
              <a:t> </a:t>
            </a:r>
            <a:r>
              <a:rPr lang="en-US" dirty="0" err="1"/>
              <a:t>tối</a:t>
            </a:r>
            <a:r>
              <a:rPr lang="en-US" dirty="0"/>
              <a:t> </a:t>
            </a:r>
            <a:r>
              <a:rPr lang="en-US" dirty="0" err="1"/>
              <a:t>tiểu</a:t>
            </a:r>
            <a:r>
              <a:rPr lang="en-US" dirty="0"/>
              <a:t> K </a:t>
            </a:r>
            <a:r>
              <a:rPr lang="en-US" dirty="0" err="1"/>
              <a:t>là</a:t>
            </a:r>
            <a:r>
              <a:rPr lang="en-US" dirty="0"/>
              <a:t> </a:t>
            </a:r>
            <a:r>
              <a:rPr lang="en-US" dirty="0" err="1"/>
              <a:t>siêu</a:t>
            </a:r>
            <a:r>
              <a:rPr lang="en-US" dirty="0"/>
              <a:t> </a:t>
            </a:r>
            <a:r>
              <a:rPr lang="en-US" dirty="0" err="1"/>
              <a:t>khóa</a:t>
            </a:r>
            <a:r>
              <a:rPr lang="en-US" dirty="0"/>
              <a:t> </a:t>
            </a:r>
            <a:r>
              <a:rPr lang="en-US" dirty="0" err="1"/>
              <a:t>kèm</a:t>
            </a:r>
            <a:r>
              <a:rPr lang="en-US" dirty="0"/>
              <a:t> </a:t>
            </a:r>
            <a:r>
              <a:rPr lang="en-US" dirty="0" err="1"/>
              <a:t>thêm</a:t>
            </a:r>
            <a:r>
              <a:rPr lang="en-US" dirty="0"/>
              <a:t> </a:t>
            </a:r>
            <a:r>
              <a:rPr lang="en-US" dirty="0" err="1"/>
              <a:t>tính</a:t>
            </a:r>
            <a:r>
              <a:rPr lang="en-US" dirty="0"/>
              <a:t> </a:t>
            </a:r>
            <a:r>
              <a:rPr lang="en-US" dirty="0" err="1"/>
              <a:t>chất</a:t>
            </a:r>
            <a:r>
              <a:rPr lang="en-US" dirty="0"/>
              <a:t> </a:t>
            </a:r>
            <a:r>
              <a:rPr lang="en-US" dirty="0" err="1"/>
              <a:t>là</a:t>
            </a:r>
            <a:r>
              <a:rPr lang="en-US" dirty="0"/>
              <a:t> </a:t>
            </a:r>
            <a:r>
              <a:rPr lang="en-US" dirty="0" err="1"/>
              <a:t>nếu</a:t>
            </a:r>
            <a:r>
              <a:rPr lang="en-US" dirty="0"/>
              <a:t> </a:t>
            </a:r>
            <a:r>
              <a:rPr lang="en-US" dirty="0" err="1"/>
              <a:t>loại</a:t>
            </a:r>
            <a:r>
              <a:rPr lang="en-US" dirty="0"/>
              <a:t> </a:t>
            </a:r>
            <a:r>
              <a:rPr lang="en-US" dirty="0" err="1"/>
              <a:t>khỏi</a:t>
            </a:r>
            <a:r>
              <a:rPr lang="en-US" dirty="0"/>
              <a:t> K </a:t>
            </a:r>
            <a:r>
              <a:rPr lang="en-US" dirty="0" err="1"/>
              <a:t>bất</a:t>
            </a:r>
            <a:r>
              <a:rPr lang="en-US" dirty="0"/>
              <a:t> </a:t>
            </a:r>
            <a:r>
              <a:rPr lang="en-US" dirty="0" err="1"/>
              <a:t>kỳ</a:t>
            </a:r>
            <a:r>
              <a:rPr lang="en-US" dirty="0"/>
              <a:t> </a:t>
            </a:r>
            <a:r>
              <a:rPr lang="en-US" dirty="0" err="1"/>
              <a:t>thuộc</a:t>
            </a:r>
            <a:r>
              <a:rPr lang="en-US" dirty="0"/>
              <a:t> </a:t>
            </a:r>
            <a:r>
              <a:rPr lang="en-US" dirty="0" err="1"/>
              <a:t>tính</a:t>
            </a:r>
            <a:r>
              <a:rPr lang="en-US" dirty="0"/>
              <a:t> </a:t>
            </a:r>
            <a:r>
              <a:rPr lang="en-US" dirty="0" err="1"/>
              <a:t>nào</a:t>
            </a:r>
            <a:r>
              <a:rPr lang="en-US" dirty="0"/>
              <a:t> </a:t>
            </a:r>
            <a:r>
              <a:rPr lang="en-US" dirty="0" err="1"/>
              <a:t>cũng</a:t>
            </a:r>
            <a:r>
              <a:rPr lang="en-US" dirty="0"/>
              <a:t> </a:t>
            </a:r>
            <a:r>
              <a:rPr lang="en-US" dirty="0" err="1"/>
              <a:t>làm</a:t>
            </a:r>
            <a:r>
              <a:rPr lang="en-US" dirty="0"/>
              <a:t> </a:t>
            </a:r>
            <a:r>
              <a:rPr lang="en-US" dirty="0" err="1"/>
              <a:t>cho</a:t>
            </a:r>
            <a:r>
              <a:rPr lang="en-US" dirty="0"/>
              <a:t> K </a:t>
            </a:r>
            <a:r>
              <a:rPr lang="en-US" dirty="0" err="1"/>
              <a:t>không</a:t>
            </a:r>
            <a:r>
              <a:rPr lang="en-US" dirty="0"/>
              <a:t> </a:t>
            </a:r>
            <a:r>
              <a:rPr lang="en-US" dirty="0" err="1"/>
              <a:t>còn</a:t>
            </a:r>
            <a:r>
              <a:rPr lang="en-US" dirty="0"/>
              <a:t> </a:t>
            </a:r>
            <a:r>
              <a:rPr lang="en-US" dirty="0" err="1"/>
              <a:t>là</a:t>
            </a:r>
            <a:r>
              <a:rPr lang="en-US" dirty="0"/>
              <a:t> </a:t>
            </a:r>
            <a:r>
              <a:rPr lang="en-US" dirty="0" err="1"/>
              <a:t>siêu</a:t>
            </a:r>
            <a:r>
              <a:rPr lang="en-US" dirty="0"/>
              <a:t> </a:t>
            </a:r>
            <a:r>
              <a:rPr lang="en-US" dirty="0" err="1"/>
              <a:t>khóa</a:t>
            </a:r>
            <a:r>
              <a:rPr lang="en-US" dirty="0"/>
              <a:t>. </a:t>
            </a:r>
          </a:p>
          <a:p>
            <a:pPr lvl="2" eaLnBrk="1" hangingPunct="1">
              <a:lnSpc>
                <a:spcPct val="90000"/>
              </a:lnSpc>
            </a:pPr>
            <a:r>
              <a:rPr lang="en-US" dirty="0" err="1"/>
              <a:t>Khóa</a:t>
            </a:r>
            <a:r>
              <a:rPr lang="en-US" dirty="0"/>
              <a:t> </a:t>
            </a:r>
            <a:r>
              <a:rPr lang="en-US" dirty="0" err="1"/>
              <a:t>tối</a:t>
            </a:r>
            <a:r>
              <a:rPr lang="en-US" dirty="0"/>
              <a:t> </a:t>
            </a:r>
            <a:r>
              <a:rPr lang="en-US" dirty="0" err="1"/>
              <a:t>tiểu</a:t>
            </a:r>
            <a:r>
              <a:rPr lang="en-US" dirty="0"/>
              <a:t> </a:t>
            </a:r>
            <a:r>
              <a:rPr lang="en-US" dirty="0" err="1"/>
              <a:t>là</a:t>
            </a:r>
            <a:r>
              <a:rPr lang="en-US" dirty="0"/>
              <a:t> </a:t>
            </a:r>
            <a:r>
              <a:rPr lang="en-US" dirty="0" err="1"/>
              <a:t>siêu</a:t>
            </a:r>
            <a:r>
              <a:rPr lang="en-US" dirty="0"/>
              <a:t> </a:t>
            </a:r>
            <a:r>
              <a:rPr lang="en-US" dirty="0" err="1"/>
              <a:t>khóa</a:t>
            </a:r>
            <a:r>
              <a:rPr lang="en-US" dirty="0"/>
              <a:t> </a:t>
            </a:r>
            <a:r>
              <a:rPr lang="en-US" dirty="0" err="1"/>
              <a:t>nhỏ</a:t>
            </a:r>
            <a:r>
              <a:rPr lang="en-US" dirty="0"/>
              <a:t> </a:t>
            </a:r>
            <a:r>
              <a:rPr lang="en-US" dirty="0" err="1"/>
              <a:t>nhất</a:t>
            </a:r>
            <a:endParaRPr lang="en-US" dirty="0"/>
          </a:p>
        </p:txBody>
      </p:sp>
    </p:spTree>
    <p:extLst>
      <p:ext uri="{BB962C8B-B14F-4D97-AF65-F5344CB8AC3E}">
        <p14:creationId xmlns:p14="http://schemas.microsoft.com/office/powerpoint/2010/main" val="2272887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3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33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33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4"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8835" name="Rectangle 2"/>
          <p:cNvSpPr>
            <a:spLocks noGrp="1" noChangeArrowheads="1"/>
          </p:cNvSpPr>
          <p:nvPr>
            <p:ph type="title" idx="4294967295"/>
          </p:nvPr>
        </p:nvSpPr>
        <p:spPr/>
        <p:txBody>
          <a:bodyPr/>
          <a:lstStyle/>
          <a:p>
            <a:pPr eaLnBrk="1" hangingPunct="1"/>
            <a:r>
              <a:rPr lang="en-US"/>
              <a:t>Khóa </a:t>
            </a:r>
            <a:br>
              <a:rPr lang="en-US"/>
            </a:br>
            <a:r>
              <a:rPr lang="en-US" sz="2400"/>
              <a:t>- Định nghĩa khóa (tt)</a:t>
            </a:r>
          </a:p>
        </p:txBody>
      </p:sp>
      <p:sp>
        <p:nvSpPr>
          <p:cNvPr id="314371" name="Rectangle 3"/>
          <p:cNvSpPr>
            <a:spLocks noGrp="1" noChangeArrowheads="1"/>
          </p:cNvSpPr>
          <p:nvPr>
            <p:ph type="body" idx="4294967295"/>
          </p:nvPr>
        </p:nvSpPr>
        <p:spPr/>
        <p:txBody>
          <a:bodyPr/>
          <a:lstStyle/>
          <a:p>
            <a:pPr eaLnBrk="1" hangingPunct="1">
              <a:lnSpc>
                <a:spcPct val="90000"/>
              </a:lnSpc>
            </a:pPr>
            <a:r>
              <a:rPr lang="en-US" b="1" i="1"/>
              <a:t>Định nghĩa khóa của LĐQH dựa trên tập PTH.</a:t>
            </a:r>
            <a:endParaRPr lang="en-US"/>
          </a:p>
          <a:p>
            <a:pPr lvl="1" eaLnBrk="1" hangingPunct="1">
              <a:lnSpc>
                <a:spcPct val="90000"/>
              </a:lnSpc>
            </a:pPr>
            <a:r>
              <a:rPr lang="en-US"/>
              <a:t>Cho R(U,F), </a:t>
            </a:r>
          </a:p>
          <a:p>
            <a:pPr lvl="1" eaLnBrk="1" hangingPunct="1">
              <a:lnSpc>
                <a:spcPct val="90000"/>
              </a:lnSpc>
            </a:pPr>
            <a:r>
              <a:rPr lang="en-US"/>
              <a:t>K </a:t>
            </a:r>
            <a:r>
              <a:rPr lang="en-US">
                <a:sym typeface="Symbol" pitchFamily="18" charset="2"/>
              </a:rPr>
              <a:t></a:t>
            </a:r>
            <a:r>
              <a:rPr lang="en-US"/>
              <a:t> U đgl khóa của lược đồ quan hệ R(U,F) nếu K</a:t>
            </a:r>
            <a:r>
              <a:rPr lang="en-US" baseline="30000"/>
              <a:t>+</a:t>
            </a:r>
            <a:r>
              <a:rPr lang="en-US"/>
              <a:t> = U và bớt từ K dù một phần tử nào thì bao đóng của nó khác U.</a:t>
            </a:r>
          </a:p>
          <a:p>
            <a:pPr lvl="1" eaLnBrk="1" hangingPunct="1">
              <a:lnSpc>
                <a:spcPct val="90000"/>
              </a:lnSpc>
            </a:pPr>
            <a:r>
              <a:rPr lang="en-US"/>
              <a:t>K </a:t>
            </a:r>
            <a:r>
              <a:rPr lang="en-US">
                <a:sym typeface="Symbol" pitchFamily="18" charset="2"/>
              </a:rPr>
              <a:t></a:t>
            </a:r>
            <a:r>
              <a:rPr lang="en-US"/>
              <a:t> U là khóa nếu: </a:t>
            </a:r>
          </a:p>
          <a:p>
            <a:pPr lvl="1" eaLnBrk="1" hangingPunct="1">
              <a:lnSpc>
                <a:spcPct val="90000"/>
              </a:lnSpc>
              <a:buFontTx/>
              <a:buNone/>
            </a:pPr>
            <a:r>
              <a:rPr lang="en-US"/>
              <a:t>	(1) K</a:t>
            </a:r>
            <a:r>
              <a:rPr lang="en-US" baseline="30000"/>
              <a:t>+</a:t>
            </a:r>
            <a:r>
              <a:rPr lang="en-US"/>
              <a:t> = U 	(X </a:t>
            </a:r>
            <a:r>
              <a:rPr lang="en-US">
                <a:sym typeface="Wingdings" pitchFamily="2" charset="2"/>
              </a:rPr>
              <a:t></a:t>
            </a:r>
            <a:r>
              <a:rPr lang="en-US"/>
              <a:t>U </a:t>
            </a:r>
            <a:r>
              <a:rPr lang="en-US">
                <a:sym typeface="Symbol" pitchFamily="18" charset="2"/>
              </a:rPr>
              <a:t></a:t>
            </a:r>
            <a:r>
              <a:rPr lang="en-US"/>
              <a:t> F+)</a:t>
            </a:r>
          </a:p>
          <a:p>
            <a:pPr lvl="1" eaLnBrk="1" hangingPunct="1">
              <a:lnSpc>
                <a:spcPct val="90000"/>
              </a:lnSpc>
              <a:buFontTx/>
              <a:buNone/>
            </a:pPr>
            <a:r>
              <a:rPr lang="en-US"/>
              <a:t>	(2) (K - A)</a:t>
            </a:r>
            <a:r>
              <a:rPr lang="en-US" baseline="30000"/>
              <a:t>+</a:t>
            </a:r>
            <a:r>
              <a:rPr lang="en-US"/>
              <a:t> ≠ U, </a:t>
            </a:r>
            <a:r>
              <a:rPr lang="en-US">
                <a:sym typeface="Symbol" pitchFamily="18" charset="2"/>
              </a:rPr>
              <a:t></a:t>
            </a:r>
            <a:r>
              <a:rPr lang="en-US"/>
              <a:t>A </a:t>
            </a:r>
            <a:r>
              <a:rPr lang="en-US">
                <a:sym typeface="Symbol" pitchFamily="18" charset="2"/>
              </a:rPr>
              <a:t></a:t>
            </a:r>
            <a:r>
              <a:rPr lang="en-US"/>
              <a:t>K</a:t>
            </a:r>
            <a:endParaRPr lang="en-US" b="1" i="1"/>
          </a:p>
          <a:p>
            <a:pPr eaLnBrk="1" hangingPunct="1">
              <a:lnSpc>
                <a:spcPct val="90000"/>
              </a:lnSpc>
            </a:pPr>
            <a:r>
              <a:rPr lang="en-US" b="1" i="1"/>
              <a:t>Nhận xét:</a:t>
            </a:r>
            <a:endParaRPr lang="en-US"/>
          </a:p>
          <a:p>
            <a:pPr lvl="1" eaLnBrk="1" hangingPunct="1">
              <a:lnSpc>
                <a:spcPct val="90000"/>
              </a:lnSpc>
            </a:pPr>
            <a:r>
              <a:rPr lang="en-US"/>
              <a:t>Trong một quan hệ có thể có nhiều khóa và luôn tồn tại ít nhất một khóa.</a:t>
            </a:r>
          </a:p>
          <a:p>
            <a:pPr lvl="1" eaLnBrk="1" hangingPunct="1">
              <a:lnSpc>
                <a:spcPct val="90000"/>
              </a:lnSpc>
            </a:pPr>
            <a:r>
              <a:rPr lang="en-US"/>
              <a:t>Cho R(U), nếu U thỏa mãn hai điều kiện trên thì U là khóa.</a:t>
            </a:r>
          </a:p>
        </p:txBody>
      </p:sp>
    </p:spTree>
    <p:extLst>
      <p:ext uri="{BB962C8B-B14F-4D97-AF65-F5344CB8AC3E}">
        <p14:creationId xmlns:p14="http://schemas.microsoft.com/office/powerpoint/2010/main" val="167708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4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4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4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4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437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4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4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4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9859" name="Rectangle 2"/>
          <p:cNvSpPr>
            <a:spLocks noGrp="1" noChangeArrowheads="1"/>
          </p:cNvSpPr>
          <p:nvPr>
            <p:ph type="title" idx="4294967295"/>
          </p:nvPr>
        </p:nvSpPr>
        <p:spPr/>
        <p:txBody>
          <a:bodyPr/>
          <a:lstStyle/>
          <a:p>
            <a:pPr eaLnBrk="1" hangingPunct="1"/>
            <a:r>
              <a:rPr lang="en-US"/>
              <a:t>Khóa </a:t>
            </a:r>
            <a:br>
              <a:rPr lang="en-US"/>
            </a:br>
            <a:r>
              <a:rPr lang="en-US" sz="2400"/>
              <a:t>- Định nghĩa khóa (tt)</a:t>
            </a:r>
          </a:p>
        </p:txBody>
      </p:sp>
      <p:sp>
        <p:nvSpPr>
          <p:cNvPr id="315395" name="Rectangle 3"/>
          <p:cNvSpPr>
            <a:spLocks noGrp="1" noChangeArrowheads="1"/>
          </p:cNvSpPr>
          <p:nvPr>
            <p:ph type="body" idx="4294967295"/>
          </p:nvPr>
        </p:nvSpPr>
        <p:spPr/>
        <p:txBody>
          <a:bodyPr/>
          <a:lstStyle/>
          <a:p>
            <a:pPr eaLnBrk="1" hangingPunct="1">
              <a:lnSpc>
                <a:spcPct val="120000"/>
              </a:lnSpc>
            </a:pPr>
            <a:r>
              <a:rPr lang="en-US" b="1" i="1" dirty="0" err="1"/>
              <a:t>Khóa</a:t>
            </a:r>
            <a:r>
              <a:rPr lang="en-US" b="1" i="1" dirty="0"/>
              <a:t> </a:t>
            </a:r>
            <a:r>
              <a:rPr lang="en-US" b="1" i="1" dirty="0" err="1"/>
              <a:t>chính</a:t>
            </a:r>
            <a:r>
              <a:rPr lang="en-US" b="1" i="1" dirty="0"/>
              <a:t> (primary key)</a:t>
            </a:r>
            <a:endParaRPr lang="en-US" dirty="0"/>
          </a:p>
          <a:p>
            <a:pPr lvl="1" eaLnBrk="1" hangingPunct="1">
              <a:lnSpc>
                <a:spcPct val="120000"/>
              </a:lnSpc>
            </a:pPr>
            <a:r>
              <a:rPr lang="en-US" dirty="0" err="1"/>
              <a:t>Khóa</a:t>
            </a:r>
            <a:r>
              <a:rPr lang="en-US" dirty="0"/>
              <a:t> </a:t>
            </a:r>
            <a:r>
              <a:rPr lang="en-US" dirty="0" err="1"/>
              <a:t>chính</a:t>
            </a:r>
            <a:r>
              <a:rPr lang="en-US" dirty="0"/>
              <a:t> </a:t>
            </a:r>
            <a:r>
              <a:rPr lang="en-US" dirty="0" err="1"/>
              <a:t>là</a:t>
            </a:r>
            <a:r>
              <a:rPr lang="en-US" dirty="0"/>
              <a:t> </a:t>
            </a:r>
            <a:r>
              <a:rPr lang="en-US" dirty="0" err="1"/>
              <a:t>một</a:t>
            </a:r>
            <a:r>
              <a:rPr lang="en-US" dirty="0"/>
              <a:t> </a:t>
            </a:r>
            <a:r>
              <a:rPr lang="en-US" dirty="0" err="1"/>
              <a:t>khóa</a:t>
            </a:r>
            <a:r>
              <a:rPr lang="en-US" dirty="0"/>
              <a:t> </a:t>
            </a:r>
            <a:r>
              <a:rPr lang="en-US" dirty="0" err="1"/>
              <a:t>tối</a:t>
            </a:r>
            <a:r>
              <a:rPr lang="en-US" dirty="0"/>
              <a:t> </a:t>
            </a:r>
            <a:r>
              <a:rPr lang="en-US" dirty="0" err="1"/>
              <a:t>tiểu</a:t>
            </a:r>
            <a:r>
              <a:rPr lang="en-US" dirty="0"/>
              <a:t> </a:t>
            </a:r>
            <a:r>
              <a:rPr lang="en-US" dirty="0" err="1"/>
              <a:t>được</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chọn</a:t>
            </a:r>
            <a:r>
              <a:rPr lang="en-US" dirty="0"/>
              <a:t> </a:t>
            </a:r>
            <a:r>
              <a:rPr lang="en-US" dirty="0" err="1"/>
              <a:t>để</a:t>
            </a:r>
            <a:r>
              <a:rPr lang="en-US" dirty="0"/>
              <a:t> </a:t>
            </a:r>
            <a:r>
              <a:rPr lang="en-US" dirty="0" err="1"/>
              <a:t>cài</a:t>
            </a:r>
            <a:r>
              <a:rPr lang="en-US" dirty="0"/>
              <a:t> </a:t>
            </a:r>
            <a:r>
              <a:rPr lang="en-US" dirty="0" err="1"/>
              <a:t>đặt</a:t>
            </a:r>
            <a:r>
              <a:rPr lang="en-US" dirty="0"/>
              <a:t>.</a:t>
            </a:r>
          </a:p>
          <a:p>
            <a:pPr lvl="1" eaLnBrk="1" hangingPunct="1">
              <a:lnSpc>
                <a:spcPct val="120000"/>
              </a:lnSpc>
              <a:buFontTx/>
              <a:buNone/>
            </a:pPr>
            <a:endParaRPr lang="en-US" b="1" i="1" dirty="0"/>
          </a:p>
          <a:p>
            <a:pPr eaLnBrk="1" hangingPunct="1">
              <a:lnSpc>
                <a:spcPct val="120000"/>
              </a:lnSpc>
            </a:pPr>
            <a:r>
              <a:rPr lang="en-US" b="1" i="1" dirty="0" err="1"/>
              <a:t>Khóa</a:t>
            </a:r>
            <a:r>
              <a:rPr lang="en-US" b="1" i="1" dirty="0"/>
              <a:t> </a:t>
            </a:r>
            <a:r>
              <a:rPr lang="en-US" b="1" i="1" dirty="0" err="1"/>
              <a:t>dự</a:t>
            </a:r>
            <a:r>
              <a:rPr lang="en-US" b="1" i="1" dirty="0"/>
              <a:t> </a:t>
            </a:r>
            <a:r>
              <a:rPr lang="en-US" b="1" i="1" dirty="0" err="1"/>
              <a:t>tuyển</a:t>
            </a:r>
            <a:r>
              <a:rPr lang="en-US" b="1" i="1" dirty="0"/>
              <a:t> (candidate key)</a:t>
            </a:r>
            <a:endParaRPr lang="en-US" dirty="0"/>
          </a:p>
          <a:p>
            <a:pPr lvl="1" eaLnBrk="1" hangingPunct="1">
              <a:lnSpc>
                <a:spcPct val="120000"/>
              </a:lnSpc>
            </a:pPr>
            <a:r>
              <a:rPr lang="en-US" dirty="0" err="1"/>
              <a:t>Các</a:t>
            </a:r>
            <a:r>
              <a:rPr lang="en-US" dirty="0"/>
              <a:t> </a:t>
            </a:r>
            <a:r>
              <a:rPr lang="en-US" dirty="0" err="1"/>
              <a:t>khóa</a:t>
            </a:r>
            <a:r>
              <a:rPr lang="en-US" dirty="0"/>
              <a:t> </a:t>
            </a:r>
            <a:r>
              <a:rPr lang="en-US" dirty="0" err="1"/>
              <a:t>dự</a:t>
            </a:r>
            <a:r>
              <a:rPr lang="en-US" dirty="0"/>
              <a:t> </a:t>
            </a:r>
            <a:r>
              <a:rPr lang="en-US" dirty="0" err="1"/>
              <a:t>tuyển</a:t>
            </a:r>
            <a:r>
              <a:rPr lang="en-US" dirty="0"/>
              <a:t> </a:t>
            </a:r>
            <a:r>
              <a:rPr lang="en-US" dirty="0" err="1"/>
              <a:t>là</a:t>
            </a:r>
            <a:r>
              <a:rPr lang="en-US" dirty="0"/>
              <a:t> </a:t>
            </a:r>
            <a:r>
              <a:rPr lang="en-US" dirty="0" err="1"/>
              <a:t>các</a:t>
            </a:r>
            <a:r>
              <a:rPr lang="en-US" dirty="0"/>
              <a:t> </a:t>
            </a:r>
            <a:r>
              <a:rPr lang="en-US" dirty="0" err="1"/>
              <a:t>khóa</a:t>
            </a:r>
            <a:r>
              <a:rPr lang="en-US" dirty="0"/>
              <a:t> </a:t>
            </a:r>
            <a:r>
              <a:rPr lang="en-US" dirty="0" err="1"/>
              <a:t>tối</a:t>
            </a:r>
            <a:r>
              <a:rPr lang="en-US" dirty="0"/>
              <a:t> </a:t>
            </a:r>
            <a:r>
              <a:rPr lang="en-US" dirty="0" err="1"/>
              <a:t>tiểu</a:t>
            </a:r>
            <a:r>
              <a:rPr lang="en-US" dirty="0"/>
              <a:t> </a:t>
            </a:r>
            <a:r>
              <a:rPr lang="en-US" dirty="0" err="1"/>
              <a:t>khác</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khóa</a:t>
            </a:r>
            <a:r>
              <a:rPr lang="en-US" dirty="0"/>
              <a:t> </a:t>
            </a:r>
            <a:r>
              <a:rPr lang="en-US" dirty="0" err="1"/>
              <a:t>chính</a:t>
            </a:r>
            <a:r>
              <a:rPr lang="en-US" dirty="0"/>
              <a:t>.</a:t>
            </a:r>
          </a:p>
        </p:txBody>
      </p:sp>
    </p:spTree>
    <p:extLst>
      <p:ext uri="{BB962C8B-B14F-4D97-AF65-F5344CB8AC3E}">
        <p14:creationId xmlns:p14="http://schemas.microsoft.com/office/powerpoint/2010/main" val="1388964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53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5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0883"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a:t>
            </a:r>
          </a:p>
        </p:txBody>
      </p:sp>
      <p:sp>
        <p:nvSpPr>
          <p:cNvPr id="316419" name="Rectangle 3"/>
          <p:cNvSpPr>
            <a:spLocks noGrp="1" noChangeArrowheads="1"/>
          </p:cNvSpPr>
          <p:nvPr>
            <p:ph type="body" idx="4294967295"/>
          </p:nvPr>
        </p:nvSpPr>
        <p:spPr/>
        <p:txBody>
          <a:bodyPr/>
          <a:lstStyle/>
          <a:p>
            <a:pPr eaLnBrk="1" hangingPunct="1"/>
            <a:r>
              <a:rPr lang="en-US" b="1" i="1"/>
              <a:t>Tìm khóa từ một siêu khóa</a:t>
            </a:r>
          </a:p>
          <a:p>
            <a:pPr lvl="1" eaLnBrk="1" hangingPunct="1"/>
            <a:r>
              <a:rPr lang="en-US" b="1" i="1"/>
              <a:t>Ý tưởng:</a:t>
            </a:r>
          </a:p>
          <a:p>
            <a:pPr lvl="2" eaLnBrk="1" hangingPunct="1"/>
            <a:r>
              <a:rPr lang="en-US"/>
              <a:t>Nếu X</a:t>
            </a:r>
            <a:r>
              <a:rPr lang="en-US" baseline="30000"/>
              <a:t>+</a:t>
            </a:r>
            <a:r>
              <a:rPr lang="en-US"/>
              <a:t> = U thì (X </a:t>
            </a:r>
            <a:r>
              <a:rPr lang="en-US">
                <a:sym typeface="Symbol" pitchFamily="18" charset="2"/>
              </a:rPr>
              <a:t> {A})</a:t>
            </a:r>
            <a:r>
              <a:rPr lang="en-US" baseline="30000">
                <a:sym typeface="Symbol" pitchFamily="18" charset="2"/>
              </a:rPr>
              <a:t>+</a:t>
            </a:r>
            <a:r>
              <a:rPr lang="en-US">
                <a:sym typeface="Symbol" pitchFamily="18" charset="2"/>
              </a:rPr>
              <a:t> =U</a:t>
            </a:r>
            <a:r>
              <a:rPr lang="en-US"/>
              <a:t>, và nếu X là khóa tối tiểu thì </a:t>
            </a:r>
          </a:p>
          <a:p>
            <a:pPr lvl="2" eaLnBrk="1" hangingPunct="1">
              <a:buFontTx/>
              <a:buNone/>
            </a:pPr>
            <a:r>
              <a:rPr lang="en-US"/>
              <a:t>	X \ {A})</a:t>
            </a:r>
            <a:r>
              <a:rPr lang="en-US" baseline="30000"/>
              <a:t>+</a:t>
            </a:r>
            <a:r>
              <a:rPr lang="en-US"/>
              <a:t> </a:t>
            </a:r>
            <a:r>
              <a:rPr lang="en-US">
                <a:sym typeface="Symbol" pitchFamily="18" charset="2"/>
              </a:rPr>
              <a:t> U</a:t>
            </a:r>
            <a:r>
              <a:rPr lang="en-US"/>
              <a:t> </a:t>
            </a:r>
            <a:r>
              <a:rPr lang="en-US">
                <a:sym typeface="Symbol" pitchFamily="18" charset="2"/>
              </a:rPr>
              <a:t>A U</a:t>
            </a:r>
          </a:p>
          <a:p>
            <a:pPr lvl="2" eaLnBrk="1" hangingPunct="1">
              <a:buFontTx/>
              <a:buNone/>
            </a:pPr>
            <a:endParaRPr lang="en-US"/>
          </a:p>
          <a:p>
            <a:pPr lvl="2" eaLnBrk="1" hangingPunct="1">
              <a:buFontTx/>
              <a:buNone/>
            </a:pPr>
            <a:endParaRPr lang="en-US"/>
          </a:p>
          <a:p>
            <a:pPr lvl="2" eaLnBrk="1" hangingPunct="1"/>
            <a:r>
              <a:rPr lang="en-US"/>
              <a:t>Trực quan từ định nghĩa khóa tối tiểu, nếu X là một tập thuộc tính bất kỳ mà X</a:t>
            </a:r>
            <a:r>
              <a:rPr lang="en-US" baseline="30000"/>
              <a:t>+</a:t>
            </a:r>
            <a:r>
              <a:rPr lang="en-US"/>
              <a:t>=U </a:t>
            </a:r>
            <a:r>
              <a:rPr lang="en-US">
                <a:sym typeface="Wingdings" pitchFamily="2" charset="2"/>
              </a:rPr>
              <a:t></a:t>
            </a:r>
            <a:r>
              <a:rPr lang="en-US"/>
              <a:t> có thể bớt dần các phần tử của X để nhận được tập X bé nhất (vẫn thỏa X</a:t>
            </a:r>
            <a:r>
              <a:rPr lang="en-US" baseline="30000"/>
              <a:t>+</a:t>
            </a:r>
            <a:r>
              <a:rPr lang="en-US"/>
              <a:t> = U) và đó chính là khóa của lược đồ quan hệ. </a:t>
            </a:r>
          </a:p>
        </p:txBody>
      </p:sp>
      <p:sp>
        <p:nvSpPr>
          <p:cNvPr id="233477" name="Line 4"/>
          <p:cNvSpPr>
            <a:spLocks noChangeShapeType="1"/>
          </p:cNvSpPr>
          <p:nvPr/>
        </p:nvSpPr>
        <p:spPr bwMode="auto">
          <a:xfrm>
            <a:off x="4495800" y="3048000"/>
            <a:ext cx="0" cy="6096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Tree>
    <p:extLst>
      <p:ext uri="{BB962C8B-B14F-4D97-AF65-F5344CB8AC3E}">
        <p14:creationId xmlns:p14="http://schemas.microsoft.com/office/powerpoint/2010/main" val="812054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6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3477"/>
                                        </p:tgtEl>
                                        <p:attrNameLst>
                                          <p:attrName>style.visibility</p:attrName>
                                        </p:attrNameLst>
                                      </p:cBhvr>
                                      <p:to>
                                        <p:strVal val="visible"/>
                                      </p:to>
                                    </p:set>
                                    <p:animEffect transition="in" filter="blinds(horizontal)">
                                      <p:cBhvr>
                                        <p:cTn id="17" dur="500"/>
                                        <p:tgtEl>
                                          <p:spTgt spid="2334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P spid="23347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1907"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 (tt)</a:t>
            </a:r>
          </a:p>
        </p:txBody>
      </p:sp>
      <p:sp>
        <p:nvSpPr>
          <p:cNvPr id="317443" name="Rectangle 3"/>
          <p:cNvSpPr>
            <a:spLocks noGrp="1" noChangeArrowheads="1"/>
          </p:cNvSpPr>
          <p:nvPr>
            <p:ph type="body" idx="4294967295"/>
          </p:nvPr>
        </p:nvSpPr>
        <p:spPr/>
        <p:txBody>
          <a:bodyPr/>
          <a:lstStyle/>
          <a:p>
            <a:pPr eaLnBrk="1" hangingPunct="1"/>
            <a:r>
              <a:rPr lang="en-US" b="1" dirty="0" err="1"/>
              <a:t>Tìm</a:t>
            </a:r>
            <a:r>
              <a:rPr lang="en-US" b="1" dirty="0"/>
              <a:t> </a:t>
            </a:r>
            <a:r>
              <a:rPr lang="en-US" b="1" dirty="0" err="1"/>
              <a:t>khóa</a:t>
            </a:r>
            <a:r>
              <a:rPr lang="en-US" b="1" dirty="0"/>
              <a:t> </a:t>
            </a:r>
            <a:r>
              <a:rPr lang="en-US" b="1" dirty="0" err="1"/>
              <a:t>từ</a:t>
            </a:r>
            <a:r>
              <a:rPr lang="en-US" b="1" dirty="0"/>
              <a:t> </a:t>
            </a:r>
            <a:r>
              <a:rPr lang="en-US" b="1" dirty="0" err="1"/>
              <a:t>một</a:t>
            </a:r>
            <a:r>
              <a:rPr lang="en-US" b="1" dirty="0"/>
              <a:t> </a:t>
            </a:r>
            <a:r>
              <a:rPr lang="en-US" b="1" dirty="0" err="1"/>
              <a:t>siêu</a:t>
            </a:r>
            <a:r>
              <a:rPr lang="en-US" b="1" dirty="0"/>
              <a:t> </a:t>
            </a:r>
            <a:r>
              <a:rPr lang="en-US" b="1" dirty="0" err="1"/>
              <a:t>khóa</a:t>
            </a:r>
            <a:endParaRPr lang="en-US" dirty="0"/>
          </a:p>
          <a:p>
            <a:pPr lvl="2" eaLnBrk="1" hangingPunct="1"/>
            <a:r>
              <a:rPr lang="en-US" i="1" u="sng" dirty="0" err="1"/>
              <a:t>Nhắc</a:t>
            </a:r>
            <a:r>
              <a:rPr lang="en-US" i="1" u="sng" dirty="0"/>
              <a:t> </a:t>
            </a:r>
            <a:r>
              <a:rPr lang="en-US" i="1" u="sng" dirty="0" err="1"/>
              <a:t>lại</a:t>
            </a:r>
            <a:r>
              <a:rPr lang="en-US" i="1" u="sng" dirty="0"/>
              <a:t>:</a:t>
            </a:r>
            <a:r>
              <a:rPr lang="en-US" dirty="0"/>
              <a:t> </a:t>
            </a:r>
            <a:r>
              <a:rPr lang="en-US" dirty="0" err="1"/>
              <a:t>khóa</a:t>
            </a:r>
            <a:r>
              <a:rPr lang="en-US" dirty="0"/>
              <a:t> </a:t>
            </a:r>
            <a:r>
              <a:rPr lang="en-US" dirty="0" err="1"/>
              <a:t>là</a:t>
            </a:r>
            <a:r>
              <a:rPr lang="en-US" dirty="0"/>
              <a:t> </a:t>
            </a:r>
            <a:r>
              <a:rPr lang="en-US" dirty="0" err="1"/>
              <a:t>tập</a:t>
            </a:r>
            <a:r>
              <a:rPr lang="en-US" dirty="0"/>
              <a:t> </a:t>
            </a:r>
            <a:r>
              <a:rPr lang="en-US" dirty="0" err="1"/>
              <a:t>thuộc</a:t>
            </a:r>
            <a:r>
              <a:rPr lang="en-US" dirty="0"/>
              <a:t> </a:t>
            </a:r>
            <a:r>
              <a:rPr lang="en-US" dirty="0" err="1"/>
              <a:t>tính</a:t>
            </a:r>
            <a:r>
              <a:rPr lang="en-US" dirty="0"/>
              <a:t> K </a:t>
            </a:r>
            <a:r>
              <a:rPr lang="en-US" dirty="0" err="1"/>
              <a:t>mà</a:t>
            </a:r>
            <a:r>
              <a:rPr lang="en-US" dirty="0"/>
              <a:t> bao </a:t>
            </a:r>
            <a:r>
              <a:rPr lang="en-US" dirty="0" err="1"/>
              <a:t>đóng</a:t>
            </a:r>
            <a:r>
              <a:rPr lang="en-US" dirty="0"/>
              <a:t> </a:t>
            </a:r>
            <a:r>
              <a:rPr lang="en-US" dirty="0" err="1"/>
              <a:t>của</a:t>
            </a:r>
            <a:r>
              <a:rPr lang="en-US" dirty="0"/>
              <a:t> K </a:t>
            </a:r>
            <a:r>
              <a:rPr lang="en-US" dirty="0" err="1"/>
              <a:t>đúng</a:t>
            </a:r>
            <a:r>
              <a:rPr lang="en-US" dirty="0"/>
              <a:t> </a:t>
            </a:r>
            <a:r>
              <a:rPr lang="en-US" dirty="0" err="1"/>
              <a:t>bằng</a:t>
            </a:r>
            <a:r>
              <a:rPr lang="en-US" dirty="0"/>
              <a:t> U (K</a:t>
            </a:r>
            <a:r>
              <a:rPr lang="en-US" baseline="30000" dirty="0"/>
              <a:t>+</a:t>
            </a:r>
            <a:r>
              <a:rPr lang="en-US" dirty="0"/>
              <a:t> = U) </a:t>
            </a:r>
            <a:r>
              <a:rPr lang="en-US" dirty="0" err="1"/>
              <a:t>và</a:t>
            </a:r>
            <a:r>
              <a:rPr lang="en-US" dirty="0"/>
              <a:t> </a:t>
            </a:r>
            <a:r>
              <a:rPr lang="en-US" dirty="0" err="1"/>
              <a:t>nếu</a:t>
            </a:r>
            <a:r>
              <a:rPr lang="en-US" dirty="0"/>
              <a:t> </a:t>
            </a:r>
            <a:r>
              <a:rPr lang="en-US" dirty="0" err="1"/>
              <a:t>bớt</a:t>
            </a:r>
            <a:r>
              <a:rPr lang="en-US" dirty="0"/>
              <a:t> </a:t>
            </a:r>
            <a:r>
              <a:rPr lang="en-US" dirty="0" err="1"/>
              <a:t>khỏi</a:t>
            </a:r>
            <a:r>
              <a:rPr lang="en-US" dirty="0"/>
              <a:t> K </a:t>
            </a:r>
            <a:r>
              <a:rPr lang="en-US" dirty="0" err="1"/>
              <a:t>một</a:t>
            </a:r>
            <a:r>
              <a:rPr lang="en-US" dirty="0"/>
              <a:t> </a:t>
            </a:r>
            <a:r>
              <a:rPr lang="en-US" dirty="0" err="1"/>
              <a:t>phần</a:t>
            </a:r>
            <a:r>
              <a:rPr lang="en-US" dirty="0"/>
              <a:t> </a:t>
            </a:r>
            <a:r>
              <a:rPr lang="en-US" dirty="0" err="1"/>
              <a:t>tử</a:t>
            </a:r>
            <a:r>
              <a:rPr lang="en-US" dirty="0"/>
              <a:t> </a:t>
            </a:r>
            <a:r>
              <a:rPr lang="en-US" dirty="0" err="1"/>
              <a:t>bất</a:t>
            </a:r>
            <a:r>
              <a:rPr lang="en-US" dirty="0"/>
              <a:t> </a:t>
            </a:r>
            <a:r>
              <a:rPr lang="en-US" dirty="0" err="1"/>
              <a:t>kỳ</a:t>
            </a:r>
            <a:r>
              <a:rPr lang="en-US" dirty="0"/>
              <a:t> </a:t>
            </a:r>
            <a:r>
              <a:rPr lang="en-US" dirty="0" err="1"/>
              <a:t>thì</a:t>
            </a:r>
            <a:r>
              <a:rPr lang="en-US" dirty="0"/>
              <a:t> bao </a:t>
            </a:r>
            <a:r>
              <a:rPr lang="en-US" dirty="0" err="1"/>
              <a:t>đóng</a:t>
            </a:r>
            <a:r>
              <a:rPr lang="en-US" dirty="0"/>
              <a:t> </a:t>
            </a:r>
            <a:r>
              <a:rPr lang="en-US" dirty="0" err="1"/>
              <a:t>của</a:t>
            </a:r>
            <a:r>
              <a:rPr lang="en-US" dirty="0"/>
              <a:t> </a:t>
            </a:r>
            <a:r>
              <a:rPr lang="en-US" dirty="0" err="1"/>
              <a:t>nó</a:t>
            </a:r>
            <a:r>
              <a:rPr lang="en-US" dirty="0"/>
              <a:t> </a:t>
            </a:r>
            <a:r>
              <a:rPr lang="en-US" dirty="0" err="1"/>
              <a:t>khác</a:t>
            </a:r>
            <a:r>
              <a:rPr lang="en-US" dirty="0"/>
              <a:t> U.</a:t>
            </a:r>
          </a:p>
          <a:p>
            <a:pPr lvl="1" eaLnBrk="1" hangingPunct="1"/>
            <a:r>
              <a:rPr lang="en-US" dirty="0"/>
              <a:t>I: R(U,F)	</a:t>
            </a:r>
          </a:p>
          <a:p>
            <a:pPr lvl="1" eaLnBrk="1" hangingPunct="1"/>
            <a:r>
              <a:rPr lang="en-US" dirty="0"/>
              <a:t>O: </a:t>
            </a:r>
            <a:r>
              <a:rPr lang="en-US" dirty="0" err="1"/>
              <a:t>Khóa</a:t>
            </a:r>
            <a:r>
              <a:rPr lang="en-US" dirty="0"/>
              <a:t> </a:t>
            </a:r>
            <a:r>
              <a:rPr lang="en-US" dirty="0" err="1"/>
              <a:t>tối</a:t>
            </a:r>
            <a:r>
              <a:rPr lang="en-US" dirty="0"/>
              <a:t> </a:t>
            </a:r>
            <a:r>
              <a:rPr lang="en-US" dirty="0" err="1"/>
              <a:t>tiểu</a:t>
            </a:r>
            <a:r>
              <a:rPr lang="en-US" dirty="0"/>
              <a:t> K </a:t>
            </a:r>
            <a:r>
              <a:rPr lang="en-US" dirty="0" err="1"/>
              <a:t>của</a:t>
            </a:r>
            <a:r>
              <a:rPr lang="en-US" dirty="0"/>
              <a:t> R</a:t>
            </a:r>
          </a:p>
          <a:p>
            <a:pPr lvl="1" eaLnBrk="1" hangingPunct="1">
              <a:buFontTx/>
              <a:buNone/>
            </a:pPr>
            <a:endParaRPr lang="en-US" dirty="0"/>
          </a:p>
          <a:p>
            <a:pPr eaLnBrk="1" hangingPunct="1"/>
            <a:r>
              <a:rPr lang="en-US" b="1" u="sng" dirty="0" err="1"/>
              <a:t>Thuật</a:t>
            </a:r>
            <a:r>
              <a:rPr lang="en-US" b="1" u="sng" dirty="0"/>
              <a:t> </a:t>
            </a:r>
            <a:r>
              <a:rPr lang="en-US" b="1" u="sng" dirty="0" err="1"/>
              <a:t>toán</a:t>
            </a:r>
            <a:r>
              <a:rPr lang="en-US" b="1" u="sng" dirty="0"/>
              <a:t>:</a:t>
            </a:r>
          </a:p>
          <a:p>
            <a:pPr lvl="1" eaLnBrk="1" hangingPunct="1"/>
            <a:r>
              <a:rPr lang="en-US" dirty="0"/>
              <a:t>B1: </a:t>
            </a:r>
            <a:r>
              <a:rPr lang="en-US" dirty="0" err="1"/>
              <a:t>đặt</a:t>
            </a:r>
            <a:r>
              <a:rPr lang="en-US" dirty="0"/>
              <a:t> K = U</a:t>
            </a:r>
          </a:p>
          <a:p>
            <a:pPr lvl="1" eaLnBrk="1" hangingPunct="1"/>
            <a:r>
              <a:rPr lang="en-US" dirty="0"/>
              <a:t>B2: </a:t>
            </a:r>
            <a:r>
              <a:rPr lang="en-US" dirty="0" err="1"/>
              <a:t>Lặp</a:t>
            </a:r>
            <a:r>
              <a:rPr lang="en-US" dirty="0"/>
              <a:t> </a:t>
            </a:r>
            <a:r>
              <a:rPr lang="en-US" dirty="0" err="1"/>
              <a:t>lại</a:t>
            </a:r>
            <a:r>
              <a:rPr lang="en-US" dirty="0"/>
              <a:t> </a:t>
            </a:r>
            <a:r>
              <a:rPr lang="en-US" dirty="0" err="1"/>
              <a:t>quá</a:t>
            </a:r>
            <a:r>
              <a:rPr lang="en-US" dirty="0"/>
              <a:t> </a:t>
            </a:r>
            <a:r>
              <a:rPr lang="en-US" dirty="0" err="1"/>
              <a:t>trình</a:t>
            </a:r>
            <a:r>
              <a:rPr lang="en-US" dirty="0"/>
              <a:t> </a:t>
            </a:r>
            <a:r>
              <a:rPr lang="en-US" dirty="0" err="1"/>
              <a:t>loại</a:t>
            </a:r>
            <a:r>
              <a:rPr lang="en-US" dirty="0"/>
              <a:t> </a:t>
            </a:r>
            <a:r>
              <a:rPr lang="en-US" dirty="0" err="1"/>
              <a:t>khỏi</a:t>
            </a:r>
            <a:r>
              <a:rPr lang="en-US" dirty="0"/>
              <a:t> K </a:t>
            </a:r>
            <a:r>
              <a:rPr lang="en-US" dirty="0" err="1"/>
              <a:t>phần</a:t>
            </a:r>
            <a:r>
              <a:rPr lang="en-US" dirty="0"/>
              <a:t> </a:t>
            </a:r>
            <a:r>
              <a:rPr lang="en-US" dirty="0" err="1"/>
              <a:t>tử</a:t>
            </a:r>
            <a:r>
              <a:rPr lang="en-US" dirty="0"/>
              <a:t> A </a:t>
            </a:r>
            <a:r>
              <a:rPr lang="en-US" dirty="0" err="1"/>
              <a:t>mà</a:t>
            </a:r>
            <a:r>
              <a:rPr lang="en-US" dirty="0"/>
              <a:t> </a:t>
            </a:r>
          </a:p>
          <a:p>
            <a:pPr lvl="1" eaLnBrk="1" hangingPunct="1">
              <a:buFontTx/>
              <a:buNone/>
            </a:pPr>
            <a:r>
              <a:rPr lang="en-US" dirty="0"/>
              <a:t>	(K – {A})</a:t>
            </a:r>
            <a:r>
              <a:rPr lang="en-US" baseline="30000" dirty="0"/>
              <a:t>+</a:t>
            </a:r>
            <a:r>
              <a:rPr lang="en-US" dirty="0"/>
              <a:t> = U.</a:t>
            </a:r>
          </a:p>
        </p:txBody>
      </p:sp>
    </p:spTree>
    <p:extLst>
      <p:ext uri="{BB962C8B-B14F-4D97-AF65-F5344CB8AC3E}">
        <p14:creationId xmlns:p14="http://schemas.microsoft.com/office/powerpoint/2010/main" val="3882116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4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4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2931"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 (tt)</a:t>
            </a:r>
          </a:p>
        </p:txBody>
      </p:sp>
      <p:sp>
        <p:nvSpPr>
          <p:cNvPr id="318467" name="Rectangle 3"/>
          <p:cNvSpPr>
            <a:spLocks noGrp="1" noChangeArrowheads="1"/>
          </p:cNvSpPr>
          <p:nvPr>
            <p:ph type="body" idx="4294967295"/>
          </p:nvPr>
        </p:nvSpPr>
        <p:spPr/>
        <p:txBody>
          <a:bodyPr/>
          <a:lstStyle/>
          <a:p>
            <a:pPr eaLnBrk="1" hangingPunct="1"/>
            <a:r>
              <a:rPr lang="en-US" b="1" i="1"/>
              <a:t>Nhận xét:</a:t>
            </a:r>
            <a:endParaRPr lang="en-US"/>
          </a:p>
          <a:p>
            <a:pPr lvl="1" eaLnBrk="1" hangingPunct="1"/>
            <a:r>
              <a:rPr lang="en-US"/>
              <a:t>Thuật toán trên tìm được một khóa tối tiểu của lược đồ quan hệ R.</a:t>
            </a:r>
          </a:p>
          <a:p>
            <a:pPr lvl="1" eaLnBrk="1" hangingPunct="1"/>
            <a:r>
              <a:rPr lang="en-US"/>
              <a:t>Muốn tìm các khóa khác (nếu có) của lược đồ quan hệ, ta có thể thay đổi thứ tự loại bỏ các phần tử của K.</a:t>
            </a:r>
          </a:p>
        </p:txBody>
      </p:sp>
    </p:spTree>
    <p:extLst>
      <p:ext uri="{BB962C8B-B14F-4D97-AF65-F5344CB8AC3E}">
        <p14:creationId xmlns:p14="http://schemas.microsoft.com/office/powerpoint/2010/main" val="3681824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3955"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18467" name="Rectangle 3"/>
          <p:cNvSpPr>
            <a:spLocks noGrp="1" noChangeArrowheads="1"/>
          </p:cNvSpPr>
          <p:nvPr>
            <p:ph type="body" idx="4294967295"/>
          </p:nvPr>
        </p:nvSpPr>
        <p:spPr/>
        <p:txBody>
          <a:bodyPr/>
          <a:lstStyle/>
          <a:p>
            <a:pPr eaLnBrk="1" hangingPunct="1"/>
            <a:r>
              <a:rPr lang="en-US" sz="3000" b="1" i="1"/>
              <a:t>Ví dụ: </a:t>
            </a:r>
            <a:endParaRPr lang="en-US" sz="3000"/>
          </a:p>
          <a:p>
            <a:pPr eaLnBrk="1" hangingPunct="1">
              <a:buFontTx/>
              <a:buNone/>
            </a:pPr>
            <a:r>
              <a:rPr lang="en-US" sz="3000"/>
              <a:t>	Tìm khóa của R(U,F), với U = ABCDEGHI</a:t>
            </a:r>
          </a:p>
          <a:p>
            <a:pPr lvl="1" eaLnBrk="1" hangingPunct="1">
              <a:buFontTx/>
              <a:buNone/>
            </a:pPr>
            <a:r>
              <a:rPr lang="en-US"/>
              <a:t>F = {AC</a:t>
            </a:r>
            <a:r>
              <a:rPr lang="en-US">
                <a:sym typeface="Wingdings" pitchFamily="2" charset="2"/>
              </a:rPr>
              <a:t></a:t>
            </a:r>
            <a:r>
              <a:rPr lang="en-US"/>
              <a:t>B (1)	BI</a:t>
            </a:r>
            <a:r>
              <a:rPr lang="en-US">
                <a:sym typeface="Wingdings" pitchFamily="2" charset="2"/>
              </a:rPr>
              <a:t></a:t>
            </a:r>
            <a:r>
              <a:rPr lang="en-US"/>
              <a:t>ACD (2)	ABC</a:t>
            </a:r>
            <a:r>
              <a:rPr lang="en-US">
                <a:sym typeface="Wingdings" pitchFamily="2" charset="2"/>
              </a:rPr>
              <a:t></a:t>
            </a:r>
            <a:r>
              <a:rPr lang="en-US"/>
              <a:t>D 3)</a:t>
            </a:r>
          </a:p>
          <a:p>
            <a:pPr lvl="1" eaLnBrk="1" hangingPunct="1">
              <a:buFontTx/>
              <a:buNone/>
            </a:pPr>
            <a:r>
              <a:rPr lang="en-US"/>
              <a:t>	H</a:t>
            </a:r>
            <a:r>
              <a:rPr lang="en-US">
                <a:sym typeface="Wingdings" pitchFamily="2" charset="2"/>
              </a:rPr>
              <a:t></a:t>
            </a:r>
            <a:r>
              <a:rPr lang="en-US"/>
              <a:t>I (4)		ACE</a:t>
            </a:r>
            <a:r>
              <a:rPr lang="en-US">
                <a:sym typeface="Wingdings" pitchFamily="2" charset="2"/>
              </a:rPr>
              <a:t></a:t>
            </a:r>
            <a:r>
              <a:rPr lang="en-US"/>
              <a:t>BCD (5) 	CG</a:t>
            </a:r>
            <a:r>
              <a:rPr lang="en-US">
                <a:sym typeface="Wingdings" pitchFamily="2" charset="2"/>
              </a:rPr>
              <a:t></a:t>
            </a:r>
            <a:r>
              <a:rPr lang="en-US"/>
              <a:t>AE (6) }</a:t>
            </a:r>
          </a:p>
          <a:p>
            <a:pPr lvl="1" eaLnBrk="1" hangingPunct="1">
              <a:buFontTx/>
              <a:buNone/>
            </a:pPr>
            <a:endParaRPr lang="en-US" sz="2200"/>
          </a:p>
          <a:p>
            <a:pPr lvl="1" eaLnBrk="1" hangingPunct="1"/>
            <a:r>
              <a:rPr lang="en-US" sz="2600"/>
              <a:t>B1: K = U = ABCDEGHI</a:t>
            </a:r>
          </a:p>
          <a:p>
            <a:pPr lvl="1" eaLnBrk="1" hangingPunct="1"/>
            <a:r>
              <a:rPr lang="en-US" sz="2600"/>
              <a:t>B2: Lần lượt loại bỏ các thuộc tính có trong K:</a:t>
            </a:r>
          </a:p>
        </p:txBody>
      </p:sp>
    </p:spTree>
    <p:extLst>
      <p:ext uri="{BB962C8B-B14F-4D97-AF65-F5344CB8AC3E}">
        <p14:creationId xmlns:p14="http://schemas.microsoft.com/office/powerpoint/2010/main" val="911083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8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54979"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18467" name="Rectangle 3"/>
          <p:cNvSpPr>
            <a:spLocks noGrp="1" noChangeArrowheads="1"/>
          </p:cNvSpPr>
          <p:nvPr>
            <p:ph type="body" idx="4294967295"/>
          </p:nvPr>
        </p:nvSpPr>
        <p:spPr/>
        <p:txBody>
          <a:bodyPr/>
          <a:lstStyle/>
          <a:p>
            <a:pPr lvl="1" eaLnBrk="1" hangingPunct="1"/>
            <a:r>
              <a:rPr lang="en-US"/>
              <a:t>B2: Lần lượt loại bỏ các thuộc tính có trong K:</a:t>
            </a:r>
          </a:p>
          <a:p>
            <a:pPr lvl="2" eaLnBrk="1" hangingPunct="1"/>
            <a:r>
              <a:rPr lang="en-US" sz="1900"/>
              <a:t>Xét phần tử A: ta có (BCDEGHI)+ = U   (6)	 nên K = BCDEGHI</a:t>
            </a:r>
          </a:p>
          <a:p>
            <a:pPr lvl="2" eaLnBrk="1" hangingPunct="1"/>
            <a:r>
              <a:rPr lang="en-US" sz="1900"/>
              <a:t>Xét phần tử B: ta có (CDEGHI)+ = U      (6,1) ) nên K = CDEGHI</a:t>
            </a:r>
          </a:p>
          <a:p>
            <a:pPr lvl="2" eaLnBrk="1" hangingPunct="1"/>
            <a:r>
              <a:rPr lang="en-US" sz="1900"/>
              <a:t>Xét phần tử C, ta có (DEGHI)+ ≠ U 	nên K = CDEGHI </a:t>
            </a:r>
          </a:p>
          <a:p>
            <a:pPr lvl="2" eaLnBrk="1" hangingPunct="1"/>
            <a:r>
              <a:rPr lang="en-US" sz="1900"/>
              <a:t>Xét phần tử D, ta có (CEGHI)+ = U        (6,1,3)  nên K = CEGHI</a:t>
            </a:r>
          </a:p>
          <a:p>
            <a:pPr lvl="2" eaLnBrk="1" hangingPunct="1"/>
            <a:r>
              <a:rPr lang="en-US" sz="1900"/>
              <a:t>Xét phần tử E, ta có (CGHI)+ = U          (6,1,3)   nên K = CGHI</a:t>
            </a:r>
          </a:p>
          <a:p>
            <a:pPr lvl="2" eaLnBrk="1" hangingPunct="1"/>
            <a:r>
              <a:rPr lang="en-US" sz="1900"/>
              <a:t>Xét phần tử G, ta có (CHI)+ ≠ U,                         nên K = CGHI</a:t>
            </a:r>
          </a:p>
          <a:p>
            <a:pPr lvl="2" eaLnBrk="1" hangingPunct="1"/>
            <a:r>
              <a:rPr lang="en-US" sz="1900"/>
              <a:t>Xét phần tử H, ta có (CGI)+ ≠ U,                         nên K = CGHI</a:t>
            </a:r>
          </a:p>
          <a:p>
            <a:pPr lvl="2" eaLnBrk="1" hangingPunct="1"/>
            <a:r>
              <a:rPr lang="en-US" sz="1900"/>
              <a:t>Xét phần tử I, ta có (CGH)+ = U, 	(6,1,3,4)   nên K = CGH</a:t>
            </a:r>
          </a:p>
          <a:p>
            <a:pPr lvl="1" eaLnBrk="1" hangingPunct="1"/>
            <a:r>
              <a:rPr lang="en-US"/>
              <a:t>Vậy K = CGH là khóa của R. </a:t>
            </a:r>
          </a:p>
        </p:txBody>
      </p:sp>
    </p:spTree>
    <p:extLst>
      <p:ext uri="{BB962C8B-B14F-4D97-AF65-F5344CB8AC3E}">
        <p14:creationId xmlns:p14="http://schemas.microsoft.com/office/powerpoint/2010/main" val="428392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8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84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46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846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46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846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84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dirty="0" err="1"/>
              <a:t>Lý</a:t>
            </a:r>
            <a:r>
              <a:rPr lang="en-US" dirty="0"/>
              <a:t> </a:t>
            </a:r>
            <a:r>
              <a:rPr lang="en-US" dirty="0" err="1"/>
              <a:t>thuyết</a:t>
            </a:r>
            <a:r>
              <a:rPr lang="en-US" dirty="0"/>
              <a:t> </a:t>
            </a:r>
            <a:r>
              <a:rPr lang="en-US" dirty="0" err="1"/>
              <a:t>thiết</a:t>
            </a:r>
            <a:r>
              <a:rPr lang="en-US" dirty="0"/>
              <a:t> </a:t>
            </a:r>
            <a:r>
              <a:rPr lang="en-US" dirty="0" err="1"/>
              <a:t>kế</a:t>
            </a:r>
            <a:r>
              <a:rPr lang="en-US" dirty="0"/>
              <a:t> CSDL</a:t>
            </a:r>
          </a:p>
        </p:txBody>
      </p:sp>
      <p:sp>
        <p:nvSpPr>
          <p:cNvPr id="214019" name="Rectangle 3"/>
          <p:cNvSpPr>
            <a:spLocks noGrp="1" noChangeArrowheads="1"/>
          </p:cNvSpPr>
          <p:nvPr>
            <p:ph type="body" sz="half" idx="1"/>
          </p:nvPr>
        </p:nvSpPr>
        <p:spPr>
          <a:xfrm>
            <a:off x="533400" y="1371600"/>
            <a:ext cx="8229600" cy="4953000"/>
          </a:xfrm>
        </p:spPr>
        <p:txBody>
          <a:bodyPr/>
          <a:lstStyle/>
          <a:p>
            <a:pPr eaLnBrk="1" hangingPunct="1"/>
            <a:r>
              <a:rPr lang="en-US" sz="2500"/>
              <a:t>Làm thế nào để thiết kế CSDL cho tốt?</a:t>
            </a:r>
          </a:p>
          <a:p>
            <a:pPr lvl="1" eaLnBrk="1" hangingPunct="1"/>
            <a:r>
              <a:rPr lang="en-US" sz="2300"/>
              <a:t>Xét ví dụ sau:</a:t>
            </a:r>
          </a:p>
          <a:p>
            <a:pPr eaLnBrk="1" hangingPunct="1">
              <a:buFontTx/>
              <a:buNone/>
            </a:pPr>
            <a:r>
              <a:rPr lang="en-US" sz="2500"/>
              <a:t>		S(S#, Sname, add, pro, price)</a:t>
            </a:r>
            <a:endParaRPr lang="en-US" sz="2200"/>
          </a:p>
        </p:txBody>
      </p:sp>
      <p:graphicFrame>
        <p:nvGraphicFramePr>
          <p:cNvPr id="593924" name="Group 4"/>
          <p:cNvGraphicFramePr>
            <a:graphicFrameLocks noGrp="1"/>
          </p:cNvGraphicFramePr>
          <p:nvPr>
            <p:ph sz="half" idx="2"/>
          </p:nvPr>
        </p:nvGraphicFramePr>
        <p:xfrm>
          <a:off x="1371600" y="2971800"/>
          <a:ext cx="6629400" cy="2798874"/>
        </p:xfrm>
        <a:graphic>
          <a:graphicData uri="http://schemas.openxmlformats.org/drawingml/2006/table">
            <a:tbl>
              <a:tblPr/>
              <a:tblGrid>
                <a:gridCol w="1327150">
                  <a:extLst>
                    <a:ext uri="{9D8B030D-6E8A-4147-A177-3AD203B41FA5}">
                      <a16:colId xmlns:a16="http://schemas.microsoft.com/office/drawing/2014/main" xmlns="" val="20000"/>
                    </a:ext>
                  </a:extLst>
                </a:gridCol>
                <a:gridCol w="1325563">
                  <a:extLst>
                    <a:ext uri="{9D8B030D-6E8A-4147-A177-3AD203B41FA5}">
                      <a16:colId xmlns:a16="http://schemas.microsoft.com/office/drawing/2014/main" xmlns="" val="20001"/>
                    </a:ext>
                  </a:extLst>
                </a:gridCol>
                <a:gridCol w="1766887">
                  <a:extLst>
                    <a:ext uri="{9D8B030D-6E8A-4147-A177-3AD203B41FA5}">
                      <a16:colId xmlns:a16="http://schemas.microsoft.com/office/drawing/2014/main" xmlns="" val="20002"/>
                    </a:ext>
                  </a:extLst>
                </a:gridCol>
                <a:gridCol w="1339850">
                  <a:extLst>
                    <a:ext uri="{9D8B030D-6E8A-4147-A177-3AD203B41FA5}">
                      <a16:colId xmlns:a16="http://schemas.microsoft.com/office/drawing/2014/main" xmlns="" val="20003"/>
                    </a:ext>
                  </a:extLst>
                </a:gridCol>
                <a:gridCol w="869950">
                  <a:extLst>
                    <a:ext uri="{9D8B030D-6E8A-4147-A177-3AD203B41FA5}">
                      <a16:colId xmlns:a16="http://schemas.microsoft.com/office/drawing/2014/main" xmlns="" val="20004"/>
                    </a:ext>
                  </a:extLst>
                </a:gridCol>
              </a:tblGrid>
              <a:tr h="393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S#</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Sname</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add</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pro</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Price</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400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TL01</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Thiên Long</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Lý Thường Kiệt</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Dream</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1"/>
                  </a:ext>
                </a:extLst>
              </a:tr>
              <a:tr h="3657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TK03</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Tân Kiều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Lê Lợi</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Wave </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2"/>
                  </a:ext>
                </a:extLst>
              </a:tr>
              <a:tr h="393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TK03</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Tân Kiều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Lê Lợi</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Serius</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3"/>
                  </a:ext>
                </a:extLst>
              </a:tr>
              <a:tr h="6400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PV01</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Phước Vĩnh</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Phạm Hữu Lầu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Arial" charset="0"/>
                        </a:rPr>
                        <a:t>Future neo</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4"/>
                  </a:ext>
                </a:extLst>
              </a:tr>
              <a:tr h="3657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TK03</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Tân Kiều</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Lê Lợi</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FF3300"/>
                          </a:solidFill>
                          <a:effectLst/>
                          <a:latin typeface="Arial" charset="0"/>
                          <a:cs typeface="Arial" charset="0"/>
                        </a:rPr>
                        <a:t>Atila</a:t>
                      </a: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a:txBody>
                  <a:tcPr marT="45712" marB="45712"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789475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3924"/>
                                        </p:tgtEl>
                                        <p:attrNameLst>
                                          <p:attrName>style.visibility</p:attrName>
                                        </p:attrNameLst>
                                      </p:cBhvr>
                                      <p:to>
                                        <p:strVal val="visible"/>
                                      </p:to>
                                    </p:set>
                                    <p:animEffect transition="in" filter="box(out)">
                                      <p:cBhvr>
                                        <p:cTn id="17" dur="500"/>
                                        <p:tgtEl>
                                          <p:spTgt spid="59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idx="4294967295"/>
          </p:nvPr>
        </p:nvSpPr>
        <p:spPr/>
        <p:txBody>
          <a:bodyPr/>
          <a:lstStyle/>
          <a:p>
            <a:pPr eaLnBrk="1" hangingPunct="1"/>
            <a:r>
              <a:rPr lang="en-US"/>
              <a:t>Khóa </a:t>
            </a:r>
            <a:br>
              <a:rPr lang="en-US"/>
            </a:br>
            <a:r>
              <a:rPr lang="en-US" sz="2400"/>
              <a:t>- Các thuật toán tìm khóa (tt)</a:t>
            </a:r>
          </a:p>
        </p:txBody>
      </p:sp>
      <p:sp>
        <p:nvSpPr>
          <p:cNvPr id="320515" name="Rectangle 3"/>
          <p:cNvSpPr>
            <a:spLocks noGrp="1" noChangeArrowheads="1"/>
          </p:cNvSpPr>
          <p:nvPr>
            <p:ph type="body" idx="4294967295"/>
          </p:nvPr>
        </p:nvSpPr>
        <p:spPr/>
        <p:txBody>
          <a:bodyPr/>
          <a:lstStyle/>
          <a:p>
            <a:pPr eaLnBrk="1" hangingPunct="1"/>
            <a:r>
              <a:rPr lang="en-US" b="1" i="1"/>
              <a:t>Từ thuật toán ta có nhận xét sau:</a:t>
            </a:r>
            <a:endParaRPr lang="en-US"/>
          </a:p>
          <a:p>
            <a:pPr lvl="1" eaLnBrk="1" hangingPunct="1"/>
            <a:r>
              <a:rPr lang="en-US"/>
              <a:t>Các thuộc tính (th.t) không xuất hiện trong cả vế trái và vế phải của tập phụ thuộc hàm phải có trong khóa.</a:t>
            </a:r>
          </a:p>
          <a:p>
            <a:pPr lvl="1" eaLnBrk="1" hangingPunct="1"/>
            <a:r>
              <a:rPr lang="en-US"/>
              <a:t>Các th.t chỉ xuất hiện bên trái của các PTH trong F cũng phải thuộc khóa.</a:t>
            </a:r>
          </a:p>
          <a:p>
            <a:pPr lvl="1" eaLnBrk="1" hangingPunct="1"/>
            <a:r>
              <a:rPr lang="en-US"/>
              <a:t>Trong quá trình tìm khóa có thể loại bỏ tất cả các th.t đơn phía bên phải các PTH của F. Tuy nhiên cần ktra lại vì không phải lúc nào các th.t đó cũng bỏ được.</a:t>
            </a:r>
            <a:endParaRPr lang="en-US" i="1" u="sng"/>
          </a:p>
          <a:p>
            <a:pPr lvl="2" eaLnBrk="1" hangingPunct="1"/>
            <a:r>
              <a:rPr lang="en-US" i="1" u="sng"/>
              <a:t>Ví dụ:</a:t>
            </a:r>
            <a:r>
              <a:rPr lang="en-US"/>
              <a:t> Cho R(U,F) với U = ABCDE</a:t>
            </a:r>
          </a:p>
          <a:p>
            <a:pPr lvl="3" eaLnBrk="1" hangingPunct="1"/>
            <a:r>
              <a:rPr lang="en-US" sz="1800"/>
              <a:t>Với tập PTH F</a:t>
            </a:r>
            <a:r>
              <a:rPr lang="en-US" sz="1800" baseline="-25000"/>
              <a:t>1</a:t>
            </a:r>
            <a:r>
              <a:rPr lang="en-US" sz="1800"/>
              <a:t> = {A</a:t>
            </a:r>
            <a:r>
              <a:rPr lang="en-US" sz="1800">
                <a:sym typeface="Wingdings" pitchFamily="2" charset="2"/>
              </a:rPr>
              <a:t></a:t>
            </a:r>
            <a:r>
              <a:rPr lang="en-US" sz="1800"/>
              <a:t>B, C </a:t>
            </a:r>
            <a:r>
              <a:rPr lang="en-US" sz="1800">
                <a:sym typeface="Wingdings" pitchFamily="2" charset="2"/>
              </a:rPr>
              <a:t></a:t>
            </a:r>
            <a:r>
              <a:rPr lang="en-US" sz="1800"/>
              <a:t>E, C </a:t>
            </a:r>
            <a:r>
              <a:rPr lang="en-US" sz="1800">
                <a:sym typeface="Wingdings" pitchFamily="2" charset="2"/>
              </a:rPr>
              <a:t></a:t>
            </a:r>
            <a:r>
              <a:rPr lang="en-US" sz="1800"/>
              <a:t>D}, khi đó khóa là K = AC (bỏ đi ba thuộc tính đơn B,C,D xuất hiện ở vế phải).</a:t>
            </a:r>
          </a:p>
          <a:p>
            <a:pPr lvl="3" eaLnBrk="1" hangingPunct="1"/>
            <a:r>
              <a:rPr lang="en-US" sz="1800"/>
              <a:t>Tuy nhiên với tập PTH F</a:t>
            </a:r>
            <a:r>
              <a:rPr lang="en-US" sz="1800" baseline="-25000"/>
              <a:t>2 </a:t>
            </a:r>
            <a:r>
              <a:rPr lang="en-US" sz="1800"/>
              <a:t>= {A </a:t>
            </a:r>
            <a:r>
              <a:rPr lang="en-US" sz="1800">
                <a:sym typeface="Wingdings" pitchFamily="2" charset="2"/>
              </a:rPr>
              <a:t></a:t>
            </a:r>
            <a:r>
              <a:rPr lang="en-US" sz="1800"/>
              <a:t>C, C </a:t>
            </a:r>
            <a:r>
              <a:rPr lang="en-US" sz="1800">
                <a:sym typeface="Wingdings" pitchFamily="2" charset="2"/>
              </a:rPr>
              <a:t></a:t>
            </a:r>
            <a:r>
              <a:rPr lang="en-US" sz="1800"/>
              <a:t>ABDE} thì K1 = {A}, K2 = {C} </a:t>
            </a:r>
          </a:p>
        </p:txBody>
      </p:sp>
    </p:spTree>
    <p:extLst>
      <p:ext uri="{BB962C8B-B14F-4D97-AF65-F5344CB8AC3E}">
        <p14:creationId xmlns:p14="http://schemas.microsoft.com/office/powerpoint/2010/main" val="2327490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0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0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05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0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533400" y="274638"/>
            <a:ext cx="8229600" cy="944562"/>
          </a:xfrm>
        </p:spPr>
        <p:txBody>
          <a:bodyPr/>
          <a:lstStyle/>
          <a:p>
            <a:pPr eaLnBrk="1" hangingPunct="1"/>
            <a:r>
              <a:rPr lang="en-US"/>
              <a:t>Khóa </a:t>
            </a:r>
            <a:br>
              <a:rPr lang="en-US"/>
            </a:br>
            <a:r>
              <a:rPr lang="en-US" sz="2400"/>
              <a:t>- Các thuật toán tìm khóa (tt)</a:t>
            </a:r>
          </a:p>
        </p:txBody>
      </p:sp>
      <p:sp>
        <p:nvSpPr>
          <p:cNvPr id="321539" name="Rectangle 3"/>
          <p:cNvSpPr>
            <a:spLocks noGrp="1" noChangeArrowheads="1"/>
          </p:cNvSpPr>
          <p:nvPr>
            <p:ph type="body" idx="4294967295"/>
          </p:nvPr>
        </p:nvSpPr>
        <p:spPr/>
        <p:txBody>
          <a:bodyPr/>
          <a:lstStyle/>
          <a:p>
            <a:pPr eaLnBrk="1" hangingPunct="1"/>
            <a:r>
              <a:rPr lang="en-US" b="1" i="1" dirty="0" err="1"/>
              <a:t>Tìm</a:t>
            </a:r>
            <a:r>
              <a:rPr lang="en-US" b="1" i="1" dirty="0"/>
              <a:t> </a:t>
            </a:r>
            <a:r>
              <a:rPr lang="en-US" b="1" i="1" dirty="0" err="1"/>
              <a:t>tất</a:t>
            </a:r>
            <a:r>
              <a:rPr lang="en-US" b="1" i="1" dirty="0"/>
              <a:t> </a:t>
            </a:r>
            <a:r>
              <a:rPr lang="en-US" b="1" i="1" dirty="0" err="1"/>
              <a:t>cả</a:t>
            </a:r>
            <a:r>
              <a:rPr lang="en-US" b="1" i="1" dirty="0"/>
              <a:t> </a:t>
            </a:r>
            <a:r>
              <a:rPr lang="en-US" b="1" i="1" dirty="0" err="1"/>
              <a:t>các</a:t>
            </a:r>
            <a:r>
              <a:rPr lang="en-US" b="1" i="1" dirty="0"/>
              <a:t> </a:t>
            </a:r>
            <a:r>
              <a:rPr lang="en-US" b="1" i="1" dirty="0" err="1"/>
              <a:t>khóa</a:t>
            </a:r>
            <a:r>
              <a:rPr lang="en-US" b="1" i="1" dirty="0"/>
              <a:t> </a:t>
            </a:r>
            <a:r>
              <a:rPr lang="en-US" b="1" i="1" dirty="0" err="1"/>
              <a:t>của</a:t>
            </a:r>
            <a:r>
              <a:rPr lang="en-US" b="1" i="1" dirty="0"/>
              <a:t> LĐQH </a:t>
            </a:r>
            <a:r>
              <a:rPr lang="en-US" b="1" i="1" dirty="0" err="1"/>
              <a:t>dựa</a:t>
            </a:r>
            <a:r>
              <a:rPr lang="en-US" b="1" i="1" dirty="0"/>
              <a:t> </a:t>
            </a:r>
            <a:r>
              <a:rPr lang="en-US" b="1" i="1" dirty="0" err="1"/>
              <a:t>trên</a:t>
            </a:r>
            <a:r>
              <a:rPr lang="en-US" b="1" i="1" dirty="0"/>
              <a:t> </a:t>
            </a:r>
            <a:r>
              <a:rPr lang="en-US" b="1" i="1" dirty="0" err="1"/>
              <a:t>tập</a:t>
            </a:r>
            <a:r>
              <a:rPr lang="en-US" b="1" i="1" dirty="0"/>
              <a:t> PTH.</a:t>
            </a:r>
          </a:p>
          <a:p>
            <a:pPr lvl="1" eaLnBrk="1" hangingPunct="1"/>
            <a:r>
              <a:rPr lang="en-US" b="1" i="1" dirty="0" err="1"/>
              <a:t>Ý</a:t>
            </a:r>
            <a:r>
              <a:rPr lang="en-US" b="1" i="1" dirty="0"/>
              <a:t> </a:t>
            </a:r>
            <a:r>
              <a:rPr lang="en-US" b="1" i="1" dirty="0" err="1"/>
              <a:t>tưởng</a:t>
            </a:r>
            <a:r>
              <a:rPr lang="en-US" b="1" i="1" dirty="0"/>
              <a:t>:</a:t>
            </a:r>
          </a:p>
          <a:p>
            <a:pPr lvl="2" eaLnBrk="1" hangingPunct="1">
              <a:buFontTx/>
              <a:buNone/>
            </a:pPr>
            <a:r>
              <a:rPr lang="en-US" dirty="0"/>
              <a:t>Cho R(U,F), ta </a:t>
            </a:r>
            <a:r>
              <a:rPr lang="en-US" dirty="0" err="1"/>
              <a:t>có</a:t>
            </a:r>
            <a:r>
              <a:rPr lang="en-US" dirty="0"/>
              <a:t> </a:t>
            </a:r>
            <a:r>
              <a:rPr lang="en-US" dirty="0" err="1"/>
              <a:t>một</a:t>
            </a:r>
            <a:r>
              <a:rPr lang="en-US" dirty="0"/>
              <a:t> </a:t>
            </a:r>
            <a:r>
              <a:rPr lang="en-US" dirty="0" err="1"/>
              <a:t>số</a:t>
            </a:r>
            <a:r>
              <a:rPr lang="en-US" dirty="0"/>
              <a:t> </a:t>
            </a:r>
            <a:r>
              <a:rPr lang="en-US" dirty="0" err="1"/>
              <a:t>ký</a:t>
            </a:r>
            <a:r>
              <a:rPr lang="en-US" dirty="0"/>
              <a:t> </a:t>
            </a:r>
            <a:r>
              <a:rPr lang="en-US" dirty="0" err="1"/>
              <a:t>hiệu</a:t>
            </a:r>
            <a:r>
              <a:rPr lang="en-US" dirty="0"/>
              <a:t> </a:t>
            </a:r>
            <a:r>
              <a:rPr lang="en-US" dirty="0" err="1"/>
              <a:t>như</a:t>
            </a:r>
            <a:r>
              <a:rPr lang="en-US" dirty="0"/>
              <a:t> </a:t>
            </a:r>
            <a:r>
              <a:rPr lang="en-US" dirty="0" err="1"/>
              <a:t>sau</a:t>
            </a:r>
            <a:r>
              <a:rPr lang="en-US" dirty="0"/>
              <a:t>:</a:t>
            </a:r>
          </a:p>
          <a:p>
            <a:pPr lvl="2" eaLnBrk="1" hangingPunct="1"/>
            <a:r>
              <a:rPr lang="en-US" dirty="0"/>
              <a:t>U</a:t>
            </a:r>
            <a:r>
              <a:rPr lang="en-US" baseline="-25000" dirty="0"/>
              <a:t>R</a:t>
            </a:r>
            <a:r>
              <a:rPr lang="en-US" dirty="0"/>
              <a:t>, U</a:t>
            </a:r>
            <a:r>
              <a:rPr lang="en-US" baseline="-25000" dirty="0"/>
              <a:t>L</a:t>
            </a:r>
            <a:r>
              <a:rPr lang="en-US" dirty="0"/>
              <a:t>: </a:t>
            </a:r>
            <a:r>
              <a:rPr lang="en-US" dirty="0" err="1"/>
              <a:t>tập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ở</a:t>
            </a:r>
            <a:r>
              <a:rPr lang="en-US" dirty="0"/>
              <a:t> </a:t>
            </a:r>
            <a:r>
              <a:rPr lang="en-US" dirty="0" err="1"/>
              <a:t>vế</a:t>
            </a:r>
            <a:r>
              <a:rPr lang="en-US" dirty="0"/>
              <a:t> </a:t>
            </a:r>
            <a:r>
              <a:rPr lang="en-US" dirty="0" err="1"/>
              <a:t>phải</a:t>
            </a:r>
            <a:r>
              <a:rPr lang="en-US" dirty="0"/>
              <a:t>, </a:t>
            </a:r>
            <a:r>
              <a:rPr lang="en-US" dirty="0" err="1"/>
              <a:t>vế</a:t>
            </a:r>
            <a:r>
              <a:rPr lang="en-US" dirty="0"/>
              <a:t> </a:t>
            </a:r>
            <a:r>
              <a:rPr lang="en-US" dirty="0" err="1"/>
              <a:t>trái</a:t>
            </a:r>
            <a:r>
              <a:rPr lang="en-US" dirty="0"/>
              <a:t> </a:t>
            </a:r>
            <a:r>
              <a:rPr lang="en-US" dirty="0" err="1"/>
              <a:t>của</a:t>
            </a:r>
            <a:r>
              <a:rPr lang="en-US" dirty="0"/>
              <a:t> </a:t>
            </a:r>
            <a:r>
              <a:rPr lang="en-US" dirty="0" err="1"/>
              <a:t>các</a:t>
            </a:r>
            <a:r>
              <a:rPr lang="en-US" dirty="0"/>
              <a:t> PTH.</a:t>
            </a:r>
          </a:p>
          <a:p>
            <a:pPr lvl="2" eaLnBrk="1" hangingPunct="1"/>
            <a:r>
              <a:rPr lang="en-US" dirty="0"/>
              <a:t>N = U – U</a:t>
            </a:r>
            <a:r>
              <a:rPr lang="en-US" baseline="-25000" dirty="0"/>
              <a:t>R</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cô</a:t>
            </a:r>
            <a:r>
              <a:rPr lang="en-US" dirty="0"/>
              <a:t> </a:t>
            </a:r>
            <a:r>
              <a:rPr lang="en-US" dirty="0" err="1"/>
              <a:t>lập</a:t>
            </a:r>
            <a:r>
              <a:rPr lang="en-US" dirty="0"/>
              <a:t>: </a:t>
            </a:r>
            <a:r>
              <a:rPr lang="en-US" dirty="0" err="1"/>
              <a:t>không</a:t>
            </a:r>
            <a:r>
              <a:rPr lang="en-US" dirty="0"/>
              <a:t> </a:t>
            </a:r>
            <a:r>
              <a:rPr lang="en-US" dirty="0" err="1"/>
              <a:t>xuất</a:t>
            </a:r>
            <a:r>
              <a:rPr lang="en-US" dirty="0"/>
              <a:t> </a:t>
            </a:r>
            <a:r>
              <a:rPr lang="en-US" dirty="0" err="1"/>
              <a:t>hiện</a:t>
            </a:r>
            <a:r>
              <a:rPr lang="en-US" dirty="0"/>
              <a:t> </a:t>
            </a:r>
            <a:r>
              <a:rPr lang="en-US" dirty="0" err="1"/>
              <a:t>trong</a:t>
            </a:r>
            <a:r>
              <a:rPr lang="en-US" dirty="0"/>
              <a:t> </a:t>
            </a:r>
            <a:r>
              <a:rPr lang="en-US" dirty="0" err="1"/>
              <a:t>bất</a:t>
            </a:r>
            <a:r>
              <a:rPr lang="en-US" dirty="0"/>
              <a:t> </a:t>
            </a:r>
            <a:r>
              <a:rPr lang="en-US" dirty="0" err="1"/>
              <a:t>kỳ</a:t>
            </a:r>
            <a:r>
              <a:rPr lang="en-US" dirty="0"/>
              <a:t> PTH </a:t>
            </a:r>
            <a:r>
              <a:rPr lang="en-US" dirty="0" err="1"/>
              <a:t>nào</a:t>
            </a:r>
            <a:r>
              <a:rPr lang="en-US" dirty="0"/>
              <a:t> </a:t>
            </a:r>
            <a:r>
              <a:rPr lang="en-US" dirty="0" err="1"/>
              <a:t>và</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xuất</a:t>
            </a:r>
            <a:r>
              <a:rPr lang="en-US" dirty="0"/>
              <a:t> </a:t>
            </a:r>
            <a:r>
              <a:rPr lang="en-US" dirty="0" err="1"/>
              <a:t>hiện</a:t>
            </a:r>
            <a:r>
              <a:rPr lang="en-US" dirty="0"/>
              <a:t> </a:t>
            </a:r>
            <a:r>
              <a:rPr lang="en-US" dirty="0" err="1"/>
              <a:t>ở</a:t>
            </a:r>
            <a:r>
              <a:rPr lang="en-US" dirty="0"/>
              <a:t> </a:t>
            </a:r>
            <a:r>
              <a:rPr lang="en-US" dirty="0" err="1"/>
              <a:t>vế</a:t>
            </a:r>
            <a:r>
              <a:rPr lang="en-US" dirty="0"/>
              <a:t> </a:t>
            </a:r>
            <a:r>
              <a:rPr lang="en-US" dirty="0" err="1"/>
              <a:t>trái</a:t>
            </a:r>
            <a:r>
              <a:rPr lang="en-US" dirty="0"/>
              <a:t> </a:t>
            </a:r>
            <a:r>
              <a:rPr lang="en-US" dirty="0" err="1"/>
              <a:t>các</a:t>
            </a:r>
            <a:r>
              <a:rPr lang="en-US" dirty="0"/>
              <a:t> PTH.</a:t>
            </a:r>
            <a:endParaRPr lang="en-US" dirty="0">
              <a:sym typeface="Symbol" pitchFamily="18" charset="2"/>
            </a:endParaRPr>
          </a:p>
          <a:p>
            <a:pPr lvl="1" eaLnBrk="1" hangingPunct="1">
              <a:buFontTx/>
              <a:buNone/>
            </a:pPr>
            <a:r>
              <a:rPr lang="en-US" dirty="0">
                <a:sym typeface="Symbol" pitchFamily="18" charset="2"/>
              </a:rPr>
              <a:t>	</a:t>
            </a:r>
            <a:r>
              <a:rPr lang="en-US" dirty="0">
                <a:solidFill>
                  <a:schemeClr val="tx2"/>
                </a:solidFill>
                <a:sym typeface="Symbol" pitchFamily="18" charset="2"/>
              </a:rPr>
              <a:t>	</a:t>
            </a:r>
            <a:r>
              <a:rPr lang="en-US" b="1" dirty="0">
                <a:solidFill>
                  <a:schemeClr val="tx2"/>
                </a:solidFill>
                <a:sym typeface="Symbol" pitchFamily="18" charset="2"/>
              </a:rPr>
              <a:t></a:t>
            </a:r>
            <a:r>
              <a:rPr lang="en-US" b="1" dirty="0">
                <a:solidFill>
                  <a:schemeClr val="tx2"/>
                </a:solidFill>
              </a:rPr>
              <a:t>N </a:t>
            </a:r>
            <a:r>
              <a:rPr lang="en-US" b="1" dirty="0">
                <a:solidFill>
                  <a:schemeClr val="tx2"/>
                </a:solidFill>
                <a:sym typeface="Symbol" pitchFamily="18" charset="2"/>
              </a:rPr>
              <a:t></a:t>
            </a:r>
            <a:r>
              <a:rPr lang="en-US" b="1" dirty="0">
                <a:solidFill>
                  <a:schemeClr val="tx2"/>
                </a:solidFill>
              </a:rPr>
              <a:t> </a:t>
            </a:r>
            <a:r>
              <a:rPr lang="en-US" b="1" dirty="0" err="1">
                <a:solidFill>
                  <a:schemeClr val="tx2"/>
                </a:solidFill>
              </a:rPr>
              <a:t>Khóa</a:t>
            </a:r>
            <a:endParaRPr lang="en-US" b="1" dirty="0">
              <a:solidFill>
                <a:schemeClr val="tx2"/>
              </a:solidFill>
            </a:endParaRPr>
          </a:p>
          <a:p>
            <a:pPr lvl="2" eaLnBrk="1" hangingPunct="1"/>
            <a:r>
              <a:rPr lang="en-US" dirty="0"/>
              <a:t>D = U</a:t>
            </a:r>
            <a:r>
              <a:rPr lang="en-US" baseline="-25000" dirty="0"/>
              <a:t>R</a:t>
            </a:r>
            <a:r>
              <a:rPr lang="en-US" dirty="0"/>
              <a:t> - U</a:t>
            </a:r>
            <a:r>
              <a:rPr lang="en-US" baseline="-25000" dirty="0"/>
              <a:t>L</a:t>
            </a:r>
            <a:r>
              <a:rPr lang="en-US" dirty="0"/>
              <a:t> : </a:t>
            </a:r>
            <a:r>
              <a:rPr lang="en-US" dirty="0" err="1"/>
              <a:t>các</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xuất</a:t>
            </a:r>
            <a:r>
              <a:rPr lang="en-US" dirty="0"/>
              <a:t> </a:t>
            </a:r>
            <a:r>
              <a:rPr lang="en-US" dirty="0" err="1"/>
              <a:t>hiện</a:t>
            </a:r>
            <a:r>
              <a:rPr lang="en-US" dirty="0"/>
              <a:t> </a:t>
            </a:r>
            <a:r>
              <a:rPr lang="en-US" dirty="0" err="1"/>
              <a:t>ở</a:t>
            </a:r>
            <a:r>
              <a:rPr lang="en-US" dirty="0"/>
              <a:t> </a:t>
            </a:r>
            <a:r>
              <a:rPr lang="en-US" dirty="0" err="1"/>
              <a:t>vế</a:t>
            </a:r>
            <a:r>
              <a:rPr lang="en-US" dirty="0"/>
              <a:t> </a:t>
            </a:r>
            <a:r>
              <a:rPr lang="en-US" dirty="0" err="1"/>
              <a:t>phải</a:t>
            </a:r>
            <a:r>
              <a:rPr lang="en-US" dirty="0"/>
              <a:t> </a:t>
            </a:r>
            <a:r>
              <a:rPr lang="en-US" dirty="0" err="1"/>
              <a:t>các</a:t>
            </a:r>
            <a:r>
              <a:rPr lang="en-US" dirty="0"/>
              <a:t> PTH.</a:t>
            </a:r>
            <a:endParaRPr lang="en-US" dirty="0">
              <a:sym typeface="Symbol" pitchFamily="18" charset="2"/>
            </a:endParaRPr>
          </a:p>
          <a:p>
            <a:pPr lvl="1" eaLnBrk="1" hangingPunct="1">
              <a:buFontTx/>
              <a:buNone/>
            </a:pPr>
            <a:r>
              <a:rPr lang="en-US" dirty="0">
                <a:sym typeface="Symbol" pitchFamily="18" charset="2"/>
              </a:rPr>
              <a:t>	</a:t>
            </a:r>
            <a:r>
              <a:rPr lang="en-US" b="1" dirty="0">
                <a:solidFill>
                  <a:schemeClr val="tx2"/>
                </a:solidFill>
                <a:sym typeface="Symbol" pitchFamily="18" charset="2"/>
              </a:rPr>
              <a:t>	</a:t>
            </a:r>
            <a:r>
              <a:rPr lang="en-US" b="1" dirty="0">
                <a:solidFill>
                  <a:schemeClr val="tx2"/>
                </a:solidFill>
              </a:rPr>
              <a:t>D </a:t>
            </a:r>
            <a:r>
              <a:rPr lang="en-US" b="1" dirty="0">
                <a:solidFill>
                  <a:schemeClr val="tx2"/>
                </a:solidFill>
                <a:sym typeface="Symbol" pitchFamily="18" charset="2"/>
              </a:rPr>
              <a:t></a:t>
            </a:r>
            <a:r>
              <a:rPr lang="en-US" b="1" dirty="0">
                <a:solidFill>
                  <a:schemeClr val="tx2"/>
                </a:solidFill>
              </a:rPr>
              <a:t> </a:t>
            </a:r>
            <a:r>
              <a:rPr lang="en-US" b="1" dirty="0" err="1">
                <a:solidFill>
                  <a:schemeClr val="tx2"/>
                </a:solidFill>
              </a:rPr>
              <a:t>khóa</a:t>
            </a:r>
            <a:r>
              <a:rPr lang="en-US" b="1" dirty="0">
                <a:solidFill>
                  <a:schemeClr val="tx2"/>
                </a:solidFill>
              </a:rPr>
              <a:t> = </a:t>
            </a:r>
            <a:r>
              <a:rPr lang="en-US" b="1" dirty="0">
                <a:solidFill>
                  <a:schemeClr val="tx2"/>
                </a:solidFill>
                <a:sym typeface="Symbol" pitchFamily="18" charset="2"/>
              </a:rPr>
              <a:t></a:t>
            </a:r>
            <a:endParaRPr lang="en-US" b="1" dirty="0">
              <a:solidFill>
                <a:schemeClr val="tx2"/>
              </a:solidFill>
            </a:endParaRPr>
          </a:p>
          <a:p>
            <a:pPr lvl="2" eaLnBrk="1" hangingPunct="1"/>
            <a:r>
              <a:rPr lang="en-US" dirty="0"/>
              <a:t>L = U – (N </a:t>
            </a:r>
            <a:r>
              <a:rPr lang="en-US" dirty="0">
                <a:sym typeface="Symbol" pitchFamily="18" charset="2"/>
              </a:rPr>
              <a:t></a:t>
            </a:r>
            <a:r>
              <a:rPr lang="en-US" dirty="0"/>
              <a:t> D) </a:t>
            </a:r>
            <a:endParaRPr lang="en-US" dirty="0">
              <a:sym typeface="Symbol" pitchFamily="18" charset="2"/>
            </a:endParaRPr>
          </a:p>
          <a:p>
            <a:pPr lvl="1" eaLnBrk="1" hangingPunct="1">
              <a:buFontTx/>
              <a:buNone/>
            </a:pPr>
            <a:r>
              <a:rPr lang="en-US" dirty="0">
                <a:sym typeface="Symbol" pitchFamily="18" charset="2"/>
              </a:rPr>
              <a:t>		</a:t>
            </a:r>
            <a:r>
              <a:rPr lang="en-US" b="1" dirty="0">
                <a:solidFill>
                  <a:schemeClr val="tx2"/>
                </a:solidFill>
                <a:sym typeface="Symbol" pitchFamily="18" charset="2"/>
              </a:rPr>
              <a:t></a:t>
            </a:r>
            <a:r>
              <a:rPr lang="en-US" b="1" dirty="0">
                <a:solidFill>
                  <a:schemeClr val="tx2"/>
                </a:solidFill>
              </a:rPr>
              <a:t>L </a:t>
            </a:r>
            <a:r>
              <a:rPr lang="en-US" b="1" dirty="0" err="1">
                <a:solidFill>
                  <a:schemeClr val="tx2"/>
                </a:solidFill>
              </a:rPr>
              <a:t>gồm</a:t>
            </a:r>
            <a:r>
              <a:rPr lang="en-US" b="1" dirty="0">
                <a:solidFill>
                  <a:schemeClr val="tx2"/>
                </a:solidFill>
              </a:rPr>
              <a:t> </a:t>
            </a:r>
            <a:r>
              <a:rPr lang="en-US" b="1" dirty="0" err="1">
                <a:solidFill>
                  <a:schemeClr val="tx2"/>
                </a:solidFill>
              </a:rPr>
              <a:t>các</a:t>
            </a:r>
            <a:r>
              <a:rPr lang="en-US" b="1" dirty="0">
                <a:solidFill>
                  <a:schemeClr val="tx2"/>
                </a:solidFill>
              </a:rPr>
              <a:t> </a:t>
            </a:r>
            <a:r>
              <a:rPr lang="en-US" b="1" dirty="0" err="1">
                <a:solidFill>
                  <a:schemeClr val="tx2"/>
                </a:solidFill>
              </a:rPr>
              <a:t>thuộc</a:t>
            </a:r>
            <a:r>
              <a:rPr lang="en-US" b="1" dirty="0">
                <a:solidFill>
                  <a:schemeClr val="tx2"/>
                </a:solidFill>
              </a:rPr>
              <a:t> </a:t>
            </a:r>
            <a:r>
              <a:rPr lang="en-US" b="1" dirty="0" err="1">
                <a:solidFill>
                  <a:schemeClr val="tx2"/>
                </a:solidFill>
              </a:rPr>
              <a:t>tính</a:t>
            </a:r>
            <a:r>
              <a:rPr lang="en-US" b="1" dirty="0">
                <a:solidFill>
                  <a:schemeClr val="tx2"/>
                </a:solidFill>
              </a:rPr>
              <a:t> </a:t>
            </a:r>
            <a:r>
              <a:rPr lang="en-US" b="1" dirty="0" err="1">
                <a:solidFill>
                  <a:schemeClr val="tx2"/>
                </a:solidFill>
              </a:rPr>
              <a:t>có</a:t>
            </a:r>
            <a:r>
              <a:rPr lang="en-US" b="1" dirty="0">
                <a:solidFill>
                  <a:schemeClr val="tx2"/>
                </a:solidFill>
              </a:rPr>
              <a:t> </a:t>
            </a:r>
            <a:r>
              <a:rPr lang="en-US" b="1" dirty="0" err="1">
                <a:solidFill>
                  <a:schemeClr val="tx2"/>
                </a:solidFill>
              </a:rPr>
              <a:t>thể</a:t>
            </a:r>
            <a:r>
              <a:rPr lang="en-US" b="1" dirty="0">
                <a:solidFill>
                  <a:schemeClr val="tx2"/>
                </a:solidFill>
              </a:rPr>
              <a:t> </a:t>
            </a:r>
            <a:r>
              <a:rPr lang="en-US" b="1" dirty="0" err="1">
                <a:solidFill>
                  <a:schemeClr val="tx2"/>
                </a:solidFill>
              </a:rPr>
              <a:t>thuộc</a:t>
            </a:r>
            <a:r>
              <a:rPr lang="en-US" b="1" dirty="0">
                <a:solidFill>
                  <a:schemeClr val="tx2"/>
                </a:solidFill>
              </a:rPr>
              <a:t> </a:t>
            </a:r>
            <a:r>
              <a:rPr lang="en-US" b="1" dirty="0" err="1">
                <a:solidFill>
                  <a:schemeClr val="tx2"/>
                </a:solidFill>
              </a:rPr>
              <a:t>khóa</a:t>
            </a:r>
            <a:r>
              <a:rPr lang="en-US" b="1" dirty="0">
                <a:solidFill>
                  <a:schemeClr val="tx2"/>
                </a:solidFill>
              </a:rPr>
              <a:t> </a:t>
            </a:r>
            <a:r>
              <a:rPr lang="en-US" b="1" dirty="0" err="1">
                <a:solidFill>
                  <a:schemeClr val="tx2"/>
                </a:solidFill>
              </a:rPr>
              <a:t>hoặc</a:t>
            </a:r>
            <a:r>
              <a:rPr lang="en-US" b="1" dirty="0">
                <a:solidFill>
                  <a:schemeClr val="tx2"/>
                </a:solidFill>
              </a:rPr>
              <a:t> </a:t>
            </a:r>
            <a:r>
              <a:rPr lang="en-US" b="1" dirty="0" err="1">
                <a:solidFill>
                  <a:schemeClr val="tx2"/>
                </a:solidFill>
              </a:rPr>
              <a:t>không</a:t>
            </a:r>
            <a:r>
              <a:rPr lang="en-US" b="1" dirty="0">
                <a:solidFill>
                  <a:schemeClr val="tx2"/>
                </a:solidFill>
              </a:rPr>
              <a:t> </a:t>
            </a:r>
            <a:r>
              <a:rPr lang="en-US" b="1" dirty="0" err="1">
                <a:solidFill>
                  <a:schemeClr val="tx2"/>
                </a:solidFill>
              </a:rPr>
              <a:t>thuộc</a:t>
            </a:r>
            <a:r>
              <a:rPr lang="en-US" b="1" dirty="0">
                <a:solidFill>
                  <a:schemeClr val="tx2"/>
                </a:solidFill>
              </a:rPr>
              <a:t> </a:t>
            </a:r>
            <a:r>
              <a:rPr lang="en-US" b="1" dirty="0" err="1">
                <a:solidFill>
                  <a:schemeClr val="tx2"/>
                </a:solidFill>
              </a:rPr>
              <a:t>khóa</a:t>
            </a:r>
            <a:r>
              <a:rPr lang="en-US" b="1" dirty="0">
                <a:solidFill>
                  <a:schemeClr val="tx2"/>
                </a:solidFill>
              </a:rPr>
              <a:t>.</a:t>
            </a:r>
          </a:p>
        </p:txBody>
      </p:sp>
    </p:spTree>
    <p:extLst>
      <p:ext uri="{BB962C8B-B14F-4D97-AF65-F5344CB8AC3E}">
        <p14:creationId xmlns:p14="http://schemas.microsoft.com/office/powerpoint/2010/main" val="93653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1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1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1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15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15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5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15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1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22563" name="Rectangle 3"/>
          <p:cNvSpPr>
            <a:spLocks noGrp="1" noChangeArrowheads="1"/>
          </p:cNvSpPr>
          <p:nvPr>
            <p:ph type="body" idx="4294967295"/>
          </p:nvPr>
        </p:nvSpPr>
        <p:spPr/>
        <p:txBody>
          <a:bodyPr/>
          <a:lstStyle/>
          <a:p>
            <a:pPr eaLnBrk="1" hangingPunct="1"/>
            <a:r>
              <a:rPr lang="en-US" b="1" i="1" dirty="0" err="1"/>
              <a:t>Thuật</a:t>
            </a:r>
            <a:r>
              <a:rPr lang="en-US" b="1" i="1" dirty="0"/>
              <a:t> </a:t>
            </a:r>
            <a:r>
              <a:rPr lang="en-US" b="1" i="1" dirty="0" err="1"/>
              <a:t>toán</a:t>
            </a:r>
            <a:r>
              <a:rPr lang="en-US" b="1" i="1" dirty="0"/>
              <a:t> </a:t>
            </a:r>
            <a:r>
              <a:rPr lang="en-US" b="1" i="1" dirty="0" err="1"/>
              <a:t>tìm</a:t>
            </a:r>
            <a:r>
              <a:rPr lang="en-US" b="1" i="1" dirty="0"/>
              <a:t> </a:t>
            </a:r>
            <a:r>
              <a:rPr lang="en-US" b="1" i="1" dirty="0" err="1"/>
              <a:t>tât</a:t>
            </a:r>
            <a:r>
              <a:rPr lang="en-US" b="1" i="1" dirty="0"/>
              <a:t> </a:t>
            </a:r>
            <a:r>
              <a:rPr lang="en-US" b="1" i="1" dirty="0" err="1"/>
              <a:t>cả</a:t>
            </a:r>
            <a:r>
              <a:rPr lang="en-US" b="1" i="1" dirty="0"/>
              <a:t> </a:t>
            </a:r>
            <a:r>
              <a:rPr lang="en-US" b="1" i="1" dirty="0" err="1"/>
              <a:t>các</a:t>
            </a:r>
            <a:r>
              <a:rPr lang="en-US" b="1" i="1" dirty="0"/>
              <a:t> </a:t>
            </a:r>
            <a:r>
              <a:rPr lang="en-US" b="1" i="1" dirty="0" err="1"/>
              <a:t>khóa</a:t>
            </a:r>
            <a:r>
              <a:rPr lang="en-US" b="1" i="1" dirty="0"/>
              <a:t>.</a:t>
            </a:r>
            <a:endParaRPr lang="en-US" i="1" dirty="0"/>
          </a:p>
          <a:p>
            <a:pPr lvl="1" eaLnBrk="1" hangingPunct="1"/>
            <a:r>
              <a:rPr lang="en-US" i="1" dirty="0"/>
              <a:t>I:</a:t>
            </a:r>
            <a:r>
              <a:rPr lang="en-US" dirty="0"/>
              <a:t> R(U,F) 		</a:t>
            </a:r>
            <a:r>
              <a:rPr lang="en-US" i="1" dirty="0"/>
              <a:t>O:</a:t>
            </a:r>
            <a:r>
              <a:rPr lang="en-US" dirty="0"/>
              <a:t> </a:t>
            </a:r>
            <a:r>
              <a:rPr lang="en-US" dirty="0" err="1"/>
              <a:t>Các</a:t>
            </a:r>
            <a:r>
              <a:rPr lang="en-US" dirty="0"/>
              <a:t> </a:t>
            </a:r>
            <a:r>
              <a:rPr lang="en-US" dirty="0" err="1"/>
              <a:t>khóa</a:t>
            </a:r>
            <a:r>
              <a:rPr lang="en-US" dirty="0"/>
              <a:t> </a:t>
            </a:r>
            <a:r>
              <a:rPr lang="en-US" dirty="0" err="1"/>
              <a:t>của</a:t>
            </a:r>
            <a:r>
              <a:rPr lang="en-US" dirty="0"/>
              <a:t> R</a:t>
            </a:r>
          </a:p>
          <a:p>
            <a:pPr lvl="1" eaLnBrk="1" hangingPunct="1">
              <a:buFontTx/>
              <a:buNone/>
            </a:pPr>
            <a:endParaRPr lang="en-US" i="1" dirty="0"/>
          </a:p>
          <a:p>
            <a:pPr lvl="1" eaLnBrk="1" hangingPunct="1"/>
            <a:r>
              <a:rPr lang="en-US" i="1" dirty="0" err="1"/>
              <a:t>Phương</a:t>
            </a:r>
            <a:r>
              <a:rPr lang="en-US" i="1" dirty="0"/>
              <a:t> </a:t>
            </a:r>
            <a:r>
              <a:rPr lang="en-US" i="1" dirty="0" err="1"/>
              <a:t>pháp</a:t>
            </a:r>
            <a:r>
              <a:rPr lang="en-US" i="1" dirty="0"/>
              <a:t>:</a:t>
            </a:r>
            <a:endParaRPr lang="en-US" dirty="0"/>
          </a:p>
          <a:p>
            <a:pPr lvl="2" eaLnBrk="1" hangingPunct="1"/>
            <a:r>
              <a:rPr lang="en-US" dirty="0" err="1"/>
              <a:t>Tính</a:t>
            </a:r>
            <a:r>
              <a:rPr lang="en-US" dirty="0"/>
              <a:t> N = U - U</a:t>
            </a:r>
            <a:r>
              <a:rPr lang="en-US" baseline="-25000" dirty="0"/>
              <a:t>R</a:t>
            </a:r>
            <a:endParaRPr lang="en-US" dirty="0"/>
          </a:p>
          <a:p>
            <a:pPr lvl="2" eaLnBrk="1" hangingPunct="1">
              <a:buFontTx/>
              <a:buNone/>
            </a:pPr>
            <a:r>
              <a:rPr lang="en-US" dirty="0"/>
              <a:t>	</a:t>
            </a:r>
            <a:r>
              <a:rPr lang="en-US" dirty="0" err="1"/>
              <a:t>Nếu</a:t>
            </a:r>
            <a:r>
              <a:rPr lang="en-US" dirty="0"/>
              <a:t> N</a:t>
            </a:r>
            <a:r>
              <a:rPr lang="en-US" baseline="-25000" dirty="0"/>
              <a:t>F</a:t>
            </a:r>
            <a:r>
              <a:rPr lang="en-US" baseline="30000" dirty="0"/>
              <a:t>+</a:t>
            </a:r>
            <a:r>
              <a:rPr lang="en-US" dirty="0"/>
              <a:t> = U, </a:t>
            </a:r>
            <a:r>
              <a:rPr lang="en-US" dirty="0" err="1"/>
              <a:t>thì</a:t>
            </a:r>
            <a:r>
              <a:rPr lang="en-US" dirty="0"/>
              <a:t> N </a:t>
            </a:r>
            <a:r>
              <a:rPr lang="en-US" dirty="0" err="1"/>
              <a:t>là</a:t>
            </a:r>
            <a:r>
              <a:rPr lang="en-US" dirty="0"/>
              <a:t> </a:t>
            </a:r>
            <a:r>
              <a:rPr lang="en-US" dirty="0" err="1"/>
              <a:t>khóa</a:t>
            </a:r>
            <a:r>
              <a:rPr lang="en-US" dirty="0"/>
              <a:t> </a:t>
            </a:r>
            <a:r>
              <a:rPr lang="en-US" dirty="0" err="1"/>
              <a:t>duy</a:t>
            </a:r>
            <a:r>
              <a:rPr lang="en-US" dirty="0"/>
              <a:t> </a:t>
            </a:r>
            <a:r>
              <a:rPr lang="en-US" dirty="0" err="1"/>
              <a:t>nhất</a:t>
            </a:r>
            <a:r>
              <a:rPr lang="en-US" dirty="0"/>
              <a:t> </a:t>
            </a:r>
            <a:r>
              <a:rPr lang="en-US" dirty="0" err="1"/>
              <a:t>của</a:t>
            </a:r>
            <a:r>
              <a:rPr lang="en-US" dirty="0"/>
              <a:t> R, </a:t>
            </a:r>
            <a:r>
              <a:rPr lang="en-US" dirty="0" err="1"/>
              <a:t>giải</a:t>
            </a:r>
            <a:r>
              <a:rPr lang="en-US" dirty="0"/>
              <a:t> </a:t>
            </a:r>
            <a:r>
              <a:rPr lang="en-US" dirty="0" err="1"/>
              <a:t>thuật</a:t>
            </a:r>
            <a:r>
              <a:rPr lang="en-US" dirty="0"/>
              <a:t> </a:t>
            </a:r>
            <a:r>
              <a:rPr lang="en-US" dirty="0" err="1"/>
              <a:t>dừng</a:t>
            </a:r>
            <a:r>
              <a:rPr lang="en-US" dirty="0"/>
              <a:t>.</a:t>
            </a:r>
          </a:p>
          <a:p>
            <a:pPr lvl="2" eaLnBrk="1" hangingPunct="1"/>
            <a:r>
              <a:rPr lang="en-US" dirty="0" err="1"/>
              <a:t>Tính</a:t>
            </a:r>
            <a:r>
              <a:rPr lang="en-US" dirty="0"/>
              <a:t> D = U</a:t>
            </a:r>
            <a:r>
              <a:rPr lang="en-US" baseline="-25000" dirty="0"/>
              <a:t>R</a:t>
            </a:r>
            <a:r>
              <a:rPr lang="en-US" dirty="0"/>
              <a:t> – U</a:t>
            </a:r>
            <a:r>
              <a:rPr lang="en-US" baseline="-25000" dirty="0"/>
              <a:t>L</a:t>
            </a:r>
            <a:r>
              <a:rPr lang="en-US" dirty="0"/>
              <a:t> </a:t>
            </a:r>
            <a:r>
              <a:rPr lang="en-US" dirty="0" err="1"/>
              <a:t>và</a:t>
            </a:r>
            <a:r>
              <a:rPr lang="en-US" dirty="0"/>
              <a:t>	L = U – (N </a:t>
            </a:r>
            <a:r>
              <a:rPr lang="en-US" dirty="0">
                <a:sym typeface="Symbol" pitchFamily="18" charset="2"/>
              </a:rPr>
              <a:t></a:t>
            </a:r>
            <a:r>
              <a:rPr lang="en-US" dirty="0"/>
              <a:t> D)</a:t>
            </a:r>
          </a:p>
          <a:p>
            <a:pPr lvl="2" eaLnBrk="1" hangingPunct="1"/>
            <a:r>
              <a:rPr lang="en-US" dirty="0" err="1"/>
              <a:t>Với</a:t>
            </a:r>
            <a:r>
              <a:rPr lang="en-US" dirty="0"/>
              <a:t> </a:t>
            </a:r>
            <a:r>
              <a:rPr lang="en-US" dirty="0" err="1"/>
              <a:t>mọi</a:t>
            </a:r>
            <a:r>
              <a:rPr lang="en-US" dirty="0"/>
              <a:t> L</a:t>
            </a:r>
            <a:r>
              <a:rPr lang="en-US" b="1" baseline="-25000" dirty="0"/>
              <a:t>i</a:t>
            </a:r>
            <a:r>
              <a:rPr lang="en-US" dirty="0"/>
              <a:t> </a:t>
            </a:r>
            <a:r>
              <a:rPr lang="en-US" dirty="0">
                <a:sym typeface="Symbol" pitchFamily="18" charset="2"/>
              </a:rPr>
              <a:t></a:t>
            </a:r>
            <a:r>
              <a:rPr lang="en-US" dirty="0"/>
              <a:t> L,: </a:t>
            </a:r>
            <a:r>
              <a:rPr lang="en-US" dirty="0" err="1"/>
              <a:t>thử</a:t>
            </a:r>
            <a:r>
              <a:rPr lang="en-US" dirty="0"/>
              <a:t> </a:t>
            </a:r>
            <a:r>
              <a:rPr lang="en-US" dirty="0" err="1"/>
              <a:t>với</a:t>
            </a:r>
            <a:r>
              <a:rPr lang="en-US" dirty="0"/>
              <a:t> </a:t>
            </a:r>
            <a:r>
              <a:rPr lang="en-US" dirty="0" err="1"/>
              <a:t>từng</a:t>
            </a:r>
            <a:r>
              <a:rPr lang="en-US" dirty="0"/>
              <a:t> L</a:t>
            </a:r>
            <a:r>
              <a:rPr lang="en-US" b="1" baseline="-25000" dirty="0"/>
              <a:t>i</a:t>
            </a:r>
            <a:r>
              <a:rPr lang="en-US" dirty="0"/>
              <a:t>, </a:t>
            </a:r>
            <a:r>
              <a:rPr lang="en-US" dirty="0" err="1"/>
              <a:t>các</a:t>
            </a:r>
            <a:r>
              <a:rPr lang="en-US" dirty="0"/>
              <a:t> L</a:t>
            </a:r>
            <a:r>
              <a:rPr lang="en-US" b="1" baseline="-25000" dirty="0"/>
              <a:t>i</a:t>
            </a:r>
            <a:r>
              <a:rPr lang="en-US" dirty="0"/>
              <a:t> </a:t>
            </a:r>
            <a:r>
              <a:rPr lang="en-US" dirty="0" err="1"/>
              <a:t>có</a:t>
            </a:r>
            <a:r>
              <a:rPr lang="en-US" dirty="0"/>
              <a:t> </a:t>
            </a:r>
            <a:r>
              <a:rPr lang="en-US" dirty="0" err="1"/>
              <a:t>ít</a:t>
            </a:r>
            <a:r>
              <a:rPr lang="en-US" dirty="0"/>
              <a:t> </a:t>
            </a:r>
            <a:r>
              <a:rPr lang="en-US" dirty="0" err="1"/>
              <a:t>phần</a:t>
            </a:r>
            <a:r>
              <a:rPr lang="en-US" dirty="0"/>
              <a:t> </a:t>
            </a:r>
            <a:r>
              <a:rPr lang="en-US" dirty="0" err="1"/>
              <a:t>tử</a:t>
            </a:r>
            <a:r>
              <a:rPr lang="en-US" dirty="0"/>
              <a:t> </a:t>
            </a:r>
            <a:r>
              <a:rPr lang="en-US" dirty="0" err="1"/>
              <a:t>làm</a:t>
            </a:r>
            <a:r>
              <a:rPr lang="en-US" dirty="0"/>
              <a:t> </a:t>
            </a:r>
            <a:r>
              <a:rPr lang="en-US" dirty="0" err="1"/>
              <a:t>trước</a:t>
            </a:r>
            <a:r>
              <a:rPr lang="en-US" dirty="0"/>
              <a:t>.</a:t>
            </a:r>
          </a:p>
          <a:p>
            <a:pPr lvl="2" eaLnBrk="1" hangingPunct="1">
              <a:buFontTx/>
              <a:buNone/>
            </a:pPr>
            <a:r>
              <a:rPr lang="en-US" dirty="0"/>
              <a:t>	X = N </a:t>
            </a:r>
            <a:r>
              <a:rPr lang="en-US" dirty="0">
                <a:sym typeface="Symbol" pitchFamily="18" charset="2"/>
              </a:rPr>
              <a:t></a:t>
            </a:r>
            <a:r>
              <a:rPr lang="en-US" dirty="0"/>
              <a:t> L</a:t>
            </a:r>
            <a:r>
              <a:rPr lang="en-US" b="1" baseline="-25000" dirty="0"/>
              <a:t>i</a:t>
            </a:r>
            <a:r>
              <a:rPr lang="en-US" dirty="0"/>
              <a:t>, </a:t>
            </a:r>
            <a:r>
              <a:rPr lang="en-US" dirty="0" err="1"/>
              <a:t>nếu</a:t>
            </a:r>
            <a:r>
              <a:rPr lang="en-US" dirty="0"/>
              <a:t> X</a:t>
            </a:r>
            <a:r>
              <a:rPr lang="en-US" baseline="-25000" dirty="0"/>
              <a:t>F</a:t>
            </a:r>
            <a:r>
              <a:rPr lang="en-US" baseline="30000" dirty="0"/>
              <a:t>+</a:t>
            </a:r>
            <a:r>
              <a:rPr lang="en-US" dirty="0"/>
              <a:t> = U </a:t>
            </a:r>
            <a:r>
              <a:rPr lang="en-US" dirty="0" err="1"/>
              <a:t>thì</a:t>
            </a:r>
            <a:r>
              <a:rPr lang="en-US" dirty="0"/>
              <a:t> X </a:t>
            </a:r>
            <a:r>
              <a:rPr lang="en-US" dirty="0" err="1"/>
              <a:t>là</a:t>
            </a:r>
            <a:r>
              <a:rPr lang="en-US" dirty="0"/>
              <a:t> </a:t>
            </a:r>
            <a:r>
              <a:rPr lang="en-US" dirty="0" err="1"/>
              <a:t>một</a:t>
            </a:r>
            <a:r>
              <a:rPr lang="en-US" dirty="0"/>
              <a:t> </a:t>
            </a:r>
            <a:r>
              <a:rPr lang="en-US" dirty="0" err="1"/>
              <a:t>khóa</a:t>
            </a:r>
            <a:r>
              <a:rPr lang="en-US" dirty="0"/>
              <a:t> </a:t>
            </a:r>
            <a:r>
              <a:rPr lang="en-US" dirty="0" err="1"/>
              <a:t>của</a:t>
            </a:r>
            <a:r>
              <a:rPr lang="en-US" dirty="0"/>
              <a:t> R.</a:t>
            </a:r>
            <a:endParaRPr lang="en-US" b="1" i="1" dirty="0"/>
          </a:p>
          <a:p>
            <a:pPr eaLnBrk="1" hangingPunct="1"/>
            <a:r>
              <a:rPr lang="en-US" i="1" u="sng" dirty="0" err="1"/>
              <a:t>Lưu</a:t>
            </a:r>
            <a:r>
              <a:rPr lang="en-US" i="1" u="sng" dirty="0"/>
              <a:t> </a:t>
            </a:r>
            <a:r>
              <a:rPr lang="en-US" i="1" u="sng" dirty="0" err="1"/>
              <a:t>ý</a:t>
            </a:r>
            <a:r>
              <a:rPr lang="en-US" i="1" u="sng" dirty="0"/>
              <a:t>:</a:t>
            </a:r>
            <a:r>
              <a:rPr lang="en-US" dirty="0"/>
              <a:t> </a:t>
            </a:r>
            <a:r>
              <a:rPr lang="en-US" dirty="0" err="1"/>
              <a:t>nếu</a:t>
            </a:r>
            <a:r>
              <a:rPr lang="en-US" dirty="0"/>
              <a:t> X = N </a:t>
            </a:r>
            <a:r>
              <a:rPr lang="en-US" dirty="0">
                <a:sym typeface="Symbol" pitchFamily="18" charset="2"/>
              </a:rPr>
              <a:t></a:t>
            </a:r>
            <a:r>
              <a:rPr lang="en-US" dirty="0"/>
              <a:t> L</a:t>
            </a:r>
            <a:r>
              <a:rPr lang="en-US" baseline="-25000" dirty="0"/>
              <a:t>i</a:t>
            </a:r>
            <a:r>
              <a:rPr lang="en-US" dirty="0"/>
              <a:t> </a:t>
            </a:r>
            <a:r>
              <a:rPr lang="en-US" dirty="0" err="1"/>
              <a:t>là</a:t>
            </a:r>
            <a:r>
              <a:rPr lang="en-US" dirty="0"/>
              <a:t> </a:t>
            </a:r>
            <a:r>
              <a:rPr lang="en-US" dirty="0" err="1"/>
              <a:t>khóa</a:t>
            </a:r>
            <a:r>
              <a:rPr lang="en-US" dirty="0"/>
              <a:t> </a:t>
            </a:r>
            <a:r>
              <a:rPr lang="en-US" dirty="0" err="1"/>
              <a:t>thì</a:t>
            </a:r>
            <a:r>
              <a:rPr lang="en-US" dirty="0"/>
              <a:t> </a:t>
            </a:r>
            <a:r>
              <a:rPr lang="en-US" dirty="0" err="1"/>
              <a:t>không</a:t>
            </a:r>
            <a:r>
              <a:rPr lang="en-US" dirty="0"/>
              <a:t> </a:t>
            </a:r>
            <a:r>
              <a:rPr lang="en-US" dirty="0" err="1"/>
              <a:t>cần</a:t>
            </a:r>
            <a:r>
              <a:rPr lang="en-US" dirty="0"/>
              <a:t> </a:t>
            </a:r>
            <a:r>
              <a:rPr lang="en-US" dirty="0" err="1"/>
              <a:t>thử</a:t>
            </a:r>
            <a:r>
              <a:rPr lang="en-US" dirty="0"/>
              <a:t> </a:t>
            </a:r>
            <a:r>
              <a:rPr lang="en-US" dirty="0" err="1"/>
              <a:t>với</a:t>
            </a:r>
            <a:r>
              <a:rPr lang="en-US" dirty="0"/>
              <a:t> </a:t>
            </a:r>
            <a:r>
              <a:rPr lang="en-US" dirty="0" err="1"/>
              <a:t>các</a:t>
            </a:r>
            <a:r>
              <a:rPr lang="en-US" dirty="0"/>
              <a:t> </a:t>
            </a:r>
            <a:r>
              <a:rPr lang="en-US" dirty="0" err="1"/>
              <a:t>L</a:t>
            </a:r>
            <a:r>
              <a:rPr lang="en-US" b="1" baseline="-25000" dirty="0" err="1"/>
              <a:t>j</a:t>
            </a:r>
            <a:r>
              <a:rPr lang="en-US" baseline="-25000" dirty="0"/>
              <a:t> </a:t>
            </a:r>
            <a:r>
              <a:rPr lang="en-US" dirty="0">
                <a:sym typeface="Symbol" pitchFamily="18" charset="2"/>
              </a:rPr>
              <a:t></a:t>
            </a:r>
            <a:r>
              <a:rPr lang="en-US" dirty="0"/>
              <a:t> L </a:t>
            </a:r>
            <a:r>
              <a:rPr lang="en-US" dirty="0" err="1"/>
              <a:t>mà</a:t>
            </a:r>
            <a:r>
              <a:rPr lang="en-US" dirty="0"/>
              <a:t> L</a:t>
            </a:r>
            <a:r>
              <a:rPr lang="en-US" b="1" baseline="-25000" dirty="0"/>
              <a:t>i </a:t>
            </a:r>
            <a:r>
              <a:rPr lang="en-US" dirty="0">
                <a:sym typeface="Symbol" pitchFamily="18" charset="2"/>
              </a:rPr>
              <a:t></a:t>
            </a:r>
            <a:r>
              <a:rPr lang="en-US" dirty="0"/>
              <a:t> </a:t>
            </a:r>
            <a:r>
              <a:rPr lang="en-US" dirty="0" err="1"/>
              <a:t>L</a:t>
            </a:r>
            <a:r>
              <a:rPr lang="en-US" b="1" baseline="-25000" dirty="0" err="1"/>
              <a:t>j</a:t>
            </a:r>
            <a:endParaRPr lang="en-US" b="1" baseline="-25000" dirty="0"/>
          </a:p>
        </p:txBody>
      </p:sp>
    </p:spTree>
    <p:extLst>
      <p:ext uri="{BB962C8B-B14F-4D97-AF65-F5344CB8AC3E}">
        <p14:creationId xmlns:p14="http://schemas.microsoft.com/office/powerpoint/2010/main" val="1087932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2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25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2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2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25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256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69329BE-A435-0448-BCF2-0BD069915267}"/>
              </a:ext>
            </a:extLst>
          </p:cNvPr>
          <p:cNvSpPr txBox="1"/>
          <p:nvPr/>
        </p:nvSpPr>
        <p:spPr>
          <a:xfrm>
            <a:off x="2286000" y="2289744"/>
            <a:ext cx="5715000" cy="2303451"/>
          </a:xfrm>
          <a:prstGeom prst="rect">
            <a:avLst/>
          </a:prstGeom>
          <a:noFill/>
        </p:spPr>
        <p:txBody>
          <a:bodyPr wrap="square">
            <a:spAutoFit/>
          </a:bodyPr>
          <a:lstStyle/>
          <a:p>
            <a:pPr marL="0" marR="0">
              <a:lnSpc>
                <a:spcPct val="115000"/>
              </a:lnSpc>
              <a:spcBef>
                <a:spcPts val="0"/>
              </a:spcBef>
              <a:spcAft>
                <a:spcPts val="0"/>
              </a:spcAft>
            </a:pPr>
            <a:r>
              <a:rPr lang="vi-VN" sz="1800" b="1" dirty="0">
                <a:effectLst/>
                <a:latin typeface="Calibri" panose="020F0502020204030204" pitchFamily="34" charset="0"/>
                <a:ea typeface="SimSun" panose="02010600030101010101" pitchFamily="2" charset="-122"/>
                <a:cs typeface="Times New Roman" panose="02020603050405020304" pitchFamily="18" charset="0"/>
              </a:rPr>
              <a:t>Submission 2:</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C</a:t>
            </a:r>
            <a:r>
              <a:rPr lang="vi-VN" sz="1800" dirty="0">
                <a:effectLst/>
                <a:latin typeface="Calibri" panose="020F0502020204030204" pitchFamily="34" charset="0"/>
                <a:ea typeface="SimSun" panose="02010600030101010101" pitchFamily="2" charset="-122"/>
                <a:cs typeface="Times New Roman" panose="02020603050405020304" pitchFamily="18" charset="0"/>
              </a:rPr>
              <a:t>â</a:t>
            </a:r>
            <a:r>
              <a:rPr lang="en-US" sz="1800" dirty="0">
                <a:effectLst/>
                <a:latin typeface="Calibri" panose="020F0502020204030204" pitchFamily="34" charset="0"/>
                <a:ea typeface="SimSun" panose="02010600030101010101" pitchFamily="2" charset="-122"/>
                <a:cs typeface="Times New Roman" panose="02020603050405020304" pitchFamily="18" charset="0"/>
              </a:rPr>
              <a:t>u</a:t>
            </a:r>
            <a:r>
              <a:rPr lang="vi-VN" sz="1800" dirty="0">
                <a:effectLst/>
                <a:latin typeface="Calibri" panose="020F0502020204030204" pitchFamily="34" charset="0"/>
                <a:ea typeface="SimSun" panose="02010600030101010101" pitchFamily="2" charset="-122"/>
                <a:cs typeface="Times New Roman" panose="02020603050405020304" pitchFamily="18" charset="0"/>
              </a:rPr>
              <a:t> 1. </a:t>
            </a:r>
            <a:r>
              <a:rPr lang="en-US" sz="1800" dirty="0">
                <a:effectLst/>
                <a:latin typeface="Calibri" panose="020F0502020204030204" pitchFamily="34" charset="0"/>
                <a:ea typeface="SimSun" panose="02010600030101010101" pitchFamily="2" charset="-122"/>
                <a:cs typeface="Times New Roman" panose="02020603050405020304" pitchFamily="18" charset="0"/>
              </a:rPr>
              <a:t>Cho R(U,F)   U = ABCDEG</a:t>
            </a:r>
          </a:p>
          <a:p>
            <a:pPr marL="0" marR="0" indent="457200">
              <a:lnSpc>
                <a:spcPct val="115000"/>
              </a:lnSpc>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F = {A </a:t>
            </a:r>
            <a:r>
              <a:rPr lang="vi-VN" sz="1800" dirty="0">
                <a:effectLst/>
                <a:latin typeface="Calibri" panose="020F0502020204030204" pitchFamily="34" charset="0"/>
                <a:ea typeface="SimSun" panose="02010600030101010101" pitchFamily="2" charset="-122"/>
                <a:cs typeface="Times New Roman" panose="02020603050405020304" pitchFamily="18" charset="0"/>
              </a:rPr>
              <a:t>-&gt; </a:t>
            </a:r>
            <a:r>
              <a:rPr lang="en-US" sz="1800" dirty="0">
                <a:effectLst/>
                <a:latin typeface="Calibri" panose="020F0502020204030204" pitchFamily="34" charset="0"/>
                <a:ea typeface="SimSun" panose="02010600030101010101" pitchFamily="2" charset="-122"/>
                <a:cs typeface="Times New Roman" panose="02020603050405020304" pitchFamily="18" charset="0"/>
              </a:rPr>
              <a:t>BC, B</a:t>
            </a:r>
            <a:r>
              <a:rPr lang="vi-VN" sz="1800" dirty="0">
                <a:effectLst/>
                <a:latin typeface="Calibri" panose="020F0502020204030204" pitchFamily="34" charset="0"/>
                <a:ea typeface="SimSun" panose="02010600030101010101" pitchFamily="2" charset="-122"/>
                <a:cs typeface="Times New Roman" panose="02020603050405020304" pitchFamily="18" charset="0"/>
              </a:rPr>
              <a:t> -&gt; </a:t>
            </a:r>
            <a:r>
              <a:rPr lang="en-US" sz="1800" dirty="0">
                <a:effectLst/>
                <a:latin typeface="Calibri" panose="020F0502020204030204" pitchFamily="34" charset="0"/>
                <a:ea typeface="SimSun" panose="02010600030101010101" pitchFamily="2" charset="-122"/>
                <a:cs typeface="Times New Roman" panose="02020603050405020304" pitchFamily="18" charset="0"/>
              </a:rPr>
              <a:t>D, AD </a:t>
            </a:r>
            <a:r>
              <a:rPr lang="vi-VN" sz="1800" dirty="0">
                <a:effectLst/>
                <a:latin typeface="Calibri" panose="020F0502020204030204" pitchFamily="34" charset="0"/>
                <a:ea typeface="SimSun" panose="02010600030101010101" pitchFamily="2" charset="-122"/>
                <a:cs typeface="Times New Roman" panose="02020603050405020304" pitchFamily="18" charset="0"/>
              </a:rPr>
              <a:t>-&gt; </a:t>
            </a:r>
            <a:r>
              <a:rPr lang="en-US" sz="1800" dirty="0">
                <a:effectLst/>
                <a:latin typeface="Calibri" panose="020F0502020204030204" pitchFamily="34" charset="0"/>
                <a:ea typeface="SimSun" panose="02010600030101010101" pitchFamily="2" charset="-122"/>
                <a:cs typeface="Times New Roman" panose="02020603050405020304" pitchFamily="18" charset="0"/>
              </a:rPr>
              <a:t>E, CD</a:t>
            </a:r>
            <a:r>
              <a:rPr lang="vi-VN" sz="1800" dirty="0">
                <a:effectLst/>
                <a:latin typeface="Calibri" panose="020F0502020204030204" pitchFamily="34" charset="0"/>
                <a:ea typeface="SimSun" panose="02010600030101010101" pitchFamily="2" charset="-122"/>
                <a:cs typeface="Times New Roman" panose="02020603050405020304" pitchFamily="18" charset="0"/>
              </a:rPr>
              <a:t> -&gt; </a:t>
            </a:r>
            <a:r>
              <a:rPr lang="en-US" sz="1800" dirty="0">
                <a:effectLst/>
                <a:latin typeface="Calibri" panose="020F0502020204030204" pitchFamily="34" charset="0"/>
                <a:ea typeface="SimSun" panose="02010600030101010101" pitchFamily="2" charset="-122"/>
                <a:cs typeface="Times New Roman" panose="02020603050405020304" pitchFamily="18" charset="0"/>
              </a:rPr>
              <a:t>A}</a:t>
            </a:r>
          </a:p>
          <a:p>
            <a:pPr marL="342900" marR="0" lvl="0" indent="-342900">
              <a:lnSpc>
                <a:spcPct val="115000"/>
              </a:lnSpc>
              <a:spcBef>
                <a:spcPts val="0"/>
              </a:spcBef>
              <a:spcAft>
                <a:spcPts val="0"/>
              </a:spcAft>
              <a:buFont typeface="Wingdings"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3:50 PM (10 PHUT KEU LEN BANG)</a:t>
            </a:r>
          </a:p>
          <a:p>
            <a:pPr marL="0" marR="0">
              <a:lnSpc>
                <a:spcPct val="115000"/>
              </a:lnSpc>
              <a:spcBef>
                <a:spcPts val="0"/>
              </a:spcBef>
              <a:spcAft>
                <a:spcPts val="0"/>
              </a:spcAft>
            </a:pPr>
            <a:r>
              <a:rPr lang="vi-VN" sz="1800" dirty="0">
                <a:effectLst/>
                <a:latin typeface="Calibri" panose="020F0502020204030204" pitchFamily="34" charset="0"/>
                <a:ea typeface="SimSun" panose="02010600030101010101" pitchFamily="2" charset="-122"/>
                <a:cs typeface="Times New Roman" panose="02020603050405020304" pitchFamily="18" charset="0"/>
              </a:rPr>
              <a:t>Câu 2. F = {AB-&gt;C 	C-&gt;A	BC-&gt;D	D-&gt;EG	CG-&gt;BD	ACD-&gt;B	CD-&gt;AG}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Bef>
                <a:spcPts val="0"/>
              </a:spcBef>
              <a:spcAft>
                <a:spcPts val="0"/>
              </a:spcAft>
              <a:buFont typeface="Wingdings" pitchFamily="2" charset="2"/>
              <a:buChar char=""/>
            </a:pPr>
            <a:r>
              <a:rPr lang="en-US" sz="1800" dirty="0">
                <a:effectLst/>
                <a:latin typeface="Calibri" panose="020F0502020204030204" pitchFamily="34" charset="0"/>
                <a:ea typeface="SimSun" panose="02010600030101010101" pitchFamily="2" charset="-122"/>
                <a:cs typeface="Times New Roman" panose="02020603050405020304" pitchFamily="18" charset="0"/>
              </a:rPr>
              <a:t>4:05 </a:t>
            </a:r>
          </a:p>
        </p:txBody>
      </p:sp>
    </p:spTree>
    <p:extLst>
      <p:ext uri="{BB962C8B-B14F-4D97-AF65-F5344CB8AC3E}">
        <p14:creationId xmlns:p14="http://schemas.microsoft.com/office/powerpoint/2010/main" val="3725434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23587" name="Rectangle 3"/>
          <p:cNvSpPr>
            <a:spLocks noGrp="1" noChangeArrowheads="1"/>
          </p:cNvSpPr>
          <p:nvPr>
            <p:ph type="body" idx="4294967295"/>
          </p:nvPr>
        </p:nvSpPr>
        <p:spPr/>
        <p:txBody>
          <a:bodyPr/>
          <a:lstStyle/>
          <a:p>
            <a:pPr eaLnBrk="1" hangingPunct="1"/>
            <a:r>
              <a:rPr lang="en-US" i="1" u="sng"/>
              <a:t>Ví dụ 1:</a:t>
            </a:r>
            <a:r>
              <a:rPr lang="en-US"/>
              <a:t> 	Cho R(U,F) 		U = ABCDEG</a:t>
            </a:r>
          </a:p>
          <a:p>
            <a:pPr lvl="1" eaLnBrk="1" hangingPunct="1">
              <a:buFontTx/>
              <a:buNone/>
            </a:pPr>
            <a:r>
              <a:rPr lang="en-US"/>
              <a:t>	F = {A </a:t>
            </a:r>
            <a:r>
              <a:rPr lang="en-US">
                <a:sym typeface="Wingdings" pitchFamily="2" charset="2"/>
              </a:rPr>
              <a:t></a:t>
            </a:r>
            <a:r>
              <a:rPr lang="en-US"/>
              <a:t>BC, B</a:t>
            </a:r>
            <a:r>
              <a:rPr lang="en-US">
                <a:sym typeface="Wingdings" pitchFamily="2" charset="2"/>
              </a:rPr>
              <a:t></a:t>
            </a:r>
            <a:r>
              <a:rPr lang="en-US"/>
              <a:t>D, AD </a:t>
            </a:r>
            <a:r>
              <a:rPr lang="en-US">
                <a:sym typeface="Wingdings" pitchFamily="2" charset="2"/>
              </a:rPr>
              <a:t></a:t>
            </a:r>
            <a:r>
              <a:rPr lang="en-US"/>
              <a:t>E, CD</a:t>
            </a:r>
            <a:r>
              <a:rPr lang="en-US">
                <a:sym typeface="Wingdings" pitchFamily="2" charset="2"/>
              </a:rPr>
              <a:t></a:t>
            </a:r>
            <a:r>
              <a:rPr lang="en-US"/>
              <a:t>A}</a:t>
            </a:r>
          </a:p>
          <a:p>
            <a:pPr lvl="1" eaLnBrk="1" hangingPunct="1">
              <a:buFontTx/>
              <a:buNone/>
            </a:pPr>
            <a:r>
              <a:rPr lang="en-US"/>
              <a:t>	a) Tìm một khóa của R và xét xem khóa đó có duy nhất không.</a:t>
            </a:r>
          </a:p>
          <a:p>
            <a:pPr lvl="2" eaLnBrk="1" hangingPunct="1"/>
            <a:r>
              <a:rPr lang="en-US"/>
              <a:t>Ta có U</a:t>
            </a:r>
            <a:r>
              <a:rPr lang="en-US" baseline="-25000"/>
              <a:t>R</a:t>
            </a:r>
            <a:r>
              <a:rPr lang="en-US"/>
              <a:t> = ABCDE, U</a:t>
            </a:r>
            <a:r>
              <a:rPr lang="en-US" baseline="-25000"/>
              <a:t>L</a:t>
            </a:r>
            <a:r>
              <a:rPr lang="en-US"/>
              <a:t> = ABCD</a:t>
            </a:r>
          </a:p>
          <a:p>
            <a:pPr lvl="2" eaLnBrk="1" hangingPunct="1"/>
            <a:r>
              <a:rPr lang="en-US"/>
              <a:t>N = U \ U</a:t>
            </a:r>
            <a:r>
              <a:rPr lang="en-US" baseline="-25000"/>
              <a:t>R</a:t>
            </a:r>
            <a:r>
              <a:rPr lang="en-US"/>
              <a:t> = G và D = U</a:t>
            </a:r>
            <a:r>
              <a:rPr lang="en-US" baseline="-25000"/>
              <a:t>R</a:t>
            </a:r>
            <a:r>
              <a:rPr lang="en-US"/>
              <a:t> - U</a:t>
            </a:r>
            <a:r>
              <a:rPr lang="en-US" baseline="-25000"/>
              <a:t>L</a:t>
            </a:r>
            <a:r>
              <a:rPr lang="en-US"/>
              <a:t> = E</a:t>
            </a:r>
          </a:p>
          <a:p>
            <a:pPr lvl="2" eaLnBrk="1" hangingPunct="1"/>
            <a:r>
              <a:rPr lang="en-US"/>
              <a:t>L = U – (N </a:t>
            </a:r>
            <a:r>
              <a:rPr lang="en-US">
                <a:sym typeface="Symbol" pitchFamily="18" charset="2"/>
              </a:rPr>
              <a:t></a:t>
            </a:r>
            <a:r>
              <a:rPr lang="en-US"/>
              <a:t> D) = ABCD</a:t>
            </a:r>
          </a:p>
          <a:p>
            <a:pPr lvl="2" eaLnBrk="1" hangingPunct="1"/>
            <a:r>
              <a:rPr lang="en-US"/>
              <a:t>Ta có (GA)</a:t>
            </a:r>
            <a:r>
              <a:rPr lang="en-US" baseline="30000"/>
              <a:t>+</a:t>
            </a:r>
            <a:r>
              <a:rPr lang="en-US"/>
              <a:t> = U do đó K</a:t>
            </a:r>
            <a:r>
              <a:rPr lang="en-US" baseline="-25000"/>
              <a:t>1</a:t>
            </a:r>
            <a:r>
              <a:rPr lang="en-US"/>
              <a:t> = GA là một khóa.</a:t>
            </a:r>
          </a:p>
          <a:p>
            <a:pPr lvl="2" eaLnBrk="1" hangingPunct="1"/>
            <a:r>
              <a:rPr lang="en-US"/>
              <a:t>Ngoài ra, N</a:t>
            </a:r>
            <a:r>
              <a:rPr lang="en-US" baseline="30000"/>
              <a:t>+ </a:t>
            </a:r>
            <a:r>
              <a:rPr lang="en-US"/>
              <a:t>≠ U do đó K</a:t>
            </a:r>
            <a:r>
              <a:rPr lang="en-US" baseline="-25000"/>
              <a:t>1</a:t>
            </a:r>
            <a:r>
              <a:rPr lang="en-US"/>
              <a:t> = AG không phải là khóa duy nhất.</a:t>
            </a:r>
          </a:p>
          <a:p>
            <a:pPr lvl="1" eaLnBrk="1" hangingPunct="1">
              <a:buFontTx/>
              <a:buNone/>
            </a:pPr>
            <a:r>
              <a:rPr lang="en-US"/>
              <a:t>	b) Tìm thêm khóa khác</a:t>
            </a:r>
          </a:p>
          <a:p>
            <a:pPr lvl="2" eaLnBrk="1" hangingPunct="1"/>
            <a:r>
              <a:rPr lang="en-US"/>
              <a:t>Ta thấy (CDG)</a:t>
            </a:r>
            <a:r>
              <a:rPr lang="en-US" baseline="30000"/>
              <a:t>+</a:t>
            </a:r>
            <a:r>
              <a:rPr lang="en-US"/>
              <a:t> = U nên K</a:t>
            </a:r>
            <a:r>
              <a:rPr lang="en-US" baseline="-25000"/>
              <a:t>2</a:t>
            </a:r>
            <a:r>
              <a:rPr lang="en-US"/>
              <a:t> = CDG là một khóa khác của R.</a:t>
            </a:r>
          </a:p>
          <a:p>
            <a:pPr lvl="2" eaLnBrk="1" hangingPunct="1"/>
            <a:r>
              <a:rPr lang="en-US"/>
              <a:t>(GBC)</a:t>
            </a:r>
            <a:r>
              <a:rPr lang="en-US" baseline="30000"/>
              <a:t>+</a:t>
            </a:r>
            <a:r>
              <a:rPr lang="en-US"/>
              <a:t> = U nên K</a:t>
            </a:r>
            <a:r>
              <a:rPr lang="en-US" baseline="-25000"/>
              <a:t>3</a:t>
            </a:r>
            <a:r>
              <a:rPr lang="en-US"/>
              <a:t> = GBC là khóa</a:t>
            </a:r>
          </a:p>
        </p:txBody>
      </p:sp>
    </p:spTree>
    <p:extLst>
      <p:ext uri="{BB962C8B-B14F-4D97-AF65-F5344CB8AC3E}">
        <p14:creationId xmlns:p14="http://schemas.microsoft.com/office/powerpoint/2010/main" val="29877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3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3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3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3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58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358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358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3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p:txBody>
          <a:bodyPr/>
          <a:lstStyle/>
          <a:p>
            <a:pPr eaLnBrk="1" hangingPunct="1"/>
            <a:r>
              <a:rPr lang="en-US"/>
              <a:t>Khóa</a:t>
            </a:r>
            <a:br>
              <a:rPr lang="en-US"/>
            </a:br>
            <a:r>
              <a:rPr lang="en-US" sz="2400"/>
              <a:t>- Các thuật toán tìm khóa (tt)</a:t>
            </a:r>
          </a:p>
        </p:txBody>
      </p:sp>
      <p:sp>
        <p:nvSpPr>
          <p:cNvPr id="324611" name="Rectangle 3"/>
          <p:cNvSpPr>
            <a:spLocks noGrp="1" noChangeArrowheads="1"/>
          </p:cNvSpPr>
          <p:nvPr>
            <p:ph type="body" idx="4294967295"/>
          </p:nvPr>
        </p:nvSpPr>
        <p:spPr/>
        <p:txBody>
          <a:bodyPr/>
          <a:lstStyle/>
          <a:p>
            <a:pPr eaLnBrk="1" hangingPunct="1"/>
            <a:r>
              <a:rPr lang="en-US" sz="2200" i="1" u="sng" dirty="0" err="1"/>
              <a:t>Ví</a:t>
            </a:r>
            <a:r>
              <a:rPr lang="en-US" sz="2200" i="1" u="sng" dirty="0"/>
              <a:t> </a:t>
            </a:r>
            <a:r>
              <a:rPr lang="en-US" sz="2200" i="1" u="sng" dirty="0" err="1"/>
              <a:t>dụ</a:t>
            </a:r>
            <a:r>
              <a:rPr lang="en-US" sz="2200" i="1" u="sng" dirty="0"/>
              <a:t> 2:</a:t>
            </a:r>
            <a:r>
              <a:rPr lang="en-US" sz="2200" dirty="0"/>
              <a:t> 	U = ABCD, </a:t>
            </a:r>
          </a:p>
          <a:p>
            <a:pPr eaLnBrk="1" hangingPunct="1">
              <a:buFontTx/>
              <a:buNone/>
            </a:pPr>
            <a:r>
              <a:rPr lang="en-US" sz="2200" dirty="0"/>
              <a:t>			F = {A</a:t>
            </a:r>
            <a:r>
              <a:rPr lang="en-US" sz="2200" dirty="0">
                <a:sym typeface="Wingdings" pitchFamily="2" charset="2"/>
              </a:rPr>
              <a:t></a:t>
            </a:r>
            <a:r>
              <a:rPr lang="en-US" sz="2200" dirty="0"/>
              <a:t>B, AB</a:t>
            </a:r>
            <a:r>
              <a:rPr lang="en-US" sz="2200" dirty="0">
                <a:sym typeface="Wingdings" pitchFamily="2" charset="2"/>
              </a:rPr>
              <a:t></a:t>
            </a:r>
            <a:r>
              <a:rPr lang="en-US" sz="2200" dirty="0"/>
              <a:t>C, A</a:t>
            </a:r>
            <a:r>
              <a:rPr lang="en-US" sz="2200" dirty="0">
                <a:sym typeface="Wingdings" pitchFamily="2" charset="2"/>
              </a:rPr>
              <a:t></a:t>
            </a:r>
            <a:r>
              <a:rPr lang="en-US" sz="2200" dirty="0"/>
              <a:t>CD}</a:t>
            </a:r>
          </a:p>
          <a:p>
            <a:pPr eaLnBrk="1" hangingPunct="1">
              <a:buFontTx/>
              <a:buNone/>
            </a:pPr>
            <a:r>
              <a:rPr lang="en-US" sz="2200" dirty="0"/>
              <a:t>			</a:t>
            </a:r>
            <a:r>
              <a:rPr lang="en-US" sz="2200" dirty="0" err="1"/>
              <a:t>Tìm</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khóa</a:t>
            </a:r>
            <a:r>
              <a:rPr lang="en-US" sz="2200" dirty="0"/>
              <a:t>.</a:t>
            </a:r>
          </a:p>
          <a:p>
            <a:pPr eaLnBrk="1" hangingPunct="1">
              <a:buFontTx/>
              <a:buNone/>
            </a:pPr>
            <a:endParaRPr lang="en-US" sz="2200" dirty="0"/>
          </a:p>
          <a:p>
            <a:pPr lvl="1" eaLnBrk="1" hangingPunct="1"/>
            <a:r>
              <a:rPr lang="en-US" sz="2200" dirty="0"/>
              <a:t>U</a:t>
            </a:r>
            <a:r>
              <a:rPr lang="en-US" sz="2200" baseline="-25000" dirty="0"/>
              <a:t>R</a:t>
            </a:r>
            <a:r>
              <a:rPr lang="en-US" sz="2200" dirty="0"/>
              <a:t> = BCD</a:t>
            </a:r>
          </a:p>
          <a:p>
            <a:pPr lvl="1" eaLnBrk="1" hangingPunct="1"/>
            <a:r>
              <a:rPr lang="en-US" sz="2200" dirty="0"/>
              <a:t>N = U – U</a:t>
            </a:r>
            <a:r>
              <a:rPr lang="en-US" sz="2200" baseline="-25000" dirty="0"/>
              <a:t>R</a:t>
            </a:r>
            <a:r>
              <a:rPr lang="en-US" sz="2200" dirty="0"/>
              <a:t> = A</a:t>
            </a:r>
          </a:p>
          <a:p>
            <a:pPr lvl="1" eaLnBrk="1" hangingPunct="1"/>
            <a:r>
              <a:rPr lang="en-US" sz="2200" dirty="0"/>
              <a:t>N</a:t>
            </a:r>
            <a:r>
              <a:rPr lang="en-US" sz="2200" baseline="30000" dirty="0"/>
              <a:t>+</a:t>
            </a:r>
            <a:r>
              <a:rPr lang="en-US" sz="2200" dirty="0"/>
              <a:t> = U </a:t>
            </a:r>
            <a:r>
              <a:rPr lang="en-US" sz="2200" dirty="0">
                <a:sym typeface="Symbol" pitchFamily="18" charset="2"/>
              </a:rPr>
              <a:t></a:t>
            </a:r>
            <a:r>
              <a:rPr lang="en-US" sz="2200" dirty="0"/>
              <a:t> K = A </a:t>
            </a:r>
            <a:r>
              <a:rPr lang="en-US" sz="2200" dirty="0" err="1"/>
              <a:t>là</a:t>
            </a:r>
            <a:r>
              <a:rPr lang="en-US" sz="2200" dirty="0"/>
              <a:t> </a:t>
            </a:r>
            <a:r>
              <a:rPr lang="en-US" sz="2200" dirty="0" err="1"/>
              <a:t>khóa</a:t>
            </a:r>
            <a:r>
              <a:rPr lang="en-US" sz="2200" dirty="0"/>
              <a:t> </a:t>
            </a:r>
            <a:r>
              <a:rPr lang="en-US" sz="2200" dirty="0" err="1"/>
              <a:t>duy</a:t>
            </a:r>
            <a:r>
              <a:rPr lang="en-US" sz="2200" dirty="0"/>
              <a:t> </a:t>
            </a:r>
            <a:r>
              <a:rPr lang="en-US" sz="2200" dirty="0" err="1"/>
              <a:t>nhất</a:t>
            </a:r>
            <a:r>
              <a:rPr lang="en-US" sz="2200" dirty="0"/>
              <a:t> </a:t>
            </a:r>
            <a:r>
              <a:rPr lang="en-US" sz="2200" dirty="0" err="1"/>
              <a:t>của</a:t>
            </a:r>
            <a:r>
              <a:rPr lang="en-US" sz="2200" dirty="0"/>
              <a:t> </a:t>
            </a:r>
            <a:r>
              <a:rPr lang="en-US" sz="2200" dirty="0" err="1"/>
              <a:t>lược</a:t>
            </a:r>
            <a:r>
              <a:rPr lang="en-US" sz="2200" dirty="0"/>
              <a:t> </a:t>
            </a:r>
            <a:r>
              <a:rPr lang="en-US" sz="2200" dirty="0" err="1"/>
              <a:t>đồ</a:t>
            </a:r>
            <a:r>
              <a:rPr lang="en-US" sz="2200" dirty="0"/>
              <a:t> </a:t>
            </a:r>
            <a:r>
              <a:rPr lang="en-US" sz="2200" dirty="0" err="1"/>
              <a:t>quan</a:t>
            </a:r>
            <a:r>
              <a:rPr lang="en-US" sz="2200" dirty="0"/>
              <a:t> </a:t>
            </a:r>
            <a:r>
              <a:rPr lang="en-US" sz="2200" dirty="0" err="1"/>
              <a:t>hệ</a:t>
            </a:r>
            <a:r>
              <a:rPr lang="en-US" sz="2200" dirty="0"/>
              <a:t>. </a:t>
            </a:r>
          </a:p>
          <a:p>
            <a:pPr lvl="1" eaLnBrk="1" hangingPunct="1">
              <a:buFontTx/>
              <a:buNone/>
            </a:pPr>
            <a:endParaRPr lang="en-US" sz="2200" dirty="0"/>
          </a:p>
          <a:p>
            <a:pPr eaLnBrk="1" hangingPunct="1"/>
            <a:r>
              <a:rPr lang="en-US" sz="2200" i="1" u="sng" dirty="0" err="1"/>
              <a:t>Ví</a:t>
            </a:r>
            <a:r>
              <a:rPr lang="en-US" sz="2200" i="1" u="sng" dirty="0"/>
              <a:t> </a:t>
            </a:r>
            <a:r>
              <a:rPr lang="en-US" sz="2200" i="1" u="sng" dirty="0" err="1"/>
              <a:t>dụ</a:t>
            </a:r>
            <a:r>
              <a:rPr lang="en-US" sz="2200" i="1" u="sng" dirty="0"/>
              <a:t> 3:</a:t>
            </a:r>
            <a:r>
              <a:rPr lang="en-US" sz="2200" dirty="0"/>
              <a:t> </a:t>
            </a:r>
          </a:p>
          <a:p>
            <a:pPr eaLnBrk="1" hangingPunct="1">
              <a:buFontTx/>
              <a:buNone/>
            </a:pPr>
            <a:r>
              <a:rPr lang="en-US" sz="2200" dirty="0"/>
              <a:t>	R(U,F) U = ABCDEG</a:t>
            </a:r>
          </a:p>
          <a:p>
            <a:pPr eaLnBrk="1" hangingPunct="1">
              <a:buFontTx/>
              <a:buNone/>
            </a:pPr>
            <a:r>
              <a:rPr lang="en-US" sz="2200" dirty="0"/>
              <a:t>	F = {	AE</a:t>
            </a:r>
            <a:r>
              <a:rPr lang="en-US" sz="2200" dirty="0">
                <a:sym typeface="Wingdings" pitchFamily="2" charset="2"/>
              </a:rPr>
              <a:t>C		CGA		BDG</a:t>
            </a:r>
          </a:p>
          <a:p>
            <a:pPr eaLnBrk="1" hangingPunct="1">
              <a:buFontTx/>
              <a:buNone/>
            </a:pPr>
            <a:r>
              <a:rPr lang="en-US" sz="2200" dirty="0">
                <a:sym typeface="Wingdings" pitchFamily="2" charset="2"/>
              </a:rPr>
              <a:t>			GAE </a:t>
            </a:r>
            <a:r>
              <a:rPr lang="en-US" sz="2200" dirty="0"/>
              <a:t>}</a:t>
            </a:r>
          </a:p>
        </p:txBody>
      </p:sp>
    </p:spTree>
    <p:extLst>
      <p:ext uri="{BB962C8B-B14F-4D97-AF65-F5344CB8AC3E}">
        <p14:creationId xmlns:p14="http://schemas.microsoft.com/office/powerpoint/2010/main" val="1361536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46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46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46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46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461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461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461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46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p:txBody>
          <a:bodyPr/>
          <a:lstStyle/>
          <a:p>
            <a:pPr eaLnBrk="1" hangingPunct="1"/>
            <a:r>
              <a:rPr lang="en-US"/>
              <a:t>Bài tập</a:t>
            </a:r>
          </a:p>
        </p:txBody>
      </p:sp>
      <p:sp>
        <p:nvSpPr>
          <p:cNvPr id="261123" name="Rectangle 3"/>
          <p:cNvSpPr>
            <a:spLocks noGrp="1" noChangeArrowheads="1"/>
          </p:cNvSpPr>
          <p:nvPr>
            <p:ph type="body" idx="4294967295"/>
          </p:nvPr>
        </p:nvSpPr>
        <p:spPr/>
        <p:txBody>
          <a:bodyPr/>
          <a:lstStyle/>
          <a:p>
            <a:pPr marL="495300" indent="-495300" eaLnBrk="1" hangingPunct="1"/>
            <a:r>
              <a:rPr lang="en-US"/>
              <a:t>Cho lược đồ quan hệ sau:</a:t>
            </a:r>
          </a:p>
          <a:p>
            <a:pPr lvl="1" eaLnBrk="1" hangingPunct="1"/>
            <a:r>
              <a:rPr lang="en-US"/>
              <a:t>R(U,F) với U = ABCDEGHIJLM</a:t>
            </a:r>
          </a:p>
          <a:p>
            <a:pPr lvl="1" eaLnBrk="1" hangingPunct="1">
              <a:buFontTx/>
              <a:buNone/>
            </a:pPr>
            <a:r>
              <a:rPr lang="en-US"/>
              <a:t>	F = {	M</a:t>
            </a:r>
            <a:r>
              <a:rPr lang="en-US">
                <a:sym typeface="Wingdings" pitchFamily="2" charset="2"/>
              </a:rPr>
              <a:t>ABC	ABCH	ABCEH	</a:t>
            </a:r>
          </a:p>
          <a:p>
            <a:pPr lvl="1" eaLnBrk="1" hangingPunct="1">
              <a:buFontTx/>
              <a:buNone/>
            </a:pPr>
            <a:r>
              <a:rPr lang="en-US">
                <a:sym typeface="Wingdings" pitchFamily="2" charset="2"/>
              </a:rPr>
              <a:t>			MBCDG	DGHL</a:t>
            </a:r>
            <a:r>
              <a:rPr lang="en-US"/>
              <a:t>}</a:t>
            </a:r>
          </a:p>
          <a:p>
            <a:pPr marL="495300" indent="-495300" eaLnBrk="1" hangingPunct="1">
              <a:buFont typeface="Wingdings 2" pitchFamily="18" charset="2"/>
              <a:buAutoNum type="alphaLcParenR"/>
            </a:pPr>
            <a:r>
              <a:rPr lang="en-US"/>
              <a:t>Tính bao đóng X = M</a:t>
            </a:r>
          </a:p>
          <a:p>
            <a:pPr marL="495300" indent="-495300" eaLnBrk="1" hangingPunct="1">
              <a:buFont typeface="Wingdings 2" pitchFamily="18" charset="2"/>
              <a:buAutoNum type="alphaLcParenR"/>
            </a:pPr>
            <a:r>
              <a:rPr lang="en-US"/>
              <a:t>M</a:t>
            </a:r>
            <a:r>
              <a:rPr lang="en-US">
                <a:sym typeface="Wingdings" pitchFamily="2" charset="2"/>
              </a:rPr>
              <a:t>DG có được suy dẫn từ F hay không?</a:t>
            </a:r>
          </a:p>
          <a:p>
            <a:pPr marL="495300" indent="-495300" eaLnBrk="1" hangingPunct="1">
              <a:buFont typeface="Wingdings 2" pitchFamily="18" charset="2"/>
              <a:buAutoNum type="alphaLcParenR"/>
            </a:pPr>
            <a:r>
              <a:rPr lang="en-US">
                <a:sym typeface="Wingdings" pitchFamily="2" charset="2"/>
              </a:rPr>
              <a:t>Tìm tất cả các khóa của lược đồ quan hệ</a:t>
            </a:r>
            <a:endParaRPr lang="en-US"/>
          </a:p>
        </p:txBody>
      </p:sp>
    </p:spTree>
    <p:extLst>
      <p:ext uri="{BB962C8B-B14F-4D97-AF65-F5344CB8AC3E}">
        <p14:creationId xmlns:p14="http://schemas.microsoft.com/office/powerpoint/2010/main" val="1276031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Nội dung chương V</a:t>
            </a:r>
          </a:p>
        </p:txBody>
      </p:sp>
      <p:sp>
        <p:nvSpPr>
          <p:cNvPr id="262147" name="Rectangle 3"/>
          <p:cNvSpPr>
            <a:spLocks noGrp="1" noChangeArrowheads="1"/>
          </p:cNvSpPr>
          <p:nvPr>
            <p:ph type="body" idx="1"/>
          </p:nvPr>
        </p:nvSpPr>
        <p:spPr/>
        <p:txBody>
          <a:bodyPr/>
          <a:lstStyle/>
          <a:p>
            <a:pPr>
              <a:lnSpc>
                <a:spcPct val="90000"/>
              </a:lnSpc>
            </a:pPr>
            <a:r>
              <a:rPr lang="en-US" sz="2200">
                <a:solidFill>
                  <a:schemeClr val="bg2"/>
                </a:solidFill>
              </a:rPr>
              <a:t>Lý thuyết thiết kế CSDL</a:t>
            </a:r>
          </a:p>
          <a:p>
            <a:pPr>
              <a:lnSpc>
                <a:spcPct val="90000"/>
              </a:lnSpc>
            </a:pPr>
            <a:r>
              <a:rPr lang="en-US" sz="2200">
                <a:solidFill>
                  <a:schemeClr val="bg2"/>
                </a:solidFill>
              </a:rPr>
              <a:t>Phụ thuộc hàm</a:t>
            </a:r>
          </a:p>
          <a:p>
            <a:pPr lvl="1">
              <a:lnSpc>
                <a:spcPct val="90000"/>
              </a:lnSpc>
            </a:pPr>
            <a:r>
              <a:rPr lang="en-US" sz="2000">
                <a:solidFill>
                  <a:schemeClr val="bg2"/>
                </a:solidFill>
              </a:rPr>
              <a:t>Định nghĩa</a:t>
            </a:r>
          </a:p>
          <a:p>
            <a:pPr lvl="1">
              <a:lnSpc>
                <a:spcPct val="90000"/>
              </a:lnSpc>
            </a:pPr>
            <a:r>
              <a:rPr lang="en-US" sz="2000">
                <a:solidFill>
                  <a:schemeClr val="bg2"/>
                </a:solidFill>
              </a:rPr>
              <a:t>Pth được suy dẫn lôgic từ F</a:t>
            </a:r>
          </a:p>
          <a:p>
            <a:pPr lvl="1">
              <a:lnSpc>
                <a:spcPct val="90000"/>
              </a:lnSpc>
            </a:pPr>
            <a:r>
              <a:rPr lang="en-US" sz="2000">
                <a:solidFill>
                  <a:schemeClr val="bg2"/>
                </a:solidFill>
              </a:rPr>
              <a:t>Hệ tiên đề cho pth</a:t>
            </a:r>
          </a:p>
          <a:p>
            <a:pPr lvl="1">
              <a:lnSpc>
                <a:spcPct val="90000"/>
              </a:lnSpc>
            </a:pPr>
            <a:r>
              <a:rPr lang="en-US" sz="2000">
                <a:solidFill>
                  <a:schemeClr val="bg2"/>
                </a:solidFill>
              </a:rPr>
              <a:t>Bao đóng của tập thuộc tính</a:t>
            </a:r>
          </a:p>
          <a:p>
            <a:pPr>
              <a:lnSpc>
                <a:spcPct val="90000"/>
              </a:lnSpc>
            </a:pPr>
            <a:r>
              <a:rPr lang="en-US" sz="2200">
                <a:solidFill>
                  <a:schemeClr val="bg2"/>
                </a:solidFill>
              </a:rPr>
              <a:t>Khóa</a:t>
            </a:r>
          </a:p>
          <a:p>
            <a:pPr lvl="1">
              <a:lnSpc>
                <a:spcPct val="90000"/>
              </a:lnSpc>
            </a:pPr>
            <a:r>
              <a:rPr lang="en-US" sz="2000">
                <a:solidFill>
                  <a:schemeClr val="bg2"/>
                </a:solidFill>
              </a:rPr>
              <a:t>Định nghĩa</a:t>
            </a:r>
          </a:p>
          <a:p>
            <a:pPr lvl="1">
              <a:lnSpc>
                <a:spcPct val="90000"/>
              </a:lnSpc>
            </a:pPr>
            <a:r>
              <a:rPr lang="en-US" sz="2000">
                <a:solidFill>
                  <a:schemeClr val="bg2"/>
                </a:solidFill>
              </a:rPr>
              <a:t>Các thuật toán tìm khóa</a:t>
            </a:r>
          </a:p>
          <a:p>
            <a:pPr>
              <a:lnSpc>
                <a:spcPct val="90000"/>
              </a:lnSpc>
            </a:pPr>
            <a:r>
              <a:rPr lang="en-US" sz="2200" b="1">
                <a:solidFill>
                  <a:srgbClr val="3333FF"/>
                </a:solidFill>
              </a:rPr>
              <a:t>Phủ tối thiểu (cực tiểu) của tập pth</a:t>
            </a:r>
          </a:p>
          <a:p>
            <a:pPr lvl="1">
              <a:lnSpc>
                <a:spcPct val="90000"/>
              </a:lnSpc>
            </a:pPr>
            <a:r>
              <a:rPr lang="en-US" sz="2000" b="1"/>
              <a:t>Khái niệm pth tương đương</a:t>
            </a:r>
          </a:p>
          <a:p>
            <a:pPr lvl="1">
              <a:lnSpc>
                <a:spcPct val="90000"/>
              </a:lnSpc>
            </a:pPr>
            <a:r>
              <a:rPr lang="en-US" sz="2000" b="1"/>
              <a:t>Tập pth tối thiểu</a:t>
            </a:r>
          </a:p>
          <a:p>
            <a:pPr lvl="1">
              <a:lnSpc>
                <a:spcPct val="90000"/>
              </a:lnSpc>
            </a:pPr>
            <a:r>
              <a:rPr lang="en-US" sz="2000" b="1"/>
              <a:t>Thuật toán tìm phủ tối thiểu</a:t>
            </a:r>
          </a:p>
          <a:p>
            <a:pPr>
              <a:lnSpc>
                <a:spcPct val="90000"/>
              </a:lnSpc>
            </a:pPr>
            <a:r>
              <a:rPr lang="en-US" sz="2200"/>
              <a:t>Bài tập</a:t>
            </a:r>
          </a:p>
        </p:txBody>
      </p:sp>
    </p:spTree>
    <p:extLst>
      <p:ext uri="{BB962C8B-B14F-4D97-AF65-F5344CB8AC3E}">
        <p14:creationId xmlns:p14="http://schemas.microsoft.com/office/powerpoint/2010/main" val="637845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idx="4294967295"/>
          </p:nvPr>
        </p:nvSpPr>
        <p:spPr/>
        <p:txBody>
          <a:bodyPr/>
          <a:lstStyle/>
          <a:p>
            <a:pPr eaLnBrk="1" hangingPunct="1"/>
            <a:r>
              <a:rPr lang="en-US"/>
              <a:t>Phủ tối thiểu của tập pth</a:t>
            </a:r>
            <a:br>
              <a:rPr lang="en-US"/>
            </a:br>
            <a:r>
              <a:rPr lang="en-US" sz="2400"/>
              <a:t>- Phụ thuộc hàm tương đương</a:t>
            </a:r>
          </a:p>
        </p:txBody>
      </p:sp>
      <p:sp>
        <p:nvSpPr>
          <p:cNvPr id="327683" name="Rectangle 3"/>
          <p:cNvSpPr>
            <a:spLocks noGrp="1" noChangeArrowheads="1"/>
          </p:cNvSpPr>
          <p:nvPr>
            <p:ph type="body" idx="4294967295"/>
          </p:nvPr>
        </p:nvSpPr>
        <p:spPr/>
        <p:txBody>
          <a:bodyPr/>
          <a:lstStyle/>
          <a:p>
            <a:pPr eaLnBrk="1" hangingPunct="1">
              <a:lnSpc>
                <a:spcPct val="90000"/>
              </a:lnSpc>
              <a:buFontTx/>
              <a:buNone/>
            </a:pPr>
            <a:r>
              <a:rPr lang="en-US" dirty="0"/>
              <a:t>Cho LĐQH R(A</a:t>
            </a:r>
            <a:r>
              <a:rPr lang="en-US" baseline="-25000" dirty="0"/>
              <a:t>1</a:t>
            </a:r>
            <a:r>
              <a:rPr lang="en-US" dirty="0"/>
              <a:t>A</a:t>
            </a:r>
            <a:r>
              <a:rPr lang="en-US" baseline="-25000" dirty="0"/>
              <a:t>2</a:t>
            </a:r>
            <a:r>
              <a:rPr lang="en-US" dirty="0"/>
              <a:t>…A</a:t>
            </a:r>
            <a:r>
              <a:rPr lang="en-US" baseline="-25000" dirty="0"/>
              <a:t>n</a:t>
            </a:r>
            <a:r>
              <a:rPr lang="en-US" dirty="0"/>
              <a:t>), </a:t>
            </a:r>
            <a:r>
              <a:rPr lang="en-US" dirty="0" err="1"/>
              <a:t>cho</a:t>
            </a:r>
            <a:r>
              <a:rPr lang="en-US" dirty="0"/>
              <a:t> </a:t>
            </a:r>
            <a:r>
              <a:rPr lang="en-US" dirty="0" err="1"/>
              <a:t>hai</a:t>
            </a:r>
            <a:r>
              <a:rPr lang="en-US" dirty="0"/>
              <a:t> </a:t>
            </a:r>
            <a:r>
              <a:rPr lang="en-US" dirty="0" err="1"/>
              <a:t>tập</a:t>
            </a:r>
            <a:r>
              <a:rPr lang="en-US" dirty="0"/>
              <a:t> FD F, G,</a:t>
            </a:r>
          </a:p>
          <a:p>
            <a:pPr eaLnBrk="1" hangingPunct="1">
              <a:lnSpc>
                <a:spcPct val="90000"/>
              </a:lnSpc>
            </a:pPr>
            <a:r>
              <a:rPr lang="en-US" dirty="0" err="1"/>
              <a:t>Tập</a:t>
            </a:r>
            <a:r>
              <a:rPr lang="en-US" dirty="0"/>
              <a:t> FD F </a:t>
            </a:r>
            <a:r>
              <a:rPr lang="en-US" dirty="0" err="1"/>
              <a:t>phủ</a:t>
            </a:r>
            <a:r>
              <a:rPr lang="en-US" dirty="0"/>
              <a:t> </a:t>
            </a:r>
            <a:r>
              <a:rPr lang="en-US" dirty="0" err="1"/>
              <a:t>tập</a:t>
            </a:r>
            <a:r>
              <a:rPr lang="en-US" dirty="0"/>
              <a:t> G </a:t>
            </a:r>
            <a:r>
              <a:rPr lang="en-US" dirty="0" err="1"/>
              <a:t>nếu</a:t>
            </a:r>
            <a:r>
              <a:rPr lang="en-US" dirty="0"/>
              <a:t> </a:t>
            </a:r>
            <a:r>
              <a:rPr lang="en-US" dirty="0" err="1"/>
              <a:t>như</a:t>
            </a:r>
            <a:r>
              <a:rPr lang="en-US" dirty="0"/>
              <a:t> F</a:t>
            </a:r>
            <a:r>
              <a:rPr lang="en-US" baseline="30000" dirty="0"/>
              <a:t>+</a:t>
            </a:r>
            <a:r>
              <a:rPr lang="en-US" dirty="0"/>
              <a:t> </a:t>
            </a:r>
            <a:r>
              <a:rPr lang="en-US" dirty="0" err="1"/>
              <a:t>chứa</a:t>
            </a:r>
            <a:r>
              <a:rPr lang="en-US" dirty="0"/>
              <a:t> G</a:t>
            </a:r>
          </a:p>
          <a:p>
            <a:pPr lvl="1" eaLnBrk="1" hangingPunct="1">
              <a:lnSpc>
                <a:spcPct val="90000"/>
              </a:lnSpc>
              <a:buFontTx/>
              <a:buNone/>
            </a:pPr>
            <a:r>
              <a:rPr lang="en-US" sz="2200" dirty="0"/>
              <a:t>	</a:t>
            </a:r>
            <a:r>
              <a:rPr lang="en-US" dirty="0" err="1"/>
              <a:t>Ký</a:t>
            </a:r>
            <a:r>
              <a:rPr lang="en-US" dirty="0"/>
              <a:t> </a:t>
            </a:r>
            <a:r>
              <a:rPr lang="en-US" dirty="0" err="1"/>
              <a:t>hiệu</a:t>
            </a:r>
            <a:r>
              <a:rPr lang="en-US" dirty="0"/>
              <a:t> F </a:t>
            </a:r>
            <a:r>
              <a:rPr lang="en-US" dirty="0" err="1"/>
              <a:t>phủ</a:t>
            </a:r>
            <a:r>
              <a:rPr lang="en-US" dirty="0"/>
              <a:t> G </a:t>
            </a:r>
            <a:r>
              <a:rPr lang="en-US" dirty="0">
                <a:sym typeface="Symbol" pitchFamily="18" charset="2"/>
              </a:rPr>
              <a:t></a:t>
            </a:r>
            <a:r>
              <a:rPr lang="en-US" dirty="0"/>
              <a:t> F</a:t>
            </a:r>
            <a:r>
              <a:rPr lang="en-US" baseline="30000" dirty="0"/>
              <a:t>+</a:t>
            </a:r>
            <a:r>
              <a:rPr lang="en-US" dirty="0"/>
              <a:t> </a:t>
            </a:r>
            <a:r>
              <a:rPr lang="en-US" dirty="0">
                <a:sym typeface="Symbol" pitchFamily="18" charset="2"/>
              </a:rPr>
              <a:t></a:t>
            </a:r>
            <a:r>
              <a:rPr lang="en-US" dirty="0"/>
              <a:t> G</a:t>
            </a:r>
          </a:p>
          <a:p>
            <a:pPr lvl="1" eaLnBrk="1" hangingPunct="1">
              <a:lnSpc>
                <a:spcPct val="90000"/>
              </a:lnSpc>
            </a:pPr>
            <a:r>
              <a:rPr lang="en-US" dirty="0" err="1"/>
              <a:t>Các</a:t>
            </a:r>
            <a:r>
              <a:rPr lang="en-US" dirty="0"/>
              <a:t> FD </a:t>
            </a:r>
            <a:r>
              <a:rPr lang="en-US" dirty="0" err="1"/>
              <a:t>trong</a:t>
            </a:r>
            <a:r>
              <a:rPr lang="en-US" dirty="0"/>
              <a:t> G </a:t>
            </a:r>
            <a:r>
              <a:rPr lang="en-US" dirty="0" err="1"/>
              <a:t>đều</a:t>
            </a:r>
            <a:r>
              <a:rPr lang="en-US" dirty="0"/>
              <a:t> </a:t>
            </a:r>
            <a:r>
              <a:rPr lang="en-US" dirty="0" err="1"/>
              <a:t>có</a:t>
            </a:r>
            <a:r>
              <a:rPr lang="en-US" dirty="0"/>
              <a:t> </a:t>
            </a:r>
            <a:r>
              <a:rPr lang="en-US" dirty="0" err="1"/>
              <a:t>thể</a:t>
            </a:r>
            <a:r>
              <a:rPr lang="en-US" dirty="0"/>
              <a:t> </a:t>
            </a:r>
            <a:r>
              <a:rPr lang="en-US" dirty="0" err="1"/>
              <a:t>suy</a:t>
            </a:r>
            <a:r>
              <a:rPr lang="en-US" dirty="0"/>
              <a:t> ra </a:t>
            </a:r>
            <a:r>
              <a:rPr lang="en-US" dirty="0" err="1"/>
              <a:t>được</a:t>
            </a:r>
            <a:r>
              <a:rPr lang="en-US" dirty="0"/>
              <a:t> </a:t>
            </a:r>
            <a:r>
              <a:rPr lang="en-US" dirty="0" err="1"/>
              <a:t>nhờ</a:t>
            </a:r>
            <a:r>
              <a:rPr lang="en-US" dirty="0"/>
              <a:t> </a:t>
            </a:r>
            <a:r>
              <a:rPr lang="en-US" dirty="0" err="1"/>
              <a:t>các</a:t>
            </a:r>
            <a:r>
              <a:rPr lang="en-US" dirty="0"/>
              <a:t> FD </a:t>
            </a:r>
            <a:r>
              <a:rPr lang="en-US" dirty="0" err="1"/>
              <a:t>trong</a:t>
            </a:r>
            <a:r>
              <a:rPr lang="en-US" dirty="0"/>
              <a:t> F</a:t>
            </a:r>
          </a:p>
          <a:p>
            <a:pPr eaLnBrk="1" hangingPunct="1">
              <a:lnSpc>
                <a:spcPct val="90000"/>
              </a:lnSpc>
            </a:pPr>
            <a:r>
              <a:rPr lang="en-US" dirty="0"/>
              <a:t>F </a:t>
            </a:r>
            <a:r>
              <a:rPr lang="en-US" dirty="0" err="1"/>
              <a:t>tương</a:t>
            </a:r>
            <a:r>
              <a:rPr lang="en-US" dirty="0"/>
              <a:t> </a:t>
            </a:r>
            <a:r>
              <a:rPr lang="en-US" dirty="0" err="1"/>
              <a:t>đương</a:t>
            </a:r>
            <a:r>
              <a:rPr lang="en-US" dirty="0"/>
              <a:t> </a:t>
            </a:r>
            <a:r>
              <a:rPr lang="en-US" dirty="0" err="1"/>
              <a:t>với</a:t>
            </a:r>
            <a:r>
              <a:rPr lang="en-US" dirty="0"/>
              <a:t> G </a:t>
            </a:r>
            <a:r>
              <a:rPr lang="en-US" dirty="0" err="1"/>
              <a:t>nếu</a:t>
            </a:r>
            <a:r>
              <a:rPr lang="en-US" dirty="0"/>
              <a:t> F </a:t>
            </a:r>
            <a:r>
              <a:rPr lang="en-US" dirty="0" err="1"/>
              <a:t>phủ</a:t>
            </a:r>
            <a:r>
              <a:rPr lang="en-US" dirty="0"/>
              <a:t> G </a:t>
            </a:r>
            <a:r>
              <a:rPr lang="en-US" dirty="0" err="1"/>
              <a:t>và</a:t>
            </a:r>
            <a:r>
              <a:rPr lang="en-US" dirty="0"/>
              <a:t> G </a:t>
            </a:r>
            <a:r>
              <a:rPr lang="en-US" dirty="0" err="1"/>
              <a:t>phủ</a:t>
            </a:r>
            <a:r>
              <a:rPr lang="en-US" dirty="0"/>
              <a:t> F</a:t>
            </a:r>
          </a:p>
          <a:p>
            <a:pPr lvl="1" eaLnBrk="1" hangingPunct="1">
              <a:lnSpc>
                <a:spcPct val="90000"/>
              </a:lnSpc>
            </a:pPr>
            <a:r>
              <a:rPr lang="en-US" dirty="0" err="1"/>
              <a:t>Ký</a:t>
            </a:r>
            <a:r>
              <a:rPr lang="en-US" dirty="0"/>
              <a:t> </a:t>
            </a:r>
            <a:r>
              <a:rPr lang="en-US" dirty="0" err="1"/>
              <a:t>hiệu</a:t>
            </a:r>
            <a:r>
              <a:rPr lang="en-US" dirty="0"/>
              <a:t> F </a:t>
            </a:r>
            <a:r>
              <a:rPr lang="en-US" dirty="0" err="1"/>
              <a:t>tương</a:t>
            </a:r>
            <a:r>
              <a:rPr lang="en-US" dirty="0"/>
              <a:t> </a:t>
            </a:r>
            <a:r>
              <a:rPr lang="en-US" dirty="0" err="1"/>
              <a:t>đương</a:t>
            </a:r>
            <a:r>
              <a:rPr lang="en-US" dirty="0"/>
              <a:t> G </a:t>
            </a:r>
            <a:r>
              <a:rPr lang="en-US" dirty="0">
                <a:sym typeface="Symbol" pitchFamily="18" charset="2"/>
              </a:rPr>
              <a:t></a:t>
            </a:r>
            <a:r>
              <a:rPr lang="en-US" dirty="0"/>
              <a:t> F</a:t>
            </a:r>
            <a:r>
              <a:rPr lang="en-US" baseline="30000" dirty="0"/>
              <a:t>+</a:t>
            </a:r>
            <a:r>
              <a:rPr lang="en-US" dirty="0"/>
              <a:t> </a:t>
            </a:r>
            <a:r>
              <a:rPr lang="en-US" dirty="0">
                <a:sym typeface="Symbol" pitchFamily="18" charset="2"/>
              </a:rPr>
              <a:t></a:t>
            </a:r>
            <a:r>
              <a:rPr lang="en-US" dirty="0"/>
              <a:t> G &amp; G</a:t>
            </a:r>
            <a:r>
              <a:rPr lang="en-US" baseline="30000" dirty="0"/>
              <a:t>+</a:t>
            </a:r>
            <a:r>
              <a:rPr lang="en-US" dirty="0"/>
              <a:t> </a:t>
            </a:r>
            <a:r>
              <a:rPr lang="en-US" dirty="0">
                <a:sym typeface="Symbol" pitchFamily="18" charset="2"/>
              </a:rPr>
              <a:t></a:t>
            </a:r>
            <a:r>
              <a:rPr lang="en-US" dirty="0"/>
              <a:t> F</a:t>
            </a:r>
          </a:p>
          <a:p>
            <a:pPr eaLnBrk="1" hangingPunct="1">
              <a:lnSpc>
                <a:spcPct val="90000"/>
              </a:lnSpc>
            </a:pPr>
            <a:r>
              <a:rPr lang="en-US" dirty="0" err="1"/>
              <a:t>Để</a:t>
            </a:r>
            <a:r>
              <a:rPr lang="en-US" dirty="0"/>
              <a:t> </a:t>
            </a:r>
            <a:r>
              <a:rPr lang="en-US" dirty="0" err="1"/>
              <a:t>kiểm</a:t>
            </a:r>
            <a:r>
              <a:rPr lang="en-US" dirty="0"/>
              <a:t> </a:t>
            </a:r>
            <a:r>
              <a:rPr lang="en-US" dirty="0" err="1"/>
              <a:t>tra</a:t>
            </a:r>
            <a:r>
              <a:rPr lang="en-US" dirty="0"/>
              <a:t> F </a:t>
            </a:r>
            <a:r>
              <a:rPr lang="en-US" dirty="0" err="1"/>
              <a:t>và</a:t>
            </a:r>
            <a:r>
              <a:rPr lang="en-US" dirty="0"/>
              <a:t> G </a:t>
            </a:r>
            <a:r>
              <a:rPr lang="en-US" dirty="0" err="1"/>
              <a:t>có</a:t>
            </a:r>
            <a:r>
              <a:rPr lang="en-US" dirty="0"/>
              <a:t> </a:t>
            </a:r>
            <a:r>
              <a:rPr lang="en-US" dirty="0" err="1"/>
              <a:t>tương</a:t>
            </a:r>
            <a:r>
              <a:rPr lang="en-US" dirty="0"/>
              <a:t> </a:t>
            </a:r>
            <a:r>
              <a:rPr lang="en-US" dirty="0" err="1"/>
              <a:t>đương</a:t>
            </a:r>
            <a:r>
              <a:rPr lang="en-US" dirty="0"/>
              <a:t> </a:t>
            </a:r>
            <a:r>
              <a:rPr lang="en-US" dirty="0" err="1"/>
              <a:t>với</a:t>
            </a:r>
            <a:r>
              <a:rPr lang="en-US" dirty="0"/>
              <a:t> </a:t>
            </a:r>
            <a:r>
              <a:rPr lang="en-US" dirty="0" err="1"/>
              <a:t>nhau</a:t>
            </a:r>
            <a:r>
              <a:rPr lang="en-US" dirty="0"/>
              <a:t> </a:t>
            </a:r>
            <a:r>
              <a:rPr lang="en-US" dirty="0" err="1"/>
              <a:t>không</a:t>
            </a:r>
            <a:r>
              <a:rPr lang="en-US" dirty="0"/>
              <a:t>, </a:t>
            </a:r>
            <a:r>
              <a:rPr lang="en-US" dirty="0" err="1"/>
              <a:t>xét</a:t>
            </a:r>
            <a:r>
              <a:rPr lang="en-US" dirty="0"/>
              <a:t> </a:t>
            </a:r>
            <a:r>
              <a:rPr lang="en-US" dirty="0" err="1"/>
              <a:t>xem</a:t>
            </a:r>
            <a:r>
              <a:rPr lang="en-US" dirty="0"/>
              <a:t> </a:t>
            </a:r>
            <a:r>
              <a:rPr lang="en-US" dirty="0" err="1"/>
              <a:t>mọi</a:t>
            </a:r>
            <a:r>
              <a:rPr lang="en-US" dirty="0"/>
              <a:t> FD X→Y </a:t>
            </a:r>
            <a:r>
              <a:rPr lang="en-US" dirty="0">
                <a:sym typeface="Symbol" pitchFamily="18" charset="2"/>
              </a:rPr>
              <a:t></a:t>
            </a:r>
            <a:r>
              <a:rPr lang="en-US" dirty="0"/>
              <a:t> F </a:t>
            </a:r>
            <a:r>
              <a:rPr lang="en-US" dirty="0" err="1"/>
              <a:t>có</a:t>
            </a:r>
            <a:r>
              <a:rPr lang="en-US" dirty="0"/>
              <a:t> </a:t>
            </a:r>
            <a:r>
              <a:rPr lang="en-US" dirty="0" err="1"/>
              <a:t>thuộc</a:t>
            </a:r>
            <a:r>
              <a:rPr lang="en-US" dirty="0"/>
              <a:t> G</a:t>
            </a:r>
            <a:r>
              <a:rPr lang="en-US" baseline="30000" dirty="0"/>
              <a:t>+</a:t>
            </a:r>
            <a:r>
              <a:rPr lang="en-US" dirty="0"/>
              <a:t> hay </a:t>
            </a:r>
            <a:r>
              <a:rPr lang="en-US" dirty="0" err="1"/>
              <a:t>không</a:t>
            </a:r>
            <a:r>
              <a:rPr lang="en-US" dirty="0"/>
              <a:t> </a:t>
            </a:r>
            <a:r>
              <a:rPr lang="en-US" dirty="0" err="1"/>
              <a:t>và</a:t>
            </a:r>
            <a:r>
              <a:rPr lang="en-US" dirty="0"/>
              <a:t> </a:t>
            </a:r>
            <a:r>
              <a:rPr lang="en-US" dirty="0" err="1"/>
              <a:t>ngược</a:t>
            </a:r>
            <a:r>
              <a:rPr lang="en-US" dirty="0"/>
              <a:t> </a:t>
            </a:r>
            <a:r>
              <a:rPr lang="en-US" dirty="0" err="1"/>
              <a:t>lại</a:t>
            </a:r>
            <a:r>
              <a:rPr lang="en-US" dirty="0"/>
              <a:t>.</a:t>
            </a:r>
          </a:p>
          <a:p>
            <a:pPr eaLnBrk="1" hangingPunct="1">
              <a:lnSpc>
                <a:spcPct val="90000"/>
              </a:lnSpc>
              <a:buFontTx/>
              <a:buNone/>
            </a:pPr>
            <a:endParaRPr lang="en-US" sz="2200" dirty="0"/>
          </a:p>
        </p:txBody>
      </p:sp>
    </p:spTree>
    <p:extLst>
      <p:ext uri="{BB962C8B-B14F-4D97-AF65-F5344CB8AC3E}">
        <p14:creationId xmlns:p14="http://schemas.microsoft.com/office/powerpoint/2010/main" val="2314904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6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p:txBody>
          <a:bodyPr/>
          <a:lstStyle/>
          <a:p>
            <a:pPr eaLnBrk="1" hangingPunct="1"/>
            <a:r>
              <a:rPr lang="en-US"/>
              <a:t>Phủ tối thiểu của tập pth</a:t>
            </a:r>
            <a:br>
              <a:rPr lang="en-US"/>
            </a:br>
            <a:r>
              <a:rPr lang="en-US" sz="2400"/>
              <a:t>- Phụ thuộc hàm tương đương (tt)</a:t>
            </a:r>
          </a:p>
        </p:txBody>
      </p:sp>
      <p:sp>
        <p:nvSpPr>
          <p:cNvPr id="327683" name="Rectangle 3"/>
          <p:cNvSpPr>
            <a:spLocks noGrp="1" noChangeArrowheads="1"/>
          </p:cNvSpPr>
          <p:nvPr>
            <p:ph type="body" idx="4294967295"/>
          </p:nvPr>
        </p:nvSpPr>
        <p:spPr/>
        <p:txBody>
          <a:bodyPr/>
          <a:lstStyle/>
          <a:p>
            <a:pPr eaLnBrk="1" hangingPunct="1">
              <a:lnSpc>
                <a:spcPct val="90000"/>
              </a:lnSpc>
            </a:pPr>
            <a:r>
              <a:rPr lang="en-US" b="1" i="1"/>
              <a:t>Bổ đề:</a:t>
            </a:r>
          </a:p>
          <a:p>
            <a:pPr lvl="1" eaLnBrk="1" hangingPunct="1">
              <a:lnSpc>
                <a:spcPct val="90000"/>
              </a:lnSpc>
            </a:pPr>
            <a:r>
              <a:rPr lang="en-US"/>
              <a:t>Với mỗi tập FD F đều tìm được một tập các FD G tương đương với F, mà vế phải các phụ thuộc hàm trong G bao gồm không quá một thuộc tính.</a:t>
            </a:r>
          </a:p>
          <a:p>
            <a:pPr lvl="1" eaLnBrk="1" hangingPunct="1">
              <a:lnSpc>
                <a:spcPct val="90000"/>
              </a:lnSpc>
              <a:buFontTx/>
              <a:buNone/>
            </a:pPr>
            <a:endParaRPr lang="en-US"/>
          </a:p>
          <a:p>
            <a:pPr eaLnBrk="1" hangingPunct="1">
              <a:lnSpc>
                <a:spcPct val="90000"/>
              </a:lnSpc>
            </a:pPr>
            <a:r>
              <a:rPr lang="en-US" i="1" u="sng"/>
              <a:t>Nhận xét:</a:t>
            </a:r>
            <a:r>
              <a:rPr lang="en-US"/>
              <a:t> Từ bổ đề trên trong quá trình thiết kế dữ liệu, ta có thể giả sử vế phải các FD trong F chỉ bao gồm một thuộc tính.</a:t>
            </a:r>
          </a:p>
        </p:txBody>
      </p:sp>
    </p:spTree>
    <p:extLst>
      <p:ext uri="{BB962C8B-B14F-4D97-AF65-F5344CB8AC3E}">
        <p14:creationId xmlns:p14="http://schemas.microsoft.com/office/powerpoint/2010/main" val="1516298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Lý thuyết thiết kế CSDL (tt)</a:t>
            </a:r>
          </a:p>
        </p:txBody>
      </p:sp>
      <p:sp>
        <p:nvSpPr>
          <p:cNvPr id="215043" name="Rectangle 3"/>
          <p:cNvSpPr>
            <a:spLocks noGrp="1" noChangeArrowheads="1"/>
          </p:cNvSpPr>
          <p:nvPr>
            <p:ph type="body" sz="half" idx="1"/>
          </p:nvPr>
        </p:nvSpPr>
        <p:spPr>
          <a:xfrm>
            <a:off x="533400" y="1371600"/>
            <a:ext cx="8229600" cy="4953000"/>
          </a:xfrm>
        </p:spPr>
        <p:txBody>
          <a:bodyPr/>
          <a:lstStyle/>
          <a:p>
            <a:pPr eaLnBrk="1" hangingPunct="1"/>
            <a:r>
              <a:rPr lang="en-US" b="1"/>
              <a:t>Các vấn đề nảy sinh:</a:t>
            </a:r>
          </a:p>
          <a:p>
            <a:pPr lvl="1" eaLnBrk="1" hangingPunct="1"/>
            <a:r>
              <a:rPr lang="en-US" i="1"/>
              <a:t>Dư thừa dữ liệu (redundancy):</a:t>
            </a:r>
          </a:p>
          <a:p>
            <a:pPr lvl="2" eaLnBrk="1" hangingPunct="1"/>
            <a:r>
              <a:rPr lang="en-US"/>
              <a:t>Địa chỉ và tên NCC được lặp lại nhiều lần trong quan hệ</a:t>
            </a:r>
          </a:p>
          <a:p>
            <a:pPr lvl="2" eaLnBrk="1" hangingPunct="1">
              <a:buFontTx/>
              <a:buNone/>
            </a:pPr>
            <a:endParaRPr lang="en-US"/>
          </a:p>
          <a:p>
            <a:pPr lvl="1" eaLnBrk="1" hangingPunct="1"/>
            <a:r>
              <a:rPr lang="en-US" i="1"/>
              <a:t>Không nhất quán (Inconsistency):</a:t>
            </a:r>
          </a:p>
          <a:p>
            <a:pPr lvl="2" eaLnBrk="1" hangingPunct="1"/>
            <a:r>
              <a:rPr lang="en-US"/>
              <a:t>Ví dụ: Khi sửa đổi địa chỉ NCC ở một bộ nào đó còn bộ khác vẫn giữ nguyên </a:t>
            </a:r>
            <a:r>
              <a:rPr lang="en-US">
                <a:sym typeface="Wingdings" pitchFamily="2" charset="2"/>
              </a:rPr>
              <a:t> một NCC lại có hai địa chỉ</a:t>
            </a:r>
          </a:p>
        </p:txBody>
      </p:sp>
    </p:spTree>
    <p:extLst>
      <p:ext uri="{BB962C8B-B14F-4D97-AF65-F5344CB8AC3E}">
        <p14:creationId xmlns:p14="http://schemas.microsoft.com/office/powerpoint/2010/main" val="2579895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4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8"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65219" name="Rectangle 2"/>
          <p:cNvSpPr>
            <a:spLocks noGrp="1" noChangeArrowheads="1"/>
          </p:cNvSpPr>
          <p:nvPr>
            <p:ph type="title" idx="4294967295"/>
          </p:nvPr>
        </p:nvSpPr>
        <p:spPr/>
        <p:txBody>
          <a:bodyPr/>
          <a:lstStyle/>
          <a:p>
            <a:pPr eaLnBrk="1" hangingPunct="1"/>
            <a:r>
              <a:rPr lang="en-US" sz="2900"/>
              <a:t>Tập phụ thuộc hàm tối thiểu</a:t>
            </a:r>
          </a:p>
        </p:txBody>
      </p:sp>
      <p:sp>
        <p:nvSpPr>
          <p:cNvPr id="328707" name="Rectangle 3"/>
          <p:cNvSpPr>
            <a:spLocks noGrp="1" noChangeArrowheads="1"/>
          </p:cNvSpPr>
          <p:nvPr>
            <p:ph type="body" idx="4294967295"/>
          </p:nvPr>
        </p:nvSpPr>
        <p:spPr/>
        <p:txBody>
          <a:bodyPr/>
          <a:lstStyle/>
          <a:p>
            <a:pPr eaLnBrk="1" hangingPunct="1"/>
            <a:r>
              <a:rPr lang="en-US" b="1"/>
              <a:t>Khái niệm phụ thuộc đầy đủ</a:t>
            </a:r>
          </a:p>
          <a:p>
            <a:pPr lvl="1" eaLnBrk="1" hangingPunct="1">
              <a:buFontTx/>
              <a:buNone/>
            </a:pPr>
            <a:r>
              <a:rPr lang="en-US" sz="2200"/>
              <a:t>	Với X</a:t>
            </a:r>
            <a:r>
              <a:rPr lang="en-US" sz="2200">
                <a:sym typeface="Wingdings" pitchFamily="2" charset="2"/>
              </a:rPr>
              <a:t>Y </a:t>
            </a:r>
            <a:r>
              <a:rPr lang="en-US" sz="2200">
                <a:sym typeface="Symbol" pitchFamily="18" charset="2"/>
              </a:rPr>
              <a:t> F</a:t>
            </a:r>
            <a:r>
              <a:rPr lang="en-US" sz="2200" baseline="30000">
                <a:sym typeface="Symbol" pitchFamily="18" charset="2"/>
              </a:rPr>
              <a:t>+</a:t>
            </a:r>
            <a:r>
              <a:rPr lang="en-US" sz="2200">
                <a:sym typeface="Symbol" pitchFamily="18" charset="2"/>
              </a:rPr>
              <a:t>, ta nói Y phụ thuộc đầy đủ vào X nếu với mọi X’  X thì X’ </a:t>
            </a:r>
            <a:r>
              <a:rPr lang="en-US" sz="2200">
                <a:sym typeface="Wingdings" pitchFamily="2" charset="2"/>
              </a:rPr>
              <a:t>Y </a:t>
            </a:r>
            <a:r>
              <a:rPr lang="en-US" sz="2200">
                <a:sym typeface="Symbol" pitchFamily="18" charset="2"/>
              </a:rPr>
              <a:t> F</a:t>
            </a:r>
            <a:r>
              <a:rPr lang="en-US" sz="2200" baseline="30000">
                <a:sym typeface="Symbol" pitchFamily="18" charset="2"/>
              </a:rPr>
              <a:t>+</a:t>
            </a:r>
            <a:r>
              <a:rPr lang="en-US" sz="2200">
                <a:sym typeface="Symbol" pitchFamily="18" charset="2"/>
              </a:rPr>
              <a:t> </a:t>
            </a:r>
          </a:p>
          <a:p>
            <a:pPr eaLnBrk="1" hangingPunct="1"/>
            <a:r>
              <a:rPr lang="en-US" sz="2200" b="1"/>
              <a:t>Định nghĩa tập phủ tối thiểu</a:t>
            </a:r>
          </a:p>
          <a:p>
            <a:pPr lvl="1" eaLnBrk="1" hangingPunct="1"/>
            <a:r>
              <a:rPr lang="en-US" sz="2200"/>
              <a:t>Tập F được gọi là phủ tối thiểu nếu thỏa:</a:t>
            </a:r>
          </a:p>
          <a:p>
            <a:pPr lvl="2" eaLnBrk="1" hangingPunct="1"/>
            <a:r>
              <a:rPr lang="en-US"/>
              <a:t>Vế phải của tất cả các pth trong F đều chỉ có một thuộc tính</a:t>
            </a:r>
          </a:p>
          <a:p>
            <a:pPr lvl="2" eaLnBrk="1" hangingPunct="1"/>
            <a:r>
              <a:rPr lang="en-US"/>
              <a:t>Mỗi phụ thuộc hàm X</a:t>
            </a:r>
            <a:r>
              <a:rPr lang="en-US">
                <a:sym typeface="Wingdings" pitchFamily="2" charset="2"/>
              </a:rPr>
              <a:t>A trong F đều quan trọng (*)</a:t>
            </a:r>
          </a:p>
          <a:p>
            <a:pPr lvl="2" eaLnBrk="1" hangingPunct="1">
              <a:buFontTx/>
              <a:buNone/>
            </a:pPr>
            <a:r>
              <a:rPr lang="en-US"/>
              <a:t>	Nghĩa là: </a:t>
            </a:r>
            <a:r>
              <a:rPr lang="en-US">
                <a:solidFill>
                  <a:srgbClr val="3333FF"/>
                </a:solidFill>
              </a:rPr>
              <a:t>Với mọi X</a:t>
            </a:r>
            <a:r>
              <a:rPr lang="en-US">
                <a:solidFill>
                  <a:srgbClr val="3333FF"/>
                </a:solidFill>
                <a:sym typeface="Wingdings" pitchFamily="2" charset="2"/>
              </a:rPr>
              <a:t>A </a:t>
            </a:r>
            <a:r>
              <a:rPr lang="en-US">
                <a:solidFill>
                  <a:srgbClr val="3333FF"/>
                </a:solidFill>
                <a:sym typeface="Symbol" pitchFamily="18" charset="2"/>
              </a:rPr>
              <a:t>F, F và F \ {X</a:t>
            </a:r>
            <a:r>
              <a:rPr lang="en-US">
                <a:solidFill>
                  <a:srgbClr val="3333FF"/>
                </a:solidFill>
                <a:sym typeface="Wingdings" pitchFamily="2" charset="2"/>
              </a:rPr>
              <a:t>A</a:t>
            </a:r>
            <a:r>
              <a:rPr lang="en-US">
                <a:solidFill>
                  <a:srgbClr val="3333FF"/>
                </a:solidFill>
                <a:sym typeface="Symbol" pitchFamily="18" charset="2"/>
              </a:rPr>
              <a:t>} </a:t>
            </a:r>
            <a:r>
              <a:rPr lang="en-US" b="1" u="sng">
                <a:solidFill>
                  <a:srgbClr val="3333FF"/>
                </a:solidFill>
                <a:sym typeface="Symbol" pitchFamily="18" charset="2"/>
              </a:rPr>
              <a:t>không tương đương</a:t>
            </a:r>
            <a:r>
              <a:rPr lang="en-US">
                <a:solidFill>
                  <a:srgbClr val="3333FF"/>
                </a:solidFill>
                <a:sym typeface="Symbol" pitchFamily="18" charset="2"/>
              </a:rPr>
              <a:t>.</a:t>
            </a:r>
          </a:p>
          <a:p>
            <a:pPr lvl="2" eaLnBrk="1" hangingPunct="1"/>
            <a:r>
              <a:rPr lang="en-US"/>
              <a:t>Mỗi thuộc tính ở vế trái của mỗi pth trong F đều quan trọng (*) </a:t>
            </a:r>
            <a:r>
              <a:rPr lang="en-US">
                <a:solidFill>
                  <a:srgbClr val="3333FF"/>
                </a:solidFill>
              </a:rPr>
              <a:t>(Mỗi thuộc tính vế phải phụ thuộc đầy đủ vào vế trái)</a:t>
            </a:r>
          </a:p>
          <a:p>
            <a:pPr lvl="2" eaLnBrk="1" hangingPunct="1">
              <a:buFontTx/>
              <a:buNone/>
            </a:pPr>
            <a:r>
              <a:rPr lang="en-US"/>
              <a:t>	Nghĩa là: </a:t>
            </a:r>
            <a:r>
              <a:rPr lang="en-US">
                <a:solidFill>
                  <a:srgbClr val="3333FF"/>
                </a:solidFill>
              </a:rPr>
              <a:t>Với mỗi X</a:t>
            </a:r>
            <a:r>
              <a:rPr lang="en-US">
                <a:solidFill>
                  <a:srgbClr val="3333FF"/>
                </a:solidFill>
                <a:sym typeface="Wingdings" pitchFamily="2" charset="2"/>
              </a:rPr>
              <a:t>A </a:t>
            </a:r>
            <a:r>
              <a:rPr lang="en-US">
                <a:solidFill>
                  <a:srgbClr val="3333FF"/>
                </a:solidFill>
                <a:sym typeface="Symbol" pitchFamily="18" charset="2"/>
              </a:rPr>
              <a:t>F, B X</a:t>
            </a:r>
          </a:p>
          <a:p>
            <a:pPr lvl="2" eaLnBrk="1" hangingPunct="1">
              <a:buFontTx/>
              <a:buNone/>
            </a:pPr>
            <a:r>
              <a:rPr lang="en-US">
                <a:solidFill>
                  <a:srgbClr val="3333FF"/>
                </a:solidFill>
                <a:sym typeface="Symbol" pitchFamily="18" charset="2"/>
              </a:rPr>
              <a:t>	F và (F \ {X</a:t>
            </a:r>
            <a:r>
              <a:rPr lang="en-US">
                <a:solidFill>
                  <a:srgbClr val="3333FF"/>
                </a:solidFill>
                <a:sym typeface="Wingdings" pitchFamily="2" charset="2"/>
              </a:rPr>
              <a:t>A</a:t>
            </a:r>
            <a:r>
              <a:rPr lang="en-US">
                <a:solidFill>
                  <a:srgbClr val="3333FF"/>
                </a:solidFill>
                <a:sym typeface="Symbol" pitchFamily="18" charset="2"/>
              </a:rPr>
              <a:t>}) U ({ X \ B</a:t>
            </a:r>
            <a:r>
              <a:rPr lang="en-US">
                <a:solidFill>
                  <a:srgbClr val="3333FF"/>
                </a:solidFill>
                <a:sym typeface="Wingdings" pitchFamily="2" charset="2"/>
              </a:rPr>
              <a:t>A} ) </a:t>
            </a:r>
            <a:r>
              <a:rPr lang="en-US" b="1" u="sng">
                <a:solidFill>
                  <a:srgbClr val="3333FF"/>
                </a:solidFill>
                <a:sym typeface="Wingdings" pitchFamily="2" charset="2"/>
              </a:rPr>
              <a:t>không tương đương</a:t>
            </a:r>
            <a:endParaRPr lang="en-US" b="1" u="sng">
              <a:solidFill>
                <a:srgbClr val="3333FF"/>
              </a:solidFill>
            </a:endParaRPr>
          </a:p>
        </p:txBody>
      </p:sp>
    </p:spTree>
    <p:extLst>
      <p:ext uri="{BB962C8B-B14F-4D97-AF65-F5344CB8AC3E}">
        <p14:creationId xmlns:p14="http://schemas.microsoft.com/office/powerpoint/2010/main" val="1914194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87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8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870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87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87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8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p:txBody>
          <a:bodyPr/>
          <a:lstStyle/>
          <a:p>
            <a:pPr eaLnBrk="1" hangingPunct="1"/>
            <a:r>
              <a:rPr lang="en-US" sz="2900"/>
              <a:t>Thuật toán tìm phủ tối thiểu</a:t>
            </a:r>
          </a:p>
        </p:txBody>
      </p:sp>
      <p:sp>
        <p:nvSpPr>
          <p:cNvPr id="329731" name="Rectangle 3"/>
          <p:cNvSpPr>
            <a:spLocks noGrp="1" noChangeArrowheads="1"/>
          </p:cNvSpPr>
          <p:nvPr>
            <p:ph type="body" idx="4294967295"/>
          </p:nvPr>
        </p:nvSpPr>
        <p:spPr/>
        <p:txBody>
          <a:bodyPr/>
          <a:lstStyle/>
          <a:p>
            <a:pPr eaLnBrk="1" hangingPunct="1"/>
            <a:r>
              <a:rPr lang="en-US" sz="2200" dirty="0"/>
              <a:t>I: </a:t>
            </a:r>
            <a:r>
              <a:rPr lang="en-US" sz="2200" dirty="0" err="1"/>
              <a:t>Tập</a:t>
            </a:r>
            <a:r>
              <a:rPr lang="en-US" sz="2200" dirty="0"/>
              <a:t> </a:t>
            </a:r>
            <a:r>
              <a:rPr lang="en-US" sz="2200" dirty="0" err="1"/>
              <a:t>pth</a:t>
            </a:r>
            <a:r>
              <a:rPr lang="en-US" sz="2200" dirty="0"/>
              <a:t> F, O: </a:t>
            </a:r>
            <a:r>
              <a:rPr lang="en-US" sz="2200" dirty="0" err="1"/>
              <a:t>phủ</a:t>
            </a:r>
            <a:r>
              <a:rPr lang="en-US" sz="2200" dirty="0"/>
              <a:t> </a:t>
            </a:r>
            <a:r>
              <a:rPr lang="en-US" sz="2200" dirty="0" err="1"/>
              <a:t>tối</a:t>
            </a:r>
            <a:r>
              <a:rPr lang="en-US" sz="2200" dirty="0"/>
              <a:t> </a:t>
            </a:r>
            <a:r>
              <a:rPr lang="en-US" sz="2200" dirty="0" err="1"/>
              <a:t>thiểu</a:t>
            </a:r>
            <a:r>
              <a:rPr lang="en-US" sz="2200" dirty="0"/>
              <a:t> </a:t>
            </a:r>
            <a:r>
              <a:rPr lang="en-US" sz="2200" dirty="0" err="1"/>
              <a:t>của</a:t>
            </a:r>
            <a:r>
              <a:rPr lang="en-US" sz="2200" dirty="0"/>
              <a:t> F</a:t>
            </a:r>
          </a:p>
          <a:p>
            <a:pPr eaLnBrk="1" hangingPunct="1"/>
            <a:r>
              <a:rPr lang="en-US" sz="2200" i="1" u="sng" dirty="0" err="1"/>
              <a:t>Phương</a:t>
            </a:r>
            <a:r>
              <a:rPr lang="en-US" sz="2200" i="1" u="sng" dirty="0"/>
              <a:t> </a:t>
            </a:r>
            <a:r>
              <a:rPr lang="en-US" sz="2200" i="1" u="sng" dirty="0" err="1"/>
              <a:t>pháp</a:t>
            </a:r>
            <a:r>
              <a:rPr lang="en-US" sz="2200" i="1" u="sng" dirty="0"/>
              <a:t>:</a:t>
            </a:r>
          </a:p>
          <a:p>
            <a:pPr lvl="1" eaLnBrk="1" hangingPunct="1"/>
            <a:r>
              <a:rPr lang="en-US" sz="2200" dirty="0"/>
              <a:t>(1) </a:t>
            </a:r>
            <a:r>
              <a:rPr lang="en-US" sz="2200" dirty="0" err="1"/>
              <a:t>Phân</a:t>
            </a:r>
            <a:r>
              <a:rPr lang="en-US" sz="2200" dirty="0"/>
              <a:t> </a:t>
            </a:r>
            <a:r>
              <a:rPr lang="en-US" sz="2200" dirty="0" err="1"/>
              <a:t>rã</a:t>
            </a:r>
            <a:r>
              <a:rPr lang="en-US" sz="2200" dirty="0"/>
              <a:t> </a:t>
            </a:r>
            <a:r>
              <a:rPr lang="en-US" sz="2200" dirty="0" err="1"/>
              <a:t>vế</a:t>
            </a:r>
            <a:r>
              <a:rPr lang="en-US" sz="2200" dirty="0"/>
              <a:t> </a:t>
            </a:r>
            <a:r>
              <a:rPr lang="en-US" sz="2200" dirty="0" err="1"/>
              <a:t>phải</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phụ</a:t>
            </a:r>
            <a:r>
              <a:rPr lang="en-US" sz="2200" dirty="0"/>
              <a:t> </a:t>
            </a:r>
            <a:r>
              <a:rPr lang="en-US" sz="2200" dirty="0" err="1"/>
              <a:t>thuộc</a:t>
            </a:r>
            <a:r>
              <a:rPr lang="en-US" sz="2200" dirty="0"/>
              <a:t> </a:t>
            </a:r>
            <a:r>
              <a:rPr lang="en-US" sz="2200" dirty="0" err="1"/>
              <a:t>hàm</a:t>
            </a:r>
            <a:r>
              <a:rPr lang="en-US" sz="2200" dirty="0"/>
              <a:t> </a:t>
            </a:r>
            <a:r>
              <a:rPr lang="en-US" sz="2200" dirty="0" err="1"/>
              <a:t>và</a:t>
            </a:r>
            <a:r>
              <a:rPr lang="en-US" sz="2200" dirty="0"/>
              <a:t> </a:t>
            </a:r>
            <a:r>
              <a:rPr lang="en-US" sz="2200" dirty="0" err="1"/>
              <a:t>gọi</a:t>
            </a:r>
            <a:r>
              <a:rPr lang="en-US" sz="2200" dirty="0"/>
              <a:t> G </a:t>
            </a:r>
            <a:r>
              <a:rPr lang="en-US" sz="2200" dirty="0" err="1"/>
              <a:t>là</a:t>
            </a:r>
            <a:r>
              <a:rPr lang="en-US" sz="2200" dirty="0"/>
              <a:t> </a:t>
            </a:r>
            <a:r>
              <a:rPr lang="en-US" sz="2200" dirty="0" err="1"/>
              <a:t>tập</a:t>
            </a:r>
            <a:r>
              <a:rPr lang="en-US" sz="2200" dirty="0"/>
              <a:t> </a:t>
            </a:r>
            <a:r>
              <a:rPr lang="en-US" sz="2200" dirty="0" err="1"/>
              <a:t>pth</a:t>
            </a:r>
            <a:r>
              <a:rPr lang="en-US" sz="2200" dirty="0"/>
              <a:t> </a:t>
            </a:r>
            <a:r>
              <a:rPr lang="en-US" sz="2200" dirty="0" err="1"/>
              <a:t>thu</a:t>
            </a:r>
            <a:r>
              <a:rPr lang="en-US" sz="2200" dirty="0"/>
              <a:t> </a:t>
            </a:r>
            <a:r>
              <a:rPr lang="en-US" sz="2200" dirty="0" err="1"/>
              <a:t>được</a:t>
            </a:r>
            <a:r>
              <a:rPr lang="en-US" sz="2200" dirty="0"/>
              <a:t>.</a:t>
            </a:r>
          </a:p>
          <a:p>
            <a:pPr lvl="1" eaLnBrk="1" hangingPunct="1"/>
            <a:r>
              <a:rPr lang="en-US" sz="2200" dirty="0"/>
              <a:t>(2) </a:t>
            </a:r>
            <a:r>
              <a:rPr lang="en-US" sz="2200" dirty="0" err="1"/>
              <a:t>Loại</a:t>
            </a:r>
            <a:r>
              <a:rPr lang="en-US" sz="2200" dirty="0"/>
              <a:t> </a:t>
            </a:r>
            <a:r>
              <a:rPr lang="en-US" sz="2200" dirty="0" err="1"/>
              <a:t>bỏ</a:t>
            </a:r>
            <a:r>
              <a:rPr lang="en-US" sz="2200" dirty="0"/>
              <a:t> </a:t>
            </a:r>
            <a:r>
              <a:rPr lang="en-US" sz="2200" dirty="0" err="1"/>
              <a:t>các</a:t>
            </a:r>
            <a:r>
              <a:rPr lang="en-US" sz="2200" dirty="0"/>
              <a:t> </a:t>
            </a:r>
            <a:r>
              <a:rPr lang="en-US" sz="2200" dirty="0" err="1"/>
              <a:t>pth</a:t>
            </a:r>
            <a:r>
              <a:rPr lang="en-US" sz="2200" dirty="0"/>
              <a:t> </a:t>
            </a:r>
            <a:r>
              <a:rPr lang="en-US" sz="2200" dirty="0" err="1"/>
              <a:t>dư</a:t>
            </a:r>
            <a:r>
              <a:rPr lang="en-US" sz="2200" dirty="0"/>
              <a:t> </a:t>
            </a:r>
            <a:r>
              <a:rPr lang="en-US" sz="2200" dirty="0" err="1"/>
              <a:t>thừa</a:t>
            </a:r>
            <a:r>
              <a:rPr lang="en-US" sz="2200" dirty="0"/>
              <a:t> </a:t>
            </a:r>
            <a:r>
              <a:rPr lang="en-US" sz="2200" dirty="0" err="1"/>
              <a:t>trong</a:t>
            </a:r>
            <a:r>
              <a:rPr lang="en-US" sz="2200" dirty="0"/>
              <a:t> G</a:t>
            </a:r>
          </a:p>
          <a:p>
            <a:pPr lvl="2" eaLnBrk="1" hangingPunct="1"/>
            <a:r>
              <a:rPr lang="en-US" sz="1800" dirty="0" err="1"/>
              <a:t>Duyệt</a:t>
            </a:r>
            <a:r>
              <a:rPr lang="en-US" sz="1800" dirty="0"/>
              <a:t> </a:t>
            </a:r>
            <a:r>
              <a:rPr lang="en-US" sz="1800" dirty="0" err="1"/>
              <a:t>lần</a:t>
            </a:r>
            <a:r>
              <a:rPr lang="en-US" sz="1800" dirty="0"/>
              <a:t> </a:t>
            </a:r>
            <a:r>
              <a:rPr lang="en-US" sz="1800" dirty="0" err="1"/>
              <a:t>lượt</a:t>
            </a:r>
            <a:r>
              <a:rPr lang="en-US" sz="1800" dirty="0"/>
              <a:t> </a:t>
            </a:r>
            <a:r>
              <a:rPr lang="en-US" sz="1800" dirty="0" err="1"/>
              <a:t>các</a:t>
            </a:r>
            <a:r>
              <a:rPr lang="en-US" sz="1800" dirty="0"/>
              <a:t> </a:t>
            </a:r>
            <a:r>
              <a:rPr lang="en-US" sz="1800" dirty="0" err="1"/>
              <a:t>pth</a:t>
            </a:r>
            <a:r>
              <a:rPr lang="en-US" sz="1800" dirty="0"/>
              <a:t> </a:t>
            </a:r>
            <a:r>
              <a:rPr lang="en-US" sz="1800" dirty="0" err="1"/>
              <a:t>trong</a:t>
            </a:r>
            <a:r>
              <a:rPr lang="en-US" sz="1800" dirty="0"/>
              <a:t> G, </a:t>
            </a:r>
            <a:r>
              <a:rPr lang="en-US" sz="1800" dirty="0" err="1"/>
              <a:t>theo</a:t>
            </a:r>
            <a:r>
              <a:rPr lang="en-US" sz="1800" dirty="0"/>
              <a:t> </a:t>
            </a:r>
            <a:r>
              <a:rPr lang="en-US" sz="1800" dirty="0" err="1"/>
              <a:t>một</a:t>
            </a:r>
            <a:r>
              <a:rPr lang="en-US" sz="1800" dirty="0"/>
              <a:t> </a:t>
            </a:r>
            <a:r>
              <a:rPr lang="en-US" sz="1800" dirty="0" err="1"/>
              <a:t>thứ</a:t>
            </a:r>
            <a:r>
              <a:rPr lang="en-US" sz="1800" dirty="0"/>
              <a:t> </a:t>
            </a:r>
            <a:r>
              <a:rPr lang="en-US" sz="1800" dirty="0" err="1"/>
              <a:t>tự</a:t>
            </a:r>
            <a:r>
              <a:rPr lang="en-US" sz="1800" dirty="0"/>
              <a:t> </a:t>
            </a:r>
            <a:r>
              <a:rPr lang="en-US" sz="1800" dirty="0" err="1"/>
              <a:t>nào</a:t>
            </a:r>
            <a:r>
              <a:rPr lang="en-US" sz="1800" dirty="0"/>
              <a:t> </a:t>
            </a:r>
            <a:r>
              <a:rPr lang="en-US" sz="1800" dirty="0" err="1"/>
              <a:t>đó</a:t>
            </a:r>
            <a:endParaRPr lang="en-US" sz="1800" dirty="0"/>
          </a:p>
          <a:p>
            <a:pPr lvl="2" eaLnBrk="1" hangingPunct="1">
              <a:buFontTx/>
              <a:buNone/>
            </a:pPr>
            <a:r>
              <a:rPr lang="en-US" sz="1800" dirty="0"/>
              <a:t>	</a:t>
            </a:r>
            <a:r>
              <a:rPr lang="en-US" sz="1800" dirty="0" err="1"/>
              <a:t>Với</a:t>
            </a:r>
            <a:r>
              <a:rPr lang="en-US" sz="1800" dirty="0"/>
              <a:t> </a:t>
            </a:r>
            <a:r>
              <a:rPr lang="en-US" sz="1800" dirty="0" err="1"/>
              <a:t>mỗi</a:t>
            </a:r>
            <a:r>
              <a:rPr lang="en-US" sz="1800" dirty="0"/>
              <a:t> X</a:t>
            </a:r>
            <a:r>
              <a:rPr lang="en-US" sz="1800" dirty="0">
                <a:sym typeface="Wingdings" pitchFamily="2" charset="2"/>
              </a:rPr>
              <a:t>A </a:t>
            </a:r>
            <a:r>
              <a:rPr lang="en-US" sz="1800" dirty="0">
                <a:sym typeface="Symbol" pitchFamily="18" charset="2"/>
              </a:rPr>
              <a:t>G ta </a:t>
            </a:r>
            <a:r>
              <a:rPr lang="en-US" sz="1800" dirty="0" err="1">
                <a:sym typeface="Symbol" pitchFamily="18" charset="2"/>
              </a:rPr>
              <a:t>đặt</a:t>
            </a:r>
            <a:r>
              <a:rPr lang="en-US" sz="1800" dirty="0">
                <a:sym typeface="Symbol" pitchFamily="18" charset="2"/>
              </a:rPr>
              <a:t> H = G\ {X</a:t>
            </a:r>
            <a:r>
              <a:rPr lang="en-US" sz="1800" dirty="0">
                <a:sym typeface="Wingdings" pitchFamily="2" charset="2"/>
              </a:rPr>
              <a:t>A</a:t>
            </a:r>
            <a:r>
              <a:rPr lang="en-US" sz="1800" dirty="0">
                <a:sym typeface="Symbol" pitchFamily="18" charset="2"/>
              </a:rPr>
              <a:t>}</a:t>
            </a:r>
          </a:p>
          <a:p>
            <a:pPr lvl="2" eaLnBrk="1" hangingPunct="1">
              <a:buFontTx/>
              <a:buNone/>
            </a:pPr>
            <a:r>
              <a:rPr lang="en-US" sz="1800" dirty="0">
                <a:sym typeface="Symbol" pitchFamily="18" charset="2"/>
              </a:rPr>
              <a:t>	</a:t>
            </a:r>
            <a:r>
              <a:rPr lang="en-US" sz="1800" dirty="0" err="1">
                <a:sym typeface="Symbol" pitchFamily="18" charset="2"/>
              </a:rPr>
              <a:t>Nếu</a:t>
            </a:r>
            <a:r>
              <a:rPr lang="en-US" sz="1800" dirty="0">
                <a:sym typeface="Symbol" pitchFamily="18" charset="2"/>
              </a:rPr>
              <a:t> X</a:t>
            </a:r>
            <a:r>
              <a:rPr lang="en-US" sz="1800" dirty="0">
                <a:sym typeface="Wingdings" pitchFamily="2" charset="2"/>
              </a:rPr>
              <a:t>A </a:t>
            </a:r>
            <a:r>
              <a:rPr lang="en-US" sz="1800" dirty="0">
                <a:sym typeface="Symbol" pitchFamily="18" charset="2"/>
              </a:rPr>
              <a:t>H</a:t>
            </a:r>
            <a:r>
              <a:rPr lang="en-US" sz="1800" baseline="30000" dirty="0">
                <a:sym typeface="Symbol" pitchFamily="18" charset="2"/>
              </a:rPr>
              <a:t>+</a:t>
            </a:r>
            <a:r>
              <a:rPr lang="en-US" sz="1800" dirty="0">
                <a:sym typeface="Symbol" pitchFamily="18" charset="2"/>
              </a:rPr>
              <a:t> , </a:t>
            </a:r>
            <a:r>
              <a:rPr lang="en-US" sz="1800" dirty="0" err="1">
                <a:sym typeface="Symbol" pitchFamily="18" charset="2"/>
              </a:rPr>
              <a:t>tức</a:t>
            </a:r>
            <a:r>
              <a:rPr lang="en-US" sz="1800" dirty="0">
                <a:sym typeface="Symbol" pitchFamily="18" charset="2"/>
              </a:rPr>
              <a:t> </a:t>
            </a:r>
            <a:r>
              <a:rPr lang="en-US" sz="1800" dirty="0" err="1">
                <a:sym typeface="Symbol" pitchFamily="18" charset="2"/>
              </a:rPr>
              <a:t>là</a:t>
            </a:r>
            <a:r>
              <a:rPr lang="en-US" sz="1800" dirty="0">
                <a:sym typeface="Symbol" pitchFamily="18" charset="2"/>
              </a:rPr>
              <a:t> A X</a:t>
            </a:r>
            <a:r>
              <a:rPr lang="en-US" sz="1800" baseline="-25000" dirty="0">
                <a:sym typeface="Symbol" pitchFamily="18" charset="2"/>
              </a:rPr>
              <a:t>H</a:t>
            </a:r>
            <a:r>
              <a:rPr lang="en-US" sz="1800" baseline="30000" dirty="0">
                <a:sym typeface="Symbol" pitchFamily="18" charset="2"/>
              </a:rPr>
              <a:t>+</a:t>
            </a:r>
            <a:r>
              <a:rPr lang="en-US" sz="1800" dirty="0">
                <a:sym typeface="Symbol" pitchFamily="18" charset="2"/>
              </a:rPr>
              <a:t> (bao </a:t>
            </a:r>
            <a:r>
              <a:rPr lang="en-US" sz="1800" dirty="0" err="1">
                <a:sym typeface="Symbol" pitchFamily="18" charset="2"/>
              </a:rPr>
              <a:t>đóng</a:t>
            </a:r>
            <a:r>
              <a:rPr lang="en-US" sz="1800" dirty="0">
                <a:sym typeface="Symbol" pitchFamily="18" charset="2"/>
              </a:rPr>
              <a:t> </a:t>
            </a:r>
            <a:r>
              <a:rPr lang="en-US" sz="1800" dirty="0" err="1">
                <a:sym typeface="Symbol" pitchFamily="18" charset="2"/>
              </a:rPr>
              <a:t>của</a:t>
            </a:r>
            <a:r>
              <a:rPr lang="en-US" sz="1800" dirty="0">
                <a:sym typeface="Symbol" pitchFamily="18" charset="2"/>
              </a:rPr>
              <a:t> X </a:t>
            </a:r>
            <a:r>
              <a:rPr lang="en-US" sz="1800" dirty="0" err="1">
                <a:sym typeface="Symbol" pitchFamily="18" charset="2"/>
              </a:rPr>
              <a:t>trên</a:t>
            </a:r>
            <a:r>
              <a:rPr lang="en-US" sz="1800" dirty="0">
                <a:sym typeface="Symbol" pitchFamily="18" charset="2"/>
              </a:rPr>
              <a:t> H)  </a:t>
            </a:r>
            <a:r>
              <a:rPr lang="en-US" sz="1800" dirty="0" err="1">
                <a:sym typeface="Symbol" pitchFamily="18" charset="2"/>
              </a:rPr>
              <a:t>thì</a:t>
            </a:r>
            <a:r>
              <a:rPr lang="en-US" sz="1800" dirty="0">
                <a:sym typeface="Symbol" pitchFamily="18" charset="2"/>
              </a:rPr>
              <a:t> </a:t>
            </a:r>
            <a:r>
              <a:rPr lang="en-US" sz="1800" dirty="0" err="1">
                <a:sym typeface="Symbol" pitchFamily="18" charset="2"/>
              </a:rPr>
              <a:t>thay</a:t>
            </a:r>
            <a:r>
              <a:rPr lang="en-US" sz="1800" dirty="0">
                <a:sym typeface="Symbol" pitchFamily="18" charset="2"/>
              </a:rPr>
              <a:t> G </a:t>
            </a:r>
            <a:r>
              <a:rPr lang="en-US" sz="1800" dirty="0" err="1">
                <a:sym typeface="Symbol" pitchFamily="18" charset="2"/>
              </a:rPr>
              <a:t>bằng</a:t>
            </a:r>
            <a:r>
              <a:rPr lang="en-US" sz="1800" dirty="0">
                <a:sym typeface="Symbol" pitchFamily="18" charset="2"/>
              </a:rPr>
              <a:t> H</a:t>
            </a:r>
            <a:r>
              <a:rPr lang="en-US" sz="1800" dirty="0">
                <a:sym typeface="Wingdings" pitchFamily="2" charset="2"/>
              </a:rPr>
              <a:t> </a:t>
            </a:r>
            <a:endParaRPr lang="en-US" sz="1800" dirty="0"/>
          </a:p>
          <a:p>
            <a:pPr lvl="1" eaLnBrk="1" hangingPunct="1"/>
            <a:r>
              <a:rPr lang="en-US" sz="2200" dirty="0"/>
              <a:t>(3) </a:t>
            </a:r>
            <a:r>
              <a:rPr lang="en-US" sz="2200" dirty="0" err="1"/>
              <a:t>Loại</a:t>
            </a:r>
            <a:r>
              <a:rPr lang="en-US" sz="2200" dirty="0"/>
              <a:t> </a:t>
            </a:r>
            <a:r>
              <a:rPr lang="en-US" sz="2200" dirty="0" err="1"/>
              <a:t>bỏ</a:t>
            </a:r>
            <a:r>
              <a:rPr lang="en-US" sz="2200" dirty="0"/>
              <a:t> </a:t>
            </a:r>
            <a:r>
              <a:rPr lang="en-US" sz="2200" dirty="0" err="1"/>
              <a:t>thuộc</a:t>
            </a:r>
            <a:r>
              <a:rPr lang="en-US" sz="2200" dirty="0"/>
              <a:t> </a:t>
            </a:r>
            <a:r>
              <a:rPr lang="en-US" sz="2200" dirty="0" err="1"/>
              <a:t>tính</a:t>
            </a:r>
            <a:r>
              <a:rPr lang="en-US" sz="2200" dirty="0"/>
              <a:t> </a:t>
            </a:r>
            <a:r>
              <a:rPr lang="en-US" sz="2200" dirty="0" err="1"/>
              <a:t>dư</a:t>
            </a:r>
            <a:r>
              <a:rPr lang="en-US" sz="2200" dirty="0"/>
              <a:t> </a:t>
            </a:r>
            <a:r>
              <a:rPr lang="en-US" sz="2200" dirty="0" err="1"/>
              <a:t>thừa</a:t>
            </a:r>
            <a:r>
              <a:rPr lang="en-US" sz="2200" dirty="0"/>
              <a:t> </a:t>
            </a:r>
            <a:r>
              <a:rPr lang="en-US" sz="2200" dirty="0" err="1"/>
              <a:t>ở</a:t>
            </a:r>
            <a:r>
              <a:rPr lang="en-US" sz="2200" dirty="0"/>
              <a:t> </a:t>
            </a:r>
            <a:r>
              <a:rPr lang="en-US" sz="2200" dirty="0" err="1"/>
              <a:t>vế</a:t>
            </a:r>
            <a:r>
              <a:rPr lang="en-US" sz="2200" dirty="0"/>
              <a:t> </a:t>
            </a:r>
            <a:r>
              <a:rPr lang="en-US" sz="2200" dirty="0" err="1"/>
              <a:t>trái</a:t>
            </a:r>
            <a:r>
              <a:rPr lang="en-US" sz="2200" dirty="0"/>
              <a:t> </a:t>
            </a:r>
            <a:r>
              <a:rPr lang="en-US" sz="2200" dirty="0" err="1"/>
              <a:t>các</a:t>
            </a:r>
            <a:r>
              <a:rPr lang="en-US" sz="2200" dirty="0"/>
              <a:t> </a:t>
            </a:r>
            <a:r>
              <a:rPr lang="en-US" sz="2200" dirty="0" err="1"/>
              <a:t>pth</a:t>
            </a:r>
            <a:r>
              <a:rPr lang="en-US" sz="2200" dirty="0"/>
              <a:t> </a:t>
            </a:r>
            <a:r>
              <a:rPr lang="en-US" sz="2200" dirty="0" err="1"/>
              <a:t>trong</a:t>
            </a:r>
            <a:r>
              <a:rPr lang="en-US" sz="2200" dirty="0"/>
              <a:t> G</a:t>
            </a:r>
          </a:p>
          <a:p>
            <a:pPr lvl="2" eaLnBrk="1" hangingPunct="1"/>
            <a:r>
              <a:rPr lang="en-US" sz="1800" dirty="0" err="1"/>
              <a:t>Duyệt</a:t>
            </a:r>
            <a:r>
              <a:rPr lang="en-US" sz="1800" dirty="0"/>
              <a:t> </a:t>
            </a:r>
            <a:r>
              <a:rPr lang="en-US" sz="1800" dirty="0" err="1"/>
              <a:t>lần</a:t>
            </a:r>
            <a:r>
              <a:rPr lang="en-US" sz="1800" dirty="0"/>
              <a:t> </a:t>
            </a:r>
            <a:r>
              <a:rPr lang="en-US" sz="1800" dirty="0" err="1"/>
              <a:t>lượt</a:t>
            </a:r>
            <a:r>
              <a:rPr lang="en-US" sz="1800" dirty="0"/>
              <a:t> </a:t>
            </a:r>
            <a:r>
              <a:rPr lang="en-US" sz="1800" dirty="0" err="1"/>
              <a:t>các</a:t>
            </a:r>
            <a:r>
              <a:rPr lang="en-US" sz="1800" dirty="0"/>
              <a:t> </a:t>
            </a:r>
            <a:r>
              <a:rPr lang="en-US" sz="1800" dirty="0" err="1"/>
              <a:t>pth</a:t>
            </a:r>
            <a:r>
              <a:rPr lang="en-US" sz="1800" dirty="0"/>
              <a:t> </a:t>
            </a:r>
            <a:r>
              <a:rPr lang="en-US" sz="1800" dirty="0" err="1"/>
              <a:t>của</a:t>
            </a:r>
            <a:r>
              <a:rPr lang="en-US" sz="1800" dirty="0"/>
              <a:t> G</a:t>
            </a:r>
          </a:p>
          <a:p>
            <a:pPr lvl="2" eaLnBrk="1" hangingPunct="1">
              <a:buFontTx/>
              <a:buNone/>
            </a:pPr>
            <a:r>
              <a:rPr lang="en-US" sz="1800" dirty="0"/>
              <a:t>	</a:t>
            </a:r>
            <a:r>
              <a:rPr lang="en-US" sz="1800" dirty="0" err="1"/>
              <a:t>Với</a:t>
            </a:r>
            <a:r>
              <a:rPr lang="en-US" sz="1800" dirty="0"/>
              <a:t> </a:t>
            </a:r>
            <a:r>
              <a:rPr lang="en-US" sz="1800" dirty="0" err="1"/>
              <a:t>mỗi</a:t>
            </a:r>
            <a:r>
              <a:rPr lang="en-US" sz="1800" dirty="0"/>
              <a:t> X</a:t>
            </a:r>
            <a:r>
              <a:rPr lang="en-US" sz="1800" dirty="0">
                <a:sym typeface="Wingdings" pitchFamily="2" charset="2"/>
              </a:rPr>
              <a:t>A</a:t>
            </a:r>
            <a:r>
              <a:rPr lang="en-US" sz="1800" dirty="0">
                <a:sym typeface="Symbol" pitchFamily="18" charset="2"/>
              </a:rPr>
              <a:t>G, </a:t>
            </a:r>
            <a:r>
              <a:rPr lang="en-US" sz="1800" dirty="0" err="1">
                <a:sym typeface="Symbol" pitchFamily="18" charset="2"/>
              </a:rPr>
              <a:t>lần</a:t>
            </a:r>
            <a:r>
              <a:rPr lang="en-US" sz="1800" dirty="0">
                <a:sym typeface="Symbol" pitchFamily="18" charset="2"/>
              </a:rPr>
              <a:t> </a:t>
            </a:r>
            <a:r>
              <a:rPr lang="en-US" sz="1800" dirty="0" err="1">
                <a:sym typeface="Symbol" pitchFamily="18" charset="2"/>
              </a:rPr>
              <a:t>lượt</a:t>
            </a:r>
            <a:r>
              <a:rPr lang="en-US" sz="1800" dirty="0">
                <a:sym typeface="Symbol" pitchFamily="18" charset="2"/>
              </a:rPr>
              <a:t> </a:t>
            </a:r>
            <a:r>
              <a:rPr lang="en-US" sz="1800" dirty="0" err="1">
                <a:sym typeface="Symbol" pitchFamily="18" charset="2"/>
              </a:rPr>
              <a:t>xét</a:t>
            </a:r>
            <a:r>
              <a:rPr lang="en-US" sz="1800" dirty="0">
                <a:sym typeface="Symbol" pitchFamily="18" charset="2"/>
              </a:rPr>
              <a:t> </a:t>
            </a:r>
            <a:r>
              <a:rPr lang="en-US" sz="1800" dirty="0" err="1">
                <a:sym typeface="Symbol" pitchFamily="18" charset="2"/>
              </a:rPr>
              <a:t>các</a:t>
            </a:r>
            <a:r>
              <a:rPr lang="en-US" sz="1800" dirty="0">
                <a:sym typeface="Symbol" pitchFamily="18" charset="2"/>
              </a:rPr>
              <a:t> </a:t>
            </a:r>
            <a:r>
              <a:rPr lang="en-US" sz="1800" dirty="0" err="1">
                <a:sym typeface="Symbol" pitchFamily="18" charset="2"/>
              </a:rPr>
              <a:t>thuộc</a:t>
            </a:r>
            <a:r>
              <a:rPr lang="en-US" sz="1800" dirty="0">
                <a:sym typeface="Symbol" pitchFamily="18" charset="2"/>
              </a:rPr>
              <a:t> </a:t>
            </a:r>
            <a:r>
              <a:rPr lang="en-US" sz="1800" dirty="0" err="1">
                <a:sym typeface="Symbol" pitchFamily="18" charset="2"/>
              </a:rPr>
              <a:t>tính</a:t>
            </a:r>
            <a:r>
              <a:rPr lang="en-US" sz="1800" dirty="0">
                <a:sym typeface="Symbol" pitchFamily="18" charset="2"/>
              </a:rPr>
              <a:t> </a:t>
            </a:r>
            <a:r>
              <a:rPr lang="en-US" sz="1800" dirty="0" err="1">
                <a:sym typeface="Symbol" pitchFamily="18" charset="2"/>
              </a:rPr>
              <a:t>của</a:t>
            </a:r>
            <a:r>
              <a:rPr lang="en-US" sz="1800" dirty="0">
                <a:sym typeface="Symbol" pitchFamily="18" charset="2"/>
              </a:rPr>
              <a:t> X. </a:t>
            </a:r>
            <a:r>
              <a:rPr lang="en-US" sz="1800" dirty="0" err="1">
                <a:sym typeface="Symbol" pitchFamily="18" charset="2"/>
              </a:rPr>
              <a:t>Với</a:t>
            </a:r>
            <a:r>
              <a:rPr lang="en-US" sz="1800" dirty="0">
                <a:sym typeface="Symbol" pitchFamily="18" charset="2"/>
              </a:rPr>
              <a:t> B X, </a:t>
            </a:r>
            <a:r>
              <a:rPr lang="en-US" sz="1800" dirty="0" err="1">
                <a:sym typeface="Symbol" pitchFamily="18" charset="2"/>
              </a:rPr>
              <a:t>xét</a:t>
            </a:r>
            <a:r>
              <a:rPr lang="en-US" sz="1800" dirty="0">
                <a:sym typeface="Symbol" pitchFamily="18" charset="2"/>
              </a:rPr>
              <a:t> </a:t>
            </a:r>
            <a:r>
              <a:rPr lang="en-US" sz="1800" dirty="0" err="1">
                <a:sym typeface="Symbol" pitchFamily="18" charset="2"/>
              </a:rPr>
              <a:t>pth</a:t>
            </a:r>
            <a:r>
              <a:rPr lang="en-US" sz="1800" dirty="0">
                <a:sym typeface="Symbol" pitchFamily="18" charset="2"/>
              </a:rPr>
              <a:t> </a:t>
            </a:r>
            <a:r>
              <a:rPr lang="en-US" sz="1800" dirty="0" err="1">
                <a:sym typeface="Symbol" pitchFamily="18" charset="2"/>
              </a:rPr>
              <a:t>f:X</a:t>
            </a:r>
            <a:r>
              <a:rPr lang="en-US" sz="1800" dirty="0">
                <a:sym typeface="Symbol" pitchFamily="18" charset="2"/>
              </a:rPr>
              <a:t> \ {B}</a:t>
            </a:r>
            <a:r>
              <a:rPr lang="en-US" sz="1800" dirty="0">
                <a:sym typeface="Wingdings" pitchFamily="2" charset="2"/>
              </a:rPr>
              <a:t>A </a:t>
            </a:r>
            <a:r>
              <a:rPr lang="en-US" sz="1800" dirty="0" err="1">
                <a:sym typeface="Wingdings" pitchFamily="2" charset="2"/>
              </a:rPr>
              <a:t>nếu</a:t>
            </a:r>
            <a:r>
              <a:rPr lang="en-US" sz="1800" dirty="0">
                <a:sym typeface="Wingdings" pitchFamily="2" charset="2"/>
              </a:rPr>
              <a:t> f </a:t>
            </a:r>
            <a:r>
              <a:rPr lang="en-US" sz="1800" dirty="0">
                <a:sym typeface="Symbol" pitchFamily="18" charset="2"/>
              </a:rPr>
              <a:t>G</a:t>
            </a:r>
            <a:r>
              <a:rPr lang="en-US" sz="1800" baseline="30000" dirty="0">
                <a:sym typeface="Symbol" pitchFamily="18" charset="2"/>
              </a:rPr>
              <a:t>+</a:t>
            </a:r>
            <a:r>
              <a:rPr lang="en-US" sz="1800" dirty="0">
                <a:sym typeface="Symbol" pitchFamily="18" charset="2"/>
              </a:rPr>
              <a:t> </a:t>
            </a:r>
            <a:r>
              <a:rPr lang="en-US" sz="1800" dirty="0" err="1">
                <a:sym typeface="Symbol" pitchFamily="18" charset="2"/>
              </a:rPr>
              <a:t>tức</a:t>
            </a:r>
            <a:r>
              <a:rPr lang="en-US" sz="1800" dirty="0">
                <a:sym typeface="Symbol" pitchFamily="18" charset="2"/>
              </a:rPr>
              <a:t> A (X\{B})</a:t>
            </a:r>
            <a:r>
              <a:rPr lang="en-US" sz="1800" baseline="30000" dirty="0">
                <a:sym typeface="Symbol" pitchFamily="18" charset="2"/>
              </a:rPr>
              <a:t>+</a:t>
            </a:r>
            <a:r>
              <a:rPr lang="en-US" sz="1800" dirty="0">
                <a:sym typeface="Symbol" pitchFamily="18" charset="2"/>
              </a:rPr>
              <a:t>, ta </a:t>
            </a:r>
            <a:r>
              <a:rPr lang="en-US" sz="1800" dirty="0" err="1">
                <a:sym typeface="Symbol" pitchFamily="18" charset="2"/>
              </a:rPr>
              <a:t>thay</a:t>
            </a:r>
            <a:r>
              <a:rPr lang="en-US" sz="1800" dirty="0">
                <a:sym typeface="Symbol" pitchFamily="18" charset="2"/>
              </a:rPr>
              <a:t> </a:t>
            </a:r>
            <a:r>
              <a:rPr lang="en-US" sz="1800" dirty="0" err="1">
                <a:sym typeface="Symbol" pitchFamily="18" charset="2"/>
              </a:rPr>
              <a:t>pth</a:t>
            </a:r>
            <a:r>
              <a:rPr lang="en-US" sz="1800" dirty="0">
                <a:sym typeface="Symbol" pitchFamily="18" charset="2"/>
              </a:rPr>
              <a:t> X</a:t>
            </a:r>
            <a:r>
              <a:rPr lang="en-US" sz="1800" dirty="0">
                <a:sym typeface="Wingdings" pitchFamily="2" charset="2"/>
              </a:rPr>
              <a:t>A </a:t>
            </a:r>
            <a:r>
              <a:rPr lang="en-US" sz="1800" dirty="0" err="1">
                <a:sym typeface="Wingdings" pitchFamily="2" charset="2"/>
              </a:rPr>
              <a:t>bằng</a:t>
            </a:r>
            <a:r>
              <a:rPr lang="en-US" sz="1800" dirty="0">
                <a:sym typeface="Wingdings" pitchFamily="2" charset="2"/>
              </a:rPr>
              <a:t> f </a:t>
            </a:r>
            <a:r>
              <a:rPr lang="en-US" sz="1800" dirty="0" err="1">
                <a:sym typeface="Wingdings" pitchFamily="2" charset="2"/>
              </a:rPr>
              <a:t>và</a:t>
            </a:r>
            <a:r>
              <a:rPr lang="en-US" sz="1800" dirty="0">
                <a:sym typeface="Wingdings" pitchFamily="2" charset="2"/>
              </a:rPr>
              <a:t> </a:t>
            </a:r>
            <a:r>
              <a:rPr lang="en-US" sz="1800" dirty="0" err="1">
                <a:sym typeface="Wingdings" pitchFamily="2" charset="2"/>
              </a:rPr>
              <a:t>đặt</a:t>
            </a:r>
            <a:r>
              <a:rPr lang="en-US" sz="1800" dirty="0">
                <a:sym typeface="Wingdings" pitchFamily="2" charset="2"/>
              </a:rPr>
              <a:t> G = G \ {XA} U (X \ {B}A)</a:t>
            </a:r>
            <a:endParaRPr lang="en-US" sz="1800" dirty="0"/>
          </a:p>
        </p:txBody>
      </p:sp>
    </p:spTree>
    <p:extLst>
      <p:ext uri="{BB962C8B-B14F-4D97-AF65-F5344CB8AC3E}">
        <p14:creationId xmlns:p14="http://schemas.microsoft.com/office/powerpoint/2010/main" val="4276010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973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97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97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97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97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97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973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97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p:txBody>
          <a:bodyPr/>
          <a:lstStyle/>
          <a:p>
            <a:pPr eaLnBrk="1" hangingPunct="1"/>
            <a:r>
              <a:rPr lang="en-US" sz="2900"/>
              <a:t>Thuật toán tìm phủ tối thiểu (tt)</a:t>
            </a:r>
          </a:p>
        </p:txBody>
      </p:sp>
      <p:sp>
        <p:nvSpPr>
          <p:cNvPr id="330755" name="Rectangle 3"/>
          <p:cNvSpPr>
            <a:spLocks noGrp="1" noChangeArrowheads="1"/>
          </p:cNvSpPr>
          <p:nvPr>
            <p:ph type="body" idx="4294967295"/>
          </p:nvPr>
        </p:nvSpPr>
        <p:spPr/>
        <p:txBody>
          <a:bodyPr/>
          <a:lstStyle/>
          <a:p>
            <a:pPr eaLnBrk="1" hangingPunct="1"/>
            <a:r>
              <a:rPr lang="en-US" i="1" u="sng" dirty="0" err="1"/>
              <a:t>Ví</a:t>
            </a:r>
            <a:r>
              <a:rPr lang="en-US" i="1" u="sng" dirty="0"/>
              <a:t> </a:t>
            </a:r>
            <a:r>
              <a:rPr lang="en-US" i="1" u="sng" dirty="0" err="1"/>
              <a:t>dụ</a:t>
            </a:r>
            <a:r>
              <a:rPr lang="en-US" i="1" u="sng" dirty="0"/>
              <a:t>:</a:t>
            </a:r>
            <a:r>
              <a:rPr lang="en-US" dirty="0"/>
              <a:t> </a:t>
            </a:r>
            <a:r>
              <a:rPr lang="en-US" dirty="0" err="1"/>
              <a:t>Tìm</a:t>
            </a:r>
            <a:r>
              <a:rPr lang="en-US" dirty="0"/>
              <a:t> </a:t>
            </a:r>
            <a:r>
              <a:rPr lang="en-US" dirty="0" err="1"/>
              <a:t>phủ</a:t>
            </a:r>
            <a:r>
              <a:rPr lang="en-US" dirty="0"/>
              <a:t> </a:t>
            </a:r>
            <a:r>
              <a:rPr lang="en-US" dirty="0" err="1"/>
              <a:t>tối</a:t>
            </a:r>
            <a:r>
              <a:rPr lang="en-US" dirty="0"/>
              <a:t> </a:t>
            </a:r>
            <a:r>
              <a:rPr lang="en-US" dirty="0" err="1"/>
              <a:t>thiểu</a:t>
            </a:r>
            <a:r>
              <a:rPr lang="en-US" dirty="0"/>
              <a:t> </a:t>
            </a:r>
            <a:r>
              <a:rPr lang="en-US" dirty="0" err="1"/>
              <a:t>của</a:t>
            </a:r>
            <a:r>
              <a:rPr lang="en-US" dirty="0"/>
              <a:t> </a:t>
            </a:r>
            <a:r>
              <a:rPr lang="en-US" dirty="0" err="1"/>
              <a:t>các</a:t>
            </a:r>
            <a:r>
              <a:rPr lang="en-US" dirty="0"/>
              <a:t> </a:t>
            </a:r>
            <a:r>
              <a:rPr lang="en-US" dirty="0" err="1"/>
              <a:t>tập</a:t>
            </a:r>
            <a:r>
              <a:rPr lang="en-US" dirty="0"/>
              <a:t> FD </a:t>
            </a:r>
            <a:r>
              <a:rPr lang="en-US" dirty="0" err="1"/>
              <a:t>sau</a:t>
            </a:r>
            <a:r>
              <a:rPr lang="en-US" dirty="0"/>
              <a:t>:</a:t>
            </a:r>
          </a:p>
          <a:p>
            <a:pPr lvl="1" eaLnBrk="1" hangingPunct="1">
              <a:buFontTx/>
              <a:buNone/>
            </a:pPr>
            <a:r>
              <a:rPr lang="en-US" dirty="0"/>
              <a:t>	a) R(U,F), F = {A</a:t>
            </a:r>
            <a:r>
              <a:rPr lang="en-US" dirty="0">
                <a:sym typeface="Wingdings" pitchFamily="2" charset="2"/>
              </a:rPr>
              <a:t>BC	CAB</a:t>
            </a:r>
            <a:r>
              <a:rPr lang="en-US" dirty="0"/>
              <a:t>}</a:t>
            </a:r>
          </a:p>
          <a:p>
            <a:pPr lvl="1" eaLnBrk="1" hangingPunct="1">
              <a:buFontTx/>
              <a:buNone/>
            </a:pPr>
            <a:r>
              <a:rPr lang="en-US" dirty="0"/>
              <a:t>	b) R(U,F), G ={AB</a:t>
            </a:r>
            <a:r>
              <a:rPr lang="en-US" dirty="0">
                <a:sym typeface="Wingdings" pitchFamily="2" charset="2"/>
              </a:rPr>
              <a:t>C	ACDB	CGBD</a:t>
            </a:r>
          </a:p>
          <a:p>
            <a:pPr lvl="1" eaLnBrk="1" hangingPunct="1">
              <a:buFontTx/>
              <a:buNone/>
            </a:pPr>
            <a:r>
              <a:rPr lang="en-US" dirty="0">
                <a:sym typeface="Wingdings" pitchFamily="2" charset="2"/>
              </a:rPr>
              <a:t>				CA		DEG	CEAG</a:t>
            </a:r>
          </a:p>
          <a:p>
            <a:pPr lvl="1" eaLnBrk="1" hangingPunct="1">
              <a:buFontTx/>
              <a:buNone/>
            </a:pPr>
            <a:r>
              <a:rPr lang="en-US" dirty="0">
                <a:sym typeface="Wingdings" pitchFamily="2" charset="2"/>
              </a:rPr>
              <a:t>				BCD	BEC	</a:t>
            </a:r>
            <a:r>
              <a:rPr lang="en-US" dirty="0"/>
              <a:t>}</a:t>
            </a:r>
          </a:p>
        </p:txBody>
      </p:sp>
    </p:spTree>
    <p:extLst>
      <p:ext uri="{BB962C8B-B14F-4D97-AF65-F5344CB8AC3E}">
        <p14:creationId xmlns:p14="http://schemas.microsoft.com/office/powerpoint/2010/main" val="2667289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0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0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0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p:txBody>
          <a:bodyPr/>
          <a:lstStyle/>
          <a:p>
            <a:pPr eaLnBrk="1" hangingPunct="1"/>
            <a:r>
              <a:rPr lang="en-US" sz="2900"/>
              <a:t>Ý nghĩa của phụ thuộc hàm và phủ tối thiểu</a:t>
            </a:r>
          </a:p>
        </p:txBody>
      </p:sp>
      <p:sp>
        <p:nvSpPr>
          <p:cNvPr id="331779" name="Rectangle 3"/>
          <p:cNvSpPr>
            <a:spLocks noGrp="1" noChangeArrowheads="1"/>
          </p:cNvSpPr>
          <p:nvPr>
            <p:ph type="body" idx="4294967295"/>
          </p:nvPr>
        </p:nvSpPr>
        <p:spPr/>
        <p:txBody>
          <a:bodyPr/>
          <a:lstStyle/>
          <a:p>
            <a:pPr eaLnBrk="1" hangingPunct="1"/>
            <a:r>
              <a:rPr lang="en-US" b="1" i="1"/>
              <a:t>Phụ thuộc hàm: </a:t>
            </a:r>
            <a:endParaRPr lang="en-US"/>
          </a:p>
          <a:p>
            <a:pPr lvl="1" eaLnBrk="1" hangingPunct="1"/>
            <a:r>
              <a:rPr lang="en-US"/>
              <a:t>Trong các QH hợp lệ, có một số dư thừa nào đó. Những dư thừa có thể được thể hiện bằng những phụ thuộc </a:t>
            </a:r>
            <a:r>
              <a:rPr lang="en-US">
                <a:sym typeface="Wingdings" pitchFamily="2" charset="2"/>
              </a:rPr>
              <a:t> </a:t>
            </a:r>
            <a:r>
              <a:rPr lang="en-US"/>
              <a:t>nếu một QH r được khẳng định là hợp lệ (thỏa một số phụ thuộc nào đó) thì từ một số thông tin về các giá trị hiện có của r, có thể suy ra được thông tin khác về giá trị hiện có của nó.</a:t>
            </a:r>
            <a:endParaRPr lang="en-US" b="1" i="1"/>
          </a:p>
          <a:p>
            <a:pPr eaLnBrk="1" hangingPunct="1"/>
            <a:r>
              <a:rPr lang="en-US" b="1" i="1"/>
              <a:t>Phủ tối thiểu</a:t>
            </a:r>
            <a:endParaRPr lang="en-US"/>
          </a:p>
          <a:p>
            <a:pPr lvl="1" eaLnBrk="1" hangingPunct="1"/>
            <a:r>
              <a:rPr lang="en-US"/>
              <a:t>Trên một tập PTH bao giờ ta cũng mong muốn tìm ra một tập ràng buộc ít điều kiện nhất nhưng không bỏ sót đi đòi hỏi của thực tiễn. </a:t>
            </a:r>
          </a:p>
        </p:txBody>
      </p:sp>
    </p:spTree>
    <p:extLst>
      <p:ext uri="{BB962C8B-B14F-4D97-AF65-F5344CB8AC3E}">
        <p14:creationId xmlns:p14="http://schemas.microsoft.com/office/powerpoint/2010/main" val="3708361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1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Bài tập chương V</a:t>
            </a:r>
          </a:p>
        </p:txBody>
      </p:sp>
      <p:sp>
        <p:nvSpPr>
          <p:cNvPr id="269315" name="Rectangle 3"/>
          <p:cNvSpPr>
            <a:spLocks noGrp="1" noChangeArrowheads="1"/>
          </p:cNvSpPr>
          <p:nvPr>
            <p:ph type="body" idx="1"/>
          </p:nvPr>
        </p:nvSpPr>
        <p:spPr/>
        <p:txBody>
          <a:bodyPr/>
          <a:lstStyle/>
          <a:p>
            <a:pPr marL="495300" indent="-495300">
              <a:lnSpc>
                <a:spcPct val="90000"/>
              </a:lnSpc>
              <a:buFontTx/>
              <a:buNone/>
            </a:pPr>
            <a:r>
              <a:rPr lang="en-US" sz="2200"/>
              <a:t>1. Cho lược đồ quan hệ R(U,F), U = ABCDEG</a:t>
            </a:r>
          </a:p>
          <a:p>
            <a:pPr marL="914400" lvl="1" indent="-457200">
              <a:lnSpc>
                <a:spcPct val="90000"/>
              </a:lnSpc>
              <a:buFontTx/>
              <a:buNone/>
            </a:pPr>
            <a:r>
              <a:rPr lang="en-US" sz="2000"/>
              <a:t>F = {	B</a:t>
            </a:r>
            <a:r>
              <a:rPr lang="en-US" sz="2000">
                <a:sym typeface="Wingdings" pitchFamily="2" charset="2"/>
              </a:rPr>
              <a:t>EC		CDAB	ACBD</a:t>
            </a:r>
          </a:p>
          <a:p>
            <a:pPr marL="914400" lvl="1" indent="-457200">
              <a:lnSpc>
                <a:spcPct val="90000"/>
              </a:lnSpc>
              <a:buFontTx/>
              <a:buNone/>
            </a:pPr>
            <a:r>
              <a:rPr lang="en-US" sz="2000"/>
              <a:t>		BC</a:t>
            </a:r>
            <a:r>
              <a:rPr lang="en-US" sz="2000">
                <a:sym typeface="Wingdings" pitchFamily="2" charset="2"/>
              </a:rPr>
              <a:t>AE	CAD</a:t>
            </a:r>
            <a:r>
              <a:rPr lang="en-US" sz="2000"/>
              <a:t>}</a:t>
            </a:r>
          </a:p>
          <a:p>
            <a:pPr marL="914400" lvl="1" indent="-457200">
              <a:lnSpc>
                <a:spcPct val="90000"/>
              </a:lnSpc>
              <a:buFontTx/>
              <a:buAutoNum type="alphaLcParenR"/>
            </a:pPr>
            <a:r>
              <a:rPr lang="en-US" sz="2000"/>
              <a:t>Tính (AC)</a:t>
            </a:r>
            <a:r>
              <a:rPr lang="en-US" sz="2000" baseline="30000"/>
              <a:t>+</a:t>
            </a:r>
          </a:p>
          <a:p>
            <a:pPr marL="914400" lvl="1" indent="-457200">
              <a:lnSpc>
                <a:spcPct val="90000"/>
              </a:lnSpc>
              <a:buFontTx/>
              <a:buAutoNum type="alphaLcParenR"/>
            </a:pPr>
            <a:r>
              <a:rPr lang="en-US" sz="2000"/>
              <a:t>Chứng tỏ B</a:t>
            </a:r>
            <a:r>
              <a:rPr lang="en-US" sz="2000">
                <a:sym typeface="Wingdings" pitchFamily="2" charset="2"/>
              </a:rPr>
              <a:t>ADE</a:t>
            </a:r>
          </a:p>
          <a:p>
            <a:pPr marL="914400" lvl="1" indent="-457200">
              <a:lnSpc>
                <a:spcPct val="90000"/>
              </a:lnSpc>
              <a:buFontTx/>
              <a:buAutoNum type="alphaLcParenR"/>
            </a:pPr>
            <a:r>
              <a:rPr lang="en-US" sz="2000">
                <a:sym typeface="Wingdings" pitchFamily="2" charset="2"/>
              </a:rPr>
              <a:t>Tìm tất cả các khóa của lđqh trên</a:t>
            </a:r>
          </a:p>
          <a:p>
            <a:pPr marL="914400" lvl="1" indent="-457200">
              <a:lnSpc>
                <a:spcPct val="90000"/>
              </a:lnSpc>
              <a:buFontTx/>
              <a:buAutoNum type="alphaLcParenR"/>
            </a:pPr>
            <a:r>
              <a:rPr lang="en-US" sz="2000">
                <a:sym typeface="Wingdings" pitchFamily="2" charset="2"/>
              </a:rPr>
              <a:t>Tìm phủ tối thiểu của tập pth trên</a:t>
            </a:r>
          </a:p>
          <a:p>
            <a:pPr marL="495300" indent="-495300">
              <a:lnSpc>
                <a:spcPct val="90000"/>
              </a:lnSpc>
              <a:buFontTx/>
              <a:buNone/>
            </a:pPr>
            <a:r>
              <a:rPr lang="en-US" sz="2200"/>
              <a:t>2. Cho lược đồ quan hệ R(U,F), U = ABCDEG</a:t>
            </a:r>
          </a:p>
          <a:p>
            <a:pPr marL="495300" indent="-495300">
              <a:lnSpc>
                <a:spcPct val="90000"/>
              </a:lnSpc>
              <a:buFontTx/>
              <a:buNone/>
            </a:pPr>
            <a:r>
              <a:rPr lang="en-US" sz="2200"/>
              <a:t>	</a:t>
            </a:r>
            <a:r>
              <a:rPr lang="en-US" sz="2200">
                <a:solidFill>
                  <a:srgbClr val="3333FF"/>
                </a:solidFill>
              </a:rPr>
              <a:t>F = {AB</a:t>
            </a:r>
            <a:r>
              <a:rPr lang="en-US" sz="2200">
                <a:solidFill>
                  <a:srgbClr val="3333FF"/>
                </a:solidFill>
                <a:sym typeface="Wingdings" pitchFamily="2" charset="2"/>
              </a:rPr>
              <a:t>C	CA		BCD	DEG	CGBD	 ACDB	CDAG</a:t>
            </a:r>
            <a:r>
              <a:rPr lang="en-US" sz="2200">
                <a:solidFill>
                  <a:srgbClr val="3333FF"/>
                </a:solidFill>
              </a:rPr>
              <a:t>}</a:t>
            </a:r>
          </a:p>
          <a:p>
            <a:pPr marL="495300" indent="-495300">
              <a:lnSpc>
                <a:spcPct val="90000"/>
              </a:lnSpc>
              <a:buFontTx/>
              <a:buNone/>
            </a:pPr>
            <a:r>
              <a:rPr lang="en-US" sz="2200">
                <a:solidFill>
                  <a:srgbClr val="3333FF"/>
                </a:solidFill>
              </a:rPr>
              <a:t>	a) Tính (CD)</a:t>
            </a:r>
            <a:r>
              <a:rPr lang="en-US" sz="2200" baseline="30000">
                <a:solidFill>
                  <a:srgbClr val="3333FF"/>
                </a:solidFill>
              </a:rPr>
              <a:t>+</a:t>
            </a:r>
          </a:p>
          <a:p>
            <a:pPr marL="495300" indent="-495300">
              <a:lnSpc>
                <a:spcPct val="90000"/>
              </a:lnSpc>
              <a:buFontTx/>
              <a:buNone/>
            </a:pPr>
            <a:r>
              <a:rPr lang="en-US" sz="2200" baseline="30000">
                <a:solidFill>
                  <a:srgbClr val="3333FF"/>
                </a:solidFill>
              </a:rPr>
              <a:t>	</a:t>
            </a:r>
            <a:r>
              <a:rPr lang="en-US" sz="2200">
                <a:solidFill>
                  <a:srgbClr val="3333FF"/>
                </a:solidFill>
              </a:rPr>
              <a:t>b) Tìm tất cả các khóa của lược đồ quan hệ trên</a:t>
            </a:r>
          </a:p>
          <a:p>
            <a:pPr marL="495300" indent="-495300">
              <a:lnSpc>
                <a:spcPct val="90000"/>
              </a:lnSpc>
              <a:buFontTx/>
              <a:buNone/>
            </a:pPr>
            <a:r>
              <a:rPr lang="en-US" sz="2200">
                <a:solidFill>
                  <a:srgbClr val="3333FF"/>
                </a:solidFill>
              </a:rPr>
              <a:t>	c) Tìm phủ tối thiểu của tập phụ thuộc hàm F</a:t>
            </a:r>
          </a:p>
        </p:txBody>
      </p:sp>
    </p:spTree>
    <p:extLst>
      <p:ext uri="{BB962C8B-B14F-4D97-AF65-F5344CB8AC3E}">
        <p14:creationId xmlns:p14="http://schemas.microsoft.com/office/powerpoint/2010/main" val="2561043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Bài tập chương V (tt)</a:t>
            </a:r>
          </a:p>
        </p:txBody>
      </p:sp>
      <p:sp>
        <p:nvSpPr>
          <p:cNvPr id="270339" name="Rectangle 3"/>
          <p:cNvSpPr>
            <a:spLocks noGrp="1" noChangeArrowheads="1"/>
          </p:cNvSpPr>
          <p:nvPr>
            <p:ph type="body" idx="1"/>
          </p:nvPr>
        </p:nvSpPr>
        <p:spPr/>
        <p:txBody>
          <a:bodyPr/>
          <a:lstStyle/>
          <a:p>
            <a:pPr marL="495300" indent="-495300">
              <a:buFontTx/>
              <a:buNone/>
            </a:pPr>
            <a:r>
              <a:rPr lang="en-US"/>
              <a:t>3. Cho lược đồ quan hệ R(U,F), U = ABCDEG</a:t>
            </a:r>
          </a:p>
          <a:p>
            <a:pPr marL="914400" lvl="1" indent="-457200">
              <a:buFontTx/>
              <a:buNone/>
            </a:pPr>
            <a:r>
              <a:rPr lang="en-US"/>
              <a:t>F = {	AC</a:t>
            </a:r>
            <a:r>
              <a:rPr lang="en-US">
                <a:sym typeface="Wingdings" pitchFamily="2" charset="2"/>
              </a:rPr>
              <a:t>D	ABDC	DA</a:t>
            </a:r>
          </a:p>
          <a:p>
            <a:pPr marL="914400" lvl="1" indent="-457200">
              <a:buFontTx/>
              <a:buNone/>
            </a:pPr>
            <a:r>
              <a:rPr lang="en-US">
                <a:sym typeface="Wingdings" pitchFamily="2" charset="2"/>
              </a:rPr>
              <a:t>		DEG	</a:t>
            </a:r>
            <a:r>
              <a:rPr lang="en-US"/>
              <a:t>DG</a:t>
            </a:r>
            <a:r>
              <a:rPr lang="en-US">
                <a:sym typeface="Wingdings" pitchFamily="2" charset="2"/>
              </a:rPr>
              <a:t>BC	CDB</a:t>
            </a:r>
          </a:p>
          <a:p>
            <a:pPr marL="914400" lvl="1" indent="-457200">
              <a:buFontTx/>
              <a:buNone/>
            </a:pPr>
            <a:r>
              <a:rPr lang="en-US">
                <a:sym typeface="Wingdings" pitchFamily="2" charset="2"/>
              </a:rPr>
              <a:t>		CED	DEAG</a:t>
            </a:r>
            <a:r>
              <a:rPr lang="en-US"/>
              <a:t>}</a:t>
            </a:r>
          </a:p>
          <a:p>
            <a:pPr marL="914400" lvl="1" indent="-457200">
              <a:buFontTx/>
              <a:buAutoNum type="alphaLcParenR"/>
            </a:pPr>
            <a:r>
              <a:rPr lang="en-US"/>
              <a:t>Tính (AD)</a:t>
            </a:r>
            <a:r>
              <a:rPr lang="en-US" baseline="30000"/>
              <a:t>+</a:t>
            </a:r>
          </a:p>
          <a:p>
            <a:pPr marL="914400" lvl="1" indent="-457200">
              <a:buFontTx/>
              <a:buAutoNum type="alphaLcParenR"/>
            </a:pPr>
            <a:r>
              <a:rPr lang="en-US"/>
              <a:t>Tìm phủ tối thiểu của LĐQH trên</a:t>
            </a:r>
          </a:p>
          <a:p>
            <a:pPr marL="914400" lvl="1" indent="-457200">
              <a:buFontTx/>
              <a:buAutoNum type="alphaLcParenR"/>
            </a:pPr>
            <a:r>
              <a:rPr lang="en-US"/>
              <a:t>Tìm một khóa của LĐQH trên</a:t>
            </a:r>
          </a:p>
          <a:p>
            <a:pPr marL="914400" lvl="1" indent="-457200">
              <a:buFontTx/>
              <a:buAutoNum type="alphaLcParenR"/>
            </a:pPr>
            <a:r>
              <a:rPr lang="en-US"/>
              <a:t>Tìm tất cả các khóa của LĐQH trên</a:t>
            </a:r>
          </a:p>
        </p:txBody>
      </p:sp>
    </p:spTree>
    <p:extLst>
      <p:ext uri="{BB962C8B-B14F-4D97-AF65-F5344CB8AC3E}">
        <p14:creationId xmlns:p14="http://schemas.microsoft.com/office/powerpoint/2010/main" val="81500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CÁCH TÌM TẤT CẢ CÁC KHÓA</a:t>
            </a:r>
            <a:endParaRPr lang="en-US" dirty="0"/>
          </a:p>
        </p:txBody>
      </p:sp>
      <p:sp>
        <p:nvSpPr>
          <p:cNvPr id="3" name="Content Placeholder 2"/>
          <p:cNvSpPr>
            <a:spLocks noGrp="1"/>
          </p:cNvSpPr>
          <p:nvPr>
            <p:ph idx="1"/>
          </p:nvPr>
        </p:nvSpPr>
        <p:spPr>
          <a:xfrm>
            <a:off x="228600" y="1371600"/>
            <a:ext cx="8534400" cy="4953000"/>
          </a:xfrm>
        </p:spPr>
        <p:txBody>
          <a:bodyPr/>
          <a:lstStyle/>
          <a:p>
            <a:r>
              <a:rPr lang="en-US" smtClean="0"/>
              <a:t>TN:bao</a:t>
            </a:r>
            <a:r>
              <a:rPr lang="en-US" dirty="0" smtClean="0"/>
              <a:t> </a:t>
            </a:r>
            <a:r>
              <a:rPr lang="en-US" dirty="0" err="1"/>
              <a:t>gồm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xuất</a:t>
            </a:r>
            <a:r>
              <a:rPr lang="en-US" dirty="0"/>
              <a:t> </a:t>
            </a:r>
            <a:r>
              <a:rPr lang="en-US" dirty="0" err="1"/>
              <a:t>hiện</a:t>
            </a:r>
            <a:r>
              <a:rPr lang="en-US" dirty="0"/>
              <a:t> ở </a:t>
            </a:r>
            <a:r>
              <a:rPr lang="en-US" dirty="0" err="1"/>
              <a:t>vế</a:t>
            </a:r>
            <a:r>
              <a:rPr lang="en-US" dirty="0"/>
              <a:t> </a:t>
            </a:r>
            <a:r>
              <a:rPr lang="en-US" dirty="0" err="1"/>
              <a:t>trái</a:t>
            </a:r>
            <a:r>
              <a:rPr lang="en-US" dirty="0"/>
              <a:t>, </a:t>
            </a:r>
            <a:r>
              <a:rPr lang="en-US" dirty="0" err="1"/>
              <a:t>không</a:t>
            </a:r>
            <a:r>
              <a:rPr lang="en-US" dirty="0"/>
              <a:t> </a:t>
            </a:r>
            <a:r>
              <a:rPr lang="en-US" dirty="0" err="1"/>
              <a:t>xuất</a:t>
            </a:r>
            <a:r>
              <a:rPr lang="en-US" dirty="0"/>
              <a:t> </a:t>
            </a:r>
            <a:r>
              <a:rPr lang="en-US" dirty="0" err="1"/>
              <a:t>hiện</a:t>
            </a:r>
            <a:r>
              <a:rPr lang="en-US" dirty="0"/>
              <a:t> ở </a:t>
            </a:r>
            <a:r>
              <a:rPr lang="en-US" dirty="0" err="1"/>
              <a:t>vế</a:t>
            </a:r>
            <a:r>
              <a:rPr lang="en-US" dirty="0"/>
              <a:t> </a:t>
            </a:r>
            <a:r>
              <a:rPr lang="en-US" dirty="0" err="1"/>
              <a:t>phải</a:t>
            </a:r>
            <a:r>
              <a:rPr lang="en-US" dirty="0"/>
              <a:t> </a:t>
            </a:r>
            <a:r>
              <a:rPr lang="en-US" dirty="0" err="1"/>
              <a:t>của</a:t>
            </a:r>
            <a:r>
              <a:rPr lang="en-US" dirty="0"/>
              <a:t> </a:t>
            </a:r>
            <a:r>
              <a:rPr lang="en-US" dirty="0" err="1"/>
              <a:t>pth</a:t>
            </a:r>
            <a:r>
              <a:rPr lang="en-US" dirty="0"/>
              <a:t> </a:t>
            </a:r>
            <a:r>
              <a:rPr lang="en-US" dirty="0" err="1"/>
              <a:t>và</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không</a:t>
            </a:r>
            <a:r>
              <a:rPr lang="en-US" dirty="0"/>
              <a:t> </a:t>
            </a:r>
            <a:r>
              <a:rPr lang="en-US" dirty="0" err="1"/>
              <a:t>xuất</a:t>
            </a:r>
            <a:r>
              <a:rPr lang="en-US" dirty="0"/>
              <a:t> </a:t>
            </a:r>
            <a:r>
              <a:rPr lang="en-US" dirty="0" err="1"/>
              <a:t>hiện</a:t>
            </a:r>
            <a:r>
              <a:rPr lang="en-US" dirty="0"/>
              <a:t> ở </a:t>
            </a:r>
            <a:r>
              <a:rPr lang="en-US" dirty="0" err="1"/>
              <a:t>vế</a:t>
            </a:r>
            <a:r>
              <a:rPr lang="en-US" dirty="0"/>
              <a:t> </a:t>
            </a:r>
            <a:r>
              <a:rPr lang="en-US" dirty="0" err="1"/>
              <a:t>trái</a:t>
            </a:r>
            <a:r>
              <a:rPr lang="en-US" dirty="0"/>
              <a:t> </a:t>
            </a:r>
            <a:r>
              <a:rPr lang="en-US" dirty="0" err="1"/>
              <a:t>lẫn</a:t>
            </a:r>
            <a:r>
              <a:rPr lang="en-US" dirty="0"/>
              <a:t> </a:t>
            </a:r>
            <a:r>
              <a:rPr lang="en-US" dirty="0" err="1"/>
              <a:t>vế</a:t>
            </a:r>
            <a:r>
              <a:rPr lang="en-US" dirty="0"/>
              <a:t> </a:t>
            </a:r>
            <a:r>
              <a:rPr lang="en-US" dirty="0" err="1"/>
              <a:t>phải</a:t>
            </a:r>
            <a:r>
              <a:rPr lang="en-US" dirty="0"/>
              <a:t> </a:t>
            </a:r>
            <a:r>
              <a:rPr lang="en-US" dirty="0" err="1"/>
              <a:t>của</a:t>
            </a:r>
            <a:r>
              <a:rPr lang="en-US" dirty="0"/>
              <a:t> </a:t>
            </a:r>
            <a:r>
              <a:rPr lang="en-US" dirty="0" err="1"/>
              <a:t>pth</a:t>
            </a:r>
            <a:r>
              <a:rPr lang="en-US" dirty="0" smtClean="0"/>
              <a:t>.</a:t>
            </a:r>
          </a:p>
          <a:p>
            <a:r>
              <a:rPr lang="en-US" dirty="0" err="1" smtClean="0"/>
              <a:t>Tập</a:t>
            </a:r>
            <a:r>
              <a:rPr lang="en-US" dirty="0" smtClean="0"/>
              <a:t> </a:t>
            </a:r>
            <a:r>
              <a:rPr lang="en-US" dirty="0" err="1"/>
              <a:t>thuộc</a:t>
            </a:r>
            <a:r>
              <a:rPr lang="en-US" dirty="0"/>
              <a:t> </a:t>
            </a:r>
            <a:r>
              <a:rPr lang="en-US" dirty="0" err="1"/>
              <a:t>tính</a:t>
            </a:r>
            <a:r>
              <a:rPr lang="en-US" dirty="0"/>
              <a:t> </a:t>
            </a:r>
            <a:r>
              <a:rPr lang="en-US" dirty="0" err="1"/>
              <a:t>đích</a:t>
            </a:r>
            <a:r>
              <a:rPr lang="en-US" dirty="0"/>
              <a:t> (TĐ) : </a:t>
            </a:r>
            <a:r>
              <a:rPr lang="en-US" dirty="0" err="1"/>
              <a:t>bao</a:t>
            </a:r>
            <a:r>
              <a:rPr lang="en-US" dirty="0"/>
              <a:t> </a:t>
            </a:r>
            <a:r>
              <a:rPr lang="en-US" dirty="0" err="1"/>
              <a:t>gồm</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chỉ</a:t>
            </a:r>
            <a:r>
              <a:rPr lang="en-US" dirty="0"/>
              <a:t> </a:t>
            </a:r>
            <a:r>
              <a:rPr lang="en-US" dirty="0" err="1"/>
              <a:t>xuất</a:t>
            </a:r>
            <a:r>
              <a:rPr lang="en-US" dirty="0"/>
              <a:t> </a:t>
            </a:r>
            <a:r>
              <a:rPr lang="en-US" dirty="0" err="1"/>
              <a:t>hiện</a:t>
            </a:r>
            <a:r>
              <a:rPr lang="en-US" dirty="0"/>
              <a:t> ở </a:t>
            </a:r>
            <a:r>
              <a:rPr lang="en-US" dirty="0" err="1"/>
              <a:t>vế</a:t>
            </a:r>
            <a:r>
              <a:rPr lang="en-US" dirty="0"/>
              <a:t> </a:t>
            </a:r>
            <a:r>
              <a:rPr lang="en-US" dirty="0" err="1"/>
              <a:t>phải</a:t>
            </a:r>
            <a:r>
              <a:rPr lang="en-US" dirty="0"/>
              <a:t> </a:t>
            </a:r>
            <a:r>
              <a:rPr lang="en-US" dirty="0" err="1"/>
              <a:t>không</a:t>
            </a:r>
            <a:r>
              <a:rPr lang="en-US" dirty="0"/>
              <a:t> </a:t>
            </a:r>
            <a:r>
              <a:rPr lang="en-US" dirty="0" err="1"/>
              <a:t>xuất</a:t>
            </a:r>
            <a:r>
              <a:rPr lang="en-US" dirty="0"/>
              <a:t> </a:t>
            </a:r>
            <a:r>
              <a:rPr lang="en-US" dirty="0" err="1"/>
              <a:t>hiện</a:t>
            </a:r>
            <a:r>
              <a:rPr lang="en-US" dirty="0"/>
              <a:t> ở </a:t>
            </a:r>
            <a:r>
              <a:rPr lang="en-US" dirty="0" err="1"/>
              <a:t>vế</a:t>
            </a:r>
            <a:r>
              <a:rPr lang="en-US" dirty="0"/>
              <a:t> </a:t>
            </a:r>
            <a:r>
              <a:rPr lang="en-US" dirty="0" err="1"/>
              <a:t>trái</a:t>
            </a:r>
            <a:r>
              <a:rPr lang="en-US" dirty="0"/>
              <a:t> </a:t>
            </a:r>
            <a:r>
              <a:rPr lang="en-US" dirty="0" err="1"/>
              <a:t>của</a:t>
            </a:r>
            <a:r>
              <a:rPr lang="en-US" dirty="0"/>
              <a:t> </a:t>
            </a:r>
            <a:r>
              <a:rPr lang="en-US" dirty="0" err="1" smtClean="0"/>
              <a:t>pth</a:t>
            </a:r>
            <a:r>
              <a:rPr lang="en-US" dirty="0" smtClean="0"/>
              <a:t>.</a:t>
            </a:r>
          </a:p>
          <a:p>
            <a:r>
              <a:rPr lang="en-US" dirty="0" err="1" smtClean="0"/>
              <a:t>Tập</a:t>
            </a:r>
            <a:r>
              <a:rPr lang="en-US" dirty="0" smtClean="0"/>
              <a:t> </a:t>
            </a:r>
            <a:r>
              <a:rPr lang="en-US" dirty="0" err="1"/>
              <a:t>thuộc</a:t>
            </a:r>
            <a:r>
              <a:rPr lang="en-US" dirty="0"/>
              <a:t> </a:t>
            </a:r>
            <a:r>
              <a:rPr lang="en-US" dirty="0" err="1"/>
              <a:t>tính</a:t>
            </a:r>
            <a:r>
              <a:rPr lang="en-US" dirty="0"/>
              <a:t> </a:t>
            </a:r>
            <a:r>
              <a:rPr lang="en-US" dirty="0" err="1"/>
              <a:t>trung</a:t>
            </a:r>
            <a:r>
              <a:rPr lang="en-US" dirty="0"/>
              <a:t> </a:t>
            </a:r>
            <a:r>
              <a:rPr lang="en-US" dirty="0" err="1"/>
              <a:t>gian</a:t>
            </a:r>
            <a:r>
              <a:rPr lang="en-US" dirty="0"/>
              <a:t> (TG): </a:t>
            </a:r>
            <a:r>
              <a:rPr lang="en-US" dirty="0" err="1"/>
              <a:t>Chứa</a:t>
            </a:r>
            <a:r>
              <a:rPr lang="en-US" dirty="0"/>
              <a:t> </a:t>
            </a:r>
            <a:r>
              <a:rPr lang="en-US" dirty="0" err="1"/>
              <a:t>thuộc</a:t>
            </a:r>
            <a:r>
              <a:rPr lang="en-US" dirty="0"/>
              <a:t> </a:t>
            </a:r>
            <a:r>
              <a:rPr lang="en-US" dirty="0" err="1"/>
              <a:t>tính</a:t>
            </a:r>
            <a:r>
              <a:rPr lang="en-US" dirty="0"/>
              <a:t> ở </a:t>
            </a:r>
            <a:r>
              <a:rPr lang="en-US" dirty="0" err="1"/>
              <a:t>vế</a:t>
            </a:r>
            <a:r>
              <a:rPr lang="en-US" dirty="0"/>
              <a:t> </a:t>
            </a:r>
            <a:r>
              <a:rPr lang="en-US" dirty="0" err="1"/>
              <a:t>trái</a:t>
            </a:r>
            <a:r>
              <a:rPr lang="en-US" dirty="0"/>
              <a:t> </a:t>
            </a:r>
            <a:r>
              <a:rPr lang="en-US" dirty="0" err="1"/>
              <a:t>lẫn</a:t>
            </a:r>
            <a:r>
              <a:rPr lang="en-US" dirty="0"/>
              <a:t> </a:t>
            </a:r>
            <a:r>
              <a:rPr lang="en-US" dirty="0" err="1"/>
              <a:t>vế</a:t>
            </a:r>
            <a:r>
              <a:rPr lang="en-US" dirty="0"/>
              <a:t> </a:t>
            </a:r>
            <a:r>
              <a:rPr lang="en-US" dirty="0" err="1"/>
              <a:t>phải</a:t>
            </a:r>
            <a:r>
              <a:rPr lang="en-US" dirty="0"/>
              <a:t> </a:t>
            </a:r>
            <a:r>
              <a:rPr lang="en-US" dirty="0" err="1"/>
              <a:t>của</a:t>
            </a:r>
            <a:r>
              <a:rPr lang="en-US" dirty="0"/>
              <a:t> </a:t>
            </a:r>
            <a:r>
              <a:rPr lang="en-US" dirty="0" err="1"/>
              <a:t>pth</a:t>
            </a:r>
            <a:r>
              <a:rPr lang="en-US" dirty="0"/>
              <a:t>.</a:t>
            </a:r>
            <a:endParaRPr lang="en-US" dirty="0"/>
          </a:p>
        </p:txBody>
      </p:sp>
    </p:spTree>
    <p:extLst>
      <p:ext uri="{BB962C8B-B14F-4D97-AF65-F5344CB8AC3E}">
        <p14:creationId xmlns:p14="http://schemas.microsoft.com/office/powerpoint/2010/main" val="31701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a:t>Lý thuyết thiết kế CSDL (tt)</a:t>
            </a:r>
          </a:p>
        </p:txBody>
      </p:sp>
      <p:sp>
        <p:nvSpPr>
          <p:cNvPr id="384003" name="Rectangle 3"/>
          <p:cNvSpPr>
            <a:spLocks noGrp="1" noChangeArrowheads="1"/>
          </p:cNvSpPr>
          <p:nvPr>
            <p:ph type="body" sz="half" idx="4294967295"/>
          </p:nvPr>
        </p:nvSpPr>
        <p:spPr/>
        <p:txBody>
          <a:bodyPr/>
          <a:lstStyle/>
          <a:p>
            <a:pPr eaLnBrk="1" hangingPunct="1"/>
            <a:r>
              <a:rPr lang="en-US" b="1"/>
              <a:t>Các vấn đề nảy sinh: (tt)</a:t>
            </a:r>
          </a:p>
          <a:p>
            <a:pPr lvl="1" eaLnBrk="1" hangingPunct="1"/>
            <a:r>
              <a:rPr lang="en-US" i="1"/>
              <a:t>Dị thường khi thêm bộ (Insertion anomalies): </a:t>
            </a:r>
          </a:p>
          <a:p>
            <a:pPr lvl="2" eaLnBrk="1" hangingPunct="1"/>
            <a:r>
              <a:rPr lang="en-US"/>
              <a:t>Nếu một NCC chưa cung cấp một mặt hàng nào cả thì không thể </a:t>
            </a:r>
            <a:r>
              <a:rPr lang="en-US" i="1"/>
              <a:t>đưa vào quan hệ vì thuộc tính pro và price NULL</a:t>
            </a:r>
          </a:p>
          <a:p>
            <a:pPr lvl="2" eaLnBrk="1" hangingPunct="1">
              <a:buFontTx/>
              <a:buNone/>
            </a:pPr>
            <a:endParaRPr lang="en-US" i="1"/>
          </a:p>
          <a:p>
            <a:pPr lvl="1" eaLnBrk="1" hangingPunct="1"/>
            <a:r>
              <a:rPr lang="en-US" i="1"/>
              <a:t>Dị thường khi xóa bộ (deletion anomalies): </a:t>
            </a:r>
          </a:p>
          <a:p>
            <a:pPr lvl="2" eaLnBrk="1" hangingPunct="1"/>
            <a:r>
              <a:rPr lang="en-US"/>
              <a:t>Không thể xóa tất cả các mặt hàng được cung cấp bởi một NCC vì mặt hàng đó có thể được cung cấp bởi các NCC khác.</a:t>
            </a:r>
          </a:p>
          <a:p>
            <a:pPr eaLnBrk="1" hangingPunct="1"/>
            <a:r>
              <a:rPr lang="en-US" b="1" u="sng"/>
              <a:t>Cách giải quyết:</a:t>
            </a:r>
            <a:r>
              <a:rPr lang="en-US"/>
              <a:t> tách lược đồ ban đầu thành các LĐ phù hợp hơn</a:t>
            </a:r>
          </a:p>
        </p:txBody>
      </p:sp>
    </p:spTree>
    <p:extLst>
      <p:ext uri="{BB962C8B-B14F-4D97-AF65-F5344CB8AC3E}">
        <p14:creationId xmlns:p14="http://schemas.microsoft.com/office/powerpoint/2010/main" val="2185422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0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400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4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Nội dung chương V</a:t>
            </a:r>
          </a:p>
        </p:txBody>
      </p:sp>
      <p:sp>
        <p:nvSpPr>
          <p:cNvPr id="231427" name="Rectangle 3"/>
          <p:cNvSpPr>
            <a:spLocks noGrp="1" noChangeArrowheads="1"/>
          </p:cNvSpPr>
          <p:nvPr>
            <p:ph type="body" idx="1"/>
          </p:nvPr>
        </p:nvSpPr>
        <p:spPr>
          <a:xfrm>
            <a:off x="533400" y="1447800"/>
            <a:ext cx="8229600" cy="4953000"/>
          </a:xfrm>
        </p:spPr>
        <p:txBody>
          <a:bodyPr/>
          <a:lstStyle/>
          <a:p>
            <a:pPr>
              <a:lnSpc>
                <a:spcPct val="90000"/>
              </a:lnSpc>
            </a:pPr>
            <a:r>
              <a:rPr lang="en-US" sz="2200">
                <a:solidFill>
                  <a:schemeClr val="bg2"/>
                </a:solidFill>
              </a:rPr>
              <a:t>Lý thuyết thiết kế CSDL</a:t>
            </a:r>
          </a:p>
          <a:p>
            <a:pPr>
              <a:lnSpc>
                <a:spcPct val="90000"/>
              </a:lnSpc>
            </a:pPr>
            <a:r>
              <a:rPr lang="en-US" sz="2200" b="1">
                <a:solidFill>
                  <a:srgbClr val="3333FF"/>
                </a:solidFill>
              </a:rPr>
              <a:t>Phụ thuộc hàm</a:t>
            </a:r>
          </a:p>
          <a:p>
            <a:pPr lvl="1">
              <a:lnSpc>
                <a:spcPct val="90000"/>
              </a:lnSpc>
            </a:pPr>
            <a:r>
              <a:rPr lang="en-US" sz="2000" b="1"/>
              <a:t>Định nghĩa</a:t>
            </a:r>
          </a:p>
          <a:p>
            <a:pPr lvl="1">
              <a:lnSpc>
                <a:spcPct val="90000"/>
              </a:lnSpc>
            </a:pPr>
            <a:r>
              <a:rPr lang="en-US" sz="2000" b="1"/>
              <a:t>Pth được suy dẫn lôgic từ F</a:t>
            </a:r>
          </a:p>
          <a:p>
            <a:pPr lvl="1">
              <a:lnSpc>
                <a:spcPct val="90000"/>
              </a:lnSpc>
            </a:pPr>
            <a:r>
              <a:rPr lang="en-US" sz="2000" b="1"/>
              <a:t>Hệ tiên đề cho pth</a:t>
            </a:r>
          </a:p>
          <a:p>
            <a:pPr lvl="1">
              <a:lnSpc>
                <a:spcPct val="90000"/>
              </a:lnSpc>
            </a:pPr>
            <a:r>
              <a:rPr lang="en-US" sz="2000" b="1"/>
              <a:t>Bao đóng của tập thuộc tính</a:t>
            </a:r>
          </a:p>
          <a:p>
            <a:pPr>
              <a:lnSpc>
                <a:spcPct val="90000"/>
              </a:lnSpc>
            </a:pPr>
            <a:r>
              <a:rPr lang="en-US" sz="2200"/>
              <a:t>Khóa</a:t>
            </a:r>
          </a:p>
          <a:p>
            <a:pPr lvl="1">
              <a:lnSpc>
                <a:spcPct val="90000"/>
              </a:lnSpc>
            </a:pPr>
            <a:r>
              <a:rPr lang="en-US" sz="2000">
                <a:solidFill>
                  <a:schemeClr val="tx1"/>
                </a:solidFill>
              </a:rPr>
              <a:t>Định nghĩa</a:t>
            </a:r>
          </a:p>
          <a:p>
            <a:pPr lvl="1">
              <a:lnSpc>
                <a:spcPct val="90000"/>
              </a:lnSpc>
            </a:pPr>
            <a:r>
              <a:rPr lang="en-US" sz="2000">
                <a:solidFill>
                  <a:schemeClr val="tx1"/>
                </a:solidFill>
              </a:rPr>
              <a:t>Các thuật toán tìm khóa</a:t>
            </a:r>
          </a:p>
          <a:p>
            <a:pPr>
              <a:lnSpc>
                <a:spcPct val="90000"/>
              </a:lnSpc>
            </a:pPr>
            <a:r>
              <a:rPr lang="en-US" sz="2200"/>
              <a:t>Phủ tối thiểu (cực tiểu) của tập pth</a:t>
            </a:r>
          </a:p>
          <a:p>
            <a:pPr lvl="1">
              <a:lnSpc>
                <a:spcPct val="90000"/>
              </a:lnSpc>
            </a:pPr>
            <a:r>
              <a:rPr lang="en-US" sz="2000">
                <a:solidFill>
                  <a:schemeClr val="tx1"/>
                </a:solidFill>
              </a:rPr>
              <a:t>Khái niệm pth tương đương</a:t>
            </a:r>
          </a:p>
          <a:p>
            <a:pPr lvl="1">
              <a:lnSpc>
                <a:spcPct val="90000"/>
              </a:lnSpc>
            </a:pPr>
            <a:r>
              <a:rPr lang="en-US" sz="2000">
                <a:solidFill>
                  <a:schemeClr val="tx1"/>
                </a:solidFill>
              </a:rPr>
              <a:t>Tập pth tối thiểu</a:t>
            </a:r>
          </a:p>
          <a:p>
            <a:pPr lvl="1">
              <a:lnSpc>
                <a:spcPct val="90000"/>
              </a:lnSpc>
            </a:pPr>
            <a:r>
              <a:rPr lang="en-US" sz="2000">
                <a:solidFill>
                  <a:schemeClr val="tx1"/>
                </a:solidFill>
              </a:rPr>
              <a:t>Thuật toán tìm phủ tối thiểu</a:t>
            </a:r>
          </a:p>
          <a:p>
            <a:pPr>
              <a:lnSpc>
                <a:spcPct val="90000"/>
              </a:lnSpc>
            </a:pPr>
            <a:r>
              <a:rPr lang="en-US" sz="2200"/>
              <a:t>Bài tập</a:t>
            </a:r>
          </a:p>
        </p:txBody>
      </p:sp>
    </p:spTree>
    <p:extLst>
      <p:ext uri="{BB962C8B-B14F-4D97-AF65-F5344CB8AC3E}">
        <p14:creationId xmlns:p14="http://schemas.microsoft.com/office/powerpoint/2010/main" val="352514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p:txBody>
          <a:bodyPr/>
          <a:lstStyle/>
          <a:p>
            <a:pPr eaLnBrk="1" hangingPunct="1"/>
            <a:r>
              <a:rPr lang="en-US"/>
              <a:t>Phụ thuộc hàm</a:t>
            </a:r>
          </a:p>
        </p:txBody>
      </p:sp>
      <p:sp>
        <p:nvSpPr>
          <p:cNvPr id="301059" name="Rectangle 3"/>
          <p:cNvSpPr>
            <a:spLocks noGrp="1" noChangeArrowheads="1"/>
          </p:cNvSpPr>
          <p:nvPr>
            <p:ph type="body" idx="4294967295"/>
          </p:nvPr>
        </p:nvSpPr>
        <p:spPr/>
        <p:txBody>
          <a:bodyPr/>
          <a:lstStyle/>
          <a:p>
            <a:pPr eaLnBrk="1" hangingPunct="1"/>
            <a:r>
              <a:rPr lang="en-US" b="1" dirty="0" err="1"/>
              <a:t>Định</a:t>
            </a:r>
            <a:r>
              <a:rPr lang="en-US" b="1" dirty="0"/>
              <a:t> </a:t>
            </a:r>
            <a:r>
              <a:rPr lang="en-US" b="1" dirty="0" err="1"/>
              <a:t>nghĩa</a:t>
            </a:r>
            <a:r>
              <a:rPr lang="en-US" b="1" dirty="0"/>
              <a:t>:</a:t>
            </a:r>
          </a:p>
          <a:p>
            <a:pPr lvl="1" eaLnBrk="1" hangingPunct="1"/>
            <a:r>
              <a:rPr lang="en-US" b="1" dirty="0"/>
              <a:t>X </a:t>
            </a:r>
            <a:r>
              <a:rPr lang="en-US" b="1" dirty="0" err="1"/>
              <a:t>xác</a:t>
            </a:r>
            <a:r>
              <a:rPr lang="en-US" b="1" dirty="0"/>
              <a:t> </a:t>
            </a:r>
            <a:r>
              <a:rPr lang="en-US" b="1" dirty="0" err="1"/>
              <a:t>định</a:t>
            </a:r>
            <a:r>
              <a:rPr lang="en-US" b="1" dirty="0"/>
              <a:t> </a:t>
            </a:r>
            <a:r>
              <a:rPr lang="en-US" b="1" dirty="0" err="1"/>
              <a:t>hàm</a:t>
            </a:r>
            <a:r>
              <a:rPr lang="en-US" b="1" dirty="0"/>
              <a:t> Y</a:t>
            </a:r>
            <a:r>
              <a:rPr lang="en-US" dirty="0"/>
              <a:t> hay Y </a:t>
            </a:r>
            <a:r>
              <a:rPr lang="en-US" dirty="0" err="1"/>
              <a:t>phụ</a:t>
            </a:r>
            <a:r>
              <a:rPr lang="en-US" dirty="0"/>
              <a:t> </a:t>
            </a:r>
            <a:r>
              <a:rPr lang="en-US" dirty="0" err="1"/>
              <a:t>thuộc</a:t>
            </a:r>
            <a:r>
              <a:rPr lang="en-US" dirty="0"/>
              <a:t> </a:t>
            </a:r>
            <a:r>
              <a:rPr lang="en-US" dirty="0" err="1"/>
              <a:t>hàm</a:t>
            </a:r>
            <a:r>
              <a:rPr lang="en-US" dirty="0"/>
              <a:t> </a:t>
            </a:r>
            <a:r>
              <a:rPr lang="en-US" dirty="0" err="1"/>
              <a:t>vào</a:t>
            </a:r>
            <a:r>
              <a:rPr lang="en-US" dirty="0"/>
              <a:t> X, </a:t>
            </a:r>
            <a:r>
              <a:rPr lang="en-US" dirty="0" err="1"/>
              <a:t>ký</a:t>
            </a:r>
            <a:r>
              <a:rPr lang="en-US" dirty="0"/>
              <a:t> </a:t>
            </a:r>
            <a:r>
              <a:rPr lang="en-US" dirty="0" err="1"/>
              <a:t>hiệu</a:t>
            </a:r>
            <a:r>
              <a:rPr lang="en-US" dirty="0"/>
              <a:t> X</a:t>
            </a:r>
            <a:r>
              <a:rPr lang="en-US" dirty="0">
                <a:sym typeface="Wingdings" pitchFamily="2" charset="2"/>
              </a:rPr>
              <a:t></a:t>
            </a:r>
            <a:r>
              <a:rPr lang="en-US" dirty="0"/>
              <a:t>Y </a:t>
            </a:r>
            <a:r>
              <a:rPr lang="en-US" dirty="0" err="1"/>
              <a:t>nếu</a:t>
            </a:r>
            <a:r>
              <a:rPr lang="en-US" dirty="0"/>
              <a:t>:</a:t>
            </a:r>
          </a:p>
          <a:p>
            <a:pPr lvl="1" eaLnBrk="1" hangingPunct="1">
              <a:buFontTx/>
              <a:buNone/>
            </a:pPr>
            <a:r>
              <a:rPr lang="en-US" dirty="0"/>
              <a:t>	</a:t>
            </a:r>
            <a:r>
              <a:rPr lang="en-US" dirty="0" err="1"/>
              <a:t>Với</a:t>
            </a:r>
            <a:r>
              <a:rPr lang="en-US" dirty="0"/>
              <a:t> </a:t>
            </a:r>
            <a:r>
              <a:rPr lang="en-US" dirty="0">
                <a:sym typeface="Symbol" pitchFamily="18" charset="2"/>
              </a:rPr>
              <a:t></a:t>
            </a:r>
            <a:r>
              <a:rPr lang="en-US" dirty="0"/>
              <a:t>r </a:t>
            </a:r>
            <a:r>
              <a:rPr lang="en-US" dirty="0" err="1"/>
              <a:t>quan</a:t>
            </a:r>
            <a:r>
              <a:rPr lang="en-US" dirty="0"/>
              <a:t> </a:t>
            </a:r>
            <a:r>
              <a:rPr lang="en-US" dirty="0" err="1"/>
              <a:t>hệ</a:t>
            </a:r>
            <a:r>
              <a:rPr lang="en-US" dirty="0"/>
              <a:t> </a:t>
            </a:r>
            <a:r>
              <a:rPr lang="en-US" dirty="0" err="1"/>
              <a:t>xây</a:t>
            </a:r>
            <a:r>
              <a:rPr lang="en-US" dirty="0"/>
              <a:t> </a:t>
            </a:r>
            <a:r>
              <a:rPr lang="en-US" dirty="0" err="1"/>
              <a:t>dựng</a:t>
            </a:r>
            <a:r>
              <a:rPr lang="en-US" dirty="0"/>
              <a:t> </a:t>
            </a:r>
            <a:r>
              <a:rPr lang="en-US" dirty="0" err="1"/>
              <a:t>trên</a:t>
            </a:r>
            <a:r>
              <a:rPr lang="en-US" dirty="0"/>
              <a:t> R(U), </a:t>
            </a:r>
            <a:r>
              <a:rPr lang="en-US" dirty="0" err="1"/>
              <a:t>với</a:t>
            </a:r>
            <a:r>
              <a:rPr lang="en-US" dirty="0"/>
              <a:t> t1, t2 </a:t>
            </a:r>
            <a:r>
              <a:rPr lang="en-US" dirty="0">
                <a:sym typeface="Symbol" pitchFamily="18" charset="2"/>
              </a:rPr>
              <a:t></a:t>
            </a:r>
            <a:r>
              <a:rPr lang="en-US" dirty="0"/>
              <a:t> r:</a:t>
            </a:r>
            <a:endParaRPr lang="en-US" b="1" dirty="0"/>
          </a:p>
          <a:p>
            <a:pPr lvl="1" eaLnBrk="1" hangingPunct="1">
              <a:buFontTx/>
              <a:buNone/>
            </a:pPr>
            <a:r>
              <a:rPr lang="en-US" b="1" dirty="0"/>
              <a:t>	t1.X = t2.X </a:t>
            </a:r>
            <a:r>
              <a:rPr lang="en-US" b="1" dirty="0">
                <a:sym typeface="Symbol" pitchFamily="18" charset="2"/>
              </a:rPr>
              <a:t></a:t>
            </a:r>
            <a:r>
              <a:rPr lang="en-US" b="1" dirty="0"/>
              <a:t> t1.Y = t2.Y</a:t>
            </a:r>
            <a:r>
              <a:rPr lang="en-US" dirty="0"/>
              <a:t>	(</a:t>
            </a:r>
            <a:r>
              <a:rPr lang="en-US" dirty="0" err="1"/>
              <a:t>t.X</a:t>
            </a:r>
            <a:r>
              <a:rPr lang="en-US" dirty="0"/>
              <a:t>: </a:t>
            </a:r>
            <a:r>
              <a:rPr lang="en-US" dirty="0" err="1"/>
              <a:t>bộ</a:t>
            </a:r>
            <a:r>
              <a:rPr lang="en-US" dirty="0"/>
              <a:t> t </a:t>
            </a:r>
            <a:r>
              <a:rPr lang="en-US" dirty="0" err="1"/>
              <a:t>thu</a:t>
            </a:r>
            <a:r>
              <a:rPr lang="en-US" dirty="0"/>
              <a:t> </a:t>
            </a:r>
            <a:r>
              <a:rPr lang="en-US" dirty="0" err="1"/>
              <a:t>hẹp</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X)</a:t>
            </a:r>
          </a:p>
          <a:p>
            <a:pPr algn="l" eaLnBrk="1" hangingPunct="1">
              <a:spcBef>
                <a:spcPct val="0"/>
              </a:spcBef>
            </a:pPr>
            <a:r>
              <a:rPr lang="en-US" b="1" u="sng" dirty="0" err="1"/>
              <a:t>Ví</a:t>
            </a:r>
            <a:r>
              <a:rPr lang="en-US" b="1" u="sng" dirty="0"/>
              <a:t> </a:t>
            </a:r>
            <a:r>
              <a:rPr lang="en-US" b="1" u="sng" dirty="0" err="1"/>
              <a:t>dụ</a:t>
            </a:r>
            <a:r>
              <a:rPr lang="en-US" b="1" u="sng" dirty="0"/>
              <a:t>: </a:t>
            </a:r>
            <a:endParaRPr lang="en-US" dirty="0"/>
          </a:p>
          <a:p>
            <a:pPr lvl="1" eaLnBrk="1" hangingPunct="1">
              <a:buFontTx/>
              <a:buNone/>
            </a:pPr>
            <a:endParaRPr lang="en-US" dirty="0"/>
          </a:p>
        </p:txBody>
      </p:sp>
    </p:spTree>
    <p:extLst>
      <p:ext uri="{BB962C8B-B14F-4D97-AF65-F5344CB8AC3E}">
        <p14:creationId xmlns:p14="http://schemas.microsoft.com/office/powerpoint/2010/main" val="2137415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1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1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10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1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p:txBody>
          <a:bodyPr/>
          <a:lstStyle/>
          <a:p>
            <a:pPr eaLnBrk="1" hangingPunct="1"/>
            <a:r>
              <a:rPr lang="en-US"/>
              <a:t>Phụ thuộc hàm </a:t>
            </a:r>
            <a:br>
              <a:rPr lang="en-US"/>
            </a:br>
            <a:r>
              <a:rPr lang="en-US" sz="2400"/>
              <a:t>- Ví dụ</a:t>
            </a:r>
          </a:p>
        </p:txBody>
      </p:sp>
      <p:sp>
        <p:nvSpPr>
          <p:cNvPr id="218115" name="Rectangle 3"/>
          <p:cNvSpPr>
            <a:spLocks noGrp="1" noChangeArrowheads="1"/>
          </p:cNvSpPr>
          <p:nvPr>
            <p:ph type="body" idx="4294967295"/>
          </p:nvPr>
        </p:nvSpPr>
        <p:spPr/>
        <p:txBody>
          <a:bodyPr/>
          <a:lstStyle/>
          <a:p>
            <a:pPr lvl="1" eaLnBrk="1" hangingPunct="1">
              <a:buFontTx/>
              <a:buNone/>
            </a:pPr>
            <a:endParaRPr lang="en-US"/>
          </a:p>
        </p:txBody>
      </p:sp>
      <p:sp>
        <p:nvSpPr>
          <p:cNvPr id="302082" name="Rectangle 2"/>
          <p:cNvSpPr>
            <a:spLocks noChangeArrowheads="1"/>
          </p:cNvSpPr>
          <p:nvPr/>
        </p:nvSpPr>
        <p:spPr bwMode="auto">
          <a:xfrm>
            <a:off x="3505200" y="2857500"/>
            <a:ext cx="533400" cy="379413"/>
          </a:xfrm>
          <a:prstGeom prst="rect">
            <a:avLst/>
          </a:prstGeom>
          <a:solidFill>
            <a:srgbClr val="0000FF">
              <a:alpha val="12941"/>
            </a:srgbClr>
          </a:solidFill>
          <a:ln w="12700" algn="ctr">
            <a:solidFill>
              <a:srgbClr val="FF0000"/>
            </a:solidFill>
            <a:miter lim="800000"/>
            <a:headEnd/>
            <a:tailEnd/>
          </a:ln>
        </p:spPr>
        <p:txBody>
          <a:bodyPr anchor="ctr">
            <a:spAutoFit/>
          </a:bodyPr>
          <a:lstStyle/>
          <a:p>
            <a:pPr fontAlgn="base">
              <a:spcBef>
                <a:spcPct val="0"/>
              </a:spcBef>
              <a:spcAft>
                <a:spcPct val="0"/>
              </a:spcAft>
            </a:pPr>
            <a:endParaRPr lang="en-US" b="1">
              <a:solidFill>
                <a:srgbClr val="000000"/>
              </a:solidFill>
            </a:endParaRPr>
          </a:p>
        </p:txBody>
      </p:sp>
      <p:sp>
        <p:nvSpPr>
          <p:cNvPr id="302083" name="Rectangle 3"/>
          <p:cNvSpPr>
            <a:spLocks noChangeArrowheads="1"/>
          </p:cNvSpPr>
          <p:nvPr/>
        </p:nvSpPr>
        <p:spPr bwMode="auto">
          <a:xfrm>
            <a:off x="7086600" y="2933700"/>
            <a:ext cx="533400" cy="379413"/>
          </a:xfrm>
          <a:prstGeom prst="rect">
            <a:avLst/>
          </a:prstGeom>
          <a:solidFill>
            <a:srgbClr val="0000FF">
              <a:alpha val="12941"/>
            </a:srgbClr>
          </a:solidFill>
          <a:ln w="12700" algn="ctr">
            <a:solidFill>
              <a:srgbClr val="FF0000"/>
            </a:solidFill>
            <a:miter lim="800000"/>
            <a:headEnd/>
            <a:tailEnd/>
          </a:ln>
        </p:spPr>
        <p:txBody>
          <a:bodyPr anchor="ctr">
            <a:spAutoFit/>
          </a:bodyPr>
          <a:lstStyle/>
          <a:p>
            <a:pPr fontAlgn="base">
              <a:spcBef>
                <a:spcPct val="0"/>
              </a:spcBef>
              <a:spcAft>
                <a:spcPct val="0"/>
              </a:spcAft>
            </a:pPr>
            <a:endParaRPr lang="en-US" b="1">
              <a:solidFill>
                <a:srgbClr val="000000"/>
              </a:solidFill>
            </a:endParaRPr>
          </a:p>
        </p:txBody>
      </p:sp>
      <p:graphicFrame>
        <p:nvGraphicFramePr>
          <p:cNvPr id="302085" name="Group 5"/>
          <p:cNvGraphicFramePr>
            <a:graphicFrameLocks noGrp="1"/>
          </p:cNvGraphicFramePr>
          <p:nvPr>
            <p:ph type="tbl" idx="4294967295"/>
          </p:nvPr>
        </p:nvGraphicFramePr>
        <p:xfrm>
          <a:off x="976313" y="1447800"/>
          <a:ext cx="7315200" cy="3309940"/>
        </p:xfrm>
        <a:graphic>
          <a:graphicData uri="http://schemas.openxmlformats.org/drawingml/2006/table">
            <a:tbl>
              <a:tblPr/>
              <a:tblGrid>
                <a:gridCol w="1204912">
                  <a:extLst>
                    <a:ext uri="{9D8B030D-6E8A-4147-A177-3AD203B41FA5}">
                      <a16:colId xmlns:a16="http://schemas.microsoft.com/office/drawing/2014/main" xmlns="" val="20000"/>
                    </a:ext>
                  </a:extLst>
                </a:gridCol>
                <a:gridCol w="1273175">
                  <a:extLst>
                    <a:ext uri="{9D8B030D-6E8A-4147-A177-3AD203B41FA5}">
                      <a16:colId xmlns:a16="http://schemas.microsoft.com/office/drawing/2014/main" xmlns="" val="20001"/>
                    </a:ext>
                  </a:extLst>
                </a:gridCol>
                <a:gridCol w="1862138">
                  <a:extLst>
                    <a:ext uri="{9D8B030D-6E8A-4147-A177-3AD203B41FA5}">
                      <a16:colId xmlns:a16="http://schemas.microsoft.com/office/drawing/2014/main" xmlns="" val="20002"/>
                    </a:ext>
                  </a:extLst>
                </a:gridCol>
                <a:gridCol w="1728787">
                  <a:extLst>
                    <a:ext uri="{9D8B030D-6E8A-4147-A177-3AD203B41FA5}">
                      <a16:colId xmlns:a16="http://schemas.microsoft.com/office/drawing/2014/main" xmlns="" val="20003"/>
                    </a:ext>
                  </a:extLst>
                </a:gridCol>
                <a:gridCol w="1246188">
                  <a:extLst>
                    <a:ext uri="{9D8B030D-6E8A-4147-A177-3AD203B41FA5}">
                      <a16:colId xmlns:a16="http://schemas.microsoft.com/office/drawing/2014/main" xmlns="" val="20004"/>
                    </a:ext>
                  </a:extLst>
                </a:gridCol>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ename</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dept_name</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dept_addr</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class</a:t>
                      </a:r>
                      <a:endParaRPr kumimoji="0" lang="en-US" sz="2800" b="1"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Peter</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Math</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G16</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2</a:t>
                      </a:r>
                      <a:r>
                        <a:rPr kumimoji="0" lang="en-US" sz="1800" b="0" i="0" u="none" strike="noStrike" cap="none" normalizeH="0" baseline="30000">
                          <a:ln>
                            <a:noFill/>
                          </a:ln>
                          <a:solidFill>
                            <a:schemeClr val="tx1"/>
                          </a:solidFill>
                          <a:effectLst/>
                          <a:latin typeface="Arial" charset="0"/>
                          <a:cs typeface="Times New Roman" pitchFamily="18" charset="0"/>
                        </a:rPr>
                        <a:t>nd</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1"/>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20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Joan</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G15</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1</a:t>
                      </a:r>
                      <a:r>
                        <a:rPr kumimoji="0" lang="en-US" sz="1800" b="1"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2"/>
                  </a:ext>
                </a:extLst>
              </a:tr>
              <a:tr h="5111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30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Mike</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G15</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1</a:t>
                      </a:r>
                      <a:r>
                        <a:rPr kumimoji="0" lang="en-US" sz="1800" b="1"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3"/>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40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Kate</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G15</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1</a:t>
                      </a:r>
                      <a:r>
                        <a:rPr kumimoji="0" lang="en-US" sz="1800" b="1"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4"/>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50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Peter</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Law</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G20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2</a:t>
                      </a:r>
                      <a:r>
                        <a:rPr kumimoji="0" lang="en-US" sz="1800" b="0" i="0" u="none" strike="noStrike" cap="none" normalizeH="0" baseline="30000">
                          <a:ln>
                            <a:noFill/>
                          </a:ln>
                          <a:solidFill>
                            <a:schemeClr val="tx1"/>
                          </a:solidFill>
                          <a:effectLst/>
                          <a:latin typeface="Arial" charset="0"/>
                          <a:cs typeface="Times New Roman" pitchFamily="18" charset="0"/>
                        </a:rPr>
                        <a:t>nd</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60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Albert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Physics</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G20</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cs typeface="Times New Roman" pitchFamily="18" charset="0"/>
                        </a:rPr>
                        <a:t>1</a:t>
                      </a:r>
                      <a:r>
                        <a:rPr kumimoji="0" lang="en-US" sz="1800" b="0" i="0" u="none" strike="noStrike" cap="none" normalizeH="0" baseline="30000">
                          <a:ln>
                            <a:noFill/>
                          </a:ln>
                          <a:solidFill>
                            <a:schemeClr val="tx1"/>
                          </a:solidFill>
                          <a:effectLst/>
                          <a:latin typeface="Arial" charset="0"/>
                          <a:cs typeface="Times New Roman" pitchFamily="18" charset="0"/>
                        </a:rPr>
                        <a:t>st</a:t>
                      </a:r>
                      <a:endParaRPr kumimoji="0" lang="en-US" sz="2800" b="0" i="0" u="none" strike="noStrike" cap="none" normalizeH="0" baseline="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6"/>
                  </a:ext>
                </a:extLst>
              </a:tr>
            </a:tbl>
          </a:graphicData>
        </a:graphic>
      </p:graphicFrame>
      <p:sp>
        <p:nvSpPr>
          <p:cNvPr id="302136" name="Line 56"/>
          <p:cNvSpPr>
            <a:spLocks noChangeShapeType="1"/>
          </p:cNvSpPr>
          <p:nvPr/>
        </p:nvSpPr>
        <p:spPr bwMode="auto">
          <a:xfrm>
            <a:off x="4191000" y="21336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7" name="Line 57"/>
          <p:cNvSpPr>
            <a:spLocks noChangeShapeType="1"/>
          </p:cNvSpPr>
          <p:nvPr/>
        </p:nvSpPr>
        <p:spPr bwMode="auto">
          <a:xfrm>
            <a:off x="4191000" y="31242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8" name="Line 58"/>
          <p:cNvSpPr>
            <a:spLocks noChangeShapeType="1"/>
          </p:cNvSpPr>
          <p:nvPr/>
        </p:nvSpPr>
        <p:spPr bwMode="auto">
          <a:xfrm>
            <a:off x="4191000" y="35814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9" name="Line 59"/>
          <p:cNvSpPr>
            <a:spLocks noChangeShapeType="1"/>
          </p:cNvSpPr>
          <p:nvPr/>
        </p:nvSpPr>
        <p:spPr bwMode="auto">
          <a:xfrm>
            <a:off x="4114800" y="25908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5" name="Rectangle 55"/>
          <p:cNvSpPr>
            <a:spLocks noChangeArrowheads="1"/>
          </p:cNvSpPr>
          <p:nvPr/>
        </p:nvSpPr>
        <p:spPr bwMode="auto">
          <a:xfrm>
            <a:off x="457200" y="48006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fontAlgn="base">
              <a:spcBef>
                <a:spcPct val="20000"/>
              </a:spcBef>
              <a:spcAft>
                <a:spcPct val="0"/>
              </a:spcAft>
              <a:buFontTx/>
              <a:buChar char="–"/>
            </a:pPr>
            <a:r>
              <a:rPr lang="en-US" sz="2200">
                <a:solidFill>
                  <a:srgbClr val="0000FF"/>
                </a:solidFill>
              </a:rPr>
              <a:t>FD: dept_name </a:t>
            </a:r>
            <a:r>
              <a:rPr lang="en-US" sz="2200">
                <a:solidFill>
                  <a:srgbClr val="0000FF"/>
                </a:solidFill>
                <a:sym typeface="Wingdings" pitchFamily="2" charset="2"/>
              </a:rPr>
              <a:t></a:t>
            </a:r>
            <a:r>
              <a:rPr lang="en-US" sz="2200">
                <a:solidFill>
                  <a:srgbClr val="0000FF"/>
                </a:solidFill>
              </a:rPr>
              <a:t>class</a:t>
            </a:r>
          </a:p>
          <a:p>
            <a:pPr marL="742950" lvl="1" indent="-285750" algn="just" fontAlgn="base">
              <a:spcBef>
                <a:spcPct val="20000"/>
              </a:spcBef>
              <a:spcAft>
                <a:spcPct val="0"/>
              </a:spcAft>
              <a:buFontTx/>
              <a:buChar char="–"/>
            </a:pPr>
            <a:r>
              <a:rPr lang="en-US" sz="2000">
                <a:solidFill>
                  <a:srgbClr val="0000FF"/>
                </a:solidFill>
              </a:rPr>
              <a:t>Các FD khác: 	dept_name</a:t>
            </a:r>
            <a:r>
              <a:rPr lang="en-US" sz="2000">
                <a:solidFill>
                  <a:srgbClr val="0000FF"/>
                </a:solidFill>
                <a:sym typeface="Wingdings" pitchFamily="2" charset="2"/>
              </a:rPr>
              <a:t></a:t>
            </a:r>
            <a:r>
              <a:rPr lang="en-US" sz="2000">
                <a:solidFill>
                  <a:srgbClr val="0000FF"/>
                </a:solidFill>
              </a:rPr>
              <a:t>dept_addr</a:t>
            </a:r>
          </a:p>
          <a:p>
            <a:pPr marL="742950" lvl="1" indent="-285750" algn="just" fontAlgn="base">
              <a:spcBef>
                <a:spcPct val="20000"/>
              </a:spcBef>
              <a:spcAft>
                <a:spcPct val="0"/>
              </a:spcAft>
            </a:pPr>
            <a:r>
              <a:rPr lang="en-US" sz="2000">
                <a:solidFill>
                  <a:srgbClr val="0000FF"/>
                </a:solidFill>
              </a:rPr>
              <a:t>				e# </a:t>
            </a:r>
            <a:r>
              <a:rPr lang="en-US" sz="2000">
                <a:solidFill>
                  <a:srgbClr val="0000FF"/>
                </a:solidFill>
                <a:sym typeface="Wingdings" pitchFamily="2" charset="2"/>
              </a:rPr>
              <a:t></a:t>
            </a:r>
            <a:r>
              <a:rPr lang="en-US" sz="2000">
                <a:solidFill>
                  <a:srgbClr val="0000FF"/>
                </a:solidFill>
              </a:rPr>
              <a:t> ename</a:t>
            </a:r>
          </a:p>
          <a:p>
            <a:pPr marL="742950" lvl="1" indent="-285750" algn="just" fontAlgn="base">
              <a:spcBef>
                <a:spcPct val="20000"/>
              </a:spcBef>
              <a:spcAft>
                <a:spcPct val="0"/>
              </a:spcAft>
            </a:pPr>
            <a:r>
              <a:rPr lang="en-US" sz="2000">
                <a:solidFill>
                  <a:srgbClr val="0000FF"/>
                </a:solidFill>
              </a:rPr>
              <a:t>				e# </a:t>
            </a:r>
            <a:r>
              <a:rPr lang="en-US" sz="2000">
                <a:solidFill>
                  <a:srgbClr val="0000FF"/>
                </a:solidFill>
                <a:sym typeface="Wingdings" pitchFamily="2" charset="2"/>
              </a:rPr>
              <a:t></a:t>
            </a:r>
            <a:r>
              <a:rPr lang="en-US" sz="2000">
                <a:solidFill>
                  <a:srgbClr val="0000FF"/>
                </a:solidFill>
              </a:rPr>
              <a:t> dept_name, dept_addr, class</a:t>
            </a:r>
          </a:p>
        </p:txBody>
      </p:sp>
    </p:spTree>
    <p:extLst>
      <p:ext uri="{BB962C8B-B14F-4D97-AF65-F5344CB8AC3E}">
        <p14:creationId xmlns:p14="http://schemas.microsoft.com/office/powerpoint/2010/main" val="121327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302085"/>
                                        </p:tgtEl>
                                        <p:attrNameLst>
                                          <p:attrName>style.visibility</p:attrName>
                                        </p:attrNameLst>
                                      </p:cBhvr>
                                      <p:to>
                                        <p:strVal val="visible"/>
                                      </p:to>
                                    </p:set>
                                    <p:animEffect transition="in" filter="box(out)">
                                      <p:cBhvr>
                                        <p:cTn id="11" dur="500"/>
                                        <p:tgtEl>
                                          <p:spTgt spid="3020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2"/>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0208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302136"/>
                                        </p:tgtEl>
                                        <p:attrNameLst>
                                          <p:attrName>style.visibility</p:attrName>
                                        </p:attrNameLst>
                                      </p:cBhvr>
                                      <p:to>
                                        <p:strVal val="visible"/>
                                      </p:to>
                                    </p:se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499"/>
                                          </p:stCondLst>
                                        </p:cTn>
                                        <p:tgtEl>
                                          <p:spTgt spid="302137"/>
                                        </p:tgtEl>
                                        <p:attrNameLst>
                                          <p:attrName>style.visibility</p:attrName>
                                        </p:attrNameLst>
                                      </p:cBhvr>
                                      <p:to>
                                        <p:strVal val="visible"/>
                                      </p:to>
                                    </p:se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302138"/>
                                        </p:tgtEl>
                                        <p:attrNameLst>
                                          <p:attrName>style.visibility</p:attrName>
                                        </p:attrNameLst>
                                      </p:cBhvr>
                                      <p:to>
                                        <p:strVal val="visible"/>
                                      </p:to>
                                    </p:se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3021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213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0213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0213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302135">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02135">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213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21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302082" grpId="0" animBg="1"/>
      <p:bldP spid="302083" grpId="0" animBg="1"/>
      <p:bldP spid="302136" grpId="0" animBg="1"/>
      <p:bldP spid="302137" grpId="0" animBg="1"/>
      <p:bldP spid="302138" grpId="0" animBg="1"/>
      <p:bldP spid="302139" grpId="0" animBg="1"/>
      <p:bldP spid="302135" grpId="0" build="allAtOnce"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title" idx="4294967295"/>
          </p:nvPr>
        </p:nvSpPr>
        <p:spPr/>
        <p:txBody>
          <a:bodyPr/>
          <a:lstStyle/>
          <a:p>
            <a:pPr eaLnBrk="1" hangingPunct="1"/>
            <a:r>
              <a:rPr lang="en-US"/>
              <a:t>Phụ thuộc hàm (tt)</a:t>
            </a:r>
          </a:p>
        </p:txBody>
      </p:sp>
      <p:sp>
        <p:nvSpPr>
          <p:cNvPr id="219139" name="Rectangle 3"/>
          <p:cNvSpPr>
            <a:spLocks noGrp="1" noChangeArrowheads="1"/>
          </p:cNvSpPr>
          <p:nvPr>
            <p:ph type="body" idx="4294967295"/>
          </p:nvPr>
        </p:nvSpPr>
        <p:spPr>
          <a:xfrm>
            <a:off x="533400" y="1371600"/>
            <a:ext cx="8229600" cy="5486400"/>
          </a:xfrm>
        </p:spPr>
        <p:txBody>
          <a:bodyPr/>
          <a:lstStyle/>
          <a:p>
            <a:pPr eaLnBrk="1" hangingPunct="1"/>
            <a:r>
              <a:rPr lang="en-US" b="1" u="sng"/>
              <a:t>Nhận xét: </a:t>
            </a:r>
            <a:endParaRPr lang="en-US"/>
          </a:p>
          <a:p>
            <a:pPr lvl="1" eaLnBrk="1" hangingPunct="1"/>
            <a:r>
              <a:rPr lang="en-US" sz="2000"/>
              <a:t>Khóa trong quan hệ xác định mọi thuộc tính khác.</a:t>
            </a:r>
          </a:p>
          <a:p>
            <a:pPr lvl="1" eaLnBrk="1" hangingPunct="1"/>
            <a:r>
              <a:rPr lang="en-US" sz="2000"/>
              <a:t>Các pth diễn tả mối TBTV liên bộ, liên thuộc tính.</a:t>
            </a:r>
          </a:p>
          <a:p>
            <a:pPr lvl="1" eaLnBrk="1" hangingPunct="1"/>
            <a:r>
              <a:rPr lang="en-US" sz="2000"/>
              <a:t>Ký hiệu R(U,F) là lược đồ quan hệ R xây dựng trên U với tập các ràng buộc phụ thuộc F.</a:t>
            </a:r>
          </a:p>
          <a:p>
            <a:pPr lvl="1" eaLnBrk="1" hangingPunct="1"/>
            <a:r>
              <a:rPr lang="en-US" sz="2000"/>
              <a:t>X</a:t>
            </a:r>
            <a:r>
              <a:rPr lang="en-US" sz="2000">
                <a:sym typeface="Wingdings" pitchFamily="2" charset="2"/>
              </a:rPr>
              <a:t></a:t>
            </a:r>
            <a:r>
              <a:rPr lang="en-US" sz="2000"/>
              <a:t>Y nh</a:t>
            </a:r>
            <a:r>
              <a:rPr lang="vi-VN" sz="2000"/>
              <a:t>ưng điều ngược lại chưa chắc đúng.</a:t>
            </a:r>
            <a:endParaRPr lang="en-US" sz="2000"/>
          </a:p>
        </p:txBody>
      </p:sp>
      <p:sp>
        <p:nvSpPr>
          <p:cNvPr id="303165" name="Rectangle 61"/>
          <p:cNvSpPr>
            <a:spLocks noChangeArrowheads="1"/>
          </p:cNvSpPr>
          <p:nvPr/>
        </p:nvSpPr>
        <p:spPr bwMode="auto">
          <a:xfrm>
            <a:off x="533400" y="60960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b="1">
                <a:solidFill>
                  <a:srgbClr val="0000FF"/>
                </a:solidFill>
              </a:rPr>
              <a:t>e# </a:t>
            </a:r>
            <a:r>
              <a:rPr lang="en-US" b="1">
                <a:solidFill>
                  <a:srgbClr val="0000FF"/>
                </a:solidFill>
                <a:sym typeface="Wingdings" pitchFamily="2" charset="2"/>
              </a:rPr>
              <a:t></a:t>
            </a:r>
            <a:r>
              <a:rPr lang="en-US" b="1">
                <a:solidFill>
                  <a:srgbClr val="0000FF"/>
                </a:solidFill>
              </a:rPr>
              <a:t> ename nhưng  ename ↛ e#</a:t>
            </a:r>
          </a:p>
          <a:p>
            <a:pPr marL="342900" indent="-342900" algn="just" fontAlgn="base">
              <a:spcBef>
                <a:spcPct val="20000"/>
              </a:spcBef>
              <a:spcAft>
                <a:spcPct val="0"/>
              </a:spcAft>
              <a:buFontTx/>
              <a:buChar char="•"/>
            </a:pPr>
            <a:r>
              <a:rPr lang="en-US" b="1">
                <a:solidFill>
                  <a:srgbClr val="0000FF"/>
                </a:solidFill>
              </a:rPr>
              <a:t>e# → edept_name nhưng edept_name ↛ e#</a:t>
            </a:r>
          </a:p>
        </p:txBody>
      </p:sp>
      <p:graphicFrame>
        <p:nvGraphicFramePr>
          <p:cNvPr id="599045" name="Group 5"/>
          <p:cNvGraphicFramePr>
            <a:graphicFrameLocks noGrp="1"/>
          </p:cNvGraphicFramePr>
          <p:nvPr/>
        </p:nvGraphicFramePr>
        <p:xfrm>
          <a:off x="1676400" y="3657600"/>
          <a:ext cx="6172200" cy="2346666"/>
        </p:xfrm>
        <a:graphic>
          <a:graphicData uri="http://schemas.openxmlformats.org/drawingml/2006/table">
            <a:tbl>
              <a:tblPr/>
              <a:tblGrid>
                <a:gridCol w="1016000">
                  <a:extLst>
                    <a:ext uri="{9D8B030D-6E8A-4147-A177-3AD203B41FA5}">
                      <a16:colId xmlns:a16="http://schemas.microsoft.com/office/drawing/2014/main" xmlns="" val="20000"/>
                    </a:ext>
                  </a:extLst>
                </a:gridCol>
                <a:gridCol w="1074738">
                  <a:extLst>
                    <a:ext uri="{9D8B030D-6E8A-4147-A177-3AD203B41FA5}">
                      <a16:colId xmlns:a16="http://schemas.microsoft.com/office/drawing/2014/main" xmlns="" val="20001"/>
                    </a:ext>
                  </a:extLst>
                </a:gridCol>
                <a:gridCol w="1573212">
                  <a:extLst>
                    <a:ext uri="{9D8B030D-6E8A-4147-A177-3AD203B41FA5}">
                      <a16:colId xmlns:a16="http://schemas.microsoft.com/office/drawing/2014/main" xmlns="" val="20002"/>
                    </a:ext>
                  </a:extLst>
                </a:gridCol>
                <a:gridCol w="1455738">
                  <a:extLst>
                    <a:ext uri="{9D8B030D-6E8A-4147-A177-3AD203B41FA5}">
                      <a16:colId xmlns:a16="http://schemas.microsoft.com/office/drawing/2014/main" xmlns="" val="20003"/>
                    </a:ext>
                  </a:extLst>
                </a:gridCol>
                <a:gridCol w="1052512">
                  <a:extLst>
                    <a:ext uri="{9D8B030D-6E8A-4147-A177-3AD203B41FA5}">
                      <a16:colId xmlns:a16="http://schemas.microsoft.com/office/drawing/2014/main" xmlns="" val="20004"/>
                    </a:ext>
                  </a:extLst>
                </a:gridCol>
              </a:tblGrid>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e#</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ename</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dept_name</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dept_addr</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class</a:t>
                      </a:r>
                      <a:endParaRPr kumimoji="0" lang="en-US" sz="2400" b="1"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Peter</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Math</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G16</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a:t>
                      </a:r>
                      <a:r>
                        <a:rPr kumimoji="0" lang="en-US" sz="1600" b="0" i="0" u="none" strike="noStrike" cap="none" normalizeH="0" baseline="30000">
                          <a:ln>
                            <a:noFill/>
                          </a:ln>
                          <a:solidFill>
                            <a:schemeClr val="tx1"/>
                          </a:solidFill>
                          <a:effectLst/>
                          <a:latin typeface="Arial" charset="0"/>
                          <a:cs typeface="Times New Roman" pitchFamily="18" charset="0"/>
                        </a:rPr>
                        <a:t>nd</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1"/>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Peter</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Law</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G20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a:t>
                      </a:r>
                      <a:r>
                        <a:rPr kumimoji="0" lang="en-US" sz="1600" b="0" i="0" u="none" strike="noStrike" cap="none" normalizeH="0" baseline="30000">
                          <a:ln>
                            <a:noFill/>
                          </a:ln>
                          <a:solidFill>
                            <a:schemeClr val="tx1"/>
                          </a:solidFill>
                          <a:effectLst/>
                          <a:latin typeface="Arial" charset="0"/>
                          <a:cs typeface="Times New Roman" pitchFamily="18" charset="0"/>
                        </a:rPr>
                        <a:t>nd</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2"/>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Joan</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G15</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1</a:t>
                      </a:r>
                      <a:r>
                        <a:rPr kumimoji="0" lang="en-US" sz="1600" b="1"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3"/>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30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Mike</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G15</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1</a:t>
                      </a:r>
                      <a:r>
                        <a:rPr kumimoji="0" lang="en-US" sz="1600" b="1"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4"/>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40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Kate</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G15</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1</a:t>
                      </a:r>
                      <a:r>
                        <a:rPr kumimoji="0" lang="en-US" sz="1600" b="1"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r h="3351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60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Albert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Physics</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G20</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r>
                        <a:rPr kumimoji="0" lang="en-US" sz="1600" b="0" i="0" u="none" strike="noStrike" cap="none" normalizeH="0" baseline="30000">
                          <a:ln>
                            <a:noFill/>
                          </a:ln>
                          <a:solidFill>
                            <a:schemeClr val="tx1"/>
                          </a:solidFill>
                          <a:effectLst/>
                          <a:latin typeface="Arial" charset="0"/>
                          <a:cs typeface="Times New Roman" pitchFamily="18" charset="0"/>
                        </a:rPr>
                        <a:t>st</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T="45699" marB="45699"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6"/>
                  </a:ext>
                </a:extLst>
              </a:tr>
            </a:tbl>
          </a:graphicData>
        </a:graphic>
      </p:graphicFrame>
      <p:grpSp>
        <p:nvGrpSpPr>
          <p:cNvPr id="2" name="Group 55"/>
          <p:cNvGrpSpPr>
            <a:grpSpLocks/>
          </p:cNvGrpSpPr>
          <p:nvPr/>
        </p:nvGrpSpPr>
        <p:grpSpPr bwMode="auto">
          <a:xfrm>
            <a:off x="1981200" y="4191000"/>
            <a:ext cx="914400" cy="381000"/>
            <a:chOff x="816" y="2784"/>
            <a:chExt cx="576" cy="240"/>
          </a:xfrm>
        </p:grpSpPr>
        <p:sp>
          <p:nvSpPr>
            <p:cNvPr id="234556" name="Line 55"/>
            <p:cNvSpPr>
              <a:spLocks noChangeShapeType="1"/>
            </p:cNvSpPr>
            <p:nvPr/>
          </p:nvSpPr>
          <p:spPr bwMode="auto">
            <a:xfrm flipH="1" flipV="1">
              <a:off x="864" y="2784"/>
              <a:ext cx="528" cy="17"/>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234557" name="Line 56"/>
            <p:cNvSpPr>
              <a:spLocks noChangeShapeType="1"/>
            </p:cNvSpPr>
            <p:nvPr/>
          </p:nvSpPr>
          <p:spPr bwMode="auto">
            <a:xfrm flipH="1">
              <a:off x="816" y="2792"/>
              <a:ext cx="576" cy="232"/>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grpSp>
        <p:nvGrpSpPr>
          <p:cNvPr id="3" name="Group 57"/>
          <p:cNvGrpSpPr>
            <a:grpSpLocks/>
          </p:cNvGrpSpPr>
          <p:nvPr/>
        </p:nvGrpSpPr>
        <p:grpSpPr bwMode="auto">
          <a:xfrm>
            <a:off x="1981200" y="4800600"/>
            <a:ext cx="1905000" cy="685800"/>
            <a:chOff x="912" y="2640"/>
            <a:chExt cx="1344" cy="432"/>
          </a:xfrm>
        </p:grpSpPr>
        <p:sp>
          <p:nvSpPr>
            <p:cNvPr id="234553" name="Line 58"/>
            <p:cNvSpPr>
              <a:spLocks noChangeShapeType="1"/>
            </p:cNvSpPr>
            <p:nvPr/>
          </p:nvSpPr>
          <p:spPr bwMode="auto">
            <a:xfrm flipH="1" flipV="1">
              <a:off x="912" y="2640"/>
              <a:ext cx="1344" cy="144"/>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34554" name="Line 59"/>
            <p:cNvSpPr>
              <a:spLocks noChangeShapeType="1"/>
            </p:cNvSpPr>
            <p:nvPr/>
          </p:nvSpPr>
          <p:spPr bwMode="auto">
            <a:xfrm flipH="1">
              <a:off x="1008" y="2784"/>
              <a:ext cx="1248" cy="48"/>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34555" name="Line 60"/>
            <p:cNvSpPr>
              <a:spLocks noChangeShapeType="1"/>
            </p:cNvSpPr>
            <p:nvPr/>
          </p:nvSpPr>
          <p:spPr bwMode="auto">
            <a:xfrm flipH="1">
              <a:off x="960" y="2784"/>
              <a:ext cx="1296" cy="288"/>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4222896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1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99045"/>
                                        </p:tgtEl>
                                        <p:attrNameLst>
                                          <p:attrName>style.visibility</p:attrName>
                                        </p:attrNameLst>
                                      </p:cBhvr>
                                      <p:to>
                                        <p:strVal val="visible"/>
                                      </p:to>
                                    </p:set>
                                    <p:animEffect transition="in" filter="blinds(horizontal)">
                                      <p:cBhvr>
                                        <p:cTn id="19" dur="500"/>
                                        <p:tgtEl>
                                          <p:spTgt spid="59904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03165">
                                            <p:txEl>
                                              <p:pRg st="0" end="0"/>
                                            </p:txEl>
                                          </p:spTgt>
                                        </p:tgtEl>
                                        <p:attrNameLst>
                                          <p:attrName>style.visibility</p:attrName>
                                        </p:attrNameLst>
                                      </p:cBhvr>
                                      <p:to>
                                        <p:strVal val="visible"/>
                                      </p:to>
                                    </p:set>
                                    <p:animEffect transition="in" filter="blinds(horizontal)">
                                      <p:cBhvr>
                                        <p:cTn id="34" dur="500"/>
                                        <p:tgtEl>
                                          <p:spTgt spid="303165">
                                            <p:txEl>
                                              <p:pRg st="0" end="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03165">
                                            <p:txEl>
                                              <p:pRg st="1" end="1"/>
                                            </p:txEl>
                                          </p:spTgt>
                                        </p:tgtEl>
                                        <p:attrNameLst>
                                          <p:attrName>style.visibility</p:attrName>
                                        </p:attrNameLst>
                                      </p:cBhvr>
                                      <p:to>
                                        <p:strVal val="visible"/>
                                      </p:to>
                                    </p:set>
                                    <p:animEffect transition="in" filter="blinds(horizontal)">
                                      <p:cBhvr>
                                        <p:cTn id="37" dur="500"/>
                                        <p:tgtEl>
                                          <p:spTgt spid="3031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1347</TotalTime>
  <Words>2338</Words>
  <Application>Microsoft Office PowerPoint</Application>
  <PresentationFormat>On-screen Show (4:3)</PresentationFormat>
  <Paragraphs>509</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SimSun</vt:lpstr>
      <vt:lpstr>Arial</vt:lpstr>
      <vt:lpstr>Calibri</vt:lpstr>
      <vt:lpstr>Symbol</vt:lpstr>
      <vt:lpstr>Tahoma</vt:lpstr>
      <vt:lpstr>Times New Roman</vt:lpstr>
      <vt:lpstr>Wingdings</vt:lpstr>
      <vt:lpstr>Wingdings 2</vt:lpstr>
      <vt:lpstr>Default Design</vt:lpstr>
      <vt:lpstr>Chương V   PHỤ THUỘC HÀM VÀ KHÓA</vt:lpstr>
      <vt:lpstr>Nội dung chương V</vt:lpstr>
      <vt:lpstr>Lý thuyết thiết kế CSDL</vt:lpstr>
      <vt:lpstr>Lý thuyết thiết kế CSDL (tt)</vt:lpstr>
      <vt:lpstr>Lý thuyết thiết kế CSDL (tt)</vt:lpstr>
      <vt:lpstr>Nội dung chương V</vt:lpstr>
      <vt:lpstr>Phụ thuộc hàm</vt:lpstr>
      <vt:lpstr>Phụ thuộc hàm  - Ví dụ</vt:lpstr>
      <vt:lpstr>Phụ thuộc hàm (tt)</vt:lpstr>
      <vt:lpstr>Phụ thuộc hàm - Phụ thuộc được suy dẫn lôgic từ F</vt:lpstr>
      <vt:lpstr>Phụ thuộc hàm - Hệ tiên đề cho phụ thuộc hàm</vt:lpstr>
      <vt:lpstr>Phụ thuộc hàm  - Hệ tiên đề cho phụ thuộc hàm (tt)</vt:lpstr>
      <vt:lpstr>Phụ thuộc hàm  - Hệ tiên đề cho phụ thuộc hàm (tt)</vt:lpstr>
      <vt:lpstr>Phụ thuộc hàm  - Hệ tiên đề cho phụ thuộc hàm (tt)</vt:lpstr>
      <vt:lpstr>Phụ thuộc hàm  - Dẫn xuất từ các PTH</vt:lpstr>
      <vt:lpstr>Phụ thuộc hàm  - Dẫn xuất từ các PTH</vt:lpstr>
      <vt:lpstr>Phụ thuộc hàm  - Bao đóng của tập thuộc tính</vt:lpstr>
      <vt:lpstr>Phụ thuộc hàm - Bao đóng của tập thuộc tính (tt)</vt:lpstr>
      <vt:lpstr>Phụ thuộc hàm - Bao đóng của tập thuộc tính (tt)</vt:lpstr>
      <vt:lpstr>Phụ thuộc hàm - Bao đóng của tập thuộc tính (tt)</vt:lpstr>
      <vt:lpstr>Nội dung chương V</vt:lpstr>
      <vt:lpstr>Khóa  - Định nghĩa khóa</vt:lpstr>
      <vt:lpstr>Khóa  - Định nghĩa khóa (tt)</vt:lpstr>
      <vt:lpstr>Khóa  - Định nghĩa khóa (tt)</vt:lpstr>
      <vt:lpstr>Khóa  - Các thuật toán tìm khóa</vt:lpstr>
      <vt:lpstr>Khóa  - Các thuật toán tìm khóa (tt)</vt:lpstr>
      <vt:lpstr>Khóa  - Các thuật toán tìm khóa (tt)</vt:lpstr>
      <vt:lpstr>Khóa - Các thuật toán tìm khóa (tt)</vt:lpstr>
      <vt:lpstr>Khóa - Các thuật toán tìm khóa (tt)</vt:lpstr>
      <vt:lpstr>Khóa  - Các thuật toán tìm khóa (tt)</vt:lpstr>
      <vt:lpstr>Khóa  - Các thuật toán tìm khóa (tt)</vt:lpstr>
      <vt:lpstr>Khóa - Các thuật toán tìm khóa (tt)</vt:lpstr>
      <vt:lpstr>PowerPoint Presentation</vt:lpstr>
      <vt:lpstr>Khóa - Các thuật toán tìm khóa (tt)</vt:lpstr>
      <vt:lpstr>Khóa - Các thuật toán tìm khóa (tt)</vt:lpstr>
      <vt:lpstr>Bài tập</vt:lpstr>
      <vt:lpstr>Nội dung chương V</vt:lpstr>
      <vt:lpstr>Phủ tối thiểu của tập pth - Phụ thuộc hàm tương đương</vt:lpstr>
      <vt:lpstr>Phủ tối thiểu của tập pth - Phụ thuộc hàm tương đương (tt)</vt:lpstr>
      <vt:lpstr>Tập phụ thuộc hàm tối thiểu</vt:lpstr>
      <vt:lpstr>Thuật toán tìm phủ tối thiểu</vt:lpstr>
      <vt:lpstr>Thuật toán tìm phủ tối thiểu (tt)</vt:lpstr>
      <vt:lpstr>Ý nghĩa của phụ thuộc hàm và phủ tối thiểu</vt:lpstr>
      <vt:lpstr>Bài tập chương V</vt:lpstr>
      <vt:lpstr>Bài tập chương V (tt)</vt:lpstr>
      <vt:lpstr>CÁCH TÌM TẤT CẢ CÁC KHÓA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V   PHỤ THUỘC HÀM VÀ KHÓA</dc:title>
  <dc:creator>Vu Hong</dc:creator>
  <cp:lastModifiedBy>HUFI</cp:lastModifiedBy>
  <cp:revision>18</cp:revision>
  <dcterms:created xsi:type="dcterms:W3CDTF">2012-01-02T10:22:06Z</dcterms:created>
  <dcterms:modified xsi:type="dcterms:W3CDTF">2023-12-07T08:52:05Z</dcterms:modified>
</cp:coreProperties>
</file>