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7" r:id="rId2"/>
    <p:sldId id="32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06"/>
    <p:restoredTop sz="94382"/>
  </p:normalViewPr>
  <p:slideViewPr>
    <p:cSldViewPr>
      <p:cViewPr varScale="1">
        <p:scale>
          <a:sx n="101" d="100"/>
          <a:sy n="101" d="100"/>
        </p:scale>
        <p:origin x="96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4B460-B4E9-4831-93FA-EB009E57B8DE}" type="datetimeFigureOut">
              <a:rPr lang="en-US" smtClean="0"/>
              <a:t>5/18/22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5EF3D3-45D8-4269-BC92-1BE27F08F6BF}" type="slidenum">
              <a:rPr lang="en-US" smtClean="0"/>
              <a:t>‹#›</a:t>
            </a:fld>
            <a:endParaRPr lang="en-US"/>
          </a:p>
        </p:txBody>
      </p:sp>
    </p:spTree>
    <p:extLst>
      <p:ext uri="{BB962C8B-B14F-4D97-AF65-F5344CB8AC3E}">
        <p14:creationId xmlns:p14="http://schemas.microsoft.com/office/powerpoint/2010/main" val="52831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D07B82B2-F53B-49BF-815E-A8D46E2BE7D5}" type="slidenum">
              <a:rPr lang="en-US" sz="1200">
                <a:solidFill>
                  <a:prstClr val="black"/>
                </a:solidFill>
              </a:rPr>
              <a:pPr algn="r" eaLnBrk="1" fontAlgn="base" hangingPunct="1">
                <a:spcBef>
                  <a:spcPct val="0"/>
                </a:spcBef>
                <a:spcAft>
                  <a:spcPct val="0"/>
                </a:spcAft>
              </a:pPr>
              <a:t>32</a:t>
            </a:fld>
            <a:endParaRPr lang="en-US" sz="1200">
              <a:solidFill>
                <a:prstClr val="black"/>
              </a:solidFill>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Định nghĩa khác này tương đương với định nghĩa ban đầu, vì nếu X không là siêu khóa và A là thuộc tính không khóa suy ra sẽ tồn tại một khóa K sao cho K</a:t>
            </a:r>
            <a:r>
              <a:rPr lang="en-US">
                <a:sym typeface="Wingdings" pitchFamily="2" charset="2"/>
              </a:rPr>
              <a:t>X, XA, khi đó A phụ thuộc bắc cầu vào K qua X.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D39A8DAA-D73B-4567-90C3-212B92AC5F11}" type="slidenum">
              <a:rPr lang="en-US" sz="1200">
                <a:solidFill>
                  <a:prstClr val="black"/>
                </a:solidFill>
              </a:rPr>
              <a:pPr algn="r" eaLnBrk="1" fontAlgn="base" hangingPunct="1">
                <a:spcBef>
                  <a:spcPct val="0"/>
                </a:spcBef>
                <a:spcAft>
                  <a:spcPct val="0"/>
                </a:spcAft>
              </a:pPr>
              <a:t>34</a:t>
            </a:fld>
            <a:endParaRPr lang="en-US" sz="1200">
              <a:solidFill>
                <a:prstClr val="black"/>
              </a:solidFill>
            </a:endParaRPr>
          </a:p>
        </p:txBody>
      </p:sp>
      <p:sp>
        <p:nvSpPr>
          <p:cNvPr id="378883" name="Rectangle 2"/>
          <p:cNvSpPr>
            <a:spLocks noGrp="1" noRot="1" noChangeAspect="1" noChangeArrowheads="1" noTextEdit="1"/>
          </p:cNvSpPr>
          <p:nvPr>
            <p:ph type="sldImg"/>
          </p:nvPr>
        </p:nvSpPr>
        <p:spPr>
          <a:ln/>
        </p:spPr>
      </p:sp>
      <p:sp>
        <p:nvSpPr>
          <p:cNvPr id="378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Định nghĩa khác này tương đương với định nghĩa ban đầu, vì nếu X không là siêu khóa và A là thuộc tính không khóa suy ra sẽ tồn tại một khóa K sao cho K</a:t>
            </a:r>
            <a:r>
              <a:rPr lang="en-US">
                <a:sym typeface="Wingdings" pitchFamily="2" charset="2"/>
              </a:rPr>
              <a:t>X, XA, khi đó A phụ thuộc bắc cầu vào K qua X.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195A6EB7-9554-4039-B633-9BA8CE89DD72}" type="slidenum">
              <a:rPr lang="en-US" sz="1200">
                <a:solidFill>
                  <a:prstClr val="black"/>
                </a:solidFill>
              </a:rPr>
              <a:pPr algn="r" eaLnBrk="1" fontAlgn="base" hangingPunct="1">
                <a:spcBef>
                  <a:spcPct val="0"/>
                </a:spcBef>
                <a:spcAft>
                  <a:spcPct val="0"/>
                </a:spcAft>
              </a:pPr>
              <a:t>43</a:t>
            </a:fld>
            <a:endParaRPr lang="en-US" sz="1200">
              <a:solidFill>
                <a:prstClr val="black"/>
              </a:solidFill>
            </a:endParaRPr>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Xem cm trang 132/NTDung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r" eaLnBrk="1" fontAlgn="base" hangingPunct="1">
              <a:spcBef>
                <a:spcPct val="0"/>
              </a:spcBef>
              <a:spcAft>
                <a:spcPct val="0"/>
              </a:spcAft>
            </a:pPr>
            <a:fld id="{68580311-3F07-4D77-8AEC-7260745DB8E9}" type="slidenum">
              <a:rPr lang="en-US" sz="1200">
                <a:solidFill>
                  <a:prstClr val="black"/>
                </a:solidFill>
              </a:rPr>
              <a:pPr algn="r" eaLnBrk="1" fontAlgn="base" hangingPunct="1">
                <a:spcBef>
                  <a:spcPct val="0"/>
                </a:spcBef>
                <a:spcAft>
                  <a:spcPct val="0"/>
                </a:spcAft>
              </a:pPr>
              <a:t>55</a:t>
            </a:fld>
            <a:endParaRPr lang="en-US" sz="1200">
              <a:solidFill>
                <a:prstClr val="black"/>
              </a:solidFill>
            </a:endParaRPr>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F239776B-A4E8-43B4-8B90-17803776BE18}"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a:t>Click to edit Master title style</a:t>
            </a:r>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a:t>Click to edit Master subtitle style</a:t>
            </a:r>
          </a:p>
        </p:txBody>
      </p:sp>
    </p:spTree>
    <p:extLst>
      <p:ext uri="{BB962C8B-B14F-4D97-AF65-F5344CB8AC3E}">
        <p14:creationId xmlns:p14="http://schemas.microsoft.com/office/powerpoint/2010/main" val="54905576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896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692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able Placeholder 2"/>
          <p:cNvSpPr>
            <a:spLocks noGrp="1"/>
          </p:cNvSpPr>
          <p:nvPr>
            <p:ph type="tbl" idx="1"/>
          </p:nvPr>
        </p:nvSpPr>
        <p:spPr>
          <a:xfrm>
            <a:off x="533400" y="1371600"/>
            <a:ext cx="8229600" cy="4953000"/>
          </a:xfrm>
        </p:spPr>
        <p:txBody>
          <a:bodyPr/>
          <a:lstStyle/>
          <a:p>
            <a:pPr lvl="0"/>
            <a:endParaRPr lang="en-US" noProof="0"/>
          </a:p>
        </p:txBody>
      </p:sp>
    </p:spTree>
    <p:extLst>
      <p:ext uri="{BB962C8B-B14F-4D97-AF65-F5344CB8AC3E}">
        <p14:creationId xmlns:p14="http://schemas.microsoft.com/office/powerpoint/2010/main" val="4173653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4400" y="13716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4400" y="39243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6678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ext Placeholder 2"/>
          <p:cNvSpPr>
            <a:spLocks noGrp="1"/>
          </p:cNvSpPr>
          <p:nvPr>
            <p:ph type="body"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0918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72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9656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51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924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3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696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239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715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CB951395-71EC-4C60-9AEB-4100650E6C0E}"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3798779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charset="0"/>
          <a:cs typeface="Arial" charset="0"/>
        </a:defRPr>
      </a:lvl2pPr>
      <a:lvl3pPr algn="l" rtl="0" eaLnBrk="0" fontAlgn="base" hangingPunct="0">
        <a:spcBef>
          <a:spcPct val="0"/>
        </a:spcBef>
        <a:spcAft>
          <a:spcPct val="0"/>
        </a:spcAft>
        <a:defRPr sz="2800" b="1">
          <a:solidFill>
            <a:srgbClr val="FF0066"/>
          </a:solidFill>
          <a:latin typeface="Arial" charset="0"/>
          <a:cs typeface="Arial" charset="0"/>
        </a:defRPr>
      </a:lvl3pPr>
      <a:lvl4pPr algn="l" rtl="0" eaLnBrk="0" fontAlgn="base" hangingPunct="0">
        <a:spcBef>
          <a:spcPct val="0"/>
        </a:spcBef>
        <a:spcAft>
          <a:spcPct val="0"/>
        </a:spcAft>
        <a:defRPr sz="2800" b="1">
          <a:solidFill>
            <a:srgbClr val="FF0066"/>
          </a:solidFill>
          <a:latin typeface="Arial" charset="0"/>
          <a:cs typeface="Arial" charset="0"/>
        </a:defRPr>
      </a:lvl4pPr>
      <a:lvl5pPr algn="l" rtl="0" eaLnBrk="0" fontAlgn="base" hangingPunct="0">
        <a:spcBef>
          <a:spcPct val="0"/>
        </a:spcBef>
        <a:spcAft>
          <a:spcPct val="0"/>
        </a:spcAft>
        <a:defRPr sz="2800" b="1">
          <a:solidFill>
            <a:srgbClr val="FF0066"/>
          </a:solidFill>
          <a:latin typeface="Arial" charset="0"/>
          <a:cs typeface="Arial" charset="0"/>
        </a:defRPr>
      </a:lvl5pPr>
      <a:lvl6pPr marL="457200" algn="l" rtl="0" fontAlgn="base">
        <a:spcBef>
          <a:spcPct val="0"/>
        </a:spcBef>
        <a:spcAft>
          <a:spcPct val="0"/>
        </a:spcAft>
        <a:defRPr sz="2800" b="1">
          <a:solidFill>
            <a:srgbClr val="FF0066"/>
          </a:solidFill>
          <a:latin typeface="Arial" charset="0"/>
          <a:cs typeface="Arial" charset="0"/>
        </a:defRPr>
      </a:lvl6pPr>
      <a:lvl7pPr marL="914400" algn="l" rtl="0" fontAlgn="base">
        <a:spcBef>
          <a:spcPct val="0"/>
        </a:spcBef>
        <a:spcAft>
          <a:spcPct val="0"/>
        </a:spcAft>
        <a:defRPr sz="2800" b="1">
          <a:solidFill>
            <a:srgbClr val="FF0066"/>
          </a:solidFill>
          <a:latin typeface="Arial" charset="0"/>
          <a:cs typeface="Arial" charset="0"/>
        </a:defRPr>
      </a:lvl7pPr>
      <a:lvl8pPr marL="1371600" algn="l" rtl="0" fontAlgn="base">
        <a:spcBef>
          <a:spcPct val="0"/>
        </a:spcBef>
        <a:spcAft>
          <a:spcPct val="0"/>
        </a:spcAft>
        <a:defRPr sz="2800" b="1">
          <a:solidFill>
            <a:srgbClr val="FF0066"/>
          </a:solidFill>
          <a:latin typeface="Arial" charset="0"/>
          <a:cs typeface="Arial" charset="0"/>
        </a:defRPr>
      </a:lvl8pPr>
      <a:lvl9pPr marL="1828800" algn="l" rtl="0" fontAlgn="base">
        <a:spcBef>
          <a:spcPct val="0"/>
        </a:spcBef>
        <a:spcAft>
          <a:spcPct val="0"/>
        </a:spcAft>
        <a:defRPr sz="2800" b="1">
          <a:solidFill>
            <a:srgbClr val="FF0066"/>
          </a:solidFill>
          <a:latin typeface="Arial" charset="0"/>
          <a:cs typeface="Arial"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3858" name="Rectangle 2"/>
          <p:cNvSpPr>
            <a:spLocks noGrp="1" noChangeArrowheads="1"/>
          </p:cNvSpPr>
          <p:nvPr>
            <p:ph type="ctrTitle"/>
          </p:nvPr>
        </p:nvSpPr>
        <p:spPr/>
        <p:txBody>
          <a:bodyPr/>
          <a:lstStyle/>
          <a:p>
            <a:pPr>
              <a:defRPr/>
            </a:pPr>
            <a:r>
              <a:rPr lang="en-US" sz="2000"/>
              <a:t>Chương VI </a:t>
            </a:r>
            <a:br>
              <a:rPr lang="en-US" sz="2000"/>
            </a:br>
            <a:r>
              <a:rPr lang="en-US" sz="4000">
                <a:effectLst>
                  <a:outerShdw blurRad="38100" dist="38100" dir="2700000" algn="tl">
                    <a:srgbClr val="C0C0C0"/>
                  </a:outerShdw>
                </a:effectLst>
              </a:rPr>
              <a:t>CHUẨN HÓA CƠ SỞ DỮ LIỆU</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2491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Rectangle 2"/>
          <p:cNvSpPr>
            <a:spLocks noGrp="1" noChangeArrowheads="1"/>
          </p:cNvSpPr>
          <p:nvPr>
            <p:ph type="title" idx="4294967295"/>
          </p:nvPr>
        </p:nvSpPr>
        <p:spPr/>
        <p:txBody>
          <a:bodyPr/>
          <a:lstStyle/>
          <a:p>
            <a:pPr eaLnBrk="1" hangingPunct="1"/>
            <a:r>
              <a:rPr lang="en-US"/>
              <a:t>Các dạng chuẩn – Dạng chuẩn 1 (1NF)</a:t>
            </a:r>
          </a:p>
        </p:txBody>
      </p:sp>
      <p:sp>
        <p:nvSpPr>
          <p:cNvPr id="262147" name="Rectangle 3"/>
          <p:cNvSpPr>
            <a:spLocks noGrp="1" noChangeArrowheads="1"/>
          </p:cNvSpPr>
          <p:nvPr>
            <p:ph type="body" sz="half" idx="4294967295"/>
          </p:nvPr>
        </p:nvSpPr>
        <p:spPr>
          <a:xfrm>
            <a:off x="533400" y="1371600"/>
            <a:ext cx="8229600" cy="4114800"/>
          </a:xfrm>
        </p:spPr>
        <p:txBody>
          <a:bodyPr/>
          <a:lstStyle/>
          <a:p>
            <a:pPr eaLnBrk="1" hangingPunct="1"/>
            <a:r>
              <a:rPr lang="en-US"/>
              <a:t>Khái niệm thuộc tính đơn (thuộc tính nguyên tố):</a:t>
            </a:r>
          </a:p>
          <a:p>
            <a:pPr marL="669925" lvl="1" indent="-325438" eaLnBrk="1" hangingPunct="1"/>
            <a:r>
              <a:rPr lang="en-US"/>
              <a:t>Một thuộc tính A của R là một thuộc tính đơn nếu nó không phải là sự tích hợp của nhiều thuộc tính khác.</a:t>
            </a:r>
          </a:p>
          <a:p>
            <a:pPr marL="669925" lvl="1" indent="-325438" eaLnBrk="1" hangingPunct="1"/>
            <a:r>
              <a:rPr lang="en-US"/>
              <a:t>Ngược lại, nếu người sử dụng có thể truy xuất đến từng phần của thuộc tính A thì A đgl là thuộc tính kép (thuộc tính không nguyên tố).</a:t>
            </a:r>
          </a:p>
          <a:p>
            <a:pPr eaLnBrk="1" hangingPunct="1"/>
            <a:endParaRPr lang="en-US" sz="2800"/>
          </a:p>
        </p:txBody>
      </p:sp>
    </p:spTree>
    <p:extLst>
      <p:ext uri="{BB962C8B-B14F-4D97-AF65-F5344CB8AC3E}">
        <p14:creationId xmlns:p14="http://schemas.microsoft.com/office/powerpoint/2010/main" val="2246804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2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2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8" name="Rectangle 2"/>
          <p:cNvSpPr>
            <a:spLocks noGrp="1" noChangeArrowheads="1"/>
          </p:cNvSpPr>
          <p:nvPr>
            <p:ph type="title" idx="4294967295"/>
          </p:nvPr>
        </p:nvSpPr>
        <p:spPr/>
        <p:txBody>
          <a:bodyPr/>
          <a:lstStyle/>
          <a:p>
            <a:pPr eaLnBrk="1" hangingPunct="1"/>
            <a:r>
              <a:rPr lang="en-US"/>
              <a:t>Các dạng chuẩn – Dạng chuẩn 1 (1NF)</a:t>
            </a:r>
          </a:p>
        </p:txBody>
      </p:sp>
      <p:sp>
        <p:nvSpPr>
          <p:cNvPr id="387075" name="Rectangle 3"/>
          <p:cNvSpPr>
            <a:spLocks noGrp="1" noChangeArrowheads="1"/>
          </p:cNvSpPr>
          <p:nvPr>
            <p:ph type="body" sz="half" idx="4294967295"/>
          </p:nvPr>
        </p:nvSpPr>
        <p:spPr>
          <a:xfrm>
            <a:off x="533400" y="1371600"/>
            <a:ext cx="8229600" cy="1371600"/>
          </a:xfrm>
        </p:spPr>
        <p:txBody>
          <a:bodyPr/>
          <a:lstStyle/>
          <a:p>
            <a:pPr eaLnBrk="1" hangingPunct="1"/>
            <a:r>
              <a:rPr lang="en-US" sz="2400"/>
              <a:t>Khái niệm thuộc tính đơn (thuộc tính nguyên tố): (tt)</a:t>
            </a:r>
          </a:p>
          <a:p>
            <a:pPr eaLnBrk="1" hangingPunct="1"/>
            <a:r>
              <a:rPr lang="en-US" sz="2400"/>
              <a:t>Ví dụ: </a:t>
            </a:r>
            <a:r>
              <a:rPr lang="en-US" sz="2400" b="1">
                <a:solidFill>
                  <a:schemeClr val="tx2"/>
                </a:solidFill>
              </a:rPr>
              <a:t>LĐQH Chuyen_Mon (MaGV, Mon)</a:t>
            </a:r>
            <a:r>
              <a:rPr lang="en-US" sz="2400"/>
              <a:t> và quan hệ r</a:t>
            </a:r>
            <a:r>
              <a:rPr lang="en-US" sz="2400" baseline="-25000"/>
              <a:t>chuyen_Mon </a:t>
            </a:r>
            <a:r>
              <a:rPr lang="en-US" sz="2400"/>
              <a:t>như sau:</a:t>
            </a:r>
          </a:p>
        </p:txBody>
      </p:sp>
      <p:graphicFrame>
        <p:nvGraphicFramePr>
          <p:cNvPr id="642052" name="Group 4"/>
          <p:cNvGraphicFramePr>
            <a:graphicFrameLocks noGrp="1"/>
          </p:cNvGraphicFramePr>
          <p:nvPr>
            <p:ph sz="half" idx="4294967295"/>
          </p:nvPr>
        </p:nvGraphicFramePr>
        <p:xfrm>
          <a:off x="4038600" y="2590800"/>
          <a:ext cx="4267200" cy="1487488"/>
        </p:xfrm>
        <a:graphic>
          <a:graphicData uri="http://schemas.openxmlformats.org/drawingml/2006/table">
            <a:tbl>
              <a:tblPr/>
              <a:tblGrid>
                <a:gridCol w="1582738">
                  <a:extLst>
                    <a:ext uri="{9D8B030D-6E8A-4147-A177-3AD203B41FA5}">
                      <a16:colId xmlns:a16="http://schemas.microsoft.com/office/drawing/2014/main" val="20000"/>
                    </a:ext>
                  </a:extLst>
                </a:gridCol>
                <a:gridCol w="2684462">
                  <a:extLst>
                    <a:ext uri="{9D8B030D-6E8A-4147-A177-3AD203B41FA5}">
                      <a16:colId xmlns:a16="http://schemas.microsoft.com/office/drawing/2014/main" val="20001"/>
                    </a:ext>
                  </a:extLst>
                </a:gridCol>
              </a:tblGrid>
              <a:tr h="3658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CC0000"/>
                          </a:solidFill>
                          <a:effectLst/>
                          <a:latin typeface="Arial" charset="0"/>
                          <a:cs typeface="Arial" charset="0"/>
                        </a:rPr>
                        <a:t>MaGV</a:t>
                      </a:r>
                    </a:p>
                  </a:txBody>
                  <a:tcPr marT="45730" marB="45730"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CC0000"/>
                          </a:solidFill>
                          <a:effectLst/>
                          <a:latin typeface="Arial" charset="0"/>
                          <a:cs typeface="Arial" charset="0"/>
                        </a:rPr>
                        <a:t>Mon</a:t>
                      </a:r>
                    </a:p>
                  </a:txBody>
                  <a:tcPr marT="45730" marB="45730"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0"/>
                  </a:ext>
                </a:extLst>
              </a:tr>
              <a:tr h="38902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CC0000"/>
                          </a:solidFill>
                          <a:effectLst/>
                          <a:latin typeface="Arial" charset="0"/>
                          <a:cs typeface="Arial" charset="0"/>
                        </a:rPr>
                        <a:t>GV01</a:t>
                      </a:r>
                    </a:p>
                  </a:txBody>
                  <a:tcPr marT="45730" marB="45730"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CC0000"/>
                          </a:solidFill>
                          <a:effectLst/>
                          <a:latin typeface="Arial" charset="0"/>
                          <a:cs typeface="Arial" charset="0"/>
                        </a:rPr>
                        <a:t>Pascal, CTDL, TRR</a:t>
                      </a:r>
                    </a:p>
                  </a:txBody>
                  <a:tcPr marT="45730" marB="45730"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1"/>
                  </a:ext>
                </a:extLst>
              </a:tr>
              <a:tr h="36679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CC0000"/>
                          </a:solidFill>
                          <a:effectLst/>
                          <a:latin typeface="Arial" charset="0"/>
                          <a:cs typeface="Arial" charset="0"/>
                        </a:rPr>
                        <a:t>GV02</a:t>
                      </a:r>
                    </a:p>
                  </a:txBody>
                  <a:tcPr marT="45730" marB="45730"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CC0000"/>
                          </a:solidFill>
                          <a:effectLst/>
                          <a:latin typeface="Arial" charset="0"/>
                          <a:cs typeface="Arial" charset="0"/>
                        </a:rPr>
                        <a:t>CSDL</a:t>
                      </a:r>
                    </a:p>
                  </a:txBody>
                  <a:tcPr marT="45730" marB="45730"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2"/>
                  </a:ext>
                </a:extLst>
              </a:tr>
              <a:tr h="3658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CC0000"/>
                          </a:solidFill>
                          <a:effectLst/>
                          <a:latin typeface="Arial" charset="0"/>
                          <a:cs typeface="Arial" charset="0"/>
                        </a:rPr>
                        <a:t>GV03</a:t>
                      </a:r>
                    </a:p>
                  </a:txBody>
                  <a:tcPr marT="45730" marB="45730"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CC0000"/>
                          </a:solidFill>
                          <a:effectLst/>
                          <a:latin typeface="Arial" charset="0"/>
                          <a:cs typeface="Arial" charset="0"/>
                        </a:rPr>
                        <a:t>CSDl, CTDL</a:t>
                      </a:r>
                    </a:p>
                  </a:txBody>
                  <a:tcPr marT="45730" marB="45730"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3"/>
                  </a:ext>
                </a:extLst>
              </a:tr>
            </a:tbl>
          </a:graphicData>
        </a:graphic>
      </p:graphicFrame>
      <p:sp>
        <p:nvSpPr>
          <p:cNvPr id="387093" name="Rectangle 44"/>
          <p:cNvSpPr>
            <a:spLocks noChangeArrowheads="1"/>
          </p:cNvSpPr>
          <p:nvPr/>
        </p:nvSpPr>
        <p:spPr bwMode="auto">
          <a:xfrm>
            <a:off x="533400" y="4419600"/>
            <a:ext cx="8229600" cy="1371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0000"/>
              </a:buClr>
              <a:buFontTx/>
              <a:buChar char="•"/>
            </a:pPr>
            <a:r>
              <a:rPr lang="en-US" sz="2200">
                <a:solidFill>
                  <a:srgbClr val="000000"/>
                </a:solidFill>
              </a:rPr>
              <a:t>LĐQH </a:t>
            </a:r>
            <a:r>
              <a:rPr lang="en-US" sz="2200" b="1">
                <a:solidFill>
                  <a:srgbClr val="000000"/>
                </a:solidFill>
              </a:rPr>
              <a:t>VatTu(maVT, tenVT, dvTinh)</a:t>
            </a:r>
            <a:r>
              <a:rPr lang="en-US" sz="2200">
                <a:solidFill>
                  <a:srgbClr val="000000"/>
                </a:solidFill>
              </a:rPr>
              <a:t> trong đó tenVT bao gồm cả tên của vật tư và quy cách tính của nó</a:t>
            </a:r>
            <a:r>
              <a:rPr lang="en-US" sz="2200">
                <a:solidFill>
                  <a:srgbClr val="000000"/>
                </a:solidFill>
                <a:sym typeface="Wingdings" pitchFamily="2" charset="2"/>
              </a:rPr>
              <a:t></a:t>
            </a:r>
            <a:r>
              <a:rPr lang="en-US" sz="2200">
                <a:solidFill>
                  <a:srgbClr val="000000"/>
                </a:solidFill>
              </a:rPr>
              <a:t> tenVT là thuộc tính kép.</a:t>
            </a:r>
          </a:p>
        </p:txBody>
      </p:sp>
      <p:sp>
        <p:nvSpPr>
          <p:cNvPr id="737325" name="AutoShape 45"/>
          <p:cNvSpPr>
            <a:spLocks noChangeArrowheads="1"/>
          </p:cNvSpPr>
          <p:nvPr/>
        </p:nvSpPr>
        <p:spPr bwMode="auto">
          <a:xfrm>
            <a:off x="838200" y="3276600"/>
            <a:ext cx="2743200" cy="457200"/>
          </a:xfrm>
          <a:prstGeom prst="wedgeRoundRectCallout">
            <a:avLst>
              <a:gd name="adj1" fmla="val 139468"/>
              <a:gd name="adj2" fmla="val -156944"/>
              <a:gd name="adj3" fmla="val 16667"/>
            </a:avLst>
          </a:prstGeom>
          <a:solidFill>
            <a:srgbClr val="33CCCC"/>
          </a:solidFill>
          <a:ln w="12700" algn="ctr">
            <a:solidFill>
              <a:srgbClr val="FF0000"/>
            </a:solidFill>
            <a:miter lim="800000"/>
            <a:headEnd/>
            <a:tailEnd/>
          </a:ln>
        </p:spPr>
        <p:txBody>
          <a:bodyPr anchor="ctr"/>
          <a:lstStyle/>
          <a:p>
            <a:pPr algn="ctr" fontAlgn="base">
              <a:spcBef>
                <a:spcPct val="50000"/>
              </a:spcBef>
              <a:spcAft>
                <a:spcPct val="0"/>
              </a:spcAft>
            </a:pPr>
            <a:r>
              <a:rPr lang="en-US" sz="1500" b="1">
                <a:solidFill>
                  <a:srgbClr val="0000FF"/>
                </a:solidFill>
                <a:latin typeface="Tahoma" pitchFamily="34" charset="0"/>
              </a:rPr>
              <a:t>Mon là thuộc tính kép</a:t>
            </a:r>
          </a:p>
        </p:txBody>
      </p:sp>
    </p:spTree>
    <p:extLst>
      <p:ext uri="{BB962C8B-B14F-4D97-AF65-F5344CB8AC3E}">
        <p14:creationId xmlns:p14="http://schemas.microsoft.com/office/powerpoint/2010/main" val="2155044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7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42052"/>
                                        </p:tgtEl>
                                        <p:attrNameLst>
                                          <p:attrName>style.visibility</p:attrName>
                                        </p:attrNameLst>
                                      </p:cBhvr>
                                      <p:to>
                                        <p:strVal val="visible"/>
                                      </p:to>
                                    </p:set>
                                    <p:animEffect transition="in" filter="blinds(horizontal)">
                                      <p:cBhvr>
                                        <p:cTn id="15" dur="500"/>
                                        <p:tgtEl>
                                          <p:spTgt spid="6420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37325"/>
                                        </p:tgtEl>
                                        <p:attrNameLst>
                                          <p:attrName>style.visibility</p:attrName>
                                        </p:attrNameLst>
                                      </p:cBhvr>
                                      <p:to>
                                        <p:strVal val="visible"/>
                                      </p:to>
                                    </p:set>
                                    <p:animEffect transition="in" filter="blinds(horizontal)">
                                      <p:cBhvr>
                                        <p:cTn id="20" dur="500"/>
                                        <p:tgtEl>
                                          <p:spTgt spid="7373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70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p:bldP spid="73732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Các dạng chuẩn – Dạng chuẩn 1 (1NF) (tt)</a:t>
            </a:r>
          </a:p>
        </p:txBody>
      </p:sp>
      <p:sp>
        <p:nvSpPr>
          <p:cNvPr id="263171" name="Rectangle 3"/>
          <p:cNvSpPr>
            <a:spLocks noGrp="1" noChangeArrowheads="1"/>
          </p:cNvSpPr>
          <p:nvPr>
            <p:ph type="body" idx="1"/>
          </p:nvPr>
        </p:nvSpPr>
        <p:spPr/>
        <p:txBody>
          <a:bodyPr/>
          <a:lstStyle/>
          <a:p>
            <a:pPr eaLnBrk="1" hangingPunct="1">
              <a:lnSpc>
                <a:spcPct val="90000"/>
              </a:lnSpc>
            </a:pPr>
            <a:r>
              <a:rPr lang="en-US" b="1" dirty="0" err="1"/>
              <a:t>Định</a:t>
            </a:r>
            <a:r>
              <a:rPr lang="en-US" b="1" dirty="0"/>
              <a:t> </a:t>
            </a:r>
            <a:r>
              <a:rPr lang="en-US" b="1" dirty="0" err="1"/>
              <a:t>nghĩa</a:t>
            </a:r>
            <a:r>
              <a:rPr lang="en-US" b="1" dirty="0"/>
              <a:t> 1NF:</a:t>
            </a:r>
          </a:p>
          <a:p>
            <a:pPr lvl="1" eaLnBrk="1" hangingPunct="1">
              <a:lnSpc>
                <a:spcPct val="90000"/>
              </a:lnSpc>
            </a:pPr>
            <a:r>
              <a:rPr lang="en-US" b="1" dirty="0" err="1">
                <a:solidFill>
                  <a:srgbClr val="CC0000"/>
                </a:solidFill>
              </a:rPr>
              <a:t>Một</a:t>
            </a:r>
            <a:r>
              <a:rPr lang="en-US" b="1" dirty="0">
                <a:solidFill>
                  <a:srgbClr val="CC0000"/>
                </a:solidFill>
              </a:rPr>
              <a:t> </a:t>
            </a:r>
            <a:r>
              <a:rPr lang="en-US" b="1" dirty="0" err="1">
                <a:solidFill>
                  <a:srgbClr val="CC0000"/>
                </a:solidFill>
              </a:rPr>
              <a:t>lược</a:t>
            </a:r>
            <a:r>
              <a:rPr lang="en-US" b="1" dirty="0">
                <a:solidFill>
                  <a:srgbClr val="CC0000"/>
                </a:solidFill>
              </a:rPr>
              <a:t> </a:t>
            </a:r>
            <a:r>
              <a:rPr lang="en-US" b="1" dirty="0" err="1">
                <a:solidFill>
                  <a:srgbClr val="CC0000"/>
                </a:solidFill>
              </a:rPr>
              <a:t>đồ</a:t>
            </a:r>
            <a:r>
              <a:rPr lang="en-US" b="1" dirty="0">
                <a:solidFill>
                  <a:srgbClr val="CC0000"/>
                </a:solidFill>
              </a:rPr>
              <a:t> </a:t>
            </a:r>
            <a:r>
              <a:rPr lang="en-US" b="1" dirty="0" err="1">
                <a:solidFill>
                  <a:srgbClr val="CC0000"/>
                </a:solidFill>
              </a:rPr>
              <a:t>quan</a:t>
            </a:r>
            <a:r>
              <a:rPr lang="en-US" b="1" dirty="0">
                <a:solidFill>
                  <a:srgbClr val="CC0000"/>
                </a:solidFill>
              </a:rPr>
              <a:t> </a:t>
            </a:r>
            <a:r>
              <a:rPr lang="en-US" b="1" dirty="0" err="1">
                <a:solidFill>
                  <a:srgbClr val="CC0000"/>
                </a:solidFill>
              </a:rPr>
              <a:t>hệ</a:t>
            </a:r>
            <a:r>
              <a:rPr lang="en-US" b="1" dirty="0">
                <a:solidFill>
                  <a:srgbClr val="CC0000"/>
                </a:solidFill>
              </a:rPr>
              <a:t> </a:t>
            </a:r>
            <a:r>
              <a:rPr lang="en-US" b="1" dirty="0" err="1">
                <a:solidFill>
                  <a:srgbClr val="CC0000"/>
                </a:solidFill>
              </a:rPr>
              <a:t>đgl</a:t>
            </a:r>
            <a:r>
              <a:rPr lang="en-US" b="1" dirty="0">
                <a:solidFill>
                  <a:srgbClr val="CC0000"/>
                </a:solidFill>
              </a:rPr>
              <a:t> </a:t>
            </a:r>
            <a:r>
              <a:rPr lang="en-US" b="1" dirty="0" err="1">
                <a:solidFill>
                  <a:srgbClr val="CC0000"/>
                </a:solidFill>
              </a:rPr>
              <a:t>ở</a:t>
            </a:r>
            <a:r>
              <a:rPr lang="en-US" b="1" dirty="0">
                <a:solidFill>
                  <a:srgbClr val="CC0000"/>
                </a:solidFill>
              </a:rPr>
              <a:t> </a:t>
            </a:r>
            <a:r>
              <a:rPr lang="en-US" b="1" dirty="0" err="1">
                <a:solidFill>
                  <a:srgbClr val="CC0000"/>
                </a:solidFill>
              </a:rPr>
              <a:t>dạng</a:t>
            </a:r>
            <a:r>
              <a:rPr lang="en-US" b="1" dirty="0">
                <a:solidFill>
                  <a:srgbClr val="CC0000"/>
                </a:solidFill>
              </a:rPr>
              <a:t> </a:t>
            </a:r>
            <a:r>
              <a:rPr lang="en-US" b="1" dirty="0" err="1">
                <a:solidFill>
                  <a:srgbClr val="CC0000"/>
                </a:solidFill>
              </a:rPr>
              <a:t>chuẩn</a:t>
            </a:r>
            <a:r>
              <a:rPr lang="en-US" b="1" dirty="0">
                <a:solidFill>
                  <a:srgbClr val="CC0000"/>
                </a:solidFill>
              </a:rPr>
              <a:t> 1 (1NF)</a:t>
            </a:r>
            <a:r>
              <a:rPr lang="en-US" dirty="0"/>
              <a:t> </a:t>
            </a:r>
            <a:r>
              <a:rPr lang="en-US" dirty="0" err="1"/>
              <a:t>nếu</a:t>
            </a:r>
            <a:r>
              <a:rPr lang="en-US" dirty="0"/>
              <a:t> </a:t>
            </a:r>
            <a:r>
              <a:rPr lang="en-US" dirty="0" err="1"/>
              <a:t>mọi</a:t>
            </a:r>
            <a:r>
              <a:rPr lang="en-US" dirty="0"/>
              <a:t> </a:t>
            </a:r>
            <a:r>
              <a:rPr lang="en-US" dirty="0" err="1"/>
              <a:t>thuộc</a:t>
            </a:r>
            <a:r>
              <a:rPr lang="en-US" dirty="0"/>
              <a:t> </a:t>
            </a:r>
            <a:r>
              <a:rPr lang="en-US" dirty="0" err="1"/>
              <a:t>tính</a:t>
            </a:r>
            <a:r>
              <a:rPr lang="en-US" dirty="0"/>
              <a:t> </a:t>
            </a:r>
            <a:r>
              <a:rPr lang="en-US" dirty="0" err="1"/>
              <a:t>của</a:t>
            </a:r>
            <a:r>
              <a:rPr lang="en-US" dirty="0"/>
              <a:t> R </a:t>
            </a:r>
            <a:r>
              <a:rPr lang="en-US" dirty="0" err="1"/>
              <a:t>đều</a:t>
            </a:r>
            <a:r>
              <a:rPr lang="en-US" dirty="0"/>
              <a:t> </a:t>
            </a:r>
            <a:r>
              <a:rPr lang="en-US" dirty="0" err="1"/>
              <a:t>là</a:t>
            </a:r>
            <a:r>
              <a:rPr lang="en-US" dirty="0"/>
              <a:t> </a:t>
            </a:r>
            <a:r>
              <a:rPr lang="en-US" dirty="0" err="1"/>
              <a:t>thuộc</a:t>
            </a:r>
            <a:r>
              <a:rPr lang="en-US" dirty="0"/>
              <a:t> </a:t>
            </a:r>
            <a:r>
              <a:rPr lang="en-US" dirty="0" err="1"/>
              <a:t>tính</a:t>
            </a:r>
            <a:r>
              <a:rPr lang="en-US" dirty="0"/>
              <a:t> </a:t>
            </a:r>
            <a:r>
              <a:rPr lang="en-US" dirty="0" err="1"/>
              <a:t>đơn</a:t>
            </a:r>
            <a:r>
              <a:rPr lang="en-US" dirty="0"/>
              <a:t>.</a:t>
            </a:r>
          </a:p>
          <a:p>
            <a:pPr lvl="1" eaLnBrk="1" hangingPunct="1">
              <a:lnSpc>
                <a:spcPct val="90000"/>
              </a:lnSpc>
            </a:pPr>
            <a:r>
              <a:rPr lang="en-US" b="1" dirty="0" err="1">
                <a:solidFill>
                  <a:srgbClr val="CC0000"/>
                </a:solidFill>
              </a:rPr>
              <a:t>Một</a:t>
            </a:r>
            <a:r>
              <a:rPr lang="en-US" b="1" dirty="0">
                <a:solidFill>
                  <a:srgbClr val="CC0000"/>
                </a:solidFill>
              </a:rPr>
              <a:t> </a:t>
            </a:r>
            <a:r>
              <a:rPr lang="en-US" b="1" dirty="0" err="1">
                <a:solidFill>
                  <a:srgbClr val="CC0000"/>
                </a:solidFill>
              </a:rPr>
              <a:t>lược</a:t>
            </a:r>
            <a:r>
              <a:rPr lang="en-US" b="1" dirty="0">
                <a:solidFill>
                  <a:srgbClr val="CC0000"/>
                </a:solidFill>
              </a:rPr>
              <a:t> </a:t>
            </a:r>
            <a:r>
              <a:rPr lang="en-US" b="1" dirty="0" err="1">
                <a:solidFill>
                  <a:srgbClr val="CC0000"/>
                </a:solidFill>
              </a:rPr>
              <a:t>đồ</a:t>
            </a:r>
            <a:r>
              <a:rPr lang="en-US" b="1" dirty="0">
                <a:solidFill>
                  <a:srgbClr val="CC0000"/>
                </a:solidFill>
              </a:rPr>
              <a:t> CSDL </a:t>
            </a:r>
            <a:r>
              <a:rPr lang="en-US" b="1" dirty="0" err="1">
                <a:solidFill>
                  <a:srgbClr val="CC0000"/>
                </a:solidFill>
              </a:rPr>
              <a:t>đgl</a:t>
            </a:r>
            <a:r>
              <a:rPr lang="en-US" b="1" dirty="0">
                <a:solidFill>
                  <a:srgbClr val="CC0000"/>
                </a:solidFill>
              </a:rPr>
              <a:t> </a:t>
            </a:r>
            <a:r>
              <a:rPr lang="en-US" b="1" dirty="0" err="1">
                <a:solidFill>
                  <a:srgbClr val="CC0000"/>
                </a:solidFill>
              </a:rPr>
              <a:t>ở</a:t>
            </a:r>
            <a:r>
              <a:rPr lang="en-US" b="1" dirty="0">
                <a:solidFill>
                  <a:srgbClr val="CC0000"/>
                </a:solidFill>
              </a:rPr>
              <a:t> </a:t>
            </a:r>
            <a:r>
              <a:rPr lang="en-US" b="1" dirty="0" err="1">
                <a:solidFill>
                  <a:srgbClr val="CC0000"/>
                </a:solidFill>
              </a:rPr>
              <a:t>dạng</a:t>
            </a:r>
            <a:r>
              <a:rPr lang="en-US" b="1" dirty="0">
                <a:solidFill>
                  <a:srgbClr val="CC0000"/>
                </a:solidFill>
              </a:rPr>
              <a:t> </a:t>
            </a:r>
            <a:r>
              <a:rPr lang="en-US" b="1" dirty="0" err="1">
                <a:solidFill>
                  <a:srgbClr val="CC0000"/>
                </a:solidFill>
              </a:rPr>
              <a:t>chuẩn</a:t>
            </a:r>
            <a:r>
              <a:rPr lang="en-US" b="1" dirty="0">
                <a:solidFill>
                  <a:srgbClr val="CC0000"/>
                </a:solidFill>
              </a:rPr>
              <a:t> 1</a:t>
            </a:r>
            <a:r>
              <a:rPr lang="en-US" dirty="0"/>
              <a:t> </a:t>
            </a:r>
            <a:r>
              <a:rPr lang="en-US" dirty="0" err="1"/>
              <a:t>nếu</a:t>
            </a:r>
            <a:r>
              <a:rPr lang="en-US" dirty="0"/>
              <a:t> </a:t>
            </a:r>
            <a:r>
              <a:rPr lang="en-US" dirty="0" err="1"/>
              <a:t>mọi</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con R</a:t>
            </a:r>
            <a:r>
              <a:rPr lang="en-US" baseline="-25000" dirty="0"/>
              <a:t>i</a:t>
            </a:r>
            <a:r>
              <a:rPr lang="en-US" dirty="0"/>
              <a:t> </a:t>
            </a:r>
            <a:r>
              <a:rPr lang="en-US" dirty="0" err="1"/>
              <a:t>của</a:t>
            </a:r>
            <a:r>
              <a:rPr lang="en-US" dirty="0"/>
              <a:t> </a:t>
            </a:r>
            <a:r>
              <a:rPr lang="en-US" dirty="0" err="1"/>
              <a:t>nó</a:t>
            </a:r>
            <a:r>
              <a:rPr lang="en-US" dirty="0"/>
              <a:t> </a:t>
            </a:r>
            <a:r>
              <a:rPr lang="en-US" dirty="0" err="1"/>
              <a:t>đều</a:t>
            </a:r>
            <a:r>
              <a:rPr lang="en-US" dirty="0"/>
              <a:t> </a:t>
            </a:r>
            <a:r>
              <a:rPr lang="en-US" dirty="0" err="1"/>
              <a:t>ở</a:t>
            </a:r>
            <a:r>
              <a:rPr lang="en-US" dirty="0"/>
              <a:t> </a:t>
            </a:r>
            <a:r>
              <a:rPr lang="en-US" dirty="0" err="1"/>
              <a:t>dạng</a:t>
            </a:r>
            <a:r>
              <a:rPr lang="en-US" dirty="0"/>
              <a:t> </a:t>
            </a:r>
            <a:r>
              <a:rPr lang="en-US" dirty="0" err="1"/>
              <a:t>chuẩn</a:t>
            </a:r>
            <a:r>
              <a:rPr lang="en-US" dirty="0"/>
              <a:t> 1.</a:t>
            </a:r>
          </a:p>
          <a:p>
            <a:pPr eaLnBrk="1" hangingPunct="1">
              <a:lnSpc>
                <a:spcPct val="90000"/>
              </a:lnSpc>
            </a:pPr>
            <a:r>
              <a:rPr lang="en-US" dirty="0" err="1"/>
              <a:t>Cách</a:t>
            </a:r>
            <a:r>
              <a:rPr lang="en-US" dirty="0"/>
              <a:t> </a:t>
            </a:r>
            <a:r>
              <a:rPr lang="en-US" dirty="0" err="1"/>
              <a:t>gọi</a:t>
            </a:r>
            <a:r>
              <a:rPr lang="en-US" dirty="0"/>
              <a:t>:</a:t>
            </a:r>
          </a:p>
          <a:p>
            <a:pPr lvl="1" eaLnBrk="1" hangingPunct="1">
              <a:lnSpc>
                <a:spcPct val="90000"/>
              </a:lnSpc>
            </a:pP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a:t>
            </a:r>
            <a:r>
              <a:rPr lang="en-US" dirty="0" err="1"/>
              <a:t>ở</a:t>
            </a:r>
            <a:r>
              <a:rPr lang="en-US" dirty="0"/>
              <a:t> </a:t>
            </a:r>
            <a:r>
              <a:rPr lang="en-US" dirty="0" err="1"/>
              <a:t>dạng</a:t>
            </a:r>
            <a:r>
              <a:rPr lang="en-US" dirty="0"/>
              <a:t> </a:t>
            </a:r>
            <a:r>
              <a:rPr lang="en-US" dirty="0" err="1"/>
              <a:t>chuẩn</a:t>
            </a:r>
            <a:r>
              <a:rPr lang="en-US" dirty="0"/>
              <a:t> 1 (1NF) hay </a:t>
            </a:r>
            <a:r>
              <a:rPr lang="en-US" dirty="0" err="1"/>
              <a:t>còn</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1NF.</a:t>
            </a:r>
          </a:p>
          <a:p>
            <a:pPr lvl="1" eaLnBrk="1" hangingPunct="1">
              <a:lnSpc>
                <a:spcPct val="90000"/>
              </a:lnSpc>
            </a:pP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1NF </a:t>
            </a:r>
            <a:r>
              <a:rPr lang="en-US" dirty="0" err="1"/>
              <a:t>còn</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a:t>
            </a:r>
            <a:r>
              <a:rPr lang="en-US" dirty="0" err="1"/>
              <a:t>chuẩn</a:t>
            </a:r>
            <a:r>
              <a:rPr lang="en-US" dirty="0"/>
              <a:t> </a:t>
            </a:r>
            <a:r>
              <a:rPr lang="en-US" dirty="0" err="1"/>
              <a:t>hóa</a:t>
            </a:r>
            <a:r>
              <a:rPr lang="en-US" dirty="0"/>
              <a:t>.</a:t>
            </a:r>
          </a:p>
          <a:p>
            <a:pPr lvl="1" eaLnBrk="1" hangingPunct="1">
              <a:lnSpc>
                <a:spcPct val="90000"/>
              </a:lnSpc>
            </a:pP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a:t>
            </a:r>
            <a:r>
              <a:rPr lang="en-US" dirty="0" err="1"/>
              <a:t>không</a:t>
            </a:r>
            <a:r>
              <a:rPr lang="en-US" dirty="0"/>
              <a:t> </a:t>
            </a:r>
            <a:r>
              <a:rPr lang="en-US" dirty="0" err="1"/>
              <a:t>ở</a:t>
            </a:r>
            <a:r>
              <a:rPr lang="en-US" dirty="0"/>
              <a:t> </a:t>
            </a:r>
            <a:r>
              <a:rPr lang="en-US" dirty="0" err="1"/>
              <a:t>dạng</a:t>
            </a:r>
            <a:r>
              <a:rPr lang="en-US" dirty="0"/>
              <a:t> </a:t>
            </a:r>
            <a:r>
              <a:rPr lang="en-US" dirty="0" err="1"/>
              <a:t>chuẩn</a:t>
            </a:r>
            <a:r>
              <a:rPr lang="en-US" dirty="0"/>
              <a:t> 1 </a:t>
            </a:r>
            <a:r>
              <a:rPr lang="en-US" dirty="0" err="1"/>
              <a:t>đgl</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a:t>
            </a:r>
            <a:r>
              <a:rPr lang="en-US" dirty="0" err="1"/>
              <a:t>không</a:t>
            </a:r>
            <a:r>
              <a:rPr lang="en-US" dirty="0"/>
              <a:t> </a:t>
            </a:r>
            <a:r>
              <a:rPr lang="en-US" dirty="0" err="1"/>
              <a:t>chuẩn</a:t>
            </a:r>
            <a:r>
              <a:rPr lang="en-US" dirty="0"/>
              <a:t> hay phi </a:t>
            </a:r>
            <a:r>
              <a:rPr lang="en-US" dirty="0" err="1"/>
              <a:t>chuẩn</a:t>
            </a:r>
            <a:r>
              <a:rPr lang="en-US" dirty="0"/>
              <a:t>.</a:t>
            </a:r>
          </a:p>
          <a:p>
            <a:pPr eaLnBrk="1" hangingPunct="1">
              <a:lnSpc>
                <a:spcPct val="90000"/>
              </a:lnSpc>
              <a:buFontTx/>
              <a:buNone/>
            </a:pPr>
            <a:endParaRPr lang="en-US" dirty="0"/>
          </a:p>
        </p:txBody>
      </p:sp>
    </p:spTree>
    <p:extLst>
      <p:ext uri="{BB962C8B-B14F-4D97-AF65-F5344CB8AC3E}">
        <p14:creationId xmlns:p14="http://schemas.microsoft.com/office/powerpoint/2010/main" val="2054795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3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31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3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31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31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3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Các dạng chuẩn – Dạng chuẩn 1 (1NF) (tt)</a:t>
            </a:r>
          </a:p>
        </p:txBody>
      </p:sp>
      <p:sp>
        <p:nvSpPr>
          <p:cNvPr id="264195" name="Rectangle 3"/>
          <p:cNvSpPr>
            <a:spLocks noGrp="1" noChangeArrowheads="1"/>
          </p:cNvSpPr>
          <p:nvPr>
            <p:ph type="body" idx="1"/>
          </p:nvPr>
        </p:nvSpPr>
        <p:spPr/>
        <p:txBody>
          <a:bodyPr/>
          <a:lstStyle/>
          <a:p>
            <a:pPr eaLnBrk="1" hangingPunct="1"/>
            <a:r>
              <a:rPr lang="en-US" sz="2800" b="1"/>
              <a:t>Kiểm tra xem một lược đồ qh có ở dạng chuẩn 1 không?</a:t>
            </a:r>
            <a:endParaRPr lang="en-US" sz="2800" b="1">
              <a:sym typeface="Wingdings" pitchFamily="2" charset="2"/>
            </a:endParaRPr>
          </a:p>
          <a:p>
            <a:pPr lvl="1" eaLnBrk="1" hangingPunct="1">
              <a:buFontTx/>
              <a:buNone/>
            </a:pPr>
            <a:r>
              <a:rPr lang="en-US">
                <a:sym typeface="Wingdings" pitchFamily="2" charset="2"/>
              </a:rPr>
              <a:t></a:t>
            </a:r>
            <a:r>
              <a:rPr lang="en-US"/>
              <a:t>Kiểm tra xem các thuộc tính của lược đồ qh có phải là thuộc tính đơn ko? </a:t>
            </a:r>
          </a:p>
          <a:p>
            <a:pPr eaLnBrk="1" hangingPunct="1"/>
            <a:r>
              <a:rPr lang="en-US" sz="2800" b="1"/>
              <a:t>Đưa lược đồ qh về dạng chuẩn 1: </a:t>
            </a:r>
          </a:p>
          <a:p>
            <a:pPr lvl="1" eaLnBrk="1" hangingPunct="1">
              <a:buFontTx/>
              <a:buNone/>
            </a:pPr>
            <a:r>
              <a:rPr lang="en-US">
                <a:sym typeface="Wingdings" pitchFamily="2" charset="2"/>
              </a:rPr>
              <a:t></a:t>
            </a:r>
            <a:r>
              <a:rPr lang="en-US"/>
              <a:t>Tách thuộc tính kép thành các thuộc tính đơn  (tách dọc) hoặc tách thành các dòng (tách ngang)</a:t>
            </a:r>
          </a:p>
        </p:txBody>
      </p:sp>
    </p:spTree>
    <p:extLst>
      <p:ext uri="{BB962C8B-B14F-4D97-AF65-F5344CB8AC3E}">
        <p14:creationId xmlns:p14="http://schemas.microsoft.com/office/powerpoint/2010/main" val="21403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41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4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4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t>Các dạng chuẩn – Dạng chuẩn 1 (1NF) (tt)</a:t>
            </a:r>
          </a:p>
        </p:txBody>
      </p:sp>
      <p:sp>
        <p:nvSpPr>
          <p:cNvPr id="265219" name="Rectangle 3"/>
          <p:cNvSpPr>
            <a:spLocks noGrp="1" noChangeArrowheads="1"/>
          </p:cNvSpPr>
          <p:nvPr>
            <p:ph type="body" idx="1"/>
          </p:nvPr>
        </p:nvSpPr>
        <p:spPr/>
        <p:txBody>
          <a:bodyPr/>
          <a:lstStyle/>
          <a:p>
            <a:pPr eaLnBrk="1" hangingPunct="1"/>
            <a:r>
              <a:rPr lang="en-US"/>
              <a:t>Ví dụ:</a:t>
            </a:r>
          </a:p>
          <a:p>
            <a:pPr lvl="1" eaLnBrk="1" hangingPunct="1"/>
            <a:r>
              <a:rPr lang="en-US">
                <a:sym typeface="Wingdings" pitchFamily="2" charset="2"/>
              </a:rPr>
              <a:t>LĐQH VatTu(maVT, </a:t>
            </a:r>
            <a:r>
              <a:rPr lang="en-US" b="1">
                <a:solidFill>
                  <a:srgbClr val="FF3333"/>
                </a:solidFill>
                <a:sym typeface="Wingdings" pitchFamily="2" charset="2"/>
              </a:rPr>
              <a:t>tenVT</a:t>
            </a:r>
            <a:r>
              <a:rPr lang="en-US">
                <a:sym typeface="Wingdings" pitchFamily="2" charset="2"/>
              </a:rPr>
              <a:t>, dvTinh)  được chuyển thành:	VatTu(maVT, </a:t>
            </a:r>
            <a:r>
              <a:rPr lang="en-US" b="1">
                <a:solidFill>
                  <a:srgbClr val="FF3333"/>
                </a:solidFill>
                <a:sym typeface="Wingdings" pitchFamily="2" charset="2"/>
              </a:rPr>
              <a:t>tenVT, quyCach</a:t>
            </a:r>
            <a:r>
              <a:rPr lang="en-US">
                <a:sym typeface="Wingdings" pitchFamily="2" charset="2"/>
              </a:rPr>
              <a:t>, dvTinh)</a:t>
            </a:r>
          </a:p>
          <a:p>
            <a:pPr lvl="1" eaLnBrk="1" hangingPunct="1"/>
            <a:r>
              <a:rPr lang="en-US"/>
              <a:t>quan hệ </a:t>
            </a:r>
            <a:r>
              <a:rPr lang="en-US" b="1"/>
              <a:t>T</a:t>
            </a:r>
            <a:r>
              <a:rPr lang="en-US" b="1" baseline="-25000"/>
              <a:t>Chuyen_Mon</a:t>
            </a:r>
            <a:r>
              <a:rPr lang="en-US" baseline="-25000"/>
              <a:t> </a:t>
            </a:r>
            <a:r>
              <a:rPr lang="en-US"/>
              <a:t>ở trên không ở dạng chuẩn 1 vì thuộc tính Mon là thuộc tính kép</a:t>
            </a:r>
            <a:r>
              <a:rPr lang="en-US">
                <a:sym typeface="Wingdings" pitchFamily="2" charset="2"/>
              </a:rPr>
              <a:t> tách thành các dòng để loại bỏ thuộc tính kép</a:t>
            </a:r>
            <a:endParaRPr lang="en-US"/>
          </a:p>
        </p:txBody>
      </p:sp>
      <p:graphicFrame>
        <p:nvGraphicFramePr>
          <p:cNvPr id="827396" name="Group 4"/>
          <p:cNvGraphicFramePr>
            <a:graphicFrameLocks noGrp="1"/>
          </p:cNvGraphicFramePr>
          <p:nvPr>
            <p:ph type="tbl" idx="1"/>
          </p:nvPr>
        </p:nvGraphicFramePr>
        <p:xfrm>
          <a:off x="5562600" y="3881438"/>
          <a:ext cx="2514600" cy="2403475"/>
        </p:xfrm>
        <a:graphic>
          <a:graphicData uri="http://schemas.openxmlformats.org/drawingml/2006/table">
            <a:tbl>
              <a:tblPr/>
              <a:tblGrid>
                <a:gridCol w="1219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2762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maGV</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Mon</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0"/>
                  </a:ext>
                </a:extLst>
              </a:tr>
              <a:tr h="2746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Gv01</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Pasc</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1"/>
                  </a:ext>
                </a:extLst>
              </a:tr>
              <a:tr h="390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Gv01</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CTDL</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2"/>
                  </a:ext>
                </a:extLst>
              </a:tr>
              <a:tr h="3365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Gv01</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TRR</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3"/>
                  </a:ext>
                </a:extLst>
              </a:tr>
              <a:tr h="2762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GV02</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CSDL</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4"/>
                  </a:ext>
                </a:extLst>
              </a:tr>
              <a:tr h="33496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GV03</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CSDL</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5"/>
                  </a:ext>
                </a:extLst>
              </a:tr>
              <a:tr h="2746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GV03</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CTDL</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6"/>
                  </a:ext>
                </a:extLst>
              </a:tr>
            </a:tbl>
          </a:graphicData>
        </a:graphic>
      </p:graphicFrame>
      <p:graphicFrame>
        <p:nvGraphicFramePr>
          <p:cNvPr id="827469" name="Group 77"/>
          <p:cNvGraphicFramePr>
            <a:graphicFrameLocks noGrp="1"/>
          </p:cNvGraphicFramePr>
          <p:nvPr/>
        </p:nvGraphicFramePr>
        <p:xfrm>
          <a:off x="1524000" y="3940175"/>
          <a:ext cx="3698875" cy="2305265"/>
        </p:xfrm>
        <a:graphic>
          <a:graphicData uri="http://schemas.openxmlformats.org/drawingml/2006/table">
            <a:tbl>
              <a:tblPr/>
              <a:tblGrid>
                <a:gridCol w="914400">
                  <a:extLst>
                    <a:ext uri="{9D8B030D-6E8A-4147-A177-3AD203B41FA5}">
                      <a16:colId xmlns:a16="http://schemas.microsoft.com/office/drawing/2014/main" val="20000"/>
                    </a:ext>
                  </a:extLst>
                </a:gridCol>
                <a:gridCol w="760413">
                  <a:extLst>
                    <a:ext uri="{9D8B030D-6E8A-4147-A177-3AD203B41FA5}">
                      <a16:colId xmlns:a16="http://schemas.microsoft.com/office/drawing/2014/main" val="20001"/>
                    </a:ext>
                  </a:extLst>
                </a:gridCol>
                <a:gridCol w="1039812">
                  <a:extLst>
                    <a:ext uri="{9D8B030D-6E8A-4147-A177-3AD203B41FA5}">
                      <a16:colId xmlns:a16="http://schemas.microsoft.com/office/drawing/2014/main" val="20002"/>
                    </a:ext>
                  </a:extLst>
                </a:gridCol>
                <a:gridCol w="984250">
                  <a:extLst>
                    <a:ext uri="{9D8B030D-6E8A-4147-A177-3AD203B41FA5}">
                      <a16:colId xmlns:a16="http://schemas.microsoft.com/office/drawing/2014/main" val="20003"/>
                    </a:ext>
                  </a:extLst>
                </a:gridCol>
              </a:tblGrid>
              <a:tr h="62777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maVT</a:t>
                      </a: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tenVT</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quyCach</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dvTinh</a:t>
                      </a: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0"/>
                  </a:ext>
                </a:extLst>
              </a:tr>
              <a:tr h="33521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1"/>
                  </a:ext>
                </a:extLst>
              </a:tr>
              <a:tr h="33521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2"/>
                  </a:ext>
                </a:extLst>
              </a:tr>
              <a:tr h="33521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3"/>
                  </a:ext>
                </a:extLst>
              </a:tr>
              <a:tr h="33521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4"/>
                  </a:ext>
                </a:extLst>
              </a:tr>
              <a:tr h="3364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3" marB="45703"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5993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5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52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27469"/>
                                        </p:tgtEl>
                                        <p:attrNameLst>
                                          <p:attrName>style.visibility</p:attrName>
                                        </p:attrNameLst>
                                      </p:cBhvr>
                                      <p:to>
                                        <p:strVal val="visible"/>
                                      </p:to>
                                    </p:set>
                                    <p:animEffect transition="in" filter="blinds(horizontal)">
                                      <p:cBhvr>
                                        <p:cTn id="15" dur="500"/>
                                        <p:tgtEl>
                                          <p:spTgt spid="8274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827396"/>
                                        </p:tgtEl>
                                        <p:attrNameLst>
                                          <p:attrName>style.visibility</p:attrName>
                                        </p:attrNameLst>
                                      </p:cBhvr>
                                      <p:to>
                                        <p:strVal val="visible"/>
                                      </p:to>
                                    </p:set>
                                    <p:animEffect transition="in" filter="blinds(horizontal)">
                                      <p:cBhvr>
                                        <p:cTn id="20" dur="500"/>
                                        <p:tgtEl>
                                          <p:spTgt spid="82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t>Các dạng chuẩn – Dạng chuẩn 1 (1NF) (tt)</a:t>
            </a:r>
          </a:p>
        </p:txBody>
      </p:sp>
      <p:sp>
        <p:nvSpPr>
          <p:cNvPr id="266243" name="Rectangle 3"/>
          <p:cNvSpPr>
            <a:spLocks noGrp="1" noChangeArrowheads="1"/>
          </p:cNvSpPr>
          <p:nvPr>
            <p:ph type="body" idx="1"/>
          </p:nvPr>
        </p:nvSpPr>
        <p:spPr/>
        <p:txBody>
          <a:bodyPr/>
          <a:lstStyle/>
          <a:p>
            <a:pPr eaLnBrk="1" hangingPunct="1"/>
            <a:r>
              <a:rPr lang="en-US"/>
              <a:t>Ví dụ: </a:t>
            </a:r>
          </a:p>
          <a:p>
            <a:pPr lvl="1" eaLnBrk="1" hangingPunct="1"/>
            <a:r>
              <a:rPr lang="en-US" sz="2000"/>
              <a:t>Cho lđqh CungCap(maNCC, tenNCC, diaChi, sanPham) trong đó thuộc tính sanPham bao gồm tên sản phẩm và giá. Giả sử ta có quan hệ r</a:t>
            </a:r>
            <a:r>
              <a:rPr lang="en-US" sz="2000" baseline="-25000"/>
              <a:t>CungCap</a:t>
            </a:r>
            <a:r>
              <a:rPr lang="en-US" sz="2000"/>
              <a:t> sau:</a:t>
            </a:r>
          </a:p>
        </p:txBody>
      </p:sp>
      <p:graphicFrame>
        <p:nvGraphicFramePr>
          <p:cNvPr id="828470" name="Group 54"/>
          <p:cNvGraphicFramePr>
            <a:graphicFrameLocks noGrp="1"/>
          </p:cNvGraphicFramePr>
          <p:nvPr>
            <p:ph type="tbl" idx="1"/>
          </p:nvPr>
        </p:nvGraphicFramePr>
        <p:xfrm>
          <a:off x="1473200" y="2833688"/>
          <a:ext cx="7061200" cy="1198563"/>
        </p:xfrm>
        <a:graphic>
          <a:graphicData uri="http://schemas.openxmlformats.org/drawingml/2006/table">
            <a:tbl>
              <a:tblPr/>
              <a:tblGrid>
                <a:gridCol w="99853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12862">
                  <a:extLst>
                    <a:ext uri="{9D8B030D-6E8A-4147-A177-3AD203B41FA5}">
                      <a16:colId xmlns:a16="http://schemas.microsoft.com/office/drawing/2014/main" val="20002"/>
                    </a:ext>
                  </a:extLst>
                </a:gridCol>
                <a:gridCol w="3822700">
                  <a:extLst>
                    <a:ext uri="{9D8B030D-6E8A-4147-A177-3AD203B41FA5}">
                      <a16:colId xmlns:a16="http://schemas.microsoft.com/office/drawing/2014/main" val="20003"/>
                    </a:ext>
                  </a:extLst>
                </a:gridCol>
              </a:tblGrid>
              <a:tr h="38417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maNCC</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tenNCC</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diaChi</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sanPham</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1</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Hải Hà</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Hà Nội</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Kẹo mềm 100, Kẹo cứng 150, Bánh 200</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1"/>
                  </a:ext>
                </a:extLst>
              </a:tr>
              <a:tr h="4079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2</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Kinh Đô</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Hồ Chí Minh</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Kẹo 120, Bánh 150</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2"/>
                  </a:ext>
                </a:extLst>
              </a:tr>
            </a:tbl>
          </a:graphicData>
        </a:graphic>
      </p:graphicFrame>
      <p:graphicFrame>
        <p:nvGraphicFramePr>
          <p:cNvPr id="646170" name="Group 26"/>
          <p:cNvGraphicFramePr>
            <a:graphicFrameLocks noGrp="1"/>
          </p:cNvGraphicFramePr>
          <p:nvPr/>
        </p:nvGraphicFramePr>
        <p:xfrm>
          <a:off x="1981200" y="4281488"/>
          <a:ext cx="4826000" cy="2011536"/>
        </p:xfrm>
        <a:graphic>
          <a:graphicData uri="http://schemas.openxmlformats.org/drawingml/2006/table">
            <a:tbl>
              <a:tblPr/>
              <a:tblGrid>
                <a:gridCol w="99853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12862">
                  <a:extLst>
                    <a:ext uri="{9D8B030D-6E8A-4147-A177-3AD203B41FA5}">
                      <a16:colId xmlns:a16="http://schemas.microsoft.com/office/drawing/2014/main" val="20002"/>
                    </a:ext>
                  </a:extLst>
                </a:gridCol>
                <a:gridCol w="1065213">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tblGrid>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maNCC</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tenNCC</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diaChi</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tenSP</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gia</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0"/>
                  </a:ext>
                </a:extLst>
              </a:tr>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1"/>
                  </a:ext>
                </a:extLst>
              </a:tr>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2"/>
                  </a:ext>
                </a:extLst>
              </a:tr>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3"/>
                  </a:ext>
                </a:extLst>
              </a:tr>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4"/>
                  </a:ext>
                </a:extLst>
              </a:tr>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CC0000"/>
                        </a:solidFill>
                        <a:effectLst/>
                        <a:latin typeface="Arial" charset="0"/>
                        <a:cs typeface="Arial" charset="0"/>
                      </a:endParaRP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5"/>
                  </a:ext>
                </a:extLst>
              </a:tr>
            </a:tbl>
          </a:graphicData>
        </a:graphic>
      </p:graphicFrame>
      <p:sp>
        <p:nvSpPr>
          <p:cNvPr id="828536" name="Line 120"/>
          <p:cNvSpPr>
            <a:spLocks noChangeShapeType="1"/>
          </p:cNvSpPr>
          <p:nvPr/>
        </p:nvSpPr>
        <p:spPr bwMode="auto">
          <a:xfrm>
            <a:off x="4419600" y="4052888"/>
            <a:ext cx="0" cy="533400"/>
          </a:xfrm>
          <a:prstGeom prst="line">
            <a:avLst/>
          </a:prstGeom>
          <a:noFill/>
          <a:ln w="76200">
            <a:solidFill>
              <a:srgbClr val="FF3333"/>
            </a:solidFill>
            <a:round/>
            <a:headEnd/>
            <a:tailEnd type="stealth" w="lg" len="lg"/>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828539" name="AutoShape 123"/>
          <p:cNvSpPr>
            <a:spLocks noChangeArrowheads="1"/>
          </p:cNvSpPr>
          <p:nvPr/>
        </p:nvSpPr>
        <p:spPr bwMode="auto">
          <a:xfrm>
            <a:off x="7239000" y="4495800"/>
            <a:ext cx="1295400" cy="762000"/>
          </a:xfrm>
          <a:prstGeom prst="wedgeRectCallout">
            <a:avLst>
              <a:gd name="adj1" fmla="val -34926"/>
              <a:gd name="adj2" fmla="val -187917"/>
            </a:avLst>
          </a:prstGeom>
          <a:solidFill>
            <a:srgbClr val="00FF00"/>
          </a:solidFill>
          <a:ln w="12700" algn="ctr">
            <a:solidFill>
              <a:srgbClr val="00FF00"/>
            </a:solidFill>
            <a:miter lim="800000"/>
            <a:headEnd/>
            <a:tailEnd/>
          </a:ln>
        </p:spPr>
        <p:txBody>
          <a:bodyPr anchor="ctr"/>
          <a:lstStyle/>
          <a:p>
            <a:pPr algn="ctr" fontAlgn="base">
              <a:spcBef>
                <a:spcPct val="50000"/>
              </a:spcBef>
              <a:spcAft>
                <a:spcPct val="0"/>
              </a:spcAft>
            </a:pPr>
            <a:r>
              <a:rPr lang="en-US" sz="2500" b="1">
                <a:solidFill>
                  <a:srgbClr val="FF3333"/>
                </a:solidFill>
                <a:latin typeface="Tahoma" pitchFamily="34" charset="0"/>
              </a:rPr>
              <a:t>Phi chuẩn</a:t>
            </a:r>
          </a:p>
        </p:txBody>
      </p:sp>
    </p:spTree>
    <p:extLst>
      <p:ext uri="{BB962C8B-B14F-4D97-AF65-F5344CB8AC3E}">
        <p14:creationId xmlns:p14="http://schemas.microsoft.com/office/powerpoint/2010/main" val="2147391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828470"/>
                                        </p:tgtEl>
                                        <p:attrNameLst>
                                          <p:attrName>style.visibility</p:attrName>
                                        </p:attrNameLst>
                                      </p:cBhvr>
                                      <p:to>
                                        <p:strVal val="visible"/>
                                      </p:to>
                                    </p:set>
                                    <p:animEffect transition="in" filter="blinds(horizontal)">
                                      <p:cBhvr>
                                        <p:cTn id="13" dur="500"/>
                                        <p:tgtEl>
                                          <p:spTgt spid="8284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28539"/>
                                        </p:tgtEl>
                                        <p:attrNameLst>
                                          <p:attrName>style.visibility</p:attrName>
                                        </p:attrNameLst>
                                      </p:cBhvr>
                                      <p:to>
                                        <p:strVal val="visible"/>
                                      </p:to>
                                    </p:set>
                                    <p:anim calcmode="lin" valueType="num">
                                      <p:cBhvr additive="base">
                                        <p:cTn id="18" dur="500" fill="hold"/>
                                        <p:tgtEl>
                                          <p:spTgt spid="828539"/>
                                        </p:tgtEl>
                                        <p:attrNameLst>
                                          <p:attrName>ppt_x</p:attrName>
                                        </p:attrNameLst>
                                      </p:cBhvr>
                                      <p:tavLst>
                                        <p:tav tm="0">
                                          <p:val>
                                            <p:strVal val="1+#ppt_w/2"/>
                                          </p:val>
                                        </p:tav>
                                        <p:tav tm="100000">
                                          <p:val>
                                            <p:strVal val="#ppt_x"/>
                                          </p:val>
                                        </p:tav>
                                      </p:tavLst>
                                    </p:anim>
                                    <p:anim calcmode="lin" valueType="num">
                                      <p:cBhvr additive="base">
                                        <p:cTn id="19" dur="500" fill="hold"/>
                                        <p:tgtEl>
                                          <p:spTgt spid="82853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828536"/>
                                        </p:tgtEl>
                                        <p:attrNameLst>
                                          <p:attrName>style.visibility</p:attrName>
                                        </p:attrNameLst>
                                      </p:cBhvr>
                                      <p:to>
                                        <p:strVal val="visible"/>
                                      </p:to>
                                    </p:set>
                                    <p:anim calcmode="lin" valueType="num">
                                      <p:cBhvr additive="base">
                                        <p:cTn id="24" dur="500" fill="hold"/>
                                        <p:tgtEl>
                                          <p:spTgt spid="828536"/>
                                        </p:tgtEl>
                                        <p:attrNameLst>
                                          <p:attrName>ppt_x</p:attrName>
                                        </p:attrNameLst>
                                      </p:cBhvr>
                                      <p:tavLst>
                                        <p:tav tm="0">
                                          <p:val>
                                            <p:strVal val="#ppt_x"/>
                                          </p:val>
                                        </p:tav>
                                        <p:tav tm="100000">
                                          <p:val>
                                            <p:strVal val="#ppt_x"/>
                                          </p:val>
                                        </p:tav>
                                      </p:tavLst>
                                    </p:anim>
                                    <p:anim calcmode="lin" valueType="num">
                                      <p:cBhvr additive="base">
                                        <p:cTn id="25" dur="500" fill="hold"/>
                                        <p:tgtEl>
                                          <p:spTgt spid="828536"/>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46170"/>
                                        </p:tgtEl>
                                        <p:attrNameLst>
                                          <p:attrName>style.visibility</p:attrName>
                                        </p:attrNameLst>
                                      </p:cBhvr>
                                      <p:to>
                                        <p:strVal val="visible"/>
                                      </p:to>
                                    </p:set>
                                    <p:animEffect transition="in" filter="blinds(horizontal)">
                                      <p:cBhvr>
                                        <p:cTn id="30" dur="500"/>
                                        <p:tgtEl>
                                          <p:spTgt spid="646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P spid="828536" grpId="0" animBg="1"/>
      <p:bldP spid="82853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Các dạng chuẩn – Dạng chuẩn 1 (1NF) (tt)</a:t>
            </a:r>
          </a:p>
        </p:txBody>
      </p:sp>
      <p:sp>
        <p:nvSpPr>
          <p:cNvPr id="285699" name="Rectangle 3"/>
          <p:cNvSpPr>
            <a:spLocks noGrp="1" noChangeArrowheads="1"/>
          </p:cNvSpPr>
          <p:nvPr>
            <p:ph type="body" idx="1"/>
          </p:nvPr>
        </p:nvSpPr>
        <p:spPr/>
        <p:txBody>
          <a:bodyPr/>
          <a:lstStyle/>
          <a:p>
            <a:pPr eaLnBrk="1" hangingPunct="1"/>
            <a:r>
              <a:rPr lang="en-US"/>
              <a:t>Ví dụ: </a:t>
            </a:r>
          </a:p>
          <a:p>
            <a:pPr lvl="1" eaLnBrk="1" hangingPunct="1"/>
            <a:r>
              <a:rPr lang="en-US" sz="2000"/>
              <a:t>Cho lđqh CungCap(maNCC, tenNCC, diaChi, sanPham) trong đó thuộc tính sanPham bao gồm tên sản phẩm và giá. Giả sử ta có quan hệ r</a:t>
            </a:r>
            <a:r>
              <a:rPr lang="en-US" sz="2000" baseline="-25000"/>
              <a:t>CungCap</a:t>
            </a:r>
            <a:r>
              <a:rPr lang="en-US" sz="2000"/>
              <a:t> sau:</a:t>
            </a:r>
          </a:p>
        </p:txBody>
      </p:sp>
      <p:graphicFrame>
        <p:nvGraphicFramePr>
          <p:cNvPr id="828470" name="Group 54"/>
          <p:cNvGraphicFramePr>
            <a:graphicFrameLocks noGrp="1"/>
          </p:cNvGraphicFramePr>
          <p:nvPr>
            <p:ph type="tbl" idx="1"/>
          </p:nvPr>
        </p:nvGraphicFramePr>
        <p:xfrm>
          <a:off x="1473200" y="2833688"/>
          <a:ext cx="7061200" cy="1198563"/>
        </p:xfrm>
        <a:graphic>
          <a:graphicData uri="http://schemas.openxmlformats.org/drawingml/2006/table">
            <a:tbl>
              <a:tblPr/>
              <a:tblGrid>
                <a:gridCol w="99853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12862">
                  <a:extLst>
                    <a:ext uri="{9D8B030D-6E8A-4147-A177-3AD203B41FA5}">
                      <a16:colId xmlns:a16="http://schemas.microsoft.com/office/drawing/2014/main" val="20002"/>
                    </a:ext>
                  </a:extLst>
                </a:gridCol>
                <a:gridCol w="3822700">
                  <a:extLst>
                    <a:ext uri="{9D8B030D-6E8A-4147-A177-3AD203B41FA5}">
                      <a16:colId xmlns:a16="http://schemas.microsoft.com/office/drawing/2014/main" val="20003"/>
                    </a:ext>
                  </a:extLst>
                </a:gridCol>
              </a:tblGrid>
              <a:tr h="38417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maNCC</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tenNCC</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diaChi</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sanPham</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1</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Hải Hà</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Hà Nội</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Kẹo mềm 100, Kẹo cứng 150, Bánh 200</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1"/>
                  </a:ext>
                </a:extLst>
              </a:tr>
              <a:tr h="4079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2</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Kinh Đô</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Hồ Chí Minh</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Kẹo 120, Bánh 150</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2"/>
                  </a:ext>
                </a:extLst>
              </a:tr>
            </a:tbl>
          </a:graphicData>
        </a:graphic>
      </p:graphicFrame>
      <p:graphicFrame>
        <p:nvGraphicFramePr>
          <p:cNvPr id="647194" name="Group 26"/>
          <p:cNvGraphicFramePr>
            <a:graphicFrameLocks noGrp="1"/>
          </p:cNvGraphicFramePr>
          <p:nvPr/>
        </p:nvGraphicFramePr>
        <p:xfrm>
          <a:off x="1981200" y="4281488"/>
          <a:ext cx="4826000" cy="2011536"/>
        </p:xfrm>
        <a:graphic>
          <a:graphicData uri="http://schemas.openxmlformats.org/drawingml/2006/table">
            <a:tbl>
              <a:tblPr/>
              <a:tblGrid>
                <a:gridCol w="99853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12862">
                  <a:extLst>
                    <a:ext uri="{9D8B030D-6E8A-4147-A177-3AD203B41FA5}">
                      <a16:colId xmlns:a16="http://schemas.microsoft.com/office/drawing/2014/main" val="20002"/>
                    </a:ext>
                  </a:extLst>
                </a:gridCol>
                <a:gridCol w="1065213">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tblGrid>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maNCC</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tenNCC</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diaChi</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tenSP</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rgbClr val="CC0000"/>
                          </a:solidFill>
                          <a:effectLst/>
                          <a:latin typeface="Arial" charset="0"/>
                          <a:cs typeface="Arial" charset="0"/>
                        </a:rPr>
                        <a:t>gia</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0"/>
                  </a:ext>
                </a:extLst>
              </a:tr>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1</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Hải Hà</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Hà Nội</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Kẹo mềm</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100</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1"/>
                  </a:ext>
                </a:extLst>
              </a:tr>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1</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Hải Hà</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Hà Nội</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Kẹo cứng</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150</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2"/>
                  </a:ext>
                </a:extLst>
              </a:tr>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1</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Hải Hà</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Hà Nội</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Bánh</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200</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3"/>
                  </a:ext>
                </a:extLst>
              </a:tr>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2</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Kinh Đô</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Hồ Chí Minh</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Kẹo</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120</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4"/>
                  </a:ext>
                </a:extLst>
              </a:tr>
              <a:tr h="33522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2</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Kinh Đô</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Hồ Chí Minh</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Bánh</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CC0000"/>
                          </a:solidFill>
                          <a:effectLst/>
                          <a:latin typeface="Arial" charset="0"/>
                          <a:cs typeface="Arial" charset="0"/>
                        </a:rPr>
                        <a:t>150</a:t>
                      </a:r>
                    </a:p>
                  </a:txBody>
                  <a:tcPr marT="45708" marB="45708"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5"/>
                  </a:ext>
                </a:extLst>
              </a:tr>
            </a:tbl>
          </a:graphicData>
        </a:graphic>
      </p:graphicFrame>
      <p:sp>
        <p:nvSpPr>
          <p:cNvPr id="285766" name="Line 120"/>
          <p:cNvSpPr>
            <a:spLocks noChangeShapeType="1"/>
          </p:cNvSpPr>
          <p:nvPr/>
        </p:nvSpPr>
        <p:spPr bwMode="auto">
          <a:xfrm>
            <a:off x="4419600" y="4052888"/>
            <a:ext cx="0" cy="533400"/>
          </a:xfrm>
          <a:prstGeom prst="line">
            <a:avLst/>
          </a:prstGeom>
          <a:noFill/>
          <a:ln w="76200">
            <a:solidFill>
              <a:srgbClr val="FF3333"/>
            </a:solidFill>
            <a:round/>
            <a:headEnd/>
            <a:tailEnd type="stealth" w="lg" len="lg"/>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285767" name="AutoShape 123"/>
          <p:cNvSpPr>
            <a:spLocks noChangeArrowheads="1"/>
          </p:cNvSpPr>
          <p:nvPr/>
        </p:nvSpPr>
        <p:spPr bwMode="auto">
          <a:xfrm>
            <a:off x="7239000" y="4495800"/>
            <a:ext cx="1295400" cy="762000"/>
          </a:xfrm>
          <a:prstGeom prst="wedgeRectCallout">
            <a:avLst>
              <a:gd name="adj1" fmla="val -34926"/>
              <a:gd name="adj2" fmla="val -187917"/>
            </a:avLst>
          </a:prstGeom>
          <a:solidFill>
            <a:srgbClr val="00FF00"/>
          </a:solidFill>
          <a:ln w="12700" algn="ctr">
            <a:solidFill>
              <a:srgbClr val="00FF00"/>
            </a:solidFill>
            <a:miter lim="800000"/>
            <a:headEnd/>
            <a:tailEnd/>
          </a:ln>
        </p:spPr>
        <p:txBody>
          <a:bodyPr anchor="ctr"/>
          <a:lstStyle/>
          <a:p>
            <a:pPr algn="ctr" fontAlgn="base">
              <a:spcBef>
                <a:spcPct val="50000"/>
              </a:spcBef>
              <a:spcAft>
                <a:spcPct val="0"/>
              </a:spcAft>
            </a:pPr>
            <a:r>
              <a:rPr lang="en-US" sz="2500" b="1">
                <a:solidFill>
                  <a:srgbClr val="FF3333"/>
                </a:solidFill>
                <a:latin typeface="Tahoma" pitchFamily="34" charset="0"/>
              </a:rPr>
              <a:t>Phi chuẩn</a:t>
            </a:r>
          </a:p>
        </p:txBody>
      </p:sp>
      <p:sp>
        <p:nvSpPr>
          <p:cNvPr id="2" name="AutoShape 123"/>
          <p:cNvSpPr>
            <a:spLocks noChangeArrowheads="1"/>
          </p:cNvSpPr>
          <p:nvPr/>
        </p:nvSpPr>
        <p:spPr bwMode="auto">
          <a:xfrm>
            <a:off x="7315200" y="5486400"/>
            <a:ext cx="1295400" cy="762000"/>
          </a:xfrm>
          <a:prstGeom prst="wedgeRectCallout">
            <a:avLst>
              <a:gd name="adj1" fmla="val -174509"/>
              <a:gd name="adj2" fmla="val -28125"/>
            </a:avLst>
          </a:prstGeom>
          <a:solidFill>
            <a:srgbClr val="00FF00"/>
          </a:solidFill>
          <a:ln w="12700" algn="ctr">
            <a:solidFill>
              <a:srgbClr val="00FF00"/>
            </a:solidFill>
            <a:miter lim="800000"/>
            <a:headEnd/>
            <a:tailEnd/>
          </a:ln>
        </p:spPr>
        <p:txBody>
          <a:bodyPr anchor="ctr"/>
          <a:lstStyle/>
          <a:p>
            <a:pPr algn="ctr" fontAlgn="base">
              <a:spcBef>
                <a:spcPct val="50000"/>
              </a:spcBef>
              <a:spcAft>
                <a:spcPct val="0"/>
              </a:spcAft>
            </a:pPr>
            <a:r>
              <a:rPr lang="en-US" sz="2500" b="1">
                <a:solidFill>
                  <a:srgbClr val="FF3333"/>
                </a:solidFill>
                <a:latin typeface="Tahoma" pitchFamily="34" charset="0"/>
              </a:rPr>
              <a:t>chuẩn hóa</a:t>
            </a:r>
          </a:p>
        </p:txBody>
      </p:sp>
      <p:sp>
        <p:nvSpPr>
          <p:cNvPr id="831561" name="AutoShape 73"/>
          <p:cNvSpPr>
            <a:spLocks noChangeArrowheads="1"/>
          </p:cNvSpPr>
          <p:nvPr/>
        </p:nvSpPr>
        <p:spPr bwMode="auto">
          <a:xfrm>
            <a:off x="0" y="4495800"/>
            <a:ext cx="1828800" cy="1828800"/>
          </a:xfrm>
          <a:prstGeom prst="wedgeRoundRectCallout">
            <a:avLst>
              <a:gd name="adj1" fmla="val 143750"/>
              <a:gd name="adj2" fmla="val 14412"/>
              <a:gd name="adj3" fmla="val 16667"/>
            </a:avLst>
          </a:prstGeom>
          <a:solidFill>
            <a:srgbClr val="00FF00"/>
          </a:solidFill>
          <a:ln w="12700" algn="ctr">
            <a:solidFill>
              <a:srgbClr val="FF0000"/>
            </a:solidFill>
            <a:miter lim="800000"/>
            <a:headEnd/>
            <a:tailEnd/>
          </a:ln>
        </p:spPr>
        <p:txBody>
          <a:bodyPr anchor="ctr"/>
          <a:lstStyle/>
          <a:p>
            <a:pPr algn="ctr" fontAlgn="base">
              <a:spcBef>
                <a:spcPct val="50000"/>
              </a:spcBef>
              <a:spcAft>
                <a:spcPct val="0"/>
              </a:spcAft>
            </a:pPr>
            <a:r>
              <a:rPr lang="en-US" sz="2900">
                <a:solidFill>
                  <a:srgbClr val="FF3333"/>
                </a:solidFill>
                <a:latin typeface="Tahoma" pitchFamily="34" charset="0"/>
              </a:rPr>
              <a:t>Thông tin trùng lắp!!!</a:t>
            </a:r>
          </a:p>
        </p:txBody>
      </p:sp>
    </p:spTree>
    <p:extLst>
      <p:ext uri="{BB962C8B-B14F-4D97-AF65-F5344CB8AC3E}">
        <p14:creationId xmlns:p14="http://schemas.microsoft.com/office/powerpoint/2010/main" val="74576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1561"/>
                                        </p:tgtEl>
                                        <p:attrNameLst>
                                          <p:attrName>style.visibility</p:attrName>
                                        </p:attrNameLst>
                                      </p:cBhvr>
                                      <p:to>
                                        <p:strVal val="visible"/>
                                      </p:to>
                                    </p:set>
                                    <p:anim calcmode="lin" valueType="num">
                                      <p:cBhvr additive="base">
                                        <p:cTn id="13" dur="500" fill="hold"/>
                                        <p:tgtEl>
                                          <p:spTgt spid="831561"/>
                                        </p:tgtEl>
                                        <p:attrNameLst>
                                          <p:attrName>ppt_x</p:attrName>
                                        </p:attrNameLst>
                                      </p:cBhvr>
                                      <p:tavLst>
                                        <p:tav tm="0">
                                          <p:val>
                                            <p:strVal val="#ppt_x"/>
                                          </p:val>
                                        </p:tav>
                                        <p:tav tm="100000">
                                          <p:val>
                                            <p:strVal val="#ppt_x"/>
                                          </p:val>
                                        </p:tav>
                                      </p:tavLst>
                                    </p:anim>
                                    <p:anim calcmode="lin" valueType="num">
                                      <p:cBhvr additive="base">
                                        <p:cTn id="14" dur="500" fill="hold"/>
                                        <p:tgtEl>
                                          <p:spTgt spid="831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315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t>Các dạng chuẩn – Dạng chuẩn 2 (2NF)</a:t>
            </a:r>
          </a:p>
        </p:txBody>
      </p:sp>
      <p:sp>
        <p:nvSpPr>
          <p:cNvPr id="268291" name="Rectangle 3"/>
          <p:cNvSpPr>
            <a:spLocks noGrp="1" noChangeArrowheads="1"/>
          </p:cNvSpPr>
          <p:nvPr>
            <p:ph type="body" idx="1"/>
          </p:nvPr>
        </p:nvSpPr>
        <p:spPr/>
        <p:txBody>
          <a:bodyPr/>
          <a:lstStyle/>
          <a:p>
            <a:pPr eaLnBrk="1" hangingPunct="1"/>
            <a:r>
              <a:rPr lang="en-US" b="1"/>
              <a:t>K.n pth đầy đủ và pth riêng phần</a:t>
            </a:r>
          </a:p>
          <a:p>
            <a:pPr lvl="1" eaLnBrk="1" hangingPunct="1"/>
            <a:r>
              <a:rPr lang="en-US" b="1"/>
              <a:t>Phụ thuộc hàm đầy đủ (Full FD)</a:t>
            </a:r>
          </a:p>
          <a:p>
            <a:pPr lvl="1" eaLnBrk="1" hangingPunct="1">
              <a:buFontTx/>
              <a:buNone/>
            </a:pPr>
            <a:r>
              <a:rPr lang="en-US"/>
              <a:t>	Pth đầy đủ là pth X</a:t>
            </a:r>
            <a:r>
              <a:rPr lang="en-US">
                <a:sym typeface="Wingdings" pitchFamily="2" charset="2"/>
              </a:rPr>
              <a:t>Y mà nếu loại bỏ bất kỳ thuộc tính A nào trong X thì (X – A) </a:t>
            </a:r>
            <a:r>
              <a:rPr lang="en-US">
                <a:latin typeface="Lucida Sans Unicode" pitchFamily="34" charset="0"/>
                <a:sym typeface="Wingdings" pitchFamily="2" charset="2"/>
              </a:rPr>
              <a:t>↛</a:t>
            </a:r>
            <a:r>
              <a:rPr lang="en-US">
                <a:sym typeface="Wingdings" pitchFamily="2" charset="2"/>
              </a:rPr>
              <a:t>Y</a:t>
            </a:r>
            <a:endParaRPr lang="en-US"/>
          </a:p>
          <a:p>
            <a:pPr lvl="1" eaLnBrk="1" hangingPunct="1"/>
            <a:r>
              <a:rPr lang="en-US" b="1"/>
              <a:t>Phụ thuộc hàm riêng phần (partial FD)</a:t>
            </a:r>
          </a:p>
          <a:p>
            <a:pPr lvl="1" eaLnBrk="1" hangingPunct="1">
              <a:buFontTx/>
              <a:buNone/>
            </a:pPr>
            <a:r>
              <a:rPr lang="en-US"/>
              <a:t>	Pth riêng phần là pth mà không phải là pth đầy đủ.</a:t>
            </a:r>
          </a:p>
        </p:txBody>
      </p:sp>
    </p:spTree>
    <p:extLst>
      <p:ext uri="{BB962C8B-B14F-4D97-AF65-F5344CB8AC3E}">
        <p14:creationId xmlns:p14="http://schemas.microsoft.com/office/powerpoint/2010/main" val="917632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82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Các dạng chuẩn – Dạng chuẩn 2 (2NF) (tt)</a:t>
            </a:r>
          </a:p>
        </p:txBody>
      </p:sp>
      <p:sp>
        <p:nvSpPr>
          <p:cNvPr id="269315" name="Rectangle 3"/>
          <p:cNvSpPr>
            <a:spLocks noGrp="1" noChangeArrowheads="1"/>
          </p:cNvSpPr>
          <p:nvPr>
            <p:ph type="body" idx="1"/>
          </p:nvPr>
        </p:nvSpPr>
        <p:spPr/>
        <p:txBody>
          <a:bodyPr/>
          <a:lstStyle/>
          <a:p>
            <a:pPr eaLnBrk="1" hangingPunct="1"/>
            <a:r>
              <a:rPr lang="en-US" b="1"/>
              <a:t>K.n thuộc tính khóa, thuộc tính không khóa</a:t>
            </a:r>
          </a:p>
          <a:p>
            <a:pPr lvl="1" eaLnBrk="1" hangingPunct="1"/>
            <a:r>
              <a:rPr lang="en-US"/>
              <a:t>Thuộc tính khóa (thuộc tính nguyên tố): </a:t>
            </a:r>
          </a:p>
          <a:p>
            <a:pPr lvl="2" eaLnBrk="1" hangingPunct="1"/>
            <a:r>
              <a:rPr lang="en-US"/>
              <a:t>là một thuộc tính của lược đồ quan hệ R mà là thành phần của ít nhất một khóa dự tuyển trong R.</a:t>
            </a:r>
          </a:p>
          <a:p>
            <a:pPr lvl="1" eaLnBrk="1" hangingPunct="1"/>
            <a:r>
              <a:rPr lang="en-US"/>
              <a:t>Thuộc tính không khóa (thuộc tính không nguyên tố):</a:t>
            </a:r>
          </a:p>
          <a:p>
            <a:pPr lvl="2" eaLnBrk="1" hangingPunct="1"/>
            <a:r>
              <a:rPr lang="en-US"/>
              <a:t>là thuộc tính không phải là thuộc tính nguyên tố (không tham gia vào bất kỳ một khóa nào của LĐQH)</a:t>
            </a:r>
          </a:p>
          <a:p>
            <a:pPr lvl="1" eaLnBrk="1" hangingPunct="1">
              <a:buFontTx/>
              <a:buChar char="-"/>
            </a:pPr>
            <a:r>
              <a:rPr lang="en-US"/>
              <a:t>Vd: R(U,F), U = ABCDE, K</a:t>
            </a:r>
            <a:r>
              <a:rPr lang="en-US" baseline="-25000"/>
              <a:t>1</a:t>
            </a:r>
            <a:r>
              <a:rPr lang="en-US"/>
              <a:t> = AB, K</a:t>
            </a:r>
            <a:r>
              <a:rPr lang="en-US" baseline="-25000"/>
              <a:t>2</a:t>
            </a:r>
            <a:r>
              <a:rPr lang="en-US"/>
              <a:t> = CB	</a:t>
            </a:r>
          </a:p>
          <a:p>
            <a:pPr lvl="2" eaLnBrk="1" hangingPunct="1">
              <a:buFontTx/>
              <a:buChar char="-"/>
            </a:pPr>
            <a:r>
              <a:rPr lang="en-US"/>
              <a:t>Tập thuộc tính khóa là: ABC</a:t>
            </a:r>
          </a:p>
          <a:p>
            <a:pPr lvl="2" eaLnBrk="1" hangingPunct="1">
              <a:buFontTx/>
              <a:buChar char="-"/>
            </a:pPr>
            <a:r>
              <a:rPr lang="en-US"/>
              <a:t>Tập thuộc tính không khóa là: DE</a:t>
            </a:r>
          </a:p>
          <a:p>
            <a:endParaRPr lang="en-US" sz="2400"/>
          </a:p>
        </p:txBody>
      </p:sp>
    </p:spTree>
    <p:extLst>
      <p:ext uri="{BB962C8B-B14F-4D97-AF65-F5344CB8AC3E}">
        <p14:creationId xmlns:p14="http://schemas.microsoft.com/office/powerpoint/2010/main" val="578563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9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9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9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93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93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9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9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Các dạng chuẩn – Dạng chuẩn 2 (2NF) (tt)</a:t>
            </a:r>
          </a:p>
        </p:txBody>
      </p:sp>
      <p:sp>
        <p:nvSpPr>
          <p:cNvPr id="270339" name="Rectangle 3"/>
          <p:cNvSpPr>
            <a:spLocks noGrp="1" noChangeArrowheads="1"/>
          </p:cNvSpPr>
          <p:nvPr>
            <p:ph type="body" idx="1"/>
          </p:nvPr>
        </p:nvSpPr>
        <p:spPr/>
        <p:txBody>
          <a:bodyPr/>
          <a:lstStyle/>
          <a:p>
            <a:pPr eaLnBrk="1" hangingPunct="1"/>
            <a:r>
              <a:rPr lang="en-US" b="1" dirty="0" err="1"/>
              <a:t>Định</a:t>
            </a:r>
            <a:r>
              <a:rPr lang="en-US" b="1" dirty="0"/>
              <a:t> </a:t>
            </a:r>
            <a:r>
              <a:rPr lang="en-US" b="1" dirty="0" err="1"/>
              <a:t>nghĩa</a:t>
            </a:r>
            <a:r>
              <a:rPr lang="en-US" b="1" dirty="0"/>
              <a:t> </a:t>
            </a:r>
            <a:r>
              <a:rPr lang="en-US" b="1" dirty="0" err="1"/>
              <a:t>dạng</a:t>
            </a:r>
            <a:r>
              <a:rPr lang="en-US" b="1" dirty="0"/>
              <a:t> </a:t>
            </a:r>
            <a:r>
              <a:rPr lang="en-US" b="1" dirty="0" err="1"/>
              <a:t>chuẩn</a:t>
            </a:r>
            <a:r>
              <a:rPr lang="en-US" b="1" dirty="0"/>
              <a:t> 2 (2NF):</a:t>
            </a:r>
          </a:p>
          <a:p>
            <a:pPr lvl="1" eaLnBrk="1" hangingPunct="1"/>
            <a:r>
              <a:rPr lang="en-US" dirty="0"/>
              <a:t>LĐQH R </a:t>
            </a:r>
            <a:r>
              <a:rPr lang="en-US" dirty="0" err="1"/>
              <a:t>đgl</a:t>
            </a:r>
            <a:r>
              <a:rPr lang="en-US" dirty="0"/>
              <a:t> </a:t>
            </a:r>
            <a:r>
              <a:rPr lang="en-US" dirty="0" err="1"/>
              <a:t>ở</a:t>
            </a:r>
            <a:r>
              <a:rPr lang="en-US" dirty="0"/>
              <a:t> </a:t>
            </a:r>
            <a:r>
              <a:rPr lang="en-US" dirty="0" err="1"/>
              <a:t>dạng</a:t>
            </a:r>
            <a:r>
              <a:rPr lang="en-US" dirty="0"/>
              <a:t> </a:t>
            </a:r>
            <a:r>
              <a:rPr lang="en-US" dirty="0" err="1"/>
              <a:t>chuẩn</a:t>
            </a:r>
            <a:r>
              <a:rPr lang="en-US" dirty="0"/>
              <a:t> 2 </a:t>
            </a:r>
            <a:r>
              <a:rPr lang="en-US" dirty="0" err="1"/>
              <a:t>nếu</a:t>
            </a:r>
            <a:r>
              <a:rPr lang="en-US" dirty="0"/>
              <a:t>:</a:t>
            </a:r>
          </a:p>
          <a:p>
            <a:pPr lvl="2" eaLnBrk="1" hangingPunct="1"/>
            <a:r>
              <a:rPr lang="en-US" dirty="0"/>
              <a:t>R </a:t>
            </a:r>
            <a:r>
              <a:rPr lang="en-US" dirty="0" err="1"/>
              <a:t>đạt</a:t>
            </a:r>
            <a:r>
              <a:rPr lang="en-US" dirty="0"/>
              <a:t> 1NF</a:t>
            </a:r>
          </a:p>
          <a:p>
            <a:pPr lvl="2" eaLnBrk="1" hangingPunct="1"/>
            <a:r>
              <a:rPr lang="en-US" dirty="0" err="1"/>
              <a:t>Mọi</a:t>
            </a:r>
            <a:r>
              <a:rPr lang="en-US" dirty="0"/>
              <a:t> </a:t>
            </a:r>
            <a:r>
              <a:rPr lang="en-US" dirty="0" err="1"/>
              <a:t>thuộc</a:t>
            </a:r>
            <a:r>
              <a:rPr lang="en-US" dirty="0"/>
              <a:t> </a:t>
            </a:r>
            <a:r>
              <a:rPr lang="en-US" dirty="0" err="1"/>
              <a:t>tính</a:t>
            </a:r>
            <a:r>
              <a:rPr lang="en-US" dirty="0"/>
              <a:t> </a:t>
            </a:r>
            <a:r>
              <a:rPr lang="en-US" dirty="0" err="1"/>
              <a:t>không</a:t>
            </a:r>
            <a:r>
              <a:rPr lang="en-US" dirty="0"/>
              <a:t> </a:t>
            </a:r>
            <a:r>
              <a:rPr lang="en-US" dirty="0" err="1"/>
              <a:t>khóa</a:t>
            </a:r>
            <a:r>
              <a:rPr lang="en-US" dirty="0"/>
              <a:t> A </a:t>
            </a:r>
            <a:r>
              <a:rPr lang="en-US" dirty="0" err="1"/>
              <a:t>trong</a:t>
            </a:r>
            <a:r>
              <a:rPr lang="en-US" dirty="0"/>
              <a:t> R </a:t>
            </a:r>
            <a:r>
              <a:rPr lang="en-US" dirty="0" err="1"/>
              <a:t>phụ</a:t>
            </a:r>
            <a:r>
              <a:rPr lang="en-US" dirty="0"/>
              <a:t> </a:t>
            </a:r>
            <a:r>
              <a:rPr lang="en-US" dirty="0" err="1"/>
              <a:t>thuộc</a:t>
            </a:r>
            <a:r>
              <a:rPr lang="en-US" dirty="0"/>
              <a:t> </a:t>
            </a:r>
            <a:r>
              <a:rPr lang="en-US" dirty="0" err="1"/>
              <a:t>hàm</a:t>
            </a:r>
            <a:r>
              <a:rPr lang="en-US" dirty="0"/>
              <a:t> </a:t>
            </a:r>
            <a:r>
              <a:rPr lang="en-US" dirty="0" err="1"/>
              <a:t>đầy</a:t>
            </a:r>
            <a:r>
              <a:rPr lang="en-US" dirty="0"/>
              <a:t> </a:t>
            </a:r>
            <a:r>
              <a:rPr lang="en-US" dirty="0" err="1"/>
              <a:t>đủ</a:t>
            </a:r>
            <a:r>
              <a:rPr lang="en-US" dirty="0"/>
              <a:t> </a:t>
            </a:r>
            <a:r>
              <a:rPr lang="en-US" dirty="0" err="1"/>
              <a:t>vào</a:t>
            </a:r>
            <a:r>
              <a:rPr lang="en-US" dirty="0"/>
              <a:t> </a:t>
            </a:r>
            <a:r>
              <a:rPr lang="en-US" dirty="0" err="1"/>
              <a:t>khóa</a:t>
            </a:r>
            <a:r>
              <a:rPr lang="en-US" dirty="0"/>
              <a:t> </a:t>
            </a:r>
            <a:r>
              <a:rPr lang="en-US" dirty="0" err="1"/>
              <a:t>của</a:t>
            </a:r>
            <a:r>
              <a:rPr lang="en-US" dirty="0"/>
              <a:t> R</a:t>
            </a:r>
          </a:p>
          <a:p>
            <a:endParaRPr lang="en-US" dirty="0"/>
          </a:p>
          <a:p>
            <a:r>
              <a:rPr lang="en-US" dirty="0">
                <a:highlight>
                  <a:srgbClr val="FFFF00"/>
                </a:highlight>
              </a:rPr>
              <a:t>(</a:t>
            </a:r>
            <a:r>
              <a:rPr lang="en-US" dirty="0" err="1">
                <a:highlight>
                  <a:srgbClr val="FFFF00"/>
                </a:highlight>
              </a:rPr>
              <a:t>mọi</a:t>
            </a:r>
            <a:r>
              <a:rPr lang="en-US" dirty="0">
                <a:highlight>
                  <a:srgbClr val="FFFF00"/>
                </a:highlight>
              </a:rPr>
              <a:t> </a:t>
            </a:r>
            <a:r>
              <a:rPr lang="en-US" dirty="0" err="1">
                <a:highlight>
                  <a:srgbClr val="FFFF00"/>
                </a:highlight>
              </a:rPr>
              <a:t>thuộc</a:t>
            </a:r>
            <a:r>
              <a:rPr lang="en-US" dirty="0">
                <a:highlight>
                  <a:srgbClr val="FFFF00"/>
                </a:highlight>
              </a:rPr>
              <a:t> </a:t>
            </a:r>
            <a:r>
              <a:rPr lang="en-US" dirty="0" err="1">
                <a:highlight>
                  <a:srgbClr val="FFFF00"/>
                </a:highlight>
              </a:rPr>
              <a:t>tính</a:t>
            </a:r>
            <a:r>
              <a:rPr lang="en-US" dirty="0">
                <a:highlight>
                  <a:srgbClr val="FFFF00"/>
                </a:highlight>
              </a:rPr>
              <a:t> ko </a:t>
            </a:r>
            <a:r>
              <a:rPr lang="en-US" dirty="0" err="1">
                <a:highlight>
                  <a:srgbClr val="FFFF00"/>
                </a:highlight>
              </a:rPr>
              <a:t>khoá</a:t>
            </a:r>
            <a:r>
              <a:rPr lang="en-US" dirty="0">
                <a:highlight>
                  <a:srgbClr val="FFFF00"/>
                </a:highlight>
              </a:rPr>
              <a:t> </a:t>
            </a:r>
            <a:r>
              <a:rPr lang="en-US" dirty="0" err="1">
                <a:highlight>
                  <a:srgbClr val="FFFF00"/>
                </a:highlight>
              </a:rPr>
              <a:t>phụ</a:t>
            </a:r>
            <a:r>
              <a:rPr lang="en-US" dirty="0">
                <a:highlight>
                  <a:srgbClr val="FFFF00"/>
                </a:highlight>
              </a:rPr>
              <a:t> </a:t>
            </a:r>
            <a:r>
              <a:rPr lang="en-US" dirty="0" err="1">
                <a:highlight>
                  <a:srgbClr val="FFFF00"/>
                </a:highlight>
              </a:rPr>
              <a:t>thuộc</a:t>
            </a:r>
            <a:r>
              <a:rPr lang="en-US" dirty="0">
                <a:highlight>
                  <a:srgbClr val="FFFF00"/>
                </a:highlight>
              </a:rPr>
              <a:t> </a:t>
            </a:r>
            <a:r>
              <a:rPr lang="en-US" dirty="0" err="1">
                <a:highlight>
                  <a:srgbClr val="FFFF00"/>
                </a:highlight>
              </a:rPr>
              <a:t>đầy</a:t>
            </a:r>
            <a:r>
              <a:rPr lang="en-US" dirty="0">
                <a:highlight>
                  <a:srgbClr val="FFFF00"/>
                </a:highlight>
              </a:rPr>
              <a:t> </a:t>
            </a:r>
            <a:r>
              <a:rPr lang="en-US" dirty="0" err="1">
                <a:highlight>
                  <a:srgbClr val="FFFF00"/>
                </a:highlight>
              </a:rPr>
              <a:t>đủ</a:t>
            </a:r>
            <a:r>
              <a:rPr lang="en-US" dirty="0">
                <a:highlight>
                  <a:srgbClr val="FFFF00"/>
                </a:highlight>
              </a:rPr>
              <a:t> </a:t>
            </a:r>
            <a:r>
              <a:rPr lang="en-US" dirty="0" err="1">
                <a:highlight>
                  <a:srgbClr val="FFFF00"/>
                </a:highlight>
              </a:rPr>
              <a:t>vào</a:t>
            </a:r>
            <a:r>
              <a:rPr lang="en-US" dirty="0">
                <a:highlight>
                  <a:srgbClr val="FFFF00"/>
                </a:highlight>
              </a:rPr>
              <a:t> </a:t>
            </a:r>
            <a:r>
              <a:rPr lang="en-US" dirty="0" err="1">
                <a:highlight>
                  <a:srgbClr val="FFFF00"/>
                </a:highlight>
              </a:rPr>
              <a:t>khoá</a:t>
            </a:r>
            <a:r>
              <a:rPr lang="en-US" dirty="0">
                <a:highlight>
                  <a:srgbClr val="FFFF00"/>
                </a:highlight>
              </a:rPr>
              <a:t>)</a:t>
            </a:r>
          </a:p>
        </p:txBody>
      </p:sp>
    </p:spTree>
    <p:extLst>
      <p:ext uri="{BB962C8B-B14F-4D97-AF65-F5344CB8AC3E}">
        <p14:creationId xmlns:p14="http://schemas.microsoft.com/office/powerpoint/2010/main" val="4266143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0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03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03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0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1A35-3612-C246-9363-37EB8420F3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855ABB-EBB8-E941-BB02-9492A6BCDAAF}"/>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7D8278E9-DAD4-C045-B895-8D3E31F6B673}"/>
              </a:ext>
            </a:extLst>
          </p:cNvPr>
          <p:cNvSpPr txBox="1"/>
          <p:nvPr/>
        </p:nvSpPr>
        <p:spPr>
          <a:xfrm>
            <a:off x="2286000" y="2328098"/>
            <a:ext cx="5562600" cy="2234458"/>
          </a:xfrm>
          <a:prstGeom prst="rect">
            <a:avLst/>
          </a:prstGeom>
          <a:noFill/>
        </p:spPr>
        <p:txBody>
          <a:bodyPr wrap="square">
            <a:spAutoFit/>
          </a:bodyPr>
          <a:lstStyle/>
          <a:p>
            <a:pPr marL="0" marR="0">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F = {B -&gt; EC		CD-&gt; AB	AC-&gt; BD	BC-&gt; AE		C-&gt; AD}</a:t>
            </a:r>
          </a:p>
          <a:p>
            <a:pPr marL="342900" marR="0" lvl="0" indent="-342900">
              <a:lnSpc>
                <a:spcPct val="115000"/>
              </a:lnSpc>
              <a:spcBef>
                <a:spcPts val="0"/>
              </a:spcBef>
              <a:spcAft>
                <a:spcPts val="1000"/>
              </a:spcAft>
              <a:buFont typeface="+mj-lt"/>
              <a:buAutoNum type="arabicPeriod"/>
            </a:pPr>
            <a:r>
              <a:rPr lang="vi-VN" sz="1600" dirty="0">
                <a:effectLst/>
                <a:latin typeface="Calibri" panose="020F0502020204030204" pitchFamily="34" charset="0"/>
                <a:ea typeface="SimSun" panose="02010600030101010101" pitchFamily="2" charset="-122"/>
                <a:cs typeface="Times New Roman" panose="02020603050405020304" pitchFamily="18" charset="0"/>
              </a:rPr>
              <a:t>Tìm tất cả khoá</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vi-VN" sz="1800" dirty="0">
                <a:effectLst/>
                <a:latin typeface="Times New Roman" panose="02020603050405020304" pitchFamily="18" charset="0"/>
                <a:ea typeface="Times New Roman" panose="02020603050405020304" pitchFamily="18" charset="0"/>
              </a:rPr>
              <a:t>-&gt; 1:25 PM</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vi-VN" sz="1600" dirty="0">
                <a:effectLst/>
                <a:latin typeface="Calibri" panose="020F0502020204030204" pitchFamily="34" charset="0"/>
                <a:ea typeface="SimSun" panose="02010600030101010101" pitchFamily="2" charset="-122"/>
                <a:cs typeface="Times New Roman" panose="02020603050405020304" pitchFamily="18" charset="0"/>
              </a:rPr>
              <a:t>Phủ tối thiểu</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vi-VN" sz="1800" dirty="0">
                <a:effectLst/>
                <a:latin typeface="Times New Roman" panose="02020603050405020304" pitchFamily="18" charset="0"/>
                <a:ea typeface="Times New Roman" panose="02020603050405020304" pitchFamily="18" charset="0"/>
              </a:rPr>
              <a:t>-&gt; 1:40</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7361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2403" name="Rectangle 3"/>
          <p:cNvSpPr>
            <a:spLocks noGrp="1" noChangeArrowheads="1"/>
          </p:cNvSpPr>
          <p:nvPr>
            <p:ph type="body" sz="half" idx="4294967295"/>
          </p:nvPr>
        </p:nvSpPr>
        <p:spPr>
          <a:xfrm>
            <a:off x="533400" y="1371600"/>
            <a:ext cx="8229600" cy="3352800"/>
          </a:xfrm>
        </p:spPr>
        <p:txBody>
          <a:bodyPr/>
          <a:lstStyle/>
          <a:p>
            <a:pPr eaLnBrk="1" hangingPunct="1"/>
            <a:r>
              <a:rPr lang="en-US"/>
              <a:t>Ví dụ:</a:t>
            </a:r>
          </a:p>
          <a:p>
            <a:pPr marL="669925" lvl="1" indent="-325438" eaLnBrk="1" hangingPunct="1"/>
            <a:r>
              <a:rPr lang="en-US" sz="2000"/>
              <a:t>LĐQH Dat_hang(</a:t>
            </a:r>
            <a:r>
              <a:rPr lang="en-US" sz="2000" b="1" u="sng"/>
              <a:t>soDH, maHH,</a:t>
            </a:r>
            <a:r>
              <a:rPr lang="en-US" sz="2000"/>
              <a:t> ngayDH, maKH, soluongdat) với quan hệ như sau:</a:t>
            </a:r>
          </a:p>
        </p:txBody>
      </p:sp>
      <p:graphicFrame>
        <p:nvGraphicFramePr>
          <p:cNvPr id="271471" name="Group 111"/>
          <p:cNvGraphicFramePr>
            <a:graphicFrameLocks noGrp="1"/>
          </p:cNvGraphicFramePr>
          <p:nvPr>
            <p:ph sz="half" idx="4294967295"/>
          </p:nvPr>
        </p:nvGraphicFramePr>
        <p:xfrm>
          <a:off x="1295400" y="2600325"/>
          <a:ext cx="7239000" cy="2103438"/>
        </p:xfrm>
        <a:graphic>
          <a:graphicData uri="http://schemas.openxmlformats.org/drawingml/2006/table">
            <a:tbl>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751013">
                  <a:extLst>
                    <a:ext uri="{9D8B030D-6E8A-4147-A177-3AD203B41FA5}">
                      <a16:colId xmlns:a16="http://schemas.microsoft.com/office/drawing/2014/main" val="20002"/>
                    </a:ext>
                  </a:extLst>
                </a:gridCol>
                <a:gridCol w="1449387">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5057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sng" strike="noStrike" cap="none" normalizeH="0" baseline="0">
                          <a:ln>
                            <a:noFill/>
                          </a:ln>
                          <a:solidFill>
                            <a:srgbClr val="FF33CC"/>
                          </a:solidFill>
                          <a:effectLst/>
                          <a:latin typeface="Arial" charset="0"/>
                          <a:cs typeface="Arial" charset="0"/>
                        </a:rPr>
                        <a:t>soDH</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sng" strike="noStrike" cap="none" normalizeH="0" baseline="0">
                          <a:ln>
                            <a:noFill/>
                          </a:ln>
                          <a:solidFill>
                            <a:srgbClr val="FF33CC"/>
                          </a:solidFill>
                          <a:effectLst/>
                          <a:latin typeface="Arial" charset="0"/>
                          <a:cs typeface="Arial" charset="0"/>
                        </a:rPr>
                        <a:t>maHH</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soluongdat</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ngayDH</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maKH</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5057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DH001</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PCDX48</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3</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05/01/06</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CTCN01</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057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DH002</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HDQT05</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5</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05/01/06</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CTVN01</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057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DH002</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HDQT10</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2</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05/01/06</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CTCN01</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057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DH001</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KBMS01</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5</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05/01/06</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CTCN01</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057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DH004</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PCDX48</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5</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15/01/07</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FF33CC"/>
                          </a:solidFill>
                          <a:effectLst/>
                          <a:latin typeface="Arial" charset="0"/>
                          <a:cs typeface="Arial" charset="0"/>
                        </a:rPr>
                        <a:t>CTHV01</a:t>
                      </a:r>
                    </a:p>
                  </a:txBody>
                  <a:tcPr marT="45727" marB="45727"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742458" name="Rectangle 58"/>
          <p:cNvSpPr>
            <a:spLocks noChangeArrowheads="1"/>
          </p:cNvSpPr>
          <p:nvPr/>
        </p:nvSpPr>
        <p:spPr bwMode="auto">
          <a:xfrm>
            <a:off x="533400" y="4648200"/>
            <a:ext cx="8229600" cy="2209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669925" lvl="1" indent="-325438" algn="just" fontAlgn="base">
              <a:spcBef>
                <a:spcPct val="20000"/>
              </a:spcBef>
              <a:spcAft>
                <a:spcPct val="0"/>
              </a:spcAft>
              <a:buClr>
                <a:srgbClr val="CC0000"/>
              </a:buClr>
              <a:buFontTx/>
              <a:buChar char="•"/>
            </a:pPr>
            <a:r>
              <a:rPr lang="en-US" sz="2200">
                <a:solidFill>
                  <a:srgbClr val="000000"/>
                </a:solidFill>
              </a:rPr>
              <a:t>FD: soDH 		</a:t>
            </a:r>
            <a:r>
              <a:rPr lang="en-US" sz="2200">
                <a:solidFill>
                  <a:srgbClr val="000000"/>
                </a:solidFill>
                <a:sym typeface="Wingdings" pitchFamily="2" charset="2"/>
              </a:rPr>
              <a:t> ngayDH, maKH</a:t>
            </a:r>
          </a:p>
          <a:p>
            <a:pPr marL="342900" indent="-342900" algn="just" fontAlgn="base">
              <a:spcBef>
                <a:spcPct val="20000"/>
              </a:spcBef>
              <a:spcAft>
                <a:spcPct val="0"/>
              </a:spcAft>
              <a:buClr>
                <a:srgbClr val="CC0000"/>
              </a:buClr>
              <a:buFont typeface="Wingdings 2" pitchFamily="18" charset="2"/>
              <a:buNone/>
            </a:pPr>
            <a:r>
              <a:rPr lang="en-US" sz="2200">
                <a:solidFill>
                  <a:srgbClr val="000000"/>
                </a:solidFill>
              </a:rPr>
              <a:t>		soDH, maHH 	</a:t>
            </a:r>
            <a:r>
              <a:rPr lang="en-US" sz="2200">
                <a:solidFill>
                  <a:srgbClr val="000000"/>
                </a:solidFill>
                <a:sym typeface="Wingdings" pitchFamily="2" charset="2"/>
              </a:rPr>
              <a:t> soluongdat, ngayDH, maKH</a:t>
            </a:r>
          </a:p>
          <a:p>
            <a:pPr marL="669925" lvl="1" indent="-325438" algn="just" fontAlgn="base">
              <a:spcBef>
                <a:spcPct val="20000"/>
              </a:spcBef>
              <a:spcAft>
                <a:spcPct val="0"/>
              </a:spcAft>
              <a:buClr>
                <a:srgbClr val="CC0000"/>
              </a:buClr>
              <a:buFont typeface="Arial" charset="0"/>
              <a:buChar char="-"/>
            </a:pPr>
            <a:r>
              <a:rPr lang="en-US" sz="2100">
                <a:solidFill>
                  <a:srgbClr val="0000CC"/>
                </a:solidFill>
              </a:rPr>
              <a:t>LĐQH trên không đạt 2NF vì thuộc tính không khóa </a:t>
            </a:r>
            <a:r>
              <a:rPr lang="en-US" sz="2100" b="1">
                <a:solidFill>
                  <a:srgbClr val="0000CC"/>
                </a:solidFill>
              </a:rPr>
              <a:t>ngayDH, maKH</a:t>
            </a:r>
            <a:r>
              <a:rPr lang="en-US" sz="2100">
                <a:solidFill>
                  <a:srgbClr val="0000CC"/>
                </a:solidFill>
              </a:rPr>
              <a:t> không phụ thuộc đầy đủ vào khóa </a:t>
            </a:r>
          </a:p>
          <a:p>
            <a:pPr marL="669925" lvl="1" indent="-325438" algn="just" fontAlgn="base">
              <a:spcBef>
                <a:spcPct val="20000"/>
              </a:spcBef>
              <a:spcAft>
                <a:spcPct val="0"/>
              </a:spcAft>
              <a:buClr>
                <a:srgbClr val="CC0000"/>
              </a:buClr>
              <a:buFont typeface="Arial" charset="0"/>
              <a:buNone/>
            </a:pPr>
            <a:r>
              <a:rPr lang="en-US" sz="2100" b="1">
                <a:solidFill>
                  <a:srgbClr val="FF3333"/>
                </a:solidFill>
              </a:rPr>
              <a:t>	K = {soDH, maHH}</a:t>
            </a:r>
            <a:r>
              <a:rPr lang="en-US" sz="2100">
                <a:solidFill>
                  <a:srgbClr val="0000CC"/>
                </a:solidFill>
              </a:rPr>
              <a:t> (chỉ phụ thuộc vào soDH)</a:t>
            </a:r>
            <a:endParaRPr lang="en-US" sz="2100">
              <a:solidFill>
                <a:srgbClr val="0000FF"/>
              </a:solidFill>
            </a:endParaRPr>
          </a:p>
        </p:txBody>
      </p:sp>
      <p:sp>
        <p:nvSpPr>
          <p:cNvPr id="289840"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2 (2NF) (tt)</a:t>
            </a:r>
          </a:p>
        </p:txBody>
      </p:sp>
    </p:spTree>
    <p:extLst>
      <p:ext uri="{BB962C8B-B14F-4D97-AF65-F5344CB8AC3E}">
        <p14:creationId xmlns:p14="http://schemas.microsoft.com/office/powerpoint/2010/main" val="1654570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24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424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71471"/>
                                        </p:tgtEl>
                                        <p:attrNameLst>
                                          <p:attrName>style.visibility</p:attrName>
                                        </p:attrNameLst>
                                      </p:cBhvr>
                                      <p:to>
                                        <p:strVal val="visible"/>
                                      </p:to>
                                    </p:set>
                                    <p:animEffect transition="in" filter="blinds(horizontal)">
                                      <p:cBhvr>
                                        <p:cTn id="13" dur="500"/>
                                        <p:tgtEl>
                                          <p:spTgt spid="2714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42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autoUpdateAnimBg="0"/>
      <p:bldP spid="74245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Các dạng chuẩn – Dạng chuẩn 2 (2NF) (tt)</a:t>
            </a:r>
          </a:p>
        </p:txBody>
      </p:sp>
      <p:sp>
        <p:nvSpPr>
          <p:cNvPr id="272387" name="Rectangle 3"/>
          <p:cNvSpPr>
            <a:spLocks noGrp="1" noChangeArrowheads="1"/>
          </p:cNvSpPr>
          <p:nvPr>
            <p:ph type="body" idx="1"/>
          </p:nvPr>
        </p:nvSpPr>
        <p:spPr/>
        <p:txBody>
          <a:bodyPr/>
          <a:lstStyle/>
          <a:p>
            <a:pPr eaLnBrk="1" hangingPunct="1"/>
            <a:r>
              <a:rPr lang="en-US" sz="2200"/>
              <a:t>LĐQH Ctiet_HD(</a:t>
            </a:r>
            <a:r>
              <a:rPr lang="en-US" sz="2200" b="1" u="sng"/>
              <a:t>soHD, maHH</a:t>
            </a:r>
            <a:r>
              <a:rPr lang="en-US" sz="2200"/>
              <a:t>, giaban, soluongban)</a:t>
            </a:r>
          </a:p>
          <a:p>
            <a:pPr lvl="1" eaLnBrk="1" hangingPunct="1"/>
            <a:r>
              <a:rPr lang="en-US" sz="2200"/>
              <a:t>FD: soHD, maHH </a:t>
            </a:r>
            <a:r>
              <a:rPr lang="en-US" sz="2200">
                <a:sym typeface="Wingdings" pitchFamily="2" charset="2"/>
              </a:rPr>
              <a:t> giaban, soluongban</a:t>
            </a:r>
          </a:p>
          <a:p>
            <a:pPr lvl="1" eaLnBrk="1" hangingPunct="1"/>
            <a:r>
              <a:rPr lang="en-US" sz="2200"/>
              <a:t>Khóa: K = {SoHD, maHH}</a:t>
            </a:r>
          </a:p>
          <a:p>
            <a:pPr lvl="1" eaLnBrk="1" hangingPunct="1"/>
            <a:r>
              <a:rPr lang="en-US" sz="2200"/>
              <a:t>Hai thuộc tính không khóa </a:t>
            </a:r>
            <a:r>
              <a:rPr lang="en-US" sz="2200" b="1"/>
              <a:t>giaban</a:t>
            </a:r>
            <a:r>
              <a:rPr lang="en-US" sz="2200"/>
              <a:t> và </a:t>
            </a:r>
            <a:r>
              <a:rPr lang="en-US" sz="2200" b="1"/>
              <a:t>soluongban</a:t>
            </a:r>
            <a:r>
              <a:rPr lang="en-US" sz="2200"/>
              <a:t> đều phụ thuộc đầy đủ vào khóa nên LĐQH này đạt 2NF.</a:t>
            </a:r>
          </a:p>
          <a:p>
            <a:pPr eaLnBrk="1" hangingPunct="1">
              <a:buFontTx/>
              <a:buNone/>
            </a:pPr>
            <a:endParaRPr lang="en-US" sz="2200"/>
          </a:p>
          <a:p>
            <a:pPr eaLnBrk="1" hangingPunct="1"/>
            <a:r>
              <a:rPr lang="en-US" sz="2200" b="1" i="1"/>
              <a:t>Nhận xét: </a:t>
            </a:r>
          </a:p>
          <a:p>
            <a:pPr lvl="1" eaLnBrk="1" hangingPunct="1"/>
            <a:r>
              <a:rPr lang="en-US" sz="2200"/>
              <a:t>Nếu LĐQH R chỉ có một khóa K và card(K)=1 thì R ở dạng chuẩn 2</a:t>
            </a:r>
          </a:p>
          <a:p>
            <a:pPr lvl="1" eaLnBrk="1" hangingPunct="1"/>
            <a:r>
              <a:rPr lang="en-US" sz="2200"/>
              <a:t>Một LĐQH ở dạng chuẩn 2 vẫn có thể chứa đựng sự trùng lắp thông tin.</a:t>
            </a:r>
          </a:p>
          <a:p>
            <a:endParaRPr lang="en-US"/>
          </a:p>
        </p:txBody>
      </p:sp>
    </p:spTree>
    <p:extLst>
      <p:ext uri="{BB962C8B-B14F-4D97-AF65-F5344CB8AC3E}">
        <p14:creationId xmlns:p14="http://schemas.microsoft.com/office/powerpoint/2010/main" val="2546823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2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2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23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2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2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2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4563" name="Rectangle 3"/>
          <p:cNvSpPr>
            <a:spLocks noGrp="1" noChangeArrowheads="1"/>
          </p:cNvSpPr>
          <p:nvPr>
            <p:ph type="body" idx="4294967295"/>
          </p:nvPr>
        </p:nvSpPr>
        <p:spPr/>
        <p:txBody>
          <a:bodyPr/>
          <a:lstStyle/>
          <a:p>
            <a:pPr eaLnBrk="1" hangingPunct="1"/>
            <a:r>
              <a:rPr lang="en-US" b="1"/>
              <a:t>Định nghĩa dạng chuẩn 2 (2NF):</a:t>
            </a:r>
          </a:p>
          <a:p>
            <a:pPr marL="669925" lvl="1" indent="-325438" eaLnBrk="1" hangingPunct="1"/>
            <a:r>
              <a:rPr lang="en-US"/>
              <a:t>LĐQH R đgl ở dạng chuẩn 2 nếu:</a:t>
            </a:r>
          </a:p>
          <a:p>
            <a:pPr marL="1022350" lvl="2" indent="-350838" eaLnBrk="1" hangingPunct="1"/>
            <a:r>
              <a:rPr lang="en-US"/>
              <a:t>R đạt 1NF</a:t>
            </a:r>
          </a:p>
          <a:p>
            <a:pPr marL="1022350" lvl="2" indent="-350838" eaLnBrk="1" hangingPunct="1"/>
            <a:r>
              <a:rPr lang="en-US"/>
              <a:t>Mọi thuộc tính không khóa A trong R phụ thuộc hàm đầy đủ vào khóa của R</a:t>
            </a:r>
          </a:p>
          <a:p>
            <a:pPr eaLnBrk="1" hangingPunct="1"/>
            <a:r>
              <a:rPr lang="en-US" sz="2500" b="1"/>
              <a:t>Định nghĩa khác:</a:t>
            </a:r>
          </a:p>
          <a:p>
            <a:pPr marL="669925" lvl="1" indent="-325438" eaLnBrk="1" hangingPunct="1"/>
            <a:r>
              <a:rPr lang="en-US"/>
              <a:t>Lược đồ quan hệ đạt 2NF nếu với mọi FD  X</a:t>
            </a:r>
            <a:r>
              <a:rPr lang="en-US">
                <a:sym typeface="Wingdings" pitchFamily="2" charset="2"/>
              </a:rPr>
              <a:t>A đúng trong R thì:</a:t>
            </a:r>
          </a:p>
          <a:p>
            <a:pPr marL="1022350" lvl="2" indent="-350838" eaLnBrk="1" hangingPunct="1"/>
            <a:r>
              <a:rPr lang="en-US"/>
              <a:t>(1) A </a:t>
            </a:r>
            <a:r>
              <a:rPr lang="en-US">
                <a:sym typeface="Symbol" pitchFamily="18" charset="2"/>
              </a:rPr>
              <a:t>X			 	hoặc</a:t>
            </a:r>
          </a:p>
          <a:p>
            <a:pPr marL="1022350" lvl="2" indent="-350838" eaLnBrk="1" hangingPunct="1"/>
            <a:r>
              <a:rPr lang="en-US">
                <a:sym typeface="Symbol" pitchFamily="18" charset="2"/>
              </a:rPr>
              <a:t>(2) A là thuộc tính khóa trong R  	hoặc</a:t>
            </a:r>
          </a:p>
          <a:p>
            <a:pPr marL="1022350" lvl="2" indent="-350838" eaLnBrk="1" hangingPunct="1"/>
            <a:r>
              <a:rPr lang="en-US">
                <a:sym typeface="Symbol" pitchFamily="18" charset="2"/>
              </a:rPr>
              <a:t>(3) X không là tập con của một khóa nào, hoặc</a:t>
            </a:r>
          </a:p>
          <a:p>
            <a:pPr marL="1022350" lvl="2" indent="-350838" eaLnBrk="1" hangingPunct="1"/>
            <a:r>
              <a:rPr lang="en-US">
                <a:sym typeface="Symbol" pitchFamily="18" charset="2"/>
              </a:rPr>
              <a:t>(4) X là siêu khóa của R</a:t>
            </a:r>
            <a:endParaRPr lang="en-US"/>
          </a:p>
        </p:txBody>
      </p:sp>
      <p:sp>
        <p:nvSpPr>
          <p:cNvPr id="291843"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2 (2NF) (tt)</a:t>
            </a:r>
          </a:p>
        </p:txBody>
      </p:sp>
    </p:spTree>
    <p:extLst>
      <p:ext uri="{BB962C8B-B14F-4D97-AF65-F5344CB8AC3E}">
        <p14:creationId xmlns:p14="http://schemas.microsoft.com/office/powerpoint/2010/main" val="377749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4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4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45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4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45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45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456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456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4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3"/>
          <p:cNvSpPr>
            <a:spLocks noGrp="1" noChangeArrowheads="1"/>
          </p:cNvSpPr>
          <p:nvPr>
            <p:ph type="body" idx="4294967295"/>
          </p:nvPr>
        </p:nvSpPr>
        <p:spPr/>
        <p:txBody>
          <a:bodyPr/>
          <a:lstStyle/>
          <a:p>
            <a:pPr eaLnBrk="1" hangingPunct="1">
              <a:lnSpc>
                <a:spcPct val="90000"/>
              </a:lnSpc>
            </a:pPr>
            <a:r>
              <a:rPr lang="en-US"/>
              <a:t>Cách kiểm tra lược đồ quan hệ ở dạng chuẩn 2:</a:t>
            </a:r>
          </a:p>
          <a:p>
            <a:pPr marL="669925" lvl="1" indent="-325438" eaLnBrk="1" hangingPunct="1">
              <a:lnSpc>
                <a:spcPct val="90000"/>
              </a:lnSpc>
            </a:pPr>
            <a:r>
              <a:rPr lang="en-US"/>
              <a:t>Tìm tất cả các khóa của lược đồ quan hệ</a:t>
            </a:r>
          </a:p>
          <a:p>
            <a:pPr marL="669925" lvl="1" indent="-325438" eaLnBrk="1" hangingPunct="1">
              <a:lnSpc>
                <a:spcPct val="90000"/>
              </a:lnSpc>
            </a:pPr>
            <a:r>
              <a:rPr lang="en-US"/>
              <a:t>Xác định tập thuộc tính khóa, tập thuộc tính không khóa</a:t>
            </a:r>
          </a:p>
          <a:p>
            <a:pPr marL="669925" lvl="1" indent="-325438" eaLnBrk="1" hangingPunct="1">
              <a:lnSpc>
                <a:spcPct val="90000"/>
              </a:lnSpc>
            </a:pPr>
            <a:r>
              <a:rPr lang="en-US"/>
              <a:t>Kiểm tra lần lượt từng pth: X</a:t>
            </a:r>
            <a:r>
              <a:rPr lang="en-US">
                <a:sym typeface="Wingdings" pitchFamily="2" charset="2"/>
              </a:rPr>
              <a:t>A trong tập F</a:t>
            </a:r>
          </a:p>
          <a:p>
            <a:pPr marL="1022350" lvl="2" indent="-350838" eaLnBrk="1" hangingPunct="1">
              <a:lnSpc>
                <a:spcPct val="90000"/>
              </a:lnSpc>
            </a:pPr>
            <a:r>
              <a:rPr lang="en-US">
                <a:sym typeface="Wingdings" pitchFamily="2" charset="2"/>
              </a:rPr>
              <a:t>Nếu có pth XA nào mà:</a:t>
            </a:r>
          </a:p>
          <a:p>
            <a:pPr lvl="3" eaLnBrk="1" hangingPunct="1">
              <a:lnSpc>
                <a:spcPct val="90000"/>
              </a:lnSpc>
            </a:pPr>
            <a:r>
              <a:rPr lang="en-US"/>
              <a:t>X là tập con của khóa </a:t>
            </a:r>
            <a:r>
              <a:rPr lang="en-US" b="1" u="sng">
                <a:solidFill>
                  <a:srgbClr val="3333FF"/>
                </a:solidFill>
              </a:rPr>
              <a:t>và</a:t>
            </a:r>
          </a:p>
          <a:p>
            <a:pPr lvl="3" eaLnBrk="1" hangingPunct="1">
              <a:lnSpc>
                <a:spcPct val="90000"/>
              </a:lnSpc>
            </a:pPr>
            <a:r>
              <a:rPr lang="en-US"/>
              <a:t>A là thuộc tính không khóa</a:t>
            </a:r>
          </a:p>
          <a:p>
            <a:pPr marL="1022350" lvl="2" indent="-350838" eaLnBrk="1" hangingPunct="1">
              <a:lnSpc>
                <a:spcPct val="90000"/>
              </a:lnSpc>
              <a:buFontTx/>
              <a:buNone/>
            </a:pPr>
            <a:r>
              <a:rPr lang="en-US"/>
              <a:t>	thì kết luận lược đồ này không ở dạng chuẩn 2</a:t>
            </a:r>
          </a:p>
          <a:p>
            <a:pPr marL="1022350" lvl="2" indent="-350838" eaLnBrk="1" hangingPunct="1">
              <a:lnSpc>
                <a:spcPct val="90000"/>
              </a:lnSpc>
            </a:pPr>
            <a:r>
              <a:rPr lang="en-US"/>
              <a:t>Ngược lại, nếu tất cả các pth X</a:t>
            </a:r>
            <a:r>
              <a:rPr lang="en-US">
                <a:sym typeface="Wingdings" pitchFamily="2" charset="2"/>
              </a:rPr>
              <a:t>A trong F có:</a:t>
            </a:r>
          </a:p>
          <a:p>
            <a:pPr lvl="3" eaLnBrk="1" hangingPunct="1">
              <a:lnSpc>
                <a:spcPct val="90000"/>
              </a:lnSpc>
            </a:pPr>
            <a:r>
              <a:rPr lang="en-US">
                <a:sym typeface="Wingdings" pitchFamily="2" charset="2"/>
              </a:rPr>
              <a:t>vế trái không phải là tập con của khóa </a:t>
            </a:r>
            <a:r>
              <a:rPr lang="en-US" b="1" u="sng">
                <a:solidFill>
                  <a:srgbClr val="3333FF"/>
                </a:solidFill>
                <a:sym typeface="Wingdings" pitchFamily="2" charset="2"/>
              </a:rPr>
              <a:t>hoặc</a:t>
            </a:r>
          </a:p>
          <a:p>
            <a:pPr lvl="3" eaLnBrk="1" hangingPunct="1">
              <a:lnSpc>
                <a:spcPct val="90000"/>
              </a:lnSpc>
            </a:pPr>
            <a:r>
              <a:rPr lang="en-US">
                <a:sym typeface="Wingdings" pitchFamily="2" charset="2"/>
              </a:rPr>
              <a:t>vế phải là thuộc tính khóa</a:t>
            </a:r>
          </a:p>
          <a:p>
            <a:pPr marL="1022350" lvl="2" indent="-350838" eaLnBrk="1" hangingPunct="1">
              <a:lnSpc>
                <a:spcPct val="90000"/>
              </a:lnSpc>
              <a:buFontTx/>
              <a:buNone/>
            </a:pPr>
            <a:r>
              <a:rPr lang="en-US"/>
              <a:t>	thì kết luận lược đồ ở dạng chuẩn 2</a:t>
            </a:r>
          </a:p>
        </p:txBody>
      </p:sp>
      <p:sp>
        <p:nvSpPr>
          <p:cNvPr id="292867"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2 (2NF)</a:t>
            </a:r>
            <a:br>
              <a:rPr lang="en-US" sz="2800" b="1">
                <a:solidFill>
                  <a:srgbClr val="FF0066"/>
                </a:solidFill>
              </a:rPr>
            </a:br>
            <a:r>
              <a:rPr lang="en-US" sz="2400" b="1">
                <a:solidFill>
                  <a:srgbClr val="FF0066"/>
                </a:solidFill>
              </a:rPr>
              <a:t>- Kiểm tra lđqh đạt 2NF </a:t>
            </a:r>
          </a:p>
        </p:txBody>
      </p:sp>
    </p:spTree>
    <p:extLst>
      <p:ext uri="{BB962C8B-B14F-4D97-AF65-F5344CB8AC3E}">
        <p14:creationId xmlns:p14="http://schemas.microsoft.com/office/powerpoint/2010/main" val="3554623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44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43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443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443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4434">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34">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4434">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4434">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4434">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44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3"/>
          <p:cNvSpPr>
            <a:spLocks noGrp="1" noChangeArrowheads="1"/>
          </p:cNvSpPr>
          <p:nvPr>
            <p:ph type="body" idx="4294967295"/>
          </p:nvPr>
        </p:nvSpPr>
        <p:spPr/>
        <p:txBody>
          <a:bodyPr/>
          <a:lstStyle/>
          <a:p>
            <a:pPr eaLnBrk="1" hangingPunct="1">
              <a:lnSpc>
                <a:spcPct val="80000"/>
              </a:lnSpc>
            </a:pPr>
            <a:r>
              <a:rPr lang="en-US" dirty="0" err="1"/>
              <a:t>Ví</a:t>
            </a:r>
            <a:r>
              <a:rPr lang="en-US" dirty="0"/>
              <a:t> </a:t>
            </a:r>
            <a:r>
              <a:rPr lang="en-US" dirty="0" err="1"/>
              <a:t>dụ</a:t>
            </a:r>
            <a:r>
              <a:rPr lang="en-US" dirty="0"/>
              <a:t>:</a:t>
            </a:r>
          </a:p>
          <a:p>
            <a:pPr marL="669925" lvl="1" indent="-325438" eaLnBrk="1" hangingPunct="1">
              <a:lnSpc>
                <a:spcPct val="80000"/>
              </a:lnSpc>
            </a:pPr>
            <a:r>
              <a:rPr lang="en-US" dirty="0"/>
              <a:t>Cho R(ABCD)</a:t>
            </a:r>
          </a:p>
          <a:p>
            <a:pPr marL="669925" lvl="1" indent="-325438" eaLnBrk="1" hangingPunct="1">
              <a:lnSpc>
                <a:spcPct val="80000"/>
              </a:lnSpc>
            </a:pPr>
            <a:r>
              <a:rPr lang="en-US" dirty="0"/>
              <a:t>F = {AB</a:t>
            </a:r>
            <a:r>
              <a:rPr lang="en-US" dirty="0">
                <a:sym typeface="Wingdings" pitchFamily="2" charset="2"/>
              </a:rPr>
              <a:t>C, 	AD, 		BDC</a:t>
            </a:r>
            <a:r>
              <a:rPr lang="en-US" dirty="0"/>
              <a:t>} </a:t>
            </a:r>
          </a:p>
          <a:p>
            <a:pPr marL="669925" lvl="1" indent="-325438" eaLnBrk="1" hangingPunct="1">
              <a:lnSpc>
                <a:spcPct val="80000"/>
              </a:lnSpc>
              <a:buFontTx/>
              <a:buNone/>
            </a:pPr>
            <a:r>
              <a:rPr lang="en-US" dirty="0" err="1"/>
              <a:t>Hỏi</a:t>
            </a:r>
            <a:r>
              <a:rPr lang="en-US" dirty="0"/>
              <a:t>: </a:t>
            </a:r>
            <a:r>
              <a:rPr lang="en-US" dirty="0" err="1"/>
              <a:t>Lược</a:t>
            </a:r>
            <a:r>
              <a:rPr lang="en-US" dirty="0"/>
              <a:t> </a:t>
            </a:r>
            <a:r>
              <a:rPr lang="en-US" dirty="0" err="1"/>
              <a:t>đồ</a:t>
            </a:r>
            <a:r>
              <a:rPr lang="en-US" dirty="0"/>
              <a:t> R </a:t>
            </a:r>
            <a:r>
              <a:rPr lang="en-US" dirty="0" err="1"/>
              <a:t>có</a:t>
            </a:r>
            <a:r>
              <a:rPr lang="en-US" dirty="0"/>
              <a:t> </a:t>
            </a:r>
            <a:r>
              <a:rPr lang="en-US" dirty="0" err="1"/>
              <a:t>ở</a:t>
            </a:r>
            <a:r>
              <a:rPr lang="en-US" dirty="0"/>
              <a:t> </a:t>
            </a:r>
            <a:r>
              <a:rPr lang="en-US" dirty="0" err="1"/>
              <a:t>dạng</a:t>
            </a:r>
            <a:r>
              <a:rPr lang="en-US" dirty="0"/>
              <a:t> </a:t>
            </a:r>
            <a:r>
              <a:rPr lang="en-US" dirty="0" err="1"/>
              <a:t>chuẩn</a:t>
            </a:r>
            <a:r>
              <a:rPr lang="en-US" dirty="0"/>
              <a:t> 2 </a:t>
            </a:r>
            <a:r>
              <a:rPr lang="en-US" dirty="0" err="1"/>
              <a:t>không</a:t>
            </a:r>
            <a:r>
              <a:rPr lang="en-US" dirty="0"/>
              <a:t>?</a:t>
            </a:r>
          </a:p>
          <a:p>
            <a:pPr eaLnBrk="1" hangingPunct="1">
              <a:lnSpc>
                <a:spcPct val="80000"/>
              </a:lnSpc>
            </a:pPr>
            <a:r>
              <a:rPr lang="en-US" dirty="0" err="1"/>
              <a:t>Cách</a:t>
            </a:r>
            <a:r>
              <a:rPr lang="en-US" dirty="0"/>
              <a:t> </a:t>
            </a:r>
            <a:r>
              <a:rPr lang="en-US" dirty="0" err="1"/>
              <a:t>làm</a:t>
            </a:r>
            <a:r>
              <a:rPr lang="en-US" dirty="0"/>
              <a:t>:</a:t>
            </a:r>
          </a:p>
          <a:p>
            <a:r>
              <a:rPr lang="vi-VN" sz="2800" dirty="0"/>
              <a:t>U = ABCD</a:t>
            </a:r>
            <a:endParaRPr lang="en-US" sz="2800" dirty="0"/>
          </a:p>
          <a:p>
            <a:r>
              <a:rPr lang="vi-VN" sz="2800" dirty="0"/>
              <a:t>UR = CD</a:t>
            </a:r>
            <a:endParaRPr lang="en-US" sz="2800" dirty="0"/>
          </a:p>
          <a:p>
            <a:r>
              <a:rPr lang="vi-VN" sz="2800" dirty="0"/>
              <a:t>UL = ABD</a:t>
            </a:r>
            <a:endParaRPr lang="en-US" sz="2800" dirty="0"/>
          </a:p>
          <a:p>
            <a:r>
              <a:rPr lang="vi-VN" sz="2800" dirty="0"/>
              <a:t>N = AB, N+ = ABCD = U, KHOÁ DUY NHẤT</a:t>
            </a:r>
            <a:endParaRPr lang="en-US" sz="2800" dirty="0"/>
          </a:p>
          <a:p>
            <a:r>
              <a:rPr lang="vi-VN" sz="2800" dirty="0"/>
              <a:t>THUỘC TÍNH KHOÁ: A, B</a:t>
            </a:r>
            <a:endParaRPr lang="en-US" sz="2800" dirty="0"/>
          </a:p>
          <a:p>
            <a:r>
              <a:rPr lang="vi-VN" sz="2800" dirty="0"/>
              <a:t>THUỘC TÍNH KO KHOÁ: C, D</a:t>
            </a:r>
            <a:endParaRPr lang="en-US" sz="2800" dirty="0"/>
          </a:p>
          <a:p>
            <a:r>
              <a:rPr lang="vi-VN" sz="2800" dirty="0"/>
              <a:t>XÉT THOẢ 2NF? KO THOẢ 2NF VÌ A -&gt;D</a:t>
            </a:r>
            <a:endParaRPr lang="en-US" dirty="0"/>
          </a:p>
        </p:txBody>
      </p:sp>
      <p:sp>
        <p:nvSpPr>
          <p:cNvPr id="293891"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2 (2NF)</a:t>
            </a:r>
            <a:br>
              <a:rPr lang="en-US" sz="2800" b="1">
                <a:solidFill>
                  <a:srgbClr val="FF0066"/>
                </a:solidFill>
              </a:rPr>
            </a:br>
            <a:r>
              <a:rPr lang="en-US" sz="2400" b="1">
                <a:solidFill>
                  <a:srgbClr val="FF0066"/>
                </a:solidFill>
              </a:rPr>
              <a:t>- Kiểm tra lđqh đạt 2NF (tt)</a:t>
            </a:r>
          </a:p>
        </p:txBody>
      </p:sp>
    </p:spTree>
    <p:extLst>
      <p:ext uri="{BB962C8B-B14F-4D97-AF65-F5344CB8AC3E}">
        <p14:creationId xmlns:p14="http://schemas.microsoft.com/office/powerpoint/2010/main" val="1105865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4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4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45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5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body" idx="1"/>
          </p:nvPr>
        </p:nvSpPr>
        <p:spPr/>
        <p:txBody>
          <a:bodyPr/>
          <a:lstStyle/>
          <a:p>
            <a:pPr eaLnBrk="1" hangingPunct="1"/>
            <a:r>
              <a:rPr lang="en-US"/>
              <a:t>Ví dụ:</a:t>
            </a:r>
          </a:p>
          <a:p>
            <a:pPr lvl="1" eaLnBrk="1" hangingPunct="1">
              <a:buFontTx/>
              <a:buNone/>
            </a:pPr>
            <a:r>
              <a:rPr lang="en-US"/>
              <a:t>Cho R(CSZ) 	F = {CS</a:t>
            </a:r>
            <a:r>
              <a:rPr lang="en-US">
                <a:sym typeface="Wingdings" pitchFamily="2" charset="2"/>
              </a:rPr>
              <a:t>Z, ZC</a:t>
            </a:r>
            <a:r>
              <a:rPr lang="en-US"/>
              <a:t>} </a:t>
            </a:r>
          </a:p>
          <a:p>
            <a:pPr lvl="1" eaLnBrk="1" hangingPunct="1">
              <a:buFontTx/>
              <a:buNone/>
            </a:pPr>
            <a:r>
              <a:rPr lang="en-US"/>
              <a:t>Hỏi: Lược đồ R có ở dạng chuẩn 2 không?</a:t>
            </a:r>
          </a:p>
          <a:p>
            <a:pPr eaLnBrk="1" hangingPunct="1"/>
            <a:r>
              <a:rPr lang="en-US" sz="2400"/>
              <a:t>Cách làm:</a:t>
            </a:r>
          </a:p>
          <a:p>
            <a:pPr lvl="1" eaLnBrk="1" hangingPunct="1"/>
            <a:r>
              <a:rPr lang="en-US" sz="2000"/>
              <a:t>Khóa là: K1 = CS, K2 = SZ</a:t>
            </a:r>
          </a:p>
          <a:p>
            <a:pPr lvl="1" eaLnBrk="1" hangingPunct="1"/>
            <a:r>
              <a:rPr lang="en-US" sz="2000"/>
              <a:t>Tập thuộc tính khóa: CSZ</a:t>
            </a:r>
          </a:p>
          <a:p>
            <a:pPr lvl="1" eaLnBrk="1" hangingPunct="1"/>
            <a:r>
              <a:rPr lang="en-US" sz="2000"/>
              <a:t>Không có thuộc tính không khóa</a:t>
            </a:r>
          </a:p>
          <a:p>
            <a:pPr lvl="1" eaLnBrk="1" hangingPunct="1">
              <a:buFontTx/>
              <a:buNone/>
            </a:pPr>
            <a:r>
              <a:rPr lang="en-US" sz="2000">
                <a:sym typeface="Wingdings" pitchFamily="2" charset="2"/>
              </a:rPr>
              <a:t> không thể nào có trường hợp thuộc tính không khóa phụ thuộc không đầy đủ vào khóa lược đồ R ở dạng chuẩn 2.	</a:t>
            </a:r>
          </a:p>
          <a:p>
            <a:pPr eaLnBrk="1" hangingPunct="1"/>
            <a:r>
              <a:rPr lang="en-US" sz="2400"/>
              <a:t>Nhận xét:</a:t>
            </a:r>
          </a:p>
          <a:p>
            <a:pPr lvl="1" eaLnBrk="1" hangingPunct="1"/>
            <a:r>
              <a:rPr lang="en-US" b="1" i="1">
                <a:solidFill>
                  <a:srgbClr val="FF3333"/>
                </a:solidFill>
              </a:rPr>
              <a:t>Nếu tất cả các thuộc tính của lược đồ quan hệ đều là thuộc tính khóa thì lược đồ là 2NF.</a:t>
            </a:r>
            <a:endParaRPr lang="en-US"/>
          </a:p>
        </p:txBody>
      </p:sp>
      <p:sp>
        <p:nvSpPr>
          <p:cNvPr id="294915"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2 (2NF)</a:t>
            </a:r>
            <a:br>
              <a:rPr lang="en-US" sz="2800" b="1">
                <a:solidFill>
                  <a:srgbClr val="FF0066"/>
                </a:solidFill>
              </a:rPr>
            </a:br>
            <a:r>
              <a:rPr lang="en-US" sz="2400" b="1">
                <a:solidFill>
                  <a:srgbClr val="FF0066"/>
                </a:solidFill>
              </a:rPr>
              <a:t>- Kiểm tra lđqh đạt 2NF (tt)</a:t>
            </a:r>
          </a:p>
        </p:txBody>
      </p:sp>
    </p:spTree>
    <p:extLst>
      <p:ext uri="{BB962C8B-B14F-4D97-AF65-F5344CB8AC3E}">
        <p14:creationId xmlns:p14="http://schemas.microsoft.com/office/powerpoint/2010/main" val="3521272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48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48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48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48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48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48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48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48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48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3"/>
          <p:cNvSpPr>
            <a:spLocks noGrp="1" noChangeArrowheads="1"/>
          </p:cNvSpPr>
          <p:nvPr>
            <p:ph type="body" idx="4294967295"/>
          </p:nvPr>
        </p:nvSpPr>
        <p:spPr/>
        <p:txBody>
          <a:bodyPr/>
          <a:lstStyle/>
          <a:p>
            <a:pPr eaLnBrk="1" hangingPunct="1">
              <a:lnSpc>
                <a:spcPct val="90000"/>
              </a:lnSpc>
            </a:pPr>
            <a:r>
              <a:rPr lang="en-US"/>
              <a:t>Ví dụ:</a:t>
            </a:r>
          </a:p>
          <a:p>
            <a:pPr marL="669925" lvl="1" indent="-325438" eaLnBrk="1" hangingPunct="1">
              <a:lnSpc>
                <a:spcPct val="90000"/>
              </a:lnSpc>
            </a:pPr>
            <a:r>
              <a:rPr lang="en-US"/>
              <a:t>Cho R(ABCD)</a:t>
            </a:r>
          </a:p>
          <a:p>
            <a:pPr marL="669925" lvl="1" indent="-325438" eaLnBrk="1" hangingPunct="1">
              <a:lnSpc>
                <a:spcPct val="90000"/>
              </a:lnSpc>
            </a:pPr>
            <a:r>
              <a:rPr lang="en-US"/>
              <a:t>F = {A</a:t>
            </a:r>
            <a:r>
              <a:rPr lang="en-US">
                <a:sym typeface="Wingdings" pitchFamily="2" charset="2"/>
              </a:rPr>
              <a:t>BC,	BD</a:t>
            </a:r>
            <a:r>
              <a:rPr lang="en-US"/>
              <a:t>} </a:t>
            </a:r>
          </a:p>
          <a:p>
            <a:pPr marL="669925" lvl="1" indent="-325438" eaLnBrk="1" hangingPunct="1">
              <a:lnSpc>
                <a:spcPct val="90000"/>
              </a:lnSpc>
              <a:buFontTx/>
              <a:buNone/>
            </a:pPr>
            <a:r>
              <a:rPr lang="en-US"/>
              <a:t>Hỏi: Lược đồ R có ở dạng chuẩn 2 không?</a:t>
            </a:r>
          </a:p>
          <a:p>
            <a:pPr eaLnBrk="1" hangingPunct="1">
              <a:lnSpc>
                <a:spcPct val="90000"/>
              </a:lnSpc>
            </a:pPr>
            <a:r>
              <a:rPr lang="en-US"/>
              <a:t>Cách làm:</a:t>
            </a:r>
          </a:p>
          <a:p>
            <a:pPr marL="669925" lvl="1" indent="-325438" eaLnBrk="1" hangingPunct="1">
              <a:lnSpc>
                <a:spcPct val="90000"/>
              </a:lnSpc>
            </a:pPr>
            <a:r>
              <a:rPr lang="en-US"/>
              <a:t>Lược đồ quan hệ trên có một khóa duy nhất là: K = A</a:t>
            </a:r>
          </a:p>
          <a:p>
            <a:pPr marL="669925" lvl="1" indent="-325438" eaLnBrk="1" hangingPunct="1">
              <a:lnSpc>
                <a:spcPct val="90000"/>
              </a:lnSpc>
            </a:pPr>
            <a:r>
              <a:rPr lang="en-US">
                <a:sym typeface="Wingdings" pitchFamily="2" charset="2"/>
              </a:rPr>
              <a:t>Lược đồ R là 2NF vì không tồn tại tập con thực sự của khóa nên không tồn tại phụ thuộc hàm không đầy đủ của thuộc tính không khóa vào khóa.</a:t>
            </a:r>
            <a:endParaRPr lang="en-US"/>
          </a:p>
          <a:p>
            <a:pPr eaLnBrk="1" hangingPunct="1">
              <a:lnSpc>
                <a:spcPct val="90000"/>
              </a:lnSpc>
            </a:pPr>
            <a:r>
              <a:rPr lang="en-US"/>
              <a:t>Nhận xét:</a:t>
            </a:r>
          </a:p>
          <a:p>
            <a:pPr marL="669925" lvl="1" indent="-325438" eaLnBrk="1" hangingPunct="1">
              <a:lnSpc>
                <a:spcPct val="90000"/>
              </a:lnSpc>
            </a:pPr>
            <a:r>
              <a:rPr lang="en-US" b="1" i="1">
                <a:solidFill>
                  <a:srgbClr val="FF3333"/>
                </a:solidFill>
              </a:rPr>
              <a:t>Nếu tất cả các khóa của lược đồ quan hệ chỉ có một thuộc tính thì lược đồ quan hệ là 2NF</a:t>
            </a:r>
          </a:p>
          <a:p>
            <a:pPr eaLnBrk="1" hangingPunct="1">
              <a:lnSpc>
                <a:spcPct val="90000"/>
              </a:lnSpc>
            </a:pPr>
            <a:endParaRPr lang="en-US"/>
          </a:p>
        </p:txBody>
      </p:sp>
      <p:sp>
        <p:nvSpPr>
          <p:cNvPr id="295939"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2 (2NF)</a:t>
            </a:r>
            <a:br>
              <a:rPr lang="en-US" sz="2800" b="1">
                <a:solidFill>
                  <a:srgbClr val="FF0066"/>
                </a:solidFill>
              </a:rPr>
            </a:br>
            <a:r>
              <a:rPr lang="en-US" sz="2400" b="1">
                <a:solidFill>
                  <a:srgbClr val="FF0066"/>
                </a:solidFill>
              </a:rPr>
              <a:t>- Kiểm tra lđqh đạt 2NF (tt)</a:t>
            </a:r>
          </a:p>
        </p:txBody>
      </p:sp>
    </p:spTree>
    <p:extLst>
      <p:ext uri="{BB962C8B-B14F-4D97-AF65-F5344CB8AC3E}">
        <p14:creationId xmlns:p14="http://schemas.microsoft.com/office/powerpoint/2010/main" val="3388823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75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75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750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750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750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750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750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75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8434" name="Rectangle 2"/>
          <p:cNvSpPr>
            <a:spLocks noGrp="1" noChangeArrowheads="1"/>
          </p:cNvSpPr>
          <p:nvPr>
            <p:ph type="body" idx="1"/>
          </p:nvPr>
        </p:nvSpPr>
        <p:spPr/>
        <p:txBody>
          <a:bodyPr/>
          <a:lstStyle/>
          <a:p>
            <a:pPr eaLnBrk="1" hangingPunct="1">
              <a:lnSpc>
                <a:spcPct val="90000"/>
              </a:lnSpc>
            </a:pPr>
            <a:r>
              <a:rPr lang="en-US"/>
              <a:t>Ví dụ: cho lđqh sau:</a:t>
            </a:r>
          </a:p>
          <a:p>
            <a:pPr lvl="1" eaLnBrk="1" hangingPunct="1">
              <a:lnSpc>
                <a:spcPct val="90000"/>
              </a:lnSpc>
              <a:buFontTx/>
              <a:buNone/>
            </a:pPr>
            <a:r>
              <a:rPr lang="en-US"/>
              <a:t>CungCap(maNCC, tenNCC, diaChi, sanPham, gia)</a:t>
            </a:r>
          </a:p>
          <a:p>
            <a:pPr lvl="1" eaLnBrk="1" hangingPunct="1">
              <a:lnSpc>
                <a:spcPct val="90000"/>
              </a:lnSpc>
              <a:buFontTx/>
              <a:buNone/>
            </a:pPr>
            <a:r>
              <a:rPr lang="en-US"/>
              <a:t>F =		{maNCC</a:t>
            </a:r>
            <a:r>
              <a:rPr lang="en-US">
                <a:sym typeface="Wingdings" pitchFamily="2" charset="2"/>
              </a:rPr>
              <a:t>tenNCC,diaChi	</a:t>
            </a:r>
          </a:p>
          <a:p>
            <a:pPr lvl="1" eaLnBrk="1" hangingPunct="1">
              <a:lnSpc>
                <a:spcPct val="90000"/>
              </a:lnSpc>
              <a:buFontTx/>
              <a:buNone/>
            </a:pPr>
            <a:r>
              <a:rPr lang="en-US">
                <a:sym typeface="Wingdings" pitchFamily="2" charset="2"/>
              </a:rPr>
              <a:t>			maNCC, sanPham  gia</a:t>
            </a:r>
            <a:r>
              <a:rPr lang="en-US"/>
              <a:t>}</a:t>
            </a:r>
          </a:p>
          <a:p>
            <a:pPr lvl="1" eaLnBrk="1" hangingPunct="1">
              <a:lnSpc>
                <a:spcPct val="90000"/>
              </a:lnSpc>
            </a:pPr>
            <a:r>
              <a:rPr lang="en-US"/>
              <a:t>Khóa: 	K = {maNCC, sanPham}</a:t>
            </a:r>
          </a:p>
          <a:p>
            <a:pPr lvl="1" eaLnBrk="1" hangingPunct="1">
              <a:lnSpc>
                <a:spcPct val="90000"/>
              </a:lnSpc>
            </a:pPr>
            <a:r>
              <a:rPr lang="en-US"/>
              <a:t>Tập thuộc tính không khóa: {tenNCC, diaChi, gia}</a:t>
            </a:r>
          </a:p>
          <a:p>
            <a:pPr lvl="1" eaLnBrk="1" hangingPunct="1">
              <a:lnSpc>
                <a:spcPct val="90000"/>
              </a:lnSpc>
            </a:pPr>
            <a:r>
              <a:rPr lang="en-US"/>
              <a:t>Ta thấy với pth: 	</a:t>
            </a:r>
            <a:r>
              <a:rPr lang="en-US" b="1"/>
              <a:t>maNCC </a:t>
            </a:r>
            <a:r>
              <a:rPr lang="en-US" b="1">
                <a:sym typeface="Wingdings" pitchFamily="2" charset="2"/>
              </a:rPr>
              <a:t> tenNCC, diaChi</a:t>
            </a:r>
          </a:p>
          <a:p>
            <a:pPr lvl="2" eaLnBrk="1" hangingPunct="1">
              <a:lnSpc>
                <a:spcPct val="90000"/>
              </a:lnSpc>
            </a:pPr>
            <a:r>
              <a:rPr lang="en-US">
                <a:sym typeface="Wingdings" pitchFamily="2" charset="2"/>
              </a:rPr>
              <a:t>tenNCC, diaChi là thuộc tính không khóa, phụ thuộc vào maNCC là tập con thực sự của khóa K = {maNCC, sanPham} </a:t>
            </a:r>
          </a:p>
          <a:p>
            <a:pPr lvl="1" eaLnBrk="1" hangingPunct="1">
              <a:lnSpc>
                <a:spcPct val="90000"/>
              </a:lnSpc>
              <a:buFontTx/>
              <a:buNone/>
            </a:pPr>
            <a:r>
              <a:rPr lang="en-US">
                <a:sym typeface="Wingdings" pitchFamily="2" charset="2"/>
              </a:rPr>
              <a:t> Lược đồ CungCap không ở dạng chuẩn 2</a:t>
            </a:r>
          </a:p>
          <a:p>
            <a:pPr lvl="1" eaLnBrk="1" hangingPunct="1">
              <a:lnSpc>
                <a:spcPct val="90000"/>
              </a:lnSpc>
              <a:buFontTx/>
              <a:buNone/>
            </a:pPr>
            <a:endParaRPr lang="en-US">
              <a:sym typeface="Wingdings" pitchFamily="2" charset="2"/>
            </a:endParaRPr>
          </a:p>
          <a:p>
            <a:pPr lvl="1" eaLnBrk="1" hangingPunct="1">
              <a:lnSpc>
                <a:spcPct val="90000"/>
              </a:lnSpc>
              <a:buFontTx/>
              <a:buNone/>
            </a:pPr>
            <a:r>
              <a:rPr lang="en-US" sz="2300" b="1">
                <a:solidFill>
                  <a:srgbClr val="FF3333"/>
                </a:solidFill>
                <a:sym typeface="Wingdings" pitchFamily="2" charset="2"/>
              </a:rPr>
              <a:t> Đưa về dạng chuẩn 2</a:t>
            </a:r>
            <a:endParaRPr lang="en-US" sz="2000"/>
          </a:p>
        </p:txBody>
      </p:sp>
      <p:sp>
        <p:nvSpPr>
          <p:cNvPr id="296963"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2 (2NF)</a:t>
            </a:r>
            <a:br>
              <a:rPr lang="en-US" sz="2800" b="1">
                <a:solidFill>
                  <a:srgbClr val="FF0066"/>
                </a:solidFill>
              </a:rPr>
            </a:br>
            <a:r>
              <a:rPr lang="en-US" sz="2400" b="1">
                <a:solidFill>
                  <a:srgbClr val="FF0066"/>
                </a:solidFill>
              </a:rPr>
              <a:t>- Kiểm tra lđqh đạt 2NF (tt)</a:t>
            </a:r>
          </a:p>
        </p:txBody>
      </p:sp>
    </p:spTree>
    <p:extLst>
      <p:ext uri="{BB962C8B-B14F-4D97-AF65-F5344CB8AC3E}">
        <p14:creationId xmlns:p14="http://schemas.microsoft.com/office/powerpoint/2010/main" val="3396164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4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84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843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843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843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843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84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843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8434">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843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4"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9458" name="Rectangle 3"/>
          <p:cNvSpPr>
            <a:spLocks noGrp="1" noChangeArrowheads="1"/>
          </p:cNvSpPr>
          <p:nvPr>
            <p:ph type="body" idx="4294967295"/>
          </p:nvPr>
        </p:nvSpPr>
        <p:spPr/>
        <p:txBody>
          <a:bodyPr/>
          <a:lstStyle/>
          <a:p>
            <a:pPr eaLnBrk="1" hangingPunct="1"/>
            <a:r>
              <a:rPr lang="en-US" dirty="0" err="1"/>
              <a:t>Cách</a:t>
            </a:r>
            <a:r>
              <a:rPr lang="en-US" dirty="0"/>
              <a:t> </a:t>
            </a:r>
            <a:r>
              <a:rPr lang="en-US" dirty="0" err="1"/>
              <a:t>làm</a:t>
            </a:r>
            <a:r>
              <a:rPr lang="en-US" dirty="0"/>
              <a:t>:</a:t>
            </a:r>
          </a:p>
          <a:p>
            <a:pPr marL="669925" lvl="1" indent="-325438" eaLnBrk="1" hangingPunct="1"/>
            <a:r>
              <a:rPr lang="en-US" dirty="0" err="1"/>
              <a:t>Xác</a:t>
            </a:r>
            <a:r>
              <a:rPr lang="en-US" dirty="0"/>
              <a:t> </a:t>
            </a:r>
            <a:r>
              <a:rPr lang="en-US" dirty="0" err="1"/>
              <a:t>định</a:t>
            </a:r>
            <a:r>
              <a:rPr lang="en-US" dirty="0"/>
              <a:t> </a:t>
            </a:r>
            <a:r>
              <a:rPr lang="en-US" dirty="0" err="1"/>
              <a:t>phụ</a:t>
            </a:r>
            <a:r>
              <a:rPr lang="en-US" dirty="0"/>
              <a:t> </a:t>
            </a:r>
            <a:r>
              <a:rPr lang="en-US" dirty="0" err="1"/>
              <a:t>thuộc</a:t>
            </a:r>
            <a:r>
              <a:rPr lang="en-US" dirty="0"/>
              <a:t> </a:t>
            </a:r>
            <a:r>
              <a:rPr lang="en-US" dirty="0" err="1"/>
              <a:t>hàm</a:t>
            </a:r>
            <a:r>
              <a:rPr lang="en-US" dirty="0"/>
              <a:t> vi </a:t>
            </a:r>
            <a:r>
              <a:rPr lang="en-US" dirty="0" err="1"/>
              <a:t>phạm</a:t>
            </a:r>
            <a:r>
              <a:rPr lang="en-US" dirty="0"/>
              <a:t> </a:t>
            </a:r>
            <a:r>
              <a:rPr lang="en-US" dirty="0" err="1"/>
              <a:t>dạng</a:t>
            </a:r>
            <a:r>
              <a:rPr lang="en-US" dirty="0"/>
              <a:t> </a:t>
            </a:r>
            <a:r>
              <a:rPr lang="en-US" dirty="0" err="1"/>
              <a:t>chuẩn</a:t>
            </a:r>
            <a:r>
              <a:rPr lang="en-US" dirty="0"/>
              <a:t> 2</a:t>
            </a:r>
          </a:p>
          <a:p>
            <a:pPr marL="669925" lvl="1" indent="-325438" eaLnBrk="1" hangingPunct="1"/>
            <a:r>
              <a:rPr lang="en-US" dirty="0" err="1"/>
              <a:t>Nhóm</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có</a:t>
            </a:r>
            <a:r>
              <a:rPr lang="en-US" dirty="0"/>
              <a:t> </a:t>
            </a:r>
            <a:r>
              <a:rPr lang="en-US" dirty="0" err="1"/>
              <a:t>mặt</a:t>
            </a:r>
            <a:r>
              <a:rPr lang="en-US" dirty="0"/>
              <a:t> </a:t>
            </a:r>
            <a:r>
              <a:rPr lang="en-US" dirty="0" err="1"/>
              <a:t>trong</a:t>
            </a:r>
            <a:r>
              <a:rPr lang="en-US" dirty="0"/>
              <a:t> </a:t>
            </a:r>
            <a:r>
              <a:rPr lang="en-US" dirty="0" err="1"/>
              <a:t>phụ</a:t>
            </a:r>
            <a:r>
              <a:rPr lang="en-US" dirty="0"/>
              <a:t> </a:t>
            </a:r>
            <a:r>
              <a:rPr lang="en-US" dirty="0" err="1"/>
              <a:t>thuộc</a:t>
            </a:r>
            <a:r>
              <a:rPr lang="en-US" dirty="0"/>
              <a:t> </a:t>
            </a:r>
            <a:r>
              <a:rPr lang="en-US" dirty="0" err="1"/>
              <a:t>hàm</a:t>
            </a:r>
            <a:r>
              <a:rPr lang="en-US" dirty="0"/>
              <a:t> </a:t>
            </a:r>
            <a:r>
              <a:rPr lang="en-US" dirty="0" err="1"/>
              <a:t>đó</a:t>
            </a:r>
            <a:r>
              <a:rPr lang="en-US" dirty="0"/>
              <a:t>, </a:t>
            </a:r>
            <a:r>
              <a:rPr lang="en-US" dirty="0" err="1"/>
              <a:t>bổ</a:t>
            </a:r>
            <a:r>
              <a:rPr lang="en-US" dirty="0"/>
              <a:t> sung </a:t>
            </a:r>
            <a:r>
              <a:rPr lang="en-US" dirty="0" err="1"/>
              <a:t>thêm</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khóa</a:t>
            </a:r>
            <a:r>
              <a:rPr lang="en-US" dirty="0"/>
              <a:t> (</a:t>
            </a:r>
            <a:r>
              <a:rPr lang="en-US" dirty="0" err="1"/>
              <a:t>nếu</a:t>
            </a:r>
            <a:r>
              <a:rPr lang="en-US" dirty="0"/>
              <a:t> </a:t>
            </a:r>
            <a:r>
              <a:rPr lang="en-US" dirty="0" err="1"/>
              <a:t>cần</a:t>
            </a:r>
            <a:r>
              <a:rPr lang="en-US" dirty="0"/>
              <a:t>) </a:t>
            </a:r>
            <a:r>
              <a:rPr lang="en-US" dirty="0" err="1"/>
              <a:t>để</a:t>
            </a:r>
            <a:r>
              <a:rPr lang="en-US" dirty="0"/>
              <a:t> </a:t>
            </a:r>
            <a:r>
              <a:rPr lang="en-US" dirty="0" err="1"/>
              <a:t>có</a:t>
            </a:r>
            <a:r>
              <a:rPr lang="en-US" dirty="0"/>
              <a:t> </a:t>
            </a:r>
            <a:r>
              <a:rPr lang="en-US" dirty="0" err="1"/>
              <a:t>một</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a:t>
            </a:r>
          </a:p>
          <a:p>
            <a:pPr marL="669925" lvl="1" indent="-325438" eaLnBrk="1" hangingPunct="1"/>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hàm</a:t>
            </a:r>
            <a:r>
              <a:rPr lang="en-US" dirty="0"/>
              <a:t> </a:t>
            </a:r>
            <a:r>
              <a:rPr lang="en-US" dirty="0" err="1"/>
              <a:t>còn</a:t>
            </a:r>
            <a:r>
              <a:rPr lang="en-US" dirty="0"/>
              <a:t> </a:t>
            </a:r>
            <a:r>
              <a:rPr lang="en-US" dirty="0" err="1"/>
              <a:t>lại</a:t>
            </a:r>
            <a:r>
              <a:rPr lang="en-US" dirty="0"/>
              <a:t> </a:t>
            </a:r>
            <a:r>
              <a:rPr lang="en-US" dirty="0" err="1"/>
              <a:t>nhóm</a:t>
            </a:r>
            <a:r>
              <a:rPr lang="en-US" dirty="0"/>
              <a:t> </a:t>
            </a:r>
            <a:r>
              <a:rPr lang="en-US" dirty="0" err="1"/>
              <a:t>vào</a:t>
            </a:r>
            <a:r>
              <a:rPr lang="en-US" dirty="0"/>
              <a:t> </a:t>
            </a:r>
            <a:r>
              <a:rPr lang="en-US" dirty="0" err="1"/>
              <a:t>trong</a:t>
            </a:r>
            <a:r>
              <a:rPr lang="en-US" dirty="0"/>
              <a:t> </a:t>
            </a:r>
            <a:r>
              <a:rPr lang="en-US" dirty="0" err="1"/>
              <a:t>một</a:t>
            </a:r>
            <a:r>
              <a:rPr lang="en-US" dirty="0"/>
              <a:t> </a:t>
            </a:r>
            <a:r>
              <a:rPr lang="en-US" dirty="0" err="1"/>
              <a:t>quan</a:t>
            </a:r>
            <a:r>
              <a:rPr lang="en-US" dirty="0"/>
              <a:t> </a:t>
            </a:r>
            <a:r>
              <a:rPr lang="en-US" dirty="0" err="1"/>
              <a:t>hệ</a:t>
            </a:r>
            <a:r>
              <a:rPr lang="en-US" dirty="0"/>
              <a:t>.</a:t>
            </a:r>
          </a:p>
          <a:p>
            <a:pPr marL="669925" lvl="1" indent="-325438" eaLnBrk="1" hangingPunct="1"/>
            <a:r>
              <a:rPr lang="en-US" dirty="0" err="1"/>
              <a:t>Lặp</a:t>
            </a:r>
            <a:r>
              <a:rPr lang="en-US" dirty="0"/>
              <a:t> </a:t>
            </a:r>
            <a:r>
              <a:rPr lang="en-US" dirty="0" err="1"/>
              <a:t>lại</a:t>
            </a:r>
            <a:r>
              <a:rPr lang="en-US" dirty="0"/>
              <a:t> </a:t>
            </a:r>
            <a:r>
              <a:rPr lang="en-US" dirty="0" err="1"/>
              <a:t>quá</a:t>
            </a:r>
            <a:r>
              <a:rPr lang="en-US" dirty="0"/>
              <a:t> </a:t>
            </a:r>
            <a:r>
              <a:rPr lang="en-US" dirty="0" err="1"/>
              <a:t>trình</a:t>
            </a:r>
            <a:r>
              <a:rPr lang="en-US" dirty="0"/>
              <a:t> </a:t>
            </a:r>
            <a:r>
              <a:rPr lang="en-US" dirty="0" err="1"/>
              <a:t>với</a:t>
            </a:r>
            <a:r>
              <a:rPr lang="en-US" dirty="0"/>
              <a:t> </a:t>
            </a:r>
            <a:r>
              <a:rPr lang="en-US" dirty="0" err="1"/>
              <a:t>lược</a:t>
            </a:r>
            <a:r>
              <a:rPr lang="en-US" dirty="0"/>
              <a:t> </a:t>
            </a:r>
            <a:r>
              <a:rPr lang="en-US" dirty="0" err="1"/>
              <a:t>đồ</a:t>
            </a:r>
            <a:r>
              <a:rPr lang="en-US" dirty="0"/>
              <a:t> </a:t>
            </a:r>
            <a:r>
              <a:rPr lang="en-US" dirty="0" err="1"/>
              <a:t>chưa</a:t>
            </a:r>
            <a:r>
              <a:rPr lang="en-US" dirty="0"/>
              <a:t> </a:t>
            </a:r>
            <a:r>
              <a:rPr lang="en-US" dirty="0" err="1"/>
              <a:t>đạt</a:t>
            </a:r>
            <a:r>
              <a:rPr lang="en-US" dirty="0"/>
              <a:t> 2NF </a:t>
            </a:r>
            <a:r>
              <a:rPr lang="en-US" dirty="0" err="1"/>
              <a:t>cho</a:t>
            </a:r>
            <a:r>
              <a:rPr lang="en-US" dirty="0"/>
              <a:t> </a:t>
            </a:r>
            <a:r>
              <a:rPr lang="en-US" dirty="0" err="1"/>
              <a:t>đến</a:t>
            </a:r>
            <a:r>
              <a:rPr lang="en-US" dirty="0"/>
              <a:t> </a:t>
            </a:r>
            <a:r>
              <a:rPr lang="en-US" dirty="0" err="1"/>
              <a:t>khi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con (</a:t>
            </a:r>
            <a:r>
              <a:rPr lang="en-US" dirty="0" err="1"/>
              <a:t>tách</a:t>
            </a:r>
            <a:r>
              <a:rPr lang="en-US" dirty="0"/>
              <a:t> ra </a:t>
            </a:r>
            <a:r>
              <a:rPr lang="en-US" dirty="0" err="1"/>
              <a:t>từ</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ban </a:t>
            </a:r>
            <a:r>
              <a:rPr lang="en-US" dirty="0" err="1"/>
              <a:t>đầu</a:t>
            </a:r>
            <a:r>
              <a:rPr lang="en-US" dirty="0"/>
              <a:t>) </a:t>
            </a:r>
            <a:r>
              <a:rPr lang="en-US" dirty="0" err="1"/>
              <a:t>đều</a:t>
            </a:r>
            <a:r>
              <a:rPr lang="en-US" dirty="0"/>
              <a:t> </a:t>
            </a:r>
            <a:r>
              <a:rPr lang="en-US" dirty="0" err="1"/>
              <a:t>là</a:t>
            </a:r>
            <a:r>
              <a:rPr lang="en-US" dirty="0"/>
              <a:t> 2NF.</a:t>
            </a:r>
          </a:p>
        </p:txBody>
      </p:sp>
      <p:sp>
        <p:nvSpPr>
          <p:cNvPr id="297987"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2 (2NF) </a:t>
            </a:r>
            <a:br>
              <a:rPr lang="en-US" sz="2800" b="1">
                <a:solidFill>
                  <a:srgbClr val="FF0066"/>
                </a:solidFill>
              </a:rPr>
            </a:br>
            <a:r>
              <a:rPr lang="en-US" sz="2400" b="1">
                <a:solidFill>
                  <a:srgbClr val="FF0066"/>
                </a:solidFill>
              </a:rPr>
              <a:t>- Chuẩn hóa lược đồ về 2NF</a:t>
            </a:r>
          </a:p>
        </p:txBody>
      </p:sp>
    </p:spTree>
    <p:extLst>
      <p:ext uri="{BB962C8B-B14F-4D97-AF65-F5344CB8AC3E}">
        <p14:creationId xmlns:p14="http://schemas.microsoft.com/office/powerpoint/2010/main" val="72066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94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94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94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45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8"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2" name="Rectangle 3"/>
          <p:cNvSpPr>
            <a:spLocks noGrp="1" noChangeArrowheads="1"/>
          </p:cNvSpPr>
          <p:nvPr>
            <p:ph type="body" idx="4294967295"/>
          </p:nvPr>
        </p:nvSpPr>
        <p:spPr/>
        <p:txBody>
          <a:bodyPr/>
          <a:lstStyle/>
          <a:p>
            <a:pPr eaLnBrk="1" hangingPunct="1"/>
            <a:r>
              <a:rPr lang="en-US"/>
              <a:t>Ví dụ: Cho lđqh sau:</a:t>
            </a:r>
          </a:p>
          <a:p>
            <a:pPr marL="669925" lvl="1" indent="-325438" eaLnBrk="1" hangingPunct="1">
              <a:buFontTx/>
              <a:buNone/>
            </a:pPr>
            <a:r>
              <a:rPr lang="en-US"/>
              <a:t>	CungCap(</a:t>
            </a:r>
            <a:r>
              <a:rPr lang="en-US" u="sng"/>
              <a:t>maNCC, sanPham</a:t>
            </a:r>
            <a:r>
              <a:rPr lang="en-US"/>
              <a:t>, tenNCC, diaChi, gia)</a:t>
            </a:r>
          </a:p>
          <a:p>
            <a:pPr marL="669925" lvl="1" indent="-325438" eaLnBrk="1" hangingPunct="1">
              <a:buFontTx/>
              <a:buNone/>
            </a:pPr>
            <a:r>
              <a:rPr lang="en-US"/>
              <a:t>	F = 	{maNCC</a:t>
            </a:r>
            <a:r>
              <a:rPr lang="en-US">
                <a:sym typeface="Wingdings" pitchFamily="2" charset="2"/>
              </a:rPr>
              <a:t>tenNCC,diaChi	</a:t>
            </a:r>
          </a:p>
          <a:p>
            <a:pPr marL="669925" lvl="1" indent="-325438" eaLnBrk="1" hangingPunct="1">
              <a:buFontTx/>
              <a:buNone/>
            </a:pPr>
            <a:r>
              <a:rPr lang="en-US">
                <a:sym typeface="Wingdings" pitchFamily="2" charset="2"/>
              </a:rPr>
              <a:t>			maNCC, sanPham  gia</a:t>
            </a:r>
            <a:r>
              <a:rPr lang="en-US"/>
              <a:t>}</a:t>
            </a:r>
          </a:p>
          <a:p>
            <a:pPr eaLnBrk="1" hangingPunct="1"/>
            <a:r>
              <a:rPr lang="en-US"/>
              <a:t>Phân rã lược đồ CungCap thành 2 lược đồ:</a:t>
            </a:r>
          </a:p>
          <a:p>
            <a:pPr marL="669925" lvl="1" indent="-325438" eaLnBrk="1" hangingPunct="1"/>
            <a:r>
              <a:rPr lang="en-US"/>
              <a:t>NhaCungCap(maNCC, tenNCC, diaChi)</a:t>
            </a:r>
          </a:p>
          <a:p>
            <a:pPr marL="1022350" lvl="2" indent="-350838" eaLnBrk="1" hangingPunct="1"/>
            <a:r>
              <a:rPr lang="en-US"/>
              <a:t>FD: {maNCC </a:t>
            </a:r>
            <a:r>
              <a:rPr lang="en-US">
                <a:sym typeface="Wingdings" pitchFamily="2" charset="2"/>
              </a:rPr>
              <a:t> tenNCC, diaChi</a:t>
            </a:r>
            <a:r>
              <a:rPr lang="en-US"/>
              <a:t>}</a:t>
            </a:r>
          </a:p>
          <a:p>
            <a:pPr marL="1022350" lvl="2" indent="-350838" eaLnBrk="1" hangingPunct="1"/>
            <a:r>
              <a:rPr lang="en-US"/>
              <a:t>Khóa: maNCC</a:t>
            </a:r>
          </a:p>
          <a:p>
            <a:pPr marL="669925" lvl="1" indent="-325438" eaLnBrk="1" hangingPunct="1"/>
            <a:r>
              <a:rPr lang="en-US"/>
              <a:t>CungCap(maNCC, sanPham, gia)</a:t>
            </a:r>
          </a:p>
          <a:p>
            <a:pPr marL="1022350" lvl="2" indent="-350838" eaLnBrk="1" hangingPunct="1"/>
            <a:r>
              <a:rPr lang="en-US"/>
              <a:t>FD: {maNCC, sanPham </a:t>
            </a:r>
            <a:r>
              <a:rPr lang="en-US">
                <a:sym typeface="Wingdings" pitchFamily="2" charset="2"/>
              </a:rPr>
              <a:t> gia</a:t>
            </a:r>
            <a:r>
              <a:rPr lang="en-US"/>
              <a:t>}</a:t>
            </a:r>
          </a:p>
          <a:p>
            <a:pPr marL="1022350" lvl="2" indent="-350838" eaLnBrk="1" hangingPunct="1"/>
            <a:r>
              <a:rPr lang="en-US"/>
              <a:t>Khóa: maNCC, sanPham</a:t>
            </a:r>
          </a:p>
        </p:txBody>
      </p:sp>
      <p:sp>
        <p:nvSpPr>
          <p:cNvPr id="660483" name="AutoShape 4"/>
          <p:cNvSpPr>
            <a:spLocks noChangeArrowheads="1"/>
          </p:cNvSpPr>
          <p:nvPr/>
        </p:nvSpPr>
        <p:spPr bwMode="auto">
          <a:xfrm>
            <a:off x="6781800" y="2438400"/>
            <a:ext cx="2133600" cy="685800"/>
          </a:xfrm>
          <a:prstGeom prst="wedgeRectCallout">
            <a:avLst>
              <a:gd name="adj1" fmla="val -87278"/>
              <a:gd name="adj2" fmla="val -31250"/>
            </a:avLst>
          </a:prstGeom>
          <a:solidFill>
            <a:srgbClr val="00FF00"/>
          </a:solidFill>
          <a:ln w="12700" algn="ctr">
            <a:solidFill>
              <a:schemeClr val="tx1"/>
            </a:solidFill>
            <a:miter lim="800000"/>
            <a:headEnd/>
            <a:tailEnd/>
          </a:ln>
        </p:spPr>
        <p:txBody>
          <a:bodyPr anchor="ctr"/>
          <a:lstStyle/>
          <a:p>
            <a:pPr algn="ctr" fontAlgn="base">
              <a:spcBef>
                <a:spcPct val="50000"/>
              </a:spcBef>
              <a:spcAft>
                <a:spcPct val="0"/>
              </a:spcAft>
            </a:pPr>
            <a:r>
              <a:rPr lang="en-US" sz="1900">
                <a:solidFill>
                  <a:srgbClr val="FF3333"/>
                </a:solidFill>
                <a:latin typeface="Tahoma" pitchFamily="34" charset="0"/>
              </a:rPr>
              <a:t>Phụ thuộc hàm vi phạm</a:t>
            </a:r>
          </a:p>
        </p:txBody>
      </p:sp>
      <p:sp>
        <p:nvSpPr>
          <p:cNvPr id="299012"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2 (2NF) </a:t>
            </a:r>
            <a:br>
              <a:rPr lang="en-US" sz="2800" b="1">
                <a:solidFill>
                  <a:srgbClr val="FF0066"/>
                </a:solidFill>
              </a:rPr>
            </a:br>
            <a:r>
              <a:rPr lang="en-US" sz="2400" b="1">
                <a:solidFill>
                  <a:srgbClr val="FF0066"/>
                </a:solidFill>
              </a:rPr>
              <a:t>- Chuẩn hóa lược đồ về 2NF (tt)</a:t>
            </a:r>
          </a:p>
        </p:txBody>
      </p:sp>
    </p:spTree>
    <p:extLst>
      <p:ext uri="{BB962C8B-B14F-4D97-AF65-F5344CB8AC3E}">
        <p14:creationId xmlns:p14="http://schemas.microsoft.com/office/powerpoint/2010/main" val="669927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04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048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048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048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048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048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048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048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048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048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0482">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60483"/>
                                        </p:tgtEl>
                                        <p:attrNameLst>
                                          <p:attrName>style.visibility</p:attrName>
                                        </p:attrNameLst>
                                      </p:cBhvr>
                                      <p:to>
                                        <p:strVal val="visible"/>
                                      </p:to>
                                    </p:set>
                                    <p:animEffect transition="in" filter="blinds(horizontal)">
                                      <p:cBhvr>
                                        <p:cTn id="33" dur="500"/>
                                        <p:tgtEl>
                                          <p:spTgt spid="66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2" grpId="0" build="p"/>
      <p:bldP spid="66048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Nội dung chương VI</a:t>
            </a:r>
          </a:p>
        </p:txBody>
      </p:sp>
      <p:sp>
        <p:nvSpPr>
          <p:cNvPr id="272387" name="Rectangle 3"/>
          <p:cNvSpPr>
            <a:spLocks noGrp="1" noChangeArrowheads="1"/>
          </p:cNvSpPr>
          <p:nvPr>
            <p:ph type="body" idx="1"/>
          </p:nvPr>
        </p:nvSpPr>
        <p:spPr/>
        <p:txBody>
          <a:bodyPr/>
          <a:lstStyle/>
          <a:p>
            <a:pPr>
              <a:lnSpc>
                <a:spcPct val="80000"/>
              </a:lnSpc>
            </a:pPr>
            <a:r>
              <a:rPr lang="en-US" sz="2200" dirty="0" err="1"/>
              <a:t>Tại</a:t>
            </a:r>
            <a:r>
              <a:rPr lang="en-US" sz="2200" dirty="0"/>
              <a:t> </a:t>
            </a:r>
            <a:r>
              <a:rPr lang="en-US" sz="2200" dirty="0" err="1"/>
              <a:t>sao</a:t>
            </a:r>
            <a:endParaRPr lang="en-US" sz="2200" dirty="0"/>
          </a:p>
          <a:p>
            <a:pPr>
              <a:lnSpc>
                <a:spcPct val="80000"/>
              </a:lnSpc>
            </a:pPr>
            <a:r>
              <a:rPr lang="en-US" sz="2200" dirty="0" err="1"/>
              <a:t>Chuẩn</a:t>
            </a:r>
            <a:r>
              <a:rPr lang="en-US" sz="2200" dirty="0"/>
              <a:t> </a:t>
            </a:r>
            <a:r>
              <a:rPr lang="en-US" sz="2200" dirty="0" err="1"/>
              <a:t>hóa</a:t>
            </a:r>
            <a:r>
              <a:rPr lang="en-US" sz="2200" dirty="0"/>
              <a:t> </a:t>
            </a:r>
            <a:r>
              <a:rPr lang="en-US" sz="2200" dirty="0" err="1"/>
              <a:t>dữ</a:t>
            </a:r>
            <a:r>
              <a:rPr lang="en-US" sz="2200" dirty="0"/>
              <a:t> </a:t>
            </a:r>
            <a:r>
              <a:rPr lang="en-US" sz="2200" dirty="0" err="1"/>
              <a:t>liệu</a:t>
            </a:r>
            <a:endParaRPr lang="en-US" sz="2200" dirty="0"/>
          </a:p>
          <a:p>
            <a:pPr>
              <a:lnSpc>
                <a:spcPct val="80000"/>
              </a:lnSpc>
            </a:pPr>
            <a:r>
              <a:rPr lang="en-US" sz="2200" dirty="0" err="1"/>
              <a:t>Các</a:t>
            </a:r>
            <a:r>
              <a:rPr lang="en-US" sz="2200" dirty="0"/>
              <a:t> </a:t>
            </a:r>
            <a:r>
              <a:rPr lang="en-US" sz="2200" dirty="0" err="1"/>
              <a:t>dạng</a:t>
            </a:r>
            <a:r>
              <a:rPr lang="en-US" sz="2200" dirty="0"/>
              <a:t> </a:t>
            </a:r>
            <a:r>
              <a:rPr lang="en-US" sz="2200" dirty="0" err="1"/>
              <a:t>chuẩn</a:t>
            </a:r>
            <a:endParaRPr lang="en-US" sz="2200" dirty="0"/>
          </a:p>
          <a:p>
            <a:pPr lvl="1">
              <a:lnSpc>
                <a:spcPct val="80000"/>
              </a:lnSpc>
            </a:pPr>
            <a:r>
              <a:rPr lang="en-US" sz="2000" dirty="0" err="1"/>
              <a:t>Dạng</a:t>
            </a:r>
            <a:r>
              <a:rPr lang="en-US" sz="2000" dirty="0"/>
              <a:t> </a:t>
            </a:r>
            <a:r>
              <a:rPr lang="en-US" sz="2000" dirty="0" err="1"/>
              <a:t>chuẩn</a:t>
            </a:r>
            <a:r>
              <a:rPr lang="en-US" sz="2000" dirty="0"/>
              <a:t> 1 (1NF)</a:t>
            </a:r>
          </a:p>
          <a:p>
            <a:pPr lvl="1">
              <a:lnSpc>
                <a:spcPct val="80000"/>
              </a:lnSpc>
            </a:pPr>
            <a:r>
              <a:rPr lang="en-US" sz="2000" dirty="0" err="1"/>
              <a:t>Dạng</a:t>
            </a:r>
            <a:r>
              <a:rPr lang="en-US" sz="2000" dirty="0"/>
              <a:t> </a:t>
            </a:r>
            <a:r>
              <a:rPr lang="en-US" sz="2000" dirty="0" err="1"/>
              <a:t>chuẩn</a:t>
            </a:r>
            <a:r>
              <a:rPr lang="en-US" sz="2000" dirty="0"/>
              <a:t> 2 (2NF)</a:t>
            </a:r>
          </a:p>
          <a:p>
            <a:pPr lvl="1">
              <a:lnSpc>
                <a:spcPct val="80000"/>
              </a:lnSpc>
            </a:pPr>
            <a:r>
              <a:rPr lang="en-US" sz="2000" dirty="0" err="1"/>
              <a:t>Dạng</a:t>
            </a:r>
            <a:r>
              <a:rPr lang="en-US" sz="2000" dirty="0"/>
              <a:t> </a:t>
            </a:r>
            <a:r>
              <a:rPr lang="en-US" sz="2000" dirty="0" err="1"/>
              <a:t>chuẩn</a:t>
            </a:r>
            <a:r>
              <a:rPr lang="en-US" sz="2000" dirty="0"/>
              <a:t> 3 (3NF)</a:t>
            </a:r>
          </a:p>
          <a:p>
            <a:pPr lvl="1">
              <a:lnSpc>
                <a:spcPct val="80000"/>
              </a:lnSpc>
            </a:pPr>
            <a:r>
              <a:rPr lang="en-US" sz="2000" dirty="0" err="1"/>
              <a:t>Dạng</a:t>
            </a:r>
            <a:r>
              <a:rPr lang="en-US" sz="2000" dirty="0"/>
              <a:t> </a:t>
            </a:r>
            <a:r>
              <a:rPr lang="en-US" sz="2000" dirty="0" err="1"/>
              <a:t>chuẩn</a:t>
            </a:r>
            <a:r>
              <a:rPr lang="en-US" sz="2000" dirty="0"/>
              <a:t> Boyce </a:t>
            </a:r>
            <a:r>
              <a:rPr lang="en-US" sz="2000" dirty="0" err="1"/>
              <a:t>codd</a:t>
            </a:r>
            <a:r>
              <a:rPr lang="en-US" sz="2000" dirty="0"/>
              <a:t> (BCNF)</a:t>
            </a:r>
          </a:p>
          <a:p>
            <a:pPr>
              <a:lnSpc>
                <a:spcPct val="80000"/>
              </a:lnSpc>
            </a:pPr>
            <a:r>
              <a:rPr lang="en-US" sz="2200" dirty="0" err="1"/>
              <a:t>Các</a:t>
            </a:r>
            <a:r>
              <a:rPr lang="en-US" sz="2200" dirty="0"/>
              <a:t> </a:t>
            </a:r>
            <a:r>
              <a:rPr lang="en-US" sz="2200" dirty="0" err="1"/>
              <a:t>bước</a:t>
            </a:r>
            <a:r>
              <a:rPr lang="en-US" sz="2200" dirty="0"/>
              <a:t> </a:t>
            </a:r>
            <a:r>
              <a:rPr lang="en-US" sz="2200" dirty="0" err="1"/>
              <a:t>chuẩn</a:t>
            </a:r>
            <a:r>
              <a:rPr lang="en-US" sz="2200" dirty="0"/>
              <a:t> </a:t>
            </a:r>
            <a:r>
              <a:rPr lang="en-US" sz="2200" dirty="0" err="1"/>
              <a:t>hóa</a:t>
            </a:r>
            <a:r>
              <a:rPr lang="en-US" sz="2200" dirty="0"/>
              <a:t> </a:t>
            </a:r>
            <a:r>
              <a:rPr lang="en-US" sz="2200" dirty="0" err="1"/>
              <a:t>lược</a:t>
            </a:r>
            <a:r>
              <a:rPr lang="en-US" sz="2200" dirty="0"/>
              <a:t> </a:t>
            </a:r>
            <a:r>
              <a:rPr lang="en-US" sz="2200" dirty="0" err="1"/>
              <a:t>đô</a:t>
            </a:r>
            <a:r>
              <a:rPr lang="en-US" sz="2200" dirty="0"/>
              <a:t>̀ </a:t>
            </a:r>
            <a:r>
              <a:rPr lang="en-US" sz="2200" dirty="0" err="1"/>
              <a:t>quan</a:t>
            </a:r>
            <a:r>
              <a:rPr lang="en-US" sz="2200" dirty="0"/>
              <a:t> </a:t>
            </a:r>
            <a:r>
              <a:rPr lang="en-US" sz="2200" dirty="0" err="1"/>
              <a:t>hê</a:t>
            </a:r>
            <a:r>
              <a:rPr lang="en-US" sz="2200" dirty="0"/>
              <a:t>̣</a:t>
            </a:r>
          </a:p>
          <a:p>
            <a:pPr>
              <a:lnSpc>
                <a:spcPct val="80000"/>
              </a:lnSpc>
            </a:pPr>
            <a:r>
              <a:rPr lang="en-US" sz="2200" dirty="0" err="1"/>
              <a:t>Phân</a:t>
            </a:r>
            <a:r>
              <a:rPr lang="en-US" sz="2200" dirty="0"/>
              <a:t> rã </a:t>
            </a:r>
            <a:r>
              <a:rPr lang="en-US" sz="2200" dirty="0" err="1"/>
              <a:t>lược</a:t>
            </a:r>
            <a:r>
              <a:rPr lang="en-US" sz="2200" dirty="0"/>
              <a:t> </a:t>
            </a:r>
            <a:r>
              <a:rPr lang="en-US" sz="2200" dirty="0" err="1"/>
              <a:t>đô</a:t>
            </a:r>
            <a:r>
              <a:rPr lang="en-US" sz="2200" dirty="0"/>
              <a:t>̀ </a:t>
            </a:r>
            <a:r>
              <a:rPr lang="en-US" sz="2200" dirty="0" err="1"/>
              <a:t>quan</a:t>
            </a:r>
            <a:r>
              <a:rPr lang="en-US" sz="2200" dirty="0"/>
              <a:t> </a:t>
            </a:r>
            <a:r>
              <a:rPr lang="en-US" sz="2200" dirty="0" err="1"/>
              <a:t>hê</a:t>
            </a:r>
            <a:r>
              <a:rPr lang="en-US" sz="2200" dirty="0"/>
              <a:t>̣</a:t>
            </a:r>
          </a:p>
          <a:p>
            <a:pPr lvl="1">
              <a:lnSpc>
                <a:spcPct val="80000"/>
              </a:lnSpc>
            </a:pPr>
            <a:r>
              <a:rPr lang="en-US" sz="2000" dirty="0" err="1"/>
              <a:t>Kiểm</a:t>
            </a:r>
            <a:r>
              <a:rPr lang="en-US" sz="2000" dirty="0"/>
              <a:t> </a:t>
            </a:r>
            <a:r>
              <a:rPr lang="en-US" sz="2000" dirty="0" err="1"/>
              <a:t>tra</a:t>
            </a:r>
            <a:r>
              <a:rPr lang="en-US" sz="2000" dirty="0"/>
              <a:t> </a:t>
            </a:r>
            <a:r>
              <a:rPr lang="en-US" sz="2000" dirty="0" err="1"/>
              <a:t>phân</a:t>
            </a:r>
            <a:r>
              <a:rPr lang="en-US" sz="2000" dirty="0"/>
              <a:t> rã </a:t>
            </a:r>
            <a:r>
              <a:rPr lang="en-US" sz="2000" dirty="0" err="1"/>
              <a:t>bảo</a:t>
            </a:r>
            <a:r>
              <a:rPr lang="en-US" sz="2000" dirty="0"/>
              <a:t> </a:t>
            </a:r>
            <a:r>
              <a:rPr lang="en-US" sz="2000" dirty="0" err="1"/>
              <a:t>toàn</a:t>
            </a:r>
            <a:r>
              <a:rPr lang="en-US" sz="2000" dirty="0"/>
              <a:t> </a:t>
            </a:r>
            <a:r>
              <a:rPr lang="en-US" sz="2000" dirty="0" err="1"/>
              <a:t>thông</a:t>
            </a:r>
            <a:r>
              <a:rPr lang="en-US" sz="2000" dirty="0"/>
              <a:t> tin’</a:t>
            </a:r>
          </a:p>
          <a:p>
            <a:pPr lvl="1">
              <a:lnSpc>
                <a:spcPct val="80000"/>
              </a:lnSpc>
            </a:pPr>
            <a:r>
              <a:rPr lang="en-US" sz="2000" dirty="0" err="1"/>
              <a:t>Kiểm</a:t>
            </a:r>
            <a:r>
              <a:rPr lang="en-US" sz="2000" dirty="0"/>
              <a:t> </a:t>
            </a:r>
            <a:r>
              <a:rPr lang="en-US" sz="2000" dirty="0" err="1"/>
              <a:t>tra</a:t>
            </a:r>
            <a:r>
              <a:rPr lang="en-US" sz="2000" dirty="0"/>
              <a:t> </a:t>
            </a:r>
            <a:r>
              <a:rPr lang="en-US" sz="2000" dirty="0" err="1"/>
              <a:t>phân</a:t>
            </a:r>
            <a:r>
              <a:rPr lang="en-US" sz="2000" dirty="0"/>
              <a:t> rã </a:t>
            </a:r>
            <a:r>
              <a:rPr lang="en-US" sz="2000" dirty="0" err="1"/>
              <a:t>bảo</a:t>
            </a:r>
            <a:r>
              <a:rPr lang="en-US" sz="2000" dirty="0"/>
              <a:t> </a:t>
            </a:r>
            <a:r>
              <a:rPr lang="en-US" sz="2000" dirty="0" err="1"/>
              <a:t>toàn</a:t>
            </a:r>
            <a:r>
              <a:rPr lang="en-US" sz="2000" dirty="0"/>
              <a:t> </a:t>
            </a:r>
            <a:r>
              <a:rPr lang="en-US" sz="2000" dirty="0" err="1"/>
              <a:t>phu</a:t>
            </a:r>
            <a:r>
              <a:rPr lang="en-US" sz="2000" dirty="0"/>
              <a:t>̣ </a:t>
            </a:r>
            <a:r>
              <a:rPr lang="en-US" sz="2000" dirty="0" err="1"/>
              <a:t>thuộc</a:t>
            </a:r>
            <a:r>
              <a:rPr lang="en-US" sz="2000" dirty="0"/>
              <a:t> </a:t>
            </a:r>
            <a:r>
              <a:rPr lang="en-US" sz="2000" dirty="0" err="1"/>
              <a:t>hàm</a:t>
            </a:r>
            <a:endParaRPr lang="en-US" sz="2000" dirty="0"/>
          </a:p>
          <a:p>
            <a:pPr lvl="1">
              <a:lnSpc>
                <a:spcPct val="80000"/>
              </a:lnSpc>
            </a:pPr>
            <a:r>
              <a:rPr lang="en-US" sz="2000" dirty="0" err="1"/>
              <a:t>Phân</a:t>
            </a:r>
            <a:r>
              <a:rPr lang="en-US" sz="2000" dirty="0"/>
              <a:t> rã 3NF</a:t>
            </a:r>
          </a:p>
          <a:p>
            <a:pPr lvl="1">
              <a:lnSpc>
                <a:spcPct val="80000"/>
              </a:lnSpc>
            </a:pPr>
            <a:r>
              <a:rPr lang="en-US" sz="2000" dirty="0" err="1"/>
              <a:t>Phân</a:t>
            </a:r>
            <a:r>
              <a:rPr lang="en-US" sz="2000" dirty="0"/>
              <a:t> rã BCNF</a:t>
            </a:r>
          </a:p>
          <a:p>
            <a:pPr>
              <a:lnSpc>
                <a:spcPct val="80000"/>
              </a:lnSpc>
            </a:pPr>
            <a:r>
              <a:rPr lang="en-US" sz="2200" dirty="0" err="1"/>
              <a:t>Tổng</a:t>
            </a:r>
            <a:r>
              <a:rPr lang="en-US" sz="2200" dirty="0"/>
              <a:t> </a:t>
            </a:r>
            <a:r>
              <a:rPr lang="en-US" sz="2200" dirty="0" err="1"/>
              <a:t>kết</a:t>
            </a:r>
            <a:r>
              <a:rPr lang="en-US" sz="2200" dirty="0"/>
              <a:t> </a:t>
            </a:r>
            <a:r>
              <a:rPr lang="en-US" sz="2200" dirty="0" err="1"/>
              <a:t>vê</a:t>
            </a:r>
            <a:r>
              <a:rPr lang="en-US" sz="2200" dirty="0"/>
              <a:t>̀ </a:t>
            </a:r>
            <a:r>
              <a:rPr lang="en-US" sz="2200" dirty="0" err="1"/>
              <a:t>chuẩn</a:t>
            </a:r>
            <a:r>
              <a:rPr lang="en-US" sz="2200" dirty="0"/>
              <a:t> </a:t>
            </a:r>
            <a:r>
              <a:rPr lang="en-US" sz="2200" dirty="0" err="1"/>
              <a:t>hóa</a:t>
            </a:r>
            <a:r>
              <a:rPr lang="en-US" sz="2200" dirty="0"/>
              <a:t> CSDL</a:t>
            </a:r>
          </a:p>
          <a:p>
            <a:pPr>
              <a:lnSpc>
                <a:spcPct val="80000"/>
              </a:lnSpc>
            </a:pPr>
            <a:r>
              <a:rPr lang="en-US" sz="2200" dirty="0" err="1"/>
              <a:t>Bài</a:t>
            </a:r>
            <a:r>
              <a:rPr lang="en-US" sz="2200" dirty="0"/>
              <a:t> </a:t>
            </a:r>
            <a:r>
              <a:rPr lang="en-US" sz="2200" dirty="0" err="1"/>
              <a:t>tập</a:t>
            </a:r>
            <a:r>
              <a:rPr lang="en-US" sz="2200" dirty="0"/>
              <a:t> </a:t>
            </a:r>
            <a:r>
              <a:rPr lang="en-US" sz="2200" dirty="0" err="1"/>
              <a:t>chương</a:t>
            </a:r>
            <a:r>
              <a:rPr lang="en-US" sz="2200" dirty="0"/>
              <a:t> VI</a:t>
            </a:r>
          </a:p>
        </p:txBody>
      </p:sp>
    </p:spTree>
    <p:extLst>
      <p:ext uri="{BB962C8B-B14F-4D97-AF65-F5344CB8AC3E}">
        <p14:creationId xmlns:p14="http://schemas.microsoft.com/office/powerpoint/2010/main" val="29059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Các dạng chuẩn – Dạng chuẩn 3 (3NF)</a:t>
            </a:r>
            <a:endParaRPr lang="en-US" sz="2400"/>
          </a:p>
        </p:txBody>
      </p:sp>
      <p:sp>
        <p:nvSpPr>
          <p:cNvPr id="281603" name="Rectangle 3"/>
          <p:cNvSpPr>
            <a:spLocks noGrp="1" noChangeArrowheads="1"/>
          </p:cNvSpPr>
          <p:nvPr>
            <p:ph type="body" idx="1"/>
          </p:nvPr>
        </p:nvSpPr>
        <p:spPr/>
        <p:txBody>
          <a:bodyPr/>
          <a:lstStyle/>
          <a:p>
            <a:r>
              <a:rPr lang="en-US" b="1"/>
              <a:t>Phụ thuộc hàm bắc cầu</a:t>
            </a:r>
          </a:p>
          <a:p>
            <a:pPr lvl="1"/>
            <a:r>
              <a:rPr lang="en-US"/>
              <a:t>Cho lược đồ quan hệ R(U,F) A là một thuộc tính của U. A đgl phụ thuộc hàm bắc cầu vào X trên R nếu tồn tại một tập con Y của U sao cho:</a:t>
            </a:r>
          </a:p>
          <a:p>
            <a:pPr lvl="1"/>
            <a:r>
              <a:rPr lang="en-US"/>
              <a:t>X</a:t>
            </a:r>
            <a:r>
              <a:rPr lang="en-US">
                <a:sym typeface="Wingdings" pitchFamily="2" charset="2"/>
              </a:rPr>
              <a:t>Y, YA nhưng Y</a:t>
            </a:r>
            <a:r>
              <a:rPr lang="en-US" b="1">
                <a:sym typeface="Wingdings" pitchFamily="2" charset="2"/>
              </a:rPr>
              <a:t>↛X </a:t>
            </a:r>
            <a:r>
              <a:rPr lang="en-US">
                <a:sym typeface="Wingdings" pitchFamily="2" charset="2"/>
              </a:rPr>
              <a:t>với A </a:t>
            </a:r>
            <a:r>
              <a:rPr lang="en-US"/>
              <a:t>A </a:t>
            </a:r>
            <a:r>
              <a:rPr lang="en-US">
                <a:sym typeface="Symbol" pitchFamily="18" charset="2"/>
              </a:rPr>
              <a:t> X U Y</a:t>
            </a:r>
          </a:p>
          <a:p>
            <a:pPr eaLnBrk="1" hangingPunct="1"/>
            <a:endParaRPr lang="en-US" b="1"/>
          </a:p>
          <a:p>
            <a:pPr eaLnBrk="1" hangingPunct="1"/>
            <a:r>
              <a:rPr lang="en-US" b="1"/>
              <a:t>Định nghĩa dạng chuẩn 3 (3NF):</a:t>
            </a:r>
          </a:p>
          <a:p>
            <a:pPr lvl="1" eaLnBrk="1" hangingPunct="1"/>
            <a:r>
              <a:rPr lang="en-US"/>
              <a:t>LĐQH R đgl ở dạng chuẩn 3 nếu:</a:t>
            </a:r>
          </a:p>
          <a:p>
            <a:pPr lvl="2" eaLnBrk="1" hangingPunct="1"/>
            <a:r>
              <a:rPr lang="en-US"/>
              <a:t>R ở dạng chuẩn 2</a:t>
            </a:r>
          </a:p>
          <a:p>
            <a:pPr lvl="2" eaLnBrk="1" hangingPunct="1"/>
            <a:r>
              <a:rPr lang="en-US"/>
              <a:t>Mọi thuộc tính không khóa của R đều </a:t>
            </a:r>
            <a:r>
              <a:rPr lang="en-US" b="1"/>
              <a:t>không phụ thuộc bắc cầu</a:t>
            </a:r>
            <a:r>
              <a:rPr lang="en-US"/>
              <a:t> </a:t>
            </a:r>
            <a:r>
              <a:rPr lang="en-US" b="1"/>
              <a:t>vào khóa chính</a:t>
            </a:r>
            <a:endParaRPr lang="en-US"/>
          </a:p>
        </p:txBody>
      </p:sp>
      <p:grpSp>
        <p:nvGrpSpPr>
          <p:cNvPr id="281604" name="Group 14"/>
          <p:cNvGrpSpPr>
            <a:grpSpLocks/>
          </p:cNvGrpSpPr>
          <p:nvPr/>
        </p:nvGrpSpPr>
        <p:grpSpPr bwMode="auto">
          <a:xfrm>
            <a:off x="6934200" y="2590800"/>
            <a:ext cx="1468438" cy="2362200"/>
            <a:chOff x="2339" y="720"/>
            <a:chExt cx="925" cy="1488"/>
          </a:xfrm>
        </p:grpSpPr>
        <p:sp>
          <p:nvSpPr>
            <p:cNvPr id="300037" name="Line 4"/>
            <p:cNvSpPr>
              <a:spLocks noChangeShapeType="1"/>
            </p:cNvSpPr>
            <p:nvPr/>
          </p:nvSpPr>
          <p:spPr bwMode="auto">
            <a:xfrm>
              <a:off x="2531" y="1013"/>
              <a:ext cx="0" cy="317"/>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300038" name="Line 5"/>
            <p:cNvSpPr>
              <a:spLocks noChangeShapeType="1"/>
            </p:cNvSpPr>
            <p:nvPr/>
          </p:nvSpPr>
          <p:spPr bwMode="auto">
            <a:xfrm>
              <a:off x="2531" y="1632"/>
              <a:ext cx="0" cy="317"/>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300039" name="Text Box 6"/>
            <p:cNvSpPr txBox="1">
              <a:spLocks noChangeArrowheads="1"/>
            </p:cNvSpPr>
            <p:nvPr/>
          </p:nvSpPr>
          <p:spPr bwMode="auto">
            <a:xfrm>
              <a:off x="2348" y="720"/>
              <a:ext cx="3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900">
                  <a:solidFill>
                    <a:srgbClr val="CC0000"/>
                  </a:solidFill>
                  <a:latin typeface="Tahoma" pitchFamily="34" charset="0"/>
                </a:rPr>
                <a:t>X</a:t>
              </a:r>
            </a:p>
          </p:txBody>
        </p:sp>
        <p:sp>
          <p:nvSpPr>
            <p:cNvPr id="300040" name="Text Box 7"/>
            <p:cNvSpPr txBox="1">
              <a:spLocks noChangeArrowheads="1"/>
            </p:cNvSpPr>
            <p:nvPr/>
          </p:nvSpPr>
          <p:spPr bwMode="auto">
            <a:xfrm>
              <a:off x="2339" y="1392"/>
              <a:ext cx="3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900">
                  <a:solidFill>
                    <a:srgbClr val="CC0000"/>
                  </a:solidFill>
                  <a:latin typeface="Tahoma" pitchFamily="34" charset="0"/>
                </a:rPr>
                <a:t>Y</a:t>
              </a:r>
            </a:p>
          </p:txBody>
        </p:sp>
        <p:sp>
          <p:nvSpPr>
            <p:cNvPr id="300041" name="Text Box 8"/>
            <p:cNvSpPr txBox="1">
              <a:spLocks noChangeArrowheads="1"/>
            </p:cNvSpPr>
            <p:nvPr/>
          </p:nvSpPr>
          <p:spPr bwMode="auto">
            <a:xfrm>
              <a:off x="2339" y="1968"/>
              <a:ext cx="92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900">
                  <a:solidFill>
                    <a:srgbClr val="CC0000"/>
                  </a:solidFill>
                  <a:latin typeface="Tahoma" pitchFamily="34" charset="0"/>
                </a:rPr>
                <a:t>A </a:t>
              </a:r>
              <a:r>
                <a:rPr lang="en-US" sz="1900">
                  <a:solidFill>
                    <a:srgbClr val="CC0000"/>
                  </a:solidFill>
                  <a:latin typeface="Tahoma" pitchFamily="34" charset="0"/>
                  <a:sym typeface="Symbol" pitchFamily="18" charset="2"/>
                </a:rPr>
                <a:t> X U Y</a:t>
              </a:r>
            </a:p>
          </p:txBody>
        </p:sp>
        <p:sp>
          <p:nvSpPr>
            <p:cNvPr id="300042" name="Line 9"/>
            <p:cNvSpPr>
              <a:spLocks noChangeShapeType="1"/>
            </p:cNvSpPr>
            <p:nvPr/>
          </p:nvSpPr>
          <p:spPr bwMode="auto">
            <a:xfrm>
              <a:off x="2592" y="860"/>
              <a:ext cx="332" cy="0"/>
            </a:xfrm>
            <a:prstGeom prst="line">
              <a:avLst/>
            </a:prstGeom>
            <a:noFill/>
            <a:ln w="12700">
              <a:solidFill>
                <a:srgbClr val="FF3300"/>
              </a:solidFill>
              <a:round/>
              <a:headEnd type="arrow" w="med" len="me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300043" name="Line 10"/>
            <p:cNvSpPr>
              <a:spLocks noChangeShapeType="1"/>
            </p:cNvSpPr>
            <p:nvPr/>
          </p:nvSpPr>
          <p:spPr bwMode="auto">
            <a:xfrm>
              <a:off x="2928" y="869"/>
              <a:ext cx="0" cy="672"/>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300044" name="Line 11"/>
            <p:cNvSpPr>
              <a:spLocks noChangeShapeType="1"/>
            </p:cNvSpPr>
            <p:nvPr/>
          </p:nvSpPr>
          <p:spPr bwMode="auto">
            <a:xfrm>
              <a:off x="2640" y="1541"/>
              <a:ext cx="288"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300045" name="Line 12"/>
            <p:cNvSpPr>
              <a:spLocks noChangeShapeType="1"/>
            </p:cNvSpPr>
            <p:nvPr/>
          </p:nvSpPr>
          <p:spPr bwMode="auto">
            <a:xfrm flipV="1">
              <a:off x="2832" y="1026"/>
              <a:ext cx="192" cy="192"/>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814878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1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1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1604"/>
                                        </p:tgtEl>
                                        <p:attrNameLst>
                                          <p:attrName>style.visibility</p:attrName>
                                        </p:attrNameLst>
                                      </p:cBhvr>
                                      <p:to>
                                        <p:strVal val="visible"/>
                                      </p:to>
                                    </p:set>
                                    <p:animEffect transition="in" filter="blinds(horizontal)">
                                      <p:cBhvr>
                                        <p:cTn id="15" dur="500"/>
                                        <p:tgtEl>
                                          <p:spTgt spid="2816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8160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8160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81603">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81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Rectangle 3"/>
          <p:cNvSpPr>
            <a:spLocks noGrp="1" noChangeArrowheads="1"/>
          </p:cNvSpPr>
          <p:nvPr>
            <p:ph type="body" idx="4294967295"/>
          </p:nvPr>
        </p:nvSpPr>
        <p:spPr/>
        <p:txBody>
          <a:bodyPr/>
          <a:lstStyle/>
          <a:p>
            <a:pPr eaLnBrk="1" hangingPunct="1"/>
            <a:r>
              <a:rPr lang="en-US" b="1"/>
              <a:t>Ví dụ:</a:t>
            </a:r>
          </a:p>
          <a:p>
            <a:pPr marL="669925" lvl="1" indent="-325438" eaLnBrk="1" hangingPunct="1"/>
            <a:r>
              <a:rPr lang="en-US"/>
              <a:t>R = (</a:t>
            </a:r>
            <a:r>
              <a:rPr lang="en-US" u="sng"/>
              <a:t>Cust_ID</a:t>
            </a:r>
            <a:r>
              <a:rPr lang="en-US"/>
              <a:t>, Name, Salesperson, Region)</a:t>
            </a:r>
          </a:p>
          <a:p>
            <a:pPr marL="669925" lvl="1" indent="-325438" eaLnBrk="1" hangingPunct="1">
              <a:buFontTx/>
              <a:buNone/>
            </a:pPr>
            <a:r>
              <a:rPr lang="en-US"/>
              <a:t>	F = {	Cust_ID </a:t>
            </a:r>
            <a:r>
              <a:rPr lang="en-US">
                <a:sym typeface="Symbol" pitchFamily="18" charset="2"/>
              </a:rPr>
              <a:t> {Name, Salesperson, Region}, 		Salesperson  Region</a:t>
            </a:r>
            <a:r>
              <a:rPr lang="en-US"/>
              <a:t>	}</a:t>
            </a:r>
          </a:p>
          <a:p>
            <a:pPr marL="669925" lvl="1" indent="-325438" eaLnBrk="1" hangingPunct="1"/>
            <a:r>
              <a:rPr lang="en-US"/>
              <a:t>Khóa K = Cust_ID</a:t>
            </a:r>
          </a:p>
          <a:p>
            <a:pPr marL="669925" lvl="1" indent="-325438" eaLnBrk="1" hangingPunct="1"/>
            <a:r>
              <a:rPr lang="en-US"/>
              <a:t>Phụ thuộc hàm bắc cầu: </a:t>
            </a:r>
          </a:p>
          <a:p>
            <a:pPr lvl="2" eaLnBrk="1" hangingPunct="1">
              <a:buFontTx/>
              <a:buNone/>
            </a:pPr>
            <a:r>
              <a:rPr lang="en-US"/>
              <a:t>Cust_ID </a:t>
            </a:r>
            <a:r>
              <a:rPr lang="en-US">
                <a:sym typeface="Symbol" pitchFamily="18" charset="2"/>
              </a:rPr>
              <a:t> Salesperson  Region</a:t>
            </a:r>
          </a:p>
          <a:p>
            <a:pPr marL="669925" lvl="1" indent="-325438" eaLnBrk="1" hangingPunct="1">
              <a:buFontTx/>
              <a:buNone/>
            </a:pPr>
            <a:r>
              <a:rPr lang="en-US">
                <a:sym typeface="Symbol" pitchFamily="18" charset="2"/>
              </a:rPr>
              <a:t>	Do đó lược đồ quan hệ không đạt dạng chuẩn 3.</a:t>
            </a:r>
          </a:p>
          <a:p>
            <a:pPr eaLnBrk="1" hangingPunct="1"/>
            <a:endParaRPr lang="en-US"/>
          </a:p>
        </p:txBody>
      </p:sp>
      <p:sp>
        <p:nvSpPr>
          <p:cNvPr id="301059"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3 (3NF) (tt)</a:t>
            </a:r>
          </a:p>
        </p:txBody>
      </p:sp>
    </p:spTree>
    <p:extLst>
      <p:ext uri="{BB962C8B-B14F-4D97-AF65-F5344CB8AC3E}">
        <p14:creationId xmlns:p14="http://schemas.microsoft.com/office/powerpoint/2010/main" val="972425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6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62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262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26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262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262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26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6851" name="Rectangle 3"/>
          <p:cNvSpPr>
            <a:spLocks noGrp="1" noChangeArrowheads="1"/>
          </p:cNvSpPr>
          <p:nvPr>
            <p:ph type="body" idx="4294967295"/>
          </p:nvPr>
        </p:nvSpPr>
        <p:spPr/>
        <p:txBody>
          <a:bodyPr/>
          <a:lstStyle/>
          <a:p>
            <a:pPr eaLnBrk="1" hangingPunct="1"/>
            <a:r>
              <a:rPr lang="en-US" b="1" dirty="0" err="1"/>
              <a:t>Định</a:t>
            </a:r>
            <a:r>
              <a:rPr lang="en-US" b="1" dirty="0"/>
              <a:t> </a:t>
            </a:r>
            <a:r>
              <a:rPr lang="en-US" b="1" dirty="0" err="1"/>
              <a:t>nghĩa</a:t>
            </a:r>
            <a:r>
              <a:rPr lang="en-US" b="1" dirty="0"/>
              <a:t> </a:t>
            </a:r>
            <a:r>
              <a:rPr lang="en-US" b="1" dirty="0" err="1"/>
              <a:t>dạng</a:t>
            </a:r>
            <a:r>
              <a:rPr lang="en-US" b="1" dirty="0"/>
              <a:t> </a:t>
            </a:r>
            <a:r>
              <a:rPr lang="en-US" b="1" dirty="0" err="1"/>
              <a:t>chuẩn</a:t>
            </a:r>
            <a:r>
              <a:rPr lang="en-US" b="1" dirty="0"/>
              <a:t> 3 (3NF):</a:t>
            </a:r>
          </a:p>
          <a:p>
            <a:pPr lvl="1" eaLnBrk="1" hangingPunct="1"/>
            <a:r>
              <a:rPr lang="en-US" dirty="0"/>
              <a:t>LĐQH R </a:t>
            </a:r>
            <a:r>
              <a:rPr lang="en-US" dirty="0" err="1"/>
              <a:t>đgl</a:t>
            </a:r>
            <a:r>
              <a:rPr lang="en-US" dirty="0"/>
              <a:t> </a:t>
            </a:r>
            <a:r>
              <a:rPr lang="en-US" dirty="0" err="1"/>
              <a:t>ở</a:t>
            </a:r>
            <a:r>
              <a:rPr lang="en-US" dirty="0"/>
              <a:t> </a:t>
            </a:r>
            <a:r>
              <a:rPr lang="en-US" dirty="0" err="1"/>
              <a:t>dạng</a:t>
            </a:r>
            <a:r>
              <a:rPr lang="en-US" dirty="0"/>
              <a:t> </a:t>
            </a:r>
            <a:r>
              <a:rPr lang="en-US" dirty="0" err="1"/>
              <a:t>chuẩn</a:t>
            </a:r>
            <a:r>
              <a:rPr lang="en-US" dirty="0"/>
              <a:t> 3 </a:t>
            </a:r>
            <a:r>
              <a:rPr lang="en-US" dirty="0" err="1"/>
              <a:t>nếu</a:t>
            </a:r>
            <a:r>
              <a:rPr lang="en-US" dirty="0"/>
              <a:t>:</a:t>
            </a:r>
          </a:p>
          <a:p>
            <a:pPr lvl="2" eaLnBrk="1" hangingPunct="1"/>
            <a:r>
              <a:rPr lang="en-US" dirty="0"/>
              <a:t>R </a:t>
            </a:r>
            <a:r>
              <a:rPr lang="en-US" dirty="0" err="1"/>
              <a:t>ở</a:t>
            </a:r>
            <a:r>
              <a:rPr lang="en-US" dirty="0"/>
              <a:t> </a:t>
            </a:r>
            <a:r>
              <a:rPr lang="en-US" dirty="0" err="1"/>
              <a:t>dạng</a:t>
            </a:r>
            <a:r>
              <a:rPr lang="en-US" dirty="0"/>
              <a:t> </a:t>
            </a:r>
            <a:r>
              <a:rPr lang="en-US" dirty="0" err="1"/>
              <a:t>chuẩn</a:t>
            </a:r>
            <a:r>
              <a:rPr lang="en-US" dirty="0"/>
              <a:t> 2</a:t>
            </a:r>
          </a:p>
          <a:p>
            <a:pPr lvl="2" eaLnBrk="1" hangingPunct="1"/>
            <a:r>
              <a:rPr lang="en-US" dirty="0" err="1">
                <a:highlight>
                  <a:srgbClr val="FFFF00"/>
                </a:highlight>
              </a:rPr>
              <a:t>Mọi</a:t>
            </a:r>
            <a:r>
              <a:rPr lang="en-US" dirty="0">
                <a:highlight>
                  <a:srgbClr val="FFFF00"/>
                </a:highlight>
              </a:rPr>
              <a:t> </a:t>
            </a:r>
            <a:r>
              <a:rPr lang="en-US" dirty="0" err="1">
                <a:highlight>
                  <a:srgbClr val="FFFF00"/>
                </a:highlight>
              </a:rPr>
              <a:t>thuộc</a:t>
            </a:r>
            <a:r>
              <a:rPr lang="en-US" dirty="0">
                <a:highlight>
                  <a:srgbClr val="FFFF00"/>
                </a:highlight>
              </a:rPr>
              <a:t> </a:t>
            </a:r>
            <a:r>
              <a:rPr lang="en-US" dirty="0" err="1">
                <a:highlight>
                  <a:srgbClr val="FFFF00"/>
                </a:highlight>
              </a:rPr>
              <a:t>tính</a:t>
            </a:r>
            <a:r>
              <a:rPr lang="en-US" dirty="0">
                <a:highlight>
                  <a:srgbClr val="FFFF00"/>
                </a:highlight>
              </a:rPr>
              <a:t> </a:t>
            </a:r>
            <a:r>
              <a:rPr lang="en-US" dirty="0" err="1">
                <a:highlight>
                  <a:srgbClr val="FFFF00"/>
                </a:highlight>
              </a:rPr>
              <a:t>không</a:t>
            </a:r>
            <a:r>
              <a:rPr lang="en-US" dirty="0">
                <a:highlight>
                  <a:srgbClr val="FFFF00"/>
                </a:highlight>
              </a:rPr>
              <a:t> </a:t>
            </a:r>
            <a:r>
              <a:rPr lang="en-US" dirty="0" err="1">
                <a:highlight>
                  <a:srgbClr val="FFFF00"/>
                </a:highlight>
              </a:rPr>
              <a:t>khóa</a:t>
            </a:r>
            <a:r>
              <a:rPr lang="en-US" dirty="0">
                <a:highlight>
                  <a:srgbClr val="FFFF00"/>
                </a:highlight>
              </a:rPr>
              <a:t> </a:t>
            </a:r>
            <a:r>
              <a:rPr lang="en-US" dirty="0" err="1">
                <a:highlight>
                  <a:srgbClr val="FFFF00"/>
                </a:highlight>
              </a:rPr>
              <a:t>của</a:t>
            </a:r>
            <a:r>
              <a:rPr lang="en-US" dirty="0">
                <a:highlight>
                  <a:srgbClr val="FFFF00"/>
                </a:highlight>
              </a:rPr>
              <a:t> R </a:t>
            </a:r>
            <a:r>
              <a:rPr lang="en-US" dirty="0" err="1">
                <a:highlight>
                  <a:srgbClr val="FFFF00"/>
                </a:highlight>
              </a:rPr>
              <a:t>đều</a:t>
            </a:r>
            <a:r>
              <a:rPr lang="en-US" dirty="0">
                <a:highlight>
                  <a:srgbClr val="FFFF00"/>
                </a:highlight>
              </a:rPr>
              <a:t> </a:t>
            </a:r>
            <a:r>
              <a:rPr lang="en-US" b="1" dirty="0" err="1">
                <a:highlight>
                  <a:srgbClr val="FFFF00"/>
                </a:highlight>
              </a:rPr>
              <a:t>không</a:t>
            </a:r>
            <a:r>
              <a:rPr lang="en-US" b="1" dirty="0">
                <a:highlight>
                  <a:srgbClr val="FFFF00"/>
                </a:highlight>
              </a:rPr>
              <a:t> </a:t>
            </a:r>
            <a:r>
              <a:rPr lang="en-US" b="1" dirty="0" err="1">
                <a:highlight>
                  <a:srgbClr val="FFFF00"/>
                </a:highlight>
              </a:rPr>
              <a:t>phụ</a:t>
            </a:r>
            <a:r>
              <a:rPr lang="en-US" b="1" dirty="0">
                <a:highlight>
                  <a:srgbClr val="FFFF00"/>
                </a:highlight>
              </a:rPr>
              <a:t> </a:t>
            </a:r>
            <a:r>
              <a:rPr lang="en-US" b="1" dirty="0" err="1">
                <a:highlight>
                  <a:srgbClr val="FFFF00"/>
                </a:highlight>
              </a:rPr>
              <a:t>thuộc</a:t>
            </a:r>
            <a:r>
              <a:rPr lang="en-US" b="1" dirty="0">
                <a:highlight>
                  <a:srgbClr val="FFFF00"/>
                </a:highlight>
              </a:rPr>
              <a:t> </a:t>
            </a:r>
            <a:r>
              <a:rPr lang="en-US" b="1" dirty="0" err="1">
                <a:highlight>
                  <a:srgbClr val="FFFF00"/>
                </a:highlight>
              </a:rPr>
              <a:t>bắc</a:t>
            </a:r>
            <a:r>
              <a:rPr lang="en-US" b="1" dirty="0">
                <a:highlight>
                  <a:srgbClr val="FFFF00"/>
                </a:highlight>
              </a:rPr>
              <a:t> </a:t>
            </a:r>
            <a:r>
              <a:rPr lang="en-US" b="1" dirty="0" err="1">
                <a:highlight>
                  <a:srgbClr val="FFFF00"/>
                </a:highlight>
              </a:rPr>
              <a:t>cầu</a:t>
            </a:r>
            <a:r>
              <a:rPr lang="en-US" dirty="0">
                <a:highlight>
                  <a:srgbClr val="FFFF00"/>
                </a:highlight>
              </a:rPr>
              <a:t> </a:t>
            </a:r>
            <a:r>
              <a:rPr lang="en-US" b="1" dirty="0" err="1">
                <a:highlight>
                  <a:srgbClr val="FFFF00"/>
                </a:highlight>
              </a:rPr>
              <a:t>vào</a:t>
            </a:r>
            <a:r>
              <a:rPr lang="en-US" b="1" dirty="0">
                <a:highlight>
                  <a:srgbClr val="FFFF00"/>
                </a:highlight>
              </a:rPr>
              <a:t> </a:t>
            </a:r>
            <a:r>
              <a:rPr lang="en-US" b="1" dirty="0" err="1">
                <a:highlight>
                  <a:srgbClr val="FFFF00"/>
                </a:highlight>
              </a:rPr>
              <a:t>khóa</a:t>
            </a:r>
            <a:endParaRPr lang="en-US" dirty="0">
              <a:highlight>
                <a:srgbClr val="FFFF00"/>
              </a:highlight>
            </a:endParaRPr>
          </a:p>
          <a:p>
            <a:pPr lvl="2" eaLnBrk="1" hangingPunct="1">
              <a:buFontTx/>
              <a:buNone/>
            </a:pPr>
            <a:endParaRPr lang="en-US" b="1" dirty="0"/>
          </a:p>
          <a:p>
            <a:pPr eaLnBrk="1" hangingPunct="1"/>
            <a:r>
              <a:rPr lang="en-US" b="1" dirty="0"/>
              <a:t>ĐN </a:t>
            </a:r>
            <a:r>
              <a:rPr lang="en-US" b="1" dirty="0" err="1"/>
              <a:t>khác</a:t>
            </a:r>
            <a:r>
              <a:rPr lang="en-US" b="1" dirty="0"/>
              <a:t>:</a:t>
            </a:r>
          </a:p>
          <a:p>
            <a:pPr lvl="1" eaLnBrk="1" hangingPunct="1"/>
            <a:r>
              <a:rPr lang="en-US" dirty="0"/>
              <a:t>R </a:t>
            </a:r>
            <a:r>
              <a:rPr lang="en-US" dirty="0" err="1"/>
              <a:t>là</a:t>
            </a:r>
            <a:r>
              <a:rPr lang="en-US" dirty="0"/>
              <a:t> 3NF </a:t>
            </a:r>
            <a:r>
              <a:rPr lang="en-US" dirty="0" err="1"/>
              <a:t>nếu</a:t>
            </a:r>
            <a:r>
              <a:rPr lang="en-US" dirty="0"/>
              <a:t> </a:t>
            </a:r>
            <a:r>
              <a:rPr lang="en-US" dirty="0" err="1"/>
              <a:t>với</a:t>
            </a:r>
            <a:r>
              <a:rPr lang="en-US" dirty="0"/>
              <a:t> </a:t>
            </a:r>
            <a:r>
              <a:rPr lang="en-US" dirty="0" err="1"/>
              <a:t>mọi</a:t>
            </a:r>
            <a:r>
              <a:rPr lang="en-US" dirty="0"/>
              <a:t> </a:t>
            </a:r>
            <a:r>
              <a:rPr lang="en-US" dirty="0" err="1"/>
              <a:t>pth</a:t>
            </a:r>
            <a:r>
              <a:rPr lang="en-US" dirty="0"/>
              <a:t> X </a:t>
            </a:r>
            <a:r>
              <a:rPr lang="en-US" dirty="0">
                <a:sym typeface="Symbol" pitchFamily="18" charset="2"/>
              </a:rPr>
              <a:t> A </a:t>
            </a:r>
            <a:r>
              <a:rPr lang="en-US" dirty="0" err="1">
                <a:sym typeface="Symbol" pitchFamily="18" charset="2"/>
              </a:rPr>
              <a:t>trong</a:t>
            </a:r>
            <a:r>
              <a:rPr lang="en-US" dirty="0">
                <a:sym typeface="Symbol" pitchFamily="18" charset="2"/>
              </a:rPr>
              <a:t> F, AX </a:t>
            </a:r>
            <a:r>
              <a:rPr lang="en-US" dirty="0" err="1">
                <a:sym typeface="Symbol" pitchFamily="18" charset="2"/>
              </a:rPr>
              <a:t>thì</a:t>
            </a:r>
            <a:r>
              <a:rPr lang="en-US" dirty="0">
                <a:sym typeface="Symbol" pitchFamily="18" charset="2"/>
              </a:rPr>
              <a:t> </a:t>
            </a:r>
          </a:p>
          <a:p>
            <a:pPr lvl="2" eaLnBrk="1" hangingPunct="1"/>
            <a:r>
              <a:rPr lang="en-US" dirty="0">
                <a:sym typeface="Symbol" pitchFamily="18" charset="2"/>
              </a:rPr>
              <a:t>X </a:t>
            </a:r>
            <a:r>
              <a:rPr lang="en-US" dirty="0" err="1">
                <a:sym typeface="Symbol" pitchFamily="18" charset="2"/>
              </a:rPr>
              <a:t>là</a:t>
            </a:r>
            <a:r>
              <a:rPr lang="en-US" dirty="0">
                <a:sym typeface="Symbol" pitchFamily="18" charset="2"/>
              </a:rPr>
              <a:t> </a:t>
            </a:r>
            <a:r>
              <a:rPr lang="en-US" dirty="0" err="1">
                <a:sym typeface="Symbol" pitchFamily="18" charset="2"/>
              </a:rPr>
              <a:t>siêu</a:t>
            </a:r>
            <a:r>
              <a:rPr lang="en-US" dirty="0">
                <a:sym typeface="Symbol" pitchFamily="18" charset="2"/>
              </a:rPr>
              <a:t> </a:t>
            </a:r>
            <a:r>
              <a:rPr lang="en-US" dirty="0" err="1">
                <a:sym typeface="Symbol" pitchFamily="18" charset="2"/>
              </a:rPr>
              <a:t>khóa</a:t>
            </a:r>
            <a:r>
              <a:rPr lang="en-US" dirty="0">
                <a:sym typeface="Symbol" pitchFamily="18" charset="2"/>
              </a:rPr>
              <a:t> </a:t>
            </a:r>
            <a:r>
              <a:rPr lang="en-US" b="1" u="sng" dirty="0" err="1">
                <a:sym typeface="Symbol" pitchFamily="18" charset="2"/>
              </a:rPr>
              <a:t>hoặc</a:t>
            </a:r>
            <a:r>
              <a:rPr lang="en-US" b="1" u="sng" dirty="0">
                <a:sym typeface="Symbol" pitchFamily="18" charset="2"/>
              </a:rPr>
              <a:t> </a:t>
            </a:r>
          </a:p>
          <a:p>
            <a:pPr lvl="2" eaLnBrk="1" hangingPunct="1"/>
            <a:r>
              <a:rPr lang="en-US" dirty="0">
                <a:sym typeface="Symbol" pitchFamily="18" charset="2"/>
              </a:rPr>
              <a:t>A </a:t>
            </a:r>
            <a:r>
              <a:rPr lang="en-US" dirty="0" err="1">
                <a:sym typeface="Symbol" pitchFamily="18" charset="2"/>
              </a:rPr>
              <a:t>là</a:t>
            </a:r>
            <a:r>
              <a:rPr lang="en-US" dirty="0">
                <a:sym typeface="Symbol" pitchFamily="18" charset="2"/>
              </a:rPr>
              <a:t> </a:t>
            </a:r>
            <a:r>
              <a:rPr lang="en-US" dirty="0" err="1">
                <a:sym typeface="Symbol" pitchFamily="18" charset="2"/>
              </a:rPr>
              <a:t>thuộc</a:t>
            </a:r>
            <a:r>
              <a:rPr lang="en-US" dirty="0">
                <a:sym typeface="Symbol" pitchFamily="18" charset="2"/>
              </a:rPr>
              <a:t> </a:t>
            </a:r>
            <a:r>
              <a:rPr lang="en-US" dirty="0" err="1">
                <a:sym typeface="Symbol" pitchFamily="18" charset="2"/>
              </a:rPr>
              <a:t>tính</a:t>
            </a:r>
            <a:r>
              <a:rPr lang="en-US" dirty="0">
                <a:sym typeface="Symbol" pitchFamily="18" charset="2"/>
              </a:rPr>
              <a:t> </a:t>
            </a:r>
            <a:r>
              <a:rPr lang="en-US" dirty="0" err="1">
                <a:sym typeface="Symbol" pitchFamily="18" charset="2"/>
              </a:rPr>
              <a:t>khóa</a:t>
            </a:r>
            <a:r>
              <a:rPr lang="en-US" dirty="0">
                <a:sym typeface="Symbol" pitchFamily="18" charset="2"/>
              </a:rPr>
              <a:t> (</a:t>
            </a:r>
            <a:r>
              <a:rPr lang="en-US" dirty="0" err="1">
                <a:sym typeface="Symbol" pitchFamily="18" charset="2"/>
              </a:rPr>
              <a:t>nguyên</a:t>
            </a:r>
            <a:r>
              <a:rPr lang="en-US" dirty="0">
                <a:sym typeface="Symbol" pitchFamily="18" charset="2"/>
              </a:rPr>
              <a:t> </a:t>
            </a:r>
            <a:r>
              <a:rPr lang="en-US" dirty="0" err="1">
                <a:sym typeface="Symbol" pitchFamily="18" charset="2"/>
              </a:rPr>
              <a:t>tố</a:t>
            </a:r>
            <a:r>
              <a:rPr lang="en-US" dirty="0">
                <a:sym typeface="Symbol" pitchFamily="18" charset="2"/>
              </a:rPr>
              <a:t>).</a:t>
            </a:r>
          </a:p>
        </p:txBody>
      </p:sp>
      <p:sp>
        <p:nvSpPr>
          <p:cNvPr id="302083"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3 (3NF) (tt)</a:t>
            </a:r>
          </a:p>
        </p:txBody>
      </p:sp>
    </p:spTree>
    <p:extLst>
      <p:ext uri="{BB962C8B-B14F-4D97-AF65-F5344CB8AC3E}">
        <p14:creationId xmlns:p14="http://schemas.microsoft.com/office/powerpoint/2010/main" val="1453230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68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68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685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68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685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685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68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3"/>
          <p:cNvSpPr>
            <a:spLocks noGrp="1" noChangeArrowheads="1"/>
          </p:cNvSpPr>
          <p:nvPr>
            <p:ph type="body" idx="4294967295"/>
          </p:nvPr>
        </p:nvSpPr>
        <p:spPr/>
        <p:txBody>
          <a:bodyPr/>
          <a:lstStyle/>
          <a:p>
            <a:pPr eaLnBrk="1" hangingPunct="1"/>
            <a:r>
              <a:rPr lang="en-US"/>
              <a:t>Cách làm:</a:t>
            </a:r>
          </a:p>
          <a:p>
            <a:pPr marL="669925" lvl="1" indent="-325438" eaLnBrk="1" hangingPunct="1"/>
            <a:r>
              <a:rPr lang="en-US"/>
              <a:t>Xác định khóa của lược đồ quan hệ</a:t>
            </a:r>
          </a:p>
          <a:p>
            <a:pPr marL="669925" lvl="1" indent="-325438" eaLnBrk="1" hangingPunct="1"/>
            <a:r>
              <a:rPr lang="en-US"/>
              <a:t>Kiểm tra lđqh đã là 2NF chưa, nếu đã là 2NF, duyệt lần lượt từng phụ thuộc hàm trong F, nếu tồn tại một phụ thuộc hàm X </a:t>
            </a:r>
            <a:r>
              <a:rPr lang="en-US">
                <a:sym typeface="Wingdings" pitchFamily="2" charset="2"/>
              </a:rPr>
              <a:t>A mà:</a:t>
            </a:r>
          </a:p>
          <a:p>
            <a:pPr marL="1022350" lvl="2" indent="-350838" eaLnBrk="1" hangingPunct="1"/>
            <a:r>
              <a:rPr lang="en-US"/>
              <a:t>X không là khóa </a:t>
            </a:r>
            <a:r>
              <a:rPr lang="en-US" b="1" u="sng"/>
              <a:t>và</a:t>
            </a:r>
          </a:p>
          <a:p>
            <a:pPr marL="1022350" lvl="2" indent="-350838" eaLnBrk="1" hangingPunct="1"/>
            <a:r>
              <a:rPr lang="en-US"/>
              <a:t>A là thuộc tính không khóa</a:t>
            </a:r>
          </a:p>
          <a:p>
            <a:pPr marL="669925" lvl="1" indent="-325438" eaLnBrk="1" hangingPunct="1">
              <a:buFontTx/>
              <a:buNone/>
            </a:pPr>
            <a:r>
              <a:rPr lang="en-US">
                <a:sym typeface="Wingdings" pitchFamily="2" charset="2"/>
              </a:rPr>
              <a:t></a:t>
            </a:r>
            <a:r>
              <a:rPr lang="en-US"/>
              <a:t>kết luận vi phạm dạng chuẩn 3</a:t>
            </a:r>
          </a:p>
          <a:p>
            <a:pPr marL="669925" lvl="1" indent="-325438" eaLnBrk="1" hangingPunct="1"/>
            <a:r>
              <a:rPr lang="en-US"/>
              <a:t>Nếu không có phụ thuộc hàm nào vi phạm dạng chuẩn 3 thì R là đạt dạng chuẩn 3.</a:t>
            </a:r>
          </a:p>
        </p:txBody>
      </p:sp>
      <p:sp>
        <p:nvSpPr>
          <p:cNvPr id="303107"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3 (3NF)</a:t>
            </a:r>
            <a:br>
              <a:rPr lang="en-US" sz="2800" b="1">
                <a:solidFill>
                  <a:srgbClr val="FF0066"/>
                </a:solidFill>
              </a:rPr>
            </a:br>
            <a:r>
              <a:rPr lang="en-US" sz="2800" b="1">
                <a:solidFill>
                  <a:srgbClr val="FF0066"/>
                </a:solidFill>
              </a:rPr>
              <a:t>- Kiểm tra lđqh đạt 3NF</a:t>
            </a:r>
          </a:p>
        </p:txBody>
      </p:sp>
    </p:spTree>
    <p:extLst>
      <p:ext uri="{BB962C8B-B14F-4D97-AF65-F5344CB8AC3E}">
        <p14:creationId xmlns:p14="http://schemas.microsoft.com/office/powerpoint/2010/main" val="3597691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6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6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46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46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467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46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46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1859" name="Rectangle 3"/>
          <p:cNvSpPr>
            <a:spLocks noGrp="1" noChangeArrowheads="1"/>
          </p:cNvSpPr>
          <p:nvPr>
            <p:ph type="body" idx="4294967295"/>
          </p:nvPr>
        </p:nvSpPr>
        <p:spPr/>
        <p:txBody>
          <a:bodyPr/>
          <a:lstStyle/>
          <a:p>
            <a:pPr eaLnBrk="1" hangingPunct="1"/>
            <a:r>
              <a:rPr lang="en-US" b="1" dirty="0" err="1">
                <a:sym typeface="Symbol" pitchFamily="18" charset="2"/>
              </a:rPr>
              <a:t>Ví</a:t>
            </a:r>
            <a:r>
              <a:rPr lang="en-US" b="1" dirty="0">
                <a:sym typeface="Symbol" pitchFamily="18" charset="2"/>
              </a:rPr>
              <a:t> </a:t>
            </a:r>
            <a:r>
              <a:rPr lang="en-US" b="1" dirty="0" err="1">
                <a:sym typeface="Symbol" pitchFamily="18" charset="2"/>
              </a:rPr>
              <a:t>dụ</a:t>
            </a:r>
            <a:r>
              <a:rPr lang="en-US" b="1" dirty="0">
                <a:sym typeface="Symbol" pitchFamily="18" charset="2"/>
              </a:rPr>
              <a:t>:</a:t>
            </a:r>
          </a:p>
          <a:p>
            <a:pPr lvl="1" eaLnBrk="1" hangingPunct="1"/>
            <a:r>
              <a:rPr lang="en-US" dirty="0">
                <a:sym typeface="Symbol" pitchFamily="18" charset="2"/>
              </a:rPr>
              <a:t>R = (C,S,Z),   F = {CS  Z, Z  C}</a:t>
            </a:r>
          </a:p>
          <a:p>
            <a:pPr lvl="1" eaLnBrk="1" hangingPunct="1"/>
            <a:r>
              <a:rPr lang="en-US" dirty="0" err="1">
                <a:sym typeface="Symbol" pitchFamily="18" charset="2"/>
              </a:rPr>
              <a:t>Khóa</a:t>
            </a:r>
            <a:r>
              <a:rPr lang="en-US" dirty="0">
                <a:sym typeface="Symbol" pitchFamily="18" charset="2"/>
              </a:rPr>
              <a:t> </a:t>
            </a:r>
            <a:r>
              <a:rPr lang="en-US" dirty="0" err="1">
                <a:sym typeface="Symbol" pitchFamily="18" charset="2"/>
              </a:rPr>
              <a:t>dự</a:t>
            </a:r>
            <a:r>
              <a:rPr lang="en-US" dirty="0">
                <a:sym typeface="Symbol" pitchFamily="18" charset="2"/>
              </a:rPr>
              <a:t> </a:t>
            </a:r>
            <a:r>
              <a:rPr lang="en-US" dirty="0" err="1">
                <a:sym typeface="Symbol" pitchFamily="18" charset="2"/>
              </a:rPr>
              <a:t>tuyển</a:t>
            </a:r>
            <a:r>
              <a:rPr lang="en-US" dirty="0">
                <a:sym typeface="Symbol" pitchFamily="18" charset="2"/>
              </a:rPr>
              <a:t>: CS </a:t>
            </a:r>
            <a:r>
              <a:rPr lang="en-US" dirty="0" err="1">
                <a:sym typeface="Symbol" pitchFamily="18" charset="2"/>
              </a:rPr>
              <a:t>và</a:t>
            </a:r>
            <a:r>
              <a:rPr lang="en-US" dirty="0">
                <a:sym typeface="Symbol" pitchFamily="18" charset="2"/>
              </a:rPr>
              <a:t> SZ 	</a:t>
            </a:r>
          </a:p>
          <a:p>
            <a:pPr lvl="1" eaLnBrk="1" hangingPunct="1"/>
            <a:r>
              <a:rPr lang="en-US" dirty="0" err="1">
                <a:sym typeface="Symbol" pitchFamily="18" charset="2"/>
              </a:rPr>
              <a:t>Tất</a:t>
            </a:r>
            <a:r>
              <a:rPr lang="en-US" dirty="0">
                <a:sym typeface="Symbol" pitchFamily="18" charset="2"/>
              </a:rPr>
              <a:t> </a:t>
            </a:r>
            <a:r>
              <a:rPr lang="en-US" dirty="0" err="1">
                <a:sym typeface="Symbol" pitchFamily="18" charset="2"/>
              </a:rPr>
              <a:t>cả</a:t>
            </a:r>
            <a:r>
              <a:rPr lang="en-US" dirty="0">
                <a:sym typeface="Symbol" pitchFamily="18" charset="2"/>
              </a:rPr>
              <a:t> </a:t>
            </a:r>
            <a:r>
              <a:rPr lang="en-US" dirty="0" err="1">
                <a:sym typeface="Symbol" pitchFamily="18" charset="2"/>
              </a:rPr>
              <a:t>các</a:t>
            </a:r>
            <a:r>
              <a:rPr lang="en-US" dirty="0">
                <a:sym typeface="Symbol" pitchFamily="18" charset="2"/>
              </a:rPr>
              <a:t> </a:t>
            </a:r>
            <a:r>
              <a:rPr lang="en-US" dirty="0" err="1">
                <a:sym typeface="Symbol" pitchFamily="18" charset="2"/>
              </a:rPr>
              <a:t>thuộc</a:t>
            </a:r>
            <a:r>
              <a:rPr lang="en-US" dirty="0">
                <a:sym typeface="Symbol" pitchFamily="18" charset="2"/>
              </a:rPr>
              <a:t> </a:t>
            </a:r>
            <a:r>
              <a:rPr lang="en-US" dirty="0" err="1">
                <a:sym typeface="Symbol" pitchFamily="18" charset="2"/>
              </a:rPr>
              <a:t>tính</a:t>
            </a:r>
            <a:r>
              <a:rPr lang="en-US" dirty="0">
                <a:sym typeface="Symbol" pitchFamily="18" charset="2"/>
              </a:rPr>
              <a:t> </a:t>
            </a:r>
            <a:r>
              <a:rPr lang="en-US" dirty="0" err="1">
                <a:sym typeface="Symbol" pitchFamily="18" charset="2"/>
              </a:rPr>
              <a:t>đều</a:t>
            </a:r>
            <a:r>
              <a:rPr lang="en-US" dirty="0">
                <a:sym typeface="Symbol" pitchFamily="18" charset="2"/>
              </a:rPr>
              <a:t> </a:t>
            </a:r>
            <a:r>
              <a:rPr lang="en-US" dirty="0" err="1">
                <a:sym typeface="Symbol" pitchFamily="18" charset="2"/>
              </a:rPr>
              <a:t>là</a:t>
            </a:r>
            <a:r>
              <a:rPr lang="en-US" dirty="0">
                <a:sym typeface="Symbol" pitchFamily="18" charset="2"/>
              </a:rPr>
              <a:t> </a:t>
            </a:r>
            <a:r>
              <a:rPr lang="en-US" dirty="0" err="1">
                <a:sym typeface="Symbol" pitchFamily="18" charset="2"/>
              </a:rPr>
              <a:t>thuộc</a:t>
            </a:r>
            <a:r>
              <a:rPr lang="en-US" dirty="0">
                <a:sym typeface="Symbol" pitchFamily="18" charset="2"/>
              </a:rPr>
              <a:t> </a:t>
            </a:r>
            <a:r>
              <a:rPr lang="en-US" dirty="0" err="1">
                <a:sym typeface="Symbol" pitchFamily="18" charset="2"/>
              </a:rPr>
              <a:t>tính</a:t>
            </a:r>
            <a:r>
              <a:rPr lang="en-US" dirty="0">
                <a:sym typeface="Symbol" pitchFamily="18" charset="2"/>
              </a:rPr>
              <a:t> </a:t>
            </a:r>
            <a:r>
              <a:rPr lang="en-US" dirty="0" err="1">
                <a:sym typeface="Symbol" pitchFamily="18" charset="2"/>
              </a:rPr>
              <a:t>khóa</a:t>
            </a:r>
            <a:endParaRPr lang="en-US" dirty="0">
              <a:sym typeface="Symbol" pitchFamily="18" charset="2"/>
            </a:endParaRPr>
          </a:p>
          <a:p>
            <a:pPr lvl="1" eaLnBrk="1" hangingPunct="1">
              <a:buFontTx/>
              <a:buNone/>
            </a:pPr>
            <a:r>
              <a:rPr lang="en-US" dirty="0">
                <a:sym typeface="Symbol" pitchFamily="18" charset="2"/>
              </a:rPr>
              <a:t>	</a:t>
            </a:r>
            <a:r>
              <a:rPr lang="en-US" dirty="0">
                <a:sym typeface="Wingdings" pitchFamily="2" charset="2"/>
              </a:rPr>
              <a:t>R </a:t>
            </a:r>
            <a:r>
              <a:rPr lang="en-US" dirty="0" err="1">
                <a:sym typeface="Wingdings" pitchFamily="2" charset="2"/>
              </a:rPr>
              <a:t>là</a:t>
            </a:r>
            <a:r>
              <a:rPr lang="en-US" dirty="0">
                <a:sym typeface="Wingdings" pitchFamily="2" charset="2"/>
              </a:rPr>
              <a:t> 3NF</a:t>
            </a:r>
            <a:endParaRPr lang="en-US" dirty="0">
              <a:sym typeface="Symbol" pitchFamily="18" charset="2"/>
            </a:endParaRPr>
          </a:p>
          <a:p>
            <a:pPr eaLnBrk="1" hangingPunct="1"/>
            <a:r>
              <a:rPr lang="en-US" b="1" dirty="0" err="1">
                <a:sym typeface="Symbol" pitchFamily="18" charset="2"/>
              </a:rPr>
              <a:t>Ví</a:t>
            </a:r>
            <a:r>
              <a:rPr lang="en-US" b="1" dirty="0">
                <a:sym typeface="Symbol" pitchFamily="18" charset="2"/>
              </a:rPr>
              <a:t> </a:t>
            </a:r>
            <a:r>
              <a:rPr lang="en-US" b="1" dirty="0" err="1">
                <a:sym typeface="Symbol" pitchFamily="18" charset="2"/>
              </a:rPr>
              <a:t>dụ</a:t>
            </a:r>
            <a:r>
              <a:rPr lang="en-US" b="1" dirty="0">
                <a:sym typeface="Symbol" pitchFamily="18" charset="2"/>
              </a:rPr>
              <a:t>:</a:t>
            </a:r>
          </a:p>
          <a:p>
            <a:pPr lvl="1" eaLnBrk="1" hangingPunct="1"/>
            <a:r>
              <a:rPr lang="en-US" dirty="0">
                <a:sym typeface="Symbol" pitchFamily="18" charset="2"/>
              </a:rPr>
              <a:t>R = (A,S,I,P),   F = {SI  P, S  A},   </a:t>
            </a:r>
          </a:p>
          <a:p>
            <a:pPr lvl="1" eaLnBrk="1" hangingPunct="1"/>
            <a:r>
              <a:rPr lang="en-US" dirty="0" err="1">
                <a:sym typeface="Symbol" pitchFamily="18" charset="2"/>
              </a:rPr>
              <a:t>Khóa</a:t>
            </a:r>
            <a:r>
              <a:rPr lang="en-US" dirty="0">
                <a:sym typeface="Symbol" pitchFamily="18" charset="2"/>
              </a:rPr>
              <a:t>: SI</a:t>
            </a:r>
          </a:p>
          <a:p>
            <a:pPr lvl="1" eaLnBrk="1" hangingPunct="1"/>
            <a:r>
              <a:rPr lang="en-US" dirty="0">
                <a:sym typeface="Symbol" pitchFamily="18" charset="2"/>
              </a:rPr>
              <a:t>S  A </a:t>
            </a:r>
            <a:r>
              <a:rPr lang="en-US" dirty="0" err="1">
                <a:sym typeface="Symbol" pitchFamily="18" charset="2"/>
              </a:rPr>
              <a:t>nhưng</a:t>
            </a:r>
            <a:r>
              <a:rPr lang="en-US" dirty="0">
                <a:sym typeface="Symbol" pitchFamily="18" charset="2"/>
              </a:rPr>
              <a:t> S </a:t>
            </a:r>
            <a:r>
              <a:rPr lang="en-US" dirty="0" err="1">
                <a:sym typeface="Symbol" pitchFamily="18" charset="2"/>
              </a:rPr>
              <a:t>là</a:t>
            </a:r>
            <a:r>
              <a:rPr lang="en-US" dirty="0">
                <a:sym typeface="Symbol" pitchFamily="18" charset="2"/>
              </a:rPr>
              <a:t> </a:t>
            </a:r>
            <a:r>
              <a:rPr lang="en-US" dirty="0" err="1">
                <a:sym typeface="Symbol" pitchFamily="18" charset="2"/>
              </a:rPr>
              <a:t>tập</a:t>
            </a:r>
            <a:r>
              <a:rPr lang="en-US" dirty="0">
                <a:sym typeface="Symbol" pitchFamily="18" charset="2"/>
              </a:rPr>
              <a:t> con </a:t>
            </a:r>
            <a:r>
              <a:rPr lang="en-US" dirty="0" err="1">
                <a:sym typeface="Symbol" pitchFamily="18" charset="2"/>
              </a:rPr>
              <a:t>của</a:t>
            </a:r>
            <a:r>
              <a:rPr lang="en-US" dirty="0">
                <a:sym typeface="Symbol" pitchFamily="18" charset="2"/>
              </a:rPr>
              <a:t> </a:t>
            </a:r>
            <a:r>
              <a:rPr lang="en-US" dirty="0" err="1">
                <a:sym typeface="Symbol" pitchFamily="18" charset="2"/>
              </a:rPr>
              <a:t>khóa</a:t>
            </a:r>
            <a:r>
              <a:rPr lang="en-US" dirty="0">
                <a:sym typeface="Symbol" pitchFamily="18" charset="2"/>
              </a:rPr>
              <a:t> </a:t>
            </a:r>
            <a:r>
              <a:rPr lang="en-US" dirty="0" err="1">
                <a:sym typeface="Symbol" pitchFamily="18" charset="2"/>
              </a:rPr>
              <a:t>và</a:t>
            </a:r>
            <a:r>
              <a:rPr lang="en-US" dirty="0">
                <a:sym typeface="Symbol" pitchFamily="18" charset="2"/>
              </a:rPr>
              <a:t> A </a:t>
            </a:r>
            <a:r>
              <a:rPr lang="en-US" dirty="0" err="1">
                <a:sym typeface="Symbol" pitchFamily="18" charset="2"/>
              </a:rPr>
              <a:t>là</a:t>
            </a:r>
            <a:r>
              <a:rPr lang="en-US" dirty="0">
                <a:sym typeface="Symbol" pitchFamily="18" charset="2"/>
              </a:rPr>
              <a:t> </a:t>
            </a:r>
            <a:r>
              <a:rPr lang="en-US" dirty="0" err="1">
                <a:sym typeface="Symbol" pitchFamily="18" charset="2"/>
              </a:rPr>
              <a:t>thuộc</a:t>
            </a:r>
            <a:r>
              <a:rPr lang="en-US" dirty="0">
                <a:sym typeface="Symbol" pitchFamily="18" charset="2"/>
              </a:rPr>
              <a:t> </a:t>
            </a:r>
            <a:r>
              <a:rPr lang="en-US" dirty="0" err="1">
                <a:sym typeface="Symbol" pitchFamily="18" charset="2"/>
              </a:rPr>
              <a:t>tính</a:t>
            </a:r>
            <a:r>
              <a:rPr lang="en-US" dirty="0">
                <a:sym typeface="Symbol" pitchFamily="18" charset="2"/>
              </a:rPr>
              <a:t> </a:t>
            </a:r>
            <a:r>
              <a:rPr lang="en-US" dirty="0" err="1">
                <a:sym typeface="Symbol" pitchFamily="18" charset="2"/>
              </a:rPr>
              <a:t>không</a:t>
            </a:r>
            <a:r>
              <a:rPr lang="en-US" dirty="0">
                <a:sym typeface="Symbol" pitchFamily="18" charset="2"/>
              </a:rPr>
              <a:t> </a:t>
            </a:r>
            <a:r>
              <a:rPr lang="en-US" dirty="0" err="1">
                <a:sym typeface="Symbol" pitchFamily="18" charset="2"/>
              </a:rPr>
              <a:t>khóa</a:t>
            </a:r>
            <a:r>
              <a:rPr lang="en-US" dirty="0">
                <a:sym typeface="Symbol" pitchFamily="18" charset="2"/>
              </a:rPr>
              <a:t>    </a:t>
            </a:r>
            <a:r>
              <a:rPr lang="en-US" dirty="0">
                <a:sym typeface="Wingdings" pitchFamily="2" charset="2"/>
              </a:rPr>
              <a:t> R </a:t>
            </a:r>
            <a:r>
              <a:rPr lang="en-US" dirty="0" err="1">
                <a:sym typeface="Wingdings" pitchFamily="2" charset="2"/>
              </a:rPr>
              <a:t>không</a:t>
            </a:r>
            <a:r>
              <a:rPr lang="en-US" dirty="0">
                <a:sym typeface="Wingdings" pitchFamily="2" charset="2"/>
              </a:rPr>
              <a:t> </a:t>
            </a:r>
            <a:r>
              <a:rPr lang="en-US" dirty="0" err="1">
                <a:sym typeface="Wingdings" pitchFamily="2" charset="2"/>
              </a:rPr>
              <a:t>là</a:t>
            </a:r>
            <a:r>
              <a:rPr lang="en-US" dirty="0">
                <a:sym typeface="Wingdings" pitchFamily="2" charset="2"/>
              </a:rPr>
              <a:t> 2NF  R </a:t>
            </a:r>
            <a:r>
              <a:rPr lang="en-US" dirty="0" err="1">
                <a:sym typeface="Wingdings" pitchFamily="2" charset="2"/>
              </a:rPr>
              <a:t>không</a:t>
            </a:r>
            <a:r>
              <a:rPr lang="en-US" dirty="0">
                <a:sym typeface="Wingdings" pitchFamily="2" charset="2"/>
              </a:rPr>
              <a:t> </a:t>
            </a:r>
            <a:r>
              <a:rPr lang="en-US" dirty="0" err="1">
                <a:sym typeface="Wingdings" pitchFamily="2" charset="2"/>
              </a:rPr>
              <a:t>là</a:t>
            </a:r>
            <a:r>
              <a:rPr lang="en-US" dirty="0">
                <a:sym typeface="Wingdings" pitchFamily="2" charset="2"/>
              </a:rPr>
              <a:t> 3NF</a:t>
            </a:r>
            <a:endParaRPr lang="en-US" dirty="0"/>
          </a:p>
        </p:txBody>
      </p:sp>
      <p:sp>
        <p:nvSpPr>
          <p:cNvPr id="304131"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3 (3NF)</a:t>
            </a:r>
            <a:br>
              <a:rPr lang="en-US" sz="2800" b="1">
                <a:solidFill>
                  <a:srgbClr val="FF0066"/>
                </a:solidFill>
              </a:rPr>
            </a:br>
            <a:r>
              <a:rPr lang="en-US" sz="2400" b="1">
                <a:solidFill>
                  <a:srgbClr val="FF0066"/>
                </a:solidFill>
              </a:rPr>
              <a:t>- Kiểm tra lđqh đạt 3NF (tt)</a:t>
            </a:r>
          </a:p>
        </p:txBody>
      </p:sp>
    </p:spTree>
    <p:extLst>
      <p:ext uri="{BB962C8B-B14F-4D97-AF65-F5344CB8AC3E}">
        <p14:creationId xmlns:p14="http://schemas.microsoft.com/office/powerpoint/2010/main" val="146897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1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1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18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18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18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18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18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18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18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5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3"/>
          <p:cNvSpPr>
            <a:spLocks noGrp="1" noChangeArrowheads="1"/>
          </p:cNvSpPr>
          <p:nvPr>
            <p:ph type="body" idx="4294967295"/>
          </p:nvPr>
        </p:nvSpPr>
        <p:spPr/>
        <p:txBody>
          <a:bodyPr/>
          <a:lstStyle/>
          <a:p>
            <a:pPr eaLnBrk="1" hangingPunct="1"/>
            <a:r>
              <a:rPr lang="en-US" b="1" i="1"/>
              <a:t>Nhận xét:</a:t>
            </a:r>
            <a:endParaRPr lang="en-US"/>
          </a:p>
          <a:p>
            <a:pPr marL="669925" lvl="1" indent="-325438" eaLnBrk="1" hangingPunct="1"/>
            <a:r>
              <a:rPr lang="en-US"/>
              <a:t>Từ định nghĩa ta có nhận xét rằng, nếu R là 3NF thì nó là 2NF, trong dạng chuẩn 2NF ta chỉ cấm các thuộc tính không khóa phụ thuộc vào </a:t>
            </a:r>
            <a:r>
              <a:rPr lang="en-US" u="sng"/>
              <a:t>tập con thực sự của khóa</a:t>
            </a:r>
            <a:r>
              <a:rPr lang="en-US"/>
              <a:t> (là tập có bao đóng khác U), </a:t>
            </a:r>
          </a:p>
          <a:p>
            <a:pPr marL="669925" lvl="1" indent="-325438" eaLnBrk="1" hangingPunct="1"/>
            <a:r>
              <a:rPr lang="en-US"/>
              <a:t>trong 3NF, ta cấm các thuộc tính không khóa phụ thuộc vào </a:t>
            </a:r>
            <a:r>
              <a:rPr lang="en-US" u="sng"/>
              <a:t>mọi tập có bao đóng khác U</a:t>
            </a:r>
            <a:r>
              <a:rPr lang="en-US"/>
              <a:t> (trong đó có tập con thực sự của khóa).</a:t>
            </a:r>
          </a:p>
        </p:txBody>
      </p:sp>
      <p:sp>
        <p:nvSpPr>
          <p:cNvPr id="305155"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Các dạng chuẩn – Dạng chuẩn 3 (3NF) (tt)</a:t>
            </a:r>
          </a:p>
        </p:txBody>
      </p:sp>
    </p:spTree>
    <p:extLst>
      <p:ext uri="{BB962C8B-B14F-4D97-AF65-F5344CB8AC3E}">
        <p14:creationId xmlns:p14="http://schemas.microsoft.com/office/powerpoint/2010/main" val="3552719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2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3"/>
          <p:cNvSpPr>
            <a:spLocks noGrp="1" noChangeArrowheads="1"/>
          </p:cNvSpPr>
          <p:nvPr>
            <p:ph type="body" idx="4294967295"/>
          </p:nvPr>
        </p:nvSpPr>
        <p:spPr/>
        <p:txBody>
          <a:bodyPr/>
          <a:lstStyle/>
          <a:p>
            <a:pPr eaLnBrk="1" hangingPunct="1"/>
            <a:r>
              <a:rPr lang="en-US" dirty="0" err="1"/>
              <a:t>Cách</a:t>
            </a:r>
            <a:r>
              <a:rPr lang="en-US" dirty="0"/>
              <a:t> </a:t>
            </a:r>
            <a:r>
              <a:rPr lang="en-US" dirty="0" err="1"/>
              <a:t>làm</a:t>
            </a:r>
            <a:r>
              <a:rPr lang="en-US" dirty="0"/>
              <a:t>:</a:t>
            </a:r>
          </a:p>
          <a:p>
            <a:pPr marL="669925" lvl="1" indent="-325438" eaLnBrk="1" hangingPunct="1"/>
            <a:r>
              <a:rPr lang="en-US" dirty="0" err="1"/>
              <a:t>Xác</a:t>
            </a:r>
            <a:r>
              <a:rPr lang="en-US" dirty="0"/>
              <a:t> </a:t>
            </a:r>
            <a:r>
              <a:rPr lang="en-US" dirty="0" err="1"/>
              <a:t>định</a:t>
            </a:r>
            <a:r>
              <a:rPr lang="en-US" dirty="0"/>
              <a:t> PTH vi </a:t>
            </a:r>
            <a:r>
              <a:rPr lang="en-US" dirty="0" err="1"/>
              <a:t>phạm</a:t>
            </a:r>
            <a:r>
              <a:rPr lang="en-US" dirty="0"/>
              <a:t> </a:t>
            </a:r>
            <a:r>
              <a:rPr lang="en-US" dirty="0" err="1"/>
              <a:t>dạng</a:t>
            </a:r>
            <a:r>
              <a:rPr lang="en-US" dirty="0"/>
              <a:t> </a:t>
            </a:r>
            <a:r>
              <a:rPr lang="en-US" dirty="0" err="1"/>
              <a:t>chuẩn</a:t>
            </a:r>
            <a:r>
              <a:rPr lang="en-US" dirty="0"/>
              <a:t> 3 (3NF)</a:t>
            </a:r>
          </a:p>
          <a:p>
            <a:pPr marL="669925" lvl="1" indent="-325438" eaLnBrk="1" hangingPunct="1"/>
            <a:r>
              <a:rPr lang="en-US" dirty="0" err="1"/>
              <a:t>Tách</a:t>
            </a:r>
            <a:r>
              <a:rPr lang="en-US" dirty="0"/>
              <a:t> </a:t>
            </a:r>
            <a:r>
              <a:rPr lang="en-US" dirty="0" err="1"/>
              <a:t>các</a:t>
            </a:r>
            <a:r>
              <a:rPr lang="en-US" dirty="0"/>
              <a:t> </a:t>
            </a:r>
            <a:r>
              <a:rPr lang="en-US" dirty="0" err="1"/>
              <a:t>nhóm</a:t>
            </a:r>
            <a:r>
              <a:rPr lang="en-US" dirty="0"/>
              <a:t> </a:t>
            </a:r>
            <a:r>
              <a:rPr lang="en-US" dirty="0" err="1"/>
              <a:t>thuộc</a:t>
            </a:r>
            <a:r>
              <a:rPr lang="en-US" dirty="0"/>
              <a:t> </a:t>
            </a:r>
            <a:r>
              <a:rPr lang="en-US" dirty="0" err="1"/>
              <a:t>tính</a:t>
            </a:r>
            <a:r>
              <a:rPr lang="en-US" dirty="0"/>
              <a:t> </a:t>
            </a:r>
            <a:r>
              <a:rPr lang="en-US" dirty="0" err="1"/>
              <a:t>có</a:t>
            </a:r>
            <a:r>
              <a:rPr lang="en-US" dirty="0"/>
              <a:t> PTH </a:t>
            </a:r>
            <a:r>
              <a:rPr lang="en-US" dirty="0" err="1"/>
              <a:t>bắc</a:t>
            </a:r>
            <a:r>
              <a:rPr lang="en-US" dirty="0"/>
              <a:t> </a:t>
            </a:r>
            <a:r>
              <a:rPr lang="en-US" dirty="0" err="1"/>
              <a:t>cầu</a:t>
            </a:r>
            <a:r>
              <a:rPr lang="en-US" dirty="0"/>
              <a:t> </a:t>
            </a:r>
            <a:r>
              <a:rPr lang="en-US" dirty="0" err="1"/>
              <a:t>vào</a:t>
            </a:r>
            <a:r>
              <a:rPr lang="en-US" dirty="0"/>
              <a:t> </a:t>
            </a:r>
            <a:r>
              <a:rPr lang="en-US" dirty="0" err="1"/>
              <a:t>khóa</a:t>
            </a:r>
            <a:r>
              <a:rPr lang="en-US" dirty="0"/>
              <a:t> </a:t>
            </a:r>
            <a:r>
              <a:rPr lang="en-US" dirty="0" err="1"/>
              <a:t>thành</a:t>
            </a:r>
            <a:r>
              <a:rPr lang="en-US" dirty="0"/>
              <a:t> </a:t>
            </a:r>
            <a:r>
              <a:rPr lang="en-US" dirty="0" err="1"/>
              <a:t>một</a:t>
            </a:r>
            <a:r>
              <a:rPr lang="en-US" dirty="0"/>
              <a:t> QH. </a:t>
            </a:r>
            <a:r>
              <a:rPr lang="en-US" dirty="0" err="1"/>
              <a:t>Khóa</a:t>
            </a:r>
            <a:r>
              <a:rPr lang="en-US" dirty="0"/>
              <a:t> </a:t>
            </a:r>
            <a:r>
              <a:rPr lang="en-US" dirty="0" err="1"/>
              <a:t>của</a:t>
            </a:r>
            <a:r>
              <a:rPr lang="en-US" dirty="0"/>
              <a:t> QH </a:t>
            </a:r>
            <a:r>
              <a:rPr lang="en-US" dirty="0" err="1"/>
              <a:t>mới</a:t>
            </a:r>
            <a:r>
              <a:rPr lang="en-US" dirty="0"/>
              <a:t> </a:t>
            </a:r>
            <a:r>
              <a:rPr lang="en-US" dirty="0" err="1"/>
              <a:t>này</a:t>
            </a:r>
            <a:r>
              <a:rPr lang="en-US" dirty="0"/>
              <a:t> </a:t>
            </a:r>
            <a:r>
              <a:rPr lang="en-US" dirty="0" err="1"/>
              <a:t>chính</a:t>
            </a:r>
            <a:r>
              <a:rPr lang="en-US" dirty="0"/>
              <a:t> </a:t>
            </a:r>
            <a:r>
              <a:rPr lang="en-US" dirty="0" err="1"/>
              <a:t>là</a:t>
            </a:r>
            <a:r>
              <a:rPr lang="en-US" dirty="0"/>
              <a:t> </a:t>
            </a:r>
            <a:r>
              <a:rPr lang="en-US" dirty="0" err="1"/>
              <a:t>thuộc</a:t>
            </a:r>
            <a:r>
              <a:rPr lang="en-US" dirty="0"/>
              <a:t> </a:t>
            </a:r>
            <a:r>
              <a:rPr lang="en-US" dirty="0" err="1"/>
              <a:t>tính</a:t>
            </a:r>
            <a:r>
              <a:rPr lang="en-US" dirty="0"/>
              <a:t> </a:t>
            </a:r>
            <a:r>
              <a:rPr lang="en-US" dirty="0" err="1"/>
              <a:t>mà</a:t>
            </a:r>
            <a:r>
              <a:rPr lang="en-US" dirty="0"/>
              <a:t> </a:t>
            </a:r>
            <a:r>
              <a:rPr lang="en-US" dirty="0" err="1"/>
              <a:t>chúng</a:t>
            </a:r>
            <a:r>
              <a:rPr lang="en-US" dirty="0"/>
              <a:t> </a:t>
            </a:r>
            <a:r>
              <a:rPr lang="en-US" dirty="0" err="1"/>
              <a:t>có</a:t>
            </a:r>
            <a:r>
              <a:rPr lang="en-US" dirty="0"/>
              <a:t> </a:t>
            </a:r>
            <a:r>
              <a:rPr lang="en-US" dirty="0" err="1"/>
              <a:t>phụ</a:t>
            </a:r>
            <a:r>
              <a:rPr lang="en-US" dirty="0"/>
              <a:t> </a:t>
            </a:r>
            <a:r>
              <a:rPr lang="en-US" dirty="0" err="1"/>
              <a:t>thuộc</a:t>
            </a:r>
            <a:r>
              <a:rPr lang="en-US" dirty="0"/>
              <a:t> </a:t>
            </a:r>
            <a:r>
              <a:rPr lang="en-US" dirty="0" err="1"/>
              <a:t>hàm</a:t>
            </a:r>
            <a:r>
              <a:rPr lang="en-US" dirty="0"/>
              <a:t>.</a:t>
            </a:r>
          </a:p>
          <a:p>
            <a:pPr marL="669925" lvl="1" indent="-325438" eaLnBrk="1" hangingPunct="1"/>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các</a:t>
            </a:r>
            <a:r>
              <a:rPr lang="en-US" dirty="0"/>
              <a:t> PTH </a:t>
            </a:r>
            <a:r>
              <a:rPr lang="en-US" dirty="0" err="1"/>
              <a:t>còn</a:t>
            </a:r>
            <a:r>
              <a:rPr lang="en-US" dirty="0"/>
              <a:t> </a:t>
            </a:r>
            <a:r>
              <a:rPr lang="en-US" dirty="0" err="1"/>
              <a:t>lại</a:t>
            </a:r>
            <a:r>
              <a:rPr lang="en-US" dirty="0"/>
              <a:t> </a:t>
            </a:r>
            <a:r>
              <a:rPr lang="en-US" dirty="0" err="1"/>
              <a:t>nhóm</a:t>
            </a:r>
            <a:r>
              <a:rPr lang="en-US" dirty="0"/>
              <a:t> </a:t>
            </a:r>
            <a:r>
              <a:rPr lang="en-US" dirty="0" err="1"/>
              <a:t>vào</a:t>
            </a:r>
            <a:r>
              <a:rPr lang="en-US" dirty="0"/>
              <a:t> </a:t>
            </a:r>
            <a:r>
              <a:rPr lang="en-US" dirty="0" err="1"/>
              <a:t>trong</a:t>
            </a:r>
            <a:r>
              <a:rPr lang="en-US" dirty="0"/>
              <a:t> </a:t>
            </a:r>
            <a:r>
              <a:rPr lang="en-US" dirty="0" err="1"/>
              <a:t>một</a:t>
            </a:r>
            <a:r>
              <a:rPr lang="en-US" dirty="0"/>
              <a:t> </a:t>
            </a:r>
            <a:r>
              <a:rPr lang="en-US" dirty="0" err="1"/>
              <a:t>quan</a:t>
            </a:r>
            <a:r>
              <a:rPr lang="en-US" dirty="0"/>
              <a:t> </a:t>
            </a:r>
            <a:r>
              <a:rPr lang="en-US" dirty="0" err="1"/>
              <a:t>hệ</a:t>
            </a:r>
            <a:r>
              <a:rPr lang="en-US" dirty="0"/>
              <a:t>.</a:t>
            </a:r>
          </a:p>
          <a:p>
            <a:pPr marL="669925" lvl="1" indent="-325438" eaLnBrk="1" hangingPunct="1"/>
            <a:r>
              <a:rPr lang="en-US" dirty="0" err="1"/>
              <a:t>Lặp</a:t>
            </a:r>
            <a:r>
              <a:rPr lang="en-US" dirty="0"/>
              <a:t> </a:t>
            </a:r>
            <a:r>
              <a:rPr lang="en-US" dirty="0" err="1"/>
              <a:t>lại</a:t>
            </a:r>
            <a:r>
              <a:rPr lang="en-US" dirty="0"/>
              <a:t> </a:t>
            </a:r>
            <a:r>
              <a:rPr lang="en-US" dirty="0" err="1"/>
              <a:t>quá</a:t>
            </a:r>
            <a:r>
              <a:rPr lang="en-US" dirty="0"/>
              <a:t> </a:t>
            </a:r>
            <a:r>
              <a:rPr lang="en-US" dirty="0" err="1"/>
              <a:t>trình</a:t>
            </a:r>
            <a:r>
              <a:rPr lang="en-US" dirty="0"/>
              <a:t> </a:t>
            </a:r>
            <a:r>
              <a:rPr lang="en-US" dirty="0" err="1"/>
              <a:t>với</a:t>
            </a:r>
            <a:r>
              <a:rPr lang="en-US" dirty="0"/>
              <a:t> </a:t>
            </a:r>
            <a:r>
              <a:rPr lang="en-US" dirty="0" err="1"/>
              <a:t>lược</a:t>
            </a:r>
            <a:r>
              <a:rPr lang="en-US" dirty="0"/>
              <a:t> </a:t>
            </a:r>
            <a:r>
              <a:rPr lang="en-US" dirty="0" err="1"/>
              <a:t>đồ</a:t>
            </a:r>
            <a:r>
              <a:rPr lang="en-US" dirty="0"/>
              <a:t> </a:t>
            </a:r>
            <a:r>
              <a:rPr lang="en-US" dirty="0" err="1"/>
              <a:t>chưa</a:t>
            </a:r>
            <a:r>
              <a:rPr lang="en-US" dirty="0"/>
              <a:t> </a:t>
            </a:r>
            <a:r>
              <a:rPr lang="en-US" dirty="0" err="1"/>
              <a:t>đạt</a:t>
            </a:r>
            <a:r>
              <a:rPr lang="en-US" dirty="0"/>
              <a:t> 3NF </a:t>
            </a:r>
            <a:r>
              <a:rPr lang="en-US" dirty="0" err="1"/>
              <a:t>cho</a:t>
            </a:r>
            <a:r>
              <a:rPr lang="en-US" dirty="0"/>
              <a:t> </a:t>
            </a:r>
            <a:r>
              <a:rPr lang="en-US" dirty="0" err="1"/>
              <a:t>đến</a:t>
            </a:r>
            <a:r>
              <a:rPr lang="en-US" dirty="0"/>
              <a:t> </a:t>
            </a:r>
            <a:r>
              <a:rPr lang="en-US" dirty="0" err="1"/>
              <a:t>khi</a:t>
            </a:r>
            <a:r>
              <a:rPr lang="en-US" dirty="0"/>
              <a:t> </a:t>
            </a:r>
            <a:r>
              <a:rPr lang="en-US" dirty="0" err="1"/>
              <a:t>tất</a:t>
            </a:r>
            <a:r>
              <a:rPr lang="en-US" dirty="0"/>
              <a:t> </a:t>
            </a:r>
            <a:r>
              <a:rPr lang="en-US" dirty="0" err="1"/>
              <a:t>cả</a:t>
            </a:r>
            <a:r>
              <a:rPr lang="en-US" dirty="0"/>
              <a:t> </a:t>
            </a:r>
            <a:r>
              <a:rPr lang="en-US" dirty="0" err="1"/>
              <a:t>các</a:t>
            </a:r>
            <a:r>
              <a:rPr lang="en-US" dirty="0"/>
              <a:t> LĐQH con (</a:t>
            </a:r>
            <a:r>
              <a:rPr lang="en-US" dirty="0" err="1"/>
              <a:t>tách</a:t>
            </a:r>
            <a:r>
              <a:rPr lang="en-US" dirty="0"/>
              <a:t> ra </a:t>
            </a:r>
            <a:r>
              <a:rPr lang="en-US" dirty="0" err="1"/>
              <a:t>từ</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ban </a:t>
            </a:r>
            <a:r>
              <a:rPr lang="en-US" dirty="0" err="1"/>
              <a:t>đầu</a:t>
            </a:r>
            <a:r>
              <a:rPr lang="en-US" dirty="0"/>
              <a:t>) </a:t>
            </a:r>
            <a:r>
              <a:rPr lang="en-US" dirty="0" err="1"/>
              <a:t>đều</a:t>
            </a:r>
            <a:r>
              <a:rPr lang="en-US" dirty="0"/>
              <a:t> </a:t>
            </a:r>
            <a:r>
              <a:rPr lang="en-US" dirty="0" err="1"/>
              <a:t>là</a:t>
            </a:r>
            <a:r>
              <a:rPr lang="en-US" dirty="0"/>
              <a:t> 3NF.</a:t>
            </a:r>
          </a:p>
          <a:p>
            <a:pPr marL="669925" lvl="1" indent="-325438" eaLnBrk="1" hangingPunct="1"/>
            <a:endParaRPr lang="en-US" dirty="0"/>
          </a:p>
          <a:p>
            <a:pPr eaLnBrk="1" hangingPunct="1"/>
            <a:endParaRPr lang="en-US" dirty="0"/>
          </a:p>
        </p:txBody>
      </p:sp>
      <p:sp>
        <p:nvSpPr>
          <p:cNvPr id="306179"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r>
              <a:rPr lang="en-US" sz="2800" b="1" dirty="0" err="1">
                <a:solidFill>
                  <a:srgbClr val="FF0066"/>
                </a:solidFill>
              </a:rPr>
              <a:t>Các</a:t>
            </a:r>
            <a:r>
              <a:rPr lang="en-US" sz="2800" b="1" dirty="0">
                <a:solidFill>
                  <a:srgbClr val="FF0066"/>
                </a:solidFill>
              </a:rPr>
              <a:t> </a:t>
            </a:r>
            <a:r>
              <a:rPr lang="en-US" sz="2800" b="1" dirty="0" err="1">
                <a:solidFill>
                  <a:srgbClr val="FF0066"/>
                </a:solidFill>
              </a:rPr>
              <a:t>dạng</a:t>
            </a:r>
            <a:r>
              <a:rPr lang="en-US" sz="2800" b="1" dirty="0">
                <a:solidFill>
                  <a:srgbClr val="FF0066"/>
                </a:solidFill>
              </a:rPr>
              <a:t> </a:t>
            </a:r>
            <a:r>
              <a:rPr lang="en-US" sz="2800" b="1" dirty="0" err="1">
                <a:solidFill>
                  <a:srgbClr val="FF0066"/>
                </a:solidFill>
              </a:rPr>
              <a:t>chuẩn</a:t>
            </a:r>
            <a:r>
              <a:rPr lang="en-US" sz="2800" b="1" dirty="0">
                <a:solidFill>
                  <a:srgbClr val="FF0066"/>
                </a:solidFill>
              </a:rPr>
              <a:t> – </a:t>
            </a:r>
            <a:r>
              <a:rPr lang="en-US" sz="2800" b="1" dirty="0" err="1">
                <a:solidFill>
                  <a:srgbClr val="FF0066"/>
                </a:solidFill>
              </a:rPr>
              <a:t>Dạng</a:t>
            </a:r>
            <a:r>
              <a:rPr lang="en-US" sz="2800" b="1" dirty="0">
                <a:solidFill>
                  <a:srgbClr val="FF0066"/>
                </a:solidFill>
              </a:rPr>
              <a:t> </a:t>
            </a:r>
            <a:r>
              <a:rPr lang="en-US" sz="2800" b="1" dirty="0" err="1">
                <a:solidFill>
                  <a:srgbClr val="FF0066"/>
                </a:solidFill>
              </a:rPr>
              <a:t>chuẩn</a:t>
            </a:r>
            <a:r>
              <a:rPr lang="en-US" sz="2800" b="1" dirty="0">
                <a:solidFill>
                  <a:srgbClr val="FF0066"/>
                </a:solidFill>
              </a:rPr>
              <a:t> 3 (3NF) </a:t>
            </a:r>
            <a:br>
              <a:rPr lang="en-US" sz="2800" b="1" dirty="0">
                <a:solidFill>
                  <a:srgbClr val="FF0066"/>
                </a:solidFill>
              </a:rPr>
            </a:br>
            <a:r>
              <a:rPr lang="en-US" sz="2400" b="1" dirty="0">
                <a:solidFill>
                  <a:srgbClr val="FF0066"/>
                </a:solidFill>
              </a:rPr>
              <a:t>- </a:t>
            </a:r>
            <a:r>
              <a:rPr lang="en-US" sz="2400" b="1" dirty="0" err="1">
                <a:solidFill>
                  <a:srgbClr val="FF0066"/>
                </a:solidFill>
              </a:rPr>
              <a:t>Cách</a:t>
            </a:r>
            <a:r>
              <a:rPr lang="en-US" sz="2400" b="1" dirty="0">
                <a:solidFill>
                  <a:srgbClr val="FF0066"/>
                </a:solidFill>
              </a:rPr>
              <a:t> </a:t>
            </a:r>
            <a:r>
              <a:rPr lang="en-US" sz="2400" b="1" dirty="0" err="1">
                <a:solidFill>
                  <a:srgbClr val="FF0066"/>
                </a:solidFill>
              </a:rPr>
              <a:t>chuẩn</a:t>
            </a:r>
            <a:r>
              <a:rPr lang="en-US" sz="2400" b="1" dirty="0">
                <a:solidFill>
                  <a:srgbClr val="FF0066"/>
                </a:solidFill>
              </a:rPr>
              <a:t> </a:t>
            </a:r>
            <a:r>
              <a:rPr lang="en-US" sz="2400" b="1" dirty="0" err="1">
                <a:solidFill>
                  <a:srgbClr val="FF0066"/>
                </a:solidFill>
              </a:rPr>
              <a:t>hóa</a:t>
            </a:r>
            <a:r>
              <a:rPr lang="en-US" sz="2400" b="1" dirty="0">
                <a:solidFill>
                  <a:srgbClr val="FF0066"/>
                </a:solidFill>
              </a:rPr>
              <a:t> </a:t>
            </a:r>
            <a:r>
              <a:rPr lang="en-US" sz="2400" b="1" dirty="0" err="1">
                <a:solidFill>
                  <a:srgbClr val="FF0066"/>
                </a:solidFill>
              </a:rPr>
              <a:t>lược</a:t>
            </a:r>
            <a:r>
              <a:rPr lang="en-US" sz="2400" b="1" dirty="0">
                <a:solidFill>
                  <a:srgbClr val="FF0066"/>
                </a:solidFill>
              </a:rPr>
              <a:t> </a:t>
            </a:r>
            <a:r>
              <a:rPr lang="en-US" sz="2400" b="1" dirty="0" err="1">
                <a:solidFill>
                  <a:srgbClr val="FF0066"/>
                </a:solidFill>
              </a:rPr>
              <a:t>đồ</a:t>
            </a:r>
            <a:r>
              <a:rPr lang="en-US" sz="2400" b="1" dirty="0">
                <a:solidFill>
                  <a:srgbClr val="FF0066"/>
                </a:solidFill>
              </a:rPr>
              <a:t> </a:t>
            </a:r>
            <a:r>
              <a:rPr lang="en-US" sz="2400" b="1" dirty="0" err="1">
                <a:solidFill>
                  <a:srgbClr val="FF0066"/>
                </a:solidFill>
              </a:rPr>
              <a:t>về</a:t>
            </a:r>
            <a:r>
              <a:rPr lang="en-US" sz="2400" b="1" dirty="0">
                <a:solidFill>
                  <a:srgbClr val="FF0066"/>
                </a:solidFill>
              </a:rPr>
              <a:t> 3NF </a:t>
            </a:r>
          </a:p>
        </p:txBody>
      </p:sp>
    </p:spTree>
    <p:extLst>
      <p:ext uri="{BB962C8B-B14F-4D97-AF65-F5344CB8AC3E}">
        <p14:creationId xmlns:p14="http://schemas.microsoft.com/office/powerpoint/2010/main" val="1916053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774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774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7746">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77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14"/>
          <p:cNvSpPr>
            <a:spLocks noGrp="1" noChangeArrowheads="1"/>
          </p:cNvSpPr>
          <p:nvPr>
            <p:ph type="body" idx="4294967295"/>
          </p:nvPr>
        </p:nvSpPr>
        <p:spPr/>
        <p:txBody>
          <a:bodyPr/>
          <a:lstStyle/>
          <a:p>
            <a:pPr eaLnBrk="1" hangingPunct="1"/>
            <a:endParaRPr lang="en-US"/>
          </a:p>
        </p:txBody>
      </p:sp>
      <p:pic>
        <p:nvPicPr>
          <p:cNvPr id="307203" name="Picture 3" descr="06_24a"/>
          <p:cNvPicPr>
            <a:picLocks noChangeAspect="1" noChangeArrowheads="1"/>
          </p:cNvPicPr>
          <p:nvPr/>
        </p:nvPicPr>
        <p:blipFill>
          <a:blip r:embed="rId2">
            <a:extLst>
              <a:ext uri="{28A0092B-C50C-407E-A947-70E740481C1C}">
                <a14:useLocalDpi xmlns:a14="http://schemas.microsoft.com/office/drawing/2010/main" val="0"/>
              </a:ext>
            </a:extLst>
          </a:blip>
          <a:srcRect l="2702" t="11111" r="2702" b="3703"/>
          <a:stretch>
            <a:fillRect/>
          </a:stretch>
        </p:blipFill>
        <p:spPr bwMode="auto">
          <a:xfrm>
            <a:off x="2057400" y="1524000"/>
            <a:ext cx="701040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04" name="Picture 4" descr="06_24b"/>
          <p:cNvPicPr>
            <a:picLocks noChangeAspect="1" noChangeArrowheads="1"/>
          </p:cNvPicPr>
          <p:nvPr/>
        </p:nvPicPr>
        <p:blipFill>
          <a:blip r:embed="rId3">
            <a:extLst>
              <a:ext uri="{28A0092B-C50C-407E-A947-70E740481C1C}">
                <a14:useLocalDpi xmlns:a14="http://schemas.microsoft.com/office/drawing/2010/main" val="0"/>
              </a:ext>
            </a:extLst>
          </a:blip>
          <a:srcRect t="2834"/>
          <a:stretch>
            <a:fillRect/>
          </a:stretch>
        </p:blipFill>
        <p:spPr bwMode="auto">
          <a:xfrm>
            <a:off x="3886200" y="4114800"/>
            <a:ext cx="5257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05" name="Group 5"/>
          <p:cNvGrpSpPr>
            <a:grpSpLocks/>
          </p:cNvGrpSpPr>
          <p:nvPr/>
        </p:nvGrpSpPr>
        <p:grpSpPr bwMode="auto">
          <a:xfrm>
            <a:off x="506413" y="5348288"/>
            <a:ext cx="4446587" cy="687387"/>
            <a:chOff x="0" y="3369"/>
            <a:chExt cx="2801" cy="433"/>
          </a:xfrm>
        </p:grpSpPr>
        <p:sp>
          <p:nvSpPr>
            <p:cNvPr id="307211" name="Text Box 6"/>
            <p:cNvSpPr txBox="1">
              <a:spLocks noChangeArrowheads="1"/>
            </p:cNvSpPr>
            <p:nvPr/>
          </p:nvSpPr>
          <p:spPr bwMode="auto">
            <a:xfrm>
              <a:off x="0" y="3369"/>
              <a:ext cx="21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fontAlgn="base">
                <a:spcBef>
                  <a:spcPct val="0"/>
                </a:spcBef>
                <a:spcAft>
                  <a:spcPct val="0"/>
                </a:spcAft>
              </a:pPr>
              <a:r>
                <a:rPr lang="en-US" sz="1800" b="1" dirty="0" err="1">
                  <a:solidFill>
                    <a:srgbClr val="800000"/>
                  </a:solidFill>
                  <a:latin typeface="Times New Roman" pitchFamily="18" charset="0"/>
                </a:rPr>
                <a:t>CustID</a:t>
              </a:r>
              <a:r>
                <a:rPr lang="en-US" sz="1800" b="1" dirty="0">
                  <a:solidFill>
                    <a:srgbClr val="800000"/>
                  </a:solidFill>
                  <a:latin typeface="Times New Roman" pitchFamily="18" charset="0"/>
                </a:rPr>
                <a:t> </a:t>
              </a:r>
              <a:r>
                <a:rPr lang="en-US" sz="1800" b="1" dirty="0">
                  <a:solidFill>
                    <a:srgbClr val="800000"/>
                  </a:solidFill>
                  <a:latin typeface="Times New Roman" pitchFamily="18" charset="0"/>
                  <a:sym typeface="Wingdings" pitchFamily="2" charset="2"/>
                </a:rPr>
                <a:t> Salesperson  Region</a:t>
              </a:r>
              <a:endParaRPr lang="en-US" sz="1800" b="1" dirty="0">
                <a:solidFill>
                  <a:srgbClr val="800000"/>
                </a:solidFill>
                <a:latin typeface="Times New Roman" pitchFamily="18" charset="0"/>
              </a:endParaRPr>
            </a:p>
          </p:txBody>
        </p:sp>
        <p:sp>
          <p:nvSpPr>
            <p:cNvPr id="307212" name="Text Box 7"/>
            <p:cNvSpPr txBox="1">
              <a:spLocks noChangeArrowheads="1"/>
            </p:cNvSpPr>
            <p:nvPr/>
          </p:nvSpPr>
          <p:spPr bwMode="auto">
            <a:xfrm>
              <a:off x="432" y="3552"/>
              <a:ext cx="23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fontAlgn="base">
                <a:spcBef>
                  <a:spcPct val="0"/>
                </a:spcBef>
                <a:spcAft>
                  <a:spcPct val="0"/>
                </a:spcAft>
              </a:pPr>
              <a:r>
                <a:rPr lang="en-US" sz="2000">
                  <a:solidFill>
                    <a:srgbClr val="000000"/>
                  </a:solidFill>
                </a:rPr>
                <a:t>Pth bắc cầu </a:t>
              </a:r>
              <a:r>
                <a:rPr lang="en-US" sz="2000">
                  <a:solidFill>
                    <a:srgbClr val="000000"/>
                  </a:solidFill>
                  <a:sym typeface="Wingdings" pitchFamily="2" charset="2"/>
                </a:rPr>
                <a:t> không đạt 3NF</a:t>
              </a:r>
              <a:endParaRPr lang="en-US" sz="2000">
                <a:solidFill>
                  <a:srgbClr val="000000"/>
                </a:solidFill>
              </a:endParaRPr>
            </a:p>
          </p:txBody>
        </p:sp>
      </p:grpSp>
      <p:sp>
        <p:nvSpPr>
          <p:cNvPr id="850953" name="Text Box 9"/>
          <p:cNvSpPr txBox="1">
            <a:spLocks noChangeArrowheads="1"/>
          </p:cNvSpPr>
          <p:nvPr/>
        </p:nvSpPr>
        <p:spPr bwMode="auto">
          <a:xfrm>
            <a:off x="533400" y="4191000"/>
            <a:ext cx="2667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fontAlgn="base">
              <a:spcBef>
                <a:spcPct val="0"/>
              </a:spcBef>
              <a:spcAft>
                <a:spcPct val="0"/>
              </a:spcAft>
            </a:pPr>
            <a:r>
              <a:rPr lang="en-US" sz="1800">
                <a:solidFill>
                  <a:srgbClr val="800000"/>
                </a:solidFill>
                <a:latin typeface="Times New Roman" pitchFamily="18" charset="0"/>
              </a:rPr>
              <a:t>CustID </a:t>
            </a:r>
            <a:r>
              <a:rPr lang="en-US" sz="1800">
                <a:solidFill>
                  <a:srgbClr val="800000"/>
                </a:solidFill>
                <a:latin typeface="Times New Roman" pitchFamily="18" charset="0"/>
                <a:sym typeface="Wingdings" pitchFamily="2" charset="2"/>
              </a:rPr>
              <a:t> Name</a:t>
            </a:r>
          </a:p>
          <a:p>
            <a:pPr fontAlgn="base">
              <a:spcBef>
                <a:spcPct val="0"/>
              </a:spcBef>
              <a:spcAft>
                <a:spcPct val="0"/>
              </a:spcAft>
            </a:pPr>
            <a:r>
              <a:rPr lang="en-US" sz="1800">
                <a:solidFill>
                  <a:srgbClr val="800000"/>
                </a:solidFill>
                <a:latin typeface="Times New Roman" pitchFamily="18" charset="0"/>
                <a:sym typeface="Wingdings" pitchFamily="2" charset="2"/>
              </a:rPr>
              <a:t>CustID  Salesperson</a:t>
            </a:r>
          </a:p>
          <a:p>
            <a:pPr fontAlgn="base">
              <a:spcBef>
                <a:spcPct val="0"/>
              </a:spcBef>
              <a:spcAft>
                <a:spcPct val="0"/>
              </a:spcAft>
            </a:pPr>
            <a:r>
              <a:rPr lang="en-US" sz="1800">
                <a:solidFill>
                  <a:srgbClr val="800000"/>
                </a:solidFill>
                <a:latin typeface="Times New Roman" pitchFamily="18" charset="0"/>
                <a:sym typeface="Wingdings" pitchFamily="2" charset="2"/>
              </a:rPr>
              <a:t>CustID  Region</a:t>
            </a:r>
          </a:p>
          <a:p>
            <a:pPr fontAlgn="base">
              <a:spcBef>
                <a:spcPct val="0"/>
              </a:spcBef>
              <a:spcAft>
                <a:spcPct val="0"/>
              </a:spcAft>
            </a:pPr>
            <a:r>
              <a:rPr lang="en-US" sz="1800">
                <a:solidFill>
                  <a:srgbClr val="800000"/>
                </a:solidFill>
                <a:latin typeface="Times New Roman" pitchFamily="18" charset="0"/>
                <a:sym typeface="Wingdings" pitchFamily="2" charset="2"/>
              </a:rPr>
              <a:t>SalespersonRegion</a:t>
            </a:r>
            <a:endParaRPr lang="en-US" sz="1800">
              <a:solidFill>
                <a:srgbClr val="800000"/>
              </a:solidFill>
              <a:latin typeface="Times New Roman" pitchFamily="18" charset="0"/>
            </a:endParaRPr>
          </a:p>
        </p:txBody>
      </p:sp>
      <p:sp>
        <p:nvSpPr>
          <p:cNvPr id="307207" name="AutoShape 11"/>
          <p:cNvSpPr>
            <a:spLocks/>
          </p:cNvSpPr>
          <p:nvPr/>
        </p:nvSpPr>
        <p:spPr bwMode="auto">
          <a:xfrm>
            <a:off x="2724150" y="4343400"/>
            <a:ext cx="152400" cy="838200"/>
          </a:xfrm>
          <a:prstGeom prst="rightBrace">
            <a:avLst>
              <a:gd name="adj1" fmla="val 45833"/>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50000"/>
              </a:spcBef>
              <a:spcAft>
                <a:spcPct val="0"/>
              </a:spcAft>
            </a:pPr>
            <a:endParaRPr lang="en-US" sz="2100" b="1">
              <a:solidFill>
                <a:srgbClr val="CC0000"/>
              </a:solidFill>
              <a:latin typeface="Tahoma" pitchFamily="34" charset="0"/>
            </a:endParaRPr>
          </a:p>
        </p:txBody>
      </p:sp>
      <p:sp>
        <p:nvSpPr>
          <p:cNvPr id="307208" name="Text Box 12"/>
          <p:cNvSpPr txBox="1">
            <a:spLocks noChangeArrowheads="1"/>
          </p:cNvSpPr>
          <p:nvPr/>
        </p:nvSpPr>
        <p:spPr bwMode="auto">
          <a:xfrm>
            <a:off x="542925" y="1371600"/>
            <a:ext cx="84582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fontAlgn="base">
              <a:spcBef>
                <a:spcPct val="0"/>
              </a:spcBef>
              <a:spcAft>
                <a:spcPct val="0"/>
              </a:spcAft>
            </a:pPr>
            <a:r>
              <a:rPr lang="en-US" sz="2000">
                <a:solidFill>
                  <a:srgbClr val="800000"/>
                </a:solidFill>
              </a:rPr>
              <a:t>(a) Quan hệ SALES với các dữ liệu mẫu</a:t>
            </a:r>
          </a:p>
        </p:txBody>
      </p:sp>
      <p:sp>
        <p:nvSpPr>
          <p:cNvPr id="307209" name="Text Box 13"/>
          <p:cNvSpPr txBox="1">
            <a:spLocks noChangeArrowheads="1"/>
          </p:cNvSpPr>
          <p:nvPr/>
        </p:nvSpPr>
        <p:spPr bwMode="auto">
          <a:xfrm>
            <a:off x="457200" y="3775075"/>
            <a:ext cx="5554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fontAlgn="base">
              <a:spcBef>
                <a:spcPct val="0"/>
              </a:spcBef>
              <a:spcAft>
                <a:spcPct val="0"/>
              </a:spcAft>
            </a:pPr>
            <a:r>
              <a:rPr lang="en-US" sz="2000">
                <a:solidFill>
                  <a:srgbClr val="800000"/>
                </a:solidFill>
              </a:rPr>
              <a:t>(b) Quan hệ SALES với phụ thuộc hàm bắc cầu</a:t>
            </a:r>
          </a:p>
        </p:txBody>
      </p:sp>
      <p:sp>
        <p:nvSpPr>
          <p:cNvPr id="307210"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r>
              <a:rPr lang="en-US" sz="2800" b="1">
                <a:solidFill>
                  <a:srgbClr val="FF0066"/>
                </a:solidFill>
              </a:rPr>
              <a:t>Các dạng chuẩn – Dạng chuẩn 3 (3NF) </a:t>
            </a:r>
            <a:br>
              <a:rPr lang="en-US" sz="2800" b="1">
                <a:solidFill>
                  <a:srgbClr val="FF0066"/>
                </a:solidFill>
              </a:rPr>
            </a:br>
            <a:r>
              <a:rPr lang="en-US" sz="2400" b="1">
                <a:solidFill>
                  <a:srgbClr val="FF0066"/>
                </a:solidFill>
              </a:rPr>
              <a:t>- Cách chuẩn hóa lược đồ về 3NF (tt)</a:t>
            </a:r>
          </a:p>
        </p:txBody>
      </p:sp>
    </p:spTree>
    <p:extLst>
      <p:ext uri="{BB962C8B-B14F-4D97-AF65-F5344CB8AC3E}">
        <p14:creationId xmlns:p14="http://schemas.microsoft.com/office/powerpoint/2010/main" val="1923016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887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850953"/>
                                        </p:tgtEl>
                                        <p:attrNameLst>
                                          <p:attrName>style.visibility</p:attrName>
                                        </p:attrNameLst>
                                      </p:cBhvr>
                                      <p:to>
                                        <p:strVal val="visible"/>
                                      </p:to>
                                    </p:set>
                                    <p:anim calcmode="lin" valueType="num">
                                      <p:cBhvr additive="base">
                                        <p:cTn id="11" dur="500" fill="hold"/>
                                        <p:tgtEl>
                                          <p:spTgt spid="850953"/>
                                        </p:tgtEl>
                                        <p:attrNameLst>
                                          <p:attrName>ppt_x</p:attrName>
                                        </p:attrNameLst>
                                      </p:cBhvr>
                                      <p:tavLst>
                                        <p:tav tm="0">
                                          <p:val>
                                            <p:strVal val="0-#ppt_w/2"/>
                                          </p:val>
                                        </p:tav>
                                        <p:tav tm="100000">
                                          <p:val>
                                            <p:strVal val="#ppt_x"/>
                                          </p:val>
                                        </p:tav>
                                      </p:tavLst>
                                    </p:anim>
                                    <p:anim calcmode="lin" valueType="num">
                                      <p:cBhvr additive="base">
                                        <p:cTn id="12" dur="500" fill="hold"/>
                                        <p:tgtEl>
                                          <p:spTgt spid="8509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build="p"/>
      <p:bldP spid="85095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6" name="Rectangle 2"/>
          <p:cNvSpPr>
            <a:spLocks noGrp="1" noChangeArrowheads="1"/>
          </p:cNvSpPr>
          <p:nvPr>
            <p:ph type="title" idx="4294967295"/>
          </p:nvPr>
        </p:nvSpPr>
        <p:spPr/>
        <p:txBody>
          <a:bodyPr anchor="t"/>
          <a:lstStyle/>
          <a:p>
            <a:pPr eaLnBrk="1" hangingPunct="1"/>
            <a:r>
              <a:rPr lang="en-US"/>
              <a:t>Các dạng chuẩn – Dạng chuẩn 3 (3NF) </a:t>
            </a:r>
            <a:br>
              <a:rPr lang="en-US"/>
            </a:br>
            <a:r>
              <a:rPr lang="en-US" sz="2400"/>
              <a:t>- Cách chuẩn hóa lược đồ về 3NF (tt)</a:t>
            </a:r>
          </a:p>
        </p:txBody>
      </p:sp>
      <p:pic>
        <p:nvPicPr>
          <p:cNvPr id="308227" name="Picture 3" descr="06_25a"/>
          <p:cNvPicPr>
            <a:picLocks noChangeAspect="1" noChangeArrowheads="1"/>
          </p:cNvPicPr>
          <p:nvPr/>
        </p:nvPicPr>
        <p:blipFill>
          <a:blip r:embed="rId2">
            <a:extLst>
              <a:ext uri="{28A0092B-C50C-407E-A947-70E740481C1C}">
                <a14:useLocalDpi xmlns:a14="http://schemas.microsoft.com/office/drawing/2010/main" val="0"/>
              </a:ext>
            </a:extLst>
          </a:blip>
          <a:srcRect b="1599"/>
          <a:stretch>
            <a:fillRect/>
          </a:stretch>
        </p:blipFill>
        <p:spPr bwMode="auto">
          <a:xfrm>
            <a:off x="2286000" y="1739900"/>
            <a:ext cx="6858000"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28" name="Picture 4" descr="06_2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886200"/>
            <a:ext cx="60198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1973" name="Rectangle 5"/>
          <p:cNvSpPr>
            <a:spLocks noChangeArrowheads="1"/>
          </p:cNvSpPr>
          <p:nvPr/>
        </p:nvSpPr>
        <p:spPr bwMode="auto">
          <a:xfrm>
            <a:off x="381000" y="4783138"/>
            <a:ext cx="2895600" cy="854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50000"/>
              </a:spcBef>
              <a:spcAft>
                <a:spcPct val="0"/>
              </a:spcAft>
            </a:pPr>
            <a:r>
              <a:rPr lang="en-US" sz="2000">
                <a:solidFill>
                  <a:srgbClr val="3333FF"/>
                </a:solidFill>
              </a:rPr>
              <a:t>CustID </a:t>
            </a:r>
            <a:r>
              <a:rPr lang="en-US" sz="2000">
                <a:solidFill>
                  <a:srgbClr val="3333FF"/>
                </a:solidFill>
                <a:sym typeface="Wingdings" pitchFamily="2" charset="2"/>
              </a:rPr>
              <a:t> Name</a:t>
            </a:r>
          </a:p>
          <a:p>
            <a:pPr eaLnBrk="0" fontAlgn="base" hangingPunct="0">
              <a:spcBef>
                <a:spcPct val="50000"/>
              </a:spcBef>
              <a:spcAft>
                <a:spcPct val="0"/>
              </a:spcAft>
            </a:pPr>
            <a:r>
              <a:rPr lang="en-US" sz="2000">
                <a:solidFill>
                  <a:srgbClr val="3333FF"/>
                </a:solidFill>
                <a:sym typeface="Wingdings" pitchFamily="2" charset="2"/>
              </a:rPr>
              <a:t>CustID  Salesperson</a:t>
            </a:r>
          </a:p>
        </p:txBody>
      </p:sp>
      <p:sp>
        <p:nvSpPr>
          <p:cNvPr id="308230" name="Line 6"/>
          <p:cNvSpPr>
            <a:spLocks noChangeShapeType="1"/>
          </p:cNvSpPr>
          <p:nvPr/>
        </p:nvSpPr>
        <p:spPr bwMode="auto">
          <a:xfrm>
            <a:off x="1905000" y="3733800"/>
            <a:ext cx="1295400" cy="4572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600">
              <a:solidFill>
                <a:srgbClr val="000000"/>
              </a:solidFill>
            </a:endParaRPr>
          </a:p>
        </p:txBody>
      </p:sp>
      <p:sp>
        <p:nvSpPr>
          <p:cNvPr id="308231" name="Text Box 7"/>
          <p:cNvSpPr txBox="1">
            <a:spLocks noChangeArrowheads="1"/>
          </p:cNvSpPr>
          <p:nvPr/>
        </p:nvSpPr>
        <p:spPr bwMode="auto">
          <a:xfrm>
            <a:off x="533400" y="1371600"/>
            <a:ext cx="31305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fontAlgn="base">
              <a:spcBef>
                <a:spcPct val="0"/>
              </a:spcBef>
              <a:spcAft>
                <a:spcPct val="0"/>
              </a:spcAft>
            </a:pPr>
            <a:r>
              <a:rPr lang="en-US" sz="1800" b="1">
                <a:solidFill>
                  <a:srgbClr val="000000"/>
                </a:solidFill>
              </a:rPr>
              <a:t>(c) Phân rã quan hệ SALES</a:t>
            </a:r>
          </a:p>
        </p:txBody>
      </p:sp>
      <p:sp>
        <p:nvSpPr>
          <p:cNvPr id="308232" name="Text Box 8"/>
          <p:cNvSpPr txBox="1">
            <a:spLocks noChangeArrowheads="1"/>
          </p:cNvSpPr>
          <p:nvPr/>
        </p:nvSpPr>
        <p:spPr bwMode="auto">
          <a:xfrm>
            <a:off x="512763" y="4114800"/>
            <a:ext cx="3216275"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fontAlgn="base">
              <a:spcBef>
                <a:spcPct val="0"/>
              </a:spcBef>
              <a:spcAft>
                <a:spcPct val="0"/>
              </a:spcAft>
            </a:pPr>
            <a:r>
              <a:rPr lang="en-US" sz="1800" b="1">
                <a:solidFill>
                  <a:srgbClr val="000000"/>
                </a:solidFill>
              </a:rPr>
              <a:t>(d) Quan hệ ở dạng chuẩn 3</a:t>
            </a:r>
          </a:p>
        </p:txBody>
      </p:sp>
      <p:sp>
        <p:nvSpPr>
          <p:cNvPr id="851977" name="Text Box 9"/>
          <p:cNvSpPr txBox="1">
            <a:spLocks noChangeArrowheads="1"/>
          </p:cNvSpPr>
          <p:nvPr/>
        </p:nvSpPr>
        <p:spPr bwMode="auto">
          <a:xfrm>
            <a:off x="152400" y="1743075"/>
            <a:ext cx="2133600" cy="2225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fontAlgn="base">
              <a:spcBef>
                <a:spcPct val="0"/>
              </a:spcBef>
              <a:spcAft>
                <a:spcPct val="0"/>
              </a:spcAft>
            </a:pPr>
            <a:r>
              <a:rPr lang="en-US" sz="2000">
                <a:solidFill>
                  <a:srgbClr val="336600"/>
                </a:solidFill>
              </a:rPr>
              <a:t>Không còn phụ thuộc hàm bắc cầu nữa …</a:t>
            </a:r>
          </a:p>
          <a:p>
            <a:pPr fontAlgn="base">
              <a:spcBef>
                <a:spcPct val="0"/>
              </a:spcBef>
              <a:spcAft>
                <a:spcPct val="0"/>
              </a:spcAft>
            </a:pPr>
            <a:endParaRPr lang="en-US" sz="2000">
              <a:solidFill>
                <a:srgbClr val="336600"/>
              </a:solidFill>
            </a:endParaRPr>
          </a:p>
          <a:p>
            <a:pPr fontAlgn="base">
              <a:spcBef>
                <a:spcPct val="0"/>
              </a:spcBef>
              <a:spcAft>
                <a:spcPct val="0"/>
              </a:spcAft>
            </a:pPr>
            <a:r>
              <a:rPr lang="en-US" sz="2000">
                <a:solidFill>
                  <a:srgbClr val="336600"/>
                </a:solidFill>
              </a:rPr>
              <a:t>Cả hai quan hệ bây giờ là ở dạng chuẩn 3</a:t>
            </a:r>
          </a:p>
        </p:txBody>
      </p:sp>
    </p:spTree>
    <p:extLst>
      <p:ext uri="{BB962C8B-B14F-4D97-AF65-F5344CB8AC3E}">
        <p14:creationId xmlns:p14="http://schemas.microsoft.com/office/powerpoint/2010/main" val="3965458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1973"/>
                                        </p:tgtEl>
                                        <p:attrNameLst>
                                          <p:attrName>style.visibility</p:attrName>
                                        </p:attrNameLst>
                                      </p:cBhvr>
                                      <p:to>
                                        <p:strVal val="visible"/>
                                      </p:to>
                                    </p:set>
                                    <p:anim calcmode="lin" valueType="num">
                                      <p:cBhvr additive="base">
                                        <p:cTn id="7" dur="500" fill="hold"/>
                                        <p:tgtEl>
                                          <p:spTgt spid="851973"/>
                                        </p:tgtEl>
                                        <p:attrNameLst>
                                          <p:attrName>ppt_x</p:attrName>
                                        </p:attrNameLst>
                                      </p:cBhvr>
                                      <p:tavLst>
                                        <p:tav tm="0">
                                          <p:val>
                                            <p:strVal val="0-#ppt_w/2"/>
                                          </p:val>
                                        </p:tav>
                                        <p:tav tm="100000">
                                          <p:val>
                                            <p:strVal val="#ppt_x"/>
                                          </p:val>
                                        </p:tav>
                                      </p:tavLst>
                                    </p:anim>
                                    <p:anim calcmode="lin" valueType="num">
                                      <p:cBhvr additive="base">
                                        <p:cTn id="8" dur="500" fill="hold"/>
                                        <p:tgtEl>
                                          <p:spTgt spid="8519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851977"/>
                                        </p:tgtEl>
                                        <p:attrNameLst>
                                          <p:attrName>style.visibility</p:attrName>
                                        </p:attrNameLst>
                                      </p:cBhvr>
                                      <p:to>
                                        <p:strVal val="visible"/>
                                      </p:to>
                                    </p:set>
                                    <p:animEffect transition="in" filter="checkerboard(across)">
                                      <p:cBhvr>
                                        <p:cTn id="13" dur="500"/>
                                        <p:tgtEl>
                                          <p:spTgt spid="851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3" grpId="0" animBg="1" autoUpdateAnimBg="0"/>
      <p:bldP spid="85197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8" name="Rectangle 3"/>
          <p:cNvSpPr>
            <a:spLocks noGrp="1" noChangeArrowheads="1"/>
          </p:cNvSpPr>
          <p:nvPr>
            <p:ph type="body" idx="4294967295"/>
          </p:nvPr>
        </p:nvSpPr>
        <p:spPr/>
        <p:txBody>
          <a:bodyPr/>
          <a:lstStyle/>
          <a:p>
            <a:pPr eaLnBrk="1" hangingPunct="1"/>
            <a:r>
              <a:rPr lang="en-US"/>
              <a:t>Ví dụ: Xét lại lược đồ csdl KeHoach</a:t>
            </a:r>
          </a:p>
          <a:p>
            <a:pPr marL="669925" lvl="1" indent="-325438" eaLnBrk="1" hangingPunct="1"/>
            <a:r>
              <a:rPr lang="en-US"/>
              <a:t>Thi(ngThi, gioThi, phThi, maMH, gvDay)</a:t>
            </a:r>
          </a:p>
          <a:p>
            <a:pPr marL="1022350" lvl="2" indent="-350838" eaLnBrk="1" hangingPunct="1"/>
            <a:r>
              <a:rPr lang="en-US"/>
              <a:t>FD: {	maMH 			</a:t>
            </a:r>
            <a:r>
              <a:rPr lang="en-US">
                <a:sym typeface="Wingdings" pitchFamily="2" charset="2"/>
              </a:rPr>
              <a:t> gvDay</a:t>
            </a:r>
          </a:p>
          <a:p>
            <a:pPr marL="1022350" lvl="2" indent="-350838" eaLnBrk="1" hangingPunct="1">
              <a:buFontTx/>
              <a:buNone/>
            </a:pPr>
            <a:r>
              <a:rPr lang="en-US">
                <a:sym typeface="Wingdings" pitchFamily="2" charset="2"/>
              </a:rPr>
              <a:t>		ngThi, gioThi, phThi 	 maMH </a:t>
            </a:r>
            <a:r>
              <a:rPr lang="en-US"/>
              <a:t>}</a:t>
            </a:r>
          </a:p>
          <a:p>
            <a:pPr marL="1022350" lvl="2" indent="-350838" eaLnBrk="1" hangingPunct="1"/>
            <a:r>
              <a:rPr lang="en-US"/>
              <a:t>Khóa:  {</a:t>
            </a:r>
            <a:r>
              <a:rPr lang="en-US">
                <a:sym typeface="Wingdings" pitchFamily="2" charset="2"/>
              </a:rPr>
              <a:t>ngThi, gioThi, phThi </a:t>
            </a:r>
            <a:r>
              <a:rPr lang="en-US"/>
              <a:t>}</a:t>
            </a:r>
          </a:p>
          <a:p>
            <a:pPr marL="669925" lvl="1" indent="-325438" eaLnBrk="1" hangingPunct="1">
              <a:buFontTx/>
              <a:buNone/>
            </a:pPr>
            <a:r>
              <a:rPr lang="en-US"/>
              <a:t>	</a:t>
            </a:r>
          </a:p>
          <a:p>
            <a:pPr marL="669925" lvl="1" indent="-325438" eaLnBrk="1" hangingPunct="1"/>
            <a:r>
              <a:rPr lang="en-US"/>
              <a:t>CoiThi (giamThi, ngThi, gioThi, phThi)</a:t>
            </a:r>
          </a:p>
          <a:p>
            <a:pPr marL="1022350" lvl="2" indent="-350838" eaLnBrk="1" hangingPunct="1"/>
            <a:r>
              <a:rPr lang="en-US">
                <a:sym typeface="Wingdings" pitchFamily="2" charset="2"/>
              </a:rPr>
              <a:t>FD: {</a:t>
            </a:r>
            <a:r>
              <a:rPr lang="en-US"/>
              <a:t>giamThi 	</a:t>
            </a:r>
            <a:r>
              <a:rPr lang="en-US">
                <a:sym typeface="Wingdings" pitchFamily="2" charset="2"/>
              </a:rPr>
              <a:t> ngThi, gioThi, phThi}</a:t>
            </a:r>
            <a:endParaRPr lang="en-US"/>
          </a:p>
          <a:p>
            <a:pPr marL="1022350" lvl="2" indent="-350838" eaLnBrk="1" hangingPunct="1"/>
            <a:r>
              <a:rPr lang="en-US"/>
              <a:t>Khóa:  giamThi</a:t>
            </a:r>
          </a:p>
          <a:p>
            <a:pPr eaLnBrk="1" hangingPunct="1"/>
            <a:endParaRPr lang="en-US"/>
          </a:p>
        </p:txBody>
      </p:sp>
      <p:sp>
        <p:nvSpPr>
          <p:cNvPr id="290819" name="AutoShape 4"/>
          <p:cNvSpPr>
            <a:spLocks noChangeArrowheads="1"/>
          </p:cNvSpPr>
          <p:nvPr/>
        </p:nvSpPr>
        <p:spPr bwMode="auto">
          <a:xfrm>
            <a:off x="7086600" y="3962400"/>
            <a:ext cx="914400" cy="609600"/>
          </a:xfrm>
          <a:prstGeom prst="cloudCallout">
            <a:avLst>
              <a:gd name="adj1" fmla="val -215625"/>
              <a:gd name="adj2" fmla="val 23176"/>
            </a:avLst>
          </a:prstGeom>
          <a:solidFill>
            <a:srgbClr val="00FF00"/>
          </a:solidFill>
          <a:ln w="12700">
            <a:solidFill>
              <a:schemeClr val="tx1"/>
            </a:solidFill>
            <a:round/>
            <a:headEnd/>
            <a:tailEnd/>
          </a:ln>
        </p:spPr>
        <p:txBody>
          <a:bodyPr anchor="ctr"/>
          <a:lstStyle/>
          <a:p>
            <a:pPr algn="ctr" fontAlgn="base">
              <a:spcBef>
                <a:spcPct val="50000"/>
              </a:spcBef>
              <a:spcAft>
                <a:spcPct val="0"/>
              </a:spcAft>
            </a:pPr>
            <a:r>
              <a:rPr lang="en-US" sz="1500" b="1">
                <a:solidFill>
                  <a:srgbClr val="FF3333"/>
                </a:solidFill>
                <a:latin typeface="Tahoma" pitchFamily="34" charset="0"/>
              </a:rPr>
              <a:t>3NF</a:t>
            </a:r>
          </a:p>
        </p:txBody>
      </p:sp>
      <p:sp>
        <p:nvSpPr>
          <p:cNvPr id="290820" name="AutoShape 5"/>
          <p:cNvSpPr>
            <a:spLocks noChangeArrowheads="1"/>
          </p:cNvSpPr>
          <p:nvPr/>
        </p:nvSpPr>
        <p:spPr bwMode="auto">
          <a:xfrm>
            <a:off x="7620000" y="1905000"/>
            <a:ext cx="1219200" cy="1295400"/>
          </a:xfrm>
          <a:prstGeom prst="cloudCallout">
            <a:avLst>
              <a:gd name="adj1" fmla="val -155468"/>
              <a:gd name="adj2" fmla="val 5023"/>
            </a:avLst>
          </a:prstGeom>
          <a:solidFill>
            <a:srgbClr val="00FF00"/>
          </a:solidFill>
          <a:ln w="12700">
            <a:solidFill>
              <a:schemeClr val="tx1"/>
            </a:solidFill>
            <a:round/>
            <a:headEnd/>
            <a:tailEnd/>
          </a:ln>
        </p:spPr>
        <p:txBody>
          <a:bodyPr anchor="ctr"/>
          <a:lstStyle/>
          <a:p>
            <a:pPr algn="ctr" fontAlgn="base">
              <a:spcBef>
                <a:spcPct val="50000"/>
              </a:spcBef>
              <a:spcAft>
                <a:spcPct val="0"/>
              </a:spcAft>
            </a:pPr>
            <a:r>
              <a:rPr lang="en-US" sz="1500" b="1">
                <a:solidFill>
                  <a:srgbClr val="FF3333"/>
                </a:solidFill>
                <a:latin typeface="Tahoma" pitchFamily="34" charset="0"/>
              </a:rPr>
              <a:t>Vi phạm 3NF</a:t>
            </a:r>
          </a:p>
        </p:txBody>
      </p:sp>
      <p:sp>
        <p:nvSpPr>
          <p:cNvPr id="309253"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r>
              <a:rPr lang="en-US" sz="2800" b="1">
                <a:solidFill>
                  <a:srgbClr val="FF0066"/>
                </a:solidFill>
              </a:rPr>
              <a:t>Các dạng chuẩn – Dạng chuẩn 3 (3NF) </a:t>
            </a:r>
            <a:br>
              <a:rPr lang="en-US" sz="2800" b="1">
                <a:solidFill>
                  <a:srgbClr val="FF0066"/>
                </a:solidFill>
              </a:rPr>
            </a:br>
            <a:r>
              <a:rPr lang="en-US" sz="2400" b="1">
                <a:solidFill>
                  <a:srgbClr val="FF0066"/>
                </a:solidFill>
              </a:rPr>
              <a:t>- Cách chuẩn hóa lược đồ về 3NF (tt)</a:t>
            </a:r>
          </a:p>
        </p:txBody>
      </p:sp>
    </p:spTree>
    <p:extLst>
      <p:ext uri="{BB962C8B-B14F-4D97-AF65-F5344CB8AC3E}">
        <p14:creationId xmlns:p14="http://schemas.microsoft.com/office/powerpoint/2010/main" val="1329078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08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08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08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08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08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081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081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0818">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0820"/>
                                        </p:tgtEl>
                                        <p:attrNameLst>
                                          <p:attrName>style.visibility</p:attrName>
                                        </p:attrNameLst>
                                      </p:cBhvr>
                                      <p:to>
                                        <p:strVal val="visible"/>
                                      </p:to>
                                    </p:set>
                                    <p:animEffect transition="in" filter="blinds(horizontal)">
                                      <p:cBhvr>
                                        <p:cTn id="27" dur="500"/>
                                        <p:tgtEl>
                                          <p:spTgt spid="2908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0819"/>
                                        </p:tgtEl>
                                        <p:attrNameLst>
                                          <p:attrName>style.visibility</p:attrName>
                                        </p:attrNameLst>
                                      </p:cBhvr>
                                      <p:to>
                                        <p:strVal val="visible"/>
                                      </p:to>
                                    </p:set>
                                    <p:animEffect transition="in" filter="blinds(horizontal)">
                                      <p:cBhvr>
                                        <p:cTn id="32" dur="500"/>
                                        <p:tgtEl>
                                          <p:spTgt spid="290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build="p"/>
      <p:bldP spid="290819" grpId="0" animBg="1"/>
      <p:bldP spid="29082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Tại sao?</a:t>
            </a:r>
          </a:p>
        </p:txBody>
      </p:sp>
      <p:sp>
        <p:nvSpPr>
          <p:cNvPr id="273411" name="Rectangle 3"/>
          <p:cNvSpPr>
            <a:spLocks noGrp="1" noChangeArrowheads="1"/>
          </p:cNvSpPr>
          <p:nvPr>
            <p:ph type="body" idx="1"/>
          </p:nvPr>
        </p:nvSpPr>
        <p:spPr/>
        <p:txBody>
          <a:bodyPr/>
          <a:lstStyle/>
          <a:p>
            <a:pPr lvl="1"/>
            <a:r>
              <a:rPr lang="en-US" sz="2000"/>
              <a:t>CungCapSP(maNCC, tenNCC, diaChi, sanPham, gia)</a:t>
            </a:r>
            <a:endParaRPr lang="en-US" sz="1800"/>
          </a:p>
        </p:txBody>
      </p:sp>
      <p:graphicFrame>
        <p:nvGraphicFramePr>
          <p:cNvPr id="733357" name="Group 173"/>
          <p:cNvGraphicFramePr>
            <a:graphicFrameLocks noGrp="1"/>
          </p:cNvGraphicFramePr>
          <p:nvPr>
            <p:ph type="tbl" idx="1"/>
          </p:nvPr>
        </p:nvGraphicFramePr>
        <p:xfrm>
          <a:off x="733425" y="1790700"/>
          <a:ext cx="7900988" cy="2992440"/>
        </p:xfrm>
        <a:graphic>
          <a:graphicData uri="http://schemas.openxmlformats.org/drawingml/2006/table">
            <a:tbl>
              <a:tblPr/>
              <a:tblGrid>
                <a:gridCol w="1539875">
                  <a:extLst>
                    <a:ext uri="{9D8B030D-6E8A-4147-A177-3AD203B41FA5}">
                      <a16:colId xmlns:a16="http://schemas.microsoft.com/office/drawing/2014/main" val="20000"/>
                    </a:ext>
                  </a:extLst>
                </a:gridCol>
                <a:gridCol w="1539875">
                  <a:extLst>
                    <a:ext uri="{9D8B030D-6E8A-4147-A177-3AD203B41FA5}">
                      <a16:colId xmlns:a16="http://schemas.microsoft.com/office/drawing/2014/main" val="20001"/>
                    </a:ext>
                  </a:extLst>
                </a:gridCol>
                <a:gridCol w="2255838">
                  <a:extLst>
                    <a:ext uri="{9D8B030D-6E8A-4147-A177-3AD203B41FA5}">
                      <a16:colId xmlns:a16="http://schemas.microsoft.com/office/drawing/2014/main" val="20002"/>
                    </a:ext>
                  </a:extLst>
                </a:gridCol>
                <a:gridCol w="1555750">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tblGrid>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CC0000"/>
                          </a:solidFill>
                          <a:effectLst/>
                          <a:latin typeface="Arial" charset="0"/>
                          <a:cs typeface="Arial" charset="0"/>
                        </a:rPr>
                        <a:t>maNCC</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CC0000"/>
                          </a:solidFill>
                          <a:effectLst/>
                          <a:latin typeface="Arial" charset="0"/>
                          <a:cs typeface="Arial" charset="0"/>
                        </a:rPr>
                        <a:t>tenNCC</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CC0000"/>
                          </a:solidFill>
                          <a:effectLst/>
                          <a:latin typeface="Arial" charset="0"/>
                          <a:cs typeface="Arial" charset="0"/>
                        </a:rPr>
                        <a:t>diaChi</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CC0000"/>
                          </a:solidFill>
                          <a:effectLst/>
                          <a:latin typeface="Arial" charset="0"/>
                          <a:cs typeface="Arial" charset="0"/>
                        </a:rPr>
                        <a:t>sanPham</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CC0000"/>
                          </a:solidFill>
                          <a:effectLst/>
                          <a:latin typeface="Arial" charset="0"/>
                          <a:cs typeface="Arial" charset="0"/>
                        </a:rPr>
                        <a:t>gia</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0"/>
                  </a:ext>
                </a:extLst>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S01</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Sanyo</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Tokyo, Nhật Bản</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Tủ lạnh</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250</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1"/>
                  </a:ext>
                </a:extLst>
              </a:tr>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S01</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Sanyo</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Tokyo, Nhật Bản</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Máy giặt</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270</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2"/>
                  </a:ext>
                </a:extLst>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S01</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Sanyo</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Tokyo, Nhật Bản</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Máy lạnh</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200</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3"/>
                  </a:ext>
                </a:extLst>
              </a:tr>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S02</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Sharp</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Hiroshima, Nhật Bản</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Tivi</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140</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4"/>
                  </a:ext>
                </a:extLst>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S03</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Samsung</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Hồng Kông, Đài Loan</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LCD</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200</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5"/>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S03</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Samsung</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Hồng Kông, Đài Loan</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Tivi</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120</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6"/>
                  </a:ext>
                </a:extLst>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M01</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Maytag</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New York, Mỹ</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Tủ lạnh</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260</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7"/>
                  </a:ext>
                </a:extLst>
              </a:tr>
            </a:tbl>
          </a:graphicData>
        </a:graphic>
      </p:graphicFrame>
      <p:sp>
        <p:nvSpPr>
          <p:cNvPr id="733341" name="Text Box 157"/>
          <p:cNvSpPr txBox="1">
            <a:spLocks noChangeArrowheads="1"/>
          </p:cNvSpPr>
          <p:nvPr/>
        </p:nvSpPr>
        <p:spPr bwMode="auto">
          <a:xfrm>
            <a:off x="3933825" y="2124075"/>
            <a:ext cx="1905000" cy="1006475"/>
          </a:xfrm>
          <a:prstGeom prst="rect">
            <a:avLst/>
          </a:prstGeom>
          <a:solidFill>
            <a:srgbClr val="FF9900">
              <a:alpha val="38823"/>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endParaRPr lang="en-US" sz="1500">
              <a:solidFill>
                <a:srgbClr val="000000"/>
              </a:solidFill>
              <a:latin typeface="Tahoma" pitchFamily="34" charset="0"/>
            </a:endParaRPr>
          </a:p>
          <a:p>
            <a:pPr algn="ctr" eaLnBrk="1" fontAlgn="base" hangingPunct="1">
              <a:spcBef>
                <a:spcPct val="50000"/>
              </a:spcBef>
              <a:spcAft>
                <a:spcPct val="0"/>
              </a:spcAft>
            </a:pPr>
            <a:endParaRPr lang="en-US" sz="1500">
              <a:solidFill>
                <a:srgbClr val="000000"/>
              </a:solidFill>
              <a:latin typeface="Tahoma" pitchFamily="34" charset="0"/>
            </a:endParaRPr>
          </a:p>
          <a:p>
            <a:pPr algn="ctr" eaLnBrk="1" fontAlgn="base" hangingPunct="1">
              <a:spcBef>
                <a:spcPct val="50000"/>
              </a:spcBef>
              <a:spcAft>
                <a:spcPct val="0"/>
              </a:spcAft>
            </a:pPr>
            <a:endParaRPr lang="en-US" sz="1500">
              <a:solidFill>
                <a:srgbClr val="000000"/>
              </a:solidFill>
              <a:latin typeface="Tahoma" pitchFamily="34" charset="0"/>
            </a:endParaRPr>
          </a:p>
        </p:txBody>
      </p:sp>
      <p:sp>
        <p:nvSpPr>
          <p:cNvPr id="733343" name="Text Box 159"/>
          <p:cNvSpPr txBox="1">
            <a:spLocks noChangeArrowheads="1"/>
          </p:cNvSpPr>
          <p:nvPr/>
        </p:nvSpPr>
        <p:spPr bwMode="auto">
          <a:xfrm>
            <a:off x="2562225" y="2233613"/>
            <a:ext cx="1066800" cy="1006475"/>
          </a:xfrm>
          <a:prstGeom prst="rect">
            <a:avLst/>
          </a:prstGeom>
          <a:solidFill>
            <a:srgbClr val="FF9900">
              <a:alpha val="38823"/>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endParaRPr lang="en-US" sz="1500">
              <a:solidFill>
                <a:srgbClr val="000000"/>
              </a:solidFill>
              <a:latin typeface="Tahoma" pitchFamily="34" charset="0"/>
            </a:endParaRPr>
          </a:p>
          <a:p>
            <a:pPr algn="ctr" eaLnBrk="1" fontAlgn="base" hangingPunct="1">
              <a:spcBef>
                <a:spcPct val="50000"/>
              </a:spcBef>
              <a:spcAft>
                <a:spcPct val="0"/>
              </a:spcAft>
            </a:pPr>
            <a:endParaRPr lang="en-US" sz="1500">
              <a:solidFill>
                <a:srgbClr val="000000"/>
              </a:solidFill>
              <a:latin typeface="Tahoma" pitchFamily="34" charset="0"/>
            </a:endParaRPr>
          </a:p>
          <a:p>
            <a:pPr algn="ctr" eaLnBrk="1" fontAlgn="base" hangingPunct="1">
              <a:spcBef>
                <a:spcPct val="50000"/>
              </a:spcBef>
              <a:spcAft>
                <a:spcPct val="0"/>
              </a:spcAft>
            </a:pPr>
            <a:endParaRPr lang="en-US" sz="1500">
              <a:solidFill>
                <a:srgbClr val="000000"/>
              </a:solidFill>
              <a:latin typeface="Tahoma" pitchFamily="34" charset="0"/>
            </a:endParaRPr>
          </a:p>
        </p:txBody>
      </p:sp>
      <p:sp>
        <p:nvSpPr>
          <p:cNvPr id="733358" name="Text Box 174"/>
          <p:cNvSpPr txBox="1">
            <a:spLocks noChangeArrowheads="1"/>
          </p:cNvSpPr>
          <p:nvPr/>
        </p:nvSpPr>
        <p:spPr bwMode="auto">
          <a:xfrm>
            <a:off x="3919538" y="3586163"/>
            <a:ext cx="2133600" cy="663575"/>
          </a:xfrm>
          <a:prstGeom prst="rect">
            <a:avLst/>
          </a:prstGeom>
          <a:solidFill>
            <a:srgbClr val="FF9900">
              <a:alpha val="38823"/>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endParaRPr lang="en-US" sz="1500">
              <a:solidFill>
                <a:srgbClr val="000000"/>
              </a:solidFill>
              <a:latin typeface="Tahoma" pitchFamily="34" charset="0"/>
            </a:endParaRPr>
          </a:p>
          <a:p>
            <a:pPr algn="ctr" eaLnBrk="1" fontAlgn="base" hangingPunct="1">
              <a:spcBef>
                <a:spcPct val="50000"/>
              </a:spcBef>
              <a:spcAft>
                <a:spcPct val="0"/>
              </a:spcAft>
            </a:pPr>
            <a:endParaRPr lang="en-US" sz="1500">
              <a:solidFill>
                <a:srgbClr val="000000"/>
              </a:solidFill>
              <a:latin typeface="Tahoma" pitchFamily="34" charset="0"/>
            </a:endParaRPr>
          </a:p>
        </p:txBody>
      </p:sp>
      <p:sp>
        <p:nvSpPr>
          <p:cNvPr id="733359" name="Text Box 175"/>
          <p:cNvSpPr txBox="1">
            <a:spLocks noChangeArrowheads="1"/>
          </p:cNvSpPr>
          <p:nvPr/>
        </p:nvSpPr>
        <p:spPr bwMode="auto">
          <a:xfrm>
            <a:off x="2219325" y="3581400"/>
            <a:ext cx="1447800" cy="663575"/>
          </a:xfrm>
          <a:prstGeom prst="rect">
            <a:avLst/>
          </a:prstGeom>
          <a:solidFill>
            <a:srgbClr val="FF9900">
              <a:alpha val="38823"/>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endParaRPr lang="en-US" sz="1500">
              <a:solidFill>
                <a:srgbClr val="000000"/>
              </a:solidFill>
              <a:latin typeface="Tahoma" pitchFamily="34" charset="0"/>
            </a:endParaRPr>
          </a:p>
          <a:p>
            <a:pPr algn="ctr" eaLnBrk="1" fontAlgn="base" hangingPunct="1">
              <a:spcBef>
                <a:spcPct val="50000"/>
              </a:spcBef>
              <a:spcAft>
                <a:spcPct val="0"/>
              </a:spcAft>
            </a:pPr>
            <a:endParaRPr lang="en-US" sz="1500">
              <a:solidFill>
                <a:srgbClr val="000000"/>
              </a:solidFill>
              <a:latin typeface="Tahoma" pitchFamily="34" charset="0"/>
            </a:endParaRPr>
          </a:p>
        </p:txBody>
      </p:sp>
      <p:sp>
        <p:nvSpPr>
          <p:cNvPr id="256064" name="Rectangle 64"/>
          <p:cNvSpPr>
            <a:spLocks noChangeArrowheads="1"/>
          </p:cNvSpPr>
          <p:nvPr/>
        </p:nvSpPr>
        <p:spPr bwMode="auto">
          <a:xfrm>
            <a:off x="538163" y="4876800"/>
            <a:ext cx="8229600" cy="1228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0" fontAlgn="base" hangingPunct="0">
              <a:spcBef>
                <a:spcPct val="20000"/>
              </a:spcBef>
              <a:spcAft>
                <a:spcPct val="0"/>
              </a:spcAft>
              <a:buFontTx/>
              <a:buChar char="•"/>
            </a:pPr>
            <a:r>
              <a:rPr lang="en-US">
                <a:solidFill>
                  <a:srgbClr val="000000"/>
                </a:solidFill>
              </a:rPr>
              <a:t>Trùng lắp thông tin làm tăng chi phí lưu trữ thông tin và chi phí kiểm tra RBTV.</a:t>
            </a:r>
          </a:p>
          <a:p>
            <a:pPr marL="342900" indent="-342900" algn="just" eaLnBrk="0" fontAlgn="base" hangingPunct="0">
              <a:spcBef>
                <a:spcPct val="20000"/>
              </a:spcBef>
              <a:spcAft>
                <a:spcPct val="0"/>
              </a:spcAft>
              <a:buFontTx/>
              <a:buChar char="•"/>
            </a:pPr>
            <a:r>
              <a:rPr lang="en-US" b="1" i="1" u="sng">
                <a:solidFill>
                  <a:srgbClr val="000000"/>
                </a:solidFill>
              </a:rPr>
              <a:t>Cách giải quyết:</a:t>
            </a:r>
            <a:r>
              <a:rPr lang="en-US">
                <a:solidFill>
                  <a:srgbClr val="000000"/>
                </a:solidFill>
              </a:rPr>
              <a:t> tách thành hai lược đồ như sau:</a:t>
            </a:r>
          </a:p>
          <a:p>
            <a:pPr marL="742950" lvl="1" indent="-285750" algn="just" eaLnBrk="0" fontAlgn="base" hangingPunct="0">
              <a:spcBef>
                <a:spcPct val="20000"/>
              </a:spcBef>
              <a:spcAft>
                <a:spcPct val="0"/>
              </a:spcAft>
              <a:buFontTx/>
              <a:buChar char="–"/>
            </a:pPr>
            <a:r>
              <a:rPr lang="en-US" sz="1600">
                <a:solidFill>
                  <a:srgbClr val="0000CC"/>
                </a:solidFill>
              </a:rPr>
              <a:t>CungCap(maNCC, sanPham, gia) và NhaCC(maNCC, tenNCC, diaChi) </a:t>
            </a:r>
            <a:r>
              <a:rPr lang="en-US" sz="1600">
                <a:solidFill>
                  <a:srgbClr val="0000CC"/>
                </a:solidFill>
                <a:sym typeface="Wingdings" pitchFamily="2" charset="2"/>
              </a:rPr>
              <a:t> quan hệ tương ứng:</a:t>
            </a:r>
            <a:endParaRPr lang="en-US" sz="1700">
              <a:solidFill>
                <a:srgbClr val="3333FF"/>
              </a:solidFill>
            </a:endParaRPr>
          </a:p>
        </p:txBody>
      </p:sp>
    </p:spTree>
    <p:extLst>
      <p:ext uri="{BB962C8B-B14F-4D97-AF65-F5344CB8AC3E}">
        <p14:creationId xmlns:p14="http://schemas.microsoft.com/office/powerpoint/2010/main" val="2043390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3341"/>
                                        </p:tgtEl>
                                        <p:attrNameLst>
                                          <p:attrName>style.visibility</p:attrName>
                                        </p:attrNameLst>
                                      </p:cBhvr>
                                      <p:to>
                                        <p:strVal val="visible"/>
                                      </p:to>
                                    </p:set>
                                    <p:animEffect transition="in" filter="checkerboard(across)">
                                      <p:cBhvr>
                                        <p:cTn id="7" dur="500"/>
                                        <p:tgtEl>
                                          <p:spTgt spid="733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33343"/>
                                        </p:tgtEl>
                                        <p:attrNameLst>
                                          <p:attrName>style.visibility</p:attrName>
                                        </p:attrNameLst>
                                      </p:cBhvr>
                                      <p:to>
                                        <p:strVal val="visible"/>
                                      </p:to>
                                    </p:set>
                                    <p:animEffect transition="in" filter="checkerboard(across)">
                                      <p:cBhvr>
                                        <p:cTn id="12" dur="500"/>
                                        <p:tgtEl>
                                          <p:spTgt spid="7333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33358"/>
                                        </p:tgtEl>
                                        <p:attrNameLst>
                                          <p:attrName>style.visibility</p:attrName>
                                        </p:attrNameLst>
                                      </p:cBhvr>
                                      <p:to>
                                        <p:strVal val="visible"/>
                                      </p:to>
                                    </p:set>
                                    <p:animEffect transition="in" filter="checkerboard(across)">
                                      <p:cBhvr>
                                        <p:cTn id="17" dur="500"/>
                                        <p:tgtEl>
                                          <p:spTgt spid="733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33359"/>
                                        </p:tgtEl>
                                        <p:attrNameLst>
                                          <p:attrName>style.visibility</p:attrName>
                                        </p:attrNameLst>
                                      </p:cBhvr>
                                      <p:to>
                                        <p:strVal val="visible"/>
                                      </p:to>
                                    </p:set>
                                    <p:animEffect transition="in" filter="checkerboard(across)">
                                      <p:cBhvr>
                                        <p:cTn id="22" dur="500"/>
                                        <p:tgtEl>
                                          <p:spTgt spid="7333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606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606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60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341" grpId="0" animBg="1"/>
      <p:bldP spid="733343" grpId="0" animBg="1"/>
      <p:bldP spid="733358" grpId="0" animBg="1"/>
      <p:bldP spid="733359"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4" name="Rectangle 25"/>
          <p:cNvSpPr>
            <a:spLocks noGrp="1" noChangeArrowheads="1"/>
          </p:cNvSpPr>
          <p:nvPr>
            <p:ph type="title" idx="4294967295"/>
          </p:nvPr>
        </p:nvSpPr>
        <p:spPr/>
        <p:txBody>
          <a:bodyPr anchor="t"/>
          <a:lstStyle/>
          <a:p>
            <a:pPr eaLnBrk="1" hangingPunct="1"/>
            <a:r>
              <a:rPr lang="en-US"/>
              <a:t>Các dạng chuẩn – Tóm lại</a:t>
            </a:r>
          </a:p>
        </p:txBody>
      </p:sp>
      <p:graphicFrame>
        <p:nvGraphicFramePr>
          <p:cNvPr id="857173" name="Group 85"/>
          <p:cNvGraphicFramePr>
            <a:graphicFrameLocks noGrp="1"/>
          </p:cNvGraphicFramePr>
          <p:nvPr>
            <p:ph idx="4294967295"/>
          </p:nvPr>
        </p:nvGraphicFramePr>
        <p:xfrm>
          <a:off x="533400" y="2139950"/>
          <a:ext cx="8229600" cy="3119615"/>
        </p:xfrm>
        <a:graphic>
          <a:graphicData uri="http://schemas.openxmlformats.org/drawingml/2006/table">
            <a:tbl>
              <a:tblPr/>
              <a:tblGrid>
                <a:gridCol w="1646238">
                  <a:extLst>
                    <a:ext uri="{9D8B030D-6E8A-4147-A177-3AD203B41FA5}">
                      <a16:colId xmlns:a16="http://schemas.microsoft.com/office/drawing/2014/main" val="20000"/>
                    </a:ext>
                  </a:extLst>
                </a:gridCol>
                <a:gridCol w="1646237">
                  <a:extLst>
                    <a:ext uri="{9D8B030D-6E8A-4147-A177-3AD203B41FA5}">
                      <a16:colId xmlns:a16="http://schemas.microsoft.com/office/drawing/2014/main" val="20001"/>
                    </a:ext>
                  </a:extLst>
                </a:gridCol>
                <a:gridCol w="1644650">
                  <a:extLst>
                    <a:ext uri="{9D8B030D-6E8A-4147-A177-3AD203B41FA5}">
                      <a16:colId xmlns:a16="http://schemas.microsoft.com/office/drawing/2014/main" val="20002"/>
                    </a:ext>
                  </a:extLst>
                </a:gridCol>
                <a:gridCol w="1646238">
                  <a:extLst>
                    <a:ext uri="{9D8B030D-6E8A-4147-A177-3AD203B41FA5}">
                      <a16:colId xmlns:a16="http://schemas.microsoft.com/office/drawing/2014/main" val="20003"/>
                    </a:ext>
                  </a:extLst>
                </a:gridCol>
                <a:gridCol w="1646237">
                  <a:extLst>
                    <a:ext uri="{9D8B030D-6E8A-4147-A177-3AD203B41FA5}">
                      <a16:colId xmlns:a16="http://schemas.microsoft.com/office/drawing/2014/main" val="20004"/>
                    </a:ext>
                  </a:extLst>
                </a:gridCol>
              </a:tblGrid>
              <a:tr h="17371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Dạng chuẩn</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Thuộc tính không khóa phụ thuộc vào tập con của khóa</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Thuộc tính không khóa phụ thuộc vào tập khác tập con của khóa</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Thuộc tính khóa phụ thuộc tập khác</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Thuộc tính khóa và thuộc tính không khóa phụ thuộc vào khóa</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0"/>
                  </a:ext>
                </a:extLst>
              </a:tr>
              <a:tr h="7268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2NF</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X</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V</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V</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V</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1"/>
                  </a:ext>
                </a:extLst>
              </a:tr>
              <a:tr h="6554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3NF</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X</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X</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V</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V</a:t>
                      </a:r>
                    </a:p>
                  </a:txBody>
                  <a:tcPr marT="45706" marB="45706"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1580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7173"/>
                                        </p:tgtEl>
                                        <p:attrNameLst>
                                          <p:attrName>style.visibility</p:attrName>
                                        </p:attrNameLst>
                                      </p:cBhvr>
                                      <p:to>
                                        <p:strVal val="visible"/>
                                      </p:to>
                                    </p:set>
                                    <p:animEffect transition="in" filter="blinds(horizontal)">
                                      <p:cBhvr>
                                        <p:cTn id="7" dur="500"/>
                                        <p:tgtEl>
                                          <p:spTgt spid="85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p:txBody>
          <a:bodyPr anchor="t"/>
          <a:lstStyle/>
          <a:p>
            <a:pPr eaLnBrk="1" hangingPunct="1"/>
            <a:r>
              <a:rPr lang="en-US"/>
              <a:t>Các dạng chuẩn – Dạng chuẩn Boyce codd (BCNF)</a:t>
            </a:r>
          </a:p>
        </p:txBody>
      </p:sp>
      <p:sp>
        <p:nvSpPr>
          <p:cNvPr id="762883" name="Rectangle 3"/>
          <p:cNvSpPr>
            <a:spLocks noGrp="1" noChangeArrowheads="1"/>
          </p:cNvSpPr>
          <p:nvPr>
            <p:ph type="body" idx="4294967295"/>
          </p:nvPr>
        </p:nvSpPr>
        <p:spPr/>
        <p:txBody>
          <a:bodyPr/>
          <a:lstStyle/>
          <a:p>
            <a:pPr eaLnBrk="1" hangingPunct="1"/>
            <a:r>
              <a:rPr lang="en-US" sz="2200" b="1" dirty="0"/>
              <a:t>ĐN:</a:t>
            </a:r>
          </a:p>
          <a:p>
            <a:pPr lvl="1" eaLnBrk="1" hangingPunct="1"/>
            <a:r>
              <a:rPr lang="en-US" sz="2200" dirty="0"/>
              <a:t>R </a:t>
            </a:r>
            <a:r>
              <a:rPr lang="en-US" sz="2200" dirty="0" err="1"/>
              <a:t>là</a:t>
            </a:r>
            <a:r>
              <a:rPr lang="en-US" sz="2200" dirty="0"/>
              <a:t> </a:t>
            </a:r>
            <a:r>
              <a:rPr lang="en-US" sz="2200" dirty="0" err="1"/>
              <a:t>dạng</a:t>
            </a:r>
            <a:r>
              <a:rPr lang="en-US" sz="2200" dirty="0"/>
              <a:t> </a:t>
            </a:r>
            <a:r>
              <a:rPr lang="en-US" sz="2200" dirty="0" err="1"/>
              <a:t>chuẩn</a:t>
            </a:r>
            <a:r>
              <a:rPr lang="en-US" sz="2200" dirty="0"/>
              <a:t> Boyce-Codd </a:t>
            </a:r>
            <a:r>
              <a:rPr lang="en-US" sz="2200" dirty="0" err="1"/>
              <a:t>nếu</a:t>
            </a:r>
            <a:r>
              <a:rPr lang="en-US" sz="2200" dirty="0"/>
              <a:t> </a:t>
            </a:r>
            <a:r>
              <a:rPr lang="en-US" sz="2200" dirty="0" err="1">
                <a:highlight>
                  <a:srgbClr val="FFFF00"/>
                </a:highlight>
              </a:rPr>
              <a:t>với</a:t>
            </a:r>
            <a:r>
              <a:rPr lang="en-US" sz="2200" dirty="0">
                <a:highlight>
                  <a:srgbClr val="FFFF00"/>
                </a:highlight>
              </a:rPr>
              <a:t> </a:t>
            </a:r>
            <a:r>
              <a:rPr lang="en-US" sz="2200" dirty="0" err="1">
                <a:highlight>
                  <a:srgbClr val="FFFF00"/>
                </a:highlight>
              </a:rPr>
              <a:t>mọi</a:t>
            </a:r>
            <a:r>
              <a:rPr lang="en-US" sz="2200" dirty="0">
                <a:highlight>
                  <a:srgbClr val="FFFF00"/>
                </a:highlight>
              </a:rPr>
              <a:t> X </a:t>
            </a:r>
            <a:r>
              <a:rPr lang="en-US" sz="2200" dirty="0">
                <a:highlight>
                  <a:srgbClr val="FFFF00"/>
                </a:highlight>
                <a:sym typeface="Symbol" pitchFamily="18" charset="2"/>
              </a:rPr>
              <a:t> A, AX </a:t>
            </a:r>
            <a:r>
              <a:rPr lang="en-US" sz="2200" dirty="0" err="1">
                <a:highlight>
                  <a:srgbClr val="FFFF00"/>
                </a:highlight>
                <a:sym typeface="Symbol" pitchFamily="18" charset="2"/>
              </a:rPr>
              <a:t>thì</a:t>
            </a:r>
            <a:r>
              <a:rPr lang="en-US" sz="2200" dirty="0">
                <a:highlight>
                  <a:srgbClr val="FFFF00"/>
                </a:highlight>
                <a:sym typeface="Symbol" pitchFamily="18" charset="2"/>
              </a:rPr>
              <a:t> X </a:t>
            </a:r>
            <a:r>
              <a:rPr lang="en-US" sz="2200" dirty="0" err="1">
                <a:highlight>
                  <a:srgbClr val="FFFF00"/>
                </a:highlight>
                <a:sym typeface="Symbol" pitchFamily="18" charset="2"/>
              </a:rPr>
              <a:t>là</a:t>
            </a:r>
            <a:r>
              <a:rPr lang="en-US" sz="2200" dirty="0">
                <a:highlight>
                  <a:srgbClr val="FFFF00"/>
                </a:highlight>
                <a:sym typeface="Symbol" pitchFamily="18" charset="2"/>
              </a:rPr>
              <a:t> </a:t>
            </a:r>
            <a:r>
              <a:rPr lang="en-US" sz="2200" dirty="0" err="1">
                <a:highlight>
                  <a:srgbClr val="FFFF00"/>
                </a:highlight>
                <a:sym typeface="Symbol" pitchFamily="18" charset="2"/>
              </a:rPr>
              <a:t>siêu</a:t>
            </a:r>
            <a:r>
              <a:rPr lang="en-US" sz="2200" dirty="0">
                <a:highlight>
                  <a:srgbClr val="FFFF00"/>
                </a:highlight>
                <a:sym typeface="Symbol" pitchFamily="18" charset="2"/>
              </a:rPr>
              <a:t> </a:t>
            </a:r>
            <a:r>
              <a:rPr lang="en-US" sz="2200" dirty="0" err="1">
                <a:highlight>
                  <a:srgbClr val="FFFF00"/>
                </a:highlight>
                <a:sym typeface="Symbol" pitchFamily="18" charset="2"/>
              </a:rPr>
              <a:t>khóa</a:t>
            </a:r>
            <a:r>
              <a:rPr lang="en-US" sz="2200" dirty="0">
                <a:highlight>
                  <a:srgbClr val="FFFF00"/>
                </a:highlight>
                <a:sym typeface="Symbol" pitchFamily="18" charset="2"/>
              </a:rPr>
              <a:t>.</a:t>
            </a:r>
          </a:p>
          <a:p>
            <a:pPr eaLnBrk="1" hangingPunct="1"/>
            <a:r>
              <a:rPr lang="en-US" b="1" dirty="0" err="1"/>
              <a:t>Kiểm</a:t>
            </a:r>
            <a:r>
              <a:rPr lang="en-US" b="1" dirty="0"/>
              <a:t> </a:t>
            </a:r>
            <a:r>
              <a:rPr lang="en-US" b="1" dirty="0" err="1"/>
              <a:t>tra</a:t>
            </a:r>
            <a:r>
              <a:rPr lang="en-US" b="1" dirty="0"/>
              <a:t> </a:t>
            </a:r>
            <a:r>
              <a:rPr lang="en-US" b="1" dirty="0" err="1"/>
              <a:t>lược</a:t>
            </a:r>
            <a:r>
              <a:rPr lang="en-US" b="1" dirty="0"/>
              <a:t> </a:t>
            </a:r>
            <a:r>
              <a:rPr lang="en-US" b="1" dirty="0" err="1"/>
              <a:t>đồ</a:t>
            </a:r>
            <a:r>
              <a:rPr lang="en-US" b="1" dirty="0"/>
              <a:t> </a:t>
            </a:r>
            <a:r>
              <a:rPr lang="en-US" b="1" dirty="0" err="1"/>
              <a:t>là</a:t>
            </a:r>
            <a:r>
              <a:rPr lang="en-US" b="1" dirty="0"/>
              <a:t> BCNF</a:t>
            </a:r>
            <a:r>
              <a:rPr lang="en-US" dirty="0"/>
              <a:t> </a:t>
            </a:r>
          </a:p>
          <a:p>
            <a:pPr lvl="1" eaLnBrk="1" hangingPunct="1"/>
            <a:r>
              <a:rPr lang="en-US" dirty="0" err="1"/>
              <a:t>Duyệt</a:t>
            </a:r>
            <a:r>
              <a:rPr lang="en-US" dirty="0"/>
              <a:t> qua </a:t>
            </a:r>
            <a:r>
              <a:rPr lang="en-US" dirty="0" err="1"/>
              <a:t>lần</a:t>
            </a:r>
            <a:r>
              <a:rPr lang="en-US" dirty="0"/>
              <a:t> </a:t>
            </a:r>
            <a:r>
              <a:rPr lang="en-US" dirty="0" err="1"/>
              <a:t>lượt</a:t>
            </a:r>
            <a:r>
              <a:rPr lang="en-US" dirty="0"/>
              <a:t> </a:t>
            </a:r>
            <a:r>
              <a:rPr lang="en-US" dirty="0" err="1"/>
              <a:t>từng</a:t>
            </a:r>
            <a:r>
              <a:rPr lang="en-US" dirty="0"/>
              <a:t> </a:t>
            </a:r>
            <a:r>
              <a:rPr lang="en-US" dirty="0" err="1"/>
              <a:t>phụ</a:t>
            </a:r>
            <a:r>
              <a:rPr lang="en-US" dirty="0"/>
              <a:t> </a:t>
            </a:r>
            <a:r>
              <a:rPr lang="en-US" dirty="0" err="1"/>
              <a:t>thuộc</a:t>
            </a:r>
            <a:r>
              <a:rPr lang="en-US" dirty="0"/>
              <a:t> </a:t>
            </a:r>
            <a:r>
              <a:rPr lang="en-US" dirty="0" err="1"/>
              <a:t>hàm</a:t>
            </a:r>
            <a:r>
              <a:rPr lang="en-US" dirty="0"/>
              <a:t> X </a:t>
            </a:r>
            <a:r>
              <a:rPr lang="en-US" dirty="0">
                <a:sym typeface="Wingdings" pitchFamily="2" charset="2"/>
              </a:rPr>
              <a:t>A </a:t>
            </a:r>
            <a:r>
              <a:rPr lang="en-US" dirty="0" err="1">
                <a:sym typeface="Wingdings" pitchFamily="2" charset="2"/>
              </a:rPr>
              <a:t>trong</a:t>
            </a:r>
            <a:r>
              <a:rPr lang="en-US" dirty="0">
                <a:sym typeface="Wingdings" pitchFamily="2" charset="2"/>
              </a:rPr>
              <a:t> F</a:t>
            </a:r>
          </a:p>
          <a:p>
            <a:pPr lvl="1" eaLnBrk="1" hangingPunct="1"/>
            <a:r>
              <a:rPr lang="en-US" dirty="0" err="1">
                <a:sym typeface="Wingdings" pitchFamily="2" charset="2"/>
              </a:rPr>
              <a:t>Nếu</a:t>
            </a:r>
            <a:r>
              <a:rPr lang="en-US" dirty="0">
                <a:sym typeface="Wingdings" pitchFamily="2" charset="2"/>
              </a:rPr>
              <a:t> </a:t>
            </a:r>
            <a:r>
              <a:rPr lang="en-US" dirty="0" err="1">
                <a:sym typeface="Wingdings" pitchFamily="2" charset="2"/>
              </a:rPr>
              <a:t>tồn</a:t>
            </a:r>
            <a:r>
              <a:rPr lang="en-US" dirty="0">
                <a:sym typeface="Wingdings" pitchFamily="2" charset="2"/>
              </a:rPr>
              <a:t> </a:t>
            </a:r>
            <a:r>
              <a:rPr lang="en-US" dirty="0" err="1">
                <a:sym typeface="Wingdings" pitchFamily="2" charset="2"/>
              </a:rPr>
              <a:t>tại</a:t>
            </a:r>
            <a:r>
              <a:rPr lang="en-US" dirty="0">
                <a:sym typeface="Wingdings" pitchFamily="2" charset="2"/>
              </a:rPr>
              <a:t> </a:t>
            </a:r>
            <a:r>
              <a:rPr lang="en-US" dirty="0" err="1">
                <a:sym typeface="Wingdings" pitchFamily="2" charset="2"/>
              </a:rPr>
              <a:t>một</a:t>
            </a:r>
            <a:r>
              <a:rPr lang="en-US" dirty="0">
                <a:sym typeface="Wingdings" pitchFamily="2" charset="2"/>
              </a:rPr>
              <a:t> </a:t>
            </a:r>
            <a:r>
              <a:rPr lang="en-US" dirty="0" err="1">
                <a:sym typeface="Wingdings" pitchFamily="2" charset="2"/>
              </a:rPr>
              <a:t>phụ</a:t>
            </a:r>
            <a:r>
              <a:rPr lang="en-US" dirty="0">
                <a:sym typeface="Wingdings" pitchFamily="2" charset="2"/>
              </a:rPr>
              <a:t> </a:t>
            </a:r>
            <a:r>
              <a:rPr lang="en-US" dirty="0" err="1">
                <a:sym typeface="Wingdings" pitchFamily="2" charset="2"/>
              </a:rPr>
              <a:t>thuộc</a:t>
            </a:r>
            <a:r>
              <a:rPr lang="en-US" dirty="0">
                <a:sym typeface="Wingdings" pitchFamily="2" charset="2"/>
              </a:rPr>
              <a:t> </a:t>
            </a:r>
            <a:r>
              <a:rPr lang="en-US" dirty="0" err="1">
                <a:sym typeface="Wingdings" pitchFamily="2" charset="2"/>
              </a:rPr>
              <a:t>hàm</a:t>
            </a:r>
            <a:r>
              <a:rPr lang="en-US" dirty="0">
                <a:sym typeface="Wingdings" pitchFamily="2" charset="2"/>
              </a:rPr>
              <a:t> </a:t>
            </a:r>
            <a:r>
              <a:rPr lang="en-US" dirty="0" err="1">
                <a:sym typeface="Wingdings" pitchFamily="2" charset="2"/>
              </a:rPr>
              <a:t>mà</a:t>
            </a:r>
            <a:r>
              <a:rPr lang="en-US" dirty="0">
                <a:sym typeface="Wingdings" pitchFamily="2" charset="2"/>
              </a:rPr>
              <a:t> X </a:t>
            </a:r>
            <a:r>
              <a:rPr lang="en-US" dirty="0" err="1">
                <a:sym typeface="Wingdings" pitchFamily="2" charset="2"/>
              </a:rPr>
              <a:t>không</a:t>
            </a:r>
            <a:r>
              <a:rPr lang="en-US" dirty="0">
                <a:sym typeface="Wingdings" pitchFamily="2" charset="2"/>
              </a:rPr>
              <a:t> </a:t>
            </a:r>
            <a:r>
              <a:rPr lang="en-US" dirty="0" err="1">
                <a:sym typeface="Wingdings" pitchFamily="2" charset="2"/>
              </a:rPr>
              <a:t>phải</a:t>
            </a:r>
            <a:r>
              <a:rPr lang="en-US" dirty="0">
                <a:sym typeface="Wingdings" pitchFamily="2" charset="2"/>
              </a:rPr>
              <a:t> </a:t>
            </a:r>
            <a:r>
              <a:rPr lang="en-US" dirty="0" err="1">
                <a:sym typeface="Wingdings" pitchFamily="2" charset="2"/>
              </a:rPr>
              <a:t>là</a:t>
            </a:r>
            <a:r>
              <a:rPr lang="en-US" dirty="0">
                <a:sym typeface="Wingdings" pitchFamily="2" charset="2"/>
              </a:rPr>
              <a:t> </a:t>
            </a:r>
            <a:r>
              <a:rPr lang="en-US" dirty="0" err="1">
                <a:sym typeface="Wingdings" pitchFamily="2" charset="2"/>
              </a:rPr>
              <a:t>siêu</a:t>
            </a:r>
            <a:r>
              <a:rPr lang="en-US" dirty="0">
                <a:sym typeface="Wingdings" pitchFamily="2" charset="2"/>
              </a:rPr>
              <a:t> </a:t>
            </a:r>
            <a:r>
              <a:rPr lang="en-US" dirty="0" err="1">
                <a:sym typeface="Wingdings" pitchFamily="2" charset="2"/>
              </a:rPr>
              <a:t>khóa</a:t>
            </a:r>
            <a:r>
              <a:rPr lang="en-US" dirty="0">
                <a:sym typeface="Wingdings" pitchFamily="2" charset="2"/>
              </a:rPr>
              <a:t> </a:t>
            </a:r>
            <a:r>
              <a:rPr lang="en-US" dirty="0" err="1">
                <a:sym typeface="Wingdings" pitchFamily="2" charset="2"/>
              </a:rPr>
              <a:t>thì</a:t>
            </a:r>
            <a:r>
              <a:rPr lang="en-US" dirty="0">
                <a:sym typeface="Wingdings" pitchFamily="2" charset="2"/>
              </a:rPr>
              <a:t> </a:t>
            </a:r>
            <a:r>
              <a:rPr lang="en-US" dirty="0" err="1">
                <a:sym typeface="Wingdings" pitchFamily="2" charset="2"/>
              </a:rPr>
              <a:t>kết</a:t>
            </a:r>
            <a:r>
              <a:rPr lang="en-US" dirty="0">
                <a:sym typeface="Wingdings" pitchFamily="2" charset="2"/>
              </a:rPr>
              <a:t> </a:t>
            </a:r>
            <a:r>
              <a:rPr lang="en-US" dirty="0" err="1">
                <a:sym typeface="Wingdings" pitchFamily="2" charset="2"/>
              </a:rPr>
              <a:t>luận</a:t>
            </a:r>
            <a:r>
              <a:rPr lang="en-US" dirty="0">
                <a:sym typeface="Wingdings" pitchFamily="2" charset="2"/>
              </a:rPr>
              <a:t> </a:t>
            </a:r>
            <a:r>
              <a:rPr lang="en-US" dirty="0" err="1">
                <a:sym typeface="Wingdings" pitchFamily="2" charset="2"/>
              </a:rPr>
              <a:t>lược</a:t>
            </a:r>
            <a:r>
              <a:rPr lang="en-US" dirty="0">
                <a:sym typeface="Wingdings" pitchFamily="2" charset="2"/>
              </a:rPr>
              <a:t> </a:t>
            </a:r>
            <a:r>
              <a:rPr lang="en-US" dirty="0" err="1">
                <a:sym typeface="Wingdings" pitchFamily="2" charset="2"/>
              </a:rPr>
              <a:t>đồ</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là</a:t>
            </a:r>
            <a:r>
              <a:rPr lang="en-US" dirty="0">
                <a:sym typeface="Wingdings" pitchFamily="2" charset="2"/>
              </a:rPr>
              <a:t> BCNF</a:t>
            </a:r>
          </a:p>
          <a:p>
            <a:pPr lvl="1" eaLnBrk="1" hangingPunct="1"/>
            <a:r>
              <a:rPr lang="en-US" dirty="0" err="1">
                <a:sym typeface="Wingdings" pitchFamily="2" charset="2"/>
              </a:rPr>
              <a:t>Ngược</a:t>
            </a:r>
            <a:r>
              <a:rPr lang="en-US" dirty="0">
                <a:sym typeface="Wingdings" pitchFamily="2" charset="2"/>
              </a:rPr>
              <a:t> </a:t>
            </a:r>
            <a:r>
              <a:rPr lang="en-US" dirty="0" err="1">
                <a:sym typeface="Wingdings" pitchFamily="2" charset="2"/>
              </a:rPr>
              <a:t>lại</a:t>
            </a:r>
            <a:r>
              <a:rPr lang="en-US" dirty="0">
                <a:sym typeface="Wingdings" pitchFamily="2" charset="2"/>
              </a:rPr>
              <a:t>, </a:t>
            </a:r>
            <a:r>
              <a:rPr lang="en-US" dirty="0" err="1">
                <a:sym typeface="Wingdings" pitchFamily="2" charset="2"/>
              </a:rPr>
              <a:t>nếu</a:t>
            </a:r>
            <a:r>
              <a:rPr lang="en-US" dirty="0">
                <a:sym typeface="Wingdings" pitchFamily="2" charset="2"/>
              </a:rPr>
              <a:t> </a:t>
            </a:r>
            <a:r>
              <a:rPr lang="en-US" dirty="0" err="1">
                <a:sym typeface="Wingdings" pitchFamily="2" charset="2"/>
              </a:rPr>
              <a:t>mọi</a:t>
            </a:r>
            <a:r>
              <a:rPr lang="en-US" dirty="0">
                <a:sym typeface="Wingdings" pitchFamily="2" charset="2"/>
              </a:rPr>
              <a:t> </a:t>
            </a:r>
            <a:r>
              <a:rPr lang="en-US" dirty="0" err="1">
                <a:sym typeface="Wingdings" pitchFamily="2" charset="2"/>
              </a:rPr>
              <a:t>fd</a:t>
            </a:r>
            <a:r>
              <a:rPr lang="en-US" dirty="0">
                <a:sym typeface="Wingdings" pitchFamily="2" charset="2"/>
              </a:rPr>
              <a:t> XA </a:t>
            </a:r>
            <a:r>
              <a:rPr lang="en-US" dirty="0" err="1">
                <a:sym typeface="Wingdings" pitchFamily="2" charset="2"/>
              </a:rPr>
              <a:t>trong</a:t>
            </a:r>
            <a:r>
              <a:rPr lang="en-US" dirty="0">
                <a:sym typeface="Wingdings" pitchFamily="2" charset="2"/>
              </a:rPr>
              <a:t> F </a:t>
            </a:r>
            <a:r>
              <a:rPr lang="en-US" dirty="0" err="1">
                <a:sym typeface="Wingdings" pitchFamily="2" charset="2"/>
              </a:rPr>
              <a:t>đều</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vế</a:t>
            </a:r>
            <a:r>
              <a:rPr lang="en-US" dirty="0">
                <a:sym typeface="Wingdings" pitchFamily="2" charset="2"/>
              </a:rPr>
              <a:t> </a:t>
            </a:r>
            <a:r>
              <a:rPr lang="en-US" dirty="0" err="1">
                <a:sym typeface="Wingdings" pitchFamily="2" charset="2"/>
              </a:rPr>
              <a:t>trái</a:t>
            </a:r>
            <a:r>
              <a:rPr lang="en-US" dirty="0">
                <a:sym typeface="Wingdings" pitchFamily="2" charset="2"/>
              </a:rPr>
              <a:t> </a:t>
            </a:r>
            <a:r>
              <a:rPr lang="en-US" dirty="0" err="1">
                <a:sym typeface="Wingdings" pitchFamily="2" charset="2"/>
              </a:rPr>
              <a:t>là</a:t>
            </a:r>
            <a:r>
              <a:rPr lang="en-US" dirty="0">
                <a:sym typeface="Wingdings" pitchFamily="2" charset="2"/>
              </a:rPr>
              <a:t> </a:t>
            </a:r>
            <a:r>
              <a:rPr lang="en-US" dirty="0" err="1">
                <a:sym typeface="Wingdings" pitchFamily="2" charset="2"/>
              </a:rPr>
              <a:t>siêu</a:t>
            </a:r>
            <a:r>
              <a:rPr lang="en-US" dirty="0">
                <a:sym typeface="Wingdings" pitchFamily="2" charset="2"/>
              </a:rPr>
              <a:t> </a:t>
            </a:r>
            <a:r>
              <a:rPr lang="en-US" dirty="0" err="1">
                <a:sym typeface="Wingdings" pitchFamily="2" charset="2"/>
              </a:rPr>
              <a:t>khóa</a:t>
            </a:r>
            <a:r>
              <a:rPr lang="en-US" dirty="0">
                <a:sym typeface="Wingdings" pitchFamily="2" charset="2"/>
              </a:rPr>
              <a:t> </a:t>
            </a:r>
            <a:r>
              <a:rPr lang="en-US" dirty="0" err="1">
                <a:sym typeface="Wingdings" pitchFamily="2" charset="2"/>
              </a:rPr>
              <a:t>thì</a:t>
            </a:r>
            <a:r>
              <a:rPr lang="en-US" dirty="0">
                <a:sym typeface="Wingdings" pitchFamily="2" charset="2"/>
              </a:rPr>
              <a:t> </a:t>
            </a:r>
            <a:r>
              <a:rPr lang="en-US" dirty="0" err="1">
                <a:sym typeface="Wingdings" pitchFamily="2" charset="2"/>
              </a:rPr>
              <a:t>kết</a:t>
            </a:r>
            <a:r>
              <a:rPr lang="en-US" dirty="0">
                <a:sym typeface="Wingdings" pitchFamily="2" charset="2"/>
              </a:rPr>
              <a:t> </a:t>
            </a:r>
            <a:r>
              <a:rPr lang="en-US" dirty="0" err="1">
                <a:sym typeface="Wingdings" pitchFamily="2" charset="2"/>
              </a:rPr>
              <a:t>luận</a:t>
            </a:r>
            <a:r>
              <a:rPr lang="en-US" dirty="0">
                <a:sym typeface="Wingdings" pitchFamily="2" charset="2"/>
              </a:rPr>
              <a:t> </a:t>
            </a:r>
            <a:r>
              <a:rPr lang="en-US" dirty="0" err="1">
                <a:sym typeface="Wingdings" pitchFamily="2" charset="2"/>
              </a:rPr>
              <a:t>lược</a:t>
            </a:r>
            <a:r>
              <a:rPr lang="en-US" dirty="0">
                <a:sym typeface="Wingdings" pitchFamily="2" charset="2"/>
              </a:rPr>
              <a:t> </a:t>
            </a:r>
            <a:r>
              <a:rPr lang="en-US" dirty="0" err="1">
                <a:sym typeface="Wingdings" pitchFamily="2" charset="2"/>
              </a:rPr>
              <a:t>đồ</a:t>
            </a:r>
            <a:r>
              <a:rPr lang="en-US" dirty="0">
                <a:sym typeface="Wingdings" pitchFamily="2" charset="2"/>
              </a:rPr>
              <a:t> </a:t>
            </a:r>
            <a:r>
              <a:rPr lang="en-US" dirty="0" err="1">
                <a:sym typeface="Wingdings" pitchFamily="2" charset="2"/>
              </a:rPr>
              <a:t>là</a:t>
            </a:r>
            <a:r>
              <a:rPr lang="en-US" dirty="0">
                <a:sym typeface="Wingdings" pitchFamily="2" charset="2"/>
              </a:rPr>
              <a:t> BCNF</a:t>
            </a:r>
            <a:endParaRPr lang="en-US" dirty="0"/>
          </a:p>
          <a:p>
            <a:pPr lvl="1" eaLnBrk="1" hangingPunct="1"/>
            <a:endParaRPr lang="en-US" dirty="0"/>
          </a:p>
        </p:txBody>
      </p:sp>
    </p:spTree>
    <p:extLst>
      <p:ext uri="{BB962C8B-B14F-4D97-AF65-F5344CB8AC3E}">
        <p14:creationId xmlns:p14="http://schemas.microsoft.com/office/powerpoint/2010/main" val="1177782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2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28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28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28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28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28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2322" name="Rectangle 2"/>
          <p:cNvSpPr>
            <a:spLocks noGrp="1" noChangeArrowheads="1"/>
          </p:cNvSpPr>
          <p:nvPr>
            <p:ph type="title" idx="4294967295"/>
          </p:nvPr>
        </p:nvSpPr>
        <p:spPr/>
        <p:txBody>
          <a:bodyPr anchor="t"/>
          <a:lstStyle/>
          <a:p>
            <a:pPr eaLnBrk="1" hangingPunct="1"/>
            <a:r>
              <a:rPr lang="en-US"/>
              <a:t>Các dạng chuẩn – Dạng chuẩn Boyce codd </a:t>
            </a:r>
            <a:br>
              <a:rPr lang="en-US"/>
            </a:br>
            <a:r>
              <a:rPr lang="en-US" sz="2400"/>
              <a:t>– Kiểm tra lược đồ là BCNF</a:t>
            </a:r>
          </a:p>
        </p:txBody>
      </p:sp>
      <p:sp>
        <p:nvSpPr>
          <p:cNvPr id="860163" name="Rectangle 3"/>
          <p:cNvSpPr>
            <a:spLocks noGrp="1" noChangeArrowheads="1"/>
          </p:cNvSpPr>
          <p:nvPr>
            <p:ph type="body" idx="4294967295"/>
          </p:nvPr>
        </p:nvSpPr>
        <p:spPr/>
        <p:txBody>
          <a:bodyPr/>
          <a:lstStyle/>
          <a:p>
            <a:pPr eaLnBrk="1" hangingPunct="1"/>
            <a:r>
              <a:rPr lang="en-US" sz="2200" b="1" dirty="0" err="1">
                <a:sym typeface="Symbol" pitchFamily="18" charset="2"/>
              </a:rPr>
              <a:t>Ví</a:t>
            </a:r>
            <a:r>
              <a:rPr lang="en-US" sz="2200" b="1" dirty="0">
                <a:sym typeface="Symbol" pitchFamily="18" charset="2"/>
              </a:rPr>
              <a:t> </a:t>
            </a:r>
            <a:r>
              <a:rPr lang="en-US" sz="2200" b="1" dirty="0" err="1">
                <a:sym typeface="Symbol" pitchFamily="18" charset="2"/>
              </a:rPr>
              <a:t>dụ</a:t>
            </a:r>
            <a:r>
              <a:rPr lang="en-US" sz="2200" b="1" dirty="0">
                <a:sym typeface="Symbol" pitchFamily="18" charset="2"/>
              </a:rPr>
              <a:t>:</a:t>
            </a:r>
          </a:p>
          <a:p>
            <a:pPr lvl="1" eaLnBrk="1" hangingPunct="1"/>
            <a:r>
              <a:rPr lang="en-US" sz="2200" dirty="0">
                <a:sym typeface="Symbol" pitchFamily="18" charset="2"/>
              </a:rPr>
              <a:t>R = (C,S,Z),   F = {CS  Z, Z  C}</a:t>
            </a:r>
          </a:p>
          <a:p>
            <a:pPr lvl="1" eaLnBrk="1" hangingPunct="1">
              <a:buFontTx/>
              <a:buNone/>
            </a:pPr>
            <a:r>
              <a:rPr lang="en-US" sz="2200" dirty="0">
                <a:sym typeface="Symbol" pitchFamily="18" charset="2"/>
              </a:rPr>
              <a:t>	</a:t>
            </a:r>
            <a:r>
              <a:rPr lang="en-US" sz="2200" dirty="0" err="1">
                <a:sym typeface="Symbol" pitchFamily="18" charset="2"/>
              </a:rPr>
              <a:t>Khóa</a:t>
            </a:r>
            <a:r>
              <a:rPr lang="en-US" sz="2200" dirty="0">
                <a:sym typeface="Symbol" pitchFamily="18" charset="2"/>
              </a:rPr>
              <a:t> </a:t>
            </a:r>
            <a:r>
              <a:rPr lang="en-US" sz="2200" dirty="0" err="1">
                <a:sym typeface="Symbol" pitchFamily="18" charset="2"/>
              </a:rPr>
              <a:t>dự</a:t>
            </a:r>
            <a:r>
              <a:rPr lang="en-US" sz="2200" dirty="0">
                <a:sym typeface="Symbol" pitchFamily="18" charset="2"/>
              </a:rPr>
              <a:t> </a:t>
            </a:r>
            <a:r>
              <a:rPr lang="en-US" sz="2200" dirty="0" err="1">
                <a:sym typeface="Symbol" pitchFamily="18" charset="2"/>
              </a:rPr>
              <a:t>tuyển</a:t>
            </a:r>
            <a:r>
              <a:rPr lang="en-US" sz="2200" dirty="0">
                <a:sym typeface="Symbol" pitchFamily="18" charset="2"/>
              </a:rPr>
              <a:t>: CS </a:t>
            </a:r>
            <a:r>
              <a:rPr lang="en-US" sz="2200" dirty="0" err="1">
                <a:sym typeface="Symbol" pitchFamily="18" charset="2"/>
              </a:rPr>
              <a:t>và</a:t>
            </a:r>
            <a:r>
              <a:rPr lang="en-US" sz="2200" dirty="0">
                <a:sym typeface="Symbol" pitchFamily="18" charset="2"/>
              </a:rPr>
              <a:t> SZ 	=&gt; </a:t>
            </a:r>
            <a:r>
              <a:rPr lang="en-US" sz="2200" dirty="0" err="1">
                <a:sym typeface="Symbol" pitchFamily="18" charset="2"/>
              </a:rPr>
              <a:t>Dạng</a:t>
            </a:r>
            <a:r>
              <a:rPr lang="en-US" sz="2200" dirty="0">
                <a:sym typeface="Symbol" pitchFamily="18" charset="2"/>
              </a:rPr>
              <a:t> </a:t>
            </a:r>
            <a:r>
              <a:rPr lang="en-US" sz="2200" dirty="0" err="1">
                <a:sym typeface="Symbol" pitchFamily="18" charset="2"/>
              </a:rPr>
              <a:t>chuẩn</a:t>
            </a:r>
            <a:r>
              <a:rPr lang="en-US" sz="2200" dirty="0">
                <a:sym typeface="Symbol" pitchFamily="18" charset="2"/>
              </a:rPr>
              <a:t> 3</a:t>
            </a:r>
          </a:p>
          <a:p>
            <a:pPr lvl="1" eaLnBrk="1" hangingPunct="1">
              <a:buFontTx/>
              <a:buNone/>
            </a:pPr>
            <a:r>
              <a:rPr lang="en-US" sz="2200" dirty="0">
                <a:sym typeface="Symbol" pitchFamily="18" charset="2"/>
              </a:rPr>
              <a:t>	</a:t>
            </a:r>
            <a:r>
              <a:rPr lang="en-US" sz="2200" dirty="0" err="1">
                <a:sym typeface="Symbol" pitchFamily="18" charset="2"/>
              </a:rPr>
              <a:t>Có</a:t>
            </a:r>
            <a:r>
              <a:rPr lang="en-US" sz="2200" dirty="0">
                <a:sym typeface="Symbol" pitchFamily="18" charset="2"/>
              </a:rPr>
              <a:t> Z  C, </a:t>
            </a:r>
            <a:r>
              <a:rPr lang="en-US" sz="2200" dirty="0" err="1">
                <a:sym typeface="Symbol" pitchFamily="18" charset="2"/>
              </a:rPr>
              <a:t>nhưng</a:t>
            </a:r>
            <a:r>
              <a:rPr lang="en-US" sz="2200" dirty="0">
                <a:sym typeface="Symbol" pitchFamily="18" charset="2"/>
              </a:rPr>
              <a:t> Z </a:t>
            </a:r>
            <a:r>
              <a:rPr lang="en-US" sz="2200" dirty="0" err="1">
                <a:sym typeface="Symbol" pitchFamily="18" charset="2"/>
              </a:rPr>
              <a:t>không</a:t>
            </a:r>
            <a:r>
              <a:rPr lang="en-US" sz="2200" dirty="0">
                <a:sym typeface="Symbol" pitchFamily="18" charset="2"/>
              </a:rPr>
              <a:t> </a:t>
            </a:r>
            <a:r>
              <a:rPr lang="en-US" sz="2200" dirty="0" err="1">
                <a:sym typeface="Symbol" pitchFamily="18" charset="2"/>
              </a:rPr>
              <a:t>là</a:t>
            </a:r>
            <a:r>
              <a:rPr lang="en-US" sz="2200" dirty="0">
                <a:sym typeface="Symbol" pitchFamily="18" charset="2"/>
              </a:rPr>
              <a:t> </a:t>
            </a:r>
            <a:r>
              <a:rPr lang="en-US" sz="2200" dirty="0" err="1">
                <a:sym typeface="Symbol" pitchFamily="18" charset="2"/>
              </a:rPr>
              <a:t>siêu</a:t>
            </a:r>
            <a:r>
              <a:rPr lang="en-US" sz="2200" dirty="0">
                <a:sym typeface="Symbol" pitchFamily="18" charset="2"/>
              </a:rPr>
              <a:t> </a:t>
            </a:r>
            <a:r>
              <a:rPr lang="en-US" sz="2200" dirty="0" err="1">
                <a:sym typeface="Symbol" pitchFamily="18" charset="2"/>
              </a:rPr>
              <a:t>khóa</a:t>
            </a:r>
            <a:endParaRPr lang="en-US" sz="2200" dirty="0">
              <a:sym typeface="Symbol" pitchFamily="18" charset="2"/>
            </a:endParaRPr>
          </a:p>
          <a:p>
            <a:pPr lvl="1" eaLnBrk="1" hangingPunct="1">
              <a:buFontTx/>
              <a:buNone/>
            </a:pPr>
            <a:r>
              <a:rPr lang="en-US" sz="2200" dirty="0">
                <a:sym typeface="Symbol" pitchFamily="18" charset="2"/>
              </a:rPr>
              <a:t>	=&gt; </a:t>
            </a:r>
            <a:r>
              <a:rPr lang="en-US" sz="2200" dirty="0" err="1">
                <a:sym typeface="Symbol" pitchFamily="18" charset="2"/>
              </a:rPr>
              <a:t>Không</a:t>
            </a:r>
            <a:r>
              <a:rPr lang="en-US" sz="2200" dirty="0">
                <a:sym typeface="Symbol" pitchFamily="18" charset="2"/>
              </a:rPr>
              <a:t> </a:t>
            </a:r>
            <a:r>
              <a:rPr lang="en-US" sz="2200" dirty="0" err="1">
                <a:sym typeface="Symbol" pitchFamily="18" charset="2"/>
              </a:rPr>
              <a:t>phải</a:t>
            </a:r>
            <a:r>
              <a:rPr lang="en-US" sz="2200" dirty="0">
                <a:sym typeface="Symbol" pitchFamily="18" charset="2"/>
              </a:rPr>
              <a:t> BCNF</a:t>
            </a:r>
          </a:p>
          <a:p>
            <a:pPr lvl="1" eaLnBrk="1" hangingPunct="1">
              <a:buFontTx/>
              <a:buNone/>
            </a:pPr>
            <a:endParaRPr lang="en-US" sz="2200" dirty="0">
              <a:sym typeface="Symbol" pitchFamily="18" charset="2"/>
            </a:endParaRPr>
          </a:p>
          <a:p>
            <a:pPr eaLnBrk="1" hangingPunct="1"/>
            <a:r>
              <a:rPr lang="en-US" sz="2200" b="1" i="1" dirty="0" err="1">
                <a:sym typeface="Symbol" pitchFamily="18" charset="2"/>
              </a:rPr>
              <a:t>Định</a:t>
            </a:r>
            <a:r>
              <a:rPr lang="en-US" sz="2200" b="1" i="1" dirty="0">
                <a:sym typeface="Symbol" pitchFamily="18" charset="2"/>
              </a:rPr>
              <a:t> </a:t>
            </a:r>
            <a:r>
              <a:rPr lang="en-US" sz="2200" b="1" i="1" dirty="0" err="1">
                <a:sym typeface="Symbol" pitchFamily="18" charset="2"/>
              </a:rPr>
              <a:t>lý</a:t>
            </a:r>
            <a:r>
              <a:rPr lang="en-US" sz="2200" b="1" dirty="0">
                <a:sym typeface="Symbol" pitchFamily="18" charset="2"/>
              </a:rPr>
              <a:t>:</a:t>
            </a:r>
            <a:r>
              <a:rPr lang="en-US" sz="2200" dirty="0">
                <a:sym typeface="Symbol" pitchFamily="18" charset="2"/>
              </a:rPr>
              <a:t> </a:t>
            </a:r>
            <a:r>
              <a:rPr lang="en-US" sz="2200" dirty="0" err="1">
                <a:sym typeface="Symbol" pitchFamily="18" charset="2"/>
              </a:rPr>
              <a:t>Nếu</a:t>
            </a:r>
            <a:r>
              <a:rPr lang="en-US" sz="2200" dirty="0">
                <a:sym typeface="Symbol" pitchFamily="18" charset="2"/>
              </a:rPr>
              <a:t> </a:t>
            </a:r>
            <a:r>
              <a:rPr lang="en-US" sz="2200" dirty="0" err="1">
                <a:sym typeface="Symbol" pitchFamily="18" charset="2"/>
              </a:rPr>
              <a:t>lược</a:t>
            </a:r>
            <a:r>
              <a:rPr lang="en-US" sz="2200" dirty="0">
                <a:sym typeface="Symbol" pitchFamily="18" charset="2"/>
              </a:rPr>
              <a:t> </a:t>
            </a:r>
            <a:r>
              <a:rPr lang="en-US" sz="2200" dirty="0" err="1">
                <a:sym typeface="Symbol" pitchFamily="18" charset="2"/>
              </a:rPr>
              <a:t>đồ</a:t>
            </a:r>
            <a:r>
              <a:rPr lang="en-US" sz="2200" dirty="0">
                <a:sym typeface="Symbol" pitchFamily="18" charset="2"/>
              </a:rPr>
              <a:t> </a:t>
            </a:r>
            <a:r>
              <a:rPr lang="en-US" sz="2200" dirty="0" err="1">
                <a:sym typeface="Symbol" pitchFamily="18" charset="2"/>
              </a:rPr>
              <a:t>quan</a:t>
            </a:r>
            <a:r>
              <a:rPr lang="en-US" sz="2200" dirty="0">
                <a:sym typeface="Symbol" pitchFamily="18" charset="2"/>
              </a:rPr>
              <a:t> </a:t>
            </a:r>
            <a:r>
              <a:rPr lang="en-US" sz="2200" dirty="0" err="1">
                <a:sym typeface="Symbol" pitchFamily="18" charset="2"/>
              </a:rPr>
              <a:t>hệ</a:t>
            </a:r>
            <a:r>
              <a:rPr lang="en-US" sz="2200" dirty="0">
                <a:sym typeface="Symbol" pitchFamily="18" charset="2"/>
              </a:rPr>
              <a:t> R </a:t>
            </a:r>
            <a:r>
              <a:rPr lang="en-US" sz="2200" dirty="0" err="1">
                <a:sym typeface="Symbol" pitchFamily="18" charset="2"/>
              </a:rPr>
              <a:t>với</a:t>
            </a:r>
            <a:r>
              <a:rPr lang="en-US" sz="2200" dirty="0">
                <a:sym typeface="Symbol" pitchFamily="18" charset="2"/>
              </a:rPr>
              <a:t> </a:t>
            </a:r>
            <a:r>
              <a:rPr lang="en-US" sz="2200" dirty="0" err="1">
                <a:sym typeface="Symbol" pitchFamily="18" charset="2"/>
              </a:rPr>
              <a:t>tập</a:t>
            </a:r>
            <a:r>
              <a:rPr lang="en-US" sz="2200" dirty="0">
                <a:sym typeface="Symbol" pitchFamily="18" charset="2"/>
              </a:rPr>
              <a:t> </a:t>
            </a:r>
            <a:r>
              <a:rPr lang="en-US" sz="2200" dirty="0" err="1">
                <a:sym typeface="Symbol" pitchFamily="18" charset="2"/>
              </a:rPr>
              <a:t>phụ</a:t>
            </a:r>
            <a:r>
              <a:rPr lang="en-US" sz="2200" dirty="0">
                <a:sym typeface="Symbol" pitchFamily="18" charset="2"/>
              </a:rPr>
              <a:t> </a:t>
            </a:r>
            <a:r>
              <a:rPr lang="en-US" sz="2200" dirty="0" err="1">
                <a:sym typeface="Symbol" pitchFamily="18" charset="2"/>
              </a:rPr>
              <a:t>thuộc</a:t>
            </a:r>
            <a:r>
              <a:rPr lang="en-US" sz="2200" dirty="0">
                <a:sym typeface="Symbol" pitchFamily="18" charset="2"/>
              </a:rPr>
              <a:t> </a:t>
            </a:r>
            <a:r>
              <a:rPr lang="en-US" sz="2200" dirty="0" err="1">
                <a:sym typeface="Symbol" pitchFamily="18" charset="2"/>
              </a:rPr>
              <a:t>hàm</a:t>
            </a:r>
            <a:r>
              <a:rPr lang="en-US" sz="2200" dirty="0">
                <a:sym typeface="Symbol" pitchFamily="18" charset="2"/>
              </a:rPr>
              <a:t> F </a:t>
            </a:r>
            <a:r>
              <a:rPr lang="en-US" sz="2200" dirty="0" err="1">
                <a:sym typeface="Symbol" pitchFamily="18" charset="2"/>
              </a:rPr>
              <a:t>đạt</a:t>
            </a:r>
            <a:r>
              <a:rPr lang="en-US" sz="2200" dirty="0">
                <a:sym typeface="Symbol" pitchFamily="18" charset="2"/>
              </a:rPr>
              <a:t> BCNF </a:t>
            </a:r>
            <a:r>
              <a:rPr lang="en-US" sz="2200" dirty="0" err="1">
                <a:sym typeface="Symbol" pitchFamily="18" charset="2"/>
              </a:rPr>
              <a:t>thì</a:t>
            </a:r>
            <a:r>
              <a:rPr lang="en-US" sz="2200" dirty="0">
                <a:sym typeface="Symbol" pitchFamily="18" charset="2"/>
              </a:rPr>
              <a:t> </a:t>
            </a:r>
            <a:r>
              <a:rPr lang="en-US" sz="2200" dirty="0" err="1">
                <a:sym typeface="Symbol" pitchFamily="18" charset="2"/>
              </a:rPr>
              <a:t>nó</a:t>
            </a:r>
            <a:r>
              <a:rPr lang="en-US" sz="2200" dirty="0">
                <a:sym typeface="Symbol" pitchFamily="18" charset="2"/>
              </a:rPr>
              <a:t> </a:t>
            </a:r>
            <a:r>
              <a:rPr lang="en-US" sz="2200" dirty="0" err="1">
                <a:sym typeface="Symbol" pitchFamily="18" charset="2"/>
              </a:rPr>
              <a:t>cũng</a:t>
            </a:r>
            <a:r>
              <a:rPr lang="en-US" sz="2200" dirty="0">
                <a:sym typeface="Symbol" pitchFamily="18" charset="2"/>
              </a:rPr>
              <a:t> </a:t>
            </a:r>
            <a:r>
              <a:rPr lang="en-US" sz="2200" dirty="0" err="1">
                <a:sym typeface="Symbol" pitchFamily="18" charset="2"/>
              </a:rPr>
              <a:t>đạt</a:t>
            </a:r>
            <a:r>
              <a:rPr lang="en-US" sz="2200" dirty="0">
                <a:sym typeface="Symbol" pitchFamily="18" charset="2"/>
              </a:rPr>
              <a:t> 3NF.</a:t>
            </a:r>
          </a:p>
          <a:p>
            <a:pPr lvl="1" eaLnBrk="1" hangingPunct="1"/>
            <a:r>
              <a:rPr lang="en-US" sz="2200" dirty="0" err="1">
                <a:sym typeface="Symbol" pitchFamily="18" charset="2"/>
              </a:rPr>
              <a:t>Trong</a:t>
            </a:r>
            <a:r>
              <a:rPr lang="en-US" sz="2200" dirty="0">
                <a:sym typeface="Symbol" pitchFamily="18" charset="2"/>
              </a:rPr>
              <a:t> 3NF </a:t>
            </a:r>
            <a:r>
              <a:rPr lang="en-US" sz="2200" dirty="0" err="1">
                <a:sym typeface="Symbol" pitchFamily="18" charset="2"/>
              </a:rPr>
              <a:t>chỉ</a:t>
            </a:r>
            <a:r>
              <a:rPr lang="en-US" sz="2200" dirty="0">
                <a:sym typeface="Symbol" pitchFamily="18" charset="2"/>
              </a:rPr>
              <a:t> </a:t>
            </a:r>
            <a:r>
              <a:rPr lang="en-US" sz="2200" dirty="0" err="1">
                <a:sym typeface="Symbol" pitchFamily="18" charset="2"/>
              </a:rPr>
              <a:t>cấm</a:t>
            </a:r>
            <a:r>
              <a:rPr lang="en-US" sz="2200" dirty="0">
                <a:sym typeface="Symbol" pitchFamily="18" charset="2"/>
              </a:rPr>
              <a:t> </a:t>
            </a:r>
            <a:r>
              <a:rPr lang="en-US" sz="2200" dirty="0" err="1">
                <a:sym typeface="Symbol" pitchFamily="18" charset="2"/>
              </a:rPr>
              <a:t>các</a:t>
            </a:r>
            <a:r>
              <a:rPr lang="en-US" sz="2200" dirty="0">
                <a:sym typeface="Symbol" pitchFamily="18" charset="2"/>
              </a:rPr>
              <a:t> </a:t>
            </a:r>
            <a:r>
              <a:rPr lang="en-US" sz="2200" dirty="0" err="1">
                <a:sym typeface="Symbol" pitchFamily="18" charset="2"/>
              </a:rPr>
              <a:t>thuộc</a:t>
            </a:r>
            <a:r>
              <a:rPr lang="en-US" sz="2200" dirty="0">
                <a:sym typeface="Symbol" pitchFamily="18" charset="2"/>
              </a:rPr>
              <a:t> </a:t>
            </a:r>
            <a:r>
              <a:rPr lang="en-US" sz="2200" dirty="0" err="1">
                <a:sym typeface="Symbol" pitchFamily="18" charset="2"/>
              </a:rPr>
              <a:t>tính</a:t>
            </a:r>
            <a:r>
              <a:rPr lang="en-US" sz="2200" dirty="0">
                <a:sym typeface="Symbol" pitchFamily="18" charset="2"/>
              </a:rPr>
              <a:t> </a:t>
            </a:r>
            <a:r>
              <a:rPr lang="en-US" sz="2200" dirty="0" err="1">
                <a:sym typeface="Symbol" pitchFamily="18" charset="2"/>
              </a:rPr>
              <a:t>không</a:t>
            </a:r>
            <a:r>
              <a:rPr lang="en-US" sz="2200" dirty="0">
                <a:sym typeface="Symbol" pitchFamily="18" charset="2"/>
              </a:rPr>
              <a:t> </a:t>
            </a:r>
            <a:r>
              <a:rPr lang="en-US" sz="2200" dirty="0" err="1">
                <a:sym typeface="Symbol" pitchFamily="18" charset="2"/>
              </a:rPr>
              <a:t>khóa</a:t>
            </a:r>
            <a:r>
              <a:rPr lang="en-US" sz="2200" dirty="0">
                <a:sym typeface="Symbol" pitchFamily="18" charset="2"/>
              </a:rPr>
              <a:t> </a:t>
            </a:r>
            <a:r>
              <a:rPr lang="en-US" sz="2200" dirty="0" err="1">
                <a:sym typeface="Symbol" pitchFamily="18" charset="2"/>
              </a:rPr>
              <a:t>phụ</a:t>
            </a:r>
            <a:r>
              <a:rPr lang="en-US" sz="2200" dirty="0">
                <a:sym typeface="Symbol" pitchFamily="18" charset="2"/>
              </a:rPr>
              <a:t> </a:t>
            </a:r>
            <a:r>
              <a:rPr lang="en-US" sz="2200" dirty="0" err="1">
                <a:sym typeface="Symbol" pitchFamily="18" charset="2"/>
              </a:rPr>
              <a:t>thuộc</a:t>
            </a:r>
            <a:r>
              <a:rPr lang="en-US" sz="2200" dirty="0">
                <a:sym typeface="Symbol" pitchFamily="18" charset="2"/>
              </a:rPr>
              <a:t> </a:t>
            </a:r>
            <a:r>
              <a:rPr lang="en-US" sz="2200" dirty="0" err="1">
                <a:sym typeface="Symbol" pitchFamily="18" charset="2"/>
              </a:rPr>
              <a:t>vào</a:t>
            </a:r>
            <a:r>
              <a:rPr lang="en-US" sz="2200" dirty="0">
                <a:sym typeface="Symbol" pitchFamily="18" charset="2"/>
              </a:rPr>
              <a:t> </a:t>
            </a:r>
            <a:r>
              <a:rPr lang="en-US" sz="2200" dirty="0" err="1">
                <a:sym typeface="Symbol" pitchFamily="18" charset="2"/>
              </a:rPr>
              <a:t>tập</a:t>
            </a:r>
            <a:r>
              <a:rPr lang="en-US" sz="2200" dirty="0">
                <a:sym typeface="Symbol" pitchFamily="18" charset="2"/>
              </a:rPr>
              <a:t> </a:t>
            </a:r>
            <a:r>
              <a:rPr lang="en-US" sz="2200" dirty="0" err="1">
                <a:sym typeface="Symbol" pitchFamily="18" charset="2"/>
              </a:rPr>
              <a:t>có</a:t>
            </a:r>
            <a:r>
              <a:rPr lang="en-US" sz="2200" dirty="0">
                <a:sym typeface="Symbol" pitchFamily="18" charset="2"/>
              </a:rPr>
              <a:t> bao </a:t>
            </a:r>
            <a:r>
              <a:rPr lang="en-US" sz="2200" dirty="0" err="1">
                <a:sym typeface="Symbol" pitchFamily="18" charset="2"/>
              </a:rPr>
              <a:t>đóng</a:t>
            </a:r>
            <a:r>
              <a:rPr lang="en-US" sz="2200" dirty="0">
                <a:sym typeface="Symbol" pitchFamily="18" charset="2"/>
              </a:rPr>
              <a:t> </a:t>
            </a:r>
            <a:r>
              <a:rPr lang="en-US" sz="2200" dirty="0" err="1">
                <a:sym typeface="Symbol" pitchFamily="18" charset="2"/>
              </a:rPr>
              <a:t>khác</a:t>
            </a:r>
            <a:r>
              <a:rPr lang="en-US" sz="2200" dirty="0">
                <a:sym typeface="Symbol" pitchFamily="18" charset="2"/>
              </a:rPr>
              <a:t> U, </a:t>
            </a:r>
            <a:r>
              <a:rPr lang="en-US" sz="2200" dirty="0" err="1">
                <a:sym typeface="Symbol" pitchFamily="18" charset="2"/>
              </a:rPr>
              <a:t>còn</a:t>
            </a:r>
            <a:r>
              <a:rPr lang="en-US" sz="2200" dirty="0">
                <a:sym typeface="Symbol" pitchFamily="18" charset="2"/>
              </a:rPr>
              <a:t> </a:t>
            </a:r>
            <a:r>
              <a:rPr lang="en-US" sz="2200" dirty="0" err="1">
                <a:sym typeface="Symbol" pitchFamily="18" charset="2"/>
              </a:rPr>
              <a:t>trong</a:t>
            </a:r>
            <a:r>
              <a:rPr lang="en-US" sz="2200" dirty="0">
                <a:sym typeface="Symbol" pitchFamily="18" charset="2"/>
              </a:rPr>
              <a:t> BCNF, ta </a:t>
            </a:r>
            <a:r>
              <a:rPr lang="en-US" sz="2200" dirty="0" err="1">
                <a:sym typeface="Symbol" pitchFamily="18" charset="2"/>
              </a:rPr>
              <a:t>cấm</a:t>
            </a:r>
            <a:r>
              <a:rPr lang="en-US" sz="2200" dirty="0">
                <a:sym typeface="Symbol" pitchFamily="18" charset="2"/>
              </a:rPr>
              <a:t> </a:t>
            </a:r>
            <a:r>
              <a:rPr lang="en-US" sz="2200" u="sng" dirty="0" err="1">
                <a:sym typeface="Symbol" pitchFamily="18" charset="2"/>
              </a:rPr>
              <a:t>tất</a:t>
            </a:r>
            <a:r>
              <a:rPr lang="en-US" sz="2200" u="sng" dirty="0">
                <a:sym typeface="Symbol" pitchFamily="18" charset="2"/>
              </a:rPr>
              <a:t> </a:t>
            </a:r>
            <a:r>
              <a:rPr lang="en-US" sz="2200" u="sng" dirty="0" err="1">
                <a:sym typeface="Symbol" pitchFamily="18" charset="2"/>
              </a:rPr>
              <a:t>cả</a:t>
            </a:r>
            <a:r>
              <a:rPr lang="en-US" sz="2200" u="sng" dirty="0">
                <a:sym typeface="Symbol" pitchFamily="18" charset="2"/>
              </a:rPr>
              <a:t> </a:t>
            </a:r>
            <a:r>
              <a:rPr lang="en-US" sz="2200" u="sng" dirty="0" err="1">
                <a:sym typeface="Symbol" pitchFamily="18" charset="2"/>
              </a:rPr>
              <a:t>các</a:t>
            </a:r>
            <a:r>
              <a:rPr lang="en-US" sz="2200" u="sng" dirty="0">
                <a:sym typeface="Symbol" pitchFamily="18" charset="2"/>
              </a:rPr>
              <a:t> </a:t>
            </a:r>
            <a:r>
              <a:rPr lang="en-US" sz="2200" u="sng" dirty="0" err="1">
                <a:sym typeface="Symbol" pitchFamily="18" charset="2"/>
              </a:rPr>
              <a:t>thuộc</a:t>
            </a:r>
            <a:r>
              <a:rPr lang="en-US" sz="2200" u="sng" dirty="0">
                <a:sym typeface="Symbol" pitchFamily="18" charset="2"/>
              </a:rPr>
              <a:t> </a:t>
            </a:r>
            <a:r>
              <a:rPr lang="en-US" sz="2200" u="sng" dirty="0" err="1">
                <a:sym typeface="Symbol" pitchFamily="18" charset="2"/>
              </a:rPr>
              <a:t>tính</a:t>
            </a:r>
            <a:r>
              <a:rPr lang="en-US" sz="2200" u="sng" dirty="0">
                <a:sym typeface="Symbol" pitchFamily="18" charset="2"/>
              </a:rPr>
              <a:t> </a:t>
            </a:r>
            <a:r>
              <a:rPr lang="en-US" sz="2200" u="sng" dirty="0" err="1">
                <a:sym typeface="Symbol" pitchFamily="18" charset="2"/>
              </a:rPr>
              <a:t>phụ</a:t>
            </a:r>
            <a:r>
              <a:rPr lang="en-US" sz="2200" u="sng" dirty="0">
                <a:sym typeface="Symbol" pitchFamily="18" charset="2"/>
              </a:rPr>
              <a:t> </a:t>
            </a:r>
            <a:r>
              <a:rPr lang="en-US" sz="2200" u="sng" dirty="0" err="1">
                <a:sym typeface="Symbol" pitchFamily="18" charset="2"/>
              </a:rPr>
              <a:t>thuộc</a:t>
            </a:r>
            <a:r>
              <a:rPr lang="en-US" sz="2200" u="sng" dirty="0">
                <a:sym typeface="Symbol" pitchFamily="18" charset="2"/>
              </a:rPr>
              <a:t> </a:t>
            </a:r>
            <a:r>
              <a:rPr lang="en-US" sz="2200" u="sng" dirty="0" err="1">
                <a:sym typeface="Symbol" pitchFamily="18" charset="2"/>
              </a:rPr>
              <a:t>vào</a:t>
            </a:r>
            <a:r>
              <a:rPr lang="en-US" sz="2200" u="sng" dirty="0">
                <a:sym typeface="Symbol" pitchFamily="18" charset="2"/>
              </a:rPr>
              <a:t> </a:t>
            </a:r>
            <a:r>
              <a:rPr lang="en-US" sz="2200" u="sng" dirty="0" err="1">
                <a:sym typeface="Symbol" pitchFamily="18" charset="2"/>
              </a:rPr>
              <a:t>tập</a:t>
            </a:r>
            <a:r>
              <a:rPr lang="en-US" sz="2200" u="sng" dirty="0">
                <a:sym typeface="Symbol" pitchFamily="18" charset="2"/>
              </a:rPr>
              <a:t> </a:t>
            </a:r>
            <a:r>
              <a:rPr lang="en-US" sz="2200" u="sng" dirty="0" err="1">
                <a:sym typeface="Symbol" pitchFamily="18" charset="2"/>
              </a:rPr>
              <a:t>có</a:t>
            </a:r>
            <a:r>
              <a:rPr lang="en-US" sz="2200" u="sng" dirty="0">
                <a:sym typeface="Symbol" pitchFamily="18" charset="2"/>
              </a:rPr>
              <a:t> bao </a:t>
            </a:r>
            <a:r>
              <a:rPr lang="en-US" sz="2200" u="sng" dirty="0" err="1">
                <a:sym typeface="Symbol" pitchFamily="18" charset="2"/>
              </a:rPr>
              <a:t>đóng</a:t>
            </a:r>
            <a:r>
              <a:rPr lang="en-US" sz="2200" u="sng" dirty="0">
                <a:sym typeface="Symbol" pitchFamily="18" charset="2"/>
              </a:rPr>
              <a:t> </a:t>
            </a:r>
            <a:r>
              <a:rPr lang="en-US" sz="2200" u="sng" dirty="0" err="1">
                <a:sym typeface="Symbol" pitchFamily="18" charset="2"/>
              </a:rPr>
              <a:t>khác</a:t>
            </a:r>
            <a:r>
              <a:rPr lang="en-US" sz="2200" u="sng" dirty="0">
                <a:sym typeface="Symbol" pitchFamily="18" charset="2"/>
              </a:rPr>
              <a:t> U</a:t>
            </a:r>
            <a:r>
              <a:rPr lang="en-US" sz="2200" dirty="0">
                <a:sym typeface="Symbol" pitchFamily="18" charset="2"/>
              </a:rPr>
              <a:t>.</a:t>
            </a:r>
          </a:p>
        </p:txBody>
      </p:sp>
    </p:spTree>
    <p:extLst>
      <p:ext uri="{BB962C8B-B14F-4D97-AF65-F5344CB8AC3E}">
        <p14:creationId xmlns:p14="http://schemas.microsoft.com/office/powerpoint/2010/main" val="3267351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1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1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1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0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p:txBody>
          <a:bodyPr anchor="t"/>
          <a:lstStyle/>
          <a:p>
            <a:pPr eaLnBrk="1" hangingPunct="1"/>
            <a:r>
              <a:rPr lang="en-US"/>
              <a:t>Các dạng chuẩn – Dạng chuẩn Boyce codd (tt)</a:t>
            </a:r>
          </a:p>
        </p:txBody>
      </p:sp>
      <p:sp>
        <p:nvSpPr>
          <p:cNvPr id="750595" name="Rectangle 3"/>
          <p:cNvSpPr>
            <a:spLocks noGrp="1" noChangeArrowheads="1"/>
          </p:cNvSpPr>
          <p:nvPr>
            <p:ph type="body" idx="4294967295"/>
          </p:nvPr>
        </p:nvSpPr>
        <p:spPr/>
        <p:txBody>
          <a:bodyPr/>
          <a:lstStyle/>
          <a:p>
            <a:pPr eaLnBrk="1" hangingPunct="1"/>
            <a:r>
              <a:rPr lang="en-US" b="1"/>
              <a:t>Mệnh đề:</a:t>
            </a:r>
          </a:p>
          <a:p>
            <a:pPr marL="669925" lvl="1" indent="-325438" eaLnBrk="1" hangingPunct="1"/>
            <a:r>
              <a:rPr lang="en-US"/>
              <a:t>Mọi lược đồ quan hệ gồm hai thuộc tính thì ở dạng BCNF</a:t>
            </a:r>
          </a:p>
          <a:p>
            <a:pPr marL="669925" lvl="1" indent="-325438" eaLnBrk="1" hangingPunct="1"/>
            <a:r>
              <a:rPr lang="en-US"/>
              <a:t>Lược đồ R(U,F) với tập F chỉ gồm một phụ thuộc hàm thì ở dạng BCNF</a:t>
            </a:r>
          </a:p>
          <a:p>
            <a:pPr marL="669925" lvl="1" indent="-325438" eaLnBrk="1" hangingPunct="1"/>
            <a:r>
              <a:rPr lang="en-US"/>
              <a:t>Nếu R(U,F) không đạt BCNF thì tồn tại hai thuộc tính A, B sao cho:</a:t>
            </a:r>
          </a:p>
          <a:p>
            <a:pPr marL="669925" lvl="1" indent="-325438" eaLnBrk="1" hangingPunct="1">
              <a:buFontTx/>
              <a:buNone/>
            </a:pPr>
            <a:r>
              <a:rPr lang="en-US"/>
              <a:t>	R \ (A </a:t>
            </a:r>
            <a:r>
              <a:rPr lang="en-US">
                <a:sym typeface="Symbol" pitchFamily="18" charset="2"/>
              </a:rPr>
              <a:t> B</a:t>
            </a:r>
            <a:r>
              <a:rPr lang="en-US"/>
              <a:t>) </a:t>
            </a:r>
            <a:r>
              <a:rPr lang="en-US">
                <a:sym typeface="Wingdings" pitchFamily="2" charset="2"/>
              </a:rPr>
              <a:t> A</a:t>
            </a:r>
            <a:endParaRPr lang="en-US"/>
          </a:p>
        </p:txBody>
      </p:sp>
    </p:spTree>
    <p:extLst>
      <p:ext uri="{BB962C8B-B14F-4D97-AF65-F5344CB8AC3E}">
        <p14:creationId xmlns:p14="http://schemas.microsoft.com/office/powerpoint/2010/main" val="3317090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p:txBody>
          <a:bodyPr/>
          <a:lstStyle/>
          <a:p>
            <a:pPr eaLnBrk="1" hangingPunct="1"/>
            <a:r>
              <a:rPr lang="en-US"/>
              <a:t>Các dạng chuẩn – Tóm lại</a:t>
            </a:r>
          </a:p>
        </p:txBody>
      </p:sp>
      <p:graphicFrame>
        <p:nvGraphicFramePr>
          <p:cNvPr id="863272" name="Group 40"/>
          <p:cNvGraphicFramePr>
            <a:graphicFrameLocks noGrp="1"/>
          </p:cNvGraphicFramePr>
          <p:nvPr>
            <p:ph idx="4294967295"/>
          </p:nvPr>
        </p:nvGraphicFramePr>
        <p:xfrm>
          <a:off x="533400" y="1371600"/>
          <a:ext cx="8229600" cy="3775197"/>
        </p:xfrm>
        <a:graphic>
          <a:graphicData uri="http://schemas.openxmlformats.org/drawingml/2006/table">
            <a:tbl>
              <a:tblPr/>
              <a:tblGrid>
                <a:gridCol w="1646238">
                  <a:extLst>
                    <a:ext uri="{9D8B030D-6E8A-4147-A177-3AD203B41FA5}">
                      <a16:colId xmlns:a16="http://schemas.microsoft.com/office/drawing/2014/main" val="20000"/>
                    </a:ext>
                  </a:extLst>
                </a:gridCol>
                <a:gridCol w="1646237">
                  <a:extLst>
                    <a:ext uri="{9D8B030D-6E8A-4147-A177-3AD203B41FA5}">
                      <a16:colId xmlns:a16="http://schemas.microsoft.com/office/drawing/2014/main" val="20001"/>
                    </a:ext>
                  </a:extLst>
                </a:gridCol>
                <a:gridCol w="1736725">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646237">
                  <a:extLst>
                    <a:ext uri="{9D8B030D-6E8A-4147-A177-3AD203B41FA5}">
                      <a16:colId xmlns:a16="http://schemas.microsoft.com/office/drawing/2014/main" val="20004"/>
                    </a:ext>
                  </a:extLst>
                </a:gridCol>
              </a:tblGrid>
              <a:tr h="17372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Dạng chuẩn</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Thuộc tính không khóa phụ thuộc vào tập con của khóa</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Thuộc tính không khóa phụ thuộc vào tập khác tập con của khóa</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Thuộc tính khóa phụ thuộc tập khác</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Thuộc tính khóa và thuộc tính không khóa phụ thuộc vào khóa</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0"/>
                  </a:ext>
                </a:extLst>
              </a:tr>
              <a:tr h="7268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2NF</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X</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V</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V</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V</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1"/>
                  </a:ext>
                </a:extLst>
              </a:tr>
              <a:tr h="6554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3NF</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X</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X</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V</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V</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2"/>
                  </a:ext>
                </a:extLst>
              </a:tr>
              <a:tr h="6554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BCNF</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X</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X</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X</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CC0000"/>
                          </a:solidFill>
                          <a:effectLst/>
                          <a:latin typeface="Arial" charset="0"/>
                          <a:cs typeface="Arial" charset="0"/>
                        </a:rPr>
                        <a:t>V</a:t>
                      </a:r>
                    </a:p>
                  </a:txBody>
                  <a:tcPr marT="45709" marB="45709"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3"/>
                  </a:ext>
                </a:extLst>
              </a:tr>
            </a:tbl>
          </a:graphicData>
        </a:graphic>
      </p:graphicFrame>
      <p:sp>
        <p:nvSpPr>
          <p:cNvPr id="295971" name="AutoShape 41"/>
          <p:cNvSpPr>
            <a:spLocks noChangeArrowheads="1"/>
          </p:cNvSpPr>
          <p:nvPr/>
        </p:nvSpPr>
        <p:spPr bwMode="auto">
          <a:xfrm>
            <a:off x="533400" y="5562600"/>
            <a:ext cx="8229600" cy="1295400"/>
          </a:xfrm>
          <a:prstGeom prst="cloudCallout">
            <a:avLst>
              <a:gd name="adj1" fmla="val -23611"/>
              <a:gd name="adj2" fmla="val -69731"/>
            </a:avLst>
          </a:prstGeom>
          <a:solidFill>
            <a:srgbClr val="00FF00"/>
          </a:solidFill>
          <a:ln w="12700">
            <a:solidFill>
              <a:srgbClr val="000000"/>
            </a:solidFill>
            <a:round/>
            <a:headEnd/>
            <a:tailEnd/>
          </a:ln>
        </p:spPr>
        <p:txBody>
          <a:bodyPr/>
          <a:lstStyle/>
          <a:p>
            <a:pPr algn="ctr" fontAlgn="base">
              <a:spcBef>
                <a:spcPct val="50000"/>
              </a:spcBef>
              <a:spcAft>
                <a:spcPct val="0"/>
              </a:spcAft>
            </a:pPr>
            <a:r>
              <a:rPr lang="en-US" sz="2100" b="1">
                <a:solidFill>
                  <a:srgbClr val="CC0000"/>
                </a:solidFill>
                <a:latin typeface="Tahoma" pitchFamily="34" charset="0"/>
              </a:rPr>
              <a:t>The Key, The Whole Key, Nothing but the Key, so help me Codd!!! </a:t>
            </a:r>
          </a:p>
        </p:txBody>
      </p:sp>
    </p:spTree>
    <p:extLst>
      <p:ext uri="{BB962C8B-B14F-4D97-AF65-F5344CB8AC3E}">
        <p14:creationId xmlns:p14="http://schemas.microsoft.com/office/powerpoint/2010/main" val="3463812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3272"/>
                                        </p:tgtEl>
                                        <p:attrNameLst>
                                          <p:attrName>style.visibility</p:attrName>
                                        </p:attrNameLst>
                                      </p:cBhvr>
                                      <p:to>
                                        <p:strVal val="visible"/>
                                      </p:to>
                                    </p:set>
                                    <p:animEffect transition="in" filter="blinds(horizontal)">
                                      <p:cBhvr>
                                        <p:cTn id="7" dur="500"/>
                                        <p:tgtEl>
                                          <p:spTgt spid="863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971"/>
                                        </p:tgtEl>
                                        <p:attrNameLst>
                                          <p:attrName>style.visibility</p:attrName>
                                        </p:attrNameLst>
                                      </p:cBhvr>
                                      <p:to>
                                        <p:strVal val="visible"/>
                                      </p:to>
                                    </p:set>
                                    <p:animEffect transition="in" filter="blinds(horizontal)">
                                      <p:cBhvr>
                                        <p:cTn id="12" dur="500"/>
                                        <p:tgtEl>
                                          <p:spTgt spid="295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71"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5394" name="Rectangle 2"/>
          <p:cNvSpPr>
            <a:spLocks noGrp="1" noChangeArrowheads="1"/>
          </p:cNvSpPr>
          <p:nvPr>
            <p:ph type="title" idx="4294967295"/>
          </p:nvPr>
        </p:nvSpPr>
        <p:spPr/>
        <p:txBody>
          <a:bodyPr/>
          <a:lstStyle/>
          <a:p>
            <a:pPr eaLnBrk="1" hangingPunct="1"/>
            <a:r>
              <a:rPr lang="en-US"/>
              <a:t>Các bước chuẩn hóa</a:t>
            </a:r>
          </a:p>
        </p:txBody>
      </p:sp>
      <p:sp>
        <p:nvSpPr>
          <p:cNvPr id="825349" name="Text Box 5"/>
          <p:cNvSpPr txBox="1">
            <a:spLocks noChangeArrowheads="1"/>
          </p:cNvSpPr>
          <p:nvPr/>
        </p:nvSpPr>
        <p:spPr bwMode="auto">
          <a:xfrm>
            <a:off x="609600" y="1447800"/>
            <a:ext cx="2895600" cy="425450"/>
          </a:xfrm>
          <a:prstGeom prst="rect">
            <a:avLst/>
          </a:prstGeom>
          <a:solidFill>
            <a:srgbClr val="BDD3FF"/>
          </a:solidFill>
          <a:ln w="12700" algn="ctr">
            <a:solidFill>
              <a:srgbClr val="FF0000"/>
            </a:solidFill>
            <a:miter lim="800000"/>
            <a:headEnd/>
            <a:tailEnd/>
          </a:ln>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100" b="1">
                <a:solidFill>
                  <a:srgbClr val="CC0000"/>
                </a:solidFill>
                <a:latin typeface="Tahoma" pitchFamily="34" charset="0"/>
              </a:rPr>
              <a:t>LĐQH ban đầu</a:t>
            </a:r>
          </a:p>
        </p:txBody>
      </p:sp>
      <p:sp>
        <p:nvSpPr>
          <p:cNvPr id="825350" name="Text Box 6"/>
          <p:cNvSpPr txBox="1">
            <a:spLocks noChangeArrowheads="1"/>
          </p:cNvSpPr>
          <p:nvPr/>
        </p:nvSpPr>
        <p:spPr bwMode="auto">
          <a:xfrm>
            <a:off x="685800" y="2819400"/>
            <a:ext cx="2743200" cy="425450"/>
          </a:xfrm>
          <a:prstGeom prst="rect">
            <a:avLst/>
          </a:prstGeom>
          <a:solidFill>
            <a:srgbClr val="BDD3FF"/>
          </a:solidFill>
          <a:ln w="12700" algn="ctr">
            <a:solidFill>
              <a:srgbClr val="FF0000"/>
            </a:solidFill>
            <a:miter lim="800000"/>
            <a:headEnd/>
            <a:tailEnd/>
          </a:ln>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100" b="1">
                <a:solidFill>
                  <a:srgbClr val="CC0000"/>
                </a:solidFill>
                <a:latin typeface="Tahoma" pitchFamily="34" charset="0"/>
              </a:rPr>
              <a:t>LĐQH đạt 1NF</a:t>
            </a:r>
          </a:p>
        </p:txBody>
      </p:sp>
      <p:sp>
        <p:nvSpPr>
          <p:cNvPr id="825351" name="Text Box 7"/>
          <p:cNvSpPr txBox="1">
            <a:spLocks noChangeArrowheads="1"/>
          </p:cNvSpPr>
          <p:nvPr/>
        </p:nvSpPr>
        <p:spPr bwMode="auto">
          <a:xfrm>
            <a:off x="627063" y="4165600"/>
            <a:ext cx="2746375" cy="425450"/>
          </a:xfrm>
          <a:prstGeom prst="rect">
            <a:avLst/>
          </a:prstGeom>
          <a:solidFill>
            <a:srgbClr val="BDD3FF"/>
          </a:solidFill>
          <a:ln w="12700" algn="ctr">
            <a:solidFill>
              <a:srgbClr val="FF0000"/>
            </a:solidFill>
            <a:miter lim="800000"/>
            <a:headEnd/>
            <a:tailEnd/>
          </a:ln>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100" b="1">
                <a:solidFill>
                  <a:srgbClr val="CC0000"/>
                </a:solidFill>
                <a:latin typeface="Tahoma" pitchFamily="34" charset="0"/>
              </a:rPr>
              <a:t>LĐQH đạt 2NF</a:t>
            </a:r>
          </a:p>
        </p:txBody>
      </p:sp>
      <p:sp>
        <p:nvSpPr>
          <p:cNvPr id="825352" name="Text Box 8"/>
          <p:cNvSpPr txBox="1">
            <a:spLocks noChangeArrowheads="1"/>
          </p:cNvSpPr>
          <p:nvPr/>
        </p:nvSpPr>
        <p:spPr bwMode="auto">
          <a:xfrm>
            <a:off x="609600" y="5410200"/>
            <a:ext cx="2743200" cy="425450"/>
          </a:xfrm>
          <a:prstGeom prst="rect">
            <a:avLst/>
          </a:prstGeom>
          <a:solidFill>
            <a:srgbClr val="BDD3FF"/>
          </a:solidFill>
          <a:ln w="12700" algn="ctr">
            <a:solidFill>
              <a:srgbClr val="FF0000"/>
            </a:solidFill>
            <a:miter lim="800000"/>
            <a:headEnd/>
            <a:tailEnd/>
          </a:ln>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100" b="1">
                <a:solidFill>
                  <a:srgbClr val="CC0000"/>
                </a:solidFill>
                <a:latin typeface="Tahoma" pitchFamily="34" charset="0"/>
              </a:rPr>
              <a:t>LĐQH đạt 3NF</a:t>
            </a:r>
          </a:p>
        </p:txBody>
      </p:sp>
      <p:sp>
        <p:nvSpPr>
          <p:cNvPr id="825353" name="Oval 9"/>
          <p:cNvSpPr>
            <a:spLocks noChangeArrowheads="1"/>
          </p:cNvSpPr>
          <p:nvPr/>
        </p:nvSpPr>
        <p:spPr bwMode="auto">
          <a:xfrm>
            <a:off x="5251450" y="1581150"/>
            <a:ext cx="3130550" cy="1238250"/>
          </a:xfrm>
          <a:prstGeom prst="ellipse">
            <a:avLst/>
          </a:prstGeom>
          <a:solidFill>
            <a:srgbClr val="BDD3FF"/>
          </a:solidFill>
          <a:ln w="12700" algn="ctr">
            <a:solidFill>
              <a:srgbClr val="FF0000"/>
            </a:solidFill>
            <a:round/>
            <a:headEnd/>
            <a:tailEnd/>
          </a:ln>
        </p:spPr>
        <p:txBody>
          <a:bodyPr wrap="none" anchor="ctr">
            <a:spAutoFit/>
          </a:bodyPr>
          <a:lstStyle/>
          <a:p>
            <a:pPr algn="ctr" fontAlgn="base">
              <a:spcBef>
                <a:spcPct val="50000"/>
              </a:spcBef>
              <a:spcAft>
                <a:spcPct val="0"/>
              </a:spcAft>
            </a:pPr>
            <a:r>
              <a:rPr lang="en-US" sz="2100" b="1">
                <a:solidFill>
                  <a:srgbClr val="CC0000"/>
                </a:solidFill>
                <a:latin typeface="Tahoma" pitchFamily="34" charset="0"/>
              </a:rPr>
              <a:t>Tách nhóm các </a:t>
            </a:r>
          </a:p>
          <a:p>
            <a:pPr algn="ctr" fontAlgn="base">
              <a:spcBef>
                <a:spcPct val="50000"/>
              </a:spcBef>
              <a:spcAft>
                <a:spcPct val="0"/>
              </a:spcAft>
            </a:pPr>
            <a:r>
              <a:rPr lang="en-US" sz="2100" b="1">
                <a:solidFill>
                  <a:srgbClr val="CC0000"/>
                </a:solidFill>
                <a:latin typeface="Tahoma" pitchFamily="34" charset="0"/>
              </a:rPr>
              <a:t>thuộc tính kép</a:t>
            </a:r>
          </a:p>
        </p:txBody>
      </p:sp>
      <p:sp>
        <p:nvSpPr>
          <p:cNvPr id="825354" name="Oval 10"/>
          <p:cNvSpPr>
            <a:spLocks noChangeArrowheads="1"/>
          </p:cNvSpPr>
          <p:nvPr/>
        </p:nvSpPr>
        <p:spPr bwMode="auto">
          <a:xfrm>
            <a:off x="5410200" y="2895600"/>
            <a:ext cx="2819400" cy="1238250"/>
          </a:xfrm>
          <a:prstGeom prst="ellipse">
            <a:avLst/>
          </a:prstGeom>
          <a:solidFill>
            <a:srgbClr val="BDD3FF"/>
          </a:solidFill>
          <a:ln w="12700" algn="ctr">
            <a:solidFill>
              <a:srgbClr val="FF0000"/>
            </a:solidFill>
            <a:round/>
            <a:headEnd/>
            <a:tailEnd/>
          </a:ln>
        </p:spPr>
        <p:txBody>
          <a:bodyPr wrap="none" anchor="ctr">
            <a:spAutoFit/>
          </a:bodyPr>
          <a:lstStyle/>
          <a:p>
            <a:pPr algn="ctr" fontAlgn="base">
              <a:spcBef>
                <a:spcPct val="50000"/>
              </a:spcBef>
              <a:spcAft>
                <a:spcPct val="0"/>
              </a:spcAft>
            </a:pPr>
            <a:r>
              <a:rPr lang="en-US" sz="2100" b="1">
                <a:solidFill>
                  <a:srgbClr val="CC0000"/>
                </a:solidFill>
                <a:latin typeface="Tahoma" pitchFamily="34" charset="0"/>
              </a:rPr>
              <a:t>Tách các PTH </a:t>
            </a:r>
          </a:p>
          <a:p>
            <a:pPr algn="ctr" fontAlgn="base">
              <a:spcBef>
                <a:spcPct val="50000"/>
              </a:spcBef>
              <a:spcAft>
                <a:spcPct val="0"/>
              </a:spcAft>
            </a:pPr>
            <a:r>
              <a:rPr lang="en-US" sz="2100" b="1">
                <a:solidFill>
                  <a:srgbClr val="CC0000"/>
                </a:solidFill>
                <a:latin typeface="Tahoma" pitchFamily="34" charset="0"/>
              </a:rPr>
              <a:t>riêng phần</a:t>
            </a:r>
          </a:p>
        </p:txBody>
      </p:sp>
      <p:sp>
        <p:nvSpPr>
          <p:cNvPr id="825355" name="Oval 11"/>
          <p:cNvSpPr>
            <a:spLocks noChangeArrowheads="1"/>
          </p:cNvSpPr>
          <p:nvPr/>
        </p:nvSpPr>
        <p:spPr bwMode="auto">
          <a:xfrm>
            <a:off x="5562600" y="4267200"/>
            <a:ext cx="2819400" cy="1238250"/>
          </a:xfrm>
          <a:prstGeom prst="ellipse">
            <a:avLst/>
          </a:prstGeom>
          <a:solidFill>
            <a:srgbClr val="BDD3FF"/>
          </a:solidFill>
          <a:ln w="12700" algn="ctr">
            <a:solidFill>
              <a:srgbClr val="FF0000"/>
            </a:solidFill>
            <a:round/>
            <a:headEnd/>
            <a:tailEnd/>
          </a:ln>
        </p:spPr>
        <p:txBody>
          <a:bodyPr wrap="none" anchor="ctr">
            <a:spAutoFit/>
          </a:bodyPr>
          <a:lstStyle/>
          <a:p>
            <a:pPr algn="ctr" fontAlgn="base">
              <a:spcBef>
                <a:spcPct val="50000"/>
              </a:spcBef>
              <a:spcAft>
                <a:spcPct val="0"/>
              </a:spcAft>
            </a:pPr>
            <a:r>
              <a:rPr lang="en-US" sz="2100" b="1">
                <a:solidFill>
                  <a:srgbClr val="CC0000"/>
                </a:solidFill>
                <a:latin typeface="Tahoma" pitchFamily="34" charset="0"/>
              </a:rPr>
              <a:t>Tách các PTH </a:t>
            </a:r>
          </a:p>
          <a:p>
            <a:pPr algn="ctr" fontAlgn="base">
              <a:spcBef>
                <a:spcPct val="50000"/>
              </a:spcBef>
              <a:spcAft>
                <a:spcPct val="0"/>
              </a:spcAft>
            </a:pPr>
            <a:r>
              <a:rPr lang="en-US" sz="2100" b="1">
                <a:solidFill>
                  <a:srgbClr val="CC0000"/>
                </a:solidFill>
                <a:latin typeface="Tahoma" pitchFamily="34" charset="0"/>
              </a:rPr>
              <a:t>bắc cầu</a:t>
            </a:r>
          </a:p>
        </p:txBody>
      </p:sp>
      <p:sp>
        <p:nvSpPr>
          <p:cNvPr id="825356" name="Oval 12"/>
          <p:cNvSpPr>
            <a:spLocks noChangeArrowheads="1"/>
          </p:cNvSpPr>
          <p:nvPr/>
        </p:nvSpPr>
        <p:spPr bwMode="auto">
          <a:xfrm>
            <a:off x="4997450" y="5657850"/>
            <a:ext cx="4033838" cy="1238250"/>
          </a:xfrm>
          <a:prstGeom prst="ellipse">
            <a:avLst/>
          </a:prstGeom>
          <a:solidFill>
            <a:srgbClr val="BDD3FF"/>
          </a:solidFill>
          <a:ln w="12700" algn="ctr">
            <a:solidFill>
              <a:srgbClr val="FF0000"/>
            </a:solidFill>
            <a:round/>
            <a:headEnd/>
            <a:tailEnd/>
          </a:ln>
        </p:spPr>
        <p:txBody>
          <a:bodyPr wrap="none" anchor="ctr">
            <a:spAutoFit/>
          </a:bodyPr>
          <a:lstStyle/>
          <a:p>
            <a:pPr algn="ctr" fontAlgn="base">
              <a:spcBef>
                <a:spcPct val="50000"/>
              </a:spcBef>
              <a:spcAft>
                <a:spcPct val="0"/>
              </a:spcAft>
            </a:pPr>
            <a:r>
              <a:rPr lang="en-US" sz="2100" b="1">
                <a:solidFill>
                  <a:srgbClr val="CC0000"/>
                </a:solidFill>
                <a:latin typeface="Tahoma" pitchFamily="34" charset="0"/>
              </a:rPr>
              <a:t>Tách các PTH vế trái</a:t>
            </a:r>
          </a:p>
          <a:p>
            <a:pPr algn="ctr" fontAlgn="base">
              <a:spcBef>
                <a:spcPct val="50000"/>
              </a:spcBef>
              <a:spcAft>
                <a:spcPct val="0"/>
              </a:spcAft>
            </a:pPr>
            <a:r>
              <a:rPr lang="en-US" sz="2100" b="1">
                <a:solidFill>
                  <a:srgbClr val="CC0000"/>
                </a:solidFill>
                <a:latin typeface="Tahoma" pitchFamily="34" charset="0"/>
              </a:rPr>
              <a:t> không là siêu khóa</a:t>
            </a:r>
          </a:p>
        </p:txBody>
      </p:sp>
      <p:grpSp>
        <p:nvGrpSpPr>
          <p:cNvPr id="2" name="Group 24"/>
          <p:cNvGrpSpPr>
            <a:grpSpLocks/>
          </p:cNvGrpSpPr>
          <p:nvPr/>
        </p:nvGrpSpPr>
        <p:grpSpPr bwMode="auto">
          <a:xfrm>
            <a:off x="1905000" y="1981200"/>
            <a:ext cx="3352800" cy="685800"/>
            <a:chOff x="1296" y="1560"/>
            <a:chExt cx="1920" cy="432"/>
          </a:xfrm>
        </p:grpSpPr>
        <p:sp>
          <p:nvSpPr>
            <p:cNvPr id="315411" name="Line 14"/>
            <p:cNvSpPr>
              <a:spLocks noChangeShapeType="1"/>
            </p:cNvSpPr>
            <p:nvPr/>
          </p:nvSpPr>
          <p:spPr bwMode="auto">
            <a:xfrm>
              <a:off x="1296" y="1560"/>
              <a:ext cx="0" cy="43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15412" name="Line 15"/>
            <p:cNvSpPr>
              <a:spLocks noChangeShapeType="1"/>
            </p:cNvSpPr>
            <p:nvPr/>
          </p:nvSpPr>
          <p:spPr bwMode="auto">
            <a:xfrm flipH="1">
              <a:off x="1296" y="1704"/>
              <a:ext cx="192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grpSp>
      <p:sp>
        <p:nvSpPr>
          <p:cNvPr id="825361" name="Line 17"/>
          <p:cNvSpPr>
            <a:spLocks noChangeShapeType="1"/>
          </p:cNvSpPr>
          <p:nvPr/>
        </p:nvSpPr>
        <p:spPr bwMode="auto">
          <a:xfrm>
            <a:off x="1981200" y="3238500"/>
            <a:ext cx="0" cy="914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825362" name="Line 18"/>
          <p:cNvSpPr>
            <a:spLocks noChangeShapeType="1"/>
          </p:cNvSpPr>
          <p:nvPr/>
        </p:nvSpPr>
        <p:spPr bwMode="auto">
          <a:xfrm flipH="1">
            <a:off x="1981200" y="3505200"/>
            <a:ext cx="34290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825363" name="Line 19"/>
          <p:cNvSpPr>
            <a:spLocks noChangeShapeType="1"/>
          </p:cNvSpPr>
          <p:nvPr/>
        </p:nvSpPr>
        <p:spPr bwMode="auto">
          <a:xfrm>
            <a:off x="1981200" y="4648200"/>
            <a:ext cx="0" cy="7620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825364" name="Line 20"/>
          <p:cNvSpPr>
            <a:spLocks noChangeShapeType="1"/>
          </p:cNvSpPr>
          <p:nvPr/>
        </p:nvSpPr>
        <p:spPr bwMode="auto">
          <a:xfrm flipH="1">
            <a:off x="2057400" y="4876800"/>
            <a:ext cx="34290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825365" name="Text Box 21"/>
          <p:cNvSpPr txBox="1">
            <a:spLocks noChangeArrowheads="1"/>
          </p:cNvSpPr>
          <p:nvPr/>
        </p:nvSpPr>
        <p:spPr bwMode="auto">
          <a:xfrm>
            <a:off x="533400" y="6432550"/>
            <a:ext cx="2743200" cy="438150"/>
          </a:xfrm>
          <a:prstGeom prst="rect">
            <a:avLst/>
          </a:prstGeom>
          <a:solidFill>
            <a:srgbClr val="BDD3FF"/>
          </a:solidFill>
          <a:ln w="25400" algn="ctr">
            <a:solidFill>
              <a:srgbClr val="FF0000"/>
            </a:solidFill>
            <a:miter lim="800000"/>
            <a:headEnd/>
            <a:tailEnd/>
          </a:ln>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100" b="1">
                <a:solidFill>
                  <a:srgbClr val="CC0000"/>
                </a:solidFill>
                <a:latin typeface="Tahoma" pitchFamily="34" charset="0"/>
              </a:rPr>
              <a:t>LĐQH đạt BCNF</a:t>
            </a:r>
          </a:p>
        </p:txBody>
      </p:sp>
      <p:sp>
        <p:nvSpPr>
          <p:cNvPr id="825366" name="Line 22"/>
          <p:cNvSpPr>
            <a:spLocks noChangeShapeType="1"/>
          </p:cNvSpPr>
          <p:nvPr/>
        </p:nvSpPr>
        <p:spPr bwMode="auto">
          <a:xfrm>
            <a:off x="1981200" y="5867400"/>
            <a:ext cx="0" cy="6858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825367" name="Line 23"/>
          <p:cNvSpPr>
            <a:spLocks noChangeShapeType="1"/>
          </p:cNvSpPr>
          <p:nvPr/>
        </p:nvSpPr>
        <p:spPr bwMode="auto">
          <a:xfrm flipH="1">
            <a:off x="1981200" y="6096000"/>
            <a:ext cx="30480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3496187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withEffect">
                                  <p:stCondLst>
                                    <p:cond delay="0"/>
                                  </p:stCondLst>
                                  <p:childTnLst>
                                    <p:set>
                                      <p:cBhvr>
                                        <p:cTn id="6" dur="1" fill="hold">
                                          <p:stCondLst>
                                            <p:cond delay="0"/>
                                          </p:stCondLst>
                                        </p:cTn>
                                        <p:tgtEl>
                                          <p:spTgt spid="825349"/>
                                        </p:tgtEl>
                                        <p:attrNameLst>
                                          <p:attrName>style.visibility</p:attrName>
                                        </p:attrNameLst>
                                      </p:cBhvr>
                                      <p:to>
                                        <p:strVal val="visible"/>
                                      </p:to>
                                    </p:set>
                                    <p:animEffect transition="in" filter="box(out)">
                                      <p:cBhvr>
                                        <p:cTn id="7" dur="500"/>
                                        <p:tgtEl>
                                          <p:spTgt spid="825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25353"/>
                                        </p:tgtEl>
                                        <p:attrNameLst>
                                          <p:attrName>style.visibility</p:attrName>
                                        </p:attrNameLst>
                                      </p:cBhvr>
                                      <p:to>
                                        <p:strVal val="visible"/>
                                      </p:to>
                                    </p:set>
                                    <p:animEffect transition="in" filter="box(out)">
                                      <p:cBhvr>
                                        <p:cTn id="12" dur="500"/>
                                        <p:tgtEl>
                                          <p:spTgt spid="8253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5350"/>
                                        </p:tgtEl>
                                        <p:attrNameLst>
                                          <p:attrName>style.visibility</p:attrName>
                                        </p:attrNameLst>
                                      </p:cBhvr>
                                      <p:to>
                                        <p:strVal val="visible"/>
                                      </p:to>
                                    </p:set>
                                    <p:animEffect transition="in" filter="box(out)">
                                      <p:cBhvr>
                                        <p:cTn id="22" dur="500"/>
                                        <p:tgtEl>
                                          <p:spTgt spid="8253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25354"/>
                                        </p:tgtEl>
                                        <p:attrNameLst>
                                          <p:attrName>style.visibility</p:attrName>
                                        </p:attrNameLst>
                                      </p:cBhvr>
                                      <p:to>
                                        <p:strVal val="visible"/>
                                      </p:to>
                                    </p:set>
                                    <p:animEffect transition="in" filter="box(out)">
                                      <p:cBhvr>
                                        <p:cTn id="27" dur="500"/>
                                        <p:tgtEl>
                                          <p:spTgt spid="8253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25362"/>
                                        </p:tgtEl>
                                        <p:attrNameLst>
                                          <p:attrName>style.visibility</p:attrName>
                                        </p:attrNameLst>
                                      </p:cBhvr>
                                      <p:to>
                                        <p:strVal val="visible"/>
                                      </p:to>
                                    </p:set>
                                    <p:animEffect transition="in" filter="box(out)">
                                      <p:cBhvr>
                                        <p:cTn id="32" dur="500"/>
                                        <p:tgtEl>
                                          <p:spTgt spid="8253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25361"/>
                                        </p:tgtEl>
                                        <p:attrNameLst>
                                          <p:attrName>style.visibility</p:attrName>
                                        </p:attrNameLst>
                                      </p:cBhvr>
                                      <p:to>
                                        <p:strVal val="visible"/>
                                      </p:to>
                                    </p:set>
                                    <p:animEffect transition="in" filter="box(out)">
                                      <p:cBhvr>
                                        <p:cTn id="37" dur="500"/>
                                        <p:tgtEl>
                                          <p:spTgt spid="8253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25351"/>
                                        </p:tgtEl>
                                        <p:attrNameLst>
                                          <p:attrName>style.visibility</p:attrName>
                                        </p:attrNameLst>
                                      </p:cBhvr>
                                      <p:to>
                                        <p:strVal val="visible"/>
                                      </p:to>
                                    </p:set>
                                    <p:animEffect transition="in" filter="box(out)">
                                      <p:cBhvr>
                                        <p:cTn id="42" dur="500"/>
                                        <p:tgtEl>
                                          <p:spTgt spid="8253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25355"/>
                                        </p:tgtEl>
                                        <p:attrNameLst>
                                          <p:attrName>style.visibility</p:attrName>
                                        </p:attrNameLst>
                                      </p:cBhvr>
                                      <p:to>
                                        <p:strVal val="visible"/>
                                      </p:to>
                                    </p:set>
                                    <p:animEffect transition="in" filter="box(out)">
                                      <p:cBhvr>
                                        <p:cTn id="47" dur="500"/>
                                        <p:tgtEl>
                                          <p:spTgt spid="82535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25364"/>
                                        </p:tgtEl>
                                        <p:attrNameLst>
                                          <p:attrName>style.visibility</p:attrName>
                                        </p:attrNameLst>
                                      </p:cBhvr>
                                      <p:to>
                                        <p:strVal val="visible"/>
                                      </p:to>
                                    </p:set>
                                    <p:animEffect transition="in" filter="box(out)">
                                      <p:cBhvr>
                                        <p:cTn id="52" dur="500"/>
                                        <p:tgtEl>
                                          <p:spTgt spid="8253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825363"/>
                                        </p:tgtEl>
                                        <p:attrNameLst>
                                          <p:attrName>style.visibility</p:attrName>
                                        </p:attrNameLst>
                                      </p:cBhvr>
                                      <p:to>
                                        <p:strVal val="visible"/>
                                      </p:to>
                                    </p:set>
                                    <p:animEffect transition="in" filter="box(out)">
                                      <p:cBhvr>
                                        <p:cTn id="57" dur="500"/>
                                        <p:tgtEl>
                                          <p:spTgt spid="82536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825352"/>
                                        </p:tgtEl>
                                        <p:attrNameLst>
                                          <p:attrName>style.visibility</p:attrName>
                                        </p:attrNameLst>
                                      </p:cBhvr>
                                      <p:to>
                                        <p:strVal val="visible"/>
                                      </p:to>
                                    </p:set>
                                    <p:animEffect transition="in" filter="box(out)">
                                      <p:cBhvr>
                                        <p:cTn id="62" dur="500"/>
                                        <p:tgtEl>
                                          <p:spTgt spid="82535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825356"/>
                                        </p:tgtEl>
                                        <p:attrNameLst>
                                          <p:attrName>style.visibility</p:attrName>
                                        </p:attrNameLst>
                                      </p:cBhvr>
                                      <p:to>
                                        <p:strVal val="visible"/>
                                      </p:to>
                                    </p:set>
                                    <p:animEffect transition="in" filter="box(out)">
                                      <p:cBhvr>
                                        <p:cTn id="67" dur="500"/>
                                        <p:tgtEl>
                                          <p:spTgt spid="82535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825367"/>
                                        </p:tgtEl>
                                        <p:attrNameLst>
                                          <p:attrName>style.visibility</p:attrName>
                                        </p:attrNameLst>
                                      </p:cBhvr>
                                      <p:to>
                                        <p:strVal val="visible"/>
                                      </p:to>
                                    </p:set>
                                    <p:animEffect transition="in" filter="box(out)">
                                      <p:cBhvr>
                                        <p:cTn id="72" dur="500"/>
                                        <p:tgtEl>
                                          <p:spTgt spid="82536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825366"/>
                                        </p:tgtEl>
                                        <p:attrNameLst>
                                          <p:attrName>style.visibility</p:attrName>
                                        </p:attrNameLst>
                                      </p:cBhvr>
                                      <p:to>
                                        <p:strVal val="visible"/>
                                      </p:to>
                                    </p:set>
                                    <p:animEffect transition="in" filter="box(out)">
                                      <p:cBhvr>
                                        <p:cTn id="77" dur="500"/>
                                        <p:tgtEl>
                                          <p:spTgt spid="82536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825365"/>
                                        </p:tgtEl>
                                        <p:attrNameLst>
                                          <p:attrName>style.visibility</p:attrName>
                                        </p:attrNameLst>
                                      </p:cBhvr>
                                      <p:to>
                                        <p:strVal val="visible"/>
                                      </p:to>
                                    </p:set>
                                    <p:animEffect transition="in" filter="box(out)">
                                      <p:cBhvr>
                                        <p:cTn id="82" dur="500"/>
                                        <p:tgtEl>
                                          <p:spTgt spid="82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9" grpId="0" animBg="1"/>
      <p:bldP spid="825350" grpId="0" animBg="1"/>
      <p:bldP spid="825351" grpId="0" animBg="1"/>
      <p:bldP spid="825352" grpId="0" animBg="1"/>
      <p:bldP spid="825353" grpId="0" animBg="1"/>
      <p:bldP spid="825354" grpId="0" animBg="1"/>
      <p:bldP spid="825355" grpId="0" animBg="1"/>
      <p:bldP spid="825356" grpId="0" animBg="1"/>
      <p:bldP spid="825361" grpId="0" animBg="1"/>
      <p:bldP spid="825362" grpId="0" animBg="1"/>
      <p:bldP spid="825363" grpId="0" animBg="1"/>
      <p:bldP spid="825364" grpId="0" animBg="1"/>
      <p:bldP spid="825365" grpId="0" animBg="1"/>
      <p:bldP spid="825366" grpId="0" animBg="1"/>
      <p:bldP spid="82536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03" name="Rectangle 3"/>
          <p:cNvSpPr>
            <a:spLocks noGrp="1" noChangeArrowheads="1"/>
          </p:cNvSpPr>
          <p:nvPr>
            <p:ph type="body" idx="4294967295"/>
          </p:nvPr>
        </p:nvSpPr>
        <p:spPr/>
        <p:txBody>
          <a:bodyPr/>
          <a:lstStyle/>
          <a:p>
            <a:pPr eaLnBrk="1" hangingPunct="1"/>
            <a:r>
              <a:rPr lang="en-US"/>
              <a:t>Phân rã (decomposition):</a:t>
            </a:r>
          </a:p>
          <a:p>
            <a:pPr lvl="1" eaLnBrk="1" hangingPunct="1"/>
            <a:r>
              <a:rPr lang="en-US"/>
              <a:t>một lược đồ quan hệ R(U) là thay R bằng tập các lược đồ con R</a:t>
            </a:r>
            <a:r>
              <a:rPr lang="en-US" baseline="-25000"/>
              <a:t>1</a:t>
            </a:r>
            <a:r>
              <a:rPr lang="en-US"/>
              <a:t>(U</a:t>
            </a:r>
            <a:r>
              <a:rPr lang="en-US" baseline="-25000"/>
              <a:t>1</a:t>
            </a:r>
            <a:r>
              <a:rPr lang="en-US"/>
              <a:t>), R</a:t>
            </a:r>
            <a:r>
              <a:rPr lang="en-US" baseline="-25000"/>
              <a:t>2</a:t>
            </a:r>
            <a:r>
              <a:rPr lang="en-US"/>
              <a:t>(U</a:t>
            </a:r>
            <a:r>
              <a:rPr lang="en-US" baseline="-25000"/>
              <a:t>2</a:t>
            </a:r>
            <a:r>
              <a:rPr lang="en-US"/>
              <a:t>), ..., R</a:t>
            </a:r>
            <a:r>
              <a:rPr lang="en-US" baseline="-25000"/>
              <a:t>k</a:t>
            </a:r>
            <a:r>
              <a:rPr lang="en-US"/>
              <a:t>(U</a:t>
            </a:r>
            <a:r>
              <a:rPr lang="en-US" baseline="-25000"/>
              <a:t>k</a:t>
            </a:r>
            <a:r>
              <a:rPr lang="en-US"/>
              <a:t>) của R sao cho U</a:t>
            </a:r>
            <a:r>
              <a:rPr lang="en-US" baseline="-25000"/>
              <a:t>1</a:t>
            </a:r>
            <a:r>
              <a:rPr lang="en-US">
                <a:sym typeface="Symbol" pitchFamily="18" charset="2"/>
              </a:rPr>
              <a:t></a:t>
            </a:r>
            <a:r>
              <a:rPr lang="en-US"/>
              <a:t> U</a:t>
            </a:r>
            <a:r>
              <a:rPr lang="en-US" baseline="-25000"/>
              <a:t>2</a:t>
            </a:r>
            <a:r>
              <a:rPr lang="en-US"/>
              <a:t> </a:t>
            </a:r>
            <a:r>
              <a:rPr lang="en-US">
                <a:sym typeface="Symbol" pitchFamily="18" charset="2"/>
              </a:rPr>
              <a:t></a:t>
            </a:r>
            <a:r>
              <a:rPr lang="en-US"/>
              <a:t> ... </a:t>
            </a:r>
            <a:r>
              <a:rPr lang="en-US">
                <a:sym typeface="Symbol" pitchFamily="18" charset="2"/>
              </a:rPr>
              <a:t></a:t>
            </a:r>
            <a:r>
              <a:rPr lang="en-US"/>
              <a:t> U</a:t>
            </a:r>
            <a:r>
              <a:rPr lang="en-US" baseline="-25000"/>
              <a:t>k</a:t>
            </a:r>
            <a:r>
              <a:rPr lang="en-US"/>
              <a:t> = U.</a:t>
            </a:r>
          </a:p>
          <a:p>
            <a:pPr eaLnBrk="1" hangingPunct="1"/>
            <a:r>
              <a:rPr lang="en-US"/>
              <a:t>Phân rã bảo toàn nội dung:</a:t>
            </a:r>
          </a:p>
          <a:p>
            <a:pPr lvl="1" eaLnBrk="1" hangingPunct="1"/>
            <a:r>
              <a:rPr lang="en-US"/>
              <a:t>Phép kết tự nhiên các phân rã cho trở lại R</a:t>
            </a:r>
          </a:p>
          <a:p>
            <a:pPr eaLnBrk="1" hangingPunct="1"/>
            <a:r>
              <a:rPr lang="en-US"/>
              <a:t>Phân rã bảo toàn phụ thuộc hàm:</a:t>
            </a:r>
          </a:p>
          <a:p>
            <a:pPr lvl="1" eaLnBrk="1" hangingPunct="1"/>
            <a:r>
              <a:rPr lang="en-US"/>
              <a:t>Gọi F</a:t>
            </a:r>
            <a:r>
              <a:rPr lang="en-US" baseline="-25000"/>
              <a:t>i</a:t>
            </a:r>
            <a:r>
              <a:rPr lang="en-US"/>
              <a:t> = {X </a:t>
            </a:r>
            <a:r>
              <a:rPr lang="en-US">
                <a:sym typeface="Symbol" pitchFamily="18" charset="2"/>
              </a:rPr>
              <a:t> Y đúng trong F, XY  U</a:t>
            </a:r>
            <a:r>
              <a:rPr lang="en-US" baseline="-25000">
                <a:sym typeface="Symbol" pitchFamily="18" charset="2"/>
              </a:rPr>
              <a:t>i</a:t>
            </a:r>
            <a:r>
              <a:rPr lang="en-US"/>
              <a:t>} là tập phụ thuộc hàm của R</a:t>
            </a:r>
            <a:r>
              <a:rPr lang="en-US" baseline="-25000"/>
              <a:t>i</a:t>
            </a:r>
            <a:endParaRPr lang="en-US"/>
          </a:p>
          <a:p>
            <a:pPr lvl="1" eaLnBrk="1" hangingPunct="1"/>
            <a:r>
              <a:rPr lang="en-US">
                <a:sym typeface="Symbol" pitchFamily="18" charset="2"/>
              </a:rPr>
              <a:t> F</a:t>
            </a:r>
            <a:r>
              <a:rPr lang="en-US" baseline="-25000">
                <a:sym typeface="Symbol" pitchFamily="18" charset="2"/>
              </a:rPr>
              <a:t>i</a:t>
            </a:r>
            <a:r>
              <a:rPr lang="en-US">
                <a:sym typeface="Symbol" pitchFamily="18" charset="2"/>
              </a:rPr>
              <a:t> tương đương F</a:t>
            </a:r>
            <a:endParaRPr lang="en-US"/>
          </a:p>
        </p:txBody>
      </p:sp>
      <p:sp>
        <p:nvSpPr>
          <p:cNvPr id="316419"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Phân rã các lược đồ quan hệ</a:t>
            </a:r>
          </a:p>
        </p:txBody>
      </p:sp>
    </p:spTree>
    <p:extLst>
      <p:ext uri="{BB962C8B-B14F-4D97-AF65-F5344CB8AC3E}">
        <p14:creationId xmlns:p14="http://schemas.microsoft.com/office/powerpoint/2010/main" val="98094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80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80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800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0771" name="Rectangle 3"/>
          <p:cNvSpPr>
            <a:spLocks noGrp="1" noChangeArrowheads="1"/>
          </p:cNvSpPr>
          <p:nvPr>
            <p:ph type="body" idx="4294967295"/>
          </p:nvPr>
        </p:nvSpPr>
        <p:spPr/>
        <p:txBody>
          <a:bodyPr/>
          <a:lstStyle/>
          <a:p>
            <a:pPr eaLnBrk="1" hangingPunct="1"/>
            <a:r>
              <a:rPr lang="en-US"/>
              <a:t>I: R(U,F), một phân rã của R, p = (R1, R2, …,Rn)</a:t>
            </a:r>
          </a:p>
          <a:p>
            <a:pPr eaLnBrk="1" hangingPunct="1"/>
            <a:r>
              <a:rPr lang="en-US"/>
              <a:t>O: Cho câu trả lời phân rã có mất thông tin hay không?</a:t>
            </a:r>
          </a:p>
          <a:p>
            <a:pPr eaLnBrk="1" hangingPunct="1"/>
            <a:r>
              <a:rPr lang="en-US"/>
              <a:t>Phương pháp:</a:t>
            </a:r>
          </a:p>
          <a:p>
            <a:pPr marL="669925" lvl="1" indent="-325438" eaLnBrk="1" hangingPunct="1"/>
            <a:r>
              <a:rPr lang="en-US"/>
              <a:t>(1). Lập bảng ban đầu là ma trận m hàng (ứng với m lược đồ con R</a:t>
            </a:r>
            <a:r>
              <a:rPr lang="en-US" b="1" baseline="-25000"/>
              <a:t>i</a:t>
            </a:r>
            <a:r>
              <a:rPr lang="en-US"/>
              <a:t>) và n cột (ứng với n thuộc tính). Phần tử (i,j) của ma trận được xác định theo công thức:</a:t>
            </a:r>
          </a:p>
          <a:p>
            <a:pPr marL="1022350" lvl="2" indent="-350838" eaLnBrk="1" hangingPunct="1"/>
            <a:r>
              <a:rPr lang="en-US"/>
              <a:t>(i,j) = a</a:t>
            </a:r>
            <a:r>
              <a:rPr lang="en-US" b="1" baseline="-25000"/>
              <a:t>j</a:t>
            </a:r>
            <a:r>
              <a:rPr lang="en-US"/>
              <a:t> nếu A</a:t>
            </a:r>
            <a:r>
              <a:rPr lang="en-US" b="1" baseline="-25000"/>
              <a:t>j</a:t>
            </a:r>
            <a:r>
              <a:rPr lang="en-US" b="1"/>
              <a:t> </a:t>
            </a:r>
            <a:r>
              <a:rPr lang="en-US">
                <a:sym typeface="Symbol" pitchFamily="18" charset="2"/>
              </a:rPr>
              <a:t></a:t>
            </a:r>
            <a:r>
              <a:rPr lang="en-US"/>
              <a:t> Ri</a:t>
            </a:r>
          </a:p>
          <a:p>
            <a:pPr marL="1022350" lvl="2" indent="-350838" eaLnBrk="1" hangingPunct="1"/>
            <a:r>
              <a:rPr lang="en-US"/>
              <a:t>(i,j) = b</a:t>
            </a:r>
            <a:r>
              <a:rPr lang="en-US" b="1" baseline="-25000"/>
              <a:t>ij</a:t>
            </a:r>
            <a:r>
              <a:rPr lang="en-US" b="1"/>
              <a:t> </a:t>
            </a:r>
            <a:r>
              <a:rPr lang="en-US"/>
              <a:t>nếu A</a:t>
            </a:r>
            <a:r>
              <a:rPr lang="en-US" b="1" baseline="-25000"/>
              <a:t>j</a:t>
            </a:r>
            <a:r>
              <a:rPr lang="en-US" b="1"/>
              <a:t> </a:t>
            </a:r>
            <a:r>
              <a:rPr lang="en-US">
                <a:sym typeface="Symbol" pitchFamily="18" charset="2"/>
              </a:rPr>
              <a:t></a:t>
            </a:r>
            <a:r>
              <a:rPr lang="en-US"/>
              <a:t> Ri trong đó, a</a:t>
            </a:r>
            <a:r>
              <a:rPr lang="en-US" b="1" baseline="-25000"/>
              <a:t>j</a:t>
            </a:r>
            <a:r>
              <a:rPr lang="en-US"/>
              <a:t> , b</a:t>
            </a:r>
            <a:r>
              <a:rPr lang="en-US" b="1" baseline="-25000"/>
              <a:t>ij</a:t>
            </a:r>
            <a:r>
              <a:rPr lang="en-US"/>
              <a:t> </a:t>
            </a:r>
            <a:r>
              <a:rPr lang="en-US">
                <a:sym typeface="Symbol" pitchFamily="18" charset="2"/>
              </a:rPr>
              <a:t></a:t>
            </a:r>
            <a:r>
              <a:rPr lang="en-US"/>
              <a:t> Dom(A</a:t>
            </a:r>
            <a:r>
              <a:rPr lang="en-US" b="1" baseline="-25000"/>
              <a:t>j</a:t>
            </a:r>
            <a:r>
              <a:rPr lang="en-US"/>
              <a:t>)</a:t>
            </a:r>
          </a:p>
        </p:txBody>
      </p:sp>
      <p:sp>
        <p:nvSpPr>
          <p:cNvPr id="317443" name="Rectangle 4"/>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p>
            <a:pPr algn="ctr" fontAlgn="base">
              <a:spcBef>
                <a:spcPct val="50000"/>
              </a:spcBef>
              <a:spcAft>
                <a:spcPct val="0"/>
              </a:spcAft>
            </a:pPr>
            <a:endParaRPr lang="en-US" sz="2100" b="1">
              <a:solidFill>
                <a:srgbClr val="CC0000"/>
              </a:solidFill>
              <a:latin typeface="Tahoma" pitchFamily="34" charset="0"/>
            </a:endParaRPr>
          </a:p>
        </p:txBody>
      </p:sp>
      <p:sp>
        <p:nvSpPr>
          <p:cNvPr id="317444"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Phân rã các lược đồ quan hệ</a:t>
            </a:r>
            <a:br>
              <a:rPr lang="en-US" sz="2800" b="1">
                <a:solidFill>
                  <a:srgbClr val="FF0066"/>
                </a:solidFill>
              </a:rPr>
            </a:br>
            <a:r>
              <a:rPr lang="en-US" sz="2400" b="1">
                <a:solidFill>
                  <a:srgbClr val="FF0066"/>
                </a:solidFill>
              </a:rPr>
              <a:t>- Kiểm tra phân rã bảo toàn thông tin</a:t>
            </a:r>
          </a:p>
        </p:txBody>
      </p:sp>
    </p:spTree>
    <p:extLst>
      <p:ext uri="{BB962C8B-B14F-4D97-AF65-F5344CB8AC3E}">
        <p14:creationId xmlns:p14="http://schemas.microsoft.com/office/powerpoint/2010/main" val="38128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0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0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07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07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07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1"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0771" name="Rectangle 3"/>
          <p:cNvSpPr>
            <a:spLocks noGrp="1" noChangeArrowheads="1"/>
          </p:cNvSpPr>
          <p:nvPr>
            <p:ph type="body" idx="4294967295"/>
          </p:nvPr>
        </p:nvSpPr>
        <p:spPr/>
        <p:txBody>
          <a:bodyPr/>
          <a:lstStyle/>
          <a:p>
            <a:pPr marL="669925" lvl="1" indent="-325438" eaLnBrk="1" hangingPunct="1"/>
            <a:r>
              <a:rPr lang="en-US"/>
              <a:t>(2). Biến đổi bảng</a:t>
            </a:r>
          </a:p>
          <a:p>
            <a:pPr marL="1022350" lvl="2" indent="-350838" eaLnBrk="1" hangingPunct="1"/>
            <a:r>
              <a:rPr lang="en-US"/>
              <a:t>Với mỗi FD nếu phát hiện trên bảng có hai hàng giống nhau trên X và khác nhau trên Y </a:t>
            </a:r>
            <a:r>
              <a:rPr lang="en-US">
                <a:sym typeface="Wingdings" pitchFamily="2" charset="2"/>
              </a:rPr>
              <a:t></a:t>
            </a:r>
            <a:r>
              <a:rPr lang="en-US"/>
              <a:t> làm cho hai hàng đó cũng giống nhau trên Y. (ưu tiên làm bằng ký hiệu là a</a:t>
            </a:r>
            <a:r>
              <a:rPr lang="en-US" b="1" baseline="-25000"/>
              <a:t>j</a:t>
            </a:r>
            <a:r>
              <a:rPr lang="en-US" b="1"/>
              <a:t>)</a:t>
            </a:r>
            <a:r>
              <a:rPr lang="en-US"/>
              <a:t>.</a:t>
            </a:r>
          </a:p>
          <a:p>
            <a:pPr marL="1022350" lvl="2" indent="-350838" eaLnBrk="1" hangingPunct="1"/>
            <a:r>
              <a:rPr lang="en-US"/>
              <a:t>Tiếp tục áp dụng các phụ thuộc hàm cho bảng (kể cả việc lập lại các phụ thuộc hàm đã áp dụng) cho đến khi không còn áp dụng được nữa.</a:t>
            </a:r>
          </a:p>
          <a:p>
            <a:pPr marL="1339850" lvl="3" indent="-315913" eaLnBrk="1" hangingPunct="1"/>
            <a:r>
              <a:rPr lang="en-US" sz="2100"/>
              <a:t>Mục đích của việc biến đổi bảng là để thu được bảng cuối cùng, xem như một quan hệ, thỏa tập F.</a:t>
            </a:r>
            <a:endParaRPr lang="en-US" sz="2100">
              <a:sym typeface="Symbol" pitchFamily="18" charset="2"/>
            </a:endParaRPr>
          </a:p>
        </p:txBody>
      </p:sp>
      <p:sp>
        <p:nvSpPr>
          <p:cNvPr id="318467" name="Rectangle 4"/>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p>
            <a:pPr algn="ctr" fontAlgn="base">
              <a:spcBef>
                <a:spcPct val="50000"/>
              </a:spcBef>
              <a:spcAft>
                <a:spcPct val="0"/>
              </a:spcAft>
            </a:pPr>
            <a:endParaRPr lang="en-US" sz="2100" b="1">
              <a:solidFill>
                <a:srgbClr val="CC0000"/>
              </a:solidFill>
              <a:latin typeface="Tahoma" pitchFamily="34" charset="0"/>
            </a:endParaRPr>
          </a:p>
        </p:txBody>
      </p:sp>
      <p:sp>
        <p:nvSpPr>
          <p:cNvPr id="318468"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Phân rã các lược đồ quan hệ</a:t>
            </a:r>
            <a:br>
              <a:rPr lang="en-US" sz="2800" b="1">
                <a:solidFill>
                  <a:srgbClr val="FF0066"/>
                </a:solidFill>
              </a:rPr>
            </a:br>
            <a:r>
              <a:rPr lang="en-US" sz="2400" b="1">
                <a:solidFill>
                  <a:srgbClr val="FF0066"/>
                </a:solidFill>
              </a:rPr>
              <a:t>- Kiểm tra phân rã bảo toàn thông tin (tt)</a:t>
            </a:r>
          </a:p>
        </p:txBody>
      </p:sp>
    </p:spTree>
    <p:extLst>
      <p:ext uri="{BB962C8B-B14F-4D97-AF65-F5344CB8AC3E}">
        <p14:creationId xmlns:p14="http://schemas.microsoft.com/office/powerpoint/2010/main" val="3713144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0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07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07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0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1"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1795" name="Rectangle 3"/>
          <p:cNvSpPr>
            <a:spLocks noGrp="1" noChangeArrowheads="1"/>
          </p:cNvSpPr>
          <p:nvPr>
            <p:ph type="body" idx="4294967295"/>
          </p:nvPr>
        </p:nvSpPr>
        <p:spPr/>
        <p:txBody>
          <a:bodyPr/>
          <a:lstStyle/>
          <a:p>
            <a:pPr marL="669925" lvl="1" indent="-325438" eaLnBrk="1" hangingPunct="1"/>
            <a:r>
              <a:rPr lang="en-US"/>
              <a:t>(3) Xem bảng kết quả: </a:t>
            </a:r>
          </a:p>
          <a:p>
            <a:pPr marL="1022350" lvl="2" indent="-350838" eaLnBrk="1" hangingPunct="1"/>
            <a:r>
              <a:rPr lang="en-US"/>
              <a:t>Nếu trong bảng cuối cùng có chứa hàng gồm toàn ký hiệu a (tức là hàng (a1, a2 …, an)), ta kết luận p = (R1,R2…,Rm) là phân tách không mất thông tin (tức cho câu trả lời đúng)</a:t>
            </a:r>
          </a:p>
          <a:p>
            <a:pPr marL="1022350" lvl="2" indent="-350838" eaLnBrk="1" hangingPunct="1"/>
            <a:r>
              <a:rPr lang="en-US"/>
              <a:t>Trường hợp ngược lại, p là phân tách mất thông tin.</a:t>
            </a:r>
          </a:p>
          <a:p>
            <a:pPr eaLnBrk="1" hangingPunct="1"/>
            <a:r>
              <a:rPr lang="en-US" sz="2500" b="1" i="1"/>
              <a:t>Nhận xét:</a:t>
            </a:r>
            <a:r>
              <a:rPr lang="en-US" sz="2500"/>
              <a:t> thuật toán dừng khi xuất hiện hàng toàn a</a:t>
            </a:r>
            <a:r>
              <a:rPr lang="en-US" sz="2500" b="1" baseline="-25000"/>
              <a:t>j</a:t>
            </a:r>
          </a:p>
          <a:p>
            <a:pPr eaLnBrk="1" hangingPunct="1"/>
            <a:r>
              <a:rPr lang="en-US" b="1" i="1" u="sng"/>
              <a:t>Ví dụ:</a:t>
            </a:r>
          </a:p>
          <a:p>
            <a:pPr marL="669925" lvl="1" indent="-325438" eaLnBrk="1" hangingPunct="1">
              <a:buFontTx/>
              <a:buNone/>
            </a:pPr>
            <a:r>
              <a:rPr lang="en-US"/>
              <a:t>	Cho R(U,F)	R = BOISQD</a:t>
            </a:r>
          </a:p>
          <a:p>
            <a:pPr marL="669925" lvl="1" indent="-325438" eaLnBrk="1" hangingPunct="1">
              <a:buFontTx/>
              <a:buNone/>
            </a:pPr>
            <a:r>
              <a:rPr lang="en-US"/>
              <a:t>	F = {S</a:t>
            </a:r>
            <a:r>
              <a:rPr lang="en-US">
                <a:sym typeface="Wingdings" pitchFamily="2" charset="2"/>
              </a:rPr>
              <a:t>D	IB		ISQ	 	BO</a:t>
            </a:r>
            <a:r>
              <a:rPr lang="en-US"/>
              <a:t>}</a:t>
            </a:r>
          </a:p>
          <a:p>
            <a:pPr marL="669925" lvl="1" indent="-325438" eaLnBrk="1" hangingPunct="1">
              <a:buFontTx/>
              <a:buNone/>
            </a:pPr>
            <a:r>
              <a:rPr lang="en-US"/>
              <a:t>	Phân rã p = (SD,IB,ISQ,BO) có kết nối mất thông tin không?</a:t>
            </a:r>
          </a:p>
        </p:txBody>
      </p:sp>
      <p:sp>
        <p:nvSpPr>
          <p:cNvPr id="319491"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Phân rã các lược đồ quan hệ</a:t>
            </a:r>
            <a:br>
              <a:rPr lang="en-US" sz="2800" b="1">
                <a:solidFill>
                  <a:srgbClr val="FF0066"/>
                </a:solidFill>
              </a:rPr>
            </a:br>
            <a:r>
              <a:rPr lang="en-US" sz="2400" b="1">
                <a:solidFill>
                  <a:srgbClr val="FF0066"/>
                </a:solidFill>
              </a:rPr>
              <a:t>- Kiểm tra phân rã bảo toàn thông tin (tt)</a:t>
            </a:r>
          </a:p>
        </p:txBody>
      </p:sp>
    </p:spTree>
    <p:extLst>
      <p:ext uri="{BB962C8B-B14F-4D97-AF65-F5344CB8AC3E}">
        <p14:creationId xmlns:p14="http://schemas.microsoft.com/office/powerpoint/2010/main" val="2985126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1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1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1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17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17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17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1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64" name="Text Box 4"/>
          <p:cNvSpPr txBox="1">
            <a:spLocks noChangeArrowheads="1"/>
          </p:cNvSpPr>
          <p:nvPr/>
        </p:nvSpPr>
        <p:spPr bwMode="auto">
          <a:xfrm>
            <a:off x="533400" y="1233488"/>
            <a:ext cx="82296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fontAlgn="base">
              <a:spcBef>
                <a:spcPct val="0"/>
              </a:spcBef>
              <a:spcAft>
                <a:spcPct val="0"/>
              </a:spcAft>
            </a:pPr>
            <a:r>
              <a:rPr lang="en-US" sz="2400">
                <a:solidFill>
                  <a:srgbClr val="800000"/>
                </a:solidFill>
              </a:rPr>
              <a:t>Khóa chính là gì? </a:t>
            </a:r>
          </a:p>
          <a:p>
            <a:pPr fontAlgn="base">
              <a:spcBef>
                <a:spcPct val="0"/>
              </a:spcBef>
              <a:spcAft>
                <a:spcPct val="0"/>
              </a:spcAft>
            </a:pPr>
            <a:r>
              <a:rPr lang="en-US" sz="2400">
                <a:solidFill>
                  <a:srgbClr val="800000"/>
                </a:solidFill>
                <a:sym typeface="Wingdings" pitchFamily="2" charset="2"/>
              </a:rPr>
              <a:t> </a:t>
            </a:r>
            <a:r>
              <a:rPr lang="en-US" sz="2400" b="1">
                <a:solidFill>
                  <a:srgbClr val="FF9900"/>
                </a:solidFill>
              </a:rPr>
              <a:t>{maNV, tenKH}</a:t>
            </a:r>
          </a:p>
        </p:txBody>
      </p:sp>
      <p:sp>
        <p:nvSpPr>
          <p:cNvPr id="757767" name="Rectangle 7"/>
          <p:cNvSpPr>
            <a:spLocks noChangeArrowheads="1"/>
          </p:cNvSpPr>
          <p:nvPr/>
        </p:nvSpPr>
        <p:spPr bwMode="auto">
          <a:xfrm>
            <a:off x="533400" y="5257800"/>
            <a:ext cx="8458200" cy="160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fontAlgn="base">
              <a:spcBef>
                <a:spcPct val="0"/>
              </a:spcBef>
              <a:spcAft>
                <a:spcPct val="0"/>
              </a:spcAft>
            </a:pPr>
            <a:r>
              <a:rPr lang="en-US" sz="2500" b="1" u="sng">
                <a:solidFill>
                  <a:srgbClr val="FF3300"/>
                </a:solidFill>
              </a:rPr>
              <a:t>Sự bất thường ở bảng này?</a:t>
            </a:r>
            <a:endParaRPr lang="en-US" sz="2800" b="1">
              <a:solidFill>
                <a:srgbClr val="000000"/>
              </a:solidFill>
            </a:endParaRPr>
          </a:p>
          <a:p>
            <a:pPr marL="342900" indent="-342900" fontAlgn="base">
              <a:spcBef>
                <a:spcPct val="20000"/>
              </a:spcBef>
              <a:spcAft>
                <a:spcPct val="0"/>
              </a:spcAft>
              <a:buClr>
                <a:srgbClr val="99CC00"/>
              </a:buClr>
              <a:buSzPct val="60000"/>
              <a:buFont typeface="Wingdings" pitchFamily="2" charset="2"/>
              <a:buChar char="n"/>
            </a:pPr>
            <a:r>
              <a:rPr lang="en-US" b="1">
                <a:solidFill>
                  <a:srgbClr val="000000"/>
                </a:solidFill>
              </a:rPr>
              <a:t>Thêm vào</a:t>
            </a:r>
            <a:r>
              <a:rPr lang="en-US">
                <a:solidFill>
                  <a:srgbClr val="000000"/>
                </a:solidFill>
              </a:rPr>
              <a:t> – không thể thêm vào 1 nhân viên mới mà không tham gia lớp nào</a:t>
            </a:r>
          </a:p>
          <a:p>
            <a:pPr marL="342900" indent="-342900" fontAlgn="base">
              <a:spcBef>
                <a:spcPct val="20000"/>
              </a:spcBef>
              <a:spcAft>
                <a:spcPct val="0"/>
              </a:spcAft>
              <a:buClr>
                <a:srgbClr val="99CC00"/>
              </a:buClr>
              <a:buSzPct val="60000"/>
              <a:buFont typeface="Wingdings" pitchFamily="2" charset="2"/>
              <a:buChar char="n"/>
            </a:pPr>
            <a:r>
              <a:rPr lang="en-US" b="1">
                <a:solidFill>
                  <a:srgbClr val="000000"/>
                </a:solidFill>
              </a:rPr>
              <a:t>Xoá đi </a:t>
            </a:r>
            <a:r>
              <a:rPr lang="en-US">
                <a:solidFill>
                  <a:srgbClr val="000000"/>
                </a:solidFill>
              </a:rPr>
              <a:t>– nếu xoá bỏ nhân viên 140, ta sẽ mất thông tin về lớp </a:t>
            </a:r>
            <a:r>
              <a:rPr lang="en-US" b="1" i="1">
                <a:solidFill>
                  <a:srgbClr val="000000"/>
                </a:solidFill>
              </a:rPr>
              <a:t>Luật thuế</a:t>
            </a:r>
          </a:p>
          <a:p>
            <a:pPr marL="342900" indent="-342900" fontAlgn="base">
              <a:spcBef>
                <a:spcPct val="20000"/>
              </a:spcBef>
              <a:spcAft>
                <a:spcPct val="0"/>
              </a:spcAft>
              <a:buClr>
                <a:srgbClr val="99CC00"/>
              </a:buClr>
              <a:buSzPct val="60000"/>
              <a:buFont typeface="Wingdings" pitchFamily="2" charset="2"/>
              <a:buChar char="n"/>
            </a:pPr>
            <a:r>
              <a:rPr lang="en-US" b="1">
                <a:solidFill>
                  <a:srgbClr val="000000"/>
                </a:solidFill>
              </a:rPr>
              <a:t>Hiệu chỉnh </a:t>
            </a:r>
            <a:r>
              <a:rPr lang="en-US">
                <a:solidFill>
                  <a:srgbClr val="000000"/>
                </a:solidFill>
              </a:rPr>
              <a:t>– để tăng lương cho nhân viên 100, đòi hỏi phải cập nhật 2 hàng</a:t>
            </a:r>
          </a:p>
        </p:txBody>
      </p:sp>
      <p:graphicFrame>
        <p:nvGraphicFramePr>
          <p:cNvPr id="257103" name="Group 79"/>
          <p:cNvGraphicFramePr>
            <a:graphicFrameLocks noGrp="1"/>
          </p:cNvGraphicFramePr>
          <p:nvPr>
            <p:ph idx="4294967295"/>
          </p:nvPr>
        </p:nvGraphicFramePr>
        <p:xfrm>
          <a:off x="533400" y="2049463"/>
          <a:ext cx="8542338" cy="3276600"/>
        </p:xfrm>
        <a:graphic>
          <a:graphicData uri="http://schemas.openxmlformats.org/drawingml/2006/table">
            <a:tbl>
              <a:tblPr/>
              <a:tblGrid>
                <a:gridCol w="798513">
                  <a:extLst>
                    <a:ext uri="{9D8B030D-6E8A-4147-A177-3AD203B41FA5}">
                      <a16:colId xmlns:a16="http://schemas.microsoft.com/office/drawing/2014/main" val="20000"/>
                    </a:ext>
                  </a:extLst>
                </a:gridCol>
                <a:gridCol w="1709737">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gridCol w="773113">
                  <a:extLst>
                    <a:ext uri="{9D8B030D-6E8A-4147-A177-3AD203B41FA5}">
                      <a16:colId xmlns:a16="http://schemas.microsoft.com/office/drawing/2014/main" val="20003"/>
                    </a:ext>
                  </a:extLst>
                </a:gridCol>
                <a:gridCol w="1603375">
                  <a:extLst>
                    <a:ext uri="{9D8B030D-6E8A-4147-A177-3AD203B41FA5}">
                      <a16:colId xmlns:a16="http://schemas.microsoft.com/office/drawing/2014/main" val="20004"/>
                    </a:ext>
                  </a:extLst>
                </a:gridCol>
                <a:gridCol w="1422400">
                  <a:extLst>
                    <a:ext uri="{9D8B030D-6E8A-4147-A177-3AD203B41FA5}">
                      <a16:colId xmlns:a16="http://schemas.microsoft.com/office/drawing/2014/main" val="20005"/>
                    </a:ext>
                  </a:extLst>
                </a:gridCol>
              </a:tblGrid>
              <a:tr h="3683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FF3300"/>
                          </a:solidFill>
                          <a:effectLst/>
                          <a:latin typeface="Arial" charset="0"/>
                          <a:cs typeface="Arial" charset="0"/>
                        </a:rPr>
                        <a:t>maNV</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FF3300"/>
                          </a:solidFill>
                          <a:effectLst/>
                          <a:latin typeface="Arial" charset="0"/>
                          <a:cs typeface="Arial" charset="0"/>
                        </a:rPr>
                        <a:t>tenNV</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FF3300"/>
                          </a:solidFill>
                          <a:effectLst/>
                          <a:latin typeface="Arial" charset="0"/>
                          <a:cs typeface="Arial" charset="0"/>
                        </a:rPr>
                        <a:t>donVi</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FF3300"/>
                          </a:solidFill>
                          <a:effectLst/>
                          <a:latin typeface="Arial" charset="0"/>
                          <a:cs typeface="Arial" charset="0"/>
                        </a:rPr>
                        <a:t>luong</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FF3300"/>
                          </a:solidFill>
                          <a:effectLst/>
                          <a:latin typeface="Arial" charset="0"/>
                          <a:cs typeface="Arial" charset="0"/>
                        </a:rPr>
                        <a:t>tenKH</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FF3300"/>
                          </a:solidFill>
                          <a:effectLst/>
                          <a:latin typeface="Arial" charset="0"/>
                          <a:cs typeface="Arial" charset="0"/>
                        </a:rPr>
                        <a:t>ngayKTKH</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0"/>
                  </a:ext>
                </a:extLst>
              </a:tr>
              <a:tr h="36516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100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Nguyễn Văn An</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P. Tiếp thị</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480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Anh văn</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31/12/2009</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1"/>
                  </a:ext>
                </a:extLst>
              </a:tr>
              <a:tr h="36674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100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Nguyễn Văn An</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P. Tiếp thị</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480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NC thị trường</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10/03/2010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2"/>
                  </a:ext>
                </a:extLst>
              </a:tr>
              <a:tr h="355634">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140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Trần Thị Mỹ</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P. Kế toán </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550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Luật thuế</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15/04/2010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3"/>
                  </a:ext>
                </a:extLst>
              </a:tr>
              <a:tr h="36674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110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Lê Văn Minh</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P. Hệ thống thông tin</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500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Anh văn</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31/12/2009</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4"/>
                  </a:ext>
                </a:extLst>
              </a:tr>
              <a:tr h="36833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110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Lê Văn Minh</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P. Hệ thống thông tin</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500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C++</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31/01/2010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5"/>
                  </a:ext>
                </a:extLst>
              </a:tr>
              <a:tr h="36833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190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Trần Văn Ban</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P. Tài chính</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520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a:ln>
                          <a:noFill/>
                        </a:ln>
                        <a:solidFill>
                          <a:srgbClr val="CC3399"/>
                        </a:solidFill>
                        <a:effectLst/>
                        <a:latin typeface="Arial" charset="0"/>
                        <a:cs typeface="Arial" charset="0"/>
                      </a:endParaRP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a:ln>
                          <a:noFill/>
                        </a:ln>
                        <a:solidFill>
                          <a:srgbClr val="CC3399"/>
                        </a:solidFill>
                        <a:effectLst/>
                        <a:latin typeface="Arial" charset="0"/>
                        <a:cs typeface="Arial" charset="0"/>
                      </a:endParaRP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6"/>
                  </a:ext>
                </a:extLst>
              </a:tr>
              <a:tr h="36674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150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Hồ Minh Nhật</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P. Tiếp thị</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450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Anh văn</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31/12/2009</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7"/>
                  </a:ext>
                </a:extLst>
              </a:tr>
              <a:tr h="350554">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150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Hồ Minh Nhật</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P. Tiếp thị </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450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Java</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rgbClr val="CC3399"/>
                          </a:solidFill>
                          <a:effectLst/>
                          <a:latin typeface="Arial" charset="0"/>
                          <a:cs typeface="Arial" charset="0"/>
                        </a:rPr>
                        <a:t>10/01/2010</a:t>
                      </a:r>
                    </a:p>
                  </a:txBody>
                  <a:tcPr marT="45724" marB="45724"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solidFill>
                      <a:srgbClr val="BDD3FF"/>
                    </a:solidFill>
                  </a:tcPr>
                </a:tc>
                <a:extLst>
                  <a:ext uri="{0D108BD9-81ED-4DB2-BD59-A6C34878D82A}">
                    <a16:rowId xmlns:a16="http://schemas.microsoft.com/office/drawing/2014/main" val="10008"/>
                  </a:ext>
                </a:extLst>
              </a:tr>
            </a:tbl>
          </a:graphicData>
        </a:graphic>
      </p:graphicFrame>
      <p:sp>
        <p:nvSpPr>
          <p:cNvPr id="274508"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Tại sao?</a:t>
            </a:r>
          </a:p>
        </p:txBody>
      </p:sp>
    </p:spTree>
    <p:extLst>
      <p:ext uri="{BB962C8B-B14F-4D97-AF65-F5344CB8AC3E}">
        <p14:creationId xmlns:p14="http://schemas.microsoft.com/office/powerpoint/2010/main" val="1736671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7103"/>
                                        </p:tgtEl>
                                        <p:attrNameLst>
                                          <p:attrName>style.visibility</p:attrName>
                                        </p:attrNameLst>
                                      </p:cBhvr>
                                      <p:to>
                                        <p:strVal val="visible"/>
                                      </p:to>
                                    </p:set>
                                    <p:animEffect transition="in" filter="blinds(horizontal)">
                                      <p:cBhvr>
                                        <p:cTn id="7" dur="500"/>
                                        <p:tgtEl>
                                          <p:spTgt spid="257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57764">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57764">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57767">
                                            <p:txEl>
                                              <p:pRg st="0" end="0"/>
                                            </p:txEl>
                                          </p:spTgt>
                                        </p:tgtEl>
                                        <p:attrNameLst>
                                          <p:attrName>style.visibility</p:attrName>
                                        </p:attrNameLst>
                                      </p:cBhvr>
                                      <p:to>
                                        <p:strVal val="visible"/>
                                      </p:to>
                                    </p:set>
                                    <p:anim calcmode="lin" valueType="num">
                                      <p:cBhvr additive="base">
                                        <p:cTn id="20" dur="500" fill="hold"/>
                                        <p:tgtEl>
                                          <p:spTgt spid="75776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577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57767">
                                            <p:txEl>
                                              <p:pRg st="1" end="1"/>
                                            </p:txEl>
                                          </p:spTgt>
                                        </p:tgtEl>
                                        <p:attrNameLst>
                                          <p:attrName>style.visibility</p:attrName>
                                        </p:attrNameLst>
                                      </p:cBhvr>
                                      <p:to>
                                        <p:strVal val="visible"/>
                                      </p:to>
                                    </p:set>
                                    <p:anim calcmode="lin" valueType="num">
                                      <p:cBhvr additive="base">
                                        <p:cTn id="26" dur="500" fill="hold"/>
                                        <p:tgtEl>
                                          <p:spTgt spid="75776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577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57767">
                                            <p:txEl>
                                              <p:pRg st="2" end="2"/>
                                            </p:txEl>
                                          </p:spTgt>
                                        </p:tgtEl>
                                        <p:attrNameLst>
                                          <p:attrName>style.visibility</p:attrName>
                                        </p:attrNameLst>
                                      </p:cBhvr>
                                      <p:to>
                                        <p:strVal val="visible"/>
                                      </p:to>
                                    </p:set>
                                    <p:anim calcmode="lin" valueType="num">
                                      <p:cBhvr additive="base">
                                        <p:cTn id="32" dur="500" fill="hold"/>
                                        <p:tgtEl>
                                          <p:spTgt spid="75776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577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57767">
                                            <p:txEl>
                                              <p:pRg st="3" end="3"/>
                                            </p:txEl>
                                          </p:spTgt>
                                        </p:tgtEl>
                                        <p:attrNameLst>
                                          <p:attrName>style.visibility</p:attrName>
                                        </p:attrNameLst>
                                      </p:cBhvr>
                                      <p:to>
                                        <p:strVal val="visible"/>
                                      </p:to>
                                    </p:set>
                                    <p:anim calcmode="lin" valueType="num">
                                      <p:cBhvr additive="base">
                                        <p:cTn id="38" dur="500" fill="hold"/>
                                        <p:tgtEl>
                                          <p:spTgt spid="757767">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577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4" grpId="0" build="p" autoUpdateAnimBg="0"/>
      <p:bldP spid="75776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07"/>
          <p:cNvSpPr>
            <a:spLocks noChangeArrowheads="1"/>
          </p:cNvSpPr>
          <p:nvPr/>
        </p:nvSpPr>
        <p:spPr bwMode="auto">
          <a:xfrm>
            <a:off x="0" y="0"/>
            <a:ext cx="9144000" cy="6400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600">
              <a:solidFill>
                <a:srgbClr val="000000"/>
              </a:solidFill>
            </a:endParaRPr>
          </a:p>
        </p:txBody>
      </p:sp>
      <p:graphicFrame>
        <p:nvGraphicFramePr>
          <p:cNvPr id="389464" name="Group 344"/>
          <p:cNvGraphicFramePr>
            <a:graphicFrameLocks noGrp="1"/>
          </p:cNvGraphicFramePr>
          <p:nvPr>
            <p:ph idx="4294967295"/>
          </p:nvPr>
        </p:nvGraphicFramePr>
        <p:xfrm>
          <a:off x="228600" y="762000"/>
          <a:ext cx="4191000" cy="1754187"/>
        </p:xfrm>
        <a:graphic>
          <a:graphicData uri="http://schemas.openxmlformats.org/drawingml/2006/table">
            <a:tbl>
              <a:tblPr/>
              <a:tblGrid>
                <a:gridCol w="600075">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598488">
                  <a:extLst>
                    <a:ext uri="{9D8B030D-6E8A-4147-A177-3AD203B41FA5}">
                      <a16:colId xmlns:a16="http://schemas.microsoft.com/office/drawing/2014/main" val="20002"/>
                    </a:ext>
                  </a:extLst>
                </a:gridCol>
                <a:gridCol w="600075">
                  <a:extLst>
                    <a:ext uri="{9D8B030D-6E8A-4147-A177-3AD203B41FA5}">
                      <a16:colId xmlns:a16="http://schemas.microsoft.com/office/drawing/2014/main" val="20003"/>
                    </a:ext>
                  </a:extLst>
                </a:gridCol>
                <a:gridCol w="598487">
                  <a:extLst>
                    <a:ext uri="{9D8B030D-6E8A-4147-A177-3AD203B41FA5}">
                      <a16:colId xmlns:a16="http://schemas.microsoft.com/office/drawing/2014/main" val="20004"/>
                    </a:ext>
                  </a:extLst>
                </a:gridCol>
                <a:gridCol w="596900">
                  <a:extLst>
                    <a:ext uri="{9D8B030D-6E8A-4147-A177-3AD203B41FA5}">
                      <a16:colId xmlns:a16="http://schemas.microsoft.com/office/drawing/2014/main" val="20005"/>
                    </a:ext>
                  </a:extLst>
                </a:gridCol>
                <a:gridCol w="600075">
                  <a:extLst>
                    <a:ext uri="{9D8B030D-6E8A-4147-A177-3AD203B41FA5}">
                      <a16:colId xmlns:a16="http://schemas.microsoft.com/office/drawing/2014/main" val="20006"/>
                    </a:ext>
                  </a:extLst>
                </a:gridCol>
              </a:tblGrid>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O</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S</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Q</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D</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0000"/>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SD</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b11</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b12</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b13</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rgbClr val="800000"/>
                          </a:solidFill>
                          <a:effectLst/>
                          <a:latin typeface="Arial" charset="0"/>
                          <a:cs typeface="Arial" charset="0"/>
                        </a:rPr>
                        <a:t>a4</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b15</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rgbClr val="800000"/>
                          </a:solidFill>
                          <a:effectLst/>
                          <a:latin typeface="Arial" charset="0"/>
                          <a:cs typeface="Arial" charset="0"/>
                        </a:rPr>
                        <a:t>a6</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0001"/>
                  </a:ext>
                </a:extLst>
              </a:tr>
              <a:tr h="35058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IB</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a1</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b22</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a3</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b24</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b25</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b26</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0002"/>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ISQ</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b31</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b32</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a3</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rgbClr val="800000"/>
                          </a:solidFill>
                          <a:effectLst/>
                          <a:latin typeface="Arial" charset="0"/>
                          <a:cs typeface="Arial" charset="0"/>
                        </a:rPr>
                        <a:t>a4</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a5</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rgbClr val="800000"/>
                          </a:solidFill>
                          <a:effectLst/>
                          <a:latin typeface="Arial" charset="0"/>
                          <a:cs typeface="Arial" charset="0"/>
                        </a:rPr>
                        <a:t>b36</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0003"/>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BO</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a1</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a2</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b43</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b44</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b45</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b46</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0004"/>
                  </a:ext>
                </a:extLst>
              </a:tr>
            </a:tbl>
          </a:graphicData>
        </a:graphic>
      </p:graphicFrame>
      <p:sp>
        <p:nvSpPr>
          <p:cNvPr id="802918" name="Text Box 102"/>
          <p:cNvSpPr txBox="1">
            <a:spLocks noChangeArrowheads="1"/>
          </p:cNvSpPr>
          <p:nvPr/>
        </p:nvSpPr>
        <p:spPr bwMode="auto">
          <a:xfrm>
            <a:off x="407988" y="228600"/>
            <a:ext cx="2209800" cy="412750"/>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100" b="1">
                <a:solidFill>
                  <a:srgbClr val="000000"/>
                </a:solidFill>
                <a:latin typeface="Tahoma" pitchFamily="34" charset="0"/>
              </a:rPr>
              <a:t>Bảng ban đầu</a:t>
            </a:r>
          </a:p>
        </p:txBody>
      </p:sp>
      <p:sp>
        <p:nvSpPr>
          <p:cNvPr id="802919" name="Text Box 103"/>
          <p:cNvSpPr txBox="1">
            <a:spLocks noChangeArrowheads="1"/>
          </p:cNvSpPr>
          <p:nvPr/>
        </p:nvSpPr>
        <p:spPr bwMode="auto">
          <a:xfrm>
            <a:off x="4876800" y="304800"/>
            <a:ext cx="2209800" cy="412750"/>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100" b="1">
                <a:solidFill>
                  <a:srgbClr val="000000"/>
                </a:solidFill>
                <a:latin typeface="Tahoma" pitchFamily="34" charset="0"/>
              </a:rPr>
              <a:t>S</a:t>
            </a:r>
            <a:r>
              <a:rPr lang="en-US" sz="2100" b="1">
                <a:solidFill>
                  <a:srgbClr val="000000"/>
                </a:solidFill>
                <a:latin typeface="Tahoma" pitchFamily="34" charset="0"/>
                <a:sym typeface="Wingdings" pitchFamily="2" charset="2"/>
              </a:rPr>
              <a:t>D</a:t>
            </a:r>
            <a:endParaRPr lang="en-US" sz="2100" b="1">
              <a:solidFill>
                <a:srgbClr val="000000"/>
              </a:solidFill>
              <a:latin typeface="Tahoma" pitchFamily="34" charset="0"/>
            </a:endParaRPr>
          </a:p>
        </p:txBody>
      </p:sp>
      <p:sp>
        <p:nvSpPr>
          <p:cNvPr id="802920" name="Text Box 104"/>
          <p:cNvSpPr txBox="1">
            <a:spLocks noChangeArrowheads="1"/>
          </p:cNvSpPr>
          <p:nvPr/>
        </p:nvSpPr>
        <p:spPr bwMode="auto">
          <a:xfrm>
            <a:off x="1143000" y="2819400"/>
            <a:ext cx="914400" cy="412750"/>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100" b="1">
                <a:solidFill>
                  <a:srgbClr val="000000"/>
                </a:solidFill>
                <a:latin typeface="Tahoma" pitchFamily="34" charset="0"/>
              </a:rPr>
              <a:t>I</a:t>
            </a:r>
            <a:r>
              <a:rPr lang="en-US" sz="2100" b="1">
                <a:solidFill>
                  <a:srgbClr val="000000"/>
                </a:solidFill>
                <a:latin typeface="Tahoma" pitchFamily="34" charset="0"/>
                <a:sym typeface="Wingdings" pitchFamily="2" charset="2"/>
              </a:rPr>
              <a:t>B</a:t>
            </a:r>
            <a:endParaRPr lang="en-US" sz="2100" b="1">
              <a:solidFill>
                <a:srgbClr val="000000"/>
              </a:solidFill>
              <a:latin typeface="Tahoma" pitchFamily="34" charset="0"/>
            </a:endParaRPr>
          </a:p>
        </p:txBody>
      </p:sp>
      <p:graphicFrame>
        <p:nvGraphicFramePr>
          <p:cNvPr id="389602" name="Group 482"/>
          <p:cNvGraphicFramePr>
            <a:graphicFrameLocks noGrp="1"/>
          </p:cNvGraphicFramePr>
          <p:nvPr/>
        </p:nvGraphicFramePr>
        <p:xfrm>
          <a:off x="2438400" y="2667000"/>
          <a:ext cx="4114800" cy="1754187"/>
        </p:xfrm>
        <a:graphic>
          <a:graphicData uri="http://schemas.openxmlformats.org/drawingml/2006/table">
            <a:tbl>
              <a:tblPr/>
              <a:tblGrid>
                <a:gridCol w="588963">
                  <a:extLst>
                    <a:ext uri="{9D8B030D-6E8A-4147-A177-3AD203B41FA5}">
                      <a16:colId xmlns:a16="http://schemas.microsoft.com/office/drawing/2014/main" val="20000"/>
                    </a:ext>
                  </a:extLst>
                </a:gridCol>
                <a:gridCol w="585787">
                  <a:extLst>
                    <a:ext uri="{9D8B030D-6E8A-4147-A177-3AD203B41FA5}">
                      <a16:colId xmlns:a16="http://schemas.microsoft.com/office/drawing/2014/main" val="20001"/>
                    </a:ext>
                  </a:extLst>
                </a:gridCol>
                <a:gridCol w="587375">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87375">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588962">
                  <a:extLst>
                    <a:ext uri="{9D8B030D-6E8A-4147-A177-3AD203B41FA5}">
                      <a16:colId xmlns:a16="http://schemas.microsoft.com/office/drawing/2014/main" val="20006"/>
                    </a:ext>
                  </a:extLst>
                </a:gridCol>
              </a:tblGrid>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O</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S</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Q</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D</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SD</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b11</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b12</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b13</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a4</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b15</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a6</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r h="35058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IB</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CC0000"/>
                          </a:solidFill>
                          <a:effectLst/>
                          <a:latin typeface="Arial" charset="0"/>
                          <a:cs typeface="Arial" charset="0"/>
                        </a:rPr>
                        <a:t>a1</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b22</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CC0000"/>
                          </a:solidFill>
                          <a:effectLst/>
                          <a:latin typeface="Arial" charset="0"/>
                          <a:cs typeface="Arial" charset="0"/>
                        </a:rPr>
                        <a:t>a3</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b24</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b25</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b26</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2"/>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ISQ</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CC0000"/>
                          </a:solidFill>
                          <a:effectLst/>
                          <a:latin typeface="Arial" charset="0"/>
                          <a:cs typeface="Arial" charset="0"/>
                        </a:rPr>
                        <a:t>a1</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b32</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CC0000"/>
                          </a:solidFill>
                          <a:effectLst/>
                          <a:latin typeface="Arial" charset="0"/>
                          <a:cs typeface="Arial" charset="0"/>
                        </a:rPr>
                        <a:t>a3</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a4</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a5</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a6</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3"/>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BO</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a1</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a2</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b43</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b44</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b45</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b46</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4"/>
                  </a:ext>
                </a:extLst>
              </a:tr>
            </a:tbl>
          </a:graphicData>
        </a:graphic>
      </p:graphicFrame>
      <p:sp>
        <p:nvSpPr>
          <p:cNvPr id="803021" name="Text Box 205"/>
          <p:cNvSpPr txBox="1">
            <a:spLocks noChangeArrowheads="1"/>
          </p:cNvSpPr>
          <p:nvPr/>
        </p:nvSpPr>
        <p:spPr bwMode="auto">
          <a:xfrm>
            <a:off x="1143000" y="4724400"/>
            <a:ext cx="1066800" cy="412750"/>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2100" b="1">
                <a:solidFill>
                  <a:srgbClr val="000000"/>
                </a:solidFill>
                <a:latin typeface="Tahoma" pitchFamily="34" charset="0"/>
              </a:rPr>
              <a:t>B</a:t>
            </a:r>
            <a:r>
              <a:rPr lang="en-US" sz="2100" b="1">
                <a:solidFill>
                  <a:srgbClr val="000000"/>
                </a:solidFill>
                <a:latin typeface="Tahoma" pitchFamily="34" charset="0"/>
                <a:sym typeface="Wingdings" pitchFamily="2" charset="2"/>
              </a:rPr>
              <a:t>O</a:t>
            </a:r>
            <a:endParaRPr lang="en-US" sz="2100" b="1">
              <a:solidFill>
                <a:srgbClr val="000000"/>
              </a:solidFill>
              <a:latin typeface="Tahoma" pitchFamily="34" charset="0"/>
            </a:endParaRPr>
          </a:p>
        </p:txBody>
      </p:sp>
      <p:sp>
        <p:nvSpPr>
          <p:cNvPr id="803022" name="AutoShape 206"/>
          <p:cNvSpPr>
            <a:spLocks noChangeArrowheads="1"/>
          </p:cNvSpPr>
          <p:nvPr/>
        </p:nvSpPr>
        <p:spPr bwMode="auto">
          <a:xfrm>
            <a:off x="7086600" y="4648200"/>
            <a:ext cx="1828800" cy="990600"/>
          </a:xfrm>
          <a:prstGeom prst="wedgeRoundRectCallout">
            <a:avLst>
              <a:gd name="adj1" fmla="val -116667"/>
              <a:gd name="adj2" fmla="val 70032"/>
              <a:gd name="adj3" fmla="val 16667"/>
            </a:avLst>
          </a:prstGeom>
          <a:solidFill>
            <a:srgbClr val="D6ECEE"/>
          </a:solidFill>
          <a:ln w="12700" algn="ctr">
            <a:solidFill>
              <a:schemeClr val="tx1"/>
            </a:solidFill>
            <a:miter lim="800000"/>
            <a:headEnd/>
            <a:tailEnd/>
          </a:ln>
        </p:spPr>
        <p:txBody>
          <a:bodyPr anchor="ctr"/>
          <a:lstStyle/>
          <a:p>
            <a:pPr algn="ctr" fontAlgn="base">
              <a:spcBef>
                <a:spcPct val="50000"/>
              </a:spcBef>
              <a:spcAft>
                <a:spcPct val="0"/>
              </a:spcAft>
            </a:pPr>
            <a:r>
              <a:rPr lang="en-US" sz="1600" b="1">
                <a:solidFill>
                  <a:srgbClr val="FF0066"/>
                </a:solidFill>
                <a:latin typeface="Tahoma" pitchFamily="34" charset="0"/>
              </a:rPr>
              <a:t>Dòng toàn a </a:t>
            </a:r>
            <a:r>
              <a:rPr lang="en-US" sz="1600" b="1">
                <a:solidFill>
                  <a:srgbClr val="FF0066"/>
                </a:solidFill>
                <a:latin typeface="Tahoma" pitchFamily="34" charset="0"/>
                <a:sym typeface="Symbol" pitchFamily="18" charset="2"/>
              </a:rPr>
              <a:t></a:t>
            </a:r>
            <a:r>
              <a:rPr lang="en-US" sz="1600" b="1">
                <a:solidFill>
                  <a:srgbClr val="FF0066"/>
                </a:solidFill>
                <a:latin typeface="Tahoma" pitchFamily="34" charset="0"/>
                <a:sym typeface="Wingdings" pitchFamily="2" charset="2"/>
              </a:rPr>
              <a:t> phép tách không mất thông tin</a:t>
            </a:r>
            <a:endParaRPr lang="en-US" sz="1600" b="1">
              <a:solidFill>
                <a:srgbClr val="FF0066"/>
              </a:solidFill>
              <a:latin typeface="Tahoma" pitchFamily="34" charset="0"/>
            </a:endParaRPr>
          </a:p>
        </p:txBody>
      </p:sp>
      <p:graphicFrame>
        <p:nvGraphicFramePr>
          <p:cNvPr id="389465" name="Group 345"/>
          <p:cNvGraphicFramePr>
            <a:graphicFrameLocks noGrp="1"/>
          </p:cNvGraphicFramePr>
          <p:nvPr/>
        </p:nvGraphicFramePr>
        <p:xfrm>
          <a:off x="4667250" y="762000"/>
          <a:ext cx="4248150" cy="1754187"/>
        </p:xfrm>
        <a:graphic>
          <a:graphicData uri="http://schemas.openxmlformats.org/drawingml/2006/table">
            <a:tbl>
              <a:tblPr/>
              <a:tblGrid>
                <a:gridCol w="608013">
                  <a:extLst>
                    <a:ext uri="{9D8B030D-6E8A-4147-A177-3AD203B41FA5}">
                      <a16:colId xmlns:a16="http://schemas.microsoft.com/office/drawing/2014/main" val="20000"/>
                    </a:ext>
                  </a:extLst>
                </a:gridCol>
                <a:gridCol w="604837">
                  <a:extLst>
                    <a:ext uri="{9D8B030D-6E8A-4147-A177-3AD203B41FA5}">
                      <a16:colId xmlns:a16="http://schemas.microsoft.com/office/drawing/2014/main" val="20001"/>
                    </a:ext>
                  </a:extLst>
                </a:gridCol>
                <a:gridCol w="606425">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6425">
                  <a:extLst>
                    <a:ext uri="{9D8B030D-6E8A-4147-A177-3AD203B41FA5}">
                      <a16:colId xmlns:a16="http://schemas.microsoft.com/office/drawing/2014/main" val="20004"/>
                    </a:ext>
                  </a:extLst>
                </a:gridCol>
                <a:gridCol w="604838">
                  <a:extLst>
                    <a:ext uri="{9D8B030D-6E8A-4147-A177-3AD203B41FA5}">
                      <a16:colId xmlns:a16="http://schemas.microsoft.com/office/drawing/2014/main" val="20005"/>
                    </a:ext>
                  </a:extLst>
                </a:gridCol>
                <a:gridCol w="608012">
                  <a:extLst>
                    <a:ext uri="{9D8B030D-6E8A-4147-A177-3AD203B41FA5}">
                      <a16:colId xmlns:a16="http://schemas.microsoft.com/office/drawing/2014/main" val="20006"/>
                    </a:ext>
                  </a:extLst>
                </a:gridCol>
              </a:tblGrid>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O</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S</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Q</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D</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0000"/>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SD</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b11</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b12</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b13</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a4</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b15</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a6</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0001"/>
                  </a:ext>
                </a:extLst>
              </a:tr>
              <a:tr h="35058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IB</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rgbClr val="800000"/>
                          </a:solidFill>
                          <a:effectLst/>
                          <a:latin typeface="Arial" charset="0"/>
                          <a:cs typeface="Arial" charset="0"/>
                        </a:rPr>
                        <a:t>a1</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b22</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1" u="none" strike="noStrike" cap="none" normalizeH="0" baseline="0">
                          <a:ln>
                            <a:noFill/>
                          </a:ln>
                          <a:solidFill>
                            <a:srgbClr val="800000"/>
                          </a:solidFill>
                          <a:effectLst/>
                          <a:latin typeface="Arial" charset="0"/>
                          <a:cs typeface="Arial" charset="0"/>
                        </a:rPr>
                        <a:t>a3</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b24</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b25</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b26</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0002"/>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ISQ</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rgbClr val="800000"/>
                          </a:solidFill>
                          <a:effectLst/>
                          <a:latin typeface="Arial" charset="0"/>
                          <a:cs typeface="Arial" charset="0"/>
                        </a:rPr>
                        <a:t>b31</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b32</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1" u="none" strike="noStrike" cap="none" normalizeH="0" baseline="0">
                          <a:ln>
                            <a:noFill/>
                          </a:ln>
                          <a:solidFill>
                            <a:srgbClr val="800000"/>
                          </a:solidFill>
                          <a:effectLst/>
                          <a:latin typeface="Arial" charset="0"/>
                          <a:cs typeface="Arial" charset="0"/>
                        </a:rPr>
                        <a:t>a3</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a4</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a5</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a6</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0003"/>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BO</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a1</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a2</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b43</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b44</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b45</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b46</a:t>
                      </a:r>
                    </a:p>
                  </a:txBody>
                  <a:tcPr marT="45728" marB="45728" horzOverflow="overflow">
                    <a:lnL w="6350" cap="flat" cmpd="sng" algn="ctr">
                      <a:solidFill>
                        <a:srgbClr val="3333FF"/>
                      </a:solidFill>
                      <a:prstDash val="solid"/>
                      <a:round/>
                      <a:headEnd type="none" w="med" len="med"/>
                      <a:tailEnd type="none" w="med" len="med"/>
                    </a:lnL>
                    <a:lnR w="6350" cap="flat" cmpd="sng" algn="ctr">
                      <a:solidFill>
                        <a:srgbClr val="3333FF"/>
                      </a:solidFill>
                      <a:prstDash val="solid"/>
                      <a:round/>
                      <a:headEnd type="none" w="med" len="med"/>
                      <a:tailEnd type="none" w="med" len="med"/>
                    </a:lnR>
                    <a:lnT w="6350" cap="flat" cmpd="sng" algn="ctr">
                      <a:solidFill>
                        <a:srgbClr val="3333FF"/>
                      </a:solidFill>
                      <a:prstDash val="solid"/>
                      <a:round/>
                      <a:headEnd type="none" w="med" len="med"/>
                      <a:tailEnd type="none" w="med" len="med"/>
                    </a:lnT>
                    <a:lnB w="6350" cap="flat" cmpd="sng" algn="ctr">
                      <a:solidFill>
                        <a:srgbClr val="3333FF"/>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0004"/>
                  </a:ext>
                </a:extLst>
              </a:tr>
            </a:tbl>
          </a:graphicData>
        </a:graphic>
      </p:graphicFrame>
      <p:graphicFrame>
        <p:nvGraphicFramePr>
          <p:cNvPr id="389603" name="Group 483"/>
          <p:cNvGraphicFramePr>
            <a:graphicFrameLocks noGrp="1"/>
          </p:cNvGraphicFramePr>
          <p:nvPr/>
        </p:nvGraphicFramePr>
        <p:xfrm>
          <a:off x="2514600" y="4648200"/>
          <a:ext cx="4114800" cy="1754187"/>
        </p:xfrm>
        <a:graphic>
          <a:graphicData uri="http://schemas.openxmlformats.org/drawingml/2006/table">
            <a:tbl>
              <a:tblPr/>
              <a:tblGrid>
                <a:gridCol w="588963">
                  <a:extLst>
                    <a:ext uri="{9D8B030D-6E8A-4147-A177-3AD203B41FA5}">
                      <a16:colId xmlns:a16="http://schemas.microsoft.com/office/drawing/2014/main" val="20000"/>
                    </a:ext>
                  </a:extLst>
                </a:gridCol>
                <a:gridCol w="585787">
                  <a:extLst>
                    <a:ext uri="{9D8B030D-6E8A-4147-A177-3AD203B41FA5}">
                      <a16:colId xmlns:a16="http://schemas.microsoft.com/office/drawing/2014/main" val="20001"/>
                    </a:ext>
                  </a:extLst>
                </a:gridCol>
                <a:gridCol w="587375">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87375">
                  <a:extLst>
                    <a:ext uri="{9D8B030D-6E8A-4147-A177-3AD203B41FA5}">
                      <a16:colId xmlns:a16="http://schemas.microsoft.com/office/drawing/2014/main" val="20004"/>
                    </a:ext>
                  </a:extLst>
                </a:gridCol>
                <a:gridCol w="585788">
                  <a:extLst>
                    <a:ext uri="{9D8B030D-6E8A-4147-A177-3AD203B41FA5}">
                      <a16:colId xmlns:a16="http://schemas.microsoft.com/office/drawing/2014/main" val="20005"/>
                    </a:ext>
                  </a:extLst>
                </a:gridCol>
                <a:gridCol w="588962">
                  <a:extLst>
                    <a:ext uri="{9D8B030D-6E8A-4147-A177-3AD203B41FA5}">
                      <a16:colId xmlns:a16="http://schemas.microsoft.com/office/drawing/2014/main" val="20006"/>
                    </a:ext>
                  </a:extLst>
                </a:gridCol>
              </a:tblGrid>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O</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S</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Q</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D</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0"/>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SD</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b11</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b12</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b13</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a4</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b15</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a6</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1"/>
                  </a:ext>
                </a:extLst>
              </a:tr>
              <a:tr h="35058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IB</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rgbClr val="CC0000"/>
                          </a:solidFill>
                          <a:effectLst/>
                          <a:latin typeface="Arial" charset="0"/>
                          <a:cs typeface="Arial" charset="0"/>
                        </a:rPr>
                        <a:t>a1</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rgbClr val="CC0000"/>
                          </a:solidFill>
                          <a:effectLst/>
                          <a:latin typeface="Arial" charset="0"/>
                          <a:cs typeface="Arial" charset="0"/>
                        </a:rPr>
                        <a:t>a2</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CC0000"/>
                          </a:solidFill>
                          <a:effectLst/>
                          <a:latin typeface="Arial" charset="0"/>
                          <a:cs typeface="Arial" charset="0"/>
                        </a:rPr>
                        <a:t>a3</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b24</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b25</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b26</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2"/>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ISQ</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rgbClr val="CC0000"/>
                          </a:solidFill>
                          <a:effectLst/>
                          <a:latin typeface="Arial" charset="0"/>
                          <a:cs typeface="Arial" charset="0"/>
                        </a:rPr>
                        <a:t>a1</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rgbClr val="CC0000"/>
                          </a:solidFill>
                          <a:effectLst/>
                          <a:latin typeface="Arial" charset="0"/>
                          <a:cs typeface="Arial" charset="0"/>
                        </a:rPr>
                        <a:t>a2</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CC0000"/>
                          </a:solidFill>
                          <a:effectLst/>
                          <a:latin typeface="Arial" charset="0"/>
                          <a:cs typeface="Arial" charset="0"/>
                        </a:rPr>
                        <a:t>a3</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a4</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a5</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rgbClr val="800000"/>
                          </a:solidFill>
                          <a:effectLst/>
                          <a:latin typeface="Arial" charset="0"/>
                          <a:cs typeface="Arial" charset="0"/>
                        </a:rPr>
                        <a:t>a6</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3"/>
                  </a:ext>
                </a:extLst>
              </a:tr>
              <a:tr h="35090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BO</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chemeClr val="tx1"/>
                          </a:solidFill>
                          <a:effectLst/>
                          <a:latin typeface="Arial" charset="0"/>
                          <a:cs typeface="Arial" charset="0"/>
                        </a:rPr>
                        <a:t>a1</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1" i="1" u="none" strike="noStrike" cap="none" normalizeH="0" baseline="0">
                          <a:ln>
                            <a:noFill/>
                          </a:ln>
                          <a:solidFill>
                            <a:srgbClr val="CC0000"/>
                          </a:solidFill>
                          <a:effectLst/>
                          <a:latin typeface="Arial" charset="0"/>
                          <a:cs typeface="Arial" charset="0"/>
                        </a:rPr>
                        <a:t>a2</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b43</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b44</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b45</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a:ln>
                            <a:noFill/>
                          </a:ln>
                          <a:solidFill>
                            <a:schemeClr val="tx1"/>
                          </a:solidFill>
                          <a:effectLst/>
                          <a:latin typeface="Arial" charset="0"/>
                          <a:cs typeface="Arial" charset="0"/>
                        </a:rPr>
                        <a:t>b46</a:t>
                      </a:r>
                    </a:p>
                  </a:txBody>
                  <a:tcPr marT="45728" marB="45728"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72324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02918"/>
                                        </p:tgtEl>
                                        <p:attrNameLst>
                                          <p:attrName>style.visibility</p:attrName>
                                        </p:attrNameLst>
                                      </p:cBhvr>
                                      <p:to>
                                        <p:strVal val="visible"/>
                                      </p:to>
                                    </p:set>
                                    <p:animEffect transition="in" filter="blinds(horizontal)">
                                      <p:cBhvr>
                                        <p:cTn id="7" dur="500"/>
                                        <p:tgtEl>
                                          <p:spTgt spid="8029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464"/>
                                        </p:tgtEl>
                                        <p:attrNameLst>
                                          <p:attrName>style.visibility</p:attrName>
                                        </p:attrNameLst>
                                      </p:cBhvr>
                                      <p:to>
                                        <p:strVal val="visible"/>
                                      </p:to>
                                    </p:set>
                                    <p:animEffect transition="in" filter="blinds(horizontal)">
                                      <p:cBhvr>
                                        <p:cTn id="12" dur="500"/>
                                        <p:tgtEl>
                                          <p:spTgt spid="3894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2919"/>
                                        </p:tgtEl>
                                        <p:attrNameLst>
                                          <p:attrName>style.visibility</p:attrName>
                                        </p:attrNameLst>
                                      </p:cBhvr>
                                      <p:to>
                                        <p:strVal val="visible"/>
                                      </p:to>
                                    </p:set>
                                    <p:animEffect transition="in" filter="blinds(horizontal)">
                                      <p:cBhvr>
                                        <p:cTn id="17" dur="500"/>
                                        <p:tgtEl>
                                          <p:spTgt spid="8029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465"/>
                                        </p:tgtEl>
                                        <p:attrNameLst>
                                          <p:attrName>style.visibility</p:attrName>
                                        </p:attrNameLst>
                                      </p:cBhvr>
                                      <p:to>
                                        <p:strVal val="visible"/>
                                      </p:to>
                                    </p:set>
                                    <p:animEffect transition="in" filter="blinds(horizontal)">
                                      <p:cBhvr>
                                        <p:cTn id="22" dur="500"/>
                                        <p:tgtEl>
                                          <p:spTgt spid="3894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2920"/>
                                        </p:tgtEl>
                                        <p:attrNameLst>
                                          <p:attrName>style.visibility</p:attrName>
                                        </p:attrNameLst>
                                      </p:cBhvr>
                                      <p:to>
                                        <p:strVal val="visible"/>
                                      </p:to>
                                    </p:set>
                                    <p:animEffect transition="in" filter="blinds(horizontal)">
                                      <p:cBhvr>
                                        <p:cTn id="27" dur="500"/>
                                        <p:tgtEl>
                                          <p:spTgt spid="8029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89602"/>
                                        </p:tgtEl>
                                        <p:attrNameLst>
                                          <p:attrName>style.visibility</p:attrName>
                                        </p:attrNameLst>
                                      </p:cBhvr>
                                      <p:to>
                                        <p:strVal val="visible"/>
                                      </p:to>
                                    </p:set>
                                    <p:animEffect transition="in" filter="blinds(horizontal)">
                                      <p:cBhvr>
                                        <p:cTn id="32" dur="500"/>
                                        <p:tgtEl>
                                          <p:spTgt spid="3896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3021"/>
                                        </p:tgtEl>
                                        <p:attrNameLst>
                                          <p:attrName>style.visibility</p:attrName>
                                        </p:attrNameLst>
                                      </p:cBhvr>
                                      <p:to>
                                        <p:strVal val="visible"/>
                                      </p:to>
                                    </p:set>
                                    <p:animEffect transition="in" filter="blinds(horizontal)">
                                      <p:cBhvr>
                                        <p:cTn id="37" dur="500"/>
                                        <p:tgtEl>
                                          <p:spTgt spid="8030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89603"/>
                                        </p:tgtEl>
                                        <p:attrNameLst>
                                          <p:attrName>style.visibility</p:attrName>
                                        </p:attrNameLst>
                                      </p:cBhvr>
                                      <p:to>
                                        <p:strVal val="visible"/>
                                      </p:to>
                                    </p:set>
                                    <p:animEffect transition="in" filter="blinds(horizontal)">
                                      <p:cBhvr>
                                        <p:cTn id="42" dur="500"/>
                                        <p:tgtEl>
                                          <p:spTgt spid="3896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3022"/>
                                        </p:tgtEl>
                                        <p:attrNameLst>
                                          <p:attrName>style.visibility</p:attrName>
                                        </p:attrNameLst>
                                      </p:cBhvr>
                                      <p:to>
                                        <p:strVal val="visible"/>
                                      </p:to>
                                    </p:set>
                                    <p:animEffect transition="in" filter="blinds(horizontal)">
                                      <p:cBhvr>
                                        <p:cTn id="47" dur="500"/>
                                        <p:tgtEl>
                                          <p:spTgt spid="803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918" grpId="0" animBg="1" autoUpdateAnimBg="0"/>
      <p:bldP spid="802919" grpId="0" animBg="1" autoUpdateAnimBg="0"/>
      <p:bldP spid="802920" grpId="0" animBg="1" autoUpdateAnimBg="0"/>
      <p:bldP spid="803021" grpId="0" animBg="1" autoUpdateAnimBg="0"/>
      <p:bldP spid="803022"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8" name="Rectangle 3"/>
          <p:cNvSpPr>
            <a:spLocks noGrp="1" noChangeArrowheads="1"/>
          </p:cNvSpPr>
          <p:nvPr>
            <p:ph type="body" idx="4294967295"/>
          </p:nvPr>
        </p:nvSpPr>
        <p:spPr/>
        <p:txBody>
          <a:bodyPr/>
          <a:lstStyle/>
          <a:p>
            <a:pPr eaLnBrk="1" hangingPunct="1">
              <a:lnSpc>
                <a:spcPct val="90000"/>
              </a:lnSpc>
            </a:pPr>
            <a:r>
              <a:rPr lang="en-US" b="1" i="1"/>
              <a:t>Định lý: (Delobel) </a:t>
            </a:r>
            <a:endParaRPr lang="en-US"/>
          </a:p>
          <a:p>
            <a:pPr marL="669925" lvl="1" indent="-325438" eaLnBrk="1" hangingPunct="1">
              <a:lnSpc>
                <a:spcPct val="90000"/>
              </a:lnSpc>
            </a:pPr>
            <a:r>
              <a:rPr lang="en-US"/>
              <a:t>Cho R(U,F) là một lược đồ quan hệ, khi đó p = (R1, R2) là phân tách có kết nối không tổn thất khi và chỉ khi:</a:t>
            </a:r>
          </a:p>
          <a:p>
            <a:pPr marL="669925" lvl="1" indent="-325438" eaLnBrk="1" hangingPunct="1">
              <a:lnSpc>
                <a:spcPct val="90000"/>
              </a:lnSpc>
              <a:buFontTx/>
              <a:buNone/>
            </a:pPr>
            <a:r>
              <a:rPr lang="en-US" sz="2200"/>
              <a:t>	</a:t>
            </a:r>
            <a:r>
              <a:rPr lang="en-US"/>
              <a:t>(R1 </a:t>
            </a:r>
            <a:r>
              <a:rPr lang="en-US">
                <a:sym typeface="Symbol" pitchFamily="18" charset="2"/>
              </a:rPr>
              <a:t></a:t>
            </a:r>
            <a:r>
              <a:rPr lang="en-US"/>
              <a:t> R2) </a:t>
            </a:r>
            <a:r>
              <a:rPr lang="en-US">
                <a:sym typeface="Wingdings" pitchFamily="2" charset="2"/>
              </a:rPr>
              <a:t></a:t>
            </a:r>
            <a:r>
              <a:rPr lang="en-US"/>
              <a:t>(R1 – R2) hay (R1 </a:t>
            </a:r>
            <a:r>
              <a:rPr lang="en-US">
                <a:sym typeface="Symbol" pitchFamily="18" charset="2"/>
              </a:rPr>
              <a:t></a:t>
            </a:r>
            <a:r>
              <a:rPr lang="en-US"/>
              <a:t> R2) </a:t>
            </a:r>
            <a:r>
              <a:rPr lang="en-US">
                <a:sym typeface="Wingdings" pitchFamily="2" charset="2"/>
              </a:rPr>
              <a:t></a:t>
            </a:r>
            <a:r>
              <a:rPr lang="en-US"/>
              <a:t>(R2 – R1) </a:t>
            </a:r>
          </a:p>
          <a:p>
            <a:pPr eaLnBrk="1" hangingPunct="1">
              <a:lnSpc>
                <a:spcPct val="90000"/>
              </a:lnSpc>
            </a:pPr>
            <a:r>
              <a:rPr lang="en-US" b="1" i="1"/>
              <a:t>Nói cách khác: </a:t>
            </a:r>
          </a:p>
          <a:p>
            <a:pPr marL="669925" lvl="1" indent="-325438" eaLnBrk="1" hangingPunct="1">
              <a:lnSpc>
                <a:spcPct val="90000"/>
              </a:lnSpc>
            </a:pPr>
            <a:r>
              <a:rPr lang="en-US"/>
              <a:t>Với R(U,F) là một lược đồ quan hệ, giả sử X</a:t>
            </a:r>
            <a:r>
              <a:rPr lang="en-US">
                <a:sym typeface="Wingdings" pitchFamily="2" charset="2"/>
              </a:rPr>
              <a:t>Y </a:t>
            </a:r>
            <a:r>
              <a:rPr lang="en-US">
                <a:sym typeface="Symbol" pitchFamily="18" charset="2"/>
              </a:rPr>
              <a:t> F</a:t>
            </a:r>
            <a:r>
              <a:rPr lang="en-US" baseline="30000">
                <a:sym typeface="Symbol" pitchFamily="18" charset="2"/>
              </a:rPr>
              <a:t>+</a:t>
            </a:r>
            <a:r>
              <a:rPr lang="en-US">
                <a:sym typeface="Symbol" pitchFamily="18" charset="2"/>
              </a:rPr>
              <a:t> khi đó p = (XY, X(U\Y)) là phân tách có kết nối không tổn thất với F.</a:t>
            </a:r>
          </a:p>
          <a:p>
            <a:pPr marL="669925" lvl="1" indent="-325438" eaLnBrk="1" hangingPunct="1">
              <a:lnSpc>
                <a:spcPct val="90000"/>
              </a:lnSpc>
            </a:pPr>
            <a:endParaRPr lang="en-US">
              <a:sym typeface="Symbol" pitchFamily="18" charset="2"/>
            </a:endParaRPr>
          </a:p>
          <a:p>
            <a:pPr eaLnBrk="1" hangingPunct="1">
              <a:lnSpc>
                <a:spcPct val="90000"/>
              </a:lnSpc>
            </a:pPr>
            <a:r>
              <a:rPr lang="en-US" i="1">
                <a:sym typeface="Symbol" pitchFamily="18" charset="2"/>
              </a:rPr>
              <a:t>Dạng phát biểu này của định lý sẽ là cơ sở cho việc kiểm tra phép tách BCNF nêu ra ở phần sau.</a:t>
            </a:r>
          </a:p>
        </p:txBody>
      </p:sp>
      <p:sp>
        <p:nvSpPr>
          <p:cNvPr id="321539"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Phân rã các lược đồ quan hệ</a:t>
            </a:r>
            <a:br>
              <a:rPr lang="en-US" sz="2800" b="1">
                <a:solidFill>
                  <a:srgbClr val="FF0066"/>
                </a:solidFill>
              </a:rPr>
            </a:br>
            <a:r>
              <a:rPr lang="en-US" sz="2400" b="1">
                <a:solidFill>
                  <a:srgbClr val="FF0066"/>
                </a:solidFill>
              </a:rPr>
              <a:t>- Kiểm tra phân rã bảo toàn thông tin (tt)</a:t>
            </a:r>
          </a:p>
        </p:txBody>
      </p:sp>
    </p:spTree>
    <p:extLst>
      <p:ext uri="{BB962C8B-B14F-4D97-AF65-F5344CB8AC3E}">
        <p14:creationId xmlns:p14="http://schemas.microsoft.com/office/powerpoint/2010/main" val="691113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10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10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105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105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105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10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8"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4867" name="Rectangle 3"/>
          <p:cNvSpPr>
            <a:spLocks noGrp="1" noChangeArrowheads="1"/>
          </p:cNvSpPr>
          <p:nvPr>
            <p:ph type="body" idx="4294967295"/>
          </p:nvPr>
        </p:nvSpPr>
        <p:spPr/>
        <p:txBody>
          <a:bodyPr/>
          <a:lstStyle/>
          <a:p>
            <a:pPr eaLnBrk="1" hangingPunct="1"/>
            <a:r>
              <a:rPr lang="en-US" sz="2200"/>
              <a:t>I: một phân rã p = (R</a:t>
            </a:r>
            <a:r>
              <a:rPr lang="en-US" sz="2200" baseline="-25000"/>
              <a:t>1</a:t>
            </a:r>
            <a:r>
              <a:rPr lang="en-US" sz="2200"/>
              <a:t>,..,R</a:t>
            </a:r>
            <a:r>
              <a:rPr lang="en-US" sz="2200" baseline="-25000"/>
              <a:t>k</a:t>
            </a:r>
            <a:r>
              <a:rPr lang="en-US" sz="2200"/>
              <a:t>) và tập F</a:t>
            </a:r>
          </a:p>
          <a:p>
            <a:pPr eaLnBrk="1" hangingPunct="1"/>
            <a:r>
              <a:rPr lang="en-US" sz="2200"/>
              <a:t>O: khẳng định xem p có bảo toàn F hay không?</a:t>
            </a:r>
          </a:p>
          <a:p>
            <a:pPr eaLnBrk="1" hangingPunct="1"/>
            <a:r>
              <a:rPr lang="en-US" sz="2200" u="sng"/>
              <a:t>Phương pháp:</a:t>
            </a:r>
          </a:p>
          <a:p>
            <a:pPr marL="669925" lvl="1" indent="-325438" eaLnBrk="1" hangingPunct="1"/>
            <a:r>
              <a:rPr lang="en-US" sz="2200"/>
              <a:t>Đặt G = 		. </a:t>
            </a:r>
          </a:p>
          <a:p>
            <a:pPr marL="669925" lvl="1" indent="-325438" eaLnBrk="1" hangingPunct="1"/>
            <a:r>
              <a:rPr lang="en-US" sz="2200"/>
              <a:t>Mục đích của ta là: kiểm tra xem G có tương đương với F hay không.</a:t>
            </a:r>
          </a:p>
          <a:p>
            <a:pPr marL="669925" lvl="1" indent="-325438" eaLnBrk="1" hangingPunct="1"/>
            <a:r>
              <a:rPr lang="en-US" sz="2200"/>
              <a:t>Để xem G có tương đương với F hay không, ta phải xét mỗi phụ thuộc X</a:t>
            </a:r>
            <a:r>
              <a:rPr lang="en-US" sz="2200">
                <a:sym typeface="Wingdings" pitchFamily="2" charset="2"/>
              </a:rPr>
              <a:t></a:t>
            </a:r>
            <a:r>
              <a:rPr lang="en-US" sz="2200"/>
              <a:t>Y trong F và xác định xem X</a:t>
            </a:r>
            <a:r>
              <a:rPr lang="en-US" sz="2200" baseline="30000"/>
              <a:t>+</a:t>
            </a:r>
            <a:r>
              <a:rPr lang="en-US" sz="2200"/>
              <a:t>, được tính ứng với G, có chứa Y hay không. Thủ thuật để tính X</a:t>
            </a:r>
            <a:r>
              <a:rPr lang="en-US" sz="2200" baseline="30000"/>
              <a:t>+</a:t>
            </a:r>
            <a:r>
              <a:rPr lang="en-US" sz="2200"/>
              <a:t> mà không cần có G là xét lặp đi lặp lại kết quả tính bao đóng X</a:t>
            </a:r>
            <a:r>
              <a:rPr lang="en-US" sz="2200" baseline="30000"/>
              <a:t>+</a:t>
            </a:r>
            <a:r>
              <a:rPr lang="en-US" sz="2200"/>
              <a:t> ứng với các hình chiếu của F trên các R</a:t>
            </a:r>
            <a:r>
              <a:rPr lang="en-US" sz="2200" b="1" baseline="-25000"/>
              <a:t>i</a:t>
            </a:r>
            <a:r>
              <a:rPr lang="en-US" sz="2200"/>
              <a:t>. </a:t>
            </a:r>
          </a:p>
          <a:p>
            <a:pPr eaLnBrk="1" hangingPunct="1"/>
            <a:endParaRPr lang="en-US" sz="2200"/>
          </a:p>
        </p:txBody>
      </p:sp>
      <p:sp>
        <p:nvSpPr>
          <p:cNvPr id="322563" name="Rectangle 4"/>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p>
            <a:pPr algn="ctr" fontAlgn="base">
              <a:spcBef>
                <a:spcPct val="50000"/>
              </a:spcBef>
              <a:spcAft>
                <a:spcPct val="0"/>
              </a:spcAft>
            </a:pPr>
            <a:endParaRPr lang="en-US" sz="2100" b="1">
              <a:solidFill>
                <a:srgbClr val="CC0000"/>
              </a:solidFill>
              <a:latin typeface="Tahoma" pitchFamily="34" charset="0"/>
            </a:endParaRPr>
          </a:p>
        </p:txBody>
      </p:sp>
      <p:graphicFrame>
        <p:nvGraphicFramePr>
          <p:cNvPr id="804869" name="Object 5"/>
          <p:cNvGraphicFramePr>
            <a:graphicFrameLocks noChangeAspect="1"/>
          </p:cNvGraphicFramePr>
          <p:nvPr/>
        </p:nvGraphicFramePr>
        <p:xfrm>
          <a:off x="2547938" y="2466975"/>
          <a:ext cx="1154112" cy="585788"/>
        </p:xfrm>
        <a:graphic>
          <a:graphicData uri="http://schemas.openxmlformats.org/presentationml/2006/ole">
            <mc:AlternateContent xmlns:mc="http://schemas.openxmlformats.org/markup-compatibility/2006">
              <mc:Choice xmlns:v="urn:schemas-microsoft-com:vml" Requires="v">
                <p:oleObj spid="_x0000_s1035" name="Equation" r:id="rId3" imgW="748975" imgH="380835" progId="Equation.3">
                  <p:embed/>
                </p:oleObj>
              </mc:Choice>
              <mc:Fallback>
                <p:oleObj name="Equation" r:id="rId3" imgW="748975" imgH="3808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938" y="2466975"/>
                        <a:ext cx="11541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2565"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Phân rã các lược đồ quan hệ</a:t>
            </a:r>
            <a:br>
              <a:rPr lang="en-US" sz="2800" b="1">
                <a:solidFill>
                  <a:srgbClr val="FF0066"/>
                </a:solidFill>
              </a:rPr>
            </a:br>
            <a:r>
              <a:rPr lang="en-US" sz="2400" b="1">
                <a:solidFill>
                  <a:srgbClr val="FF0066"/>
                </a:solidFill>
              </a:rPr>
              <a:t>- Kiểm tra phân rã bảo toàn phụ thuộc hàm</a:t>
            </a:r>
          </a:p>
        </p:txBody>
      </p:sp>
    </p:spTree>
    <p:extLst>
      <p:ext uri="{BB962C8B-B14F-4D97-AF65-F5344CB8AC3E}">
        <p14:creationId xmlns:p14="http://schemas.microsoft.com/office/powerpoint/2010/main" val="171143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4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4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48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48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486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4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7"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t>Phân rã các lược đồ quan hệ</a:t>
            </a:r>
            <a:br>
              <a:rPr lang="en-US"/>
            </a:br>
            <a:r>
              <a:rPr lang="en-US" sz="2400"/>
              <a:t>- Kiểm tra phân rã bảo toàn phụ thuộc hàm (tt)</a:t>
            </a:r>
          </a:p>
        </p:txBody>
      </p:sp>
      <p:sp>
        <p:nvSpPr>
          <p:cNvPr id="302083" name="Rectangle 3"/>
          <p:cNvSpPr>
            <a:spLocks noGrp="1" noChangeArrowheads="1"/>
          </p:cNvSpPr>
          <p:nvPr>
            <p:ph type="body" idx="1"/>
          </p:nvPr>
        </p:nvSpPr>
        <p:spPr/>
        <p:txBody>
          <a:bodyPr/>
          <a:lstStyle/>
          <a:p>
            <a:r>
              <a:rPr lang="en-US" sz="2200"/>
              <a:t>Ví dụ: Cho lđqh R(ABCDE) F = {E </a:t>
            </a:r>
            <a:r>
              <a:rPr lang="en-US" sz="2200">
                <a:sym typeface="Wingdings" pitchFamily="2" charset="2"/>
              </a:rPr>
              <a:t>AC, AB, CDA, ABC, EB</a:t>
            </a:r>
            <a:r>
              <a:rPr lang="en-US" sz="2200"/>
              <a:t>}</a:t>
            </a:r>
          </a:p>
          <a:p>
            <a:pPr lvl="1">
              <a:buFontTx/>
              <a:buNone/>
            </a:pPr>
            <a:r>
              <a:rPr lang="en-US" sz="2000"/>
              <a:t>Cho phân rã sau của R, p = (ACE, ABCD)</a:t>
            </a:r>
          </a:p>
          <a:p>
            <a:pPr lvl="1">
              <a:buFontTx/>
              <a:buNone/>
            </a:pPr>
            <a:r>
              <a:rPr lang="en-US" sz="2000"/>
              <a:t>Hỏi phân rã p có bảo toàn phụ thuộc hàm không?</a:t>
            </a:r>
          </a:p>
          <a:p>
            <a:r>
              <a:rPr lang="en-US" sz="2200"/>
              <a:t>Cách làm:</a:t>
            </a:r>
          </a:p>
          <a:p>
            <a:pPr lvl="1"/>
            <a:r>
              <a:rPr lang="en-US" sz="2000"/>
              <a:t>Đặt R1(ACE), khi đó F1 = {A</a:t>
            </a:r>
            <a:r>
              <a:rPr lang="en-US" sz="2000">
                <a:sym typeface="Wingdings" pitchFamily="2" charset="2"/>
              </a:rPr>
              <a:t>AC</a:t>
            </a:r>
            <a:r>
              <a:rPr lang="en-US" sz="2000"/>
              <a:t>}</a:t>
            </a:r>
          </a:p>
          <a:p>
            <a:pPr lvl="1">
              <a:buFontTx/>
              <a:buNone/>
            </a:pPr>
            <a:r>
              <a:rPr lang="en-US" sz="2000"/>
              <a:t>	R2(ABCD), khi đó F2 = {</a:t>
            </a:r>
            <a:r>
              <a:rPr lang="en-US" sz="2000">
                <a:sym typeface="Wingdings" pitchFamily="2" charset="2"/>
              </a:rPr>
              <a:t>AB, CDA, ABC</a:t>
            </a:r>
            <a:r>
              <a:rPr lang="en-US" sz="2000"/>
              <a:t>}</a:t>
            </a:r>
          </a:p>
          <a:p>
            <a:pPr lvl="1">
              <a:buFontTx/>
              <a:buNone/>
            </a:pPr>
            <a:r>
              <a:rPr lang="en-US" sz="2000"/>
              <a:t>	Đặt G = F1 U F2 = {E </a:t>
            </a:r>
            <a:r>
              <a:rPr lang="en-US" sz="2000">
                <a:sym typeface="Wingdings" pitchFamily="2" charset="2"/>
              </a:rPr>
              <a:t>AC, AB, CDA, ABC</a:t>
            </a:r>
            <a:r>
              <a:rPr lang="en-US" sz="2000"/>
              <a:t>}</a:t>
            </a:r>
          </a:p>
          <a:p>
            <a:pPr lvl="1">
              <a:buFontTx/>
              <a:buNone/>
            </a:pPr>
            <a:r>
              <a:rPr lang="en-US" sz="2000"/>
              <a:t>	Dễ thấy G </a:t>
            </a:r>
            <a:r>
              <a:rPr lang="en-US" sz="2000">
                <a:sym typeface="Symbol" pitchFamily="18" charset="2"/>
              </a:rPr>
              <a:t> F do đó F phủ G 				</a:t>
            </a:r>
            <a:r>
              <a:rPr lang="en-US" sz="2000">
                <a:solidFill>
                  <a:srgbClr val="FF0066"/>
                </a:solidFill>
                <a:sym typeface="Symbol" pitchFamily="18" charset="2"/>
              </a:rPr>
              <a:t>(1)</a:t>
            </a:r>
          </a:p>
          <a:p>
            <a:pPr lvl="1">
              <a:buFontTx/>
              <a:buNone/>
            </a:pPr>
            <a:r>
              <a:rPr lang="en-US" sz="2000">
                <a:sym typeface="Symbol" pitchFamily="18" charset="2"/>
              </a:rPr>
              <a:t>	Ngoài ra, tất cả các pth trong F đều thuộc G trừ pth E</a:t>
            </a:r>
            <a:r>
              <a:rPr lang="en-US" sz="2000">
                <a:sym typeface="Wingdings" pitchFamily="2" charset="2"/>
              </a:rPr>
              <a:t>B. Mà ta có (E</a:t>
            </a:r>
            <a:r>
              <a:rPr lang="en-US" sz="2000" baseline="-25000">
                <a:sym typeface="Wingdings" pitchFamily="2" charset="2"/>
              </a:rPr>
              <a:t>G</a:t>
            </a:r>
            <a:r>
              <a:rPr lang="en-US" sz="2000">
                <a:sym typeface="Wingdings" pitchFamily="2" charset="2"/>
              </a:rPr>
              <a:t>)</a:t>
            </a:r>
            <a:r>
              <a:rPr lang="en-US" sz="2000" baseline="30000">
                <a:sym typeface="Wingdings" pitchFamily="2" charset="2"/>
              </a:rPr>
              <a:t>+ </a:t>
            </a:r>
            <a:r>
              <a:rPr lang="en-US" sz="2000">
                <a:sym typeface="Symbol" pitchFamily="18" charset="2"/>
              </a:rPr>
              <a:t> B, do đó G ⊢ E</a:t>
            </a:r>
            <a:r>
              <a:rPr lang="en-US" sz="2000">
                <a:sym typeface="Wingdings" pitchFamily="2" charset="2"/>
              </a:rPr>
              <a:t>B, do đó G phủ F		</a:t>
            </a:r>
            <a:r>
              <a:rPr lang="en-US" sz="2000">
                <a:solidFill>
                  <a:srgbClr val="FF0066"/>
                </a:solidFill>
                <a:sym typeface="Wingdings" pitchFamily="2" charset="2"/>
              </a:rPr>
              <a:t>(2)</a:t>
            </a:r>
          </a:p>
          <a:p>
            <a:pPr lvl="1">
              <a:buFontTx/>
              <a:buNone/>
            </a:pPr>
            <a:r>
              <a:rPr lang="en-US" sz="2000">
                <a:sym typeface="Symbol" pitchFamily="18" charset="2"/>
              </a:rPr>
              <a:t>	(1) và (2) </a:t>
            </a:r>
            <a:r>
              <a:rPr lang="en-US" sz="2000">
                <a:sym typeface="Wingdings" pitchFamily="2" charset="2"/>
              </a:rPr>
              <a:t> F và G tương đương</a:t>
            </a:r>
          </a:p>
          <a:p>
            <a:pPr lvl="1">
              <a:buFontTx/>
              <a:buNone/>
            </a:pPr>
            <a:r>
              <a:rPr lang="en-US" sz="2000">
                <a:sym typeface="Wingdings" pitchFamily="2" charset="2"/>
              </a:rPr>
              <a:t>Phân rã bảo toàn phụ thuộc hàm.</a:t>
            </a:r>
            <a:endParaRPr lang="en-US" sz="2000">
              <a:sym typeface="Symbol" pitchFamily="18" charset="2"/>
            </a:endParaRPr>
          </a:p>
        </p:txBody>
      </p:sp>
    </p:spTree>
    <p:extLst>
      <p:ext uri="{BB962C8B-B14F-4D97-AF65-F5344CB8AC3E}">
        <p14:creationId xmlns:p14="http://schemas.microsoft.com/office/powerpoint/2010/main" val="3875431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2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2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2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2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20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20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20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208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208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20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Rectangle 2"/>
          <p:cNvSpPr>
            <a:spLocks noGrp="1" noChangeArrowheads="1"/>
          </p:cNvSpPr>
          <p:nvPr>
            <p:ph type="title" idx="4294967295"/>
          </p:nvPr>
        </p:nvSpPr>
        <p:spPr/>
        <p:txBody>
          <a:bodyPr/>
          <a:lstStyle/>
          <a:p>
            <a:pPr eaLnBrk="1" hangingPunct="1"/>
            <a:r>
              <a:rPr lang="en-US"/>
              <a:t>Phân rã các lược đồ quan hệ (tt)</a:t>
            </a:r>
            <a:endParaRPr lang="en-US" sz="2400"/>
          </a:p>
        </p:txBody>
      </p:sp>
      <p:sp>
        <p:nvSpPr>
          <p:cNvPr id="805891" name="Rectangle 3"/>
          <p:cNvSpPr>
            <a:spLocks noGrp="1" noChangeArrowheads="1"/>
          </p:cNvSpPr>
          <p:nvPr>
            <p:ph type="body" idx="4294967295"/>
          </p:nvPr>
        </p:nvSpPr>
        <p:spPr/>
        <p:txBody>
          <a:bodyPr/>
          <a:lstStyle/>
          <a:p>
            <a:pPr eaLnBrk="1" hangingPunct="1">
              <a:lnSpc>
                <a:spcPct val="90000"/>
              </a:lnSpc>
            </a:pPr>
            <a:r>
              <a:rPr lang="en-US" i="1" u="sng"/>
              <a:t>Chú ý: </a:t>
            </a:r>
            <a:r>
              <a:rPr lang="en-US"/>
              <a:t>Hai tính chất kết nối không /tổn thất và bảo toàn tập F là độc lập với nhau. </a:t>
            </a:r>
          </a:p>
          <a:p>
            <a:pPr marL="669925" lvl="1" indent="-325438" eaLnBrk="1" hangingPunct="1">
              <a:lnSpc>
                <a:spcPct val="90000"/>
              </a:lnSpc>
            </a:pPr>
            <a:r>
              <a:rPr lang="en-US" b="1" i="1" u="sng"/>
              <a:t>Ví dụ:</a:t>
            </a:r>
            <a:r>
              <a:rPr lang="en-US"/>
              <a:t> R(CSZ), F = {CS</a:t>
            </a:r>
            <a:r>
              <a:rPr lang="en-US">
                <a:sym typeface="Wingdings" pitchFamily="2" charset="2"/>
              </a:rPr>
              <a:t></a:t>
            </a:r>
            <a:r>
              <a:rPr lang="en-US"/>
              <a:t>Z, Z</a:t>
            </a:r>
            <a:r>
              <a:rPr lang="en-US">
                <a:sym typeface="Wingdings" pitchFamily="2" charset="2"/>
              </a:rPr>
              <a:t></a:t>
            </a:r>
            <a:r>
              <a:rPr lang="en-US"/>
              <a:t>C}, khi đó phân tách p = (SZ,CZ) có kết nối không tổn thất vì </a:t>
            </a:r>
          </a:p>
          <a:p>
            <a:pPr marL="669925" lvl="1" indent="-325438" eaLnBrk="1" hangingPunct="1">
              <a:lnSpc>
                <a:spcPct val="90000"/>
              </a:lnSpc>
              <a:buFontTx/>
              <a:buNone/>
            </a:pPr>
            <a:r>
              <a:rPr lang="en-US"/>
              <a:t>	(SZ </a:t>
            </a:r>
            <a:r>
              <a:rPr lang="en-US">
                <a:sym typeface="Symbol" pitchFamily="18" charset="2"/>
              </a:rPr>
              <a:t></a:t>
            </a:r>
            <a:r>
              <a:rPr lang="en-US"/>
              <a:t> CZ) </a:t>
            </a:r>
            <a:r>
              <a:rPr lang="en-US">
                <a:sym typeface="Wingdings" pitchFamily="2" charset="2"/>
              </a:rPr>
              <a:t></a:t>
            </a:r>
            <a:r>
              <a:rPr lang="en-US"/>
              <a:t>(CZ-SZ) (nghĩa là Z</a:t>
            </a:r>
            <a:r>
              <a:rPr lang="en-US">
                <a:sym typeface="Wingdings" pitchFamily="2" charset="2"/>
              </a:rPr>
              <a:t></a:t>
            </a:r>
            <a:r>
              <a:rPr lang="en-US"/>
              <a:t>C) </a:t>
            </a:r>
          </a:p>
          <a:p>
            <a:pPr marL="669925" lvl="1" indent="-325438" eaLnBrk="1" hangingPunct="1">
              <a:lnSpc>
                <a:spcPct val="90000"/>
              </a:lnSpc>
              <a:buFontTx/>
              <a:buNone/>
            </a:pPr>
            <a:r>
              <a:rPr lang="en-US"/>
              <a:t>	Tuy nhiên, chiếu của F trên SZ chỉ cho những phụ thuộc tầm thường không bảo toàn tập F.</a:t>
            </a:r>
          </a:p>
          <a:p>
            <a:pPr marL="669925" lvl="1" indent="-325438" eaLnBrk="1" hangingPunct="1">
              <a:lnSpc>
                <a:spcPct val="90000"/>
              </a:lnSpc>
              <a:buFontTx/>
              <a:buNone/>
            </a:pPr>
            <a:endParaRPr lang="en-US"/>
          </a:p>
          <a:p>
            <a:pPr marL="669925" lvl="1" indent="-325438" eaLnBrk="1" hangingPunct="1">
              <a:lnSpc>
                <a:spcPct val="90000"/>
              </a:lnSpc>
            </a:pPr>
            <a:r>
              <a:rPr lang="en-US"/>
              <a:t>Cũng vậy, có những phân rã bảo toàn F nhưng không có tính chất nối không mất thông tin. Ví dụ với F = {A</a:t>
            </a:r>
            <a:r>
              <a:rPr lang="en-US">
                <a:sym typeface="Wingdings" pitchFamily="2" charset="2"/>
              </a:rPr>
              <a:t></a:t>
            </a:r>
            <a:r>
              <a:rPr lang="en-US"/>
              <a:t>B, C</a:t>
            </a:r>
            <a:r>
              <a:rPr lang="en-US">
                <a:sym typeface="Wingdings" pitchFamily="2" charset="2"/>
              </a:rPr>
              <a:t></a:t>
            </a:r>
            <a:r>
              <a:rPr lang="en-US"/>
              <a:t>D}, U=ABCD và p = (AB,CD)</a:t>
            </a:r>
          </a:p>
        </p:txBody>
      </p:sp>
    </p:spTree>
    <p:extLst>
      <p:ext uri="{BB962C8B-B14F-4D97-AF65-F5344CB8AC3E}">
        <p14:creationId xmlns:p14="http://schemas.microsoft.com/office/powerpoint/2010/main" val="3492796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58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5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5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5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1"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idx="4294967295"/>
          </p:nvPr>
        </p:nvSpPr>
        <p:spPr/>
        <p:txBody>
          <a:bodyPr anchor="t"/>
          <a:lstStyle/>
          <a:p>
            <a:pPr eaLnBrk="1" hangingPunct="1"/>
            <a:r>
              <a:rPr lang="en-US"/>
              <a:t>Phân rã các lược đồ quan hệ</a:t>
            </a:r>
            <a:br>
              <a:rPr lang="en-US"/>
            </a:br>
            <a:r>
              <a:rPr lang="en-US" sz="2400"/>
              <a:t>- </a:t>
            </a:r>
            <a:r>
              <a:rPr lang="en-US" sz="2100"/>
              <a:t>Phân rã thành 3NF</a:t>
            </a:r>
          </a:p>
        </p:txBody>
      </p:sp>
      <p:sp>
        <p:nvSpPr>
          <p:cNvPr id="769027" name="Rectangle 3"/>
          <p:cNvSpPr>
            <a:spLocks noGrp="1" noChangeArrowheads="1"/>
          </p:cNvSpPr>
          <p:nvPr>
            <p:ph type="body" idx="4294967295"/>
          </p:nvPr>
        </p:nvSpPr>
        <p:spPr/>
        <p:txBody>
          <a:bodyPr/>
          <a:lstStyle/>
          <a:p>
            <a:pPr eaLnBrk="1" hangingPunct="1">
              <a:lnSpc>
                <a:spcPct val="90000"/>
              </a:lnSpc>
            </a:pPr>
            <a:r>
              <a:rPr lang="en-US" b="1" u="sng"/>
              <a:t>Giải thuật:</a:t>
            </a:r>
          </a:p>
          <a:p>
            <a:pPr lvl="1" eaLnBrk="1" hangingPunct="1">
              <a:lnSpc>
                <a:spcPct val="90000"/>
              </a:lnSpc>
            </a:pPr>
            <a:r>
              <a:rPr lang="en-US"/>
              <a:t>Nhập: R và F là phủ tối thiểu</a:t>
            </a:r>
          </a:p>
          <a:p>
            <a:pPr lvl="1" eaLnBrk="1" hangingPunct="1">
              <a:lnSpc>
                <a:spcPct val="90000"/>
              </a:lnSpc>
            </a:pPr>
            <a:endParaRPr lang="en-US"/>
          </a:p>
          <a:p>
            <a:pPr lvl="1" eaLnBrk="1" hangingPunct="1">
              <a:lnSpc>
                <a:spcPct val="90000"/>
              </a:lnSpc>
            </a:pPr>
            <a:r>
              <a:rPr lang="en-US"/>
              <a:t>1. Tạo ra R</a:t>
            </a:r>
            <a:r>
              <a:rPr lang="en-US" baseline="-25000"/>
              <a:t>1</a:t>
            </a:r>
            <a:r>
              <a:rPr lang="en-US"/>
              <a:t> với tập các thuộc tính không có trong vế trái hay vế phải của bất kỳ phụ thuộc hàm nào.</a:t>
            </a:r>
          </a:p>
          <a:p>
            <a:pPr lvl="1" eaLnBrk="1" hangingPunct="1">
              <a:lnSpc>
                <a:spcPct val="90000"/>
              </a:lnSpc>
            </a:pPr>
            <a:r>
              <a:rPr lang="en-US"/>
              <a:t>2. Nếu có phụ thuộc hàm nào trong F chứa toàn bộ các thuộc tính của R thì tạo ra R.</a:t>
            </a:r>
          </a:p>
          <a:p>
            <a:pPr lvl="1" eaLnBrk="1" hangingPunct="1">
              <a:lnSpc>
                <a:spcPct val="90000"/>
              </a:lnSpc>
            </a:pPr>
            <a:r>
              <a:rPr lang="en-US"/>
              <a:t>3. Ngược lại:</a:t>
            </a:r>
          </a:p>
          <a:p>
            <a:pPr lvl="2" eaLnBrk="1" hangingPunct="1">
              <a:lnSpc>
                <a:spcPct val="90000"/>
              </a:lnSpc>
            </a:pPr>
            <a:r>
              <a:rPr lang="en-US"/>
              <a:t>Tạo ra lược đồ XA cho mỗi </a:t>
            </a:r>
            <a:r>
              <a:rPr lang="en-US">
                <a:sym typeface="Symbol" pitchFamily="18" charset="2"/>
              </a:rPr>
              <a:t>X  A</a:t>
            </a:r>
          </a:p>
          <a:p>
            <a:pPr eaLnBrk="1" hangingPunct="1">
              <a:lnSpc>
                <a:spcPct val="90000"/>
              </a:lnSpc>
            </a:pPr>
            <a:r>
              <a:rPr lang="en-US" i="1" u="sng">
                <a:sym typeface="Symbol" pitchFamily="18" charset="2"/>
              </a:rPr>
              <a:t>Đánh giá:</a:t>
            </a:r>
          </a:p>
          <a:p>
            <a:pPr lvl="1" eaLnBrk="1" hangingPunct="1">
              <a:lnSpc>
                <a:spcPct val="90000"/>
              </a:lnSpc>
            </a:pPr>
            <a:r>
              <a:rPr lang="en-US">
                <a:sym typeface="Symbol" pitchFamily="18" charset="2"/>
              </a:rPr>
              <a:t>Phân rã này bảo toàn nội dung và phụ thuộc hàm</a:t>
            </a:r>
          </a:p>
        </p:txBody>
      </p:sp>
    </p:spTree>
    <p:extLst>
      <p:ext uri="{BB962C8B-B14F-4D97-AF65-F5344CB8AC3E}">
        <p14:creationId xmlns:p14="http://schemas.microsoft.com/office/powerpoint/2010/main" val="903357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0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90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902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902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902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90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p:txBody>
          <a:bodyPr anchor="t"/>
          <a:lstStyle/>
          <a:p>
            <a:pPr eaLnBrk="1" hangingPunct="1"/>
            <a:r>
              <a:rPr lang="en-US"/>
              <a:t>Phân rã các lược đồ quan hệ</a:t>
            </a:r>
            <a:br>
              <a:rPr lang="en-US"/>
            </a:br>
            <a:r>
              <a:rPr lang="en-US" sz="2400"/>
              <a:t>- </a:t>
            </a:r>
            <a:r>
              <a:rPr lang="en-US" sz="2100"/>
              <a:t>Phân rã thành 3NF – Ví dụ</a:t>
            </a:r>
          </a:p>
        </p:txBody>
      </p:sp>
      <p:sp>
        <p:nvSpPr>
          <p:cNvPr id="770051" name="Rectangle 3"/>
          <p:cNvSpPr>
            <a:spLocks noGrp="1" noChangeArrowheads="1"/>
          </p:cNvSpPr>
          <p:nvPr>
            <p:ph type="body" idx="4294967295"/>
          </p:nvPr>
        </p:nvSpPr>
        <p:spPr/>
        <p:txBody>
          <a:bodyPr/>
          <a:lstStyle/>
          <a:p>
            <a:pPr eaLnBrk="1" hangingPunct="1"/>
            <a:r>
              <a:rPr lang="en-US"/>
              <a:t>Lược đồ với F là phủ tối thiểu</a:t>
            </a:r>
          </a:p>
          <a:p>
            <a:pPr lvl="1" eaLnBrk="1" hangingPunct="1"/>
            <a:r>
              <a:rPr lang="en-US"/>
              <a:t>R = CTHRSG, F = {C </a:t>
            </a:r>
            <a:r>
              <a:rPr lang="en-US">
                <a:sym typeface="Symbol" pitchFamily="18" charset="2"/>
              </a:rPr>
              <a:t>T, HR</a:t>
            </a:r>
            <a:r>
              <a:rPr lang="en-US"/>
              <a:t> </a:t>
            </a:r>
            <a:r>
              <a:rPr lang="en-US">
                <a:sym typeface="Symbol" pitchFamily="18" charset="2"/>
              </a:rPr>
              <a:t>C, HT</a:t>
            </a:r>
            <a:r>
              <a:rPr lang="en-US"/>
              <a:t> </a:t>
            </a:r>
            <a:r>
              <a:rPr lang="en-US">
                <a:sym typeface="Symbol" pitchFamily="18" charset="2"/>
              </a:rPr>
              <a:t>R, </a:t>
            </a:r>
            <a:r>
              <a:rPr lang="en-US"/>
              <a:t>CS </a:t>
            </a:r>
            <a:r>
              <a:rPr lang="en-US">
                <a:sym typeface="Symbol" pitchFamily="18" charset="2"/>
              </a:rPr>
              <a:t>G, </a:t>
            </a:r>
            <a:r>
              <a:rPr lang="en-US"/>
              <a:t>HS </a:t>
            </a:r>
            <a:r>
              <a:rPr lang="en-US">
                <a:sym typeface="Symbol" pitchFamily="18" charset="2"/>
              </a:rPr>
              <a:t>R</a:t>
            </a:r>
            <a:r>
              <a:rPr lang="en-US"/>
              <a:t>}</a:t>
            </a:r>
          </a:p>
          <a:p>
            <a:pPr eaLnBrk="1" hangingPunct="1"/>
            <a:r>
              <a:rPr lang="en-US"/>
              <a:t>Kết xuất:</a:t>
            </a:r>
          </a:p>
          <a:p>
            <a:pPr lvl="1" eaLnBrk="1" hangingPunct="1"/>
            <a:r>
              <a:rPr lang="en-US"/>
              <a:t>CT	F</a:t>
            </a:r>
            <a:r>
              <a:rPr lang="en-US" baseline="-25000"/>
              <a:t>1</a:t>
            </a:r>
            <a:r>
              <a:rPr lang="en-US"/>
              <a:t> = {C</a:t>
            </a:r>
            <a:r>
              <a:rPr lang="en-US">
                <a:sym typeface="Wingdings" pitchFamily="2" charset="2"/>
              </a:rPr>
              <a:t></a:t>
            </a:r>
            <a:r>
              <a:rPr lang="en-US"/>
              <a:t>T}</a:t>
            </a:r>
          </a:p>
          <a:p>
            <a:pPr lvl="1" eaLnBrk="1" hangingPunct="1"/>
            <a:r>
              <a:rPr lang="en-US"/>
              <a:t>CHR	F</a:t>
            </a:r>
            <a:r>
              <a:rPr lang="en-US" baseline="-25000"/>
              <a:t>2</a:t>
            </a:r>
            <a:r>
              <a:rPr lang="en-US"/>
              <a:t> = {HR</a:t>
            </a:r>
            <a:r>
              <a:rPr lang="en-US">
                <a:sym typeface="Wingdings" pitchFamily="2" charset="2"/>
              </a:rPr>
              <a:t>C</a:t>
            </a:r>
            <a:r>
              <a:rPr lang="en-US"/>
              <a:t>}</a:t>
            </a:r>
          </a:p>
          <a:p>
            <a:pPr lvl="1" eaLnBrk="1" hangingPunct="1"/>
            <a:r>
              <a:rPr lang="en-US"/>
              <a:t>THR	F</a:t>
            </a:r>
            <a:r>
              <a:rPr lang="en-US" baseline="-25000"/>
              <a:t>3</a:t>
            </a:r>
            <a:r>
              <a:rPr lang="en-US"/>
              <a:t> = {HT</a:t>
            </a:r>
            <a:r>
              <a:rPr lang="en-US">
                <a:sym typeface="Wingdings" pitchFamily="2" charset="2"/>
              </a:rPr>
              <a:t>R</a:t>
            </a:r>
            <a:r>
              <a:rPr lang="en-US"/>
              <a:t>}</a:t>
            </a:r>
          </a:p>
          <a:p>
            <a:pPr lvl="1" eaLnBrk="1" hangingPunct="1"/>
            <a:r>
              <a:rPr lang="en-US"/>
              <a:t>CSG	F</a:t>
            </a:r>
            <a:r>
              <a:rPr lang="en-US" baseline="-25000"/>
              <a:t>4</a:t>
            </a:r>
            <a:r>
              <a:rPr lang="en-US"/>
              <a:t> = {CS</a:t>
            </a:r>
            <a:r>
              <a:rPr lang="en-US">
                <a:sym typeface="Wingdings" pitchFamily="2" charset="2"/>
              </a:rPr>
              <a:t>G</a:t>
            </a:r>
            <a:r>
              <a:rPr lang="en-US"/>
              <a:t>}</a:t>
            </a:r>
          </a:p>
          <a:p>
            <a:pPr lvl="1" eaLnBrk="1" hangingPunct="1"/>
            <a:r>
              <a:rPr lang="en-US"/>
              <a:t>HRS	F</a:t>
            </a:r>
            <a:r>
              <a:rPr lang="en-US" baseline="-25000"/>
              <a:t>5</a:t>
            </a:r>
            <a:r>
              <a:rPr lang="en-US"/>
              <a:t> = {HS</a:t>
            </a:r>
            <a:r>
              <a:rPr lang="en-US">
                <a:sym typeface="Wingdings" pitchFamily="2" charset="2"/>
              </a:rPr>
              <a:t>R</a:t>
            </a:r>
            <a:r>
              <a:rPr lang="en-US"/>
              <a:t>}</a:t>
            </a:r>
          </a:p>
        </p:txBody>
      </p:sp>
    </p:spTree>
    <p:extLst>
      <p:ext uri="{BB962C8B-B14F-4D97-AF65-F5344CB8AC3E}">
        <p14:creationId xmlns:p14="http://schemas.microsoft.com/office/powerpoint/2010/main" val="2693916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00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00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0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0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0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0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0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Rectangle 2"/>
          <p:cNvSpPr>
            <a:spLocks noGrp="1" noChangeArrowheads="1"/>
          </p:cNvSpPr>
          <p:nvPr>
            <p:ph type="title" idx="4294967295"/>
          </p:nvPr>
        </p:nvSpPr>
        <p:spPr/>
        <p:txBody>
          <a:bodyPr anchor="t"/>
          <a:lstStyle/>
          <a:p>
            <a:pPr eaLnBrk="1" hangingPunct="1"/>
            <a:r>
              <a:rPr lang="en-US"/>
              <a:t>Phân rã các lược đồ quan hệ</a:t>
            </a:r>
            <a:br>
              <a:rPr lang="en-US"/>
            </a:br>
            <a:r>
              <a:rPr lang="en-US" sz="2400"/>
              <a:t>- </a:t>
            </a:r>
            <a:r>
              <a:rPr lang="en-US" sz="2100"/>
              <a:t>Phân rã thành BCNF</a:t>
            </a:r>
          </a:p>
        </p:txBody>
      </p:sp>
      <p:sp>
        <p:nvSpPr>
          <p:cNvPr id="306179" name="Rectangle 3"/>
          <p:cNvSpPr>
            <a:spLocks noGrp="1" noChangeArrowheads="1"/>
          </p:cNvSpPr>
          <p:nvPr>
            <p:ph type="body" idx="4294967295"/>
          </p:nvPr>
        </p:nvSpPr>
        <p:spPr/>
        <p:txBody>
          <a:bodyPr/>
          <a:lstStyle/>
          <a:p>
            <a:pPr eaLnBrk="1" hangingPunct="1">
              <a:lnSpc>
                <a:spcPct val="80000"/>
              </a:lnSpc>
            </a:pPr>
            <a:r>
              <a:rPr lang="en-US"/>
              <a:t>Nhắc lại định lý Delobel:</a:t>
            </a:r>
          </a:p>
          <a:p>
            <a:pPr lvl="1" eaLnBrk="1" hangingPunct="1">
              <a:lnSpc>
                <a:spcPct val="80000"/>
              </a:lnSpc>
            </a:pPr>
            <a:r>
              <a:rPr lang="en-US"/>
              <a:t>Với R(U,F) là một lược đồ quan hệ, giả sử X</a:t>
            </a:r>
            <a:r>
              <a:rPr lang="en-US">
                <a:sym typeface="Wingdings" pitchFamily="2" charset="2"/>
              </a:rPr>
              <a:t>Y </a:t>
            </a:r>
            <a:r>
              <a:rPr lang="en-US">
                <a:sym typeface="Symbol" pitchFamily="18" charset="2"/>
              </a:rPr>
              <a:t> F</a:t>
            </a:r>
            <a:r>
              <a:rPr lang="en-US" baseline="30000">
                <a:sym typeface="Symbol" pitchFamily="18" charset="2"/>
              </a:rPr>
              <a:t>+</a:t>
            </a:r>
            <a:r>
              <a:rPr lang="en-US">
                <a:sym typeface="Symbol" pitchFamily="18" charset="2"/>
              </a:rPr>
              <a:t> khi đó p = (XY, X(U\Y)) là phân tách có kết nối không tổn thất với F.</a:t>
            </a:r>
          </a:p>
          <a:p>
            <a:pPr lvl="1" eaLnBrk="1" hangingPunct="1">
              <a:lnSpc>
                <a:spcPct val="80000"/>
              </a:lnSpc>
              <a:buFontTx/>
              <a:buNone/>
            </a:pPr>
            <a:endParaRPr lang="en-US">
              <a:sym typeface="Symbol" pitchFamily="18" charset="2"/>
            </a:endParaRPr>
          </a:p>
          <a:p>
            <a:pPr eaLnBrk="1" hangingPunct="1">
              <a:lnSpc>
                <a:spcPct val="80000"/>
              </a:lnSpc>
            </a:pPr>
            <a:r>
              <a:rPr lang="en-US"/>
              <a:t>Giải thuật:</a:t>
            </a:r>
          </a:p>
          <a:p>
            <a:pPr lvl="1" eaLnBrk="1" hangingPunct="1">
              <a:lnSpc>
                <a:spcPct val="80000"/>
              </a:lnSpc>
            </a:pPr>
            <a:r>
              <a:rPr lang="en-US"/>
              <a:t>1. Z = R</a:t>
            </a:r>
          </a:p>
          <a:p>
            <a:pPr lvl="1" eaLnBrk="1" hangingPunct="1">
              <a:lnSpc>
                <a:spcPct val="80000"/>
              </a:lnSpc>
            </a:pPr>
            <a:r>
              <a:rPr lang="en-US"/>
              <a:t>2. repeat until Z không thể phân rã được nữa</a:t>
            </a:r>
          </a:p>
          <a:p>
            <a:pPr lvl="2" eaLnBrk="1" hangingPunct="1">
              <a:lnSpc>
                <a:spcPct val="80000"/>
              </a:lnSpc>
            </a:pPr>
            <a:r>
              <a:rPr lang="en-US" i="1"/>
              <a:t>//phân rã Z thành Z – A và XA với X </a:t>
            </a:r>
            <a:r>
              <a:rPr lang="en-US" i="1">
                <a:sym typeface="Symbol" pitchFamily="18" charset="2"/>
              </a:rPr>
              <a:t> A</a:t>
            </a:r>
          </a:p>
          <a:p>
            <a:pPr lvl="2" eaLnBrk="1" hangingPunct="1">
              <a:lnSpc>
                <a:spcPct val="80000"/>
              </a:lnSpc>
            </a:pPr>
            <a:r>
              <a:rPr lang="en-US">
                <a:sym typeface="Symbol" pitchFamily="18" charset="2"/>
              </a:rPr>
              <a:t>2.1. if Z không chứa A và B sao cho (Z – AB)  A</a:t>
            </a:r>
          </a:p>
          <a:p>
            <a:pPr lvl="3" eaLnBrk="1" hangingPunct="1">
              <a:lnSpc>
                <a:spcPct val="80000"/>
              </a:lnSpc>
            </a:pPr>
            <a:r>
              <a:rPr lang="en-US">
                <a:sym typeface="Symbol" pitchFamily="18" charset="2"/>
              </a:rPr>
              <a:t>2.1.1. Z không phân rã được nữa</a:t>
            </a:r>
          </a:p>
        </p:txBody>
      </p:sp>
    </p:spTree>
    <p:extLst>
      <p:ext uri="{BB962C8B-B14F-4D97-AF65-F5344CB8AC3E}">
        <p14:creationId xmlns:p14="http://schemas.microsoft.com/office/powerpoint/2010/main" val="2916983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61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61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6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61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61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6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Rectangle 2"/>
          <p:cNvSpPr>
            <a:spLocks noGrp="1" noChangeArrowheads="1"/>
          </p:cNvSpPr>
          <p:nvPr>
            <p:ph type="title" idx="4294967295"/>
          </p:nvPr>
        </p:nvSpPr>
        <p:spPr/>
        <p:txBody>
          <a:bodyPr anchor="t"/>
          <a:lstStyle/>
          <a:p>
            <a:pPr eaLnBrk="1" hangingPunct="1"/>
            <a:r>
              <a:rPr lang="en-US"/>
              <a:t>Phân rã các lược đồ quan hệ</a:t>
            </a:r>
            <a:br>
              <a:rPr lang="en-US"/>
            </a:br>
            <a:r>
              <a:rPr lang="en-US" sz="2400"/>
              <a:t>- </a:t>
            </a:r>
            <a:r>
              <a:rPr lang="en-US" sz="2100"/>
              <a:t>Phân rã thành BCNF</a:t>
            </a:r>
          </a:p>
        </p:txBody>
      </p:sp>
      <p:sp>
        <p:nvSpPr>
          <p:cNvPr id="390147" name="Rectangle 3"/>
          <p:cNvSpPr>
            <a:spLocks noGrp="1" noChangeArrowheads="1"/>
          </p:cNvSpPr>
          <p:nvPr>
            <p:ph type="body" idx="4294967295"/>
          </p:nvPr>
        </p:nvSpPr>
        <p:spPr/>
        <p:txBody>
          <a:bodyPr/>
          <a:lstStyle/>
          <a:p>
            <a:pPr eaLnBrk="1" hangingPunct="1">
              <a:lnSpc>
                <a:spcPct val="80000"/>
              </a:lnSpc>
            </a:pPr>
            <a:r>
              <a:rPr lang="en-US"/>
              <a:t>Giải thuật: (tt)</a:t>
            </a:r>
          </a:p>
          <a:p>
            <a:pPr lvl="1" eaLnBrk="1" hangingPunct="1">
              <a:lnSpc>
                <a:spcPct val="80000"/>
              </a:lnSpc>
            </a:pPr>
            <a:r>
              <a:rPr lang="en-US"/>
              <a:t>2. repeat until Z không thể phân rã được nữa</a:t>
            </a:r>
          </a:p>
          <a:p>
            <a:pPr lvl="2" eaLnBrk="1" hangingPunct="1">
              <a:lnSpc>
                <a:spcPct val="80000"/>
              </a:lnSpc>
            </a:pPr>
            <a:r>
              <a:rPr lang="en-US">
                <a:sym typeface="Symbol" pitchFamily="18" charset="2"/>
              </a:rPr>
              <a:t>2.2. else</a:t>
            </a:r>
          </a:p>
          <a:p>
            <a:pPr lvl="3" eaLnBrk="1" hangingPunct="1">
              <a:lnSpc>
                <a:spcPct val="80000"/>
              </a:lnSpc>
            </a:pPr>
            <a:r>
              <a:rPr lang="en-US">
                <a:sym typeface="Symbol" pitchFamily="18" charset="2"/>
              </a:rPr>
              <a:t>2.2.1. Y = Z</a:t>
            </a:r>
          </a:p>
          <a:p>
            <a:pPr lvl="3" eaLnBrk="1" hangingPunct="1">
              <a:lnSpc>
                <a:spcPct val="80000"/>
              </a:lnSpc>
            </a:pPr>
            <a:r>
              <a:rPr lang="en-US">
                <a:sym typeface="Symbol" pitchFamily="18" charset="2"/>
              </a:rPr>
              <a:t>2.2.2. while Y chứa A và B sao cho (Y-AB)  A</a:t>
            </a:r>
          </a:p>
          <a:p>
            <a:pPr lvl="4" eaLnBrk="1" hangingPunct="1">
              <a:lnSpc>
                <a:spcPct val="80000"/>
              </a:lnSpc>
            </a:pPr>
            <a:r>
              <a:rPr lang="en-US">
                <a:sym typeface="Symbol" pitchFamily="18" charset="2"/>
              </a:rPr>
              <a:t>2.2.1. Y = Y - B</a:t>
            </a:r>
          </a:p>
          <a:p>
            <a:pPr lvl="2" eaLnBrk="1" hangingPunct="1">
              <a:lnSpc>
                <a:spcPct val="80000"/>
              </a:lnSpc>
            </a:pPr>
            <a:r>
              <a:rPr lang="en-US">
                <a:sym typeface="Symbol" pitchFamily="18" charset="2"/>
              </a:rPr>
              <a:t>2.3. Y có dạng XA là một phân rã</a:t>
            </a:r>
          </a:p>
          <a:p>
            <a:pPr lvl="2" eaLnBrk="1" hangingPunct="1">
              <a:lnSpc>
                <a:spcPct val="80000"/>
              </a:lnSpc>
            </a:pPr>
            <a:r>
              <a:rPr lang="en-US">
                <a:sym typeface="Symbol" pitchFamily="18" charset="2"/>
              </a:rPr>
              <a:t>2.4. Z = Z – A</a:t>
            </a:r>
          </a:p>
          <a:p>
            <a:pPr lvl="1" eaLnBrk="1" hangingPunct="1">
              <a:lnSpc>
                <a:spcPct val="80000"/>
              </a:lnSpc>
            </a:pPr>
            <a:r>
              <a:rPr lang="en-US">
                <a:sym typeface="Symbol" pitchFamily="18" charset="2"/>
              </a:rPr>
              <a:t>Z là một phân rã</a:t>
            </a:r>
          </a:p>
        </p:txBody>
      </p:sp>
    </p:spTree>
    <p:extLst>
      <p:ext uri="{BB962C8B-B14F-4D97-AF65-F5344CB8AC3E}">
        <p14:creationId xmlns:p14="http://schemas.microsoft.com/office/powerpoint/2010/main" val="1852759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0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0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01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01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0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01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01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0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title" idx="4294967295"/>
          </p:nvPr>
        </p:nvSpPr>
        <p:spPr/>
        <p:txBody>
          <a:bodyPr anchor="t"/>
          <a:lstStyle/>
          <a:p>
            <a:pPr eaLnBrk="1" hangingPunct="1"/>
            <a:r>
              <a:rPr lang="en-US"/>
              <a:t>Phân rã các lược đồ quan hệ</a:t>
            </a:r>
            <a:br>
              <a:rPr lang="en-US"/>
            </a:br>
            <a:r>
              <a:rPr lang="en-US" sz="2400"/>
              <a:t>- Phân rã thành BCNF – Ví dụ</a:t>
            </a:r>
          </a:p>
        </p:txBody>
      </p:sp>
      <p:sp>
        <p:nvSpPr>
          <p:cNvPr id="772099" name="Rectangle 3"/>
          <p:cNvSpPr>
            <a:spLocks noGrp="1" noChangeArrowheads="1"/>
          </p:cNvSpPr>
          <p:nvPr>
            <p:ph type="body" idx="4294967295"/>
          </p:nvPr>
        </p:nvSpPr>
        <p:spPr/>
        <p:txBody>
          <a:bodyPr/>
          <a:lstStyle/>
          <a:p>
            <a:pPr eaLnBrk="1" hangingPunct="1">
              <a:lnSpc>
                <a:spcPct val="90000"/>
              </a:lnSpc>
            </a:pPr>
            <a:r>
              <a:rPr lang="en-US"/>
              <a:t>Lược đồ:</a:t>
            </a:r>
          </a:p>
          <a:p>
            <a:pPr lvl="2" eaLnBrk="1" hangingPunct="1">
              <a:lnSpc>
                <a:spcPct val="90000"/>
              </a:lnSpc>
            </a:pPr>
            <a:r>
              <a:rPr lang="en-US"/>
              <a:t>R = CTHRSG, F = {C</a:t>
            </a:r>
            <a:r>
              <a:rPr lang="en-US">
                <a:sym typeface="Symbol" pitchFamily="18" charset="2"/>
              </a:rPr>
              <a:t>T,HRC,HTR,</a:t>
            </a:r>
            <a:r>
              <a:rPr lang="en-US"/>
              <a:t>CS</a:t>
            </a:r>
            <a:r>
              <a:rPr lang="en-US">
                <a:sym typeface="Symbol" pitchFamily="18" charset="2"/>
              </a:rPr>
              <a:t>G,HSR</a:t>
            </a:r>
            <a:r>
              <a:rPr lang="en-US"/>
              <a:t>}</a:t>
            </a:r>
          </a:p>
          <a:p>
            <a:pPr eaLnBrk="1" hangingPunct="1">
              <a:lnSpc>
                <a:spcPct val="90000"/>
              </a:lnSpc>
            </a:pPr>
            <a:r>
              <a:rPr lang="en-US"/>
              <a:t>Phân rã:</a:t>
            </a:r>
          </a:p>
          <a:p>
            <a:pPr lvl="1" eaLnBrk="1" hangingPunct="1">
              <a:lnSpc>
                <a:spcPct val="90000"/>
              </a:lnSpc>
            </a:pPr>
            <a:r>
              <a:rPr lang="en-US" sz="2200"/>
              <a:t>Lần 1</a:t>
            </a:r>
          </a:p>
          <a:p>
            <a:pPr lvl="2" eaLnBrk="1" hangingPunct="1">
              <a:lnSpc>
                <a:spcPct val="90000"/>
              </a:lnSpc>
            </a:pPr>
            <a:r>
              <a:rPr lang="en-US"/>
              <a:t>1. Xét cặp CT</a:t>
            </a:r>
          </a:p>
          <a:p>
            <a:pPr lvl="3" eaLnBrk="1" hangingPunct="1">
              <a:lnSpc>
                <a:spcPct val="90000"/>
              </a:lnSpc>
            </a:pPr>
            <a:r>
              <a:rPr lang="en-US"/>
              <a:t>Z-CT = HRSG </a:t>
            </a:r>
            <a:r>
              <a:rPr lang="en-US">
                <a:sym typeface="Symbol" pitchFamily="18" charset="2"/>
              </a:rPr>
              <a:t> C, Y=Z=CTHRSG</a:t>
            </a:r>
          </a:p>
          <a:p>
            <a:pPr lvl="3" eaLnBrk="1" hangingPunct="1">
              <a:lnSpc>
                <a:spcPct val="90000"/>
              </a:lnSpc>
            </a:pPr>
            <a:r>
              <a:rPr lang="en-US">
                <a:sym typeface="Symbol" pitchFamily="18" charset="2"/>
              </a:rPr>
              <a:t>Y = Y – B =CHRSG</a:t>
            </a:r>
          </a:p>
          <a:p>
            <a:pPr lvl="2" eaLnBrk="1" hangingPunct="1">
              <a:lnSpc>
                <a:spcPct val="90000"/>
              </a:lnSpc>
            </a:pPr>
            <a:r>
              <a:rPr lang="en-US">
                <a:sym typeface="Symbol" pitchFamily="18" charset="2"/>
              </a:rPr>
              <a:t>2. Xét cặp RC</a:t>
            </a:r>
          </a:p>
          <a:p>
            <a:pPr lvl="3" eaLnBrk="1" hangingPunct="1">
              <a:lnSpc>
                <a:spcPct val="90000"/>
              </a:lnSpc>
            </a:pPr>
            <a:r>
              <a:rPr lang="en-US">
                <a:sym typeface="Symbol" pitchFamily="18" charset="2"/>
              </a:rPr>
              <a:t>Y-RC=HSG  R</a:t>
            </a:r>
          </a:p>
          <a:p>
            <a:pPr lvl="3" eaLnBrk="1" hangingPunct="1">
              <a:lnSpc>
                <a:spcPct val="90000"/>
              </a:lnSpc>
            </a:pPr>
            <a:r>
              <a:rPr lang="en-US">
                <a:sym typeface="Symbol" pitchFamily="18" charset="2"/>
              </a:rPr>
              <a:t>Y = Y-B = HRSG</a:t>
            </a:r>
          </a:p>
          <a:p>
            <a:pPr lvl="2" eaLnBrk="1" hangingPunct="1">
              <a:lnSpc>
                <a:spcPct val="90000"/>
              </a:lnSpc>
            </a:pPr>
            <a:r>
              <a:rPr lang="en-US">
                <a:sym typeface="Symbol" pitchFamily="18" charset="2"/>
              </a:rPr>
              <a:t>3. Xét cặp RG</a:t>
            </a:r>
          </a:p>
          <a:p>
            <a:pPr lvl="3" eaLnBrk="1" hangingPunct="1">
              <a:lnSpc>
                <a:spcPct val="90000"/>
              </a:lnSpc>
            </a:pPr>
            <a:r>
              <a:rPr lang="en-US">
                <a:sym typeface="Symbol" pitchFamily="18" charset="2"/>
              </a:rPr>
              <a:t>Y-RG=HS  R</a:t>
            </a:r>
          </a:p>
          <a:p>
            <a:pPr lvl="3" eaLnBrk="1" hangingPunct="1">
              <a:lnSpc>
                <a:spcPct val="90000"/>
              </a:lnSpc>
            </a:pPr>
            <a:r>
              <a:rPr lang="en-US">
                <a:sym typeface="Symbol" pitchFamily="18" charset="2"/>
              </a:rPr>
              <a:t>Y = Y-B = HRS</a:t>
            </a:r>
          </a:p>
          <a:p>
            <a:pPr lvl="2" eaLnBrk="1" hangingPunct="1">
              <a:lnSpc>
                <a:spcPct val="90000"/>
              </a:lnSpc>
            </a:pPr>
            <a:r>
              <a:rPr lang="en-US">
                <a:sym typeface="Symbol" pitchFamily="18" charset="2"/>
              </a:rPr>
              <a:t>4. Phân rã thành Z-A và XA với A=R: CTHSG và HSR</a:t>
            </a:r>
          </a:p>
        </p:txBody>
      </p:sp>
    </p:spTree>
    <p:extLst>
      <p:ext uri="{BB962C8B-B14F-4D97-AF65-F5344CB8AC3E}">
        <p14:creationId xmlns:p14="http://schemas.microsoft.com/office/powerpoint/2010/main" val="3876639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20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20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20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20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20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209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209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209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209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209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2099">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20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4211" name="Rectangle 3"/>
          <p:cNvSpPr>
            <a:spLocks noGrp="1" noChangeArrowheads="1"/>
          </p:cNvSpPr>
          <p:nvPr>
            <p:ph type="body" idx="4294967295"/>
          </p:nvPr>
        </p:nvSpPr>
        <p:spPr/>
        <p:txBody>
          <a:bodyPr/>
          <a:lstStyle/>
          <a:p>
            <a:pPr eaLnBrk="1" hangingPunct="1"/>
            <a:r>
              <a:rPr lang="en-US"/>
              <a:t>Sự trùng lắp thông tin là nguyên nhân làm cho CSDL có chất lượng kém.</a:t>
            </a:r>
          </a:p>
          <a:p>
            <a:pPr eaLnBrk="1" hangingPunct="1"/>
            <a:endParaRPr lang="en-US"/>
          </a:p>
          <a:p>
            <a:pPr eaLnBrk="1" hangingPunct="1"/>
            <a:r>
              <a:rPr lang="en-US">
                <a:sym typeface="Symbol" pitchFamily="18" charset="2"/>
              </a:rPr>
              <a:t> Cần đưa ra các tiêu chuẩn để có thể đánh giá chất lượng thiết kế của một lược đồ CSDL cũng như cần có phương pháp để làm cho một lược đồ CSDL trở nên tốt hơn.</a:t>
            </a:r>
          </a:p>
          <a:p>
            <a:pPr eaLnBrk="1" hangingPunct="1">
              <a:buFontTx/>
              <a:buNone/>
            </a:pPr>
            <a:r>
              <a:rPr lang="en-US">
                <a:sym typeface="Symbol" pitchFamily="18" charset="2"/>
              </a:rPr>
              <a:t> </a:t>
            </a:r>
          </a:p>
        </p:txBody>
      </p:sp>
      <p:sp>
        <p:nvSpPr>
          <p:cNvPr id="275459"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spcBef>
                <a:spcPct val="0"/>
              </a:spcBef>
              <a:spcAft>
                <a:spcPct val="0"/>
              </a:spcAft>
            </a:pPr>
            <a:r>
              <a:rPr lang="en-US" sz="2800" b="1">
                <a:solidFill>
                  <a:srgbClr val="FF0066"/>
                </a:solidFill>
              </a:rPr>
              <a:t>Tại sao?</a:t>
            </a:r>
          </a:p>
        </p:txBody>
      </p:sp>
    </p:spTree>
    <p:extLst>
      <p:ext uri="{BB962C8B-B14F-4D97-AF65-F5344CB8AC3E}">
        <p14:creationId xmlns:p14="http://schemas.microsoft.com/office/powerpoint/2010/main" val="2865490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4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title" idx="4294967295"/>
          </p:nvPr>
        </p:nvSpPr>
        <p:spPr/>
        <p:txBody>
          <a:bodyPr anchor="t"/>
          <a:lstStyle/>
          <a:p>
            <a:pPr eaLnBrk="1" hangingPunct="1"/>
            <a:r>
              <a:rPr lang="en-US"/>
              <a:t>Phân rã các lược đồ quan hệ</a:t>
            </a:r>
            <a:br>
              <a:rPr lang="en-US"/>
            </a:br>
            <a:r>
              <a:rPr lang="en-US" sz="2400"/>
              <a:t>- Phân rã thành BCNF – Ví dụ (tt)</a:t>
            </a:r>
          </a:p>
        </p:txBody>
      </p:sp>
      <p:sp>
        <p:nvSpPr>
          <p:cNvPr id="308227" name="Rectangle 3"/>
          <p:cNvSpPr>
            <a:spLocks noGrp="1" noChangeArrowheads="1"/>
          </p:cNvSpPr>
          <p:nvPr>
            <p:ph type="body" idx="4294967295"/>
          </p:nvPr>
        </p:nvSpPr>
        <p:spPr/>
        <p:txBody>
          <a:bodyPr/>
          <a:lstStyle/>
          <a:p>
            <a:pPr lvl="1" eaLnBrk="1" hangingPunct="1"/>
            <a:r>
              <a:rPr lang="en-US">
                <a:sym typeface="Symbol" pitchFamily="18" charset="2"/>
              </a:rPr>
              <a:t>Lần 2:</a:t>
            </a:r>
          </a:p>
          <a:p>
            <a:pPr lvl="2" eaLnBrk="1" hangingPunct="1"/>
            <a:r>
              <a:rPr lang="en-US">
                <a:sym typeface="Symbol" pitchFamily="18" charset="2"/>
              </a:rPr>
              <a:t>Z=CTHSG</a:t>
            </a:r>
          </a:p>
          <a:p>
            <a:pPr lvl="2" eaLnBrk="1" hangingPunct="1"/>
            <a:r>
              <a:rPr lang="en-US">
                <a:sym typeface="Symbol" pitchFamily="18" charset="2"/>
              </a:rPr>
              <a:t>1. Xét cặp TH</a:t>
            </a:r>
          </a:p>
          <a:p>
            <a:pPr lvl="3" eaLnBrk="1" hangingPunct="1"/>
            <a:r>
              <a:rPr lang="en-US">
                <a:sym typeface="Symbol" pitchFamily="18" charset="2"/>
              </a:rPr>
              <a:t>Z-B = CTSG  T</a:t>
            </a:r>
          </a:p>
          <a:p>
            <a:pPr lvl="3" eaLnBrk="1" hangingPunct="1"/>
            <a:r>
              <a:rPr lang="en-US">
                <a:sym typeface="Symbol" pitchFamily="18" charset="2"/>
              </a:rPr>
              <a:t>Y = Y-B = CTSG</a:t>
            </a:r>
          </a:p>
          <a:p>
            <a:pPr lvl="2" eaLnBrk="1" hangingPunct="1"/>
            <a:r>
              <a:rPr lang="en-US">
                <a:sym typeface="Symbol" pitchFamily="18" charset="2"/>
              </a:rPr>
              <a:t>2. Xét cặp TS</a:t>
            </a:r>
          </a:p>
          <a:p>
            <a:pPr lvl="3" eaLnBrk="1" hangingPunct="1"/>
            <a:r>
              <a:rPr lang="en-US">
                <a:sym typeface="Symbol" pitchFamily="18" charset="2"/>
              </a:rPr>
              <a:t>Z-B = CTG  T</a:t>
            </a:r>
          </a:p>
          <a:p>
            <a:pPr lvl="3" eaLnBrk="1" hangingPunct="1"/>
            <a:r>
              <a:rPr lang="en-US">
                <a:sym typeface="Symbol" pitchFamily="18" charset="2"/>
              </a:rPr>
              <a:t>Y = Y-B = CTG</a:t>
            </a:r>
          </a:p>
          <a:p>
            <a:pPr lvl="2" eaLnBrk="1" hangingPunct="1"/>
            <a:r>
              <a:rPr lang="en-US">
                <a:sym typeface="Symbol" pitchFamily="18" charset="2"/>
              </a:rPr>
              <a:t>3. Xét cặp TG</a:t>
            </a:r>
          </a:p>
          <a:p>
            <a:pPr lvl="3" eaLnBrk="1" hangingPunct="1"/>
            <a:r>
              <a:rPr lang="en-US">
                <a:sym typeface="Symbol" pitchFamily="18" charset="2"/>
              </a:rPr>
              <a:t>Z-B = CT  T</a:t>
            </a:r>
          </a:p>
          <a:p>
            <a:pPr lvl="3" eaLnBrk="1" hangingPunct="1"/>
            <a:r>
              <a:rPr lang="en-US">
                <a:sym typeface="Symbol" pitchFamily="18" charset="2"/>
              </a:rPr>
              <a:t>Y = Y-B = CT</a:t>
            </a:r>
          </a:p>
          <a:p>
            <a:pPr lvl="2" eaLnBrk="1" hangingPunct="1"/>
            <a:r>
              <a:rPr lang="en-US">
                <a:sym typeface="Symbol" pitchFamily="18" charset="2"/>
              </a:rPr>
              <a:t>4. Phân rã thành Z-B và XA với A=T: CHSG và CT</a:t>
            </a:r>
          </a:p>
        </p:txBody>
      </p:sp>
    </p:spTree>
    <p:extLst>
      <p:ext uri="{BB962C8B-B14F-4D97-AF65-F5344CB8AC3E}">
        <p14:creationId xmlns:p14="http://schemas.microsoft.com/office/powerpoint/2010/main" val="1175313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8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82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22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22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2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82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82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82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822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82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title" idx="4294967295"/>
          </p:nvPr>
        </p:nvSpPr>
        <p:spPr/>
        <p:txBody>
          <a:bodyPr anchor="t"/>
          <a:lstStyle/>
          <a:p>
            <a:pPr eaLnBrk="1" hangingPunct="1"/>
            <a:r>
              <a:rPr lang="en-US"/>
              <a:t>Phân rã các lược đồ quan hệ</a:t>
            </a:r>
            <a:br>
              <a:rPr lang="en-US"/>
            </a:br>
            <a:r>
              <a:rPr lang="en-US" sz="2400"/>
              <a:t>- Phân rã thành BCNF – Ví dụ (tt)</a:t>
            </a:r>
          </a:p>
        </p:txBody>
      </p:sp>
      <p:sp>
        <p:nvSpPr>
          <p:cNvPr id="309251" name="Rectangle 3"/>
          <p:cNvSpPr>
            <a:spLocks noGrp="1" noChangeArrowheads="1"/>
          </p:cNvSpPr>
          <p:nvPr>
            <p:ph type="body" idx="4294967295"/>
          </p:nvPr>
        </p:nvSpPr>
        <p:spPr/>
        <p:txBody>
          <a:bodyPr/>
          <a:lstStyle/>
          <a:p>
            <a:pPr lvl="1" eaLnBrk="1" hangingPunct="1"/>
            <a:r>
              <a:rPr lang="en-US">
                <a:sym typeface="Symbol" pitchFamily="18" charset="2"/>
              </a:rPr>
              <a:t>Lần 3:</a:t>
            </a:r>
          </a:p>
          <a:p>
            <a:pPr lvl="2" eaLnBrk="1" hangingPunct="1"/>
            <a:r>
              <a:rPr lang="en-US">
                <a:sym typeface="Symbol" pitchFamily="18" charset="2"/>
              </a:rPr>
              <a:t>Z=CHSG</a:t>
            </a:r>
          </a:p>
          <a:p>
            <a:pPr lvl="2" eaLnBrk="1" hangingPunct="1"/>
            <a:r>
              <a:rPr lang="en-US">
                <a:sym typeface="Symbol" pitchFamily="18" charset="2"/>
              </a:rPr>
              <a:t>1. Xét cặp GH</a:t>
            </a:r>
          </a:p>
          <a:p>
            <a:pPr lvl="3" eaLnBrk="1" hangingPunct="1"/>
            <a:r>
              <a:rPr lang="en-US">
                <a:sym typeface="Symbol" pitchFamily="18" charset="2"/>
              </a:rPr>
              <a:t>Z-B = CSG  G</a:t>
            </a:r>
          </a:p>
          <a:p>
            <a:pPr lvl="3" eaLnBrk="1" hangingPunct="1"/>
            <a:r>
              <a:rPr lang="en-US">
                <a:sym typeface="Symbol" pitchFamily="18" charset="2"/>
              </a:rPr>
              <a:t>Y = Y-B = CSG</a:t>
            </a:r>
          </a:p>
          <a:p>
            <a:pPr lvl="2" eaLnBrk="1" hangingPunct="1"/>
            <a:r>
              <a:rPr lang="en-US">
                <a:sym typeface="Symbol" pitchFamily="18" charset="2"/>
              </a:rPr>
              <a:t>2. Phân rã thành Z-B và XA với A=G: CHS và CSG</a:t>
            </a:r>
          </a:p>
          <a:p>
            <a:pPr lvl="1" eaLnBrk="1" hangingPunct="1"/>
            <a:r>
              <a:rPr lang="en-US">
                <a:sym typeface="Symbol" pitchFamily="18" charset="2"/>
              </a:rPr>
              <a:t>Lần 4:</a:t>
            </a:r>
          </a:p>
          <a:p>
            <a:pPr lvl="2" eaLnBrk="1" hangingPunct="1"/>
            <a:r>
              <a:rPr lang="en-US">
                <a:sym typeface="Symbol" pitchFamily="18" charset="2"/>
              </a:rPr>
              <a:t>Z=CHS</a:t>
            </a:r>
          </a:p>
          <a:p>
            <a:pPr lvl="2" eaLnBrk="1" hangingPunct="1"/>
            <a:r>
              <a:rPr lang="en-US">
                <a:sym typeface="Symbol" pitchFamily="18" charset="2"/>
              </a:rPr>
              <a:t>CHS là một phân rã</a:t>
            </a:r>
          </a:p>
          <a:p>
            <a:pPr lvl="1" eaLnBrk="1" hangingPunct="1"/>
            <a:r>
              <a:rPr lang="en-US">
                <a:sym typeface="Symbol" pitchFamily="18" charset="2"/>
              </a:rPr>
              <a:t>Kết quả: CHS, CSG, CT, HSR</a:t>
            </a:r>
          </a:p>
          <a:p>
            <a:pPr lvl="1" eaLnBrk="1" hangingPunct="1">
              <a:buFontTx/>
              <a:buNone/>
            </a:pPr>
            <a:endParaRPr lang="en-US">
              <a:sym typeface="Symbol" pitchFamily="18" charset="2"/>
            </a:endParaRPr>
          </a:p>
          <a:p>
            <a:pPr eaLnBrk="1" hangingPunct="1"/>
            <a:r>
              <a:rPr lang="en-US" sz="2200" b="1">
                <a:solidFill>
                  <a:srgbClr val="800000"/>
                </a:solidFill>
              </a:rPr>
              <a:t>Ví dụ: bài tập 2d</a:t>
            </a:r>
          </a:p>
        </p:txBody>
      </p:sp>
    </p:spTree>
    <p:extLst>
      <p:ext uri="{BB962C8B-B14F-4D97-AF65-F5344CB8AC3E}">
        <p14:creationId xmlns:p14="http://schemas.microsoft.com/office/powerpoint/2010/main" val="2946543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92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92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92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92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92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925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925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925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9251">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92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2" name="Rectangle 2"/>
          <p:cNvSpPr>
            <a:spLocks noGrp="1" noChangeArrowheads="1"/>
          </p:cNvSpPr>
          <p:nvPr>
            <p:ph type="title" idx="4294967295"/>
          </p:nvPr>
        </p:nvSpPr>
        <p:spPr/>
        <p:txBody>
          <a:bodyPr/>
          <a:lstStyle/>
          <a:p>
            <a:pPr eaLnBrk="1" hangingPunct="1"/>
            <a:r>
              <a:rPr lang="en-US"/>
              <a:t>Phân rã kết nối không mất thông tin về BCNF</a:t>
            </a:r>
          </a:p>
        </p:txBody>
      </p:sp>
      <p:sp>
        <p:nvSpPr>
          <p:cNvPr id="310275" name="Rectangle 3"/>
          <p:cNvSpPr>
            <a:spLocks noGrp="1" noChangeArrowheads="1"/>
          </p:cNvSpPr>
          <p:nvPr>
            <p:ph type="body" idx="4294967295"/>
          </p:nvPr>
        </p:nvSpPr>
        <p:spPr/>
        <p:txBody>
          <a:bodyPr/>
          <a:lstStyle/>
          <a:p>
            <a:pPr eaLnBrk="1" hangingPunct="1">
              <a:lnSpc>
                <a:spcPct val="80000"/>
              </a:lnSpc>
            </a:pPr>
            <a:r>
              <a:rPr lang="en-US" b="1" u="sng"/>
              <a:t>Thuật toán:</a:t>
            </a:r>
          </a:p>
          <a:p>
            <a:pPr marL="669925" lvl="1" indent="-325438" eaLnBrk="1" hangingPunct="1">
              <a:lnSpc>
                <a:spcPct val="80000"/>
              </a:lnSpc>
            </a:pPr>
            <a:r>
              <a:rPr lang="en-US"/>
              <a:t>Vào: LĐQH R và tập PTH F trên R</a:t>
            </a:r>
          </a:p>
          <a:p>
            <a:pPr marL="669925" lvl="1" indent="-325438" eaLnBrk="1" hangingPunct="1">
              <a:lnSpc>
                <a:spcPct val="80000"/>
              </a:lnSpc>
            </a:pPr>
            <a:r>
              <a:rPr lang="en-US"/>
              <a:t>Ra: Phép tách kết nối không mất thông tin của R với các LĐQH con đạt BCNF</a:t>
            </a:r>
          </a:p>
          <a:p>
            <a:pPr marL="669925" lvl="1" indent="-325438" eaLnBrk="1" hangingPunct="1">
              <a:lnSpc>
                <a:spcPct val="80000"/>
              </a:lnSpc>
            </a:pPr>
            <a:r>
              <a:rPr lang="en-US" b="1" u="sng"/>
              <a:t>PP:</a:t>
            </a:r>
            <a:r>
              <a:rPr lang="en-US"/>
              <a:t> Xây dựng phép tách p qua các bước lặp sao cho ở mỗi bước p luôn là tách kết nối không mất thông tin.</a:t>
            </a:r>
          </a:p>
          <a:p>
            <a:pPr marL="1022350" lvl="2" indent="-350838" eaLnBrk="1" hangingPunct="1">
              <a:lnSpc>
                <a:spcPct val="80000"/>
              </a:lnSpc>
            </a:pPr>
            <a:r>
              <a:rPr lang="en-US"/>
              <a:t>Ban đầu: p chỉ gồm R, p = (R)</a:t>
            </a:r>
          </a:p>
          <a:p>
            <a:pPr marL="1022350" lvl="2" indent="-350838" eaLnBrk="1" hangingPunct="1">
              <a:lnSpc>
                <a:spcPct val="80000"/>
              </a:lnSpc>
            </a:pPr>
            <a:r>
              <a:rPr lang="en-US"/>
              <a:t>Việc lặp lại sẽ kết thúc khi p chỉ chứa các LĐQH đạt BCNF. </a:t>
            </a:r>
          </a:p>
          <a:p>
            <a:pPr marL="1022350" lvl="2" indent="-350838" eaLnBrk="1" hangingPunct="1">
              <a:lnSpc>
                <a:spcPct val="80000"/>
              </a:lnSpc>
            </a:pPr>
            <a:r>
              <a:rPr lang="en-US"/>
              <a:t>Ngược lại, tìm được LĐQH S = (U</a:t>
            </a:r>
            <a:r>
              <a:rPr lang="en-US" baseline="-25000"/>
              <a:t>S</a:t>
            </a:r>
            <a:r>
              <a:rPr lang="en-US"/>
              <a:t>, F</a:t>
            </a:r>
            <a:r>
              <a:rPr lang="en-US" baseline="-25000"/>
              <a:t>S</a:t>
            </a:r>
            <a:r>
              <a:rPr lang="en-US"/>
              <a:t>) trong p không đạt BCNF với: </a:t>
            </a:r>
          </a:p>
          <a:p>
            <a:pPr lvl="3" eaLnBrk="1" hangingPunct="1">
              <a:lnSpc>
                <a:spcPct val="80000"/>
              </a:lnSpc>
            </a:pPr>
            <a:r>
              <a:rPr lang="en-US"/>
              <a:t> PTH X </a:t>
            </a:r>
            <a:r>
              <a:rPr lang="en-US">
                <a:sym typeface="Wingdings" pitchFamily="2" charset="2"/>
              </a:rPr>
              <a:t> A thỏa trên S và X không là siêu khóa của S </a:t>
            </a:r>
          </a:p>
          <a:p>
            <a:pPr lvl="3" eaLnBrk="1" hangingPunct="1">
              <a:lnSpc>
                <a:spcPct val="80000"/>
              </a:lnSpc>
            </a:pPr>
            <a:r>
              <a:rPr lang="en-US">
                <a:sym typeface="Wingdings" pitchFamily="2" charset="2"/>
              </a:rPr>
              <a:t>và A </a:t>
            </a:r>
            <a:r>
              <a:rPr lang="en-US">
                <a:sym typeface="Symbol" pitchFamily="18" charset="2"/>
              </a:rPr>
              <a:t></a:t>
            </a:r>
            <a:r>
              <a:rPr lang="en-US">
                <a:sym typeface="Wingdings" pitchFamily="2" charset="2"/>
              </a:rPr>
              <a:t> X.</a:t>
            </a:r>
          </a:p>
          <a:p>
            <a:pPr marL="1022350" lvl="2" indent="-350838" eaLnBrk="1" hangingPunct="1">
              <a:lnSpc>
                <a:spcPct val="80000"/>
              </a:lnSpc>
            </a:pPr>
            <a:r>
              <a:rPr lang="en-US">
                <a:sym typeface="Wingdings" pitchFamily="2" charset="2"/>
              </a:rPr>
              <a:t>Thay thế S bởi hai LĐQH với tập thuộc tính tương ứng là XA và U</a:t>
            </a:r>
            <a:r>
              <a:rPr lang="en-US" baseline="-25000">
                <a:sym typeface="Wingdings" pitchFamily="2" charset="2"/>
              </a:rPr>
              <a:t>S</a:t>
            </a:r>
            <a:r>
              <a:rPr lang="en-US">
                <a:sym typeface="Wingdings" pitchFamily="2" charset="2"/>
              </a:rPr>
              <a:t> \ {A}. Quay lại bước trên để kiểm tra xem còn LĐQH nào không đạt BCNF trong p hay không.</a:t>
            </a:r>
            <a:endParaRPr lang="en-US"/>
          </a:p>
        </p:txBody>
      </p:sp>
    </p:spTree>
    <p:extLst>
      <p:ext uri="{BB962C8B-B14F-4D97-AF65-F5344CB8AC3E}">
        <p14:creationId xmlns:p14="http://schemas.microsoft.com/office/powerpoint/2010/main" val="1426958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2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02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02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02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027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027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0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p:txBody>
          <a:bodyPr anchor="t"/>
          <a:lstStyle/>
          <a:p>
            <a:pPr eaLnBrk="1" hangingPunct="1"/>
            <a:r>
              <a:rPr lang="en-US"/>
              <a:t>Phân rã kết nối không mất thông tin về BCNF (tt)</a:t>
            </a:r>
          </a:p>
        </p:txBody>
      </p:sp>
      <p:sp>
        <p:nvSpPr>
          <p:cNvPr id="311299" name="Rectangle 3"/>
          <p:cNvSpPr>
            <a:spLocks noGrp="1" noChangeArrowheads="1"/>
          </p:cNvSpPr>
          <p:nvPr>
            <p:ph type="body" idx="4294967295"/>
          </p:nvPr>
        </p:nvSpPr>
        <p:spPr/>
        <p:txBody>
          <a:bodyPr/>
          <a:lstStyle/>
          <a:p>
            <a:pPr eaLnBrk="1" hangingPunct="1"/>
            <a:r>
              <a:rPr lang="en-US"/>
              <a:t>Ví dụ:</a:t>
            </a:r>
          </a:p>
          <a:p>
            <a:pPr eaLnBrk="1" hangingPunct="1">
              <a:buFontTx/>
              <a:buNone/>
            </a:pPr>
            <a:r>
              <a:rPr lang="en-US" sz="2400"/>
              <a:t>	</a:t>
            </a:r>
            <a:r>
              <a:rPr lang="en-US" sz="2400">
                <a:solidFill>
                  <a:srgbClr val="3333FF"/>
                </a:solidFill>
              </a:rPr>
              <a:t>Xét lược đồ TKB (thời khóa biểu) gồm tập U các thuộc tính: C(lớp học), T(giảng viên), R (phòng học), S (sinh viên), H (giờ học), G (điểm học phần) cùng với tập F các PTH sau:</a:t>
            </a:r>
          </a:p>
          <a:p>
            <a:pPr lvl="2" eaLnBrk="1" hangingPunct="1">
              <a:buFontTx/>
              <a:buNone/>
            </a:pPr>
            <a:r>
              <a:rPr lang="en-US" sz="2400">
                <a:solidFill>
                  <a:srgbClr val="3333FF"/>
                </a:solidFill>
              </a:rPr>
              <a:t>	F = {	C </a:t>
            </a:r>
            <a:r>
              <a:rPr lang="en-US" sz="2400">
                <a:solidFill>
                  <a:srgbClr val="3333FF"/>
                </a:solidFill>
                <a:sym typeface="Wingdings" pitchFamily="2" charset="2"/>
              </a:rPr>
              <a:t> T			HR  C</a:t>
            </a:r>
          </a:p>
          <a:p>
            <a:pPr lvl="2" eaLnBrk="1" hangingPunct="1">
              <a:buFontTx/>
              <a:buNone/>
            </a:pPr>
            <a:r>
              <a:rPr lang="en-US" sz="2400">
                <a:solidFill>
                  <a:srgbClr val="3333FF"/>
                </a:solidFill>
                <a:sym typeface="Wingdings" pitchFamily="2" charset="2"/>
              </a:rPr>
              <a:t>		HT  R		CS  G</a:t>
            </a:r>
          </a:p>
          <a:p>
            <a:pPr lvl="2" eaLnBrk="1" hangingPunct="1">
              <a:buFontTx/>
              <a:buNone/>
            </a:pPr>
            <a:r>
              <a:rPr lang="en-US" sz="2400">
                <a:solidFill>
                  <a:srgbClr val="3333FF"/>
                </a:solidFill>
                <a:sym typeface="Wingdings" pitchFamily="2" charset="2"/>
              </a:rPr>
              <a:t>		HS  R}</a:t>
            </a:r>
          </a:p>
          <a:p>
            <a:pPr lvl="2" eaLnBrk="1" hangingPunct="1">
              <a:buFontTx/>
              <a:buNone/>
            </a:pPr>
            <a:r>
              <a:rPr lang="en-US" sz="2400">
                <a:solidFill>
                  <a:srgbClr val="3333FF"/>
                </a:solidFill>
                <a:sym typeface="Wingdings" pitchFamily="2" charset="2"/>
              </a:rPr>
              <a:t>Khóa là K = HS</a:t>
            </a:r>
          </a:p>
          <a:p>
            <a:pPr lvl="2" eaLnBrk="1" hangingPunct="1">
              <a:buFontTx/>
              <a:buNone/>
            </a:pPr>
            <a:r>
              <a:rPr lang="en-US" sz="2400">
                <a:solidFill>
                  <a:srgbClr val="3333FF"/>
                </a:solidFill>
              </a:rPr>
              <a:t>Tìm một phân rã không tổn thất thông tin về BCNF của lđqh trên.</a:t>
            </a:r>
          </a:p>
        </p:txBody>
      </p:sp>
    </p:spTree>
    <p:extLst>
      <p:ext uri="{BB962C8B-B14F-4D97-AF65-F5344CB8AC3E}">
        <p14:creationId xmlns:p14="http://schemas.microsoft.com/office/powerpoint/2010/main" val="2589985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12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12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12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12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12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12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4850" name="Rectangle 2"/>
          <p:cNvSpPr>
            <a:spLocks noGrp="1" noChangeArrowheads="1"/>
          </p:cNvSpPr>
          <p:nvPr>
            <p:ph type="title" idx="4294967295"/>
          </p:nvPr>
        </p:nvSpPr>
        <p:spPr/>
        <p:txBody>
          <a:bodyPr/>
          <a:lstStyle/>
          <a:p>
            <a:pPr eaLnBrk="1" hangingPunct="1"/>
            <a:r>
              <a:rPr lang="en-US"/>
              <a:t>Tổng kết về chuẩn hóa CSDL</a:t>
            </a:r>
          </a:p>
        </p:txBody>
      </p:sp>
      <p:sp>
        <p:nvSpPr>
          <p:cNvPr id="797699" name="Rectangle 3"/>
          <p:cNvSpPr>
            <a:spLocks noGrp="1" noChangeArrowheads="1"/>
          </p:cNvSpPr>
          <p:nvPr>
            <p:ph type="body" idx="4294967295"/>
          </p:nvPr>
        </p:nvSpPr>
        <p:spPr/>
        <p:txBody>
          <a:bodyPr/>
          <a:lstStyle/>
          <a:p>
            <a:pPr eaLnBrk="1" hangingPunct="1"/>
            <a:r>
              <a:rPr lang="en-US"/>
              <a:t>Mục tiêu của các dạng chuẩn trên quan hệ là hạn chế những dư thừa trong dữ liệu lưu trữ.</a:t>
            </a:r>
          </a:p>
          <a:p>
            <a:pPr eaLnBrk="1" hangingPunct="1"/>
            <a:r>
              <a:rPr lang="en-US"/>
              <a:t>Những dư thừa dữ liệu là do phát sinh từ mối liên quan giữa các mục dữ liệu thể hiện qua các PTH </a:t>
            </a:r>
            <a:r>
              <a:rPr lang="en-US">
                <a:sym typeface="Wingdings" pitchFamily="2" charset="2"/>
              </a:rPr>
              <a:t> </a:t>
            </a:r>
            <a:r>
              <a:rPr lang="en-US"/>
              <a:t>dẫn đến dị thường khi thêm, xóa, cập nhật dữ liệu.</a:t>
            </a:r>
          </a:p>
          <a:p>
            <a:pPr eaLnBrk="1" hangingPunct="1"/>
            <a:r>
              <a:rPr lang="en-US"/>
              <a:t>Trong 2NF và 3NF vẫn còn dư thừa dữ liệu</a:t>
            </a:r>
          </a:p>
          <a:p>
            <a:pPr marL="669925" lvl="1" indent="-325438" eaLnBrk="1" hangingPunct="1"/>
            <a:r>
              <a:rPr lang="en-US"/>
              <a:t>2NF: loại được sự phụ thuộc riêng phần vào khóa đối với thuộc tính không nguyên tố, vẫn còn tồn tại phụ thuộc bắc cầu vào khóa.</a:t>
            </a:r>
          </a:p>
          <a:p>
            <a:pPr marL="669925" lvl="1" indent="-325438" eaLnBrk="1" hangingPunct="1"/>
            <a:r>
              <a:rPr lang="en-US"/>
              <a:t>3NF: Loại được sự phụ thuộc bắc cầu vào khóa đối với thuộc tính không nguyên tố.</a:t>
            </a:r>
          </a:p>
        </p:txBody>
      </p:sp>
    </p:spTree>
    <p:extLst>
      <p:ext uri="{BB962C8B-B14F-4D97-AF65-F5344CB8AC3E}">
        <p14:creationId xmlns:p14="http://schemas.microsoft.com/office/powerpoint/2010/main" val="3255693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7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76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76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idx="4294967295"/>
          </p:nvPr>
        </p:nvSpPr>
        <p:spPr/>
        <p:txBody>
          <a:bodyPr/>
          <a:lstStyle/>
          <a:p>
            <a:pPr eaLnBrk="1" hangingPunct="1"/>
            <a:r>
              <a:rPr lang="en-US"/>
              <a:t>Tổng kết về chuẩn hóa CSDL (tt)</a:t>
            </a:r>
          </a:p>
        </p:txBody>
      </p:sp>
      <p:sp>
        <p:nvSpPr>
          <p:cNvPr id="798723" name="Rectangle 3"/>
          <p:cNvSpPr>
            <a:spLocks noGrp="1" noChangeArrowheads="1"/>
          </p:cNvSpPr>
          <p:nvPr>
            <p:ph type="body" idx="4294967295"/>
          </p:nvPr>
        </p:nvSpPr>
        <p:spPr/>
        <p:txBody>
          <a:bodyPr/>
          <a:lstStyle/>
          <a:p>
            <a:pPr eaLnBrk="1" hangingPunct="1"/>
            <a:r>
              <a:rPr lang="en-US"/>
              <a:t>BCNF: Loại bỏ mọi dư thừa dữ liệu mà PTH có thể tạo ra.</a:t>
            </a:r>
          </a:p>
          <a:p>
            <a:pPr eaLnBrk="1" hangingPunct="1"/>
            <a:r>
              <a:rPr lang="en-US"/>
              <a:t>Để đạt dạng chuẩn cao, ít dư thừa dữ liệu một LĐQH thường được phân rã thành nhiều LĐQH con.</a:t>
            </a:r>
          </a:p>
          <a:p>
            <a:pPr eaLnBrk="1" hangingPunct="1"/>
            <a:r>
              <a:rPr lang="en-US"/>
              <a:t>Một LĐQH luôn có thể được phân rã thành các LĐQH con thỏa 3NF vừa bảo toàn nội dung vừa bảo toàn PTH.</a:t>
            </a:r>
          </a:p>
          <a:p>
            <a:pPr eaLnBrk="1" hangingPunct="1"/>
            <a:r>
              <a:rPr lang="en-US"/>
              <a:t>Một LĐQH luôn có thể được phân rã thành các LĐQH con đạt BCNF bảo toàn nội dung nhưng có thể không bảo toàn được tập PTH.</a:t>
            </a:r>
          </a:p>
        </p:txBody>
      </p:sp>
    </p:spTree>
    <p:extLst>
      <p:ext uri="{BB962C8B-B14F-4D97-AF65-F5344CB8AC3E}">
        <p14:creationId xmlns:p14="http://schemas.microsoft.com/office/powerpoint/2010/main" val="3030020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t>Bài tập</a:t>
            </a:r>
          </a:p>
        </p:txBody>
      </p:sp>
      <p:sp>
        <p:nvSpPr>
          <p:cNvPr id="314371" name="Rectangle 3"/>
          <p:cNvSpPr>
            <a:spLocks noGrp="1" noChangeArrowheads="1"/>
          </p:cNvSpPr>
          <p:nvPr>
            <p:ph type="body" sz="half" idx="1"/>
          </p:nvPr>
        </p:nvSpPr>
        <p:spPr>
          <a:xfrm>
            <a:off x="533400" y="1066800"/>
            <a:ext cx="8229600" cy="4953000"/>
          </a:xfrm>
        </p:spPr>
        <p:txBody>
          <a:bodyPr/>
          <a:lstStyle/>
          <a:p>
            <a:pPr>
              <a:lnSpc>
                <a:spcPct val="90000"/>
              </a:lnSpc>
            </a:pPr>
            <a:r>
              <a:rPr lang="en-US" sz="2200" dirty="0"/>
              <a:t>1. Cho </a:t>
            </a:r>
            <a:r>
              <a:rPr lang="en-US" sz="2200" dirty="0" err="1"/>
              <a:t>biết</a:t>
            </a:r>
            <a:r>
              <a:rPr lang="en-US" sz="2200" dirty="0"/>
              <a:t> </a:t>
            </a:r>
            <a:r>
              <a:rPr lang="en-US" sz="2200" dirty="0" err="1"/>
              <a:t>dạng</a:t>
            </a:r>
            <a:r>
              <a:rPr lang="en-US" sz="2200" dirty="0"/>
              <a:t> </a:t>
            </a:r>
            <a:r>
              <a:rPr lang="en-US" sz="2200" dirty="0" err="1"/>
              <a:t>chuẩn</a:t>
            </a:r>
            <a:r>
              <a:rPr lang="en-US" sz="2200" dirty="0"/>
              <a:t> </a:t>
            </a:r>
            <a:r>
              <a:rPr lang="en-US" sz="2200" dirty="0" err="1"/>
              <a:t>của</a:t>
            </a:r>
            <a:r>
              <a:rPr lang="en-US" sz="2200" dirty="0"/>
              <a:t> </a:t>
            </a:r>
            <a:r>
              <a:rPr lang="en-US" sz="2200" dirty="0" err="1"/>
              <a:t>các</a:t>
            </a:r>
            <a:r>
              <a:rPr lang="en-US" sz="2200" dirty="0"/>
              <a:t> </a:t>
            </a:r>
            <a:r>
              <a:rPr lang="en-US" sz="2200" dirty="0" err="1"/>
              <a:t>lđqh</a:t>
            </a:r>
            <a:r>
              <a:rPr lang="en-US" sz="2200" dirty="0"/>
              <a:t> </a:t>
            </a:r>
            <a:r>
              <a:rPr lang="en-US" sz="2200" dirty="0" err="1"/>
              <a:t>sau</a:t>
            </a:r>
            <a:r>
              <a:rPr lang="en-US" sz="2200" dirty="0"/>
              <a:t>:</a:t>
            </a:r>
          </a:p>
          <a:p>
            <a:pPr lvl="1">
              <a:lnSpc>
                <a:spcPct val="90000"/>
              </a:lnSpc>
              <a:buFontTx/>
              <a:buNone/>
            </a:pPr>
            <a:r>
              <a:rPr lang="en-US" sz="2000" dirty="0"/>
              <a:t>a) Q(ABCDEG) 	F = {A </a:t>
            </a:r>
            <a:r>
              <a:rPr lang="en-US" sz="2000" dirty="0">
                <a:sym typeface="Wingdings" pitchFamily="2" charset="2"/>
              </a:rPr>
              <a:t>BC, 	CDE,		EG</a:t>
            </a:r>
            <a:r>
              <a:rPr lang="en-US" sz="2000" dirty="0"/>
              <a:t>}</a:t>
            </a:r>
          </a:p>
          <a:p>
            <a:pPr lvl="1">
              <a:lnSpc>
                <a:spcPct val="90000"/>
              </a:lnSpc>
              <a:buFontTx/>
              <a:buNone/>
            </a:pPr>
            <a:r>
              <a:rPr lang="en-US" sz="2000" dirty="0"/>
              <a:t>b) Q(ABCDEGH)	F = {C</a:t>
            </a:r>
            <a:r>
              <a:rPr lang="en-US" sz="2000" dirty="0">
                <a:sym typeface="Wingdings" pitchFamily="2" charset="2"/>
              </a:rPr>
              <a:t>AB,	DE,		BG</a:t>
            </a:r>
            <a:r>
              <a:rPr lang="en-US" sz="2000" dirty="0"/>
              <a:t>}</a:t>
            </a:r>
          </a:p>
          <a:p>
            <a:pPr lvl="1">
              <a:lnSpc>
                <a:spcPct val="90000"/>
              </a:lnSpc>
              <a:buFontTx/>
              <a:buNone/>
            </a:pPr>
            <a:r>
              <a:rPr lang="en-US" sz="2000" dirty="0"/>
              <a:t>c) Q(ABCDEGH)	F = {A</a:t>
            </a:r>
            <a:r>
              <a:rPr lang="en-US" sz="2000" dirty="0">
                <a:sym typeface="Wingdings" pitchFamily="2" charset="2"/>
              </a:rPr>
              <a:t>BC,	DE,		HG</a:t>
            </a:r>
            <a:r>
              <a:rPr lang="en-US" sz="2000" dirty="0"/>
              <a:t>}</a:t>
            </a:r>
          </a:p>
          <a:p>
            <a:pPr lvl="1">
              <a:lnSpc>
                <a:spcPct val="90000"/>
              </a:lnSpc>
              <a:buFontTx/>
              <a:buNone/>
            </a:pPr>
            <a:r>
              <a:rPr lang="en-US" sz="2000" dirty="0"/>
              <a:t>d) Q(ABCDEG)	F = {AB</a:t>
            </a:r>
            <a:r>
              <a:rPr lang="en-US" sz="2000" dirty="0">
                <a:sym typeface="Wingdings" pitchFamily="2" charset="2"/>
              </a:rPr>
              <a:t>C,	CB,	ABDE,   GA</a:t>
            </a:r>
            <a:r>
              <a:rPr lang="en-US" sz="2000" dirty="0"/>
              <a:t>}</a:t>
            </a:r>
          </a:p>
          <a:p>
            <a:pPr lvl="1">
              <a:lnSpc>
                <a:spcPct val="90000"/>
              </a:lnSpc>
              <a:buFontTx/>
              <a:buNone/>
            </a:pPr>
            <a:r>
              <a:rPr lang="en-US" sz="2000" dirty="0"/>
              <a:t>e) Q(ABCDEGHI) F = {AC</a:t>
            </a:r>
            <a:r>
              <a:rPr lang="en-US" sz="2000" dirty="0">
                <a:sym typeface="Wingdings" pitchFamily="2" charset="2"/>
              </a:rPr>
              <a:t>B, 	BIACD,	ABCD				HI	ACEBCG	CGA</a:t>
            </a:r>
            <a:r>
              <a:rPr lang="en-US" sz="2000" dirty="0"/>
              <a:t>}	 -? PHU TOI THIEU</a:t>
            </a:r>
          </a:p>
          <a:p>
            <a:pPr>
              <a:lnSpc>
                <a:spcPct val="90000"/>
              </a:lnSpc>
            </a:pPr>
            <a:r>
              <a:rPr lang="en-US" sz="2200" dirty="0"/>
              <a:t>2. Cho </a:t>
            </a:r>
            <a:r>
              <a:rPr lang="en-US" sz="2200" dirty="0" err="1"/>
              <a:t>lđqh</a:t>
            </a:r>
            <a:r>
              <a:rPr lang="en-US" sz="2200" dirty="0"/>
              <a:t> Q(CDEGHK) </a:t>
            </a:r>
            <a:r>
              <a:rPr lang="en-US" sz="2200" dirty="0" err="1"/>
              <a:t>va</a:t>
            </a:r>
            <a:r>
              <a:rPr lang="en-US" sz="2200" dirty="0"/>
              <a:t>̀ </a:t>
            </a:r>
          </a:p>
          <a:p>
            <a:pPr lvl="1">
              <a:lnSpc>
                <a:spcPct val="90000"/>
              </a:lnSpc>
              <a:buFontTx/>
              <a:buNone/>
            </a:pPr>
            <a:r>
              <a:rPr lang="en-US" sz="2000" dirty="0"/>
              <a:t>	F = {CK</a:t>
            </a:r>
            <a:r>
              <a:rPr lang="en-US" sz="2000" dirty="0">
                <a:sym typeface="Wingdings" pitchFamily="2" charset="2"/>
              </a:rPr>
              <a:t>H, CD, EC, EG, CKE</a:t>
            </a:r>
            <a:r>
              <a:rPr lang="en-US" sz="2000" dirty="0"/>
              <a:t>}</a:t>
            </a:r>
          </a:p>
          <a:p>
            <a:pPr lvl="1">
              <a:lnSpc>
                <a:spcPct val="90000"/>
              </a:lnSpc>
              <a:buFontTx/>
              <a:buNone/>
            </a:pPr>
            <a:r>
              <a:rPr lang="en-US" sz="2000" dirty="0"/>
              <a:t>a) </a:t>
            </a:r>
            <a:r>
              <a:rPr lang="en-US" sz="2000" dirty="0" err="1"/>
              <a:t>Chứng</a:t>
            </a:r>
            <a:r>
              <a:rPr lang="en-US" sz="2000" dirty="0"/>
              <a:t> </a:t>
            </a:r>
            <a:r>
              <a:rPr lang="en-US" sz="2000" dirty="0" err="1"/>
              <a:t>minh</a:t>
            </a:r>
            <a:r>
              <a:rPr lang="en-US" sz="2000" dirty="0"/>
              <a:t> EK</a:t>
            </a:r>
            <a:r>
              <a:rPr lang="en-US" sz="2000" dirty="0">
                <a:sym typeface="Wingdings" pitchFamily="2" charset="2"/>
              </a:rPr>
              <a:t>DH</a:t>
            </a:r>
          </a:p>
          <a:p>
            <a:pPr lvl="1">
              <a:lnSpc>
                <a:spcPct val="90000"/>
              </a:lnSpc>
              <a:buFontTx/>
              <a:buNone/>
            </a:pPr>
            <a:r>
              <a:rPr lang="en-US" sz="2000" dirty="0">
                <a:sym typeface="Wingdings" pitchFamily="2" charset="2"/>
              </a:rPr>
              <a:t>b) </a:t>
            </a:r>
            <a:r>
              <a:rPr lang="en-US" sz="2000" dirty="0" err="1">
                <a:sym typeface="Wingdings" pitchFamily="2" charset="2"/>
              </a:rPr>
              <a:t>Tìm</a:t>
            </a:r>
            <a:r>
              <a:rPr lang="en-US" sz="2000" dirty="0">
                <a:sym typeface="Wingdings" pitchFamily="2" charset="2"/>
              </a:rPr>
              <a:t> </a:t>
            </a:r>
            <a:r>
              <a:rPr lang="en-US" sz="2000" dirty="0" err="1">
                <a:sym typeface="Wingdings" pitchFamily="2" charset="2"/>
              </a:rPr>
              <a:t>tất</a:t>
            </a:r>
            <a:r>
              <a:rPr lang="en-US" sz="2000" dirty="0">
                <a:sym typeface="Wingdings" pitchFamily="2" charset="2"/>
              </a:rPr>
              <a:t> cả </a:t>
            </a:r>
            <a:r>
              <a:rPr lang="en-US" sz="2000" dirty="0" err="1">
                <a:sym typeface="Wingdings" pitchFamily="2" charset="2"/>
              </a:rPr>
              <a:t>các</a:t>
            </a:r>
            <a:r>
              <a:rPr lang="en-US" sz="2000" dirty="0">
                <a:sym typeface="Wingdings" pitchFamily="2" charset="2"/>
              </a:rPr>
              <a:t> </a:t>
            </a:r>
            <a:r>
              <a:rPr lang="en-US" sz="2000" dirty="0" err="1">
                <a:sym typeface="Wingdings" pitchFamily="2" charset="2"/>
              </a:rPr>
              <a:t>khóa</a:t>
            </a:r>
            <a:r>
              <a:rPr lang="en-US" sz="2000" dirty="0">
                <a:sym typeface="Wingdings" pitchFamily="2" charset="2"/>
              </a:rPr>
              <a:t> </a:t>
            </a:r>
            <a:r>
              <a:rPr lang="en-US" sz="2000" dirty="0" err="1">
                <a:sym typeface="Wingdings" pitchFamily="2" charset="2"/>
              </a:rPr>
              <a:t>của</a:t>
            </a:r>
            <a:r>
              <a:rPr lang="en-US" sz="2000" dirty="0">
                <a:sym typeface="Wingdings" pitchFamily="2" charset="2"/>
              </a:rPr>
              <a:t> Q</a:t>
            </a:r>
          </a:p>
          <a:p>
            <a:pPr lvl="1">
              <a:lnSpc>
                <a:spcPct val="90000"/>
              </a:lnSpc>
              <a:buFontTx/>
              <a:buNone/>
            </a:pPr>
            <a:r>
              <a:rPr lang="en-US" sz="2000" dirty="0">
                <a:sym typeface="Wingdings" pitchFamily="2" charset="2"/>
              </a:rPr>
              <a:t>c) </a:t>
            </a:r>
            <a:r>
              <a:rPr lang="en-US" sz="2000" dirty="0" err="1">
                <a:sym typeface="Wingdings" pitchFamily="2" charset="2"/>
              </a:rPr>
              <a:t>Xác</a:t>
            </a:r>
            <a:r>
              <a:rPr lang="en-US" sz="2000" dirty="0">
                <a:sym typeface="Wingdings" pitchFamily="2" charset="2"/>
              </a:rPr>
              <a:t> </a:t>
            </a:r>
            <a:r>
              <a:rPr lang="en-US" sz="2000" dirty="0" err="1">
                <a:sym typeface="Wingdings" pitchFamily="2" charset="2"/>
              </a:rPr>
              <a:t>định</a:t>
            </a:r>
            <a:r>
              <a:rPr lang="en-US" sz="2000" dirty="0">
                <a:sym typeface="Wingdings" pitchFamily="2" charset="2"/>
              </a:rPr>
              <a:t> </a:t>
            </a:r>
            <a:r>
              <a:rPr lang="en-US" sz="2000" dirty="0" err="1">
                <a:sym typeface="Wingdings" pitchFamily="2" charset="2"/>
              </a:rPr>
              <a:t>dạng</a:t>
            </a:r>
            <a:r>
              <a:rPr lang="en-US" sz="2000" dirty="0">
                <a:sym typeface="Wingdings" pitchFamily="2" charset="2"/>
              </a:rPr>
              <a:t> </a:t>
            </a:r>
            <a:r>
              <a:rPr lang="en-US" sz="2000" dirty="0" err="1">
                <a:sym typeface="Wingdings" pitchFamily="2" charset="2"/>
              </a:rPr>
              <a:t>chuẩn</a:t>
            </a:r>
            <a:r>
              <a:rPr lang="en-US" sz="2000" dirty="0">
                <a:sym typeface="Wingdings" pitchFamily="2" charset="2"/>
              </a:rPr>
              <a:t> </a:t>
            </a:r>
            <a:r>
              <a:rPr lang="en-US" sz="2000" dirty="0" err="1">
                <a:sym typeface="Wingdings" pitchFamily="2" charset="2"/>
              </a:rPr>
              <a:t>cao</a:t>
            </a:r>
            <a:r>
              <a:rPr lang="en-US" sz="2000" dirty="0">
                <a:sym typeface="Wingdings" pitchFamily="2" charset="2"/>
              </a:rPr>
              <a:t> </a:t>
            </a:r>
            <a:r>
              <a:rPr lang="en-US" sz="2000" dirty="0" err="1">
                <a:sym typeface="Wingdings" pitchFamily="2" charset="2"/>
              </a:rPr>
              <a:t>nhất</a:t>
            </a:r>
            <a:r>
              <a:rPr lang="en-US" sz="2000" dirty="0">
                <a:sym typeface="Wingdings" pitchFamily="2" charset="2"/>
              </a:rPr>
              <a:t> </a:t>
            </a:r>
            <a:r>
              <a:rPr lang="en-US" sz="2000" dirty="0" err="1">
                <a:sym typeface="Wingdings" pitchFamily="2" charset="2"/>
              </a:rPr>
              <a:t>của</a:t>
            </a:r>
            <a:r>
              <a:rPr lang="en-US" sz="2000" dirty="0">
                <a:sym typeface="Wingdings" pitchFamily="2" charset="2"/>
              </a:rPr>
              <a:t> Q (</a:t>
            </a:r>
            <a:r>
              <a:rPr lang="en-US" sz="2000" dirty="0" err="1">
                <a:sym typeface="Wingdings" pitchFamily="2" charset="2"/>
              </a:rPr>
              <a:t>hoặc</a:t>
            </a:r>
            <a:r>
              <a:rPr lang="en-US" sz="2000" dirty="0">
                <a:sym typeface="Wingdings" pitchFamily="2" charset="2"/>
              </a:rPr>
              <a:t> Q </a:t>
            </a:r>
            <a:r>
              <a:rPr lang="en-US" sz="2000" dirty="0" err="1">
                <a:sym typeface="Wingdings" pitchFamily="2" charset="2"/>
              </a:rPr>
              <a:t>có</a:t>
            </a:r>
            <a:r>
              <a:rPr lang="en-US" sz="2000" dirty="0">
                <a:sym typeface="Wingdings" pitchFamily="2" charset="2"/>
              </a:rPr>
              <a:t> </a:t>
            </a:r>
            <a:r>
              <a:rPr lang="en-US" sz="2000" dirty="0" err="1">
                <a:sym typeface="Wingdings" pitchFamily="2" charset="2"/>
              </a:rPr>
              <a:t>thõa</a:t>
            </a:r>
            <a:r>
              <a:rPr lang="en-US" sz="2000" dirty="0">
                <a:sym typeface="Wingdings" pitchFamily="2" charset="2"/>
              </a:rPr>
              <a:t> DC3 (</a:t>
            </a:r>
            <a:r>
              <a:rPr lang="en-US" sz="2000" dirty="0" err="1">
                <a:sym typeface="Wingdings" pitchFamily="2" charset="2"/>
              </a:rPr>
              <a:t>hoặc</a:t>
            </a:r>
            <a:r>
              <a:rPr lang="en-US" sz="2000" dirty="0">
                <a:sym typeface="Wingdings" pitchFamily="2" charset="2"/>
              </a:rPr>
              <a:t> BC) hay </a:t>
            </a:r>
            <a:r>
              <a:rPr lang="en-US" sz="2000" dirty="0" err="1">
                <a:sym typeface="Wingdings" pitchFamily="2" charset="2"/>
              </a:rPr>
              <a:t>không</a:t>
            </a:r>
            <a:r>
              <a:rPr lang="en-US" sz="2000" dirty="0">
                <a:sym typeface="Wingdings" pitchFamily="2" charset="2"/>
              </a:rPr>
              <a:t>?</a:t>
            </a:r>
          </a:p>
          <a:p>
            <a:pPr lvl="1">
              <a:lnSpc>
                <a:spcPct val="90000"/>
              </a:lnSpc>
              <a:buFontTx/>
              <a:buNone/>
            </a:pPr>
            <a:r>
              <a:rPr lang="en-US" sz="2000" dirty="0">
                <a:sym typeface="Wingdings" pitchFamily="2" charset="2"/>
              </a:rPr>
              <a:t>d) </a:t>
            </a:r>
            <a:r>
              <a:rPr lang="en-US" sz="2000" dirty="0" err="1">
                <a:sym typeface="Wingdings" pitchFamily="2" charset="2"/>
              </a:rPr>
              <a:t>Phân</a:t>
            </a:r>
            <a:r>
              <a:rPr lang="en-US" sz="2000" dirty="0">
                <a:sym typeface="Wingdings" pitchFamily="2" charset="2"/>
              </a:rPr>
              <a:t> rã Q </a:t>
            </a:r>
            <a:r>
              <a:rPr lang="en-US" sz="2000" dirty="0" err="1">
                <a:sym typeface="Wingdings" pitchFamily="2" charset="2"/>
              </a:rPr>
              <a:t>thành</a:t>
            </a:r>
            <a:r>
              <a:rPr lang="en-US" sz="2000" dirty="0">
                <a:sym typeface="Wingdings" pitchFamily="2" charset="2"/>
              </a:rPr>
              <a:t> </a:t>
            </a:r>
            <a:r>
              <a:rPr lang="en-US" sz="2000" dirty="0" err="1">
                <a:sym typeface="Wingdings" pitchFamily="2" charset="2"/>
              </a:rPr>
              <a:t>một</a:t>
            </a:r>
            <a:r>
              <a:rPr lang="en-US" sz="2000" dirty="0">
                <a:sym typeface="Wingdings" pitchFamily="2" charset="2"/>
              </a:rPr>
              <a:t> </a:t>
            </a:r>
            <a:r>
              <a:rPr lang="en-US" sz="2000" dirty="0" err="1">
                <a:sym typeface="Wingdings" pitchFamily="2" charset="2"/>
              </a:rPr>
              <a:t>lđqh</a:t>
            </a:r>
            <a:r>
              <a:rPr lang="en-US" sz="2000" dirty="0">
                <a:sym typeface="Wingdings" pitchFamily="2" charset="2"/>
              </a:rPr>
              <a:t> </a:t>
            </a:r>
            <a:r>
              <a:rPr lang="en-US" sz="2000" dirty="0" err="1">
                <a:sym typeface="Wingdings" pitchFamily="2" charset="2"/>
              </a:rPr>
              <a:t>đạt</a:t>
            </a:r>
            <a:r>
              <a:rPr lang="en-US" sz="2000" dirty="0">
                <a:sym typeface="Wingdings" pitchFamily="2" charset="2"/>
              </a:rPr>
              <a:t> BCNF </a:t>
            </a:r>
            <a:r>
              <a:rPr lang="en-US" sz="2000" dirty="0" err="1">
                <a:sym typeface="Wingdings" pitchFamily="2" charset="2"/>
              </a:rPr>
              <a:t>hoặc</a:t>
            </a:r>
            <a:r>
              <a:rPr lang="en-US" sz="2000" dirty="0">
                <a:sym typeface="Wingdings" pitchFamily="2" charset="2"/>
              </a:rPr>
              <a:t> 3NF, chỉ ra </a:t>
            </a:r>
            <a:r>
              <a:rPr lang="en-US" sz="2000" dirty="0" err="1">
                <a:sym typeface="Wingdings" pitchFamily="2" charset="2"/>
              </a:rPr>
              <a:t>tập</a:t>
            </a:r>
            <a:r>
              <a:rPr lang="en-US" sz="2000" dirty="0">
                <a:sym typeface="Wingdings" pitchFamily="2" charset="2"/>
              </a:rPr>
              <a:t> </a:t>
            </a:r>
            <a:r>
              <a:rPr lang="en-US" sz="2000" dirty="0" err="1">
                <a:sym typeface="Wingdings" pitchFamily="2" charset="2"/>
              </a:rPr>
              <a:t>pth</a:t>
            </a:r>
            <a:r>
              <a:rPr lang="en-US" sz="2000" dirty="0">
                <a:sym typeface="Wingdings" pitchFamily="2" charset="2"/>
              </a:rPr>
              <a:t> </a:t>
            </a:r>
            <a:r>
              <a:rPr lang="en-US" sz="2000" dirty="0" err="1">
                <a:sym typeface="Wingdings" pitchFamily="2" charset="2"/>
              </a:rPr>
              <a:t>va</a:t>
            </a:r>
            <a:r>
              <a:rPr lang="en-US" sz="2000" dirty="0">
                <a:sym typeface="Wingdings" pitchFamily="2" charset="2"/>
              </a:rPr>
              <a:t>̀ </a:t>
            </a:r>
            <a:r>
              <a:rPr lang="en-US" sz="2000" dirty="0" err="1">
                <a:sym typeface="Wingdings" pitchFamily="2" charset="2"/>
              </a:rPr>
              <a:t>khóa</a:t>
            </a:r>
            <a:r>
              <a:rPr lang="en-US" sz="2000" dirty="0">
                <a:sym typeface="Wingdings" pitchFamily="2" charset="2"/>
              </a:rPr>
              <a:t> </a:t>
            </a:r>
            <a:r>
              <a:rPr lang="en-US" sz="2000" dirty="0" err="1">
                <a:sym typeface="Wingdings" pitchFamily="2" charset="2"/>
              </a:rPr>
              <a:t>cho</a:t>
            </a:r>
            <a:r>
              <a:rPr lang="en-US" sz="2000" dirty="0">
                <a:sym typeface="Wingdings" pitchFamily="2" charset="2"/>
              </a:rPr>
              <a:t> </a:t>
            </a:r>
            <a:r>
              <a:rPr lang="en-US" sz="2000" dirty="0" err="1">
                <a:sym typeface="Wingdings" pitchFamily="2" charset="2"/>
              </a:rPr>
              <a:t>mỗi</a:t>
            </a:r>
            <a:r>
              <a:rPr lang="en-US" sz="2000" dirty="0">
                <a:sym typeface="Wingdings" pitchFamily="2" charset="2"/>
              </a:rPr>
              <a:t> </a:t>
            </a:r>
            <a:r>
              <a:rPr lang="en-US" sz="2000" dirty="0" err="1">
                <a:sym typeface="Wingdings" pitchFamily="2" charset="2"/>
              </a:rPr>
              <a:t>lược</a:t>
            </a:r>
            <a:r>
              <a:rPr lang="en-US" sz="2000" dirty="0">
                <a:sym typeface="Wingdings" pitchFamily="2" charset="2"/>
              </a:rPr>
              <a:t> </a:t>
            </a:r>
            <a:r>
              <a:rPr lang="en-US" sz="2000" dirty="0" err="1">
                <a:sym typeface="Wingdings" pitchFamily="2" charset="2"/>
              </a:rPr>
              <a:t>đô</a:t>
            </a:r>
            <a:r>
              <a:rPr lang="en-US" sz="2000" dirty="0">
                <a:sym typeface="Wingdings" pitchFamily="2" charset="2"/>
              </a:rPr>
              <a:t>̀ con.</a:t>
            </a:r>
            <a:endParaRPr lang="en-US" sz="2000" dirty="0"/>
          </a:p>
        </p:txBody>
      </p:sp>
    </p:spTree>
    <p:extLst>
      <p:ext uri="{BB962C8B-B14F-4D97-AF65-F5344CB8AC3E}">
        <p14:creationId xmlns:p14="http://schemas.microsoft.com/office/powerpoint/2010/main" val="2313093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4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4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4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43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437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43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43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43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437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4371">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43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idx="4294967295"/>
          </p:nvPr>
        </p:nvSpPr>
        <p:spPr/>
        <p:txBody>
          <a:bodyPr/>
          <a:lstStyle/>
          <a:p>
            <a:pPr eaLnBrk="1" hangingPunct="1"/>
            <a:r>
              <a:rPr lang="en-US"/>
              <a:t>Chuẩn hóa dữ liệu</a:t>
            </a:r>
          </a:p>
        </p:txBody>
      </p:sp>
      <p:sp>
        <p:nvSpPr>
          <p:cNvPr id="755715" name="Rectangle 3"/>
          <p:cNvSpPr>
            <a:spLocks noGrp="1" noChangeArrowheads="1"/>
          </p:cNvSpPr>
          <p:nvPr>
            <p:ph type="body" idx="4294967295"/>
          </p:nvPr>
        </p:nvSpPr>
        <p:spPr/>
        <p:txBody>
          <a:bodyPr/>
          <a:lstStyle/>
          <a:p>
            <a:pPr eaLnBrk="1" hangingPunct="1"/>
            <a:r>
              <a:rPr lang="en-US"/>
              <a:t>Là một công cụ cơ bản để:</a:t>
            </a:r>
          </a:p>
          <a:p>
            <a:pPr lvl="1" eaLnBrk="1" hangingPunct="1"/>
            <a:r>
              <a:rPr lang="en-US" b="1">
                <a:solidFill>
                  <a:srgbClr val="CC0000"/>
                </a:solidFill>
              </a:rPr>
              <a:t>kiểm tra và cải tiến</a:t>
            </a:r>
            <a:r>
              <a:rPr lang="en-US"/>
              <a:t> một thiết kế CSDL luận lý, thỏa mãn các ràng buộc toàn vẹn </a:t>
            </a:r>
            <a:r>
              <a:rPr lang="en-US">
                <a:sym typeface="Wingdings" pitchFamily="2" charset="2"/>
              </a:rPr>
              <a:t> </a:t>
            </a:r>
            <a:r>
              <a:rPr lang="en-US"/>
              <a:t>giúp tránh sự trùng lắp dữ liệu (data duplication) không cần thiết.</a:t>
            </a:r>
          </a:p>
          <a:p>
            <a:pPr eaLnBrk="1" hangingPunct="1"/>
            <a:r>
              <a:rPr lang="en-US"/>
              <a:t>Là quá trình phân rã các quan hệ không bình thường (anomaly)  thành các quan hệ có cấu trúc tốt (well-structured) nhỏ hơn</a:t>
            </a:r>
          </a:p>
          <a:p>
            <a:pPr lvl="1" eaLnBrk="1" hangingPunct="1"/>
            <a:r>
              <a:rPr lang="en-US"/>
              <a:t>Quan hệ có cấu trúc tốt</a:t>
            </a:r>
          </a:p>
          <a:p>
            <a:pPr lvl="2" eaLnBrk="1" hangingPunct="1"/>
            <a:r>
              <a:rPr lang="en-US"/>
              <a:t>Có sự dư thừa dữ liệu tối thiểu</a:t>
            </a:r>
          </a:p>
          <a:p>
            <a:pPr lvl="2" eaLnBrk="1" hangingPunct="1"/>
            <a:r>
              <a:rPr lang="en-US"/>
              <a:t>Cho phép người dùng thêm vào, xoá đi và cập nhật các hàng (row) mà không gây ra sự mâu thuẫn dữ liệu nào</a:t>
            </a:r>
          </a:p>
        </p:txBody>
      </p:sp>
    </p:spTree>
    <p:extLst>
      <p:ext uri="{BB962C8B-B14F-4D97-AF65-F5344CB8AC3E}">
        <p14:creationId xmlns:p14="http://schemas.microsoft.com/office/powerpoint/2010/main" val="2247019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571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57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57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57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5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idx="4294967295"/>
          </p:nvPr>
        </p:nvSpPr>
        <p:spPr/>
        <p:txBody>
          <a:bodyPr/>
          <a:lstStyle/>
          <a:p>
            <a:pPr eaLnBrk="1" hangingPunct="1"/>
            <a:r>
              <a:rPr lang="en-US"/>
              <a:t>Chuẩn hóa dữ liệu (tt)</a:t>
            </a:r>
          </a:p>
        </p:txBody>
      </p:sp>
      <p:sp>
        <p:nvSpPr>
          <p:cNvPr id="756739" name="Rectangle 3"/>
          <p:cNvSpPr>
            <a:spLocks noGrp="1" noChangeArrowheads="1"/>
          </p:cNvSpPr>
          <p:nvPr>
            <p:ph type="body" idx="4294967295"/>
          </p:nvPr>
        </p:nvSpPr>
        <p:spPr/>
        <p:txBody>
          <a:bodyPr/>
          <a:lstStyle/>
          <a:p>
            <a:pPr eaLnBrk="1" hangingPunct="1">
              <a:lnSpc>
                <a:spcPct val="90000"/>
              </a:lnSpc>
            </a:pPr>
            <a:r>
              <a:rPr lang="en-US"/>
              <a:t>Mục tiêu:</a:t>
            </a:r>
          </a:p>
          <a:p>
            <a:pPr lvl="1" eaLnBrk="1" hangingPunct="1">
              <a:lnSpc>
                <a:spcPct val="90000"/>
              </a:lnSpc>
            </a:pPr>
            <a:r>
              <a:rPr lang="en-US"/>
              <a:t>Giảm dư thừa dữ liệu</a:t>
            </a:r>
          </a:p>
          <a:p>
            <a:pPr lvl="1" eaLnBrk="1" hangingPunct="1">
              <a:lnSpc>
                <a:spcPct val="90000"/>
              </a:lnSpc>
            </a:pPr>
            <a:r>
              <a:rPr lang="en-US"/>
              <a:t>Tránh sự dị thường</a:t>
            </a:r>
          </a:p>
          <a:p>
            <a:pPr lvl="2" eaLnBrk="1" hangingPunct="1">
              <a:lnSpc>
                <a:spcPct val="90000"/>
              </a:lnSpc>
            </a:pPr>
            <a:r>
              <a:rPr lang="en-US"/>
              <a:t>Dị thường khi thêm vào (Insertion anomaly) – thêm các hàng mới đòi hỏi người dùng tạo ra các dữ liệu trùng lắp</a:t>
            </a:r>
          </a:p>
          <a:p>
            <a:pPr lvl="2" eaLnBrk="1" hangingPunct="1">
              <a:lnSpc>
                <a:spcPct val="90000"/>
              </a:lnSpc>
            </a:pPr>
            <a:r>
              <a:rPr lang="en-US"/>
              <a:t>Dị thường khi xoá (Deletion anomaly) – xoá các hàng đã có gây ra sự mất dữ liệu cần thiết cho các hàng khác</a:t>
            </a:r>
          </a:p>
          <a:p>
            <a:pPr lvl="2" eaLnBrk="1" hangingPunct="1">
              <a:lnSpc>
                <a:spcPct val="90000"/>
              </a:lnSpc>
            </a:pPr>
            <a:r>
              <a:rPr lang="en-US"/>
              <a:t>Dị thường khi hiệu chỉnh (Modification anomaly) – thay đổi dữ liệu ở một hàng đòi hỏi thay đổi dữ liệu của các hàng khác vì trùng lặp</a:t>
            </a:r>
          </a:p>
          <a:p>
            <a:pPr eaLnBrk="1" hangingPunct="1">
              <a:lnSpc>
                <a:spcPct val="90000"/>
              </a:lnSpc>
            </a:pPr>
            <a:r>
              <a:rPr lang="en-US"/>
              <a:t>Để chuẩn hóa dữ liệu dựa vào các dạng chuẩn</a:t>
            </a:r>
          </a:p>
          <a:p>
            <a:pPr lvl="1" eaLnBrk="1" hangingPunct="1">
              <a:lnSpc>
                <a:spcPct val="90000"/>
              </a:lnSpc>
              <a:buFontTx/>
              <a:buNone/>
            </a:pPr>
            <a:endParaRPr lang="en-US"/>
          </a:p>
        </p:txBody>
      </p:sp>
    </p:spTree>
    <p:extLst>
      <p:ext uri="{BB962C8B-B14F-4D97-AF65-F5344CB8AC3E}">
        <p14:creationId xmlns:p14="http://schemas.microsoft.com/office/powerpoint/2010/main" val="1449118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67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67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67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67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idx="4294967295"/>
          </p:nvPr>
        </p:nvSpPr>
        <p:spPr/>
        <p:txBody>
          <a:bodyPr/>
          <a:lstStyle/>
          <a:p>
            <a:pPr eaLnBrk="1" hangingPunct="1"/>
            <a:r>
              <a:rPr lang="en-US"/>
              <a:t>Chuẩn hóa dữ liệu (tt)</a:t>
            </a:r>
          </a:p>
        </p:txBody>
      </p:sp>
      <p:sp>
        <p:nvSpPr>
          <p:cNvPr id="261123" name="Rectangle 3"/>
          <p:cNvSpPr>
            <a:spLocks noGrp="1" noChangeArrowheads="1"/>
          </p:cNvSpPr>
          <p:nvPr>
            <p:ph type="body" idx="4294967295"/>
          </p:nvPr>
        </p:nvSpPr>
        <p:spPr/>
        <p:txBody>
          <a:bodyPr/>
          <a:lstStyle/>
          <a:p>
            <a:pPr eaLnBrk="1" hangingPunct="1"/>
            <a:r>
              <a:rPr lang="en-US"/>
              <a:t>Có các dạng chuẩn sau:</a:t>
            </a:r>
          </a:p>
          <a:p>
            <a:pPr marL="669925" lvl="1" indent="-325438" eaLnBrk="1" hangingPunct="1"/>
            <a:r>
              <a:rPr lang="en-US"/>
              <a:t>Dạng chuẩn 1 (First Normal Form) – 1NF</a:t>
            </a:r>
          </a:p>
          <a:p>
            <a:pPr marL="669925" lvl="1" indent="-325438" eaLnBrk="1" hangingPunct="1"/>
            <a:r>
              <a:rPr lang="en-US"/>
              <a:t>Dạng chuẩn 2 (Second Normal Form) – 2NF</a:t>
            </a:r>
          </a:p>
          <a:p>
            <a:pPr marL="669925" lvl="1" indent="-325438" eaLnBrk="1" hangingPunct="1"/>
            <a:r>
              <a:rPr lang="en-US"/>
              <a:t>Dạng chuẩn 3 (Third Normal Form) – 3NF</a:t>
            </a:r>
          </a:p>
          <a:p>
            <a:pPr marL="669925" lvl="1" indent="-325438" eaLnBrk="1" hangingPunct="1"/>
            <a:r>
              <a:rPr lang="en-US"/>
              <a:t>Dạng chuẩn Boyce codd (Boyce codd Normal Form) – BCNF</a:t>
            </a:r>
          </a:p>
          <a:p>
            <a:pPr marL="669925" lvl="1" indent="-325438" eaLnBrk="1" hangingPunct="1">
              <a:buFontTx/>
              <a:buNone/>
            </a:pPr>
            <a:endParaRPr lang="en-US"/>
          </a:p>
        </p:txBody>
      </p:sp>
      <p:sp>
        <p:nvSpPr>
          <p:cNvPr id="818181" name="AutoShape 5"/>
          <p:cNvSpPr>
            <a:spLocks noChangeArrowheads="1"/>
          </p:cNvSpPr>
          <p:nvPr/>
        </p:nvSpPr>
        <p:spPr bwMode="auto">
          <a:xfrm>
            <a:off x="2971800" y="4267200"/>
            <a:ext cx="3886200" cy="1600200"/>
          </a:xfrm>
          <a:prstGeom prst="wedgeRectCallout">
            <a:avLst>
              <a:gd name="adj1" fmla="val -23282"/>
              <a:gd name="adj2" fmla="val -97819"/>
            </a:avLst>
          </a:prstGeom>
          <a:solidFill>
            <a:srgbClr val="00FF00"/>
          </a:solidFill>
          <a:ln w="12700" algn="ctr">
            <a:solidFill>
              <a:srgbClr val="00FF00"/>
            </a:solidFill>
            <a:miter lim="800000"/>
            <a:headEnd/>
            <a:tailEnd/>
          </a:ln>
        </p:spPr>
        <p:txBody>
          <a:bodyPr anchor="ctr"/>
          <a:lstStyle/>
          <a:p>
            <a:pPr marL="342900" indent="-342900" fontAlgn="base">
              <a:spcBef>
                <a:spcPct val="50000"/>
              </a:spcBef>
              <a:spcAft>
                <a:spcPct val="0"/>
              </a:spcAft>
            </a:pPr>
            <a:r>
              <a:rPr lang="en-US" sz="2900">
                <a:solidFill>
                  <a:srgbClr val="CC0000"/>
                </a:solidFill>
                <a:latin typeface="Tahoma" pitchFamily="34" charset="0"/>
              </a:rPr>
              <a:t>1. Là gì?</a:t>
            </a:r>
          </a:p>
          <a:p>
            <a:pPr marL="342900" indent="-342900" fontAlgn="base">
              <a:spcBef>
                <a:spcPct val="50000"/>
              </a:spcBef>
              <a:spcAft>
                <a:spcPct val="0"/>
              </a:spcAft>
            </a:pPr>
            <a:r>
              <a:rPr lang="en-US" sz="2900">
                <a:solidFill>
                  <a:srgbClr val="CC0000"/>
                </a:solidFill>
                <a:latin typeface="Tahoma" pitchFamily="34" charset="0"/>
              </a:rPr>
              <a:t>2. Cách kiểm tra?</a:t>
            </a:r>
          </a:p>
          <a:p>
            <a:pPr marL="342900" indent="-342900" fontAlgn="base">
              <a:spcBef>
                <a:spcPct val="50000"/>
              </a:spcBef>
              <a:spcAft>
                <a:spcPct val="0"/>
              </a:spcAft>
            </a:pPr>
            <a:r>
              <a:rPr lang="en-US" sz="2900">
                <a:solidFill>
                  <a:srgbClr val="CC0000"/>
                </a:solidFill>
                <a:latin typeface="Tahoma" pitchFamily="34" charset="0"/>
              </a:rPr>
              <a:t>3. Cách chuẩn hóa?</a:t>
            </a:r>
          </a:p>
        </p:txBody>
      </p:sp>
    </p:spTree>
    <p:extLst>
      <p:ext uri="{BB962C8B-B14F-4D97-AF65-F5344CB8AC3E}">
        <p14:creationId xmlns:p14="http://schemas.microsoft.com/office/powerpoint/2010/main" val="3546170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1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1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1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11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8181"/>
                                        </p:tgtEl>
                                        <p:attrNameLst>
                                          <p:attrName>style.visibility</p:attrName>
                                        </p:attrNameLst>
                                      </p:cBhvr>
                                      <p:to>
                                        <p:strVal val="visible"/>
                                      </p:to>
                                    </p:set>
                                    <p:anim calcmode="lin" valueType="num">
                                      <p:cBhvr additive="base">
                                        <p:cTn id="19" dur="500" fill="hold"/>
                                        <p:tgtEl>
                                          <p:spTgt spid="818181"/>
                                        </p:tgtEl>
                                        <p:attrNameLst>
                                          <p:attrName>ppt_x</p:attrName>
                                        </p:attrNameLst>
                                      </p:cBhvr>
                                      <p:tavLst>
                                        <p:tav tm="0">
                                          <p:val>
                                            <p:strVal val="#ppt_x"/>
                                          </p:val>
                                        </p:tav>
                                        <p:tav tm="100000">
                                          <p:val>
                                            <p:strVal val="#ppt_x"/>
                                          </p:val>
                                        </p:tav>
                                      </p:tavLst>
                                    </p:anim>
                                    <p:anim calcmode="lin" valueType="num">
                                      <p:cBhvr additive="base">
                                        <p:cTn id="20" dur="500" fill="hold"/>
                                        <p:tgtEl>
                                          <p:spTgt spid="818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P spid="818181"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TotalTime>
  <Words>7431</Words>
  <Application>Microsoft Macintosh PowerPoint</Application>
  <PresentationFormat>On-screen Show (4:3)</PresentationFormat>
  <Paragraphs>930</Paragraphs>
  <Slides>66</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5" baseType="lpstr">
      <vt:lpstr>Arial</vt:lpstr>
      <vt:lpstr>Calibri</vt:lpstr>
      <vt:lpstr>Lucida Sans Unicode</vt:lpstr>
      <vt:lpstr>Tahoma</vt:lpstr>
      <vt:lpstr>Times New Roman</vt:lpstr>
      <vt:lpstr>Wingdings</vt:lpstr>
      <vt:lpstr>Wingdings 2</vt:lpstr>
      <vt:lpstr>Default Design</vt:lpstr>
      <vt:lpstr>Equation</vt:lpstr>
      <vt:lpstr>Chương VI  CHUẨN HÓA CƠ SỞ DỮ LIỆU</vt:lpstr>
      <vt:lpstr>PowerPoint Presentation</vt:lpstr>
      <vt:lpstr>Nội dung chương VI</vt:lpstr>
      <vt:lpstr>Tại sao?</vt:lpstr>
      <vt:lpstr>PowerPoint Presentation</vt:lpstr>
      <vt:lpstr>PowerPoint Presentation</vt:lpstr>
      <vt:lpstr>Chuẩn hóa dữ liệu</vt:lpstr>
      <vt:lpstr>Chuẩn hóa dữ liệu (tt)</vt:lpstr>
      <vt:lpstr>Chuẩn hóa dữ liệu (tt)</vt:lpstr>
      <vt:lpstr>Các dạng chuẩn – Dạng chuẩn 1 (1NF)</vt:lpstr>
      <vt:lpstr>Các dạng chuẩn – Dạng chuẩn 1 (1NF)</vt:lpstr>
      <vt:lpstr>Các dạng chuẩn – Dạng chuẩn 1 (1NF) (tt)</vt:lpstr>
      <vt:lpstr>Các dạng chuẩn – Dạng chuẩn 1 (1NF) (tt)</vt:lpstr>
      <vt:lpstr>Các dạng chuẩn – Dạng chuẩn 1 (1NF) (tt)</vt:lpstr>
      <vt:lpstr>Các dạng chuẩn – Dạng chuẩn 1 (1NF) (tt)</vt:lpstr>
      <vt:lpstr>Các dạng chuẩn – Dạng chuẩn 1 (1NF) (tt)</vt:lpstr>
      <vt:lpstr>Các dạng chuẩn – Dạng chuẩn 2 (2NF)</vt:lpstr>
      <vt:lpstr>Các dạng chuẩn – Dạng chuẩn 2 (2NF) (tt)</vt:lpstr>
      <vt:lpstr>Các dạng chuẩn – Dạng chuẩn 2 (2NF) (tt)</vt:lpstr>
      <vt:lpstr>PowerPoint Presentation</vt:lpstr>
      <vt:lpstr>Các dạng chuẩn – Dạng chuẩn 2 (2NF) (tt)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dạng chuẩn – Dạng chuẩn 3 (3NF)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dạng chuẩn – Dạng chuẩn 3 (3NF)  - Cách chuẩn hóa lược đồ về 3NF (tt)</vt:lpstr>
      <vt:lpstr>PowerPoint Presentation</vt:lpstr>
      <vt:lpstr>Các dạng chuẩn – Tóm lại</vt:lpstr>
      <vt:lpstr>Các dạng chuẩn – Dạng chuẩn Boyce codd (BCNF)</vt:lpstr>
      <vt:lpstr>Các dạng chuẩn – Dạng chuẩn Boyce codd  – Kiểm tra lược đồ là BCNF</vt:lpstr>
      <vt:lpstr>Các dạng chuẩn – Dạng chuẩn Boyce codd (tt)</vt:lpstr>
      <vt:lpstr>Các dạng chuẩn – Tóm lại</vt:lpstr>
      <vt:lpstr>Các bước chuẩn hóa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Phân rã các lược đồ quan hệ - Kiểm tra phân rã bảo toàn phụ thuộc hàm (tt)</vt:lpstr>
      <vt:lpstr>Phân rã các lược đồ quan hệ (tt)</vt:lpstr>
      <vt:lpstr>Phân rã các lược đồ quan hệ - Phân rã thành 3NF</vt:lpstr>
      <vt:lpstr>Phân rã các lược đồ quan hệ - Phân rã thành 3NF – Ví dụ</vt:lpstr>
      <vt:lpstr>Phân rã các lược đồ quan hệ - Phân rã thành BCNF</vt:lpstr>
      <vt:lpstr>Phân rã các lược đồ quan hệ - Phân rã thành BCNF</vt:lpstr>
      <vt:lpstr>Phân rã các lược đồ quan hệ - Phân rã thành BCNF – Ví dụ</vt:lpstr>
      <vt:lpstr>Phân rã các lược đồ quan hệ - Phân rã thành BCNF – Ví dụ (tt)</vt:lpstr>
      <vt:lpstr>Phân rã các lược đồ quan hệ - Phân rã thành BCNF – Ví dụ (tt)</vt:lpstr>
      <vt:lpstr>Phân rã kết nối không mất thông tin về BCNF</vt:lpstr>
      <vt:lpstr>Phân rã kết nối không mất thông tin về BCNF (tt)</vt:lpstr>
      <vt:lpstr>Tổng kết về chuẩn hóa CSDL</vt:lpstr>
      <vt:lpstr>Tổng kết về chuẩn hóa CSDL (tt)</vt:lpstr>
      <vt:lpstr>Bài tập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VI  CHUẨN HÓA CƠ SỞ DỮ LIỆU</dc:title>
  <dc:creator>Vu Hong</dc:creator>
  <cp:lastModifiedBy>Microsoft Office User</cp:lastModifiedBy>
  <cp:revision>10</cp:revision>
  <dcterms:created xsi:type="dcterms:W3CDTF">2012-01-02T10:22:47Z</dcterms:created>
  <dcterms:modified xsi:type="dcterms:W3CDTF">2022-05-18T02:38:13Z</dcterms:modified>
</cp:coreProperties>
</file>