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smtClean="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smtClean="0"/>
              <a:t>Click to edit Master subtitle style</a:t>
            </a:r>
          </a:p>
        </p:txBody>
      </p:sp>
    </p:spTree>
    <p:extLst>
      <p:ext uri="{BB962C8B-B14F-4D97-AF65-F5344CB8AC3E}">
        <p14:creationId xmlns:p14="http://schemas.microsoft.com/office/powerpoint/2010/main" val="103177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54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1238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smtClean="0"/>
          </a:p>
        </p:txBody>
      </p:sp>
    </p:spTree>
    <p:extLst>
      <p:ext uri="{BB962C8B-B14F-4D97-AF65-F5344CB8AC3E}">
        <p14:creationId xmlns:p14="http://schemas.microsoft.com/office/powerpoint/2010/main" val="3293858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7320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526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212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249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890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40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36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184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92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4076989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2" name="Rectangle 4"/>
          <p:cNvSpPr>
            <a:spLocks noGrp="1" noChangeArrowheads="1"/>
          </p:cNvSpPr>
          <p:nvPr>
            <p:ph type="ctrTitle"/>
          </p:nvPr>
        </p:nvSpPr>
        <p:spPr/>
        <p:txBody>
          <a:bodyPr/>
          <a:lstStyle/>
          <a:p>
            <a:pPr>
              <a:defRPr/>
            </a:pPr>
            <a:r>
              <a:rPr lang="en-US" sz="2000"/>
              <a:t>Chương VII </a:t>
            </a:r>
            <a:br>
              <a:rPr lang="en-US" sz="2000"/>
            </a:br>
            <a:r>
              <a:rPr lang="en-US" sz="4000">
                <a:effectLst>
                  <a:outerShdw blurRad="38100" dist="38100" dir="2700000" algn="tl">
                    <a:srgbClr val="000000"/>
                  </a:outerShdw>
                </a:effectLst>
              </a:rPr>
              <a:t>TỐI ƯU HÓA CÂU HỎI</a:t>
            </a:r>
          </a:p>
        </p:txBody>
      </p:sp>
      <p:sp>
        <p:nvSpPr>
          <p:cNvPr id="337923" name="Rectangle 5"/>
          <p:cNvSpPr>
            <a:spLocks noGrp="1" noChangeArrowheads="1"/>
          </p:cNvSpPr>
          <p:nvPr>
            <p:ph type="subTitle" idx="1"/>
          </p:nvPr>
        </p:nvSpPr>
        <p:spPr>
          <a:xfrm>
            <a:off x="1981200" y="3962400"/>
            <a:ext cx="6400800" cy="1752600"/>
          </a:xfrm>
        </p:spPr>
        <p:txBody>
          <a:bodyPr/>
          <a:lstStyle/>
          <a:p>
            <a:pPr eaLnBrk="1" hangingPunct="1"/>
            <a:r>
              <a:rPr lang="en-US"/>
              <a:t>Email: vdhong2008@gmail.com</a:t>
            </a:r>
          </a:p>
          <a:p>
            <a:endParaRPr lang="en-US"/>
          </a:p>
        </p:txBody>
      </p:sp>
    </p:spTree>
    <p:extLst>
      <p:ext uri="{BB962C8B-B14F-4D97-AF65-F5344CB8AC3E}">
        <p14:creationId xmlns:p14="http://schemas.microsoft.com/office/powerpoint/2010/main" val="3204813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smtClean="0"/>
              <a:t>Biểu thức tương đương (tt)</a:t>
            </a:r>
          </a:p>
        </p:txBody>
      </p:sp>
      <p:sp>
        <p:nvSpPr>
          <p:cNvPr id="323587" name="Rectangle 3"/>
          <p:cNvSpPr>
            <a:spLocks noGrp="1" noChangeArrowheads="1"/>
          </p:cNvSpPr>
          <p:nvPr>
            <p:ph type="body" idx="1"/>
          </p:nvPr>
        </p:nvSpPr>
        <p:spPr/>
        <p:txBody>
          <a:bodyPr/>
          <a:lstStyle/>
          <a:p>
            <a:pPr>
              <a:lnSpc>
                <a:spcPct val="80000"/>
              </a:lnSpc>
            </a:pPr>
            <a:r>
              <a:rPr lang="en-US" b="1" smtClean="0"/>
              <a:t>Các quy tắc liên quan tới phép kết nối và phép tích Đề - các (tt)</a:t>
            </a:r>
            <a:endParaRPr lang="en-US" b="1" i="1" smtClean="0"/>
          </a:p>
          <a:p>
            <a:pPr lvl="1">
              <a:lnSpc>
                <a:spcPct val="80000"/>
              </a:lnSpc>
            </a:pPr>
            <a:r>
              <a:rPr lang="en-US" b="1" i="1" smtClean="0"/>
              <a:t>L2: Quy tắc kết hợp của phép kết nối và phép tích Đề các</a:t>
            </a:r>
            <a:endParaRPr lang="en-US" smtClean="0"/>
          </a:p>
          <a:p>
            <a:pPr lvl="1">
              <a:lnSpc>
                <a:spcPct val="80000"/>
              </a:lnSpc>
              <a:buFontTx/>
              <a:buNone/>
            </a:pPr>
            <a:r>
              <a:rPr lang="en-US" smtClean="0"/>
              <a:t>	Nếu E1, E2, E3 là các biểu thức quan hệ, F1, F2 là các điều kiện thì:</a:t>
            </a:r>
          </a:p>
          <a:p>
            <a:pPr lvl="1">
              <a:lnSpc>
                <a:spcPct val="80000"/>
              </a:lnSpc>
              <a:buFontTx/>
              <a:buNone/>
            </a:pPr>
            <a:endParaRPr lang="pt-BR" smtClean="0"/>
          </a:p>
          <a:p>
            <a:pPr lvl="1">
              <a:lnSpc>
                <a:spcPct val="80000"/>
              </a:lnSpc>
              <a:buFontTx/>
              <a:buNone/>
            </a:pPr>
            <a:r>
              <a:rPr lang="pt-BR" smtClean="0"/>
              <a:t>	</a:t>
            </a:r>
            <a:r>
              <a:rPr lang="pt-BR" b="1" smtClean="0">
                <a:solidFill>
                  <a:schemeClr val="tx1"/>
                </a:solidFill>
              </a:rPr>
              <a:t>(E1 </a:t>
            </a:r>
            <a:r>
              <a:rPr lang="en-US" b="1" smtClean="0">
                <a:solidFill>
                  <a:schemeClr val="tx1"/>
                </a:solidFill>
                <a:sym typeface="Wingdings 3" pitchFamily="18" charset="2"/>
              </a:rPr>
              <a:t></a:t>
            </a:r>
            <a:r>
              <a:rPr lang="pt-BR" b="1" smtClean="0">
                <a:solidFill>
                  <a:schemeClr val="tx1"/>
                </a:solidFill>
              </a:rPr>
              <a:t> </a:t>
            </a:r>
            <a:r>
              <a:rPr lang="pt-BR" b="1" baseline="-25000" smtClean="0">
                <a:solidFill>
                  <a:schemeClr val="tx1"/>
                </a:solidFill>
              </a:rPr>
              <a:t>F1</a:t>
            </a:r>
            <a:r>
              <a:rPr lang="pt-BR" b="1" smtClean="0">
                <a:solidFill>
                  <a:schemeClr val="tx1"/>
                </a:solidFill>
              </a:rPr>
              <a:t>E2) </a:t>
            </a:r>
            <a:r>
              <a:rPr lang="en-US" b="1" smtClean="0">
                <a:solidFill>
                  <a:schemeClr val="tx1"/>
                </a:solidFill>
                <a:sym typeface="Wingdings 3" pitchFamily="18" charset="2"/>
              </a:rPr>
              <a:t></a:t>
            </a:r>
            <a:r>
              <a:rPr lang="pt-BR" b="1" baseline="-25000" smtClean="0">
                <a:solidFill>
                  <a:schemeClr val="tx1"/>
                </a:solidFill>
              </a:rPr>
              <a:t> F2</a:t>
            </a:r>
            <a:r>
              <a:rPr lang="pt-BR" b="1" smtClean="0">
                <a:solidFill>
                  <a:schemeClr val="tx1"/>
                </a:solidFill>
              </a:rPr>
              <a:t> E3 </a:t>
            </a:r>
            <a:r>
              <a:rPr lang="en-US" b="1" smtClean="0">
                <a:solidFill>
                  <a:schemeClr val="tx1"/>
                </a:solidFill>
                <a:sym typeface="Symbol" pitchFamily="18" charset="2"/>
              </a:rPr>
              <a:t></a:t>
            </a:r>
            <a:r>
              <a:rPr lang="pt-BR" b="1" smtClean="0">
                <a:solidFill>
                  <a:schemeClr val="tx1"/>
                </a:solidFill>
              </a:rPr>
              <a:t> E1 </a:t>
            </a:r>
            <a:r>
              <a:rPr lang="en-US" b="1" smtClean="0">
                <a:solidFill>
                  <a:schemeClr val="tx1"/>
                </a:solidFill>
                <a:sym typeface="Wingdings 3" pitchFamily="18" charset="2"/>
              </a:rPr>
              <a:t></a:t>
            </a:r>
            <a:r>
              <a:rPr lang="pt-BR" b="1" smtClean="0">
                <a:solidFill>
                  <a:schemeClr val="tx1"/>
                </a:solidFill>
              </a:rPr>
              <a:t> </a:t>
            </a:r>
            <a:r>
              <a:rPr lang="pt-BR" b="1" baseline="-25000" smtClean="0">
                <a:solidFill>
                  <a:schemeClr val="tx1"/>
                </a:solidFill>
              </a:rPr>
              <a:t>F1</a:t>
            </a:r>
            <a:r>
              <a:rPr lang="pt-BR" b="1" smtClean="0">
                <a:solidFill>
                  <a:schemeClr val="tx1"/>
                </a:solidFill>
              </a:rPr>
              <a:t> (E2 </a:t>
            </a:r>
            <a:r>
              <a:rPr lang="en-US" b="1" smtClean="0">
                <a:solidFill>
                  <a:schemeClr val="tx1"/>
                </a:solidFill>
                <a:sym typeface="Wingdings 3" pitchFamily="18" charset="2"/>
              </a:rPr>
              <a:t></a:t>
            </a:r>
            <a:r>
              <a:rPr lang="pt-BR" b="1" smtClean="0">
                <a:solidFill>
                  <a:schemeClr val="tx1"/>
                </a:solidFill>
              </a:rPr>
              <a:t> </a:t>
            </a:r>
            <a:r>
              <a:rPr lang="pt-BR" b="1" baseline="-25000" smtClean="0">
                <a:solidFill>
                  <a:schemeClr val="tx1"/>
                </a:solidFill>
              </a:rPr>
              <a:t>F2</a:t>
            </a:r>
            <a:r>
              <a:rPr lang="pt-BR" b="1" smtClean="0">
                <a:solidFill>
                  <a:schemeClr val="tx1"/>
                </a:solidFill>
              </a:rPr>
              <a:t> E3)</a:t>
            </a:r>
          </a:p>
          <a:p>
            <a:pPr lvl="1">
              <a:lnSpc>
                <a:spcPct val="80000"/>
              </a:lnSpc>
              <a:buFontTx/>
              <a:buNone/>
            </a:pPr>
            <a:r>
              <a:rPr lang="pt-BR" b="1" smtClean="0">
                <a:solidFill>
                  <a:schemeClr val="tx1"/>
                </a:solidFill>
              </a:rPr>
              <a:t>	(E1 * E2)*E3 </a:t>
            </a:r>
            <a:r>
              <a:rPr lang="pt-BR" b="1" smtClean="0">
                <a:solidFill>
                  <a:schemeClr val="tx1"/>
                </a:solidFill>
                <a:sym typeface="Symbol" pitchFamily="18" charset="2"/>
              </a:rPr>
              <a:t></a:t>
            </a:r>
            <a:r>
              <a:rPr lang="pt-BR" b="1" smtClean="0">
                <a:solidFill>
                  <a:schemeClr val="tx1"/>
                </a:solidFill>
              </a:rPr>
              <a:t> E1 * (E2 * E3)		</a:t>
            </a:r>
          </a:p>
          <a:p>
            <a:pPr lvl="1">
              <a:lnSpc>
                <a:spcPct val="80000"/>
              </a:lnSpc>
              <a:buFontTx/>
              <a:buNone/>
            </a:pPr>
            <a:r>
              <a:rPr lang="pt-BR" b="1" smtClean="0">
                <a:solidFill>
                  <a:schemeClr val="tx1"/>
                </a:solidFill>
              </a:rPr>
              <a:t>	(E1 x E2) x E3 </a:t>
            </a:r>
            <a:r>
              <a:rPr lang="pt-BR" b="1" smtClean="0">
                <a:solidFill>
                  <a:schemeClr val="tx1"/>
                </a:solidFill>
                <a:sym typeface="Symbol" pitchFamily="18" charset="2"/>
              </a:rPr>
              <a:t></a:t>
            </a:r>
            <a:r>
              <a:rPr lang="pt-BR" b="1" smtClean="0">
                <a:solidFill>
                  <a:schemeClr val="tx1"/>
                </a:solidFill>
              </a:rPr>
              <a:t> E1 x (E2 x E3)</a:t>
            </a:r>
            <a:r>
              <a:rPr lang="en-US" b="1" smtClean="0">
                <a:solidFill>
                  <a:schemeClr val="tx1"/>
                </a:solidFill>
              </a:rPr>
              <a:t> </a:t>
            </a:r>
          </a:p>
        </p:txBody>
      </p:sp>
    </p:spTree>
    <p:extLst>
      <p:ext uri="{BB962C8B-B14F-4D97-AF65-F5344CB8AC3E}">
        <p14:creationId xmlns:p14="http://schemas.microsoft.com/office/powerpoint/2010/main" val="3544681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5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smtClean="0"/>
              <a:t>Biểu thức tương đương (tt)</a:t>
            </a:r>
          </a:p>
        </p:txBody>
      </p:sp>
      <p:sp>
        <p:nvSpPr>
          <p:cNvPr id="324611" name="Rectangle 3"/>
          <p:cNvSpPr>
            <a:spLocks noGrp="1" noChangeArrowheads="1"/>
          </p:cNvSpPr>
          <p:nvPr>
            <p:ph type="body" idx="1"/>
          </p:nvPr>
        </p:nvSpPr>
        <p:spPr/>
        <p:txBody>
          <a:bodyPr/>
          <a:lstStyle/>
          <a:p>
            <a:pPr>
              <a:lnSpc>
                <a:spcPct val="90000"/>
              </a:lnSpc>
            </a:pPr>
            <a:r>
              <a:rPr lang="pt-BR" b="1" smtClean="0"/>
              <a:t>Các quy tắc liên quan tới phép chọn và phép chiếu</a:t>
            </a:r>
          </a:p>
          <a:p>
            <a:pPr lvl="1">
              <a:lnSpc>
                <a:spcPct val="90000"/>
              </a:lnSpc>
            </a:pPr>
            <a:r>
              <a:rPr lang="pt-BR" b="1" i="1" smtClean="0"/>
              <a:t>L3: Dãy các phép chiếu</a:t>
            </a:r>
          </a:p>
          <a:p>
            <a:pPr lvl="1" algn="ctr">
              <a:lnSpc>
                <a:spcPct val="90000"/>
              </a:lnSpc>
              <a:buFontTx/>
              <a:buNone/>
            </a:pPr>
            <a:r>
              <a:rPr lang="pt-BR" b="1" smtClean="0">
                <a:solidFill>
                  <a:schemeClr val="tx1"/>
                </a:solidFill>
              </a:rPr>
              <a:t>	∏</a:t>
            </a:r>
            <a:r>
              <a:rPr lang="pt-BR" b="1" baseline="-25000" smtClean="0">
                <a:solidFill>
                  <a:schemeClr val="tx1"/>
                </a:solidFill>
              </a:rPr>
              <a:t>A1A2A3…An</a:t>
            </a:r>
            <a:r>
              <a:rPr lang="pt-BR" b="1" smtClean="0">
                <a:solidFill>
                  <a:schemeClr val="tx1"/>
                </a:solidFill>
              </a:rPr>
              <a:t>(∏</a:t>
            </a:r>
            <a:r>
              <a:rPr lang="pt-BR" b="1" baseline="-25000" smtClean="0">
                <a:solidFill>
                  <a:schemeClr val="tx1"/>
                </a:solidFill>
              </a:rPr>
              <a:t>B1B2..Bm</a:t>
            </a:r>
            <a:r>
              <a:rPr lang="pt-BR" b="1" smtClean="0">
                <a:solidFill>
                  <a:schemeClr val="tx1"/>
                </a:solidFill>
              </a:rPr>
              <a:t>(E)) = ∏</a:t>
            </a:r>
            <a:r>
              <a:rPr lang="pt-BR" b="1" baseline="-25000" smtClean="0">
                <a:solidFill>
                  <a:schemeClr val="tx1"/>
                </a:solidFill>
              </a:rPr>
              <a:t>A1A2A3…An</a:t>
            </a:r>
            <a:r>
              <a:rPr lang="pt-BR" b="1" smtClean="0">
                <a:solidFill>
                  <a:schemeClr val="tx1"/>
                </a:solidFill>
              </a:rPr>
              <a:t>(E) </a:t>
            </a:r>
          </a:p>
          <a:p>
            <a:pPr lvl="1" algn="l">
              <a:lnSpc>
                <a:spcPct val="90000"/>
              </a:lnSpc>
              <a:buFontTx/>
              <a:buNone/>
            </a:pPr>
            <a:r>
              <a:rPr lang="pt-BR" smtClean="0"/>
              <a:t>		        nếu A</a:t>
            </a:r>
            <a:r>
              <a:rPr lang="pt-BR" baseline="-25000" smtClean="0"/>
              <a:t>1</a:t>
            </a:r>
            <a:r>
              <a:rPr lang="pt-BR" smtClean="0"/>
              <a:t>A</a:t>
            </a:r>
            <a:r>
              <a:rPr lang="pt-BR" baseline="-25000" smtClean="0"/>
              <a:t>2</a:t>
            </a:r>
            <a:r>
              <a:rPr lang="pt-BR" smtClean="0"/>
              <a:t>...A</a:t>
            </a:r>
            <a:r>
              <a:rPr lang="pt-BR" baseline="-25000" smtClean="0"/>
              <a:t>n</a:t>
            </a:r>
            <a:r>
              <a:rPr lang="pt-BR" smtClean="0"/>
              <a:t> </a:t>
            </a:r>
            <a:r>
              <a:rPr lang="pt-BR" smtClean="0">
                <a:sym typeface="Symbol" pitchFamily="18" charset="2"/>
              </a:rPr>
              <a:t></a:t>
            </a:r>
            <a:r>
              <a:rPr lang="pt-BR" smtClean="0"/>
              <a:t> B</a:t>
            </a:r>
            <a:r>
              <a:rPr lang="pt-BR" baseline="-25000" smtClean="0"/>
              <a:t>1</a:t>
            </a:r>
            <a:r>
              <a:rPr lang="pt-BR" smtClean="0"/>
              <a:t>B</a:t>
            </a:r>
            <a:r>
              <a:rPr lang="pt-BR" baseline="-25000" smtClean="0"/>
              <a:t>2</a:t>
            </a:r>
            <a:r>
              <a:rPr lang="pt-BR" smtClean="0"/>
              <a:t>...B</a:t>
            </a:r>
            <a:r>
              <a:rPr lang="pt-BR" baseline="-25000" smtClean="0"/>
              <a:t>m</a:t>
            </a:r>
          </a:p>
          <a:p>
            <a:pPr lvl="1">
              <a:lnSpc>
                <a:spcPct val="90000"/>
              </a:lnSpc>
              <a:buFontTx/>
              <a:buNone/>
            </a:pPr>
            <a:endParaRPr lang="pt-BR" smtClean="0"/>
          </a:p>
          <a:p>
            <a:pPr lvl="1">
              <a:lnSpc>
                <a:spcPct val="90000"/>
              </a:lnSpc>
            </a:pPr>
            <a:r>
              <a:rPr lang="pt-BR" b="1" i="1" smtClean="0"/>
              <a:t>L4: Dãy các phép chọn</a:t>
            </a:r>
          </a:p>
          <a:p>
            <a:pPr lvl="1" algn="ctr">
              <a:lnSpc>
                <a:spcPct val="90000"/>
              </a:lnSpc>
              <a:buFontTx/>
              <a:buNone/>
            </a:pPr>
            <a:r>
              <a:rPr lang="pt-BR" smtClean="0">
                <a:latin typeface="Times New Roman" pitchFamily="18" charset="0"/>
              </a:rPr>
              <a:t>	</a:t>
            </a:r>
            <a:r>
              <a:rPr lang="pt-BR" b="1" smtClean="0">
                <a:solidFill>
                  <a:schemeClr val="tx1"/>
                </a:solidFill>
                <a:latin typeface="Times New Roman" pitchFamily="18" charset="0"/>
              </a:rPr>
              <a:t>σ</a:t>
            </a:r>
            <a:r>
              <a:rPr lang="pt-BR" b="1" baseline="-25000" smtClean="0">
                <a:solidFill>
                  <a:schemeClr val="tx1"/>
                </a:solidFill>
              </a:rPr>
              <a:t>F1</a:t>
            </a:r>
            <a:r>
              <a:rPr lang="pt-BR" b="1" smtClean="0">
                <a:solidFill>
                  <a:schemeClr val="tx1"/>
                </a:solidFill>
                <a:latin typeface="Times New Roman" pitchFamily="18" charset="0"/>
              </a:rPr>
              <a:t>(σ</a:t>
            </a:r>
            <a:r>
              <a:rPr lang="pt-BR" b="1" baseline="-25000" smtClean="0">
                <a:solidFill>
                  <a:schemeClr val="tx1"/>
                </a:solidFill>
              </a:rPr>
              <a:t>F2</a:t>
            </a:r>
            <a:r>
              <a:rPr lang="pt-BR" b="1" smtClean="0">
                <a:solidFill>
                  <a:schemeClr val="tx1"/>
                </a:solidFill>
                <a:latin typeface="Times New Roman" pitchFamily="18" charset="0"/>
              </a:rPr>
              <a:t>(E)) = σ</a:t>
            </a:r>
            <a:r>
              <a:rPr lang="pt-BR" b="1" baseline="-25000" smtClean="0">
                <a:solidFill>
                  <a:schemeClr val="tx1"/>
                </a:solidFill>
              </a:rPr>
              <a:t>F1 </a:t>
            </a:r>
            <a:r>
              <a:rPr lang="pt-BR" b="1" baseline="-25000" smtClean="0">
                <a:solidFill>
                  <a:schemeClr val="tx1"/>
                </a:solidFill>
                <a:sym typeface="Symbol" pitchFamily="18" charset="2"/>
              </a:rPr>
              <a:t></a:t>
            </a:r>
            <a:r>
              <a:rPr lang="pt-BR" b="1" baseline="-25000" smtClean="0">
                <a:solidFill>
                  <a:schemeClr val="tx1"/>
                </a:solidFill>
              </a:rPr>
              <a:t> F2</a:t>
            </a:r>
            <a:r>
              <a:rPr lang="pt-BR" b="1" smtClean="0">
                <a:solidFill>
                  <a:schemeClr val="tx1"/>
                </a:solidFill>
              </a:rPr>
              <a:t> (E)</a:t>
            </a:r>
          </a:p>
          <a:p>
            <a:pPr lvl="1" algn="l">
              <a:lnSpc>
                <a:spcPct val="90000"/>
              </a:lnSpc>
              <a:buFontTx/>
              <a:buNone/>
            </a:pPr>
            <a:r>
              <a:rPr lang="pt-BR" sz="2000" smtClean="0"/>
              <a:t>		Bởi vì F1 </a:t>
            </a:r>
            <a:r>
              <a:rPr lang="pt-BR" sz="2000" baseline="30000" smtClean="0">
                <a:sym typeface="Symbol" pitchFamily="18" charset="2"/>
              </a:rPr>
              <a:t> </a:t>
            </a:r>
            <a:r>
              <a:rPr lang="pt-BR" sz="2000" smtClean="0">
                <a:sym typeface="Symbol" pitchFamily="18" charset="2"/>
              </a:rPr>
              <a:t>F2 = F2 </a:t>
            </a:r>
            <a:r>
              <a:rPr lang="pt-BR" sz="2000" baseline="30000" smtClean="0">
                <a:sym typeface="Symbol" pitchFamily="18" charset="2"/>
              </a:rPr>
              <a:t> </a:t>
            </a:r>
            <a:r>
              <a:rPr lang="pt-BR" sz="2000" smtClean="0">
                <a:sym typeface="Symbol" pitchFamily="18" charset="2"/>
              </a:rPr>
              <a:t>F1 nên phép chọn có tính giao hoán </a:t>
            </a:r>
          </a:p>
          <a:p>
            <a:pPr lvl="1" algn="ctr">
              <a:lnSpc>
                <a:spcPct val="90000"/>
              </a:lnSpc>
              <a:buFontTx/>
              <a:buNone/>
            </a:pPr>
            <a:r>
              <a:rPr lang="pt-BR" b="1" smtClean="0">
                <a:solidFill>
                  <a:schemeClr val="tx1"/>
                </a:solidFill>
                <a:latin typeface="Times New Roman" pitchFamily="18" charset="0"/>
              </a:rPr>
              <a:t>σ</a:t>
            </a:r>
            <a:r>
              <a:rPr lang="pt-BR" b="1" baseline="-25000" smtClean="0">
                <a:solidFill>
                  <a:schemeClr val="tx1"/>
                </a:solidFill>
              </a:rPr>
              <a:t>F1</a:t>
            </a:r>
            <a:r>
              <a:rPr lang="pt-BR" b="1" smtClean="0">
                <a:solidFill>
                  <a:schemeClr val="tx1"/>
                </a:solidFill>
                <a:latin typeface="Times New Roman" pitchFamily="18" charset="0"/>
              </a:rPr>
              <a:t>(σ</a:t>
            </a:r>
            <a:r>
              <a:rPr lang="pt-BR" b="1" baseline="-25000" smtClean="0">
                <a:solidFill>
                  <a:schemeClr val="tx1"/>
                </a:solidFill>
              </a:rPr>
              <a:t>F2</a:t>
            </a:r>
            <a:r>
              <a:rPr lang="pt-BR" b="1" smtClean="0">
                <a:solidFill>
                  <a:schemeClr val="tx1"/>
                </a:solidFill>
                <a:latin typeface="Times New Roman" pitchFamily="18" charset="0"/>
              </a:rPr>
              <a:t>(E)) = σ</a:t>
            </a:r>
            <a:r>
              <a:rPr lang="pt-BR" b="1" baseline="-25000" smtClean="0">
                <a:solidFill>
                  <a:schemeClr val="tx1"/>
                </a:solidFill>
              </a:rPr>
              <a:t>F2</a:t>
            </a:r>
            <a:r>
              <a:rPr lang="pt-BR" b="1" smtClean="0">
                <a:solidFill>
                  <a:schemeClr val="tx1"/>
                </a:solidFill>
                <a:latin typeface="Times New Roman" pitchFamily="18" charset="0"/>
              </a:rPr>
              <a:t>(σ</a:t>
            </a:r>
            <a:r>
              <a:rPr lang="pt-BR" b="1" baseline="-25000" smtClean="0">
                <a:solidFill>
                  <a:schemeClr val="tx1"/>
                </a:solidFill>
              </a:rPr>
              <a:t>F1</a:t>
            </a:r>
            <a:r>
              <a:rPr lang="pt-BR" b="1" smtClean="0">
                <a:solidFill>
                  <a:schemeClr val="tx1"/>
                </a:solidFill>
                <a:latin typeface="Times New Roman" pitchFamily="18" charset="0"/>
              </a:rPr>
              <a:t>(E)) </a:t>
            </a:r>
          </a:p>
        </p:txBody>
      </p:sp>
    </p:spTree>
    <p:extLst>
      <p:ext uri="{BB962C8B-B14F-4D97-AF65-F5344CB8AC3E}">
        <p14:creationId xmlns:p14="http://schemas.microsoft.com/office/powerpoint/2010/main" val="504274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4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46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461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smtClean="0"/>
              <a:t>Biểu thức tương đương (tt)</a:t>
            </a:r>
          </a:p>
        </p:txBody>
      </p:sp>
      <p:sp>
        <p:nvSpPr>
          <p:cNvPr id="325635" name="Rectangle 3"/>
          <p:cNvSpPr>
            <a:spLocks noGrp="1" noChangeArrowheads="1"/>
          </p:cNvSpPr>
          <p:nvPr>
            <p:ph type="body" idx="1"/>
          </p:nvPr>
        </p:nvSpPr>
        <p:spPr/>
        <p:txBody>
          <a:bodyPr/>
          <a:lstStyle/>
          <a:p>
            <a:r>
              <a:rPr lang="pt-BR" b="1" smtClean="0"/>
              <a:t>Các quy tắc liên quan tới phép chọn và phép chiếu (tt)</a:t>
            </a:r>
            <a:endParaRPr lang="pt-BR" smtClean="0"/>
          </a:p>
          <a:p>
            <a:pPr lvl="1"/>
            <a:r>
              <a:rPr lang="pt-BR" sz="2800" b="1" i="1" smtClean="0"/>
              <a:t>L5: Giao hoán phép chọn và phép chiếu</a:t>
            </a:r>
          </a:p>
          <a:p>
            <a:pPr lvl="1" algn="ctr">
              <a:buFontTx/>
              <a:buNone/>
            </a:pPr>
            <a:r>
              <a:rPr lang="pt-BR" sz="2800" b="1" smtClean="0">
                <a:solidFill>
                  <a:schemeClr val="tx1"/>
                </a:solidFill>
                <a:latin typeface="Times New Roman" pitchFamily="18" charset="0"/>
              </a:rPr>
              <a:t>	σ</a:t>
            </a:r>
            <a:r>
              <a:rPr lang="pt-BR" sz="2800" b="1" baseline="-25000" smtClean="0">
                <a:solidFill>
                  <a:schemeClr val="tx1"/>
                </a:solidFill>
              </a:rPr>
              <a:t>F</a:t>
            </a:r>
            <a:r>
              <a:rPr lang="pt-BR" sz="2800" b="1" smtClean="0">
                <a:solidFill>
                  <a:schemeClr val="tx1"/>
                </a:solidFill>
              </a:rPr>
              <a:t>(∏</a:t>
            </a:r>
            <a:r>
              <a:rPr lang="pt-BR" sz="2800" b="1" baseline="-25000" smtClean="0">
                <a:solidFill>
                  <a:schemeClr val="tx1"/>
                </a:solidFill>
              </a:rPr>
              <a:t>A1A2...An</a:t>
            </a:r>
            <a:r>
              <a:rPr lang="pt-BR" sz="2800" b="1" smtClean="0">
                <a:solidFill>
                  <a:schemeClr val="tx1"/>
                </a:solidFill>
              </a:rPr>
              <a:t>(E) </a:t>
            </a:r>
            <a:r>
              <a:rPr lang="pt-BR" sz="2800" b="1" smtClean="0">
                <a:solidFill>
                  <a:schemeClr val="tx1"/>
                </a:solidFill>
                <a:sym typeface="Symbol" pitchFamily="18" charset="2"/>
              </a:rPr>
              <a:t></a:t>
            </a:r>
            <a:r>
              <a:rPr lang="pt-BR" sz="2800" b="1" smtClean="0">
                <a:solidFill>
                  <a:schemeClr val="tx1"/>
                </a:solidFill>
              </a:rPr>
              <a:t> ∏</a:t>
            </a:r>
            <a:r>
              <a:rPr lang="pt-BR" sz="2800" b="1" baseline="-25000" smtClean="0">
                <a:solidFill>
                  <a:schemeClr val="tx1"/>
                </a:solidFill>
              </a:rPr>
              <a:t>A1A2...An</a:t>
            </a:r>
            <a:r>
              <a:rPr lang="pt-BR" sz="2800" b="1" smtClean="0">
                <a:solidFill>
                  <a:schemeClr val="tx1"/>
                </a:solidFill>
                <a:latin typeface="Times New Roman" pitchFamily="18" charset="0"/>
              </a:rPr>
              <a:t> (σ</a:t>
            </a:r>
            <a:r>
              <a:rPr lang="pt-BR" sz="2800" b="1" baseline="-25000" smtClean="0">
                <a:solidFill>
                  <a:schemeClr val="tx1"/>
                </a:solidFill>
              </a:rPr>
              <a:t>F</a:t>
            </a:r>
            <a:r>
              <a:rPr lang="pt-BR" sz="2800" b="1" smtClean="0">
                <a:solidFill>
                  <a:schemeClr val="tx1"/>
                </a:solidFill>
              </a:rPr>
              <a:t>(E))</a:t>
            </a:r>
          </a:p>
        </p:txBody>
      </p:sp>
    </p:spTree>
    <p:extLst>
      <p:ext uri="{BB962C8B-B14F-4D97-AF65-F5344CB8AC3E}">
        <p14:creationId xmlns:p14="http://schemas.microsoft.com/office/powerpoint/2010/main" val="237219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5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5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title" idx="4294967295"/>
          </p:nvPr>
        </p:nvSpPr>
        <p:spPr/>
        <p:txBody>
          <a:bodyPr/>
          <a:lstStyle/>
          <a:p>
            <a:r>
              <a:rPr lang="en-US" smtClean="0"/>
              <a:t>Biểu thức tương đương (tt)</a:t>
            </a:r>
          </a:p>
        </p:txBody>
      </p:sp>
      <p:sp>
        <p:nvSpPr>
          <p:cNvPr id="394243" name="Rectangle 3"/>
          <p:cNvSpPr>
            <a:spLocks noGrp="1" noChangeArrowheads="1"/>
          </p:cNvSpPr>
          <p:nvPr>
            <p:ph type="body" idx="4294967295"/>
          </p:nvPr>
        </p:nvSpPr>
        <p:spPr/>
        <p:txBody>
          <a:bodyPr/>
          <a:lstStyle/>
          <a:p>
            <a:r>
              <a:rPr lang="pt-BR" b="1" smtClean="0"/>
              <a:t>Các quy tắc liên quan tới phép chọn và phép chiếu (tt)</a:t>
            </a:r>
            <a:endParaRPr lang="pt-BR" smtClean="0"/>
          </a:p>
          <a:p>
            <a:pPr lvl="1"/>
            <a:r>
              <a:rPr lang="pt-BR" b="1" i="1" smtClean="0"/>
              <a:t>L6: Giao hoán phép chọn và phép tích Đề các</a:t>
            </a:r>
          </a:p>
          <a:p>
            <a:pPr lvl="1">
              <a:buFontTx/>
              <a:buNone/>
            </a:pPr>
            <a:r>
              <a:rPr lang="pt-BR" smtClean="0"/>
              <a:t>	Nếu tất cả các thuộc tính của F là thuộc tính của E</a:t>
            </a:r>
            <a:r>
              <a:rPr lang="pt-BR" baseline="-25000" smtClean="0"/>
              <a:t>1</a:t>
            </a:r>
            <a:endParaRPr lang="pt-BR" smtClean="0"/>
          </a:p>
          <a:p>
            <a:pPr lvl="1" algn="ctr">
              <a:buFontTx/>
              <a:buNone/>
            </a:pPr>
            <a:r>
              <a:rPr lang="pt-BR" b="1" smtClean="0">
                <a:solidFill>
                  <a:schemeClr val="tx1"/>
                </a:solidFill>
                <a:latin typeface="Times New Roman" pitchFamily="18" charset="0"/>
              </a:rPr>
              <a:t>	σ</a:t>
            </a:r>
            <a:r>
              <a:rPr lang="pt-BR" b="1" baseline="-25000" smtClean="0">
                <a:solidFill>
                  <a:schemeClr val="tx1"/>
                </a:solidFill>
              </a:rPr>
              <a:t>F</a:t>
            </a:r>
            <a:r>
              <a:rPr lang="pt-BR" b="1" smtClean="0">
                <a:solidFill>
                  <a:schemeClr val="tx1"/>
                </a:solidFill>
              </a:rPr>
              <a:t> (E</a:t>
            </a:r>
            <a:r>
              <a:rPr lang="pt-BR" b="1" baseline="-25000" smtClean="0">
                <a:solidFill>
                  <a:schemeClr val="tx1"/>
                </a:solidFill>
              </a:rPr>
              <a:t>1 </a:t>
            </a:r>
            <a:r>
              <a:rPr lang="pt-BR" b="1" smtClean="0">
                <a:solidFill>
                  <a:schemeClr val="tx1"/>
                </a:solidFill>
              </a:rPr>
              <a:t>x E</a:t>
            </a:r>
            <a:r>
              <a:rPr lang="pt-BR" b="1" baseline="-25000" smtClean="0">
                <a:solidFill>
                  <a:schemeClr val="tx1"/>
                </a:solidFill>
              </a:rPr>
              <a:t>2</a:t>
            </a:r>
            <a:r>
              <a:rPr lang="pt-BR" b="1" smtClean="0">
                <a:solidFill>
                  <a:schemeClr val="tx1"/>
                </a:solidFill>
              </a:rPr>
              <a:t>) </a:t>
            </a:r>
            <a:r>
              <a:rPr lang="pt-BR" b="1" smtClean="0">
                <a:solidFill>
                  <a:schemeClr val="tx1"/>
                </a:solidFill>
                <a:sym typeface="Symbol" pitchFamily="18" charset="2"/>
              </a:rPr>
              <a:t></a:t>
            </a:r>
            <a:r>
              <a:rPr lang="pt-BR" b="1" smtClean="0">
                <a:solidFill>
                  <a:schemeClr val="tx1"/>
                </a:solidFill>
                <a:latin typeface="Times New Roman" pitchFamily="18" charset="0"/>
              </a:rPr>
              <a:t> σ</a:t>
            </a:r>
            <a:r>
              <a:rPr lang="pt-BR" b="1" baseline="-25000" smtClean="0">
                <a:solidFill>
                  <a:schemeClr val="tx1"/>
                </a:solidFill>
              </a:rPr>
              <a:t>F</a:t>
            </a:r>
            <a:r>
              <a:rPr lang="pt-BR" b="1" smtClean="0">
                <a:solidFill>
                  <a:schemeClr val="tx1"/>
                </a:solidFill>
              </a:rPr>
              <a:t>(E</a:t>
            </a:r>
            <a:r>
              <a:rPr lang="pt-BR" b="1" baseline="-25000" smtClean="0">
                <a:solidFill>
                  <a:schemeClr val="tx1"/>
                </a:solidFill>
              </a:rPr>
              <a:t>1</a:t>
            </a:r>
            <a:r>
              <a:rPr lang="pt-BR" b="1" smtClean="0">
                <a:solidFill>
                  <a:schemeClr val="tx1"/>
                </a:solidFill>
              </a:rPr>
              <a:t>)xE</a:t>
            </a:r>
            <a:r>
              <a:rPr lang="pt-BR" b="1" baseline="-25000" smtClean="0">
                <a:solidFill>
                  <a:schemeClr val="tx1"/>
                </a:solidFill>
              </a:rPr>
              <a:t>2</a:t>
            </a:r>
            <a:endParaRPr lang="pt-BR" b="1" smtClean="0">
              <a:solidFill>
                <a:schemeClr val="tx1"/>
              </a:solidFill>
            </a:endParaRPr>
          </a:p>
          <a:p>
            <a:pPr lvl="2"/>
            <a:r>
              <a:rPr lang="en-US" b="1" smtClean="0"/>
              <a:t>Hệ quả: </a:t>
            </a:r>
          </a:p>
          <a:p>
            <a:pPr lvl="3"/>
            <a:r>
              <a:rPr lang="en-US" smtClean="0"/>
              <a:t>Nếu F có dạng F1</a:t>
            </a:r>
            <a:r>
              <a:rPr lang="en-US" baseline="30000" smtClean="0"/>
              <a:t> </a:t>
            </a:r>
            <a:r>
              <a:rPr lang="pt-BR" baseline="30000" smtClean="0">
                <a:sym typeface="Symbol" pitchFamily="18" charset="2"/>
              </a:rPr>
              <a:t></a:t>
            </a:r>
            <a:r>
              <a:rPr lang="pt-BR" smtClean="0">
                <a:sym typeface="Symbol" pitchFamily="18" charset="2"/>
              </a:rPr>
              <a:t> F2, trong đó, F1 chỉ chứa các thuộc tính của E1 và F2 chỉ chứa các thuộc tính của E2, sử dụng L1,L4,L6  thu được:</a:t>
            </a:r>
            <a:r>
              <a:rPr lang="pt-BR" b="1" smtClean="0">
                <a:solidFill>
                  <a:schemeClr val="tx1"/>
                </a:solidFill>
                <a:latin typeface="Times New Roman" pitchFamily="18" charset="0"/>
              </a:rPr>
              <a:t>σ</a:t>
            </a:r>
            <a:r>
              <a:rPr lang="pt-BR" b="1" baseline="-25000" smtClean="0">
                <a:solidFill>
                  <a:schemeClr val="tx1"/>
                </a:solidFill>
              </a:rPr>
              <a:t>F</a:t>
            </a:r>
            <a:r>
              <a:rPr lang="pt-BR" b="1" smtClean="0">
                <a:solidFill>
                  <a:schemeClr val="tx1"/>
                </a:solidFill>
              </a:rPr>
              <a:t> (E</a:t>
            </a:r>
            <a:r>
              <a:rPr lang="pt-BR" b="1" baseline="-25000" smtClean="0">
                <a:solidFill>
                  <a:schemeClr val="tx1"/>
                </a:solidFill>
              </a:rPr>
              <a:t>1 </a:t>
            </a:r>
            <a:r>
              <a:rPr lang="pt-BR" b="1" smtClean="0">
                <a:solidFill>
                  <a:schemeClr val="tx1"/>
                </a:solidFill>
              </a:rPr>
              <a:t>x E</a:t>
            </a:r>
            <a:r>
              <a:rPr lang="pt-BR" b="1" baseline="-25000" smtClean="0">
                <a:solidFill>
                  <a:schemeClr val="tx1"/>
                </a:solidFill>
              </a:rPr>
              <a:t>2</a:t>
            </a:r>
            <a:r>
              <a:rPr lang="pt-BR" b="1" smtClean="0">
                <a:solidFill>
                  <a:schemeClr val="tx1"/>
                </a:solidFill>
              </a:rPr>
              <a:t>) </a:t>
            </a:r>
            <a:r>
              <a:rPr lang="pt-BR" b="1" smtClean="0">
                <a:solidFill>
                  <a:schemeClr val="tx1"/>
                </a:solidFill>
                <a:sym typeface="Symbol" pitchFamily="18" charset="2"/>
              </a:rPr>
              <a:t></a:t>
            </a:r>
            <a:r>
              <a:rPr lang="pt-BR" b="1" smtClean="0">
                <a:solidFill>
                  <a:schemeClr val="tx1"/>
                </a:solidFill>
                <a:latin typeface="Times New Roman" pitchFamily="18" charset="0"/>
              </a:rPr>
              <a:t> σ</a:t>
            </a:r>
            <a:r>
              <a:rPr lang="pt-BR" b="1" baseline="-25000" smtClean="0">
                <a:solidFill>
                  <a:schemeClr val="tx1"/>
                </a:solidFill>
              </a:rPr>
              <a:t>F1</a:t>
            </a:r>
            <a:r>
              <a:rPr lang="pt-BR" b="1" smtClean="0">
                <a:solidFill>
                  <a:schemeClr val="tx1"/>
                </a:solidFill>
              </a:rPr>
              <a:t>(E</a:t>
            </a:r>
            <a:r>
              <a:rPr lang="pt-BR" b="1" baseline="-25000" smtClean="0">
                <a:solidFill>
                  <a:schemeClr val="tx1"/>
                </a:solidFill>
              </a:rPr>
              <a:t>1</a:t>
            </a:r>
            <a:r>
              <a:rPr lang="pt-BR" b="1" smtClean="0">
                <a:solidFill>
                  <a:schemeClr val="tx1"/>
                </a:solidFill>
              </a:rPr>
              <a:t>)x</a:t>
            </a:r>
            <a:r>
              <a:rPr lang="pt-BR" b="1" smtClean="0">
                <a:solidFill>
                  <a:schemeClr val="tx1"/>
                </a:solidFill>
                <a:latin typeface="Times New Roman" pitchFamily="18" charset="0"/>
              </a:rPr>
              <a:t>σ</a:t>
            </a:r>
            <a:r>
              <a:rPr lang="pt-BR" b="1" baseline="-25000" smtClean="0">
                <a:solidFill>
                  <a:schemeClr val="tx1"/>
                </a:solidFill>
              </a:rPr>
              <a:t>F2 </a:t>
            </a:r>
            <a:r>
              <a:rPr lang="pt-BR" b="1" smtClean="0">
                <a:solidFill>
                  <a:schemeClr val="tx1"/>
                </a:solidFill>
              </a:rPr>
              <a:t>(E</a:t>
            </a:r>
            <a:r>
              <a:rPr lang="pt-BR" b="1" baseline="-25000" smtClean="0">
                <a:solidFill>
                  <a:schemeClr val="tx1"/>
                </a:solidFill>
              </a:rPr>
              <a:t>2</a:t>
            </a:r>
            <a:r>
              <a:rPr lang="pt-BR" b="1" smtClean="0">
                <a:solidFill>
                  <a:schemeClr val="tx1"/>
                </a:solidFill>
              </a:rPr>
              <a:t>)</a:t>
            </a:r>
          </a:p>
          <a:p>
            <a:pPr lvl="3"/>
            <a:endParaRPr lang="pt-BR" b="1" smtClean="0">
              <a:solidFill>
                <a:schemeClr val="tx1"/>
              </a:solidFill>
            </a:endParaRPr>
          </a:p>
          <a:p>
            <a:pPr lvl="3"/>
            <a:r>
              <a:rPr lang="pt-BR" smtClean="0"/>
              <a:t>Nếu F1 chỉ chứa các thuộc tính của E1, nhưng F2 có các thuộc tính của E1 và E2, ta vẫn có: </a:t>
            </a:r>
            <a:r>
              <a:rPr lang="pt-BR" b="1" smtClean="0">
                <a:solidFill>
                  <a:schemeClr val="tx1"/>
                </a:solidFill>
                <a:latin typeface="Times New Roman" pitchFamily="18" charset="0"/>
              </a:rPr>
              <a:t>σ</a:t>
            </a:r>
            <a:r>
              <a:rPr lang="pt-BR" b="1" baseline="-25000" smtClean="0">
                <a:solidFill>
                  <a:schemeClr val="tx1"/>
                </a:solidFill>
              </a:rPr>
              <a:t>F</a:t>
            </a:r>
            <a:r>
              <a:rPr lang="pt-BR" b="1" smtClean="0">
                <a:solidFill>
                  <a:schemeClr val="tx1"/>
                </a:solidFill>
              </a:rPr>
              <a:t> (E</a:t>
            </a:r>
            <a:r>
              <a:rPr lang="pt-BR" b="1" baseline="-25000" smtClean="0">
                <a:solidFill>
                  <a:schemeClr val="tx1"/>
                </a:solidFill>
              </a:rPr>
              <a:t>1 </a:t>
            </a:r>
            <a:r>
              <a:rPr lang="pt-BR" b="1" smtClean="0">
                <a:solidFill>
                  <a:schemeClr val="tx1"/>
                </a:solidFill>
              </a:rPr>
              <a:t>x E</a:t>
            </a:r>
            <a:r>
              <a:rPr lang="pt-BR" b="1" baseline="-25000" smtClean="0">
                <a:solidFill>
                  <a:schemeClr val="tx1"/>
                </a:solidFill>
              </a:rPr>
              <a:t>2</a:t>
            </a:r>
            <a:r>
              <a:rPr lang="pt-BR" b="1" smtClean="0">
                <a:solidFill>
                  <a:schemeClr val="tx1"/>
                </a:solidFill>
              </a:rPr>
              <a:t>) </a:t>
            </a:r>
            <a:r>
              <a:rPr lang="pt-BR" b="1" smtClean="0">
                <a:solidFill>
                  <a:schemeClr val="tx1"/>
                </a:solidFill>
                <a:sym typeface="Symbol" pitchFamily="18" charset="2"/>
              </a:rPr>
              <a:t></a:t>
            </a:r>
            <a:r>
              <a:rPr lang="pt-BR" b="1" smtClean="0">
                <a:solidFill>
                  <a:schemeClr val="tx1"/>
                </a:solidFill>
                <a:latin typeface="Times New Roman" pitchFamily="18" charset="0"/>
              </a:rPr>
              <a:t> σ</a:t>
            </a:r>
            <a:r>
              <a:rPr lang="pt-BR" b="1" baseline="-25000" smtClean="0">
                <a:solidFill>
                  <a:schemeClr val="tx1"/>
                </a:solidFill>
              </a:rPr>
              <a:t>F2</a:t>
            </a:r>
            <a:r>
              <a:rPr lang="pt-BR" b="1" smtClean="0">
                <a:solidFill>
                  <a:schemeClr val="tx1"/>
                </a:solidFill>
                <a:latin typeface="Times New Roman" pitchFamily="18" charset="0"/>
              </a:rPr>
              <a:t>(σ</a:t>
            </a:r>
            <a:r>
              <a:rPr lang="pt-BR" b="1" baseline="-25000" smtClean="0">
                <a:solidFill>
                  <a:schemeClr val="tx1"/>
                </a:solidFill>
              </a:rPr>
              <a:t>F1</a:t>
            </a:r>
            <a:r>
              <a:rPr lang="pt-BR" b="1" smtClean="0">
                <a:solidFill>
                  <a:schemeClr val="tx1"/>
                </a:solidFill>
              </a:rPr>
              <a:t>(E</a:t>
            </a:r>
            <a:r>
              <a:rPr lang="pt-BR" b="1" baseline="-25000" smtClean="0">
                <a:solidFill>
                  <a:schemeClr val="tx1"/>
                </a:solidFill>
              </a:rPr>
              <a:t>1</a:t>
            </a:r>
            <a:r>
              <a:rPr lang="pt-BR" b="1" smtClean="0">
                <a:solidFill>
                  <a:schemeClr val="tx1"/>
                </a:solidFill>
              </a:rPr>
              <a:t>) x E</a:t>
            </a:r>
            <a:r>
              <a:rPr lang="pt-BR" b="1" baseline="-25000" smtClean="0">
                <a:solidFill>
                  <a:schemeClr val="tx1"/>
                </a:solidFill>
              </a:rPr>
              <a:t>2</a:t>
            </a:r>
            <a:r>
              <a:rPr lang="pt-BR" b="1" smtClean="0">
                <a:solidFill>
                  <a:schemeClr val="tx1"/>
                </a:solidFill>
              </a:rPr>
              <a:t>)</a:t>
            </a:r>
            <a:endParaRPr lang="en-US" b="1" smtClean="0">
              <a:solidFill>
                <a:schemeClr val="tx1"/>
              </a:solidFill>
            </a:endParaRPr>
          </a:p>
        </p:txBody>
      </p:sp>
    </p:spTree>
    <p:extLst>
      <p:ext uri="{BB962C8B-B14F-4D97-AF65-F5344CB8AC3E}">
        <p14:creationId xmlns:p14="http://schemas.microsoft.com/office/powerpoint/2010/main" val="2680540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smtClean="0"/>
              <a:t>Biểu thức tương đương (tt)</a:t>
            </a:r>
          </a:p>
        </p:txBody>
      </p:sp>
      <p:sp>
        <p:nvSpPr>
          <p:cNvPr id="326659" name="Rectangle 3"/>
          <p:cNvSpPr>
            <a:spLocks noGrp="1" noChangeArrowheads="1"/>
          </p:cNvSpPr>
          <p:nvPr>
            <p:ph type="body" idx="1"/>
          </p:nvPr>
        </p:nvSpPr>
        <p:spPr/>
        <p:txBody>
          <a:bodyPr/>
          <a:lstStyle/>
          <a:p>
            <a:r>
              <a:rPr lang="pt-BR" b="1" smtClean="0"/>
              <a:t>Các quy tắc liên quan tới phép chọn và phép chiếu (tt)</a:t>
            </a:r>
          </a:p>
          <a:p>
            <a:pPr lvl="1"/>
            <a:r>
              <a:rPr lang="pt-BR" b="1" i="1" smtClean="0"/>
              <a:t>L7:  Giao hoán phép chọn và một phép hợp</a:t>
            </a:r>
            <a:endParaRPr lang="pt-BR" smtClean="0"/>
          </a:p>
          <a:p>
            <a:pPr lvl="2"/>
            <a:r>
              <a:rPr lang="pt-BR" smtClean="0"/>
              <a:t>Nếu có biểu thức E = E1 U E2 có thể giả thiết các thuộc tính của E1 và E2 có cùng tên như của E hoặc ít nhất mỗi thuộc tính của E là phù hợp với một thuộc tính duy nhất của E1 và một thuộc tính duy nhất của E2. Khi đó:</a:t>
            </a:r>
          </a:p>
          <a:p>
            <a:pPr lvl="1" algn="ctr">
              <a:buFontTx/>
              <a:buNone/>
            </a:pPr>
            <a:r>
              <a:rPr lang="pt-BR" smtClean="0"/>
              <a:t>	</a:t>
            </a:r>
            <a:r>
              <a:rPr lang="pt-BR" b="1" smtClean="0">
                <a:solidFill>
                  <a:schemeClr val="tx1"/>
                </a:solidFill>
              </a:rPr>
              <a:t>σ</a:t>
            </a:r>
            <a:r>
              <a:rPr lang="pt-BR" b="1" baseline="-25000" smtClean="0">
                <a:solidFill>
                  <a:schemeClr val="tx1"/>
                </a:solidFill>
              </a:rPr>
              <a:t>F</a:t>
            </a:r>
            <a:r>
              <a:rPr lang="pt-BR" b="1" smtClean="0">
                <a:solidFill>
                  <a:schemeClr val="tx1"/>
                </a:solidFill>
              </a:rPr>
              <a:t> (E1 </a:t>
            </a:r>
            <a:r>
              <a:rPr lang="pt-BR" b="1" smtClean="0">
                <a:solidFill>
                  <a:schemeClr val="tx1"/>
                </a:solidFill>
                <a:sym typeface="Symbol" pitchFamily="18" charset="2"/>
              </a:rPr>
              <a:t></a:t>
            </a:r>
            <a:r>
              <a:rPr lang="pt-BR" b="1" smtClean="0">
                <a:solidFill>
                  <a:schemeClr val="tx1"/>
                </a:solidFill>
              </a:rPr>
              <a:t> E2)</a:t>
            </a:r>
            <a:r>
              <a:rPr lang="pt-BR" b="1" smtClean="0">
                <a:solidFill>
                  <a:schemeClr val="tx1"/>
                </a:solidFill>
                <a:sym typeface="Symbol" pitchFamily="18" charset="2"/>
              </a:rPr>
              <a:t></a:t>
            </a:r>
            <a:r>
              <a:rPr lang="pt-BR" b="1" smtClean="0">
                <a:solidFill>
                  <a:schemeClr val="tx1"/>
                </a:solidFill>
              </a:rPr>
              <a:t> σ</a:t>
            </a:r>
            <a:r>
              <a:rPr lang="pt-BR" b="1" baseline="-25000" smtClean="0">
                <a:solidFill>
                  <a:schemeClr val="tx1"/>
                </a:solidFill>
              </a:rPr>
              <a:t>F</a:t>
            </a:r>
            <a:r>
              <a:rPr lang="pt-BR" b="1" smtClean="0">
                <a:solidFill>
                  <a:schemeClr val="tx1"/>
                </a:solidFill>
              </a:rPr>
              <a:t> (E1) </a:t>
            </a:r>
            <a:r>
              <a:rPr lang="pt-BR" b="1" smtClean="0">
                <a:solidFill>
                  <a:schemeClr val="tx1"/>
                </a:solidFill>
                <a:sym typeface="Symbol" pitchFamily="18" charset="2"/>
              </a:rPr>
              <a:t></a:t>
            </a:r>
            <a:r>
              <a:rPr lang="pt-BR" b="1" smtClean="0">
                <a:solidFill>
                  <a:schemeClr val="tx1"/>
                </a:solidFill>
              </a:rPr>
              <a:t> σ</a:t>
            </a:r>
            <a:r>
              <a:rPr lang="pt-BR" b="1" baseline="-25000" smtClean="0">
                <a:solidFill>
                  <a:schemeClr val="tx1"/>
                </a:solidFill>
              </a:rPr>
              <a:t>F</a:t>
            </a:r>
            <a:r>
              <a:rPr lang="pt-BR" b="1" smtClean="0">
                <a:solidFill>
                  <a:schemeClr val="tx1"/>
                </a:solidFill>
              </a:rPr>
              <a:t> (E2)</a:t>
            </a:r>
          </a:p>
          <a:p>
            <a:pPr lvl="1" algn="ctr">
              <a:buFontTx/>
              <a:buNone/>
            </a:pPr>
            <a:endParaRPr lang="pt-BR" b="1" smtClean="0">
              <a:solidFill>
                <a:schemeClr val="tx1"/>
              </a:solidFill>
            </a:endParaRPr>
          </a:p>
          <a:p>
            <a:pPr lvl="2"/>
            <a:r>
              <a:rPr lang="pt-BR" smtClean="0"/>
              <a:t>Nếu tên các thuộc tính của E1 và/ hoặc E2 khác với tên thuộc tính của E thì trong F ở vế phải của công thức trên cần thay đổi để sử dụng tên cho phù hợp.</a:t>
            </a:r>
            <a:endParaRPr lang="en-US" smtClean="0"/>
          </a:p>
        </p:txBody>
      </p:sp>
    </p:spTree>
    <p:extLst>
      <p:ext uri="{BB962C8B-B14F-4D97-AF65-F5344CB8AC3E}">
        <p14:creationId xmlns:p14="http://schemas.microsoft.com/office/powerpoint/2010/main" val="3548720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6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mtClean="0"/>
              <a:t>Biểu thức tương đương (tt)</a:t>
            </a:r>
          </a:p>
        </p:txBody>
      </p:sp>
      <p:sp>
        <p:nvSpPr>
          <p:cNvPr id="327683" name="Rectangle 3"/>
          <p:cNvSpPr>
            <a:spLocks noGrp="1" noChangeArrowheads="1"/>
          </p:cNvSpPr>
          <p:nvPr>
            <p:ph type="body" idx="1"/>
          </p:nvPr>
        </p:nvSpPr>
        <p:spPr/>
        <p:txBody>
          <a:bodyPr/>
          <a:lstStyle/>
          <a:p>
            <a:pPr lvl="1">
              <a:lnSpc>
                <a:spcPct val="90000"/>
              </a:lnSpc>
            </a:pPr>
            <a:r>
              <a:rPr lang="pt-BR" sz="2500" b="1" i="1" smtClean="0"/>
              <a:t>L8: Giao hoán phép chọn và một phép hiệu tập hợp</a:t>
            </a:r>
            <a:endParaRPr lang="pt-BR" sz="2500" smtClean="0"/>
          </a:p>
          <a:p>
            <a:pPr lvl="1" algn="ctr">
              <a:lnSpc>
                <a:spcPct val="90000"/>
              </a:lnSpc>
              <a:buFontTx/>
              <a:buNone/>
            </a:pPr>
            <a:r>
              <a:rPr lang="pt-BR" b="1" smtClean="0">
                <a:solidFill>
                  <a:schemeClr val="tx1"/>
                </a:solidFill>
              </a:rPr>
              <a:t>	σ</a:t>
            </a:r>
            <a:r>
              <a:rPr lang="pt-BR" b="1" baseline="-25000" smtClean="0">
                <a:solidFill>
                  <a:schemeClr val="tx1"/>
                </a:solidFill>
              </a:rPr>
              <a:t>F</a:t>
            </a:r>
            <a:r>
              <a:rPr lang="pt-BR" b="1" smtClean="0">
                <a:solidFill>
                  <a:schemeClr val="tx1"/>
                </a:solidFill>
              </a:rPr>
              <a:t> (E1 – E2) </a:t>
            </a:r>
            <a:r>
              <a:rPr lang="pt-BR" b="1" smtClean="0">
                <a:solidFill>
                  <a:schemeClr val="tx1"/>
                </a:solidFill>
                <a:sym typeface="Symbol" pitchFamily="18" charset="2"/>
              </a:rPr>
              <a:t></a:t>
            </a:r>
            <a:r>
              <a:rPr lang="pt-BR" b="1" smtClean="0">
                <a:solidFill>
                  <a:schemeClr val="tx1"/>
                </a:solidFill>
              </a:rPr>
              <a:t> σ</a:t>
            </a:r>
            <a:r>
              <a:rPr lang="pt-BR" b="1" baseline="-25000" smtClean="0">
                <a:solidFill>
                  <a:schemeClr val="tx1"/>
                </a:solidFill>
              </a:rPr>
              <a:t>F</a:t>
            </a:r>
            <a:r>
              <a:rPr lang="pt-BR" b="1" smtClean="0">
                <a:solidFill>
                  <a:schemeClr val="tx1"/>
                </a:solidFill>
              </a:rPr>
              <a:t>(E1) – σ</a:t>
            </a:r>
            <a:r>
              <a:rPr lang="pt-BR" b="1" baseline="-25000" smtClean="0">
                <a:solidFill>
                  <a:schemeClr val="tx1"/>
                </a:solidFill>
              </a:rPr>
              <a:t>F</a:t>
            </a:r>
            <a:r>
              <a:rPr lang="pt-BR" b="1" smtClean="0">
                <a:solidFill>
                  <a:schemeClr val="tx1"/>
                </a:solidFill>
              </a:rPr>
              <a:t>(E2)</a:t>
            </a:r>
          </a:p>
          <a:p>
            <a:pPr lvl="1" algn="ctr">
              <a:lnSpc>
                <a:spcPct val="90000"/>
              </a:lnSpc>
              <a:buFontTx/>
              <a:buNone/>
            </a:pPr>
            <a:endParaRPr lang="pt-BR" b="1" smtClean="0">
              <a:solidFill>
                <a:schemeClr val="tx1"/>
              </a:solidFill>
            </a:endParaRPr>
          </a:p>
          <a:p>
            <a:pPr lvl="2">
              <a:lnSpc>
                <a:spcPct val="90000"/>
              </a:lnSpc>
            </a:pPr>
            <a:r>
              <a:rPr lang="pt-BR" smtClean="0"/>
              <a:t>Như trong L7, nếu tên các thuộc tính của E1 và E2 khác nhau </a:t>
            </a:r>
            <a:r>
              <a:rPr lang="pt-BR" smtClean="0">
                <a:sym typeface="Wingdings" pitchFamily="2" charset="2"/>
              </a:rPr>
              <a:t></a:t>
            </a:r>
            <a:r>
              <a:rPr lang="pt-BR" smtClean="0"/>
              <a:t> cần thay thế các thuộc tính trong F ở về phải biểu thức tương đương tương ứng với E1. </a:t>
            </a:r>
          </a:p>
          <a:p>
            <a:pPr lvl="2">
              <a:lnSpc>
                <a:spcPct val="90000"/>
              </a:lnSpc>
            </a:pPr>
            <a:endParaRPr lang="pt-BR" smtClean="0"/>
          </a:p>
          <a:p>
            <a:pPr lvl="2">
              <a:lnSpc>
                <a:spcPct val="90000"/>
              </a:lnSpc>
            </a:pPr>
            <a:r>
              <a:rPr lang="pt-BR" smtClean="0"/>
              <a:t>Chú ý rằng, phép chọn σ</a:t>
            </a:r>
            <a:r>
              <a:rPr lang="pt-BR" baseline="-25000" smtClean="0"/>
              <a:t>F</a:t>
            </a:r>
            <a:r>
              <a:rPr lang="pt-BR" smtClean="0"/>
              <a:t>(E2) có thể không cần thiết. Trong nhiều trường hợp, việc thực hiện phép chọn σ</a:t>
            </a:r>
            <a:r>
              <a:rPr lang="pt-BR" baseline="-25000" smtClean="0"/>
              <a:t>F</a:t>
            </a:r>
            <a:r>
              <a:rPr lang="pt-BR" smtClean="0"/>
              <a:t>(E2) trước sẽ có hiệu quả hơn là tính toán trực tiếp với E2 vì kích cỡ quan hệ lúc đó sẽ bé đi rất nhiều.</a:t>
            </a:r>
            <a:endParaRPr lang="pt-BR" b="1" i="1" smtClean="0"/>
          </a:p>
        </p:txBody>
      </p:sp>
    </p:spTree>
    <p:extLst>
      <p:ext uri="{BB962C8B-B14F-4D97-AF65-F5344CB8AC3E}">
        <p14:creationId xmlns:p14="http://schemas.microsoft.com/office/powerpoint/2010/main" val="2734437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mtClean="0"/>
              <a:t>Biểu thức tương đương (tt)</a:t>
            </a:r>
          </a:p>
        </p:txBody>
      </p:sp>
      <p:sp>
        <p:nvSpPr>
          <p:cNvPr id="328707" name="Rectangle 3"/>
          <p:cNvSpPr>
            <a:spLocks noGrp="1" noChangeArrowheads="1"/>
          </p:cNvSpPr>
          <p:nvPr>
            <p:ph type="body" idx="1"/>
          </p:nvPr>
        </p:nvSpPr>
        <p:spPr/>
        <p:txBody>
          <a:bodyPr/>
          <a:lstStyle/>
          <a:p>
            <a:pPr>
              <a:lnSpc>
                <a:spcPct val="120000"/>
              </a:lnSpc>
            </a:pPr>
            <a:r>
              <a:rPr lang="pt-BR" b="1" i="1" smtClean="0"/>
              <a:t>Lưu ý:</a:t>
            </a:r>
            <a:endParaRPr lang="pt-BR" smtClean="0"/>
          </a:p>
          <a:p>
            <a:pPr lvl="1">
              <a:lnSpc>
                <a:spcPct val="120000"/>
              </a:lnSpc>
            </a:pPr>
            <a:r>
              <a:rPr lang="pt-BR" smtClean="0"/>
              <a:t>Các quy tắc nêu trên nói chung là đẩy phép chọn xuống trước phép kết nối (L4,L5,L6) vì phép kết nối thường thực hiện lâu như phép tích đề-các. </a:t>
            </a:r>
          </a:p>
          <a:p>
            <a:pPr lvl="1">
              <a:lnSpc>
                <a:spcPct val="120000"/>
              </a:lnSpc>
            </a:pPr>
            <a:r>
              <a:rPr lang="pt-BR" smtClean="0"/>
              <a:t>Quy tắc đẩy phép chiếu xuống trước phép tích đề các hoặc phép hợp cũng tương tự như quy tắc L6, L7. </a:t>
            </a:r>
          </a:p>
          <a:p>
            <a:pPr lvl="1">
              <a:lnSpc>
                <a:spcPct val="120000"/>
              </a:lnSpc>
            </a:pPr>
            <a:r>
              <a:rPr lang="pt-BR" smtClean="0"/>
              <a:t>Chú ý, ko có quy tắc tổng quát cho việc đẩy phép chiếu xuống trước phép hiệu các tập hợp.</a:t>
            </a:r>
            <a:endParaRPr lang="en-US" smtClean="0"/>
          </a:p>
        </p:txBody>
      </p:sp>
    </p:spTree>
    <p:extLst>
      <p:ext uri="{BB962C8B-B14F-4D97-AF65-F5344CB8AC3E}">
        <p14:creationId xmlns:p14="http://schemas.microsoft.com/office/powerpoint/2010/main" val="1759008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8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8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smtClean="0"/>
              <a:t>Biểu thức tương đương (tt)</a:t>
            </a:r>
          </a:p>
        </p:txBody>
      </p:sp>
      <p:sp>
        <p:nvSpPr>
          <p:cNvPr id="329731" name="Rectangle 3"/>
          <p:cNvSpPr>
            <a:spLocks noGrp="1" noChangeArrowheads="1"/>
          </p:cNvSpPr>
          <p:nvPr>
            <p:ph type="body" idx="1"/>
          </p:nvPr>
        </p:nvSpPr>
        <p:spPr/>
        <p:txBody>
          <a:bodyPr/>
          <a:lstStyle/>
          <a:p>
            <a:pPr lvl="1"/>
            <a:r>
              <a:rPr lang="en-US" b="1" i="1" smtClean="0"/>
              <a:t>L9: Hoán vị phép chọn với nối tự nhiên – trường hợp đặc biệt	.</a:t>
            </a:r>
            <a:r>
              <a:rPr lang="en-US" smtClean="0"/>
              <a:t> </a:t>
            </a:r>
          </a:p>
          <a:p>
            <a:pPr lvl="1">
              <a:buFontTx/>
              <a:buNone/>
            </a:pPr>
            <a:r>
              <a:rPr lang="en-US" smtClean="0"/>
              <a:t>	Nếu F là một điều kiện chỉ chứa các thuộc tính chung của E1 và E2 thì </a:t>
            </a:r>
            <a:r>
              <a:rPr lang="pt-BR" b="1" smtClean="0">
                <a:solidFill>
                  <a:schemeClr val="tx1"/>
                </a:solidFill>
              </a:rPr>
              <a:t>	</a:t>
            </a:r>
          </a:p>
          <a:p>
            <a:pPr lvl="1" algn="ctr">
              <a:buFontTx/>
              <a:buNone/>
            </a:pPr>
            <a:r>
              <a:rPr lang="pt-BR" b="1" smtClean="0">
                <a:solidFill>
                  <a:schemeClr val="tx1"/>
                </a:solidFill>
              </a:rPr>
              <a:t>σ</a:t>
            </a:r>
            <a:r>
              <a:rPr lang="pt-BR" b="1" baseline="-25000" smtClean="0">
                <a:solidFill>
                  <a:schemeClr val="tx1"/>
                </a:solidFill>
              </a:rPr>
              <a:t>F</a:t>
            </a:r>
            <a:r>
              <a:rPr lang="pt-BR" sz="2600" b="1" smtClean="0">
                <a:solidFill>
                  <a:schemeClr val="tx1"/>
                </a:solidFill>
              </a:rPr>
              <a:t>(E1 </a:t>
            </a:r>
            <a:r>
              <a:rPr lang="en-US" sz="2600" b="1" smtClean="0">
                <a:solidFill>
                  <a:schemeClr val="tx1"/>
                </a:solidFill>
                <a:sym typeface="Wingdings 3" pitchFamily="18" charset="2"/>
              </a:rPr>
              <a:t></a:t>
            </a:r>
            <a:r>
              <a:rPr lang="pt-BR" sz="2600" b="1" smtClean="0">
                <a:solidFill>
                  <a:schemeClr val="tx1"/>
                </a:solidFill>
              </a:rPr>
              <a:t> E2) </a:t>
            </a:r>
            <a:r>
              <a:rPr lang="pt-BR" b="1" smtClean="0">
                <a:solidFill>
                  <a:schemeClr val="tx1"/>
                </a:solidFill>
                <a:sym typeface="Symbol" pitchFamily="18" charset="2"/>
              </a:rPr>
              <a:t> </a:t>
            </a:r>
            <a:r>
              <a:rPr lang="pt-BR" b="1" smtClean="0">
                <a:solidFill>
                  <a:schemeClr val="tx1"/>
                </a:solidFill>
              </a:rPr>
              <a:t>σ</a:t>
            </a:r>
            <a:r>
              <a:rPr lang="pt-BR" b="1" baseline="-25000" smtClean="0">
                <a:solidFill>
                  <a:schemeClr val="tx1"/>
                </a:solidFill>
              </a:rPr>
              <a:t>F</a:t>
            </a:r>
            <a:r>
              <a:rPr lang="pt-BR" sz="2600" b="1" smtClean="0">
                <a:solidFill>
                  <a:schemeClr val="tx1"/>
                </a:solidFill>
              </a:rPr>
              <a:t>(E1) </a:t>
            </a:r>
            <a:r>
              <a:rPr lang="en-US" sz="2600" b="1" smtClean="0">
                <a:solidFill>
                  <a:schemeClr val="tx1"/>
                </a:solidFill>
                <a:sym typeface="Wingdings 3" pitchFamily="18" charset="2"/>
              </a:rPr>
              <a:t></a:t>
            </a:r>
            <a:r>
              <a:rPr lang="pt-BR" sz="2600" b="1" smtClean="0">
                <a:solidFill>
                  <a:schemeClr val="tx1"/>
                </a:solidFill>
              </a:rPr>
              <a:t> </a:t>
            </a:r>
            <a:r>
              <a:rPr lang="pt-BR" b="1" smtClean="0">
                <a:solidFill>
                  <a:schemeClr val="tx1"/>
                </a:solidFill>
              </a:rPr>
              <a:t>σ</a:t>
            </a:r>
            <a:r>
              <a:rPr lang="pt-BR" b="1" baseline="-25000" smtClean="0">
                <a:solidFill>
                  <a:schemeClr val="tx1"/>
                </a:solidFill>
              </a:rPr>
              <a:t>F</a:t>
            </a:r>
            <a:r>
              <a:rPr lang="pt-BR" b="1" smtClean="0">
                <a:solidFill>
                  <a:schemeClr val="tx1"/>
                </a:solidFill>
              </a:rPr>
              <a:t>(E2)</a:t>
            </a:r>
          </a:p>
          <a:p>
            <a:pPr lvl="1"/>
            <a:r>
              <a:rPr lang="en-US" b="1" i="1" smtClean="0"/>
              <a:t>L10: Hoán vị phép chiếu với tích Đề-các</a:t>
            </a:r>
          </a:p>
          <a:p>
            <a:pPr lvl="1">
              <a:buFontTx/>
              <a:buNone/>
            </a:pPr>
            <a:r>
              <a:rPr lang="en-US" smtClean="0"/>
              <a:t>	Gọi E1,E2 là 2 biểu thức quan hệ. A1, …,An là danh sách thuộc tính, trong đó B1,…,Bm là các thuộc tính của E1 và các thuộc tính còn lại C1, ..,Ck là của E2, khi đó:</a:t>
            </a:r>
          </a:p>
          <a:p>
            <a:pPr lvl="1">
              <a:buFontTx/>
              <a:buNone/>
            </a:pPr>
            <a:r>
              <a:rPr lang="pt-BR" b="1" smtClean="0">
                <a:solidFill>
                  <a:schemeClr val="tx1"/>
                </a:solidFill>
              </a:rPr>
              <a:t>	∏</a:t>
            </a:r>
            <a:r>
              <a:rPr lang="pt-BR" b="1" baseline="-25000" smtClean="0">
                <a:solidFill>
                  <a:schemeClr val="tx1"/>
                </a:solidFill>
              </a:rPr>
              <a:t>A1A2…An</a:t>
            </a:r>
            <a:r>
              <a:rPr lang="pt-BR" b="1" smtClean="0">
                <a:solidFill>
                  <a:schemeClr val="tx1"/>
                </a:solidFill>
              </a:rPr>
              <a:t>(E1 x E2) = ∏</a:t>
            </a:r>
            <a:r>
              <a:rPr lang="pt-BR" b="1" baseline="-25000" smtClean="0">
                <a:solidFill>
                  <a:schemeClr val="tx1"/>
                </a:solidFill>
              </a:rPr>
              <a:t>B1B2…Bn</a:t>
            </a:r>
            <a:r>
              <a:rPr lang="pt-BR" b="1" smtClean="0">
                <a:solidFill>
                  <a:schemeClr val="tx1"/>
                </a:solidFill>
              </a:rPr>
              <a:t>(E1) x ∏</a:t>
            </a:r>
            <a:r>
              <a:rPr lang="pt-BR" b="1" baseline="-25000" smtClean="0">
                <a:solidFill>
                  <a:schemeClr val="tx1"/>
                </a:solidFill>
              </a:rPr>
              <a:t>C1C2…Cn</a:t>
            </a:r>
            <a:r>
              <a:rPr lang="pt-BR" b="1" smtClean="0">
                <a:solidFill>
                  <a:schemeClr val="tx1"/>
                </a:solidFill>
              </a:rPr>
              <a:t>(E2) </a:t>
            </a:r>
            <a:endParaRPr lang="en-US" b="1" smtClean="0">
              <a:solidFill>
                <a:schemeClr val="tx1"/>
              </a:solidFill>
            </a:endParaRPr>
          </a:p>
        </p:txBody>
      </p:sp>
    </p:spTree>
    <p:extLst>
      <p:ext uri="{BB962C8B-B14F-4D97-AF65-F5344CB8AC3E}">
        <p14:creationId xmlns:p14="http://schemas.microsoft.com/office/powerpoint/2010/main" val="1437950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9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9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smtClean="0"/>
              <a:t>Biểu thức tương đương (tt)</a:t>
            </a:r>
          </a:p>
        </p:txBody>
      </p:sp>
      <p:sp>
        <p:nvSpPr>
          <p:cNvPr id="330755" name="Rectangle 3"/>
          <p:cNvSpPr>
            <a:spLocks noGrp="1" noChangeArrowheads="1"/>
          </p:cNvSpPr>
          <p:nvPr>
            <p:ph type="body" idx="1"/>
          </p:nvPr>
        </p:nvSpPr>
        <p:spPr/>
        <p:txBody>
          <a:bodyPr/>
          <a:lstStyle/>
          <a:p>
            <a:pPr lvl="1"/>
            <a:r>
              <a:rPr lang="pt-BR" b="1" i="1" smtClean="0"/>
              <a:t>L11: Giao hoán một phép chiếu với một phép hợp</a:t>
            </a:r>
          </a:p>
          <a:p>
            <a:pPr lvl="1">
              <a:buFontTx/>
              <a:buNone/>
            </a:pPr>
            <a:endParaRPr lang="pt-BR" smtClean="0"/>
          </a:p>
          <a:p>
            <a:pPr lvl="1" algn="ctr">
              <a:buFontTx/>
              <a:buNone/>
            </a:pPr>
            <a:r>
              <a:rPr lang="pt-BR" smtClean="0"/>
              <a:t>	</a:t>
            </a:r>
            <a:r>
              <a:rPr lang="pt-BR" b="1" smtClean="0">
                <a:solidFill>
                  <a:schemeClr val="tx1"/>
                </a:solidFill>
              </a:rPr>
              <a:t>∏A1...An(E1 </a:t>
            </a:r>
            <a:r>
              <a:rPr lang="pt-BR" b="1" smtClean="0">
                <a:solidFill>
                  <a:schemeClr val="tx1"/>
                </a:solidFill>
                <a:sym typeface="Symbol" pitchFamily="18" charset="2"/>
              </a:rPr>
              <a:t></a:t>
            </a:r>
            <a:r>
              <a:rPr lang="pt-BR" b="1" smtClean="0">
                <a:solidFill>
                  <a:schemeClr val="tx1"/>
                </a:solidFill>
              </a:rPr>
              <a:t> E2) = ∏A1...An(E1) </a:t>
            </a:r>
            <a:r>
              <a:rPr lang="pt-BR" b="1" smtClean="0">
                <a:solidFill>
                  <a:schemeClr val="tx1"/>
                </a:solidFill>
                <a:sym typeface="Symbol" pitchFamily="18" charset="2"/>
              </a:rPr>
              <a:t></a:t>
            </a:r>
            <a:r>
              <a:rPr lang="pt-BR" b="1" smtClean="0">
                <a:solidFill>
                  <a:schemeClr val="tx1"/>
                </a:solidFill>
              </a:rPr>
              <a:t> ∏A1...An(E2)</a:t>
            </a:r>
          </a:p>
          <a:p>
            <a:pPr lvl="1" algn="ctr">
              <a:buFontTx/>
              <a:buNone/>
            </a:pPr>
            <a:endParaRPr lang="pt-BR" b="1" smtClean="0">
              <a:solidFill>
                <a:schemeClr val="tx1"/>
              </a:solidFill>
            </a:endParaRPr>
          </a:p>
          <a:p>
            <a:pPr lvl="2"/>
            <a:r>
              <a:rPr lang="pt-BR" smtClean="0"/>
              <a:t>Như trong L7, nếu tên các thuộc tính của E1 và / hoặc E2 là khác với các thuộc tính trong E1 </a:t>
            </a:r>
            <a:r>
              <a:rPr lang="pt-BR" smtClean="0">
                <a:sym typeface="Symbol" pitchFamily="18" charset="2"/>
              </a:rPr>
              <a:t></a:t>
            </a:r>
            <a:r>
              <a:rPr lang="pt-BR" smtClean="0"/>
              <a:t> E2  </a:t>
            </a:r>
            <a:r>
              <a:rPr lang="pt-BR" smtClean="0">
                <a:sym typeface="Wingdings" pitchFamily="2" charset="2"/>
              </a:rPr>
              <a:t></a:t>
            </a:r>
            <a:r>
              <a:rPr lang="pt-BR" smtClean="0"/>
              <a:t> thay A1...An bên vế phải bởi các tên phù hợp.</a:t>
            </a:r>
            <a:r>
              <a:rPr lang="en-US" smtClean="0"/>
              <a:t> </a:t>
            </a:r>
          </a:p>
        </p:txBody>
      </p:sp>
    </p:spTree>
    <p:extLst>
      <p:ext uri="{BB962C8B-B14F-4D97-AF65-F5344CB8AC3E}">
        <p14:creationId xmlns:p14="http://schemas.microsoft.com/office/powerpoint/2010/main" val="1218097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mtClean="0"/>
              <a:t>Ví dụ minh họa</a:t>
            </a:r>
          </a:p>
        </p:txBody>
      </p:sp>
      <p:sp>
        <p:nvSpPr>
          <p:cNvPr id="331779" name="Rectangle 3"/>
          <p:cNvSpPr>
            <a:spLocks noGrp="1" noChangeArrowheads="1"/>
          </p:cNvSpPr>
          <p:nvPr>
            <p:ph type="body" idx="1"/>
          </p:nvPr>
        </p:nvSpPr>
        <p:spPr/>
        <p:txBody>
          <a:bodyPr/>
          <a:lstStyle/>
          <a:p>
            <a:r>
              <a:rPr lang="en-US" smtClean="0"/>
              <a:t>Xét một csdl về thư viện với các quan hệ sau:</a:t>
            </a:r>
          </a:p>
          <a:p>
            <a:pPr lvl="1">
              <a:buFontTx/>
              <a:buNone/>
            </a:pPr>
            <a:r>
              <a:rPr lang="en-US" smtClean="0"/>
              <a:t>	Sach(tensach, tacgia, tennxb, masach)</a:t>
            </a:r>
          </a:p>
          <a:p>
            <a:pPr lvl="1">
              <a:buFontTx/>
              <a:buNone/>
            </a:pPr>
            <a:r>
              <a:rPr lang="en-US" smtClean="0"/>
              <a:t>	NXB(tennxb, diachi, thanhpho, manxb)</a:t>
            </a:r>
          </a:p>
          <a:p>
            <a:pPr lvl="1">
              <a:buFontTx/>
              <a:buNone/>
            </a:pPr>
            <a:r>
              <a:rPr lang="en-US" smtClean="0"/>
              <a:t>	DocGia(tendg, diachi, madg)</a:t>
            </a:r>
          </a:p>
          <a:p>
            <a:pPr lvl="1">
              <a:buFontTx/>
              <a:buNone/>
            </a:pPr>
            <a:r>
              <a:rPr lang="en-US" smtClean="0"/>
              <a:t>	Muon(madg, masach, ngay)</a:t>
            </a:r>
          </a:p>
          <a:p>
            <a:pPr lvl="1"/>
            <a:r>
              <a:rPr lang="en-US" smtClean="0"/>
              <a:t>Cần thực hiện câu truy vấn sau: Liệt kê các sách đã được mượn trước ngày 12/01/2009</a:t>
            </a:r>
          </a:p>
          <a:p>
            <a:pPr lvl="1"/>
            <a:r>
              <a:rPr lang="en-US" smtClean="0"/>
              <a:t>Câu truy vấn sẽ là: </a:t>
            </a:r>
          </a:p>
          <a:p>
            <a:pPr lvl="1">
              <a:buFontTx/>
              <a:buNone/>
            </a:pPr>
            <a:r>
              <a:rPr lang="pt-BR" b="1" smtClean="0">
                <a:solidFill>
                  <a:schemeClr val="tx1"/>
                </a:solidFill>
              </a:rPr>
              <a:t>	∏</a:t>
            </a:r>
            <a:r>
              <a:rPr lang="pt-BR" b="1" baseline="-25000" smtClean="0">
                <a:solidFill>
                  <a:schemeClr val="tx1"/>
                </a:solidFill>
              </a:rPr>
              <a:t>tensach</a:t>
            </a:r>
            <a:r>
              <a:rPr lang="pt-BR" b="1" smtClean="0">
                <a:solidFill>
                  <a:schemeClr val="tx1"/>
                </a:solidFill>
              </a:rPr>
              <a:t>(σ</a:t>
            </a:r>
            <a:r>
              <a:rPr lang="pt-BR" b="1" baseline="-25000" smtClean="0">
                <a:solidFill>
                  <a:schemeClr val="tx1"/>
                </a:solidFill>
              </a:rPr>
              <a:t>ngay&lt;12/01/2009</a:t>
            </a:r>
            <a:r>
              <a:rPr lang="pt-BR" b="1" smtClean="0">
                <a:solidFill>
                  <a:schemeClr val="tx1"/>
                </a:solidFill>
              </a:rPr>
              <a:t>(Sach * Muon * DocGia))</a:t>
            </a:r>
          </a:p>
          <a:p>
            <a:r>
              <a:rPr lang="en-US" smtClean="0"/>
              <a:t>Ta có cây phân tích cú pháp của câu truy vấn trên như sau:</a:t>
            </a:r>
          </a:p>
        </p:txBody>
      </p:sp>
    </p:spTree>
    <p:extLst>
      <p:ext uri="{BB962C8B-B14F-4D97-AF65-F5344CB8AC3E}">
        <p14:creationId xmlns:p14="http://schemas.microsoft.com/office/powerpoint/2010/main" val="3062993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1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1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1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1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1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mtClean="0"/>
              <a:t>Nội dung chương VII</a:t>
            </a:r>
          </a:p>
        </p:txBody>
      </p:sp>
      <p:sp>
        <p:nvSpPr>
          <p:cNvPr id="338947" name="Rectangle 3"/>
          <p:cNvSpPr>
            <a:spLocks noGrp="1" noChangeArrowheads="1"/>
          </p:cNvSpPr>
          <p:nvPr>
            <p:ph type="body" idx="1"/>
          </p:nvPr>
        </p:nvSpPr>
        <p:spPr/>
        <p:txBody>
          <a:bodyPr/>
          <a:lstStyle/>
          <a:p>
            <a:r>
              <a:rPr lang="en-US" smtClean="0"/>
              <a:t>Đặt vấn đề</a:t>
            </a:r>
          </a:p>
          <a:p>
            <a:r>
              <a:rPr lang="en-US" smtClean="0"/>
              <a:t>Các chiến lược tối ưu tổng quát</a:t>
            </a:r>
          </a:p>
          <a:p>
            <a:r>
              <a:rPr lang="en-US" smtClean="0"/>
              <a:t>Biểu thức tương đương</a:t>
            </a:r>
          </a:p>
          <a:p>
            <a:r>
              <a:rPr lang="en-US" smtClean="0"/>
              <a:t>Ví dụ minh họa</a:t>
            </a:r>
          </a:p>
          <a:p>
            <a:r>
              <a:rPr lang="en-US" smtClean="0"/>
              <a:t>Bài tập</a:t>
            </a:r>
          </a:p>
        </p:txBody>
      </p:sp>
    </p:spTree>
    <p:extLst>
      <p:ext uri="{BB962C8B-B14F-4D97-AF65-F5344CB8AC3E}">
        <p14:creationId xmlns:p14="http://schemas.microsoft.com/office/powerpoint/2010/main" val="2377820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smtClean="0"/>
              <a:t>Ví dụ minh họa (tt)</a:t>
            </a:r>
          </a:p>
        </p:txBody>
      </p:sp>
      <p:sp>
        <p:nvSpPr>
          <p:cNvPr id="332803" name="Rectangle 3"/>
          <p:cNvSpPr>
            <a:spLocks noGrp="1" noChangeArrowheads="1"/>
          </p:cNvSpPr>
          <p:nvPr>
            <p:ph type="body" idx="1"/>
          </p:nvPr>
        </p:nvSpPr>
        <p:spPr/>
        <p:txBody>
          <a:bodyPr/>
          <a:lstStyle/>
          <a:p>
            <a:endParaRPr lang="en-US" sz="2000" smtClean="0"/>
          </a:p>
        </p:txBody>
      </p:sp>
      <p:sp>
        <p:nvSpPr>
          <p:cNvPr id="357380" name="Rectangle 4"/>
          <p:cNvSpPr>
            <a:spLocks noChangeArrowheads="1"/>
          </p:cNvSpPr>
          <p:nvPr/>
        </p:nvSpPr>
        <p:spPr bwMode="auto">
          <a:xfrm>
            <a:off x="533400" y="1371600"/>
            <a:ext cx="5029200" cy="495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sz="2400">
                <a:solidFill>
                  <a:srgbClr val="000000"/>
                </a:solidFill>
              </a:rPr>
              <a:t>ở đây ta có 2 phép chọn:</a:t>
            </a:r>
          </a:p>
          <a:p>
            <a:pPr marL="742950" lvl="1" indent="-285750" algn="just" eaLnBrk="0" fontAlgn="base" hangingPunct="0">
              <a:spcBef>
                <a:spcPct val="20000"/>
              </a:spcBef>
              <a:spcAft>
                <a:spcPct val="0"/>
              </a:spcAft>
              <a:buFontTx/>
              <a:buChar char="–"/>
            </a:pPr>
            <a:r>
              <a:rPr lang="en-US" sz="2000">
                <a:solidFill>
                  <a:srgbClr val="3333FF"/>
                </a:solidFill>
              </a:rPr>
              <a:t>Phép chọn </a:t>
            </a:r>
            <a:r>
              <a:rPr lang="pt-BR" sz="2000">
                <a:solidFill>
                  <a:srgbClr val="FF0066"/>
                </a:solidFill>
              </a:rPr>
              <a:t>Sach.masach = Muon.masach and Muon.madg = DocGia.madg</a:t>
            </a:r>
            <a:r>
              <a:rPr lang="en-US" sz="2000">
                <a:solidFill>
                  <a:srgbClr val="FF0066"/>
                </a:solidFill>
              </a:rPr>
              <a:t> </a:t>
            </a:r>
          </a:p>
          <a:p>
            <a:pPr marL="742950" lvl="1" indent="-285750" algn="just" eaLnBrk="0" fontAlgn="base" hangingPunct="0">
              <a:spcBef>
                <a:spcPct val="20000"/>
              </a:spcBef>
              <a:spcAft>
                <a:spcPct val="0"/>
              </a:spcAft>
              <a:buFontTx/>
              <a:buChar char="–"/>
            </a:pPr>
            <a:r>
              <a:rPr lang="en-US" sz="2000">
                <a:solidFill>
                  <a:srgbClr val="3333FF"/>
                </a:solidFill>
              </a:rPr>
              <a:t>Phép chọn </a:t>
            </a:r>
            <a:r>
              <a:rPr lang="pt-BR" sz="2000">
                <a:solidFill>
                  <a:srgbClr val="FF0066"/>
                </a:solidFill>
              </a:rPr>
              <a:t>ngay&lt;12/01/2009</a:t>
            </a:r>
          </a:p>
          <a:p>
            <a:pPr marL="742950" lvl="1" indent="-285750" algn="just" eaLnBrk="0" fontAlgn="base" hangingPunct="0">
              <a:spcBef>
                <a:spcPct val="20000"/>
              </a:spcBef>
              <a:spcAft>
                <a:spcPct val="0"/>
              </a:spcAft>
              <a:buFontTx/>
              <a:buChar char="–"/>
            </a:pPr>
            <a:r>
              <a:rPr lang="en-US" sz="2000">
                <a:solidFill>
                  <a:srgbClr val="3333FF"/>
                </a:solidFill>
              </a:rPr>
              <a:t>Nguyên tắc tối ưu hóa là cố gắng tách phép chọn và di chuyển xuống càng sâu càng tốt.</a:t>
            </a:r>
          </a:p>
        </p:txBody>
      </p:sp>
      <p:grpSp>
        <p:nvGrpSpPr>
          <p:cNvPr id="332805" name="Group 5"/>
          <p:cNvGrpSpPr>
            <a:grpSpLocks/>
          </p:cNvGrpSpPr>
          <p:nvPr/>
        </p:nvGrpSpPr>
        <p:grpSpPr bwMode="auto">
          <a:xfrm>
            <a:off x="3581400" y="1371600"/>
            <a:ext cx="5405438" cy="4922838"/>
            <a:chOff x="2160" y="864"/>
            <a:chExt cx="3405" cy="3101"/>
          </a:xfrm>
        </p:grpSpPr>
        <p:sp>
          <p:nvSpPr>
            <p:cNvPr id="357382" name="Text Box 6"/>
            <p:cNvSpPr txBox="1">
              <a:spLocks noChangeArrowheads="1"/>
            </p:cNvSpPr>
            <p:nvPr/>
          </p:nvSpPr>
          <p:spPr bwMode="auto">
            <a:xfrm>
              <a:off x="2160" y="3715"/>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Muon</a:t>
              </a:r>
            </a:p>
          </p:txBody>
        </p:sp>
        <p:sp>
          <p:nvSpPr>
            <p:cNvPr id="357383" name="Text Box 7"/>
            <p:cNvSpPr txBox="1">
              <a:spLocks noChangeArrowheads="1"/>
            </p:cNvSpPr>
            <p:nvPr/>
          </p:nvSpPr>
          <p:spPr bwMode="auto">
            <a:xfrm>
              <a:off x="3312" y="3709"/>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DocGia</a:t>
              </a:r>
            </a:p>
          </p:txBody>
        </p:sp>
        <p:sp>
          <p:nvSpPr>
            <p:cNvPr id="357384" name="Text Box 8"/>
            <p:cNvSpPr txBox="1">
              <a:spLocks noChangeArrowheads="1"/>
            </p:cNvSpPr>
            <p:nvPr/>
          </p:nvSpPr>
          <p:spPr bwMode="auto">
            <a:xfrm>
              <a:off x="4224" y="330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Sach</a:t>
              </a:r>
            </a:p>
          </p:txBody>
        </p:sp>
        <p:sp>
          <p:nvSpPr>
            <p:cNvPr id="357385" name="Text Box 9"/>
            <p:cNvSpPr txBox="1">
              <a:spLocks noChangeArrowheads="1"/>
            </p:cNvSpPr>
            <p:nvPr/>
          </p:nvSpPr>
          <p:spPr bwMode="auto">
            <a:xfrm>
              <a:off x="2784" y="331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7386" name="Text Box 10"/>
            <p:cNvSpPr txBox="1">
              <a:spLocks noChangeArrowheads="1"/>
            </p:cNvSpPr>
            <p:nvPr/>
          </p:nvSpPr>
          <p:spPr bwMode="auto">
            <a:xfrm>
              <a:off x="3456" y="288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7387" name="Text Box 11"/>
            <p:cNvSpPr txBox="1">
              <a:spLocks noChangeArrowheads="1"/>
            </p:cNvSpPr>
            <p:nvPr/>
          </p:nvSpPr>
          <p:spPr bwMode="auto">
            <a:xfrm>
              <a:off x="3501" y="2544"/>
              <a:ext cx="20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σ</a:t>
              </a:r>
              <a:r>
                <a:rPr lang="pt-BR" sz="2000" b="1" baseline="-25000">
                  <a:solidFill>
                    <a:srgbClr val="000000"/>
                  </a:solidFill>
                </a:rPr>
                <a:t>Sach.masach=Muon.masach and Muon.madg= DocGia.madg</a:t>
              </a:r>
              <a:endParaRPr lang="en-US" sz="2000" b="1">
                <a:solidFill>
                  <a:srgbClr val="000000"/>
                </a:solidFill>
              </a:endParaRPr>
            </a:p>
          </p:txBody>
        </p:sp>
        <p:sp>
          <p:nvSpPr>
            <p:cNvPr id="357388" name="Text Box 12"/>
            <p:cNvSpPr txBox="1">
              <a:spLocks noChangeArrowheads="1"/>
            </p:cNvSpPr>
            <p:nvPr/>
          </p:nvSpPr>
          <p:spPr bwMode="auto">
            <a:xfrm>
              <a:off x="3576" y="1488"/>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σ</a:t>
              </a:r>
              <a:r>
                <a:rPr lang="pt-BR" sz="2000" b="1" baseline="-25000">
                  <a:solidFill>
                    <a:srgbClr val="000000"/>
                  </a:solidFill>
                </a:rPr>
                <a:t>ngay&lt;12/01/2009</a:t>
              </a:r>
              <a:endParaRPr lang="en-US" sz="2000" b="1" baseline="-25000">
                <a:solidFill>
                  <a:srgbClr val="000000"/>
                </a:solidFill>
              </a:endParaRPr>
            </a:p>
          </p:txBody>
        </p:sp>
        <p:sp>
          <p:nvSpPr>
            <p:cNvPr id="357389" name="Text Box 13"/>
            <p:cNvSpPr txBox="1">
              <a:spLocks noChangeArrowheads="1"/>
            </p:cNvSpPr>
            <p:nvPr/>
          </p:nvSpPr>
          <p:spPr bwMode="auto">
            <a:xfrm>
              <a:off x="2784" y="864"/>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a:t>
              </a:r>
              <a:r>
                <a:rPr lang="pt-BR" sz="2000" b="1" baseline="-25000">
                  <a:solidFill>
                    <a:srgbClr val="000000"/>
                  </a:solidFill>
                </a:rPr>
                <a:t>tensach</a:t>
              </a:r>
              <a:endParaRPr lang="en-US" sz="2000" b="1" baseline="-25000">
                <a:solidFill>
                  <a:srgbClr val="000000"/>
                </a:solidFill>
              </a:endParaRPr>
            </a:p>
          </p:txBody>
        </p:sp>
        <p:sp>
          <p:nvSpPr>
            <p:cNvPr id="357390" name="Line 14"/>
            <p:cNvSpPr>
              <a:spLocks noChangeShapeType="1"/>
            </p:cNvSpPr>
            <p:nvPr/>
          </p:nvSpPr>
          <p:spPr bwMode="auto">
            <a:xfrm flipH="1">
              <a:off x="2591" y="3504"/>
              <a:ext cx="433"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1" name="Line 15"/>
            <p:cNvSpPr>
              <a:spLocks noChangeShapeType="1"/>
            </p:cNvSpPr>
            <p:nvPr/>
          </p:nvSpPr>
          <p:spPr bwMode="auto">
            <a:xfrm>
              <a:off x="3120" y="3504"/>
              <a:ext cx="563" cy="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2" name="Line 16"/>
            <p:cNvSpPr>
              <a:spLocks noChangeShapeType="1"/>
            </p:cNvSpPr>
            <p:nvPr/>
          </p:nvSpPr>
          <p:spPr bwMode="auto">
            <a:xfrm flipH="1">
              <a:off x="3024" y="3072"/>
              <a:ext cx="67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3" name="Line 17"/>
            <p:cNvSpPr>
              <a:spLocks noChangeShapeType="1"/>
            </p:cNvSpPr>
            <p:nvPr/>
          </p:nvSpPr>
          <p:spPr bwMode="auto">
            <a:xfrm>
              <a:off x="3792" y="307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4" name="Line 18"/>
            <p:cNvSpPr>
              <a:spLocks noChangeShapeType="1"/>
            </p:cNvSpPr>
            <p:nvPr/>
          </p:nvSpPr>
          <p:spPr bwMode="auto">
            <a:xfrm>
              <a:off x="3696"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5" name="Line 19"/>
            <p:cNvSpPr>
              <a:spLocks noChangeShapeType="1"/>
            </p:cNvSpPr>
            <p:nvPr/>
          </p:nvSpPr>
          <p:spPr bwMode="auto">
            <a:xfrm>
              <a:off x="3696" y="110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6" name="Line 20"/>
            <p:cNvSpPr>
              <a:spLocks noChangeShapeType="1"/>
            </p:cNvSpPr>
            <p:nvPr/>
          </p:nvSpPr>
          <p:spPr bwMode="auto">
            <a:xfrm>
              <a:off x="3696" y="2325"/>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7397" name="Text Box 21"/>
            <p:cNvSpPr txBox="1">
              <a:spLocks noChangeArrowheads="1"/>
            </p:cNvSpPr>
            <p:nvPr/>
          </p:nvSpPr>
          <p:spPr bwMode="auto">
            <a:xfrm>
              <a:off x="3408" y="1887"/>
              <a:ext cx="20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a:t>
              </a:r>
              <a:r>
                <a:rPr lang="pt-BR" sz="2000" b="1" baseline="-25000">
                  <a:solidFill>
                    <a:srgbClr val="000000"/>
                  </a:solidFill>
                </a:rPr>
                <a:t>tensach, tacgia, tennxb, masach, tendg, diachi, Muon,masach, ngay</a:t>
              </a:r>
              <a:endParaRPr lang="en-US" sz="2000" b="1">
                <a:solidFill>
                  <a:srgbClr val="000000"/>
                </a:solidFill>
              </a:endParaRPr>
            </a:p>
          </p:txBody>
        </p:sp>
        <p:sp>
          <p:nvSpPr>
            <p:cNvPr id="357398" name="Line 22"/>
            <p:cNvSpPr>
              <a:spLocks noChangeShapeType="1"/>
            </p:cNvSpPr>
            <p:nvPr/>
          </p:nvSpPr>
          <p:spPr bwMode="auto">
            <a:xfrm>
              <a:off x="3708" y="2736"/>
              <a:ext cx="0"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428993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32805"/>
                                        </p:tgtEl>
                                        <p:attrNameLst>
                                          <p:attrName>style.visibility</p:attrName>
                                        </p:attrNameLst>
                                      </p:cBhvr>
                                      <p:to>
                                        <p:strVal val="visible"/>
                                      </p:to>
                                    </p:set>
                                    <p:animEffect transition="in" filter="blinds(horizontal)">
                                      <p:cBhvr>
                                        <p:cTn id="11" dur="500"/>
                                        <p:tgtEl>
                                          <p:spTgt spid="33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mtClean="0"/>
              <a:t>Ví dụ minh họa (tt)</a:t>
            </a:r>
          </a:p>
        </p:txBody>
      </p:sp>
      <p:sp>
        <p:nvSpPr>
          <p:cNvPr id="333827" name="Rectangle 3"/>
          <p:cNvSpPr>
            <a:spLocks noGrp="1" noChangeArrowheads="1"/>
          </p:cNvSpPr>
          <p:nvPr>
            <p:ph type="body" idx="1"/>
          </p:nvPr>
        </p:nvSpPr>
        <p:spPr/>
        <p:txBody>
          <a:bodyPr/>
          <a:lstStyle/>
          <a:p>
            <a:endParaRPr lang="en-US" sz="2000" smtClean="0"/>
          </a:p>
        </p:txBody>
      </p:sp>
      <p:sp>
        <p:nvSpPr>
          <p:cNvPr id="358404" name="Rectangle 4"/>
          <p:cNvSpPr>
            <a:spLocks noChangeArrowheads="1"/>
          </p:cNvSpPr>
          <p:nvPr/>
        </p:nvSpPr>
        <p:spPr bwMode="auto">
          <a:xfrm>
            <a:off x="533400" y="1371600"/>
            <a:ext cx="3810000" cy="495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eaLnBrk="0" fontAlgn="base" hangingPunct="0">
              <a:spcBef>
                <a:spcPct val="20000"/>
              </a:spcBef>
              <a:spcAft>
                <a:spcPct val="0"/>
              </a:spcAft>
              <a:buFontTx/>
              <a:buChar char="–"/>
            </a:pPr>
            <a:r>
              <a:rPr lang="en-US" sz="2000">
                <a:solidFill>
                  <a:srgbClr val="3333FF"/>
                </a:solidFill>
              </a:rPr>
              <a:t>Ta có thể đưa phép chọn </a:t>
            </a:r>
            <a:r>
              <a:rPr lang="pt-BR" sz="2000">
                <a:solidFill>
                  <a:srgbClr val="FF0066"/>
                </a:solidFill>
              </a:rPr>
              <a:t>σ</a:t>
            </a:r>
            <a:r>
              <a:rPr lang="pt-BR" sz="2000" baseline="-25000">
                <a:solidFill>
                  <a:srgbClr val="FF0066"/>
                </a:solidFill>
              </a:rPr>
              <a:t>ngay&lt;12/01/2009</a:t>
            </a:r>
            <a:r>
              <a:rPr lang="en-US" sz="2000">
                <a:solidFill>
                  <a:srgbClr val="3333FF"/>
                </a:solidFill>
              </a:rPr>
              <a:t> xuống dưới phép chiếu và hai phép chọn còn lại theo quy tắc L4,L5 vì thuộc tính ngay chỉ thuộc quan hệ Muon.</a:t>
            </a:r>
          </a:p>
          <a:p>
            <a:pPr marL="742950" lvl="1" indent="-285750" algn="just" eaLnBrk="0" fontAlgn="base" hangingPunct="0">
              <a:spcBef>
                <a:spcPct val="20000"/>
              </a:spcBef>
              <a:spcAft>
                <a:spcPct val="0"/>
              </a:spcAft>
            </a:pPr>
            <a:endParaRPr lang="en-US" sz="2000">
              <a:solidFill>
                <a:srgbClr val="3333FF"/>
              </a:solidFill>
            </a:endParaRPr>
          </a:p>
          <a:p>
            <a:pPr marL="742950" lvl="1" indent="-285750" algn="just" eaLnBrk="0" fontAlgn="base" hangingPunct="0">
              <a:spcBef>
                <a:spcPct val="20000"/>
              </a:spcBef>
              <a:spcAft>
                <a:spcPct val="0"/>
              </a:spcAft>
              <a:buFontTx/>
              <a:buChar char="–"/>
            </a:pPr>
            <a:r>
              <a:rPr lang="en-US" sz="2000">
                <a:solidFill>
                  <a:srgbClr val="3333FF"/>
                </a:solidFill>
              </a:rPr>
              <a:t>Đưa phép chọn </a:t>
            </a:r>
            <a:r>
              <a:rPr lang="pt-BR" sz="2000">
                <a:solidFill>
                  <a:srgbClr val="FF0066"/>
                </a:solidFill>
              </a:rPr>
              <a:t>Muon.madg = DocGia.madg</a:t>
            </a:r>
            <a:r>
              <a:rPr lang="en-US" sz="2000">
                <a:solidFill>
                  <a:srgbClr val="3333FF"/>
                </a:solidFill>
              </a:rPr>
              <a:t> xuống dưới trước phép tích đề-các của Muon và DocGia. Ta có cây sau:</a:t>
            </a:r>
          </a:p>
        </p:txBody>
      </p:sp>
      <p:grpSp>
        <p:nvGrpSpPr>
          <p:cNvPr id="333829" name="Group 5"/>
          <p:cNvGrpSpPr>
            <a:grpSpLocks/>
          </p:cNvGrpSpPr>
          <p:nvPr/>
        </p:nvGrpSpPr>
        <p:grpSpPr bwMode="auto">
          <a:xfrm>
            <a:off x="4310063" y="1295400"/>
            <a:ext cx="4895850" cy="4618038"/>
            <a:chOff x="2715" y="1056"/>
            <a:chExt cx="3084" cy="2909"/>
          </a:xfrm>
        </p:grpSpPr>
        <p:sp>
          <p:nvSpPr>
            <p:cNvPr id="358407" name="Text Box 6"/>
            <p:cNvSpPr txBox="1">
              <a:spLocks noChangeArrowheads="1"/>
            </p:cNvSpPr>
            <p:nvPr/>
          </p:nvSpPr>
          <p:spPr bwMode="auto">
            <a:xfrm>
              <a:off x="2715" y="3715"/>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Muon</a:t>
              </a:r>
            </a:p>
          </p:txBody>
        </p:sp>
        <p:sp>
          <p:nvSpPr>
            <p:cNvPr id="358408" name="Text Box 7"/>
            <p:cNvSpPr txBox="1">
              <a:spLocks noChangeArrowheads="1"/>
            </p:cNvSpPr>
            <p:nvPr/>
          </p:nvSpPr>
          <p:spPr bwMode="auto">
            <a:xfrm>
              <a:off x="3984" y="340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DocGia</a:t>
              </a:r>
            </a:p>
          </p:txBody>
        </p:sp>
        <p:sp>
          <p:nvSpPr>
            <p:cNvPr id="358409" name="Text Box 8"/>
            <p:cNvSpPr txBox="1">
              <a:spLocks noChangeArrowheads="1"/>
            </p:cNvSpPr>
            <p:nvPr/>
          </p:nvSpPr>
          <p:spPr bwMode="auto">
            <a:xfrm>
              <a:off x="3552" y="288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8410" name="Text Box 9"/>
            <p:cNvSpPr txBox="1">
              <a:spLocks noChangeArrowheads="1"/>
            </p:cNvSpPr>
            <p:nvPr/>
          </p:nvSpPr>
          <p:spPr bwMode="auto">
            <a:xfrm>
              <a:off x="3456" y="2544"/>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σ</a:t>
              </a:r>
              <a:r>
                <a:rPr lang="pt-BR" sz="2000" b="1" baseline="-25000">
                  <a:solidFill>
                    <a:srgbClr val="000000"/>
                  </a:solidFill>
                </a:rPr>
                <a:t>Muon.madg= DocGia.madg</a:t>
              </a:r>
              <a:endParaRPr lang="en-US" sz="2000" b="1">
                <a:solidFill>
                  <a:srgbClr val="000000"/>
                </a:solidFill>
              </a:endParaRPr>
            </a:p>
          </p:txBody>
        </p:sp>
        <p:sp>
          <p:nvSpPr>
            <p:cNvPr id="358411" name="Text Box 10"/>
            <p:cNvSpPr txBox="1">
              <a:spLocks noChangeArrowheads="1"/>
            </p:cNvSpPr>
            <p:nvPr/>
          </p:nvSpPr>
          <p:spPr bwMode="auto">
            <a:xfrm>
              <a:off x="4023" y="1632"/>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σ</a:t>
              </a:r>
              <a:r>
                <a:rPr lang="pt-BR" sz="2000" b="1" baseline="-25000">
                  <a:solidFill>
                    <a:srgbClr val="000000"/>
                  </a:solidFill>
                </a:rPr>
                <a:t>Sach.masach = Muon.masach</a:t>
              </a:r>
              <a:endParaRPr lang="en-US" sz="2000" b="1" baseline="-25000">
                <a:solidFill>
                  <a:srgbClr val="000000"/>
                </a:solidFill>
              </a:endParaRPr>
            </a:p>
          </p:txBody>
        </p:sp>
        <p:sp>
          <p:nvSpPr>
            <p:cNvPr id="358412" name="Text Box 11"/>
            <p:cNvSpPr txBox="1">
              <a:spLocks noChangeArrowheads="1"/>
            </p:cNvSpPr>
            <p:nvPr/>
          </p:nvSpPr>
          <p:spPr bwMode="auto">
            <a:xfrm>
              <a:off x="3228" y="1056"/>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a:t>
              </a:r>
              <a:r>
                <a:rPr lang="pt-BR" sz="2000" b="1" baseline="-25000">
                  <a:solidFill>
                    <a:srgbClr val="000000"/>
                  </a:solidFill>
                </a:rPr>
                <a:t>tensach</a:t>
              </a:r>
              <a:endParaRPr lang="en-US" sz="2000" b="1" baseline="-25000">
                <a:solidFill>
                  <a:srgbClr val="000000"/>
                </a:solidFill>
              </a:endParaRPr>
            </a:p>
          </p:txBody>
        </p:sp>
        <p:sp>
          <p:nvSpPr>
            <p:cNvPr id="358413" name="Line 12"/>
            <p:cNvSpPr>
              <a:spLocks noChangeShapeType="1"/>
            </p:cNvSpPr>
            <p:nvPr/>
          </p:nvSpPr>
          <p:spPr bwMode="auto">
            <a:xfrm flipH="1">
              <a:off x="3120" y="3072"/>
              <a:ext cx="67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4" name="Line 13"/>
            <p:cNvSpPr>
              <a:spLocks noChangeShapeType="1"/>
            </p:cNvSpPr>
            <p:nvPr/>
          </p:nvSpPr>
          <p:spPr bwMode="auto">
            <a:xfrm>
              <a:off x="3888" y="307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5" name="Line 14"/>
            <p:cNvSpPr>
              <a:spLocks noChangeShapeType="1"/>
            </p:cNvSpPr>
            <p:nvPr/>
          </p:nvSpPr>
          <p:spPr bwMode="auto">
            <a:xfrm>
              <a:off x="4143" y="187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6" name="Line 15"/>
            <p:cNvSpPr>
              <a:spLocks noChangeShapeType="1"/>
            </p:cNvSpPr>
            <p:nvPr/>
          </p:nvSpPr>
          <p:spPr bwMode="auto">
            <a:xfrm>
              <a:off x="4140" y="129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7" name="Line 16"/>
            <p:cNvSpPr>
              <a:spLocks noChangeShapeType="1"/>
            </p:cNvSpPr>
            <p:nvPr/>
          </p:nvSpPr>
          <p:spPr bwMode="auto">
            <a:xfrm flipH="1">
              <a:off x="3792" y="2208"/>
              <a:ext cx="336" cy="4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8" name="Line 17"/>
            <p:cNvSpPr>
              <a:spLocks noChangeShapeType="1"/>
            </p:cNvSpPr>
            <p:nvPr/>
          </p:nvSpPr>
          <p:spPr bwMode="auto">
            <a:xfrm>
              <a:off x="3804" y="2736"/>
              <a:ext cx="0"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19" name="Text Box 18"/>
            <p:cNvSpPr txBox="1">
              <a:spLocks noChangeArrowheads="1"/>
            </p:cNvSpPr>
            <p:nvPr/>
          </p:nvSpPr>
          <p:spPr bwMode="auto">
            <a:xfrm>
              <a:off x="2832" y="3312"/>
              <a:ext cx="1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σ</a:t>
              </a:r>
              <a:r>
                <a:rPr lang="pt-BR" sz="2000" b="1" baseline="-25000">
                  <a:solidFill>
                    <a:srgbClr val="000000"/>
                  </a:solidFill>
                </a:rPr>
                <a:t>ngay&lt;12/01/2009</a:t>
              </a:r>
              <a:endParaRPr lang="en-US" sz="2000" b="1" baseline="-25000">
                <a:solidFill>
                  <a:srgbClr val="000000"/>
                </a:solidFill>
              </a:endParaRPr>
            </a:p>
          </p:txBody>
        </p:sp>
        <p:sp>
          <p:nvSpPr>
            <p:cNvPr id="358420" name="Text Box 19"/>
            <p:cNvSpPr txBox="1">
              <a:spLocks noChangeArrowheads="1"/>
            </p:cNvSpPr>
            <p:nvPr/>
          </p:nvSpPr>
          <p:spPr bwMode="auto">
            <a:xfrm>
              <a:off x="4464" y="225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Sach</a:t>
              </a:r>
            </a:p>
          </p:txBody>
        </p:sp>
        <p:sp>
          <p:nvSpPr>
            <p:cNvPr id="358421" name="Text Box 20"/>
            <p:cNvSpPr txBox="1">
              <a:spLocks noChangeArrowheads="1"/>
            </p:cNvSpPr>
            <p:nvPr/>
          </p:nvSpPr>
          <p:spPr bwMode="auto">
            <a:xfrm>
              <a:off x="3888" y="2064"/>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8422" name="Line 21"/>
            <p:cNvSpPr>
              <a:spLocks noChangeShapeType="1"/>
            </p:cNvSpPr>
            <p:nvPr/>
          </p:nvSpPr>
          <p:spPr bwMode="auto">
            <a:xfrm>
              <a:off x="3888" y="307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23" name="Line 22"/>
            <p:cNvSpPr>
              <a:spLocks noChangeShapeType="1"/>
            </p:cNvSpPr>
            <p:nvPr/>
          </p:nvSpPr>
          <p:spPr bwMode="auto">
            <a:xfrm>
              <a:off x="4215" y="2220"/>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8424" name="Line 23"/>
            <p:cNvSpPr>
              <a:spLocks noChangeShapeType="1"/>
            </p:cNvSpPr>
            <p:nvPr/>
          </p:nvSpPr>
          <p:spPr bwMode="auto">
            <a:xfrm>
              <a:off x="2928" y="3504"/>
              <a:ext cx="0"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
        <p:nvSpPr>
          <p:cNvPr id="333830" name="Text Box 24"/>
          <p:cNvSpPr txBox="1">
            <a:spLocks noChangeArrowheads="1"/>
          </p:cNvSpPr>
          <p:nvPr/>
        </p:nvSpPr>
        <p:spPr bwMode="auto">
          <a:xfrm>
            <a:off x="4495800" y="5638800"/>
            <a:ext cx="4648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700" b="1" i="1">
                <a:solidFill>
                  <a:srgbClr val="FF0066"/>
                </a:solidFill>
              </a:rPr>
              <a:t>Cây phép chọn đã hạ thấp và </a:t>
            </a:r>
          </a:p>
          <a:p>
            <a:pPr algn="ctr" eaLnBrk="1" fontAlgn="base" hangingPunct="1">
              <a:spcBef>
                <a:spcPct val="50000"/>
              </a:spcBef>
              <a:spcAft>
                <a:spcPct val="0"/>
              </a:spcAft>
            </a:pPr>
            <a:r>
              <a:rPr lang="en-US" sz="1700" b="1" i="1">
                <a:solidFill>
                  <a:srgbClr val="FF0066"/>
                </a:solidFill>
              </a:rPr>
              <a:t>phép chiếu được tổ hợp lại</a:t>
            </a:r>
          </a:p>
        </p:txBody>
      </p:sp>
    </p:spTree>
    <p:extLst>
      <p:ext uri="{BB962C8B-B14F-4D97-AF65-F5344CB8AC3E}">
        <p14:creationId xmlns:p14="http://schemas.microsoft.com/office/powerpoint/2010/main" val="3815823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33829"/>
                                        </p:tgtEl>
                                        <p:attrNameLst>
                                          <p:attrName>style.visibility</p:attrName>
                                        </p:attrNameLst>
                                      </p:cBhvr>
                                      <p:to>
                                        <p:strVal val="visible"/>
                                      </p:to>
                                    </p:set>
                                    <p:animEffect transition="in" filter="blinds(horizontal)">
                                      <p:cBhvr>
                                        <p:cTn id="11" dur="500"/>
                                        <p:tgtEl>
                                          <p:spTgt spid="3338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3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P spid="33383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mtClean="0"/>
              <a:t>Ví dụ minh họa (tt)</a:t>
            </a:r>
          </a:p>
        </p:txBody>
      </p:sp>
      <p:sp>
        <p:nvSpPr>
          <p:cNvPr id="334851" name="Rectangle 3"/>
          <p:cNvSpPr>
            <a:spLocks noGrp="1" noChangeArrowheads="1"/>
          </p:cNvSpPr>
          <p:nvPr>
            <p:ph type="body" idx="1"/>
          </p:nvPr>
        </p:nvSpPr>
        <p:spPr/>
        <p:txBody>
          <a:bodyPr/>
          <a:lstStyle/>
          <a:p>
            <a:pPr lvl="1">
              <a:buFontTx/>
              <a:buNone/>
            </a:pPr>
            <a:endParaRPr lang="en-US" smtClean="0"/>
          </a:p>
        </p:txBody>
      </p:sp>
      <p:sp>
        <p:nvSpPr>
          <p:cNvPr id="359428" name="Rectangle 4"/>
          <p:cNvSpPr>
            <a:spLocks noChangeArrowheads="1"/>
          </p:cNvSpPr>
          <p:nvPr/>
        </p:nvSpPr>
        <p:spPr bwMode="auto">
          <a:xfrm>
            <a:off x="533400" y="1371600"/>
            <a:ext cx="3581400" cy="495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sz="2200">
                <a:solidFill>
                  <a:srgbClr val="000000"/>
                </a:solidFill>
              </a:rPr>
              <a:t>Giai đoạn cuối cùng là biến đổi các phép chiếu:</a:t>
            </a:r>
          </a:p>
          <a:p>
            <a:pPr marL="742950" lvl="1" indent="-285750" algn="just" eaLnBrk="0" fontAlgn="base" hangingPunct="0">
              <a:spcBef>
                <a:spcPct val="20000"/>
              </a:spcBef>
              <a:spcAft>
                <a:spcPct val="0"/>
              </a:spcAft>
              <a:buFontTx/>
              <a:buChar char="–"/>
            </a:pPr>
            <a:r>
              <a:rPr lang="en-US" sz="2000">
                <a:solidFill>
                  <a:srgbClr val="3333FF"/>
                </a:solidFill>
              </a:rPr>
              <a:t>Ta dùng phép chiếu để chỉ chọn ra những thuộc tính cần thiết cho phép tích đề-các. Ta có cây cuối cùng của quá trình tối ưu như sau:</a:t>
            </a:r>
          </a:p>
          <a:p>
            <a:pPr marL="742950" lvl="1" indent="-285750" algn="just" eaLnBrk="0" fontAlgn="base" hangingPunct="0">
              <a:spcBef>
                <a:spcPct val="20000"/>
              </a:spcBef>
              <a:spcAft>
                <a:spcPct val="0"/>
              </a:spcAft>
              <a:buFontTx/>
              <a:buChar char="–"/>
            </a:pPr>
            <a:endParaRPr lang="en-US" sz="2000">
              <a:solidFill>
                <a:srgbClr val="3333FF"/>
              </a:solidFill>
            </a:endParaRPr>
          </a:p>
        </p:txBody>
      </p:sp>
      <p:grpSp>
        <p:nvGrpSpPr>
          <p:cNvPr id="334880" name="Group 32"/>
          <p:cNvGrpSpPr>
            <a:grpSpLocks/>
          </p:cNvGrpSpPr>
          <p:nvPr/>
        </p:nvGrpSpPr>
        <p:grpSpPr bwMode="auto">
          <a:xfrm>
            <a:off x="4071938" y="1185863"/>
            <a:ext cx="5072062" cy="5214937"/>
            <a:chOff x="2565" y="747"/>
            <a:chExt cx="3195" cy="3285"/>
          </a:xfrm>
        </p:grpSpPr>
        <p:sp>
          <p:nvSpPr>
            <p:cNvPr id="359430" name="Text Box 5"/>
            <p:cNvSpPr txBox="1">
              <a:spLocks noChangeArrowheads="1"/>
            </p:cNvSpPr>
            <p:nvPr/>
          </p:nvSpPr>
          <p:spPr bwMode="auto">
            <a:xfrm>
              <a:off x="4944" y="206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Sach</a:t>
              </a:r>
            </a:p>
          </p:txBody>
        </p:sp>
        <p:grpSp>
          <p:nvGrpSpPr>
            <p:cNvPr id="359431" name="Group 6"/>
            <p:cNvGrpSpPr>
              <a:grpSpLocks/>
            </p:cNvGrpSpPr>
            <p:nvPr/>
          </p:nvGrpSpPr>
          <p:grpSpPr bwMode="auto">
            <a:xfrm>
              <a:off x="2565" y="747"/>
              <a:ext cx="3084" cy="3285"/>
              <a:chOff x="2715" y="747"/>
              <a:chExt cx="3084" cy="3285"/>
            </a:xfrm>
          </p:grpSpPr>
          <p:sp>
            <p:nvSpPr>
              <p:cNvPr id="359432" name="Text Box 7"/>
              <p:cNvSpPr txBox="1">
                <a:spLocks noChangeArrowheads="1"/>
              </p:cNvSpPr>
              <p:nvPr/>
            </p:nvSpPr>
            <p:spPr bwMode="auto">
              <a:xfrm>
                <a:off x="2715" y="378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Muon</a:t>
                </a:r>
              </a:p>
            </p:txBody>
          </p:sp>
          <p:sp>
            <p:nvSpPr>
              <p:cNvPr id="359433" name="Text Box 8"/>
              <p:cNvSpPr txBox="1">
                <a:spLocks noChangeArrowheads="1"/>
              </p:cNvSpPr>
              <p:nvPr/>
            </p:nvSpPr>
            <p:spPr bwMode="auto">
              <a:xfrm>
                <a:off x="4656" y="364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DocGia</a:t>
                </a:r>
              </a:p>
            </p:txBody>
          </p:sp>
          <p:sp>
            <p:nvSpPr>
              <p:cNvPr id="359434" name="Text Box 9"/>
              <p:cNvSpPr txBox="1">
                <a:spLocks noChangeArrowheads="1"/>
              </p:cNvSpPr>
              <p:nvPr/>
            </p:nvSpPr>
            <p:spPr bwMode="auto">
              <a:xfrm>
                <a:off x="3552" y="264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9435" name="Text Box 10"/>
              <p:cNvSpPr txBox="1">
                <a:spLocks noChangeArrowheads="1"/>
              </p:cNvSpPr>
              <p:nvPr/>
            </p:nvSpPr>
            <p:spPr bwMode="auto">
              <a:xfrm>
                <a:off x="3456" y="2304"/>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σ</a:t>
                </a:r>
                <a:r>
                  <a:rPr lang="pt-BR" sz="2000" b="1" baseline="-25000">
                    <a:solidFill>
                      <a:srgbClr val="000000"/>
                    </a:solidFill>
                  </a:rPr>
                  <a:t>Muon.madg= DocGia.madg</a:t>
                </a:r>
                <a:endParaRPr lang="en-US" sz="2000" b="1">
                  <a:solidFill>
                    <a:srgbClr val="000000"/>
                  </a:solidFill>
                </a:endParaRPr>
              </a:p>
            </p:txBody>
          </p:sp>
          <p:sp>
            <p:nvSpPr>
              <p:cNvPr id="359436" name="Text Box 11"/>
              <p:cNvSpPr txBox="1">
                <a:spLocks noChangeArrowheads="1"/>
              </p:cNvSpPr>
              <p:nvPr/>
            </p:nvSpPr>
            <p:spPr bwMode="auto">
              <a:xfrm>
                <a:off x="4023" y="1077"/>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σ</a:t>
                </a:r>
                <a:r>
                  <a:rPr lang="pt-BR" sz="2000" b="1" baseline="-25000">
                    <a:solidFill>
                      <a:srgbClr val="000000"/>
                    </a:solidFill>
                  </a:rPr>
                  <a:t>Sach.masach = Muon.masach</a:t>
                </a:r>
                <a:endParaRPr lang="en-US" sz="2000" b="1" baseline="-25000">
                  <a:solidFill>
                    <a:srgbClr val="000000"/>
                  </a:solidFill>
                </a:endParaRPr>
              </a:p>
            </p:txBody>
          </p:sp>
          <p:sp>
            <p:nvSpPr>
              <p:cNvPr id="359437" name="Text Box 12"/>
              <p:cNvSpPr txBox="1">
                <a:spLocks noChangeArrowheads="1"/>
              </p:cNvSpPr>
              <p:nvPr/>
            </p:nvSpPr>
            <p:spPr bwMode="auto">
              <a:xfrm>
                <a:off x="3306" y="747"/>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pt-BR" sz="2000" b="1">
                    <a:solidFill>
                      <a:srgbClr val="000000"/>
                    </a:solidFill>
                  </a:rPr>
                  <a:t>∏</a:t>
                </a:r>
                <a:r>
                  <a:rPr lang="pt-BR" sz="2000" b="1" baseline="-25000">
                    <a:solidFill>
                      <a:srgbClr val="000000"/>
                    </a:solidFill>
                  </a:rPr>
                  <a:t>tensach</a:t>
                </a:r>
                <a:endParaRPr lang="en-US" sz="2000" b="1" baseline="-25000">
                  <a:solidFill>
                    <a:srgbClr val="000000"/>
                  </a:solidFill>
                </a:endParaRPr>
              </a:p>
            </p:txBody>
          </p:sp>
          <p:sp>
            <p:nvSpPr>
              <p:cNvPr id="359438" name="Line 13"/>
              <p:cNvSpPr>
                <a:spLocks noChangeShapeType="1"/>
              </p:cNvSpPr>
              <p:nvPr/>
            </p:nvSpPr>
            <p:spPr bwMode="auto">
              <a:xfrm flipH="1">
                <a:off x="3360" y="2832"/>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39" name="Line 14"/>
              <p:cNvSpPr>
                <a:spLocks noChangeShapeType="1"/>
              </p:cNvSpPr>
              <p:nvPr/>
            </p:nvSpPr>
            <p:spPr bwMode="auto">
              <a:xfrm>
                <a:off x="3888" y="283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0" name="Line 15"/>
              <p:cNvSpPr>
                <a:spLocks noChangeShapeType="1"/>
              </p:cNvSpPr>
              <p:nvPr/>
            </p:nvSpPr>
            <p:spPr bwMode="auto">
              <a:xfrm>
                <a:off x="4143" y="1275"/>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1" name="Line 16"/>
              <p:cNvSpPr>
                <a:spLocks noChangeShapeType="1"/>
              </p:cNvSpPr>
              <p:nvPr/>
            </p:nvSpPr>
            <p:spPr bwMode="auto">
              <a:xfrm>
                <a:off x="4140"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2" name="Line 17"/>
              <p:cNvSpPr>
                <a:spLocks noChangeShapeType="1"/>
              </p:cNvSpPr>
              <p:nvPr/>
            </p:nvSpPr>
            <p:spPr bwMode="auto">
              <a:xfrm>
                <a:off x="3804" y="2496"/>
                <a:ext cx="0"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3" name="Text Box 18"/>
              <p:cNvSpPr txBox="1">
                <a:spLocks noChangeArrowheads="1"/>
              </p:cNvSpPr>
              <p:nvPr/>
            </p:nvSpPr>
            <p:spPr bwMode="auto">
              <a:xfrm>
                <a:off x="2832" y="3379"/>
                <a:ext cx="1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σ</a:t>
                </a:r>
                <a:r>
                  <a:rPr lang="pt-BR" sz="2000" b="1" baseline="-25000">
                    <a:solidFill>
                      <a:srgbClr val="000000"/>
                    </a:solidFill>
                  </a:rPr>
                  <a:t>ngay&lt;12/01/2009</a:t>
                </a:r>
                <a:endParaRPr lang="en-US" sz="2000" b="1" baseline="-25000">
                  <a:solidFill>
                    <a:srgbClr val="000000"/>
                  </a:solidFill>
                </a:endParaRPr>
              </a:p>
            </p:txBody>
          </p:sp>
          <p:sp>
            <p:nvSpPr>
              <p:cNvPr id="359444" name="Text Box 19"/>
              <p:cNvSpPr txBox="1">
                <a:spLocks noChangeArrowheads="1"/>
              </p:cNvSpPr>
              <p:nvPr/>
            </p:nvSpPr>
            <p:spPr bwMode="auto">
              <a:xfrm>
                <a:off x="3888" y="144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000" b="1">
                    <a:solidFill>
                      <a:srgbClr val="000000"/>
                    </a:solidFill>
                  </a:rPr>
                  <a:t>x</a:t>
                </a:r>
              </a:p>
            </p:txBody>
          </p:sp>
          <p:sp>
            <p:nvSpPr>
              <p:cNvPr id="359445" name="Line 20"/>
              <p:cNvSpPr>
                <a:spLocks noChangeShapeType="1"/>
              </p:cNvSpPr>
              <p:nvPr/>
            </p:nvSpPr>
            <p:spPr bwMode="auto">
              <a:xfrm>
                <a:off x="3888" y="283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6" name="Line 21"/>
              <p:cNvSpPr>
                <a:spLocks noChangeShapeType="1"/>
              </p:cNvSpPr>
              <p:nvPr/>
            </p:nvSpPr>
            <p:spPr bwMode="auto">
              <a:xfrm>
                <a:off x="2928" y="3571"/>
                <a:ext cx="0"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47" name="Text Box 22"/>
              <p:cNvSpPr txBox="1">
                <a:spLocks noChangeArrowheads="1"/>
              </p:cNvSpPr>
              <p:nvPr/>
            </p:nvSpPr>
            <p:spPr bwMode="auto">
              <a:xfrm>
                <a:off x="2820" y="2949"/>
                <a:ext cx="107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a:t>
                </a:r>
                <a:r>
                  <a:rPr lang="pt-BR" sz="2000" b="1" baseline="-25000">
                    <a:solidFill>
                      <a:srgbClr val="000000"/>
                    </a:solidFill>
                  </a:rPr>
                  <a:t>Muon.masach, Muon.madg</a:t>
                </a:r>
                <a:endParaRPr lang="en-US" sz="2000" b="1" baseline="-25000">
                  <a:solidFill>
                    <a:srgbClr val="000000"/>
                  </a:solidFill>
                </a:endParaRPr>
              </a:p>
            </p:txBody>
          </p:sp>
          <p:sp>
            <p:nvSpPr>
              <p:cNvPr id="359448" name="Text Box 23"/>
              <p:cNvSpPr txBox="1">
                <a:spLocks noChangeArrowheads="1"/>
              </p:cNvSpPr>
              <p:nvPr/>
            </p:nvSpPr>
            <p:spPr bwMode="auto">
              <a:xfrm>
                <a:off x="4176" y="3072"/>
                <a:ext cx="1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a:t>
                </a:r>
                <a:r>
                  <a:rPr lang="pt-BR" sz="2000" b="1" baseline="-25000">
                    <a:solidFill>
                      <a:srgbClr val="000000"/>
                    </a:solidFill>
                  </a:rPr>
                  <a:t>DocGia.madg</a:t>
                </a:r>
                <a:endParaRPr lang="en-US" sz="2000" b="1" baseline="-25000">
                  <a:solidFill>
                    <a:srgbClr val="000000"/>
                  </a:solidFill>
                </a:endParaRPr>
              </a:p>
            </p:txBody>
          </p:sp>
          <p:sp>
            <p:nvSpPr>
              <p:cNvPr id="359449" name="Line 24"/>
              <p:cNvSpPr>
                <a:spLocks noChangeShapeType="1"/>
              </p:cNvSpPr>
              <p:nvPr/>
            </p:nvSpPr>
            <p:spPr bwMode="auto">
              <a:xfrm>
                <a:off x="4608" y="3360"/>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50" name="Text Box 25"/>
              <p:cNvSpPr txBox="1">
                <a:spLocks noChangeArrowheads="1"/>
              </p:cNvSpPr>
              <p:nvPr/>
            </p:nvSpPr>
            <p:spPr bwMode="auto">
              <a:xfrm>
                <a:off x="4560" y="1632"/>
                <a:ext cx="1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2000" b="1">
                    <a:solidFill>
                      <a:srgbClr val="000000"/>
                    </a:solidFill>
                  </a:rPr>
                  <a:t>∏</a:t>
                </a:r>
                <a:r>
                  <a:rPr lang="pt-BR" sz="2000" b="1" baseline="-25000">
                    <a:solidFill>
                      <a:srgbClr val="000000"/>
                    </a:solidFill>
                  </a:rPr>
                  <a:t>Sach.masach</a:t>
                </a:r>
                <a:endParaRPr lang="en-US" sz="2000" b="1" baseline="-25000">
                  <a:solidFill>
                    <a:srgbClr val="000000"/>
                  </a:solidFill>
                </a:endParaRPr>
              </a:p>
            </p:txBody>
          </p:sp>
          <p:sp>
            <p:nvSpPr>
              <p:cNvPr id="359451" name="Text Box 26"/>
              <p:cNvSpPr txBox="1">
                <a:spLocks noChangeArrowheads="1"/>
              </p:cNvSpPr>
              <p:nvPr/>
            </p:nvSpPr>
            <p:spPr bwMode="auto">
              <a:xfrm>
                <a:off x="3690" y="1948"/>
                <a:ext cx="101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pt-BR" sz="1700" b="1">
                    <a:solidFill>
                      <a:srgbClr val="000000"/>
                    </a:solidFill>
                  </a:rPr>
                  <a:t>∏</a:t>
                </a:r>
                <a:r>
                  <a:rPr lang="pt-BR" sz="2000" b="1" baseline="-25000">
                    <a:solidFill>
                      <a:srgbClr val="000000"/>
                    </a:solidFill>
                  </a:rPr>
                  <a:t>Muon.masach</a:t>
                </a:r>
                <a:endParaRPr lang="en-US" sz="2000" b="1" baseline="-25000">
                  <a:solidFill>
                    <a:srgbClr val="000000"/>
                  </a:solidFill>
                </a:endParaRPr>
              </a:p>
            </p:txBody>
          </p:sp>
          <p:sp>
            <p:nvSpPr>
              <p:cNvPr id="359452" name="Line 27"/>
              <p:cNvSpPr>
                <a:spLocks noChangeShapeType="1"/>
              </p:cNvSpPr>
              <p:nvPr/>
            </p:nvSpPr>
            <p:spPr bwMode="auto">
              <a:xfrm>
                <a:off x="3810" y="214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53" name="Line 28"/>
              <p:cNvSpPr>
                <a:spLocks noChangeShapeType="1"/>
              </p:cNvSpPr>
              <p:nvPr/>
            </p:nvSpPr>
            <p:spPr bwMode="auto">
              <a:xfrm>
                <a:off x="4848" y="187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54" name="Line 29"/>
              <p:cNvSpPr>
                <a:spLocks noChangeShapeType="1"/>
              </p:cNvSpPr>
              <p:nvPr/>
            </p:nvSpPr>
            <p:spPr bwMode="auto">
              <a:xfrm>
                <a:off x="4224" y="1584"/>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359455" name="Line 30"/>
              <p:cNvSpPr>
                <a:spLocks noChangeShapeType="1"/>
              </p:cNvSpPr>
              <p:nvPr/>
            </p:nvSpPr>
            <p:spPr bwMode="auto">
              <a:xfrm flipH="1">
                <a:off x="3792" y="1632"/>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grpSp>
    </p:spTree>
    <p:extLst>
      <p:ext uri="{BB962C8B-B14F-4D97-AF65-F5344CB8AC3E}">
        <p14:creationId xmlns:p14="http://schemas.microsoft.com/office/powerpoint/2010/main" val="1272472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34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34880"/>
                                        </p:tgtEl>
                                        <p:attrNameLst>
                                          <p:attrName>style.visibility</p:attrName>
                                        </p:attrNameLst>
                                      </p:cBhvr>
                                      <p:to>
                                        <p:strVal val="visible"/>
                                      </p:to>
                                    </p:set>
                                    <p:animEffect transition="in" filter="blinds(horizontal)">
                                      <p:cBhvr>
                                        <p:cTn id="11" dur="500"/>
                                        <p:tgtEl>
                                          <p:spTgt spid="334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smtClean="0"/>
              <a:t>Bài tập</a:t>
            </a:r>
          </a:p>
        </p:txBody>
      </p:sp>
      <p:sp>
        <p:nvSpPr>
          <p:cNvPr id="335875" name="Rectangle 3"/>
          <p:cNvSpPr>
            <a:spLocks noGrp="1" noChangeArrowheads="1"/>
          </p:cNvSpPr>
          <p:nvPr>
            <p:ph type="body" idx="1"/>
          </p:nvPr>
        </p:nvSpPr>
        <p:spPr/>
        <p:txBody>
          <a:bodyPr/>
          <a:lstStyle/>
          <a:p>
            <a:r>
              <a:rPr lang="en-US" smtClean="0"/>
              <a:t>Với CSDL ThuVien trên, viết biểu thức đại số quan hệ thực hiện các truy vấn sau và tối ưu hóa các biểu thức đó (có giải thích).</a:t>
            </a:r>
          </a:p>
          <a:p>
            <a:pPr lvl="1"/>
            <a:r>
              <a:rPr lang="en-US" smtClean="0"/>
              <a:t>Cho biết danh sách những quyển sách có thời gian mượn lớn hơn 1 năm và hiện chưa trả. </a:t>
            </a:r>
          </a:p>
          <a:p>
            <a:pPr lvl="1"/>
            <a:r>
              <a:rPr lang="en-US" smtClean="0"/>
              <a:t>Cho biết họ tên của những độc giả ở TP HCM đã mượn sách có tên “Thế giới phẳng” của nxb trẻ.</a:t>
            </a:r>
          </a:p>
          <a:p>
            <a:pPr lvl="1">
              <a:buFontTx/>
              <a:buNone/>
            </a:pPr>
            <a:endParaRPr lang="en-US" smtClean="0"/>
          </a:p>
          <a:p>
            <a:pPr lvl="1"/>
            <a:endParaRPr lang="en-US" smtClean="0"/>
          </a:p>
          <a:p>
            <a:pPr lvl="1"/>
            <a:endParaRPr lang="en-US" smtClean="0"/>
          </a:p>
          <a:p>
            <a:pPr>
              <a:buFontTx/>
              <a:buNone/>
            </a:pPr>
            <a:r>
              <a:rPr lang="en-US" smtClean="0"/>
              <a:t>	</a:t>
            </a:r>
          </a:p>
        </p:txBody>
      </p:sp>
    </p:spTree>
    <p:extLst>
      <p:ext uri="{BB962C8B-B14F-4D97-AF65-F5344CB8AC3E}">
        <p14:creationId xmlns:p14="http://schemas.microsoft.com/office/powerpoint/2010/main" val="343885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smtClean="0"/>
              <a:t>Đặt vấn đề</a:t>
            </a:r>
          </a:p>
        </p:txBody>
      </p:sp>
      <p:sp>
        <p:nvSpPr>
          <p:cNvPr id="317443" name="Rectangle 3"/>
          <p:cNvSpPr>
            <a:spLocks noGrp="1" noChangeArrowheads="1"/>
          </p:cNvSpPr>
          <p:nvPr>
            <p:ph type="body" idx="1"/>
          </p:nvPr>
        </p:nvSpPr>
        <p:spPr/>
        <p:txBody>
          <a:bodyPr/>
          <a:lstStyle/>
          <a:p>
            <a:r>
              <a:rPr lang="en-US" smtClean="0"/>
              <a:t>Tối ưu hóa:</a:t>
            </a:r>
          </a:p>
          <a:p>
            <a:pPr lvl="1"/>
            <a:r>
              <a:rPr lang="en-US" smtClean="0"/>
              <a:t>Về mặt không gian: </a:t>
            </a:r>
          </a:p>
          <a:p>
            <a:pPr lvl="2"/>
            <a:r>
              <a:rPr lang="en-US" smtClean="0"/>
              <a:t>tối ưu bộ nhớ sử dụng cho câu hỏi, </a:t>
            </a:r>
          </a:p>
          <a:p>
            <a:pPr lvl="2"/>
            <a:r>
              <a:rPr lang="en-US" smtClean="0"/>
              <a:t>tối ưu việc sử dụng thiết bị ngoại vi phục vụ cho việc khai thác dữ liệu…</a:t>
            </a:r>
          </a:p>
          <a:p>
            <a:pPr lvl="1"/>
            <a:r>
              <a:rPr lang="en-US" smtClean="0"/>
              <a:t>Tối ưu hóa thời gian: </a:t>
            </a:r>
          </a:p>
          <a:p>
            <a:pPr lvl="2"/>
            <a:r>
              <a:rPr lang="en-US" smtClean="0"/>
              <a:t>giảm thời gian thực hiện câu hỏi, bao gồm giảm độ phức tạp của câu hỏi, giảm số bộ, số quan hệ, số các nhân tử trong biểu thức điều kiện… nhằm giảm thao tác thực hiện. </a:t>
            </a:r>
          </a:p>
        </p:txBody>
      </p:sp>
    </p:spTree>
    <p:extLst>
      <p:ext uri="{BB962C8B-B14F-4D97-AF65-F5344CB8AC3E}">
        <p14:creationId xmlns:p14="http://schemas.microsoft.com/office/powerpoint/2010/main" val="3292736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4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smtClean="0"/>
              <a:t>Đặt vấn đề (tt)</a:t>
            </a:r>
          </a:p>
        </p:txBody>
      </p:sp>
      <p:sp>
        <p:nvSpPr>
          <p:cNvPr id="318467" name="Rectangle 3"/>
          <p:cNvSpPr>
            <a:spLocks noGrp="1" noChangeArrowheads="1"/>
          </p:cNvSpPr>
          <p:nvPr>
            <p:ph type="body" idx="1"/>
          </p:nvPr>
        </p:nvSpPr>
        <p:spPr/>
        <p:txBody>
          <a:bodyPr/>
          <a:lstStyle/>
          <a:p>
            <a:r>
              <a:rPr lang="pt-BR" sz="2200" smtClean="0"/>
              <a:t>Cho 2 LĐQH R(AB) và R(CD). Giả sử ta có yêu cầu sau: </a:t>
            </a:r>
          </a:p>
          <a:p>
            <a:pPr lvl="1"/>
            <a:r>
              <a:rPr lang="pt-BR" sz="2200" smtClean="0"/>
              <a:t>Đưa ra thuộc tính A của các bộ thỏa mãn điều kiện B = C và D = 100. </a:t>
            </a:r>
          </a:p>
          <a:p>
            <a:r>
              <a:rPr lang="pt-BR" sz="2200" smtClean="0"/>
              <a:t>Câu hỏi viết bằng ĐSQH: </a:t>
            </a:r>
            <a:r>
              <a:rPr lang="en-US" sz="2200" b="1" smtClean="0"/>
              <a:t>∏</a:t>
            </a:r>
            <a:r>
              <a:rPr lang="en-US" sz="2200" b="1" baseline="-25000" smtClean="0"/>
              <a:t>A</a:t>
            </a:r>
            <a:r>
              <a:rPr lang="en-US" sz="2200" b="1" smtClean="0"/>
              <a:t>(</a:t>
            </a:r>
            <a:r>
              <a:rPr lang="pt-BR" sz="2200" b="1" smtClean="0"/>
              <a:t>σ</a:t>
            </a:r>
            <a:r>
              <a:rPr lang="pt-BR" sz="2200" baseline="-25000" smtClean="0"/>
              <a:t>(</a:t>
            </a:r>
            <a:r>
              <a:rPr lang="en-US" sz="2200" b="1" baseline="-25000" smtClean="0"/>
              <a:t>B=C) and</a:t>
            </a:r>
            <a:r>
              <a:rPr lang="en-US" sz="2200" b="1" smtClean="0"/>
              <a:t> </a:t>
            </a:r>
            <a:r>
              <a:rPr lang="en-US" sz="2200" b="1" baseline="-25000" smtClean="0"/>
              <a:t>(D = 100)</a:t>
            </a:r>
            <a:r>
              <a:rPr lang="en-US" sz="2200" b="1" smtClean="0"/>
              <a:t>(AB x CD)</a:t>
            </a:r>
          </a:p>
          <a:p>
            <a:endParaRPr lang="en-US" sz="2200" b="1" smtClean="0"/>
          </a:p>
          <a:p>
            <a:pPr lvl="1"/>
            <a:r>
              <a:rPr lang="en-US" sz="2200" smtClean="0"/>
              <a:t>Nếu đưa phép chọn D = 100 vào bên trong phép tích Đề các, sẽ được: </a:t>
            </a:r>
            <a:r>
              <a:rPr lang="en-US" sz="2000" smtClean="0"/>
              <a:t>		</a:t>
            </a:r>
            <a:r>
              <a:rPr lang="en-US" sz="2000" b="1" smtClean="0">
                <a:solidFill>
                  <a:schemeClr val="tx1"/>
                </a:solidFill>
              </a:rPr>
              <a:t>∏</a:t>
            </a:r>
            <a:r>
              <a:rPr lang="en-US" sz="2000" b="1" baseline="-25000" smtClean="0">
                <a:solidFill>
                  <a:schemeClr val="tx1"/>
                </a:solidFill>
              </a:rPr>
              <a:t>A</a:t>
            </a:r>
            <a:r>
              <a:rPr lang="en-US" sz="2000" b="1" smtClean="0">
                <a:solidFill>
                  <a:schemeClr val="tx1"/>
                </a:solidFill>
              </a:rPr>
              <a:t>(σ</a:t>
            </a:r>
            <a:r>
              <a:rPr lang="en-US" sz="2000" b="1" baseline="-25000" smtClean="0">
                <a:solidFill>
                  <a:schemeClr val="tx1"/>
                </a:solidFill>
              </a:rPr>
              <a:t>B=C</a:t>
            </a:r>
            <a:r>
              <a:rPr lang="en-US" sz="2000" b="1" smtClean="0">
                <a:solidFill>
                  <a:schemeClr val="tx1"/>
                </a:solidFill>
              </a:rPr>
              <a:t>(AB x σ</a:t>
            </a:r>
            <a:r>
              <a:rPr lang="en-US" sz="2000" b="1" baseline="-25000" smtClean="0">
                <a:solidFill>
                  <a:schemeClr val="tx1"/>
                </a:solidFill>
              </a:rPr>
              <a:t>D =100</a:t>
            </a:r>
            <a:r>
              <a:rPr lang="en-US" sz="2000" b="1" smtClean="0">
                <a:solidFill>
                  <a:schemeClr val="tx1"/>
                </a:solidFill>
              </a:rPr>
              <a:t>(CD)) </a:t>
            </a:r>
          </a:p>
          <a:p>
            <a:pPr lvl="1">
              <a:buFontTx/>
              <a:buNone/>
            </a:pPr>
            <a:endParaRPr lang="en-US" sz="2000" b="1" smtClean="0">
              <a:solidFill>
                <a:schemeClr val="tx1"/>
              </a:solidFill>
            </a:endParaRPr>
          </a:p>
          <a:p>
            <a:pPr lvl="1"/>
            <a:r>
              <a:rPr lang="en-US" sz="2200" smtClean="0"/>
              <a:t>Và sau đó chuyển phép chọn σ</a:t>
            </a:r>
            <a:r>
              <a:rPr lang="en-US" sz="2200" baseline="-25000" smtClean="0"/>
              <a:t>B=C</a:t>
            </a:r>
            <a:r>
              <a:rPr lang="en-US" sz="2200" smtClean="0"/>
              <a:t> của tích Đề các thành phép kết nối bằng sẽ được: </a:t>
            </a:r>
            <a:r>
              <a:rPr lang="en-US" sz="2000" b="1" smtClean="0">
                <a:solidFill>
                  <a:schemeClr val="tx1"/>
                </a:solidFill>
              </a:rPr>
              <a:t>∏</a:t>
            </a:r>
            <a:r>
              <a:rPr lang="en-US" sz="2000" b="1" baseline="-25000" smtClean="0">
                <a:solidFill>
                  <a:schemeClr val="tx1"/>
                </a:solidFill>
              </a:rPr>
              <a:t>A</a:t>
            </a:r>
            <a:r>
              <a:rPr lang="en-US" sz="2000" b="1" smtClean="0">
                <a:solidFill>
                  <a:schemeClr val="tx1"/>
                </a:solidFill>
              </a:rPr>
              <a:t>(AB </a:t>
            </a:r>
            <a:r>
              <a:rPr lang="en-US" sz="2000" b="1" smtClean="0">
                <a:solidFill>
                  <a:schemeClr val="tx1"/>
                </a:solidFill>
                <a:sym typeface="Wingdings 3" pitchFamily="18" charset="2"/>
              </a:rPr>
              <a:t></a:t>
            </a:r>
            <a:r>
              <a:rPr lang="en-US" sz="2000" b="1" baseline="-25000" smtClean="0">
                <a:solidFill>
                  <a:schemeClr val="tx1"/>
                </a:solidFill>
              </a:rPr>
              <a:t>B=C</a:t>
            </a:r>
            <a:r>
              <a:rPr lang="en-US" sz="2000" b="1" smtClean="0">
                <a:solidFill>
                  <a:schemeClr val="tx1"/>
                </a:solidFill>
              </a:rPr>
              <a:t> σ</a:t>
            </a:r>
            <a:r>
              <a:rPr lang="en-US" sz="2000" b="1" baseline="-25000" smtClean="0">
                <a:solidFill>
                  <a:schemeClr val="tx1"/>
                </a:solidFill>
              </a:rPr>
              <a:t>D=100</a:t>
            </a:r>
            <a:r>
              <a:rPr lang="en-US" sz="2000" b="1" smtClean="0">
                <a:solidFill>
                  <a:schemeClr val="tx1"/>
                </a:solidFill>
              </a:rPr>
              <a:t>(CD))</a:t>
            </a:r>
          </a:p>
          <a:p>
            <a:pPr lvl="1">
              <a:buFontTx/>
              <a:buNone/>
            </a:pPr>
            <a:endParaRPr lang="en-US" sz="2000" b="1" smtClean="0">
              <a:solidFill>
                <a:schemeClr val="tx1"/>
              </a:solidFill>
            </a:endParaRPr>
          </a:p>
          <a:p>
            <a:pPr lvl="1"/>
            <a:r>
              <a:rPr lang="en-US" sz="2200" b="1" smtClean="0"/>
              <a:t>Rõ ràng, phép tính cuối cùng sẽ thực hiện nhanh hơn.</a:t>
            </a:r>
            <a:endParaRPr lang="en-US" sz="2000" b="1" smtClean="0"/>
          </a:p>
        </p:txBody>
      </p:sp>
    </p:spTree>
    <p:extLst>
      <p:ext uri="{BB962C8B-B14F-4D97-AF65-F5344CB8AC3E}">
        <p14:creationId xmlns:p14="http://schemas.microsoft.com/office/powerpoint/2010/main" val="2120814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846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8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smtClean="0"/>
              <a:t>Đặt vấn đề (tt)</a:t>
            </a:r>
          </a:p>
        </p:txBody>
      </p:sp>
      <p:sp>
        <p:nvSpPr>
          <p:cNvPr id="319491" name="Rectangle 3"/>
          <p:cNvSpPr>
            <a:spLocks noGrp="1" noChangeArrowheads="1"/>
          </p:cNvSpPr>
          <p:nvPr>
            <p:ph type="body" idx="1"/>
          </p:nvPr>
        </p:nvSpPr>
        <p:spPr/>
        <p:txBody>
          <a:bodyPr/>
          <a:lstStyle/>
          <a:p>
            <a:pPr algn="ctr">
              <a:buFontTx/>
              <a:buNone/>
            </a:pPr>
            <a:r>
              <a:rPr lang="en-US" sz="2400" b="1" smtClean="0"/>
              <a:t>∏</a:t>
            </a:r>
            <a:r>
              <a:rPr lang="en-US" sz="2400" b="1" baseline="-25000" smtClean="0"/>
              <a:t>A</a:t>
            </a:r>
            <a:r>
              <a:rPr lang="en-US" sz="2400" b="1" smtClean="0"/>
              <a:t>(AB </a:t>
            </a:r>
            <a:r>
              <a:rPr lang="en-US" sz="2400" b="1" smtClean="0">
                <a:sym typeface="Wingdings 3" pitchFamily="18" charset="2"/>
              </a:rPr>
              <a:t></a:t>
            </a:r>
            <a:r>
              <a:rPr lang="en-US" sz="2400" b="1" baseline="-25000" smtClean="0"/>
              <a:t>B=C</a:t>
            </a:r>
            <a:r>
              <a:rPr lang="en-US" sz="2400" b="1" smtClean="0"/>
              <a:t> σ</a:t>
            </a:r>
            <a:r>
              <a:rPr lang="en-US" sz="2400" b="1" baseline="-25000" smtClean="0"/>
              <a:t>D=100</a:t>
            </a:r>
            <a:r>
              <a:rPr lang="en-US" sz="2400" b="1" smtClean="0"/>
              <a:t>(CD))</a:t>
            </a:r>
            <a:endParaRPr lang="en-US" smtClean="0"/>
          </a:p>
          <a:p>
            <a:r>
              <a:rPr lang="en-US" smtClean="0"/>
              <a:t>Trong phép toán trên,</a:t>
            </a:r>
          </a:p>
          <a:p>
            <a:pPr lvl="1"/>
            <a:r>
              <a:rPr lang="en-US" smtClean="0"/>
              <a:t>chỉ chọn trên QH S những bộ có giá trị D = 100 thì số bộ lấy ra sẽ ít hơn toàn bộ số bộ của cả QH trên S. </a:t>
            </a:r>
          </a:p>
          <a:p>
            <a:pPr lvl="1"/>
            <a:r>
              <a:rPr lang="en-US" smtClean="0"/>
              <a:t>Số ít bộ được chọn ra đó mới đem kết nối với QH trên R. Phép kết nối này chỉ chọn ra bộ nào thuộc QH trên R mà có giá trị tại B bằng với bộ có giá trị tại C mới được lấy ra. </a:t>
            </a:r>
          </a:p>
          <a:p>
            <a:pPr lvl="1">
              <a:buFontTx/>
              <a:buNone/>
            </a:pPr>
            <a:endParaRPr lang="en-US" smtClean="0"/>
          </a:p>
          <a:p>
            <a:pPr>
              <a:buFontTx/>
              <a:buNone/>
            </a:pPr>
            <a:r>
              <a:rPr lang="en-US" smtClean="0">
                <a:sym typeface="Wingdings" pitchFamily="2" charset="2"/>
              </a:rPr>
              <a:t>	</a:t>
            </a:r>
            <a:r>
              <a:rPr lang="en-US" smtClean="0"/>
              <a:t>nhanh hơn là lấy tích Đề - các của R x S rồi mới chọn trong kết quả những bộ có giá trị tại B = C.</a:t>
            </a:r>
          </a:p>
        </p:txBody>
      </p:sp>
    </p:spTree>
    <p:extLst>
      <p:ext uri="{BB962C8B-B14F-4D97-AF65-F5344CB8AC3E}">
        <p14:creationId xmlns:p14="http://schemas.microsoft.com/office/powerpoint/2010/main" val="479652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2" name="Rectangle 2"/>
          <p:cNvSpPr>
            <a:spLocks noGrp="1" noChangeArrowheads="1"/>
          </p:cNvSpPr>
          <p:nvPr>
            <p:ph type="title" idx="4294967295"/>
          </p:nvPr>
        </p:nvSpPr>
        <p:spPr/>
        <p:txBody>
          <a:bodyPr/>
          <a:lstStyle/>
          <a:p>
            <a:r>
              <a:rPr lang="en-US" smtClean="0"/>
              <a:t>Đặt vấn đề (tt)</a:t>
            </a:r>
          </a:p>
        </p:txBody>
      </p:sp>
      <p:sp>
        <p:nvSpPr>
          <p:cNvPr id="393219" name="Rectangle 3"/>
          <p:cNvSpPr>
            <a:spLocks noGrp="1" noChangeArrowheads="1"/>
          </p:cNvSpPr>
          <p:nvPr>
            <p:ph type="body" idx="4294967295"/>
          </p:nvPr>
        </p:nvSpPr>
        <p:spPr/>
        <p:txBody>
          <a:bodyPr/>
          <a:lstStyle/>
          <a:p>
            <a:r>
              <a:rPr lang="en-US" smtClean="0"/>
              <a:t>Nhận xét:</a:t>
            </a:r>
          </a:p>
          <a:p>
            <a:pPr lvl="1"/>
            <a:r>
              <a:rPr lang="en-US" smtClean="0"/>
              <a:t>Việc tổ chức lại câu hỏi như trên là một minh họa rõ ràng cho thấy số lần cần truy nhập tới bộ nhớ thứ cấp sẽ giảm đi nhiều. </a:t>
            </a:r>
          </a:p>
          <a:p>
            <a:pPr lvl="1">
              <a:buFontTx/>
              <a:buNone/>
            </a:pPr>
            <a:endParaRPr lang="en-US" smtClean="0">
              <a:sym typeface="Wingdings" pitchFamily="2" charset="2"/>
            </a:endParaRPr>
          </a:p>
          <a:p>
            <a:r>
              <a:rPr lang="en-US" smtClean="0">
                <a:sym typeface="Wingdings" pitchFamily="2" charset="2"/>
              </a:rPr>
              <a:t></a:t>
            </a:r>
            <a:r>
              <a:rPr lang="en-US" smtClean="0"/>
              <a:t> </a:t>
            </a:r>
            <a:r>
              <a:rPr lang="en-US" b="1" smtClean="0"/>
              <a:t>Trình tự thực hiện các phép tính sẽ đóng một vai trò quan trọng trong quá trình tổ chức câu hỏi.</a:t>
            </a:r>
            <a:r>
              <a:rPr lang="en-US" smtClean="0"/>
              <a:t> </a:t>
            </a:r>
          </a:p>
        </p:txBody>
      </p:sp>
    </p:spTree>
    <p:extLst>
      <p:ext uri="{BB962C8B-B14F-4D97-AF65-F5344CB8AC3E}">
        <p14:creationId xmlns:p14="http://schemas.microsoft.com/office/powerpoint/2010/main" val="1766189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32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mtClean="0"/>
              <a:t>Các chiến lược tối ưu tổng quát</a:t>
            </a:r>
          </a:p>
        </p:txBody>
      </p:sp>
      <p:sp>
        <p:nvSpPr>
          <p:cNvPr id="320515" name="Rectangle 3"/>
          <p:cNvSpPr>
            <a:spLocks noGrp="1" noChangeArrowheads="1"/>
          </p:cNvSpPr>
          <p:nvPr>
            <p:ph type="body" idx="1"/>
          </p:nvPr>
        </p:nvSpPr>
        <p:spPr/>
        <p:txBody>
          <a:bodyPr/>
          <a:lstStyle/>
          <a:p>
            <a:r>
              <a:rPr lang="en-US" smtClean="0"/>
              <a:t>Thực hiện phép chọn sớm nhất có thể</a:t>
            </a:r>
          </a:p>
          <a:p>
            <a:r>
              <a:rPr lang="en-US" smtClean="0"/>
              <a:t>Tổ hợp những phép chọn xác định với phép tích Đề - các thành phép kết nối.</a:t>
            </a:r>
          </a:p>
          <a:p>
            <a:r>
              <a:rPr lang="en-US" smtClean="0"/>
              <a:t>Tổ hợp dãy các phép tính một ngôi như phép chọn hoặc phép chiếu. </a:t>
            </a:r>
          </a:p>
          <a:p>
            <a:r>
              <a:rPr lang="en-US" smtClean="0"/>
              <a:t>Tìm các biểu thức con chung trong một biểu thức </a:t>
            </a:r>
          </a:p>
          <a:p>
            <a:r>
              <a:rPr lang="en-US" smtClean="0"/>
              <a:t>Xử lý các tệp trước. </a:t>
            </a:r>
          </a:p>
          <a:p>
            <a:r>
              <a:rPr lang="en-US" smtClean="0"/>
              <a:t>Đánh giá trước khi thực hiện tính toán</a:t>
            </a:r>
          </a:p>
        </p:txBody>
      </p:sp>
    </p:spTree>
    <p:extLst>
      <p:ext uri="{BB962C8B-B14F-4D97-AF65-F5344CB8AC3E}">
        <p14:creationId xmlns:p14="http://schemas.microsoft.com/office/powerpoint/2010/main" val="228400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mtClean="0"/>
              <a:t>Biểu thức tương đương</a:t>
            </a:r>
          </a:p>
        </p:txBody>
      </p:sp>
      <p:sp>
        <p:nvSpPr>
          <p:cNvPr id="321539" name="Rectangle 3"/>
          <p:cNvSpPr>
            <a:spLocks noGrp="1" noChangeArrowheads="1"/>
          </p:cNvSpPr>
          <p:nvPr>
            <p:ph type="body" idx="1"/>
          </p:nvPr>
        </p:nvSpPr>
        <p:spPr/>
        <p:txBody>
          <a:bodyPr/>
          <a:lstStyle/>
          <a:p>
            <a:r>
              <a:rPr lang="en-US" smtClean="0"/>
              <a:t>Nếu quan niệm quan hệ là </a:t>
            </a:r>
            <a:r>
              <a:rPr lang="en-US" smtClean="0">
                <a:solidFill>
                  <a:srgbClr val="FF0066"/>
                </a:solidFill>
              </a:rPr>
              <a:t>một tập các bộ (k_bộ)</a:t>
            </a:r>
            <a:r>
              <a:rPr lang="en-US" smtClean="0"/>
              <a:t> với k cố định và khi đó hai quan hệ là tương đương khi và chỉ khi chúng </a:t>
            </a:r>
            <a:r>
              <a:rPr lang="en-US" smtClean="0">
                <a:solidFill>
                  <a:srgbClr val="FF0066"/>
                </a:solidFill>
              </a:rPr>
              <a:t>có cùng một tập các bộ</a:t>
            </a:r>
            <a:r>
              <a:rPr lang="en-US" smtClean="0"/>
              <a:t>. </a:t>
            </a:r>
          </a:p>
          <a:p>
            <a:r>
              <a:rPr lang="en-US" smtClean="0"/>
              <a:t>Nếu quan niệm quan hệ là </a:t>
            </a:r>
            <a:r>
              <a:rPr lang="en-US" smtClean="0">
                <a:solidFill>
                  <a:srgbClr val="FF0066"/>
                </a:solidFill>
              </a:rPr>
              <a:t>tập các ánh xạ từ tập tên thuộc tính vào tập trị</a:t>
            </a:r>
            <a:r>
              <a:rPr lang="en-US" smtClean="0"/>
              <a:t>, khi đó hai quan hệ là bằng nhau nếu chúng </a:t>
            </a:r>
            <a:r>
              <a:rPr lang="en-US" smtClean="0">
                <a:solidFill>
                  <a:srgbClr val="FF0066"/>
                </a:solidFill>
              </a:rPr>
              <a:t>có cùng tập ánh xạ</a:t>
            </a:r>
            <a:r>
              <a:rPr lang="en-US" smtClean="0"/>
              <a:t>.</a:t>
            </a:r>
          </a:p>
          <a:p>
            <a:r>
              <a:rPr lang="en-US" smtClean="0"/>
              <a:t>Một số phép chuyển dịch đại số thông thường: </a:t>
            </a:r>
          </a:p>
        </p:txBody>
      </p:sp>
    </p:spTree>
    <p:extLst>
      <p:ext uri="{BB962C8B-B14F-4D97-AF65-F5344CB8AC3E}">
        <p14:creationId xmlns:p14="http://schemas.microsoft.com/office/powerpoint/2010/main" val="4198573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mtClean="0"/>
              <a:t>Biểu thức tương đương (tt)</a:t>
            </a:r>
          </a:p>
        </p:txBody>
      </p:sp>
      <p:sp>
        <p:nvSpPr>
          <p:cNvPr id="322563" name="Rectangle 3"/>
          <p:cNvSpPr>
            <a:spLocks noGrp="1" noChangeArrowheads="1"/>
          </p:cNvSpPr>
          <p:nvPr>
            <p:ph type="body" idx="1"/>
          </p:nvPr>
        </p:nvSpPr>
        <p:spPr/>
        <p:txBody>
          <a:bodyPr/>
          <a:lstStyle/>
          <a:p>
            <a:pPr>
              <a:lnSpc>
                <a:spcPct val="80000"/>
              </a:lnSpc>
            </a:pPr>
            <a:r>
              <a:rPr lang="en-US" b="1" smtClean="0"/>
              <a:t>Các quy tắc liên quan tới phép kết nối và phép tích Đề - các</a:t>
            </a:r>
            <a:endParaRPr lang="en-US" b="1" i="1" smtClean="0"/>
          </a:p>
          <a:p>
            <a:pPr lvl="1">
              <a:lnSpc>
                <a:spcPct val="80000"/>
              </a:lnSpc>
            </a:pPr>
            <a:r>
              <a:rPr lang="en-US" b="1" i="1" smtClean="0"/>
              <a:t>L1: Quy tắc giao hoán giữa phép kết nối và phép tích Đề các.</a:t>
            </a:r>
            <a:endParaRPr lang="en-US" smtClean="0"/>
          </a:p>
          <a:p>
            <a:pPr lvl="1">
              <a:lnSpc>
                <a:spcPct val="80000"/>
              </a:lnSpc>
              <a:buFontTx/>
              <a:buNone/>
            </a:pPr>
            <a:r>
              <a:rPr lang="en-US" smtClean="0"/>
              <a:t>	Nếu E1 và E2 là hai biểu thức quan hệ, F là điều kiện trên các thuộc tính của E1 và E2 thì:</a:t>
            </a:r>
          </a:p>
          <a:p>
            <a:pPr lvl="1">
              <a:lnSpc>
                <a:spcPct val="80000"/>
              </a:lnSpc>
              <a:buFontTx/>
              <a:buNone/>
            </a:pPr>
            <a:endParaRPr lang="en-US" smtClean="0"/>
          </a:p>
          <a:p>
            <a:pPr lvl="1">
              <a:lnSpc>
                <a:spcPct val="80000"/>
              </a:lnSpc>
              <a:buFontTx/>
              <a:buNone/>
            </a:pPr>
            <a:r>
              <a:rPr lang="en-US" smtClean="0"/>
              <a:t>	</a:t>
            </a:r>
            <a:r>
              <a:rPr lang="en-US" b="1" smtClean="0">
                <a:solidFill>
                  <a:schemeClr val="tx1"/>
                </a:solidFill>
              </a:rPr>
              <a:t>E1 </a:t>
            </a:r>
            <a:r>
              <a:rPr lang="en-US" b="1" smtClean="0">
                <a:solidFill>
                  <a:schemeClr val="tx1"/>
                </a:solidFill>
                <a:sym typeface="Wingdings 3" pitchFamily="18" charset="2"/>
              </a:rPr>
              <a:t></a:t>
            </a:r>
            <a:r>
              <a:rPr lang="en-US" b="1" smtClean="0">
                <a:solidFill>
                  <a:schemeClr val="tx1"/>
                </a:solidFill>
              </a:rPr>
              <a:t> </a:t>
            </a:r>
            <a:r>
              <a:rPr lang="en-US" b="1" baseline="-25000" smtClean="0">
                <a:solidFill>
                  <a:schemeClr val="tx1"/>
                </a:solidFill>
              </a:rPr>
              <a:t>F</a:t>
            </a:r>
            <a:r>
              <a:rPr lang="en-US" b="1" smtClean="0">
                <a:solidFill>
                  <a:schemeClr val="tx1"/>
                </a:solidFill>
              </a:rPr>
              <a:t> E2 </a:t>
            </a:r>
            <a:r>
              <a:rPr lang="en-US" b="1" smtClean="0">
                <a:solidFill>
                  <a:schemeClr val="tx1"/>
                </a:solidFill>
                <a:sym typeface="Symbol" pitchFamily="18" charset="2"/>
              </a:rPr>
              <a:t></a:t>
            </a:r>
            <a:r>
              <a:rPr lang="en-US" b="1" smtClean="0">
                <a:solidFill>
                  <a:schemeClr val="tx1"/>
                </a:solidFill>
              </a:rPr>
              <a:t> E2 </a:t>
            </a:r>
            <a:r>
              <a:rPr lang="en-US" b="1" smtClean="0">
                <a:solidFill>
                  <a:schemeClr val="tx1"/>
                </a:solidFill>
                <a:sym typeface="Wingdings 3" pitchFamily="18" charset="2"/>
              </a:rPr>
              <a:t></a:t>
            </a:r>
            <a:r>
              <a:rPr lang="en-US" b="1" baseline="-25000" smtClean="0">
                <a:solidFill>
                  <a:schemeClr val="tx1"/>
                </a:solidFill>
              </a:rPr>
              <a:t> F</a:t>
            </a:r>
            <a:r>
              <a:rPr lang="en-US" b="1" smtClean="0">
                <a:solidFill>
                  <a:schemeClr val="tx1"/>
                </a:solidFill>
              </a:rPr>
              <a:t> E1</a:t>
            </a:r>
          </a:p>
          <a:p>
            <a:pPr lvl="1">
              <a:lnSpc>
                <a:spcPct val="80000"/>
              </a:lnSpc>
              <a:buFontTx/>
              <a:buNone/>
            </a:pPr>
            <a:r>
              <a:rPr lang="en-US" b="1" smtClean="0">
                <a:solidFill>
                  <a:schemeClr val="tx1"/>
                </a:solidFill>
              </a:rPr>
              <a:t>	E1 * E2 </a:t>
            </a:r>
            <a:r>
              <a:rPr lang="en-US" b="1" smtClean="0">
                <a:solidFill>
                  <a:schemeClr val="tx1"/>
                </a:solidFill>
                <a:sym typeface="Symbol" pitchFamily="18" charset="2"/>
              </a:rPr>
              <a:t></a:t>
            </a:r>
            <a:r>
              <a:rPr lang="en-US" b="1" smtClean="0">
                <a:solidFill>
                  <a:schemeClr val="tx1"/>
                </a:solidFill>
              </a:rPr>
              <a:t> E2 * E1</a:t>
            </a:r>
          </a:p>
          <a:p>
            <a:pPr lvl="1">
              <a:lnSpc>
                <a:spcPct val="80000"/>
              </a:lnSpc>
              <a:buFontTx/>
              <a:buNone/>
            </a:pPr>
            <a:r>
              <a:rPr lang="en-US" b="1" smtClean="0">
                <a:solidFill>
                  <a:schemeClr val="tx1"/>
                </a:solidFill>
              </a:rPr>
              <a:t>	E1 x E2 </a:t>
            </a:r>
            <a:r>
              <a:rPr lang="en-US" b="1" smtClean="0">
                <a:solidFill>
                  <a:schemeClr val="tx1"/>
                </a:solidFill>
                <a:sym typeface="Symbol" pitchFamily="18" charset="2"/>
              </a:rPr>
              <a:t></a:t>
            </a:r>
            <a:r>
              <a:rPr lang="en-US" b="1" smtClean="0">
                <a:solidFill>
                  <a:schemeClr val="tx1"/>
                </a:solidFill>
              </a:rPr>
              <a:t> E2 x E1</a:t>
            </a:r>
          </a:p>
        </p:txBody>
      </p:sp>
    </p:spTree>
    <p:extLst>
      <p:ext uri="{BB962C8B-B14F-4D97-AF65-F5344CB8AC3E}">
        <p14:creationId xmlns:p14="http://schemas.microsoft.com/office/powerpoint/2010/main" val="201883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5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25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2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On-screen Show (4:3)</PresentationFormat>
  <Paragraphs>182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Chương VII  TỐI ƯU HÓA CÂU HỎI</vt:lpstr>
      <vt:lpstr>Nội dung chương VII</vt:lpstr>
      <vt:lpstr>Đặt vấn đề</vt:lpstr>
      <vt:lpstr>Đặt vấn đề (tt)</vt:lpstr>
      <vt:lpstr>Đặt vấn đề (tt)</vt:lpstr>
      <vt:lpstr>Đặt vấn đề (tt)</vt:lpstr>
      <vt:lpstr>Các chiến lược tối ưu tổng quát</vt:lpstr>
      <vt:lpstr>Biểu thức tương đương</vt:lpstr>
      <vt:lpstr>Biểu thức tương đương (tt)</vt:lpstr>
      <vt:lpstr>Biểu thức tương đương (tt)</vt:lpstr>
      <vt:lpstr>Biểu thức tương đương (tt)</vt:lpstr>
      <vt:lpstr>Biểu thức tương đương (tt)</vt:lpstr>
      <vt:lpstr>Biểu thức tương đương (tt)</vt:lpstr>
      <vt:lpstr>Biểu thức tương đương (tt)</vt:lpstr>
      <vt:lpstr>Biểu thức tương đương (tt)</vt:lpstr>
      <vt:lpstr>Biểu thức tương đương (tt)</vt:lpstr>
      <vt:lpstr>Biểu thức tương đương (tt)</vt:lpstr>
      <vt:lpstr>Biểu thức tương đương (tt)</vt:lpstr>
      <vt:lpstr>Ví dụ minh họa</vt:lpstr>
      <vt:lpstr>Ví dụ minh họa (tt)</vt:lpstr>
      <vt:lpstr>Ví dụ minh họa (tt)</vt:lpstr>
      <vt:lpstr>Ví dụ minh họa (tt)</vt:lpstr>
      <vt:lpstr>Bài tập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VII  TỐI ƯU HÓA CÂU HỎI</dc:title>
  <dc:creator>Vu Hong</dc:creator>
  <cp:lastModifiedBy>Vu Hong</cp:lastModifiedBy>
  <cp:revision>1</cp:revision>
  <dcterms:created xsi:type="dcterms:W3CDTF">2012-01-02T10:23:19Z</dcterms:created>
  <dcterms:modified xsi:type="dcterms:W3CDTF">2012-01-02T10:23:41Z</dcterms:modified>
</cp:coreProperties>
</file>