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5"/>
  </p:notesMasterIdLst>
  <p:handoutMasterIdLst>
    <p:handoutMasterId r:id="rId26"/>
  </p:handoutMasterIdLst>
  <p:sldIdLst>
    <p:sldId id="308"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5" r:id="rId17"/>
    <p:sldId id="386" r:id="rId18"/>
    <p:sldId id="387" r:id="rId19"/>
    <p:sldId id="388" r:id="rId20"/>
    <p:sldId id="389" r:id="rId21"/>
    <p:sldId id="390" r:id="rId22"/>
    <p:sldId id="391" r:id="rId23"/>
    <p:sldId id="393" r:id="rId24"/>
  </p:sldIdLst>
  <p:sldSz cx="9144000" cy="6858000" type="screen4x3"/>
  <p:notesSz cx="9915525" cy="6786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a:srgbClr val="993300"/>
    <a:srgbClr val="CC0066"/>
    <a:srgbClr val="D60093"/>
    <a:srgbClr val="6600CC"/>
    <a:srgbClr val="FF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786" y="-27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722" y="-96"/>
      </p:cViewPr>
      <p:guideLst>
        <p:guide orient="horz" pos="2137"/>
        <p:guide pos="31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4297363"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59395" name="Rectangle 3"/>
          <p:cNvSpPr>
            <a:spLocks noGrp="1" noChangeArrowheads="1"/>
          </p:cNvSpPr>
          <p:nvPr>
            <p:ph type="dt" sz="quarter" idx="1"/>
          </p:nvPr>
        </p:nvSpPr>
        <p:spPr bwMode="auto">
          <a:xfrm>
            <a:off x="5618163" y="0"/>
            <a:ext cx="42957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9396" name="Rectangle 4"/>
          <p:cNvSpPr>
            <a:spLocks noGrp="1" noChangeArrowheads="1"/>
          </p:cNvSpPr>
          <p:nvPr>
            <p:ph type="ftr" sz="quarter" idx="2"/>
          </p:nvPr>
        </p:nvSpPr>
        <p:spPr bwMode="auto">
          <a:xfrm>
            <a:off x="0" y="6446838"/>
            <a:ext cx="4297363"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59397" name="Rectangle 5"/>
          <p:cNvSpPr>
            <a:spLocks noGrp="1" noChangeArrowheads="1"/>
          </p:cNvSpPr>
          <p:nvPr>
            <p:ph type="sldNum" sz="quarter" idx="3"/>
          </p:nvPr>
        </p:nvSpPr>
        <p:spPr bwMode="auto">
          <a:xfrm>
            <a:off x="5618163" y="6446838"/>
            <a:ext cx="4295775"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B3EAEBB-B31F-40EA-B04D-9C1A2F6FC883}" type="slidenum">
              <a:rPr lang="en-US" altLang="en-US"/>
              <a:pPr>
                <a:defRPr/>
              </a:pPr>
              <a:t>‹#›</a:t>
            </a:fld>
            <a:endParaRPr lang="en-US" altLang="en-US"/>
          </a:p>
        </p:txBody>
      </p:sp>
    </p:spTree>
    <p:extLst>
      <p:ext uri="{BB962C8B-B14F-4D97-AF65-F5344CB8AC3E}">
        <p14:creationId xmlns:p14="http://schemas.microsoft.com/office/powerpoint/2010/main" val="3498159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297363"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2771" name="Rectangle 3"/>
          <p:cNvSpPr>
            <a:spLocks noGrp="1" noChangeArrowheads="1"/>
          </p:cNvSpPr>
          <p:nvPr>
            <p:ph type="dt" idx="1"/>
          </p:nvPr>
        </p:nvSpPr>
        <p:spPr bwMode="auto">
          <a:xfrm>
            <a:off x="5618163" y="0"/>
            <a:ext cx="429577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6628" name="Rectangle 4"/>
          <p:cNvSpPr>
            <a:spLocks noGrp="1" noRot="1" noChangeAspect="1" noChangeArrowheads="1" noTextEdit="1"/>
          </p:cNvSpPr>
          <p:nvPr>
            <p:ph type="sldImg" idx="2"/>
          </p:nvPr>
        </p:nvSpPr>
        <p:spPr bwMode="auto">
          <a:xfrm>
            <a:off x="3262313" y="508000"/>
            <a:ext cx="3395662"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992188" y="3224213"/>
            <a:ext cx="7932737" cy="3054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6446838"/>
            <a:ext cx="4297363"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2775" name="Rectangle 7"/>
          <p:cNvSpPr>
            <a:spLocks noGrp="1" noChangeArrowheads="1"/>
          </p:cNvSpPr>
          <p:nvPr>
            <p:ph type="sldNum" sz="quarter" idx="5"/>
          </p:nvPr>
        </p:nvSpPr>
        <p:spPr bwMode="auto">
          <a:xfrm>
            <a:off x="5618163" y="6446838"/>
            <a:ext cx="4295775" cy="338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B560A7-F4EF-4ACF-9194-681A2A18A222}" type="slidenum">
              <a:rPr lang="en-US" altLang="en-US"/>
              <a:pPr>
                <a:defRPr/>
              </a:pPr>
              <a:t>‹#›</a:t>
            </a:fld>
            <a:endParaRPr lang="en-US" altLang="en-US"/>
          </a:p>
        </p:txBody>
      </p:sp>
    </p:spTree>
    <p:extLst>
      <p:ext uri="{BB962C8B-B14F-4D97-AF65-F5344CB8AC3E}">
        <p14:creationId xmlns:p14="http://schemas.microsoft.com/office/powerpoint/2010/main" val="1313917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8D07D62-501C-4C76-ABAB-27B06CA45A8B}" type="slidenum">
              <a:rPr lang="en-US" altLang="en-US" smtClean="0"/>
              <a:pPr eaLnBrk="1" hangingPunct="1">
                <a:spcBef>
                  <a:spcPct val="0"/>
                </a:spcBef>
              </a:pPr>
              <a:t>1</a:t>
            </a:fld>
            <a:endParaRPr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C5BB574-3205-4B5D-9273-9A9DACF66ED8}" type="datetimeFigureOut">
              <a:rPr lang="en-US" altLang="en-US"/>
              <a:pPr>
                <a:defRPr/>
              </a:pPr>
              <a:t>07/09/2018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a:p>
            <a:pPr>
              <a:defRPr/>
            </a:pPr>
            <a:fld id="{B0ACCB20-F1BB-4766-911E-4BACB2355ED2}" type="slidenum">
              <a:rPr lang="en-US" altLang="en-US"/>
              <a:pPr>
                <a:defRPr/>
              </a:pPr>
              <a:t>‹#›</a:t>
            </a:fld>
            <a:endParaRPr lang="en-US" altLang="en-US"/>
          </a:p>
        </p:txBody>
      </p:sp>
    </p:spTree>
    <p:extLst>
      <p:ext uri="{BB962C8B-B14F-4D97-AF65-F5344CB8AC3E}">
        <p14:creationId xmlns:p14="http://schemas.microsoft.com/office/powerpoint/2010/main" val="343450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76BB8AB-7463-4619-BEEA-AC9F88E387A8}" type="datetimeFigureOut">
              <a:rPr lang="en-US" altLang="en-US"/>
              <a:pPr>
                <a:defRPr/>
              </a:pPr>
              <a:t>07/09/2018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a:p>
            <a:pPr>
              <a:defRPr/>
            </a:pPr>
            <a:fld id="{037F8D5E-EBD5-4BAA-9582-6B8725ABC2FA}" type="slidenum">
              <a:rPr lang="en-US" altLang="en-US"/>
              <a:pPr>
                <a:defRPr/>
              </a:pPr>
              <a:t>‹#›</a:t>
            </a:fld>
            <a:endParaRPr lang="en-US" altLang="en-US"/>
          </a:p>
        </p:txBody>
      </p:sp>
    </p:spTree>
    <p:extLst>
      <p:ext uri="{BB962C8B-B14F-4D97-AF65-F5344CB8AC3E}">
        <p14:creationId xmlns:p14="http://schemas.microsoft.com/office/powerpoint/2010/main" val="360171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2A90FC-5E12-4824-9F16-D308188D58AD}" type="datetimeFigureOut">
              <a:rPr lang="en-US" altLang="en-US"/>
              <a:pPr>
                <a:defRPr/>
              </a:pPr>
              <a:t>07/09/2018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a:p>
            <a:pPr>
              <a:defRPr/>
            </a:pPr>
            <a:fld id="{93C725E3-0E8B-4336-9727-A32A54379B46}" type="slidenum">
              <a:rPr lang="en-US" altLang="en-US"/>
              <a:pPr>
                <a:defRPr/>
              </a:pPr>
              <a:t>‹#›</a:t>
            </a:fld>
            <a:endParaRPr lang="en-US" altLang="en-US"/>
          </a:p>
        </p:txBody>
      </p:sp>
    </p:spTree>
    <p:extLst>
      <p:ext uri="{BB962C8B-B14F-4D97-AF65-F5344CB8AC3E}">
        <p14:creationId xmlns:p14="http://schemas.microsoft.com/office/powerpoint/2010/main" val="394310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67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57200" y="6324600"/>
            <a:ext cx="82677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p:spPr>
        <p:txBody>
          <a:bodyPr>
            <a:normAutofit/>
          </a:bodyPr>
          <a:lstStyle>
            <a:lvl1pPr>
              <a:defRPr sz="3200" b="1">
                <a:solidFill>
                  <a:srgbClr val="FF0000"/>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lgn="just">
              <a:defRPr sz="2800">
                <a:latin typeface="Arial" pitchFamily="34" charset="0"/>
                <a:cs typeface="Arial" pitchFamily="34" charset="0"/>
              </a:defRPr>
            </a:lvl1pPr>
            <a:lvl2pPr algn="just">
              <a:defRPr sz="2400">
                <a:solidFill>
                  <a:srgbClr val="0000FF"/>
                </a:solidFill>
                <a:latin typeface="Arial" pitchFamily="34" charset="0"/>
                <a:cs typeface="Arial" pitchFamily="34" charset="0"/>
              </a:defRPr>
            </a:lvl2pPr>
            <a:lvl3pPr algn="just">
              <a:defRPr sz="2200">
                <a:solidFill>
                  <a:srgbClr val="00B050"/>
                </a:solidFill>
                <a:latin typeface="Arial" pitchFamily="34" charset="0"/>
                <a:cs typeface="Arial" pitchFamily="34" charset="0"/>
              </a:defRPr>
            </a:lvl3pPr>
            <a:lvl4pPr algn="just">
              <a:defRPr sz="2200">
                <a:solidFill>
                  <a:srgbClr val="FF33CC"/>
                </a:solidFill>
                <a:latin typeface="Arial" pitchFamily="34" charset="0"/>
                <a:cs typeface="Arial" pitchFamily="34" charset="0"/>
              </a:defRPr>
            </a:lvl4pPr>
            <a:lvl5pPr algn="just">
              <a:defRPr sz="2200">
                <a:solidFill>
                  <a:srgbClr val="C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A7617A3A-3502-40F2-AF84-B8C1AAB03699}" type="datetimeFigureOut">
              <a:rPr lang="en-US" altLang="en-US"/>
              <a:pPr>
                <a:defRPr/>
              </a:pPr>
              <a:t>07/09/2018</a:t>
            </a:fld>
            <a:endParaRPr lang="en-US" altLang="en-US"/>
          </a:p>
        </p:txBody>
      </p:sp>
      <p:sp>
        <p:nvSpPr>
          <p:cNvPr id="7" name="Footer Placeholder 4"/>
          <p:cNvSpPr>
            <a:spLocks noGrp="1"/>
          </p:cNvSpPr>
          <p:nvPr>
            <p:ph type="ftr" sz="quarter" idx="11"/>
          </p:nvPr>
        </p:nvSpPr>
        <p:spPr>
          <a:xfrm>
            <a:off x="2057400" y="6356350"/>
            <a:ext cx="5029200" cy="273050"/>
          </a:xfrm>
        </p:spPr>
        <p:txBody>
          <a:bodyPr/>
          <a:lstStyle>
            <a:lvl1pPr>
              <a:defRPr b="1"/>
            </a:lvl1pPr>
          </a:lstStyle>
          <a:p>
            <a:pPr>
              <a:defRPr/>
            </a:pPr>
            <a:endParaRPr lang="en-US" altLang="en-US"/>
          </a:p>
        </p:txBody>
      </p:sp>
    </p:spTree>
    <p:extLst>
      <p:ext uri="{BB962C8B-B14F-4D97-AF65-F5344CB8AC3E}">
        <p14:creationId xmlns:p14="http://schemas.microsoft.com/office/powerpoint/2010/main" val="236170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D2351FB-8A6C-4AAA-BF07-CB8437B354D9}" type="datetimeFigureOut">
              <a:rPr lang="en-US" altLang="en-US"/>
              <a:pPr>
                <a:defRPr/>
              </a:pPr>
              <a:t>07/09/2018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endParaRPr lang="en-US" altLang="en-US"/>
          </a:p>
          <a:p>
            <a:pPr>
              <a:defRPr/>
            </a:pPr>
            <a:fld id="{2CF89C40-0105-4D03-ABFD-AEBECDDCA822}" type="slidenum">
              <a:rPr lang="en-US" altLang="en-US"/>
              <a:pPr>
                <a:defRPr/>
              </a:pPr>
              <a:t>‹#›</a:t>
            </a:fld>
            <a:endParaRPr lang="en-US" altLang="en-US"/>
          </a:p>
        </p:txBody>
      </p:sp>
    </p:spTree>
    <p:extLst>
      <p:ext uri="{BB962C8B-B14F-4D97-AF65-F5344CB8AC3E}">
        <p14:creationId xmlns:p14="http://schemas.microsoft.com/office/powerpoint/2010/main" val="270952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AA93A8-FA53-4E08-92EE-2C6C23AEEF0E}" type="datetimeFigureOut">
              <a:rPr lang="en-US" altLang="en-US"/>
              <a:pPr>
                <a:defRPr/>
              </a:pPr>
              <a:t>07/09/2018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endParaRPr lang="en-US" altLang="en-US"/>
          </a:p>
          <a:p>
            <a:pPr>
              <a:defRPr/>
            </a:pPr>
            <a:fld id="{E2C63A27-8B3D-448B-A9FE-3DDDEC9474FB}" type="slidenum">
              <a:rPr lang="en-US" altLang="en-US"/>
              <a:pPr>
                <a:defRPr/>
              </a:pPr>
              <a:t>‹#›</a:t>
            </a:fld>
            <a:endParaRPr lang="en-US" altLang="en-US"/>
          </a:p>
        </p:txBody>
      </p:sp>
    </p:spTree>
    <p:extLst>
      <p:ext uri="{BB962C8B-B14F-4D97-AF65-F5344CB8AC3E}">
        <p14:creationId xmlns:p14="http://schemas.microsoft.com/office/powerpoint/2010/main" val="119304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1AF2F6F-A1E0-4823-8E43-CDB2B0E97FD0}" type="datetimeFigureOut">
              <a:rPr lang="en-US" altLang="en-US"/>
              <a:pPr>
                <a:defRPr/>
              </a:pPr>
              <a:t>07/09/2018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9" name="Slide Number Placeholder 5"/>
          <p:cNvSpPr>
            <a:spLocks noGrp="1"/>
          </p:cNvSpPr>
          <p:nvPr>
            <p:ph type="sldNum" sz="quarter" idx="12"/>
          </p:nvPr>
        </p:nvSpPr>
        <p:spPr/>
        <p:txBody>
          <a:bodyPr/>
          <a:lstStyle>
            <a:lvl1pPr>
              <a:defRPr/>
            </a:lvl1pPr>
          </a:lstStyle>
          <a:p>
            <a:pPr>
              <a:defRPr/>
            </a:pPr>
            <a:endParaRPr lang="en-US" altLang="en-US"/>
          </a:p>
          <a:p>
            <a:pPr>
              <a:defRPr/>
            </a:pPr>
            <a:fld id="{E9908574-4FF1-48A0-AF7C-5EB1F468C4E2}" type="slidenum">
              <a:rPr lang="en-US" altLang="en-US"/>
              <a:pPr>
                <a:defRPr/>
              </a:pPr>
              <a:t>‹#›</a:t>
            </a:fld>
            <a:endParaRPr lang="en-US" altLang="en-US"/>
          </a:p>
        </p:txBody>
      </p:sp>
    </p:spTree>
    <p:extLst>
      <p:ext uri="{BB962C8B-B14F-4D97-AF65-F5344CB8AC3E}">
        <p14:creationId xmlns:p14="http://schemas.microsoft.com/office/powerpoint/2010/main" val="349894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4C1100E-DEB5-4573-BE9B-10B6B7F218C7}" type="datetimeFigureOut">
              <a:rPr lang="en-US" altLang="en-US"/>
              <a:pPr>
                <a:defRPr/>
              </a:pPr>
              <a:t>07/09/2018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5" name="Slide Number Placeholder 5"/>
          <p:cNvSpPr>
            <a:spLocks noGrp="1"/>
          </p:cNvSpPr>
          <p:nvPr>
            <p:ph type="sldNum" sz="quarter" idx="12"/>
          </p:nvPr>
        </p:nvSpPr>
        <p:spPr/>
        <p:txBody>
          <a:bodyPr/>
          <a:lstStyle>
            <a:lvl1pPr>
              <a:defRPr/>
            </a:lvl1pPr>
          </a:lstStyle>
          <a:p>
            <a:pPr>
              <a:defRPr/>
            </a:pPr>
            <a:endParaRPr lang="en-US" altLang="en-US"/>
          </a:p>
          <a:p>
            <a:pPr>
              <a:defRPr/>
            </a:pPr>
            <a:fld id="{E92D39D4-AEAA-4D34-86C7-E74AE852A79F}" type="slidenum">
              <a:rPr lang="en-US" altLang="en-US"/>
              <a:pPr>
                <a:defRPr/>
              </a:pPr>
              <a:t>‹#›</a:t>
            </a:fld>
            <a:endParaRPr lang="en-US" altLang="en-US"/>
          </a:p>
        </p:txBody>
      </p:sp>
    </p:spTree>
    <p:extLst>
      <p:ext uri="{BB962C8B-B14F-4D97-AF65-F5344CB8AC3E}">
        <p14:creationId xmlns:p14="http://schemas.microsoft.com/office/powerpoint/2010/main" val="368253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EED4D6E-204F-41F0-B880-7320F06AF238}" type="datetimeFigureOut">
              <a:rPr lang="en-US" altLang="en-US"/>
              <a:pPr>
                <a:defRPr/>
              </a:pPr>
              <a:t>07/09/2018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4" name="Slide Number Placeholder 5"/>
          <p:cNvSpPr>
            <a:spLocks noGrp="1"/>
          </p:cNvSpPr>
          <p:nvPr>
            <p:ph type="sldNum" sz="quarter" idx="12"/>
          </p:nvPr>
        </p:nvSpPr>
        <p:spPr/>
        <p:txBody>
          <a:bodyPr/>
          <a:lstStyle>
            <a:lvl1pPr>
              <a:defRPr/>
            </a:lvl1pPr>
          </a:lstStyle>
          <a:p>
            <a:pPr>
              <a:defRPr/>
            </a:pPr>
            <a:endParaRPr lang="en-US" altLang="en-US"/>
          </a:p>
          <a:p>
            <a:pPr>
              <a:defRPr/>
            </a:pPr>
            <a:fld id="{01106EA6-6FD7-48C1-97FA-C127490F0B97}" type="slidenum">
              <a:rPr lang="en-US" altLang="en-US"/>
              <a:pPr>
                <a:defRPr/>
              </a:pPr>
              <a:t>‹#›</a:t>
            </a:fld>
            <a:endParaRPr lang="en-US" altLang="en-US"/>
          </a:p>
        </p:txBody>
      </p:sp>
    </p:spTree>
    <p:extLst>
      <p:ext uri="{BB962C8B-B14F-4D97-AF65-F5344CB8AC3E}">
        <p14:creationId xmlns:p14="http://schemas.microsoft.com/office/powerpoint/2010/main" val="77777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6C6890-F5EE-4EDD-8D71-90A5AB7A04CA}" type="datetimeFigureOut">
              <a:rPr lang="en-US" altLang="en-US"/>
              <a:pPr>
                <a:defRPr/>
              </a:pPr>
              <a:t>07/09/2018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endParaRPr lang="en-US" altLang="en-US"/>
          </a:p>
          <a:p>
            <a:pPr>
              <a:defRPr/>
            </a:pPr>
            <a:fld id="{3532F258-861E-4E92-84FE-4A607796BC8E}" type="slidenum">
              <a:rPr lang="en-US" altLang="en-US"/>
              <a:pPr>
                <a:defRPr/>
              </a:pPr>
              <a:t>‹#›</a:t>
            </a:fld>
            <a:endParaRPr lang="en-US" altLang="en-US"/>
          </a:p>
        </p:txBody>
      </p:sp>
    </p:spTree>
    <p:extLst>
      <p:ext uri="{BB962C8B-B14F-4D97-AF65-F5344CB8AC3E}">
        <p14:creationId xmlns:p14="http://schemas.microsoft.com/office/powerpoint/2010/main" val="385178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E643A1-3EB0-49BD-988D-BECE45B4877D}" type="datetimeFigureOut">
              <a:rPr lang="en-US" altLang="en-US"/>
              <a:pPr>
                <a:defRPr/>
              </a:pPr>
              <a:t>07/09/2018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a:p>
            <a:pPr>
              <a:defRPr/>
            </a:pPr>
            <a:r>
              <a:rPr lang="vi-VN" altLang="en-US"/>
              <a:t> </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endParaRPr lang="en-US" altLang="en-US"/>
          </a:p>
          <a:p>
            <a:pPr>
              <a:defRPr/>
            </a:pPr>
            <a:fld id="{33808D29-5A6E-404B-A135-CDAEB7C4CF67}" type="slidenum">
              <a:rPr lang="en-US" altLang="en-US"/>
              <a:pPr>
                <a:defRPr/>
              </a:pPr>
              <a:t>‹#›</a:t>
            </a:fld>
            <a:endParaRPr lang="en-US" altLang="en-US"/>
          </a:p>
        </p:txBody>
      </p:sp>
    </p:spTree>
    <p:extLst>
      <p:ext uri="{BB962C8B-B14F-4D97-AF65-F5344CB8AC3E}">
        <p14:creationId xmlns:p14="http://schemas.microsoft.com/office/powerpoint/2010/main" val="246771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CE704A3B-5E46-4FED-9C17-5570E74B08B3}" type="datetimeFigureOut">
              <a:rPr lang="en-US" altLang="en-US"/>
              <a:pPr>
                <a:defRPr/>
              </a:pPr>
              <a:t>07/09/2018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ltLang="en-US"/>
          </a:p>
          <a:p>
            <a:pPr>
              <a:defRPr/>
            </a:pPr>
            <a:r>
              <a:rPr lang="vi-VN" altLang="en-US"/>
              <a:t> </a:t>
            </a: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endParaRPr lang="en-US" altLang="en-US"/>
          </a:p>
          <a:p>
            <a:pPr>
              <a:defRPr/>
            </a:pPr>
            <a:fld id="{95B71A31-97DF-4CCC-92AF-4915F9EDCF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8" r:id="rId1"/>
    <p:sldLayoutId id="214748378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kiemtra/Buoi7.docx" TargetMode="External"/><Relationship Id="rId2" Type="http://schemas.openxmlformats.org/officeDocument/2006/relationships/hyperlink" Target="../kiemtra/Buoi6.doc" TargetMode="External"/><Relationship Id="rId1" Type="http://schemas.openxmlformats.org/officeDocument/2006/relationships/slideLayout" Target="../slideLayouts/slideLayout2.xml"/><Relationship Id="rId5" Type="http://schemas.openxmlformats.org/officeDocument/2006/relationships/hyperlink" Target="../kiemtra/CDM_ca2.pdf" TargetMode="External"/><Relationship Id="rId4" Type="http://schemas.openxmlformats.org/officeDocument/2006/relationships/hyperlink" Target="../kiemtra/CDM_ca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r>
              <a:rPr lang="en-US" altLang="en-US" sz="2400" b="1" dirty="0" err="1" smtClean="0">
                <a:solidFill>
                  <a:srgbClr val="FF0000"/>
                </a:solidFill>
                <a:latin typeface="Arial" charset="0"/>
                <a:cs typeface="Arial" charset="0"/>
              </a:rPr>
              <a:t>Chương</a:t>
            </a:r>
            <a:r>
              <a:rPr lang="en-US" altLang="en-US" sz="2400" b="1" smtClean="0">
                <a:solidFill>
                  <a:srgbClr val="FF0000"/>
                </a:solidFill>
                <a:latin typeface="Arial" charset="0"/>
                <a:cs typeface="Arial" charset="0"/>
              </a:rPr>
              <a:t> </a:t>
            </a:r>
            <a:r>
              <a:rPr lang="en-US" altLang="en-US" sz="2400" b="1" smtClean="0">
                <a:solidFill>
                  <a:srgbClr val="FF0000"/>
                </a:solidFill>
                <a:latin typeface="Arial" charset="0"/>
                <a:cs typeface="Arial" charset="0"/>
              </a:rPr>
              <a:t>V:  </a:t>
            </a:r>
            <a:r>
              <a:rPr lang="en-US" altLang="en-US" sz="2400" b="1" smtClean="0">
                <a:solidFill>
                  <a:srgbClr val="FF0000"/>
                </a:solidFill>
                <a:latin typeface="Arial" charset="0"/>
                <a:cs typeface="Arial" charset="0"/>
              </a:rPr>
              <a:t/>
            </a:r>
            <a:br>
              <a:rPr lang="en-US" altLang="en-US" sz="2400" b="1" smtClean="0">
                <a:solidFill>
                  <a:srgbClr val="FF0000"/>
                </a:solidFill>
                <a:latin typeface="Arial" charset="0"/>
                <a:cs typeface="Arial" charset="0"/>
              </a:rPr>
            </a:br>
            <a:r>
              <a:rPr lang="en-US" altLang="en-US" sz="3600" b="1" smtClean="0">
                <a:solidFill>
                  <a:srgbClr val="FF0000"/>
                </a:solidFill>
                <a:latin typeface="Arial" charset="0"/>
                <a:cs typeface="Arial" charset="0"/>
              </a:rPr>
              <a:t>THIẾT KẾ DỮ LIỆU</a:t>
            </a:r>
          </a:p>
        </p:txBody>
      </p:sp>
      <p:sp>
        <p:nvSpPr>
          <p:cNvPr id="3075"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2" name="Subtitle 1"/>
          <p:cNvSpPr>
            <a:spLocks noGrp="1"/>
          </p:cNvSpPr>
          <p:nvPr>
            <p:ph type="subTitle" idx="1"/>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122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9931C3A8-2787-491A-A2DD-037D98459BEC}" type="slidenum">
              <a:rPr lang="en-US" altLang="en-US" sz="1200" smtClean="0">
                <a:solidFill>
                  <a:srgbClr val="CC0000"/>
                </a:solidFill>
                <a:latin typeface="Arial" charset="0"/>
              </a:rPr>
              <a:pPr eaLnBrk="1" hangingPunct="1">
                <a:spcBef>
                  <a:spcPct val="0"/>
                </a:spcBef>
                <a:buFontTx/>
                <a:buNone/>
              </a:pPr>
              <a:t>10</a:t>
            </a:fld>
            <a:endParaRPr lang="en-US" altLang="en-US" sz="1200" smtClean="0">
              <a:solidFill>
                <a:srgbClr val="CC0000"/>
              </a:solidFill>
              <a:latin typeface="Arial" charset="0"/>
            </a:endParaRPr>
          </a:p>
        </p:txBody>
      </p:sp>
      <p:pic>
        <p:nvPicPr>
          <p:cNvPr id="12293" name="Picture 3" descr="FIG5-13A"/>
          <p:cNvPicPr>
            <a:picLocks noChangeAspect="1" noChangeArrowheads="1"/>
          </p:cNvPicPr>
          <p:nvPr/>
        </p:nvPicPr>
        <p:blipFill>
          <a:blip r:embed="rId2">
            <a:extLst>
              <a:ext uri="{28A0092B-C50C-407E-A947-70E740481C1C}">
                <a14:useLocalDpi xmlns:a14="http://schemas.microsoft.com/office/drawing/2010/main" val="0"/>
              </a:ext>
            </a:extLst>
          </a:blip>
          <a:srcRect t="6213" b="6796"/>
          <a:stretch>
            <a:fillRect/>
          </a:stretch>
        </p:blipFill>
        <p:spPr bwMode="auto">
          <a:xfrm>
            <a:off x="1981200" y="1390650"/>
            <a:ext cx="69342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Group 4"/>
          <p:cNvGrpSpPr>
            <a:grpSpLocks/>
          </p:cNvGrpSpPr>
          <p:nvPr/>
        </p:nvGrpSpPr>
        <p:grpSpPr bwMode="auto">
          <a:xfrm>
            <a:off x="609600" y="3511550"/>
            <a:ext cx="4343400" cy="1735138"/>
            <a:chOff x="528" y="1824"/>
            <a:chExt cx="2736" cy="1093"/>
          </a:xfrm>
        </p:grpSpPr>
        <p:sp>
          <p:nvSpPr>
            <p:cNvPr id="12307" name="Text Box 5"/>
            <p:cNvSpPr txBox="1">
              <a:spLocks noChangeArrowheads="1"/>
            </p:cNvSpPr>
            <p:nvPr/>
          </p:nvSpPr>
          <p:spPr bwMode="auto">
            <a:xfrm>
              <a:off x="528" y="2513"/>
              <a:ext cx="21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solidFill>
                    <a:schemeClr val="tx2"/>
                  </a:solidFill>
                  <a:latin typeface="Times New Roman" pitchFamily="18" charset="0"/>
                </a:rPr>
                <a:t>Mối quan hệ </a:t>
              </a:r>
              <a:r>
                <a:rPr lang="en-US" altLang="en-US" sz="1800" i="1">
                  <a:solidFill>
                    <a:schemeClr val="tx2"/>
                  </a:solidFill>
                  <a:latin typeface="Times New Roman" pitchFamily="18" charset="0"/>
                </a:rPr>
                <a:t>Supplies</a:t>
              </a:r>
              <a:r>
                <a:rPr lang="en-US" altLang="en-US" sz="1800">
                  <a:solidFill>
                    <a:schemeClr val="tx2"/>
                  </a:solidFill>
                  <a:latin typeface="Times New Roman" pitchFamily="18" charset="0"/>
                </a:rPr>
                <a:t> sẽ trở thành một quan hệ riêng</a:t>
              </a:r>
            </a:p>
          </p:txBody>
        </p:sp>
        <p:sp>
          <p:nvSpPr>
            <p:cNvPr id="12308" name="Line 6"/>
            <p:cNvSpPr>
              <a:spLocks noChangeShapeType="1"/>
            </p:cNvSpPr>
            <p:nvPr/>
          </p:nvSpPr>
          <p:spPr bwMode="auto">
            <a:xfrm flipV="1">
              <a:off x="1493" y="1824"/>
              <a:ext cx="1771" cy="73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12295" name="Picture 7" descr="FIG5-13B"/>
          <p:cNvPicPr>
            <a:picLocks noChangeAspect="1" noChangeArrowheads="1"/>
          </p:cNvPicPr>
          <p:nvPr/>
        </p:nvPicPr>
        <p:blipFill>
          <a:blip r:embed="rId3">
            <a:extLst>
              <a:ext uri="{28A0092B-C50C-407E-A947-70E740481C1C}">
                <a14:useLocalDpi xmlns:a14="http://schemas.microsoft.com/office/drawing/2010/main" val="0"/>
              </a:ext>
            </a:extLst>
          </a:blip>
          <a:srcRect l="14546" t="4341" r="14545" b="3906"/>
          <a:stretch>
            <a:fillRect/>
          </a:stretch>
        </p:blipFill>
        <p:spPr bwMode="auto">
          <a:xfrm>
            <a:off x="4876800" y="3697288"/>
            <a:ext cx="4038600" cy="3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6" name="Group 8"/>
          <p:cNvGrpSpPr>
            <a:grpSpLocks/>
          </p:cNvGrpSpPr>
          <p:nvPr/>
        </p:nvGrpSpPr>
        <p:grpSpPr bwMode="auto">
          <a:xfrm>
            <a:off x="5181600" y="5568950"/>
            <a:ext cx="2863850" cy="366713"/>
            <a:chOff x="404" y="3129"/>
            <a:chExt cx="1804" cy="231"/>
          </a:xfrm>
        </p:grpSpPr>
        <p:sp>
          <p:nvSpPr>
            <p:cNvPr id="12305" name="Text Box 9"/>
            <p:cNvSpPr txBox="1">
              <a:spLocks noChangeArrowheads="1"/>
            </p:cNvSpPr>
            <p:nvPr/>
          </p:nvSpPr>
          <p:spPr bwMode="auto">
            <a:xfrm>
              <a:off x="404" y="312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Khoá ngoại</a:t>
              </a:r>
            </a:p>
          </p:txBody>
        </p:sp>
        <p:sp>
          <p:nvSpPr>
            <p:cNvPr id="12306" name="Text Box 10"/>
            <p:cNvSpPr txBox="1">
              <a:spLocks noChangeArrowheads="1"/>
            </p:cNvSpPr>
            <p:nvPr/>
          </p:nvSpPr>
          <p:spPr bwMode="auto">
            <a:xfrm>
              <a:off x="1220" y="312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Khoá ngoại</a:t>
              </a:r>
            </a:p>
          </p:txBody>
        </p:sp>
      </p:grpSp>
      <p:grpSp>
        <p:nvGrpSpPr>
          <p:cNvPr id="12297" name="Group 11"/>
          <p:cNvGrpSpPr>
            <a:grpSpLocks/>
          </p:cNvGrpSpPr>
          <p:nvPr/>
        </p:nvGrpSpPr>
        <p:grpSpPr bwMode="auto">
          <a:xfrm>
            <a:off x="5410200" y="4502150"/>
            <a:ext cx="2438400" cy="473075"/>
            <a:chOff x="336" y="2553"/>
            <a:chExt cx="1536" cy="298"/>
          </a:xfrm>
        </p:grpSpPr>
        <p:sp>
          <p:nvSpPr>
            <p:cNvPr id="12303" name="Text Box 12"/>
            <p:cNvSpPr txBox="1">
              <a:spLocks noChangeArrowheads="1"/>
            </p:cNvSpPr>
            <p:nvPr/>
          </p:nvSpPr>
          <p:spPr bwMode="auto">
            <a:xfrm>
              <a:off x="336" y="2553"/>
              <a:ext cx="1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Khoá chính tổ hợp</a:t>
              </a:r>
            </a:p>
          </p:txBody>
        </p:sp>
        <p:sp>
          <p:nvSpPr>
            <p:cNvPr id="12304" name="AutoShape 13"/>
            <p:cNvSpPr>
              <a:spLocks/>
            </p:cNvSpPr>
            <p:nvPr/>
          </p:nvSpPr>
          <p:spPr bwMode="auto">
            <a:xfrm rot="-5400000">
              <a:off x="1042" y="2390"/>
              <a:ext cx="67" cy="856"/>
            </a:xfrm>
            <a:prstGeom prst="rightBrace">
              <a:avLst>
                <a:gd name="adj1" fmla="val 106468"/>
                <a:gd name="adj2" fmla="val 500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endParaRPr>
            </a:p>
          </p:txBody>
        </p:sp>
      </p:grpSp>
      <p:grpSp>
        <p:nvGrpSpPr>
          <p:cNvPr id="12298" name="Group 14"/>
          <p:cNvGrpSpPr>
            <a:grpSpLocks/>
          </p:cNvGrpSpPr>
          <p:nvPr/>
        </p:nvGrpSpPr>
        <p:grpSpPr bwMode="auto">
          <a:xfrm>
            <a:off x="1143000" y="5416550"/>
            <a:ext cx="4343400" cy="1128713"/>
            <a:chOff x="864" y="3024"/>
            <a:chExt cx="2736" cy="711"/>
          </a:xfrm>
        </p:grpSpPr>
        <p:sp>
          <p:nvSpPr>
            <p:cNvPr id="12301" name="Text Box 15"/>
            <p:cNvSpPr txBox="1">
              <a:spLocks noChangeArrowheads="1"/>
            </p:cNvSpPr>
            <p:nvPr/>
          </p:nvSpPr>
          <p:spPr bwMode="auto">
            <a:xfrm>
              <a:off x="864" y="3504"/>
              <a:ext cx="1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b="1">
                  <a:solidFill>
                    <a:srgbClr val="FF3300"/>
                  </a:solidFill>
                  <a:latin typeface="Times New Roman" pitchFamily="18" charset="0"/>
                </a:rPr>
                <a:t>Quan hệ mới</a:t>
              </a:r>
              <a:endParaRPr lang="en-US" altLang="en-US" sz="1800" b="1" i="1">
                <a:solidFill>
                  <a:srgbClr val="FF3300"/>
                </a:solidFill>
                <a:latin typeface="Times New Roman" pitchFamily="18" charset="0"/>
              </a:endParaRPr>
            </a:p>
          </p:txBody>
        </p:sp>
        <p:sp>
          <p:nvSpPr>
            <p:cNvPr id="12302" name="Line 16"/>
            <p:cNvSpPr>
              <a:spLocks noChangeShapeType="1"/>
            </p:cNvSpPr>
            <p:nvPr/>
          </p:nvSpPr>
          <p:spPr bwMode="auto">
            <a:xfrm flipV="1">
              <a:off x="2160" y="3024"/>
              <a:ext cx="1440" cy="528"/>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2299" name="Text Box 17"/>
          <p:cNvSpPr txBox="1">
            <a:spLocks noChangeArrowheads="1"/>
          </p:cNvSpPr>
          <p:nvPr/>
        </p:nvSpPr>
        <p:spPr bwMode="auto">
          <a:xfrm>
            <a:off x="152400" y="1428750"/>
            <a:ext cx="2593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Mối quan hệ M:N</a:t>
            </a:r>
          </a:p>
        </p:txBody>
      </p:sp>
      <p:sp>
        <p:nvSpPr>
          <p:cNvPr id="12300" name="Text Box 18"/>
          <p:cNvSpPr txBox="1">
            <a:spLocks noChangeArrowheads="1"/>
          </p:cNvSpPr>
          <p:nvPr/>
        </p:nvSpPr>
        <p:spPr bwMode="auto">
          <a:xfrm>
            <a:off x="152400" y="3652838"/>
            <a:ext cx="338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Tạo thành quan hệ mới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1331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40AA840A-DE0B-4ECA-83B2-6AADA23EEBA3}" type="slidenum">
              <a:rPr lang="en-US" altLang="en-US" sz="1200" smtClean="0">
                <a:solidFill>
                  <a:srgbClr val="CC0000"/>
                </a:solidFill>
                <a:latin typeface="Arial" charset="0"/>
              </a:rPr>
              <a:pPr eaLnBrk="1" hangingPunct="1">
                <a:spcBef>
                  <a:spcPct val="0"/>
                </a:spcBef>
                <a:buFontTx/>
                <a:buNone/>
              </a:pPr>
              <a:t>11</a:t>
            </a:fld>
            <a:endParaRPr lang="en-US" altLang="en-US" sz="1200" smtClean="0">
              <a:solidFill>
                <a:srgbClr val="CC0000"/>
              </a:solidFill>
              <a:latin typeface="Arial" charset="0"/>
            </a:endParaRPr>
          </a:p>
        </p:txBody>
      </p:sp>
      <p:pic>
        <p:nvPicPr>
          <p:cNvPr id="13317" name="Picture 3" descr="06_1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654550"/>
            <a:ext cx="5943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descr="FIG5-1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470025"/>
            <a:ext cx="54864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5"/>
          <p:cNvSpPr txBox="1">
            <a:spLocks noChangeArrowheads="1"/>
          </p:cNvSpPr>
          <p:nvPr/>
        </p:nvSpPr>
        <p:spPr bwMode="auto">
          <a:xfrm>
            <a:off x="412750" y="1584325"/>
            <a:ext cx="2481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Mối quan hệ 1:1</a:t>
            </a:r>
          </a:p>
        </p:txBody>
      </p:sp>
      <p:sp>
        <p:nvSpPr>
          <p:cNvPr id="13320" name="Text Box 6"/>
          <p:cNvSpPr txBox="1">
            <a:spLocks noChangeArrowheads="1"/>
          </p:cNvSpPr>
          <p:nvPr/>
        </p:nvSpPr>
        <p:spPr bwMode="auto">
          <a:xfrm>
            <a:off x="457200" y="4173538"/>
            <a:ext cx="320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Tạo thành khóa ngoại</a:t>
            </a:r>
          </a:p>
        </p:txBody>
      </p:sp>
      <p:sp>
        <p:nvSpPr>
          <p:cNvPr id="13321" name="Text Box 7"/>
          <p:cNvSpPr txBox="1">
            <a:spLocks noChangeArrowheads="1"/>
          </p:cNvSpPr>
          <p:nvPr/>
        </p:nvSpPr>
        <p:spPr bwMode="auto">
          <a:xfrm>
            <a:off x="6232525" y="5341938"/>
            <a:ext cx="27590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u="sng">
                <a:solidFill>
                  <a:srgbClr val="CC0000"/>
                </a:solidFill>
                <a:latin typeface="Times New Roman" pitchFamily="18" charset="0"/>
              </a:rPr>
              <a:t>Chú ý:</a:t>
            </a:r>
            <a:r>
              <a:rPr lang="en-US" altLang="en-US" sz="1800" b="1">
                <a:solidFill>
                  <a:srgbClr val="CC0000"/>
                </a:solidFill>
                <a:latin typeface="Times New Roman" pitchFamily="18" charset="0"/>
              </a:rPr>
              <a:t> tất cả các thuộc tính của mối quan hệ đều được mang sang quan hệ đích</a:t>
            </a:r>
          </a:p>
        </p:txBody>
      </p:sp>
      <p:sp>
        <p:nvSpPr>
          <p:cNvPr id="13322" name="Line 8"/>
          <p:cNvSpPr>
            <a:spLocks noChangeShapeType="1"/>
          </p:cNvSpPr>
          <p:nvPr/>
        </p:nvSpPr>
        <p:spPr bwMode="auto">
          <a:xfrm flipH="1">
            <a:off x="4876800" y="5570538"/>
            <a:ext cx="1295400" cy="45720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14341" name="Rectangle 3"/>
          <p:cNvSpPr>
            <a:spLocks noGrp="1" noChangeArrowheads="1"/>
          </p:cNvSpPr>
          <p:nvPr>
            <p:ph idx="1"/>
          </p:nvPr>
        </p:nvSpPr>
        <p:spPr/>
        <p:txBody>
          <a:bodyPr/>
          <a:lstStyle/>
          <a:p>
            <a:pPr eaLnBrk="1" hangingPunct="1"/>
            <a:r>
              <a:rPr lang="en-US" altLang="en-US" smtClean="0">
                <a:latin typeface="Arial" charset="0"/>
                <a:cs typeface="Arial" charset="0"/>
              </a:rPr>
              <a:t>Bước 4. Chuyển các thực thể kết hợp</a:t>
            </a:r>
          </a:p>
          <a:p>
            <a:pPr lvl="1" eaLnBrk="1" hangingPunct="1"/>
            <a:r>
              <a:rPr lang="en-US" altLang="en-US" smtClean="0">
                <a:latin typeface="Arial" charset="0"/>
                <a:cs typeface="Arial" charset="0"/>
              </a:rPr>
              <a:t>Không có danh hiệu riêng:</a:t>
            </a:r>
          </a:p>
          <a:p>
            <a:pPr lvl="2" eaLnBrk="1" hangingPunct="1"/>
            <a:r>
              <a:rPr lang="en-US" altLang="en-US" smtClean="0">
                <a:latin typeface="Arial" charset="0"/>
                <a:cs typeface="Arial" charset="0"/>
              </a:rPr>
              <a:t>Giống quan hệ nhiều-nhiều</a:t>
            </a:r>
          </a:p>
          <a:p>
            <a:pPr lvl="1" eaLnBrk="1" hangingPunct="1"/>
            <a:r>
              <a:rPr lang="en-US" altLang="en-US" smtClean="0">
                <a:latin typeface="Arial" charset="0"/>
                <a:cs typeface="Arial" charset="0"/>
              </a:rPr>
              <a:t>Có danh hiệu riêng:</a:t>
            </a:r>
          </a:p>
          <a:p>
            <a:pPr lvl="2" eaLnBrk="1" hangingPunct="1"/>
            <a:r>
              <a:rPr lang="en-US" altLang="en-US" smtClean="0">
                <a:latin typeface="Arial" charset="0"/>
                <a:cs typeface="Arial" charset="0"/>
              </a:rPr>
              <a:t>Khoá chính là danh hiệu của thực thể</a:t>
            </a:r>
          </a:p>
          <a:p>
            <a:pPr lvl="2" eaLnBrk="1" hangingPunct="1"/>
            <a:r>
              <a:rPr lang="en-US" altLang="en-US" smtClean="0">
                <a:latin typeface="Arial" charset="0"/>
                <a:cs typeface="Arial" charset="0"/>
              </a:rPr>
              <a:t>Các mối quan hệ hai ngôi khác chuyển đổi bình thường</a:t>
            </a:r>
          </a:p>
        </p:txBody>
      </p:sp>
      <p:sp>
        <p:nvSpPr>
          <p:cNvPr id="1434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14343"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E906F860-987C-4DE6-B331-4D1BF77A1395}" type="slidenum">
              <a:rPr lang="en-US" altLang="en-US" sz="1200" smtClean="0">
                <a:solidFill>
                  <a:srgbClr val="CC0000"/>
                </a:solidFill>
                <a:latin typeface="Arial" charset="0"/>
              </a:rPr>
              <a:pPr eaLnBrk="1" hangingPunct="1">
                <a:spcBef>
                  <a:spcPct val="0"/>
                </a:spcBef>
                <a:buFontTx/>
                <a:buNone/>
              </a:pPr>
              <a:t>12</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en-US" altLang="en-US" smtClean="0"/>
              <a:t>Chuyển đổi ERD sang các QH (tt)</a:t>
            </a:r>
          </a:p>
        </p:txBody>
      </p:sp>
      <p:sp>
        <p:nvSpPr>
          <p:cNvPr id="1536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7B830A0D-781E-42EE-9638-3FDF0DFDEB78}" type="slidenum">
              <a:rPr lang="en-US" altLang="en-US" sz="1200" smtClean="0">
                <a:solidFill>
                  <a:srgbClr val="CC0000"/>
                </a:solidFill>
                <a:latin typeface="Arial" charset="0"/>
              </a:rPr>
              <a:pPr eaLnBrk="1" hangingPunct="1">
                <a:spcBef>
                  <a:spcPct val="0"/>
                </a:spcBef>
                <a:buFontTx/>
                <a:buNone/>
              </a:pPr>
              <a:t>13</a:t>
            </a:fld>
            <a:endParaRPr lang="en-US" altLang="en-US" sz="1200" smtClean="0">
              <a:solidFill>
                <a:srgbClr val="CC0000"/>
              </a:solidFill>
              <a:latin typeface="Arial" charset="0"/>
            </a:endParaRPr>
          </a:p>
        </p:txBody>
      </p:sp>
      <p:pic>
        <p:nvPicPr>
          <p:cNvPr id="153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219200"/>
            <a:ext cx="6400800" cy="25908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6" name="Picture 4" descr="06_1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95725"/>
            <a:ext cx="62484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5"/>
          <p:cNvSpPr txBox="1">
            <a:spLocks noChangeArrowheads="1"/>
          </p:cNvSpPr>
          <p:nvPr/>
        </p:nvSpPr>
        <p:spPr bwMode="auto">
          <a:xfrm>
            <a:off x="82550" y="1422400"/>
            <a:ext cx="2579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(a)Thực thể kết hợp</a:t>
            </a:r>
          </a:p>
        </p:txBody>
      </p:sp>
      <p:sp>
        <p:nvSpPr>
          <p:cNvPr id="15368" name="Text Box 6"/>
          <p:cNvSpPr txBox="1">
            <a:spLocks noChangeArrowheads="1"/>
          </p:cNvSpPr>
          <p:nvPr/>
        </p:nvSpPr>
        <p:spPr bwMode="auto">
          <a:xfrm>
            <a:off x="76200" y="3417888"/>
            <a:ext cx="338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Tạo thành quan hệ mới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16389" name="Rectangle 3"/>
          <p:cNvSpPr>
            <a:spLocks noGrp="1" noChangeArrowheads="1"/>
          </p:cNvSpPr>
          <p:nvPr>
            <p:ph idx="1"/>
          </p:nvPr>
        </p:nvSpPr>
        <p:spPr/>
        <p:txBody>
          <a:bodyPr/>
          <a:lstStyle/>
          <a:p>
            <a:pPr eaLnBrk="1" hangingPunct="1"/>
            <a:r>
              <a:rPr lang="en-US" altLang="en-US" smtClean="0">
                <a:latin typeface="Arial" charset="0"/>
                <a:cs typeface="Arial" charset="0"/>
              </a:rPr>
              <a:t>Bước 5. Chuyển các mối quan hệ một ngôi</a:t>
            </a:r>
          </a:p>
          <a:p>
            <a:pPr lvl="1" eaLnBrk="1" hangingPunct="1"/>
            <a:r>
              <a:rPr lang="en-US" altLang="en-US" smtClean="0">
                <a:latin typeface="Arial" charset="0"/>
                <a:cs typeface="Arial" charset="0"/>
              </a:rPr>
              <a:t>Một-nhiều:</a:t>
            </a:r>
          </a:p>
          <a:p>
            <a:pPr lvl="2" eaLnBrk="1" hangingPunct="1"/>
            <a:r>
              <a:rPr lang="en-US" altLang="en-US" smtClean="0">
                <a:latin typeface="Arial" charset="0"/>
                <a:cs typeface="Arial" charset="0"/>
              </a:rPr>
              <a:t>Tạo ra khóa ngoại đệ qui tham khảo đến khoá chính trong cùng một quan hệ</a:t>
            </a:r>
          </a:p>
          <a:p>
            <a:pPr lvl="1" eaLnBrk="1" hangingPunct="1"/>
            <a:r>
              <a:rPr lang="en-US" altLang="en-US" smtClean="0">
                <a:latin typeface="Arial" charset="0"/>
                <a:cs typeface="Arial" charset="0"/>
              </a:rPr>
              <a:t>Nhiều-nhiều: </a:t>
            </a:r>
          </a:p>
          <a:p>
            <a:pPr lvl="2" eaLnBrk="1" hangingPunct="1"/>
            <a:r>
              <a:rPr lang="en-US" altLang="en-US" smtClean="0">
                <a:latin typeface="Arial" charset="0"/>
                <a:cs typeface="Arial" charset="0"/>
              </a:rPr>
              <a:t>Tạo ra hai quan hệ</a:t>
            </a:r>
          </a:p>
          <a:p>
            <a:pPr lvl="3" eaLnBrk="1" hangingPunct="1"/>
            <a:r>
              <a:rPr lang="en-US" altLang="en-US" sz="1800" smtClean="0">
                <a:latin typeface="Arial" charset="0"/>
                <a:cs typeface="Arial" charset="0"/>
              </a:rPr>
              <a:t>Một cho kiểu thực thể đó</a:t>
            </a:r>
          </a:p>
          <a:p>
            <a:pPr lvl="3" eaLnBrk="1" hangingPunct="1"/>
            <a:r>
              <a:rPr lang="en-US" altLang="en-US" sz="1800" smtClean="0">
                <a:latin typeface="Arial" charset="0"/>
                <a:cs typeface="Arial" charset="0"/>
              </a:rPr>
              <a:t>Một cho một quan hệ kết hợp với hai thuộc tính là khoá ngoại cùng tham khảo đến khoá chính của quan hệ kia và khoá chính của nó là tổ hợp của hai thuộc tính đó</a:t>
            </a:r>
          </a:p>
        </p:txBody>
      </p:sp>
      <p:sp>
        <p:nvSpPr>
          <p:cNvPr id="1639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16391"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E4CE0755-E661-4A1F-B426-AA6725E7F665}" type="slidenum">
              <a:rPr lang="en-US" altLang="en-US" sz="1200" smtClean="0">
                <a:solidFill>
                  <a:srgbClr val="CC0000"/>
                </a:solidFill>
                <a:latin typeface="Arial" charset="0"/>
              </a:rPr>
              <a:pPr eaLnBrk="1" hangingPunct="1">
                <a:spcBef>
                  <a:spcPct val="0"/>
                </a:spcBef>
                <a:buFontTx/>
                <a:buNone/>
              </a:pPr>
              <a:t>14</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1741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389F9A32-1523-4DDC-AC36-EF3FD30F0A75}" type="slidenum">
              <a:rPr lang="en-US" altLang="en-US" sz="1200" smtClean="0">
                <a:solidFill>
                  <a:srgbClr val="CC0000"/>
                </a:solidFill>
                <a:latin typeface="Arial" charset="0"/>
              </a:rPr>
              <a:pPr eaLnBrk="1" hangingPunct="1">
                <a:spcBef>
                  <a:spcPct val="0"/>
                </a:spcBef>
                <a:buFontTx/>
                <a:buNone/>
              </a:pPr>
              <a:t>15</a:t>
            </a:fld>
            <a:endParaRPr lang="en-US" altLang="en-US" sz="1200" smtClean="0">
              <a:solidFill>
                <a:srgbClr val="CC0000"/>
              </a:solidFill>
              <a:latin typeface="Arial" charset="0"/>
            </a:endParaRPr>
          </a:p>
        </p:txBody>
      </p:sp>
      <p:pic>
        <p:nvPicPr>
          <p:cNvPr id="17413" name="Picture 3" descr="FIG5-17B"/>
          <p:cNvPicPr>
            <a:picLocks noChangeAspect="1" noChangeArrowheads="1"/>
          </p:cNvPicPr>
          <p:nvPr/>
        </p:nvPicPr>
        <p:blipFill>
          <a:blip r:embed="rId2">
            <a:extLst>
              <a:ext uri="{28A0092B-C50C-407E-A947-70E740481C1C}">
                <a14:useLocalDpi xmlns:a14="http://schemas.microsoft.com/office/drawing/2010/main" val="0"/>
              </a:ext>
            </a:extLst>
          </a:blip>
          <a:srcRect l="19029" t="11124" r="19128" b="5446"/>
          <a:stretch>
            <a:fillRect/>
          </a:stretch>
        </p:blipFill>
        <p:spPr bwMode="auto">
          <a:xfrm>
            <a:off x="2514600" y="5484813"/>
            <a:ext cx="53340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descr="FIG5-17A"/>
          <p:cNvPicPr>
            <a:picLocks noChangeAspect="1" noChangeArrowheads="1"/>
          </p:cNvPicPr>
          <p:nvPr/>
        </p:nvPicPr>
        <p:blipFill>
          <a:blip r:embed="rId3">
            <a:extLst>
              <a:ext uri="{28A0092B-C50C-407E-A947-70E740481C1C}">
                <a14:useLocalDpi xmlns:a14="http://schemas.microsoft.com/office/drawing/2010/main" val="0"/>
              </a:ext>
            </a:extLst>
          </a:blip>
          <a:srcRect l="1408" t="4172" r="2817" b="4042"/>
          <a:stretch>
            <a:fillRect/>
          </a:stretch>
        </p:blipFill>
        <p:spPr bwMode="auto">
          <a:xfrm>
            <a:off x="3200400" y="1227138"/>
            <a:ext cx="59436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5"/>
          <p:cNvSpPr txBox="1">
            <a:spLocks noChangeArrowheads="1"/>
          </p:cNvSpPr>
          <p:nvPr/>
        </p:nvSpPr>
        <p:spPr bwMode="auto">
          <a:xfrm>
            <a:off x="381000" y="2589213"/>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latin typeface="Arial" charset="0"/>
              </a:rPr>
              <a:t>(a) Thực thể EMPLOYEE với mối quan hệ một ngôi</a:t>
            </a:r>
          </a:p>
        </p:txBody>
      </p:sp>
      <p:sp>
        <p:nvSpPr>
          <p:cNvPr id="17416" name="Text Box 6"/>
          <p:cNvSpPr txBox="1">
            <a:spLocks noChangeArrowheads="1"/>
          </p:cNvSpPr>
          <p:nvPr/>
        </p:nvSpPr>
        <p:spPr bwMode="auto">
          <a:xfrm>
            <a:off x="457200" y="5103813"/>
            <a:ext cx="601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latin typeface="Arial" charset="0"/>
              </a:rPr>
              <a:t>(b) Quan hệ EMPLOYEE với khóa ngoại đệ qui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18437" name="Rectangle 3"/>
          <p:cNvSpPr>
            <a:spLocks noGrp="1" noChangeArrowheads="1"/>
          </p:cNvSpPr>
          <p:nvPr>
            <p:ph idx="1"/>
          </p:nvPr>
        </p:nvSpPr>
        <p:spPr/>
        <p:txBody>
          <a:bodyPr/>
          <a:lstStyle/>
          <a:p>
            <a:pPr eaLnBrk="1" hangingPunct="1"/>
            <a:r>
              <a:rPr lang="en-US" altLang="en-US" smtClean="0">
                <a:latin typeface="Arial" charset="0"/>
                <a:cs typeface="Arial" charset="0"/>
              </a:rPr>
              <a:t>Bước 6. Chuyển các mối quan hệ ba ngôi (và n-ngôi)</a:t>
            </a:r>
          </a:p>
          <a:p>
            <a:pPr lvl="1" eaLnBrk="1" hangingPunct="1"/>
            <a:r>
              <a:rPr lang="en-US" altLang="en-US" smtClean="0">
                <a:latin typeface="Arial" charset="0"/>
                <a:cs typeface="Arial" charset="0"/>
              </a:rPr>
              <a:t>Tạo ra n+1 quan hệ</a:t>
            </a:r>
          </a:p>
          <a:p>
            <a:pPr lvl="2" eaLnBrk="1" hangingPunct="1"/>
            <a:r>
              <a:rPr lang="en-US" altLang="en-US" smtClean="0">
                <a:latin typeface="Arial" charset="0"/>
                <a:cs typeface="Arial" charset="0"/>
              </a:rPr>
              <a:t>n quan hệ cho n kiểu thực thể tham gia vào quan hệ</a:t>
            </a:r>
          </a:p>
          <a:p>
            <a:pPr lvl="2" eaLnBrk="1" hangingPunct="1"/>
            <a:r>
              <a:rPr lang="en-US" altLang="en-US" smtClean="0">
                <a:latin typeface="Arial" charset="0"/>
                <a:cs typeface="Arial" charset="0"/>
              </a:rPr>
              <a:t>Một quan hệ kết hợp với các khoá ngoại tham khảo đến khoá chính của các quan hệ kia</a:t>
            </a:r>
          </a:p>
        </p:txBody>
      </p:sp>
      <p:sp>
        <p:nvSpPr>
          <p:cNvPr id="1843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18439"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84C9EE97-673F-4F3E-93C7-E47A4E82B55A}" type="slidenum">
              <a:rPr lang="en-US" altLang="en-US" sz="1200" smtClean="0">
                <a:solidFill>
                  <a:srgbClr val="CC0000"/>
                </a:solidFill>
                <a:latin typeface="Arial" charset="0"/>
              </a:rPr>
              <a:pPr eaLnBrk="1" hangingPunct="1">
                <a:spcBef>
                  <a:spcPct val="0"/>
                </a:spcBef>
                <a:buFontTx/>
                <a:buNone/>
              </a:pPr>
              <a:t>16</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194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A50A4041-9C24-4232-BA82-7DC46AFF1AD5}" type="slidenum">
              <a:rPr lang="en-US" altLang="en-US" sz="1200" smtClean="0">
                <a:solidFill>
                  <a:srgbClr val="CC0000"/>
                </a:solidFill>
                <a:latin typeface="Arial" charset="0"/>
              </a:rPr>
              <a:pPr eaLnBrk="1" hangingPunct="1">
                <a:spcBef>
                  <a:spcPct val="0"/>
                </a:spcBef>
                <a:buFontTx/>
                <a:buNone/>
              </a:pPr>
              <a:t>17</a:t>
            </a:fld>
            <a:endParaRPr lang="en-US" altLang="en-US" sz="1200" smtClean="0">
              <a:solidFill>
                <a:srgbClr val="CC0000"/>
              </a:solidFill>
              <a:latin typeface="Arial" charset="0"/>
            </a:endParaRPr>
          </a:p>
        </p:txBody>
      </p:sp>
      <p:pic>
        <p:nvPicPr>
          <p:cNvPr id="19461" name="Picture 3" descr="mcf_3"/>
          <p:cNvPicPr>
            <a:picLocks noChangeAspect="1" noChangeArrowheads="1"/>
          </p:cNvPicPr>
          <p:nvPr/>
        </p:nvPicPr>
        <p:blipFill>
          <a:blip r:embed="rId2">
            <a:lum contrast="10000"/>
            <a:extLst>
              <a:ext uri="{28A0092B-C50C-407E-A947-70E740481C1C}">
                <a14:useLocalDpi xmlns:a14="http://schemas.microsoft.com/office/drawing/2010/main" val="0"/>
              </a:ext>
            </a:extLst>
          </a:blip>
          <a:srcRect l="15419" t="3452" r="15419" b="5020"/>
          <a:stretch>
            <a:fillRect/>
          </a:stretch>
        </p:blipFill>
        <p:spPr bwMode="auto">
          <a:xfrm>
            <a:off x="4191000" y="1300163"/>
            <a:ext cx="49530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4"/>
          <p:cNvSpPr txBox="1">
            <a:spLocks noChangeArrowheads="1"/>
          </p:cNvSpPr>
          <p:nvPr/>
        </p:nvSpPr>
        <p:spPr bwMode="auto">
          <a:xfrm>
            <a:off x="381000" y="1431925"/>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(a) Mối quan hệ ba ngôi</a:t>
            </a:r>
          </a:p>
        </p:txBody>
      </p:sp>
      <p:sp>
        <p:nvSpPr>
          <p:cNvPr id="19463" name="Text Box 5"/>
          <p:cNvSpPr txBox="1">
            <a:spLocks noChangeArrowheads="1"/>
          </p:cNvSpPr>
          <p:nvPr/>
        </p:nvSpPr>
        <p:spPr bwMode="auto">
          <a:xfrm>
            <a:off x="381000" y="2574925"/>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latin typeface="Arial" charset="0"/>
              </a:rPr>
              <a:t>(b) Tạo ra quan hệ SUPPLIES</a:t>
            </a:r>
          </a:p>
        </p:txBody>
      </p:sp>
      <p:graphicFrame>
        <p:nvGraphicFramePr>
          <p:cNvPr id="171014" name="Group 6"/>
          <p:cNvGraphicFramePr>
            <a:graphicFrameLocks noGrp="1"/>
          </p:cNvGraphicFramePr>
          <p:nvPr/>
        </p:nvGraphicFramePr>
        <p:xfrm>
          <a:off x="762000" y="3276600"/>
          <a:ext cx="2438400" cy="274638"/>
        </p:xfrm>
        <a:graphic>
          <a:graphicData uri="http://schemas.openxmlformats.org/drawingml/2006/table">
            <a:tbl>
              <a:tblPr/>
              <a:tblGrid>
                <a:gridCol w="1219200"/>
                <a:gridCol w="1219200"/>
              </a:tblGrid>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Vendor_ID</a:t>
                      </a:r>
                    </a:p>
                  </a:txBody>
                  <a:tcPr marT="45773" marB="4577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FF"/>
                          </a:solidFill>
                          <a:effectLst/>
                          <a:latin typeface="Arial" charset="0"/>
                        </a:rPr>
                        <a:t>...</a:t>
                      </a:r>
                    </a:p>
                  </a:txBody>
                  <a:tcPr marT="45773" marB="4577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1022" name="Group 14"/>
          <p:cNvGraphicFramePr>
            <a:graphicFrameLocks noGrp="1"/>
          </p:cNvGraphicFramePr>
          <p:nvPr/>
        </p:nvGraphicFramePr>
        <p:xfrm>
          <a:off x="762000" y="3962400"/>
          <a:ext cx="2438400" cy="274638"/>
        </p:xfrm>
        <a:graphic>
          <a:graphicData uri="http://schemas.openxmlformats.org/drawingml/2006/table">
            <a:tbl>
              <a:tblPr/>
              <a:tblGrid>
                <a:gridCol w="1219200"/>
                <a:gridCol w="1219200"/>
              </a:tblGrid>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Part_ID</a:t>
                      </a:r>
                    </a:p>
                  </a:txBody>
                  <a:tcPr marT="45773" marB="4577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FF"/>
                          </a:solidFill>
                          <a:effectLst/>
                          <a:latin typeface="Arial" charset="0"/>
                        </a:rPr>
                        <a:t>...</a:t>
                      </a:r>
                    </a:p>
                  </a:txBody>
                  <a:tcPr marT="45773" marB="4577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1030" name="Group 22"/>
          <p:cNvGraphicFramePr>
            <a:graphicFrameLocks noGrp="1"/>
          </p:cNvGraphicFramePr>
          <p:nvPr/>
        </p:nvGraphicFramePr>
        <p:xfrm>
          <a:off x="762000" y="4648200"/>
          <a:ext cx="3352800" cy="274638"/>
        </p:xfrm>
        <a:graphic>
          <a:graphicData uri="http://schemas.openxmlformats.org/drawingml/2006/table">
            <a:tbl>
              <a:tblPr/>
              <a:tblGrid>
                <a:gridCol w="1676400"/>
                <a:gridCol w="1676400"/>
              </a:tblGrid>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Warehouse_ID</a:t>
                      </a:r>
                    </a:p>
                  </a:txBody>
                  <a:tcPr marT="45773" marB="4577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FF"/>
                          </a:solidFill>
                          <a:effectLst/>
                          <a:latin typeface="Arial" charset="0"/>
                        </a:rPr>
                        <a:t>...</a:t>
                      </a:r>
                    </a:p>
                  </a:txBody>
                  <a:tcPr marT="45773" marB="4577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71038" name="Group 30"/>
          <p:cNvGraphicFramePr>
            <a:graphicFrameLocks noGrp="1"/>
          </p:cNvGraphicFramePr>
          <p:nvPr/>
        </p:nvGraphicFramePr>
        <p:xfrm>
          <a:off x="762000" y="5638800"/>
          <a:ext cx="8077200" cy="274638"/>
        </p:xfrm>
        <a:graphic>
          <a:graphicData uri="http://schemas.openxmlformats.org/drawingml/2006/table">
            <a:tbl>
              <a:tblPr/>
              <a:tblGrid>
                <a:gridCol w="1614488"/>
                <a:gridCol w="1616075"/>
                <a:gridCol w="1616075"/>
                <a:gridCol w="1616075"/>
                <a:gridCol w="1614487"/>
              </a:tblGrid>
              <a:tr h="2746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Vendor_ID</a:t>
                      </a:r>
                    </a:p>
                  </a:txBody>
                  <a:tcPr marT="45773" marB="4577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Part_ID</a:t>
                      </a:r>
                    </a:p>
                  </a:txBody>
                  <a:tcPr marT="45773" marB="4577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sng" strike="noStrike" cap="none" normalizeH="0" baseline="0" smtClean="0">
                          <a:ln>
                            <a:noFill/>
                          </a:ln>
                          <a:solidFill>
                            <a:srgbClr val="0000FF"/>
                          </a:solidFill>
                          <a:effectLst/>
                          <a:latin typeface="Arial" charset="0"/>
                        </a:rPr>
                        <a:t>Warehouse_ID</a:t>
                      </a:r>
                    </a:p>
                  </a:txBody>
                  <a:tcPr marT="45773" marB="4577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FF"/>
                          </a:solidFill>
                          <a:effectLst/>
                          <a:latin typeface="Arial" charset="0"/>
                        </a:rPr>
                        <a:t>Shipping_mode</a:t>
                      </a:r>
                    </a:p>
                  </a:txBody>
                  <a:tcPr marT="45773" marB="4577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FF"/>
                          </a:solidFill>
                          <a:effectLst/>
                          <a:latin typeface="Arial" charset="0"/>
                        </a:rPr>
                        <a:t>Unit_cost</a:t>
                      </a:r>
                    </a:p>
                  </a:txBody>
                  <a:tcPr marT="45773" marB="4577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502" name="Freeform 44"/>
          <p:cNvSpPr>
            <a:spLocks/>
          </p:cNvSpPr>
          <p:nvPr/>
        </p:nvSpPr>
        <p:spPr bwMode="auto">
          <a:xfrm>
            <a:off x="203200" y="3505200"/>
            <a:ext cx="558800" cy="2311400"/>
          </a:xfrm>
          <a:custGeom>
            <a:avLst/>
            <a:gdLst>
              <a:gd name="T0" fmla="*/ 2147483647 w 352"/>
              <a:gd name="T1" fmla="*/ 2147483647 h 1456"/>
              <a:gd name="T2" fmla="*/ 2147483647 w 352"/>
              <a:gd name="T3" fmla="*/ 2147483647 h 1456"/>
              <a:gd name="T4" fmla="*/ 2147483647 w 352"/>
              <a:gd name="T5" fmla="*/ 2147483647 h 1456"/>
              <a:gd name="T6" fmla="*/ 2147483647 w 352"/>
              <a:gd name="T7" fmla="*/ 2147483647 h 1456"/>
              <a:gd name="T8" fmla="*/ 2147483647 w 352"/>
              <a:gd name="T9" fmla="*/ 2147483647 h 1456"/>
              <a:gd name="T10" fmla="*/ 2147483647 w 352"/>
              <a:gd name="T11" fmla="*/ 2147483647 h 1456"/>
              <a:gd name="T12" fmla="*/ 2147483647 w 352"/>
              <a:gd name="T13" fmla="*/ 2147483647 h 1456"/>
              <a:gd name="T14" fmla="*/ 2147483647 w 352"/>
              <a:gd name="T15" fmla="*/ 0 h 1456"/>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1456"/>
              <a:gd name="T26" fmla="*/ 352 w 352"/>
              <a:gd name="T27" fmla="*/ 1456 h 14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1456">
                <a:moveTo>
                  <a:pt x="352" y="1440"/>
                </a:moveTo>
                <a:cubicBezTo>
                  <a:pt x="304" y="1448"/>
                  <a:pt x="256" y="1456"/>
                  <a:pt x="208" y="1440"/>
                </a:cubicBezTo>
                <a:cubicBezTo>
                  <a:pt x="160" y="1424"/>
                  <a:pt x="96" y="1376"/>
                  <a:pt x="64" y="1344"/>
                </a:cubicBezTo>
                <a:cubicBezTo>
                  <a:pt x="32" y="1312"/>
                  <a:pt x="24" y="1288"/>
                  <a:pt x="16" y="1248"/>
                </a:cubicBezTo>
                <a:cubicBezTo>
                  <a:pt x="8" y="1208"/>
                  <a:pt x="16" y="1264"/>
                  <a:pt x="16" y="1104"/>
                </a:cubicBezTo>
                <a:cubicBezTo>
                  <a:pt x="16" y="944"/>
                  <a:pt x="0" y="464"/>
                  <a:pt x="16" y="288"/>
                </a:cubicBezTo>
                <a:cubicBezTo>
                  <a:pt x="32" y="112"/>
                  <a:pt x="56" y="96"/>
                  <a:pt x="112" y="48"/>
                </a:cubicBezTo>
                <a:cubicBezTo>
                  <a:pt x="168" y="0"/>
                  <a:pt x="260" y="0"/>
                  <a:pt x="352" y="0"/>
                </a:cubicBez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503" name="Freeform 45"/>
          <p:cNvSpPr>
            <a:spLocks/>
          </p:cNvSpPr>
          <p:nvPr/>
        </p:nvSpPr>
        <p:spPr bwMode="auto">
          <a:xfrm>
            <a:off x="431800" y="4191000"/>
            <a:ext cx="2628900" cy="1447800"/>
          </a:xfrm>
          <a:custGeom>
            <a:avLst/>
            <a:gdLst>
              <a:gd name="T0" fmla="*/ 2147483647 w 1656"/>
              <a:gd name="T1" fmla="*/ 2147483647 h 912"/>
              <a:gd name="T2" fmla="*/ 2147483647 w 1656"/>
              <a:gd name="T3" fmla="*/ 2147483647 h 912"/>
              <a:gd name="T4" fmla="*/ 2147483647 w 1656"/>
              <a:gd name="T5" fmla="*/ 2147483647 h 912"/>
              <a:gd name="T6" fmla="*/ 2147483647 w 1656"/>
              <a:gd name="T7" fmla="*/ 2147483647 h 912"/>
              <a:gd name="T8" fmla="*/ 2147483647 w 1656"/>
              <a:gd name="T9" fmla="*/ 2147483647 h 912"/>
              <a:gd name="T10" fmla="*/ 2147483647 w 1656"/>
              <a:gd name="T11" fmla="*/ 2147483647 h 912"/>
              <a:gd name="T12" fmla="*/ 2147483647 w 1656"/>
              <a:gd name="T13" fmla="*/ 2147483647 h 912"/>
              <a:gd name="T14" fmla="*/ 2147483647 w 1656"/>
              <a:gd name="T15" fmla="*/ 2147483647 h 912"/>
              <a:gd name="T16" fmla="*/ 2147483647 w 1656"/>
              <a:gd name="T17" fmla="*/ 2147483647 h 912"/>
              <a:gd name="T18" fmla="*/ 2147483647 w 1656"/>
              <a:gd name="T19" fmla="*/ 2147483647 h 912"/>
              <a:gd name="T20" fmla="*/ 2147483647 w 1656"/>
              <a:gd name="T21" fmla="*/ 0 h 9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6"/>
              <a:gd name="T34" fmla="*/ 0 h 912"/>
              <a:gd name="T35" fmla="*/ 1656 w 1656"/>
              <a:gd name="T36" fmla="*/ 912 h 9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6" h="912">
                <a:moveTo>
                  <a:pt x="1648" y="912"/>
                </a:moveTo>
                <a:cubicBezTo>
                  <a:pt x="1652" y="876"/>
                  <a:pt x="1656" y="840"/>
                  <a:pt x="1648" y="816"/>
                </a:cubicBezTo>
                <a:cubicBezTo>
                  <a:pt x="1640" y="792"/>
                  <a:pt x="1640" y="784"/>
                  <a:pt x="1600" y="768"/>
                </a:cubicBezTo>
                <a:cubicBezTo>
                  <a:pt x="1560" y="752"/>
                  <a:pt x="1560" y="728"/>
                  <a:pt x="1408" y="720"/>
                </a:cubicBezTo>
                <a:cubicBezTo>
                  <a:pt x="1256" y="712"/>
                  <a:pt x="872" y="720"/>
                  <a:pt x="688" y="720"/>
                </a:cubicBezTo>
                <a:cubicBezTo>
                  <a:pt x="504" y="720"/>
                  <a:pt x="400" y="728"/>
                  <a:pt x="304" y="720"/>
                </a:cubicBezTo>
                <a:cubicBezTo>
                  <a:pt x="208" y="712"/>
                  <a:pt x="160" y="704"/>
                  <a:pt x="112" y="672"/>
                </a:cubicBezTo>
                <a:cubicBezTo>
                  <a:pt x="64" y="640"/>
                  <a:pt x="32" y="608"/>
                  <a:pt x="16" y="528"/>
                </a:cubicBezTo>
                <a:cubicBezTo>
                  <a:pt x="0" y="448"/>
                  <a:pt x="8" y="272"/>
                  <a:pt x="16" y="192"/>
                </a:cubicBezTo>
                <a:cubicBezTo>
                  <a:pt x="24" y="112"/>
                  <a:pt x="32" y="80"/>
                  <a:pt x="64" y="48"/>
                </a:cubicBezTo>
                <a:cubicBezTo>
                  <a:pt x="96" y="16"/>
                  <a:pt x="152" y="8"/>
                  <a:pt x="208" y="0"/>
                </a:cubicBez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504" name="Freeform 46"/>
          <p:cNvSpPr>
            <a:spLocks/>
          </p:cNvSpPr>
          <p:nvPr/>
        </p:nvSpPr>
        <p:spPr bwMode="auto">
          <a:xfrm>
            <a:off x="1752600" y="4953000"/>
            <a:ext cx="2997200" cy="685800"/>
          </a:xfrm>
          <a:custGeom>
            <a:avLst/>
            <a:gdLst>
              <a:gd name="T0" fmla="*/ 2147483647 w 1888"/>
              <a:gd name="T1" fmla="*/ 2147483647 h 336"/>
              <a:gd name="T2" fmla="*/ 2147483647 w 1888"/>
              <a:gd name="T3" fmla="*/ 2147483647 h 336"/>
              <a:gd name="T4" fmla="*/ 2147483647 w 1888"/>
              <a:gd name="T5" fmla="*/ 2147483647 h 336"/>
              <a:gd name="T6" fmla="*/ 2147483647 w 1888"/>
              <a:gd name="T7" fmla="*/ 2147483647 h 336"/>
              <a:gd name="T8" fmla="*/ 2147483647 w 1888"/>
              <a:gd name="T9" fmla="*/ 2147483647 h 336"/>
              <a:gd name="T10" fmla="*/ 2147483647 w 1888"/>
              <a:gd name="T11" fmla="*/ 2147483647 h 336"/>
              <a:gd name="T12" fmla="*/ 2147483647 w 1888"/>
              <a:gd name="T13" fmla="*/ 2147483647 h 336"/>
              <a:gd name="T14" fmla="*/ 0 w 1888"/>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1888"/>
              <a:gd name="T25" fmla="*/ 0 h 336"/>
              <a:gd name="T26" fmla="*/ 1888 w 1888"/>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88" h="336">
                <a:moveTo>
                  <a:pt x="1872" y="336"/>
                </a:moveTo>
                <a:cubicBezTo>
                  <a:pt x="1880" y="300"/>
                  <a:pt x="1888" y="264"/>
                  <a:pt x="1872" y="240"/>
                </a:cubicBezTo>
                <a:cubicBezTo>
                  <a:pt x="1856" y="216"/>
                  <a:pt x="1824" y="208"/>
                  <a:pt x="1776" y="192"/>
                </a:cubicBezTo>
                <a:cubicBezTo>
                  <a:pt x="1728" y="176"/>
                  <a:pt x="1792" y="160"/>
                  <a:pt x="1584" y="144"/>
                </a:cubicBezTo>
                <a:cubicBezTo>
                  <a:pt x="1376" y="128"/>
                  <a:pt x="760" y="104"/>
                  <a:pt x="528" y="96"/>
                </a:cubicBezTo>
                <a:cubicBezTo>
                  <a:pt x="296" y="88"/>
                  <a:pt x="272" y="104"/>
                  <a:pt x="192" y="96"/>
                </a:cubicBezTo>
                <a:cubicBezTo>
                  <a:pt x="112" y="88"/>
                  <a:pt x="80" y="64"/>
                  <a:pt x="48" y="48"/>
                </a:cubicBezTo>
                <a:cubicBezTo>
                  <a:pt x="16" y="32"/>
                  <a:pt x="8" y="16"/>
                  <a:pt x="0" y="0"/>
                </a:cubicBez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505" name="Text Box 47"/>
          <p:cNvSpPr txBox="1">
            <a:spLocks noChangeArrowheads="1"/>
          </p:cNvSpPr>
          <p:nvPr/>
        </p:nvSpPr>
        <p:spPr bwMode="auto">
          <a:xfrm>
            <a:off x="762000" y="2971800"/>
            <a:ext cx="1062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ahoma" pitchFamily="34" charset="0"/>
              </a:rPr>
              <a:t>VENDOR</a:t>
            </a:r>
          </a:p>
        </p:txBody>
      </p:sp>
      <p:sp>
        <p:nvSpPr>
          <p:cNvPr id="19506" name="Text Box 48"/>
          <p:cNvSpPr txBox="1">
            <a:spLocks noChangeArrowheads="1"/>
          </p:cNvSpPr>
          <p:nvPr/>
        </p:nvSpPr>
        <p:spPr bwMode="auto">
          <a:xfrm>
            <a:off x="762000" y="3657600"/>
            <a:ext cx="728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ahoma" pitchFamily="34" charset="0"/>
              </a:rPr>
              <a:t>PART</a:t>
            </a:r>
          </a:p>
        </p:txBody>
      </p:sp>
      <p:sp>
        <p:nvSpPr>
          <p:cNvPr id="19507" name="Text Box 49"/>
          <p:cNvSpPr txBox="1">
            <a:spLocks noChangeArrowheads="1"/>
          </p:cNvSpPr>
          <p:nvPr/>
        </p:nvSpPr>
        <p:spPr bwMode="auto">
          <a:xfrm>
            <a:off x="762000" y="4343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ahoma" pitchFamily="34" charset="0"/>
              </a:rPr>
              <a:t>WAREHOUSE</a:t>
            </a:r>
          </a:p>
        </p:txBody>
      </p:sp>
      <p:sp>
        <p:nvSpPr>
          <p:cNvPr id="19508" name="Text Box 50"/>
          <p:cNvSpPr txBox="1">
            <a:spLocks noChangeArrowheads="1"/>
          </p:cNvSpPr>
          <p:nvPr/>
        </p:nvSpPr>
        <p:spPr bwMode="auto">
          <a:xfrm>
            <a:off x="762000" y="5334000"/>
            <a:ext cx="1198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ahoma" pitchFamily="34" charset="0"/>
              </a:rPr>
              <a:t>SUPPLIES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204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3A1223AA-3DC9-43F1-A47A-D11B4F6F5012}" type="slidenum">
              <a:rPr lang="en-US" altLang="en-US" sz="1200" smtClean="0">
                <a:solidFill>
                  <a:srgbClr val="CC0000"/>
                </a:solidFill>
                <a:latin typeface="Arial" charset="0"/>
              </a:rPr>
              <a:pPr eaLnBrk="1" hangingPunct="1">
                <a:spcBef>
                  <a:spcPct val="0"/>
                </a:spcBef>
                <a:buFontTx/>
                <a:buNone/>
              </a:pPr>
              <a:t>18</a:t>
            </a:fld>
            <a:endParaRPr lang="en-US" altLang="en-US" sz="1200" smtClean="0">
              <a:solidFill>
                <a:srgbClr val="CC0000"/>
              </a:solidFill>
              <a:latin typeface="Arial" charset="0"/>
            </a:endParaRPr>
          </a:p>
        </p:txBody>
      </p:sp>
      <p:pic>
        <p:nvPicPr>
          <p:cNvPr id="20485" name="Picture 3" descr="FIG5-19A"/>
          <p:cNvPicPr>
            <a:picLocks noChangeAspect="1" noChangeArrowheads="1"/>
          </p:cNvPicPr>
          <p:nvPr/>
        </p:nvPicPr>
        <p:blipFill>
          <a:blip r:embed="rId2">
            <a:extLst>
              <a:ext uri="{28A0092B-C50C-407E-A947-70E740481C1C}">
                <a14:useLocalDpi xmlns:a14="http://schemas.microsoft.com/office/drawing/2010/main" val="0"/>
              </a:ext>
            </a:extLst>
          </a:blip>
          <a:srcRect t="3464" b="2560"/>
          <a:stretch>
            <a:fillRect/>
          </a:stretch>
        </p:blipFill>
        <p:spPr bwMode="auto">
          <a:xfrm>
            <a:off x="914400" y="1524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4"/>
          <p:cNvSpPr txBox="1">
            <a:spLocks noChangeArrowheads="1"/>
          </p:cNvSpPr>
          <p:nvPr/>
        </p:nvSpPr>
        <p:spPr bwMode="auto">
          <a:xfrm>
            <a:off x="533400" y="112712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latin typeface="Arial" charset="0"/>
              </a:rPr>
              <a:t>(a) Mối quan hệ ba ngôi đã được chuyển thành thực thể kết hợp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2150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DF37EF21-870F-43CA-A752-B7247CB9EFA8}" type="slidenum">
              <a:rPr lang="en-US" altLang="en-US" sz="1200" smtClean="0">
                <a:solidFill>
                  <a:srgbClr val="CC0000"/>
                </a:solidFill>
                <a:latin typeface="Arial" charset="0"/>
              </a:rPr>
              <a:pPr eaLnBrk="1" hangingPunct="1">
                <a:spcBef>
                  <a:spcPct val="0"/>
                </a:spcBef>
                <a:buFontTx/>
                <a:buNone/>
              </a:pPr>
              <a:t>19</a:t>
            </a:fld>
            <a:endParaRPr lang="en-US" altLang="en-US" sz="1200" smtClean="0">
              <a:solidFill>
                <a:srgbClr val="CC0000"/>
              </a:solidFill>
              <a:latin typeface="Arial" charset="0"/>
            </a:endParaRPr>
          </a:p>
        </p:txBody>
      </p:sp>
      <p:sp>
        <p:nvSpPr>
          <p:cNvPr id="21509" name="Text Box 3"/>
          <p:cNvSpPr txBox="1">
            <a:spLocks noChangeArrowheads="1"/>
          </p:cNvSpPr>
          <p:nvPr/>
        </p:nvSpPr>
        <p:spPr bwMode="auto">
          <a:xfrm>
            <a:off x="457200" y="1106488"/>
            <a:ext cx="4129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latin typeface="Arial" charset="0"/>
              </a:rPr>
              <a:t>(b) Chuyển thành một quan hệ mới</a:t>
            </a:r>
          </a:p>
        </p:txBody>
      </p:sp>
      <p:pic>
        <p:nvPicPr>
          <p:cNvPr id="21510" name="Picture 4" descr="06_1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8163"/>
            <a:ext cx="9144000"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1" name="Text Box 5"/>
          <p:cNvSpPr txBox="1">
            <a:spLocks noChangeArrowheads="1"/>
          </p:cNvSpPr>
          <p:nvPr/>
        </p:nvSpPr>
        <p:spPr bwMode="auto">
          <a:xfrm>
            <a:off x="5410200" y="5541963"/>
            <a:ext cx="3733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Chú ý rằng khoá chính PHẢI duy nhất</a:t>
            </a:r>
          </a:p>
        </p:txBody>
      </p:sp>
      <p:sp>
        <p:nvSpPr>
          <p:cNvPr id="173062" name="Text Box 6"/>
          <p:cNvSpPr txBox="1">
            <a:spLocks noChangeArrowheads="1"/>
          </p:cNvSpPr>
          <p:nvPr/>
        </p:nvSpPr>
        <p:spPr bwMode="auto">
          <a:xfrm>
            <a:off x="5181600" y="1897063"/>
            <a:ext cx="37338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u="sng">
                <a:solidFill>
                  <a:srgbClr val="FF3300"/>
                </a:solidFill>
                <a:latin typeface="Times New Roman" pitchFamily="18" charset="0"/>
              </a:rPr>
              <a:t>Quan trọng:</a:t>
            </a:r>
            <a:r>
              <a:rPr lang="en-US" altLang="en-US" sz="1800" b="1">
                <a:solidFill>
                  <a:srgbClr val="FF3300"/>
                </a:solidFill>
                <a:latin typeface="Times New Roman" pitchFamily="18" charset="0"/>
              </a:rPr>
              <a:t> </a:t>
            </a:r>
          </a:p>
          <a:p>
            <a:pPr eaLnBrk="1" hangingPunct="1">
              <a:spcBef>
                <a:spcPct val="0"/>
              </a:spcBef>
              <a:buFontTx/>
              <a:buChar char="-"/>
            </a:pPr>
            <a:r>
              <a:rPr lang="en-US" altLang="en-US" sz="1800" b="1">
                <a:solidFill>
                  <a:srgbClr val="FF3300"/>
                </a:solidFill>
                <a:latin typeface="Times New Roman" pitchFamily="18" charset="0"/>
              </a:rPr>
              <a:t>Xác định khóa chính trong trường hợp này ra sao? </a:t>
            </a:r>
          </a:p>
          <a:p>
            <a:pPr eaLnBrk="1" hangingPunct="1">
              <a:spcBef>
                <a:spcPct val="0"/>
              </a:spcBef>
              <a:buFontTx/>
              <a:buChar char="-"/>
            </a:pPr>
            <a:r>
              <a:rPr lang="en-US" altLang="en-US" sz="1800" b="1">
                <a:solidFill>
                  <a:srgbClr val="FF3300"/>
                </a:solidFill>
                <a:latin typeface="Times New Roman" pitchFamily="18" charset="0"/>
              </a:rPr>
              <a:t> Có khi nào những người khác nhau xác định khóa chính khác nhau cho cùng một ERD?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ln>
            <a:miter lim="800000"/>
            <a:headEnd/>
            <a:tailEnd/>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mtClean="0">
                <a:solidFill>
                  <a:srgbClr val="FF0000"/>
                </a:solidFill>
                <a:cs typeface="Arial" charset="0"/>
              </a:rPr>
              <a:t>Chuyển đổi ERD sang các quan hệ</a:t>
            </a:r>
          </a:p>
        </p:txBody>
      </p:sp>
      <p:sp>
        <p:nvSpPr>
          <p:cNvPr id="4101" name="Rectangle 3"/>
          <p:cNvSpPr>
            <a:spLocks noGrp="1" noChangeArrowheads="1"/>
          </p:cNvSpPr>
          <p:nvPr>
            <p:ph idx="1"/>
          </p:nvPr>
        </p:nvSpPr>
        <p:spPr/>
        <p:txBody>
          <a:bodyPr/>
          <a:lstStyle/>
          <a:p>
            <a:pPr eaLnBrk="1" hangingPunct="1"/>
            <a:r>
              <a:rPr lang="en-US" altLang="en-US" smtClean="0">
                <a:latin typeface="Arial" charset="0"/>
                <a:cs typeface="Arial" charset="0"/>
              </a:rPr>
              <a:t>Bước 1: Chuyển các thực thể thường</a:t>
            </a:r>
          </a:p>
          <a:p>
            <a:pPr lvl="1" eaLnBrk="1" hangingPunct="1"/>
            <a:r>
              <a:rPr lang="en-US" altLang="en-US" smtClean="0">
                <a:latin typeface="Arial" charset="0"/>
                <a:cs typeface="Arial" charset="0"/>
              </a:rPr>
              <a:t>1. Thuộc tính đơn: </a:t>
            </a:r>
            <a:r>
              <a:rPr lang="en-US" altLang="en-US" u="sng" smtClean="0">
                <a:latin typeface="Arial" charset="0"/>
                <a:cs typeface="Arial" charset="0"/>
              </a:rPr>
              <a:t>chuyển trực tiếp</a:t>
            </a:r>
            <a:r>
              <a:rPr lang="en-US" altLang="en-US" smtClean="0">
                <a:latin typeface="Arial" charset="0"/>
                <a:cs typeface="Arial" charset="0"/>
              </a:rPr>
              <a:t> thành các thuộc tính bên quan hệ</a:t>
            </a:r>
          </a:p>
          <a:p>
            <a:pPr lvl="1" eaLnBrk="1" hangingPunct="1"/>
            <a:r>
              <a:rPr lang="en-US" altLang="en-US" smtClean="0">
                <a:latin typeface="Arial" charset="0"/>
                <a:cs typeface="Arial" charset="0"/>
              </a:rPr>
              <a:t>2. Thuộc tính phức hợp: </a:t>
            </a:r>
            <a:r>
              <a:rPr lang="en-US" altLang="en-US" u="sng" smtClean="0">
                <a:latin typeface="Arial" charset="0"/>
                <a:cs typeface="Arial" charset="0"/>
              </a:rPr>
              <a:t>chỉ sử dụng thuộc tính đơn</a:t>
            </a:r>
            <a:r>
              <a:rPr lang="en-US" altLang="en-US" smtClean="0">
                <a:latin typeface="Arial" charset="0"/>
                <a:cs typeface="Arial" charset="0"/>
              </a:rPr>
              <a:t> là các thành phần của nó</a:t>
            </a:r>
          </a:p>
          <a:p>
            <a:pPr lvl="1" eaLnBrk="1" hangingPunct="1"/>
            <a:r>
              <a:rPr lang="en-US" altLang="en-US" smtClean="0">
                <a:latin typeface="Arial" charset="0"/>
                <a:cs typeface="Arial" charset="0"/>
              </a:rPr>
              <a:t>3. Thuộc tính đa trị: </a:t>
            </a:r>
            <a:r>
              <a:rPr lang="en-US" altLang="en-US" u="sng" smtClean="0">
                <a:latin typeface="Arial" charset="0"/>
                <a:cs typeface="Arial" charset="0"/>
              </a:rPr>
              <a:t>chuyển thành một quan hệ</a:t>
            </a:r>
            <a:r>
              <a:rPr lang="en-US" altLang="en-US" smtClean="0">
                <a:latin typeface="Arial" charset="0"/>
                <a:cs typeface="Arial" charset="0"/>
              </a:rPr>
              <a:t> riêng lẻ với một </a:t>
            </a:r>
            <a:r>
              <a:rPr lang="en-US" altLang="en-US" u="sng" smtClean="0">
                <a:latin typeface="Arial" charset="0"/>
                <a:cs typeface="Arial" charset="0"/>
              </a:rPr>
              <a:t>khoá ngoại</a:t>
            </a:r>
            <a:r>
              <a:rPr lang="en-US" altLang="en-US" smtClean="0">
                <a:latin typeface="Arial" charset="0"/>
                <a:cs typeface="Arial" charset="0"/>
              </a:rPr>
              <a:t> tham khảo đến quan hệ ban đầu</a:t>
            </a:r>
          </a:p>
        </p:txBody>
      </p:sp>
      <p:sp>
        <p:nvSpPr>
          <p:cNvPr id="410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4103"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0DB1101C-23DB-4F41-8C32-CBFE04107131}" type="slidenum">
              <a:rPr lang="en-US" altLang="en-US" sz="1200" smtClean="0">
                <a:solidFill>
                  <a:srgbClr val="CC0000"/>
                </a:solidFill>
                <a:latin typeface="Arial" charset="0"/>
              </a:rPr>
              <a:pPr eaLnBrk="1" hangingPunct="1">
                <a:spcBef>
                  <a:spcPct val="0"/>
                </a:spcBef>
                <a:buFontTx/>
                <a:buNone/>
              </a:pPr>
              <a:t>2</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22533" name="Rectangle 3"/>
          <p:cNvSpPr>
            <a:spLocks noGrp="1" noChangeArrowheads="1"/>
          </p:cNvSpPr>
          <p:nvPr>
            <p:ph idx="1"/>
          </p:nvPr>
        </p:nvSpPr>
        <p:spPr/>
        <p:txBody>
          <a:bodyPr/>
          <a:lstStyle/>
          <a:p>
            <a:pPr eaLnBrk="1" hangingPunct="1">
              <a:lnSpc>
                <a:spcPct val="90000"/>
              </a:lnSpc>
            </a:pPr>
            <a:r>
              <a:rPr lang="en-US" altLang="en-US" smtClean="0">
                <a:latin typeface="Arial" charset="0"/>
                <a:cs typeface="Arial" charset="0"/>
              </a:rPr>
              <a:t>Bước 7. Chuyển các mối q/hệ thực thể cha/con</a:t>
            </a:r>
          </a:p>
          <a:p>
            <a:pPr lvl="1" eaLnBrk="1" hangingPunct="1">
              <a:lnSpc>
                <a:spcPct val="90000"/>
              </a:lnSpc>
            </a:pPr>
            <a:r>
              <a:rPr lang="en-US" altLang="en-US" smtClean="0">
                <a:latin typeface="Arial" charset="0"/>
                <a:cs typeface="Arial" charset="0"/>
              </a:rPr>
              <a:t>Tạo ra các quan hệ cho các thực thể cha và thực thể con</a:t>
            </a:r>
          </a:p>
          <a:p>
            <a:pPr lvl="1" eaLnBrk="1" hangingPunct="1">
              <a:lnSpc>
                <a:spcPct val="90000"/>
              </a:lnSpc>
            </a:pPr>
            <a:r>
              <a:rPr lang="en-US" altLang="en-US" smtClean="0">
                <a:latin typeface="Arial" charset="0"/>
                <a:cs typeface="Arial" charset="0"/>
              </a:rPr>
              <a:t>Các thuộc tính của thực thể cha (cả danh hiệu và yếu tố phân biệt) trở thành các thuộc tính của quan hệ cha</a:t>
            </a:r>
          </a:p>
          <a:p>
            <a:pPr lvl="1" eaLnBrk="1" hangingPunct="1">
              <a:lnSpc>
                <a:spcPct val="90000"/>
              </a:lnSpc>
            </a:pPr>
            <a:r>
              <a:rPr lang="en-US" altLang="en-US" smtClean="0">
                <a:latin typeface="Arial" charset="0"/>
                <a:cs typeface="Arial" charset="0"/>
              </a:rPr>
              <a:t>Các thuộc tính của thực thể con trở thành các thuộc tính của quan hệ con. </a:t>
            </a:r>
          </a:p>
          <a:p>
            <a:pPr lvl="1" eaLnBrk="1" hangingPunct="1">
              <a:lnSpc>
                <a:spcPct val="90000"/>
              </a:lnSpc>
            </a:pPr>
            <a:r>
              <a:rPr lang="en-US" altLang="en-US" smtClean="0">
                <a:latin typeface="Arial" charset="0"/>
                <a:cs typeface="Arial" charset="0"/>
              </a:rPr>
              <a:t>Khoá chính của quan hệ cha trở thành khoá chính của các quan hệ con.</a:t>
            </a:r>
          </a:p>
          <a:p>
            <a:pPr lvl="1" eaLnBrk="1" hangingPunct="1">
              <a:lnSpc>
                <a:spcPct val="90000"/>
              </a:lnSpc>
            </a:pPr>
            <a:r>
              <a:rPr lang="en-US" altLang="en-US" smtClean="0">
                <a:latin typeface="Arial" charset="0"/>
                <a:cs typeface="Arial" charset="0"/>
              </a:rPr>
              <a:t>Tạo ra các quan hệ 1:1 giữa thực thể cha với tất cả các thực thể con với thực thể cha là bảng chính</a:t>
            </a:r>
          </a:p>
        </p:txBody>
      </p:sp>
      <p:sp>
        <p:nvSpPr>
          <p:cNvPr id="2253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22535"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CBE731BA-73BB-4FF7-BE7B-7304E64F5858}" type="slidenum">
              <a:rPr lang="en-US" altLang="en-US" sz="1200" smtClean="0">
                <a:solidFill>
                  <a:srgbClr val="CC0000"/>
                </a:solidFill>
                <a:latin typeface="Arial" charset="0"/>
              </a:rPr>
              <a:pPr eaLnBrk="1" hangingPunct="1">
                <a:spcBef>
                  <a:spcPct val="0"/>
                </a:spcBef>
                <a:buFontTx/>
                <a:buNone/>
              </a:pPr>
              <a:t>20</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altLang="en-US" smtClean="0"/>
              <a:t>Chuyển đổi ERD sang các QH (tt)</a:t>
            </a:r>
          </a:p>
        </p:txBody>
      </p:sp>
      <p:sp>
        <p:nvSpPr>
          <p:cNvPr id="2355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191FF8AE-72D4-4DA1-8493-600CF56BC496}" type="slidenum">
              <a:rPr lang="en-US" altLang="en-US" sz="1200" smtClean="0">
                <a:solidFill>
                  <a:srgbClr val="CC0000"/>
                </a:solidFill>
                <a:latin typeface="Arial" charset="0"/>
              </a:rPr>
              <a:pPr eaLnBrk="1" hangingPunct="1">
                <a:spcBef>
                  <a:spcPct val="0"/>
                </a:spcBef>
                <a:buFontTx/>
                <a:buNone/>
              </a:pPr>
              <a:t>21</a:t>
            </a:fld>
            <a:endParaRPr lang="en-US" altLang="en-US" sz="1200" smtClean="0">
              <a:solidFill>
                <a:srgbClr val="CC0000"/>
              </a:solidFill>
              <a:latin typeface="Arial" charset="0"/>
            </a:endParaRPr>
          </a:p>
        </p:txBody>
      </p:sp>
      <p:pic>
        <p:nvPicPr>
          <p:cNvPr id="23557" name="Picture 2" descr="FIG5-20"/>
          <p:cNvPicPr>
            <a:picLocks noChangeAspect="1" noChangeArrowheads="1"/>
          </p:cNvPicPr>
          <p:nvPr/>
        </p:nvPicPr>
        <p:blipFill>
          <a:blip r:embed="rId2">
            <a:extLst>
              <a:ext uri="{28A0092B-C50C-407E-A947-70E740481C1C}">
                <a14:useLocalDpi xmlns:a14="http://schemas.microsoft.com/office/drawing/2010/main" val="0"/>
              </a:ext>
            </a:extLst>
          </a:blip>
          <a:srcRect b="1256"/>
          <a:stretch>
            <a:fillRect/>
          </a:stretch>
        </p:blipFill>
        <p:spPr bwMode="auto">
          <a:xfrm>
            <a:off x="1752600" y="1130300"/>
            <a:ext cx="73914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4"/>
          <p:cNvSpPr txBox="1">
            <a:spLocks noChangeArrowheads="1"/>
          </p:cNvSpPr>
          <p:nvPr/>
        </p:nvSpPr>
        <p:spPr bwMode="auto">
          <a:xfrm>
            <a:off x="533400" y="1163638"/>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latin typeface="Arial" charset="0"/>
              </a:rPr>
              <a:t>(a) Mối quan hệ thực thể cha/con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2457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4E57D20A-C124-4794-8011-067D99A37832}" type="slidenum">
              <a:rPr lang="en-US" altLang="en-US" sz="1200" smtClean="0">
                <a:solidFill>
                  <a:srgbClr val="CC0000"/>
                </a:solidFill>
                <a:latin typeface="Arial" charset="0"/>
              </a:rPr>
              <a:pPr eaLnBrk="1" hangingPunct="1">
                <a:spcBef>
                  <a:spcPct val="0"/>
                </a:spcBef>
                <a:buFontTx/>
                <a:buNone/>
              </a:pPr>
              <a:t>22</a:t>
            </a:fld>
            <a:endParaRPr lang="en-US" altLang="en-US" sz="1200" smtClean="0">
              <a:solidFill>
                <a:srgbClr val="CC0000"/>
              </a:solidFill>
              <a:latin typeface="Arial" charset="0"/>
            </a:endParaRPr>
          </a:p>
        </p:txBody>
      </p:sp>
      <p:pic>
        <p:nvPicPr>
          <p:cNvPr id="24581" name="Picture 3" descr="FIG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36700"/>
            <a:ext cx="800100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4"/>
          <p:cNvSpPr txBox="1">
            <a:spLocks noChangeArrowheads="1"/>
          </p:cNvSpPr>
          <p:nvPr/>
        </p:nvSpPr>
        <p:spPr bwMode="auto">
          <a:xfrm>
            <a:off x="457200" y="1123950"/>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latin typeface="Arial" charset="0"/>
              </a:rPr>
              <a:t>(b) Chuyển thành các quan hệ tương ứng</a:t>
            </a:r>
          </a:p>
        </p:txBody>
      </p:sp>
      <p:grpSp>
        <p:nvGrpSpPr>
          <p:cNvPr id="24583" name="Group 5"/>
          <p:cNvGrpSpPr>
            <a:grpSpLocks/>
          </p:cNvGrpSpPr>
          <p:nvPr/>
        </p:nvGrpSpPr>
        <p:grpSpPr bwMode="auto">
          <a:xfrm>
            <a:off x="0" y="3181350"/>
            <a:ext cx="2590800" cy="2667000"/>
            <a:chOff x="0" y="1824"/>
            <a:chExt cx="1632" cy="1680"/>
          </a:xfrm>
        </p:grpSpPr>
        <p:sp>
          <p:nvSpPr>
            <p:cNvPr id="24584" name="Text Box 6"/>
            <p:cNvSpPr txBox="1">
              <a:spLocks noChangeArrowheads="1"/>
            </p:cNvSpPr>
            <p:nvPr/>
          </p:nvSpPr>
          <p:spPr bwMode="auto">
            <a:xfrm>
              <a:off x="0" y="1824"/>
              <a:ext cx="105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spcBef>
                  <a:spcPct val="0"/>
                </a:spcBef>
                <a:buFontTx/>
                <a:buNone/>
              </a:pPr>
              <a:r>
                <a:rPr lang="en-US" altLang="en-US" sz="1800">
                  <a:solidFill>
                    <a:srgbClr val="0000FF"/>
                  </a:solidFill>
                  <a:latin typeface="Times New Roman" pitchFamily="18" charset="0"/>
                </a:rPr>
                <a:t>Vừa là khoá chính, vừa là khóa ngoại tham khảo đến bảng cha</a:t>
              </a:r>
            </a:p>
          </p:txBody>
        </p:sp>
        <p:sp>
          <p:nvSpPr>
            <p:cNvPr id="24585" name="Line 7"/>
            <p:cNvSpPr>
              <a:spLocks noChangeShapeType="1"/>
            </p:cNvSpPr>
            <p:nvPr/>
          </p:nvSpPr>
          <p:spPr bwMode="auto">
            <a:xfrm flipV="1">
              <a:off x="912" y="2064"/>
              <a:ext cx="672" cy="48"/>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6" name="Line 8"/>
            <p:cNvSpPr>
              <a:spLocks noChangeShapeType="1"/>
            </p:cNvSpPr>
            <p:nvPr/>
          </p:nvSpPr>
          <p:spPr bwMode="auto">
            <a:xfrm>
              <a:off x="912" y="2112"/>
              <a:ext cx="720" cy="672"/>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7" name="Line 9"/>
            <p:cNvSpPr>
              <a:spLocks noChangeShapeType="1"/>
            </p:cNvSpPr>
            <p:nvPr/>
          </p:nvSpPr>
          <p:spPr bwMode="auto">
            <a:xfrm>
              <a:off x="912" y="2112"/>
              <a:ext cx="720" cy="1392"/>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p:spPr>
        <p:txBody>
          <a:bodyPr/>
          <a:lstStyle/>
          <a:p>
            <a:pPr>
              <a:defRPr/>
            </a:pPr>
            <a:r>
              <a:rPr lang="en-US" smtClean="0"/>
              <a:t>Kiểm tra</a:t>
            </a:r>
            <a:endParaRPr lang="en-US"/>
          </a:p>
        </p:txBody>
      </p:sp>
      <p:sp>
        <p:nvSpPr>
          <p:cNvPr id="25605" name="Content Placeholder 2"/>
          <p:cNvSpPr>
            <a:spLocks noGrp="1"/>
          </p:cNvSpPr>
          <p:nvPr>
            <p:ph idx="1"/>
          </p:nvPr>
        </p:nvSpPr>
        <p:spPr/>
        <p:txBody>
          <a:bodyPr/>
          <a:lstStyle/>
          <a:p>
            <a:r>
              <a:rPr lang="en-US" altLang="en-US" smtClean="0">
                <a:latin typeface="Arial" charset="0"/>
                <a:cs typeface="Arial" charset="0"/>
                <a:hlinkClick r:id="rId2" action="ppaction://hlinkfile"/>
              </a:rPr>
              <a:t>Bài 1</a:t>
            </a:r>
            <a:endParaRPr lang="en-US" altLang="en-US" smtClean="0">
              <a:latin typeface="Arial" charset="0"/>
              <a:cs typeface="Arial" charset="0"/>
            </a:endParaRPr>
          </a:p>
          <a:p>
            <a:r>
              <a:rPr lang="en-US" altLang="en-US" smtClean="0">
                <a:latin typeface="Arial" charset="0"/>
                <a:cs typeface="Arial" charset="0"/>
                <a:hlinkClick r:id="rId3" action="ppaction://hlinkfile"/>
              </a:rPr>
              <a:t>Bài 2</a:t>
            </a:r>
            <a:endParaRPr lang="en-US" altLang="en-US" smtClean="0">
              <a:latin typeface="Arial" charset="0"/>
              <a:cs typeface="Arial" charset="0"/>
            </a:endParaRPr>
          </a:p>
          <a:p>
            <a:r>
              <a:rPr lang="en-US" altLang="en-US" smtClean="0">
                <a:latin typeface="Arial" charset="0"/>
                <a:cs typeface="Arial" charset="0"/>
                <a:hlinkClick r:id="rId4" action="ppaction://hlinkfile"/>
              </a:rPr>
              <a:t>Bài 3</a:t>
            </a:r>
            <a:endParaRPr lang="en-US" altLang="en-US" smtClean="0">
              <a:latin typeface="Arial" charset="0"/>
              <a:cs typeface="Arial" charset="0"/>
            </a:endParaRPr>
          </a:p>
          <a:p>
            <a:r>
              <a:rPr lang="en-US" altLang="en-US" smtClean="0">
                <a:latin typeface="Arial" charset="0"/>
                <a:cs typeface="Arial" charset="0"/>
                <a:hlinkClick r:id="rId5" action="ppaction://hlinkfile"/>
              </a:rPr>
              <a:t>Bài 4</a:t>
            </a:r>
            <a:endParaRPr lang="en-US" altLang="en-US" smtClean="0">
              <a:latin typeface="Arial" charset="0"/>
              <a:cs typeface="Arial" charset="0"/>
            </a:endParaRPr>
          </a:p>
        </p:txBody>
      </p:sp>
      <p:sp>
        <p:nvSpPr>
          <p:cNvPr id="2560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512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20F0274F-ADA5-497F-A1E1-C8A39A06CBCC}" type="slidenum">
              <a:rPr lang="en-US" altLang="en-US" sz="1200" smtClean="0">
                <a:solidFill>
                  <a:srgbClr val="CC0000"/>
                </a:solidFill>
                <a:latin typeface="Arial" charset="0"/>
              </a:rPr>
              <a:pPr eaLnBrk="1" hangingPunct="1">
                <a:spcBef>
                  <a:spcPct val="0"/>
                </a:spcBef>
                <a:buFontTx/>
                <a:buNone/>
              </a:pPr>
              <a:t>3</a:t>
            </a:fld>
            <a:endParaRPr lang="en-US" altLang="en-US" sz="1200" smtClean="0">
              <a:solidFill>
                <a:srgbClr val="CC0000"/>
              </a:solidFill>
              <a:latin typeface="Arial" charset="0"/>
            </a:endParaRPr>
          </a:p>
        </p:txBody>
      </p:sp>
      <p:pic>
        <p:nvPicPr>
          <p:cNvPr id="5125" name="Picture 5" descr="FIG5-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5588"/>
            <a:ext cx="77724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FIG5-8B"/>
          <p:cNvPicPr>
            <a:picLocks noChangeAspect="1" noChangeArrowheads="1"/>
          </p:cNvPicPr>
          <p:nvPr/>
        </p:nvPicPr>
        <p:blipFill>
          <a:blip r:embed="rId3">
            <a:extLst>
              <a:ext uri="{28A0092B-C50C-407E-A947-70E740481C1C}">
                <a14:useLocalDpi xmlns:a14="http://schemas.microsoft.com/office/drawing/2010/main" val="0"/>
              </a:ext>
            </a:extLst>
          </a:blip>
          <a:srcRect l="4445"/>
          <a:stretch>
            <a:fillRect/>
          </a:stretch>
        </p:blipFill>
        <p:spPr bwMode="auto">
          <a:xfrm>
            <a:off x="1371600" y="4837113"/>
            <a:ext cx="7772400"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3"/>
          <p:cNvSpPr txBox="1">
            <a:spLocks noChangeArrowheads="1"/>
          </p:cNvSpPr>
          <p:nvPr/>
        </p:nvSpPr>
        <p:spPr bwMode="auto">
          <a:xfrm>
            <a:off x="685800" y="1127125"/>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Thực thể CUSTOMER với các thuộc tính đơn</a:t>
            </a:r>
          </a:p>
        </p:txBody>
      </p:sp>
      <p:sp>
        <p:nvSpPr>
          <p:cNvPr id="5128" name="Text Box 4"/>
          <p:cNvSpPr txBox="1">
            <a:spLocks noChangeArrowheads="1"/>
          </p:cNvSpPr>
          <p:nvPr/>
        </p:nvSpPr>
        <p:spPr bwMode="auto">
          <a:xfrm>
            <a:off x="685800" y="4394200"/>
            <a:ext cx="311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Quan hệ CUSTOMER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614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49B9500E-D0A2-43B0-9C73-BA23301192CF}" type="slidenum">
              <a:rPr lang="en-US" altLang="en-US" sz="1200" smtClean="0">
                <a:solidFill>
                  <a:srgbClr val="CC0000"/>
                </a:solidFill>
                <a:latin typeface="Arial" charset="0"/>
              </a:rPr>
              <a:pPr eaLnBrk="1" hangingPunct="1">
                <a:spcBef>
                  <a:spcPct val="0"/>
                </a:spcBef>
                <a:buFontTx/>
                <a:buNone/>
              </a:pPr>
              <a:t>4</a:t>
            </a:fld>
            <a:endParaRPr lang="en-US" altLang="en-US" sz="1200" smtClean="0">
              <a:solidFill>
                <a:srgbClr val="CC0000"/>
              </a:solidFill>
              <a:latin typeface="Arial" charset="0"/>
            </a:endParaRPr>
          </a:p>
        </p:txBody>
      </p:sp>
      <p:pic>
        <p:nvPicPr>
          <p:cNvPr id="6149" name="Picture 3" descr="06_0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27200"/>
            <a:ext cx="80772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4"/>
          <p:cNvSpPr txBox="1">
            <a:spLocks noChangeArrowheads="1"/>
          </p:cNvSpPr>
          <p:nvPr/>
        </p:nvSpPr>
        <p:spPr bwMode="auto">
          <a:xfrm>
            <a:off x="684213" y="1355725"/>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Thực thể CUSTOMER với một thuộc tính tổ hợp</a:t>
            </a:r>
          </a:p>
        </p:txBody>
      </p:sp>
      <p:pic>
        <p:nvPicPr>
          <p:cNvPr id="6151" name="Picture 5" descr="06_09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00638"/>
            <a:ext cx="80089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6"/>
          <p:cNvSpPr txBox="1">
            <a:spLocks noChangeArrowheads="1"/>
          </p:cNvSpPr>
          <p:nvPr/>
        </p:nvSpPr>
        <p:spPr bwMode="auto">
          <a:xfrm>
            <a:off x="684213" y="4572000"/>
            <a:ext cx="8482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Quan hệ CUSTOMER với các thuộc tính đơn là chi tiết của địa chỉ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717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39940160-311B-4888-A149-05D4BA82864D}" type="slidenum">
              <a:rPr lang="en-US" altLang="en-US" sz="1200" smtClean="0">
                <a:solidFill>
                  <a:srgbClr val="CC0000"/>
                </a:solidFill>
                <a:latin typeface="Arial" charset="0"/>
              </a:rPr>
              <a:pPr eaLnBrk="1" hangingPunct="1">
                <a:spcBef>
                  <a:spcPct val="0"/>
                </a:spcBef>
                <a:buFontTx/>
                <a:buNone/>
              </a:pPr>
              <a:t>5</a:t>
            </a:fld>
            <a:endParaRPr lang="en-US" altLang="en-US" sz="1200" smtClean="0">
              <a:solidFill>
                <a:srgbClr val="CC0000"/>
              </a:solidFill>
              <a:latin typeface="Arial" charset="0"/>
            </a:endParaRPr>
          </a:p>
        </p:txBody>
      </p:sp>
      <p:pic>
        <p:nvPicPr>
          <p:cNvPr id="7173" name="Picture 3" descr="FIG5-10A"/>
          <p:cNvPicPr>
            <a:picLocks noChangeAspect="1" noChangeArrowheads="1"/>
          </p:cNvPicPr>
          <p:nvPr/>
        </p:nvPicPr>
        <p:blipFill>
          <a:blip r:embed="rId2">
            <a:extLst>
              <a:ext uri="{28A0092B-C50C-407E-A947-70E740481C1C}">
                <a14:useLocalDpi xmlns:a14="http://schemas.microsoft.com/office/drawing/2010/main" val="0"/>
              </a:ext>
            </a:extLst>
          </a:blip>
          <a:srcRect t="7031" b="5469"/>
          <a:stretch>
            <a:fillRect/>
          </a:stretch>
        </p:blipFill>
        <p:spPr bwMode="auto">
          <a:xfrm>
            <a:off x="1371600" y="1447800"/>
            <a:ext cx="7239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descr="FIG5-10B"/>
          <p:cNvPicPr>
            <a:picLocks noChangeAspect="1" noChangeArrowheads="1"/>
          </p:cNvPicPr>
          <p:nvPr/>
        </p:nvPicPr>
        <p:blipFill>
          <a:blip r:embed="rId3">
            <a:extLst>
              <a:ext uri="{28A0092B-C50C-407E-A947-70E740481C1C}">
                <a14:useLocalDpi xmlns:a14="http://schemas.microsoft.com/office/drawing/2010/main" val="0"/>
              </a:ext>
            </a:extLst>
          </a:blip>
          <a:srcRect t="7193" b="7425"/>
          <a:stretch>
            <a:fillRect/>
          </a:stretch>
        </p:blipFill>
        <p:spPr bwMode="auto">
          <a:xfrm>
            <a:off x="1524000" y="4876800"/>
            <a:ext cx="7086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Text Box 5"/>
          <p:cNvSpPr txBox="1">
            <a:spLocks noChangeArrowheads="1"/>
          </p:cNvSpPr>
          <p:nvPr/>
        </p:nvSpPr>
        <p:spPr bwMode="auto">
          <a:xfrm>
            <a:off x="533400" y="41751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latin typeface="Arial" charset="0"/>
              </a:rPr>
              <a:t>(b) Thêm vào một quan hệ và một mối quan hệ 1:N giữa quan hệ gốc và quan hệ mới tạo ra</a:t>
            </a:r>
          </a:p>
        </p:txBody>
      </p:sp>
      <p:sp>
        <p:nvSpPr>
          <p:cNvPr id="7176" name="Text Box 6"/>
          <p:cNvSpPr txBox="1">
            <a:spLocks noChangeArrowheads="1"/>
          </p:cNvSpPr>
          <p:nvPr/>
        </p:nvSpPr>
        <p:spPr bwMode="auto">
          <a:xfrm>
            <a:off x="457200" y="1143000"/>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latin typeface="Arial" charset="0"/>
              </a:rPr>
              <a:t>(a) Thực thể EMPLOYEE với thuộc tính đa trị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blinds(horizontal)">
                                      <p:cBhvr>
                                        <p:cTn id="7" dur="500"/>
                                        <p:tgtEl>
                                          <p:spTgt spid="13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8197" name="Rectangle 3"/>
          <p:cNvSpPr>
            <a:spLocks noGrp="1" noChangeArrowheads="1"/>
          </p:cNvSpPr>
          <p:nvPr>
            <p:ph idx="1"/>
          </p:nvPr>
        </p:nvSpPr>
        <p:spPr/>
        <p:txBody>
          <a:bodyPr/>
          <a:lstStyle/>
          <a:p>
            <a:pPr eaLnBrk="1" hangingPunct="1"/>
            <a:r>
              <a:rPr lang="en-US" altLang="en-US" smtClean="0">
                <a:latin typeface="Arial" charset="0"/>
                <a:cs typeface="Arial" charset="0"/>
              </a:rPr>
              <a:t>Bước 2: Chuyển các thực thể yếu</a:t>
            </a:r>
          </a:p>
          <a:p>
            <a:pPr lvl="1" eaLnBrk="1" hangingPunct="1"/>
            <a:r>
              <a:rPr lang="en-US" altLang="en-US" smtClean="0">
                <a:latin typeface="Arial" charset="0"/>
                <a:cs typeface="Arial" charset="0"/>
              </a:rPr>
              <a:t>Chuyển đổi thành một quan hệ riêng lẻ với một khoá ngoại tham khảo đến quan hệ tạo ra từ thực thể mạnh của nó</a:t>
            </a:r>
          </a:p>
          <a:p>
            <a:pPr lvl="1" eaLnBrk="1" hangingPunct="1"/>
            <a:r>
              <a:rPr lang="en-US" altLang="en-US" smtClean="0">
                <a:latin typeface="Arial" charset="0"/>
                <a:cs typeface="Arial" charset="0"/>
              </a:rPr>
              <a:t>Khoá chính bao gồm:</a:t>
            </a:r>
          </a:p>
          <a:p>
            <a:pPr lvl="2" eaLnBrk="1" hangingPunct="1"/>
            <a:r>
              <a:rPr lang="en-US" altLang="en-US" smtClean="0">
                <a:latin typeface="Arial" charset="0"/>
                <a:cs typeface="Arial" charset="0"/>
              </a:rPr>
              <a:t>Danh định riêng phần của nó</a:t>
            </a:r>
          </a:p>
          <a:p>
            <a:pPr lvl="2" eaLnBrk="1" hangingPunct="1"/>
            <a:r>
              <a:rPr lang="en-US" altLang="en-US" smtClean="0">
                <a:latin typeface="Arial" charset="0"/>
                <a:cs typeface="Arial" charset="0"/>
              </a:rPr>
              <a:t>Khoá chính của quan hệ định danh (của thực thể mạnh)</a:t>
            </a:r>
          </a:p>
        </p:txBody>
      </p:sp>
      <p:sp>
        <p:nvSpPr>
          <p:cNvPr id="819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8199"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B73EC568-3F3D-4A80-BC4D-9A7819341A5F}" type="slidenum">
              <a:rPr lang="en-US" altLang="en-US" sz="1200" smtClean="0">
                <a:solidFill>
                  <a:srgbClr val="CC0000"/>
                </a:solidFill>
                <a:latin typeface="Arial" charset="0"/>
              </a:rPr>
              <a:pPr eaLnBrk="1" hangingPunct="1">
                <a:spcBef>
                  <a:spcPct val="0"/>
                </a:spcBef>
                <a:buFontTx/>
                <a:buNone/>
              </a:pPr>
              <a:t>6</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Chuyển đổi ERD sang các QH (tt)</a:t>
            </a:r>
          </a:p>
        </p:txBody>
      </p:sp>
      <p:sp>
        <p:nvSpPr>
          <p:cNvPr id="921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1DD593C1-E219-4D16-A6D4-F17570065FAF}" type="slidenum">
              <a:rPr lang="en-US" altLang="en-US" sz="1200" smtClean="0">
                <a:solidFill>
                  <a:srgbClr val="CC0000"/>
                </a:solidFill>
                <a:latin typeface="Arial" charset="0"/>
              </a:rPr>
              <a:pPr eaLnBrk="1" hangingPunct="1">
                <a:spcBef>
                  <a:spcPct val="0"/>
                </a:spcBef>
                <a:buFontTx/>
                <a:buNone/>
              </a:pPr>
              <a:t>7</a:t>
            </a:fld>
            <a:endParaRPr lang="en-US" altLang="en-US" sz="1200" smtClean="0">
              <a:solidFill>
                <a:srgbClr val="CC0000"/>
              </a:solidFill>
              <a:latin typeface="Arial" charset="0"/>
            </a:endParaRPr>
          </a:p>
        </p:txBody>
      </p:sp>
      <p:pic>
        <p:nvPicPr>
          <p:cNvPr id="9221" name="Picture 3" descr="06_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2850"/>
            <a:ext cx="7010400"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4"/>
          <p:cNvSpPr txBox="1">
            <a:spLocks noChangeArrowheads="1"/>
          </p:cNvSpPr>
          <p:nvPr/>
        </p:nvSpPr>
        <p:spPr bwMode="auto">
          <a:xfrm>
            <a:off x="0" y="1219200"/>
            <a:ext cx="3800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Thực thể yếu DEPENDENT</a:t>
            </a:r>
          </a:p>
        </p:txBody>
      </p:sp>
      <p:sp>
        <p:nvSpPr>
          <p:cNvPr id="138245" name="Text Box 5"/>
          <p:cNvSpPr txBox="1">
            <a:spLocks noChangeArrowheads="1"/>
          </p:cNvSpPr>
          <p:nvPr/>
        </p:nvSpPr>
        <p:spPr bwMode="auto">
          <a:xfrm>
            <a:off x="2971800" y="5043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Foreign key</a:t>
            </a:r>
            <a:endParaRPr lang="en-US" altLang="en-US" sz="1800" i="1">
              <a:solidFill>
                <a:srgbClr val="FF3300"/>
              </a:solidFill>
              <a:latin typeface="Times New Roman" pitchFamily="18" charset="0"/>
            </a:endParaRPr>
          </a:p>
        </p:txBody>
      </p:sp>
      <p:pic>
        <p:nvPicPr>
          <p:cNvPr id="9224" name="Picture 6" descr="06_11b"/>
          <p:cNvPicPr>
            <a:picLocks noChangeAspect="1" noChangeArrowheads="1"/>
          </p:cNvPicPr>
          <p:nvPr/>
        </p:nvPicPr>
        <p:blipFill>
          <a:blip r:embed="rId3">
            <a:extLst>
              <a:ext uri="{28A0092B-C50C-407E-A947-70E740481C1C}">
                <a14:useLocalDpi xmlns:a14="http://schemas.microsoft.com/office/drawing/2010/main" val="0"/>
              </a:ext>
            </a:extLst>
          </a:blip>
          <a:srcRect t="2879" b="3735"/>
          <a:stretch>
            <a:fillRect/>
          </a:stretch>
        </p:blipFill>
        <p:spPr bwMode="auto">
          <a:xfrm>
            <a:off x="1981200" y="4876800"/>
            <a:ext cx="693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7"/>
          <p:cNvSpPr txBox="1">
            <a:spLocks noChangeArrowheads="1"/>
          </p:cNvSpPr>
          <p:nvPr/>
        </p:nvSpPr>
        <p:spPr bwMode="auto">
          <a:xfrm>
            <a:off x="76200" y="4159250"/>
            <a:ext cx="861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a:spcBef>
                <a:spcPct val="0"/>
              </a:spcBef>
              <a:buFontTx/>
              <a:buNone/>
            </a:pPr>
            <a:r>
              <a:rPr lang="en-US" altLang="en-US" sz="2000" b="1">
                <a:latin typeface="Arial" charset="0"/>
              </a:rPr>
              <a:t>(b) Quan hệ DEPENDENT với </a:t>
            </a:r>
            <a:r>
              <a:rPr lang="en-US" altLang="en-US" sz="2000" b="1" u="sng">
                <a:latin typeface="Arial" charset="0"/>
              </a:rPr>
              <a:t>khóa riêng phần cộng khóa ngoại</a:t>
            </a:r>
            <a:r>
              <a:rPr lang="en-US" altLang="en-US" sz="2000" b="1">
                <a:latin typeface="Arial" charset="0"/>
              </a:rPr>
              <a:t> (tham khảo đến quan hệ cha) làm </a:t>
            </a:r>
            <a:r>
              <a:rPr lang="en-US" altLang="en-US" sz="2000" b="1" u="sng">
                <a:latin typeface="Arial" charset="0"/>
              </a:rPr>
              <a:t>khoá chính</a:t>
            </a:r>
            <a:r>
              <a:rPr lang="en-US" altLang="en-US" sz="2000" b="1">
                <a:latin typeface="Arial" charset="0"/>
              </a:rPr>
              <a:t> (danh định đầy đủ)</a:t>
            </a:r>
          </a:p>
        </p:txBody>
      </p:sp>
      <p:sp>
        <p:nvSpPr>
          <p:cNvPr id="9226" name="Text Box 8"/>
          <p:cNvSpPr txBox="1">
            <a:spLocks noChangeArrowheads="1"/>
          </p:cNvSpPr>
          <p:nvPr/>
        </p:nvSpPr>
        <p:spPr bwMode="auto">
          <a:xfrm>
            <a:off x="6400800" y="4875213"/>
            <a:ext cx="25050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u="sng">
                <a:solidFill>
                  <a:srgbClr val="CC0000"/>
                </a:solidFill>
                <a:latin typeface="Arial" charset="0"/>
              </a:rPr>
              <a:t>Chú ý:</a:t>
            </a:r>
            <a:r>
              <a:rPr lang="en-US" altLang="en-US" sz="1800" b="1">
                <a:solidFill>
                  <a:srgbClr val="CC0000"/>
                </a:solidFill>
                <a:latin typeface="Arial" charset="0"/>
              </a:rPr>
              <a:t> khóa ngoại Employee_ID không được NULL</a:t>
            </a:r>
            <a:endParaRPr lang="en-US" altLang="en-US" sz="2400" b="1">
              <a:solidFill>
                <a:srgbClr val="CC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a:ln>
            <a:miter lim="800000"/>
            <a:headEnd/>
            <a:tailEnd/>
          </a:ln>
          <a:extLst/>
        </p:spPr>
        <p:txBody>
          <a:bodyPr rtlCol="0"/>
          <a:lstStyle/>
          <a:p>
            <a:pPr eaLnBrk="1" fontAlgn="auto" hangingPunct="1">
              <a:spcAft>
                <a:spcPts val="0"/>
              </a:spcAft>
              <a:defRPr/>
            </a:pPr>
            <a:r>
              <a:rPr lang="en-US" smtClean="0"/>
              <a:t>Chuyển đổi ERD sang các QH (tt)</a:t>
            </a:r>
          </a:p>
        </p:txBody>
      </p:sp>
      <p:sp>
        <p:nvSpPr>
          <p:cNvPr id="10245" name="Rectangle 3"/>
          <p:cNvSpPr>
            <a:spLocks noGrp="1" noChangeArrowheads="1"/>
          </p:cNvSpPr>
          <p:nvPr>
            <p:ph idx="1"/>
          </p:nvPr>
        </p:nvSpPr>
        <p:spPr/>
        <p:txBody>
          <a:bodyPr/>
          <a:lstStyle/>
          <a:p>
            <a:pPr eaLnBrk="1" hangingPunct="1"/>
            <a:r>
              <a:rPr lang="en-US" altLang="en-US" smtClean="0">
                <a:latin typeface="Arial" charset="0"/>
                <a:cs typeface="Arial" charset="0"/>
              </a:rPr>
              <a:t>Bước 3: Chuyển các mối quan hệ hai ngôi</a:t>
            </a:r>
          </a:p>
          <a:p>
            <a:pPr lvl="1" eaLnBrk="1" hangingPunct="1"/>
            <a:r>
              <a:rPr lang="en-US" altLang="en-US" smtClean="0">
                <a:latin typeface="Arial" charset="0"/>
                <a:cs typeface="Arial" charset="0"/>
              </a:rPr>
              <a:t>Một-nhiều: Khoá chính ở phía quan hệ một làm khoá ngoại ở phía quan hệ nhiều</a:t>
            </a:r>
          </a:p>
          <a:p>
            <a:pPr lvl="1" eaLnBrk="1" hangingPunct="1"/>
            <a:r>
              <a:rPr lang="en-US" altLang="en-US" smtClean="0">
                <a:latin typeface="Arial" charset="0"/>
                <a:cs typeface="Arial" charset="0"/>
              </a:rPr>
              <a:t>Nhiều-nhiều: tạo một quan hệ mới với khoá chính là tổ hợp các khoá chính của các thực thể tham gia vào mối quan hệ (và đồng thời cũng có các khoá ngoại tương ứng)</a:t>
            </a:r>
          </a:p>
          <a:p>
            <a:pPr lvl="1" eaLnBrk="1" hangingPunct="1"/>
            <a:r>
              <a:rPr lang="en-US" altLang="en-US" smtClean="0">
                <a:latin typeface="Arial" charset="0"/>
                <a:cs typeface="Arial" charset="0"/>
              </a:rPr>
              <a:t>Một-một: Khoá chính ở phía bắt buộc làm khoá ngoại ở phía tuỳ chọn.</a:t>
            </a:r>
          </a:p>
        </p:txBody>
      </p:sp>
      <p:sp>
        <p:nvSpPr>
          <p:cNvPr id="1024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100" smtClean="0">
              <a:latin typeface="Arial" charset="0"/>
            </a:endParaRPr>
          </a:p>
          <a:p>
            <a:pPr eaLnBrk="1" hangingPunct="1">
              <a:spcBef>
                <a:spcPct val="0"/>
              </a:spcBef>
              <a:buFontTx/>
              <a:buNone/>
            </a:pPr>
            <a:r>
              <a:rPr lang="vi-VN" altLang="en-US" sz="1100" smtClean="0">
                <a:latin typeface="Arial" charset="0"/>
              </a:rPr>
              <a:t> </a:t>
            </a:r>
            <a:endParaRPr lang="en-US" altLang="en-US" sz="1100" smtClean="0">
              <a:latin typeface="Arial" charset="0"/>
            </a:endParaRPr>
          </a:p>
        </p:txBody>
      </p:sp>
      <p:sp>
        <p:nvSpPr>
          <p:cNvPr id="10247" name="Slide Number Placeholder 4"/>
          <p:cNvSpPr>
            <a:spLocks noGrp="1"/>
          </p:cNvSpPr>
          <p:nvPr>
            <p:ph type="sldNum" sz="quarter" idx="4294967295"/>
          </p:nvPr>
        </p:nvSpPr>
        <p:spPr bwMode="auto">
          <a:xfrm>
            <a:off x="7467600" y="6324600"/>
            <a:ext cx="12192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353A7970-FF2F-4319-AFB1-F30B10EE3D50}" type="slidenum">
              <a:rPr lang="en-US" altLang="en-US" sz="1200" smtClean="0">
                <a:solidFill>
                  <a:srgbClr val="CC0000"/>
                </a:solidFill>
                <a:latin typeface="Arial" charset="0"/>
              </a:rPr>
              <a:pPr eaLnBrk="1" hangingPunct="1">
                <a:spcBef>
                  <a:spcPct val="0"/>
                </a:spcBef>
                <a:buFontTx/>
                <a:buNone/>
              </a:pPr>
              <a:t>8</a:t>
            </a:fld>
            <a:endParaRPr lang="en-US" altLang="en-US" sz="1200" smtClean="0">
              <a:solidFill>
                <a:srgbClr val="CC0000"/>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lstStyle/>
          <a:p>
            <a:pPr eaLnBrk="1" hangingPunct="1"/>
            <a:r>
              <a:rPr lang="en-US" altLang="en-US" smtClean="0"/>
              <a:t>Chuyển đổi ERD sang các QH (tt)</a:t>
            </a:r>
          </a:p>
        </p:txBody>
      </p:sp>
      <p:sp>
        <p:nvSpPr>
          <p:cNvPr id="1126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latin typeface="Arial" charset="0"/>
            </a:endParaRPr>
          </a:p>
          <a:p>
            <a:pPr eaLnBrk="1" hangingPunct="1">
              <a:spcBef>
                <a:spcPct val="0"/>
              </a:spcBef>
              <a:buFontTx/>
              <a:buNone/>
            </a:pPr>
            <a:r>
              <a:rPr lang="vi-VN" altLang="en-US" sz="1200" smtClean="0">
                <a:latin typeface="Arial" charset="0"/>
              </a:rPr>
              <a:t> </a:t>
            </a:r>
            <a:endParaRPr lang="en-US" altLang="en-US" sz="1200" smtClean="0">
              <a:latin typeface="Arial" charset="0"/>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200" smtClean="0">
              <a:solidFill>
                <a:srgbClr val="CC0000"/>
              </a:solidFill>
              <a:latin typeface="Arial" charset="0"/>
            </a:endParaRPr>
          </a:p>
          <a:p>
            <a:pPr eaLnBrk="1" hangingPunct="1">
              <a:spcBef>
                <a:spcPct val="0"/>
              </a:spcBef>
              <a:buFontTx/>
              <a:buNone/>
            </a:pPr>
            <a:fld id="{4F3D237A-0CD7-4787-A008-D4701FB9010F}" type="slidenum">
              <a:rPr lang="en-US" altLang="en-US" sz="1200" smtClean="0">
                <a:solidFill>
                  <a:srgbClr val="CC0000"/>
                </a:solidFill>
                <a:latin typeface="Arial" charset="0"/>
              </a:rPr>
              <a:pPr eaLnBrk="1" hangingPunct="1">
                <a:spcBef>
                  <a:spcPct val="0"/>
                </a:spcBef>
                <a:buFontTx/>
                <a:buNone/>
              </a:pPr>
              <a:t>9</a:t>
            </a:fld>
            <a:endParaRPr lang="en-US" altLang="en-US" sz="1200" smtClean="0">
              <a:solidFill>
                <a:srgbClr val="CC0000"/>
              </a:solidFill>
              <a:latin typeface="Arial" charset="0"/>
            </a:endParaRPr>
          </a:p>
        </p:txBody>
      </p:sp>
      <p:pic>
        <p:nvPicPr>
          <p:cNvPr id="11269" name="Picture 2" descr="06_1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169988"/>
            <a:ext cx="5334000"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06_1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76763"/>
            <a:ext cx="53340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3" name="Text Box 5"/>
          <p:cNvSpPr txBox="1">
            <a:spLocks noChangeArrowheads="1"/>
          </p:cNvSpPr>
          <p:nvPr/>
        </p:nvSpPr>
        <p:spPr bwMode="auto">
          <a:xfrm>
            <a:off x="3733800" y="560705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800">
                <a:solidFill>
                  <a:srgbClr val="FF3300"/>
                </a:solidFill>
                <a:latin typeface="Times New Roman" pitchFamily="18" charset="0"/>
              </a:rPr>
              <a:t>Khoá ngoại</a:t>
            </a:r>
          </a:p>
        </p:txBody>
      </p:sp>
      <p:sp>
        <p:nvSpPr>
          <p:cNvPr id="11272" name="Text Box 6"/>
          <p:cNvSpPr txBox="1">
            <a:spLocks noChangeArrowheads="1"/>
          </p:cNvSpPr>
          <p:nvPr/>
        </p:nvSpPr>
        <p:spPr bwMode="auto">
          <a:xfrm>
            <a:off x="381000" y="1431925"/>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(a) Mối quan hệ 1:N</a:t>
            </a:r>
          </a:p>
        </p:txBody>
      </p:sp>
      <p:sp>
        <p:nvSpPr>
          <p:cNvPr id="11273" name="Text Box 7"/>
          <p:cNvSpPr txBox="1">
            <a:spLocks noChangeArrowheads="1"/>
          </p:cNvSpPr>
          <p:nvPr/>
        </p:nvSpPr>
        <p:spPr bwMode="auto">
          <a:xfrm>
            <a:off x="336550" y="4210050"/>
            <a:ext cx="320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a:latin typeface="Arial" charset="0"/>
              </a:rPr>
              <a:t>(b) Tạo thành khóa ngoại</a:t>
            </a:r>
          </a:p>
        </p:txBody>
      </p:sp>
      <p:sp>
        <p:nvSpPr>
          <p:cNvPr id="140296" name="Text Box 8"/>
          <p:cNvSpPr txBox="1">
            <a:spLocks noChangeArrowheads="1"/>
          </p:cNvSpPr>
          <p:nvPr/>
        </p:nvSpPr>
        <p:spPr bwMode="auto">
          <a:xfrm>
            <a:off x="5715000" y="5514975"/>
            <a:ext cx="3200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b="1" u="sng">
                <a:solidFill>
                  <a:srgbClr val="CC0000"/>
                </a:solidFill>
                <a:latin typeface="Times New Roman" pitchFamily="18" charset="0"/>
              </a:rPr>
              <a:t>Chú ý:</a:t>
            </a:r>
            <a:r>
              <a:rPr lang="en-US" altLang="en-US" sz="1800" b="1">
                <a:solidFill>
                  <a:srgbClr val="CC0000"/>
                </a:solidFill>
                <a:latin typeface="Times New Roman" pitchFamily="18" charset="0"/>
              </a:rPr>
              <a:t> Khóa ngoại không được rỗng vì ràng buộc lượng số tối thiểu (ở đầu tham khảo đến)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6"/>
                                        </p:tgtEl>
                                        <p:attrNameLst>
                                          <p:attrName>style.visibility</p:attrName>
                                        </p:attrNameLst>
                                      </p:cBhvr>
                                      <p:to>
                                        <p:strVal val="visible"/>
                                      </p:to>
                                    </p:set>
                                    <p:animEffect transition="in" filter="blinds(horizontal)">
                                      <p:cBhvr>
                                        <p:cTn id="12"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P spid="140296"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2973</TotalTime>
  <Words>1132</Words>
  <Application>Microsoft Office PowerPoint</Application>
  <PresentationFormat>On-screen Show (4:3)</PresentationFormat>
  <Paragraphs>204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Chương V:   THIẾT KẾ DỮ LIỆU</vt:lpstr>
      <vt:lpstr>Chuyển đổi ERD sang các quan hệ</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Chuyển đổi ERD sang các QH (tt)</vt:lpstr>
      <vt:lpstr>Kiểm tra</vt:lpstr>
    </vt:vector>
  </TitlesOfParts>
  <Company>Khoa CNTT-DHSP 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Ngoc Khanh</dc:creator>
  <cp:lastModifiedBy>Windows User</cp:lastModifiedBy>
  <cp:revision>184</cp:revision>
  <cp:lastPrinted>2007-11-02T11:06:33Z</cp:lastPrinted>
  <dcterms:created xsi:type="dcterms:W3CDTF">2008-01-03T02:46:03Z</dcterms:created>
  <dcterms:modified xsi:type="dcterms:W3CDTF">2018-09-07T02:51:11Z</dcterms:modified>
</cp:coreProperties>
</file>