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Oswald Bold" charset="1" panose="00000800000000000000"/>
      <p:regular r:id="rId28"/>
    </p:embeddedFont>
    <p:embeddedFont>
      <p:font typeface="DM Sans" charset="1" panose="00000000000000000000"/>
      <p:regular r:id="rId29"/>
    </p:embeddedFont>
    <p:embeddedFont>
      <p:font typeface="Times New Roman Bold" charset="1" panose="02030802070405020303"/>
      <p:regular r:id="rId30"/>
    </p:embeddedFont>
    <p:embeddedFont>
      <p:font typeface="Times New Roman" charset="1" panose="02030502070405020303"/>
      <p:regular r:id="rId31"/>
    </p:embeddedFont>
    <p:embeddedFont>
      <p:font typeface="Arial Italics" charset="1" panose="020B0502020202090204"/>
      <p:regular r:id="rId32"/>
    </p:embeddedFont>
    <p:embeddedFont>
      <p:font typeface="Times New Roman Italics" charset="1" panose="020305020704050903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642479" y="1744727"/>
            <a:ext cx="13003043" cy="5492621"/>
          </a:xfrm>
          <a:prstGeom prst="rect">
            <a:avLst/>
          </a:prstGeom>
        </p:spPr>
        <p:txBody>
          <a:bodyPr anchor="t" rtlCol="false" tIns="0" lIns="0" bIns="0" rIns="0">
            <a:spAutoFit/>
          </a:bodyPr>
          <a:lstStyle/>
          <a:p>
            <a:pPr algn="ctr">
              <a:lnSpc>
                <a:spcPts val="22049"/>
              </a:lnSpc>
            </a:pPr>
            <a:r>
              <a:rPr lang="en-US" b="true" sz="15977" spc="1565">
                <a:solidFill>
                  <a:srgbClr val="231F20"/>
                </a:solidFill>
                <a:latin typeface="Oswald Bold"/>
                <a:ea typeface="Oswald Bold"/>
                <a:cs typeface="Oswald Bold"/>
                <a:sym typeface="Oswald Bold"/>
              </a:rPr>
              <a:t>COMPUTER VISION</a:t>
            </a:r>
          </a:p>
        </p:txBody>
      </p:sp>
      <p:sp>
        <p:nvSpPr>
          <p:cNvPr name="TextBox 6" id="6"/>
          <p:cNvSpPr txBox="true"/>
          <p:nvPr/>
        </p:nvSpPr>
        <p:spPr>
          <a:xfrm rot="0">
            <a:off x="4236347" y="756800"/>
            <a:ext cx="9815307" cy="1186902"/>
          </a:xfrm>
          <a:prstGeom prst="rect">
            <a:avLst/>
          </a:prstGeom>
        </p:spPr>
        <p:txBody>
          <a:bodyPr anchor="t" rtlCol="false" tIns="0" lIns="0" bIns="0" rIns="0">
            <a:spAutoFit/>
          </a:bodyPr>
          <a:lstStyle/>
          <a:p>
            <a:pPr algn="ctr">
              <a:lnSpc>
                <a:spcPts val="9748"/>
              </a:lnSpc>
            </a:pPr>
            <a:r>
              <a:rPr lang="en-US" b="true" sz="7063" spc="692">
                <a:solidFill>
                  <a:srgbClr val="231F20"/>
                </a:solidFill>
                <a:latin typeface="Oswald Bold"/>
                <a:ea typeface="Oswald Bold"/>
                <a:cs typeface="Oswald Bold"/>
                <a:sym typeface="Oswald Bold"/>
              </a:rPr>
              <a:t>PRESENTATION 1</a:t>
            </a:r>
          </a:p>
        </p:txBody>
      </p:sp>
      <p:sp>
        <p:nvSpPr>
          <p:cNvPr name="TextBox 7" id="7"/>
          <p:cNvSpPr txBox="true"/>
          <p:nvPr/>
        </p:nvSpPr>
        <p:spPr>
          <a:xfrm rot="0">
            <a:off x="4236347" y="7574431"/>
            <a:ext cx="9815307" cy="1375410"/>
          </a:xfrm>
          <a:prstGeom prst="rect">
            <a:avLst/>
          </a:prstGeom>
        </p:spPr>
        <p:txBody>
          <a:bodyPr anchor="t" rtlCol="false" tIns="0" lIns="0" bIns="0" rIns="0">
            <a:spAutoFit/>
          </a:bodyPr>
          <a:lstStyle/>
          <a:p>
            <a:pPr algn="ctr">
              <a:lnSpc>
                <a:spcPts val="5519"/>
              </a:lnSpc>
            </a:pPr>
            <a:r>
              <a:rPr lang="en-US" b="true" sz="3999" spc="391">
                <a:solidFill>
                  <a:srgbClr val="231F20"/>
                </a:solidFill>
                <a:latin typeface="Oswald Bold"/>
                <a:ea typeface="Oswald Bold"/>
                <a:cs typeface="Oswald Bold"/>
                <a:sym typeface="Oswald Bold"/>
              </a:rPr>
              <a:t>520H0278 - PHAN HOANG PHUC</a:t>
            </a:r>
          </a:p>
          <a:p>
            <a:pPr algn="ctr">
              <a:lnSpc>
                <a:spcPts val="5519"/>
              </a:lnSpc>
            </a:pPr>
            <a:r>
              <a:rPr lang="en-US" b="true" sz="3999" spc="391">
                <a:solidFill>
                  <a:srgbClr val="231F20"/>
                </a:solidFill>
                <a:latin typeface="Oswald Bold"/>
                <a:ea typeface="Oswald Bold"/>
                <a:cs typeface="Oswald Bold"/>
                <a:sym typeface="Oswald Bold"/>
              </a:rPr>
              <a:t>522H0120 - NGUYEN DINH VIET HOANG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9826282" y="711985"/>
            <a:ext cx="8461718" cy="8439739"/>
          </a:xfrm>
          <a:custGeom>
            <a:avLst/>
            <a:gdLst/>
            <a:ahLst/>
            <a:cxnLst/>
            <a:rect r="r" b="b" t="t" l="l"/>
            <a:pathLst>
              <a:path h="8439739" w="8461718">
                <a:moveTo>
                  <a:pt x="0" y="0"/>
                </a:moveTo>
                <a:lnTo>
                  <a:pt x="8461718" y="0"/>
                </a:lnTo>
                <a:lnTo>
                  <a:pt x="8461718" y="8439739"/>
                </a:lnTo>
                <a:lnTo>
                  <a:pt x="0" y="8439739"/>
                </a:lnTo>
                <a:lnTo>
                  <a:pt x="0" y="0"/>
                </a:lnTo>
                <a:close/>
              </a:path>
            </a:pathLst>
          </a:custGeom>
          <a:blipFill>
            <a:blip r:embed="rId3"/>
            <a:stretch>
              <a:fillRect l="0" t="0" r="0" b="0"/>
            </a:stretch>
          </a:blipFill>
        </p:spPr>
      </p:sp>
      <p:sp>
        <p:nvSpPr>
          <p:cNvPr name="TextBox 4" id="4"/>
          <p:cNvSpPr txBox="true"/>
          <p:nvPr/>
        </p:nvSpPr>
        <p:spPr>
          <a:xfrm rot="0">
            <a:off x="0" y="578635"/>
            <a:ext cx="10026496" cy="3999074"/>
          </a:xfrm>
          <a:prstGeom prst="rect">
            <a:avLst/>
          </a:prstGeom>
        </p:spPr>
        <p:txBody>
          <a:bodyPr anchor="t" rtlCol="false" tIns="0" lIns="0" bIns="0" rIns="0">
            <a:spAutoFit/>
          </a:bodyPr>
          <a:lstStyle/>
          <a:p>
            <a:pPr algn="l">
              <a:lnSpc>
                <a:spcPts val="4962"/>
              </a:lnSpc>
            </a:pPr>
            <a:r>
              <a:rPr lang="en-US" sz="3595" i="true" spc="352">
                <a:solidFill>
                  <a:srgbClr val="FF3131"/>
                </a:solidFill>
                <a:latin typeface="Times New Roman Italics"/>
                <a:ea typeface="Times New Roman Italics"/>
                <a:cs typeface="Times New Roman Italics"/>
                <a:sym typeface="Times New Roman Italics"/>
              </a:rPr>
              <a:t>3. Pooling Layer</a:t>
            </a:r>
          </a:p>
          <a:p>
            <a:pPr algn="l">
              <a:lnSpc>
                <a:spcPts val="4410"/>
              </a:lnSpc>
            </a:pPr>
          </a:p>
          <a:p>
            <a:pPr algn="l">
              <a:lnSpc>
                <a:spcPts val="4410"/>
              </a:lnSpc>
              <a:spcBef>
                <a:spcPct val="0"/>
              </a:spcBef>
            </a:pPr>
            <a:r>
              <a:rPr lang="en-US" sz="3195" spc="313">
                <a:solidFill>
                  <a:srgbClr val="231F20"/>
                </a:solidFill>
                <a:latin typeface="Times New Roman"/>
                <a:ea typeface="Times New Roman"/>
                <a:cs typeface="Times New Roman"/>
                <a:sym typeface="Times New Roman"/>
              </a:rPr>
              <a:t>When the input data size is too large, pooling layers are placed between convolutional layers to reduce the number of parameters. Pooling layers are commonly divided into two types: max pooling and average pooling.</a:t>
            </a:r>
          </a:p>
        </p:txBody>
      </p:sp>
      <p:sp>
        <p:nvSpPr>
          <p:cNvPr name="TextBox 5" id="5"/>
          <p:cNvSpPr txBox="true"/>
          <p:nvPr/>
        </p:nvSpPr>
        <p:spPr>
          <a:xfrm rot="0">
            <a:off x="2036148" y="-171450"/>
            <a:ext cx="14215704"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CNN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9898307" y="711985"/>
            <a:ext cx="8389693" cy="8367902"/>
          </a:xfrm>
          <a:custGeom>
            <a:avLst/>
            <a:gdLst/>
            <a:ahLst/>
            <a:cxnLst/>
            <a:rect r="r" b="b" t="t" l="l"/>
            <a:pathLst>
              <a:path h="8367902" w="8389693">
                <a:moveTo>
                  <a:pt x="0" y="0"/>
                </a:moveTo>
                <a:lnTo>
                  <a:pt x="8389693" y="0"/>
                </a:lnTo>
                <a:lnTo>
                  <a:pt x="8389693" y="8367901"/>
                </a:lnTo>
                <a:lnTo>
                  <a:pt x="0" y="8367901"/>
                </a:lnTo>
                <a:lnTo>
                  <a:pt x="0" y="0"/>
                </a:lnTo>
                <a:close/>
              </a:path>
            </a:pathLst>
          </a:custGeom>
          <a:blipFill>
            <a:blip r:embed="rId3"/>
            <a:stretch>
              <a:fillRect l="0" t="0" r="0" b="0"/>
            </a:stretch>
          </a:blipFill>
        </p:spPr>
      </p:sp>
      <p:sp>
        <p:nvSpPr>
          <p:cNvPr name="TextBox 4" id="4"/>
          <p:cNvSpPr txBox="true"/>
          <p:nvPr/>
        </p:nvSpPr>
        <p:spPr>
          <a:xfrm rot="0">
            <a:off x="0" y="578635"/>
            <a:ext cx="10026496" cy="6761324"/>
          </a:xfrm>
          <a:prstGeom prst="rect">
            <a:avLst/>
          </a:prstGeom>
        </p:spPr>
        <p:txBody>
          <a:bodyPr anchor="t" rtlCol="false" tIns="0" lIns="0" bIns="0" rIns="0">
            <a:spAutoFit/>
          </a:bodyPr>
          <a:lstStyle/>
          <a:p>
            <a:pPr algn="l">
              <a:lnSpc>
                <a:spcPts val="4962"/>
              </a:lnSpc>
            </a:pPr>
            <a:r>
              <a:rPr lang="en-US" sz="3595" i="true" spc="352">
                <a:solidFill>
                  <a:srgbClr val="FF3131"/>
                </a:solidFill>
                <a:latin typeface="Times New Roman Italics"/>
                <a:ea typeface="Times New Roman Italics"/>
                <a:cs typeface="Times New Roman Italics"/>
                <a:sym typeface="Times New Roman Italics"/>
              </a:rPr>
              <a:t>4. Fully Connected Layer</a:t>
            </a:r>
          </a:p>
          <a:p>
            <a:pPr algn="l">
              <a:lnSpc>
                <a:spcPts val="4410"/>
              </a:lnSpc>
            </a:pPr>
          </a:p>
          <a:p>
            <a:pPr algn="l">
              <a:lnSpc>
                <a:spcPts val="4410"/>
              </a:lnSpc>
              <a:spcBef>
                <a:spcPct val="0"/>
              </a:spcBef>
            </a:pPr>
            <a:r>
              <a:rPr lang="en-US" sz="3195" spc="313">
                <a:solidFill>
                  <a:srgbClr val="231F20"/>
                </a:solidFill>
                <a:latin typeface="Times New Roman"/>
                <a:ea typeface="Times New Roman"/>
                <a:cs typeface="Times New Roman"/>
                <a:sym typeface="Times New Roman"/>
              </a:rPr>
              <a:t>After the convolutional and pooling layers process the input image, the fully connected layer outputs the result. When the model extracts information from the image, this layer ensures connections to produce more outputs. This is when developers utilize the fully connected layer. Moreover, if the fully connected layer contains image data, it organizes them into unsegmented quality groups.</a:t>
            </a:r>
          </a:p>
        </p:txBody>
      </p:sp>
      <p:sp>
        <p:nvSpPr>
          <p:cNvPr name="TextBox 5" id="5"/>
          <p:cNvSpPr txBox="true"/>
          <p:nvPr/>
        </p:nvSpPr>
        <p:spPr>
          <a:xfrm rot="0">
            <a:off x="2036148" y="-171450"/>
            <a:ext cx="14215704"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CNN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9842121" y="711985"/>
            <a:ext cx="8445879" cy="8423942"/>
          </a:xfrm>
          <a:custGeom>
            <a:avLst/>
            <a:gdLst/>
            <a:ahLst/>
            <a:cxnLst/>
            <a:rect r="r" b="b" t="t" l="l"/>
            <a:pathLst>
              <a:path h="8423942" w="8445879">
                <a:moveTo>
                  <a:pt x="0" y="0"/>
                </a:moveTo>
                <a:lnTo>
                  <a:pt x="8445879" y="0"/>
                </a:lnTo>
                <a:lnTo>
                  <a:pt x="8445879" y="8423941"/>
                </a:lnTo>
                <a:lnTo>
                  <a:pt x="0" y="8423941"/>
                </a:lnTo>
                <a:lnTo>
                  <a:pt x="0" y="0"/>
                </a:lnTo>
                <a:close/>
              </a:path>
            </a:pathLst>
          </a:custGeom>
          <a:blipFill>
            <a:blip r:embed="rId3"/>
            <a:stretch>
              <a:fillRect l="0" t="0" r="0" b="0"/>
            </a:stretch>
          </a:blipFill>
        </p:spPr>
      </p:sp>
      <p:sp>
        <p:nvSpPr>
          <p:cNvPr name="TextBox 4" id="4"/>
          <p:cNvSpPr txBox="true"/>
          <p:nvPr/>
        </p:nvSpPr>
        <p:spPr>
          <a:xfrm rot="0">
            <a:off x="0" y="578635"/>
            <a:ext cx="10026496" cy="2341724"/>
          </a:xfrm>
          <a:prstGeom prst="rect">
            <a:avLst/>
          </a:prstGeom>
        </p:spPr>
        <p:txBody>
          <a:bodyPr anchor="t" rtlCol="false" tIns="0" lIns="0" bIns="0" rIns="0">
            <a:spAutoFit/>
          </a:bodyPr>
          <a:lstStyle/>
          <a:p>
            <a:pPr algn="l">
              <a:lnSpc>
                <a:spcPts val="4962"/>
              </a:lnSpc>
            </a:pPr>
            <a:r>
              <a:rPr lang="en-US" sz="3595" i="true" spc="352">
                <a:solidFill>
                  <a:srgbClr val="FF3131"/>
                </a:solidFill>
                <a:latin typeface="Times New Roman Italics"/>
                <a:ea typeface="Times New Roman Italics"/>
                <a:cs typeface="Times New Roman Italics"/>
                <a:sym typeface="Times New Roman Italics"/>
              </a:rPr>
              <a:t>5. Activation function</a:t>
            </a:r>
          </a:p>
          <a:p>
            <a:pPr algn="l" marL="1379918" indent="-459973" lvl="2">
              <a:lnSpc>
                <a:spcPts val="4410"/>
              </a:lnSpc>
              <a:buFont typeface="Arial"/>
              <a:buChar char="⚬"/>
            </a:pPr>
            <a:r>
              <a:rPr lang="en-US" sz="3195" spc="313">
                <a:solidFill>
                  <a:srgbClr val="231F20"/>
                </a:solidFill>
                <a:latin typeface="Times New Roman"/>
                <a:ea typeface="Times New Roman"/>
                <a:cs typeface="Times New Roman"/>
                <a:sym typeface="Times New Roman"/>
              </a:rPr>
              <a:t>Usually using Sigmoid or Tanh</a:t>
            </a:r>
          </a:p>
          <a:p>
            <a:pPr algn="l" marL="1379918" indent="-459973" lvl="2">
              <a:lnSpc>
                <a:spcPts val="4410"/>
              </a:lnSpc>
              <a:spcBef>
                <a:spcPct val="0"/>
              </a:spcBef>
              <a:buFont typeface="Arial"/>
              <a:buChar char="⚬"/>
            </a:pPr>
            <a:r>
              <a:rPr lang="en-US" sz="3195" spc="313">
                <a:solidFill>
                  <a:srgbClr val="231F20"/>
                </a:solidFill>
                <a:latin typeface="Times New Roman"/>
                <a:ea typeface="Times New Roman"/>
                <a:cs typeface="Times New Roman"/>
                <a:sym typeface="Times New Roman"/>
              </a:rPr>
              <a:t>The output of the last fully connected layer goes through the softmax function</a:t>
            </a:r>
          </a:p>
        </p:txBody>
      </p:sp>
      <p:sp>
        <p:nvSpPr>
          <p:cNvPr name="TextBox 5" id="5"/>
          <p:cNvSpPr txBox="true"/>
          <p:nvPr/>
        </p:nvSpPr>
        <p:spPr>
          <a:xfrm rot="0">
            <a:off x="2036148" y="-171450"/>
            <a:ext cx="14215704"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CNN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4303117" y="587417"/>
            <a:ext cx="9681767" cy="5669836"/>
          </a:xfrm>
          <a:custGeom>
            <a:avLst/>
            <a:gdLst/>
            <a:ahLst/>
            <a:cxnLst/>
            <a:rect r="r" b="b" t="t" l="l"/>
            <a:pathLst>
              <a:path h="5669836" w="9681767">
                <a:moveTo>
                  <a:pt x="0" y="0"/>
                </a:moveTo>
                <a:lnTo>
                  <a:pt x="9681766" y="0"/>
                </a:lnTo>
                <a:lnTo>
                  <a:pt x="9681766" y="5669837"/>
                </a:lnTo>
                <a:lnTo>
                  <a:pt x="0" y="5669837"/>
                </a:lnTo>
                <a:lnTo>
                  <a:pt x="0" y="0"/>
                </a:lnTo>
                <a:close/>
              </a:path>
            </a:pathLst>
          </a:custGeom>
          <a:blipFill>
            <a:blip r:embed="rId3"/>
            <a:stretch>
              <a:fillRect l="-5206" t="0" r="-6951" b="-7730"/>
            </a:stretch>
          </a:blipFill>
        </p:spPr>
      </p:sp>
      <p:sp>
        <p:nvSpPr>
          <p:cNvPr name="TextBox 4" id="4"/>
          <p:cNvSpPr txBox="true"/>
          <p:nvPr/>
        </p:nvSpPr>
        <p:spPr>
          <a:xfrm rot="0">
            <a:off x="0" y="6267521"/>
            <a:ext cx="18288000" cy="3970019"/>
          </a:xfrm>
          <a:prstGeom prst="rect">
            <a:avLst/>
          </a:prstGeom>
        </p:spPr>
        <p:txBody>
          <a:bodyPr anchor="t" rtlCol="false" tIns="0" lIns="0" bIns="0" rIns="0">
            <a:spAutoFit/>
          </a:bodyPr>
          <a:lstStyle/>
          <a:p>
            <a:pPr algn="l">
              <a:lnSpc>
                <a:spcPts val="3450"/>
              </a:lnSpc>
            </a:pPr>
            <a:r>
              <a:rPr lang="en-US" sz="2300" spc="115" u="sng">
                <a:solidFill>
                  <a:srgbClr val="000000"/>
                </a:solidFill>
                <a:latin typeface="Times New Roman"/>
                <a:ea typeface="Times New Roman"/>
                <a:cs typeface="Times New Roman"/>
                <a:sym typeface="Times New Roman"/>
              </a:rPr>
              <a:t>II/ Structure of CNN</a:t>
            </a:r>
          </a:p>
          <a:p>
            <a:pPr algn="l">
              <a:lnSpc>
                <a:spcPts val="3450"/>
              </a:lnSpc>
            </a:pPr>
            <a:r>
              <a:rPr lang="en-US" sz="2300" spc="115">
                <a:solidFill>
                  <a:srgbClr val="000000"/>
                </a:solidFill>
                <a:latin typeface="Times New Roman"/>
                <a:ea typeface="Times New Roman"/>
                <a:cs typeface="Times New Roman"/>
                <a:sym typeface="Times New Roman"/>
              </a:rPr>
              <a:t>The basic structure of CNN consists of three main components:</a:t>
            </a:r>
          </a:p>
          <a:p>
            <a:pPr algn="l" marL="496575" indent="-248288" lvl="1">
              <a:lnSpc>
                <a:spcPts val="3450"/>
              </a:lnSpc>
              <a:buAutoNum type="arabicPeriod" startAt="1"/>
            </a:pPr>
            <a:r>
              <a:rPr lang="en-US" sz="2300" spc="115">
                <a:solidFill>
                  <a:srgbClr val="000000"/>
                </a:solidFill>
                <a:latin typeface="Times New Roman"/>
                <a:ea typeface="Times New Roman"/>
                <a:cs typeface="Times New Roman"/>
                <a:sym typeface="Times New Roman"/>
              </a:rPr>
              <a:t>Local Receptive Field: The role of the local receptive field is to segment and filter data as well as image information, selecting the regions of the image with the highest value for use.</a:t>
            </a:r>
          </a:p>
          <a:p>
            <a:pPr algn="l" marL="496575" indent="-248288" lvl="1">
              <a:lnSpc>
                <a:spcPts val="3450"/>
              </a:lnSpc>
              <a:buAutoNum type="arabicPeriod" startAt="1"/>
            </a:pPr>
            <a:r>
              <a:rPr lang="en-US" sz="2300" spc="115">
                <a:solidFill>
                  <a:srgbClr val="000000"/>
                </a:solidFill>
                <a:latin typeface="Times New Roman"/>
                <a:ea typeface="Times New Roman"/>
                <a:cs typeface="Times New Roman"/>
                <a:sym typeface="Times New Roman"/>
              </a:rPr>
              <a:t>Shared Weights and Bias: In CNNs, this component helps minimize the number of parameters significantly. Each convolution contains multiple feature maps, and each feature map has the ability to detect certain features in the image.</a:t>
            </a:r>
          </a:p>
          <a:p>
            <a:pPr algn="l" marL="496575" indent="-248288" lvl="1">
              <a:lnSpc>
                <a:spcPts val="3450"/>
              </a:lnSpc>
              <a:buAutoNum type="arabicPeriod" startAt="1"/>
            </a:pPr>
            <a:r>
              <a:rPr lang="en-US" sz="2300" spc="115">
                <a:solidFill>
                  <a:srgbClr val="000000"/>
                </a:solidFill>
                <a:latin typeface="Times New Roman"/>
                <a:ea typeface="Times New Roman"/>
                <a:cs typeface="Times New Roman"/>
                <a:sym typeface="Times New Roman"/>
              </a:rPr>
              <a:t>Pooling Layer: The pooling layer is the final layer, responsible for simplifying the output information. After completing computations and sweeping through the layers, the pooling layer is created to eliminate unnecessary information and optimize the output. This ensures users receive results that meet their requirements and expectations.</a:t>
            </a:r>
          </a:p>
        </p:txBody>
      </p:sp>
      <p:sp>
        <p:nvSpPr>
          <p:cNvPr name="TextBox 5" id="5"/>
          <p:cNvSpPr txBox="true"/>
          <p:nvPr/>
        </p:nvSpPr>
        <p:spPr>
          <a:xfrm rot="0">
            <a:off x="2036148" y="-171450"/>
            <a:ext cx="14215704"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CNN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2378778" y="615952"/>
            <a:ext cx="13530445" cy="5023178"/>
          </a:xfrm>
          <a:custGeom>
            <a:avLst/>
            <a:gdLst/>
            <a:ahLst/>
            <a:cxnLst/>
            <a:rect r="r" b="b" t="t" l="l"/>
            <a:pathLst>
              <a:path h="5023178" w="13530445">
                <a:moveTo>
                  <a:pt x="0" y="0"/>
                </a:moveTo>
                <a:lnTo>
                  <a:pt x="13530444" y="0"/>
                </a:lnTo>
                <a:lnTo>
                  <a:pt x="13530444" y="5023177"/>
                </a:lnTo>
                <a:lnTo>
                  <a:pt x="0" y="5023177"/>
                </a:lnTo>
                <a:lnTo>
                  <a:pt x="0" y="0"/>
                </a:lnTo>
                <a:close/>
              </a:path>
            </a:pathLst>
          </a:custGeom>
          <a:blipFill>
            <a:blip r:embed="rId3"/>
            <a:stretch>
              <a:fillRect l="0" t="0" r="0" b="0"/>
            </a:stretch>
          </a:blipFill>
        </p:spPr>
      </p:sp>
      <p:sp>
        <p:nvSpPr>
          <p:cNvPr name="TextBox 4" id="4"/>
          <p:cNvSpPr txBox="true"/>
          <p:nvPr/>
        </p:nvSpPr>
        <p:spPr>
          <a:xfrm rot="0">
            <a:off x="0" y="5543879"/>
            <a:ext cx="18288000" cy="4728209"/>
          </a:xfrm>
          <a:prstGeom prst="rect">
            <a:avLst/>
          </a:prstGeom>
        </p:spPr>
        <p:txBody>
          <a:bodyPr anchor="t" rtlCol="false" tIns="0" lIns="0" bIns="0" rIns="0">
            <a:spAutoFit/>
          </a:bodyPr>
          <a:lstStyle/>
          <a:p>
            <a:pPr algn="l">
              <a:lnSpc>
                <a:spcPts val="2850"/>
              </a:lnSpc>
            </a:pPr>
            <a:r>
              <a:rPr lang="en-US" sz="1900" spc="95" u="sng">
                <a:solidFill>
                  <a:srgbClr val="000000"/>
                </a:solidFill>
                <a:latin typeface="Times New Roman"/>
                <a:ea typeface="Times New Roman"/>
                <a:cs typeface="Times New Roman"/>
                <a:sym typeface="Times New Roman"/>
              </a:rPr>
              <a:t>III/ Guidelines for Selecting Parameters for CNN</a:t>
            </a:r>
          </a:p>
          <a:p>
            <a:pPr algn="l">
              <a:lnSpc>
                <a:spcPts val="2850"/>
              </a:lnSpc>
            </a:pPr>
            <a:r>
              <a:rPr lang="en-US" sz="1900" spc="95">
                <a:solidFill>
                  <a:srgbClr val="000000"/>
                </a:solidFill>
                <a:latin typeface="Times New Roman"/>
                <a:ea typeface="Times New Roman"/>
                <a:cs typeface="Times New Roman"/>
                <a:sym typeface="Times New Roman"/>
              </a:rPr>
              <a:t>To choose the most suitable parameters for CNN, consider the following key factors:</a:t>
            </a:r>
          </a:p>
          <a:p>
            <a:pPr algn="l" marL="410218" indent="-205109" lvl="1">
              <a:lnSpc>
                <a:spcPts val="2850"/>
              </a:lnSpc>
              <a:buAutoNum type="arabicPeriod" startAt="1"/>
            </a:pPr>
            <a:r>
              <a:rPr lang="en-US" sz="1900" spc="95">
                <a:solidFill>
                  <a:srgbClr val="000000"/>
                </a:solidFill>
                <a:latin typeface="Times New Roman"/>
                <a:ea typeface="Times New Roman"/>
                <a:cs typeface="Times New Roman"/>
                <a:sym typeface="Times New Roman"/>
              </a:rPr>
              <a:t>Convolutional Layer:</a:t>
            </a:r>
          </a:p>
          <a:p>
            <a:pPr algn="l" marL="820435" indent="-273478" lvl="2">
              <a:lnSpc>
                <a:spcPts val="2850"/>
              </a:lnSpc>
              <a:buFont typeface="Arial"/>
              <a:buChar char="⚬"/>
            </a:pPr>
            <a:r>
              <a:rPr lang="en-US" sz="1900" spc="95">
                <a:solidFill>
                  <a:srgbClr val="000000"/>
                </a:solidFill>
                <a:latin typeface="Times New Roman"/>
                <a:ea typeface="Times New Roman"/>
                <a:cs typeface="Times New Roman"/>
                <a:sym typeface="Times New Roman"/>
              </a:rPr>
              <a:t>The more convolutional layers you include, the better and more advanced your model will perform.</a:t>
            </a:r>
          </a:p>
          <a:p>
            <a:pPr algn="l" marL="820435" indent="-273478" lvl="2">
              <a:lnSpc>
                <a:spcPts val="2850"/>
              </a:lnSpc>
              <a:buFont typeface="Arial"/>
              <a:buChar char="⚬"/>
            </a:pPr>
            <a:r>
              <a:rPr lang="en-US" sz="1900" spc="95">
                <a:solidFill>
                  <a:srgbClr val="000000"/>
                </a:solidFill>
                <a:latin typeface="Times New Roman"/>
                <a:ea typeface="Times New Roman"/>
                <a:cs typeface="Times New Roman"/>
                <a:sym typeface="Times New Roman"/>
              </a:rPr>
              <a:t>Using a larger number of layers can significantly reduce the effects of overfitting.</a:t>
            </a:r>
          </a:p>
          <a:p>
            <a:pPr algn="l" marL="820435" indent="-273478" lvl="2">
              <a:lnSpc>
                <a:spcPts val="2850"/>
              </a:lnSpc>
              <a:buFont typeface="Arial"/>
              <a:buChar char="⚬"/>
            </a:pPr>
            <a:r>
              <a:rPr lang="en-US" sz="1900" spc="95">
                <a:solidFill>
                  <a:srgbClr val="000000"/>
                </a:solidFill>
                <a:latin typeface="Times New Roman"/>
                <a:ea typeface="Times New Roman"/>
                <a:cs typeface="Times New Roman"/>
                <a:sym typeface="Times New Roman"/>
              </a:rPr>
              <a:t>In most cases, having about 3 to 5 layers will yield satisfactory results.</a:t>
            </a:r>
          </a:p>
          <a:p>
            <a:pPr algn="l" marL="410218" indent="-205109" lvl="1">
              <a:lnSpc>
                <a:spcPts val="2850"/>
              </a:lnSpc>
              <a:buAutoNum type="arabicPeriod" startAt="1"/>
            </a:pPr>
            <a:r>
              <a:rPr lang="en-US" sz="1900" spc="95">
                <a:solidFill>
                  <a:srgbClr val="000000"/>
                </a:solidFill>
                <a:latin typeface="Times New Roman"/>
                <a:ea typeface="Times New Roman"/>
                <a:cs typeface="Times New Roman"/>
                <a:sym typeface="Times New Roman"/>
              </a:rPr>
              <a:t>Filter Size:</a:t>
            </a:r>
          </a:p>
          <a:p>
            <a:pPr algn="l" marL="820435" indent="-273478" lvl="2">
              <a:lnSpc>
                <a:spcPts val="2850"/>
              </a:lnSpc>
              <a:buFont typeface="Arial"/>
              <a:buChar char="⚬"/>
            </a:pPr>
            <a:r>
              <a:rPr lang="en-US" sz="1900" spc="95">
                <a:solidFill>
                  <a:srgbClr val="000000"/>
                </a:solidFill>
                <a:latin typeface="Times New Roman"/>
                <a:ea typeface="Times New Roman"/>
                <a:cs typeface="Times New Roman"/>
                <a:sym typeface="Times New Roman"/>
              </a:rPr>
              <a:t>Common filter sizes are 3×3 or 5×5.</a:t>
            </a:r>
          </a:p>
          <a:p>
            <a:pPr algn="l" marL="410218" indent="-205109" lvl="1">
              <a:lnSpc>
                <a:spcPts val="2850"/>
              </a:lnSpc>
              <a:buAutoNum type="arabicPeriod" startAt="1"/>
            </a:pPr>
            <a:r>
              <a:rPr lang="en-US" sz="1900" spc="95">
                <a:solidFill>
                  <a:srgbClr val="000000"/>
                </a:solidFill>
                <a:latin typeface="Times New Roman"/>
                <a:ea typeface="Times New Roman"/>
                <a:cs typeface="Times New Roman"/>
                <a:sym typeface="Times New Roman"/>
              </a:rPr>
              <a:t>Pooling Size:</a:t>
            </a:r>
          </a:p>
          <a:p>
            <a:pPr algn="l" marL="820435" indent="-273478" lvl="2">
              <a:lnSpc>
                <a:spcPts val="2850"/>
              </a:lnSpc>
              <a:buFont typeface="Arial"/>
              <a:buChar char="⚬"/>
            </a:pPr>
            <a:r>
              <a:rPr lang="en-US" sz="1900" spc="95">
                <a:solidFill>
                  <a:srgbClr val="000000"/>
                </a:solidFill>
                <a:latin typeface="Times New Roman"/>
                <a:ea typeface="Times New Roman"/>
                <a:cs typeface="Times New Roman"/>
                <a:sym typeface="Times New Roman"/>
              </a:rPr>
              <a:t>For standard images, it is recommended to use a pooling size of 2×2.</a:t>
            </a:r>
          </a:p>
          <a:p>
            <a:pPr algn="l" marL="820435" indent="-273478" lvl="2">
              <a:lnSpc>
                <a:spcPts val="2850"/>
              </a:lnSpc>
              <a:buFont typeface="Arial"/>
              <a:buChar char="⚬"/>
            </a:pPr>
            <a:r>
              <a:rPr lang="en-US" sz="1900" spc="95">
                <a:solidFill>
                  <a:srgbClr val="000000"/>
                </a:solidFill>
                <a:latin typeface="Times New Roman"/>
                <a:ea typeface="Times New Roman"/>
                <a:cs typeface="Times New Roman"/>
                <a:sym typeface="Times New Roman"/>
              </a:rPr>
              <a:t>For larger input images, consider using a pooling size of 4×4.</a:t>
            </a:r>
          </a:p>
          <a:p>
            <a:pPr algn="l" marL="410218" indent="-205109" lvl="1">
              <a:lnSpc>
                <a:spcPts val="2850"/>
              </a:lnSpc>
              <a:buAutoNum type="arabicPeriod" startAt="1"/>
            </a:pPr>
            <a:r>
              <a:rPr lang="en-US" sz="1900" spc="95">
                <a:solidFill>
                  <a:srgbClr val="000000"/>
                </a:solidFill>
                <a:latin typeface="Times New Roman"/>
                <a:ea typeface="Times New Roman"/>
                <a:cs typeface="Times New Roman"/>
                <a:sym typeface="Times New Roman"/>
              </a:rPr>
              <a:t>Train Test:</a:t>
            </a:r>
          </a:p>
          <a:p>
            <a:pPr algn="l" marL="820435" indent="-273478" lvl="2">
              <a:lnSpc>
                <a:spcPts val="2850"/>
              </a:lnSpc>
              <a:buFont typeface="Arial"/>
              <a:buChar char="⚬"/>
            </a:pPr>
            <a:r>
              <a:rPr lang="en-US" sz="1900" spc="95">
                <a:solidFill>
                  <a:srgbClr val="000000"/>
                </a:solidFill>
                <a:latin typeface="Times New Roman"/>
                <a:ea typeface="Times New Roman"/>
                <a:cs typeface="Times New Roman"/>
                <a:sym typeface="Times New Roman"/>
              </a:rPr>
              <a:t>The more train-test iterations you perform, the higher the chances of obtaining optimal parameters, making your model "smarter" and more efficient.</a:t>
            </a:r>
          </a:p>
        </p:txBody>
      </p:sp>
      <p:sp>
        <p:nvSpPr>
          <p:cNvPr name="TextBox 5" id="5"/>
          <p:cNvSpPr txBox="true"/>
          <p:nvPr/>
        </p:nvSpPr>
        <p:spPr>
          <a:xfrm rot="0">
            <a:off x="2036148" y="-171450"/>
            <a:ext cx="14215704"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CNN</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221397" y="630691"/>
            <a:ext cx="11301259" cy="6342832"/>
          </a:xfrm>
          <a:custGeom>
            <a:avLst/>
            <a:gdLst/>
            <a:ahLst/>
            <a:cxnLst/>
            <a:rect r="r" b="b" t="t" l="l"/>
            <a:pathLst>
              <a:path h="6342832" w="11301259">
                <a:moveTo>
                  <a:pt x="0" y="0"/>
                </a:moveTo>
                <a:lnTo>
                  <a:pt x="11301259" y="0"/>
                </a:lnTo>
                <a:lnTo>
                  <a:pt x="11301259" y="6342831"/>
                </a:lnTo>
                <a:lnTo>
                  <a:pt x="0" y="6342831"/>
                </a:lnTo>
                <a:lnTo>
                  <a:pt x="0" y="0"/>
                </a:lnTo>
                <a:close/>
              </a:path>
            </a:pathLst>
          </a:custGeom>
          <a:blipFill>
            <a:blip r:embed="rId3"/>
            <a:stretch>
              <a:fillRect l="0" t="0" r="0" b="0"/>
            </a:stretch>
          </a:blipFill>
        </p:spPr>
      </p:sp>
      <p:sp>
        <p:nvSpPr>
          <p:cNvPr name="TextBox 4" id="4"/>
          <p:cNvSpPr txBox="true"/>
          <p:nvPr/>
        </p:nvSpPr>
        <p:spPr>
          <a:xfrm rot="0">
            <a:off x="6255401" y="6921542"/>
            <a:ext cx="5233249" cy="609600"/>
          </a:xfrm>
          <a:prstGeom prst="rect">
            <a:avLst/>
          </a:prstGeom>
        </p:spPr>
        <p:txBody>
          <a:bodyPr anchor="t" rtlCol="false" tIns="0" lIns="0" bIns="0" rIns="0">
            <a:spAutoFit/>
          </a:bodyPr>
          <a:lstStyle/>
          <a:p>
            <a:pPr algn="ctr">
              <a:lnSpc>
                <a:spcPts val="4500"/>
              </a:lnSpc>
            </a:pPr>
            <a:r>
              <a:rPr lang="en-US" sz="3000" spc="150" u="sng">
                <a:solidFill>
                  <a:srgbClr val="000000"/>
                </a:solidFill>
                <a:latin typeface="Times New Roman"/>
                <a:ea typeface="Times New Roman"/>
                <a:cs typeface="Times New Roman"/>
                <a:sym typeface="Times New Roman"/>
              </a:rPr>
              <a:t>Convolution in RGB Images</a:t>
            </a:r>
          </a:p>
        </p:txBody>
      </p:sp>
      <p:sp>
        <p:nvSpPr>
          <p:cNvPr name="TextBox 5" id="5"/>
          <p:cNvSpPr txBox="true"/>
          <p:nvPr/>
        </p:nvSpPr>
        <p:spPr>
          <a:xfrm rot="0">
            <a:off x="2036148" y="-171450"/>
            <a:ext cx="14215704"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CNN</a:t>
            </a:r>
          </a:p>
        </p:txBody>
      </p:sp>
      <p:sp>
        <p:nvSpPr>
          <p:cNvPr name="TextBox 6" id="6"/>
          <p:cNvSpPr txBox="true"/>
          <p:nvPr/>
        </p:nvSpPr>
        <p:spPr>
          <a:xfrm rot="0">
            <a:off x="0" y="7512091"/>
            <a:ext cx="18288000" cy="2775585"/>
          </a:xfrm>
          <a:prstGeom prst="rect">
            <a:avLst/>
          </a:prstGeom>
        </p:spPr>
        <p:txBody>
          <a:bodyPr anchor="t" rtlCol="false" tIns="0" lIns="0" bIns="0" rIns="0">
            <a:spAutoFit/>
          </a:bodyPr>
          <a:lstStyle/>
          <a:p>
            <a:pPr algn="just">
              <a:lnSpc>
                <a:spcPts val="3600"/>
              </a:lnSpc>
            </a:pPr>
            <a:r>
              <a:rPr lang="en-US" sz="2400" spc="120">
                <a:solidFill>
                  <a:srgbClr val="000000"/>
                </a:solidFill>
                <a:latin typeface="Times New Roman"/>
                <a:ea typeface="Times New Roman"/>
                <a:cs typeface="Times New Roman"/>
                <a:sym typeface="Times New Roman"/>
              </a:rPr>
              <a:t>On a convolutional layer, multiple kernels can be applied, with each kernel having its own unique weights and biases.</a:t>
            </a:r>
          </a:p>
          <a:p>
            <a:pPr algn="just">
              <a:lnSpc>
                <a:spcPts val="3600"/>
              </a:lnSpc>
            </a:pPr>
            <a:r>
              <a:rPr lang="en-US" sz="2400" spc="120">
                <a:solidFill>
                  <a:srgbClr val="000000"/>
                </a:solidFill>
                <a:latin typeface="Times New Roman"/>
                <a:ea typeface="Times New Roman"/>
                <a:cs typeface="Times New Roman"/>
                <a:sym typeface="Times New Roman"/>
              </a:rPr>
              <a:t>Purpose: This allows the network to extract various features from the input.</a:t>
            </a:r>
          </a:p>
          <a:p>
            <a:pPr algn="just">
              <a:lnSpc>
                <a:spcPts val="3600"/>
              </a:lnSpc>
            </a:pPr>
          </a:p>
          <a:p>
            <a:pPr algn="just">
              <a:lnSpc>
                <a:spcPts val="3600"/>
              </a:lnSpc>
            </a:pPr>
            <a:r>
              <a:rPr lang="en-US" sz="2400" spc="120">
                <a:solidFill>
                  <a:srgbClr val="000000"/>
                </a:solidFill>
                <a:latin typeface="Times New Roman"/>
                <a:ea typeface="Times New Roman"/>
                <a:cs typeface="Times New Roman"/>
                <a:sym typeface="Times New Roman"/>
              </a:rPr>
              <a:t>The output of a convolutional layer is then passed through one of two common activation functions:</a:t>
            </a:r>
          </a:p>
          <a:p>
            <a:pPr algn="just">
              <a:lnSpc>
                <a:spcPts val="3600"/>
              </a:lnSpc>
            </a:pPr>
            <a:r>
              <a:rPr lang="en-US" sz="2400" spc="120">
                <a:solidFill>
                  <a:srgbClr val="000000"/>
                </a:solidFill>
                <a:latin typeface="Times New Roman"/>
                <a:ea typeface="Times New Roman"/>
                <a:cs typeface="Times New Roman"/>
                <a:sym typeface="Times New Roman"/>
              </a:rPr>
              <a:t>Sigmoid: A nonlinear activation function that maps values between 0 and 1.</a:t>
            </a:r>
          </a:p>
          <a:p>
            <a:pPr algn="just">
              <a:lnSpc>
                <a:spcPts val="3600"/>
              </a:lnSpc>
            </a:pPr>
            <a:r>
              <a:rPr lang="en-US" sz="2400" spc="120">
                <a:solidFill>
                  <a:srgbClr val="000000"/>
                </a:solidFill>
                <a:latin typeface="Times New Roman"/>
                <a:ea typeface="Times New Roman"/>
                <a:cs typeface="Times New Roman"/>
                <a:sym typeface="Times New Roman"/>
              </a:rPr>
              <a:t>Tanh: Another nonlinear activation function that maps values between -1 and 1.</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0" y="628650"/>
            <a:ext cx="3185445" cy="695325"/>
          </a:xfrm>
          <a:prstGeom prst="rect">
            <a:avLst/>
          </a:prstGeom>
        </p:spPr>
        <p:txBody>
          <a:bodyPr anchor="t" rtlCol="false" tIns="0" lIns="0" bIns="0" rIns="0">
            <a:spAutoFit/>
          </a:bodyPr>
          <a:lstStyle/>
          <a:p>
            <a:pPr algn="just">
              <a:lnSpc>
                <a:spcPts val="5249"/>
              </a:lnSpc>
            </a:pPr>
            <a:r>
              <a:rPr lang="en-US" sz="3499" i="true" spc="174">
                <a:solidFill>
                  <a:srgbClr val="FF3131"/>
                </a:solidFill>
                <a:latin typeface="Arial Italics"/>
                <a:ea typeface="Arial Italics"/>
                <a:cs typeface="Arial Italics"/>
                <a:sym typeface="Arial Italics"/>
              </a:rPr>
              <a:t>1. Introduction</a:t>
            </a:r>
          </a:p>
        </p:txBody>
      </p:sp>
      <p:sp>
        <p:nvSpPr>
          <p:cNvPr name="TextBox 4" id="4"/>
          <p:cNvSpPr txBox="true"/>
          <p:nvPr/>
        </p:nvSpPr>
        <p:spPr>
          <a:xfrm rot="0">
            <a:off x="3707988" y="-171450"/>
            <a:ext cx="10328076"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INTRODUCTION TO ALEXNET</a:t>
            </a:r>
          </a:p>
        </p:txBody>
      </p:sp>
      <p:sp>
        <p:nvSpPr>
          <p:cNvPr name="TextBox 5" id="5"/>
          <p:cNvSpPr txBox="true"/>
          <p:nvPr/>
        </p:nvSpPr>
        <p:spPr>
          <a:xfrm rot="0">
            <a:off x="0" y="1532086"/>
            <a:ext cx="18288000" cy="2430781"/>
          </a:xfrm>
          <a:prstGeom prst="rect">
            <a:avLst/>
          </a:prstGeom>
        </p:spPr>
        <p:txBody>
          <a:bodyPr anchor="t" rtlCol="false" tIns="0" lIns="0" bIns="0" rIns="0">
            <a:spAutoFit/>
          </a:bodyPr>
          <a:lstStyle/>
          <a:p>
            <a:pPr algn="just">
              <a:lnSpc>
                <a:spcPts val="4799"/>
              </a:lnSpc>
            </a:pPr>
            <a:r>
              <a:rPr lang="en-US" sz="3199" spc="159">
                <a:solidFill>
                  <a:srgbClr val="000000"/>
                </a:solidFill>
                <a:latin typeface="Times New Roman"/>
                <a:ea typeface="Times New Roman"/>
                <a:cs typeface="Times New Roman"/>
                <a:sym typeface="Times New Roman"/>
              </a:rPr>
              <a:t>- Introduced by Alex Krizhevsky, Ilya Sutskever, and Geoffrey Hinton in</a:t>
            </a:r>
            <a:r>
              <a:rPr lang="en-US" sz="3199" spc="159">
                <a:solidFill>
                  <a:srgbClr val="000000"/>
                </a:solidFill>
                <a:latin typeface="Times New Roman"/>
                <a:ea typeface="Times New Roman"/>
                <a:cs typeface="Times New Roman"/>
                <a:sym typeface="Times New Roman"/>
              </a:rPr>
              <a:t> the ImageNet Large Scale Visual Recognition Challenge (ILSVRC) 2012.</a:t>
            </a:r>
          </a:p>
          <a:p>
            <a:pPr algn="just">
              <a:lnSpc>
                <a:spcPts val="4799"/>
              </a:lnSpc>
            </a:pPr>
          </a:p>
          <a:p>
            <a:pPr algn="just">
              <a:lnSpc>
                <a:spcPts val="4799"/>
              </a:lnSpc>
            </a:pPr>
            <a:r>
              <a:rPr lang="en-US" sz="3199" spc="159">
                <a:solidFill>
                  <a:srgbClr val="000000"/>
                </a:solidFill>
                <a:latin typeface="Times New Roman"/>
                <a:ea typeface="Times New Roman"/>
                <a:cs typeface="Times New Roman"/>
                <a:sym typeface="Times New Roman"/>
              </a:rPr>
              <a:t>- </a:t>
            </a:r>
            <a:r>
              <a:rPr lang="en-US" sz="3199" spc="159">
                <a:solidFill>
                  <a:srgbClr val="000000"/>
                </a:solidFill>
                <a:latin typeface="Times New Roman"/>
                <a:ea typeface="Times New Roman"/>
                <a:cs typeface="Times New Roman"/>
                <a:sym typeface="Times New Roman"/>
              </a:rPr>
              <a:t>Marked the prominence of Deep Learning in the field of computer vision.</a:t>
            </a:r>
          </a:p>
        </p:txBody>
      </p:sp>
      <p:sp>
        <p:nvSpPr>
          <p:cNvPr name="TextBox 6" id="6"/>
          <p:cNvSpPr txBox="true"/>
          <p:nvPr/>
        </p:nvSpPr>
        <p:spPr>
          <a:xfrm rot="0">
            <a:off x="0" y="4448175"/>
            <a:ext cx="10096784" cy="695325"/>
          </a:xfrm>
          <a:prstGeom prst="rect">
            <a:avLst/>
          </a:prstGeom>
        </p:spPr>
        <p:txBody>
          <a:bodyPr anchor="t" rtlCol="false" tIns="0" lIns="0" bIns="0" rIns="0">
            <a:spAutoFit/>
          </a:bodyPr>
          <a:lstStyle/>
          <a:p>
            <a:pPr algn="just">
              <a:lnSpc>
                <a:spcPts val="5249"/>
              </a:lnSpc>
            </a:pPr>
            <a:r>
              <a:rPr lang="en-US" sz="3499" i="true" spc="174">
                <a:solidFill>
                  <a:srgbClr val="FF3131"/>
                </a:solidFill>
                <a:latin typeface="Arial Italics"/>
                <a:ea typeface="Arial Italics"/>
                <a:cs typeface="Arial Italics"/>
                <a:sym typeface="Arial Italics"/>
              </a:rPr>
              <a:t>2. Why is AlexNet an important breakthrough?</a:t>
            </a:r>
          </a:p>
        </p:txBody>
      </p:sp>
      <p:sp>
        <p:nvSpPr>
          <p:cNvPr name="TextBox 7" id="7"/>
          <p:cNvSpPr txBox="true"/>
          <p:nvPr/>
        </p:nvSpPr>
        <p:spPr>
          <a:xfrm rot="0">
            <a:off x="0" y="5353050"/>
            <a:ext cx="18288000" cy="3030856"/>
          </a:xfrm>
          <a:prstGeom prst="rect">
            <a:avLst/>
          </a:prstGeom>
        </p:spPr>
        <p:txBody>
          <a:bodyPr anchor="t" rtlCol="false" tIns="0" lIns="0" bIns="0" rIns="0">
            <a:spAutoFit/>
          </a:bodyPr>
          <a:lstStyle/>
          <a:p>
            <a:pPr algn="just">
              <a:lnSpc>
                <a:spcPts val="4799"/>
              </a:lnSpc>
            </a:pPr>
            <a:r>
              <a:rPr lang="en-US" sz="3199" spc="159">
                <a:solidFill>
                  <a:srgbClr val="000000"/>
                </a:solidFill>
                <a:latin typeface="Times New Roman"/>
                <a:ea typeface="Times New Roman"/>
                <a:cs typeface="Times New Roman"/>
                <a:sym typeface="Times New Roman"/>
              </a:rPr>
              <a:t>- In 2009, the ImageNet dataset, containing 1 million i</a:t>
            </a:r>
            <a:r>
              <a:rPr lang="en-US" sz="3199" spc="159">
                <a:solidFill>
                  <a:srgbClr val="000000"/>
                </a:solidFill>
                <a:latin typeface="Times New Roman"/>
                <a:ea typeface="Times New Roman"/>
                <a:cs typeface="Times New Roman"/>
                <a:sym typeface="Times New Roman"/>
              </a:rPr>
              <a:t>mages evenly distributed across 1,000 classes, was introduced.</a:t>
            </a:r>
          </a:p>
          <a:p>
            <a:pPr algn="just">
              <a:lnSpc>
                <a:spcPts val="4799"/>
              </a:lnSpc>
            </a:pPr>
          </a:p>
          <a:p>
            <a:pPr algn="just">
              <a:lnSpc>
                <a:spcPts val="4799"/>
              </a:lnSpc>
            </a:pPr>
            <a:r>
              <a:rPr lang="en-US" sz="3199" spc="159">
                <a:solidFill>
                  <a:srgbClr val="000000"/>
                </a:solidFill>
                <a:latin typeface="Times New Roman"/>
                <a:ea typeface="Times New Roman"/>
                <a:cs typeface="Times New Roman"/>
                <a:sym typeface="Times New Roman"/>
              </a:rPr>
              <a:t>- </a:t>
            </a:r>
            <a:r>
              <a:rPr lang="en-US" sz="3199" spc="159">
                <a:solidFill>
                  <a:srgbClr val="000000"/>
                </a:solidFill>
                <a:latin typeface="Times New Roman"/>
                <a:ea typeface="Times New Roman"/>
                <a:cs typeface="Times New Roman"/>
                <a:sym typeface="Times New Roman"/>
              </a:rPr>
              <a:t>Traditional methods like SVM and</a:t>
            </a:r>
            <a:r>
              <a:rPr lang="en-US" sz="3199" spc="159">
                <a:solidFill>
                  <a:srgbClr val="000000"/>
                </a:solidFill>
                <a:latin typeface="Times New Roman"/>
                <a:ea typeface="Times New Roman"/>
                <a:cs typeface="Times New Roman"/>
                <a:sym typeface="Times New Roman"/>
              </a:rPr>
              <a:t> R</a:t>
            </a:r>
            <a:r>
              <a:rPr lang="en-US" sz="3199" spc="159">
                <a:solidFill>
                  <a:srgbClr val="000000"/>
                </a:solidFill>
                <a:latin typeface="Times New Roman"/>
                <a:ea typeface="Times New Roman"/>
                <a:cs typeface="Times New Roman"/>
                <a:sym typeface="Times New Roman"/>
              </a:rPr>
              <a:t>andom Forests were unable to fully exploit the information from the ImageNet dataset.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9681713" y="808419"/>
            <a:ext cx="8606287" cy="8878739"/>
          </a:xfrm>
          <a:custGeom>
            <a:avLst/>
            <a:gdLst/>
            <a:ahLst/>
            <a:cxnLst/>
            <a:rect r="r" b="b" t="t" l="l"/>
            <a:pathLst>
              <a:path h="8878739" w="8606287">
                <a:moveTo>
                  <a:pt x="0" y="0"/>
                </a:moveTo>
                <a:lnTo>
                  <a:pt x="8606287" y="0"/>
                </a:lnTo>
                <a:lnTo>
                  <a:pt x="8606287" y="8878739"/>
                </a:lnTo>
                <a:lnTo>
                  <a:pt x="0" y="8878739"/>
                </a:lnTo>
                <a:lnTo>
                  <a:pt x="0" y="0"/>
                </a:lnTo>
                <a:close/>
              </a:path>
            </a:pathLst>
          </a:custGeom>
          <a:blipFill>
            <a:blip r:embed="rId3"/>
            <a:stretch>
              <a:fillRect l="0" t="0" r="0" b="0"/>
            </a:stretch>
          </a:blipFill>
        </p:spPr>
      </p:sp>
      <p:sp>
        <p:nvSpPr>
          <p:cNvPr name="TextBox 4" id="4"/>
          <p:cNvSpPr txBox="true"/>
          <p:nvPr/>
        </p:nvSpPr>
        <p:spPr>
          <a:xfrm rot="0">
            <a:off x="0" y="333375"/>
            <a:ext cx="3265438" cy="695325"/>
          </a:xfrm>
          <a:prstGeom prst="rect">
            <a:avLst/>
          </a:prstGeom>
        </p:spPr>
        <p:txBody>
          <a:bodyPr anchor="t" rtlCol="false" tIns="0" lIns="0" bIns="0" rIns="0">
            <a:spAutoFit/>
          </a:bodyPr>
          <a:lstStyle/>
          <a:p>
            <a:pPr algn="just">
              <a:lnSpc>
                <a:spcPts val="5249"/>
              </a:lnSpc>
            </a:pPr>
            <a:r>
              <a:rPr lang="en-US" sz="3499" i="true" spc="174">
                <a:solidFill>
                  <a:srgbClr val="FF3131"/>
                </a:solidFill>
                <a:latin typeface="Arial Italics"/>
                <a:ea typeface="Arial Italics"/>
                <a:cs typeface="Arial Italics"/>
                <a:sym typeface="Arial Italics"/>
              </a:rPr>
              <a:t>3. Architecture</a:t>
            </a:r>
          </a:p>
        </p:txBody>
      </p:sp>
      <p:sp>
        <p:nvSpPr>
          <p:cNvPr name="TextBox 5" id="5"/>
          <p:cNvSpPr txBox="true"/>
          <p:nvPr/>
        </p:nvSpPr>
        <p:spPr>
          <a:xfrm rot="0">
            <a:off x="1142062" y="-116672"/>
            <a:ext cx="16003876"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ALEXNET</a:t>
            </a:r>
          </a:p>
        </p:txBody>
      </p:sp>
      <p:sp>
        <p:nvSpPr>
          <p:cNvPr name="TextBox 6" id="6"/>
          <p:cNvSpPr txBox="true"/>
          <p:nvPr/>
        </p:nvSpPr>
        <p:spPr>
          <a:xfrm rot="0">
            <a:off x="0" y="782322"/>
            <a:ext cx="9681713" cy="9369771"/>
          </a:xfrm>
          <a:prstGeom prst="rect">
            <a:avLst/>
          </a:prstGeom>
        </p:spPr>
        <p:txBody>
          <a:bodyPr anchor="t" rtlCol="false" tIns="0" lIns="0" bIns="0" rIns="0">
            <a:spAutoFit/>
          </a:bodyPr>
          <a:lstStyle/>
          <a:p>
            <a:pPr algn="l" marL="631924" indent="-315962" lvl="1">
              <a:lnSpc>
                <a:spcPts val="4390"/>
              </a:lnSpc>
              <a:buFont typeface="Arial"/>
              <a:buChar char="•"/>
            </a:pPr>
            <a:r>
              <a:rPr lang="en-US" sz="2926" spc="146">
                <a:solidFill>
                  <a:srgbClr val="000000"/>
                </a:solidFill>
                <a:latin typeface="Times New Roman"/>
                <a:ea typeface="Times New Roman"/>
                <a:cs typeface="Times New Roman"/>
                <a:sym typeface="Times New Roman"/>
              </a:rPr>
              <a:t>Convolution Layers: 5 convolutional layers.</a:t>
            </a:r>
          </a:p>
          <a:p>
            <a:pPr algn="l" marL="631924" indent="-315962" lvl="1">
              <a:lnSpc>
                <a:spcPts val="4390"/>
              </a:lnSpc>
              <a:buFont typeface="Arial"/>
              <a:buChar char="•"/>
            </a:pPr>
            <a:r>
              <a:rPr lang="en-US" sz="2926" spc="146">
                <a:solidFill>
                  <a:srgbClr val="000000"/>
                </a:solidFill>
                <a:latin typeface="Times New Roman"/>
                <a:ea typeface="Times New Roman"/>
                <a:cs typeface="Times New Roman"/>
                <a:sym typeface="Times New Roman"/>
              </a:rPr>
              <a:t>Pooling Layers: 3 pooling</a:t>
            </a:r>
            <a:r>
              <a:rPr lang="en-US" sz="2926" spc="146">
                <a:solidFill>
                  <a:srgbClr val="000000"/>
                </a:solidFill>
                <a:latin typeface="Times New Roman"/>
                <a:ea typeface="Times New Roman"/>
                <a:cs typeface="Times New Roman"/>
                <a:sym typeface="Times New Roman"/>
              </a:rPr>
              <a:t> layers.</a:t>
            </a:r>
          </a:p>
          <a:p>
            <a:pPr algn="l" marL="631924" indent="-315962" lvl="1">
              <a:lnSpc>
                <a:spcPts val="4390"/>
              </a:lnSpc>
              <a:buFont typeface="Arial"/>
              <a:buChar char="•"/>
            </a:pPr>
            <a:r>
              <a:rPr lang="en-US" sz="2926" spc="146">
                <a:solidFill>
                  <a:srgbClr val="000000"/>
                </a:solidFill>
                <a:latin typeface="Times New Roman"/>
                <a:ea typeface="Times New Roman"/>
                <a:cs typeface="Times New Roman"/>
                <a:sym typeface="Times New Roman"/>
              </a:rPr>
              <a:t>Fully Connected Layers: 3 fully connected layers.</a:t>
            </a:r>
          </a:p>
          <a:p>
            <a:pPr algn="l" marL="631924" indent="-315962" lvl="1">
              <a:lnSpc>
                <a:spcPts val="4390"/>
              </a:lnSpc>
              <a:buFont typeface="Arial"/>
              <a:buChar char="•"/>
            </a:pPr>
            <a:r>
              <a:rPr lang="en-US" sz="2926" spc="146">
                <a:solidFill>
                  <a:srgbClr val="000000"/>
                </a:solidFill>
                <a:latin typeface="Times New Roman"/>
                <a:ea typeface="Times New Roman"/>
                <a:cs typeface="Times New Roman"/>
                <a:sym typeface="Times New Roman"/>
              </a:rPr>
              <a:t>Activation Function:</a:t>
            </a:r>
          </a:p>
          <a:p>
            <a:pPr algn="l" marL="1263848" indent="-421283" lvl="2">
              <a:lnSpc>
                <a:spcPts val="4390"/>
              </a:lnSpc>
              <a:buFont typeface="Arial"/>
              <a:buChar char="⚬"/>
            </a:pPr>
            <a:r>
              <a:rPr lang="en-US" sz="2926" spc="146">
                <a:solidFill>
                  <a:srgbClr val="000000"/>
                </a:solidFill>
                <a:latin typeface="Times New Roman"/>
                <a:ea typeface="Times New Roman"/>
                <a:cs typeface="Times New Roman"/>
                <a:sym typeface="Times New Roman"/>
              </a:rPr>
              <a:t>ReLU is</a:t>
            </a:r>
            <a:r>
              <a:rPr lang="en-US" sz="2926" spc="146">
                <a:solidFill>
                  <a:srgbClr val="000000"/>
                </a:solidFill>
                <a:latin typeface="Times New Roman"/>
                <a:ea typeface="Times New Roman"/>
                <a:cs typeface="Times New Roman"/>
                <a:sym typeface="Times New Roman"/>
              </a:rPr>
              <a:t> </a:t>
            </a:r>
            <a:r>
              <a:rPr lang="en-US" sz="2926" spc="146">
                <a:solidFill>
                  <a:srgbClr val="000000"/>
                </a:solidFill>
                <a:latin typeface="Times New Roman"/>
                <a:ea typeface="Times New Roman"/>
                <a:cs typeface="Times New Roman"/>
                <a:sym typeface="Times New Roman"/>
              </a:rPr>
              <a:t>applied to the output of the Convolutional Layers and the first two Fully Connected layers.</a:t>
            </a:r>
          </a:p>
          <a:p>
            <a:pPr algn="l" marL="1263848" indent="-421283" lvl="2">
              <a:lnSpc>
                <a:spcPts val="4390"/>
              </a:lnSpc>
              <a:buFont typeface="Arial"/>
              <a:buChar char="⚬"/>
            </a:pPr>
            <a:r>
              <a:rPr lang="en-US" sz="2926" spc="146">
                <a:solidFill>
                  <a:srgbClr val="000000"/>
                </a:solidFill>
                <a:latin typeface="Times New Roman"/>
                <a:ea typeface="Times New Roman"/>
                <a:cs typeface="Times New Roman"/>
                <a:sym typeface="Times New Roman"/>
              </a:rPr>
              <a:t>The logits after FC3 are passed through the softmax function.</a:t>
            </a:r>
          </a:p>
          <a:p>
            <a:pPr algn="l" marL="631924" indent="-315962" lvl="1">
              <a:lnSpc>
                <a:spcPts val="4390"/>
              </a:lnSpc>
              <a:buFont typeface="Arial"/>
              <a:buChar char="•"/>
            </a:pPr>
            <a:r>
              <a:rPr lang="en-US" sz="2926" spc="146">
                <a:solidFill>
                  <a:srgbClr val="000000"/>
                </a:solidFill>
                <a:latin typeface="Times New Roman"/>
                <a:ea typeface="Times New Roman"/>
                <a:cs typeface="Times New Roman"/>
                <a:sym typeface="Times New Roman"/>
              </a:rPr>
              <a:t>Applied Dropout to reduce overfitting.</a:t>
            </a:r>
          </a:p>
          <a:p>
            <a:pPr algn="l" marL="631924" indent="-315962" lvl="1">
              <a:lnSpc>
                <a:spcPts val="4390"/>
              </a:lnSpc>
              <a:buFont typeface="Arial"/>
              <a:buChar char="•"/>
            </a:pPr>
            <a:r>
              <a:rPr lang="en-US" sz="2926" spc="146">
                <a:solidFill>
                  <a:srgbClr val="000000"/>
                </a:solidFill>
                <a:latin typeface="Times New Roman"/>
                <a:ea typeface="Times New Roman"/>
                <a:cs typeface="Times New Roman"/>
                <a:sym typeface="Times New Roman"/>
              </a:rPr>
              <a:t>Used two parallel networks to process data (to leverage the limited GPU capacity at the time).</a:t>
            </a:r>
          </a:p>
          <a:p>
            <a:pPr algn="l" marL="631924" indent="-315962" lvl="1">
              <a:lnSpc>
                <a:spcPts val="4390"/>
              </a:lnSpc>
              <a:buFont typeface="Arial"/>
              <a:buChar char="•"/>
            </a:pPr>
            <a:r>
              <a:rPr lang="en-US" sz="2926" spc="146">
                <a:solidFill>
                  <a:srgbClr val="000000"/>
                </a:solidFill>
                <a:latin typeface="Times New Roman"/>
                <a:ea typeface="Times New Roman"/>
                <a:cs typeface="Times New Roman"/>
                <a:sym typeface="Times New Roman"/>
              </a:rPr>
              <a:t>Leveraged GPU for training to improve efficiency.</a:t>
            </a:r>
          </a:p>
          <a:p>
            <a:pPr algn="l" marL="631924" indent="-315962" lvl="1">
              <a:lnSpc>
                <a:spcPts val="4390"/>
              </a:lnSpc>
              <a:buFont typeface="Arial"/>
              <a:buChar char="•"/>
            </a:pPr>
            <a:r>
              <a:rPr lang="en-US" sz="2926" spc="146">
                <a:solidFill>
                  <a:srgbClr val="000000"/>
                </a:solidFill>
                <a:latin typeface="Times New Roman"/>
                <a:ea typeface="Times New Roman"/>
                <a:cs typeface="Times New Roman"/>
                <a:sym typeface="Times New Roman"/>
              </a:rPr>
              <a:t>Employed data augmentation techniques like flipping and rotation.</a:t>
            </a:r>
          </a:p>
          <a:p>
            <a:pPr algn="l" marL="631924" indent="-315962" lvl="1">
              <a:lnSpc>
                <a:spcPts val="4390"/>
              </a:lnSpc>
              <a:buFont typeface="Arial"/>
              <a:buChar char="•"/>
            </a:pPr>
            <a:r>
              <a:rPr lang="en-US" sz="2926" spc="146">
                <a:solidFill>
                  <a:srgbClr val="000000"/>
                </a:solidFill>
                <a:latin typeface="Times New Roman"/>
                <a:ea typeface="Times New Roman"/>
                <a:cs typeface="Times New Roman"/>
                <a:sym typeface="Times New Roman"/>
              </a:rPr>
              <a:t>Integrated normalization after each convolutional layer (Local Response Normalization - LRN).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573183" y="1028700"/>
            <a:ext cx="10597685" cy="5531542"/>
          </a:xfrm>
          <a:custGeom>
            <a:avLst/>
            <a:gdLst/>
            <a:ahLst/>
            <a:cxnLst/>
            <a:rect r="r" b="b" t="t" l="l"/>
            <a:pathLst>
              <a:path h="5531542" w="10597685">
                <a:moveTo>
                  <a:pt x="0" y="0"/>
                </a:moveTo>
                <a:lnTo>
                  <a:pt x="10597686" y="0"/>
                </a:lnTo>
                <a:lnTo>
                  <a:pt x="10597686" y="5531542"/>
                </a:lnTo>
                <a:lnTo>
                  <a:pt x="0" y="5531542"/>
                </a:lnTo>
                <a:lnTo>
                  <a:pt x="0" y="0"/>
                </a:lnTo>
                <a:close/>
              </a:path>
            </a:pathLst>
          </a:custGeom>
          <a:blipFill>
            <a:blip r:embed="rId3"/>
            <a:stretch>
              <a:fillRect l="0" t="-3644" r="0" b="-3644"/>
            </a:stretch>
          </a:blipFill>
        </p:spPr>
      </p:sp>
      <p:sp>
        <p:nvSpPr>
          <p:cNvPr name="TextBox 4" id="4"/>
          <p:cNvSpPr txBox="true"/>
          <p:nvPr/>
        </p:nvSpPr>
        <p:spPr>
          <a:xfrm rot="0">
            <a:off x="0" y="333375"/>
            <a:ext cx="4097358" cy="695325"/>
          </a:xfrm>
          <a:prstGeom prst="rect">
            <a:avLst/>
          </a:prstGeom>
        </p:spPr>
        <p:txBody>
          <a:bodyPr anchor="t" rtlCol="false" tIns="0" lIns="0" bIns="0" rIns="0">
            <a:spAutoFit/>
          </a:bodyPr>
          <a:lstStyle/>
          <a:p>
            <a:pPr algn="just">
              <a:lnSpc>
                <a:spcPts val="5249"/>
              </a:lnSpc>
            </a:pPr>
            <a:r>
              <a:rPr lang="en-US" sz="3499" i="true" spc="174">
                <a:solidFill>
                  <a:srgbClr val="FF3131"/>
                </a:solidFill>
                <a:latin typeface="Arial Italics"/>
                <a:ea typeface="Arial Italics"/>
                <a:cs typeface="Arial Italics"/>
                <a:sym typeface="Arial Italics"/>
              </a:rPr>
              <a:t>4. Why use ReLU?</a:t>
            </a:r>
          </a:p>
        </p:txBody>
      </p:sp>
      <p:sp>
        <p:nvSpPr>
          <p:cNvPr name="TextBox 5" id="5"/>
          <p:cNvSpPr txBox="true"/>
          <p:nvPr/>
        </p:nvSpPr>
        <p:spPr>
          <a:xfrm rot="0">
            <a:off x="3933149" y="6478905"/>
            <a:ext cx="9877754" cy="3808095"/>
          </a:xfrm>
          <a:prstGeom prst="rect">
            <a:avLst/>
          </a:prstGeom>
        </p:spPr>
        <p:txBody>
          <a:bodyPr anchor="t" rtlCol="false" tIns="0" lIns="0" bIns="0" rIns="0">
            <a:spAutoFit/>
          </a:bodyPr>
          <a:lstStyle/>
          <a:p>
            <a:pPr algn="l">
              <a:lnSpc>
                <a:spcPts val="4950"/>
              </a:lnSpc>
            </a:pPr>
            <a:r>
              <a:rPr lang="en-US" sz="3300" spc="165">
                <a:solidFill>
                  <a:srgbClr val="000000"/>
                </a:solidFill>
                <a:latin typeface="Times New Roman"/>
                <a:ea typeface="Times New Roman"/>
                <a:cs typeface="Times New Roman"/>
                <a:sym typeface="Times New Roman"/>
              </a:rPr>
              <a:t>- ReLU is simple, increasing computational speed.</a:t>
            </a:r>
          </a:p>
          <a:p>
            <a:pPr algn="l">
              <a:lnSpc>
                <a:spcPts val="4950"/>
              </a:lnSpc>
            </a:pPr>
          </a:p>
          <a:p>
            <a:pPr algn="l">
              <a:lnSpc>
                <a:spcPts val="4950"/>
              </a:lnSpc>
            </a:pPr>
            <a:r>
              <a:rPr lang="en-US" sz="3300" spc="165">
                <a:solidFill>
                  <a:srgbClr val="000000"/>
                </a:solidFill>
                <a:latin typeface="Times New Roman"/>
                <a:ea typeface="Times New Roman"/>
                <a:cs typeface="Times New Roman"/>
                <a:sym typeface="Times New Roman"/>
              </a:rPr>
              <a:t>- </a:t>
            </a:r>
            <a:r>
              <a:rPr lang="en-US" sz="3300" spc="165">
                <a:solidFill>
                  <a:srgbClr val="000000"/>
                </a:solidFill>
                <a:latin typeface="Times New Roman"/>
                <a:ea typeface="Times New Roman"/>
                <a:cs typeface="Times New Roman"/>
                <a:sym typeface="Times New Roman"/>
              </a:rPr>
              <a:t>Reduces model complexity.</a:t>
            </a:r>
          </a:p>
          <a:p>
            <a:pPr algn="l">
              <a:lnSpc>
                <a:spcPts val="4950"/>
              </a:lnSpc>
            </a:pPr>
          </a:p>
          <a:p>
            <a:pPr algn="l">
              <a:lnSpc>
                <a:spcPts val="4950"/>
              </a:lnSpc>
            </a:pPr>
            <a:r>
              <a:rPr lang="en-US" sz="3300" spc="165">
                <a:solidFill>
                  <a:srgbClr val="000000"/>
                </a:solidFill>
                <a:latin typeface="Times New Roman"/>
                <a:ea typeface="Times New Roman"/>
                <a:cs typeface="Times New Roman"/>
                <a:sym typeface="Times New Roman"/>
              </a:rPr>
              <a:t>- </a:t>
            </a:r>
            <a:r>
              <a:rPr lang="en-US" sz="3300" spc="165">
                <a:solidFill>
                  <a:srgbClr val="000000"/>
                </a:solidFill>
                <a:latin typeface="Times New Roman"/>
                <a:ea typeface="Times New Roman"/>
                <a:cs typeface="Times New Roman"/>
                <a:sym typeface="Times New Roman"/>
              </a:rPr>
              <a:t>Avoids the gradient vanishing problem.</a:t>
            </a:r>
          </a:p>
        </p:txBody>
      </p:sp>
      <p:sp>
        <p:nvSpPr>
          <p:cNvPr name="TextBox 6" id="6"/>
          <p:cNvSpPr txBox="true"/>
          <p:nvPr/>
        </p:nvSpPr>
        <p:spPr>
          <a:xfrm rot="0">
            <a:off x="1142062" y="-171450"/>
            <a:ext cx="16003876"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ALEXNET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3445196" y="1028700"/>
            <a:ext cx="10853661" cy="5531542"/>
          </a:xfrm>
          <a:custGeom>
            <a:avLst/>
            <a:gdLst/>
            <a:ahLst/>
            <a:cxnLst/>
            <a:rect r="r" b="b" t="t" l="l"/>
            <a:pathLst>
              <a:path h="5531542" w="10853661">
                <a:moveTo>
                  <a:pt x="0" y="0"/>
                </a:moveTo>
                <a:lnTo>
                  <a:pt x="10853660" y="0"/>
                </a:lnTo>
                <a:lnTo>
                  <a:pt x="10853660" y="5531542"/>
                </a:lnTo>
                <a:lnTo>
                  <a:pt x="0" y="5531542"/>
                </a:lnTo>
                <a:lnTo>
                  <a:pt x="0" y="0"/>
                </a:lnTo>
                <a:close/>
              </a:path>
            </a:pathLst>
          </a:custGeom>
          <a:blipFill>
            <a:blip r:embed="rId3"/>
            <a:stretch>
              <a:fillRect l="0" t="-4939" r="0" b="-4939"/>
            </a:stretch>
          </a:blipFill>
        </p:spPr>
      </p:sp>
      <p:sp>
        <p:nvSpPr>
          <p:cNvPr name="TextBox 4" id="4"/>
          <p:cNvSpPr txBox="true"/>
          <p:nvPr/>
        </p:nvSpPr>
        <p:spPr>
          <a:xfrm rot="0">
            <a:off x="0" y="333375"/>
            <a:ext cx="4945277" cy="695325"/>
          </a:xfrm>
          <a:prstGeom prst="rect">
            <a:avLst/>
          </a:prstGeom>
        </p:spPr>
        <p:txBody>
          <a:bodyPr anchor="t" rtlCol="false" tIns="0" lIns="0" bIns="0" rIns="0">
            <a:spAutoFit/>
          </a:bodyPr>
          <a:lstStyle/>
          <a:p>
            <a:pPr algn="just">
              <a:lnSpc>
                <a:spcPts val="5249"/>
              </a:lnSpc>
            </a:pPr>
            <a:r>
              <a:rPr lang="en-US" sz="3499" i="true" spc="174">
                <a:solidFill>
                  <a:srgbClr val="FF3131"/>
                </a:solidFill>
                <a:latin typeface="Arial Italics"/>
                <a:ea typeface="Arial Italics"/>
                <a:cs typeface="Arial Italics"/>
                <a:sym typeface="Arial Italics"/>
              </a:rPr>
              <a:t>5. Drawbacks of ReLU</a:t>
            </a:r>
          </a:p>
        </p:txBody>
      </p:sp>
      <p:sp>
        <p:nvSpPr>
          <p:cNvPr name="TextBox 5" id="5"/>
          <p:cNvSpPr txBox="true"/>
          <p:nvPr/>
        </p:nvSpPr>
        <p:spPr>
          <a:xfrm rot="0">
            <a:off x="3933149" y="6478905"/>
            <a:ext cx="9877754" cy="3179445"/>
          </a:xfrm>
          <a:prstGeom prst="rect">
            <a:avLst/>
          </a:prstGeom>
        </p:spPr>
        <p:txBody>
          <a:bodyPr anchor="t" rtlCol="false" tIns="0" lIns="0" bIns="0" rIns="0">
            <a:spAutoFit/>
          </a:bodyPr>
          <a:lstStyle/>
          <a:p>
            <a:pPr algn="l">
              <a:lnSpc>
                <a:spcPts val="4950"/>
              </a:lnSpc>
            </a:pPr>
            <a:r>
              <a:rPr lang="en-US" sz="3300" spc="165">
                <a:solidFill>
                  <a:srgbClr val="000000"/>
                </a:solidFill>
                <a:latin typeface="Times New Roman"/>
                <a:ea typeface="Times New Roman"/>
                <a:cs typeface="Times New Roman"/>
                <a:sym typeface="Times New Roman"/>
              </a:rPr>
              <a:t>- Values greater than 0 remain unchanged.</a:t>
            </a:r>
          </a:p>
          <a:p>
            <a:pPr algn="l">
              <a:lnSpc>
                <a:spcPts val="4950"/>
              </a:lnSpc>
            </a:pPr>
          </a:p>
          <a:p>
            <a:pPr algn="l">
              <a:lnSpc>
                <a:spcPts val="4950"/>
              </a:lnSpc>
            </a:pPr>
            <a:r>
              <a:rPr lang="en-US" sz="3300" spc="165">
                <a:solidFill>
                  <a:srgbClr val="000000"/>
                </a:solidFill>
                <a:latin typeface="Times New Roman"/>
                <a:ea typeface="Times New Roman"/>
                <a:cs typeface="Times New Roman"/>
                <a:sym typeface="Times New Roman"/>
              </a:rPr>
              <a:t>- Values l</a:t>
            </a:r>
            <a:r>
              <a:rPr lang="en-US" sz="3300" spc="165">
                <a:solidFill>
                  <a:srgbClr val="000000"/>
                </a:solidFill>
                <a:latin typeface="Times New Roman"/>
                <a:ea typeface="Times New Roman"/>
                <a:cs typeface="Times New Roman"/>
                <a:sym typeface="Times New Roman"/>
              </a:rPr>
              <a:t>ess than or equal to 0 are set to 0. </a:t>
            </a:r>
            <a:r>
              <a:rPr lang="en-US" sz="3300" spc="165">
                <a:solidFill>
                  <a:srgbClr val="000000"/>
                </a:solidFill>
                <a:latin typeface="Times New Roman"/>
                <a:ea typeface="Times New Roman"/>
                <a:cs typeface="Times New Roman"/>
                <a:sym typeface="Times New Roman"/>
              </a:rPr>
              <a:t>=&gt; Th</a:t>
            </a:r>
            <a:r>
              <a:rPr lang="en-US" sz="3300" spc="165">
                <a:solidFill>
                  <a:srgbClr val="000000"/>
                </a:solidFill>
                <a:latin typeface="Times New Roman"/>
                <a:ea typeface="Times New Roman"/>
                <a:cs typeface="Times New Roman"/>
                <a:sym typeface="Times New Roman"/>
              </a:rPr>
              <a:t>is can lead to gradient exploding or loss of information during learning.</a:t>
            </a:r>
          </a:p>
        </p:txBody>
      </p:sp>
      <p:sp>
        <p:nvSpPr>
          <p:cNvPr name="TextBox 6" id="6"/>
          <p:cNvSpPr txBox="true"/>
          <p:nvPr/>
        </p:nvSpPr>
        <p:spPr>
          <a:xfrm rot="0">
            <a:off x="1142062" y="-171450"/>
            <a:ext cx="16003876"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ALEXNET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7659121">
            <a:off x="-4012602"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019320" y="2901697"/>
            <a:ext cx="1400485" cy="6493178"/>
            <a:chOff x="0" y="0"/>
            <a:chExt cx="368852" cy="1710138"/>
          </a:xfrm>
        </p:grpSpPr>
        <p:sp>
          <p:nvSpPr>
            <p:cNvPr name="Freeform 4" id="4"/>
            <p:cNvSpPr/>
            <p:nvPr/>
          </p:nvSpPr>
          <p:spPr>
            <a:xfrm flipH="false" flipV="false" rot="0">
              <a:off x="0" y="0"/>
              <a:ext cx="368852" cy="1710137"/>
            </a:xfrm>
            <a:custGeom>
              <a:avLst/>
              <a:gdLst/>
              <a:ahLst/>
              <a:cxnLst/>
              <a:rect r="r" b="b" t="t" l="l"/>
              <a:pathLst>
                <a:path h="1710137" w="368852">
                  <a:moveTo>
                    <a:pt x="0" y="0"/>
                  </a:moveTo>
                  <a:lnTo>
                    <a:pt x="368852" y="0"/>
                  </a:lnTo>
                  <a:lnTo>
                    <a:pt x="368852" y="1710137"/>
                  </a:lnTo>
                  <a:lnTo>
                    <a:pt x="0" y="1710137"/>
                  </a:lnTo>
                  <a:close/>
                </a:path>
              </a:pathLst>
            </a:custGeom>
            <a:solidFill>
              <a:srgbClr val="CCCCCC"/>
            </a:solidFill>
          </p:spPr>
        </p:sp>
        <p:sp>
          <p:nvSpPr>
            <p:cNvPr name="TextBox 5" id="5"/>
            <p:cNvSpPr txBox="true"/>
            <p:nvPr/>
          </p:nvSpPr>
          <p:spPr>
            <a:xfrm>
              <a:off x="0" y="-19050"/>
              <a:ext cx="368852" cy="1729188"/>
            </a:xfrm>
            <a:prstGeom prst="rect">
              <a:avLst/>
            </a:prstGeom>
          </p:spPr>
          <p:txBody>
            <a:bodyPr anchor="ctr" rtlCol="false" tIns="50800" lIns="50800" bIns="50800" rIns="50800"/>
            <a:lstStyle/>
            <a:p>
              <a:pPr algn="ctr">
                <a:lnSpc>
                  <a:spcPts val="2859"/>
                </a:lnSpc>
              </a:pPr>
            </a:p>
          </p:txBody>
        </p:sp>
      </p:grpSp>
      <p:sp>
        <p:nvSpPr>
          <p:cNvPr name="TextBox 6" id="6"/>
          <p:cNvSpPr txBox="true"/>
          <p:nvPr/>
        </p:nvSpPr>
        <p:spPr>
          <a:xfrm rot="0">
            <a:off x="4980992" y="1036994"/>
            <a:ext cx="7416941" cy="1683727"/>
          </a:xfrm>
          <a:prstGeom prst="rect">
            <a:avLst/>
          </a:prstGeom>
        </p:spPr>
        <p:txBody>
          <a:bodyPr anchor="t" rtlCol="false" tIns="0" lIns="0" bIns="0" rIns="0">
            <a:spAutoFit/>
          </a:bodyPr>
          <a:lstStyle/>
          <a:p>
            <a:pPr algn="ctr">
              <a:lnSpc>
                <a:spcPts val="13774"/>
              </a:lnSpc>
            </a:pPr>
            <a:r>
              <a:rPr lang="en-US" b="true" sz="9981" spc="978">
                <a:solidFill>
                  <a:srgbClr val="231F20"/>
                </a:solidFill>
                <a:latin typeface="Oswald Bold"/>
                <a:ea typeface="Oswald Bold"/>
                <a:cs typeface="Oswald Bold"/>
                <a:sym typeface="Oswald Bold"/>
              </a:rPr>
              <a:t>CONTENT</a:t>
            </a:r>
          </a:p>
        </p:txBody>
      </p:sp>
      <p:sp>
        <p:nvSpPr>
          <p:cNvPr name="Freeform 7" id="7"/>
          <p:cNvSpPr/>
          <p:nvPr/>
        </p:nvSpPr>
        <p:spPr>
          <a:xfrm flipH="false" flipV="false" rot="2016048">
            <a:off x="12243487" y="-1005305"/>
            <a:ext cx="10749463" cy="2687366"/>
          </a:xfrm>
          <a:custGeom>
            <a:avLst/>
            <a:gdLst/>
            <a:ahLst/>
            <a:cxnLst/>
            <a:rect r="r" b="b" t="t" l="l"/>
            <a:pathLst>
              <a:path h="2687366" w="10749463">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231353" y="3174579"/>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01</a:t>
            </a:r>
          </a:p>
        </p:txBody>
      </p:sp>
      <p:sp>
        <p:nvSpPr>
          <p:cNvPr name="TextBox 9" id="9"/>
          <p:cNvSpPr txBox="true"/>
          <p:nvPr/>
        </p:nvSpPr>
        <p:spPr>
          <a:xfrm rot="0">
            <a:off x="5231353" y="402230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02</a:t>
            </a:r>
          </a:p>
        </p:txBody>
      </p:sp>
      <p:sp>
        <p:nvSpPr>
          <p:cNvPr name="TextBox 10" id="10"/>
          <p:cNvSpPr txBox="true"/>
          <p:nvPr/>
        </p:nvSpPr>
        <p:spPr>
          <a:xfrm rot="0">
            <a:off x="5231353" y="490346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03</a:t>
            </a:r>
          </a:p>
        </p:txBody>
      </p:sp>
      <p:sp>
        <p:nvSpPr>
          <p:cNvPr name="TextBox 11" id="11"/>
          <p:cNvSpPr txBox="true"/>
          <p:nvPr/>
        </p:nvSpPr>
        <p:spPr>
          <a:xfrm rot="0">
            <a:off x="5231353" y="5700580"/>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04</a:t>
            </a:r>
          </a:p>
        </p:txBody>
      </p:sp>
      <p:sp>
        <p:nvSpPr>
          <p:cNvPr name="TextBox 12" id="12"/>
          <p:cNvSpPr txBox="true"/>
          <p:nvPr/>
        </p:nvSpPr>
        <p:spPr>
          <a:xfrm rot="0">
            <a:off x="5250954" y="6492957"/>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05</a:t>
            </a:r>
          </a:p>
        </p:txBody>
      </p:sp>
      <p:sp>
        <p:nvSpPr>
          <p:cNvPr name="TextBox 13" id="13"/>
          <p:cNvSpPr txBox="true"/>
          <p:nvPr/>
        </p:nvSpPr>
        <p:spPr>
          <a:xfrm rot="0">
            <a:off x="5250954" y="7323921"/>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06</a:t>
            </a:r>
          </a:p>
        </p:txBody>
      </p:sp>
      <p:sp>
        <p:nvSpPr>
          <p:cNvPr name="TextBox 14" id="14"/>
          <p:cNvSpPr txBox="true"/>
          <p:nvPr/>
        </p:nvSpPr>
        <p:spPr>
          <a:xfrm rot="0">
            <a:off x="5250954" y="8174214"/>
            <a:ext cx="937219" cy="657225"/>
          </a:xfrm>
          <a:prstGeom prst="rect">
            <a:avLst/>
          </a:prstGeom>
        </p:spPr>
        <p:txBody>
          <a:bodyPr anchor="t" rtlCol="false" tIns="0" lIns="0" bIns="0" rIns="0">
            <a:spAutoFit/>
          </a:bodyPr>
          <a:lstStyle/>
          <a:p>
            <a:pPr algn="ctr">
              <a:lnSpc>
                <a:spcPts val="5126"/>
              </a:lnSpc>
            </a:pPr>
            <a:r>
              <a:rPr lang="en-US" b="true" sz="4271" i="true">
                <a:solidFill>
                  <a:srgbClr val="363636"/>
                </a:solidFill>
                <a:latin typeface="Oswald Bold"/>
                <a:ea typeface="Oswald Bold"/>
                <a:cs typeface="Oswald Bold"/>
                <a:sym typeface="Oswald Bold"/>
              </a:rPr>
              <a:t>07</a:t>
            </a:r>
          </a:p>
        </p:txBody>
      </p:sp>
      <p:sp>
        <p:nvSpPr>
          <p:cNvPr name="TextBox 15" id="15"/>
          <p:cNvSpPr txBox="true"/>
          <p:nvPr/>
        </p:nvSpPr>
        <p:spPr>
          <a:xfrm rot="0">
            <a:off x="6607430" y="3337396"/>
            <a:ext cx="5790503"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INTRODUCTION TO CNN</a:t>
            </a:r>
          </a:p>
        </p:txBody>
      </p:sp>
      <p:sp>
        <p:nvSpPr>
          <p:cNvPr name="TextBox 16" id="16"/>
          <p:cNvSpPr txBox="true"/>
          <p:nvPr/>
        </p:nvSpPr>
        <p:spPr>
          <a:xfrm rot="0">
            <a:off x="6607430" y="4203619"/>
            <a:ext cx="7037575" cy="418548"/>
          </a:xfrm>
          <a:prstGeom prst="rect">
            <a:avLst/>
          </a:prstGeom>
        </p:spPr>
        <p:txBody>
          <a:bodyPr anchor="t" rtlCol="false" tIns="0" lIns="0" bIns="0" rIns="0">
            <a:spAutoFit/>
          </a:bodyPr>
          <a:lstStyle/>
          <a:p>
            <a:pPr algn="l">
              <a:lnSpc>
                <a:spcPts val="3483"/>
              </a:lnSpc>
            </a:pPr>
            <a:r>
              <a:rPr lang="en-US" sz="2524" spc="247">
                <a:solidFill>
                  <a:srgbClr val="231F20"/>
                </a:solidFill>
                <a:latin typeface="DM Sans"/>
                <a:ea typeface="DM Sans"/>
                <a:cs typeface="DM Sans"/>
                <a:sym typeface="DM Sans"/>
              </a:rPr>
              <a:t>BASIC LAYERS AND STRUCTURE OF CNN</a:t>
            </a:r>
          </a:p>
        </p:txBody>
      </p:sp>
      <p:sp>
        <p:nvSpPr>
          <p:cNvPr name="TextBox 17" id="17"/>
          <p:cNvSpPr txBox="true"/>
          <p:nvPr/>
        </p:nvSpPr>
        <p:spPr>
          <a:xfrm rot="0">
            <a:off x="6607430" y="5047445"/>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INTRODUCTION TO ALEXNET</a:t>
            </a:r>
          </a:p>
        </p:txBody>
      </p:sp>
      <p:sp>
        <p:nvSpPr>
          <p:cNvPr name="TextBox 18" id="18"/>
          <p:cNvSpPr txBox="true"/>
          <p:nvPr/>
        </p:nvSpPr>
        <p:spPr>
          <a:xfrm rot="0">
            <a:off x="6607430" y="5841663"/>
            <a:ext cx="785245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BASIC LAYERS AND STRUCTURE OF ALEXNET</a:t>
            </a:r>
          </a:p>
        </p:txBody>
      </p:sp>
      <p:sp>
        <p:nvSpPr>
          <p:cNvPr name="TextBox 19" id="19"/>
          <p:cNvSpPr txBox="true"/>
          <p:nvPr/>
        </p:nvSpPr>
        <p:spPr>
          <a:xfrm rot="0">
            <a:off x="6607430" y="6631686"/>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INTRODUCTION TO VIT</a:t>
            </a:r>
          </a:p>
        </p:txBody>
      </p:sp>
      <p:sp>
        <p:nvSpPr>
          <p:cNvPr name="TextBox 20" id="20"/>
          <p:cNvSpPr txBox="true"/>
          <p:nvPr/>
        </p:nvSpPr>
        <p:spPr>
          <a:xfrm rot="0">
            <a:off x="6607430" y="7500382"/>
            <a:ext cx="5790503"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HOW DOES VIT WORK?</a:t>
            </a:r>
          </a:p>
        </p:txBody>
      </p:sp>
      <p:sp>
        <p:nvSpPr>
          <p:cNvPr name="TextBox 21" id="21"/>
          <p:cNvSpPr txBox="true"/>
          <p:nvPr/>
        </p:nvSpPr>
        <p:spPr>
          <a:xfrm rot="0">
            <a:off x="6607430" y="8358257"/>
            <a:ext cx="6076629" cy="418548"/>
          </a:xfrm>
          <a:prstGeom prst="rect">
            <a:avLst/>
          </a:prstGeom>
        </p:spPr>
        <p:txBody>
          <a:bodyPr anchor="t" rtlCol="false" tIns="0" lIns="0" bIns="0" rIns="0">
            <a:spAutoFit/>
          </a:bodyPr>
          <a:lstStyle/>
          <a:p>
            <a:pPr algn="l" marL="0" indent="0" lvl="0">
              <a:lnSpc>
                <a:spcPts val="3483"/>
              </a:lnSpc>
              <a:spcBef>
                <a:spcPct val="0"/>
              </a:spcBef>
            </a:pPr>
            <a:r>
              <a:rPr lang="en-US" sz="2524" spc="247">
                <a:solidFill>
                  <a:srgbClr val="231F20"/>
                </a:solidFill>
                <a:latin typeface="DM Sans"/>
                <a:ea typeface="DM Sans"/>
                <a:cs typeface="DM Sans"/>
                <a:sym typeface="DM Sans"/>
              </a:rPr>
              <a:t>DEMO</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1931670"/>
            <a:ext cx="18288000" cy="6423660"/>
          </a:xfrm>
          <a:custGeom>
            <a:avLst/>
            <a:gdLst/>
            <a:ahLst/>
            <a:cxnLst/>
            <a:rect r="r" b="b" t="t" l="l"/>
            <a:pathLst>
              <a:path h="6423660" w="18288000">
                <a:moveTo>
                  <a:pt x="0" y="0"/>
                </a:moveTo>
                <a:lnTo>
                  <a:pt x="18288000" y="0"/>
                </a:lnTo>
                <a:lnTo>
                  <a:pt x="18288000" y="6423660"/>
                </a:lnTo>
                <a:lnTo>
                  <a:pt x="0" y="6423660"/>
                </a:lnTo>
                <a:lnTo>
                  <a:pt x="0" y="0"/>
                </a:lnTo>
                <a:close/>
              </a:path>
            </a:pathLst>
          </a:custGeom>
          <a:blipFill>
            <a:blip r:embed="rId3"/>
            <a:stretch>
              <a:fillRect l="0" t="0" r="0" b="0"/>
            </a:stretch>
          </a:blipFill>
        </p:spPr>
      </p:sp>
      <p:sp>
        <p:nvSpPr>
          <p:cNvPr name="TextBox 4" id="4"/>
          <p:cNvSpPr txBox="true"/>
          <p:nvPr/>
        </p:nvSpPr>
        <p:spPr>
          <a:xfrm rot="0">
            <a:off x="0" y="429366"/>
            <a:ext cx="11088689" cy="695325"/>
          </a:xfrm>
          <a:prstGeom prst="rect">
            <a:avLst/>
          </a:prstGeom>
        </p:spPr>
        <p:txBody>
          <a:bodyPr anchor="t" rtlCol="false" tIns="0" lIns="0" bIns="0" rIns="0">
            <a:spAutoFit/>
          </a:bodyPr>
          <a:lstStyle/>
          <a:p>
            <a:pPr algn="just">
              <a:lnSpc>
                <a:spcPts val="5249"/>
              </a:lnSpc>
            </a:pPr>
            <a:r>
              <a:rPr lang="en-US" sz="3499" i="true" spc="174">
                <a:solidFill>
                  <a:srgbClr val="FF3131"/>
                </a:solidFill>
                <a:latin typeface="Arial Italics"/>
                <a:ea typeface="Arial Italics"/>
                <a:cs typeface="Arial Italics"/>
                <a:sym typeface="Arial Italics"/>
              </a:rPr>
              <a:t>6. Activation Functions: Sigmoid, Tanh, and ReLU</a:t>
            </a:r>
          </a:p>
        </p:txBody>
      </p:sp>
      <p:sp>
        <p:nvSpPr>
          <p:cNvPr name="TextBox 5" id="5"/>
          <p:cNvSpPr txBox="true"/>
          <p:nvPr/>
        </p:nvSpPr>
        <p:spPr>
          <a:xfrm rot="0">
            <a:off x="1142062" y="-171450"/>
            <a:ext cx="16003876"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ALEXNET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0" y="1430862"/>
            <a:ext cx="7792138" cy="7425276"/>
          </a:xfrm>
          <a:custGeom>
            <a:avLst/>
            <a:gdLst/>
            <a:ahLst/>
            <a:cxnLst/>
            <a:rect r="r" b="b" t="t" l="l"/>
            <a:pathLst>
              <a:path h="7425276" w="7792138">
                <a:moveTo>
                  <a:pt x="0" y="0"/>
                </a:moveTo>
                <a:lnTo>
                  <a:pt x="7792138" y="0"/>
                </a:lnTo>
                <a:lnTo>
                  <a:pt x="7792138" y="7425276"/>
                </a:lnTo>
                <a:lnTo>
                  <a:pt x="0" y="7425276"/>
                </a:lnTo>
                <a:lnTo>
                  <a:pt x="0" y="0"/>
                </a:lnTo>
                <a:close/>
              </a:path>
            </a:pathLst>
          </a:custGeom>
          <a:blipFill>
            <a:blip r:embed="rId3"/>
            <a:stretch>
              <a:fillRect l="0" t="0" r="0" b="0"/>
            </a:stretch>
          </a:blipFill>
        </p:spPr>
      </p:sp>
      <p:sp>
        <p:nvSpPr>
          <p:cNvPr name="Freeform 4" id="4"/>
          <p:cNvSpPr/>
          <p:nvPr/>
        </p:nvSpPr>
        <p:spPr>
          <a:xfrm flipH="false" flipV="false" rot="0">
            <a:off x="7897435" y="1430862"/>
            <a:ext cx="10390565" cy="7425276"/>
          </a:xfrm>
          <a:custGeom>
            <a:avLst/>
            <a:gdLst/>
            <a:ahLst/>
            <a:cxnLst/>
            <a:rect r="r" b="b" t="t" l="l"/>
            <a:pathLst>
              <a:path h="7425276" w="10390565">
                <a:moveTo>
                  <a:pt x="0" y="0"/>
                </a:moveTo>
                <a:lnTo>
                  <a:pt x="10390565" y="0"/>
                </a:lnTo>
                <a:lnTo>
                  <a:pt x="10390565" y="7425276"/>
                </a:lnTo>
                <a:lnTo>
                  <a:pt x="0" y="7425276"/>
                </a:lnTo>
                <a:lnTo>
                  <a:pt x="0" y="0"/>
                </a:lnTo>
                <a:close/>
              </a:path>
            </a:pathLst>
          </a:custGeom>
          <a:blipFill>
            <a:blip r:embed="rId4"/>
            <a:stretch>
              <a:fillRect l="0" t="0" r="0" b="0"/>
            </a:stretch>
          </a:blipFill>
        </p:spPr>
      </p:sp>
      <p:sp>
        <p:nvSpPr>
          <p:cNvPr name="TextBox 5" id="5"/>
          <p:cNvSpPr txBox="true"/>
          <p:nvPr/>
        </p:nvSpPr>
        <p:spPr>
          <a:xfrm rot="0">
            <a:off x="0" y="540535"/>
            <a:ext cx="11088689" cy="695325"/>
          </a:xfrm>
          <a:prstGeom prst="rect">
            <a:avLst/>
          </a:prstGeom>
        </p:spPr>
        <p:txBody>
          <a:bodyPr anchor="t" rtlCol="false" tIns="0" lIns="0" bIns="0" rIns="0">
            <a:spAutoFit/>
          </a:bodyPr>
          <a:lstStyle/>
          <a:p>
            <a:pPr algn="just">
              <a:lnSpc>
                <a:spcPts val="5249"/>
              </a:lnSpc>
            </a:pPr>
            <a:r>
              <a:rPr lang="en-US" sz="3499" i="true" spc="174">
                <a:solidFill>
                  <a:srgbClr val="FF3131"/>
                </a:solidFill>
                <a:latin typeface="Arial Italics"/>
                <a:ea typeface="Arial Italics"/>
                <a:cs typeface="Arial Italics"/>
                <a:sym typeface="Arial Italics"/>
              </a:rPr>
              <a:t>7. Local Response Normalization (LRN)</a:t>
            </a:r>
          </a:p>
        </p:txBody>
      </p:sp>
      <p:sp>
        <p:nvSpPr>
          <p:cNvPr name="TextBox 6" id="6"/>
          <p:cNvSpPr txBox="true"/>
          <p:nvPr/>
        </p:nvSpPr>
        <p:spPr>
          <a:xfrm rot="0">
            <a:off x="1142062" y="-171450"/>
            <a:ext cx="16003876"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ALEXNET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0" y="540535"/>
            <a:ext cx="12848521" cy="695325"/>
          </a:xfrm>
          <a:prstGeom prst="rect">
            <a:avLst/>
          </a:prstGeom>
        </p:spPr>
        <p:txBody>
          <a:bodyPr anchor="t" rtlCol="false" tIns="0" lIns="0" bIns="0" rIns="0">
            <a:spAutoFit/>
          </a:bodyPr>
          <a:lstStyle/>
          <a:p>
            <a:pPr algn="just">
              <a:lnSpc>
                <a:spcPts val="5249"/>
              </a:lnSpc>
            </a:pPr>
            <a:r>
              <a:rPr lang="en-US" sz="3499" i="true" spc="174">
                <a:solidFill>
                  <a:srgbClr val="FF3131"/>
                </a:solidFill>
                <a:latin typeface="Arial Italics"/>
                <a:ea typeface="Arial Italics"/>
                <a:cs typeface="Arial Italics"/>
                <a:sym typeface="Arial Italics"/>
              </a:rPr>
              <a:t>8. Comparison of AlexNet with the older and newer models</a:t>
            </a:r>
          </a:p>
        </p:txBody>
      </p:sp>
      <p:sp>
        <p:nvSpPr>
          <p:cNvPr name="TextBox 4" id="4"/>
          <p:cNvSpPr txBox="true"/>
          <p:nvPr/>
        </p:nvSpPr>
        <p:spPr>
          <a:xfrm rot="0">
            <a:off x="1142062" y="-171450"/>
            <a:ext cx="16003876"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ALEXNET</a:t>
            </a:r>
          </a:p>
        </p:txBody>
      </p:sp>
      <p:sp>
        <p:nvSpPr>
          <p:cNvPr name="TextBox 5" id="5"/>
          <p:cNvSpPr txBox="true"/>
          <p:nvPr/>
        </p:nvSpPr>
        <p:spPr>
          <a:xfrm rot="0">
            <a:off x="4504444" y="5850255"/>
            <a:ext cx="9877754" cy="4436745"/>
          </a:xfrm>
          <a:prstGeom prst="rect">
            <a:avLst/>
          </a:prstGeom>
        </p:spPr>
        <p:txBody>
          <a:bodyPr anchor="t" rtlCol="false" tIns="0" lIns="0" bIns="0" rIns="0">
            <a:spAutoFit/>
          </a:bodyPr>
          <a:lstStyle/>
          <a:p>
            <a:pPr algn="l">
              <a:lnSpc>
                <a:spcPts val="4950"/>
              </a:lnSpc>
            </a:pPr>
            <a:r>
              <a:rPr lang="en-US" sz="3300" spc="165" u="sng">
                <a:solidFill>
                  <a:srgbClr val="000000"/>
                </a:solidFill>
                <a:latin typeface="Times New Roman"/>
                <a:ea typeface="Times New Roman"/>
                <a:cs typeface="Times New Roman"/>
                <a:sym typeface="Times New Roman"/>
              </a:rPr>
              <a:t>Compared to newer models</a:t>
            </a:r>
          </a:p>
          <a:p>
            <a:pPr algn="l" marL="712470" indent="-356235" lvl="1">
              <a:lnSpc>
                <a:spcPts val="4950"/>
              </a:lnSpc>
              <a:buFont typeface="Arial"/>
              <a:buChar char="•"/>
            </a:pPr>
            <a:r>
              <a:rPr lang="en-US" sz="3300" spc="165">
                <a:solidFill>
                  <a:srgbClr val="000000"/>
                </a:solidFill>
                <a:latin typeface="Times New Roman"/>
                <a:ea typeface="Times New Roman"/>
                <a:cs typeface="Times New Roman"/>
                <a:sym typeface="Times New Roman"/>
              </a:rPr>
              <a:t>Requires more training time due to the large model size (60 million parameters).</a:t>
            </a:r>
          </a:p>
          <a:p>
            <a:pPr algn="l" marL="712470" indent="-356235" lvl="1">
              <a:lnSpc>
                <a:spcPts val="4950"/>
              </a:lnSpc>
              <a:buFont typeface="Arial"/>
              <a:buChar char="•"/>
            </a:pPr>
            <a:r>
              <a:rPr lang="en-US" sz="3300" spc="165">
                <a:solidFill>
                  <a:srgbClr val="000000"/>
                </a:solidFill>
                <a:latin typeface="Times New Roman"/>
                <a:ea typeface="Times New Roman"/>
                <a:cs typeface="Times New Roman"/>
                <a:sym typeface="Times New Roman"/>
              </a:rPr>
              <a:t>Its large size mak</a:t>
            </a:r>
            <a:r>
              <a:rPr lang="en-US" sz="3300" spc="165">
                <a:solidFill>
                  <a:srgbClr val="000000"/>
                </a:solidFill>
                <a:latin typeface="Times New Roman"/>
                <a:ea typeface="Times New Roman"/>
                <a:cs typeface="Times New Roman"/>
                <a:sym typeface="Times New Roman"/>
              </a:rPr>
              <a:t>es it unsuitable for devices with limited hardware capabilities.</a:t>
            </a:r>
          </a:p>
          <a:p>
            <a:pPr algn="l" marL="712470" indent="-356235" lvl="1">
              <a:lnSpc>
                <a:spcPts val="4950"/>
              </a:lnSpc>
              <a:buFont typeface="Arial"/>
              <a:buChar char="•"/>
            </a:pPr>
            <a:r>
              <a:rPr lang="en-US" sz="3300" spc="165">
                <a:solidFill>
                  <a:srgbClr val="000000"/>
                </a:solidFill>
                <a:latin typeface="Times New Roman"/>
                <a:ea typeface="Times New Roman"/>
                <a:cs typeface="Times New Roman"/>
                <a:sym typeface="Times New Roman"/>
              </a:rPr>
              <a:t>Features a relatively simple architecture compared to newer models.</a:t>
            </a:r>
          </a:p>
        </p:txBody>
      </p:sp>
      <p:sp>
        <p:nvSpPr>
          <p:cNvPr name="TextBox 6" id="6"/>
          <p:cNvSpPr txBox="true"/>
          <p:nvPr/>
        </p:nvSpPr>
        <p:spPr>
          <a:xfrm rot="0">
            <a:off x="4504444" y="1239881"/>
            <a:ext cx="9877754" cy="4436745"/>
          </a:xfrm>
          <a:prstGeom prst="rect">
            <a:avLst/>
          </a:prstGeom>
        </p:spPr>
        <p:txBody>
          <a:bodyPr anchor="t" rtlCol="false" tIns="0" lIns="0" bIns="0" rIns="0">
            <a:spAutoFit/>
          </a:bodyPr>
          <a:lstStyle/>
          <a:p>
            <a:pPr algn="l">
              <a:lnSpc>
                <a:spcPts val="4950"/>
              </a:lnSpc>
            </a:pPr>
            <a:r>
              <a:rPr lang="en-US" sz="3300" spc="165" u="sng">
                <a:solidFill>
                  <a:srgbClr val="000000"/>
                </a:solidFill>
                <a:latin typeface="Times New Roman"/>
                <a:ea typeface="Times New Roman"/>
                <a:cs typeface="Times New Roman"/>
                <a:sym typeface="Times New Roman"/>
              </a:rPr>
              <a:t>Compared to earlier models</a:t>
            </a:r>
          </a:p>
          <a:p>
            <a:pPr algn="l" marL="712470" indent="-356235" lvl="1">
              <a:lnSpc>
                <a:spcPts val="4950"/>
              </a:lnSpc>
              <a:buFont typeface="Arial"/>
              <a:buChar char="•"/>
            </a:pPr>
            <a:r>
              <a:rPr lang="en-US" sz="3300" spc="165">
                <a:solidFill>
                  <a:srgbClr val="000000"/>
                </a:solidFill>
                <a:latin typeface="Times New Roman"/>
                <a:ea typeface="Times New Roman"/>
                <a:cs typeface="Times New Roman"/>
                <a:sym typeface="Times New Roman"/>
              </a:rPr>
              <a:t>Enabled the use of GPUs for training.</a:t>
            </a:r>
          </a:p>
          <a:p>
            <a:pPr algn="l" marL="712470" indent="-356235" lvl="1">
              <a:lnSpc>
                <a:spcPts val="4950"/>
              </a:lnSpc>
              <a:buFont typeface="Arial"/>
              <a:buChar char="•"/>
            </a:pPr>
            <a:r>
              <a:rPr lang="en-US" sz="3300" spc="165">
                <a:solidFill>
                  <a:srgbClr val="000000"/>
                </a:solidFill>
                <a:latin typeface="Times New Roman"/>
                <a:ea typeface="Times New Roman"/>
                <a:cs typeface="Times New Roman"/>
                <a:sym typeface="Times New Roman"/>
              </a:rPr>
              <a:t>Achieved</a:t>
            </a:r>
            <a:r>
              <a:rPr lang="en-US" sz="3300" spc="165">
                <a:solidFill>
                  <a:srgbClr val="000000"/>
                </a:solidFill>
                <a:latin typeface="Times New Roman"/>
                <a:ea typeface="Times New Roman"/>
                <a:cs typeface="Times New Roman"/>
                <a:sym typeface="Times New Roman"/>
              </a:rPr>
              <a:t> a </a:t>
            </a:r>
            <a:r>
              <a:rPr lang="en-US" sz="3300" spc="165">
                <a:solidFill>
                  <a:srgbClr val="000000"/>
                </a:solidFill>
                <a:latin typeface="Times New Roman"/>
                <a:ea typeface="Times New Roman"/>
                <a:cs typeface="Times New Roman"/>
                <a:sym typeface="Times New Roman"/>
              </a:rPr>
              <a:t>significantly lower error rate compared to prior models.</a:t>
            </a:r>
          </a:p>
          <a:p>
            <a:pPr algn="l" marL="712470" indent="-356235" lvl="1">
              <a:lnSpc>
                <a:spcPts val="4950"/>
              </a:lnSpc>
              <a:buFont typeface="Arial"/>
              <a:buChar char="•"/>
            </a:pPr>
            <a:r>
              <a:rPr lang="en-US" sz="3300" spc="165">
                <a:solidFill>
                  <a:srgbClr val="000000"/>
                </a:solidFill>
                <a:latin typeface="Times New Roman"/>
                <a:ea typeface="Times New Roman"/>
                <a:cs typeface="Times New Roman"/>
                <a:sym typeface="Times New Roman"/>
              </a:rPr>
              <a:t>Served</a:t>
            </a:r>
            <a:r>
              <a:rPr lang="en-US" sz="3300" spc="165">
                <a:solidFill>
                  <a:srgbClr val="000000"/>
                </a:solidFill>
                <a:latin typeface="Times New Roman"/>
                <a:ea typeface="Times New Roman"/>
                <a:cs typeface="Times New Roman"/>
                <a:sym typeface="Times New Roman"/>
              </a:rPr>
              <a:t> a</a:t>
            </a:r>
            <a:r>
              <a:rPr lang="en-US" sz="3300" spc="165">
                <a:solidFill>
                  <a:srgbClr val="000000"/>
                </a:solidFill>
                <a:latin typeface="Times New Roman"/>
                <a:ea typeface="Times New Roman"/>
                <a:cs typeface="Times New Roman"/>
                <a:sym typeface="Times New Roman"/>
              </a:rPr>
              <a:t>s a foundational architecture for subsequent models like ResNet and GoogleNet.</a:t>
            </a:r>
          </a:p>
        </p:txBody>
      </p:sp>
      <p:sp>
        <p:nvSpPr>
          <p:cNvPr name="AutoShape 7" id="7"/>
          <p:cNvSpPr/>
          <p:nvPr/>
        </p:nvSpPr>
        <p:spPr>
          <a:xfrm>
            <a:off x="0" y="5844403"/>
            <a:ext cx="1828800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077750" y="-171450"/>
            <a:ext cx="8639522"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INTRODUCTION TO CNN</a:t>
            </a:r>
          </a:p>
        </p:txBody>
      </p:sp>
      <p:sp>
        <p:nvSpPr>
          <p:cNvPr name="TextBox 4" id="4"/>
          <p:cNvSpPr txBox="true"/>
          <p:nvPr/>
        </p:nvSpPr>
        <p:spPr>
          <a:xfrm rot="0">
            <a:off x="44398" y="1878314"/>
            <a:ext cx="8429070" cy="7379986"/>
          </a:xfrm>
          <a:prstGeom prst="rect">
            <a:avLst/>
          </a:prstGeom>
        </p:spPr>
        <p:txBody>
          <a:bodyPr anchor="t" rtlCol="false" tIns="0" lIns="0" bIns="0" rIns="0">
            <a:spAutoFit/>
          </a:bodyPr>
          <a:lstStyle/>
          <a:p>
            <a:pPr algn="l" marL="647548" indent="-323774" lvl="1">
              <a:lnSpc>
                <a:spcPts val="4139"/>
              </a:lnSpc>
              <a:buFont typeface="Arial"/>
              <a:buChar char="•"/>
            </a:pPr>
            <a:r>
              <a:rPr lang="en-US" sz="2999" spc="293" u="sng">
                <a:solidFill>
                  <a:srgbClr val="231F20"/>
                </a:solidFill>
                <a:latin typeface="Times New Roman"/>
                <a:ea typeface="Times New Roman"/>
                <a:cs typeface="Times New Roman"/>
                <a:sym typeface="Times New Roman"/>
              </a:rPr>
              <a:t>Before LeNet-5:</a:t>
            </a:r>
          </a:p>
          <a:p>
            <a:pPr algn="l">
              <a:lnSpc>
                <a:spcPts val="4139"/>
              </a:lnSpc>
            </a:pPr>
          </a:p>
          <a:p>
            <a:pPr algn="l" marL="1295096" indent="-431699" lvl="2">
              <a:lnSpc>
                <a:spcPts val="4139"/>
              </a:lnSpc>
              <a:buFont typeface="Arial"/>
              <a:buChar char="⚬"/>
            </a:pPr>
            <a:r>
              <a:rPr lang="en-US" sz="2999" spc="293">
                <a:solidFill>
                  <a:srgbClr val="231F20"/>
                </a:solidFill>
                <a:latin typeface="Times New Roman"/>
                <a:ea typeface="Times New Roman"/>
                <a:cs typeface="Times New Roman"/>
                <a:sym typeface="Times New Roman"/>
              </a:rPr>
              <a:t>The idea of multilayer neural networks emerged in the 1980s, but training deep models faced challenges due to computational limitations and the vanishing gradient problem.</a:t>
            </a:r>
          </a:p>
          <a:p>
            <a:pPr algn="l">
              <a:lnSpc>
                <a:spcPts val="4139"/>
              </a:lnSpc>
            </a:pPr>
          </a:p>
          <a:p>
            <a:pPr algn="l" marL="1295096" indent="-431699" lvl="2">
              <a:lnSpc>
                <a:spcPts val="4139"/>
              </a:lnSpc>
              <a:spcBef>
                <a:spcPct val="0"/>
              </a:spcBef>
              <a:buFont typeface="Arial"/>
              <a:buChar char="⚬"/>
            </a:pPr>
            <a:r>
              <a:rPr lang="en-US" sz="2999" spc="293">
                <a:solidFill>
                  <a:srgbClr val="231F20"/>
                </a:solidFill>
                <a:latin typeface="Times New Roman"/>
                <a:ea typeface="Times New Roman"/>
                <a:cs typeface="Times New Roman"/>
                <a:sym typeface="Times New Roman"/>
              </a:rPr>
              <a:t>The development of the Backpropagation algorithm in the late 1980s and 1990s, along with advances in computational power, laid the groundwork for CNN.</a:t>
            </a:r>
          </a:p>
        </p:txBody>
      </p:sp>
      <p:sp>
        <p:nvSpPr>
          <p:cNvPr name="TextBox 5" id="5"/>
          <p:cNvSpPr txBox="true"/>
          <p:nvPr/>
        </p:nvSpPr>
        <p:spPr>
          <a:xfrm rot="0">
            <a:off x="0" y="630555"/>
            <a:ext cx="8473468" cy="662940"/>
          </a:xfrm>
          <a:prstGeom prst="rect">
            <a:avLst/>
          </a:prstGeom>
        </p:spPr>
        <p:txBody>
          <a:bodyPr anchor="t" rtlCol="false" tIns="0" lIns="0" bIns="0" rIns="0">
            <a:spAutoFit/>
          </a:bodyPr>
          <a:lstStyle/>
          <a:p>
            <a:pPr algn="l">
              <a:lnSpc>
                <a:spcPts val="4830"/>
              </a:lnSpc>
              <a:spcBef>
                <a:spcPct val="0"/>
              </a:spcBef>
            </a:pPr>
            <a:r>
              <a:rPr lang="en-US" sz="3500" i="true" spc="343">
                <a:solidFill>
                  <a:srgbClr val="FF3131"/>
                </a:solidFill>
                <a:latin typeface="Arial Italics"/>
                <a:ea typeface="Arial Italics"/>
                <a:cs typeface="Arial Italics"/>
                <a:sym typeface="Arial Italics"/>
              </a:rPr>
              <a:t>1. The Context of CNN Formation</a:t>
            </a:r>
          </a:p>
        </p:txBody>
      </p:sp>
      <p:sp>
        <p:nvSpPr>
          <p:cNvPr name="TextBox 6" id="6"/>
          <p:cNvSpPr txBox="true"/>
          <p:nvPr/>
        </p:nvSpPr>
        <p:spPr>
          <a:xfrm rot="0">
            <a:off x="9397511" y="1878314"/>
            <a:ext cx="8890489" cy="5808345"/>
          </a:xfrm>
          <a:prstGeom prst="rect">
            <a:avLst/>
          </a:prstGeom>
        </p:spPr>
        <p:txBody>
          <a:bodyPr anchor="t" rtlCol="false" tIns="0" lIns="0" bIns="0" rIns="0">
            <a:spAutoFit/>
          </a:bodyPr>
          <a:lstStyle/>
          <a:p>
            <a:pPr algn="l" marL="647700" indent="-323850" lvl="1">
              <a:lnSpc>
                <a:spcPts val="4140"/>
              </a:lnSpc>
              <a:spcBef>
                <a:spcPct val="0"/>
              </a:spcBef>
              <a:buFont typeface="Arial"/>
              <a:buChar char="•"/>
            </a:pPr>
            <a:r>
              <a:rPr lang="en-US" sz="3000" spc="294" strike="noStrike" u="sng">
                <a:solidFill>
                  <a:srgbClr val="231F20"/>
                </a:solidFill>
                <a:latin typeface="Times New Roman"/>
                <a:ea typeface="Times New Roman"/>
                <a:cs typeface="Times New Roman"/>
                <a:sym typeface="Times New Roman"/>
              </a:rPr>
              <a:t>LeNet-5 (1998):</a:t>
            </a:r>
          </a:p>
          <a:p>
            <a:pPr algn="l">
              <a:lnSpc>
                <a:spcPts val="4140"/>
              </a:lnSpc>
              <a:spcBef>
                <a:spcPct val="0"/>
              </a:spcBef>
            </a:pPr>
          </a:p>
          <a:p>
            <a:pPr algn="l" marL="1295400" indent="-431800" lvl="2">
              <a:lnSpc>
                <a:spcPts val="4140"/>
              </a:lnSpc>
              <a:spcBef>
                <a:spcPct val="0"/>
              </a:spcBef>
              <a:buFont typeface="Arial"/>
              <a:buChar char="⚬"/>
            </a:pPr>
            <a:r>
              <a:rPr lang="en-US" sz="3000" spc="294" strike="noStrike">
                <a:solidFill>
                  <a:srgbClr val="231F20"/>
                </a:solidFill>
                <a:latin typeface="Times New Roman"/>
                <a:ea typeface="Times New Roman"/>
                <a:cs typeface="Times New Roman"/>
                <a:sym typeface="Times New Roman"/>
              </a:rPr>
              <a:t>Developed by Yann LeCun for handwritten character classification (e.g., postal code recognition on checks).</a:t>
            </a:r>
          </a:p>
          <a:p>
            <a:pPr algn="l">
              <a:lnSpc>
                <a:spcPts val="4140"/>
              </a:lnSpc>
              <a:spcBef>
                <a:spcPct val="0"/>
              </a:spcBef>
            </a:pPr>
          </a:p>
          <a:p>
            <a:pPr algn="l" marL="1295400" indent="-431800" lvl="2">
              <a:lnSpc>
                <a:spcPts val="4140"/>
              </a:lnSpc>
              <a:buFont typeface="Arial"/>
              <a:buChar char="⚬"/>
            </a:pPr>
            <a:r>
              <a:rPr lang="en-US" sz="3000" spc="294" strike="noStrike">
                <a:solidFill>
                  <a:srgbClr val="231F20"/>
                </a:solidFill>
                <a:latin typeface="Times New Roman"/>
                <a:ea typeface="Times New Roman"/>
                <a:cs typeface="Times New Roman"/>
                <a:sym typeface="Times New Roman"/>
              </a:rPr>
              <a:t>The model opened the first success in the field of computer vision and paved the way for later CNN models up to the present time.</a:t>
            </a:r>
          </a:p>
        </p:txBody>
      </p:sp>
      <p:sp>
        <p:nvSpPr>
          <p:cNvPr name="AutoShape 7" id="7"/>
          <p:cNvSpPr/>
          <p:nvPr/>
        </p:nvSpPr>
        <p:spPr>
          <a:xfrm flipV="true">
            <a:off x="9397511" y="1992614"/>
            <a:ext cx="0" cy="7265686"/>
          </a:xfrm>
          <a:prstGeom prst="line">
            <a:avLst/>
          </a:prstGeom>
          <a:ln cap="flat" w="38100">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077750" y="-171450"/>
            <a:ext cx="8639522"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INTRODUCTION TO CNN</a:t>
            </a:r>
          </a:p>
        </p:txBody>
      </p:sp>
      <p:sp>
        <p:nvSpPr>
          <p:cNvPr name="TextBox 4" id="4"/>
          <p:cNvSpPr txBox="true"/>
          <p:nvPr/>
        </p:nvSpPr>
        <p:spPr>
          <a:xfrm rot="0">
            <a:off x="1028700" y="1868789"/>
            <a:ext cx="16230600" cy="8337423"/>
          </a:xfrm>
          <a:prstGeom prst="rect">
            <a:avLst/>
          </a:prstGeom>
        </p:spPr>
        <p:txBody>
          <a:bodyPr anchor="t" rtlCol="false" tIns="0" lIns="0" bIns="0" rIns="0">
            <a:spAutoFit/>
          </a:bodyPr>
          <a:lstStyle/>
          <a:p>
            <a:pPr algn="l">
              <a:lnSpc>
                <a:spcPts val="4416"/>
              </a:lnSpc>
            </a:pPr>
            <a:r>
              <a:rPr lang="en-US" sz="3200" spc="313">
                <a:solidFill>
                  <a:srgbClr val="231F20"/>
                </a:solidFill>
                <a:latin typeface="Times New Roman"/>
                <a:ea typeface="Times New Roman"/>
                <a:cs typeface="Times New Roman"/>
                <a:sym typeface="Times New Roman"/>
              </a:rPr>
              <a:t>2006: Geoffrey Hinton introduced Deep Belief Networks (DBN), reviving interest in deep learning networks.</a:t>
            </a:r>
          </a:p>
          <a:p>
            <a:pPr algn="l">
              <a:lnSpc>
                <a:spcPts val="4416"/>
              </a:lnSpc>
            </a:pPr>
          </a:p>
          <a:p>
            <a:pPr algn="l">
              <a:lnSpc>
                <a:spcPts val="4416"/>
              </a:lnSpc>
            </a:pPr>
            <a:r>
              <a:rPr lang="en-US" sz="3200" spc="313">
                <a:solidFill>
                  <a:srgbClr val="231F20"/>
                </a:solidFill>
                <a:latin typeface="Times New Roman"/>
                <a:ea typeface="Times New Roman"/>
                <a:cs typeface="Times New Roman"/>
                <a:sym typeface="Times New Roman"/>
              </a:rPr>
              <a:t>2009: The ImageNet dataset was released, providing a large collection of labeled images that accelerated the development of deep learning models.</a:t>
            </a:r>
          </a:p>
          <a:p>
            <a:pPr algn="l">
              <a:lnSpc>
                <a:spcPts val="4416"/>
              </a:lnSpc>
            </a:pPr>
          </a:p>
          <a:p>
            <a:pPr algn="l">
              <a:lnSpc>
                <a:spcPts val="4416"/>
              </a:lnSpc>
            </a:pPr>
            <a:r>
              <a:rPr lang="en-US" sz="3200" spc="313">
                <a:solidFill>
                  <a:srgbClr val="231F20"/>
                </a:solidFill>
                <a:latin typeface="Times New Roman"/>
                <a:ea typeface="Times New Roman"/>
                <a:cs typeface="Times New Roman"/>
                <a:sym typeface="Times New Roman"/>
              </a:rPr>
              <a:t>2012: AlexNet won the ImageNet competition, reducing error rates by 10% compared to the best previous methods, confirming the power of CNN.</a:t>
            </a:r>
          </a:p>
          <a:p>
            <a:pPr algn="l">
              <a:lnSpc>
                <a:spcPts val="4416"/>
              </a:lnSpc>
            </a:pPr>
          </a:p>
          <a:p>
            <a:pPr algn="l">
              <a:lnSpc>
                <a:spcPts val="4416"/>
              </a:lnSpc>
            </a:pPr>
            <a:r>
              <a:rPr lang="en-US" sz="3200" spc="313">
                <a:solidFill>
                  <a:srgbClr val="231F20"/>
                </a:solidFill>
                <a:latin typeface="Times New Roman"/>
                <a:ea typeface="Times New Roman"/>
                <a:cs typeface="Times New Roman"/>
                <a:sym typeface="Times New Roman"/>
              </a:rPr>
              <a:t>2014: The introduction of VGGNet and GoogleNet improved the depth and efficiency of CNN.</a:t>
            </a:r>
          </a:p>
          <a:p>
            <a:pPr algn="l">
              <a:lnSpc>
                <a:spcPts val="4416"/>
              </a:lnSpc>
            </a:pPr>
          </a:p>
          <a:p>
            <a:pPr algn="l">
              <a:lnSpc>
                <a:spcPts val="4416"/>
              </a:lnSpc>
              <a:spcBef>
                <a:spcPct val="0"/>
              </a:spcBef>
            </a:pPr>
            <a:r>
              <a:rPr lang="en-US" sz="3200" spc="313">
                <a:solidFill>
                  <a:srgbClr val="231F20"/>
                </a:solidFill>
                <a:latin typeface="Times New Roman"/>
                <a:ea typeface="Times New Roman"/>
                <a:cs typeface="Times New Roman"/>
                <a:sym typeface="Times New Roman"/>
              </a:rPr>
              <a:t>2015: ResNet (Residual Networks), introduced by Microsoft, enabled the training of extremely deep networks (hundreds of layers) without vanishing gradients.</a:t>
            </a:r>
          </a:p>
        </p:txBody>
      </p:sp>
      <p:sp>
        <p:nvSpPr>
          <p:cNvPr name="TextBox 5" id="5"/>
          <p:cNvSpPr txBox="true"/>
          <p:nvPr/>
        </p:nvSpPr>
        <p:spPr>
          <a:xfrm rot="0">
            <a:off x="0" y="740008"/>
            <a:ext cx="8473468" cy="662940"/>
          </a:xfrm>
          <a:prstGeom prst="rect">
            <a:avLst/>
          </a:prstGeom>
        </p:spPr>
        <p:txBody>
          <a:bodyPr anchor="t" rtlCol="false" tIns="0" lIns="0" bIns="0" rIns="0">
            <a:spAutoFit/>
          </a:bodyPr>
          <a:lstStyle/>
          <a:p>
            <a:pPr algn="l">
              <a:lnSpc>
                <a:spcPts val="4830"/>
              </a:lnSpc>
              <a:spcBef>
                <a:spcPct val="0"/>
              </a:spcBef>
            </a:pPr>
            <a:r>
              <a:rPr lang="en-US" sz="3500" i="true" spc="343">
                <a:solidFill>
                  <a:srgbClr val="FF3131"/>
                </a:solidFill>
                <a:latin typeface="Arial Italics"/>
                <a:ea typeface="Arial Italics"/>
                <a:cs typeface="Arial Italics"/>
                <a:sym typeface="Arial Italics"/>
              </a:rPr>
              <a:t>2. Other Key Milestones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0" y="2485623"/>
            <a:ext cx="9760998" cy="7411212"/>
          </a:xfrm>
          <a:prstGeom prst="rect">
            <a:avLst/>
          </a:prstGeom>
        </p:spPr>
        <p:txBody>
          <a:bodyPr anchor="t" rtlCol="false" tIns="0" lIns="0" bIns="0" rIns="0">
            <a:spAutoFit/>
          </a:bodyPr>
          <a:lstStyle/>
          <a:p>
            <a:pPr algn="l" marL="712470" indent="-356235" lvl="1">
              <a:lnSpc>
                <a:spcPts val="4554"/>
              </a:lnSpc>
              <a:buFont typeface="Arial"/>
              <a:buChar char="•"/>
            </a:pPr>
            <a:r>
              <a:rPr lang="en-US" sz="3300" spc="323">
                <a:solidFill>
                  <a:srgbClr val="231F20"/>
                </a:solidFill>
                <a:latin typeface="DM Sans"/>
                <a:ea typeface="DM Sans"/>
                <a:cs typeface="DM Sans"/>
                <a:sym typeface="DM Sans"/>
              </a:rPr>
              <a:t>CNNs automatically find the most relevant features from data without manual intervention.</a:t>
            </a:r>
          </a:p>
          <a:p>
            <a:pPr algn="l">
              <a:lnSpc>
                <a:spcPts val="4554"/>
              </a:lnSpc>
            </a:pPr>
          </a:p>
          <a:p>
            <a:pPr algn="l" marL="712470" indent="-356235" lvl="1">
              <a:lnSpc>
                <a:spcPts val="4554"/>
              </a:lnSpc>
              <a:buFont typeface="Arial"/>
              <a:buChar char="•"/>
            </a:pPr>
            <a:r>
              <a:rPr lang="en-US" sz="3300" spc="323">
                <a:solidFill>
                  <a:srgbClr val="231F20"/>
                </a:solidFill>
                <a:latin typeface="DM Sans"/>
                <a:ea typeface="DM Sans"/>
                <a:cs typeface="DM Sans"/>
                <a:sym typeface="DM Sans"/>
              </a:rPr>
              <a:t>Thanks to parameter sharing and local processing via convolution, CNN models are computationally more efficient than other models such as FNN or MLP.</a:t>
            </a:r>
          </a:p>
          <a:p>
            <a:pPr algn="l">
              <a:lnSpc>
                <a:spcPts val="4554"/>
              </a:lnSpc>
            </a:pPr>
          </a:p>
          <a:p>
            <a:pPr algn="l" marL="712470" indent="-356235" lvl="1">
              <a:lnSpc>
                <a:spcPts val="4554"/>
              </a:lnSpc>
              <a:spcBef>
                <a:spcPct val="0"/>
              </a:spcBef>
              <a:buFont typeface="Arial"/>
              <a:buChar char="•"/>
            </a:pPr>
            <a:r>
              <a:rPr lang="en-US" sz="3300" spc="323">
                <a:solidFill>
                  <a:srgbClr val="231F20"/>
                </a:solidFill>
                <a:latin typeface="DM Sans"/>
                <a:ea typeface="DM Sans"/>
                <a:cs typeface="DM Sans"/>
                <a:sym typeface="DM Sans"/>
              </a:rPr>
              <a:t>Can be applied to many types of data such as images, audio, video, and even text.</a:t>
            </a:r>
          </a:p>
        </p:txBody>
      </p:sp>
      <p:sp>
        <p:nvSpPr>
          <p:cNvPr name="TextBox 4" id="4"/>
          <p:cNvSpPr txBox="true"/>
          <p:nvPr/>
        </p:nvSpPr>
        <p:spPr>
          <a:xfrm rot="0">
            <a:off x="5082484" y="-171450"/>
            <a:ext cx="8639522"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INTRODUCTION TO CNN</a:t>
            </a:r>
          </a:p>
        </p:txBody>
      </p:sp>
      <p:sp>
        <p:nvSpPr>
          <p:cNvPr name="TextBox 5" id="5"/>
          <p:cNvSpPr txBox="true"/>
          <p:nvPr/>
        </p:nvSpPr>
        <p:spPr>
          <a:xfrm rot="0">
            <a:off x="10164968" y="2866220"/>
            <a:ext cx="7854628" cy="5696712"/>
          </a:xfrm>
          <a:prstGeom prst="rect">
            <a:avLst/>
          </a:prstGeom>
        </p:spPr>
        <p:txBody>
          <a:bodyPr anchor="t" rtlCol="false" tIns="0" lIns="0" bIns="0" rIns="0">
            <a:spAutoFit/>
          </a:bodyPr>
          <a:lstStyle/>
          <a:p>
            <a:pPr algn="l" marL="712470" indent="-356235" lvl="1">
              <a:lnSpc>
                <a:spcPts val="4554"/>
              </a:lnSpc>
              <a:buFont typeface="Arial"/>
              <a:buChar char="•"/>
            </a:pPr>
            <a:r>
              <a:rPr lang="en-US" sz="3300" spc="323">
                <a:solidFill>
                  <a:srgbClr val="231F20"/>
                </a:solidFill>
                <a:latin typeface="DM Sans"/>
                <a:ea typeface="DM Sans"/>
                <a:cs typeface="DM Sans"/>
                <a:sym typeface="DM Sans"/>
              </a:rPr>
              <a:t>CNN requires large datasets to perform well.</a:t>
            </a:r>
          </a:p>
          <a:p>
            <a:pPr algn="l">
              <a:lnSpc>
                <a:spcPts val="4554"/>
              </a:lnSpc>
            </a:pPr>
          </a:p>
          <a:p>
            <a:pPr algn="l" marL="712470" indent="-356235" lvl="1">
              <a:lnSpc>
                <a:spcPts val="4554"/>
              </a:lnSpc>
              <a:buFont typeface="Arial"/>
              <a:buChar char="•"/>
            </a:pPr>
            <a:r>
              <a:rPr lang="en-US" sz="3300" spc="323" strike="noStrike" u="none">
                <a:solidFill>
                  <a:srgbClr val="231F20"/>
                </a:solidFill>
                <a:latin typeface="DM Sans"/>
                <a:ea typeface="DM Sans"/>
                <a:cs typeface="DM Sans"/>
                <a:sym typeface="DM Sans"/>
              </a:rPr>
              <a:t>Training a deep CNN often requires significant computational resources.</a:t>
            </a:r>
          </a:p>
          <a:p>
            <a:pPr algn="l">
              <a:lnSpc>
                <a:spcPts val="4554"/>
              </a:lnSpc>
              <a:spcBef>
                <a:spcPct val="0"/>
              </a:spcBef>
            </a:pPr>
          </a:p>
          <a:p>
            <a:pPr algn="l" marL="712470" indent="-356235" lvl="1">
              <a:lnSpc>
                <a:spcPts val="4554"/>
              </a:lnSpc>
              <a:spcBef>
                <a:spcPct val="0"/>
              </a:spcBef>
              <a:buFont typeface="Arial"/>
              <a:buChar char="•"/>
            </a:pPr>
            <a:r>
              <a:rPr lang="en-US" sz="3300" spc="323" strike="noStrike" u="none">
                <a:solidFill>
                  <a:srgbClr val="231F20"/>
                </a:solidFill>
                <a:latin typeface="DM Sans"/>
                <a:ea typeface="DM Sans"/>
                <a:cs typeface="DM Sans"/>
                <a:sym typeface="DM Sans"/>
              </a:rPr>
              <a:t>It is challenging to understand the logic behind CNN decisions.</a:t>
            </a:r>
          </a:p>
        </p:txBody>
      </p:sp>
      <p:sp>
        <p:nvSpPr>
          <p:cNvPr name="TextBox 6" id="6"/>
          <p:cNvSpPr txBox="true"/>
          <p:nvPr/>
        </p:nvSpPr>
        <p:spPr>
          <a:xfrm rot="0">
            <a:off x="2913535" y="1535584"/>
            <a:ext cx="4337898" cy="756285"/>
          </a:xfrm>
          <a:prstGeom prst="rect">
            <a:avLst/>
          </a:prstGeom>
        </p:spPr>
        <p:txBody>
          <a:bodyPr anchor="t" rtlCol="false" tIns="0" lIns="0" bIns="0" rIns="0">
            <a:spAutoFit/>
          </a:bodyPr>
          <a:lstStyle/>
          <a:p>
            <a:pPr algn="l">
              <a:lnSpc>
                <a:spcPts val="5519"/>
              </a:lnSpc>
              <a:spcBef>
                <a:spcPct val="0"/>
              </a:spcBef>
            </a:pPr>
            <a:r>
              <a:rPr lang="en-US" sz="3999" spc="391">
                <a:solidFill>
                  <a:srgbClr val="FF3131"/>
                </a:solidFill>
                <a:latin typeface="Times New Roman"/>
                <a:ea typeface="Times New Roman"/>
                <a:cs typeface="Times New Roman"/>
                <a:sym typeface="Times New Roman"/>
              </a:rPr>
              <a:t>ADVANTAGES</a:t>
            </a:r>
          </a:p>
        </p:txBody>
      </p:sp>
      <p:sp>
        <p:nvSpPr>
          <p:cNvPr name="AutoShape 7" id="7"/>
          <p:cNvSpPr/>
          <p:nvPr/>
        </p:nvSpPr>
        <p:spPr>
          <a:xfrm flipV="true">
            <a:off x="9933171" y="1938745"/>
            <a:ext cx="59624" cy="7957947"/>
          </a:xfrm>
          <a:prstGeom prst="line">
            <a:avLst/>
          </a:prstGeom>
          <a:ln cap="flat" w="38100">
            <a:solidFill>
              <a:srgbClr val="000000"/>
            </a:solidFill>
            <a:prstDash val="solid"/>
            <a:headEnd type="none" len="sm" w="sm"/>
            <a:tailEnd type="none" len="sm" w="sm"/>
          </a:ln>
        </p:spPr>
      </p:sp>
      <p:sp>
        <p:nvSpPr>
          <p:cNvPr name="TextBox 8" id="8"/>
          <p:cNvSpPr txBox="true"/>
          <p:nvPr/>
        </p:nvSpPr>
        <p:spPr>
          <a:xfrm rot="0">
            <a:off x="0" y="630555"/>
            <a:ext cx="10164968" cy="662940"/>
          </a:xfrm>
          <a:prstGeom prst="rect">
            <a:avLst/>
          </a:prstGeom>
        </p:spPr>
        <p:txBody>
          <a:bodyPr anchor="t" rtlCol="false" tIns="0" lIns="0" bIns="0" rIns="0">
            <a:spAutoFit/>
          </a:bodyPr>
          <a:lstStyle/>
          <a:p>
            <a:pPr algn="l">
              <a:lnSpc>
                <a:spcPts val="4830"/>
              </a:lnSpc>
              <a:spcBef>
                <a:spcPct val="0"/>
              </a:spcBef>
            </a:pPr>
            <a:r>
              <a:rPr lang="en-US" sz="3500" i="true" spc="343">
                <a:solidFill>
                  <a:srgbClr val="FF3131"/>
                </a:solidFill>
                <a:latin typeface="Arial Italics"/>
                <a:ea typeface="Arial Italics"/>
                <a:cs typeface="Arial Italics"/>
                <a:sym typeface="Arial Italics"/>
              </a:rPr>
              <a:t>3. Advantages and Disadvantages of CNN</a:t>
            </a:r>
          </a:p>
        </p:txBody>
      </p:sp>
      <p:sp>
        <p:nvSpPr>
          <p:cNvPr name="TextBox 9" id="9"/>
          <p:cNvSpPr txBox="true"/>
          <p:nvPr/>
        </p:nvSpPr>
        <p:spPr>
          <a:xfrm rot="0">
            <a:off x="11868530" y="1535584"/>
            <a:ext cx="5390770" cy="756285"/>
          </a:xfrm>
          <a:prstGeom prst="rect">
            <a:avLst/>
          </a:prstGeom>
        </p:spPr>
        <p:txBody>
          <a:bodyPr anchor="t" rtlCol="false" tIns="0" lIns="0" bIns="0" rIns="0">
            <a:spAutoFit/>
          </a:bodyPr>
          <a:lstStyle/>
          <a:p>
            <a:pPr algn="l">
              <a:lnSpc>
                <a:spcPts val="5519"/>
              </a:lnSpc>
              <a:spcBef>
                <a:spcPct val="0"/>
              </a:spcBef>
            </a:pPr>
            <a:r>
              <a:rPr lang="en-US" sz="3999" spc="391">
                <a:solidFill>
                  <a:srgbClr val="FF3131"/>
                </a:solidFill>
                <a:latin typeface="Times New Roman"/>
                <a:ea typeface="Times New Roman"/>
                <a:cs typeface="Times New Roman"/>
                <a:sym typeface="Times New Roman"/>
              </a:rPr>
              <a:t>DISADVANTAGES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082484" y="-171450"/>
            <a:ext cx="8639522"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INTRODUCTION TO CNN</a:t>
            </a:r>
          </a:p>
        </p:txBody>
      </p:sp>
      <p:sp>
        <p:nvSpPr>
          <p:cNvPr name="TextBox 4" id="4"/>
          <p:cNvSpPr txBox="true"/>
          <p:nvPr/>
        </p:nvSpPr>
        <p:spPr>
          <a:xfrm rot="0">
            <a:off x="0" y="578635"/>
            <a:ext cx="10164968" cy="662940"/>
          </a:xfrm>
          <a:prstGeom prst="rect">
            <a:avLst/>
          </a:prstGeom>
        </p:spPr>
        <p:txBody>
          <a:bodyPr anchor="t" rtlCol="false" tIns="0" lIns="0" bIns="0" rIns="0">
            <a:spAutoFit/>
          </a:bodyPr>
          <a:lstStyle/>
          <a:p>
            <a:pPr algn="l">
              <a:lnSpc>
                <a:spcPts val="4830"/>
              </a:lnSpc>
              <a:spcBef>
                <a:spcPct val="0"/>
              </a:spcBef>
            </a:pPr>
            <a:r>
              <a:rPr lang="en-US" sz="3500" i="true" spc="343">
                <a:solidFill>
                  <a:srgbClr val="FF3131"/>
                </a:solidFill>
                <a:latin typeface="Arial Italics"/>
                <a:ea typeface="Arial Italics"/>
                <a:cs typeface="Arial Italics"/>
                <a:sym typeface="Arial Italics"/>
              </a:rPr>
              <a:t>4. Applications of CNN in Modern Life</a:t>
            </a:r>
          </a:p>
        </p:txBody>
      </p:sp>
      <p:grpSp>
        <p:nvGrpSpPr>
          <p:cNvPr name="Group 5" id="5"/>
          <p:cNvGrpSpPr/>
          <p:nvPr/>
        </p:nvGrpSpPr>
        <p:grpSpPr>
          <a:xfrm rot="0">
            <a:off x="0" y="1280449"/>
            <a:ext cx="5597923" cy="3229081"/>
            <a:chOff x="0" y="0"/>
            <a:chExt cx="4199545" cy="2422447"/>
          </a:xfrm>
        </p:grpSpPr>
        <p:sp>
          <p:nvSpPr>
            <p:cNvPr name="Freeform 6" id="6"/>
            <p:cNvSpPr/>
            <p:nvPr/>
          </p:nvSpPr>
          <p:spPr>
            <a:xfrm flipH="false" flipV="false" rot="0">
              <a:off x="0" y="0"/>
              <a:ext cx="4199545" cy="2422447"/>
            </a:xfrm>
            <a:custGeom>
              <a:avLst/>
              <a:gdLst/>
              <a:ahLst/>
              <a:cxnLst/>
              <a:rect r="r" b="b" t="t" l="l"/>
              <a:pathLst>
                <a:path h="2422447" w="4199545">
                  <a:moveTo>
                    <a:pt x="4075085" y="2422447"/>
                  </a:moveTo>
                  <a:lnTo>
                    <a:pt x="124460" y="2422447"/>
                  </a:lnTo>
                  <a:cubicBezTo>
                    <a:pt x="55880" y="2422447"/>
                    <a:pt x="0" y="2366567"/>
                    <a:pt x="0" y="2297987"/>
                  </a:cubicBezTo>
                  <a:lnTo>
                    <a:pt x="0" y="124460"/>
                  </a:lnTo>
                  <a:cubicBezTo>
                    <a:pt x="0" y="55880"/>
                    <a:pt x="55880" y="0"/>
                    <a:pt x="124460" y="0"/>
                  </a:cubicBezTo>
                  <a:lnTo>
                    <a:pt x="4075085" y="0"/>
                  </a:lnTo>
                  <a:cubicBezTo>
                    <a:pt x="4143665" y="0"/>
                    <a:pt x="4199545" y="55880"/>
                    <a:pt x="4199545" y="124460"/>
                  </a:cubicBezTo>
                  <a:lnTo>
                    <a:pt x="4199545" y="2297987"/>
                  </a:lnTo>
                  <a:cubicBezTo>
                    <a:pt x="4199545" y="2366567"/>
                    <a:pt x="4143665" y="2422447"/>
                    <a:pt x="4075085" y="2422447"/>
                  </a:cubicBezTo>
                  <a:close/>
                </a:path>
              </a:pathLst>
            </a:custGeom>
            <a:solidFill>
              <a:srgbClr val="F3F5F6"/>
            </a:solidFill>
          </p:spPr>
        </p:sp>
      </p:grpSp>
      <p:sp>
        <p:nvSpPr>
          <p:cNvPr name="TextBox 7" id="7"/>
          <p:cNvSpPr txBox="true"/>
          <p:nvPr/>
        </p:nvSpPr>
        <p:spPr>
          <a:xfrm rot="0">
            <a:off x="376604" y="2405676"/>
            <a:ext cx="4731157" cy="2038350"/>
          </a:xfrm>
          <a:prstGeom prst="rect">
            <a:avLst/>
          </a:prstGeom>
        </p:spPr>
        <p:txBody>
          <a:bodyPr anchor="t" rtlCol="false" tIns="0" lIns="0" bIns="0" rIns="0">
            <a:spAutoFit/>
          </a:bodyPr>
          <a:lstStyle/>
          <a:p>
            <a:pPr algn="l" marL="647700" indent="-323850" lvl="1">
              <a:lnSpc>
                <a:spcPts val="3900"/>
              </a:lnSpc>
              <a:buFont typeface="Arial"/>
              <a:buChar char="•"/>
            </a:pPr>
            <a:r>
              <a:rPr lang="en-US" sz="3000" spc="294">
                <a:solidFill>
                  <a:srgbClr val="231F20"/>
                </a:solidFill>
                <a:latin typeface="Times New Roman"/>
                <a:ea typeface="Times New Roman"/>
                <a:cs typeface="Times New Roman"/>
                <a:sym typeface="Times New Roman"/>
              </a:rPr>
              <a:t>Face Recogn</a:t>
            </a:r>
            <a:r>
              <a:rPr lang="en-US" sz="3000" spc="294">
                <a:solidFill>
                  <a:srgbClr val="231F20"/>
                </a:solidFill>
                <a:latin typeface="Times New Roman"/>
                <a:ea typeface="Times New Roman"/>
                <a:cs typeface="Times New Roman"/>
                <a:sym typeface="Times New Roman"/>
              </a:rPr>
              <a:t>ition</a:t>
            </a:r>
          </a:p>
          <a:p>
            <a:pPr algn="l" marL="647700" indent="-323850" lvl="1">
              <a:lnSpc>
                <a:spcPts val="3900"/>
              </a:lnSpc>
              <a:buFont typeface="Arial"/>
              <a:buChar char="•"/>
            </a:pPr>
            <a:r>
              <a:rPr lang="en-US" sz="3000" spc="294">
                <a:solidFill>
                  <a:srgbClr val="231F20"/>
                </a:solidFill>
                <a:latin typeface="Times New Roman"/>
                <a:ea typeface="Times New Roman"/>
                <a:cs typeface="Times New Roman"/>
                <a:sym typeface="Times New Roman"/>
              </a:rPr>
              <a:t>Object Detection</a:t>
            </a:r>
          </a:p>
          <a:p>
            <a:pPr algn="l" marL="647700" indent="-323850" lvl="1">
              <a:lnSpc>
                <a:spcPts val="3900"/>
              </a:lnSpc>
              <a:buFont typeface="Arial"/>
              <a:buChar char="•"/>
            </a:pPr>
            <a:r>
              <a:rPr lang="en-US" sz="3000" spc="294">
                <a:solidFill>
                  <a:srgbClr val="231F20"/>
                </a:solidFill>
                <a:latin typeface="Times New Roman"/>
                <a:ea typeface="Times New Roman"/>
                <a:cs typeface="Times New Roman"/>
                <a:sym typeface="Times New Roman"/>
              </a:rPr>
              <a:t>Image Classification</a:t>
            </a:r>
          </a:p>
          <a:p>
            <a:pPr algn="l" marL="0" indent="0" lvl="0">
              <a:lnSpc>
                <a:spcPts val="3900"/>
              </a:lnSpc>
              <a:spcBef>
                <a:spcPct val="0"/>
              </a:spcBef>
            </a:pPr>
          </a:p>
        </p:txBody>
      </p:sp>
      <p:sp>
        <p:nvSpPr>
          <p:cNvPr name="TextBox 8" id="8"/>
          <p:cNvSpPr txBox="true"/>
          <p:nvPr/>
        </p:nvSpPr>
        <p:spPr>
          <a:xfrm rot="0">
            <a:off x="141908" y="1437543"/>
            <a:ext cx="5200549" cy="745236"/>
          </a:xfrm>
          <a:prstGeom prst="rect">
            <a:avLst/>
          </a:prstGeom>
        </p:spPr>
        <p:txBody>
          <a:bodyPr anchor="t" rtlCol="false" tIns="0" lIns="0" bIns="0" rIns="0">
            <a:spAutoFit/>
          </a:bodyPr>
          <a:lstStyle/>
          <a:p>
            <a:pPr algn="l" marL="0" indent="0" lvl="1">
              <a:lnSpc>
                <a:spcPts val="5652"/>
              </a:lnSpc>
              <a:spcBef>
                <a:spcPct val="0"/>
              </a:spcBef>
            </a:pPr>
            <a:r>
              <a:rPr lang="en-US" sz="3600" spc="352">
                <a:solidFill>
                  <a:srgbClr val="231F20"/>
                </a:solidFill>
                <a:latin typeface="Times New Roman"/>
                <a:ea typeface="Times New Roman"/>
                <a:cs typeface="Times New Roman"/>
                <a:sym typeface="Times New Roman"/>
              </a:rPr>
              <a:t>COMPUTER VISION</a:t>
            </a:r>
          </a:p>
        </p:txBody>
      </p:sp>
      <p:grpSp>
        <p:nvGrpSpPr>
          <p:cNvPr name="Group 9" id="9"/>
          <p:cNvGrpSpPr/>
          <p:nvPr/>
        </p:nvGrpSpPr>
        <p:grpSpPr>
          <a:xfrm rot="0">
            <a:off x="0" y="6208151"/>
            <a:ext cx="6771916" cy="4002867"/>
            <a:chOff x="0" y="0"/>
            <a:chExt cx="4500926" cy="2660489"/>
          </a:xfrm>
        </p:grpSpPr>
        <p:sp>
          <p:nvSpPr>
            <p:cNvPr name="Freeform 10" id="10"/>
            <p:cNvSpPr/>
            <p:nvPr/>
          </p:nvSpPr>
          <p:spPr>
            <a:xfrm flipH="false" flipV="false" rot="0">
              <a:off x="0" y="0"/>
              <a:ext cx="4500926" cy="2660490"/>
            </a:xfrm>
            <a:custGeom>
              <a:avLst/>
              <a:gdLst/>
              <a:ahLst/>
              <a:cxnLst/>
              <a:rect r="r" b="b" t="t" l="l"/>
              <a:pathLst>
                <a:path h="2660490" w="4500926">
                  <a:moveTo>
                    <a:pt x="4376466" y="2660489"/>
                  </a:moveTo>
                  <a:lnTo>
                    <a:pt x="124460" y="2660489"/>
                  </a:lnTo>
                  <a:cubicBezTo>
                    <a:pt x="55880" y="2660489"/>
                    <a:pt x="0" y="2604609"/>
                    <a:pt x="0" y="2536029"/>
                  </a:cubicBezTo>
                  <a:lnTo>
                    <a:pt x="0" y="124460"/>
                  </a:lnTo>
                  <a:cubicBezTo>
                    <a:pt x="0" y="55880"/>
                    <a:pt x="55880" y="0"/>
                    <a:pt x="124460" y="0"/>
                  </a:cubicBezTo>
                  <a:lnTo>
                    <a:pt x="4376466" y="0"/>
                  </a:lnTo>
                  <a:cubicBezTo>
                    <a:pt x="4445046" y="0"/>
                    <a:pt x="4500926" y="55880"/>
                    <a:pt x="4500926" y="124460"/>
                  </a:cubicBezTo>
                  <a:lnTo>
                    <a:pt x="4500926" y="2536030"/>
                  </a:lnTo>
                  <a:cubicBezTo>
                    <a:pt x="4500926" y="2604609"/>
                    <a:pt x="4445046" y="2660490"/>
                    <a:pt x="4376466" y="2660490"/>
                  </a:cubicBezTo>
                  <a:close/>
                </a:path>
              </a:pathLst>
            </a:custGeom>
            <a:solidFill>
              <a:srgbClr val="F3F5F6"/>
            </a:solidFill>
          </p:spPr>
        </p:sp>
      </p:grpSp>
      <p:sp>
        <p:nvSpPr>
          <p:cNvPr name="TextBox 11" id="11"/>
          <p:cNvSpPr txBox="true"/>
          <p:nvPr/>
        </p:nvSpPr>
        <p:spPr>
          <a:xfrm rot="0">
            <a:off x="197038" y="7182068"/>
            <a:ext cx="6574878" cy="3028950"/>
          </a:xfrm>
          <a:prstGeom prst="rect">
            <a:avLst/>
          </a:prstGeom>
        </p:spPr>
        <p:txBody>
          <a:bodyPr anchor="t" rtlCol="false" tIns="0" lIns="0" bIns="0" rIns="0">
            <a:spAutoFit/>
          </a:bodyPr>
          <a:lstStyle/>
          <a:p>
            <a:pPr algn="l" marL="647700" indent="-323850" lvl="1">
              <a:lnSpc>
                <a:spcPts val="3900"/>
              </a:lnSpc>
              <a:buFont typeface="Arial"/>
              <a:buChar char="•"/>
            </a:pPr>
            <a:r>
              <a:rPr lang="en-US" sz="3000" spc="294" strike="noStrike" u="none">
                <a:solidFill>
                  <a:srgbClr val="231F20"/>
                </a:solidFill>
                <a:latin typeface="Times New Roman"/>
                <a:ea typeface="Times New Roman"/>
                <a:cs typeface="Times New Roman"/>
                <a:sym typeface="Times New Roman"/>
              </a:rPr>
              <a:t>Medical imaging diagnosis, such as X-rays, MRIs, or CT scans</a:t>
            </a:r>
          </a:p>
          <a:p>
            <a:pPr algn="l" marL="647700" indent="-323850" lvl="1">
              <a:lnSpc>
                <a:spcPts val="3900"/>
              </a:lnSpc>
              <a:spcBef>
                <a:spcPct val="0"/>
              </a:spcBef>
              <a:buFont typeface="Arial"/>
              <a:buChar char="•"/>
            </a:pPr>
            <a:r>
              <a:rPr lang="en-US" sz="3000" spc="294" strike="noStrike" u="none">
                <a:solidFill>
                  <a:srgbClr val="231F20"/>
                </a:solidFill>
                <a:latin typeface="Times New Roman"/>
                <a:ea typeface="Times New Roman"/>
                <a:cs typeface="Times New Roman"/>
                <a:sym typeface="Times New Roman"/>
              </a:rPr>
              <a:t>Tumor segmentation in medical images</a:t>
            </a:r>
          </a:p>
          <a:p>
            <a:pPr algn="l" marL="0" indent="0" lvl="0">
              <a:lnSpc>
                <a:spcPts val="3900"/>
              </a:lnSpc>
              <a:spcBef>
                <a:spcPct val="0"/>
              </a:spcBef>
            </a:pPr>
          </a:p>
        </p:txBody>
      </p:sp>
      <p:sp>
        <p:nvSpPr>
          <p:cNvPr name="TextBox 12" id="12"/>
          <p:cNvSpPr txBox="true"/>
          <p:nvPr/>
        </p:nvSpPr>
        <p:spPr>
          <a:xfrm rot="0">
            <a:off x="1360313" y="6217757"/>
            <a:ext cx="3854253" cy="745236"/>
          </a:xfrm>
          <a:prstGeom prst="rect">
            <a:avLst/>
          </a:prstGeom>
        </p:spPr>
        <p:txBody>
          <a:bodyPr anchor="t" rtlCol="false" tIns="0" lIns="0" bIns="0" rIns="0">
            <a:spAutoFit/>
          </a:bodyPr>
          <a:lstStyle/>
          <a:p>
            <a:pPr algn="l" marL="0" indent="0" lvl="1">
              <a:lnSpc>
                <a:spcPts val="5652"/>
              </a:lnSpc>
              <a:spcBef>
                <a:spcPct val="0"/>
              </a:spcBef>
            </a:pPr>
            <a:r>
              <a:rPr lang="en-US" sz="3600" spc="352">
                <a:solidFill>
                  <a:srgbClr val="231F20"/>
                </a:solidFill>
                <a:latin typeface="Times New Roman"/>
                <a:ea typeface="Times New Roman"/>
                <a:cs typeface="Times New Roman"/>
                <a:sym typeface="Times New Roman"/>
              </a:rPr>
              <a:t>HEALTHCARE</a:t>
            </a:r>
          </a:p>
        </p:txBody>
      </p:sp>
      <p:grpSp>
        <p:nvGrpSpPr>
          <p:cNvPr name="Group 13" id="13"/>
          <p:cNvGrpSpPr/>
          <p:nvPr/>
        </p:nvGrpSpPr>
        <p:grpSpPr>
          <a:xfrm rot="0">
            <a:off x="11530736" y="976779"/>
            <a:ext cx="6757264" cy="3582281"/>
            <a:chOff x="0" y="0"/>
            <a:chExt cx="5875816" cy="3114992"/>
          </a:xfrm>
        </p:grpSpPr>
        <p:sp>
          <p:nvSpPr>
            <p:cNvPr name="Freeform 14" id="14"/>
            <p:cNvSpPr/>
            <p:nvPr/>
          </p:nvSpPr>
          <p:spPr>
            <a:xfrm flipH="false" flipV="false" rot="0">
              <a:off x="0" y="0"/>
              <a:ext cx="5875816" cy="3114992"/>
            </a:xfrm>
            <a:custGeom>
              <a:avLst/>
              <a:gdLst/>
              <a:ahLst/>
              <a:cxnLst/>
              <a:rect r="r" b="b" t="t" l="l"/>
              <a:pathLst>
                <a:path h="3114992" w="5875816">
                  <a:moveTo>
                    <a:pt x="5751356" y="3114992"/>
                  </a:moveTo>
                  <a:lnTo>
                    <a:pt x="124460" y="3114992"/>
                  </a:lnTo>
                  <a:cubicBezTo>
                    <a:pt x="55880" y="3114992"/>
                    <a:pt x="0" y="3059112"/>
                    <a:pt x="0" y="2990532"/>
                  </a:cubicBezTo>
                  <a:lnTo>
                    <a:pt x="0" y="124460"/>
                  </a:lnTo>
                  <a:cubicBezTo>
                    <a:pt x="0" y="55880"/>
                    <a:pt x="55880" y="0"/>
                    <a:pt x="124460" y="0"/>
                  </a:cubicBezTo>
                  <a:lnTo>
                    <a:pt x="5751356" y="0"/>
                  </a:lnTo>
                  <a:cubicBezTo>
                    <a:pt x="5819935" y="0"/>
                    <a:pt x="5875816" y="55880"/>
                    <a:pt x="5875816" y="124460"/>
                  </a:cubicBezTo>
                  <a:lnTo>
                    <a:pt x="5875816" y="2990532"/>
                  </a:lnTo>
                  <a:cubicBezTo>
                    <a:pt x="5875816" y="3059112"/>
                    <a:pt x="5819935" y="3114992"/>
                    <a:pt x="5751356" y="3114992"/>
                  </a:cubicBezTo>
                  <a:close/>
                </a:path>
              </a:pathLst>
            </a:custGeom>
            <a:solidFill>
              <a:srgbClr val="F3F5F6"/>
            </a:solidFill>
          </p:spPr>
        </p:sp>
      </p:grpSp>
      <p:sp>
        <p:nvSpPr>
          <p:cNvPr name="TextBox 15" id="15"/>
          <p:cNvSpPr txBox="true"/>
          <p:nvPr/>
        </p:nvSpPr>
        <p:spPr>
          <a:xfrm rot="0">
            <a:off x="11954328" y="2206386"/>
            <a:ext cx="5910081" cy="2038350"/>
          </a:xfrm>
          <a:prstGeom prst="rect">
            <a:avLst/>
          </a:prstGeom>
        </p:spPr>
        <p:txBody>
          <a:bodyPr anchor="t" rtlCol="false" tIns="0" lIns="0" bIns="0" rIns="0">
            <a:spAutoFit/>
          </a:bodyPr>
          <a:lstStyle/>
          <a:p>
            <a:pPr algn="l" marL="647700" indent="-323850" lvl="1">
              <a:lnSpc>
                <a:spcPts val="3900"/>
              </a:lnSpc>
              <a:buFont typeface="Arial"/>
              <a:buChar char="•"/>
            </a:pPr>
            <a:r>
              <a:rPr lang="en-US" sz="3000" spc="294">
                <a:solidFill>
                  <a:srgbClr val="231F20"/>
                </a:solidFill>
                <a:latin typeface="Times New Roman"/>
                <a:ea typeface="Times New Roman"/>
                <a:cs typeface="Times New Roman"/>
                <a:sym typeface="Times New Roman"/>
              </a:rPr>
              <a:t>Lane detection and traffic sign recognition</a:t>
            </a:r>
          </a:p>
          <a:p>
            <a:pPr algn="l" marL="647700" indent="-323850" lvl="1">
              <a:lnSpc>
                <a:spcPts val="3900"/>
              </a:lnSpc>
              <a:spcBef>
                <a:spcPct val="0"/>
              </a:spcBef>
              <a:buFont typeface="Arial"/>
              <a:buChar char="•"/>
            </a:pPr>
            <a:r>
              <a:rPr lang="en-US" sz="3000" spc="294">
                <a:solidFill>
                  <a:srgbClr val="231F20"/>
                </a:solidFill>
                <a:latin typeface="Times New Roman"/>
                <a:ea typeface="Times New Roman"/>
                <a:cs typeface="Times New Roman"/>
                <a:sym typeface="Times New Roman"/>
              </a:rPr>
              <a:t>Predicting the motion of objects on the road</a:t>
            </a:r>
          </a:p>
        </p:txBody>
      </p:sp>
      <p:sp>
        <p:nvSpPr>
          <p:cNvPr name="TextBox 16" id="16"/>
          <p:cNvSpPr txBox="true"/>
          <p:nvPr/>
        </p:nvSpPr>
        <p:spPr>
          <a:xfrm rot="0">
            <a:off x="12061257" y="776754"/>
            <a:ext cx="5696221" cy="1459611"/>
          </a:xfrm>
          <a:prstGeom prst="rect">
            <a:avLst/>
          </a:prstGeom>
        </p:spPr>
        <p:txBody>
          <a:bodyPr anchor="t" rtlCol="false" tIns="0" lIns="0" bIns="0" rIns="0">
            <a:spAutoFit/>
          </a:bodyPr>
          <a:lstStyle/>
          <a:p>
            <a:pPr algn="l" marL="0" indent="0" lvl="1">
              <a:lnSpc>
                <a:spcPts val="5652"/>
              </a:lnSpc>
              <a:spcBef>
                <a:spcPct val="0"/>
              </a:spcBef>
            </a:pPr>
            <a:r>
              <a:rPr lang="en-US" sz="3600" spc="352">
                <a:solidFill>
                  <a:srgbClr val="231F20"/>
                </a:solidFill>
                <a:latin typeface="Times New Roman"/>
                <a:ea typeface="Times New Roman"/>
                <a:cs typeface="Times New Roman"/>
                <a:sym typeface="Times New Roman"/>
              </a:rPr>
              <a:t>AUTOMATION AND SELF-DRIVING CARS</a:t>
            </a:r>
          </a:p>
        </p:txBody>
      </p:sp>
      <p:grpSp>
        <p:nvGrpSpPr>
          <p:cNvPr name="Group 17" id="17"/>
          <p:cNvGrpSpPr/>
          <p:nvPr/>
        </p:nvGrpSpPr>
        <p:grpSpPr>
          <a:xfrm rot="0">
            <a:off x="11810964" y="6581145"/>
            <a:ext cx="6468507" cy="3629874"/>
            <a:chOff x="0" y="0"/>
            <a:chExt cx="5875816" cy="3297278"/>
          </a:xfrm>
        </p:grpSpPr>
        <p:sp>
          <p:nvSpPr>
            <p:cNvPr name="Freeform 18" id="18"/>
            <p:cNvSpPr/>
            <p:nvPr/>
          </p:nvSpPr>
          <p:spPr>
            <a:xfrm flipH="false" flipV="false" rot="0">
              <a:off x="0" y="0"/>
              <a:ext cx="5875816" cy="3297278"/>
            </a:xfrm>
            <a:custGeom>
              <a:avLst/>
              <a:gdLst/>
              <a:ahLst/>
              <a:cxnLst/>
              <a:rect r="r" b="b" t="t" l="l"/>
              <a:pathLst>
                <a:path h="3297278" w="5875816">
                  <a:moveTo>
                    <a:pt x="5751356" y="3297278"/>
                  </a:moveTo>
                  <a:lnTo>
                    <a:pt x="124460" y="3297278"/>
                  </a:lnTo>
                  <a:cubicBezTo>
                    <a:pt x="55880" y="3297278"/>
                    <a:pt x="0" y="3241398"/>
                    <a:pt x="0" y="3172818"/>
                  </a:cubicBezTo>
                  <a:lnTo>
                    <a:pt x="0" y="124460"/>
                  </a:lnTo>
                  <a:cubicBezTo>
                    <a:pt x="0" y="55880"/>
                    <a:pt x="55880" y="0"/>
                    <a:pt x="124460" y="0"/>
                  </a:cubicBezTo>
                  <a:lnTo>
                    <a:pt x="5751356" y="0"/>
                  </a:lnTo>
                  <a:cubicBezTo>
                    <a:pt x="5819935" y="0"/>
                    <a:pt x="5875816" y="55880"/>
                    <a:pt x="5875816" y="124460"/>
                  </a:cubicBezTo>
                  <a:lnTo>
                    <a:pt x="5875816" y="3172818"/>
                  </a:lnTo>
                  <a:cubicBezTo>
                    <a:pt x="5875816" y="3241398"/>
                    <a:pt x="5819935" y="3297278"/>
                    <a:pt x="5751356" y="3297278"/>
                  </a:cubicBezTo>
                  <a:close/>
                </a:path>
              </a:pathLst>
            </a:custGeom>
            <a:solidFill>
              <a:srgbClr val="F3F5F6"/>
            </a:solidFill>
          </p:spPr>
        </p:sp>
      </p:grpSp>
      <p:sp>
        <p:nvSpPr>
          <p:cNvPr name="TextBox 19" id="19"/>
          <p:cNvSpPr txBox="true"/>
          <p:nvPr/>
        </p:nvSpPr>
        <p:spPr>
          <a:xfrm rot="0">
            <a:off x="12266281" y="7983687"/>
            <a:ext cx="5627047" cy="2038350"/>
          </a:xfrm>
          <a:prstGeom prst="rect">
            <a:avLst/>
          </a:prstGeom>
        </p:spPr>
        <p:txBody>
          <a:bodyPr anchor="t" rtlCol="false" tIns="0" lIns="0" bIns="0" rIns="0">
            <a:spAutoFit/>
          </a:bodyPr>
          <a:lstStyle/>
          <a:p>
            <a:pPr algn="l" marL="647700" indent="-323850" lvl="1">
              <a:lnSpc>
                <a:spcPts val="3900"/>
              </a:lnSpc>
              <a:buFont typeface="Arial"/>
              <a:buChar char="•"/>
            </a:pPr>
            <a:r>
              <a:rPr lang="en-US" sz="3000" spc="294">
                <a:solidFill>
                  <a:srgbClr val="231F20"/>
                </a:solidFill>
                <a:latin typeface="Times New Roman"/>
                <a:ea typeface="Times New Roman"/>
                <a:cs typeface="Times New Roman"/>
                <a:sym typeface="Times New Roman"/>
              </a:rPr>
              <a:t>Modeling text sequences with CNN for tasks like text classification and spam detection</a:t>
            </a:r>
          </a:p>
        </p:txBody>
      </p:sp>
      <p:sp>
        <p:nvSpPr>
          <p:cNvPr name="TextBox 20" id="20"/>
          <p:cNvSpPr txBox="true"/>
          <p:nvPr/>
        </p:nvSpPr>
        <p:spPr>
          <a:xfrm rot="0">
            <a:off x="12053910" y="6381120"/>
            <a:ext cx="6081183" cy="1459611"/>
          </a:xfrm>
          <a:prstGeom prst="rect">
            <a:avLst/>
          </a:prstGeom>
        </p:spPr>
        <p:txBody>
          <a:bodyPr anchor="t" rtlCol="false" tIns="0" lIns="0" bIns="0" rIns="0">
            <a:spAutoFit/>
          </a:bodyPr>
          <a:lstStyle/>
          <a:p>
            <a:pPr algn="l" marL="0" indent="0" lvl="1">
              <a:lnSpc>
                <a:spcPts val="5652"/>
              </a:lnSpc>
              <a:spcBef>
                <a:spcPct val="0"/>
              </a:spcBef>
            </a:pPr>
            <a:r>
              <a:rPr lang="en-US" sz="3600" spc="352">
                <a:solidFill>
                  <a:srgbClr val="231F20"/>
                </a:solidFill>
                <a:latin typeface="Times New Roman"/>
                <a:ea typeface="Times New Roman"/>
                <a:cs typeface="Times New Roman"/>
                <a:sym typeface="Times New Roman"/>
              </a:rPr>
              <a:t>NATURAL LANGUAGE PROCESSING (NLP)</a:t>
            </a:r>
          </a:p>
        </p:txBody>
      </p:sp>
      <p:sp>
        <p:nvSpPr>
          <p:cNvPr name="TextBox 21" id="21"/>
          <p:cNvSpPr txBox="true"/>
          <p:nvPr/>
        </p:nvSpPr>
        <p:spPr>
          <a:xfrm rot="0">
            <a:off x="5838066" y="3917531"/>
            <a:ext cx="5876117" cy="2038350"/>
          </a:xfrm>
          <a:prstGeom prst="rect">
            <a:avLst/>
          </a:prstGeom>
        </p:spPr>
        <p:txBody>
          <a:bodyPr anchor="t" rtlCol="false" tIns="0" lIns="0" bIns="0" rIns="0">
            <a:spAutoFit/>
          </a:bodyPr>
          <a:lstStyle/>
          <a:p>
            <a:pPr algn="l" marL="647700" indent="-323850" lvl="1">
              <a:lnSpc>
                <a:spcPts val="3900"/>
              </a:lnSpc>
              <a:buFont typeface="Arial"/>
              <a:buChar char="•"/>
            </a:pPr>
            <a:r>
              <a:rPr lang="en-US" sz="3000" spc="294">
                <a:solidFill>
                  <a:srgbClr val="231F20"/>
                </a:solidFill>
                <a:latin typeface="Times New Roman"/>
                <a:ea typeface="Times New Roman"/>
                <a:cs typeface="Times New Roman"/>
                <a:sym typeface="Times New Roman"/>
              </a:rPr>
              <a:t>Filtering inappropriate content on social media</a:t>
            </a:r>
          </a:p>
          <a:p>
            <a:pPr algn="l" marL="647700" indent="-323850" lvl="1">
              <a:lnSpc>
                <a:spcPts val="3900"/>
              </a:lnSpc>
              <a:buFont typeface="Arial"/>
              <a:buChar char="•"/>
            </a:pPr>
            <a:r>
              <a:rPr lang="en-US" sz="3000" spc="294">
                <a:solidFill>
                  <a:srgbClr val="231F20"/>
                </a:solidFill>
                <a:latin typeface="Times New Roman"/>
                <a:ea typeface="Times New Roman"/>
                <a:cs typeface="Times New Roman"/>
                <a:sym typeface="Times New Roman"/>
              </a:rPr>
              <a:t>Product recommendations on e-commerce platforms</a:t>
            </a:r>
          </a:p>
        </p:txBody>
      </p:sp>
      <p:sp>
        <p:nvSpPr>
          <p:cNvPr name="TextBox 22" id="22"/>
          <p:cNvSpPr txBox="true"/>
          <p:nvPr/>
        </p:nvSpPr>
        <p:spPr>
          <a:xfrm rot="0">
            <a:off x="6684845" y="2300901"/>
            <a:ext cx="4182560" cy="1459611"/>
          </a:xfrm>
          <a:prstGeom prst="rect">
            <a:avLst/>
          </a:prstGeom>
        </p:spPr>
        <p:txBody>
          <a:bodyPr anchor="t" rtlCol="false" tIns="0" lIns="0" bIns="0" rIns="0">
            <a:spAutoFit/>
          </a:bodyPr>
          <a:lstStyle/>
          <a:p>
            <a:pPr algn="l" marL="0" indent="0" lvl="1">
              <a:lnSpc>
                <a:spcPts val="5652"/>
              </a:lnSpc>
              <a:spcBef>
                <a:spcPct val="0"/>
              </a:spcBef>
            </a:pPr>
            <a:r>
              <a:rPr lang="en-US" sz="3600" spc="352">
                <a:solidFill>
                  <a:srgbClr val="231F20"/>
                </a:solidFill>
                <a:latin typeface="Times New Roman"/>
                <a:ea typeface="Times New Roman"/>
                <a:cs typeface="Times New Roman"/>
                <a:sym typeface="Times New Roman"/>
              </a:rPr>
              <a:t>COMMERCIAL APPLICATIONS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TextBox 3" id="3"/>
          <p:cNvSpPr txBox="true"/>
          <p:nvPr/>
        </p:nvSpPr>
        <p:spPr>
          <a:xfrm rot="0">
            <a:off x="5082484" y="-171450"/>
            <a:ext cx="8639522"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INTRODUCTION TO CNN</a:t>
            </a:r>
          </a:p>
        </p:txBody>
      </p:sp>
      <p:sp>
        <p:nvSpPr>
          <p:cNvPr name="TextBox 4" id="4"/>
          <p:cNvSpPr txBox="true"/>
          <p:nvPr/>
        </p:nvSpPr>
        <p:spPr>
          <a:xfrm rot="0">
            <a:off x="0" y="630555"/>
            <a:ext cx="10164968" cy="662940"/>
          </a:xfrm>
          <a:prstGeom prst="rect">
            <a:avLst/>
          </a:prstGeom>
        </p:spPr>
        <p:txBody>
          <a:bodyPr anchor="t" rtlCol="false" tIns="0" lIns="0" bIns="0" rIns="0">
            <a:spAutoFit/>
          </a:bodyPr>
          <a:lstStyle/>
          <a:p>
            <a:pPr algn="l">
              <a:lnSpc>
                <a:spcPts val="4830"/>
              </a:lnSpc>
              <a:spcBef>
                <a:spcPct val="0"/>
              </a:spcBef>
            </a:pPr>
            <a:r>
              <a:rPr lang="en-US" sz="3500" i="true" spc="343">
                <a:solidFill>
                  <a:srgbClr val="FF3131"/>
                </a:solidFill>
                <a:latin typeface="Arial Italics"/>
                <a:ea typeface="Arial Italics"/>
                <a:cs typeface="Arial Italics"/>
                <a:sym typeface="Arial Italics"/>
              </a:rPr>
              <a:t>5. Key Improvements in CNN</a:t>
            </a:r>
          </a:p>
        </p:txBody>
      </p:sp>
      <p:sp>
        <p:nvSpPr>
          <p:cNvPr name="TextBox 5" id="5"/>
          <p:cNvSpPr txBox="true"/>
          <p:nvPr/>
        </p:nvSpPr>
        <p:spPr>
          <a:xfrm rot="0">
            <a:off x="457396" y="2161453"/>
            <a:ext cx="17373209" cy="5575173"/>
          </a:xfrm>
          <a:prstGeom prst="rect">
            <a:avLst/>
          </a:prstGeom>
        </p:spPr>
        <p:txBody>
          <a:bodyPr anchor="t" rtlCol="false" tIns="0" lIns="0" bIns="0" rIns="0">
            <a:spAutoFit/>
          </a:bodyPr>
          <a:lstStyle/>
          <a:p>
            <a:pPr algn="l">
              <a:lnSpc>
                <a:spcPts val="4416"/>
              </a:lnSpc>
            </a:pPr>
            <a:r>
              <a:rPr lang="en-US" sz="3200" spc="313">
                <a:solidFill>
                  <a:srgbClr val="231F20"/>
                </a:solidFill>
                <a:latin typeface="Times New Roman"/>
                <a:ea typeface="Times New Roman"/>
                <a:cs typeface="Times New Roman"/>
                <a:sym typeface="Times New Roman"/>
              </a:rPr>
              <a:t>Dropout (2012): Introduced in AlexNet to reduce overfitting.</a:t>
            </a:r>
          </a:p>
          <a:p>
            <a:pPr algn="l">
              <a:lnSpc>
                <a:spcPts val="4416"/>
              </a:lnSpc>
            </a:pPr>
          </a:p>
          <a:p>
            <a:pPr algn="l">
              <a:lnSpc>
                <a:spcPts val="4416"/>
              </a:lnSpc>
            </a:pPr>
            <a:r>
              <a:rPr lang="en-US" sz="3200" spc="313">
                <a:solidFill>
                  <a:srgbClr val="231F20"/>
                </a:solidFill>
                <a:latin typeface="Times New Roman"/>
                <a:ea typeface="Times New Roman"/>
                <a:cs typeface="Times New Roman"/>
                <a:sym typeface="Times New Roman"/>
              </a:rPr>
              <a:t>B</a:t>
            </a:r>
            <a:r>
              <a:rPr lang="en-US" sz="3200" spc="313">
                <a:solidFill>
                  <a:srgbClr val="231F20"/>
                </a:solidFill>
                <a:latin typeface="Times New Roman"/>
                <a:ea typeface="Times New Roman"/>
                <a:cs typeface="Times New Roman"/>
                <a:sym typeface="Times New Roman"/>
              </a:rPr>
              <a:t>atch Normalization (2015): Helps speed up training and improve model performance.</a:t>
            </a:r>
          </a:p>
          <a:p>
            <a:pPr algn="l">
              <a:lnSpc>
                <a:spcPts val="4416"/>
              </a:lnSpc>
            </a:pPr>
          </a:p>
          <a:p>
            <a:pPr algn="l">
              <a:lnSpc>
                <a:spcPts val="4416"/>
              </a:lnSpc>
            </a:pPr>
            <a:r>
              <a:rPr lang="en-US" sz="3200" spc="313">
                <a:solidFill>
                  <a:srgbClr val="231F20"/>
                </a:solidFill>
                <a:latin typeface="Times New Roman"/>
                <a:ea typeface="Times New Roman"/>
                <a:cs typeface="Times New Roman"/>
                <a:sym typeface="Times New Roman"/>
              </a:rPr>
              <a:t>Residual Connections (ResNet, 2015): Address the vanishing gradient problem in deep networks.</a:t>
            </a:r>
          </a:p>
          <a:p>
            <a:pPr algn="l">
              <a:lnSpc>
                <a:spcPts val="4416"/>
              </a:lnSpc>
            </a:pPr>
          </a:p>
          <a:p>
            <a:pPr algn="l">
              <a:lnSpc>
                <a:spcPts val="4416"/>
              </a:lnSpc>
              <a:spcBef>
                <a:spcPct val="0"/>
              </a:spcBef>
            </a:pPr>
            <a:r>
              <a:rPr lang="en-US" sz="3200" spc="313">
                <a:solidFill>
                  <a:srgbClr val="231F20"/>
                </a:solidFill>
                <a:latin typeface="Times New Roman"/>
                <a:ea typeface="Times New Roman"/>
                <a:cs typeface="Times New Roman"/>
                <a:sym typeface="Times New Roman"/>
              </a:rPr>
              <a:t>Att</a:t>
            </a:r>
            <a:r>
              <a:rPr lang="en-US" sz="3200" spc="313">
                <a:solidFill>
                  <a:srgbClr val="231F20"/>
                </a:solidFill>
                <a:latin typeface="Times New Roman"/>
                <a:ea typeface="Times New Roman"/>
                <a:cs typeface="Times New Roman"/>
                <a:sym typeface="Times New Roman"/>
              </a:rPr>
              <a:t>ention Mechanism (2017): Enhances CNN’s focus on important regions in an image.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10026496" y="711985"/>
            <a:ext cx="8261504" cy="8240046"/>
          </a:xfrm>
          <a:custGeom>
            <a:avLst/>
            <a:gdLst/>
            <a:ahLst/>
            <a:cxnLst/>
            <a:rect r="r" b="b" t="t" l="l"/>
            <a:pathLst>
              <a:path h="8240046" w="8261504">
                <a:moveTo>
                  <a:pt x="0" y="0"/>
                </a:moveTo>
                <a:lnTo>
                  <a:pt x="8261504" y="0"/>
                </a:lnTo>
                <a:lnTo>
                  <a:pt x="8261504" y="8240045"/>
                </a:lnTo>
                <a:lnTo>
                  <a:pt x="0" y="8240045"/>
                </a:lnTo>
                <a:lnTo>
                  <a:pt x="0" y="0"/>
                </a:lnTo>
                <a:close/>
              </a:path>
            </a:pathLst>
          </a:custGeom>
          <a:blipFill>
            <a:blip r:embed="rId3"/>
            <a:stretch>
              <a:fillRect l="0" t="0" r="0" b="0"/>
            </a:stretch>
          </a:blipFill>
        </p:spPr>
      </p:sp>
      <p:sp>
        <p:nvSpPr>
          <p:cNvPr name="TextBox 4" id="4"/>
          <p:cNvSpPr txBox="true"/>
          <p:nvPr/>
        </p:nvSpPr>
        <p:spPr>
          <a:xfrm rot="0">
            <a:off x="2036148" y="-171450"/>
            <a:ext cx="14215704"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CNN</a:t>
            </a:r>
          </a:p>
        </p:txBody>
      </p:sp>
      <p:sp>
        <p:nvSpPr>
          <p:cNvPr name="TextBox 5" id="5"/>
          <p:cNvSpPr txBox="true"/>
          <p:nvPr/>
        </p:nvSpPr>
        <p:spPr>
          <a:xfrm rot="0">
            <a:off x="0" y="578635"/>
            <a:ext cx="10026496" cy="9253063"/>
          </a:xfrm>
          <a:prstGeom prst="rect">
            <a:avLst/>
          </a:prstGeom>
        </p:spPr>
        <p:txBody>
          <a:bodyPr anchor="t" rtlCol="false" tIns="0" lIns="0" bIns="0" rIns="0">
            <a:spAutoFit/>
          </a:bodyPr>
          <a:lstStyle/>
          <a:p>
            <a:pPr algn="l">
              <a:lnSpc>
                <a:spcPts val="4962"/>
              </a:lnSpc>
            </a:pPr>
            <a:r>
              <a:rPr lang="en-US" sz="3595" spc="352" u="sng">
                <a:solidFill>
                  <a:srgbClr val="231F20"/>
                </a:solidFill>
                <a:latin typeface="Times New Roman"/>
                <a:ea typeface="Times New Roman"/>
                <a:cs typeface="Times New Roman"/>
                <a:sym typeface="Times New Roman"/>
              </a:rPr>
              <a:t>I/ Basic layers of CNN</a:t>
            </a:r>
          </a:p>
          <a:p>
            <a:pPr algn="l">
              <a:lnSpc>
                <a:spcPts val="4962"/>
              </a:lnSpc>
            </a:pPr>
            <a:r>
              <a:rPr lang="en-US" sz="3595" i="true" spc="352">
                <a:solidFill>
                  <a:srgbClr val="FF3131"/>
                </a:solidFill>
                <a:latin typeface="Times New Roman Italics"/>
                <a:ea typeface="Times New Roman Italics"/>
                <a:cs typeface="Times New Roman Italics"/>
                <a:sym typeface="Times New Roman Italics"/>
              </a:rPr>
              <a:t>1. Convolutional Layer</a:t>
            </a:r>
          </a:p>
          <a:p>
            <a:pPr algn="l">
              <a:lnSpc>
                <a:spcPts val="3720"/>
              </a:lnSpc>
            </a:pPr>
          </a:p>
          <a:p>
            <a:pPr algn="l">
              <a:lnSpc>
                <a:spcPts val="3720"/>
              </a:lnSpc>
            </a:pPr>
            <a:r>
              <a:rPr lang="en-US" sz="2695" spc="264">
                <a:solidFill>
                  <a:srgbClr val="231F20"/>
                </a:solidFill>
                <a:latin typeface="Times New Roman"/>
                <a:ea typeface="Times New Roman"/>
                <a:cs typeface="Times New Roman"/>
                <a:sym typeface="Times New Roman"/>
              </a:rPr>
              <a:t>This is the core layer of CNN, responsible for performing all computations. Stride, padding, filter maps, and feature maps are the most important elements of the convolutional layer.</a:t>
            </a:r>
          </a:p>
          <a:p>
            <a:pPr algn="l">
              <a:lnSpc>
                <a:spcPts val="3720"/>
              </a:lnSpc>
            </a:pPr>
          </a:p>
          <a:p>
            <a:pPr algn="l" marL="582012" indent="-291006" lvl="1">
              <a:lnSpc>
                <a:spcPts val="3720"/>
              </a:lnSpc>
              <a:buFont typeface="Arial"/>
              <a:buChar char="•"/>
            </a:pPr>
            <a:r>
              <a:rPr lang="en-US" sz="2695" spc="264">
                <a:solidFill>
                  <a:srgbClr val="231F20"/>
                </a:solidFill>
                <a:latin typeface="Times New Roman"/>
                <a:ea typeface="Times New Roman"/>
                <a:cs typeface="Times New Roman"/>
                <a:sym typeface="Times New Roman"/>
              </a:rPr>
              <a:t>The mechanism of CNN involves creating filters that are applied to specific regions of an image. These </a:t>
            </a:r>
            <a:r>
              <a:rPr lang="en-US" b="true" sz="2695" spc="264">
                <a:solidFill>
                  <a:srgbClr val="231F20"/>
                </a:solidFill>
                <a:latin typeface="Times New Roman Bold"/>
                <a:ea typeface="Times New Roman Bold"/>
                <a:cs typeface="Times New Roman Bold"/>
                <a:sym typeface="Times New Roman Bold"/>
              </a:rPr>
              <a:t>Filter maps</a:t>
            </a:r>
            <a:r>
              <a:rPr lang="en-US" sz="2695" spc="264">
                <a:solidFill>
                  <a:srgbClr val="231F20"/>
                </a:solidFill>
                <a:latin typeface="Times New Roman"/>
                <a:ea typeface="Times New Roman"/>
                <a:cs typeface="Times New Roman"/>
                <a:sym typeface="Times New Roman"/>
              </a:rPr>
              <a:t> are 3-dimensional matrices containing parameters represented by numerical values.</a:t>
            </a:r>
          </a:p>
          <a:p>
            <a:pPr algn="l" marL="582012" indent="-291006" lvl="1">
              <a:lnSpc>
                <a:spcPts val="3720"/>
              </a:lnSpc>
              <a:buFont typeface="Arial"/>
              <a:buChar char="•"/>
            </a:pPr>
            <a:r>
              <a:rPr lang="en-US" b="true" sz="2695" spc="264">
                <a:solidFill>
                  <a:srgbClr val="231F20"/>
                </a:solidFill>
                <a:latin typeface="Times New Roman Bold"/>
                <a:ea typeface="Times New Roman Bold"/>
                <a:cs typeface="Times New Roman Bold"/>
                <a:sym typeface="Times New Roman Bold"/>
              </a:rPr>
              <a:t>Stride</a:t>
            </a:r>
            <a:r>
              <a:rPr lang="en-US" sz="2695" spc="264">
                <a:solidFill>
                  <a:srgbClr val="231F20"/>
                </a:solidFill>
                <a:latin typeface="Times New Roman"/>
                <a:ea typeface="Times New Roman"/>
                <a:cs typeface="Times New Roman"/>
                <a:sym typeface="Times New Roman"/>
              </a:rPr>
              <a:t>: The movement of the filter map in pixels, from left to right, based on a defined value.</a:t>
            </a:r>
          </a:p>
          <a:p>
            <a:pPr algn="l" marL="582012" indent="-291006" lvl="1">
              <a:lnSpc>
                <a:spcPts val="3720"/>
              </a:lnSpc>
              <a:buFont typeface="Arial"/>
              <a:buChar char="•"/>
            </a:pPr>
            <a:r>
              <a:rPr lang="en-US" b="true" sz="2695" spc="264">
                <a:solidFill>
                  <a:srgbClr val="231F20"/>
                </a:solidFill>
                <a:latin typeface="Times New Roman Bold"/>
                <a:ea typeface="Times New Roman Bold"/>
                <a:cs typeface="Times New Roman Bold"/>
                <a:sym typeface="Times New Roman Bold"/>
              </a:rPr>
              <a:t>Padding</a:t>
            </a:r>
            <a:r>
              <a:rPr lang="en-US" sz="2695" spc="264">
                <a:solidFill>
                  <a:srgbClr val="231F20"/>
                </a:solidFill>
                <a:latin typeface="Times New Roman"/>
                <a:ea typeface="Times New Roman"/>
                <a:cs typeface="Times New Roman"/>
                <a:sym typeface="Times New Roman"/>
              </a:rPr>
              <a:t>: Zero values added to the input layer to maintain the spatial dimensions of the output.</a:t>
            </a:r>
          </a:p>
          <a:p>
            <a:pPr algn="l" marL="582012" indent="-291006" lvl="1">
              <a:lnSpc>
                <a:spcPts val="3720"/>
              </a:lnSpc>
              <a:spcBef>
                <a:spcPct val="0"/>
              </a:spcBef>
              <a:buFont typeface="Arial"/>
              <a:buChar char="•"/>
            </a:pPr>
            <a:r>
              <a:rPr lang="en-US" b="true" sz="2695" spc="264">
                <a:solidFill>
                  <a:srgbClr val="231F20"/>
                </a:solidFill>
                <a:latin typeface="Times New Roman Bold"/>
                <a:ea typeface="Times New Roman Bold"/>
                <a:cs typeface="Times New Roman Bold"/>
                <a:sym typeface="Times New Roman Bold"/>
              </a:rPr>
              <a:t>Feature Map</a:t>
            </a:r>
            <a:r>
              <a:rPr lang="en-US" sz="2695" spc="264">
                <a:solidFill>
                  <a:srgbClr val="231F20"/>
                </a:solidFill>
                <a:latin typeface="Times New Roman"/>
                <a:ea typeface="Times New Roman"/>
                <a:cs typeface="Times New Roman"/>
                <a:sym typeface="Times New Roman"/>
              </a:rPr>
              <a:t>: After each sweep, a computational process is executed. The feature map represents the result of the filter map sweeping over the input.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9842142" y="711985"/>
            <a:ext cx="8445858" cy="8423921"/>
          </a:xfrm>
          <a:custGeom>
            <a:avLst/>
            <a:gdLst/>
            <a:ahLst/>
            <a:cxnLst/>
            <a:rect r="r" b="b" t="t" l="l"/>
            <a:pathLst>
              <a:path h="8423921" w="8445858">
                <a:moveTo>
                  <a:pt x="0" y="0"/>
                </a:moveTo>
                <a:lnTo>
                  <a:pt x="8445858" y="0"/>
                </a:lnTo>
                <a:lnTo>
                  <a:pt x="8445858" y="8423920"/>
                </a:lnTo>
                <a:lnTo>
                  <a:pt x="0" y="8423920"/>
                </a:lnTo>
                <a:lnTo>
                  <a:pt x="0" y="0"/>
                </a:lnTo>
                <a:close/>
              </a:path>
            </a:pathLst>
          </a:custGeom>
          <a:blipFill>
            <a:blip r:embed="rId3"/>
            <a:stretch>
              <a:fillRect l="0" t="0" r="0" b="0"/>
            </a:stretch>
          </a:blipFill>
        </p:spPr>
      </p:sp>
      <p:sp>
        <p:nvSpPr>
          <p:cNvPr name="TextBox 4" id="4"/>
          <p:cNvSpPr txBox="true"/>
          <p:nvPr/>
        </p:nvSpPr>
        <p:spPr>
          <a:xfrm rot="0">
            <a:off x="0" y="578635"/>
            <a:ext cx="10026496" cy="5656424"/>
          </a:xfrm>
          <a:prstGeom prst="rect">
            <a:avLst/>
          </a:prstGeom>
        </p:spPr>
        <p:txBody>
          <a:bodyPr anchor="t" rtlCol="false" tIns="0" lIns="0" bIns="0" rIns="0">
            <a:spAutoFit/>
          </a:bodyPr>
          <a:lstStyle/>
          <a:p>
            <a:pPr algn="l">
              <a:lnSpc>
                <a:spcPts val="4962"/>
              </a:lnSpc>
            </a:pPr>
            <a:r>
              <a:rPr lang="en-US" sz="3595" i="true" spc="352">
                <a:solidFill>
                  <a:srgbClr val="FF3131"/>
                </a:solidFill>
                <a:latin typeface="Times New Roman Italics"/>
                <a:ea typeface="Times New Roman Italics"/>
                <a:cs typeface="Times New Roman Italics"/>
                <a:sym typeface="Times New Roman Italics"/>
              </a:rPr>
              <a:t>2. ReLU Layer</a:t>
            </a:r>
          </a:p>
          <a:p>
            <a:pPr algn="l">
              <a:lnSpc>
                <a:spcPts val="4410"/>
              </a:lnSpc>
            </a:pPr>
          </a:p>
          <a:p>
            <a:pPr algn="l">
              <a:lnSpc>
                <a:spcPts val="4410"/>
              </a:lnSpc>
              <a:spcBef>
                <a:spcPct val="0"/>
              </a:spcBef>
            </a:pPr>
            <a:r>
              <a:rPr lang="en-US" sz="3195" spc="313">
                <a:solidFill>
                  <a:srgbClr val="231F20"/>
                </a:solidFill>
                <a:latin typeface="Times New Roman"/>
                <a:ea typeface="Times New Roman"/>
                <a:cs typeface="Times New Roman"/>
                <a:sym typeface="Times New Roman"/>
              </a:rPr>
              <a:t>Also known as an activation function, this is a function activated within neural networks. It simulates the rate at which neurons transmit impulses through axons. Common activation functions include ReLU, Tanh, Sigmoid, Maxout, and Leaky ReLU. The ReLU layer is widely used in neural network training due to its advanced benefits.</a:t>
            </a:r>
          </a:p>
        </p:txBody>
      </p:sp>
      <p:sp>
        <p:nvSpPr>
          <p:cNvPr name="TextBox 5" id="5"/>
          <p:cNvSpPr txBox="true"/>
          <p:nvPr/>
        </p:nvSpPr>
        <p:spPr>
          <a:xfrm rot="0">
            <a:off x="2036148" y="-171450"/>
            <a:ext cx="14215704" cy="883435"/>
          </a:xfrm>
          <a:prstGeom prst="rect">
            <a:avLst/>
          </a:prstGeom>
        </p:spPr>
        <p:txBody>
          <a:bodyPr anchor="t" rtlCol="false" tIns="0" lIns="0" bIns="0" rIns="0">
            <a:spAutoFit/>
          </a:bodyPr>
          <a:lstStyle/>
          <a:p>
            <a:pPr algn="l">
              <a:lnSpc>
                <a:spcPts val="6447"/>
              </a:lnSpc>
            </a:pPr>
            <a:r>
              <a:rPr lang="en-US" b="true" sz="4671" spc="457">
                <a:solidFill>
                  <a:srgbClr val="231F20"/>
                </a:solidFill>
                <a:latin typeface="Times New Roman Bold"/>
                <a:ea typeface="Times New Roman Bold"/>
                <a:cs typeface="Times New Roman Bold"/>
                <a:sym typeface="Times New Roman Bold"/>
              </a:rPr>
              <a:t>BASIC LAYERS AND STRUCTURE OF CNN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DAGYTWod1xI</dc:identifier>
  <dcterms:modified xsi:type="dcterms:W3CDTF">2011-08-01T06:04:30Z</dcterms:modified>
  <cp:revision>1</cp:revision>
  <dc:title>ComputerVision_Presentation01</dc:title>
</cp:coreProperties>
</file>