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0" r:id="rId42"/>
    <p:sldId id="281" r:id="rId43"/>
    <p:sldId id="282" r:id="rId44"/>
    <p:sldId id="283" r:id="rId45"/>
    <p:sldId id="284" r:id="rId46"/>
    <p:sldId id="285" r:id="rId47"/>
    <p:sldId id="286" r:id="rId48"/>
    <p:sldId id="287" r:id="rId4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  <p:embeddedFont>
      <p:font typeface="Canva Sans" charset="1" panose="020B0503030501040103"/>
      <p:regular r:id="rId14"/>
    </p:embeddedFont>
    <p:embeddedFont>
      <p:font typeface="Canva Sans Bold" charset="1" panose="020B0803030501040103"/>
      <p:regular r:id="rId15"/>
    </p:embeddedFont>
    <p:embeddedFont>
      <p:font typeface="Canva Sans Italics" charset="1" panose="020B0503030501040103"/>
      <p:regular r:id="rId16"/>
    </p:embeddedFont>
    <p:embeddedFont>
      <p:font typeface="Canva Sans Bold Italics" charset="1" panose="020B0803030501040103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26" Target="slides/slide9.xml" Type="http://schemas.openxmlformats.org/officeDocument/2006/relationships/slide"/><Relationship Id="rId27" Target="slides/slide10.xml" Type="http://schemas.openxmlformats.org/officeDocument/2006/relationships/slide"/><Relationship Id="rId28" Target="slides/slide11.xml" Type="http://schemas.openxmlformats.org/officeDocument/2006/relationships/slide"/><Relationship Id="rId29" Target="slides/slide12.xml" Type="http://schemas.openxmlformats.org/officeDocument/2006/relationships/slide"/><Relationship Id="rId3" Target="viewProps.xml" Type="http://schemas.openxmlformats.org/officeDocument/2006/relationships/viewProps"/><Relationship Id="rId30" Target="slides/slide13.xml" Type="http://schemas.openxmlformats.org/officeDocument/2006/relationships/slide"/><Relationship Id="rId31" Target="slides/slide14.xml" Type="http://schemas.openxmlformats.org/officeDocument/2006/relationships/slide"/><Relationship Id="rId32" Target="slides/slide15.xml" Type="http://schemas.openxmlformats.org/officeDocument/2006/relationships/slide"/><Relationship Id="rId33" Target="slides/slide16.xml" Type="http://schemas.openxmlformats.org/officeDocument/2006/relationships/slide"/><Relationship Id="rId34" Target="slides/slide17.xml" Type="http://schemas.openxmlformats.org/officeDocument/2006/relationships/slide"/><Relationship Id="rId35" Target="slides/slide18.xml" Type="http://schemas.openxmlformats.org/officeDocument/2006/relationships/slide"/><Relationship Id="rId36" Target="slides/slide19.xml" Type="http://schemas.openxmlformats.org/officeDocument/2006/relationships/slide"/><Relationship Id="rId37" Target="slides/slide20.xml" Type="http://schemas.openxmlformats.org/officeDocument/2006/relationships/slide"/><Relationship Id="rId38" Target="slides/slide21.xml" Type="http://schemas.openxmlformats.org/officeDocument/2006/relationships/slide"/><Relationship Id="rId39" Target="slides/slide22.xml" Type="http://schemas.openxmlformats.org/officeDocument/2006/relationships/slide"/><Relationship Id="rId4" Target="theme/theme1.xml" Type="http://schemas.openxmlformats.org/officeDocument/2006/relationships/theme"/><Relationship Id="rId40" Target="slides/slide23.xml" Type="http://schemas.openxmlformats.org/officeDocument/2006/relationships/slide"/><Relationship Id="rId41" Target="slides/slide24.xml" Type="http://schemas.openxmlformats.org/officeDocument/2006/relationships/slide"/><Relationship Id="rId42" Target="slides/slide25.xml" Type="http://schemas.openxmlformats.org/officeDocument/2006/relationships/slide"/><Relationship Id="rId43" Target="slides/slide26.xml" Type="http://schemas.openxmlformats.org/officeDocument/2006/relationships/slide"/><Relationship Id="rId44" Target="slides/slide27.xml" Type="http://schemas.openxmlformats.org/officeDocument/2006/relationships/slide"/><Relationship Id="rId45" Target="slides/slide28.xml" Type="http://schemas.openxmlformats.org/officeDocument/2006/relationships/slide"/><Relationship Id="rId46" Target="slides/slide29.xml" Type="http://schemas.openxmlformats.org/officeDocument/2006/relationships/slide"/><Relationship Id="rId47" Target="slides/slide30.xml" Type="http://schemas.openxmlformats.org/officeDocument/2006/relationships/slide"/><Relationship Id="rId48" Target="slides/slide31.xml" Type="http://schemas.openxmlformats.org/officeDocument/2006/relationships/slide"/><Relationship Id="rId49" Target="slides/slide32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7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8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0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2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3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jpe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6.pn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7.pn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4.png" Type="http://schemas.openxmlformats.org/officeDocument/2006/relationships/image"/><Relationship Id="rId7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981200" y="-94024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684782"/>
            <a:ext cx="15278100" cy="182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000"/>
              </a:lnSpc>
            </a:pPr>
            <a:r>
              <a:rPr lang="en-US" sz="7000">
                <a:solidFill>
                  <a:srgbClr val="FFFFFF"/>
                </a:solidFill>
                <a:latin typeface="DM Sans Bold"/>
              </a:rPr>
              <a:t>DETECT PHISHING WEBSITE USING MACHINE LEARNING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674054" y="6631302"/>
            <a:ext cx="9137117" cy="1473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DM Sans Italics"/>
              </a:rPr>
              <a:t>Phạm Ngọc Linh  521H0360</a:t>
            </a:r>
          </a:p>
          <a:p>
            <a:pPr algn="r"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DM Sans Italics"/>
              </a:rPr>
              <a:t>Lâm Nguyễn Anh Thy  521H0377</a:t>
            </a:r>
          </a:p>
          <a:p>
            <a:pPr algn="r"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DM Sans Italics"/>
              </a:rPr>
              <a:t>Nguyễn Đình Việt Hoàng  522H0120  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981200" y="6267450"/>
            <a:ext cx="2880360" cy="4114800"/>
          </a:xfrm>
          <a:custGeom>
            <a:avLst/>
            <a:gdLst/>
            <a:ahLst/>
            <a:cxnLst/>
            <a:rect r="r" b="b" t="t" l="l"/>
            <a:pathLst>
              <a:path h="4114800" w="2880360">
                <a:moveTo>
                  <a:pt x="0" y="0"/>
                </a:moveTo>
                <a:lnTo>
                  <a:pt x="2880360" y="0"/>
                </a:lnTo>
                <a:lnTo>
                  <a:pt x="28803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5623560" y="7673106"/>
            <a:ext cx="3422956" cy="2613894"/>
          </a:xfrm>
          <a:custGeom>
            <a:avLst/>
            <a:gdLst/>
            <a:ahLst/>
            <a:cxnLst/>
            <a:rect r="r" b="b" t="t" l="l"/>
            <a:pathLst>
              <a:path h="2613894" w="3422956">
                <a:moveTo>
                  <a:pt x="0" y="0"/>
                </a:moveTo>
                <a:lnTo>
                  <a:pt x="3422956" y="0"/>
                </a:lnTo>
                <a:lnTo>
                  <a:pt x="3422956" y="2613894"/>
                </a:lnTo>
                <a:lnTo>
                  <a:pt x="0" y="26138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3482016" y="-2080942"/>
            <a:ext cx="5450085" cy="4161883"/>
          </a:xfrm>
          <a:custGeom>
            <a:avLst/>
            <a:gdLst/>
            <a:ahLst/>
            <a:cxnLst/>
            <a:rect r="r" b="b" t="t" l="l"/>
            <a:pathLst>
              <a:path h="4161883" w="5450085">
                <a:moveTo>
                  <a:pt x="0" y="0"/>
                </a:moveTo>
                <a:lnTo>
                  <a:pt x="5450085" y="0"/>
                </a:lnTo>
                <a:lnTo>
                  <a:pt x="5450085" y="4161884"/>
                </a:lnTo>
                <a:lnTo>
                  <a:pt x="0" y="41618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524724"/>
            <a:chOff x="0" y="0"/>
            <a:chExt cx="4274726" cy="224519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245195"/>
            </a:xfrm>
            <a:custGeom>
              <a:avLst/>
              <a:gdLst/>
              <a:ahLst/>
              <a:cxnLst/>
              <a:rect r="r" b="b" t="t" l="l"/>
              <a:pathLst>
                <a:path h="2245195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222299"/>
                  </a:lnTo>
                  <a:cubicBezTo>
                    <a:pt x="4274726" y="2234944"/>
                    <a:pt x="4264475" y="2245195"/>
                    <a:pt x="4251830" y="2245195"/>
                  </a:cubicBezTo>
                  <a:lnTo>
                    <a:pt x="22896" y="2245195"/>
                  </a:lnTo>
                  <a:cubicBezTo>
                    <a:pt x="16823" y="2245195"/>
                    <a:pt x="11000" y="2242782"/>
                    <a:pt x="6706" y="2238489"/>
                  </a:cubicBezTo>
                  <a:cubicBezTo>
                    <a:pt x="2412" y="2234195"/>
                    <a:pt x="0" y="2228371"/>
                    <a:pt x="0" y="2222299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832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687816" y="1752944"/>
            <a:ext cx="8912367" cy="1704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00"/>
              </a:lnSpc>
            </a:pPr>
            <a:r>
              <a:rPr lang="en-US" sz="6000">
                <a:solidFill>
                  <a:srgbClr val="FFFFFF"/>
                </a:solidFill>
                <a:latin typeface="DM Sans Bold"/>
              </a:rPr>
              <a:t>SOME EXAMPLES OF TOOLS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010691" y="4304036"/>
            <a:ext cx="5096622" cy="501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50"/>
              </a:lnSpc>
            </a:pPr>
            <a:r>
              <a:rPr lang="en-US" sz="3500">
                <a:solidFill>
                  <a:srgbClr val="8CA9AD"/>
                </a:solidFill>
                <a:latin typeface="DM Sans Bold"/>
              </a:rPr>
              <a:t>PHISHTANK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885497" y="5228059"/>
            <a:ext cx="5347009" cy="3790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3000">
                <a:solidFill>
                  <a:srgbClr val="FFFFFF"/>
                </a:solidFill>
                <a:latin typeface="DM Sans"/>
              </a:rPr>
              <a:t>Allows users to report phishing websites. Users can submit websites they believe are phishing attempts.Other users can then vote on the validity of these submissions.Based on the votes, a website is flagged as a potential phishing site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-4744879" y="9258300"/>
            <a:ext cx="9489757" cy="10287000"/>
          </a:xfrm>
          <a:custGeom>
            <a:avLst/>
            <a:gdLst/>
            <a:ahLst/>
            <a:cxnLst/>
            <a:rect r="r" b="b" t="t" l="l"/>
            <a:pathLst>
              <a:path h="10287000" w="9489757">
                <a:moveTo>
                  <a:pt x="0" y="0"/>
                </a:moveTo>
                <a:lnTo>
                  <a:pt x="9489758" y="0"/>
                </a:lnTo>
                <a:lnTo>
                  <a:pt x="948975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027796" y="3757123"/>
            <a:ext cx="5470227" cy="1133413"/>
            <a:chOff x="0" y="0"/>
            <a:chExt cx="1440718" cy="29851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440718" cy="298512"/>
            </a:xfrm>
            <a:custGeom>
              <a:avLst/>
              <a:gdLst/>
              <a:ahLst/>
              <a:cxnLst/>
              <a:rect r="r" b="b" t="t" l="l"/>
              <a:pathLst>
                <a:path h="298512" w="1440718">
                  <a:moveTo>
                    <a:pt x="72179" y="0"/>
                  </a:moveTo>
                  <a:lnTo>
                    <a:pt x="1368539" y="0"/>
                  </a:lnTo>
                  <a:cubicBezTo>
                    <a:pt x="1408403" y="0"/>
                    <a:pt x="1440718" y="32316"/>
                    <a:pt x="1440718" y="72179"/>
                  </a:cubicBezTo>
                  <a:lnTo>
                    <a:pt x="1440718" y="226333"/>
                  </a:lnTo>
                  <a:cubicBezTo>
                    <a:pt x="1440718" y="266196"/>
                    <a:pt x="1408403" y="298512"/>
                    <a:pt x="1368539" y="298512"/>
                  </a:cubicBezTo>
                  <a:lnTo>
                    <a:pt x="72179" y="298512"/>
                  </a:lnTo>
                  <a:cubicBezTo>
                    <a:pt x="32316" y="298512"/>
                    <a:pt x="0" y="266196"/>
                    <a:pt x="0" y="226333"/>
                  </a:cubicBezTo>
                  <a:lnTo>
                    <a:pt x="0" y="72179"/>
                  </a:lnTo>
                  <a:cubicBezTo>
                    <a:pt x="0" y="32316"/>
                    <a:pt x="32316" y="0"/>
                    <a:pt x="7217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1440718" cy="3556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>
                  <a:solidFill>
                    <a:srgbClr val="000000"/>
                  </a:solidFill>
                  <a:latin typeface="Canva Sans"/>
                </a:rPr>
                <a:t>Google Safe Browsing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203332" y="3757123"/>
            <a:ext cx="4711338" cy="1133413"/>
            <a:chOff x="0" y="0"/>
            <a:chExt cx="1240846" cy="29851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40846" cy="298512"/>
            </a:xfrm>
            <a:custGeom>
              <a:avLst/>
              <a:gdLst/>
              <a:ahLst/>
              <a:cxnLst/>
              <a:rect r="r" b="b" t="t" l="l"/>
              <a:pathLst>
                <a:path h="298512" w="1240846">
                  <a:moveTo>
                    <a:pt x="83806" y="0"/>
                  </a:moveTo>
                  <a:lnTo>
                    <a:pt x="1157040" y="0"/>
                  </a:lnTo>
                  <a:cubicBezTo>
                    <a:pt x="1203325" y="0"/>
                    <a:pt x="1240846" y="37521"/>
                    <a:pt x="1240846" y="83806"/>
                  </a:cubicBezTo>
                  <a:lnTo>
                    <a:pt x="1240846" y="214706"/>
                  </a:lnTo>
                  <a:cubicBezTo>
                    <a:pt x="1240846" y="260991"/>
                    <a:pt x="1203325" y="298512"/>
                    <a:pt x="1157040" y="298512"/>
                  </a:cubicBezTo>
                  <a:lnTo>
                    <a:pt x="83806" y="298512"/>
                  </a:lnTo>
                  <a:cubicBezTo>
                    <a:pt x="37521" y="298512"/>
                    <a:pt x="0" y="260991"/>
                    <a:pt x="0" y="214706"/>
                  </a:cubicBezTo>
                  <a:lnTo>
                    <a:pt x="0" y="83806"/>
                  </a:lnTo>
                  <a:cubicBezTo>
                    <a:pt x="0" y="37521"/>
                    <a:pt x="37521" y="0"/>
                    <a:pt x="8380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1240846" cy="3556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>
                  <a:solidFill>
                    <a:srgbClr val="000000"/>
                  </a:solidFill>
                  <a:latin typeface="Canva Sans"/>
                </a:rPr>
                <a:t>Phish Tank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3276208" y="4304036"/>
            <a:ext cx="5096622" cy="501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50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3151014" y="5228059"/>
            <a:ext cx="5347009" cy="2952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3000">
                <a:solidFill>
                  <a:srgbClr val="FFFFFF"/>
                </a:solidFill>
                <a:latin typeface="DM Sans"/>
              </a:rPr>
              <a:t>Google Safe Browsing is a service designed to protect users from malicious websites and downloads. It works in two main ways: </a:t>
            </a:r>
          </a:p>
          <a:p>
            <a:pPr algn="ctr" marL="647805" indent="-323903" lvl="1">
              <a:lnSpc>
                <a:spcPts val="33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DM Sans"/>
              </a:rPr>
              <a:t>Warning Users</a:t>
            </a:r>
          </a:p>
          <a:p>
            <a:pPr algn="ctr" marL="647805" indent="-323903" lvl="1">
              <a:lnSpc>
                <a:spcPts val="33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DM Sans"/>
              </a:rPr>
              <a:t>Hepling Website Owners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131678" y="4170934"/>
            <a:ext cx="8411443" cy="972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513"/>
              </a:lnSpc>
            </a:pPr>
            <a:r>
              <a:rPr lang="en-US" sz="6830">
                <a:solidFill>
                  <a:srgbClr val="FFFFFF"/>
                </a:solidFill>
                <a:latin typeface="DM Sans Bold"/>
              </a:rPr>
              <a:t>DECISION TREE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5893678" y="81355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8135576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543121" y="-2151424"/>
            <a:ext cx="9489757" cy="10287000"/>
          </a:xfrm>
          <a:custGeom>
            <a:avLst/>
            <a:gdLst/>
            <a:ahLst/>
            <a:cxnLst/>
            <a:rect r="r" b="b" t="t" l="l"/>
            <a:pathLst>
              <a:path h="10287000" w="9489757">
                <a:moveTo>
                  <a:pt x="0" y="0"/>
                </a:moveTo>
                <a:lnTo>
                  <a:pt x="9489758" y="0"/>
                </a:lnTo>
                <a:lnTo>
                  <a:pt x="948975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90700" y="1847850"/>
            <a:ext cx="1938412" cy="100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FFFFFF"/>
                </a:solidFill>
                <a:latin typeface="DM Sans Bold"/>
              </a:rPr>
              <a:t>01.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56322" y="8041552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-160719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0"/>
                </a:moveTo>
                <a:lnTo>
                  <a:pt x="4102978" y="0"/>
                </a:lnTo>
                <a:lnTo>
                  <a:pt x="4102978" y="3133184"/>
                </a:lnTo>
                <a:lnTo>
                  <a:pt x="0" y="31331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192764" y="1879591"/>
            <a:ext cx="9677679" cy="866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600"/>
              </a:lnSpc>
            </a:pPr>
            <a:r>
              <a:rPr lang="en-US" sz="6000">
                <a:solidFill>
                  <a:srgbClr val="8CA9AD"/>
                </a:solidFill>
                <a:latin typeface="DM Sans Bold"/>
              </a:rPr>
              <a:t>WHAT IS DECISION TREE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17556" y="6010278"/>
            <a:ext cx="5953371" cy="2930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DM Sans"/>
              </a:rPr>
              <a:t>Decision trees can capture complex decision boundaries, allowing them to effectively distinguish between legitimate and phishing websites.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917073" y="2965447"/>
            <a:ext cx="5953371" cy="2444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DM Sans"/>
              </a:rPr>
              <a:t>Decision trees are intuitive models that recursively split the dataset based on features to make classification decisions..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56322" y="8041552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-160719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0"/>
                </a:moveTo>
                <a:lnTo>
                  <a:pt x="4102978" y="0"/>
                </a:lnTo>
                <a:lnTo>
                  <a:pt x="4102978" y="3133184"/>
                </a:lnTo>
                <a:lnTo>
                  <a:pt x="0" y="31331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629849" y="2972465"/>
            <a:ext cx="13028303" cy="6291920"/>
          </a:xfrm>
          <a:custGeom>
            <a:avLst/>
            <a:gdLst/>
            <a:ahLst/>
            <a:cxnLst/>
            <a:rect r="r" b="b" t="t" l="l"/>
            <a:pathLst>
              <a:path h="6291920" w="13028303">
                <a:moveTo>
                  <a:pt x="0" y="0"/>
                </a:moveTo>
                <a:lnTo>
                  <a:pt x="13028302" y="0"/>
                </a:lnTo>
                <a:lnTo>
                  <a:pt x="13028302" y="6291920"/>
                </a:lnTo>
                <a:lnTo>
                  <a:pt x="0" y="629192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051990" y="1453498"/>
            <a:ext cx="12207310" cy="1704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600"/>
              </a:lnSpc>
            </a:pPr>
            <a:r>
              <a:rPr lang="en-US" sz="6000">
                <a:solidFill>
                  <a:srgbClr val="8CA9AD"/>
                </a:solidFill>
                <a:latin typeface="DM Sans Bold"/>
              </a:rPr>
              <a:t>DECISION TREE TERMINOLOGIES</a:t>
            </a:r>
          </a:p>
          <a:p>
            <a:pPr algn="r">
              <a:lnSpc>
                <a:spcPts val="6600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56322" y="8041552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-160719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0"/>
                </a:moveTo>
                <a:lnTo>
                  <a:pt x="4102978" y="0"/>
                </a:lnTo>
                <a:lnTo>
                  <a:pt x="4102978" y="3133184"/>
                </a:lnTo>
                <a:lnTo>
                  <a:pt x="0" y="31331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414981" y="158095"/>
            <a:ext cx="14179111" cy="2543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600"/>
              </a:lnSpc>
            </a:pPr>
            <a:r>
              <a:rPr lang="en-US" sz="6000">
                <a:solidFill>
                  <a:srgbClr val="8CA9AD"/>
                </a:solidFill>
                <a:latin typeface="DM Sans Bold"/>
              </a:rPr>
              <a:t>EACH STEP OF HOW DECISION TREES CLASSIFY PHISHING WEBSITES BASED ON FEATURE VALUES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317209" y="3670294"/>
            <a:ext cx="13653581" cy="5845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753" indent="-377876" lvl="1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DM Sans"/>
              </a:rPr>
              <a:t>Step 1: Root Node Selection</a:t>
            </a:r>
          </a:p>
          <a:p>
            <a:pPr>
              <a:lnSpc>
                <a:spcPts val="3850"/>
              </a:lnSpc>
            </a:pPr>
          </a:p>
          <a:p>
            <a:pPr marL="755753" indent="-377876" lvl="1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DM Sans"/>
              </a:rPr>
              <a:t>Step 2: Splitting Nodes</a:t>
            </a:r>
          </a:p>
          <a:p>
            <a:pPr>
              <a:lnSpc>
                <a:spcPts val="3850"/>
              </a:lnSpc>
            </a:pPr>
          </a:p>
          <a:p>
            <a:pPr marL="755753" indent="-377876" lvl="1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DM Sans"/>
              </a:rPr>
              <a:t>Step 3: Decision Rules</a:t>
            </a:r>
          </a:p>
          <a:p>
            <a:pPr>
              <a:lnSpc>
                <a:spcPts val="3850"/>
              </a:lnSpc>
            </a:pPr>
          </a:p>
          <a:p>
            <a:pPr marL="755753" indent="-377876" lvl="1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DM Sans"/>
              </a:rPr>
              <a:t>Step 4: Recursive Splitting</a:t>
            </a:r>
          </a:p>
          <a:p>
            <a:pPr>
              <a:lnSpc>
                <a:spcPts val="3850"/>
              </a:lnSpc>
            </a:pPr>
          </a:p>
          <a:p>
            <a:pPr marL="755753" indent="-377876" lvl="1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DM Sans"/>
              </a:rPr>
              <a:t>Step 5: Leaf Node Formation</a:t>
            </a:r>
          </a:p>
          <a:p>
            <a:pPr>
              <a:lnSpc>
                <a:spcPts val="3850"/>
              </a:lnSpc>
            </a:pPr>
          </a:p>
          <a:p>
            <a:pPr marL="755753" indent="-377876" lvl="1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DM Sans"/>
              </a:rPr>
              <a:t>Step 6: Classification of New Instances</a:t>
            </a:r>
          </a:p>
          <a:p>
            <a:pPr>
              <a:lnSpc>
                <a:spcPts val="3850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56322" y="8041552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-160719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0"/>
                </a:moveTo>
                <a:lnTo>
                  <a:pt x="4102978" y="0"/>
                </a:lnTo>
                <a:lnTo>
                  <a:pt x="4102978" y="3133184"/>
                </a:lnTo>
                <a:lnTo>
                  <a:pt x="0" y="31331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321211" y="2972465"/>
            <a:ext cx="7645578" cy="6177979"/>
          </a:xfrm>
          <a:custGeom>
            <a:avLst/>
            <a:gdLst/>
            <a:ahLst/>
            <a:cxnLst/>
            <a:rect r="r" b="b" t="t" l="l"/>
            <a:pathLst>
              <a:path h="6177979" w="7645578">
                <a:moveTo>
                  <a:pt x="0" y="0"/>
                </a:moveTo>
                <a:lnTo>
                  <a:pt x="7645578" y="0"/>
                </a:lnTo>
                <a:lnTo>
                  <a:pt x="7645578" y="6177979"/>
                </a:lnTo>
                <a:lnTo>
                  <a:pt x="0" y="617797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145936" y="1453498"/>
            <a:ext cx="11617063" cy="866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600"/>
              </a:lnSpc>
            </a:pPr>
            <a:r>
              <a:rPr lang="en-US" sz="6000">
                <a:solidFill>
                  <a:srgbClr val="8CA9AD"/>
                </a:solidFill>
                <a:latin typeface="DM Sans Bold"/>
              </a:rPr>
              <a:t>EXAMPLE OF DECISION TREE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56322" y="8041552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-160719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0"/>
                </a:moveTo>
                <a:lnTo>
                  <a:pt x="4102978" y="0"/>
                </a:lnTo>
                <a:lnTo>
                  <a:pt x="4102978" y="3133184"/>
                </a:lnTo>
                <a:lnTo>
                  <a:pt x="0" y="31331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145936" y="3318161"/>
            <a:ext cx="12421204" cy="5482280"/>
          </a:xfrm>
          <a:custGeom>
            <a:avLst/>
            <a:gdLst/>
            <a:ahLst/>
            <a:cxnLst/>
            <a:rect r="r" b="b" t="t" l="l"/>
            <a:pathLst>
              <a:path h="5482280" w="12421204">
                <a:moveTo>
                  <a:pt x="0" y="0"/>
                </a:moveTo>
                <a:lnTo>
                  <a:pt x="12421204" y="0"/>
                </a:lnTo>
                <a:lnTo>
                  <a:pt x="12421204" y="5482280"/>
                </a:lnTo>
                <a:lnTo>
                  <a:pt x="0" y="548228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145936" y="1453498"/>
            <a:ext cx="11617063" cy="866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600"/>
              </a:lnSpc>
            </a:pPr>
            <a:r>
              <a:rPr lang="en-US" sz="6000">
                <a:solidFill>
                  <a:srgbClr val="8CA9AD"/>
                </a:solidFill>
                <a:latin typeface="DM Sans Bold"/>
              </a:rPr>
              <a:t>EXAMPLE OF DECISION TREE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805139" y="4410072"/>
            <a:ext cx="8668165" cy="972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513"/>
              </a:lnSpc>
            </a:pPr>
            <a:r>
              <a:rPr lang="en-US" sz="6830">
                <a:solidFill>
                  <a:srgbClr val="FFFFFF"/>
                </a:solidFill>
                <a:latin typeface="DM Sans Bold"/>
              </a:rPr>
              <a:t>RANDOM FOREST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90700" y="1847850"/>
            <a:ext cx="1938412" cy="100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FFFFFF"/>
                </a:solidFill>
                <a:latin typeface="DM Sans Bold"/>
              </a:rPr>
              <a:t>02.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5893678" y="81355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8135576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543121" y="-2151424"/>
            <a:ext cx="9489757" cy="10287000"/>
          </a:xfrm>
          <a:custGeom>
            <a:avLst/>
            <a:gdLst/>
            <a:ahLst/>
            <a:cxnLst/>
            <a:rect r="r" b="b" t="t" l="l"/>
            <a:pathLst>
              <a:path h="10287000" w="9489757">
                <a:moveTo>
                  <a:pt x="0" y="0"/>
                </a:moveTo>
                <a:lnTo>
                  <a:pt x="9489758" y="0"/>
                </a:lnTo>
                <a:lnTo>
                  <a:pt x="948975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56322" y="2434622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37875" y="1076325"/>
            <a:ext cx="8381380" cy="1704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600"/>
              </a:lnSpc>
            </a:pPr>
            <a:r>
              <a:rPr lang="en-US" sz="6000">
                <a:solidFill>
                  <a:srgbClr val="8CA9AD"/>
                </a:solidFill>
                <a:latin typeface="DM Sans Bold"/>
              </a:rPr>
              <a:t>RANDOM FOREST ALGORITHMS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137875" y="4116827"/>
            <a:ext cx="5953371" cy="2930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DM Sans"/>
              </a:rPr>
              <a:t>Random forests are an ensemble learning technique that combines multiple decision trees to improve classification accuracy and robustness.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8803946" y="2434622"/>
            <a:ext cx="9210678" cy="6055430"/>
          </a:xfrm>
          <a:custGeom>
            <a:avLst/>
            <a:gdLst/>
            <a:ahLst/>
            <a:cxnLst/>
            <a:rect r="r" b="b" t="t" l="l"/>
            <a:pathLst>
              <a:path h="6055430" w="9210678">
                <a:moveTo>
                  <a:pt x="0" y="0"/>
                </a:moveTo>
                <a:lnTo>
                  <a:pt x="9210678" y="0"/>
                </a:lnTo>
                <a:lnTo>
                  <a:pt x="9210678" y="6055430"/>
                </a:lnTo>
                <a:lnTo>
                  <a:pt x="0" y="60554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17556" y="91642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636065" y="2046255"/>
            <a:ext cx="9015871" cy="6761903"/>
          </a:xfrm>
          <a:custGeom>
            <a:avLst/>
            <a:gdLst/>
            <a:ahLst/>
            <a:cxnLst/>
            <a:rect r="r" b="b" t="t" l="l"/>
            <a:pathLst>
              <a:path h="6761903" w="9015871">
                <a:moveTo>
                  <a:pt x="0" y="0"/>
                </a:moveTo>
                <a:lnTo>
                  <a:pt x="9015870" y="0"/>
                </a:lnTo>
                <a:lnTo>
                  <a:pt x="9015870" y="6761903"/>
                </a:lnTo>
                <a:lnTo>
                  <a:pt x="0" y="67619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17556" y="823362"/>
            <a:ext cx="14841744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600"/>
              </a:lnSpc>
            </a:pPr>
            <a:r>
              <a:rPr lang="en-US" sz="6000">
                <a:solidFill>
                  <a:srgbClr val="8CA9AD"/>
                </a:solidFill>
                <a:latin typeface="DM Sans Bold"/>
              </a:rPr>
              <a:t>RANDOM FOREST ALGORITHMS STEPS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56322" y="0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759210" y="7143750"/>
            <a:ext cx="5500090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250"/>
              </a:lnSpc>
            </a:pPr>
            <a:r>
              <a:rPr lang="en-US" sz="7500">
                <a:solidFill>
                  <a:srgbClr val="8CA9AD"/>
                </a:solidFill>
                <a:latin typeface="DM Sans Bold"/>
              </a:rPr>
              <a:t>TABLE OF</a:t>
            </a:r>
          </a:p>
          <a:p>
            <a:pPr algn="r">
              <a:lnSpc>
                <a:spcPts val="8250"/>
              </a:lnSpc>
            </a:pPr>
            <a:r>
              <a:rPr lang="en-US" sz="7500">
                <a:solidFill>
                  <a:srgbClr val="8CA9AD"/>
                </a:solidFill>
                <a:latin typeface="DM Sans Bold"/>
              </a:rPr>
              <a:t>CONTENT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17556" y="2333944"/>
            <a:ext cx="1938412" cy="100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8CA9AD"/>
                </a:solidFill>
                <a:latin typeface="DM Sans Bold"/>
              </a:rPr>
              <a:t>01.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17556" y="4140192"/>
            <a:ext cx="1938412" cy="100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8CA9AD"/>
                </a:solidFill>
                <a:latin typeface="DM Sans Bold"/>
              </a:rPr>
              <a:t>02.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326241" y="2502220"/>
            <a:ext cx="6726444" cy="647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50"/>
              </a:lnSpc>
            </a:pPr>
            <a:r>
              <a:rPr lang="en-US" sz="4500">
                <a:solidFill>
                  <a:srgbClr val="737373"/>
                </a:solidFill>
                <a:latin typeface="DM Sans Bold"/>
              </a:rPr>
              <a:t>INTRODUCTION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326241" y="4308468"/>
            <a:ext cx="8075580" cy="647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50"/>
              </a:lnSpc>
            </a:pPr>
            <a:r>
              <a:rPr lang="en-US" sz="4500">
                <a:solidFill>
                  <a:srgbClr val="737373"/>
                </a:solidFill>
                <a:latin typeface="DM Sans Bold"/>
              </a:rPr>
              <a:t>PHISHING DETECTION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530633" y="5908146"/>
            <a:ext cx="1938412" cy="100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8CA9AD"/>
                </a:solidFill>
                <a:latin typeface="DM Sans Bold"/>
              </a:rPr>
              <a:t>03.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326241" y="5791194"/>
            <a:ext cx="9635519" cy="1276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50"/>
              </a:lnSpc>
            </a:pPr>
            <a:r>
              <a:rPr lang="en-US" sz="4500">
                <a:solidFill>
                  <a:srgbClr val="737373"/>
                </a:solidFill>
                <a:latin typeface="DM Sans Bold"/>
              </a:rPr>
              <a:t>MACHINE LEARNING IN PHISHING DETECTION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2417556" y="91642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17556" y="91642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33679" y="3163193"/>
            <a:ext cx="13820641" cy="4895595"/>
          </a:xfrm>
          <a:custGeom>
            <a:avLst/>
            <a:gdLst/>
            <a:ahLst/>
            <a:cxnLst/>
            <a:rect r="r" b="b" t="t" l="l"/>
            <a:pathLst>
              <a:path h="4895595" w="13820641">
                <a:moveTo>
                  <a:pt x="0" y="0"/>
                </a:moveTo>
                <a:lnTo>
                  <a:pt x="13820642" y="0"/>
                </a:lnTo>
                <a:lnTo>
                  <a:pt x="13820642" y="4895595"/>
                </a:lnTo>
                <a:lnTo>
                  <a:pt x="0" y="48955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371637" y="1076325"/>
            <a:ext cx="8876630" cy="1704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600"/>
              </a:lnSpc>
            </a:pPr>
            <a:r>
              <a:rPr lang="en-US" sz="6000">
                <a:solidFill>
                  <a:srgbClr val="8CA9AD"/>
                </a:solidFill>
                <a:latin typeface="DM Sans Bold"/>
              </a:rPr>
              <a:t>EXAMPLE OF RANDOM FOREST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17556" y="1477268"/>
            <a:ext cx="8328543" cy="254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600"/>
              </a:lnSpc>
            </a:pPr>
            <a:r>
              <a:rPr lang="en-US" sz="6000">
                <a:solidFill>
                  <a:srgbClr val="8CA9AD"/>
                </a:solidFill>
                <a:latin typeface="DM Sans Bold"/>
              </a:rPr>
              <a:t>WHY USE RANDOM FOREST?</a:t>
            </a:r>
          </a:p>
          <a:p>
            <a:pPr>
              <a:lnSpc>
                <a:spcPts val="6600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2417556" y="91642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556225" y="3666919"/>
            <a:ext cx="11175550" cy="4387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753" indent="-377876" lvl="1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DM Sans"/>
              </a:rPr>
              <a:t>   It takes less training time as compared to other algorithms.</a:t>
            </a:r>
          </a:p>
          <a:p>
            <a:pPr>
              <a:lnSpc>
                <a:spcPts val="3850"/>
              </a:lnSpc>
            </a:pPr>
          </a:p>
          <a:p>
            <a:pPr marL="755753" indent="-377876" lvl="1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DM Sans"/>
              </a:rPr>
              <a:t>   It predicts output with high accuracy, even for the large dataset it runs efficiently.</a:t>
            </a:r>
          </a:p>
          <a:p>
            <a:pPr>
              <a:lnSpc>
                <a:spcPts val="3850"/>
              </a:lnSpc>
            </a:pPr>
          </a:p>
          <a:p>
            <a:pPr marL="755753" indent="-377876" lvl="1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DM Sans"/>
              </a:rPr>
              <a:t> </a:t>
            </a:r>
            <a:r>
              <a:rPr lang="en-US" sz="3500">
                <a:solidFill>
                  <a:srgbClr val="737373"/>
                </a:solidFill>
                <a:latin typeface="DM Sans"/>
              </a:rPr>
              <a:t>  It can also maintain accuracy when a large proportion of data is missing.</a:t>
            </a:r>
          </a:p>
          <a:p>
            <a:pPr>
              <a:lnSpc>
                <a:spcPts val="3850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5400000">
            <a:off x="13482016" y="-2080942"/>
            <a:ext cx="5450085" cy="4161883"/>
          </a:xfrm>
          <a:custGeom>
            <a:avLst/>
            <a:gdLst/>
            <a:ahLst/>
            <a:cxnLst/>
            <a:rect r="r" b="b" t="t" l="l"/>
            <a:pathLst>
              <a:path h="4161883" w="5450085">
                <a:moveTo>
                  <a:pt x="0" y="0"/>
                </a:moveTo>
                <a:lnTo>
                  <a:pt x="5450085" y="0"/>
                </a:lnTo>
                <a:lnTo>
                  <a:pt x="5450085" y="4161884"/>
                </a:lnTo>
                <a:lnTo>
                  <a:pt x="0" y="41618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17556" y="91642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3482016" y="-2080942"/>
            <a:ext cx="5450085" cy="4161883"/>
          </a:xfrm>
          <a:custGeom>
            <a:avLst/>
            <a:gdLst/>
            <a:ahLst/>
            <a:cxnLst/>
            <a:rect r="r" b="b" t="t" l="l"/>
            <a:pathLst>
              <a:path h="4161883" w="5450085">
                <a:moveTo>
                  <a:pt x="0" y="0"/>
                </a:moveTo>
                <a:lnTo>
                  <a:pt x="5450085" y="0"/>
                </a:lnTo>
                <a:lnTo>
                  <a:pt x="5450085" y="4161884"/>
                </a:lnTo>
                <a:lnTo>
                  <a:pt x="0" y="41618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958881" y="2166613"/>
            <a:ext cx="12623202" cy="7510955"/>
          </a:xfrm>
          <a:custGeom>
            <a:avLst/>
            <a:gdLst/>
            <a:ahLst/>
            <a:cxnLst/>
            <a:rect r="r" b="b" t="t" l="l"/>
            <a:pathLst>
              <a:path h="7510955" w="12623202">
                <a:moveTo>
                  <a:pt x="0" y="0"/>
                </a:moveTo>
                <a:lnTo>
                  <a:pt x="12623202" y="0"/>
                </a:lnTo>
                <a:lnTo>
                  <a:pt x="12623202" y="7510955"/>
                </a:lnTo>
                <a:lnTo>
                  <a:pt x="0" y="751095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022" r="0" b="-1022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417556" y="461633"/>
            <a:ext cx="14273175" cy="1704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600"/>
              </a:lnSpc>
            </a:pPr>
            <a:r>
              <a:rPr lang="en-US" sz="6000">
                <a:solidFill>
                  <a:srgbClr val="8CA9AD"/>
                </a:solidFill>
                <a:latin typeface="DM Sans Bold"/>
              </a:rPr>
              <a:t>RANDOM FOREST VS. OTHER MACHINE LEARNING ALGORITHMS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729112" y="4445617"/>
            <a:ext cx="10713398" cy="1704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600"/>
              </a:lnSpc>
            </a:pPr>
            <a:r>
              <a:rPr lang="en-US" sz="6000">
                <a:solidFill>
                  <a:srgbClr val="FFFFFF"/>
                </a:solidFill>
                <a:latin typeface="DM Sans Bold"/>
              </a:rPr>
              <a:t>SUPPORT VECTOR MACHINES (SVM)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90700" y="1847850"/>
            <a:ext cx="1938412" cy="100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FFFFFF"/>
                </a:solidFill>
                <a:latin typeface="DM Sans Bold"/>
              </a:rPr>
              <a:t>03.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5893678" y="81355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8135576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543121" y="-2151424"/>
            <a:ext cx="9489757" cy="10287000"/>
          </a:xfrm>
          <a:custGeom>
            <a:avLst/>
            <a:gdLst/>
            <a:ahLst/>
            <a:cxnLst/>
            <a:rect r="r" b="b" t="t" l="l"/>
            <a:pathLst>
              <a:path h="10287000" w="9489757">
                <a:moveTo>
                  <a:pt x="0" y="0"/>
                </a:moveTo>
                <a:lnTo>
                  <a:pt x="9489758" y="0"/>
                </a:lnTo>
                <a:lnTo>
                  <a:pt x="948975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893678" y="81355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8135576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759906" y="1790700"/>
            <a:ext cx="12885596" cy="5788451"/>
          </a:xfrm>
          <a:custGeom>
            <a:avLst/>
            <a:gdLst/>
            <a:ahLst/>
            <a:cxnLst/>
            <a:rect r="r" b="b" t="t" l="l"/>
            <a:pathLst>
              <a:path h="5788451" w="12885596">
                <a:moveTo>
                  <a:pt x="0" y="0"/>
                </a:moveTo>
                <a:lnTo>
                  <a:pt x="12885596" y="0"/>
                </a:lnTo>
                <a:lnTo>
                  <a:pt x="12885596" y="5788451"/>
                </a:lnTo>
                <a:lnTo>
                  <a:pt x="0" y="578845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90700" y="1847850"/>
            <a:ext cx="1938412" cy="100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FFFFFF"/>
                </a:solidFill>
                <a:latin typeface="DM Sans Bold"/>
              </a:rPr>
              <a:t>03.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32186" y="1066800"/>
            <a:ext cx="11996507" cy="1276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50"/>
              </a:lnSpc>
            </a:pPr>
            <a:r>
              <a:rPr lang="en-US" sz="4500">
                <a:solidFill>
                  <a:srgbClr val="8CA9AD"/>
                </a:solidFill>
                <a:latin typeface="DM Sans Bold"/>
              </a:rPr>
              <a:t>WHAT IS SUPPORT VECTOR MACHINES (SVM)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48068" y="3011109"/>
            <a:ext cx="6435480" cy="5845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753" indent="-377876" lvl="1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DM Sans"/>
              </a:rPr>
              <a:t>SVM is a supervised learning algorithm used for classification and regression.</a:t>
            </a:r>
          </a:p>
          <a:p>
            <a:pPr marL="755753" indent="-377876" lvl="1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DM Sans"/>
              </a:rPr>
              <a:t>The basic idea of SVM is to find a hyperplane in a high-dimensional space that best separates two classes of data (for example, two classes labeled "true" and "false").</a:t>
            </a:r>
          </a:p>
          <a:p>
            <a:pPr>
              <a:lnSpc>
                <a:spcPts val="385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8083548" y="2808004"/>
            <a:ext cx="9594242" cy="6048285"/>
          </a:xfrm>
          <a:custGeom>
            <a:avLst/>
            <a:gdLst/>
            <a:ahLst/>
            <a:cxnLst/>
            <a:rect r="r" b="b" t="t" l="l"/>
            <a:pathLst>
              <a:path h="6048285" w="9594242">
                <a:moveTo>
                  <a:pt x="0" y="0"/>
                </a:moveTo>
                <a:lnTo>
                  <a:pt x="9594242" y="0"/>
                </a:lnTo>
                <a:lnTo>
                  <a:pt x="9594242" y="6048286"/>
                </a:lnTo>
                <a:lnTo>
                  <a:pt x="0" y="60482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5259"/>
            </a:stretch>
          </a:blipFill>
        </p:spPr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56322" y="8041552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-160719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0"/>
                </a:moveTo>
                <a:lnTo>
                  <a:pt x="4102978" y="0"/>
                </a:lnTo>
                <a:lnTo>
                  <a:pt x="4102978" y="3133184"/>
                </a:lnTo>
                <a:lnTo>
                  <a:pt x="0" y="31331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814583" y="1922454"/>
            <a:ext cx="9635519" cy="866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600"/>
              </a:lnSpc>
            </a:pPr>
            <a:r>
              <a:rPr lang="en-US" sz="6000">
                <a:solidFill>
                  <a:srgbClr val="8CA9AD"/>
                </a:solidFill>
                <a:latin typeface="DM Sans Bold"/>
              </a:rPr>
              <a:t>APPLICATIONS OF SVM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080189" y="3431041"/>
            <a:ext cx="10076133" cy="3416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753" indent="-377876" lvl="1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DM Sans"/>
              </a:rPr>
              <a:t>Binary Classification</a:t>
            </a:r>
          </a:p>
          <a:p>
            <a:pPr>
              <a:lnSpc>
                <a:spcPts val="3850"/>
              </a:lnSpc>
            </a:pPr>
          </a:p>
          <a:p>
            <a:pPr marL="755753" indent="-377876" lvl="1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DM Sans"/>
              </a:rPr>
              <a:t>Learning from Training Data</a:t>
            </a:r>
          </a:p>
          <a:p>
            <a:pPr>
              <a:lnSpc>
                <a:spcPts val="3850"/>
              </a:lnSpc>
            </a:pPr>
          </a:p>
          <a:p>
            <a:pPr marL="755753" indent="-377876" lvl="1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DM Sans"/>
              </a:rPr>
              <a:t>Website Features</a:t>
            </a:r>
          </a:p>
          <a:p>
            <a:pPr>
              <a:lnSpc>
                <a:spcPts val="3850"/>
              </a:lnSpc>
            </a:pPr>
          </a:p>
          <a:p>
            <a:pPr marL="755753" indent="-377876" lvl="1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DM Sans"/>
              </a:rPr>
              <a:t>Real-World Applications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56322" y="8041552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97060" y="429284"/>
            <a:ext cx="17293880" cy="2543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600"/>
              </a:lnSpc>
            </a:pPr>
            <a:r>
              <a:rPr lang="en-US" sz="6000">
                <a:solidFill>
                  <a:srgbClr val="8CA9AD"/>
                </a:solidFill>
                <a:latin typeface="DM Sans Bold"/>
              </a:rPr>
              <a:t>STEPS FOR CLASSIFYING WEBSITES AS FRAUDULENT OR NON-FRAUDULENT BASED ON THEIR FEATURES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080189" y="3431041"/>
            <a:ext cx="10076133" cy="4387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753" indent="-377876" lvl="1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DM Sans"/>
              </a:rPr>
              <a:t>Data Collection (Training Data)</a:t>
            </a:r>
          </a:p>
          <a:p>
            <a:pPr>
              <a:lnSpc>
                <a:spcPts val="3850"/>
              </a:lnSpc>
            </a:pPr>
          </a:p>
          <a:p>
            <a:pPr marL="755753" indent="-377876" lvl="1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DM Sans"/>
              </a:rPr>
              <a:t>Data Preprocessing</a:t>
            </a:r>
          </a:p>
          <a:p>
            <a:pPr>
              <a:lnSpc>
                <a:spcPts val="3850"/>
              </a:lnSpc>
            </a:pPr>
          </a:p>
          <a:p>
            <a:pPr marL="755753" indent="-377876" lvl="1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DM Sans"/>
              </a:rPr>
              <a:t>Build an SVM Model</a:t>
            </a:r>
          </a:p>
          <a:p>
            <a:pPr>
              <a:lnSpc>
                <a:spcPts val="3850"/>
              </a:lnSpc>
            </a:pPr>
          </a:p>
          <a:p>
            <a:pPr marL="755753" indent="-377876" lvl="1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DM Sans"/>
              </a:rPr>
              <a:t>Model Training</a:t>
            </a:r>
          </a:p>
          <a:p>
            <a:pPr>
              <a:lnSpc>
                <a:spcPts val="3850"/>
              </a:lnSpc>
            </a:pPr>
          </a:p>
          <a:p>
            <a:pPr marL="755753" indent="-377876" lvl="1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DM Sans"/>
              </a:rPr>
              <a:t>Prediction and Evaluation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4669919" y="3822149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417556" y="3148434"/>
            <a:ext cx="1938412" cy="100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8CA9AD"/>
                </a:solidFill>
                <a:latin typeface="DM Sans Bold"/>
              </a:rPr>
              <a:t>01.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17556" y="4670421"/>
            <a:ext cx="1938412" cy="100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8CA9AD"/>
                </a:solidFill>
                <a:latin typeface="DM Sans Bold"/>
              </a:rPr>
              <a:t>02.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365494" y="3394498"/>
            <a:ext cx="6726444" cy="5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99"/>
              </a:lnSpc>
            </a:pPr>
            <a:r>
              <a:rPr lang="en-US" sz="3999">
                <a:solidFill>
                  <a:srgbClr val="737373"/>
                </a:solidFill>
                <a:latin typeface="DM Sans Bold"/>
              </a:rPr>
              <a:t>LINEAR KERNELS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355969" y="4916484"/>
            <a:ext cx="6726444" cy="5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99"/>
              </a:lnSpc>
            </a:pPr>
            <a:r>
              <a:rPr lang="en-US" sz="3999">
                <a:solidFill>
                  <a:srgbClr val="737373"/>
                </a:solidFill>
                <a:latin typeface="DM Sans Bold"/>
              </a:rPr>
              <a:t>POLYNOMIAL KERNELS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17556" y="6192408"/>
            <a:ext cx="1938412" cy="100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8CA9AD"/>
                </a:solidFill>
                <a:latin typeface="DM Sans Bold"/>
              </a:rPr>
              <a:t>03.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355969" y="6438471"/>
            <a:ext cx="6726444" cy="5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99"/>
              </a:lnSpc>
            </a:pPr>
            <a:r>
              <a:rPr lang="en-US" sz="3999">
                <a:solidFill>
                  <a:srgbClr val="737373"/>
                </a:solidFill>
                <a:latin typeface="DM Sans Bold"/>
              </a:rPr>
              <a:t>RBF KERNELS 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2417556" y="91642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867758" y="1500604"/>
            <a:ext cx="14391542" cy="866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600"/>
              </a:lnSpc>
            </a:pPr>
            <a:r>
              <a:rPr lang="en-US" sz="6000">
                <a:solidFill>
                  <a:srgbClr val="8CA9AD"/>
                </a:solidFill>
                <a:latin typeface="DM Sans Bold"/>
              </a:rPr>
              <a:t>TYPES OF SUPPORT VECTOR MACHINE 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56322" y="-160719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245489" y="1017929"/>
            <a:ext cx="9792038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250"/>
              </a:lnSpc>
            </a:pPr>
            <a:r>
              <a:rPr lang="en-US" sz="7500">
                <a:solidFill>
                  <a:srgbClr val="8CA9AD"/>
                </a:solidFill>
                <a:latin typeface="DM Sans Bold"/>
              </a:rPr>
              <a:t>LINEAR KERNELS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305929" y="4009421"/>
            <a:ext cx="5953371" cy="2930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DM Sans"/>
              </a:rPr>
              <a:t> The linear kernel function is used when the data can be linearly separated: The values of the parameter C are 1.0, 1.5, 2.5, and 5.0.</a:t>
            </a:r>
          </a:p>
          <a:p>
            <a:pPr>
              <a:lnSpc>
                <a:spcPts val="3850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28700" y="2806189"/>
            <a:ext cx="9576849" cy="4674623"/>
          </a:xfrm>
          <a:custGeom>
            <a:avLst/>
            <a:gdLst/>
            <a:ahLst/>
            <a:cxnLst/>
            <a:rect r="r" b="b" t="t" l="l"/>
            <a:pathLst>
              <a:path h="4674623" w="9576849">
                <a:moveTo>
                  <a:pt x="0" y="0"/>
                </a:moveTo>
                <a:lnTo>
                  <a:pt x="9576849" y="0"/>
                </a:lnTo>
                <a:lnTo>
                  <a:pt x="9576849" y="4674622"/>
                </a:lnTo>
                <a:lnTo>
                  <a:pt x="0" y="46746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17556" y="91642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439400" y="1028700"/>
            <a:ext cx="10972800" cy="8229600"/>
          </a:xfrm>
          <a:custGeom>
            <a:avLst/>
            <a:gdLst/>
            <a:ahLst/>
            <a:cxnLst/>
            <a:rect r="r" b="b" t="t" l="l"/>
            <a:pathLst>
              <a:path h="8229600" w="10972800">
                <a:moveTo>
                  <a:pt x="0" y="0"/>
                </a:moveTo>
                <a:lnTo>
                  <a:pt x="10972800" y="0"/>
                </a:lnTo>
                <a:lnTo>
                  <a:pt x="109728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17556" y="2346799"/>
            <a:ext cx="6726444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600"/>
              </a:lnSpc>
            </a:pPr>
            <a:r>
              <a:rPr lang="en-US" sz="6000">
                <a:solidFill>
                  <a:srgbClr val="8CA9AD"/>
                </a:solidFill>
                <a:latin typeface="DM Sans Bold"/>
              </a:rPr>
              <a:t>INTRODUCTION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17556" y="3894987"/>
            <a:ext cx="7471149" cy="4387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DM Sans"/>
              </a:rPr>
              <a:t>Phishing is a cybercrime in which a target or targets are contacted by email, telephone or text message by someone posing as a legitimate institution to lure individuals into providing sensitive data such as personally identifiable information, banking and credit card details, and passwords.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56322" y="8041552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576555" y="3089833"/>
            <a:ext cx="7682745" cy="5412528"/>
          </a:xfrm>
          <a:custGeom>
            <a:avLst/>
            <a:gdLst/>
            <a:ahLst/>
            <a:cxnLst/>
            <a:rect r="r" b="b" t="t" l="l"/>
            <a:pathLst>
              <a:path h="5412528" w="7682745">
                <a:moveTo>
                  <a:pt x="0" y="0"/>
                </a:moveTo>
                <a:lnTo>
                  <a:pt x="7682745" y="0"/>
                </a:lnTo>
                <a:lnTo>
                  <a:pt x="7682745" y="5412528"/>
                </a:lnTo>
                <a:lnTo>
                  <a:pt x="0" y="54125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735954" y="1076325"/>
            <a:ext cx="8816093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600"/>
              </a:lnSpc>
            </a:pPr>
            <a:r>
              <a:rPr lang="en-US" sz="6000">
                <a:solidFill>
                  <a:srgbClr val="8CA9AD"/>
                </a:solidFill>
                <a:latin typeface="DM Sans Bold"/>
              </a:rPr>
              <a:t>POLYNOMIAL KERNELS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63544" y="3118408"/>
            <a:ext cx="7780456" cy="4387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DM Sans"/>
              </a:rPr>
              <a:t>The polynomial kernel function is used to handle non-linearly separable data: consisting of 2 sets of parameters:</a:t>
            </a:r>
          </a:p>
          <a:p>
            <a:pPr marL="755753" indent="-377876" lvl="1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DM Sans"/>
              </a:rPr>
              <a:t>The values of the parameter C are 1.0, 1.5, 2.5, 5.0.</a:t>
            </a:r>
          </a:p>
          <a:p>
            <a:pPr marL="755753" indent="-377876" lvl="1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DM Sans"/>
              </a:rPr>
              <a:t>The values of the parameter degree are 1, 3, 5, 7, 9.</a:t>
            </a:r>
          </a:p>
          <a:p>
            <a:pPr>
              <a:lnSpc>
                <a:spcPts val="3850"/>
              </a:lnSpc>
            </a:p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56322" y="8041552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715543" y="2491727"/>
            <a:ext cx="8052140" cy="6123749"/>
          </a:xfrm>
          <a:custGeom>
            <a:avLst/>
            <a:gdLst/>
            <a:ahLst/>
            <a:cxnLst/>
            <a:rect r="r" b="b" t="t" l="l"/>
            <a:pathLst>
              <a:path h="6123749" w="8052140">
                <a:moveTo>
                  <a:pt x="0" y="0"/>
                </a:moveTo>
                <a:lnTo>
                  <a:pt x="8052140" y="0"/>
                </a:lnTo>
                <a:lnTo>
                  <a:pt x="8052140" y="6123749"/>
                </a:lnTo>
                <a:lnTo>
                  <a:pt x="0" y="61237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423079" y="1076325"/>
            <a:ext cx="5441842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600"/>
              </a:lnSpc>
            </a:pPr>
            <a:r>
              <a:rPr lang="en-US" sz="6000">
                <a:solidFill>
                  <a:srgbClr val="8CA9AD"/>
                </a:solidFill>
                <a:latin typeface="DM Sans Bold"/>
              </a:rPr>
              <a:t>RBF KERNELS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63544" y="3118408"/>
            <a:ext cx="7780456" cy="3416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DM Sans"/>
              </a:rPr>
              <a:t>The RBF kernel function is a commonly used non-linear function:</a:t>
            </a:r>
          </a:p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DM Sans"/>
              </a:rPr>
              <a:t>- It consists of 2 sets of parameters:</a:t>
            </a:r>
          </a:p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DM Sans"/>
              </a:rPr>
              <a:t>  - The values of the parameter C are 1.0, 1.5, 2.5, 5.0.</a:t>
            </a:r>
          </a:p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DM Sans"/>
              </a:rPr>
              <a:t>  - The values of the parameter gamma are 0.1, 0.5, 1.0, 1.5, 2.0.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981200" y="-94024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981200" y="6267450"/>
            <a:ext cx="2880360" cy="4114800"/>
          </a:xfrm>
          <a:custGeom>
            <a:avLst/>
            <a:gdLst/>
            <a:ahLst/>
            <a:cxnLst/>
            <a:rect r="r" b="b" t="t" l="l"/>
            <a:pathLst>
              <a:path h="4114800" w="2880360">
                <a:moveTo>
                  <a:pt x="0" y="0"/>
                </a:moveTo>
                <a:lnTo>
                  <a:pt x="2880360" y="0"/>
                </a:lnTo>
                <a:lnTo>
                  <a:pt x="28803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833915" y="3748090"/>
            <a:ext cx="10620170" cy="1660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2500"/>
              </a:lnSpc>
            </a:pPr>
            <a:r>
              <a:rPr lang="en-US" sz="12500">
                <a:solidFill>
                  <a:srgbClr val="FFFFFF"/>
                </a:solidFill>
                <a:latin typeface="DM Sans Bold"/>
              </a:rPr>
              <a:t>THANK YOU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44000" y="5172075"/>
            <a:ext cx="5722116" cy="501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DM Sans Bold"/>
              </a:rPr>
              <a:t>Have any question?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10800000">
            <a:off x="5623560" y="7673106"/>
            <a:ext cx="3422956" cy="2613894"/>
          </a:xfrm>
          <a:custGeom>
            <a:avLst/>
            <a:gdLst/>
            <a:ahLst/>
            <a:cxnLst/>
            <a:rect r="r" b="b" t="t" l="l"/>
            <a:pathLst>
              <a:path h="2613894" w="3422956">
                <a:moveTo>
                  <a:pt x="0" y="0"/>
                </a:moveTo>
                <a:lnTo>
                  <a:pt x="3422956" y="0"/>
                </a:lnTo>
                <a:lnTo>
                  <a:pt x="3422956" y="2613894"/>
                </a:lnTo>
                <a:lnTo>
                  <a:pt x="0" y="26138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9189" y="804667"/>
            <a:ext cx="14353135" cy="8387534"/>
          </a:xfrm>
          <a:custGeom>
            <a:avLst/>
            <a:gdLst/>
            <a:ahLst/>
            <a:cxnLst/>
            <a:rect r="r" b="b" t="t" l="l"/>
            <a:pathLst>
              <a:path h="8387534" w="14353135">
                <a:moveTo>
                  <a:pt x="0" y="0"/>
                </a:moveTo>
                <a:lnTo>
                  <a:pt x="14353135" y="0"/>
                </a:lnTo>
                <a:lnTo>
                  <a:pt x="14353135" y="8387534"/>
                </a:lnTo>
                <a:lnTo>
                  <a:pt x="0" y="83875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893678" y="81355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8135576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543121" y="-2151424"/>
            <a:ext cx="9489757" cy="10287000"/>
          </a:xfrm>
          <a:custGeom>
            <a:avLst/>
            <a:gdLst/>
            <a:ahLst/>
            <a:cxnLst/>
            <a:rect r="r" b="b" t="t" l="l"/>
            <a:pathLst>
              <a:path h="10287000" w="9489757">
                <a:moveTo>
                  <a:pt x="0" y="0"/>
                </a:moveTo>
                <a:lnTo>
                  <a:pt x="9489758" y="0"/>
                </a:lnTo>
                <a:lnTo>
                  <a:pt x="948975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00386" y="2180289"/>
            <a:ext cx="7994533" cy="5329689"/>
          </a:xfrm>
          <a:custGeom>
            <a:avLst/>
            <a:gdLst/>
            <a:ahLst/>
            <a:cxnLst/>
            <a:rect r="r" b="b" t="t" l="l"/>
            <a:pathLst>
              <a:path h="5329689" w="7994533">
                <a:moveTo>
                  <a:pt x="0" y="0"/>
                </a:moveTo>
                <a:lnTo>
                  <a:pt x="7994533" y="0"/>
                </a:lnTo>
                <a:lnTo>
                  <a:pt x="7994533" y="5329689"/>
                </a:lnTo>
                <a:lnTo>
                  <a:pt x="0" y="532968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891154" y="4016458"/>
            <a:ext cx="7571992" cy="1704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600"/>
              </a:lnSpc>
            </a:pPr>
            <a:r>
              <a:rPr lang="en-US" sz="6000">
                <a:solidFill>
                  <a:srgbClr val="FFFFFF"/>
                </a:solidFill>
                <a:latin typeface="DM Sans Bold"/>
              </a:rPr>
              <a:t>PHISHING DETECTION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17556" y="91642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545108" y="2812580"/>
            <a:ext cx="12202682" cy="5803670"/>
          </a:xfrm>
          <a:custGeom>
            <a:avLst/>
            <a:gdLst/>
            <a:ahLst/>
            <a:cxnLst/>
            <a:rect r="r" b="b" t="t" l="l"/>
            <a:pathLst>
              <a:path h="5803670" w="12202682">
                <a:moveTo>
                  <a:pt x="0" y="0"/>
                </a:moveTo>
                <a:lnTo>
                  <a:pt x="12202682" y="0"/>
                </a:lnTo>
                <a:lnTo>
                  <a:pt x="12202682" y="5803670"/>
                </a:lnTo>
                <a:lnTo>
                  <a:pt x="0" y="58036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814" r="0" b="-2814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17556" y="1536224"/>
            <a:ext cx="14457786" cy="1495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50"/>
              </a:lnSpc>
            </a:pPr>
            <a:r>
              <a:rPr lang="en-US" sz="4500">
                <a:solidFill>
                  <a:srgbClr val="8CA9AD"/>
                </a:solidFill>
                <a:latin typeface="DM Sans Bold"/>
              </a:rPr>
              <a:t>Classification of phishing attack techniques</a:t>
            </a:r>
          </a:p>
          <a:p>
            <a:pPr>
              <a:lnSpc>
                <a:spcPts val="660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17556" y="91642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58570" y="2682470"/>
            <a:ext cx="6170860" cy="5983266"/>
          </a:xfrm>
          <a:custGeom>
            <a:avLst/>
            <a:gdLst/>
            <a:ahLst/>
            <a:cxnLst/>
            <a:rect r="r" b="b" t="t" l="l"/>
            <a:pathLst>
              <a:path h="5983266" w="6170860">
                <a:moveTo>
                  <a:pt x="0" y="0"/>
                </a:moveTo>
                <a:lnTo>
                  <a:pt x="6170860" y="0"/>
                </a:lnTo>
                <a:lnTo>
                  <a:pt x="6170860" y="5983266"/>
                </a:lnTo>
                <a:lnTo>
                  <a:pt x="0" y="59832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17556" y="1545749"/>
            <a:ext cx="14457786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600"/>
              </a:lnSpc>
            </a:pPr>
            <a:r>
              <a:rPr lang="en-US" sz="6000">
                <a:solidFill>
                  <a:srgbClr val="8CA9AD"/>
                </a:solidFill>
                <a:latin typeface="DM Sans Bold"/>
              </a:rPr>
              <a:t>Phising detection approaches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56322" y="-160719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156322" y="2434622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570379" y="6196279"/>
            <a:ext cx="5688921" cy="333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599"/>
              </a:lnSpc>
            </a:pPr>
            <a:r>
              <a:rPr lang="en-US" sz="5999">
                <a:solidFill>
                  <a:srgbClr val="8CA9AD"/>
                </a:solidFill>
                <a:latin typeface="DM Sans Bold"/>
              </a:rPr>
              <a:t>MACHINE LEARNING IN PHISHING DETECTION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58667" y="3148434"/>
            <a:ext cx="1938412" cy="100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8CA9AD"/>
                </a:solidFill>
                <a:latin typeface="DM Sans Bold"/>
              </a:rPr>
              <a:t>01.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58667" y="4670421"/>
            <a:ext cx="1938412" cy="100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8CA9AD"/>
                </a:solidFill>
                <a:latin typeface="DM Sans Bold"/>
              </a:rPr>
              <a:t>02.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597080" y="3314690"/>
            <a:ext cx="6726444" cy="574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00"/>
              </a:lnSpc>
            </a:pPr>
            <a:r>
              <a:rPr lang="en-US" sz="4000">
                <a:solidFill>
                  <a:srgbClr val="737373"/>
                </a:solidFill>
                <a:latin typeface="DM Sans Bold"/>
              </a:rPr>
              <a:t>DECISION TREE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597080" y="4870447"/>
            <a:ext cx="6726444" cy="574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00"/>
              </a:lnSpc>
            </a:pPr>
            <a:r>
              <a:rPr lang="en-US" sz="4000">
                <a:solidFill>
                  <a:srgbClr val="737373"/>
                </a:solidFill>
                <a:latin typeface="DM Sans Bold"/>
              </a:rPr>
              <a:t>RANDOM FOREST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58667" y="6192408"/>
            <a:ext cx="1938412" cy="100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8CA9AD"/>
                </a:solidFill>
                <a:latin typeface="DM Sans Bold"/>
              </a:rPr>
              <a:t>03.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597080" y="6159504"/>
            <a:ext cx="8455024" cy="1127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00"/>
              </a:lnSpc>
            </a:pPr>
            <a:r>
              <a:rPr lang="en-US" sz="4000">
                <a:solidFill>
                  <a:srgbClr val="737373"/>
                </a:solidFill>
                <a:latin typeface="DM Sans Bold"/>
              </a:rPr>
              <a:t>SUPPORT VECTOR MACHINES (SVM)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56322" y="-160719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156322" y="2434622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459886" y="5843699"/>
            <a:ext cx="2855815" cy="2697744"/>
          </a:xfrm>
          <a:custGeom>
            <a:avLst/>
            <a:gdLst/>
            <a:ahLst/>
            <a:cxnLst/>
            <a:rect r="r" b="b" t="t" l="l"/>
            <a:pathLst>
              <a:path h="2697744" w="2855815">
                <a:moveTo>
                  <a:pt x="0" y="0"/>
                </a:moveTo>
                <a:lnTo>
                  <a:pt x="2855815" y="0"/>
                </a:lnTo>
                <a:lnTo>
                  <a:pt x="2855815" y="2697744"/>
                </a:lnTo>
                <a:lnTo>
                  <a:pt x="0" y="269774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459886" y="2084729"/>
            <a:ext cx="2855815" cy="2638131"/>
          </a:xfrm>
          <a:custGeom>
            <a:avLst/>
            <a:gdLst/>
            <a:ahLst/>
            <a:cxnLst/>
            <a:rect r="r" b="b" t="t" l="l"/>
            <a:pathLst>
              <a:path h="2638131" w="2855815">
                <a:moveTo>
                  <a:pt x="0" y="0"/>
                </a:moveTo>
                <a:lnTo>
                  <a:pt x="2855815" y="0"/>
                </a:lnTo>
                <a:lnTo>
                  <a:pt x="2855815" y="2638131"/>
                </a:lnTo>
                <a:lnTo>
                  <a:pt x="0" y="263813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958160" y="6067425"/>
            <a:ext cx="6301140" cy="254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600"/>
              </a:lnSpc>
            </a:pPr>
            <a:r>
              <a:rPr lang="en-US" sz="6000">
                <a:solidFill>
                  <a:srgbClr val="8CA9AD"/>
                </a:solidFill>
                <a:latin typeface="DM Sans Bold"/>
              </a:rPr>
              <a:t>MACHINE LEARNING ALGORITHMS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805839" y="2502794"/>
            <a:ext cx="5953371" cy="501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8CA9AD"/>
                </a:solidFill>
                <a:latin typeface="DM Sans Bold"/>
              </a:rPr>
              <a:t>BENEFITS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805839" y="6295119"/>
            <a:ext cx="5953371" cy="501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8CA9AD"/>
                </a:solidFill>
                <a:latin typeface="DM Sans Bold"/>
              </a:rPr>
              <a:t>LIMITATION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805839" y="3033025"/>
            <a:ext cx="5953371" cy="1473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753" indent="-377876" lvl="1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DM Sans"/>
              </a:rPr>
              <a:t>Automation</a:t>
            </a:r>
          </a:p>
          <a:p>
            <a:pPr marL="755753" indent="-377876" lvl="1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DM Sans"/>
              </a:rPr>
              <a:t>Efficiency</a:t>
            </a:r>
          </a:p>
          <a:p>
            <a:pPr marL="755753" indent="-377876" lvl="1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DM Sans"/>
              </a:rPr>
              <a:t>Adaptability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167315" y="7068237"/>
            <a:ext cx="5953371" cy="1473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753" indent="-377876" lvl="1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DM Sans"/>
              </a:rPr>
              <a:t>Data</a:t>
            </a:r>
          </a:p>
          <a:p>
            <a:pPr marL="755753" indent="-377876" lvl="1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DM Sans"/>
              </a:rPr>
              <a:t>Explaination</a:t>
            </a:r>
          </a:p>
          <a:p>
            <a:pPr marL="755753" indent="-377876" lvl="1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DM Sans"/>
              </a:rPr>
              <a:t>Reliability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DAGAkmWOJm8</dc:identifier>
  <dcterms:modified xsi:type="dcterms:W3CDTF">2011-08-01T06:04:30Z</dcterms:modified>
  <cp:revision>1</cp:revision>
  <dc:title>PH</dc:title>
</cp:coreProperties>
</file>