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6" r:id="rId2"/>
    <p:sldId id="261" r:id="rId3"/>
    <p:sldId id="286" r:id="rId4"/>
    <p:sldId id="287" r:id="rId5"/>
    <p:sldId id="288" r:id="rId6"/>
    <p:sldId id="289" r:id="rId7"/>
    <p:sldId id="290" r:id="rId8"/>
    <p:sldId id="291" r:id="rId9"/>
    <p:sldId id="292" r:id="rId10"/>
    <p:sldId id="293" r:id="rId11"/>
    <p:sldId id="294" r:id="rId12"/>
    <p:sldId id="295" r:id="rId13"/>
    <p:sldId id="296" r:id="rId14"/>
    <p:sldId id="300" r:id="rId15"/>
    <p:sldId id="297" r:id="rId16"/>
    <p:sldId id="298" r:id="rId17"/>
    <p:sldId id="301" r:id="rId18"/>
    <p:sldId id="299" r:id="rId19"/>
    <p:sldId id="302" r:id="rId20"/>
    <p:sldId id="280" r:id="rId21"/>
  </p:sldIdLst>
  <p:sldSz cx="9144000" cy="5143500" type="screen16x9"/>
  <p:notesSz cx="6858000" cy="9144000"/>
  <p:embeddedFontLst>
    <p:embeddedFont>
      <p:font typeface="Helvetica Neue" panose="020B0604020202020204" charset="0"/>
      <p:regular r:id="rId23"/>
      <p:bold r:id="rId24"/>
      <p:italic r:id="rId25"/>
      <p:boldItalic r:id="rId26"/>
    </p:embeddedFont>
    <p:embeddedFont>
      <p:font typeface="Muli" panose="020B0604020202020204" charset="0"/>
      <p:regular r:id="rId27"/>
      <p:bold r:id="rId28"/>
      <p:italic r:id="rId29"/>
      <p:boldItalic r:id="rId30"/>
    </p:embeddedFont>
    <p:embeddedFont>
      <p:font typeface="Nixie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AEC"/>
    <a:srgbClr val="4697A4"/>
    <a:srgbClr val="9CB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49FEA-A8DC-4CDF-ADF0-F4EEC92C7CAB}">
  <a:tblStyle styleId="{51F49FEA-A8DC-4CDF-ADF0-F4EEC92C7C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 Nguyen" userId="f4b8ed0ff94bfdce" providerId="LiveId" clId="{00FD22DA-D6F0-412A-849E-970D8B9F3860}"/>
    <pc:docChg chg="modSld">
      <pc:chgData name="Quan Nguyen" userId="f4b8ed0ff94bfdce" providerId="LiveId" clId="{00FD22DA-D6F0-412A-849E-970D8B9F3860}" dt="2024-03-25T12:26:59.579" v="2" actId="255"/>
      <pc:docMkLst>
        <pc:docMk/>
      </pc:docMkLst>
      <pc:sldChg chg="modSp mod">
        <pc:chgData name="Quan Nguyen" userId="f4b8ed0ff94bfdce" providerId="LiveId" clId="{00FD22DA-D6F0-412A-849E-970D8B9F3860}" dt="2024-03-25T12:26:59.579" v="2" actId="255"/>
        <pc:sldMkLst>
          <pc:docMk/>
          <pc:sldMk cId="0" sldId="256"/>
        </pc:sldMkLst>
        <pc:spChg chg="mod">
          <ac:chgData name="Quan Nguyen" userId="f4b8ed0ff94bfdce" providerId="LiveId" clId="{00FD22DA-D6F0-412A-849E-970D8B9F3860}" dt="2024-03-25T12:26:59.579" v="2" actId="255"/>
          <ac:spMkLst>
            <pc:docMk/>
            <pc:sldMk cId="0" sldId="256"/>
            <ac:spMk id="33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marR="31115" algn="ctr">
              <a:spcBef>
                <a:spcPts val="0"/>
              </a:spcBef>
              <a:spcAft>
                <a:spcPts val="0"/>
              </a:spcAft>
            </a:pPr>
            <a:r>
              <a:rPr lang="en-US" sz="3800" b="1" dirty="0">
                <a:solidFill>
                  <a:srgbClr val="4697A4"/>
                </a:solidFill>
                <a:effectLst/>
                <a:latin typeface="Nixie One" panose="020B0604020202020204" charset="0"/>
                <a:ea typeface="Times New Roman" panose="02020603050405020304" pitchFamily="18" charset="0"/>
              </a:rPr>
              <a:t>INTRODUCTION TO MACHINE LEARNING</a:t>
            </a:r>
            <a:endParaRPr lang="en-US" sz="3800" dirty="0">
              <a:solidFill>
                <a:srgbClr val="4697A4"/>
              </a:solidFill>
              <a:effectLst/>
              <a:latin typeface="Nixie One" panose="020B0604020202020204" charset="0"/>
              <a:ea typeface="Times New Roman" panose="02020603050405020304" pitchFamily="18" charset="0"/>
            </a:endParaRPr>
          </a:p>
        </p:txBody>
      </p:sp>
      <p:sp>
        <p:nvSpPr>
          <p:cNvPr id="2" name="TextBox 1">
            <a:extLst>
              <a:ext uri="{FF2B5EF4-FFF2-40B4-BE49-F238E27FC236}">
                <a16:creationId xmlns:a16="http://schemas.microsoft.com/office/drawing/2014/main" id="{709C77A2-A6BB-278C-6EB5-30A2165A4732}"/>
              </a:ext>
            </a:extLst>
          </p:cNvPr>
          <p:cNvSpPr txBox="1"/>
          <p:nvPr/>
        </p:nvSpPr>
        <p:spPr>
          <a:xfrm>
            <a:off x="76200" y="4461164"/>
            <a:ext cx="3941618" cy="523220"/>
          </a:xfrm>
          <a:prstGeom prst="rect">
            <a:avLst/>
          </a:prstGeom>
          <a:noFill/>
        </p:spPr>
        <p:txBody>
          <a:bodyPr wrap="square" rtlCol="0">
            <a:spAutoFit/>
          </a:bodyPr>
          <a:lstStyle/>
          <a:p>
            <a:r>
              <a:rPr lang="en-US" b="1" i="1" dirty="0">
                <a:solidFill>
                  <a:srgbClr val="4697A4"/>
                </a:solidFill>
                <a:latin typeface="Nixie One" panose="020B0604020202020204" charset="0"/>
              </a:rPr>
              <a:t>Nguyen Minh Quan – 521H0473</a:t>
            </a:r>
          </a:p>
          <a:p>
            <a:r>
              <a:rPr lang="en-US" b="1" i="1" dirty="0">
                <a:solidFill>
                  <a:srgbClr val="4697A4"/>
                </a:solidFill>
                <a:latin typeface="Nixie One" panose="020B0604020202020204" charset="0"/>
              </a:rPr>
              <a:t>Nguyen Dinh Viet Hoang – 522H0120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4 : </a:t>
            </a:r>
            <a:r>
              <a:rPr lang="en-US" sz="1400" dirty="0"/>
              <a:t>Evaluation and Comparison</a:t>
            </a:r>
          </a:p>
          <a:p>
            <a:r>
              <a:rPr lang="en-US" dirty="0"/>
              <a:t>This is the result of </a:t>
            </a:r>
            <a:r>
              <a:rPr lang="en-US" dirty="0" err="1"/>
              <a:t>LogisticRegression</a:t>
            </a:r>
            <a:r>
              <a:rPr lang="en-US" dirty="0"/>
              <a:t> model</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786C66C7-70BA-7F2A-49B5-4DC51BDED81F}"/>
              </a:ext>
            </a:extLst>
          </p:cNvPr>
          <p:cNvPicPr>
            <a:picLocks noChangeAspect="1"/>
          </p:cNvPicPr>
          <p:nvPr/>
        </p:nvPicPr>
        <p:blipFill>
          <a:blip r:embed="rId2"/>
          <a:stretch>
            <a:fillRect/>
          </a:stretch>
        </p:blipFill>
        <p:spPr>
          <a:xfrm>
            <a:off x="2429840" y="1978144"/>
            <a:ext cx="4284320" cy="3165281"/>
          </a:xfrm>
          <a:prstGeom prst="rect">
            <a:avLst/>
          </a:prstGeom>
        </p:spPr>
      </p:pic>
    </p:spTree>
    <p:extLst>
      <p:ext uri="{BB962C8B-B14F-4D97-AF65-F5344CB8AC3E}">
        <p14:creationId xmlns:p14="http://schemas.microsoft.com/office/powerpoint/2010/main" val="181797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4 : </a:t>
            </a:r>
            <a:r>
              <a:rPr lang="en-US" sz="1400" dirty="0"/>
              <a:t>Evaluation and Comparison</a:t>
            </a:r>
          </a:p>
          <a:p>
            <a:r>
              <a:rPr lang="en-US" dirty="0"/>
              <a:t>This is the result of SVC Classifier model</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7" name="Picture 6">
            <a:extLst>
              <a:ext uri="{FF2B5EF4-FFF2-40B4-BE49-F238E27FC236}">
                <a16:creationId xmlns:a16="http://schemas.microsoft.com/office/drawing/2014/main" id="{80082E42-422D-668A-6D25-4B817C622022}"/>
              </a:ext>
            </a:extLst>
          </p:cNvPr>
          <p:cNvPicPr>
            <a:picLocks noChangeAspect="1"/>
          </p:cNvPicPr>
          <p:nvPr/>
        </p:nvPicPr>
        <p:blipFill>
          <a:blip r:embed="rId2"/>
          <a:stretch>
            <a:fillRect/>
          </a:stretch>
        </p:blipFill>
        <p:spPr>
          <a:xfrm>
            <a:off x="2502052" y="1959604"/>
            <a:ext cx="4139896" cy="3183896"/>
          </a:xfrm>
          <a:prstGeom prst="rect">
            <a:avLst/>
          </a:prstGeom>
        </p:spPr>
      </p:pic>
    </p:spTree>
    <p:extLst>
      <p:ext uri="{BB962C8B-B14F-4D97-AF65-F5344CB8AC3E}">
        <p14:creationId xmlns:p14="http://schemas.microsoft.com/office/powerpoint/2010/main" val="221181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4 : </a:t>
            </a:r>
            <a:r>
              <a:rPr lang="en-US" sz="1400" dirty="0"/>
              <a:t>Evaluation and Comparison</a:t>
            </a:r>
          </a:p>
          <a:p>
            <a:r>
              <a:rPr lang="en-US" dirty="0"/>
              <a:t>This is the result of </a:t>
            </a:r>
            <a:r>
              <a:rPr lang="en-US" b="0" i="0" dirty="0">
                <a:effectLst/>
                <a:latin typeface="Muli" panose="020B0604020202020204" charset="0"/>
              </a:rPr>
              <a:t>Neural Network Classifier</a:t>
            </a:r>
            <a:r>
              <a:rPr lang="en-US" dirty="0">
                <a:latin typeface="Muli" panose="020B0604020202020204" charset="0"/>
              </a:rPr>
              <a:t> </a:t>
            </a:r>
            <a:r>
              <a:rPr lang="en-US" dirty="0"/>
              <a:t>model</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3B68613B-C41A-D6F3-6F8C-473A3DC43DFD}"/>
              </a:ext>
            </a:extLst>
          </p:cNvPr>
          <p:cNvPicPr>
            <a:picLocks noChangeAspect="1"/>
          </p:cNvPicPr>
          <p:nvPr/>
        </p:nvPicPr>
        <p:blipFill>
          <a:blip r:embed="rId2"/>
          <a:stretch>
            <a:fillRect/>
          </a:stretch>
        </p:blipFill>
        <p:spPr>
          <a:xfrm>
            <a:off x="2268430" y="2161532"/>
            <a:ext cx="4607140" cy="2981968"/>
          </a:xfrm>
          <a:prstGeom prst="rect">
            <a:avLst/>
          </a:prstGeom>
        </p:spPr>
      </p:pic>
    </p:spTree>
    <p:extLst>
      <p:ext uri="{BB962C8B-B14F-4D97-AF65-F5344CB8AC3E}">
        <p14:creationId xmlns:p14="http://schemas.microsoft.com/office/powerpoint/2010/main" val="1141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What is Overfitting ?</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b="0" i="0" dirty="0">
                <a:effectLst/>
                <a:latin typeface="Muli" panose="020B0604020202020204" charset="0"/>
              </a:rPr>
              <a:t>Overfitting is a common problem in machine learning where a model learns the training data too well, to the extent that it memorizes noise or random fluctuations rather than learning the underlying pattern of the data. This can lead to poor performance when the model is used on new, unseen data.</a:t>
            </a:r>
            <a:endParaRPr lang="en-US" dirty="0">
              <a:latin typeface="Muli" panose="020B0604020202020204" charset="0"/>
            </a:endParaRP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5" name="Graphic 4">
            <a:extLst>
              <a:ext uri="{FF2B5EF4-FFF2-40B4-BE49-F238E27FC236}">
                <a16:creationId xmlns:a16="http://schemas.microsoft.com/office/drawing/2014/main" id="{DD4D5CF8-7C62-6C4B-1B8D-A57C34DD2D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4780" y="2290139"/>
            <a:ext cx="5767387" cy="3050813"/>
          </a:xfrm>
          <a:prstGeom prst="rect">
            <a:avLst/>
          </a:prstGeom>
        </p:spPr>
      </p:pic>
    </p:spTree>
    <p:extLst>
      <p:ext uri="{BB962C8B-B14F-4D97-AF65-F5344CB8AC3E}">
        <p14:creationId xmlns:p14="http://schemas.microsoft.com/office/powerpoint/2010/main" val="54883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Causes of Overfitting</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pPr marL="0" marR="0">
              <a:lnSpc>
                <a:spcPct val="107000"/>
              </a:lnSpc>
              <a:spcBef>
                <a:spcPts val="0"/>
              </a:spcBef>
              <a:spcAft>
                <a:spcPts val="800"/>
              </a:spcAft>
            </a:pPr>
            <a:r>
              <a:rPr lang="en-US" sz="1800" dirty="0">
                <a:effectLst/>
                <a:latin typeface="Muli" panose="020B0604020202020204" charset="0"/>
                <a:ea typeface="Times New Roman" panose="02020603050405020304" pitchFamily="18" charset="0"/>
              </a:rPr>
              <a:t>Excessive features: An abundance of features relative to observations can cause the model to tightly fit to the training data's specific details.</a:t>
            </a:r>
          </a:p>
          <a:p>
            <a:pPr marL="0" marR="0">
              <a:lnSpc>
                <a:spcPct val="107000"/>
              </a:lnSpc>
              <a:spcBef>
                <a:spcPts val="0"/>
              </a:spcBef>
              <a:spcAft>
                <a:spcPts val="800"/>
              </a:spcAft>
            </a:pPr>
            <a:r>
              <a:rPr lang="en-US" sz="1800" dirty="0">
                <a:effectLst/>
                <a:latin typeface="Muli" panose="020B0604020202020204" charset="0"/>
                <a:ea typeface="Times New Roman" panose="02020603050405020304" pitchFamily="18" charset="0"/>
              </a:rPr>
              <a:t>Model complexity: A highly intricate model with numerous parameters is more prone to overfitting.</a:t>
            </a:r>
          </a:p>
          <a:p>
            <a:pPr marL="0" marR="0">
              <a:lnSpc>
                <a:spcPct val="107000"/>
              </a:lnSpc>
              <a:spcBef>
                <a:spcPts val="0"/>
              </a:spcBef>
              <a:spcAft>
                <a:spcPts val="800"/>
              </a:spcAft>
            </a:pPr>
            <a:r>
              <a:rPr lang="en-US" sz="1800" dirty="0">
                <a:effectLst/>
                <a:latin typeface="Muli" panose="020B0604020202020204" charset="0"/>
                <a:ea typeface="Times New Roman" panose="02020603050405020304" pitchFamily="18" charset="0"/>
              </a:rPr>
              <a:t>Inadequate training data: A limited dataset amplifies the risk of overfitting as the model may not encounter enough data variance to accurately learn underlying patterns.</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35660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solution to avoid overfitting</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pPr algn="l"/>
            <a:r>
              <a:rPr lang="en-US" sz="1300" b="0" i="0" dirty="0">
                <a:solidFill>
                  <a:srgbClr val="ECECEC"/>
                </a:solidFill>
                <a:effectLst/>
                <a:latin typeface="Muli" panose="020B0604020202020204" charset="0"/>
              </a:rPr>
              <a:t>Solutions to avoid overfitting:</a:t>
            </a:r>
          </a:p>
          <a:p>
            <a:pPr algn="l">
              <a:buFont typeface="+mj-lt"/>
              <a:buAutoNum type="arabicPeriod"/>
            </a:pPr>
            <a:r>
              <a:rPr lang="en-US" sz="1300" b="1" i="0" dirty="0">
                <a:solidFill>
                  <a:srgbClr val="ECECEC"/>
                </a:solidFill>
                <a:effectLst/>
                <a:latin typeface="Muli" panose="020B0604020202020204" charset="0"/>
              </a:rPr>
              <a:t>Cross-Validation</a:t>
            </a:r>
            <a:r>
              <a:rPr lang="en-US" sz="1300" b="0" i="0" dirty="0">
                <a:solidFill>
                  <a:srgbClr val="ECECEC"/>
                </a:solidFill>
                <a:effectLst/>
                <a:latin typeface="Muli" panose="020B0604020202020204" charset="0"/>
              </a:rPr>
              <a:t>: Split your data into multiple subsets for training and testing to evaluate the model's performance on different data.</a:t>
            </a:r>
          </a:p>
          <a:p>
            <a:pPr algn="l">
              <a:buFont typeface="+mj-lt"/>
              <a:buAutoNum type="arabicPeriod"/>
            </a:pPr>
            <a:r>
              <a:rPr lang="en-US" sz="1300" b="1" i="0" dirty="0">
                <a:solidFill>
                  <a:srgbClr val="ECECEC"/>
                </a:solidFill>
                <a:effectLst/>
                <a:latin typeface="Muli" panose="020B0604020202020204" charset="0"/>
              </a:rPr>
              <a:t>Regularization</a:t>
            </a:r>
            <a:r>
              <a:rPr lang="en-US" sz="1300" b="0" i="0" dirty="0">
                <a:solidFill>
                  <a:srgbClr val="ECECEC"/>
                </a:solidFill>
                <a:effectLst/>
                <a:latin typeface="Muli" panose="020B0604020202020204" charset="0"/>
              </a:rPr>
              <a:t>: Add penalties to the model's complexity to discourage overly complex models that are prone to overfitting.</a:t>
            </a:r>
          </a:p>
          <a:p>
            <a:pPr algn="l">
              <a:buFont typeface="+mj-lt"/>
              <a:buAutoNum type="arabicPeriod"/>
            </a:pPr>
            <a:r>
              <a:rPr lang="en-US" sz="1300" b="1" i="0" dirty="0">
                <a:solidFill>
                  <a:srgbClr val="ECECEC"/>
                </a:solidFill>
                <a:effectLst/>
                <a:latin typeface="Muli" panose="020B0604020202020204" charset="0"/>
              </a:rPr>
              <a:t>Feature Selection</a:t>
            </a:r>
            <a:r>
              <a:rPr lang="en-US" sz="1300" b="0" i="0" dirty="0">
                <a:solidFill>
                  <a:srgbClr val="ECECEC"/>
                </a:solidFill>
                <a:effectLst/>
                <a:latin typeface="Muli" panose="020B0604020202020204" charset="0"/>
              </a:rPr>
              <a:t>: Choose only the most relevant features to train the model, reducing the chances of fitting noise.</a:t>
            </a:r>
          </a:p>
          <a:p>
            <a:pPr algn="l">
              <a:buFont typeface="+mj-lt"/>
              <a:buAutoNum type="arabicPeriod"/>
            </a:pPr>
            <a:r>
              <a:rPr lang="en-US" sz="1300" b="1" i="0" dirty="0">
                <a:solidFill>
                  <a:srgbClr val="ECECEC"/>
                </a:solidFill>
                <a:effectLst/>
                <a:latin typeface="Muli" panose="020B0604020202020204" charset="0"/>
              </a:rPr>
              <a:t>Early Stopping</a:t>
            </a:r>
            <a:r>
              <a:rPr lang="en-US" sz="1300" b="0" i="0" dirty="0">
                <a:solidFill>
                  <a:srgbClr val="ECECEC"/>
                </a:solidFill>
                <a:effectLst/>
                <a:latin typeface="Muli" panose="020B0604020202020204" charset="0"/>
              </a:rPr>
              <a:t>: Stop training the model when performance on a validation dataset starts to degrade, preventing it from memorizing the training data.</a:t>
            </a:r>
          </a:p>
          <a:p>
            <a:pPr algn="l">
              <a:buFont typeface="+mj-lt"/>
              <a:buAutoNum type="arabicPeriod"/>
            </a:pPr>
            <a:r>
              <a:rPr lang="en-US" sz="1300" b="1" i="0" dirty="0">
                <a:solidFill>
                  <a:srgbClr val="ECECEC"/>
                </a:solidFill>
                <a:effectLst/>
                <a:latin typeface="Muli" panose="020B0604020202020204" charset="0"/>
              </a:rPr>
              <a:t>Ensemble Methods</a:t>
            </a:r>
            <a:r>
              <a:rPr lang="en-US" sz="1300" b="0" i="0" dirty="0">
                <a:solidFill>
                  <a:srgbClr val="ECECEC"/>
                </a:solidFill>
                <a:effectLst/>
                <a:latin typeface="Muli" panose="020B0604020202020204" charset="0"/>
              </a:rPr>
              <a:t>: Combine multiple models to make predictions, reducing the risk of overfitting by leveraging the wisdom of crowds.</a:t>
            </a:r>
          </a:p>
          <a:p>
            <a:pPr algn="l">
              <a:buFont typeface="+mj-lt"/>
              <a:buAutoNum type="arabicPeriod"/>
            </a:pPr>
            <a:r>
              <a:rPr lang="en-US" sz="1300" b="1" i="0" dirty="0">
                <a:solidFill>
                  <a:srgbClr val="ECECEC"/>
                </a:solidFill>
                <a:effectLst/>
                <a:latin typeface="Muli" panose="020B0604020202020204" charset="0"/>
              </a:rPr>
              <a:t>Data Augmentation</a:t>
            </a:r>
            <a:r>
              <a:rPr lang="en-US" sz="1300" b="0" i="0" dirty="0">
                <a:solidFill>
                  <a:srgbClr val="ECECEC"/>
                </a:solidFill>
                <a:effectLst/>
                <a:latin typeface="Muli" panose="020B0604020202020204" charset="0"/>
              </a:rPr>
              <a:t>: Increase the size of the training dataset by generating new data points from the existing ones, helping the model to learn more generalized patterns.</a:t>
            </a:r>
          </a:p>
          <a:p>
            <a:pPr algn="l">
              <a:buFont typeface="+mj-lt"/>
              <a:buAutoNum type="arabicPeriod"/>
            </a:pPr>
            <a:r>
              <a:rPr lang="en-US" sz="1300" b="1" i="0" dirty="0">
                <a:solidFill>
                  <a:srgbClr val="ECECEC"/>
                </a:solidFill>
                <a:effectLst/>
                <a:latin typeface="Muli" panose="020B0604020202020204" charset="0"/>
              </a:rPr>
              <a:t>Pruning</a:t>
            </a:r>
            <a:r>
              <a:rPr lang="en-US" sz="1300" b="0" i="0" dirty="0">
                <a:solidFill>
                  <a:srgbClr val="ECECEC"/>
                </a:solidFill>
                <a:effectLst/>
                <a:latin typeface="Muli" panose="020B0604020202020204" charset="0"/>
              </a:rPr>
              <a:t>: Trim unnecessary parts of the model such as unnecessary branches in decision trees or unused neurons in neural networks, reducing complexity and preventing overfitting.</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6857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Example of Overfitting</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402167C1-6ED2-993A-26AA-551D202E6E23}"/>
              </a:ext>
            </a:extLst>
          </p:cNvPr>
          <p:cNvPicPr>
            <a:picLocks noChangeAspect="1"/>
          </p:cNvPicPr>
          <p:nvPr/>
        </p:nvPicPr>
        <p:blipFill>
          <a:blip r:embed="rId2"/>
          <a:stretch>
            <a:fillRect/>
          </a:stretch>
        </p:blipFill>
        <p:spPr>
          <a:xfrm>
            <a:off x="180108" y="1421193"/>
            <a:ext cx="3742853" cy="3722231"/>
          </a:xfrm>
          <a:prstGeom prst="rect">
            <a:avLst/>
          </a:prstGeom>
        </p:spPr>
      </p:pic>
      <p:pic>
        <p:nvPicPr>
          <p:cNvPr id="10" name="Picture 9">
            <a:extLst>
              <a:ext uri="{FF2B5EF4-FFF2-40B4-BE49-F238E27FC236}">
                <a16:creationId xmlns:a16="http://schemas.microsoft.com/office/drawing/2014/main" id="{054AF2D1-EF4D-D9C7-5F59-584AC346815D}"/>
              </a:ext>
            </a:extLst>
          </p:cNvPr>
          <p:cNvPicPr>
            <a:picLocks noChangeAspect="1"/>
          </p:cNvPicPr>
          <p:nvPr/>
        </p:nvPicPr>
        <p:blipFill>
          <a:blip r:embed="rId3"/>
          <a:stretch>
            <a:fillRect/>
          </a:stretch>
        </p:blipFill>
        <p:spPr>
          <a:xfrm>
            <a:off x="3922961" y="1421192"/>
            <a:ext cx="5190411" cy="3722231"/>
          </a:xfrm>
          <a:prstGeom prst="rect">
            <a:avLst/>
          </a:prstGeom>
        </p:spPr>
      </p:pic>
    </p:spTree>
    <p:extLst>
      <p:ext uri="{BB962C8B-B14F-4D97-AF65-F5344CB8AC3E}">
        <p14:creationId xmlns:p14="http://schemas.microsoft.com/office/powerpoint/2010/main" val="310083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Solving Overfitting Classification</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DBFB79FB-4860-C8C3-B706-2F0DAAB4F602}"/>
              </a:ext>
            </a:extLst>
          </p:cNvPr>
          <p:cNvPicPr>
            <a:picLocks noChangeAspect="1"/>
          </p:cNvPicPr>
          <p:nvPr/>
        </p:nvPicPr>
        <p:blipFill>
          <a:blip r:embed="rId2"/>
          <a:stretch>
            <a:fillRect/>
          </a:stretch>
        </p:blipFill>
        <p:spPr>
          <a:xfrm>
            <a:off x="1043156" y="1775109"/>
            <a:ext cx="7057687" cy="2685736"/>
          </a:xfrm>
          <a:prstGeom prst="rect">
            <a:avLst/>
          </a:prstGeom>
        </p:spPr>
      </p:pic>
    </p:spTree>
    <p:extLst>
      <p:ext uri="{BB962C8B-B14F-4D97-AF65-F5344CB8AC3E}">
        <p14:creationId xmlns:p14="http://schemas.microsoft.com/office/powerpoint/2010/main" val="225199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Example of Overfitting</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4" name="Picture 3">
            <a:extLst>
              <a:ext uri="{FF2B5EF4-FFF2-40B4-BE49-F238E27FC236}">
                <a16:creationId xmlns:a16="http://schemas.microsoft.com/office/drawing/2014/main" id="{D36D0D82-103F-3D9B-578C-E57F271A5087}"/>
              </a:ext>
            </a:extLst>
          </p:cNvPr>
          <p:cNvPicPr>
            <a:picLocks noChangeAspect="1"/>
          </p:cNvPicPr>
          <p:nvPr/>
        </p:nvPicPr>
        <p:blipFill>
          <a:blip r:embed="rId2"/>
          <a:stretch>
            <a:fillRect/>
          </a:stretch>
        </p:blipFill>
        <p:spPr>
          <a:xfrm>
            <a:off x="1081692" y="1421117"/>
            <a:ext cx="3490308" cy="3722308"/>
          </a:xfrm>
          <a:prstGeom prst="rect">
            <a:avLst/>
          </a:prstGeom>
        </p:spPr>
      </p:pic>
      <p:pic>
        <p:nvPicPr>
          <p:cNvPr id="7" name="Picture 6">
            <a:extLst>
              <a:ext uri="{FF2B5EF4-FFF2-40B4-BE49-F238E27FC236}">
                <a16:creationId xmlns:a16="http://schemas.microsoft.com/office/drawing/2014/main" id="{2CF89185-6517-1E39-3B25-4A278AFA7033}"/>
              </a:ext>
            </a:extLst>
          </p:cNvPr>
          <p:cNvPicPr>
            <a:picLocks noChangeAspect="1"/>
          </p:cNvPicPr>
          <p:nvPr/>
        </p:nvPicPr>
        <p:blipFill>
          <a:blip r:embed="rId3"/>
          <a:stretch>
            <a:fillRect/>
          </a:stretch>
        </p:blipFill>
        <p:spPr>
          <a:xfrm>
            <a:off x="4572000" y="1421192"/>
            <a:ext cx="3849412" cy="3722309"/>
          </a:xfrm>
          <a:prstGeom prst="rect">
            <a:avLst/>
          </a:prstGeom>
        </p:spPr>
      </p:pic>
    </p:spTree>
    <p:extLst>
      <p:ext uri="{BB962C8B-B14F-4D97-AF65-F5344CB8AC3E}">
        <p14:creationId xmlns:p14="http://schemas.microsoft.com/office/powerpoint/2010/main" val="129823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Solving Overfitting Regression</a:t>
            </a:r>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5" name="Picture 4">
            <a:extLst>
              <a:ext uri="{FF2B5EF4-FFF2-40B4-BE49-F238E27FC236}">
                <a16:creationId xmlns:a16="http://schemas.microsoft.com/office/drawing/2014/main" id="{DE01CFD8-097A-65B1-0BC1-143404D4CE9B}"/>
              </a:ext>
            </a:extLst>
          </p:cNvPr>
          <p:cNvPicPr>
            <a:picLocks noChangeAspect="1"/>
          </p:cNvPicPr>
          <p:nvPr/>
        </p:nvPicPr>
        <p:blipFill>
          <a:blip r:embed="rId2"/>
          <a:stretch>
            <a:fillRect/>
          </a:stretch>
        </p:blipFill>
        <p:spPr>
          <a:xfrm>
            <a:off x="2259916" y="1417340"/>
            <a:ext cx="4624167" cy="3726085"/>
          </a:xfrm>
          <a:prstGeom prst="rect">
            <a:avLst/>
          </a:prstGeom>
        </p:spPr>
      </p:pic>
    </p:spTree>
    <p:extLst>
      <p:ext uri="{BB962C8B-B14F-4D97-AF65-F5344CB8AC3E}">
        <p14:creationId xmlns:p14="http://schemas.microsoft.com/office/powerpoint/2010/main" val="218408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058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Machine Learning</a:t>
            </a:r>
            <a:endParaRPr dirty="0"/>
          </a:p>
        </p:txBody>
      </p:sp>
      <p:sp>
        <p:nvSpPr>
          <p:cNvPr id="373" name="Google Shape;373;p16"/>
          <p:cNvSpPr txBox="1">
            <a:spLocks noGrp="1"/>
          </p:cNvSpPr>
          <p:nvPr>
            <p:ph type="body" idx="1"/>
          </p:nvPr>
        </p:nvSpPr>
        <p:spPr>
          <a:xfrm>
            <a:off x="1732700" y="1551125"/>
            <a:ext cx="56786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Question 1</a:t>
            </a:r>
          </a:p>
          <a:p>
            <a:pPr lvl="1">
              <a:spcBef>
                <a:spcPts val="600"/>
              </a:spcBef>
              <a:buChar char="◇"/>
            </a:pPr>
            <a:r>
              <a:rPr lang="vi-VN" sz="1100" dirty="0">
                <a:effectLst/>
                <a:latin typeface="Muli" panose="020B0604020202020204" charset="0"/>
                <a:ea typeface="Times New Roman" panose="02020603050405020304" pitchFamily="18" charset="0"/>
              </a:rPr>
              <a:t>Present the steps in solving a classification problem or regression problem using machine learning methods</a:t>
            </a:r>
            <a:endParaRPr lang="en-US" sz="1100" dirty="0">
              <a:effectLst/>
              <a:latin typeface="Muli" panose="020B0604020202020204" charset="0"/>
              <a:ea typeface="Times New Roman" panose="02020603050405020304" pitchFamily="18" charset="0"/>
            </a:endParaRPr>
          </a:p>
          <a:p>
            <a:pPr lvl="1">
              <a:spcBef>
                <a:spcPts val="600"/>
              </a:spcBef>
              <a:buChar char="◇"/>
            </a:pPr>
            <a:r>
              <a:rPr lang="vi-VN" sz="1100" dirty="0">
                <a:effectLst/>
                <a:latin typeface="Muli" panose="020B0604020202020204" charset="0"/>
                <a:ea typeface="Times New Roman" panose="02020603050405020304" pitchFamily="18" charset="0"/>
              </a:rPr>
              <a:t>Perform the steps in question 1 on a classification or regression problem using different machine learning methods. Evaluate and compare the results of applying these methods</a:t>
            </a:r>
            <a:endParaRPr lang="en-US" sz="1100" dirty="0">
              <a:effectLst/>
              <a:latin typeface="Muli" panose="020B0604020202020204" charset="0"/>
              <a:ea typeface="Times New Roman" panose="02020603050405020304" pitchFamily="18" charset="0"/>
            </a:endParaRPr>
          </a:p>
          <a:p>
            <a:pPr lvl="1">
              <a:spcBef>
                <a:spcPts val="600"/>
              </a:spcBef>
              <a:buChar char="◇"/>
            </a:pPr>
            <a:r>
              <a:rPr lang="vi-VN" sz="1100" dirty="0">
                <a:effectLst/>
                <a:latin typeface="Muli" panose="020B0604020202020204" charset="0"/>
                <a:ea typeface="Times New Roman" panose="02020603050405020304" pitchFamily="18" charset="0"/>
              </a:rPr>
              <a:t>Find solutions to improve the accuracy of the models mentioned in question</a:t>
            </a:r>
            <a:r>
              <a:rPr lang="en-US" sz="1100" dirty="0">
                <a:latin typeface="Muli" panose="020B0604020202020204" charset="0"/>
                <a:ea typeface="Times New Roman" panose="02020603050405020304" pitchFamily="18" charset="0"/>
              </a:rPr>
              <a:t> 2</a:t>
            </a:r>
            <a:endParaRPr sz="1100" dirty="0">
              <a:latin typeface="Muli" panose="020B0604020202020204" charset="0"/>
            </a:endParaRPr>
          </a:p>
          <a:p>
            <a:pPr marL="457200" lvl="0" indent="-317500" algn="l" rtl="0">
              <a:spcBef>
                <a:spcPts val="0"/>
              </a:spcBef>
              <a:spcAft>
                <a:spcPts val="0"/>
              </a:spcAft>
              <a:buSzPts val="1400"/>
              <a:buChar char="◇"/>
            </a:pPr>
            <a:r>
              <a:rPr lang="en-US" dirty="0"/>
              <a:t>Question 2</a:t>
            </a:r>
          </a:p>
          <a:p>
            <a:pPr lvl="1">
              <a:lnSpc>
                <a:spcPct val="150000"/>
              </a:lnSpc>
              <a:buChar char="◇"/>
            </a:pPr>
            <a:r>
              <a:rPr lang="en-US" sz="1100" dirty="0"/>
              <a:t>What is Overfitting phenomena ?</a:t>
            </a:r>
          </a:p>
          <a:p>
            <a:pPr lvl="1">
              <a:lnSpc>
                <a:spcPct val="150000"/>
              </a:lnSpc>
              <a:buChar char="◇"/>
            </a:pPr>
            <a:r>
              <a:rPr lang="en-US" sz="1100" dirty="0">
                <a:latin typeface="Muli" panose="020B0604020202020204" charset="0"/>
                <a:ea typeface="Times New Roman" panose="02020603050405020304" pitchFamily="18" charset="0"/>
              </a:rPr>
              <a:t>P</a:t>
            </a:r>
            <a:r>
              <a:rPr lang="vi-VN" sz="1100" dirty="0">
                <a:effectLst/>
                <a:latin typeface="Muli" panose="020B0604020202020204" charset="0"/>
                <a:ea typeface="Times New Roman" panose="02020603050405020304" pitchFamily="18" charset="0"/>
              </a:rPr>
              <a:t>resent solutions to avoid overfitting</a:t>
            </a:r>
            <a:endParaRPr lang="en-US" sz="1100" dirty="0">
              <a:effectLst/>
              <a:latin typeface="Muli" panose="020B0604020202020204" charset="0"/>
              <a:ea typeface="Times New Roman" panose="02020603050405020304" pitchFamily="18" charset="0"/>
            </a:endParaRPr>
          </a:p>
          <a:p>
            <a:pPr lvl="1">
              <a:lnSpc>
                <a:spcPct val="150000"/>
              </a:lnSpc>
              <a:buChar char="◇"/>
            </a:pPr>
            <a:r>
              <a:rPr lang="vi-VN" sz="1100" dirty="0">
                <a:effectLst/>
                <a:latin typeface="Muli" panose="020B0604020202020204" charset="0"/>
                <a:ea typeface="Times New Roman" panose="02020603050405020304" pitchFamily="18" charset="0"/>
              </a:rPr>
              <a:t>Present the problems mentioned in questions 1 and 2 through one or more real data sets</a:t>
            </a:r>
            <a:endParaRPr sz="1100" dirty="0">
              <a:latin typeface="Muli" panose="020B0604020202020204" charset="0"/>
            </a:endParaRPr>
          </a:p>
          <a:p>
            <a:pPr marL="457200" lvl="0" indent="-317500" algn="l" rtl="0">
              <a:spcBef>
                <a:spcPts val="0"/>
              </a:spcBef>
              <a:spcAft>
                <a:spcPts val="0"/>
              </a:spcAft>
              <a:buSzPts val="1400"/>
              <a:buChar char="◇"/>
            </a:pPr>
            <a:r>
              <a:rPr lang="en-US" dirty="0"/>
              <a:t>Summary</a:t>
            </a:r>
            <a:endParaRPr dirty="0"/>
          </a:p>
          <a:p>
            <a:pPr marL="0" lvl="0" indent="0" algn="l" rtl="0">
              <a:spcBef>
                <a:spcPts val="600"/>
              </a:spcBef>
              <a:spcAft>
                <a:spcPts val="0"/>
              </a:spcAft>
              <a:buNone/>
            </a:pP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3" name="Google Shape;573;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1 : </a:t>
            </a:r>
            <a:r>
              <a:rPr lang="en" sz="1400" dirty="0"/>
              <a:t>Data Gathering </a:t>
            </a:r>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pic>
        <p:nvPicPr>
          <p:cNvPr id="8" name="Picture 7">
            <a:extLst>
              <a:ext uri="{FF2B5EF4-FFF2-40B4-BE49-F238E27FC236}">
                <a16:creationId xmlns:a16="http://schemas.microsoft.com/office/drawing/2014/main" id="{FC1829E8-CE2B-682B-2D46-AFD158CDA0F5}"/>
              </a:ext>
            </a:extLst>
          </p:cNvPr>
          <p:cNvPicPr>
            <a:picLocks noChangeAspect="1"/>
          </p:cNvPicPr>
          <p:nvPr/>
        </p:nvPicPr>
        <p:blipFill>
          <a:blip r:embed="rId2"/>
          <a:stretch>
            <a:fillRect/>
          </a:stretch>
        </p:blipFill>
        <p:spPr>
          <a:xfrm>
            <a:off x="1732700" y="1780077"/>
            <a:ext cx="5184904" cy="3184398"/>
          </a:xfrm>
          <a:prstGeom prst="rect">
            <a:avLst/>
          </a:prstGeom>
        </p:spPr>
      </p:pic>
    </p:spTree>
    <p:extLst>
      <p:ext uri="{BB962C8B-B14F-4D97-AF65-F5344CB8AC3E}">
        <p14:creationId xmlns:p14="http://schemas.microsoft.com/office/powerpoint/2010/main" val="333093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pic>
        <p:nvPicPr>
          <p:cNvPr id="5" name="Picture 4">
            <a:extLst>
              <a:ext uri="{FF2B5EF4-FFF2-40B4-BE49-F238E27FC236}">
                <a16:creationId xmlns:a16="http://schemas.microsoft.com/office/drawing/2014/main" id="{A326E1E1-2FB7-8856-3D51-BA98FCCC48B1}"/>
              </a:ext>
            </a:extLst>
          </p:cNvPr>
          <p:cNvPicPr>
            <a:picLocks noChangeAspect="1"/>
          </p:cNvPicPr>
          <p:nvPr/>
        </p:nvPicPr>
        <p:blipFill>
          <a:blip r:embed="rId2"/>
          <a:stretch>
            <a:fillRect/>
          </a:stretch>
        </p:blipFill>
        <p:spPr>
          <a:xfrm>
            <a:off x="2292927" y="1713991"/>
            <a:ext cx="4197993" cy="3402778"/>
          </a:xfrm>
          <a:prstGeom prst="rect">
            <a:avLst/>
          </a:prstGeom>
        </p:spPr>
      </p:pic>
    </p:spTree>
    <p:extLst>
      <p:ext uri="{BB962C8B-B14F-4D97-AF65-F5344CB8AC3E}">
        <p14:creationId xmlns:p14="http://schemas.microsoft.com/office/powerpoint/2010/main" val="149302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pic>
        <p:nvPicPr>
          <p:cNvPr id="7" name="Picture 6">
            <a:extLst>
              <a:ext uri="{FF2B5EF4-FFF2-40B4-BE49-F238E27FC236}">
                <a16:creationId xmlns:a16="http://schemas.microsoft.com/office/drawing/2014/main" id="{2E3980B6-DDB6-CF1D-3B2E-C185999F31F9}"/>
              </a:ext>
            </a:extLst>
          </p:cNvPr>
          <p:cNvPicPr>
            <a:picLocks noChangeAspect="1"/>
          </p:cNvPicPr>
          <p:nvPr/>
        </p:nvPicPr>
        <p:blipFill>
          <a:blip r:embed="rId2"/>
          <a:stretch>
            <a:fillRect/>
          </a:stretch>
        </p:blipFill>
        <p:spPr>
          <a:xfrm>
            <a:off x="1375063" y="1705000"/>
            <a:ext cx="6393873" cy="3163417"/>
          </a:xfrm>
          <a:prstGeom prst="rect">
            <a:avLst/>
          </a:prstGeom>
        </p:spPr>
      </p:pic>
    </p:spTree>
    <p:extLst>
      <p:ext uri="{BB962C8B-B14F-4D97-AF65-F5344CB8AC3E}">
        <p14:creationId xmlns:p14="http://schemas.microsoft.com/office/powerpoint/2010/main" val="213332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414F2A44-A876-3289-AA2D-C6794BA16366}"/>
              </a:ext>
            </a:extLst>
          </p:cNvPr>
          <p:cNvPicPr>
            <a:picLocks noChangeAspect="1"/>
          </p:cNvPicPr>
          <p:nvPr/>
        </p:nvPicPr>
        <p:blipFill>
          <a:blip r:embed="rId2"/>
          <a:stretch>
            <a:fillRect/>
          </a:stretch>
        </p:blipFill>
        <p:spPr>
          <a:xfrm>
            <a:off x="1198418" y="1712616"/>
            <a:ext cx="6573982" cy="2977657"/>
          </a:xfrm>
          <a:prstGeom prst="rect">
            <a:avLst/>
          </a:prstGeom>
        </p:spPr>
      </p:pic>
    </p:spTree>
    <p:extLst>
      <p:ext uri="{BB962C8B-B14F-4D97-AF65-F5344CB8AC3E}">
        <p14:creationId xmlns:p14="http://schemas.microsoft.com/office/powerpoint/2010/main" val="110434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9" name="Picture 8">
            <a:extLst>
              <a:ext uri="{FF2B5EF4-FFF2-40B4-BE49-F238E27FC236}">
                <a16:creationId xmlns:a16="http://schemas.microsoft.com/office/drawing/2014/main" id="{0F22D4F5-BD44-7BCE-A3BD-AC22ED2B2F13}"/>
              </a:ext>
            </a:extLst>
          </p:cNvPr>
          <p:cNvPicPr>
            <a:picLocks noChangeAspect="1"/>
          </p:cNvPicPr>
          <p:nvPr/>
        </p:nvPicPr>
        <p:blipFill>
          <a:blip r:embed="rId2"/>
          <a:stretch>
            <a:fillRect/>
          </a:stretch>
        </p:blipFill>
        <p:spPr>
          <a:xfrm>
            <a:off x="1493520" y="1780133"/>
            <a:ext cx="6156960" cy="3363292"/>
          </a:xfrm>
          <a:prstGeom prst="rect">
            <a:avLst/>
          </a:prstGeom>
        </p:spPr>
      </p:pic>
    </p:spTree>
    <p:extLst>
      <p:ext uri="{BB962C8B-B14F-4D97-AF65-F5344CB8AC3E}">
        <p14:creationId xmlns:p14="http://schemas.microsoft.com/office/powerpoint/2010/main" val="205792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2 : </a:t>
            </a:r>
            <a:r>
              <a:rPr lang="en-US" sz="1400" dirty="0"/>
              <a:t>Data Preprocessing</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FA55ECDF-3D69-EBEE-FC08-03C88D993E07}"/>
              </a:ext>
            </a:extLst>
          </p:cNvPr>
          <p:cNvPicPr>
            <a:picLocks noChangeAspect="1"/>
          </p:cNvPicPr>
          <p:nvPr/>
        </p:nvPicPr>
        <p:blipFill>
          <a:blip r:embed="rId2"/>
          <a:stretch>
            <a:fillRect/>
          </a:stretch>
        </p:blipFill>
        <p:spPr>
          <a:xfrm>
            <a:off x="1157619" y="1821834"/>
            <a:ext cx="6787963" cy="1187280"/>
          </a:xfrm>
          <a:prstGeom prst="rect">
            <a:avLst/>
          </a:prstGeom>
        </p:spPr>
      </p:pic>
    </p:spTree>
    <p:extLst>
      <p:ext uri="{BB962C8B-B14F-4D97-AF65-F5344CB8AC3E}">
        <p14:creationId xmlns:p14="http://schemas.microsoft.com/office/powerpoint/2010/main" val="179179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570D-6C93-AC81-3C64-DC9B894CC33B}"/>
              </a:ext>
            </a:extLst>
          </p:cNvPr>
          <p:cNvSpPr>
            <a:spLocks noGrp="1"/>
          </p:cNvSpPr>
          <p:nvPr>
            <p:ph type="title"/>
          </p:nvPr>
        </p:nvSpPr>
        <p:spPr>
          <a:xfrm>
            <a:off x="1732700" y="682655"/>
            <a:ext cx="7154991" cy="645300"/>
          </a:xfrm>
        </p:spPr>
        <p:txBody>
          <a:bodyPr/>
          <a:lstStyle/>
          <a:p>
            <a:r>
              <a:rPr lang="en-US" sz="2000" dirty="0">
                <a:latin typeface="Nixie One" panose="020B0604020202020204" charset="0"/>
              </a:rPr>
              <a:t>Present the steps and perform the steps on a classification problem</a:t>
            </a:r>
          </a:p>
        </p:txBody>
      </p:sp>
      <p:sp>
        <p:nvSpPr>
          <p:cNvPr id="3" name="Text Placeholder 2">
            <a:extLst>
              <a:ext uri="{FF2B5EF4-FFF2-40B4-BE49-F238E27FC236}">
                <a16:creationId xmlns:a16="http://schemas.microsoft.com/office/drawing/2014/main" id="{F13D3029-BE8C-382D-71C8-6F3A6BEA6CAD}"/>
              </a:ext>
            </a:extLst>
          </p:cNvPr>
          <p:cNvSpPr>
            <a:spLocks noGrp="1"/>
          </p:cNvSpPr>
          <p:nvPr>
            <p:ph type="body" idx="1"/>
          </p:nvPr>
        </p:nvSpPr>
        <p:spPr>
          <a:xfrm>
            <a:off x="1198418" y="1260764"/>
            <a:ext cx="7689273" cy="3429509"/>
          </a:xfrm>
        </p:spPr>
        <p:txBody>
          <a:bodyPr/>
          <a:lstStyle/>
          <a:p>
            <a:r>
              <a:rPr lang="en-US" dirty="0"/>
              <a:t>Step 3 : </a:t>
            </a:r>
            <a:r>
              <a:rPr lang="en-US" sz="1400" dirty="0"/>
              <a:t>Model Selection</a:t>
            </a:r>
            <a:endParaRPr lang="en" sz="1400" dirty="0"/>
          </a:p>
          <a:p>
            <a:endParaRPr lang="en-US" dirty="0"/>
          </a:p>
        </p:txBody>
      </p:sp>
      <p:sp>
        <p:nvSpPr>
          <p:cNvPr id="6" name="Slide Number Placeholder 5">
            <a:extLst>
              <a:ext uri="{FF2B5EF4-FFF2-40B4-BE49-F238E27FC236}">
                <a16:creationId xmlns:a16="http://schemas.microsoft.com/office/drawing/2014/main" id="{4AE9B43B-666F-20F7-71BD-AA468507ED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D6E29BD5-C91E-3289-53C9-8B902232903E}"/>
              </a:ext>
            </a:extLst>
          </p:cNvPr>
          <p:cNvPicPr>
            <a:picLocks noChangeAspect="1"/>
          </p:cNvPicPr>
          <p:nvPr/>
        </p:nvPicPr>
        <p:blipFill>
          <a:blip r:embed="rId2"/>
          <a:stretch>
            <a:fillRect/>
          </a:stretch>
        </p:blipFill>
        <p:spPr>
          <a:xfrm>
            <a:off x="1251711" y="1713916"/>
            <a:ext cx="6640577" cy="3429509"/>
          </a:xfrm>
          <a:prstGeom prst="rect">
            <a:avLst/>
          </a:prstGeom>
        </p:spPr>
      </p:pic>
    </p:spTree>
    <p:extLst>
      <p:ext uri="{BB962C8B-B14F-4D97-AF65-F5344CB8AC3E}">
        <p14:creationId xmlns:p14="http://schemas.microsoft.com/office/powerpoint/2010/main" val="3961104102"/>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631</Words>
  <Application>Microsoft Office PowerPoint</Application>
  <PresentationFormat>On-screen Show (16:9)</PresentationFormat>
  <Paragraphs>76</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Helvetica Neue</vt:lpstr>
      <vt:lpstr>Arial</vt:lpstr>
      <vt:lpstr>Nixie One</vt:lpstr>
      <vt:lpstr>Muli</vt:lpstr>
      <vt:lpstr>Imogen template</vt:lpstr>
      <vt:lpstr>INTRODUCTION TO MACHINE LEARNING</vt:lpstr>
      <vt:lpstr>Machine Learning</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Present the steps and perform the steps on a classification problem</vt:lpstr>
      <vt:lpstr>What is Overfitting ?</vt:lpstr>
      <vt:lpstr>Causes of Overfitting</vt:lpstr>
      <vt:lpstr>Present solution to avoid overfitting</vt:lpstr>
      <vt:lpstr>Example of Overfitting</vt:lpstr>
      <vt:lpstr>Solving Overfitting Classification</vt:lpstr>
      <vt:lpstr>Example of Overfitting</vt:lpstr>
      <vt:lpstr>Solving Overfitting Regression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Client-Server Android applications.</dc:title>
  <cp:lastModifiedBy>Quan Nguyen</cp:lastModifiedBy>
  <cp:revision>8</cp:revision>
  <dcterms:modified xsi:type="dcterms:W3CDTF">2024-04-08T04:39:12Z</dcterms:modified>
</cp:coreProperties>
</file>