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9" r:id="rId1"/>
  </p:sldMasterIdLst>
  <p:sldIdLst>
    <p:sldId id="256" r:id="rId2"/>
    <p:sldId id="258" r:id="rId3"/>
    <p:sldId id="259" r:id="rId4"/>
    <p:sldId id="260" r:id="rId5"/>
    <p:sldId id="262" r:id="rId6"/>
    <p:sldId id="261"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68240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20887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F18EF7-BE1E-4ECB-84D4-67C2B4D8F09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778921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53403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F18EF7-BE1E-4ECB-84D4-67C2B4D8F09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37059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8283214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498089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905300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71E64-FE02-4DE5-B72F-53C3706641C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67863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71E64-FE02-4DE5-B72F-53C3706641C3}" type="datetimeFigureOut">
              <a:rPr lang="en-US" smtClean="0"/>
              <a:t>4/26/2023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396249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171E64-FE02-4DE5-B72F-53C3706641C3}"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844266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171E64-FE02-4DE5-B72F-53C3706641C3}" type="datetimeFigureOut">
              <a:rPr lang="en-US" smtClean="0"/>
              <a:t>4/26/2023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382216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171E64-FE02-4DE5-B72F-53C3706641C3}" type="datetimeFigureOut">
              <a:rPr lang="en-US" smtClean="0"/>
              <a:t>4/26/2023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6459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71E64-FE02-4DE5-B72F-53C3706641C3}" type="datetimeFigureOut">
              <a:rPr lang="en-US" smtClean="0"/>
              <a:t>4/26/2023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685890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472704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171E64-FE02-4DE5-B72F-53C3706641C3}" type="datetimeFigureOut">
              <a:rPr lang="en-US" smtClean="0"/>
              <a:t>4/26/2023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059293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6171E64-FE02-4DE5-B72F-53C3706641C3}" type="datetimeFigureOut">
              <a:rPr lang="en-US" smtClean="0"/>
              <a:t>4/26/2023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F18EF7-BE1E-4ECB-84D4-67C2B4D8F095}" type="slidenum">
              <a:rPr lang="en-US" smtClean="0"/>
              <a:t>‹#›</a:t>
            </a:fld>
            <a:endParaRPr lang="en-US"/>
          </a:p>
        </p:txBody>
      </p:sp>
    </p:spTree>
    <p:extLst>
      <p:ext uri="{BB962C8B-B14F-4D97-AF65-F5344CB8AC3E}">
        <p14:creationId xmlns:p14="http://schemas.microsoft.com/office/powerpoint/2010/main" val="1266321616"/>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video" Target="https://www.youtube.com/embed/rkDGRxKmx-k?feature=oembe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5FFA5E0-4C70-431D-A19D-18415F6C4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Skyscrapers shown from view looking up">
            <a:extLst>
              <a:ext uri="{FF2B5EF4-FFF2-40B4-BE49-F238E27FC236}">
                <a16:creationId xmlns:a16="http://schemas.microsoft.com/office/drawing/2014/main" id="{F192B772-3746-2E52-EED7-16AF3E5022A6}"/>
              </a:ext>
            </a:extLst>
          </p:cNvPr>
          <p:cNvPicPr>
            <a:picLocks noChangeAspect="1"/>
          </p:cNvPicPr>
          <p:nvPr/>
        </p:nvPicPr>
        <p:blipFill rotWithShape="1">
          <a:blip r:embed="rId2">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7" name="Freeform: Shape 26">
            <a:extLst>
              <a:ext uri="{FF2B5EF4-FFF2-40B4-BE49-F238E27FC236}">
                <a16:creationId xmlns:a16="http://schemas.microsoft.com/office/drawing/2014/main" id="{BBE55C11-4C41-45E4-A00F-83DEE6BB5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527616" cy="2170389"/>
          </a:xfrm>
          <a:custGeom>
            <a:avLst/>
            <a:gdLst>
              <a:gd name="connsiteX0" fmla="*/ 0 w 7527616"/>
              <a:gd name="connsiteY0" fmla="*/ 0 h 2170389"/>
              <a:gd name="connsiteX1" fmla="*/ 85411 w 7527616"/>
              <a:gd name="connsiteY1" fmla="*/ 0 h 2170389"/>
              <a:gd name="connsiteX2" fmla="*/ 926533 w 7527616"/>
              <a:gd name="connsiteY2" fmla="*/ 0 h 2170389"/>
              <a:gd name="connsiteX3" fmla="*/ 1114264 w 7527616"/>
              <a:gd name="connsiteY3" fmla="*/ 0 h 2170389"/>
              <a:gd name="connsiteX4" fmla="*/ 6544376 w 7527616"/>
              <a:gd name="connsiteY4" fmla="*/ 0 h 2170389"/>
              <a:gd name="connsiteX5" fmla="*/ 6610082 w 7527616"/>
              <a:gd name="connsiteY5" fmla="*/ 26276 h 2170389"/>
              <a:gd name="connsiteX6" fmla="*/ 6619468 w 7527616"/>
              <a:gd name="connsiteY6" fmla="*/ 36786 h 2170389"/>
              <a:gd name="connsiteX7" fmla="*/ 7506496 w 7527616"/>
              <a:gd name="connsiteY7" fmla="*/ 1024760 h 2170389"/>
              <a:gd name="connsiteX8" fmla="*/ 7506496 w 7527616"/>
              <a:gd name="connsiteY8" fmla="*/ 1140374 h 2170389"/>
              <a:gd name="connsiteX9" fmla="*/ 6619468 w 7527616"/>
              <a:gd name="connsiteY9" fmla="*/ 2133603 h 2170389"/>
              <a:gd name="connsiteX10" fmla="*/ 6610082 w 7527616"/>
              <a:gd name="connsiteY10" fmla="*/ 2144113 h 2170389"/>
              <a:gd name="connsiteX11" fmla="*/ 6544376 w 7527616"/>
              <a:gd name="connsiteY11" fmla="*/ 2170389 h 2170389"/>
              <a:gd name="connsiteX12" fmla="*/ 1114264 w 7527616"/>
              <a:gd name="connsiteY12" fmla="*/ 2170389 h 2170389"/>
              <a:gd name="connsiteX13" fmla="*/ 926533 w 7527616"/>
              <a:gd name="connsiteY13" fmla="*/ 2170389 h 2170389"/>
              <a:gd name="connsiteX14" fmla="*/ 146150 w 7527616"/>
              <a:gd name="connsiteY14" fmla="*/ 2170389 h 2170389"/>
              <a:gd name="connsiteX15" fmla="*/ 0 w 7527616"/>
              <a:gd name="connsiteY15" fmla="*/ 2170389 h 2170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527616" h="2170389">
                <a:moveTo>
                  <a:pt x="0" y="0"/>
                </a:moveTo>
                <a:lnTo>
                  <a:pt x="85411" y="0"/>
                </a:lnTo>
                <a:cubicBezTo>
                  <a:pt x="290008" y="0"/>
                  <a:pt x="562804" y="0"/>
                  <a:pt x="926533" y="0"/>
                </a:cubicBezTo>
                <a:cubicBezTo>
                  <a:pt x="926533" y="0"/>
                  <a:pt x="926533" y="0"/>
                  <a:pt x="1114264" y="0"/>
                </a:cubicBezTo>
                <a:cubicBezTo>
                  <a:pt x="1114264" y="0"/>
                  <a:pt x="1114264" y="0"/>
                  <a:pt x="6544376" y="0"/>
                </a:cubicBezTo>
                <a:cubicBezTo>
                  <a:pt x="6567842" y="0"/>
                  <a:pt x="6591309" y="10510"/>
                  <a:pt x="6610082" y="26276"/>
                </a:cubicBezTo>
                <a:cubicBezTo>
                  <a:pt x="6614775" y="26276"/>
                  <a:pt x="6619468" y="31531"/>
                  <a:pt x="6619468" y="36786"/>
                </a:cubicBezTo>
                <a:cubicBezTo>
                  <a:pt x="6619468" y="36786"/>
                  <a:pt x="6619468" y="36786"/>
                  <a:pt x="7506496" y="1024760"/>
                </a:cubicBezTo>
                <a:cubicBezTo>
                  <a:pt x="7534656" y="1056291"/>
                  <a:pt x="7534656" y="1108843"/>
                  <a:pt x="7506496" y="1140374"/>
                </a:cubicBezTo>
                <a:cubicBezTo>
                  <a:pt x="7506496" y="1140374"/>
                  <a:pt x="7506496" y="1140374"/>
                  <a:pt x="6619468" y="2133603"/>
                </a:cubicBezTo>
                <a:cubicBezTo>
                  <a:pt x="6619468" y="2133603"/>
                  <a:pt x="6614775" y="2138858"/>
                  <a:pt x="6610082" y="2144113"/>
                </a:cubicBezTo>
                <a:cubicBezTo>
                  <a:pt x="6591309" y="2159879"/>
                  <a:pt x="6567842" y="2170389"/>
                  <a:pt x="6544376" y="2170389"/>
                </a:cubicBezTo>
                <a:cubicBezTo>
                  <a:pt x="6544376" y="2170389"/>
                  <a:pt x="6544376" y="2170389"/>
                  <a:pt x="1114264" y="2170389"/>
                </a:cubicBezTo>
                <a:cubicBezTo>
                  <a:pt x="1114264" y="2170389"/>
                  <a:pt x="1114264" y="2170389"/>
                  <a:pt x="926533" y="2170389"/>
                </a:cubicBezTo>
                <a:cubicBezTo>
                  <a:pt x="926533" y="2170389"/>
                  <a:pt x="926533" y="2170389"/>
                  <a:pt x="146150" y="2170389"/>
                </a:cubicBezTo>
                <a:lnTo>
                  <a:pt x="0" y="2170389"/>
                </a:lnTo>
                <a:close/>
              </a:path>
            </a:pathLst>
          </a:custGeom>
          <a:solidFill>
            <a:srgbClr val="237E8B">
              <a:alpha val="87843"/>
            </a:srgb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 name="Title 1">
            <a:extLst>
              <a:ext uri="{FF2B5EF4-FFF2-40B4-BE49-F238E27FC236}">
                <a16:creationId xmlns:a16="http://schemas.microsoft.com/office/drawing/2014/main" id="{10537EBD-2044-4381-F3F9-05CA10CFA623}"/>
              </a:ext>
            </a:extLst>
          </p:cNvPr>
          <p:cNvSpPr>
            <a:spLocks noGrp="1"/>
          </p:cNvSpPr>
          <p:nvPr>
            <p:ph type="ctrTitle"/>
          </p:nvPr>
        </p:nvSpPr>
        <p:spPr>
          <a:xfrm>
            <a:off x="1083733" y="3632297"/>
            <a:ext cx="5478432" cy="1289015"/>
          </a:xfrm>
        </p:spPr>
        <p:txBody>
          <a:bodyPr>
            <a:normAutofit fontScale="90000"/>
          </a:bodyPr>
          <a:lstStyle/>
          <a:p>
            <a:r>
              <a:rPr lang="en-US" sz="4000" dirty="0">
                <a:solidFill>
                  <a:srgbClr val="FEFFFF"/>
                </a:solidFill>
                <a:latin typeface="Goudy Old Style" panose="02020502050305020303" pitchFamily="18" charset="0"/>
              </a:rPr>
              <a:t>MSSV: 522H0120</a:t>
            </a:r>
            <a:br>
              <a:rPr lang="en-US" sz="4000" dirty="0">
                <a:solidFill>
                  <a:srgbClr val="FEFFFF"/>
                </a:solidFill>
                <a:latin typeface="Goudy Old Style" panose="02020502050305020303" pitchFamily="18" charset="0"/>
              </a:rPr>
            </a:br>
            <a:r>
              <a:rPr lang="en-US" sz="4000" dirty="0">
                <a:solidFill>
                  <a:srgbClr val="FEFFFF"/>
                </a:solidFill>
                <a:latin typeface="Goudy Old Style" panose="02020502050305020303" pitchFamily="18" charset="0"/>
              </a:rPr>
              <a:t>CHỦ ĐỀ 4</a:t>
            </a:r>
          </a:p>
        </p:txBody>
      </p:sp>
      <p:sp>
        <p:nvSpPr>
          <p:cNvPr id="3" name="Subtitle 2">
            <a:extLst>
              <a:ext uri="{FF2B5EF4-FFF2-40B4-BE49-F238E27FC236}">
                <a16:creationId xmlns:a16="http://schemas.microsoft.com/office/drawing/2014/main" id="{02CD93B8-9F2E-E27B-1C45-05B5A732C07A}"/>
              </a:ext>
            </a:extLst>
          </p:cNvPr>
          <p:cNvSpPr>
            <a:spLocks noGrp="1"/>
          </p:cNvSpPr>
          <p:nvPr>
            <p:ph type="subTitle" idx="1"/>
          </p:nvPr>
        </p:nvSpPr>
        <p:spPr>
          <a:xfrm>
            <a:off x="1083733" y="4944531"/>
            <a:ext cx="5454227" cy="524935"/>
          </a:xfrm>
        </p:spPr>
        <p:txBody>
          <a:bodyPr>
            <a:normAutofit/>
          </a:bodyPr>
          <a:lstStyle/>
          <a:p>
            <a:r>
              <a:rPr lang="en-US">
                <a:solidFill>
                  <a:srgbClr val="FEFFFF"/>
                </a:solidFill>
                <a:latin typeface="Arial" panose="020B0604020202020204" pitchFamily="34" charset="0"/>
                <a:cs typeface="Arial" panose="020B0604020202020204" pitchFamily="34" charset="0"/>
              </a:rPr>
              <a:t>LOẠI TRỪ LẪN NHAU: HỖ TRỢ PHẦN CỨNG</a:t>
            </a:r>
          </a:p>
        </p:txBody>
      </p:sp>
    </p:spTree>
    <p:extLst>
      <p:ext uri="{BB962C8B-B14F-4D97-AF65-F5344CB8AC3E}">
        <p14:creationId xmlns:p14="http://schemas.microsoft.com/office/powerpoint/2010/main" val="522471717"/>
      </p:ext>
    </p:extLst>
  </p:cSld>
  <p:clrMapOvr>
    <a:overrideClrMapping bg1="dk1" tx1="lt1" bg2="dk2" tx2="lt2" accent1="accent1" accent2="accent2" accent3="accent3" accent4="accent4" accent5="accent5" accent6="accent6" hlink="hlink" folHlink="folHlink"/>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49D4-761F-93D1-CA1C-86D3A72861C8}"/>
              </a:ext>
            </a:extLst>
          </p:cNvPr>
          <p:cNvSpPr>
            <a:spLocks noGrp="1"/>
          </p:cNvSpPr>
          <p:nvPr>
            <p:ph type="title"/>
          </p:nvPr>
        </p:nvSpPr>
        <p:spPr>
          <a:xfrm>
            <a:off x="2286390" y="645106"/>
            <a:ext cx="3809610" cy="1040571"/>
          </a:xfrm>
        </p:spPr>
        <p:txBody>
          <a:bodyPr>
            <a:normAutofit fontScale="90000"/>
          </a:bodyPr>
          <a:lstStyle/>
          <a:p>
            <a:r>
              <a:rPr lang="en-US" sz="2400" dirty="0" err="1">
                <a:highlight>
                  <a:srgbClr val="00FFFF"/>
                </a:highlight>
              </a:rPr>
              <a:t>Các</a:t>
            </a:r>
            <a:r>
              <a:rPr lang="en-US" sz="2400" dirty="0">
                <a:highlight>
                  <a:srgbClr val="00FFFF"/>
                </a:highlight>
              </a:rPr>
              <a:t> </a:t>
            </a:r>
            <a:r>
              <a:rPr lang="en-US" sz="2400" dirty="0" err="1">
                <a:highlight>
                  <a:srgbClr val="00FFFF"/>
                </a:highlight>
              </a:rPr>
              <a:t>hình</a:t>
            </a:r>
            <a:r>
              <a:rPr lang="en-US" sz="2400" dirty="0">
                <a:highlight>
                  <a:srgbClr val="00FFFF"/>
                </a:highlight>
              </a:rPr>
              <a:t> </a:t>
            </a:r>
            <a:r>
              <a:rPr lang="en-US" sz="2400" dirty="0" err="1">
                <a:highlight>
                  <a:srgbClr val="00FFFF"/>
                </a:highlight>
              </a:rPr>
              <a:t>ảnh</a:t>
            </a:r>
            <a:r>
              <a:rPr lang="en-US" sz="2400" dirty="0">
                <a:highlight>
                  <a:srgbClr val="00FFFF"/>
                </a:highlight>
              </a:rPr>
              <a:t> </a:t>
            </a:r>
            <a:r>
              <a:rPr lang="en-US" sz="2400" dirty="0" err="1">
                <a:highlight>
                  <a:srgbClr val="00FFFF"/>
                </a:highlight>
              </a:rPr>
              <a:t>liên</a:t>
            </a:r>
            <a:r>
              <a:rPr lang="en-US" sz="2400" dirty="0">
                <a:highlight>
                  <a:srgbClr val="00FFFF"/>
                </a:highlight>
              </a:rPr>
              <a:t> </a:t>
            </a:r>
            <a:r>
              <a:rPr lang="en-US" sz="2400" dirty="0" err="1">
                <a:highlight>
                  <a:srgbClr val="00FFFF"/>
                </a:highlight>
              </a:rPr>
              <a:t>quan</a:t>
            </a:r>
            <a:r>
              <a:rPr lang="en-US" sz="2400" dirty="0">
                <a:highlight>
                  <a:srgbClr val="00FFFF"/>
                </a:highlight>
              </a:rPr>
              <a:t> </a:t>
            </a:r>
            <a:r>
              <a:rPr lang="en-US" sz="2400" dirty="0" err="1">
                <a:highlight>
                  <a:srgbClr val="00FFFF"/>
                </a:highlight>
              </a:rPr>
              <a:t>đến</a:t>
            </a:r>
            <a:r>
              <a:rPr lang="en-US" sz="2400" dirty="0">
                <a:highlight>
                  <a:srgbClr val="00FFFF"/>
                </a:highlight>
              </a:rPr>
              <a:t> MUTUAL EXCLUSION: HARDWARE SUPPORT</a:t>
            </a:r>
          </a:p>
        </p:txBody>
      </p:sp>
      <p:pic>
        <p:nvPicPr>
          <p:cNvPr id="9" name="Content Placeholder 8" descr="Diagram&#10;&#10;Description automatically generated">
            <a:extLst>
              <a:ext uri="{FF2B5EF4-FFF2-40B4-BE49-F238E27FC236}">
                <a16:creationId xmlns:a16="http://schemas.microsoft.com/office/drawing/2014/main" id="{E74BBEFC-BA4C-61DF-BAD3-37D57FD6EC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34529" y="2027793"/>
            <a:ext cx="2961471" cy="2961471"/>
          </a:xfrm>
        </p:spPr>
      </p:pic>
      <p:pic>
        <p:nvPicPr>
          <p:cNvPr id="5" name="Content Placeholder 4" descr="Diagram&#10;&#10;Description automatically generated">
            <a:extLst>
              <a:ext uri="{FF2B5EF4-FFF2-40B4-BE49-F238E27FC236}">
                <a16:creationId xmlns:a16="http://schemas.microsoft.com/office/drawing/2014/main" id="{8FB5C386-EA79-FE44-D2EA-B4E00470D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509" y="645106"/>
            <a:ext cx="3598441" cy="2698831"/>
          </a:xfrm>
          <a:prstGeom prst="rect">
            <a:avLst/>
          </a:prstGeom>
        </p:spPr>
      </p:pic>
      <p:pic>
        <p:nvPicPr>
          <p:cNvPr id="7" name="Picture 6" descr="Diagram&#10;&#10;Description automatically generated">
            <a:extLst>
              <a:ext uri="{FF2B5EF4-FFF2-40B4-BE49-F238E27FC236}">
                <a16:creationId xmlns:a16="http://schemas.microsoft.com/office/drawing/2014/main" id="{02730EDE-1ACF-433E-4432-E4CE379CF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1220" y="3508529"/>
            <a:ext cx="4841267" cy="2384324"/>
          </a:xfrm>
          <a:prstGeom prst="rect">
            <a:avLst/>
          </a:prstGeom>
        </p:spPr>
      </p:pic>
    </p:spTree>
    <p:extLst>
      <p:ext uri="{BB962C8B-B14F-4D97-AF65-F5344CB8AC3E}">
        <p14:creationId xmlns:p14="http://schemas.microsoft.com/office/powerpoint/2010/main" val="3706321939"/>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2" name="Group 9">
            <a:extLst>
              <a:ext uri="{FF2B5EF4-FFF2-40B4-BE49-F238E27FC236}">
                <a16:creationId xmlns:a16="http://schemas.microsoft.com/office/drawing/2014/main" id="{7398C59F-5A18-487B-91D6-B955AACF2E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1" name="Freeform 11">
              <a:extLst>
                <a:ext uri="{FF2B5EF4-FFF2-40B4-BE49-F238E27FC236}">
                  <a16:creationId xmlns:a16="http://schemas.microsoft.com/office/drawing/2014/main" id="{0557FAFE-C7C3-47EC-A4F5-9B216631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2" name="Freeform 12">
              <a:extLst>
                <a:ext uri="{FF2B5EF4-FFF2-40B4-BE49-F238E27FC236}">
                  <a16:creationId xmlns:a16="http://schemas.microsoft.com/office/drawing/2014/main" id="{95BC28FB-3882-4674-9D79-EA58BEB7CE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3" name="Freeform 13">
              <a:extLst>
                <a:ext uri="{FF2B5EF4-FFF2-40B4-BE49-F238E27FC236}">
                  <a16:creationId xmlns:a16="http://schemas.microsoft.com/office/drawing/2014/main" id="{9C6EC892-83F9-402F-8552-0AD7C0556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4" name="Freeform 14">
              <a:extLst>
                <a:ext uri="{FF2B5EF4-FFF2-40B4-BE49-F238E27FC236}">
                  <a16:creationId xmlns:a16="http://schemas.microsoft.com/office/drawing/2014/main" id="{18387766-037C-4EF0-8471-D19CBF2A4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5" name="Freeform 15">
              <a:extLst>
                <a:ext uri="{FF2B5EF4-FFF2-40B4-BE49-F238E27FC236}">
                  <a16:creationId xmlns:a16="http://schemas.microsoft.com/office/drawing/2014/main" id="{1E364F38-6F3A-476A-93E6-962EA817C4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6" name="Freeform 16">
              <a:extLst>
                <a:ext uri="{FF2B5EF4-FFF2-40B4-BE49-F238E27FC236}">
                  <a16:creationId xmlns:a16="http://schemas.microsoft.com/office/drawing/2014/main" id="{35C335A4-1E67-4293-8BE2-DFB085D4FB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7" name="Freeform 17">
              <a:extLst>
                <a:ext uri="{FF2B5EF4-FFF2-40B4-BE49-F238E27FC236}">
                  <a16:creationId xmlns:a16="http://schemas.microsoft.com/office/drawing/2014/main" id="{9A8A0F10-2C98-4297-9F92-5D9553392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8" name="Freeform 18">
              <a:extLst>
                <a:ext uri="{FF2B5EF4-FFF2-40B4-BE49-F238E27FC236}">
                  <a16:creationId xmlns:a16="http://schemas.microsoft.com/office/drawing/2014/main" id="{C3B112A3-006E-4008-A778-DB5F6A09D5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9" name="Freeform 19">
              <a:extLst>
                <a:ext uri="{FF2B5EF4-FFF2-40B4-BE49-F238E27FC236}">
                  <a16:creationId xmlns:a16="http://schemas.microsoft.com/office/drawing/2014/main" id="{E5E62767-5C25-4C49-9568-432433A3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20" name="Freeform 20">
              <a:extLst>
                <a:ext uri="{FF2B5EF4-FFF2-40B4-BE49-F238E27FC236}">
                  <a16:creationId xmlns:a16="http://schemas.microsoft.com/office/drawing/2014/main" id="{598EC006-77B1-42BA-B815-66CCB9B17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1" name="Freeform 21">
              <a:extLst>
                <a:ext uri="{FF2B5EF4-FFF2-40B4-BE49-F238E27FC236}">
                  <a16:creationId xmlns:a16="http://schemas.microsoft.com/office/drawing/2014/main" id="{A144ED09-DA06-491D-95A8-AB3DED432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2" name="Freeform 22">
              <a:extLst>
                <a:ext uri="{FF2B5EF4-FFF2-40B4-BE49-F238E27FC236}">
                  <a16:creationId xmlns:a16="http://schemas.microsoft.com/office/drawing/2014/main" id="{1CB00BD2-11CD-4A38-8F38-02B0D1105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63" name="Group 23">
            <a:extLst>
              <a:ext uri="{FF2B5EF4-FFF2-40B4-BE49-F238E27FC236}">
                <a16:creationId xmlns:a16="http://schemas.microsoft.com/office/drawing/2014/main" id="{520234FB-542E-4550-9C2F-1B56FD41A1C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5" name="Freeform 27">
              <a:extLst>
                <a:ext uri="{FF2B5EF4-FFF2-40B4-BE49-F238E27FC236}">
                  <a16:creationId xmlns:a16="http://schemas.microsoft.com/office/drawing/2014/main" id="{41FCE1F3-DEB3-47CD-90FF-7DABB4AF4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6" name="Freeform 28">
              <a:extLst>
                <a:ext uri="{FF2B5EF4-FFF2-40B4-BE49-F238E27FC236}">
                  <a16:creationId xmlns:a16="http://schemas.microsoft.com/office/drawing/2014/main" id="{5708E488-C19B-452C-B197-6F1C34F6E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7" name="Freeform 29">
              <a:extLst>
                <a:ext uri="{FF2B5EF4-FFF2-40B4-BE49-F238E27FC236}">
                  <a16:creationId xmlns:a16="http://schemas.microsoft.com/office/drawing/2014/main" id="{89D3FD25-890E-4981-A71D-EE796873D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8" name="Freeform 30">
              <a:extLst>
                <a:ext uri="{FF2B5EF4-FFF2-40B4-BE49-F238E27FC236}">
                  <a16:creationId xmlns:a16="http://schemas.microsoft.com/office/drawing/2014/main" id="{51B5414C-556A-47CB-8EE2-974A85A7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9" name="Freeform 31">
              <a:extLst>
                <a:ext uri="{FF2B5EF4-FFF2-40B4-BE49-F238E27FC236}">
                  <a16:creationId xmlns:a16="http://schemas.microsoft.com/office/drawing/2014/main" id="{1C02B20C-2B27-4B75-8AEE-A5D2E2674B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30" name="Freeform 32">
              <a:extLst>
                <a:ext uri="{FF2B5EF4-FFF2-40B4-BE49-F238E27FC236}">
                  <a16:creationId xmlns:a16="http://schemas.microsoft.com/office/drawing/2014/main" id="{54427714-F9AA-4F93-BD1D-400F1EA93F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1" name="Freeform 33">
              <a:extLst>
                <a:ext uri="{FF2B5EF4-FFF2-40B4-BE49-F238E27FC236}">
                  <a16:creationId xmlns:a16="http://schemas.microsoft.com/office/drawing/2014/main" id="{28A77D6A-9E81-497F-ABCC-2695BB5ADD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2" name="Freeform 34">
              <a:extLst>
                <a:ext uri="{FF2B5EF4-FFF2-40B4-BE49-F238E27FC236}">
                  <a16:creationId xmlns:a16="http://schemas.microsoft.com/office/drawing/2014/main" id="{2A1533BA-1478-4F7C-8E24-3F3E90505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3" name="Freeform 35">
              <a:extLst>
                <a:ext uri="{FF2B5EF4-FFF2-40B4-BE49-F238E27FC236}">
                  <a16:creationId xmlns:a16="http://schemas.microsoft.com/office/drawing/2014/main" id="{39686201-E633-40FD-A80A-1E28AD52E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4" name="Freeform 36">
              <a:extLst>
                <a:ext uri="{FF2B5EF4-FFF2-40B4-BE49-F238E27FC236}">
                  <a16:creationId xmlns:a16="http://schemas.microsoft.com/office/drawing/2014/main" id="{76A215C2-F590-4938-810B-F8A79366C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5" name="Freeform 37">
              <a:extLst>
                <a:ext uri="{FF2B5EF4-FFF2-40B4-BE49-F238E27FC236}">
                  <a16:creationId xmlns:a16="http://schemas.microsoft.com/office/drawing/2014/main" id="{85F418E7-330D-4002-8EC8-33C1A897FF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6" name="Freeform 38">
              <a:extLst>
                <a:ext uri="{FF2B5EF4-FFF2-40B4-BE49-F238E27FC236}">
                  <a16:creationId xmlns:a16="http://schemas.microsoft.com/office/drawing/2014/main" id="{8FFE669A-54C9-4436-9566-C5A90F16D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4" name="Rectangle 37">
            <a:extLst>
              <a:ext uri="{FF2B5EF4-FFF2-40B4-BE49-F238E27FC236}">
                <a16:creationId xmlns:a16="http://schemas.microsoft.com/office/drawing/2014/main" id="{DE91395A-2D18-4AF6-A0AC-AAA7189FE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65" name="Freeform 6">
            <a:extLst>
              <a:ext uri="{FF2B5EF4-FFF2-40B4-BE49-F238E27FC236}">
                <a16:creationId xmlns:a16="http://schemas.microsoft.com/office/drawing/2014/main" id="{7BD08880-457D-4C62-A3B5-6A9B0878C7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66" name="Rectangle 41">
            <a:extLst>
              <a:ext uri="{FF2B5EF4-FFF2-40B4-BE49-F238E27FC236}">
                <a16:creationId xmlns:a16="http://schemas.microsoft.com/office/drawing/2014/main" id="{1FF9CEF5-A50D-4B8B-9852-D76F70378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5">
            <a:extLst>
              <a:ext uri="{FF2B5EF4-FFF2-40B4-BE49-F238E27FC236}">
                <a16:creationId xmlns:a16="http://schemas.microsoft.com/office/drawing/2014/main" id="{2ABA6436-0C75-4AAF-CEA6-A7F24D348212}"/>
              </a:ext>
            </a:extLst>
          </p:cNvPr>
          <p:cNvPicPr>
            <a:picLocks noChangeAspect="1"/>
          </p:cNvPicPr>
          <p:nvPr/>
        </p:nvPicPr>
        <p:blipFill rotWithShape="1">
          <a:blip r:embed="rId2">
            <a:alphaModFix amt="40000"/>
          </a:blip>
          <a:srcRect b="6250"/>
          <a:stretch/>
        </p:blipFill>
        <p:spPr>
          <a:xfrm>
            <a:off x="20" y="10"/>
            <a:ext cx="12191980" cy="6857990"/>
          </a:xfrm>
          <a:prstGeom prst="rect">
            <a:avLst/>
          </a:prstGeom>
        </p:spPr>
      </p:pic>
      <p:sp>
        <p:nvSpPr>
          <p:cNvPr id="4" name="Title 3">
            <a:extLst>
              <a:ext uri="{FF2B5EF4-FFF2-40B4-BE49-F238E27FC236}">
                <a16:creationId xmlns:a16="http://schemas.microsoft.com/office/drawing/2014/main" id="{C4A2C6E0-823D-90F1-402B-BAAC57C2E955}"/>
              </a:ext>
            </a:extLst>
          </p:cNvPr>
          <p:cNvSpPr>
            <a:spLocks noGrp="1"/>
          </p:cNvSpPr>
          <p:nvPr>
            <p:ph type="title"/>
          </p:nvPr>
        </p:nvSpPr>
        <p:spPr>
          <a:xfrm>
            <a:off x="4009052" y="2634100"/>
            <a:ext cx="4173895" cy="1134315"/>
          </a:xfrm>
        </p:spPr>
        <p:txBody>
          <a:bodyPr vert="horz" lIns="91440" tIns="45720" rIns="91440" bIns="45720" rtlCol="0" anchor="b">
            <a:normAutofit fontScale="90000"/>
          </a:bodyPr>
          <a:lstStyle/>
          <a:p>
            <a:r>
              <a:rPr lang="en-US" sz="5400" dirty="0">
                <a:solidFill>
                  <a:srgbClr val="FF0000"/>
                </a:solidFill>
              </a:rPr>
              <a:t>END OF FILE.</a:t>
            </a:r>
          </a:p>
        </p:txBody>
      </p:sp>
      <p:sp>
        <p:nvSpPr>
          <p:cNvPr id="68" name="Rectangle 43">
            <a:extLst>
              <a:ext uri="{FF2B5EF4-FFF2-40B4-BE49-F238E27FC236}">
                <a16:creationId xmlns:a16="http://schemas.microsoft.com/office/drawing/2014/main" id="{30684D86-C9D1-40C3-A9B6-EC935C731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bg2"/>
          </a:solidFill>
          <a:ln>
            <a:noFill/>
          </a:ln>
          <a:effectLst/>
        </p:spPr>
        <p:style>
          <a:lnRef idx="1">
            <a:schemeClr val="accent1"/>
          </a:lnRef>
          <a:fillRef idx="3">
            <a:schemeClr val="accent1"/>
          </a:fillRef>
          <a:effectRef idx="2">
            <a:schemeClr val="accent1"/>
          </a:effectRef>
          <a:fontRef idx="minor">
            <a:schemeClr val="lt1"/>
          </a:fontRef>
        </p:style>
      </p:sp>
      <p:sp>
        <p:nvSpPr>
          <p:cNvPr id="46" name="Freeform 33">
            <a:extLst>
              <a:ext uri="{FF2B5EF4-FFF2-40B4-BE49-F238E27FC236}">
                <a16:creationId xmlns:a16="http://schemas.microsoft.com/office/drawing/2014/main" id="{1EDF7896-F56A-49DA-90F3-F5CE8B983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Tree>
    <p:extLst>
      <p:ext uri="{BB962C8B-B14F-4D97-AF65-F5344CB8AC3E}">
        <p14:creationId xmlns:p14="http://schemas.microsoft.com/office/powerpoint/2010/main" val="253113823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FDFC-81B0-92D3-0CD3-9150EE4B2CAD}"/>
              </a:ext>
            </a:extLst>
          </p:cNvPr>
          <p:cNvSpPr>
            <a:spLocks noGrp="1"/>
          </p:cNvSpPr>
          <p:nvPr>
            <p:ph type="title"/>
          </p:nvPr>
        </p:nvSpPr>
        <p:spPr>
          <a:xfrm>
            <a:off x="649224" y="645106"/>
            <a:ext cx="5122652" cy="1259894"/>
          </a:xfrm>
        </p:spPr>
        <p:txBody>
          <a:bodyPr vert="horz" lIns="91440" tIns="45720" rIns="91440" bIns="45720" rtlCol="0" anchor="t">
            <a:normAutofit/>
          </a:bodyPr>
          <a:lstStyle/>
          <a:p>
            <a:r>
              <a:rPr lang="en-US" sz="3600" dirty="0">
                <a:solidFill>
                  <a:srgbClr val="002060"/>
                </a:solidFill>
                <a:latin typeface="Times New Roman" panose="02020603050405020304" pitchFamily="18" charset="0"/>
                <a:cs typeface="Times New Roman" panose="02020603050405020304" pitchFamily="18" charset="0"/>
              </a:rPr>
              <a:t>1. </a:t>
            </a:r>
            <a:r>
              <a:rPr lang="en-US" sz="3600" dirty="0" err="1">
                <a:solidFill>
                  <a:srgbClr val="002060"/>
                </a:solidFill>
                <a:latin typeface="Times New Roman" panose="02020603050405020304" pitchFamily="18" charset="0"/>
                <a:cs typeface="Times New Roman" panose="02020603050405020304" pitchFamily="18" charset="0"/>
              </a:rPr>
              <a:t>Khái</a:t>
            </a:r>
            <a:r>
              <a:rPr lang="en-US" sz="3600" dirty="0">
                <a:solidFill>
                  <a:srgbClr val="002060"/>
                </a:solidFill>
                <a:latin typeface="Times New Roman" panose="02020603050405020304" pitchFamily="18" charset="0"/>
                <a:cs typeface="Times New Roman" panose="02020603050405020304" pitchFamily="18" charset="0"/>
              </a:rPr>
              <a:t> </a:t>
            </a:r>
            <a:r>
              <a:rPr lang="en-US" sz="3600" dirty="0" err="1">
                <a:solidFill>
                  <a:srgbClr val="002060"/>
                </a:solidFill>
                <a:latin typeface="Times New Roman" panose="02020603050405020304" pitchFamily="18" charset="0"/>
                <a:cs typeface="Times New Roman" panose="02020603050405020304" pitchFamily="18" charset="0"/>
              </a:rPr>
              <a:t>niệm</a:t>
            </a:r>
            <a:r>
              <a:rPr lang="en-US" sz="3600" dirty="0">
                <a:solidFill>
                  <a:srgbClr val="002060"/>
                </a:solidFill>
                <a:latin typeface="Times New Roman" panose="02020603050405020304" pitchFamily="18" charset="0"/>
                <a:cs typeface="Times New Roman" panose="02020603050405020304" pitchFamily="18" charset="0"/>
              </a:rPr>
              <a:t> </a:t>
            </a:r>
            <a:r>
              <a:rPr lang="en-US" sz="3600" dirty="0" err="1">
                <a:solidFill>
                  <a:srgbClr val="002060"/>
                </a:solidFill>
                <a:latin typeface="Times New Roman" panose="02020603050405020304" pitchFamily="18" charset="0"/>
                <a:cs typeface="Times New Roman" panose="02020603050405020304" pitchFamily="18" charset="0"/>
              </a:rPr>
              <a:t>của</a:t>
            </a:r>
            <a:r>
              <a:rPr lang="en-US" sz="3600" dirty="0">
                <a:solidFill>
                  <a:srgbClr val="002060"/>
                </a:solidFill>
                <a:latin typeface="Times New Roman" panose="02020603050405020304" pitchFamily="18" charset="0"/>
                <a:cs typeface="Times New Roman" panose="02020603050405020304" pitchFamily="18" charset="0"/>
              </a:rPr>
              <a:t> interrupt disabling </a:t>
            </a:r>
          </a:p>
        </p:txBody>
      </p:sp>
      <p:pic>
        <p:nvPicPr>
          <p:cNvPr id="9" name="Content Placeholder 8" descr="Diagram&#10;&#10;Description automatically generated">
            <a:extLst>
              <a:ext uri="{FF2B5EF4-FFF2-40B4-BE49-F238E27FC236}">
                <a16:creationId xmlns:a16="http://schemas.microsoft.com/office/drawing/2014/main" id="{41E55409-49A9-446C-EEBD-F06659CBE8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1916" y="1640306"/>
            <a:ext cx="5451627" cy="3257347"/>
          </a:xfrm>
          <a:prstGeom prst="rect">
            <a:avLst/>
          </a:prstGeom>
        </p:spPr>
      </p:pic>
      <p:sp>
        <p:nvSpPr>
          <p:cNvPr id="4" name="Text Placeholder 3">
            <a:extLst>
              <a:ext uri="{FF2B5EF4-FFF2-40B4-BE49-F238E27FC236}">
                <a16:creationId xmlns:a16="http://schemas.microsoft.com/office/drawing/2014/main" id="{12A4D5AE-90AD-597D-318E-FAA8A45F2CEB}"/>
              </a:ext>
            </a:extLst>
          </p:cNvPr>
          <p:cNvSpPr>
            <a:spLocks noGrp="1"/>
          </p:cNvSpPr>
          <p:nvPr>
            <p:ph type="body" sz="half" idx="2"/>
          </p:nvPr>
        </p:nvSpPr>
        <p:spPr>
          <a:xfrm>
            <a:off x="649225" y="2133600"/>
            <a:ext cx="5122652" cy="3759253"/>
          </a:xfrm>
        </p:spPr>
        <p:txBody>
          <a:bodyPr vert="horz" lIns="91440" tIns="45720" rIns="91440" bIns="45720" rtlCol="0">
            <a:normAutofit/>
          </a:bodyPr>
          <a:lstStyle/>
          <a:p>
            <a:pPr>
              <a:buFont typeface="Wingdings 3" charset="2"/>
              <a:buChar char=""/>
            </a:pPr>
            <a:r>
              <a:rPr lang="en-US" sz="1300" dirty="0">
                <a:solidFill>
                  <a:srgbClr val="002060"/>
                </a:solidFill>
              </a:rPr>
              <a:t>Interrupt disabling </a:t>
            </a:r>
            <a:r>
              <a:rPr lang="en-US" sz="1300" dirty="0" err="1">
                <a:solidFill>
                  <a:srgbClr val="002060"/>
                </a:solidFill>
              </a:rPr>
              <a:t>là</a:t>
            </a:r>
            <a:r>
              <a:rPr lang="en-US" sz="1300" dirty="0">
                <a:solidFill>
                  <a:srgbClr val="002060"/>
                </a:solidFill>
              </a:rPr>
              <a:t> </a:t>
            </a:r>
            <a:r>
              <a:rPr lang="en-US" sz="1300" dirty="0" err="1">
                <a:solidFill>
                  <a:srgbClr val="002060"/>
                </a:solidFill>
              </a:rPr>
              <a:t>một</a:t>
            </a:r>
            <a:r>
              <a:rPr lang="en-US" sz="1300" dirty="0">
                <a:solidFill>
                  <a:srgbClr val="002060"/>
                </a:solidFill>
              </a:rPr>
              <a:t> </a:t>
            </a:r>
            <a:r>
              <a:rPr lang="en-US" sz="1300" dirty="0" err="1">
                <a:solidFill>
                  <a:srgbClr val="002060"/>
                </a:solidFill>
              </a:rPr>
              <a:t>kỹ</a:t>
            </a:r>
            <a:r>
              <a:rPr lang="en-US" sz="1300" dirty="0">
                <a:solidFill>
                  <a:srgbClr val="002060"/>
                </a:solidFill>
              </a:rPr>
              <a:t> </a:t>
            </a:r>
            <a:r>
              <a:rPr lang="en-US" sz="1300" dirty="0" err="1">
                <a:solidFill>
                  <a:srgbClr val="002060"/>
                </a:solidFill>
              </a:rPr>
              <a:t>thuật</a:t>
            </a:r>
            <a:r>
              <a:rPr lang="en-US" sz="1300" dirty="0">
                <a:solidFill>
                  <a:srgbClr val="002060"/>
                </a:solidFill>
              </a:rPr>
              <a:t> </a:t>
            </a:r>
            <a:r>
              <a:rPr lang="en-US" sz="1300" dirty="0" err="1">
                <a:solidFill>
                  <a:srgbClr val="002060"/>
                </a:solidFill>
              </a:rPr>
              <a:t>được</a:t>
            </a:r>
            <a:r>
              <a:rPr lang="en-US" sz="1300" dirty="0">
                <a:solidFill>
                  <a:srgbClr val="002060"/>
                </a:solidFill>
              </a:rPr>
              <a:t> </a:t>
            </a:r>
            <a:r>
              <a:rPr lang="en-US" sz="1300" dirty="0" err="1">
                <a:solidFill>
                  <a:srgbClr val="002060"/>
                </a:solidFill>
              </a:rPr>
              <a:t>sử</a:t>
            </a:r>
            <a:r>
              <a:rPr lang="en-US" sz="1300" dirty="0">
                <a:solidFill>
                  <a:srgbClr val="002060"/>
                </a:solidFill>
              </a:rPr>
              <a:t> </a:t>
            </a:r>
            <a:r>
              <a:rPr lang="en-US" sz="1300" dirty="0" err="1">
                <a:solidFill>
                  <a:srgbClr val="002060"/>
                </a:solidFill>
              </a:rPr>
              <a:t>dụng</a:t>
            </a:r>
            <a:r>
              <a:rPr lang="en-US" sz="1300" dirty="0">
                <a:solidFill>
                  <a:srgbClr val="002060"/>
                </a:solidFill>
              </a:rPr>
              <a:t> </a:t>
            </a:r>
            <a:r>
              <a:rPr lang="en-US" sz="1300" dirty="0" err="1">
                <a:solidFill>
                  <a:srgbClr val="002060"/>
                </a:solidFill>
              </a:rPr>
              <a:t>trong</a:t>
            </a:r>
            <a:r>
              <a:rPr lang="en-US" sz="1300" dirty="0">
                <a:solidFill>
                  <a:srgbClr val="002060"/>
                </a:solidFill>
              </a:rPr>
              <a:t> </a:t>
            </a:r>
            <a:r>
              <a:rPr lang="en-US" sz="1300" dirty="0" err="1">
                <a:solidFill>
                  <a:srgbClr val="002060"/>
                </a:solidFill>
              </a:rPr>
              <a:t>lập</a:t>
            </a:r>
            <a:r>
              <a:rPr lang="en-US" sz="1300" dirty="0">
                <a:solidFill>
                  <a:srgbClr val="002060"/>
                </a:solidFill>
              </a:rPr>
              <a:t> </a:t>
            </a:r>
            <a:r>
              <a:rPr lang="en-US" sz="1300" dirty="0" err="1">
                <a:solidFill>
                  <a:srgbClr val="002060"/>
                </a:solidFill>
              </a:rPr>
              <a:t>trình</a:t>
            </a:r>
            <a:r>
              <a:rPr lang="en-US" sz="1300" dirty="0">
                <a:solidFill>
                  <a:srgbClr val="002060"/>
                </a:solidFill>
              </a:rPr>
              <a:t> </a:t>
            </a:r>
            <a:r>
              <a:rPr lang="en-US" sz="1300" dirty="0" err="1">
                <a:solidFill>
                  <a:srgbClr val="002060"/>
                </a:solidFill>
              </a:rPr>
              <a:t>để</a:t>
            </a:r>
            <a:r>
              <a:rPr lang="en-US" sz="1300" dirty="0">
                <a:solidFill>
                  <a:srgbClr val="002060"/>
                </a:solidFill>
              </a:rPr>
              <a:t> </a:t>
            </a:r>
            <a:r>
              <a:rPr lang="en-US" sz="1300" dirty="0" err="1">
                <a:solidFill>
                  <a:srgbClr val="002060"/>
                </a:solidFill>
              </a:rPr>
              <a:t>tạm</a:t>
            </a:r>
            <a:r>
              <a:rPr lang="en-US" sz="1300" dirty="0">
                <a:solidFill>
                  <a:srgbClr val="002060"/>
                </a:solidFill>
              </a:rPr>
              <a:t> </a:t>
            </a:r>
            <a:r>
              <a:rPr lang="en-US" sz="1300" dirty="0" err="1">
                <a:solidFill>
                  <a:srgbClr val="002060"/>
                </a:solidFill>
              </a:rPr>
              <a:t>thời</a:t>
            </a:r>
            <a:r>
              <a:rPr lang="en-US" sz="1300" dirty="0">
                <a:solidFill>
                  <a:srgbClr val="002060"/>
                </a:solidFill>
              </a:rPr>
              <a:t> </a:t>
            </a:r>
            <a:r>
              <a:rPr lang="en-US" sz="1300" dirty="0" err="1">
                <a:solidFill>
                  <a:srgbClr val="002060"/>
                </a:solidFill>
              </a:rPr>
              <a:t>vô</a:t>
            </a:r>
            <a:r>
              <a:rPr lang="en-US" sz="1300" dirty="0">
                <a:solidFill>
                  <a:srgbClr val="002060"/>
                </a:solidFill>
              </a:rPr>
              <a:t> </a:t>
            </a:r>
            <a:r>
              <a:rPr lang="en-US" sz="1300" dirty="0" err="1">
                <a:solidFill>
                  <a:srgbClr val="002060"/>
                </a:solidFill>
              </a:rPr>
              <a:t>hiệu</a:t>
            </a:r>
            <a:r>
              <a:rPr lang="en-US" sz="1300" dirty="0">
                <a:solidFill>
                  <a:srgbClr val="002060"/>
                </a:solidFill>
              </a:rPr>
              <a:t> </a:t>
            </a:r>
            <a:r>
              <a:rPr lang="en-US" sz="1300" dirty="0" err="1">
                <a:solidFill>
                  <a:srgbClr val="002060"/>
                </a:solidFill>
              </a:rPr>
              <a:t>hóa</a:t>
            </a:r>
            <a:r>
              <a:rPr lang="en-US" sz="1300" dirty="0">
                <a:solidFill>
                  <a:srgbClr val="002060"/>
                </a:solidFill>
              </a:rPr>
              <a:t> </a:t>
            </a:r>
            <a:r>
              <a:rPr lang="en-US" sz="1300" dirty="0" err="1">
                <a:solidFill>
                  <a:srgbClr val="002060"/>
                </a:solidFill>
              </a:rPr>
              <a:t>các</a:t>
            </a:r>
            <a:r>
              <a:rPr lang="en-US" sz="1300" dirty="0">
                <a:solidFill>
                  <a:srgbClr val="002060"/>
                </a:solidFill>
              </a:rPr>
              <a:t> </a:t>
            </a:r>
            <a:r>
              <a:rPr lang="en-US" sz="1300" dirty="0" err="1">
                <a:solidFill>
                  <a:srgbClr val="002060"/>
                </a:solidFill>
              </a:rPr>
              <a:t>ngắt</a:t>
            </a:r>
            <a:r>
              <a:rPr lang="en-US" sz="1300" dirty="0">
                <a:solidFill>
                  <a:srgbClr val="002060"/>
                </a:solidFill>
              </a:rPr>
              <a:t> (interrupts) </a:t>
            </a:r>
            <a:r>
              <a:rPr lang="en-US" sz="1300" dirty="0" err="1">
                <a:solidFill>
                  <a:srgbClr val="002060"/>
                </a:solidFill>
              </a:rPr>
              <a:t>từ</a:t>
            </a:r>
            <a:r>
              <a:rPr lang="en-US" sz="1300" dirty="0">
                <a:solidFill>
                  <a:srgbClr val="002060"/>
                </a:solidFill>
              </a:rPr>
              <a:t> </a:t>
            </a:r>
            <a:r>
              <a:rPr lang="en-US" sz="1300" dirty="0" err="1">
                <a:solidFill>
                  <a:srgbClr val="002060"/>
                </a:solidFill>
              </a:rPr>
              <a:t>các</a:t>
            </a:r>
            <a:r>
              <a:rPr lang="en-US" sz="1300" dirty="0">
                <a:solidFill>
                  <a:srgbClr val="002060"/>
                </a:solidFill>
              </a:rPr>
              <a:t> </a:t>
            </a:r>
            <a:r>
              <a:rPr lang="en-US" sz="1300" dirty="0" err="1">
                <a:solidFill>
                  <a:srgbClr val="002060"/>
                </a:solidFill>
              </a:rPr>
              <a:t>thiết</a:t>
            </a:r>
            <a:r>
              <a:rPr lang="en-US" sz="1300" dirty="0">
                <a:solidFill>
                  <a:srgbClr val="002060"/>
                </a:solidFill>
              </a:rPr>
              <a:t> </a:t>
            </a:r>
            <a:r>
              <a:rPr lang="en-US" sz="1300" dirty="0" err="1">
                <a:solidFill>
                  <a:srgbClr val="002060"/>
                </a:solidFill>
              </a:rPr>
              <a:t>bị</a:t>
            </a:r>
            <a:r>
              <a:rPr lang="en-US" sz="1300" dirty="0">
                <a:solidFill>
                  <a:srgbClr val="002060"/>
                </a:solidFill>
              </a:rPr>
              <a:t> </a:t>
            </a:r>
            <a:r>
              <a:rPr lang="en-US" sz="1300" dirty="0" err="1">
                <a:solidFill>
                  <a:srgbClr val="002060"/>
                </a:solidFill>
              </a:rPr>
              <a:t>phần</a:t>
            </a:r>
            <a:r>
              <a:rPr lang="en-US" sz="1300" dirty="0">
                <a:solidFill>
                  <a:srgbClr val="002060"/>
                </a:solidFill>
              </a:rPr>
              <a:t> </a:t>
            </a:r>
            <a:r>
              <a:rPr lang="en-US" sz="1300" dirty="0" err="1">
                <a:solidFill>
                  <a:srgbClr val="002060"/>
                </a:solidFill>
              </a:rPr>
              <a:t>cứng</a:t>
            </a:r>
            <a:r>
              <a:rPr lang="en-US" sz="1300" dirty="0">
                <a:solidFill>
                  <a:srgbClr val="002060"/>
                </a:solidFill>
              </a:rPr>
              <a:t> </a:t>
            </a:r>
            <a:r>
              <a:rPr lang="en-US" sz="1300" dirty="0" err="1">
                <a:solidFill>
                  <a:srgbClr val="002060"/>
                </a:solidFill>
              </a:rPr>
              <a:t>hoặc</a:t>
            </a:r>
            <a:r>
              <a:rPr lang="en-US" sz="1300" dirty="0">
                <a:solidFill>
                  <a:srgbClr val="002060"/>
                </a:solidFill>
              </a:rPr>
              <a:t> </a:t>
            </a:r>
            <a:r>
              <a:rPr lang="en-US" sz="1300" dirty="0" err="1">
                <a:solidFill>
                  <a:srgbClr val="002060"/>
                </a:solidFill>
              </a:rPr>
              <a:t>phần</a:t>
            </a:r>
            <a:r>
              <a:rPr lang="en-US" sz="1300" dirty="0">
                <a:solidFill>
                  <a:srgbClr val="002060"/>
                </a:solidFill>
              </a:rPr>
              <a:t> </a:t>
            </a:r>
            <a:r>
              <a:rPr lang="en-US" sz="1300" dirty="0" err="1">
                <a:solidFill>
                  <a:srgbClr val="002060"/>
                </a:solidFill>
              </a:rPr>
              <a:t>mềm</a:t>
            </a:r>
            <a:r>
              <a:rPr lang="en-US" sz="1300" dirty="0">
                <a:solidFill>
                  <a:srgbClr val="002060"/>
                </a:solidFill>
              </a:rPr>
              <a:t> </a:t>
            </a:r>
            <a:r>
              <a:rPr lang="en-US" sz="1300" dirty="0" err="1">
                <a:solidFill>
                  <a:srgbClr val="002060"/>
                </a:solidFill>
              </a:rPr>
              <a:t>trong</a:t>
            </a:r>
            <a:r>
              <a:rPr lang="en-US" sz="1300" dirty="0">
                <a:solidFill>
                  <a:srgbClr val="002060"/>
                </a:solidFill>
              </a:rPr>
              <a:t> </a:t>
            </a:r>
            <a:r>
              <a:rPr lang="en-US" sz="1300" dirty="0" err="1">
                <a:solidFill>
                  <a:srgbClr val="002060"/>
                </a:solidFill>
              </a:rPr>
              <a:t>một</a:t>
            </a:r>
            <a:r>
              <a:rPr lang="en-US" sz="1300" dirty="0">
                <a:solidFill>
                  <a:srgbClr val="002060"/>
                </a:solidFill>
              </a:rPr>
              <a:t> </a:t>
            </a:r>
            <a:r>
              <a:rPr lang="en-US" sz="1300" dirty="0" err="1">
                <a:solidFill>
                  <a:srgbClr val="002060"/>
                </a:solidFill>
              </a:rPr>
              <a:t>khoảng</a:t>
            </a:r>
            <a:r>
              <a:rPr lang="en-US" sz="1300" dirty="0">
                <a:solidFill>
                  <a:srgbClr val="002060"/>
                </a:solidFill>
              </a:rPr>
              <a:t> </a:t>
            </a:r>
            <a:r>
              <a:rPr lang="en-US" sz="1300" dirty="0" err="1">
                <a:solidFill>
                  <a:srgbClr val="002060"/>
                </a:solidFill>
              </a:rPr>
              <a:t>thời</a:t>
            </a:r>
            <a:r>
              <a:rPr lang="en-US" sz="1300" dirty="0">
                <a:solidFill>
                  <a:srgbClr val="002060"/>
                </a:solidFill>
              </a:rPr>
              <a:t> </a:t>
            </a:r>
            <a:r>
              <a:rPr lang="en-US" sz="1300" dirty="0" err="1">
                <a:solidFill>
                  <a:srgbClr val="002060"/>
                </a:solidFill>
              </a:rPr>
              <a:t>gian</a:t>
            </a:r>
            <a:r>
              <a:rPr lang="en-US" sz="1300" dirty="0">
                <a:solidFill>
                  <a:srgbClr val="002060"/>
                </a:solidFill>
              </a:rPr>
              <a:t> </a:t>
            </a:r>
            <a:r>
              <a:rPr lang="en-US" sz="1300" dirty="0" err="1">
                <a:solidFill>
                  <a:srgbClr val="002060"/>
                </a:solidFill>
              </a:rPr>
              <a:t>nhất</a:t>
            </a:r>
            <a:r>
              <a:rPr lang="en-US" sz="1300" dirty="0">
                <a:solidFill>
                  <a:srgbClr val="002060"/>
                </a:solidFill>
              </a:rPr>
              <a:t> </a:t>
            </a:r>
            <a:r>
              <a:rPr lang="en-US" sz="1300" dirty="0" err="1">
                <a:solidFill>
                  <a:srgbClr val="002060"/>
                </a:solidFill>
              </a:rPr>
              <a:t>định</a:t>
            </a:r>
            <a:r>
              <a:rPr lang="en-US" sz="1300" dirty="0">
                <a:solidFill>
                  <a:srgbClr val="002060"/>
                </a:solidFill>
              </a:rPr>
              <a:t>.</a:t>
            </a:r>
          </a:p>
          <a:p>
            <a:pPr>
              <a:buFont typeface="Wingdings 3" charset="2"/>
              <a:buChar char=""/>
            </a:pPr>
            <a:r>
              <a:rPr lang="en-US" sz="1300" dirty="0">
                <a:solidFill>
                  <a:srgbClr val="002060"/>
                </a:solidFill>
              </a:rPr>
              <a:t>Khi </a:t>
            </a:r>
            <a:r>
              <a:rPr lang="en-US" sz="1300" dirty="0" err="1">
                <a:solidFill>
                  <a:srgbClr val="002060"/>
                </a:solidFill>
              </a:rPr>
              <a:t>một</a:t>
            </a:r>
            <a:r>
              <a:rPr lang="en-US" sz="1300" dirty="0">
                <a:solidFill>
                  <a:srgbClr val="002060"/>
                </a:solidFill>
              </a:rPr>
              <a:t> interrupt </a:t>
            </a:r>
            <a:r>
              <a:rPr lang="en-US" sz="1300" dirty="0" err="1">
                <a:solidFill>
                  <a:srgbClr val="002060"/>
                </a:solidFill>
              </a:rPr>
              <a:t>xảy</a:t>
            </a:r>
            <a:r>
              <a:rPr lang="en-US" sz="1300" dirty="0">
                <a:solidFill>
                  <a:srgbClr val="002060"/>
                </a:solidFill>
              </a:rPr>
              <a:t> </a:t>
            </a:r>
            <a:r>
              <a:rPr lang="en-US" sz="1300" dirty="0" err="1">
                <a:solidFill>
                  <a:srgbClr val="002060"/>
                </a:solidFill>
              </a:rPr>
              <a:t>ra</a:t>
            </a:r>
            <a:r>
              <a:rPr lang="en-US" sz="1300" dirty="0">
                <a:solidFill>
                  <a:srgbClr val="002060"/>
                </a:solidFill>
              </a:rPr>
              <a:t>, CPU </a:t>
            </a:r>
            <a:r>
              <a:rPr lang="en-US" sz="1300" dirty="0" err="1">
                <a:solidFill>
                  <a:srgbClr val="002060"/>
                </a:solidFill>
              </a:rPr>
              <a:t>sẽ</a:t>
            </a:r>
            <a:r>
              <a:rPr lang="en-US" sz="1300" dirty="0">
                <a:solidFill>
                  <a:srgbClr val="002060"/>
                </a:solidFill>
              </a:rPr>
              <a:t> </a:t>
            </a:r>
            <a:r>
              <a:rPr lang="en-US" sz="1300" dirty="0" err="1">
                <a:solidFill>
                  <a:srgbClr val="002060"/>
                </a:solidFill>
              </a:rPr>
              <a:t>tạm</a:t>
            </a:r>
            <a:r>
              <a:rPr lang="en-US" sz="1300" dirty="0">
                <a:solidFill>
                  <a:srgbClr val="002060"/>
                </a:solidFill>
              </a:rPr>
              <a:t> </a:t>
            </a:r>
            <a:r>
              <a:rPr lang="en-US" sz="1300" dirty="0" err="1">
                <a:solidFill>
                  <a:srgbClr val="002060"/>
                </a:solidFill>
              </a:rPr>
              <a:t>dừng</a:t>
            </a:r>
            <a:r>
              <a:rPr lang="en-US" sz="1300" dirty="0">
                <a:solidFill>
                  <a:srgbClr val="002060"/>
                </a:solidFill>
              </a:rPr>
              <a:t> </a:t>
            </a:r>
            <a:r>
              <a:rPr lang="en-US" sz="1300" dirty="0" err="1">
                <a:solidFill>
                  <a:srgbClr val="002060"/>
                </a:solidFill>
              </a:rPr>
              <a:t>thực</a:t>
            </a:r>
            <a:r>
              <a:rPr lang="en-US" sz="1300" dirty="0">
                <a:solidFill>
                  <a:srgbClr val="002060"/>
                </a:solidFill>
              </a:rPr>
              <a:t> </a:t>
            </a:r>
            <a:r>
              <a:rPr lang="en-US" sz="1300" dirty="0" err="1">
                <a:solidFill>
                  <a:srgbClr val="002060"/>
                </a:solidFill>
              </a:rPr>
              <a:t>hiện</a:t>
            </a:r>
            <a:r>
              <a:rPr lang="en-US" sz="1300" dirty="0">
                <a:solidFill>
                  <a:srgbClr val="002060"/>
                </a:solidFill>
              </a:rPr>
              <a:t> </a:t>
            </a:r>
            <a:r>
              <a:rPr lang="en-US" sz="1300" dirty="0" err="1">
                <a:solidFill>
                  <a:srgbClr val="002060"/>
                </a:solidFill>
              </a:rPr>
              <a:t>các</a:t>
            </a:r>
            <a:r>
              <a:rPr lang="en-US" sz="1300" dirty="0">
                <a:solidFill>
                  <a:srgbClr val="002060"/>
                </a:solidFill>
              </a:rPr>
              <a:t> </a:t>
            </a:r>
            <a:r>
              <a:rPr lang="en-US" sz="1300" dirty="0" err="1">
                <a:solidFill>
                  <a:srgbClr val="002060"/>
                </a:solidFill>
              </a:rPr>
              <a:t>tác</a:t>
            </a:r>
            <a:r>
              <a:rPr lang="en-US" sz="1300" dirty="0">
                <a:solidFill>
                  <a:srgbClr val="002060"/>
                </a:solidFill>
              </a:rPr>
              <a:t> </a:t>
            </a:r>
            <a:r>
              <a:rPr lang="en-US" sz="1300" dirty="0" err="1">
                <a:solidFill>
                  <a:srgbClr val="002060"/>
                </a:solidFill>
              </a:rPr>
              <a:t>vụ</a:t>
            </a:r>
            <a:r>
              <a:rPr lang="en-US" sz="1300" dirty="0">
                <a:solidFill>
                  <a:srgbClr val="002060"/>
                </a:solidFill>
              </a:rPr>
              <a:t> </a:t>
            </a:r>
            <a:r>
              <a:rPr lang="en-US" sz="1300" dirty="0" err="1">
                <a:solidFill>
                  <a:srgbClr val="002060"/>
                </a:solidFill>
              </a:rPr>
              <a:t>hiện</a:t>
            </a:r>
            <a:r>
              <a:rPr lang="en-US" sz="1300" dirty="0">
                <a:solidFill>
                  <a:srgbClr val="002060"/>
                </a:solidFill>
              </a:rPr>
              <a:t> </a:t>
            </a:r>
            <a:r>
              <a:rPr lang="en-US" sz="1300" dirty="0" err="1">
                <a:solidFill>
                  <a:srgbClr val="002060"/>
                </a:solidFill>
              </a:rPr>
              <a:t>tại</a:t>
            </a:r>
            <a:r>
              <a:rPr lang="en-US" sz="1300" dirty="0">
                <a:solidFill>
                  <a:srgbClr val="002060"/>
                </a:solidFill>
              </a:rPr>
              <a:t> </a:t>
            </a:r>
            <a:r>
              <a:rPr lang="en-US" sz="1300" dirty="0" err="1">
                <a:solidFill>
                  <a:srgbClr val="002060"/>
                </a:solidFill>
              </a:rPr>
              <a:t>và</a:t>
            </a:r>
            <a:r>
              <a:rPr lang="en-US" sz="1300" dirty="0">
                <a:solidFill>
                  <a:srgbClr val="002060"/>
                </a:solidFill>
              </a:rPr>
              <a:t> </a:t>
            </a:r>
            <a:r>
              <a:rPr lang="en-US" sz="1300" dirty="0" err="1">
                <a:solidFill>
                  <a:srgbClr val="002060"/>
                </a:solidFill>
              </a:rPr>
              <a:t>xử</a:t>
            </a:r>
            <a:r>
              <a:rPr lang="en-US" sz="1300" dirty="0">
                <a:solidFill>
                  <a:srgbClr val="002060"/>
                </a:solidFill>
              </a:rPr>
              <a:t> </a:t>
            </a:r>
            <a:r>
              <a:rPr lang="en-US" sz="1300" dirty="0" err="1">
                <a:solidFill>
                  <a:srgbClr val="002060"/>
                </a:solidFill>
              </a:rPr>
              <a:t>lý</a:t>
            </a:r>
            <a:r>
              <a:rPr lang="en-US" sz="1300" dirty="0">
                <a:solidFill>
                  <a:srgbClr val="002060"/>
                </a:solidFill>
              </a:rPr>
              <a:t> interrupt </a:t>
            </a:r>
            <a:r>
              <a:rPr lang="en-US" sz="1300" dirty="0" err="1">
                <a:solidFill>
                  <a:srgbClr val="002060"/>
                </a:solidFill>
              </a:rPr>
              <a:t>trước</a:t>
            </a:r>
            <a:r>
              <a:rPr lang="en-US" sz="1300" dirty="0">
                <a:solidFill>
                  <a:srgbClr val="002060"/>
                </a:solidFill>
              </a:rPr>
              <a:t>. </a:t>
            </a:r>
            <a:r>
              <a:rPr lang="en-US" sz="1300" dirty="0" err="1">
                <a:solidFill>
                  <a:srgbClr val="002060"/>
                </a:solidFill>
              </a:rPr>
              <a:t>Tuy</a:t>
            </a:r>
            <a:r>
              <a:rPr lang="en-US" sz="1300" dirty="0">
                <a:solidFill>
                  <a:srgbClr val="002060"/>
                </a:solidFill>
              </a:rPr>
              <a:t> </a:t>
            </a:r>
            <a:r>
              <a:rPr lang="en-US" sz="1300" dirty="0" err="1">
                <a:solidFill>
                  <a:srgbClr val="002060"/>
                </a:solidFill>
              </a:rPr>
              <a:t>nhiên</a:t>
            </a:r>
            <a:r>
              <a:rPr lang="en-US" sz="1300" dirty="0">
                <a:solidFill>
                  <a:srgbClr val="002060"/>
                </a:solidFill>
              </a:rPr>
              <a:t>, </a:t>
            </a:r>
            <a:r>
              <a:rPr lang="en-US" sz="1300" dirty="0" err="1">
                <a:solidFill>
                  <a:srgbClr val="002060"/>
                </a:solidFill>
              </a:rPr>
              <a:t>trong</a:t>
            </a:r>
            <a:r>
              <a:rPr lang="en-US" sz="1300" dirty="0">
                <a:solidFill>
                  <a:srgbClr val="002060"/>
                </a:solidFill>
              </a:rPr>
              <a:t> </a:t>
            </a:r>
            <a:r>
              <a:rPr lang="en-US" sz="1300" dirty="0" err="1">
                <a:solidFill>
                  <a:srgbClr val="002060"/>
                </a:solidFill>
              </a:rPr>
              <a:t>một</a:t>
            </a:r>
            <a:r>
              <a:rPr lang="en-US" sz="1300" dirty="0">
                <a:solidFill>
                  <a:srgbClr val="002060"/>
                </a:solidFill>
              </a:rPr>
              <a:t> </a:t>
            </a:r>
            <a:r>
              <a:rPr lang="en-US" sz="1300" dirty="0" err="1">
                <a:solidFill>
                  <a:srgbClr val="002060"/>
                </a:solidFill>
              </a:rPr>
              <a:t>số</a:t>
            </a:r>
            <a:r>
              <a:rPr lang="en-US" sz="1300" dirty="0">
                <a:solidFill>
                  <a:srgbClr val="002060"/>
                </a:solidFill>
              </a:rPr>
              <a:t> </a:t>
            </a:r>
            <a:r>
              <a:rPr lang="en-US" sz="1300" dirty="0" err="1">
                <a:solidFill>
                  <a:srgbClr val="002060"/>
                </a:solidFill>
              </a:rPr>
              <a:t>trường</a:t>
            </a:r>
            <a:r>
              <a:rPr lang="en-US" sz="1300" dirty="0">
                <a:solidFill>
                  <a:srgbClr val="002060"/>
                </a:solidFill>
              </a:rPr>
              <a:t> </a:t>
            </a:r>
            <a:r>
              <a:rPr lang="en-US" sz="1300" dirty="0" err="1">
                <a:solidFill>
                  <a:srgbClr val="002060"/>
                </a:solidFill>
              </a:rPr>
              <a:t>hợp</a:t>
            </a:r>
            <a:r>
              <a:rPr lang="en-US" sz="1300" dirty="0">
                <a:solidFill>
                  <a:srgbClr val="002060"/>
                </a:solidFill>
              </a:rPr>
              <a:t>, </a:t>
            </a:r>
            <a:r>
              <a:rPr lang="en-US" sz="1300" dirty="0" err="1">
                <a:solidFill>
                  <a:srgbClr val="002060"/>
                </a:solidFill>
              </a:rPr>
              <a:t>việc</a:t>
            </a:r>
            <a:r>
              <a:rPr lang="en-US" sz="1300" dirty="0">
                <a:solidFill>
                  <a:srgbClr val="002060"/>
                </a:solidFill>
              </a:rPr>
              <a:t> </a:t>
            </a:r>
            <a:r>
              <a:rPr lang="en-US" sz="1300" dirty="0" err="1">
                <a:solidFill>
                  <a:srgbClr val="002060"/>
                </a:solidFill>
              </a:rPr>
              <a:t>xử</a:t>
            </a:r>
            <a:r>
              <a:rPr lang="en-US" sz="1300" dirty="0">
                <a:solidFill>
                  <a:srgbClr val="002060"/>
                </a:solidFill>
              </a:rPr>
              <a:t> </a:t>
            </a:r>
            <a:r>
              <a:rPr lang="en-US" sz="1300" dirty="0" err="1">
                <a:solidFill>
                  <a:srgbClr val="002060"/>
                </a:solidFill>
              </a:rPr>
              <a:t>lý</a:t>
            </a:r>
            <a:r>
              <a:rPr lang="en-US" sz="1300" dirty="0">
                <a:solidFill>
                  <a:srgbClr val="002060"/>
                </a:solidFill>
              </a:rPr>
              <a:t> interrupt </a:t>
            </a:r>
            <a:r>
              <a:rPr lang="en-US" sz="1300" dirty="0" err="1">
                <a:solidFill>
                  <a:srgbClr val="002060"/>
                </a:solidFill>
              </a:rPr>
              <a:t>sẽ</a:t>
            </a:r>
            <a:r>
              <a:rPr lang="en-US" sz="1300" dirty="0">
                <a:solidFill>
                  <a:srgbClr val="002060"/>
                </a:solidFill>
              </a:rPr>
              <a:t> </a:t>
            </a:r>
            <a:r>
              <a:rPr lang="en-US" sz="1300" dirty="0" err="1">
                <a:solidFill>
                  <a:srgbClr val="002060"/>
                </a:solidFill>
              </a:rPr>
              <a:t>tốn</a:t>
            </a:r>
            <a:r>
              <a:rPr lang="en-US" sz="1300" dirty="0">
                <a:solidFill>
                  <a:srgbClr val="002060"/>
                </a:solidFill>
              </a:rPr>
              <a:t> </a:t>
            </a:r>
            <a:r>
              <a:rPr lang="en-US" sz="1300" dirty="0" err="1">
                <a:solidFill>
                  <a:srgbClr val="002060"/>
                </a:solidFill>
              </a:rPr>
              <a:t>nhiều</a:t>
            </a:r>
            <a:r>
              <a:rPr lang="en-US" sz="1300" dirty="0">
                <a:solidFill>
                  <a:srgbClr val="002060"/>
                </a:solidFill>
              </a:rPr>
              <a:t> </a:t>
            </a:r>
            <a:r>
              <a:rPr lang="en-US" sz="1300" dirty="0" err="1">
                <a:solidFill>
                  <a:srgbClr val="002060"/>
                </a:solidFill>
              </a:rPr>
              <a:t>thời</a:t>
            </a:r>
            <a:r>
              <a:rPr lang="en-US" sz="1300" dirty="0">
                <a:solidFill>
                  <a:srgbClr val="002060"/>
                </a:solidFill>
              </a:rPr>
              <a:t> </a:t>
            </a:r>
            <a:r>
              <a:rPr lang="en-US" sz="1300" dirty="0" err="1">
                <a:solidFill>
                  <a:srgbClr val="002060"/>
                </a:solidFill>
              </a:rPr>
              <a:t>gian</a:t>
            </a:r>
            <a:r>
              <a:rPr lang="en-US" sz="1300" dirty="0">
                <a:solidFill>
                  <a:srgbClr val="002060"/>
                </a:solidFill>
              </a:rPr>
              <a:t> </a:t>
            </a:r>
            <a:r>
              <a:rPr lang="en-US" sz="1300" dirty="0" err="1">
                <a:solidFill>
                  <a:srgbClr val="002060"/>
                </a:solidFill>
              </a:rPr>
              <a:t>và</a:t>
            </a:r>
            <a:r>
              <a:rPr lang="en-US" sz="1300" dirty="0">
                <a:solidFill>
                  <a:srgbClr val="002060"/>
                </a:solidFill>
              </a:rPr>
              <a:t> </a:t>
            </a:r>
            <a:r>
              <a:rPr lang="en-US" sz="1300" dirty="0" err="1">
                <a:solidFill>
                  <a:srgbClr val="002060"/>
                </a:solidFill>
              </a:rPr>
              <a:t>ảnh</a:t>
            </a:r>
            <a:r>
              <a:rPr lang="en-US" sz="1300" dirty="0">
                <a:solidFill>
                  <a:srgbClr val="002060"/>
                </a:solidFill>
              </a:rPr>
              <a:t> </a:t>
            </a:r>
            <a:r>
              <a:rPr lang="en-US" sz="1300" dirty="0" err="1">
                <a:solidFill>
                  <a:srgbClr val="002060"/>
                </a:solidFill>
              </a:rPr>
              <a:t>hưởng</a:t>
            </a:r>
            <a:r>
              <a:rPr lang="en-US" sz="1300" dirty="0">
                <a:solidFill>
                  <a:srgbClr val="002060"/>
                </a:solidFill>
              </a:rPr>
              <a:t> </a:t>
            </a:r>
            <a:r>
              <a:rPr lang="en-US" sz="1300" dirty="0" err="1">
                <a:solidFill>
                  <a:srgbClr val="002060"/>
                </a:solidFill>
              </a:rPr>
              <a:t>đến</a:t>
            </a:r>
            <a:r>
              <a:rPr lang="en-US" sz="1300" dirty="0">
                <a:solidFill>
                  <a:srgbClr val="002060"/>
                </a:solidFill>
              </a:rPr>
              <a:t> </a:t>
            </a:r>
            <a:r>
              <a:rPr lang="en-US" sz="1300" dirty="0" err="1">
                <a:solidFill>
                  <a:srgbClr val="002060"/>
                </a:solidFill>
              </a:rPr>
              <a:t>các</a:t>
            </a:r>
            <a:r>
              <a:rPr lang="en-US" sz="1300" dirty="0">
                <a:solidFill>
                  <a:srgbClr val="002060"/>
                </a:solidFill>
              </a:rPr>
              <a:t> </a:t>
            </a:r>
            <a:r>
              <a:rPr lang="en-US" sz="1300" dirty="0" err="1">
                <a:solidFill>
                  <a:srgbClr val="002060"/>
                </a:solidFill>
              </a:rPr>
              <a:t>tác</a:t>
            </a:r>
            <a:r>
              <a:rPr lang="en-US" sz="1300" dirty="0">
                <a:solidFill>
                  <a:srgbClr val="002060"/>
                </a:solidFill>
              </a:rPr>
              <a:t> </a:t>
            </a:r>
            <a:r>
              <a:rPr lang="en-US" sz="1300" dirty="0" err="1">
                <a:solidFill>
                  <a:srgbClr val="002060"/>
                </a:solidFill>
              </a:rPr>
              <a:t>vụ</a:t>
            </a:r>
            <a:r>
              <a:rPr lang="en-US" sz="1300" dirty="0">
                <a:solidFill>
                  <a:srgbClr val="002060"/>
                </a:solidFill>
              </a:rPr>
              <a:t> </a:t>
            </a:r>
            <a:r>
              <a:rPr lang="en-US" sz="1300" dirty="0" err="1">
                <a:solidFill>
                  <a:srgbClr val="002060"/>
                </a:solidFill>
              </a:rPr>
              <a:t>khác</a:t>
            </a:r>
            <a:r>
              <a:rPr lang="en-US" sz="1300" dirty="0">
                <a:solidFill>
                  <a:srgbClr val="002060"/>
                </a:solidFill>
              </a:rPr>
              <a:t> </a:t>
            </a:r>
            <a:r>
              <a:rPr lang="en-US" sz="1300" dirty="0" err="1">
                <a:solidFill>
                  <a:srgbClr val="002060"/>
                </a:solidFill>
              </a:rPr>
              <a:t>đang</a:t>
            </a:r>
            <a:r>
              <a:rPr lang="en-US" sz="1300" dirty="0">
                <a:solidFill>
                  <a:srgbClr val="002060"/>
                </a:solidFill>
              </a:rPr>
              <a:t> </a:t>
            </a:r>
            <a:r>
              <a:rPr lang="en-US" sz="1300" dirty="0" err="1">
                <a:solidFill>
                  <a:srgbClr val="002060"/>
                </a:solidFill>
              </a:rPr>
              <a:t>được</a:t>
            </a:r>
            <a:r>
              <a:rPr lang="en-US" sz="1300" dirty="0">
                <a:solidFill>
                  <a:srgbClr val="002060"/>
                </a:solidFill>
              </a:rPr>
              <a:t> </a:t>
            </a:r>
            <a:r>
              <a:rPr lang="en-US" sz="1300" dirty="0" err="1">
                <a:solidFill>
                  <a:srgbClr val="002060"/>
                </a:solidFill>
              </a:rPr>
              <a:t>thực</a:t>
            </a:r>
            <a:r>
              <a:rPr lang="en-US" sz="1300" dirty="0">
                <a:solidFill>
                  <a:srgbClr val="002060"/>
                </a:solidFill>
              </a:rPr>
              <a:t> </a:t>
            </a:r>
            <a:r>
              <a:rPr lang="en-US" sz="1300" dirty="0" err="1">
                <a:solidFill>
                  <a:srgbClr val="002060"/>
                </a:solidFill>
              </a:rPr>
              <a:t>hiện</a:t>
            </a:r>
            <a:r>
              <a:rPr lang="en-US" sz="1300" dirty="0">
                <a:solidFill>
                  <a:srgbClr val="002060"/>
                </a:solidFill>
              </a:rPr>
              <a:t>. Khi </a:t>
            </a:r>
            <a:r>
              <a:rPr lang="en-US" sz="1300" dirty="0" err="1">
                <a:solidFill>
                  <a:srgbClr val="002060"/>
                </a:solidFill>
              </a:rPr>
              <a:t>đó</a:t>
            </a:r>
            <a:r>
              <a:rPr lang="en-US" sz="1300" dirty="0">
                <a:solidFill>
                  <a:srgbClr val="002060"/>
                </a:solidFill>
              </a:rPr>
              <a:t>, ta </a:t>
            </a:r>
            <a:r>
              <a:rPr lang="en-US" sz="1300" dirty="0" err="1">
                <a:solidFill>
                  <a:srgbClr val="002060"/>
                </a:solidFill>
              </a:rPr>
              <a:t>có</a:t>
            </a:r>
            <a:r>
              <a:rPr lang="en-US" sz="1300" dirty="0">
                <a:solidFill>
                  <a:srgbClr val="002060"/>
                </a:solidFill>
              </a:rPr>
              <a:t> </a:t>
            </a:r>
            <a:r>
              <a:rPr lang="en-US" sz="1300" dirty="0" err="1">
                <a:solidFill>
                  <a:srgbClr val="002060"/>
                </a:solidFill>
              </a:rPr>
              <a:t>thể</a:t>
            </a:r>
            <a:r>
              <a:rPr lang="en-US" sz="1300" dirty="0">
                <a:solidFill>
                  <a:srgbClr val="002060"/>
                </a:solidFill>
              </a:rPr>
              <a:t> </a:t>
            </a:r>
            <a:r>
              <a:rPr lang="en-US" sz="1300" dirty="0" err="1">
                <a:solidFill>
                  <a:srgbClr val="002060"/>
                </a:solidFill>
              </a:rPr>
              <a:t>sử</a:t>
            </a:r>
            <a:r>
              <a:rPr lang="en-US" sz="1300" dirty="0">
                <a:solidFill>
                  <a:srgbClr val="002060"/>
                </a:solidFill>
              </a:rPr>
              <a:t> </a:t>
            </a:r>
            <a:r>
              <a:rPr lang="en-US" sz="1300" dirty="0" err="1">
                <a:solidFill>
                  <a:srgbClr val="002060"/>
                </a:solidFill>
              </a:rPr>
              <a:t>dụng</a:t>
            </a:r>
            <a:r>
              <a:rPr lang="en-US" sz="1300" dirty="0">
                <a:solidFill>
                  <a:srgbClr val="002060"/>
                </a:solidFill>
              </a:rPr>
              <a:t> interrupt disabling </a:t>
            </a:r>
            <a:r>
              <a:rPr lang="en-US" sz="1300" dirty="0" err="1">
                <a:solidFill>
                  <a:srgbClr val="002060"/>
                </a:solidFill>
              </a:rPr>
              <a:t>để</a:t>
            </a:r>
            <a:r>
              <a:rPr lang="en-US" sz="1300" dirty="0">
                <a:solidFill>
                  <a:srgbClr val="002060"/>
                </a:solidFill>
              </a:rPr>
              <a:t> </a:t>
            </a:r>
            <a:r>
              <a:rPr lang="en-US" sz="1300" dirty="0" err="1">
                <a:solidFill>
                  <a:srgbClr val="002060"/>
                </a:solidFill>
              </a:rPr>
              <a:t>tạm</a:t>
            </a:r>
            <a:r>
              <a:rPr lang="en-US" sz="1300" dirty="0">
                <a:solidFill>
                  <a:srgbClr val="002060"/>
                </a:solidFill>
              </a:rPr>
              <a:t> </a:t>
            </a:r>
            <a:r>
              <a:rPr lang="en-US" sz="1300" dirty="0" err="1">
                <a:solidFill>
                  <a:srgbClr val="002060"/>
                </a:solidFill>
              </a:rPr>
              <a:t>thời</a:t>
            </a:r>
            <a:r>
              <a:rPr lang="en-US" sz="1300" dirty="0">
                <a:solidFill>
                  <a:srgbClr val="002060"/>
                </a:solidFill>
              </a:rPr>
              <a:t> </a:t>
            </a:r>
            <a:r>
              <a:rPr lang="en-US" sz="1300" dirty="0" err="1">
                <a:solidFill>
                  <a:srgbClr val="002060"/>
                </a:solidFill>
              </a:rPr>
              <a:t>ngăn</a:t>
            </a:r>
            <a:r>
              <a:rPr lang="en-US" sz="1300" dirty="0">
                <a:solidFill>
                  <a:srgbClr val="002060"/>
                </a:solidFill>
              </a:rPr>
              <a:t> </a:t>
            </a:r>
            <a:r>
              <a:rPr lang="en-US" sz="1300" dirty="0" err="1">
                <a:solidFill>
                  <a:srgbClr val="002060"/>
                </a:solidFill>
              </a:rPr>
              <a:t>chặn</a:t>
            </a:r>
            <a:r>
              <a:rPr lang="en-US" sz="1300" dirty="0">
                <a:solidFill>
                  <a:srgbClr val="002060"/>
                </a:solidFill>
              </a:rPr>
              <a:t> </a:t>
            </a:r>
            <a:r>
              <a:rPr lang="en-US" sz="1300" dirty="0" err="1">
                <a:solidFill>
                  <a:srgbClr val="002060"/>
                </a:solidFill>
              </a:rPr>
              <a:t>các</a:t>
            </a:r>
            <a:r>
              <a:rPr lang="en-US" sz="1300" dirty="0">
                <a:solidFill>
                  <a:srgbClr val="002060"/>
                </a:solidFill>
              </a:rPr>
              <a:t> interrupt </a:t>
            </a:r>
            <a:r>
              <a:rPr lang="en-US" sz="1300" dirty="0" err="1">
                <a:solidFill>
                  <a:srgbClr val="002060"/>
                </a:solidFill>
              </a:rPr>
              <a:t>xảy</a:t>
            </a:r>
            <a:r>
              <a:rPr lang="en-US" sz="1300" dirty="0">
                <a:solidFill>
                  <a:srgbClr val="002060"/>
                </a:solidFill>
              </a:rPr>
              <a:t> </a:t>
            </a:r>
            <a:r>
              <a:rPr lang="en-US" sz="1300" dirty="0" err="1">
                <a:solidFill>
                  <a:srgbClr val="002060"/>
                </a:solidFill>
              </a:rPr>
              <a:t>ra</a:t>
            </a:r>
            <a:r>
              <a:rPr lang="en-US" sz="1300" dirty="0">
                <a:solidFill>
                  <a:srgbClr val="002060"/>
                </a:solidFill>
              </a:rPr>
              <a:t> </a:t>
            </a:r>
            <a:r>
              <a:rPr lang="en-US" sz="1300" dirty="0" err="1">
                <a:solidFill>
                  <a:srgbClr val="002060"/>
                </a:solidFill>
              </a:rPr>
              <a:t>trong</a:t>
            </a:r>
            <a:r>
              <a:rPr lang="en-US" sz="1300" dirty="0">
                <a:solidFill>
                  <a:srgbClr val="002060"/>
                </a:solidFill>
              </a:rPr>
              <a:t> </a:t>
            </a:r>
            <a:r>
              <a:rPr lang="en-US" sz="1300" dirty="0" err="1">
                <a:solidFill>
                  <a:srgbClr val="002060"/>
                </a:solidFill>
              </a:rPr>
              <a:t>một</a:t>
            </a:r>
            <a:r>
              <a:rPr lang="en-US" sz="1300" dirty="0">
                <a:solidFill>
                  <a:srgbClr val="002060"/>
                </a:solidFill>
              </a:rPr>
              <a:t> </a:t>
            </a:r>
            <a:r>
              <a:rPr lang="en-US" sz="1300" dirty="0" err="1">
                <a:solidFill>
                  <a:srgbClr val="002060"/>
                </a:solidFill>
              </a:rPr>
              <a:t>khoảng</a:t>
            </a:r>
            <a:r>
              <a:rPr lang="en-US" sz="1300" dirty="0">
                <a:solidFill>
                  <a:srgbClr val="002060"/>
                </a:solidFill>
              </a:rPr>
              <a:t> </a:t>
            </a:r>
            <a:r>
              <a:rPr lang="en-US" sz="1300" dirty="0" err="1">
                <a:solidFill>
                  <a:srgbClr val="002060"/>
                </a:solidFill>
              </a:rPr>
              <a:t>thời</a:t>
            </a:r>
            <a:r>
              <a:rPr lang="en-US" sz="1300" dirty="0">
                <a:solidFill>
                  <a:srgbClr val="002060"/>
                </a:solidFill>
              </a:rPr>
              <a:t> </a:t>
            </a:r>
            <a:r>
              <a:rPr lang="en-US" sz="1300" dirty="0" err="1">
                <a:solidFill>
                  <a:srgbClr val="002060"/>
                </a:solidFill>
              </a:rPr>
              <a:t>gian</a:t>
            </a:r>
            <a:r>
              <a:rPr lang="en-US" sz="1300" dirty="0">
                <a:solidFill>
                  <a:srgbClr val="002060"/>
                </a:solidFill>
              </a:rPr>
              <a:t> </a:t>
            </a:r>
            <a:r>
              <a:rPr lang="en-US" sz="1300" dirty="0" err="1">
                <a:solidFill>
                  <a:srgbClr val="002060"/>
                </a:solidFill>
              </a:rPr>
              <a:t>nhất</a:t>
            </a:r>
            <a:r>
              <a:rPr lang="en-US" sz="1300" dirty="0">
                <a:solidFill>
                  <a:srgbClr val="002060"/>
                </a:solidFill>
              </a:rPr>
              <a:t> </a:t>
            </a:r>
            <a:r>
              <a:rPr lang="en-US" sz="1300" dirty="0" err="1">
                <a:solidFill>
                  <a:srgbClr val="002060"/>
                </a:solidFill>
              </a:rPr>
              <a:t>định</a:t>
            </a:r>
            <a:r>
              <a:rPr lang="en-US" sz="1300" dirty="0">
                <a:solidFill>
                  <a:srgbClr val="002060"/>
                </a:solidFill>
              </a:rPr>
              <a:t>.</a:t>
            </a:r>
          </a:p>
          <a:p>
            <a:pPr>
              <a:buFont typeface="Wingdings 3" charset="2"/>
              <a:buChar char=""/>
            </a:pPr>
            <a:r>
              <a:rPr lang="en-US" sz="1300" dirty="0" err="1">
                <a:solidFill>
                  <a:srgbClr val="002060"/>
                </a:solidFill>
              </a:rPr>
              <a:t>Các</a:t>
            </a:r>
            <a:r>
              <a:rPr lang="en-US" sz="1300" dirty="0">
                <a:solidFill>
                  <a:srgbClr val="002060"/>
                </a:solidFill>
              </a:rPr>
              <a:t> </a:t>
            </a:r>
            <a:r>
              <a:rPr lang="en-US" sz="1300" dirty="0" err="1">
                <a:solidFill>
                  <a:srgbClr val="002060"/>
                </a:solidFill>
              </a:rPr>
              <a:t>trường</a:t>
            </a:r>
            <a:r>
              <a:rPr lang="en-US" sz="1300" dirty="0">
                <a:solidFill>
                  <a:srgbClr val="002060"/>
                </a:solidFill>
              </a:rPr>
              <a:t> </a:t>
            </a:r>
            <a:r>
              <a:rPr lang="en-US" sz="1300" dirty="0" err="1">
                <a:solidFill>
                  <a:srgbClr val="002060"/>
                </a:solidFill>
              </a:rPr>
              <a:t>hợp</a:t>
            </a:r>
            <a:r>
              <a:rPr lang="en-US" sz="1300" dirty="0">
                <a:solidFill>
                  <a:srgbClr val="002060"/>
                </a:solidFill>
              </a:rPr>
              <a:t> </a:t>
            </a:r>
            <a:r>
              <a:rPr lang="en-US" sz="1300" dirty="0" err="1">
                <a:solidFill>
                  <a:srgbClr val="002060"/>
                </a:solidFill>
              </a:rPr>
              <a:t>phổ</a:t>
            </a:r>
            <a:r>
              <a:rPr lang="en-US" sz="1300" dirty="0">
                <a:solidFill>
                  <a:srgbClr val="002060"/>
                </a:solidFill>
              </a:rPr>
              <a:t> </a:t>
            </a:r>
            <a:r>
              <a:rPr lang="en-US" sz="1300" dirty="0" err="1">
                <a:solidFill>
                  <a:srgbClr val="002060"/>
                </a:solidFill>
              </a:rPr>
              <a:t>biến</a:t>
            </a:r>
            <a:r>
              <a:rPr lang="en-US" sz="1300" dirty="0">
                <a:solidFill>
                  <a:srgbClr val="002060"/>
                </a:solidFill>
              </a:rPr>
              <a:t> </a:t>
            </a:r>
            <a:r>
              <a:rPr lang="en-US" sz="1300" dirty="0" err="1">
                <a:solidFill>
                  <a:srgbClr val="002060"/>
                </a:solidFill>
              </a:rPr>
              <a:t>sử</a:t>
            </a:r>
            <a:r>
              <a:rPr lang="en-US" sz="1300" dirty="0">
                <a:solidFill>
                  <a:srgbClr val="002060"/>
                </a:solidFill>
              </a:rPr>
              <a:t> </a:t>
            </a:r>
            <a:r>
              <a:rPr lang="en-US" sz="1300" dirty="0" err="1">
                <a:solidFill>
                  <a:srgbClr val="002060"/>
                </a:solidFill>
              </a:rPr>
              <a:t>dụng</a:t>
            </a:r>
            <a:r>
              <a:rPr lang="en-US" sz="1300" dirty="0">
                <a:solidFill>
                  <a:srgbClr val="002060"/>
                </a:solidFill>
              </a:rPr>
              <a:t> interrupt disabling </a:t>
            </a:r>
            <a:r>
              <a:rPr lang="en-US" sz="1300" dirty="0" err="1">
                <a:solidFill>
                  <a:srgbClr val="002060"/>
                </a:solidFill>
              </a:rPr>
              <a:t>là</a:t>
            </a:r>
            <a:r>
              <a:rPr lang="en-US" sz="1300" dirty="0">
                <a:solidFill>
                  <a:srgbClr val="002060"/>
                </a:solidFill>
              </a:rPr>
              <a:t> </a:t>
            </a:r>
            <a:r>
              <a:rPr lang="en-US" sz="1300" dirty="0" err="1">
                <a:solidFill>
                  <a:srgbClr val="002060"/>
                </a:solidFill>
              </a:rPr>
              <a:t>khi</a:t>
            </a:r>
            <a:r>
              <a:rPr lang="en-US" sz="1300" dirty="0">
                <a:solidFill>
                  <a:srgbClr val="002060"/>
                </a:solidFill>
              </a:rPr>
              <a:t> </a:t>
            </a:r>
            <a:r>
              <a:rPr lang="en-US" sz="1300" dirty="0" err="1">
                <a:solidFill>
                  <a:srgbClr val="002060"/>
                </a:solidFill>
              </a:rPr>
              <a:t>cần</a:t>
            </a:r>
            <a:r>
              <a:rPr lang="en-US" sz="1300" dirty="0">
                <a:solidFill>
                  <a:srgbClr val="002060"/>
                </a:solidFill>
              </a:rPr>
              <a:t> </a:t>
            </a:r>
            <a:r>
              <a:rPr lang="en-US" sz="1300" dirty="0" err="1">
                <a:solidFill>
                  <a:srgbClr val="002060"/>
                </a:solidFill>
              </a:rPr>
              <a:t>đảm</a:t>
            </a:r>
            <a:r>
              <a:rPr lang="en-US" sz="1300" dirty="0">
                <a:solidFill>
                  <a:srgbClr val="002060"/>
                </a:solidFill>
              </a:rPr>
              <a:t> </a:t>
            </a:r>
            <a:r>
              <a:rPr lang="en-US" sz="1300" dirty="0" err="1">
                <a:solidFill>
                  <a:srgbClr val="002060"/>
                </a:solidFill>
              </a:rPr>
              <a:t>bảo</a:t>
            </a:r>
            <a:r>
              <a:rPr lang="en-US" sz="1300" dirty="0">
                <a:solidFill>
                  <a:srgbClr val="002060"/>
                </a:solidFill>
              </a:rPr>
              <a:t> </a:t>
            </a:r>
            <a:r>
              <a:rPr lang="en-US" sz="1300" dirty="0" err="1">
                <a:solidFill>
                  <a:srgbClr val="002060"/>
                </a:solidFill>
              </a:rPr>
              <a:t>tính</a:t>
            </a:r>
            <a:r>
              <a:rPr lang="en-US" sz="1300" dirty="0">
                <a:solidFill>
                  <a:srgbClr val="002060"/>
                </a:solidFill>
              </a:rPr>
              <a:t> </a:t>
            </a:r>
            <a:r>
              <a:rPr lang="en-US" sz="1300" dirty="0" err="1">
                <a:solidFill>
                  <a:srgbClr val="002060"/>
                </a:solidFill>
              </a:rPr>
              <a:t>nhất</a:t>
            </a:r>
            <a:r>
              <a:rPr lang="en-US" sz="1300" dirty="0">
                <a:solidFill>
                  <a:srgbClr val="002060"/>
                </a:solidFill>
              </a:rPr>
              <a:t> </a:t>
            </a:r>
            <a:r>
              <a:rPr lang="en-US" sz="1300" dirty="0" err="1">
                <a:solidFill>
                  <a:srgbClr val="002060"/>
                </a:solidFill>
              </a:rPr>
              <a:t>quán</a:t>
            </a:r>
            <a:r>
              <a:rPr lang="en-US" sz="1300" dirty="0">
                <a:solidFill>
                  <a:srgbClr val="002060"/>
                </a:solidFill>
              </a:rPr>
              <a:t> </a:t>
            </a:r>
            <a:r>
              <a:rPr lang="en-US" sz="1300" dirty="0" err="1">
                <a:solidFill>
                  <a:srgbClr val="002060"/>
                </a:solidFill>
              </a:rPr>
              <a:t>của</a:t>
            </a:r>
            <a:r>
              <a:rPr lang="en-US" sz="1300" dirty="0">
                <a:solidFill>
                  <a:srgbClr val="002060"/>
                </a:solidFill>
              </a:rPr>
              <a:t> </a:t>
            </a:r>
            <a:r>
              <a:rPr lang="en-US" sz="1300" dirty="0" err="1">
                <a:solidFill>
                  <a:srgbClr val="002060"/>
                </a:solidFill>
              </a:rPr>
              <a:t>dữ</a:t>
            </a:r>
            <a:r>
              <a:rPr lang="en-US" sz="1300" dirty="0">
                <a:solidFill>
                  <a:srgbClr val="002060"/>
                </a:solidFill>
              </a:rPr>
              <a:t> </a:t>
            </a:r>
            <a:r>
              <a:rPr lang="en-US" sz="1300" dirty="0" err="1">
                <a:solidFill>
                  <a:srgbClr val="002060"/>
                </a:solidFill>
              </a:rPr>
              <a:t>liệu</a:t>
            </a:r>
            <a:r>
              <a:rPr lang="en-US" sz="1300" dirty="0">
                <a:solidFill>
                  <a:srgbClr val="002060"/>
                </a:solidFill>
              </a:rPr>
              <a:t> </a:t>
            </a:r>
            <a:r>
              <a:rPr lang="en-US" sz="1300" dirty="0" err="1">
                <a:solidFill>
                  <a:srgbClr val="002060"/>
                </a:solidFill>
              </a:rPr>
              <a:t>trong</a:t>
            </a:r>
            <a:r>
              <a:rPr lang="en-US" sz="1300" dirty="0">
                <a:solidFill>
                  <a:srgbClr val="002060"/>
                </a:solidFill>
              </a:rPr>
              <a:t> </a:t>
            </a:r>
            <a:r>
              <a:rPr lang="en-US" sz="1300" dirty="0" err="1">
                <a:solidFill>
                  <a:srgbClr val="002060"/>
                </a:solidFill>
              </a:rPr>
              <a:t>các</a:t>
            </a:r>
            <a:r>
              <a:rPr lang="en-US" sz="1300" dirty="0">
                <a:solidFill>
                  <a:srgbClr val="002060"/>
                </a:solidFill>
              </a:rPr>
              <a:t> </a:t>
            </a:r>
            <a:r>
              <a:rPr lang="en-US" sz="1300" dirty="0" err="1">
                <a:solidFill>
                  <a:srgbClr val="002060"/>
                </a:solidFill>
              </a:rPr>
              <a:t>tác</a:t>
            </a:r>
            <a:r>
              <a:rPr lang="en-US" sz="1300" dirty="0">
                <a:solidFill>
                  <a:srgbClr val="002060"/>
                </a:solidFill>
              </a:rPr>
              <a:t> </a:t>
            </a:r>
            <a:r>
              <a:rPr lang="en-US" sz="1300" dirty="0" err="1">
                <a:solidFill>
                  <a:srgbClr val="002060"/>
                </a:solidFill>
              </a:rPr>
              <a:t>vụ</a:t>
            </a:r>
            <a:r>
              <a:rPr lang="en-US" sz="1300" dirty="0">
                <a:solidFill>
                  <a:srgbClr val="002060"/>
                </a:solidFill>
              </a:rPr>
              <a:t> </a:t>
            </a:r>
            <a:r>
              <a:rPr lang="en-US" sz="1300" dirty="0" err="1">
                <a:solidFill>
                  <a:srgbClr val="002060"/>
                </a:solidFill>
              </a:rPr>
              <a:t>đa</a:t>
            </a:r>
            <a:r>
              <a:rPr lang="en-US" sz="1300" dirty="0">
                <a:solidFill>
                  <a:srgbClr val="002060"/>
                </a:solidFill>
              </a:rPr>
              <a:t> </a:t>
            </a:r>
            <a:r>
              <a:rPr lang="en-US" sz="1300" dirty="0" err="1">
                <a:solidFill>
                  <a:srgbClr val="002060"/>
                </a:solidFill>
              </a:rPr>
              <a:t>luồng</a:t>
            </a:r>
            <a:r>
              <a:rPr lang="en-US" sz="1300" dirty="0">
                <a:solidFill>
                  <a:srgbClr val="002060"/>
                </a:solidFill>
              </a:rPr>
              <a:t> (multithreading) </a:t>
            </a:r>
            <a:r>
              <a:rPr lang="en-US" sz="1300" dirty="0" err="1">
                <a:solidFill>
                  <a:srgbClr val="002060"/>
                </a:solidFill>
              </a:rPr>
              <a:t>hoặc</a:t>
            </a:r>
            <a:r>
              <a:rPr lang="en-US" sz="1300" dirty="0">
                <a:solidFill>
                  <a:srgbClr val="002060"/>
                </a:solidFill>
              </a:rPr>
              <a:t> </a:t>
            </a:r>
            <a:r>
              <a:rPr lang="en-US" sz="1300" dirty="0" err="1">
                <a:solidFill>
                  <a:srgbClr val="002060"/>
                </a:solidFill>
              </a:rPr>
              <a:t>khi</a:t>
            </a:r>
            <a:r>
              <a:rPr lang="en-US" sz="1300" dirty="0">
                <a:solidFill>
                  <a:srgbClr val="002060"/>
                </a:solidFill>
              </a:rPr>
              <a:t> </a:t>
            </a:r>
            <a:r>
              <a:rPr lang="en-US" sz="1300" dirty="0" err="1">
                <a:solidFill>
                  <a:srgbClr val="002060"/>
                </a:solidFill>
              </a:rPr>
              <a:t>thực</a:t>
            </a:r>
            <a:r>
              <a:rPr lang="en-US" sz="1300" dirty="0">
                <a:solidFill>
                  <a:srgbClr val="002060"/>
                </a:solidFill>
              </a:rPr>
              <a:t> </a:t>
            </a:r>
            <a:r>
              <a:rPr lang="en-US" sz="1300" dirty="0" err="1">
                <a:solidFill>
                  <a:srgbClr val="002060"/>
                </a:solidFill>
              </a:rPr>
              <a:t>hiện</a:t>
            </a:r>
            <a:r>
              <a:rPr lang="en-US" sz="1300" dirty="0">
                <a:solidFill>
                  <a:srgbClr val="002060"/>
                </a:solidFill>
              </a:rPr>
              <a:t> </a:t>
            </a:r>
            <a:r>
              <a:rPr lang="en-US" sz="1300" dirty="0" err="1">
                <a:solidFill>
                  <a:srgbClr val="002060"/>
                </a:solidFill>
              </a:rPr>
              <a:t>các</a:t>
            </a:r>
            <a:r>
              <a:rPr lang="en-US" sz="1300" dirty="0">
                <a:solidFill>
                  <a:srgbClr val="002060"/>
                </a:solidFill>
              </a:rPr>
              <a:t> </a:t>
            </a:r>
            <a:r>
              <a:rPr lang="en-US" sz="1300" dirty="0" err="1">
                <a:solidFill>
                  <a:srgbClr val="002060"/>
                </a:solidFill>
              </a:rPr>
              <a:t>tác</a:t>
            </a:r>
            <a:r>
              <a:rPr lang="en-US" sz="1300" dirty="0">
                <a:solidFill>
                  <a:srgbClr val="002060"/>
                </a:solidFill>
              </a:rPr>
              <a:t> </a:t>
            </a:r>
            <a:r>
              <a:rPr lang="en-US" sz="1300" dirty="0" err="1">
                <a:solidFill>
                  <a:srgbClr val="002060"/>
                </a:solidFill>
              </a:rPr>
              <a:t>vụ</a:t>
            </a:r>
            <a:r>
              <a:rPr lang="en-US" sz="1300" dirty="0">
                <a:solidFill>
                  <a:srgbClr val="002060"/>
                </a:solidFill>
              </a:rPr>
              <a:t> </a:t>
            </a:r>
            <a:r>
              <a:rPr lang="en-US" sz="1300" dirty="0" err="1">
                <a:solidFill>
                  <a:srgbClr val="002060"/>
                </a:solidFill>
              </a:rPr>
              <a:t>yêu</a:t>
            </a:r>
            <a:r>
              <a:rPr lang="en-US" sz="1300" dirty="0">
                <a:solidFill>
                  <a:srgbClr val="002060"/>
                </a:solidFill>
              </a:rPr>
              <a:t> </a:t>
            </a:r>
            <a:r>
              <a:rPr lang="en-US" sz="1300" dirty="0" err="1">
                <a:solidFill>
                  <a:srgbClr val="002060"/>
                </a:solidFill>
              </a:rPr>
              <a:t>cầu</a:t>
            </a:r>
            <a:r>
              <a:rPr lang="en-US" sz="1300" dirty="0">
                <a:solidFill>
                  <a:srgbClr val="002060"/>
                </a:solidFill>
              </a:rPr>
              <a:t> </a:t>
            </a:r>
            <a:r>
              <a:rPr lang="en-US" sz="1300" dirty="0" err="1">
                <a:solidFill>
                  <a:srgbClr val="002060"/>
                </a:solidFill>
              </a:rPr>
              <a:t>độ</a:t>
            </a:r>
            <a:r>
              <a:rPr lang="en-US" sz="1300" dirty="0">
                <a:solidFill>
                  <a:srgbClr val="002060"/>
                </a:solidFill>
              </a:rPr>
              <a:t> </a:t>
            </a:r>
            <a:r>
              <a:rPr lang="en-US" sz="1300" dirty="0" err="1">
                <a:solidFill>
                  <a:srgbClr val="002060"/>
                </a:solidFill>
              </a:rPr>
              <a:t>chính</a:t>
            </a:r>
            <a:r>
              <a:rPr lang="en-US" sz="1300" dirty="0">
                <a:solidFill>
                  <a:srgbClr val="002060"/>
                </a:solidFill>
              </a:rPr>
              <a:t> </a:t>
            </a:r>
            <a:r>
              <a:rPr lang="en-US" sz="1300" dirty="0" err="1">
                <a:solidFill>
                  <a:srgbClr val="002060"/>
                </a:solidFill>
              </a:rPr>
              <a:t>xác</a:t>
            </a:r>
            <a:r>
              <a:rPr lang="en-US" sz="1300" dirty="0">
                <a:solidFill>
                  <a:srgbClr val="002060"/>
                </a:solidFill>
              </a:rPr>
              <a:t> </a:t>
            </a:r>
            <a:r>
              <a:rPr lang="en-US" sz="1300" dirty="0" err="1">
                <a:solidFill>
                  <a:srgbClr val="002060"/>
                </a:solidFill>
              </a:rPr>
              <a:t>cao</a:t>
            </a:r>
            <a:r>
              <a:rPr lang="en-US" sz="1300" dirty="0">
                <a:solidFill>
                  <a:srgbClr val="002060"/>
                </a:solidFill>
              </a:rPr>
              <a:t>. </a:t>
            </a:r>
            <a:r>
              <a:rPr lang="en-US" sz="1300" dirty="0" err="1">
                <a:solidFill>
                  <a:srgbClr val="002060"/>
                </a:solidFill>
              </a:rPr>
              <a:t>Tuy</a:t>
            </a:r>
            <a:r>
              <a:rPr lang="en-US" sz="1300" dirty="0">
                <a:solidFill>
                  <a:srgbClr val="002060"/>
                </a:solidFill>
              </a:rPr>
              <a:t> </a:t>
            </a:r>
            <a:r>
              <a:rPr lang="en-US" sz="1300" dirty="0" err="1">
                <a:solidFill>
                  <a:srgbClr val="002060"/>
                </a:solidFill>
              </a:rPr>
              <a:t>nhiên</a:t>
            </a:r>
            <a:r>
              <a:rPr lang="en-US" sz="1300" dirty="0">
                <a:solidFill>
                  <a:srgbClr val="002060"/>
                </a:solidFill>
              </a:rPr>
              <a:t>, </a:t>
            </a:r>
            <a:r>
              <a:rPr lang="en-US" sz="1300" dirty="0" err="1">
                <a:solidFill>
                  <a:srgbClr val="002060"/>
                </a:solidFill>
              </a:rPr>
              <a:t>việc</a:t>
            </a:r>
            <a:r>
              <a:rPr lang="en-US" sz="1300" dirty="0">
                <a:solidFill>
                  <a:srgbClr val="002060"/>
                </a:solidFill>
              </a:rPr>
              <a:t> </a:t>
            </a:r>
            <a:r>
              <a:rPr lang="en-US" sz="1300" dirty="0" err="1">
                <a:solidFill>
                  <a:srgbClr val="002060"/>
                </a:solidFill>
              </a:rPr>
              <a:t>sử</a:t>
            </a:r>
            <a:r>
              <a:rPr lang="en-US" sz="1300" dirty="0">
                <a:solidFill>
                  <a:srgbClr val="002060"/>
                </a:solidFill>
              </a:rPr>
              <a:t> </a:t>
            </a:r>
            <a:r>
              <a:rPr lang="en-US" sz="1300" dirty="0" err="1">
                <a:solidFill>
                  <a:srgbClr val="002060"/>
                </a:solidFill>
              </a:rPr>
              <a:t>dụng</a:t>
            </a:r>
            <a:r>
              <a:rPr lang="en-US" sz="1300" dirty="0">
                <a:solidFill>
                  <a:srgbClr val="002060"/>
                </a:solidFill>
              </a:rPr>
              <a:t> interrupt disabling </a:t>
            </a:r>
            <a:r>
              <a:rPr lang="en-US" sz="1300" dirty="0" err="1">
                <a:solidFill>
                  <a:srgbClr val="002060"/>
                </a:solidFill>
              </a:rPr>
              <a:t>cần</a:t>
            </a:r>
            <a:r>
              <a:rPr lang="en-US" sz="1300" dirty="0">
                <a:solidFill>
                  <a:srgbClr val="002060"/>
                </a:solidFill>
              </a:rPr>
              <a:t> </a:t>
            </a:r>
            <a:r>
              <a:rPr lang="en-US" sz="1300" dirty="0" err="1">
                <a:solidFill>
                  <a:srgbClr val="002060"/>
                </a:solidFill>
              </a:rPr>
              <a:t>được</a:t>
            </a:r>
            <a:r>
              <a:rPr lang="en-US" sz="1300" dirty="0">
                <a:solidFill>
                  <a:srgbClr val="002060"/>
                </a:solidFill>
              </a:rPr>
              <a:t> </a:t>
            </a:r>
            <a:r>
              <a:rPr lang="en-US" sz="1300" dirty="0" err="1">
                <a:solidFill>
                  <a:srgbClr val="002060"/>
                </a:solidFill>
              </a:rPr>
              <a:t>thực</a:t>
            </a:r>
            <a:r>
              <a:rPr lang="en-US" sz="1300" dirty="0">
                <a:solidFill>
                  <a:srgbClr val="002060"/>
                </a:solidFill>
              </a:rPr>
              <a:t> </a:t>
            </a:r>
            <a:r>
              <a:rPr lang="en-US" sz="1300" dirty="0" err="1">
                <a:solidFill>
                  <a:srgbClr val="002060"/>
                </a:solidFill>
              </a:rPr>
              <a:t>hiện</a:t>
            </a:r>
            <a:r>
              <a:rPr lang="en-US" sz="1300" dirty="0">
                <a:solidFill>
                  <a:srgbClr val="002060"/>
                </a:solidFill>
              </a:rPr>
              <a:t> </a:t>
            </a:r>
            <a:r>
              <a:rPr lang="en-US" sz="1300" dirty="0" err="1">
                <a:solidFill>
                  <a:srgbClr val="002060"/>
                </a:solidFill>
              </a:rPr>
              <a:t>cẩn</a:t>
            </a:r>
            <a:r>
              <a:rPr lang="en-US" sz="1300" dirty="0">
                <a:solidFill>
                  <a:srgbClr val="002060"/>
                </a:solidFill>
              </a:rPr>
              <a:t> </a:t>
            </a:r>
            <a:r>
              <a:rPr lang="en-US" sz="1300" dirty="0" err="1">
                <a:solidFill>
                  <a:srgbClr val="002060"/>
                </a:solidFill>
              </a:rPr>
              <a:t>thận</a:t>
            </a:r>
            <a:r>
              <a:rPr lang="en-US" sz="1300" dirty="0">
                <a:solidFill>
                  <a:srgbClr val="002060"/>
                </a:solidFill>
              </a:rPr>
              <a:t> </a:t>
            </a:r>
            <a:r>
              <a:rPr lang="en-US" sz="1300" dirty="0" err="1">
                <a:solidFill>
                  <a:srgbClr val="002060"/>
                </a:solidFill>
              </a:rPr>
              <a:t>và</a:t>
            </a:r>
            <a:r>
              <a:rPr lang="en-US" sz="1300" dirty="0">
                <a:solidFill>
                  <a:srgbClr val="002060"/>
                </a:solidFill>
              </a:rPr>
              <a:t> </a:t>
            </a:r>
            <a:r>
              <a:rPr lang="en-US" sz="1300" dirty="0" err="1">
                <a:solidFill>
                  <a:srgbClr val="002060"/>
                </a:solidFill>
              </a:rPr>
              <a:t>chỉ</a:t>
            </a:r>
            <a:r>
              <a:rPr lang="en-US" sz="1300" dirty="0">
                <a:solidFill>
                  <a:srgbClr val="002060"/>
                </a:solidFill>
              </a:rPr>
              <a:t> </a:t>
            </a:r>
            <a:r>
              <a:rPr lang="en-US" sz="1300" dirty="0" err="1">
                <a:solidFill>
                  <a:srgbClr val="002060"/>
                </a:solidFill>
              </a:rPr>
              <a:t>khi</a:t>
            </a:r>
            <a:r>
              <a:rPr lang="en-US" sz="1300" dirty="0">
                <a:solidFill>
                  <a:srgbClr val="002060"/>
                </a:solidFill>
              </a:rPr>
              <a:t> </a:t>
            </a:r>
            <a:r>
              <a:rPr lang="en-US" sz="1300" dirty="0" err="1">
                <a:solidFill>
                  <a:srgbClr val="002060"/>
                </a:solidFill>
              </a:rPr>
              <a:t>cần</a:t>
            </a:r>
            <a:r>
              <a:rPr lang="en-US" sz="1300" dirty="0">
                <a:solidFill>
                  <a:srgbClr val="002060"/>
                </a:solidFill>
              </a:rPr>
              <a:t> </a:t>
            </a:r>
            <a:r>
              <a:rPr lang="en-US" sz="1300" dirty="0" err="1">
                <a:solidFill>
                  <a:srgbClr val="002060"/>
                </a:solidFill>
              </a:rPr>
              <a:t>thiết</a:t>
            </a:r>
            <a:r>
              <a:rPr lang="en-US" sz="1300" dirty="0">
                <a:solidFill>
                  <a:srgbClr val="002060"/>
                </a:solidFill>
              </a:rPr>
              <a:t>, </a:t>
            </a:r>
            <a:r>
              <a:rPr lang="en-US" sz="1300" dirty="0" err="1">
                <a:solidFill>
                  <a:srgbClr val="002060"/>
                </a:solidFill>
              </a:rPr>
              <a:t>vì</a:t>
            </a:r>
            <a:r>
              <a:rPr lang="en-US" sz="1300" dirty="0">
                <a:solidFill>
                  <a:srgbClr val="002060"/>
                </a:solidFill>
              </a:rPr>
              <a:t> </a:t>
            </a:r>
            <a:r>
              <a:rPr lang="en-US" sz="1300" dirty="0" err="1">
                <a:solidFill>
                  <a:srgbClr val="002060"/>
                </a:solidFill>
              </a:rPr>
              <a:t>nó</a:t>
            </a:r>
            <a:r>
              <a:rPr lang="en-US" sz="1300" dirty="0">
                <a:solidFill>
                  <a:srgbClr val="002060"/>
                </a:solidFill>
              </a:rPr>
              <a:t> </a:t>
            </a:r>
            <a:r>
              <a:rPr lang="en-US" sz="1300" dirty="0" err="1">
                <a:solidFill>
                  <a:srgbClr val="002060"/>
                </a:solidFill>
              </a:rPr>
              <a:t>có</a:t>
            </a:r>
            <a:r>
              <a:rPr lang="en-US" sz="1300" dirty="0">
                <a:solidFill>
                  <a:srgbClr val="002060"/>
                </a:solidFill>
              </a:rPr>
              <a:t> </a:t>
            </a:r>
            <a:r>
              <a:rPr lang="en-US" sz="1300" dirty="0" err="1">
                <a:solidFill>
                  <a:srgbClr val="002060"/>
                </a:solidFill>
              </a:rPr>
              <a:t>thể</a:t>
            </a:r>
            <a:r>
              <a:rPr lang="en-US" sz="1300" dirty="0">
                <a:solidFill>
                  <a:srgbClr val="002060"/>
                </a:solidFill>
              </a:rPr>
              <a:t> </a:t>
            </a:r>
            <a:r>
              <a:rPr lang="en-US" sz="1300" dirty="0" err="1">
                <a:solidFill>
                  <a:srgbClr val="002060"/>
                </a:solidFill>
              </a:rPr>
              <a:t>gây</a:t>
            </a:r>
            <a:r>
              <a:rPr lang="en-US" sz="1300" dirty="0">
                <a:solidFill>
                  <a:srgbClr val="002060"/>
                </a:solidFill>
              </a:rPr>
              <a:t> </a:t>
            </a:r>
            <a:r>
              <a:rPr lang="en-US" sz="1300" dirty="0" err="1">
                <a:solidFill>
                  <a:srgbClr val="002060"/>
                </a:solidFill>
              </a:rPr>
              <a:t>ra</a:t>
            </a:r>
            <a:r>
              <a:rPr lang="en-US" sz="1300" dirty="0">
                <a:solidFill>
                  <a:srgbClr val="002060"/>
                </a:solidFill>
              </a:rPr>
              <a:t> </a:t>
            </a:r>
            <a:r>
              <a:rPr lang="en-US" sz="1300" dirty="0" err="1">
                <a:solidFill>
                  <a:srgbClr val="002060"/>
                </a:solidFill>
              </a:rPr>
              <a:t>một</a:t>
            </a:r>
            <a:r>
              <a:rPr lang="en-US" sz="1300" dirty="0">
                <a:solidFill>
                  <a:srgbClr val="002060"/>
                </a:solidFill>
              </a:rPr>
              <a:t> </a:t>
            </a:r>
            <a:r>
              <a:rPr lang="en-US" sz="1300" dirty="0" err="1">
                <a:solidFill>
                  <a:srgbClr val="002060"/>
                </a:solidFill>
              </a:rPr>
              <a:t>số</a:t>
            </a:r>
            <a:r>
              <a:rPr lang="en-US" sz="1300" dirty="0">
                <a:solidFill>
                  <a:srgbClr val="002060"/>
                </a:solidFill>
              </a:rPr>
              <a:t> </a:t>
            </a:r>
            <a:r>
              <a:rPr lang="en-US" sz="1300" dirty="0" err="1">
                <a:solidFill>
                  <a:srgbClr val="002060"/>
                </a:solidFill>
              </a:rPr>
              <a:t>vấn</a:t>
            </a:r>
            <a:r>
              <a:rPr lang="en-US" sz="1300" dirty="0">
                <a:solidFill>
                  <a:srgbClr val="002060"/>
                </a:solidFill>
              </a:rPr>
              <a:t> </a:t>
            </a:r>
            <a:r>
              <a:rPr lang="en-US" sz="1300" dirty="0" err="1">
                <a:solidFill>
                  <a:srgbClr val="002060"/>
                </a:solidFill>
              </a:rPr>
              <a:t>đề</a:t>
            </a:r>
            <a:r>
              <a:rPr lang="en-US" sz="1300" dirty="0">
                <a:solidFill>
                  <a:srgbClr val="002060"/>
                </a:solidFill>
              </a:rPr>
              <a:t> </a:t>
            </a:r>
            <a:r>
              <a:rPr lang="en-US" sz="1300" dirty="0" err="1">
                <a:solidFill>
                  <a:srgbClr val="002060"/>
                </a:solidFill>
              </a:rPr>
              <a:t>liên</a:t>
            </a:r>
            <a:r>
              <a:rPr lang="en-US" sz="1300" dirty="0">
                <a:solidFill>
                  <a:srgbClr val="002060"/>
                </a:solidFill>
              </a:rPr>
              <a:t> </a:t>
            </a:r>
            <a:r>
              <a:rPr lang="en-US" sz="1300" dirty="0" err="1">
                <a:solidFill>
                  <a:srgbClr val="002060"/>
                </a:solidFill>
              </a:rPr>
              <a:t>quan</a:t>
            </a:r>
            <a:r>
              <a:rPr lang="en-US" sz="1300" dirty="0">
                <a:solidFill>
                  <a:srgbClr val="002060"/>
                </a:solidFill>
              </a:rPr>
              <a:t> </a:t>
            </a:r>
            <a:r>
              <a:rPr lang="en-US" sz="1300" dirty="0" err="1">
                <a:solidFill>
                  <a:srgbClr val="002060"/>
                </a:solidFill>
              </a:rPr>
              <a:t>đến</a:t>
            </a:r>
            <a:r>
              <a:rPr lang="en-US" sz="1300" dirty="0">
                <a:solidFill>
                  <a:srgbClr val="002060"/>
                </a:solidFill>
              </a:rPr>
              <a:t> </a:t>
            </a:r>
            <a:r>
              <a:rPr lang="en-US" sz="1300" dirty="0" err="1">
                <a:solidFill>
                  <a:srgbClr val="002060"/>
                </a:solidFill>
              </a:rPr>
              <a:t>độ</a:t>
            </a:r>
            <a:r>
              <a:rPr lang="en-US" sz="1300" dirty="0">
                <a:solidFill>
                  <a:srgbClr val="002060"/>
                </a:solidFill>
              </a:rPr>
              <a:t> </a:t>
            </a:r>
            <a:r>
              <a:rPr lang="en-US" sz="1300" dirty="0" err="1">
                <a:solidFill>
                  <a:srgbClr val="002060"/>
                </a:solidFill>
              </a:rPr>
              <a:t>ưu</a:t>
            </a:r>
            <a:r>
              <a:rPr lang="en-US" sz="1300" dirty="0">
                <a:solidFill>
                  <a:srgbClr val="002060"/>
                </a:solidFill>
              </a:rPr>
              <a:t> </a:t>
            </a:r>
            <a:r>
              <a:rPr lang="en-US" sz="1300" dirty="0" err="1">
                <a:solidFill>
                  <a:srgbClr val="002060"/>
                </a:solidFill>
              </a:rPr>
              <a:t>tiên</a:t>
            </a:r>
            <a:r>
              <a:rPr lang="en-US" sz="1300" dirty="0">
                <a:solidFill>
                  <a:srgbClr val="002060"/>
                </a:solidFill>
              </a:rPr>
              <a:t> </a:t>
            </a:r>
            <a:r>
              <a:rPr lang="en-US" sz="1300" dirty="0" err="1">
                <a:solidFill>
                  <a:srgbClr val="002060"/>
                </a:solidFill>
              </a:rPr>
              <a:t>của</a:t>
            </a:r>
            <a:r>
              <a:rPr lang="en-US" sz="1300" dirty="0">
                <a:solidFill>
                  <a:srgbClr val="002060"/>
                </a:solidFill>
              </a:rPr>
              <a:t> </a:t>
            </a:r>
            <a:r>
              <a:rPr lang="en-US" sz="1300" dirty="0" err="1">
                <a:solidFill>
                  <a:srgbClr val="002060"/>
                </a:solidFill>
              </a:rPr>
              <a:t>các</a:t>
            </a:r>
            <a:r>
              <a:rPr lang="en-US" sz="1300" dirty="0">
                <a:solidFill>
                  <a:srgbClr val="002060"/>
                </a:solidFill>
              </a:rPr>
              <a:t> interrupt.</a:t>
            </a:r>
          </a:p>
        </p:txBody>
      </p:sp>
    </p:spTree>
    <p:extLst>
      <p:ext uri="{BB962C8B-B14F-4D97-AF65-F5344CB8AC3E}">
        <p14:creationId xmlns:p14="http://schemas.microsoft.com/office/powerpoint/2010/main" val="2180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FEA45462-4795-DAEF-1C2C-C5FECA5BA07D}"/>
              </a:ext>
            </a:extLst>
          </p:cNvPr>
          <p:cNvSpPr>
            <a:spLocks noGrp="1"/>
          </p:cNvSpPr>
          <p:nvPr>
            <p:ph type="title"/>
          </p:nvPr>
        </p:nvSpPr>
        <p:spPr>
          <a:xfrm>
            <a:off x="2589212" y="767233"/>
            <a:ext cx="8911687" cy="743515"/>
          </a:xfrm>
        </p:spPr>
        <p:txBody>
          <a:bodyPr/>
          <a:lstStyle/>
          <a:p>
            <a:r>
              <a:rPr lang="en-US" dirty="0">
                <a:latin typeface="Times New Roman" panose="02020603050405020304" pitchFamily="18" charset="0"/>
                <a:cs typeface="Times New Roman" panose="02020603050405020304" pitchFamily="18" charset="0"/>
              </a:rPr>
              <a:t>2. Special machine instructions</a:t>
            </a:r>
          </a:p>
        </p:txBody>
      </p:sp>
      <p:sp>
        <p:nvSpPr>
          <p:cNvPr id="16" name="Content Placeholder 15">
            <a:extLst>
              <a:ext uri="{FF2B5EF4-FFF2-40B4-BE49-F238E27FC236}">
                <a16:creationId xmlns:a16="http://schemas.microsoft.com/office/drawing/2014/main" id="{7759EC24-0DC8-2F00-CAF5-77EC0A5FD1A8}"/>
              </a:ext>
            </a:extLst>
          </p:cNvPr>
          <p:cNvSpPr>
            <a:spLocks noGrp="1"/>
          </p:cNvSpPr>
          <p:nvPr>
            <p:ph idx="1"/>
          </p:nvPr>
        </p:nvSpPr>
        <p:spPr>
          <a:xfrm>
            <a:off x="2589212" y="1720132"/>
            <a:ext cx="8915400" cy="3777622"/>
          </a:xfrm>
        </p:spPr>
        <p:txBody>
          <a:bodyPr/>
          <a:lstStyle/>
          <a:p>
            <a:r>
              <a:rPr lang="vi-VN" dirty="0"/>
              <a:t>Trong cấu hình đa bộ xử lý, một số bộ xử lý chia sẻ quyền truy cập vào bộ nhớ chính chung. Trong trường hợp này, không có mối quan hệ chủ / nô lệ; Thay vào đó, các bộ xử lý hoạt động độc lập trong mối quan hệ ngang hàng. Không có cơ chế ngắt giữa các bộ xử lý mà có thể dựa trên loại trừ lẫn nhau. Ở cấp độ phần cứng, như đã đề cập, quyền truy cập vào một vị trí bộ nhớ loại trừ bất kỳ quyền truy cập nào khác vào cùng một vị trí đó.</a:t>
            </a:r>
            <a:r>
              <a:rPr lang="en-US" dirty="0"/>
              <a:t> </a:t>
            </a:r>
            <a:r>
              <a:rPr lang="vi-VN" dirty="0"/>
              <a:t>Với nền tảng này, các nhà thiết kế chuyên nghiệp đã đề xuất một số lệnh máy thực hiện hai hành động nguyên tử, chẳng hạn như đọc và viết hoặc đọc và kiểm tra, vị trí bộ nhớ sin-</a:t>
            </a:r>
            <a:r>
              <a:rPr lang="vi-VN" dirty="0" err="1"/>
              <a:t>gle</a:t>
            </a:r>
            <a:r>
              <a:rPr lang="vi-VN" dirty="0"/>
              <a:t> với một chu kỳ tìm nạp lệnh. Trong quá trình thực hiện lệnh, quyền truy cập vào vị trí bộ nhớ bị chặn đối với bất kỳ lệnh nào khác tham chiếu đến vị trí đó.</a:t>
            </a:r>
            <a:r>
              <a:rPr lang="en-US" dirty="0"/>
              <a:t> </a:t>
            </a:r>
            <a:r>
              <a:rPr lang="vi-VN" dirty="0"/>
              <a:t>Trong phần này, chúng ta xem xét hai trong số các </a:t>
            </a:r>
            <a:r>
              <a:rPr lang="vi-VN" dirty="0" err="1"/>
              <a:t>instruc-tion</a:t>
            </a:r>
            <a:r>
              <a:rPr lang="vi-VN" dirty="0"/>
              <a:t> được triển khai phổ biến nhất.</a:t>
            </a:r>
            <a:r>
              <a:rPr lang="en-US" dirty="0"/>
              <a:t> </a:t>
            </a:r>
            <a:r>
              <a:rPr lang="vi-VN" dirty="0"/>
              <a:t>Những người khác được mô tả trong [RAYN86] và [STON93].</a:t>
            </a:r>
            <a:endParaRPr lang="en-US" dirty="0"/>
          </a:p>
        </p:txBody>
      </p:sp>
    </p:spTree>
    <p:extLst>
      <p:ext uri="{BB962C8B-B14F-4D97-AF65-F5344CB8AC3E}">
        <p14:creationId xmlns:p14="http://schemas.microsoft.com/office/powerpoint/2010/main" val="3438369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8309-EB4D-3D42-8ACA-CFD430CA9134}"/>
              </a:ext>
            </a:extLst>
          </p:cNvPr>
          <p:cNvSpPr>
            <a:spLocks noGrp="1"/>
          </p:cNvSpPr>
          <p:nvPr>
            <p:ph type="title"/>
          </p:nvPr>
        </p:nvSpPr>
        <p:spPr>
          <a:xfrm>
            <a:off x="2589212" y="655915"/>
            <a:ext cx="8911687" cy="1387570"/>
          </a:xfrm>
        </p:spPr>
        <p:txBody>
          <a:bodyPr>
            <a:noAutofit/>
          </a:bodyPr>
          <a:lstStyle/>
          <a:p>
            <a:r>
              <a:rPr lang="vi-VN" sz="2800" dirty="0">
                <a:highlight>
                  <a:srgbClr val="00FFFF"/>
                </a:highlight>
                <a:latin typeface="Times New Roman" panose="02020603050405020304" pitchFamily="18" charset="0"/>
                <a:cs typeface="Times New Roman" panose="02020603050405020304" pitchFamily="18" charset="0"/>
              </a:rPr>
              <a:t>The COMPARE&amp;SWAP INSTRUCTION</a:t>
            </a:r>
            <a:r>
              <a:rPr lang="vi-VN" sz="2800"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r>
              <a:rPr lang="vi-VN" sz="2800" dirty="0">
                <a:latin typeface="Times New Roman" panose="02020603050405020304" pitchFamily="18" charset="0"/>
                <a:cs typeface="Times New Roman" panose="02020603050405020304" pitchFamily="18" charset="0"/>
              </a:rPr>
              <a:t>còn được gọi là lệnh so sánh và trao đổi, có thể được định nghĩa như sau: [HERL90]:</a:t>
            </a:r>
            <a:endParaRPr lang="en-US"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BCC8D6-AB62-6ED7-D35E-734EE751931B}"/>
              </a:ext>
            </a:extLst>
          </p:cNvPr>
          <p:cNvSpPr>
            <a:spLocks noGrp="1"/>
          </p:cNvSpPr>
          <p:nvPr>
            <p:ph idx="1"/>
          </p:nvPr>
        </p:nvSpPr>
        <p:spPr/>
        <p:txBody>
          <a:bodyPr/>
          <a:lstStyle/>
          <a:p>
            <a:r>
              <a:rPr lang="en-US" dirty="0"/>
              <a:t>int </a:t>
            </a:r>
            <a:r>
              <a:rPr lang="en-US" dirty="0" err="1"/>
              <a:t>compare_and_swap</a:t>
            </a:r>
            <a:r>
              <a:rPr lang="en-US" dirty="0"/>
              <a:t> (int *word, int </a:t>
            </a:r>
            <a:r>
              <a:rPr lang="en-US" dirty="0" err="1"/>
              <a:t>testval</a:t>
            </a:r>
            <a:r>
              <a:rPr lang="en-US" dirty="0"/>
              <a:t>, int </a:t>
            </a:r>
            <a:r>
              <a:rPr lang="en-US" dirty="0" err="1"/>
              <a:t>newval</a:t>
            </a:r>
            <a:r>
              <a:rPr lang="en-US" dirty="0"/>
              <a:t>)</a:t>
            </a:r>
          </a:p>
          <a:p>
            <a:r>
              <a:rPr lang="en-US" dirty="0"/>
              <a:t>{</a:t>
            </a:r>
          </a:p>
          <a:p>
            <a:r>
              <a:rPr lang="en-US" dirty="0"/>
              <a:t>int </a:t>
            </a:r>
            <a:r>
              <a:rPr lang="en-US" dirty="0" err="1"/>
              <a:t>oldval</a:t>
            </a:r>
            <a:r>
              <a:rPr lang="en-US" dirty="0"/>
              <a:t>;</a:t>
            </a:r>
          </a:p>
          <a:p>
            <a:r>
              <a:rPr lang="en-US" dirty="0" err="1"/>
              <a:t>oldval</a:t>
            </a:r>
            <a:r>
              <a:rPr lang="en-US" dirty="0"/>
              <a:t> = *word</a:t>
            </a:r>
          </a:p>
          <a:p>
            <a:r>
              <a:rPr lang="en-US" dirty="0"/>
              <a:t>if (</a:t>
            </a:r>
            <a:r>
              <a:rPr lang="en-US" dirty="0" err="1"/>
              <a:t>oldval</a:t>
            </a:r>
            <a:r>
              <a:rPr lang="en-US" dirty="0"/>
              <a:t> == </a:t>
            </a:r>
            <a:r>
              <a:rPr lang="en-US" dirty="0" err="1"/>
              <a:t>testval</a:t>
            </a:r>
            <a:r>
              <a:rPr lang="en-US" dirty="0"/>
              <a:t>) *word = </a:t>
            </a:r>
            <a:r>
              <a:rPr lang="en-US" dirty="0" err="1"/>
              <a:t>newval</a:t>
            </a:r>
            <a:r>
              <a:rPr lang="en-US" dirty="0"/>
              <a:t>;</a:t>
            </a:r>
          </a:p>
          <a:p>
            <a:r>
              <a:rPr lang="en-US" dirty="0"/>
              <a:t>return </a:t>
            </a:r>
            <a:r>
              <a:rPr lang="en-US" dirty="0" err="1"/>
              <a:t>oldval</a:t>
            </a:r>
            <a:r>
              <a:rPr lang="en-US" dirty="0"/>
              <a:t>;</a:t>
            </a:r>
          </a:p>
          <a:p>
            <a:r>
              <a:rPr lang="en-US" dirty="0"/>
              <a:t>}</a:t>
            </a:r>
          </a:p>
        </p:txBody>
      </p:sp>
    </p:spTree>
    <p:extLst>
      <p:ext uri="{BB962C8B-B14F-4D97-AF65-F5344CB8AC3E}">
        <p14:creationId xmlns:p14="http://schemas.microsoft.com/office/powerpoint/2010/main" val="258297248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F9C277-0807-5F0C-9BDD-0321A7A6E699}"/>
              </a:ext>
            </a:extLst>
          </p:cNvPr>
          <p:cNvSpPr>
            <a:spLocks noGrp="1"/>
          </p:cNvSpPr>
          <p:nvPr>
            <p:ph type="title"/>
          </p:nvPr>
        </p:nvSpPr>
        <p:spPr/>
        <p:txBody>
          <a:bodyPr/>
          <a:lstStyle/>
          <a:p>
            <a:r>
              <a:rPr lang="en-US" dirty="0"/>
              <a:t>Figure 5.2 Hardware Support for Mutual Exclusion</a:t>
            </a:r>
          </a:p>
        </p:txBody>
      </p:sp>
      <p:sp>
        <p:nvSpPr>
          <p:cNvPr id="10" name="Content Placeholder 9">
            <a:extLst>
              <a:ext uri="{FF2B5EF4-FFF2-40B4-BE49-F238E27FC236}">
                <a16:creationId xmlns:a16="http://schemas.microsoft.com/office/drawing/2014/main" id="{EE80210F-E79B-6891-A2A5-42056814E1D7}"/>
              </a:ext>
            </a:extLst>
          </p:cNvPr>
          <p:cNvSpPr>
            <a:spLocks noGrp="1"/>
          </p:cNvSpPr>
          <p:nvPr>
            <p:ph sz="half" idx="1"/>
          </p:nvPr>
        </p:nvSpPr>
        <p:spPr>
          <a:xfrm>
            <a:off x="2589212" y="2133599"/>
            <a:ext cx="4313864" cy="4442129"/>
          </a:xfrm>
        </p:spPr>
        <p:txBody>
          <a:bodyPr>
            <a:noAutofit/>
          </a:bodyPr>
          <a:lstStyle/>
          <a:p>
            <a:pPr marL="0" indent="0">
              <a:buNone/>
            </a:pPr>
            <a:r>
              <a:rPr lang="en-US" sz="800" dirty="0"/>
              <a:t>/* program </a:t>
            </a:r>
            <a:r>
              <a:rPr lang="en-US" sz="800" dirty="0" err="1"/>
              <a:t>mutualexclusion</a:t>
            </a:r>
            <a:r>
              <a:rPr lang="en-US" sz="800" dirty="0"/>
              <a:t> */</a:t>
            </a:r>
          </a:p>
          <a:p>
            <a:pPr marL="0" indent="0">
              <a:buNone/>
            </a:pPr>
            <a:r>
              <a:rPr lang="en-US" sz="800" dirty="0"/>
              <a:t>const int n = /* number of processes */;</a:t>
            </a:r>
          </a:p>
          <a:p>
            <a:pPr marL="0" indent="0">
              <a:buNone/>
            </a:pPr>
            <a:r>
              <a:rPr lang="en-US" sz="800" dirty="0"/>
              <a:t>int bolt;</a:t>
            </a:r>
          </a:p>
          <a:p>
            <a:pPr marL="0" indent="0">
              <a:buNone/>
            </a:pPr>
            <a:r>
              <a:rPr lang="en-US" sz="800" dirty="0"/>
              <a:t>void P(int </a:t>
            </a:r>
            <a:r>
              <a:rPr lang="en-US" sz="800" dirty="0" err="1"/>
              <a:t>i</a:t>
            </a:r>
            <a:r>
              <a:rPr lang="en-US" sz="800" dirty="0"/>
              <a:t>)</a:t>
            </a:r>
          </a:p>
          <a:p>
            <a:pPr marL="0" indent="0">
              <a:buNone/>
            </a:pPr>
            <a:r>
              <a:rPr lang="en-US" sz="800" dirty="0"/>
              <a:t>{</a:t>
            </a:r>
          </a:p>
          <a:p>
            <a:pPr marL="0" indent="0">
              <a:buNone/>
            </a:pPr>
            <a:r>
              <a:rPr lang="en-US" sz="800" dirty="0"/>
              <a:t>	while (true) {</a:t>
            </a:r>
          </a:p>
          <a:p>
            <a:pPr marL="0" indent="0">
              <a:buNone/>
            </a:pPr>
            <a:r>
              <a:rPr lang="en-US" sz="800" dirty="0"/>
              <a:t>	while (</a:t>
            </a:r>
            <a:r>
              <a:rPr lang="en-US" sz="800" dirty="0" err="1"/>
              <a:t>compare_and_swap</a:t>
            </a:r>
            <a:r>
              <a:rPr lang="en-US" sz="800" dirty="0"/>
              <a:t>(bolt, 0, 1) == 1)</a:t>
            </a:r>
          </a:p>
          <a:p>
            <a:pPr marL="0" indent="0">
              <a:buNone/>
            </a:pPr>
            <a:r>
              <a:rPr lang="en-US" sz="800" dirty="0"/>
              <a:t>	/* do nothing */;</a:t>
            </a:r>
          </a:p>
          <a:p>
            <a:pPr marL="0" indent="0">
              <a:buNone/>
            </a:pPr>
            <a:r>
              <a:rPr lang="en-US" sz="800" dirty="0"/>
              <a:t>	/* critical section */;</a:t>
            </a:r>
          </a:p>
          <a:p>
            <a:pPr marL="0" indent="0">
              <a:buNone/>
            </a:pPr>
            <a:r>
              <a:rPr lang="en-US" sz="800" dirty="0"/>
              <a:t>	bolt = 0;</a:t>
            </a:r>
          </a:p>
          <a:p>
            <a:pPr marL="0" indent="0">
              <a:buNone/>
            </a:pPr>
            <a:r>
              <a:rPr lang="en-US" sz="800" dirty="0"/>
              <a:t>	/* remainder */;</a:t>
            </a:r>
          </a:p>
          <a:p>
            <a:pPr marL="0" indent="0">
              <a:buNone/>
            </a:pPr>
            <a:r>
              <a:rPr lang="en-US" sz="800" dirty="0"/>
              <a:t>	}</a:t>
            </a:r>
          </a:p>
          <a:p>
            <a:pPr marL="0" indent="0">
              <a:buNone/>
            </a:pPr>
            <a:r>
              <a:rPr lang="en-US" sz="800" dirty="0"/>
              <a:t>}</a:t>
            </a:r>
          </a:p>
          <a:p>
            <a:pPr marL="0" indent="0">
              <a:buNone/>
            </a:pPr>
            <a:r>
              <a:rPr lang="en-US" sz="800" dirty="0"/>
              <a:t>void main()</a:t>
            </a:r>
          </a:p>
          <a:p>
            <a:pPr marL="0" indent="0">
              <a:buNone/>
            </a:pPr>
            <a:r>
              <a:rPr lang="en-US" sz="800" dirty="0"/>
              <a:t>{</a:t>
            </a:r>
          </a:p>
          <a:p>
            <a:pPr marL="0" indent="0">
              <a:buNone/>
            </a:pPr>
            <a:r>
              <a:rPr lang="en-US" sz="800" dirty="0"/>
              <a:t>	bolt = 0;</a:t>
            </a:r>
          </a:p>
          <a:p>
            <a:pPr marL="0" indent="0">
              <a:buNone/>
            </a:pPr>
            <a:r>
              <a:rPr lang="en-US" sz="800" dirty="0"/>
              <a:t>	</a:t>
            </a:r>
            <a:r>
              <a:rPr lang="en-US" sz="800" dirty="0" err="1"/>
              <a:t>parbegin</a:t>
            </a:r>
            <a:r>
              <a:rPr lang="en-US" sz="800" dirty="0"/>
              <a:t> (P(1), P(2), ... ,P(n));</a:t>
            </a:r>
          </a:p>
          <a:p>
            <a:pPr marL="0" indent="0">
              <a:buNone/>
            </a:pPr>
            <a:r>
              <a:rPr lang="en-US" sz="800" dirty="0"/>
              <a:t>}</a:t>
            </a:r>
          </a:p>
        </p:txBody>
      </p:sp>
      <p:sp>
        <p:nvSpPr>
          <p:cNvPr id="11" name="Content Placeholder 10">
            <a:extLst>
              <a:ext uri="{FF2B5EF4-FFF2-40B4-BE49-F238E27FC236}">
                <a16:creationId xmlns:a16="http://schemas.microsoft.com/office/drawing/2014/main" id="{8F10F45A-ECEA-F433-DBF7-F7A92586B022}"/>
              </a:ext>
            </a:extLst>
          </p:cNvPr>
          <p:cNvSpPr>
            <a:spLocks noGrp="1"/>
          </p:cNvSpPr>
          <p:nvPr>
            <p:ph sz="half" idx="2"/>
          </p:nvPr>
        </p:nvSpPr>
        <p:spPr>
          <a:xfrm>
            <a:off x="7190747" y="2126221"/>
            <a:ext cx="4313864" cy="4672143"/>
          </a:xfrm>
        </p:spPr>
        <p:txBody>
          <a:bodyPr>
            <a:noAutofit/>
          </a:bodyPr>
          <a:lstStyle/>
          <a:p>
            <a:pPr marL="0" indent="0">
              <a:buNone/>
            </a:pPr>
            <a:r>
              <a:rPr lang="en-US" sz="800" dirty="0"/>
              <a:t>/* program </a:t>
            </a:r>
            <a:r>
              <a:rPr lang="en-US" sz="800" dirty="0" err="1"/>
              <a:t>mutualexclusion</a:t>
            </a:r>
            <a:r>
              <a:rPr lang="en-US" sz="800" dirty="0"/>
              <a:t> */</a:t>
            </a:r>
          </a:p>
          <a:p>
            <a:pPr marL="0" indent="0">
              <a:buNone/>
            </a:pPr>
            <a:r>
              <a:rPr lang="en-US" sz="800" dirty="0"/>
              <a:t>int const n = /* number of processes */;</a:t>
            </a:r>
          </a:p>
          <a:p>
            <a:pPr marL="0" indent="0">
              <a:buNone/>
            </a:pPr>
            <a:r>
              <a:rPr lang="en-US" sz="800" dirty="0"/>
              <a:t>int bolt;</a:t>
            </a:r>
          </a:p>
          <a:p>
            <a:pPr marL="0" indent="0">
              <a:buNone/>
            </a:pPr>
            <a:r>
              <a:rPr lang="en-US" sz="800" dirty="0"/>
              <a:t>void P(int </a:t>
            </a:r>
            <a:r>
              <a:rPr lang="en-US" sz="800" dirty="0" err="1"/>
              <a:t>i</a:t>
            </a:r>
            <a:r>
              <a:rPr lang="en-US" sz="800" dirty="0"/>
              <a:t>)</a:t>
            </a:r>
          </a:p>
          <a:p>
            <a:pPr marL="0" indent="0">
              <a:buNone/>
            </a:pPr>
            <a:r>
              <a:rPr lang="en-US" sz="800" dirty="0"/>
              <a:t>{</a:t>
            </a:r>
          </a:p>
          <a:p>
            <a:pPr marL="0" indent="0">
              <a:buNone/>
            </a:pPr>
            <a:r>
              <a:rPr lang="en-US" sz="800" dirty="0"/>
              <a:t>	while (true) {</a:t>
            </a:r>
          </a:p>
          <a:p>
            <a:pPr marL="0" indent="0">
              <a:buNone/>
            </a:pPr>
            <a:r>
              <a:rPr lang="en-US" sz="800" dirty="0"/>
              <a:t>	int </a:t>
            </a:r>
            <a:r>
              <a:rPr lang="en-US" sz="800" dirty="0" err="1"/>
              <a:t>keyi</a:t>
            </a:r>
            <a:r>
              <a:rPr lang="en-US" sz="800" dirty="0"/>
              <a:t> = 1;</a:t>
            </a:r>
          </a:p>
          <a:p>
            <a:pPr marL="0" indent="0">
              <a:buNone/>
            </a:pPr>
            <a:r>
              <a:rPr lang="en-US" sz="800" dirty="0"/>
              <a:t>	do exchange (&amp;</a:t>
            </a:r>
            <a:r>
              <a:rPr lang="en-US" sz="800" dirty="0" err="1"/>
              <a:t>keyi</a:t>
            </a:r>
            <a:r>
              <a:rPr lang="en-US" sz="800" dirty="0"/>
              <a:t>, &amp;bolt)</a:t>
            </a:r>
          </a:p>
          <a:p>
            <a:pPr marL="0" indent="0">
              <a:buNone/>
            </a:pPr>
            <a:r>
              <a:rPr lang="en-US" sz="800" dirty="0"/>
              <a:t>	while (</a:t>
            </a:r>
            <a:r>
              <a:rPr lang="en-US" sz="800" dirty="0" err="1"/>
              <a:t>keyi</a:t>
            </a:r>
            <a:r>
              <a:rPr lang="en-US" sz="800" dirty="0"/>
              <a:t> != 0);</a:t>
            </a:r>
          </a:p>
          <a:p>
            <a:pPr marL="0" indent="0">
              <a:buNone/>
            </a:pPr>
            <a:r>
              <a:rPr lang="en-US" sz="800" dirty="0"/>
              <a:t>	/* critical section */;</a:t>
            </a:r>
          </a:p>
          <a:p>
            <a:pPr marL="0" indent="0">
              <a:buNone/>
            </a:pPr>
            <a:r>
              <a:rPr lang="en-US" sz="800" dirty="0"/>
              <a:t>	bolt = 0;</a:t>
            </a:r>
          </a:p>
          <a:p>
            <a:pPr marL="0" indent="0">
              <a:buNone/>
            </a:pPr>
            <a:r>
              <a:rPr lang="en-US" sz="800" dirty="0"/>
              <a:t>	/* remainder */;</a:t>
            </a:r>
          </a:p>
          <a:p>
            <a:pPr marL="0" indent="0">
              <a:buNone/>
            </a:pPr>
            <a:r>
              <a:rPr lang="en-US" sz="800" dirty="0"/>
              <a:t>	}</a:t>
            </a:r>
          </a:p>
          <a:p>
            <a:pPr marL="0" indent="0">
              <a:buNone/>
            </a:pPr>
            <a:r>
              <a:rPr lang="en-US" sz="800" dirty="0"/>
              <a:t>}</a:t>
            </a:r>
          </a:p>
          <a:p>
            <a:pPr marL="0" indent="0">
              <a:buNone/>
            </a:pPr>
            <a:r>
              <a:rPr lang="en-US" sz="800" dirty="0"/>
              <a:t>void main()</a:t>
            </a:r>
          </a:p>
          <a:p>
            <a:pPr marL="0" indent="0">
              <a:buNone/>
            </a:pPr>
            <a:r>
              <a:rPr lang="en-US" sz="800" dirty="0"/>
              <a:t>{</a:t>
            </a:r>
          </a:p>
          <a:p>
            <a:pPr marL="0" indent="0">
              <a:buNone/>
            </a:pPr>
            <a:r>
              <a:rPr lang="en-US" sz="800" dirty="0"/>
              <a:t>	bolt = 0;</a:t>
            </a:r>
          </a:p>
          <a:p>
            <a:pPr marL="0" indent="0">
              <a:buNone/>
            </a:pPr>
            <a:r>
              <a:rPr lang="en-US" sz="800" dirty="0"/>
              <a:t>	</a:t>
            </a:r>
            <a:r>
              <a:rPr lang="en-US" sz="800" dirty="0" err="1"/>
              <a:t>parbegin</a:t>
            </a:r>
            <a:r>
              <a:rPr lang="en-US" sz="800" dirty="0"/>
              <a:t> (P(1), P(2), ..., P(n));</a:t>
            </a:r>
          </a:p>
          <a:p>
            <a:pPr marL="0" indent="0">
              <a:buNone/>
            </a:pPr>
            <a:r>
              <a:rPr lang="en-US" sz="800" dirty="0"/>
              <a:t>}</a:t>
            </a:r>
          </a:p>
        </p:txBody>
      </p:sp>
    </p:spTree>
    <p:extLst>
      <p:ext uri="{BB962C8B-B14F-4D97-AF65-F5344CB8AC3E}">
        <p14:creationId xmlns:p14="http://schemas.microsoft.com/office/powerpoint/2010/main" val="365529858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4805-D477-A066-3614-534B7E97533D}"/>
              </a:ext>
            </a:extLst>
          </p:cNvPr>
          <p:cNvSpPr>
            <a:spLocks noGrp="1"/>
          </p:cNvSpPr>
          <p:nvPr>
            <p:ph type="title"/>
          </p:nvPr>
        </p:nvSpPr>
        <p:spPr/>
        <p:txBody>
          <a:bodyPr>
            <a:normAutofit fontScale="90000"/>
          </a:bodyPr>
          <a:lstStyle/>
          <a:p>
            <a:r>
              <a:rPr kumimoji="0" lang="vi-VN" sz="2800" i="0" u="none" strike="noStrike" kern="1200" cap="none" spc="0" normalizeH="0" baseline="0" noProof="0" dirty="0">
                <a:ln>
                  <a:noFill/>
                </a:ln>
                <a:solidFill>
                  <a:prstClr val="black">
                    <a:lumMod val="85000"/>
                    <a:lumOff val="15000"/>
                  </a:prstClr>
                </a:solidFill>
                <a:effectLst/>
                <a:highlight>
                  <a:srgbClr val="00FFFF"/>
                </a:highlight>
                <a:uLnTx/>
                <a:uFillTx/>
                <a:latin typeface="Times New Roman" panose="02020603050405020304" pitchFamily="18" charset="0"/>
                <a:ea typeface="+mj-ea"/>
                <a:cs typeface="Times New Roman" panose="02020603050405020304" pitchFamily="18" charset="0"/>
              </a:rPr>
              <a:t>The COMPARE&amp;SWAP INSTRUCTION</a:t>
            </a:r>
            <a:r>
              <a:rPr kumimoji="0" lang="vi-VN"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a:t>
            </a:r>
            <a:r>
              <a:rPr kumimoji="0" lang="en-US"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 </a:t>
            </a:r>
            <a:r>
              <a:rPr kumimoji="0" lang="vi-VN" sz="2800" b="0" i="0"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còn được gọi là lệnh so sánh và trao đổi, có thể được định nghĩa như sau: [HERL90]:</a:t>
            </a:r>
            <a:endParaRPr lang="en-US" dirty="0"/>
          </a:p>
        </p:txBody>
      </p:sp>
      <p:sp>
        <p:nvSpPr>
          <p:cNvPr id="3" name="Content Placeholder 2">
            <a:extLst>
              <a:ext uri="{FF2B5EF4-FFF2-40B4-BE49-F238E27FC236}">
                <a16:creationId xmlns:a16="http://schemas.microsoft.com/office/drawing/2014/main" id="{28A741A1-E337-3992-8A3B-C17FFAA41F3D}"/>
              </a:ext>
            </a:extLst>
          </p:cNvPr>
          <p:cNvSpPr>
            <a:spLocks noGrp="1"/>
          </p:cNvSpPr>
          <p:nvPr>
            <p:ph idx="1"/>
          </p:nvPr>
        </p:nvSpPr>
        <p:spPr/>
        <p:txBody>
          <a:bodyPr>
            <a:normAutofit fontScale="77500" lnSpcReduction="20000"/>
          </a:bodyPr>
          <a:lstStyle/>
          <a:p>
            <a:r>
              <a:rPr lang="vi-VN" dirty="0"/>
              <a:t>Phiên bản lệnh này kiểm tra vị trí bộ nhớ (*</a:t>
            </a:r>
            <a:r>
              <a:rPr lang="vi-VN" dirty="0" err="1"/>
              <a:t>word</a:t>
            </a:r>
            <a:r>
              <a:rPr lang="vi-VN" dirty="0"/>
              <a:t>) so với giá trị kiểm tra (</a:t>
            </a:r>
            <a:r>
              <a:rPr lang="vi-VN" dirty="0" err="1"/>
              <a:t>testval</a:t>
            </a:r>
            <a:r>
              <a:rPr lang="vi-VN" dirty="0"/>
              <a:t>). Nếu giá trị hiện tại của vị trí bộ nhớ là </a:t>
            </a:r>
            <a:r>
              <a:rPr lang="vi-VN" dirty="0" err="1"/>
              <a:t>testval</a:t>
            </a:r>
            <a:r>
              <a:rPr lang="vi-VN" dirty="0"/>
              <a:t>, nó được đặt lại bằng </a:t>
            </a:r>
            <a:r>
              <a:rPr lang="vi-VN" dirty="0" err="1"/>
              <a:t>newval</a:t>
            </a:r>
            <a:r>
              <a:rPr lang="vi-VN" dirty="0"/>
              <a:t>; nếu không, nó sẽ không thay đổi. Giá trị bộ nhớ cũ luôn được trả về; Do đó, vị trí bộ nhớ đã được cập nhật nếu giá trị trả về giống với giá trị kiểm tra. Do đó, lệnh nguyên tử này có hai phần: So sánh được thực hiện giữa giá trị bộ nhớ và giá trị kiểm tra; Nếu các giá trị giống nhau, hoán đổi sẽ xảy ra. Toàn bộ chức năng so sánh &amp;hoán đổi được thực hiện theo nguyên tử — nghĩa là nó không bị gián đoạn.</a:t>
            </a:r>
            <a:endParaRPr lang="en-US" dirty="0"/>
          </a:p>
          <a:p>
            <a:r>
              <a:rPr lang="vi-VN" dirty="0"/>
              <a:t>Một phiên bản khác của lệnh này trả về giá trị </a:t>
            </a:r>
            <a:r>
              <a:rPr lang="vi-VN" dirty="0" err="1"/>
              <a:t>Boolean</a:t>
            </a:r>
            <a:r>
              <a:rPr lang="vi-VN" dirty="0"/>
              <a:t>: </a:t>
            </a:r>
            <a:r>
              <a:rPr lang="vi-VN" dirty="0" err="1"/>
              <a:t>true</a:t>
            </a:r>
            <a:r>
              <a:rPr lang="vi-VN" dirty="0"/>
              <a:t> nếu hoán đổi xảy ra; sai nếu không. Một số phiên bản của lệnh này có sẵn trên gần như tất cả các họ bộ xử lý (x86, IA64, </a:t>
            </a:r>
            <a:r>
              <a:rPr lang="vi-VN" dirty="0" err="1"/>
              <a:t>sparc</a:t>
            </a:r>
            <a:r>
              <a:rPr lang="vi-VN" dirty="0"/>
              <a:t>, IBM z </a:t>
            </a:r>
            <a:r>
              <a:rPr lang="vi-VN" dirty="0" err="1"/>
              <a:t>series</a:t>
            </a:r>
            <a:r>
              <a:rPr lang="vi-VN" dirty="0"/>
              <a:t>, </a:t>
            </a:r>
            <a:r>
              <a:rPr lang="vi-VN" dirty="0" err="1"/>
              <a:t>v.v</a:t>
            </a:r>
            <a:r>
              <a:rPr lang="vi-VN" dirty="0"/>
              <a:t>.) và hầu hết các hệ điều hành sử dụng lệnh này để hỗ trợ đồng thời.</a:t>
            </a:r>
            <a:endParaRPr lang="en-US" dirty="0"/>
          </a:p>
          <a:p>
            <a:r>
              <a:rPr lang="vi-VN" dirty="0"/>
              <a:t>Hình 5.2a cho thấy một giao thức loại trừ lẫn nhau dựa trên việc sử dụng hướng dẫn này. Một bu lông biến được chia sẻ được khởi tạo thành 0. Quá trình duy nhất có thể đi vào phần quan trọng của nó là một quá trình tìm thấy bu lông bằng 0. Tất cả các quy trình khác cố gắng vào phần quan trọng của chúng sẽ chuyển sang chế độ chờ bận rộn.</a:t>
            </a:r>
            <a:r>
              <a:rPr lang="en-US" dirty="0"/>
              <a:t> </a:t>
            </a:r>
            <a:r>
              <a:rPr lang="vi-VN" dirty="0"/>
              <a:t>Thuật ngữ chờ bận rộn, hoặc chờ quay, đề cập đến một kỹ thuật trong đó một quá trình không thể làm gì cho đến khi nó được phép vào phần quan trọng của nó mà tiếp tục thực hiện một lệnh hoặc tập hợp các hướng dẫn kiểm tra biến thích hợp để đạt được lối vào. Khi một quá trình rời khỏi phần quan trọng của nó, nó sẽ đặt lại bu lông về 0; Tại thời điểm này, một và chỉ một trong các quy trình chờ được cấp quyền truy cập vào phần quan trọng của nó. Việc lựa chọn quy trình phụ thuộc vào quy trình nào xảy ra để thực hiện lệnh so sánh &amp;hoán đổi tiếp theo.</a:t>
            </a:r>
            <a:endParaRPr lang="en-US" dirty="0"/>
          </a:p>
        </p:txBody>
      </p:sp>
    </p:spTree>
    <p:extLst>
      <p:ext uri="{BB962C8B-B14F-4D97-AF65-F5344CB8AC3E}">
        <p14:creationId xmlns:p14="http://schemas.microsoft.com/office/powerpoint/2010/main" val="635876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36F7-C2EF-5484-1C0E-4E8BAD3F4072}"/>
              </a:ext>
            </a:extLst>
          </p:cNvPr>
          <p:cNvSpPr>
            <a:spLocks noGrp="1"/>
          </p:cNvSpPr>
          <p:nvPr>
            <p:ph type="title"/>
          </p:nvPr>
        </p:nvSpPr>
        <p:spPr>
          <a:xfrm>
            <a:off x="2589212" y="349857"/>
            <a:ext cx="8911687" cy="532737"/>
          </a:xfrm>
        </p:spPr>
        <p:txBody>
          <a:bodyPr>
            <a:normAutofit/>
          </a:bodyPr>
          <a:lstStyle/>
          <a:p>
            <a:r>
              <a:rPr lang="en-US" sz="2800" dirty="0">
                <a:highlight>
                  <a:srgbClr val="00FFFF"/>
                </a:highlight>
                <a:latin typeface="Times New Roman" panose="02020603050405020304" pitchFamily="18" charset="0"/>
                <a:cs typeface="Times New Roman" panose="02020603050405020304" pitchFamily="18" charset="0"/>
              </a:rPr>
              <a:t>EXCHANGE INSTRUCTION</a:t>
            </a:r>
          </a:p>
        </p:txBody>
      </p:sp>
      <p:sp>
        <p:nvSpPr>
          <p:cNvPr id="3" name="Content Placeholder 2">
            <a:extLst>
              <a:ext uri="{FF2B5EF4-FFF2-40B4-BE49-F238E27FC236}">
                <a16:creationId xmlns:a16="http://schemas.microsoft.com/office/drawing/2014/main" id="{890559FF-5D87-EFD0-6D6E-0285C97D0C62}"/>
              </a:ext>
            </a:extLst>
          </p:cNvPr>
          <p:cNvSpPr>
            <a:spLocks noGrp="1"/>
          </p:cNvSpPr>
          <p:nvPr>
            <p:ph idx="1"/>
          </p:nvPr>
        </p:nvSpPr>
        <p:spPr>
          <a:xfrm>
            <a:off x="2589212" y="1007450"/>
            <a:ext cx="8915400" cy="5615987"/>
          </a:xfrm>
        </p:spPr>
        <p:txBody>
          <a:bodyPr>
            <a:normAutofit fontScale="85000" lnSpcReduction="10000"/>
          </a:bodyPr>
          <a:lstStyle/>
          <a:p>
            <a:r>
              <a:rPr lang="vi-VN" dirty="0"/>
              <a:t>Hướng dẫn trao đổi có thể được định nghĩa như sau:</a:t>
            </a:r>
            <a:endParaRPr lang="en-US" dirty="0"/>
          </a:p>
          <a:p>
            <a:pPr marL="0" indent="0">
              <a:buNone/>
            </a:pPr>
            <a:r>
              <a:rPr lang="en-US" dirty="0"/>
              <a:t>void exchange (int *register, int *memory)</a:t>
            </a:r>
          </a:p>
          <a:p>
            <a:pPr marL="0" indent="0">
              <a:buNone/>
            </a:pPr>
            <a:r>
              <a:rPr lang="en-US" dirty="0"/>
              <a:t>{</a:t>
            </a:r>
          </a:p>
          <a:p>
            <a:pPr marL="0" indent="0">
              <a:buNone/>
            </a:pPr>
            <a:r>
              <a:rPr lang="en-US" dirty="0"/>
              <a:t>	int temp;</a:t>
            </a:r>
          </a:p>
          <a:p>
            <a:pPr marL="0" indent="0">
              <a:buNone/>
            </a:pPr>
            <a:r>
              <a:rPr lang="en-US" dirty="0"/>
              <a:t>	temp = *memory;</a:t>
            </a:r>
          </a:p>
          <a:p>
            <a:pPr marL="0" indent="0">
              <a:buNone/>
            </a:pPr>
            <a:r>
              <a:rPr lang="en-US" dirty="0"/>
              <a:t>	*memory = *register;</a:t>
            </a:r>
          </a:p>
          <a:p>
            <a:pPr marL="0" indent="0">
              <a:buNone/>
            </a:pPr>
            <a:r>
              <a:rPr lang="en-US" dirty="0"/>
              <a:t>	*register = temp;</a:t>
            </a:r>
          </a:p>
          <a:p>
            <a:pPr marL="0" indent="0">
              <a:buNone/>
            </a:pPr>
            <a:r>
              <a:rPr lang="en-US" dirty="0"/>
              <a:t>}</a:t>
            </a:r>
          </a:p>
          <a:p>
            <a:pPr marL="0" indent="0">
              <a:buNone/>
            </a:pPr>
            <a:r>
              <a:rPr lang="vi-VN" dirty="0"/>
              <a:t>Hướng dẫn trao đổi nội dung của một thanh ghi với nội dung của một vị trí bộ nhớ. Cả kiến trúc </a:t>
            </a:r>
            <a:r>
              <a:rPr lang="vi-VN" dirty="0" err="1"/>
              <a:t>Intel</a:t>
            </a:r>
            <a:r>
              <a:rPr lang="vi-VN" dirty="0"/>
              <a:t> IA-32 (</a:t>
            </a:r>
            <a:r>
              <a:rPr lang="vi-VN" dirty="0" err="1"/>
              <a:t>Pentium</a:t>
            </a:r>
            <a:r>
              <a:rPr lang="vi-VN" dirty="0"/>
              <a:t>) và kiến trúc IA-64 (</a:t>
            </a:r>
            <a:r>
              <a:rPr lang="vi-VN" dirty="0" err="1"/>
              <a:t>Itanium</a:t>
            </a:r>
            <a:r>
              <a:rPr lang="vi-VN" dirty="0"/>
              <a:t>) đều chứa lệnh XCHG.</a:t>
            </a:r>
            <a:endParaRPr lang="en-US" dirty="0"/>
          </a:p>
          <a:p>
            <a:pPr marL="0" indent="0">
              <a:buNone/>
            </a:pPr>
            <a:r>
              <a:rPr lang="vi-VN" dirty="0"/>
              <a:t>Hình 5.2b cho thấy một giao thức loại trừ lẫn nhau dựa trên việc sử dụng một lệnh trao đổi. Một bu lông biến được chia sẻ được khởi tạo thành 0. Mỗi quá trình sử dụng một khóa biến cục bộ được khởi tạo thành 1. Quá trình duy nhất có thể đi vào phần quan trọng của nó là một quá trình tìm thấy bu lông bằng 0. Nó loại trừ tất cả các quy trình khác khỏi phần quan trọng bằng cách đặt bu lông thành 1. Khi một quá trình rời khỏi phần quan trọng của nó, nó sẽ đặt lại bu lông thành 0, cho phép một quy trình khác có quyền truy cập vào phần quan trọng của nó. Lưu ý rằng biểu thức sau đây luôn giữ vì cách thức khởi tạo các biến và do bản chất của thuật toán trao đổi:</a:t>
            </a:r>
            <a:endParaRPr lang="en-US" dirty="0"/>
          </a:p>
          <a:p>
            <a:pPr marL="0" indent="0">
              <a:buNone/>
            </a:pPr>
            <a:r>
              <a:rPr lang="en-US" dirty="0"/>
              <a:t>				</a:t>
            </a:r>
            <a:r>
              <a:rPr lang="pt-BR" dirty="0"/>
              <a:t>bolt + tổngtừi(keyi) = n</a:t>
            </a:r>
          </a:p>
          <a:p>
            <a:pPr marL="0" indent="0">
              <a:buNone/>
            </a:pPr>
            <a:r>
              <a:rPr lang="pt-BR" dirty="0">
                <a:latin typeface="Tahoma" panose="020B0604030504040204" pitchFamily="34" charset="0"/>
                <a:ea typeface="Tahoma" panose="020B0604030504040204" pitchFamily="34" charset="0"/>
                <a:cs typeface="Tahoma" panose="020B0604030504040204" pitchFamily="34" charset="0"/>
              </a:rPr>
              <a:t>Nếu bu lông = 0, thì không có quy trình nào nằm trong phần quan trọng của nó. Nếu bu lông = 1, thì chính xác một quá trình nằm trong phần quan trọng của nó, cụ thể là quá trình có giá trị khóa bằng 0.</a:t>
            </a:r>
          </a:p>
        </p:txBody>
      </p:sp>
    </p:spTree>
    <p:extLst>
      <p:ext uri="{BB962C8B-B14F-4D97-AF65-F5344CB8AC3E}">
        <p14:creationId xmlns:p14="http://schemas.microsoft.com/office/powerpoint/2010/main" val="332666710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3A98-E64F-479E-2DA4-B9ABDE52AF7F}"/>
              </a:ext>
            </a:extLst>
          </p:cNvPr>
          <p:cNvSpPr>
            <a:spLocks noGrp="1"/>
          </p:cNvSpPr>
          <p:nvPr>
            <p:ph type="title"/>
          </p:nvPr>
        </p:nvSpPr>
        <p:spPr/>
        <p:txBody>
          <a:bodyPr>
            <a:normAutofit/>
          </a:bodyPr>
          <a:lstStyle/>
          <a:p>
            <a:r>
              <a:rPr lang="en-US" sz="2800" dirty="0">
                <a:highlight>
                  <a:srgbClr val="00FFFF"/>
                </a:highlight>
                <a:latin typeface="Times New Roman" panose="02020603050405020304" pitchFamily="18" charset="0"/>
                <a:cs typeface="Times New Roman" panose="02020603050405020304" pitchFamily="18" charset="0"/>
              </a:rPr>
              <a:t>PROPERTIES OF THE MACHINE-INSTRUCTION APPROACH</a:t>
            </a:r>
          </a:p>
        </p:txBody>
      </p:sp>
      <p:sp>
        <p:nvSpPr>
          <p:cNvPr id="3" name="Content Placeholder 2">
            <a:extLst>
              <a:ext uri="{FF2B5EF4-FFF2-40B4-BE49-F238E27FC236}">
                <a16:creationId xmlns:a16="http://schemas.microsoft.com/office/drawing/2014/main" id="{168A60E2-9A25-E52E-DAE9-AAC19C7B08E3}"/>
              </a:ext>
            </a:extLst>
          </p:cNvPr>
          <p:cNvSpPr>
            <a:spLocks noGrp="1"/>
          </p:cNvSpPr>
          <p:nvPr>
            <p:ph idx="1"/>
          </p:nvPr>
        </p:nvSpPr>
        <p:spPr>
          <a:xfrm>
            <a:off x="2589212" y="1905000"/>
            <a:ext cx="8915400" cy="4953000"/>
          </a:xfrm>
        </p:spPr>
        <p:txBody>
          <a:bodyPr>
            <a:normAutofit fontScale="85000" lnSpcReduction="10000"/>
          </a:bodyPr>
          <a:lstStyle/>
          <a:p>
            <a:r>
              <a:rPr lang="en-US" dirty="0" err="1"/>
              <a:t>Việc</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lệnh</a:t>
            </a:r>
            <a:r>
              <a:rPr lang="en-US" dirty="0"/>
              <a:t> </a:t>
            </a:r>
            <a:r>
              <a:rPr lang="en-US" dirty="0" err="1"/>
              <a:t>máy</a:t>
            </a:r>
            <a:r>
              <a:rPr lang="en-US" dirty="0"/>
              <a:t> </a:t>
            </a:r>
            <a:r>
              <a:rPr lang="en-US" dirty="0" err="1"/>
              <a:t>đặc</a:t>
            </a:r>
            <a:r>
              <a:rPr lang="en-US" dirty="0"/>
              <a:t> </a:t>
            </a:r>
            <a:r>
              <a:rPr lang="en-US" dirty="0" err="1"/>
              <a:t>biệt</a:t>
            </a:r>
            <a:r>
              <a:rPr lang="en-US" dirty="0"/>
              <a:t> </a:t>
            </a:r>
            <a:r>
              <a:rPr lang="en-US" dirty="0" err="1"/>
              <a:t>để</a:t>
            </a:r>
            <a:r>
              <a:rPr lang="en-US" dirty="0"/>
              <a:t> </a:t>
            </a:r>
            <a:r>
              <a:rPr lang="en-US" dirty="0" err="1"/>
              <a:t>thực</a:t>
            </a:r>
            <a:r>
              <a:rPr lang="en-US" dirty="0"/>
              <a:t> </a:t>
            </a:r>
            <a:r>
              <a:rPr lang="en-US" dirty="0" err="1"/>
              <a:t>thi</a:t>
            </a:r>
            <a:r>
              <a:rPr lang="en-US" dirty="0"/>
              <a:t> </a:t>
            </a:r>
            <a:r>
              <a:rPr lang="en-US" dirty="0" err="1"/>
              <a:t>loại</a:t>
            </a:r>
            <a:r>
              <a:rPr lang="en-US" dirty="0"/>
              <a:t> </a:t>
            </a:r>
            <a:r>
              <a:rPr lang="en-US" dirty="0" err="1"/>
              <a:t>trừ</a:t>
            </a:r>
            <a:r>
              <a:rPr lang="en-US" dirty="0"/>
              <a:t> </a:t>
            </a:r>
            <a:r>
              <a:rPr lang="en-US" dirty="0" err="1"/>
              <a:t>lẫn</a:t>
            </a:r>
            <a:r>
              <a:rPr lang="en-US" dirty="0"/>
              <a:t> </a:t>
            </a:r>
            <a:r>
              <a:rPr lang="en-US" dirty="0" err="1"/>
              <a:t>nhau</a:t>
            </a:r>
            <a:r>
              <a:rPr lang="en-US" dirty="0"/>
              <a:t> </a:t>
            </a:r>
            <a:r>
              <a:rPr lang="en-US" dirty="0" err="1"/>
              <a:t>có</a:t>
            </a:r>
            <a:r>
              <a:rPr lang="en-US" dirty="0"/>
              <a:t> </a:t>
            </a:r>
            <a:r>
              <a:rPr lang="en-US" dirty="0" err="1"/>
              <a:t>một</a:t>
            </a:r>
            <a:r>
              <a:rPr lang="en-US" dirty="0"/>
              <a:t> </a:t>
            </a:r>
            <a:r>
              <a:rPr lang="en-US" dirty="0" err="1"/>
              <a:t>số</a:t>
            </a:r>
            <a:r>
              <a:rPr lang="en-US" dirty="0"/>
              <a:t> </a:t>
            </a:r>
            <a:r>
              <a:rPr lang="en-US" dirty="0" err="1"/>
              <a:t>lợi</a:t>
            </a:r>
            <a:r>
              <a:rPr lang="en-US" dirty="0"/>
              <a:t> </a:t>
            </a:r>
            <a:r>
              <a:rPr lang="en-US" dirty="0" err="1"/>
              <a:t>thế</a:t>
            </a:r>
            <a:r>
              <a:rPr lang="en-US" dirty="0"/>
              <a:t>:</a:t>
            </a:r>
          </a:p>
          <a:p>
            <a:pPr marL="0" indent="0">
              <a:buNone/>
            </a:pPr>
            <a:r>
              <a:rPr lang="en-US" dirty="0"/>
              <a:t>+ </a:t>
            </a:r>
            <a:r>
              <a:rPr lang="vi-VN" dirty="0"/>
              <a:t>Nó có thể áp dụng cho bất kỳ số lượng quy trình nào trên một bộ xử lý đơn hoặc nhiều bộ xử lý chia sẻ bộ nhớ chính.</a:t>
            </a:r>
            <a:endParaRPr lang="en-US" dirty="0"/>
          </a:p>
          <a:p>
            <a:pPr marL="0" indent="0">
              <a:buNone/>
            </a:pPr>
            <a:r>
              <a:rPr lang="en-US" dirty="0"/>
              <a:t>+ </a:t>
            </a:r>
            <a:r>
              <a:rPr lang="vi-VN" dirty="0"/>
              <a:t>Nó rất đơn giản và do đó dễ dàng để xác minh.</a:t>
            </a:r>
            <a:endParaRPr lang="en-US" dirty="0"/>
          </a:p>
          <a:p>
            <a:pPr marL="0" indent="0">
              <a:buNone/>
            </a:pPr>
            <a:r>
              <a:rPr lang="en-US" dirty="0"/>
              <a:t>+  </a:t>
            </a:r>
            <a:r>
              <a:rPr lang="vi-VN" dirty="0"/>
              <a:t>Nó có thể được sử dụng để hỗ trợ nhiều phần quan trọng; Mỗi phần quan trọng có thể được xác định bởi biến riêng của nó.</a:t>
            </a:r>
            <a:endParaRPr lang="en-US" dirty="0"/>
          </a:p>
          <a:p>
            <a:r>
              <a:rPr lang="vi-VN" dirty="0"/>
              <a:t>Có một số nhược điểm nghiêm trọng:</a:t>
            </a:r>
            <a:endParaRPr lang="en-US" dirty="0">
              <a:latin typeface="Century Gothic" panose="020B0502020202020204" pitchFamily="34" charset="0"/>
            </a:endParaRPr>
          </a:p>
          <a:p>
            <a:pPr>
              <a:buFont typeface="Arial" panose="020B0604020202020204" pitchFamily="34" charset="0"/>
              <a:buChar char="•"/>
            </a:pPr>
            <a:r>
              <a:rPr lang="vi-VN" dirty="0"/>
              <a:t>Chờ đợi bận rộn được sử dụng: Do đó, trong khi một quá trình đang chờ truy cập vào một phần quan trọng, nó tiếp tục tiêu tốn thời gian của bộ xử lý.</a:t>
            </a:r>
            <a:endParaRPr lang="en-US" dirty="0"/>
          </a:p>
          <a:p>
            <a:pPr>
              <a:buFont typeface="Arial" panose="020B0604020202020204" pitchFamily="34" charset="0"/>
              <a:buChar char="•"/>
            </a:pPr>
            <a:r>
              <a:rPr lang="vi-VN" dirty="0"/>
              <a:t>Có thể chết đói: Khi một quy trình rời khỏi một phần quan trọng và nhiều hơn một quy trình đang chờ đợi, việc lựa chọn quy trình chờ đợi là tùy ý. Do đó, một số quá trình có thể bị từ chối truy cập vô thời hạn.</a:t>
            </a:r>
            <a:endParaRPr lang="en-US" dirty="0"/>
          </a:p>
          <a:p>
            <a:pPr>
              <a:buFont typeface="Arial" panose="020B0604020202020204" pitchFamily="34" charset="0"/>
              <a:buChar char="•"/>
            </a:pPr>
            <a:r>
              <a:rPr lang="vi-VN" dirty="0"/>
              <a:t>Bế tắc là có thể: Hãy xem xét kịch bản sau đây trên một hệ thống bộ xử lý đơn. Quy trình P1 thực hiện lệnh đặc biệt (ví dụ: so sánh &amp;hoán đổi, trao đổi) và đi vào phần quan trọng của nó. P1 sau đó bị gián đoạn để cung cấp cho bộ xử lý P2, có mức độ ưu tiên cao hơn. Nếu P2 bây giờ cố gắng sử dụng cùng một tài nguyên với P1, nó sẽ bị từ chối truy cập vì cơ chế loại trừ lẫn nhau.</a:t>
            </a:r>
            <a:endParaRPr lang="en-US" dirty="0"/>
          </a:p>
          <a:p>
            <a:pPr marL="0" indent="0">
              <a:buNone/>
            </a:pPr>
            <a:r>
              <a:rPr lang="vi-VN" dirty="0"/>
              <a:t>Do đó, nó sẽ đi vào một vòng lặp chờ đợi bận rộn.</a:t>
            </a:r>
            <a:r>
              <a:rPr lang="en-US" dirty="0"/>
              <a:t> </a:t>
            </a:r>
            <a:r>
              <a:rPr lang="vi-VN" dirty="0"/>
              <a:t>Tuy nhiên, P1 sẽ không bao giờ bị vá lỗi vì nó có mức độ ưu tiên thấp hơn so với một quy trình sẵn sàng khác, P2.</a:t>
            </a:r>
            <a:endParaRPr lang="en-US" dirty="0"/>
          </a:p>
        </p:txBody>
      </p:sp>
    </p:spTree>
    <p:extLst>
      <p:ext uri="{BB962C8B-B14F-4D97-AF65-F5344CB8AC3E}">
        <p14:creationId xmlns:p14="http://schemas.microsoft.com/office/powerpoint/2010/main" val="244073689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7BECC87-3F15-41E8-E206-DBEA4C5BD475}"/>
              </a:ext>
            </a:extLst>
          </p:cNvPr>
          <p:cNvSpPr>
            <a:spLocks noGrp="1"/>
          </p:cNvSpPr>
          <p:nvPr>
            <p:ph type="title"/>
          </p:nvPr>
        </p:nvSpPr>
        <p:spPr>
          <a:xfrm>
            <a:off x="2592924" y="624110"/>
            <a:ext cx="8753587" cy="1053615"/>
          </a:xfrm>
        </p:spPr>
        <p:txBody>
          <a:bodyPr>
            <a:normAutofit fontScale="90000"/>
          </a:bodyPr>
          <a:lstStyle/>
          <a:p>
            <a:r>
              <a:rPr lang="en-US" dirty="0">
                <a:highlight>
                  <a:srgbClr val="00FFFF"/>
                </a:highlight>
                <a:latin typeface="Goudy Old Style" panose="02020502050305020303" pitchFamily="18" charset="0"/>
              </a:rPr>
              <a:t>VIDEO HƯỚNG DẪN MUTUAL EXCLUSION: HARDWARE SUPPORT</a:t>
            </a:r>
          </a:p>
        </p:txBody>
      </p:sp>
      <p:pic>
        <p:nvPicPr>
          <p:cNvPr id="4" name="Online Media 3" title="OS L17- Hardware Support For Mutual Exclusion">
            <a:hlinkClick r:id="" action="ppaction://media"/>
            <a:extLst>
              <a:ext uri="{FF2B5EF4-FFF2-40B4-BE49-F238E27FC236}">
                <a16:creationId xmlns:a16="http://schemas.microsoft.com/office/drawing/2014/main" id="{770A47F6-460B-43BC-CA29-0E479B5D6480}"/>
              </a:ext>
            </a:extLst>
          </p:cNvPr>
          <p:cNvPicPr>
            <a:picLocks noGrp="1" noRot="1" noChangeAspect="1"/>
          </p:cNvPicPr>
          <p:nvPr>
            <p:ph idx="4294967295"/>
            <a:videoFile r:link="rId1"/>
          </p:nvPr>
        </p:nvPicPr>
        <p:blipFill>
          <a:blip r:embed="rId3"/>
          <a:stretch>
            <a:fillRect/>
          </a:stretch>
        </p:blipFill>
        <p:spPr>
          <a:xfrm>
            <a:off x="3024643" y="1905000"/>
            <a:ext cx="7411196" cy="4187713"/>
          </a:xfrm>
          <a:prstGeom prst="rect">
            <a:avLst/>
          </a:prstGeom>
        </p:spPr>
      </p:pic>
    </p:spTree>
    <p:extLst>
      <p:ext uri="{BB962C8B-B14F-4D97-AF65-F5344CB8AC3E}">
        <p14:creationId xmlns:p14="http://schemas.microsoft.com/office/powerpoint/2010/main" val="2997292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270</TotalTime>
  <Words>1879</Words>
  <Application>Microsoft Office PowerPoint</Application>
  <PresentationFormat>Widescreen</PresentationFormat>
  <Paragraphs>84</Paragraphs>
  <Slides>11</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Century Gothic</vt:lpstr>
      <vt:lpstr>Goudy Old Style</vt:lpstr>
      <vt:lpstr>Tahoma</vt:lpstr>
      <vt:lpstr>Times New Roman</vt:lpstr>
      <vt:lpstr>Wingdings 3</vt:lpstr>
      <vt:lpstr>Wisp</vt:lpstr>
      <vt:lpstr>MSSV: 522H0120 CHỦ ĐỀ 4</vt:lpstr>
      <vt:lpstr>1. Khái niệm của interrupt disabling </vt:lpstr>
      <vt:lpstr>2. Special machine instructions</vt:lpstr>
      <vt:lpstr>The COMPARE&amp;SWAP INSTRUCTION, còn được gọi là lệnh so sánh và trao đổi, có thể được định nghĩa như sau: [HERL90]:</vt:lpstr>
      <vt:lpstr>Figure 5.2 Hardware Support for Mutual Exclusion</vt:lpstr>
      <vt:lpstr>The COMPARE&amp;SWAP INSTRUCTION, còn được gọi là lệnh so sánh và trao đổi, có thể được định nghĩa như sau: [HERL90]:</vt:lpstr>
      <vt:lpstr>EXCHANGE INSTRUCTION</vt:lpstr>
      <vt:lpstr>PROPERTIES OF THE MACHINE-INSTRUCTION APPROACH</vt:lpstr>
      <vt:lpstr>VIDEO HƯỚNG DẪN MUTUAL EXCLUSION: HARDWARE SUPPORT</vt:lpstr>
      <vt:lpstr>Các hình ảnh liên quan đến MUTUAL EXCLUSION: HARDWARE SUPPORT</vt:lpstr>
      <vt:lpstr>END OF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4</dc:title>
  <dc:creator>Việt Hoàng Nguyễn Đình</dc:creator>
  <cp:lastModifiedBy>Việt Hoàng Nguyễn Đình</cp:lastModifiedBy>
  <cp:revision>3</cp:revision>
  <dcterms:created xsi:type="dcterms:W3CDTF">2023-04-25T09:05:36Z</dcterms:created>
  <dcterms:modified xsi:type="dcterms:W3CDTF">2023-04-26T04:45:49Z</dcterms:modified>
</cp:coreProperties>
</file>