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58" r:id="rId1"/>
  </p:sldMasterIdLst>
  <p:sldIdLst>
    <p:sldId id="256" r:id="rId2"/>
    <p:sldId id="257" r:id="rId3"/>
    <p:sldId id="258" r:id="rId4"/>
    <p:sldId id="260" r:id="rId5"/>
    <p:sldId id="261" r:id="rId6"/>
    <p:sldId id="259" r:id="rId7"/>
    <p:sldId id="263" r:id="rId8"/>
    <p:sldId id="262"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US"/>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1629883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502207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58789416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8542704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1593108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736193-EDE3-4BB5-AE5F-E6E5472AB8BE}"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1482507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E7736193-EDE3-4BB5-AE5F-E6E5472AB8BE}" type="datetimeFigureOut">
              <a:rPr lang="en-US" smtClean="0"/>
              <a:t>5/16/2023</a:t>
            </a:fld>
            <a:endParaRPr lang="en-US"/>
          </a:p>
        </p:txBody>
      </p:sp>
      <p:sp>
        <p:nvSpPr>
          <p:cNvPr id="8" name="Footer Placeholder 7"/>
          <p:cNvSpPr>
            <a:spLocks noGrp="1"/>
          </p:cNvSpPr>
          <p:nvPr>
            <p:ph type="ftr" sz="quarter" idx="11"/>
          </p:nvPr>
        </p:nvSpPr>
        <p:spPr>
          <a:xfrm>
            <a:off x="561111" y="6391838"/>
            <a:ext cx="3644282" cy="304801"/>
          </a:xfrm>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79801252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12095694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744803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47038976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736193-EDE3-4BB5-AE5F-E6E5472AB8BE}" type="datetimeFigureOut">
              <a:rPr lang="en-US" smtClean="0"/>
              <a:t>5/16/2023</a:t>
            </a:fld>
            <a:endParaRPr lang="en-US"/>
          </a:p>
        </p:txBody>
      </p:sp>
      <p:sp>
        <p:nvSpPr>
          <p:cNvPr id="5" name="Footer Placeholder 4"/>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9438480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736193-EDE3-4BB5-AE5F-E6E5472AB8B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38554235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736193-EDE3-4BB5-AE5F-E6E5472AB8BE}" type="datetimeFigureOut">
              <a:rPr lang="en-US" smtClean="0"/>
              <a:t>5/16/2023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174465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736193-EDE3-4BB5-AE5F-E6E5472AB8BE}" type="datetimeFigureOut">
              <a:rPr lang="en-US" smtClean="0"/>
              <a:t>5/16/2023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6785003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7736193-EDE3-4BB5-AE5F-E6E5472AB8BE}" type="datetimeFigureOut">
              <a:rPr lang="en-US" smtClean="0"/>
              <a:t>5/16/2023</a:t>
            </a:fld>
            <a:endParaRPr lang="en-US"/>
          </a:p>
        </p:txBody>
      </p:sp>
      <p:sp>
        <p:nvSpPr>
          <p:cNvPr id="3" name="Footer Placeholder 2"/>
          <p:cNvSpPr>
            <a:spLocks noGrp="1"/>
          </p:cNvSpPr>
          <p:nvPr>
            <p:ph type="ftr" sz="quarter" idx="11"/>
          </p:nvPr>
        </p:nvSpPr>
        <p:spPr/>
        <p:txBody>
          <a:bodyPr/>
          <a:lstStyle/>
          <a:p>
            <a:endParaRPr lang="en-US"/>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5280176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3469593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736193-EDE3-4BB5-AE5F-E6E5472AB8BE}" type="datetimeFigureOut">
              <a:rPr lang="en-US" smtClean="0"/>
              <a:t>5/16/2023</a:t>
            </a:fld>
            <a:endParaRPr lang="en-US"/>
          </a:p>
        </p:txBody>
      </p:sp>
      <p:sp>
        <p:nvSpPr>
          <p:cNvPr id="6" name="Footer Placeholder 5"/>
          <p:cNvSpPr>
            <a:spLocks noGrp="1"/>
          </p:cNvSpPr>
          <p:nvPr>
            <p:ph type="ftr" sz="quarter" idx="11"/>
          </p:nvPr>
        </p:nvSpPr>
        <p:spPr/>
        <p:txBody>
          <a:bodyPr/>
          <a:lstStyle/>
          <a:p>
            <a:endParaRPr lang="en-US"/>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1CC2C9B9-B4B7-45CC-A7EB-16F8BADE9045}" type="slidenum">
              <a:rPr lang="en-US" smtClean="0"/>
              <a:t>‹#›</a:t>
            </a:fld>
            <a:endParaRPr lang="en-US"/>
          </a:p>
        </p:txBody>
      </p:sp>
    </p:spTree>
    <p:extLst>
      <p:ext uri="{BB962C8B-B14F-4D97-AF65-F5344CB8AC3E}">
        <p14:creationId xmlns:p14="http://schemas.microsoft.com/office/powerpoint/2010/main" val="2757749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E7736193-EDE3-4BB5-AE5F-E6E5472AB8BE}" type="datetimeFigureOut">
              <a:rPr lang="en-US" smtClean="0"/>
              <a:t>5/16/2023</a:t>
            </a:fld>
            <a:endParaRPr lang="en-US"/>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US"/>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1CC2C9B9-B4B7-45CC-A7EB-16F8BADE9045}" type="slidenum">
              <a:rPr lang="en-US" smtClean="0"/>
              <a:t>‹#›</a:t>
            </a:fld>
            <a:endParaRPr lang="en-US"/>
          </a:p>
        </p:txBody>
      </p:sp>
    </p:spTree>
    <p:extLst>
      <p:ext uri="{BB962C8B-B14F-4D97-AF65-F5344CB8AC3E}">
        <p14:creationId xmlns:p14="http://schemas.microsoft.com/office/powerpoint/2010/main" val="410175959"/>
      </p:ext>
    </p:extLst>
  </p:cSld>
  <p:clrMap bg1="lt1" tx1="dk1" bg2="lt2" tx2="dk2" accent1="accent1" accent2="accent2" accent3="accent3" accent4="accent4" accent5="accent5" accent6="accent6" hlink="hlink" folHlink="folHlink"/>
  <p:sldLayoutIdLst>
    <p:sldLayoutId id="2147484359" r:id="rId1"/>
    <p:sldLayoutId id="2147484360" r:id="rId2"/>
    <p:sldLayoutId id="2147484361" r:id="rId3"/>
    <p:sldLayoutId id="2147484362" r:id="rId4"/>
    <p:sldLayoutId id="2147484363" r:id="rId5"/>
    <p:sldLayoutId id="2147484364" r:id="rId6"/>
    <p:sldLayoutId id="2147484365" r:id="rId7"/>
    <p:sldLayoutId id="2147484366" r:id="rId8"/>
    <p:sldLayoutId id="2147484367" r:id="rId9"/>
    <p:sldLayoutId id="2147484368" r:id="rId10"/>
    <p:sldLayoutId id="2147484369" r:id="rId11"/>
    <p:sldLayoutId id="2147484370" r:id="rId12"/>
    <p:sldLayoutId id="2147484371" r:id="rId13"/>
    <p:sldLayoutId id="2147484372" r:id="rId14"/>
    <p:sldLayoutId id="2147484373" r:id="rId15"/>
    <p:sldLayoutId id="2147484374" r:id="rId16"/>
    <p:sldLayoutId id="214748437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peg"/><Relationship Id="rId1" Type="http://schemas.openxmlformats.org/officeDocument/2006/relationships/slideLayout" Target="../slideLayouts/slideLayout2.xml"/><Relationship Id="rId5" Type="http://schemas.openxmlformats.org/officeDocument/2006/relationships/image" Target="../media/image8.jpg"/><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slideLayout" Target="../slideLayouts/slideLayout2.xml"/><Relationship Id="rId1" Type="http://schemas.openxmlformats.org/officeDocument/2006/relationships/video" Target="https://www.youtube.com/embed/p9yZNLeOj4s?feature=oembed"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video" Target="https://www.youtube.com/embed/6gxPRb5Lg2I?feature=oembed" TargetMode="External"/><Relationship Id="rId4" Type="http://schemas.openxmlformats.org/officeDocument/2006/relationships/image" Target="../media/image12.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 name="Freeform 5">
            <a:extLst>
              <a:ext uri="{FF2B5EF4-FFF2-40B4-BE49-F238E27FC236}">
                <a16:creationId xmlns:a16="http://schemas.microsoft.com/office/drawing/2014/main" id="{2D529E20-662F-4915-ACD7-970C026FDB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5677511" flipH="1">
            <a:off x="3527283" y="185788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pic>
        <p:nvPicPr>
          <p:cNvPr id="4" name="Picture 3" descr="A mosaic of colorful geometric shapes">
            <a:extLst>
              <a:ext uri="{FF2B5EF4-FFF2-40B4-BE49-F238E27FC236}">
                <a16:creationId xmlns:a16="http://schemas.microsoft.com/office/drawing/2014/main" id="{866BB9A3-FED9-F6F0-D54F-1D6571E1FF8C}"/>
              </a:ext>
            </a:extLst>
          </p:cNvPr>
          <p:cNvPicPr>
            <a:picLocks noChangeAspect="1"/>
          </p:cNvPicPr>
          <p:nvPr/>
        </p:nvPicPr>
        <p:blipFill rotWithShape="1">
          <a:blip r:embed="rId2"/>
          <a:srcRect l="3815" r="37922" b="2"/>
          <a:stretch/>
        </p:blipFill>
        <p:spPr>
          <a:xfrm>
            <a:off x="423337" y="402166"/>
            <a:ext cx="4932951" cy="6053670"/>
          </a:xfrm>
          <a:custGeom>
            <a:avLst/>
            <a:gdLst/>
            <a:ahLst/>
            <a:cxnLst/>
            <a:rect l="l" t="t" r="r" b="b"/>
            <a:pathLst>
              <a:path w="4932951" h="6053670">
                <a:moveTo>
                  <a:pt x="0" y="0"/>
                </a:moveTo>
                <a:lnTo>
                  <a:pt x="3678393" y="0"/>
                </a:lnTo>
                <a:lnTo>
                  <a:pt x="4478865" y="0"/>
                </a:lnTo>
                <a:lnTo>
                  <a:pt x="4931853" y="0"/>
                </a:lnTo>
                <a:lnTo>
                  <a:pt x="4908487" y="137419"/>
                </a:lnTo>
                <a:lnTo>
                  <a:pt x="4886218" y="274232"/>
                </a:lnTo>
                <a:lnTo>
                  <a:pt x="4864421" y="411650"/>
                </a:lnTo>
                <a:lnTo>
                  <a:pt x="4845759" y="549673"/>
                </a:lnTo>
                <a:lnTo>
                  <a:pt x="4826941" y="687092"/>
                </a:lnTo>
                <a:lnTo>
                  <a:pt x="4809377" y="825115"/>
                </a:lnTo>
                <a:lnTo>
                  <a:pt x="4794322" y="961323"/>
                </a:lnTo>
                <a:lnTo>
                  <a:pt x="4780052" y="1099347"/>
                </a:lnTo>
                <a:lnTo>
                  <a:pt x="4767035" y="1236765"/>
                </a:lnTo>
                <a:lnTo>
                  <a:pt x="4755744" y="1371761"/>
                </a:lnTo>
                <a:lnTo>
                  <a:pt x="4744453" y="1508574"/>
                </a:lnTo>
                <a:lnTo>
                  <a:pt x="4735044" y="1643572"/>
                </a:lnTo>
                <a:lnTo>
                  <a:pt x="4727674" y="1778568"/>
                </a:lnTo>
                <a:lnTo>
                  <a:pt x="4719990" y="1912960"/>
                </a:lnTo>
                <a:lnTo>
                  <a:pt x="4713560" y="2046141"/>
                </a:lnTo>
                <a:lnTo>
                  <a:pt x="4709012" y="2178111"/>
                </a:lnTo>
                <a:lnTo>
                  <a:pt x="4705092" y="2310081"/>
                </a:lnTo>
                <a:lnTo>
                  <a:pt x="4701328" y="2440840"/>
                </a:lnTo>
                <a:lnTo>
                  <a:pt x="4699603" y="2569783"/>
                </a:lnTo>
                <a:lnTo>
                  <a:pt x="4697721" y="2698726"/>
                </a:lnTo>
                <a:lnTo>
                  <a:pt x="4696780" y="2825853"/>
                </a:lnTo>
                <a:lnTo>
                  <a:pt x="4697721" y="2951770"/>
                </a:lnTo>
                <a:lnTo>
                  <a:pt x="4697721" y="3076475"/>
                </a:lnTo>
                <a:lnTo>
                  <a:pt x="4699603" y="3199970"/>
                </a:lnTo>
                <a:lnTo>
                  <a:pt x="4702426" y="3321043"/>
                </a:lnTo>
                <a:lnTo>
                  <a:pt x="4705092" y="3440906"/>
                </a:lnTo>
                <a:lnTo>
                  <a:pt x="4708071" y="3558347"/>
                </a:lnTo>
                <a:lnTo>
                  <a:pt x="4712619" y="3675183"/>
                </a:lnTo>
                <a:lnTo>
                  <a:pt x="4717480" y="3790203"/>
                </a:lnTo>
                <a:lnTo>
                  <a:pt x="4721871" y="3902801"/>
                </a:lnTo>
                <a:lnTo>
                  <a:pt x="4734260" y="4122549"/>
                </a:lnTo>
                <a:lnTo>
                  <a:pt x="4747433" y="4333217"/>
                </a:lnTo>
                <a:lnTo>
                  <a:pt x="4761233" y="4535409"/>
                </a:lnTo>
                <a:lnTo>
                  <a:pt x="4776445" y="4726705"/>
                </a:lnTo>
                <a:lnTo>
                  <a:pt x="4792283" y="4909526"/>
                </a:lnTo>
                <a:lnTo>
                  <a:pt x="4809377" y="5079029"/>
                </a:lnTo>
                <a:lnTo>
                  <a:pt x="4826157" y="5238240"/>
                </a:lnTo>
                <a:lnTo>
                  <a:pt x="4842936" y="5384739"/>
                </a:lnTo>
                <a:lnTo>
                  <a:pt x="4858775" y="5519131"/>
                </a:lnTo>
                <a:lnTo>
                  <a:pt x="4873830" y="5638388"/>
                </a:lnTo>
                <a:lnTo>
                  <a:pt x="4888100" y="5746143"/>
                </a:lnTo>
                <a:lnTo>
                  <a:pt x="4900019" y="5836948"/>
                </a:lnTo>
                <a:lnTo>
                  <a:pt x="4911310" y="5913225"/>
                </a:lnTo>
                <a:lnTo>
                  <a:pt x="4927462" y="6017953"/>
                </a:lnTo>
                <a:lnTo>
                  <a:pt x="4932951" y="6053670"/>
                </a:lnTo>
                <a:lnTo>
                  <a:pt x="4478865" y="6053670"/>
                </a:lnTo>
                <a:lnTo>
                  <a:pt x="3683097" y="6053670"/>
                </a:lnTo>
                <a:lnTo>
                  <a:pt x="0" y="6053670"/>
                </a:lnTo>
                <a:close/>
              </a:path>
            </a:pathLst>
          </a:custGeom>
          <a:noFill/>
        </p:spPr>
      </p:pic>
      <p:sp>
        <p:nvSpPr>
          <p:cNvPr id="47" name="Freeform 5">
            <a:extLst>
              <a:ext uri="{FF2B5EF4-FFF2-40B4-BE49-F238E27FC236}">
                <a16:creationId xmlns:a16="http://schemas.microsoft.com/office/drawing/2014/main" id="{1AD5EB79-7F9A-4BBC-92A5-188382CBA1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sp useBgFill="1">
        <p:nvSpPr>
          <p:cNvPr id="38" name="Title 1">
            <a:extLst>
              <a:ext uri="{FF2B5EF4-FFF2-40B4-BE49-F238E27FC236}">
                <a16:creationId xmlns:a16="http://schemas.microsoft.com/office/drawing/2014/main" id="{C3593A3F-E735-77A3-8300-AE62B0AFBF9A}"/>
              </a:ext>
            </a:extLst>
          </p:cNvPr>
          <p:cNvSpPr>
            <a:spLocks noGrp="1"/>
          </p:cNvSpPr>
          <p:nvPr>
            <p:ph type="ctrTitle"/>
          </p:nvPr>
        </p:nvSpPr>
        <p:spPr>
          <a:xfrm>
            <a:off x="5695061" y="1241266"/>
            <a:ext cx="5428551" cy="3153753"/>
          </a:xfrm>
        </p:spPr>
        <p:txBody>
          <a:bodyPr tIns="182880" bIns="182880">
            <a:normAutofit/>
          </a:bodyPr>
          <a:lstStyle/>
          <a:p>
            <a:r>
              <a:rPr lang="en-US" dirty="0" err="1">
                <a:solidFill>
                  <a:srgbClr val="0070C0"/>
                </a:solidFill>
                <a:latin typeface="Arial" panose="020B0604020202020204" pitchFamily="34" charset="0"/>
                <a:cs typeface="Arial" panose="020B0604020202020204" pitchFamily="34" charset="0"/>
              </a:rPr>
              <a:t>Chủ</a:t>
            </a:r>
            <a:r>
              <a:rPr lang="en-US" dirty="0">
                <a:solidFill>
                  <a:srgbClr val="0070C0"/>
                </a:solidFill>
                <a:latin typeface="Arial" panose="020B0604020202020204" pitchFamily="34" charset="0"/>
                <a:cs typeface="Arial" panose="020B0604020202020204" pitchFamily="34" charset="0"/>
              </a:rPr>
              <a:t> </a:t>
            </a:r>
            <a:r>
              <a:rPr lang="en-US" dirty="0" err="1">
                <a:solidFill>
                  <a:srgbClr val="0070C0"/>
                </a:solidFill>
                <a:latin typeface="Arial" panose="020B0604020202020204" pitchFamily="34" charset="0"/>
                <a:cs typeface="Arial" panose="020B0604020202020204" pitchFamily="34" charset="0"/>
              </a:rPr>
              <a:t>đề</a:t>
            </a:r>
            <a:r>
              <a:rPr lang="en-US" dirty="0">
                <a:solidFill>
                  <a:srgbClr val="0070C0"/>
                </a:solidFill>
                <a:latin typeface="Arial" panose="020B0604020202020204" pitchFamily="34" charset="0"/>
                <a:cs typeface="Arial" panose="020B0604020202020204" pitchFamily="34" charset="0"/>
              </a:rPr>
              <a:t> 4</a:t>
            </a:r>
            <a:r>
              <a:rPr lang="en-US" dirty="0">
                <a:solidFill>
                  <a:srgbClr val="FF0000"/>
                </a:solidFill>
                <a:latin typeface="Arial" panose="020B0604020202020204" pitchFamily="34" charset="0"/>
                <a:cs typeface="Arial" panose="020B0604020202020204" pitchFamily="34" charset="0"/>
              </a:rPr>
              <a:t>:</a:t>
            </a:r>
            <a:br>
              <a:rPr lang="en-US" dirty="0">
                <a:solidFill>
                  <a:srgbClr val="FF0000"/>
                </a:solidFill>
                <a:latin typeface="Arial" panose="020B0604020202020204" pitchFamily="34" charset="0"/>
                <a:cs typeface="Arial" panose="020B0604020202020204" pitchFamily="34" charset="0"/>
              </a:rPr>
            </a:br>
            <a:r>
              <a:rPr lang="en-US" dirty="0">
                <a:solidFill>
                  <a:srgbClr val="FF0000"/>
                </a:solidFill>
                <a:latin typeface="Arial" panose="020B0604020202020204" pitchFamily="34" charset="0"/>
                <a:cs typeface="Arial" panose="020B0604020202020204" pitchFamily="34" charset="0"/>
              </a:rPr>
              <a:t>Locality and virtual memory</a:t>
            </a:r>
          </a:p>
        </p:txBody>
      </p:sp>
      <p:sp useBgFill="1">
        <p:nvSpPr>
          <p:cNvPr id="40" name="Subtitle 2">
            <a:extLst>
              <a:ext uri="{FF2B5EF4-FFF2-40B4-BE49-F238E27FC236}">
                <a16:creationId xmlns:a16="http://schemas.microsoft.com/office/drawing/2014/main" id="{8C9CBC84-F0D5-F7BE-6145-63C8057F4DF8}"/>
              </a:ext>
            </a:extLst>
          </p:cNvPr>
          <p:cNvSpPr>
            <a:spLocks noGrp="1"/>
          </p:cNvSpPr>
          <p:nvPr>
            <p:ph type="subTitle" idx="1"/>
          </p:nvPr>
        </p:nvSpPr>
        <p:spPr>
          <a:xfrm>
            <a:off x="5695061" y="4591665"/>
            <a:ext cx="5428551" cy="1622322"/>
          </a:xfrm>
        </p:spPr>
        <p:txBody>
          <a:bodyPr>
            <a:normAutofit/>
          </a:bodyPr>
          <a:lstStyle/>
          <a:p>
            <a:r>
              <a:rPr lang="en-US" dirty="0">
                <a:solidFill>
                  <a:srgbClr val="00B050"/>
                </a:solidFill>
                <a:latin typeface="Elephant" panose="02020904090505020303" pitchFamily="18" charset="0"/>
              </a:rPr>
              <a:t>MSSV: 522H0120</a:t>
            </a:r>
          </a:p>
        </p:txBody>
      </p:sp>
      <p:sp>
        <p:nvSpPr>
          <p:cNvPr id="49" name="Rectangle 48">
            <a:extLst>
              <a:ext uri="{FF2B5EF4-FFF2-40B4-BE49-F238E27FC236}">
                <a16:creationId xmlns:a16="http://schemas.microsoft.com/office/drawing/2014/main" id="{B9B8A17F-DC3A-4D9A-AA53-9BFB894CD7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175512500"/>
      </p:ext>
    </p:extLst>
  </p:cSld>
  <p:clrMapOvr>
    <a:masterClrMapping/>
  </p:clrMapOvr>
  <mc:AlternateContent xmlns:mc="http://schemas.openxmlformats.org/markup-compatibility/2006">
    <mc:Choice xmlns:p14="http://schemas.microsoft.com/office/powerpoint/2010/main" Requires="p14">
      <p:transition spd="slow" p14:dur="1300">
        <p14:pan dir="u"/>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40">
                                            <p:bg/>
                                          </p:spTgt>
                                        </p:tgtEl>
                                        <p:attrNameLst>
                                          <p:attrName>style.visibility</p:attrName>
                                        </p:attrNameLst>
                                      </p:cBhvr>
                                      <p:to>
                                        <p:strVal val="visible"/>
                                      </p:to>
                                    </p:set>
                                    <p:animEffect transition="in" filter="fade">
                                      <p:cBhvr>
                                        <p:cTn id="7" dur="400"/>
                                        <p:tgtEl>
                                          <p:spTgt spid="40">
                                            <p:bg/>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2000"/>
                                  </p:stCondLst>
                                  <p:iterate type="lt">
                                    <p:tmPct val="10000"/>
                                  </p:iterate>
                                  <p:childTnLst>
                                    <p:set>
                                      <p:cBhvr>
                                        <p:cTn id="11" dur="1" fill="hold">
                                          <p:stCondLst>
                                            <p:cond delay="0"/>
                                          </p:stCondLst>
                                        </p:cTn>
                                        <p:tgtEl>
                                          <p:spTgt spid="40">
                                            <p:txEl>
                                              <p:pRg st="0" end="0"/>
                                            </p:txEl>
                                          </p:spTgt>
                                        </p:tgtEl>
                                        <p:attrNameLst>
                                          <p:attrName>style.visibility</p:attrName>
                                        </p:attrNameLst>
                                      </p:cBhvr>
                                      <p:to>
                                        <p:strVal val="visible"/>
                                      </p:to>
                                    </p:set>
                                    <p:animEffect transition="in" filter="fade">
                                      <p:cBhvr>
                                        <p:cTn id="12" dur="400"/>
                                        <p:tgtEl>
                                          <p:spTgt spid="40">
                                            <p:txEl>
                                              <p:pRg st="0" end="0"/>
                                            </p:txEl>
                                          </p:spTgt>
                                        </p:tgtEl>
                                      </p:cBhvr>
                                    </p:animEffect>
                                  </p:childTnLst>
                                </p:cTn>
                              </p:par>
                              <p:par>
                                <p:cTn id="13" presetID="10" presetClass="entr" presetSubtype="0" fill="hold" grpId="0" nodeType="withEffect">
                                  <p:stCondLst>
                                    <p:cond delay="1000"/>
                                  </p:stCondLst>
                                  <p:iterate type="lt">
                                    <p:tmPct val="10000"/>
                                  </p:iterate>
                                  <p:childTnLst>
                                    <p:set>
                                      <p:cBhvr>
                                        <p:cTn id="14" dur="1" fill="hold">
                                          <p:stCondLst>
                                            <p:cond delay="0"/>
                                          </p:stCondLst>
                                        </p:cTn>
                                        <p:tgtEl>
                                          <p:spTgt spid="38"/>
                                        </p:tgtEl>
                                        <p:attrNameLst>
                                          <p:attrName>style.visibility</p:attrName>
                                        </p:attrNameLst>
                                      </p:cBhvr>
                                      <p:to>
                                        <p:strVal val="visible"/>
                                      </p:to>
                                    </p:set>
                                    <p:animEffect transition="in" filter="fade">
                                      <p:cBhvr>
                                        <p:cTn id="15" dur="4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build="p" animBg="1"/>
    </p:bldLst>
  </p:timing>
</p:sld>
</file>

<file path=ppt/slides/slide10.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91000"/>
                <a:satMod val="164000"/>
                <a:lumMod val="74000"/>
              </a:schemeClr>
              <a:schemeClr val="bg2">
                <a:hueMod val="124000"/>
                <a:satMod val="140000"/>
                <a:lumMod val="142000"/>
              </a:schemeClr>
            </a:duotone>
          </a:blip>
          <a:stretch/>
        </a:blipFill>
        <a:effectLst/>
      </p:bgPr>
    </p:bg>
    <p:spTree>
      <p:nvGrpSpPr>
        <p:cNvPr id="1" name=""/>
        <p:cNvGrpSpPr/>
        <p:nvPr/>
      </p:nvGrpSpPr>
      <p:grpSpPr>
        <a:xfrm>
          <a:off x="0" y="0"/>
          <a:ext cx="0" cy="0"/>
          <a:chOff x="0" y="0"/>
          <a:chExt cx="0" cy="0"/>
        </a:xfrm>
      </p:grpSpPr>
      <p:grpSp>
        <p:nvGrpSpPr>
          <p:cNvPr id="8" name="Group 7">
            <a:extLst>
              <a:ext uri="{FF2B5EF4-FFF2-40B4-BE49-F238E27FC236}">
                <a16:creationId xmlns:a16="http://schemas.microsoft.com/office/drawing/2014/main" id="{93E10248-AF0E-477D-B4D2-47C02CE4E35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9" name="Rectangle 8">
              <a:extLst>
                <a:ext uri="{FF2B5EF4-FFF2-40B4-BE49-F238E27FC236}">
                  <a16:creationId xmlns:a16="http://schemas.microsoft.com/office/drawing/2014/main" id="{533010C2-2DA5-460F-A40C-5317F567A03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a:extLst>
                <a:ext uri="{FF2B5EF4-FFF2-40B4-BE49-F238E27FC236}">
                  <a16:creationId xmlns:a16="http://schemas.microsoft.com/office/drawing/2014/main" id="{17CB0634-F963-4EC9-A6F6-8EA46BD1F103}"/>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2" name="Rectangle 11">
            <a:extLst>
              <a:ext uri="{FF2B5EF4-FFF2-40B4-BE49-F238E27FC236}">
                <a16:creationId xmlns:a16="http://schemas.microsoft.com/office/drawing/2014/main" id="{73C0A186-7444-4460-9C37-532E7671E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grpSp>
        <p:nvGrpSpPr>
          <p:cNvPr id="14" name="Group 13">
            <a:extLst>
              <a:ext uri="{FF2B5EF4-FFF2-40B4-BE49-F238E27FC236}">
                <a16:creationId xmlns:a16="http://schemas.microsoft.com/office/drawing/2014/main" id="{F1ECA4FE-7D2F-4576-B767-3A5F5ABFE90F}"/>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useBgFill="1">
          <p:nvSpPr>
            <p:cNvPr id="15" name="Rectangle 14">
              <a:extLst>
                <a:ext uri="{FF2B5EF4-FFF2-40B4-BE49-F238E27FC236}">
                  <a16:creationId xmlns:a16="http://schemas.microsoft.com/office/drawing/2014/main" id="{5969441E-5462-4859-86CD-1737FDE3604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sp>
        <p:sp>
          <p:nvSpPr>
            <p:cNvPr id="16" name="Freeform 5">
              <a:extLst>
                <a:ext uri="{FF2B5EF4-FFF2-40B4-BE49-F238E27FC236}">
                  <a16:creationId xmlns:a16="http://schemas.microsoft.com/office/drawing/2014/main" id="{596BD4B5-6833-40CC-96FE-EDC675634264}"/>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rgbClr val="FFFFFF"/>
            </a:solidFill>
            <a:ln>
              <a:noFill/>
            </a:ln>
          </p:spPr>
        </p:sp>
      </p:grpSp>
      <p:sp>
        <p:nvSpPr>
          <p:cNvPr id="2" name="Title 1">
            <a:extLst>
              <a:ext uri="{FF2B5EF4-FFF2-40B4-BE49-F238E27FC236}">
                <a16:creationId xmlns:a16="http://schemas.microsoft.com/office/drawing/2014/main" id="{6E2091B0-A378-9B33-7B74-F3F9B15D1002}"/>
              </a:ext>
            </a:extLst>
          </p:cNvPr>
          <p:cNvSpPr>
            <a:spLocks noGrp="1"/>
          </p:cNvSpPr>
          <p:nvPr>
            <p:ph type="title"/>
          </p:nvPr>
        </p:nvSpPr>
        <p:spPr>
          <a:xfrm>
            <a:off x="1683171" y="2896934"/>
            <a:ext cx="8825658" cy="1143000"/>
          </a:xfrm>
        </p:spPr>
        <p:txBody>
          <a:bodyPr vert="horz" lIns="91440" tIns="45720" rIns="91440" bIns="45720" rtlCol="0" anchor="b">
            <a:normAutofit/>
          </a:bodyPr>
          <a:lstStyle/>
          <a:p>
            <a:pPr algn="ctr"/>
            <a:r>
              <a:rPr lang="en-US" sz="5400" dirty="0">
                <a:solidFill>
                  <a:srgbClr val="FF0000"/>
                </a:solidFill>
              </a:rPr>
              <a:t>End of file.</a:t>
            </a:r>
          </a:p>
        </p:txBody>
      </p:sp>
      <p:cxnSp>
        <p:nvCxnSpPr>
          <p:cNvPr id="18" name="Straight Connector 17">
            <a:extLst>
              <a:ext uri="{FF2B5EF4-FFF2-40B4-BE49-F238E27FC236}">
                <a16:creationId xmlns:a16="http://schemas.microsoft.com/office/drawing/2014/main" id="{E81F53E2-F556-42FA-8D24-113839EE19F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758249" y="4166888"/>
            <a:ext cx="675502" cy="0"/>
          </a:xfrm>
          <a:prstGeom prst="line">
            <a:avLst/>
          </a:prstGeom>
          <a:ln w="19050">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897488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400">
        <p14:honeycomb/>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Rice fields in terraces">
            <a:extLst>
              <a:ext uri="{FF2B5EF4-FFF2-40B4-BE49-F238E27FC236}">
                <a16:creationId xmlns:a16="http://schemas.microsoft.com/office/drawing/2014/main" id="{92FE2133-7A3F-0179-A3E8-F6DFC33BF5C8}"/>
              </a:ext>
            </a:extLst>
          </p:cNvPr>
          <p:cNvPicPr>
            <a:picLocks noChangeAspect="1"/>
          </p:cNvPicPr>
          <p:nvPr/>
        </p:nvPicPr>
        <p:blipFill rotWithShape="1">
          <a:blip r:embed="rId2">
            <a:alphaModFix amt="40000"/>
          </a:blip>
          <a:srcRect t="7407"/>
          <a:stretch/>
        </p:blipFill>
        <p:spPr>
          <a:xfrm>
            <a:off x="20" y="10"/>
            <a:ext cx="12191980" cy="6857990"/>
          </a:xfrm>
          <a:prstGeom prst="rect">
            <a:avLst/>
          </a:prstGeom>
        </p:spPr>
      </p:pic>
      <p:sp>
        <p:nvSpPr>
          <p:cNvPr id="2" name="Title 1">
            <a:extLst>
              <a:ext uri="{FF2B5EF4-FFF2-40B4-BE49-F238E27FC236}">
                <a16:creationId xmlns:a16="http://schemas.microsoft.com/office/drawing/2014/main" id="{408B071F-4DDF-112C-8D83-E06D25DFD808}"/>
              </a:ext>
            </a:extLst>
          </p:cNvPr>
          <p:cNvSpPr>
            <a:spLocks noGrp="1"/>
          </p:cNvSpPr>
          <p:nvPr>
            <p:ph type="title"/>
          </p:nvPr>
        </p:nvSpPr>
        <p:spPr/>
        <p:txBody>
          <a:bodyPr>
            <a:normAutofit/>
          </a:bodyPr>
          <a:lstStyle/>
          <a:p>
            <a:r>
              <a:rPr lang="en-US" dirty="0">
                <a:solidFill>
                  <a:srgbClr val="FF0000"/>
                </a:solidFill>
                <a:latin typeface="Bahnschrift" panose="020B0502040204020203" pitchFamily="34" charset="0"/>
              </a:rPr>
              <a:t>1.Khái </a:t>
            </a:r>
            <a:r>
              <a:rPr lang="en-US" dirty="0" err="1">
                <a:solidFill>
                  <a:srgbClr val="FF0000"/>
                </a:solidFill>
                <a:latin typeface="Bahnschrift" panose="020B0502040204020203" pitchFamily="34" charset="0"/>
              </a:rPr>
              <a:t>niệm</a:t>
            </a:r>
            <a:r>
              <a:rPr lang="en-US" dirty="0">
                <a:solidFill>
                  <a:srgbClr val="FF0000"/>
                </a:solidFill>
                <a:latin typeface="Bahnschrift" panose="020B0502040204020203" pitchFamily="34" charset="0"/>
              </a:rPr>
              <a:t> </a:t>
            </a:r>
            <a:r>
              <a:rPr lang="en-US" dirty="0" err="1">
                <a:solidFill>
                  <a:srgbClr val="FF0000"/>
                </a:solidFill>
                <a:latin typeface="Bahnschrift" panose="020B0502040204020203" pitchFamily="34" charset="0"/>
              </a:rPr>
              <a:t>về</a:t>
            </a:r>
            <a:r>
              <a:rPr lang="en-US" dirty="0">
                <a:solidFill>
                  <a:srgbClr val="FF0000"/>
                </a:solidFill>
                <a:latin typeface="Bahnschrift" panose="020B0502040204020203" pitchFamily="34" charset="0"/>
              </a:rPr>
              <a:t> locality</a:t>
            </a:r>
          </a:p>
        </p:txBody>
      </p:sp>
      <p:sp>
        <p:nvSpPr>
          <p:cNvPr id="3" name="Content Placeholder 2">
            <a:extLst>
              <a:ext uri="{FF2B5EF4-FFF2-40B4-BE49-F238E27FC236}">
                <a16:creationId xmlns:a16="http://schemas.microsoft.com/office/drawing/2014/main" id="{0D28AE7E-62EA-98F4-0DAA-8F8D0860E824}"/>
              </a:ext>
            </a:extLst>
          </p:cNvPr>
          <p:cNvSpPr>
            <a:spLocks noGrp="1"/>
          </p:cNvSpPr>
          <p:nvPr>
            <p:ph idx="1"/>
          </p:nvPr>
        </p:nvSpPr>
        <p:spPr/>
        <p:txBody>
          <a:bodyPr>
            <a:normAutofit/>
          </a:bodyPr>
          <a:lstStyle/>
          <a:p>
            <a:r>
              <a:rPr lang="vi-VN">
                <a:solidFill>
                  <a:schemeClr val="tx1"/>
                </a:solidFill>
                <a:latin typeface="Arial" panose="020B0604020202020204" pitchFamily="34" charset="0"/>
                <a:cs typeface="Arial" panose="020B0604020202020204" pitchFamily="34" charset="0"/>
              </a:rPr>
              <a:t>“</a:t>
            </a:r>
            <a:r>
              <a:rPr lang="en-US">
                <a:solidFill>
                  <a:schemeClr val="tx1"/>
                </a:solidFill>
                <a:latin typeface="Arial" panose="020B0604020202020204" pitchFamily="34" charset="0"/>
                <a:cs typeface="Arial" panose="020B0604020202020204" pitchFamily="34" charset="0"/>
              </a:rPr>
              <a:t>L</a:t>
            </a:r>
            <a:r>
              <a:rPr lang="vi-VN">
                <a:solidFill>
                  <a:schemeClr val="tx1"/>
                </a:solidFill>
                <a:latin typeface="Arial" panose="020B0604020202020204" pitchFamily="34" charset="0"/>
                <a:cs typeface="Arial" panose="020B0604020202020204" pitchFamily="34" charset="0"/>
              </a:rPr>
              <a:t>ocality" (tập trung) đề cập đến một tính chất của các chương trình và dữ liệu trong quá trình thực thi. Nguyên tắc tập trung (principle of locality) cho biết rằng các tham chiếu chương trình và dữ liệu trong một quy trình thường có xu hướng tập trung trong một vùng nhất định của bộ nhớ trong một khoảng thời gian ngắn. Điều này có nghĩa là khi một phần của chương trình hoặc một dữ liệu được truy cập, có khả năng rất cao rằng các phần khác liên quan sẽ được truy cập trong thời gian gần đó.</a:t>
            </a: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69776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fracture"/>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6E0488BA-180E-40D8-8350-4B1791795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CPU with binary numbers and blueprint">
            <a:extLst>
              <a:ext uri="{FF2B5EF4-FFF2-40B4-BE49-F238E27FC236}">
                <a16:creationId xmlns:a16="http://schemas.microsoft.com/office/drawing/2014/main" id="{26410AF0-EDD7-07F7-B183-7697EB5001DE}"/>
              </a:ext>
            </a:extLst>
          </p:cNvPr>
          <p:cNvPicPr>
            <a:picLocks noChangeAspect="1"/>
          </p:cNvPicPr>
          <p:nvPr/>
        </p:nvPicPr>
        <p:blipFill rotWithShape="1">
          <a:blip r:embed="rId2">
            <a:alphaModFix amt="40000"/>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id="{F33F0F27-2024-D7E5-C389-F0E2022E8DC8}"/>
              </a:ext>
            </a:extLst>
          </p:cNvPr>
          <p:cNvSpPr>
            <a:spLocks noGrp="1"/>
          </p:cNvSpPr>
          <p:nvPr>
            <p:ph type="title"/>
          </p:nvPr>
        </p:nvSpPr>
        <p:spPr>
          <a:xfrm>
            <a:off x="1154954" y="973668"/>
            <a:ext cx="8761413" cy="706964"/>
          </a:xfrm>
        </p:spPr>
        <p:txBody>
          <a:bodyPr>
            <a:normAutofit/>
          </a:bodyPr>
          <a:lstStyle/>
          <a:p>
            <a:r>
              <a:rPr lang="en-US" dirty="0">
                <a:solidFill>
                  <a:schemeClr val="accent1">
                    <a:lumMod val="60000"/>
                    <a:lumOff val="40000"/>
                  </a:schemeClr>
                </a:solidFill>
                <a:latin typeface="Bahnschrift" panose="020B0502040204020203" pitchFamily="34" charset="0"/>
              </a:rPr>
              <a:t>2.Khái </a:t>
            </a:r>
            <a:r>
              <a:rPr lang="en-US" dirty="0" err="1">
                <a:solidFill>
                  <a:schemeClr val="accent1">
                    <a:lumMod val="60000"/>
                    <a:lumOff val="40000"/>
                  </a:schemeClr>
                </a:solidFill>
                <a:latin typeface="Bahnschrift" panose="020B0502040204020203" pitchFamily="34" charset="0"/>
              </a:rPr>
              <a:t>niệm</a:t>
            </a:r>
            <a:r>
              <a:rPr lang="en-US" dirty="0">
                <a:solidFill>
                  <a:schemeClr val="accent1">
                    <a:lumMod val="60000"/>
                    <a:lumOff val="40000"/>
                  </a:schemeClr>
                </a:solidFill>
                <a:latin typeface="Bahnschrift" panose="020B0502040204020203" pitchFamily="34" charset="0"/>
              </a:rPr>
              <a:t> </a:t>
            </a:r>
            <a:r>
              <a:rPr lang="en-US" dirty="0" err="1">
                <a:solidFill>
                  <a:schemeClr val="accent1">
                    <a:lumMod val="60000"/>
                    <a:lumOff val="40000"/>
                  </a:schemeClr>
                </a:solidFill>
                <a:latin typeface="Bahnschrift" panose="020B0502040204020203" pitchFamily="34" charset="0"/>
              </a:rPr>
              <a:t>về</a:t>
            </a:r>
            <a:r>
              <a:rPr lang="en-US" dirty="0">
                <a:solidFill>
                  <a:schemeClr val="accent1">
                    <a:lumMod val="60000"/>
                    <a:lumOff val="40000"/>
                  </a:schemeClr>
                </a:solidFill>
                <a:latin typeface="Bahnschrift" panose="020B0502040204020203" pitchFamily="34" charset="0"/>
              </a:rPr>
              <a:t> virtual memory</a:t>
            </a:r>
          </a:p>
        </p:txBody>
      </p:sp>
      <p:sp>
        <p:nvSpPr>
          <p:cNvPr id="3" name="Content Placeholder 2">
            <a:extLst>
              <a:ext uri="{FF2B5EF4-FFF2-40B4-BE49-F238E27FC236}">
                <a16:creationId xmlns:a16="http://schemas.microsoft.com/office/drawing/2014/main" id="{A53D3CFE-6A15-52E8-1CA8-12C52A3C3C25}"/>
              </a:ext>
            </a:extLst>
          </p:cNvPr>
          <p:cNvSpPr>
            <a:spLocks noGrp="1"/>
          </p:cNvSpPr>
          <p:nvPr>
            <p:ph idx="1"/>
          </p:nvPr>
        </p:nvSpPr>
        <p:spPr>
          <a:xfrm>
            <a:off x="1154954" y="2603500"/>
            <a:ext cx="8825659" cy="3416300"/>
          </a:xfrm>
        </p:spPr>
        <p:txBody>
          <a:bodyPr>
            <a:normAutofit/>
          </a:bodyPr>
          <a:lstStyle/>
          <a:p>
            <a:r>
              <a:rPr lang="vi-VN" dirty="0">
                <a:solidFill>
                  <a:schemeClr val="tx1"/>
                </a:solidFill>
                <a:latin typeface="Arial" panose="020B0604020202020204" pitchFamily="34" charset="0"/>
                <a:cs typeface="Arial" panose="020B0604020202020204" pitchFamily="34" charset="0"/>
              </a:rPr>
              <a:t>"</a:t>
            </a:r>
            <a:r>
              <a:rPr lang="vi-VN" dirty="0" err="1">
                <a:solidFill>
                  <a:schemeClr val="tx1"/>
                </a:solidFill>
                <a:latin typeface="Arial" panose="020B0604020202020204" pitchFamily="34" charset="0"/>
                <a:cs typeface="Arial" panose="020B0604020202020204" pitchFamily="34" charset="0"/>
              </a:rPr>
              <a:t>Virtual</a:t>
            </a:r>
            <a:r>
              <a:rPr lang="vi-VN" dirty="0">
                <a:solidFill>
                  <a:schemeClr val="tx1"/>
                </a:solidFill>
                <a:latin typeface="Arial" panose="020B0604020202020204" pitchFamily="34" charset="0"/>
                <a:cs typeface="Arial" panose="020B0604020202020204" pitchFamily="34" charset="0"/>
              </a:rPr>
              <a:t> </a:t>
            </a:r>
            <a:r>
              <a:rPr lang="vi-VN" dirty="0" err="1">
                <a:solidFill>
                  <a:schemeClr val="tx1"/>
                </a:solidFill>
                <a:latin typeface="Arial" panose="020B0604020202020204" pitchFamily="34" charset="0"/>
                <a:cs typeface="Arial" panose="020B0604020202020204" pitchFamily="34" charset="0"/>
              </a:rPr>
              <a:t>memory</a:t>
            </a:r>
            <a:r>
              <a:rPr lang="vi-VN" dirty="0">
                <a:solidFill>
                  <a:schemeClr val="tx1"/>
                </a:solidFill>
                <a:latin typeface="Arial" panose="020B0604020202020204" pitchFamily="34" charset="0"/>
                <a:cs typeface="Arial" panose="020B0604020202020204" pitchFamily="34" charset="0"/>
              </a:rPr>
              <a:t>" (bộ nhớ ảo) là một kỹ thuật trong hệ điều hành cho phép quản lý bộ nhớ một cách hiệu quả và tận dụng tốt các tài nguyên bộ nhớ. Nó cho phép các quy trình chạy trên hệ thống truy cập đến một không gian bộ nhớ lớn hơn so với bộ nhớ chính thực sự có sẵn. Trong bộ nhớ ảo, mỗi quy trình được chia thành các đơn vị nhỏ gọi là "trang" hoặc "đoạn", và chỉ những trang hoặc đoạn cần thiết mới được tải lên bộ nhớ chính, trong khi các trang hoặc đoạn không sử dụng có thể được giải phóng và lưu trữ trên bộ nhớ thứ cấp (như ổ đĩa).</a:t>
            </a:r>
            <a:endParaRPr lang="en-US"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420900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4000">
        <p14:vortex dir="r"/>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Neat empty education desk">
            <a:extLst>
              <a:ext uri="{FF2B5EF4-FFF2-40B4-BE49-F238E27FC236}">
                <a16:creationId xmlns:a16="http://schemas.microsoft.com/office/drawing/2014/main" id="{BFBCC5C7-2EC9-42E5-B99F-BD9E2F8FCDFB}"/>
              </a:ext>
            </a:extLst>
          </p:cNvPr>
          <p:cNvPicPr>
            <a:picLocks noChangeAspect="1"/>
          </p:cNvPicPr>
          <p:nvPr/>
        </p:nvPicPr>
        <p:blipFill rotWithShape="1">
          <a:blip r:embed="rId2">
            <a:alphaModFix amt="40000"/>
          </a:blip>
          <a:srcRect t="15730"/>
          <a:stretch/>
        </p:blipFill>
        <p:spPr>
          <a:xfrm>
            <a:off x="20" y="-1"/>
            <a:ext cx="12191980" cy="6858000"/>
          </a:xfrm>
          <a:prstGeom prst="rect">
            <a:avLst/>
          </a:prstGeom>
        </p:spPr>
      </p:pic>
      <p:sp>
        <p:nvSpPr>
          <p:cNvPr id="2" name="Title 1">
            <a:extLst>
              <a:ext uri="{FF2B5EF4-FFF2-40B4-BE49-F238E27FC236}">
                <a16:creationId xmlns:a16="http://schemas.microsoft.com/office/drawing/2014/main" id="{99DF8AB6-7381-E82C-F853-98C8830F3434}"/>
              </a:ext>
            </a:extLst>
          </p:cNvPr>
          <p:cNvSpPr>
            <a:spLocks noGrp="1"/>
          </p:cNvSpPr>
          <p:nvPr>
            <p:ph type="title"/>
          </p:nvPr>
        </p:nvSpPr>
        <p:spPr/>
        <p:txBody>
          <a:bodyPr>
            <a:normAutofit/>
          </a:bodyPr>
          <a:lstStyle/>
          <a:p>
            <a:r>
              <a:rPr lang="en-US" dirty="0">
                <a:solidFill>
                  <a:srgbClr val="00B050"/>
                </a:solidFill>
                <a:latin typeface="Bahnschrift" panose="020B0502040204020203" pitchFamily="34" charset="0"/>
              </a:rPr>
              <a:t>3.Định </a:t>
            </a:r>
            <a:r>
              <a:rPr lang="en-US" dirty="0" err="1">
                <a:solidFill>
                  <a:srgbClr val="00B050"/>
                </a:solidFill>
                <a:latin typeface="Bahnschrift" panose="020B0502040204020203" pitchFamily="34" charset="0"/>
              </a:rPr>
              <a:t>nghĩa</a:t>
            </a:r>
            <a:r>
              <a:rPr lang="en-US" dirty="0">
                <a:solidFill>
                  <a:srgbClr val="00B050"/>
                </a:solidFill>
                <a:latin typeface="Bahnschrift" panose="020B0502040204020203" pitchFamily="34" charset="0"/>
              </a:rPr>
              <a:t> </a:t>
            </a:r>
            <a:r>
              <a:rPr lang="en-US" dirty="0" err="1">
                <a:solidFill>
                  <a:srgbClr val="00B050"/>
                </a:solidFill>
                <a:latin typeface="Bahnschrift" panose="020B0502040204020203" pitchFamily="34" charset="0"/>
              </a:rPr>
              <a:t>về</a:t>
            </a:r>
            <a:r>
              <a:rPr lang="en-US" dirty="0">
                <a:solidFill>
                  <a:srgbClr val="00B050"/>
                </a:solidFill>
                <a:latin typeface="Bahnschrift" panose="020B0502040204020203" pitchFamily="34" charset="0"/>
              </a:rPr>
              <a:t> simple paging</a:t>
            </a:r>
          </a:p>
        </p:txBody>
      </p:sp>
      <p:sp>
        <p:nvSpPr>
          <p:cNvPr id="3" name="Content Placeholder 2">
            <a:extLst>
              <a:ext uri="{FF2B5EF4-FFF2-40B4-BE49-F238E27FC236}">
                <a16:creationId xmlns:a16="http://schemas.microsoft.com/office/drawing/2014/main" id="{6D1A9BB2-6FAE-F84C-5923-E3592C1A0CA1}"/>
              </a:ext>
            </a:extLst>
          </p:cNvPr>
          <p:cNvSpPr>
            <a:spLocks noGrp="1"/>
          </p:cNvSpPr>
          <p:nvPr>
            <p:ph idx="1"/>
          </p:nvPr>
        </p:nvSpPr>
        <p:spPr/>
        <p:txBody>
          <a:bodyPr>
            <a:normAutofit/>
          </a:bodyPr>
          <a:lstStyle/>
          <a:p>
            <a:r>
              <a:rPr lang="vi-VN">
                <a:solidFill>
                  <a:schemeClr val="tx1"/>
                </a:solidFill>
                <a:latin typeface="Arial" panose="020B0604020202020204" pitchFamily="34" charset="0"/>
                <a:cs typeface="Arial" panose="020B0604020202020204" pitchFamily="34" charset="0"/>
              </a:rPr>
              <a:t>Simple Paging là một phương pháp quản lý bộ nhớ ảo trong hệ điều hành. Trong mô hình này, bộ nhớ vật lý được chia thành các khung trang có kích thước cố định, và cũng tương tự, bộ</a:t>
            </a:r>
            <a:r>
              <a:rPr lang="en-US">
                <a:solidFill>
                  <a:schemeClr val="tx1"/>
                </a:solidFill>
                <a:latin typeface="Arial" panose="020B0604020202020204" pitchFamily="34" charset="0"/>
                <a:cs typeface="Arial" panose="020B0604020202020204" pitchFamily="34" charset="0"/>
              </a:rPr>
              <a:t> </a:t>
            </a:r>
            <a:r>
              <a:rPr lang="vi-VN">
                <a:solidFill>
                  <a:schemeClr val="tx1"/>
                </a:solidFill>
                <a:latin typeface="Arial" panose="020B0604020202020204" pitchFamily="34" charset="0"/>
                <a:cs typeface="Arial" panose="020B0604020202020204" pitchFamily="34" charset="0"/>
              </a:rPr>
              <a:t>nhớ ảo được chia thành các trang có cùng kích thước như khung trang. Mỗi trang trong bộ nhớ ảo sẽ được ánh xạ một cách tương ứng vào một khung trang trong bộ nhớ vật lý.</a:t>
            </a:r>
          </a:p>
          <a:p>
            <a:r>
              <a:rPr lang="vi-VN">
                <a:solidFill>
                  <a:schemeClr val="tx1"/>
                </a:solidFill>
                <a:latin typeface="Arial" panose="020B0604020202020204" pitchFamily="34" charset="0"/>
                <a:cs typeface="Arial" panose="020B0604020202020204" pitchFamily="34" charset="0"/>
              </a:rPr>
              <a:t>Khi một chương trình yêu cầu truy cập vào một địa chỉ bộ nhớ nằm ngoài bộ nhớ vật lý hiện có, hệ điều hành sẽ thực hiện việc thay thế một trang hiện tại trong bộ nhớ vật lý bằng trang mới cần được truy cập. Quá trình này được gọi là việc thay thế trang (page replacement). Simple Paging thường sử dụng các thuật toán thay thế trang đơn giản như LRU (Least Recently Used) hoặc FIFO (First-In-First-Out).</a:t>
            </a: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5777326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900">
        <p14:warp dir="in"/>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CPU with binary numbers and blueprint">
            <a:extLst>
              <a:ext uri="{FF2B5EF4-FFF2-40B4-BE49-F238E27FC236}">
                <a16:creationId xmlns:a16="http://schemas.microsoft.com/office/drawing/2014/main" id="{59A9F8A3-BB06-1956-B57C-0BDBCAB2ABAC}"/>
              </a:ext>
            </a:extLst>
          </p:cNvPr>
          <p:cNvPicPr>
            <a:picLocks noChangeAspect="1"/>
          </p:cNvPicPr>
          <p:nvPr/>
        </p:nvPicPr>
        <p:blipFill rotWithShape="1">
          <a:blip r:embed="rId2">
            <a:alphaModFix amt="40000"/>
          </a:blip>
          <a:srcRect/>
          <a:stretch/>
        </p:blipFill>
        <p:spPr>
          <a:xfrm>
            <a:off x="20" y="0"/>
            <a:ext cx="12191980" cy="6858000"/>
          </a:xfrm>
          <a:prstGeom prst="rect">
            <a:avLst/>
          </a:prstGeom>
        </p:spPr>
      </p:pic>
      <p:sp>
        <p:nvSpPr>
          <p:cNvPr id="2" name="Title 1">
            <a:extLst>
              <a:ext uri="{FF2B5EF4-FFF2-40B4-BE49-F238E27FC236}">
                <a16:creationId xmlns:a16="http://schemas.microsoft.com/office/drawing/2014/main" id="{6671E8ED-C83B-829E-BF0F-6B49D0DA81D0}"/>
              </a:ext>
            </a:extLst>
          </p:cNvPr>
          <p:cNvSpPr>
            <a:spLocks noGrp="1"/>
          </p:cNvSpPr>
          <p:nvPr>
            <p:ph type="title"/>
          </p:nvPr>
        </p:nvSpPr>
        <p:spPr/>
        <p:txBody>
          <a:bodyPr>
            <a:normAutofit/>
          </a:bodyPr>
          <a:lstStyle/>
          <a:p>
            <a:r>
              <a:rPr lang="en-US" dirty="0">
                <a:solidFill>
                  <a:srgbClr val="FFFF00"/>
                </a:solidFill>
                <a:latin typeface="Bahnschrift" panose="020B0502040204020203" pitchFamily="34" charset="0"/>
              </a:rPr>
              <a:t>4.Định </a:t>
            </a:r>
            <a:r>
              <a:rPr lang="en-US" dirty="0" err="1">
                <a:solidFill>
                  <a:srgbClr val="FFFF00"/>
                </a:solidFill>
                <a:latin typeface="Bahnschrift" panose="020B0502040204020203" pitchFamily="34" charset="0"/>
              </a:rPr>
              <a:t>nghĩa</a:t>
            </a:r>
            <a:r>
              <a:rPr lang="en-US" dirty="0">
                <a:solidFill>
                  <a:srgbClr val="FFFF00"/>
                </a:solidFill>
                <a:latin typeface="Bahnschrift" panose="020B0502040204020203" pitchFamily="34" charset="0"/>
              </a:rPr>
              <a:t> </a:t>
            </a:r>
            <a:r>
              <a:rPr lang="en-US" dirty="0" err="1">
                <a:solidFill>
                  <a:srgbClr val="FFFF00"/>
                </a:solidFill>
                <a:latin typeface="Bahnschrift" panose="020B0502040204020203" pitchFamily="34" charset="0"/>
              </a:rPr>
              <a:t>về</a:t>
            </a:r>
            <a:r>
              <a:rPr lang="en-US" dirty="0">
                <a:solidFill>
                  <a:srgbClr val="FFFF00"/>
                </a:solidFill>
                <a:latin typeface="Bahnschrift" panose="020B0502040204020203" pitchFamily="34" charset="0"/>
              </a:rPr>
              <a:t> virtual memory paging</a:t>
            </a:r>
          </a:p>
        </p:txBody>
      </p:sp>
      <p:sp>
        <p:nvSpPr>
          <p:cNvPr id="3" name="Content Placeholder 2">
            <a:extLst>
              <a:ext uri="{FF2B5EF4-FFF2-40B4-BE49-F238E27FC236}">
                <a16:creationId xmlns:a16="http://schemas.microsoft.com/office/drawing/2014/main" id="{3D4744E4-1D3C-CD55-13C2-1F9189E419A3}"/>
              </a:ext>
            </a:extLst>
          </p:cNvPr>
          <p:cNvSpPr>
            <a:spLocks noGrp="1"/>
          </p:cNvSpPr>
          <p:nvPr>
            <p:ph idx="1"/>
          </p:nvPr>
        </p:nvSpPr>
        <p:spPr/>
        <p:txBody>
          <a:bodyPr>
            <a:normAutofit/>
          </a:bodyPr>
          <a:lstStyle/>
          <a:p>
            <a:r>
              <a:rPr lang="vi-VN">
                <a:solidFill>
                  <a:schemeClr val="tx1"/>
                </a:solidFill>
                <a:latin typeface="Arial" panose="020B0604020202020204" pitchFamily="34" charset="0"/>
                <a:cs typeface="Arial" panose="020B0604020202020204" pitchFamily="34" charset="0"/>
              </a:rPr>
              <a:t>Virtual Memory Paging là một cách thức quản lý bộ nhớ ảo phức tạp hơn. Nó cho phép hệ điều hành thực hiện ánh xạ một phần của bộ nhớ ảo vào bộ nhớ vật lý, nhưng không cần ánh xạ toàn bộ bộ nhớ ảo. Trong Virtual Memory Paging, bộ nhớ ảo được chia thành các trang có kích thước cố định, tương tự như Simple Paging. Tuy nhiên, không cần có một ánh xạ trang trực tiếp từ trang đó đến khung trang trong bộ nhớ vật lý.</a:t>
            </a:r>
          </a:p>
          <a:p>
            <a:r>
              <a:rPr lang="vi-VN">
                <a:solidFill>
                  <a:schemeClr val="tx1"/>
                </a:solidFill>
                <a:latin typeface="Arial" panose="020B0604020202020204" pitchFamily="34" charset="0"/>
                <a:cs typeface="Arial" panose="020B0604020202020204" pitchFamily="34" charset="0"/>
              </a:rPr>
              <a:t>Khi chương trình yêu cầu truy cập vào một trang không nằm trong bộ nhớ vật lý, trang đó sẽ được đặt vào một vùng trang trống trong bộ nhớ vật lý hoặc được thay thế với một trang khác nếu không còn vị trí trống. Các bản sao của trang trong bộ nhớ vật lý và bộ nhớ ảo được đồng bộ hóa để đảm bảo tính nhất quán dữ liệu.</a:t>
            </a:r>
            <a:endParaRPr lang="en-US">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2293545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2500">
        <p:checker/>
      </p:transition>
    </mc:Choice>
    <mc:Fallback>
      <p:transition spd="slow">
        <p:checker/>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22" name="Group 21">
            <a:extLst>
              <a:ext uri="{FF2B5EF4-FFF2-40B4-BE49-F238E27FC236}">
                <a16:creationId xmlns:a16="http://schemas.microsoft.com/office/drawing/2014/main" id="{EC030789-C525-4D1D-90A0-F48C14A76EB0}"/>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23" name="Rectangle 22">
              <a:extLst>
                <a:ext uri="{FF2B5EF4-FFF2-40B4-BE49-F238E27FC236}">
                  <a16:creationId xmlns:a16="http://schemas.microsoft.com/office/drawing/2014/main" id="{91BD0F81-508F-4C6D-9938-C58CC2138A7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Freeform 5">
              <a:extLst>
                <a:ext uri="{FF2B5EF4-FFF2-40B4-BE49-F238E27FC236}">
                  <a16:creationId xmlns:a16="http://schemas.microsoft.com/office/drawing/2014/main" id="{49081238-0806-4285-968F-ACFC0C0FB93F}"/>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6" name="Rectangle 25">
            <a:extLst>
              <a:ext uri="{FF2B5EF4-FFF2-40B4-BE49-F238E27FC236}">
                <a16:creationId xmlns:a16="http://schemas.microsoft.com/office/drawing/2014/main" id="{80CAB4C1-E9FF-4C37-92FA-28BED3B8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8" name="Rectangle 27">
            <a:extLst>
              <a:ext uri="{FF2B5EF4-FFF2-40B4-BE49-F238E27FC236}">
                <a16:creationId xmlns:a16="http://schemas.microsoft.com/office/drawing/2014/main" id="{0BD7060D-8DA2-4400-86F1-6A988F0E8A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Rectangle 29">
            <a:extLst>
              <a:ext uri="{FF2B5EF4-FFF2-40B4-BE49-F238E27FC236}">
                <a16:creationId xmlns:a16="http://schemas.microsoft.com/office/drawing/2014/main" id="{96E6678A-6101-4D77-8A14-5F70FBDB66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AFA4E1D0-9351-4451-B0A0-51BEA42D86E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4" name="Freeform: Shape 33">
            <a:extLst>
              <a:ext uri="{FF2B5EF4-FFF2-40B4-BE49-F238E27FC236}">
                <a16:creationId xmlns:a16="http://schemas.microsoft.com/office/drawing/2014/main" id="{0D052C5D-4E47-47F1-96A6-5251FAAEDE8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36" name="Freeform 5">
            <a:extLst>
              <a:ext uri="{FF2B5EF4-FFF2-40B4-BE49-F238E27FC236}">
                <a16:creationId xmlns:a16="http://schemas.microsoft.com/office/drawing/2014/main" id="{79B9FD3C-5633-44F4-902E-55A97B2D20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32535"/>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 name="Title 1">
            <a:extLst>
              <a:ext uri="{FF2B5EF4-FFF2-40B4-BE49-F238E27FC236}">
                <a16:creationId xmlns:a16="http://schemas.microsoft.com/office/drawing/2014/main" id="{21C3586F-02F5-65C9-87CB-AE21173B482C}"/>
              </a:ext>
            </a:extLst>
          </p:cNvPr>
          <p:cNvSpPr>
            <a:spLocks noGrp="1"/>
          </p:cNvSpPr>
          <p:nvPr>
            <p:ph type="title"/>
          </p:nvPr>
        </p:nvSpPr>
        <p:spPr>
          <a:xfrm>
            <a:off x="649975" y="4517136"/>
            <a:ext cx="10893095" cy="1174947"/>
          </a:xfrm>
        </p:spPr>
        <p:txBody>
          <a:bodyPr vert="horz" lIns="91440" tIns="45720" rIns="91440" bIns="45720" rtlCol="0" anchor="b">
            <a:normAutofit/>
          </a:bodyPr>
          <a:lstStyle/>
          <a:p>
            <a:pPr>
              <a:lnSpc>
                <a:spcPct val="90000"/>
              </a:lnSpc>
            </a:pPr>
            <a:r>
              <a:rPr lang="en-US" sz="4200" b="0" i="0" kern="1200">
                <a:solidFill>
                  <a:srgbClr val="0070C0"/>
                </a:solidFill>
                <a:latin typeface="+mj-lt"/>
                <a:ea typeface="+mj-ea"/>
                <a:cs typeface="+mj-cs"/>
              </a:rPr>
              <a:t>5. Một số hình ảnh về locality và memory</a:t>
            </a:r>
            <a:endParaRPr lang="en-US" sz="4200" b="0" i="0" kern="1200" dirty="0">
              <a:solidFill>
                <a:srgbClr val="0070C0"/>
              </a:solidFill>
              <a:latin typeface="+mj-lt"/>
              <a:ea typeface="+mj-ea"/>
              <a:cs typeface="+mj-cs"/>
            </a:endParaRPr>
          </a:p>
        </p:txBody>
      </p:sp>
      <p:pic>
        <p:nvPicPr>
          <p:cNvPr id="4" name="Picture 3" descr="A picture containing text, diagram, screenshot, parallel&#10;&#10;Description automatically generated">
            <a:extLst>
              <a:ext uri="{FF2B5EF4-FFF2-40B4-BE49-F238E27FC236}">
                <a16:creationId xmlns:a16="http://schemas.microsoft.com/office/drawing/2014/main" id="{B086E4FD-D9C1-6E5B-900C-472DF751FFA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336668"/>
            <a:ext cx="4134649" cy="3763591"/>
          </a:xfrm>
          <a:prstGeom prst="rect">
            <a:avLst/>
          </a:prstGeom>
        </p:spPr>
      </p:pic>
      <p:pic>
        <p:nvPicPr>
          <p:cNvPr id="7" name="Picture 6" descr="A picture containing text, screenshot, diagram&#10;&#10;Description automatically generated">
            <a:extLst>
              <a:ext uri="{FF2B5EF4-FFF2-40B4-BE49-F238E27FC236}">
                <a16:creationId xmlns:a16="http://schemas.microsoft.com/office/drawing/2014/main" id="{5727394C-27C3-518D-33D5-63E8DBC643D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91849" y="342722"/>
            <a:ext cx="4466426" cy="3793834"/>
          </a:xfrm>
          <a:prstGeom prst="rect">
            <a:avLst/>
          </a:prstGeom>
        </p:spPr>
      </p:pic>
      <p:pic>
        <p:nvPicPr>
          <p:cNvPr id="11" name="Picture 10" descr="A picture containing diagram, screenshot, plan, technical drawing&#10;&#10;Description automatically generated">
            <a:extLst>
              <a:ext uri="{FF2B5EF4-FFF2-40B4-BE49-F238E27FC236}">
                <a16:creationId xmlns:a16="http://schemas.microsoft.com/office/drawing/2014/main" id="{A81455BD-42E0-4EF6-5F28-D89BDEFCA5B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9058275" y="1165917"/>
            <a:ext cx="3237779" cy="2967933"/>
          </a:xfrm>
          <a:prstGeom prst="rect">
            <a:avLst/>
          </a:prstGeom>
        </p:spPr>
      </p:pic>
    </p:spTree>
    <p:extLst>
      <p:ext uri="{BB962C8B-B14F-4D97-AF65-F5344CB8AC3E}">
        <p14:creationId xmlns:p14="http://schemas.microsoft.com/office/powerpoint/2010/main" val="587373269"/>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crush"/>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56D1A-516F-133F-1F85-7018631AEC4F}"/>
              </a:ext>
            </a:extLst>
          </p:cNvPr>
          <p:cNvSpPr>
            <a:spLocks noGrp="1"/>
          </p:cNvSpPr>
          <p:nvPr>
            <p:ph type="title"/>
          </p:nvPr>
        </p:nvSpPr>
        <p:spPr>
          <a:xfrm>
            <a:off x="476250" y="476251"/>
            <a:ext cx="9961562" cy="1428750"/>
          </a:xfrm>
        </p:spPr>
        <p:txBody>
          <a:bodyPr vert="horz" lIns="91440" tIns="45720" rIns="91440" bIns="45720" rtlCol="0" anchor="b">
            <a:normAutofit fontScale="90000"/>
          </a:bodyPr>
          <a:lstStyle/>
          <a:p>
            <a:r>
              <a:rPr lang="en-US" sz="4400" b="0" i="0" kern="1200">
                <a:solidFill>
                  <a:srgbClr val="FFFF00"/>
                </a:solidFill>
                <a:latin typeface="+mj-lt"/>
                <a:ea typeface="+mj-ea"/>
                <a:cs typeface="+mj-cs"/>
              </a:rPr>
              <a:t>6.Clip giới thiệu về segmented, paged và virtual memory</a:t>
            </a:r>
            <a:endParaRPr lang="en-US" sz="4400" b="0" i="0" kern="1200" dirty="0">
              <a:solidFill>
                <a:srgbClr val="FFFF00"/>
              </a:solidFill>
              <a:latin typeface="+mj-lt"/>
              <a:ea typeface="+mj-ea"/>
              <a:cs typeface="+mj-cs"/>
            </a:endParaRPr>
          </a:p>
        </p:txBody>
      </p:sp>
      <p:pic>
        <p:nvPicPr>
          <p:cNvPr id="4" name="Online Media 3" title="Segmented, Paged and Virtual Memory">
            <a:hlinkClick r:id="" action="ppaction://media"/>
            <a:extLst>
              <a:ext uri="{FF2B5EF4-FFF2-40B4-BE49-F238E27FC236}">
                <a16:creationId xmlns:a16="http://schemas.microsoft.com/office/drawing/2014/main" id="{042D405E-E653-F22B-E941-F0E461C23C20}"/>
              </a:ext>
            </a:extLst>
          </p:cNvPr>
          <p:cNvPicPr>
            <a:picLocks noGrp="1" noRot="1" noChangeAspect="1"/>
          </p:cNvPicPr>
          <p:nvPr>
            <p:ph idx="1"/>
            <a:videoFile r:link="rId1"/>
          </p:nvPr>
        </p:nvPicPr>
        <p:blipFill>
          <a:blip r:embed="rId3"/>
          <a:stretch>
            <a:fillRect/>
          </a:stretch>
        </p:blipFill>
        <p:spPr>
          <a:xfrm>
            <a:off x="476250" y="1905000"/>
            <a:ext cx="9961562" cy="4951244"/>
          </a:xfrm>
          <a:prstGeom prst="roundRect">
            <a:avLst>
              <a:gd name="adj" fmla="val 185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378871329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5="http://schemas.microsoft.com/office/powerpoint/2012/main" Requires="p15">
      <p:transition xmlns:p14="http://schemas.microsoft.com/office/powerpoint/2010/main" spd="slow" p14:dur="2000">
        <p15:prstTrans prst="wind"/>
      </p:transition>
    </mc:Choice>
    <mc:Fallback>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2" name="Group 31">
            <a:extLst>
              <a:ext uri="{FF2B5EF4-FFF2-40B4-BE49-F238E27FC236}">
                <a16:creationId xmlns:a16="http://schemas.microsoft.com/office/drawing/2014/main" id="{EED2E2BB-3846-41EB-9F1E-92C33C4A8F46}"/>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33" name="Rectangle 32">
              <a:extLst>
                <a:ext uri="{FF2B5EF4-FFF2-40B4-BE49-F238E27FC236}">
                  <a16:creationId xmlns:a16="http://schemas.microsoft.com/office/drawing/2014/main" id="{C73D5773-5AC9-444A-A47A-EB6656ACDC2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Freeform 5">
              <a:extLst>
                <a:ext uri="{FF2B5EF4-FFF2-40B4-BE49-F238E27FC236}">
                  <a16:creationId xmlns:a16="http://schemas.microsoft.com/office/drawing/2014/main" id="{81EB4475-C020-4325-AF59-31FCBFB7C542}"/>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36" name="Rectangle 35">
            <a:extLst>
              <a:ext uri="{FF2B5EF4-FFF2-40B4-BE49-F238E27FC236}">
                <a16:creationId xmlns:a16="http://schemas.microsoft.com/office/drawing/2014/main" id="{F7689D68-C339-4D5B-9DAA-E13F6BD4D5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38" name="Rectangle 37">
            <a:extLst>
              <a:ext uri="{FF2B5EF4-FFF2-40B4-BE49-F238E27FC236}">
                <a16:creationId xmlns:a16="http://schemas.microsoft.com/office/drawing/2014/main" id="{1B9CC3E5-EA42-4393-A2C0-5192B91BD7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A picture containing text, screenshot, font, number&#10;&#10;Description automatically generated">
            <a:extLst>
              <a:ext uri="{FF2B5EF4-FFF2-40B4-BE49-F238E27FC236}">
                <a16:creationId xmlns:a16="http://schemas.microsoft.com/office/drawing/2014/main" id="{77286114-D05C-1CF7-1640-C97B47EB5D46}"/>
              </a:ext>
            </a:extLst>
          </p:cNvPr>
          <p:cNvPicPr>
            <a:picLocks noGrp="1" noChangeAspect="1"/>
          </p:cNvPicPr>
          <p:nvPr>
            <p:ph idx="4294967295"/>
          </p:nvPr>
        </p:nvPicPr>
        <p:blipFill>
          <a:blip r:embed="rId3">
            <a:extLst>
              <a:ext uri="{28A0092B-C50C-407E-A947-70E740481C1C}">
                <a14:useLocalDpi xmlns:a14="http://schemas.microsoft.com/office/drawing/2010/main" val="0"/>
              </a:ext>
            </a:extLst>
          </a:blip>
          <a:stretch>
            <a:fillRect/>
          </a:stretch>
        </p:blipFill>
        <p:spPr>
          <a:xfrm>
            <a:off x="601177" y="0"/>
            <a:ext cx="5362575" cy="4021931"/>
          </a:xfrm>
          <a:prstGeom prst="roundRect">
            <a:avLst>
              <a:gd name="adj" fmla="val 0"/>
            </a:avLst>
          </a:prstGeom>
          <a:noFill/>
          <a:effectLst/>
        </p:spPr>
      </p:pic>
      <p:sp>
        <p:nvSpPr>
          <p:cNvPr id="40" name="Rectangle 39">
            <a:extLst>
              <a:ext uri="{FF2B5EF4-FFF2-40B4-BE49-F238E27FC236}">
                <a16:creationId xmlns:a16="http://schemas.microsoft.com/office/drawing/2014/main" id="{FB8DBC8E-FBA7-466C-8D97-75B15FBE90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7" name="Content Placeholder 6" descr="A picture containing text, screenshot, font&#10;&#10;Description automatically generated">
            <a:extLst>
              <a:ext uri="{FF2B5EF4-FFF2-40B4-BE49-F238E27FC236}">
                <a16:creationId xmlns:a16="http://schemas.microsoft.com/office/drawing/2014/main" id="{4CA0FB6F-C100-2919-C977-AA6085E214B8}"/>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6071586" y="-1"/>
            <a:ext cx="5362575" cy="4021931"/>
          </a:xfrm>
          <a:prstGeom prst="roundRect">
            <a:avLst>
              <a:gd name="adj" fmla="val 0"/>
            </a:avLst>
          </a:prstGeom>
          <a:effectLst/>
        </p:spPr>
      </p:pic>
      <p:sp>
        <p:nvSpPr>
          <p:cNvPr id="42" name="Freeform: Shape 41">
            <a:extLst>
              <a:ext uri="{FF2B5EF4-FFF2-40B4-BE49-F238E27FC236}">
                <a16:creationId xmlns:a16="http://schemas.microsoft.com/office/drawing/2014/main" id="{E6FFF64E-1FE4-4AE0-9D62-567AA183C1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7200" y="4133850"/>
            <a:ext cx="11277600" cy="2250018"/>
          </a:xfrm>
          <a:custGeom>
            <a:avLst/>
            <a:gdLst>
              <a:gd name="connsiteX0" fmla="*/ 5264150 w 11277600"/>
              <a:gd name="connsiteY0" fmla="*/ 0 h 2250018"/>
              <a:gd name="connsiteX1" fmla="*/ 5499100 w 11277600"/>
              <a:gd name="connsiteY1" fmla="*/ 1588 h 2250018"/>
              <a:gd name="connsiteX2" fmla="*/ 5730875 w 11277600"/>
              <a:gd name="connsiteY2" fmla="*/ 1588 h 2250018"/>
              <a:gd name="connsiteX3" fmla="*/ 5961063 w 11277600"/>
              <a:gd name="connsiteY3" fmla="*/ 4763 h 2250018"/>
              <a:gd name="connsiteX4" fmla="*/ 6186488 w 11277600"/>
              <a:gd name="connsiteY4" fmla="*/ 9525 h 2250018"/>
              <a:gd name="connsiteX5" fmla="*/ 6410325 w 11277600"/>
              <a:gd name="connsiteY5" fmla="*/ 14288 h 2250018"/>
              <a:gd name="connsiteX6" fmla="*/ 6629400 w 11277600"/>
              <a:gd name="connsiteY6" fmla="*/ 19050 h 2250018"/>
              <a:gd name="connsiteX7" fmla="*/ 6846888 w 11277600"/>
              <a:gd name="connsiteY7" fmla="*/ 26988 h 2250018"/>
              <a:gd name="connsiteX8" fmla="*/ 7061200 w 11277600"/>
              <a:gd name="connsiteY8" fmla="*/ 34925 h 2250018"/>
              <a:gd name="connsiteX9" fmla="*/ 7270750 w 11277600"/>
              <a:gd name="connsiteY9" fmla="*/ 42863 h 2250018"/>
              <a:gd name="connsiteX10" fmla="*/ 7680325 w 11277600"/>
              <a:gd name="connsiteY10" fmla="*/ 63500 h 2250018"/>
              <a:gd name="connsiteX11" fmla="*/ 8072438 w 11277600"/>
              <a:gd name="connsiteY11" fmla="*/ 85725 h 2250018"/>
              <a:gd name="connsiteX12" fmla="*/ 8448675 w 11277600"/>
              <a:gd name="connsiteY12" fmla="*/ 109538 h 2250018"/>
              <a:gd name="connsiteX13" fmla="*/ 8805862 w 11277600"/>
              <a:gd name="connsiteY13" fmla="*/ 134938 h 2250018"/>
              <a:gd name="connsiteX14" fmla="*/ 9145588 w 11277600"/>
              <a:gd name="connsiteY14" fmla="*/ 161925 h 2250018"/>
              <a:gd name="connsiteX15" fmla="*/ 9461500 w 11277600"/>
              <a:gd name="connsiteY15" fmla="*/ 190500 h 2250018"/>
              <a:gd name="connsiteX16" fmla="*/ 9758362 w 11277600"/>
              <a:gd name="connsiteY16" fmla="*/ 219075 h 2250018"/>
              <a:gd name="connsiteX17" fmla="*/ 10031412 w 11277600"/>
              <a:gd name="connsiteY17" fmla="*/ 247650 h 2250018"/>
              <a:gd name="connsiteX18" fmla="*/ 10282238 w 11277600"/>
              <a:gd name="connsiteY18" fmla="*/ 274638 h 2250018"/>
              <a:gd name="connsiteX19" fmla="*/ 10504488 w 11277600"/>
              <a:gd name="connsiteY19" fmla="*/ 300038 h 2250018"/>
              <a:gd name="connsiteX20" fmla="*/ 10704512 w 11277600"/>
              <a:gd name="connsiteY20" fmla="*/ 323850 h 2250018"/>
              <a:gd name="connsiteX21" fmla="*/ 10874375 w 11277600"/>
              <a:gd name="connsiteY21" fmla="*/ 344488 h 2250018"/>
              <a:gd name="connsiteX22" fmla="*/ 11015662 w 11277600"/>
              <a:gd name="connsiteY22" fmla="*/ 363538 h 2250018"/>
              <a:gd name="connsiteX23" fmla="*/ 11210925 w 11277600"/>
              <a:gd name="connsiteY23" fmla="*/ 390525 h 2250018"/>
              <a:gd name="connsiteX24" fmla="*/ 11277600 w 11277600"/>
              <a:gd name="connsiteY24" fmla="*/ 400050 h 2250018"/>
              <a:gd name="connsiteX25" fmla="*/ 11277600 w 11277600"/>
              <a:gd name="connsiteY25" fmla="*/ 2250018 h 2250018"/>
              <a:gd name="connsiteX26" fmla="*/ 0 w 11277600"/>
              <a:gd name="connsiteY26" fmla="*/ 2250018 h 2250018"/>
              <a:gd name="connsiteX27" fmla="*/ 0 w 11277600"/>
              <a:gd name="connsiteY27" fmla="*/ 398463 h 2250018"/>
              <a:gd name="connsiteX28" fmla="*/ 255588 w 11277600"/>
              <a:gd name="connsiteY28" fmla="*/ 358775 h 2250018"/>
              <a:gd name="connsiteX29" fmla="*/ 511175 w 11277600"/>
              <a:gd name="connsiteY29" fmla="*/ 320675 h 2250018"/>
              <a:gd name="connsiteX30" fmla="*/ 766762 w 11277600"/>
              <a:gd name="connsiteY30" fmla="*/ 284163 h 2250018"/>
              <a:gd name="connsiteX31" fmla="*/ 1023938 w 11277600"/>
              <a:gd name="connsiteY31" fmla="*/ 252413 h 2250018"/>
              <a:gd name="connsiteX32" fmla="*/ 1279525 w 11277600"/>
              <a:gd name="connsiteY32" fmla="*/ 220663 h 2250018"/>
              <a:gd name="connsiteX33" fmla="*/ 1536700 w 11277600"/>
              <a:gd name="connsiteY33" fmla="*/ 190500 h 2250018"/>
              <a:gd name="connsiteX34" fmla="*/ 1790700 w 11277600"/>
              <a:gd name="connsiteY34" fmla="*/ 165100 h 2250018"/>
              <a:gd name="connsiteX35" fmla="*/ 2047875 w 11277600"/>
              <a:gd name="connsiteY35" fmla="*/ 141288 h 2250018"/>
              <a:gd name="connsiteX36" fmla="*/ 2303462 w 11277600"/>
              <a:gd name="connsiteY36" fmla="*/ 119063 h 2250018"/>
              <a:gd name="connsiteX37" fmla="*/ 2555875 w 11277600"/>
              <a:gd name="connsiteY37" fmla="*/ 100013 h 2250018"/>
              <a:gd name="connsiteX38" fmla="*/ 2809875 w 11277600"/>
              <a:gd name="connsiteY38" fmla="*/ 80963 h 2250018"/>
              <a:gd name="connsiteX39" fmla="*/ 3062288 w 11277600"/>
              <a:gd name="connsiteY39" fmla="*/ 65088 h 2250018"/>
              <a:gd name="connsiteX40" fmla="*/ 3313113 w 11277600"/>
              <a:gd name="connsiteY40" fmla="*/ 52388 h 2250018"/>
              <a:gd name="connsiteX41" fmla="*/ 3563938 w 11277600"/>
              <a:gd name="connsiteY41" fmla="*/ 39688 h 2250018"/>
              <a:gd name="connsiteX42" fmla="*/ 3811588 w 11277600"/>
              <a:gd name="connsiteY42" fmla="*/ 28575 h 2250018"/>
              <a:gd name="connsiteX43" fmla="*/ 4057650 w 11277600"/>
              <a:gd name="connsiteY43" fmla="*/ 20638 h 2250018"/>
              <a:gd name="connsiteX44" fmla="*/ 4303713 w 11277600"/>
              <a:gd name="connsiteY44" fmla="*/ 14288 h 2250018"/>
              <a:gd name="connsiteX45" fmla="*/ 4546600 w 11277600"/>
              <a:gd name="connsiteY45" fmla="*/ 7938 h 2250018"/>
              <a:gd name="connsiteX46" fmla="*/ 4787900 w 11277600"/>
              <a:gd name="connsiteY46" fmla="*/ 4763 h 2250018"/>
              <a:gd name="connsiteX47" fmla="*/ 5027613 w 11277600"/>
              <a:gd name="connsiteY47" fmla="*/ 1588 h 22500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Lst>
            <a:rect l="l" t="t" r="r" b="b"/>
            <a:pathLst>
              <a:path w="11277600" h="2250018">
                <a:moveTo>
                  <a:pt x="5264150" y="0"/>
                </a:moveTo>
                <a:lnTo>
                  <a:pt x="5499100" y="1588"/>
                </a:lnTo>
                <a:lnTo>
                  <a:pt x="5730875" y="1588"/>
                </a:lnTo>
                <a:lnTo>
                  <a:pt x="5961063" y="4763"/>
                </a:lnTo>
                <a:lnTo>
                  <a:pt x="6186488" y="9525"/>
                </a:lnTo>
                <a:lnTo>
                  <a:pt x="6410325" y="14288"/>
                </a:lnTo>
                <a:lnTo>
                  <a:pt x="6629400" y="19050"/>
                </a:lnTo>
                <a:lnTo>
                  <a:pt x="6846888" y="26988"/>
                </a:lnTo>
                <a:lnTo>
                  <a:pt x="7061200" y="34925"/>
                </a:lnTo>
                <a:lnTo>
                  <a:pt x="7270750" y="42863"/>
                </a:lnTo>
                <a:lnTo>
                  <a:pt x="7680325" y="63500"/>
                </a:lnTo>
                <a:lnTo>
                  <a:pt x="8072438" y="85725"/>
                </a:lnTo>
                <a:lnTo>
                  <a:pt x="8448675" y="109538"/>
                </a:lnTo>
                <a:lnTo>
                  <a:pt x="8805862" y="134938"/>
                </a:lnTo>
                <a:lnTo>
                  <a:pt x="9145588" y="161925"/>
                </a:lnTo>
                <a:lnTo>
                  <a:pt x="9461500" y="190500"/>
                </a:lnTo>
                <a:lnTo>
                  <a:pt x="9758362" y="219075"/>
                </a:lnTo>
                <a:lnTo>
                  <a:pt x="10031412" y="247650"/>
                </a:lnTo>
                <a:lnTo>
                  <a:pt x="10282238" y="274638"/>
                </a:lnTo>
                <a:lnTo>
                  <a:pt x="10504488" y="300038"/>
                </a:lnTo>
                <a:lnTo>
                  <a:pt x="10704512" y="323850"/>
                </a:lnTo>
                <a:lnTo>
                  <a:pt x="10874375" y="344488"/>
                </a:lnTo>
                <a:lnTo>
                  <a:pt x="11015662" y="363538"/>
                </a:lnTo>
                <a:lnTo>
                  <a:pt x="11210925" y="390525"/>
                </a:lnTo>
                <a:lnTo>
                  <a:pt x="11277600" y="400050"/>
                </a:lnTo>
                <a:lnTo>
                  <a:pt x="11277600" y="2250018"/>
                </a:lnTo>
                <a:lnTo>
                  <a:pt x="0" y="2250018"/>
                </a:lnTo>
                <a:lnTo>
                  <a:pt x="0" y="398463"/>
                </a:lnTo>
                <a:lnTo>
                  <a:pt x="255588" y="358775"/>
                </a:lnTo>
                <a:lnTo>
                  <a:pt x="511175" y="320675"/>
                </a:lnTo>
                <a:lnTo>
                  <a:pt x="766762" y="284163"/>
                </a:lnTo>
                <a:lnTo>
                  <a:pt x="1023938" y="252413"/>
                </a:lnTo>
                <a:lnTo>
                  <a:pt x="1279525" y="220663"/>
                </a:lnTo>
                <a:lnTo>
                  <a:pt x="1536700" y="190500"/>
                </a:lnTo>
                <a:lnTo>
                  <a:pt x="1790700" y="165100"/>
                </a:lnTo>
                <a:lnTo>
                  <a:pt x="2047875" y="141288"/>
                </a:lnTo>
                <a:lnTo>
                  <a:pt x="2303462" y="119063"/>
                </a:lnTo>
                <a:lnTo>
                  <a:pt x="2555875" y="100013"/>
                </a:lnTo>
                <a:lnTo>
                  <a:pt x="2809875" y="80963"/>
                </a:lnTo>
                <a:lnTo>
                  <a:pt x="3062288" y="65088"/>
                </a:lnTo>
                <a:lnTo>
                  <a:pt x="3313113" y="52388"/>
                </a:lnTo>
                <a:lnTo>
                  <a:pt x="3563938" y="39688"/>
                </a:lnTo>
                <a:lnTo>
                  <a:pt x="3811588" y="28575"/>
                </a:lnTo>
                <a:lnTo>
                  <a:pt x="4057650" y="20638"/>
                </a:lnTo>
                <a:lnTo>
                  <a:pt x="4303713" y="14288"/>
                </a:lnTo>
                <a:lnTo>
                  <a:pt x="4546600" y="7938"/>
                </a:lnTo>
                <a:lnTo>
                  <a:pt x="4787900" y="4763"/>
                </a:lnTo>
                <a:lnTo>
                  <a:pt x="5027613" y="1588"/>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wrap="square" rtlCol="0" anchor="ctr">
            <a:noAutofit/>
          </a:bodyPr>
          <a:lstStyle/>
          <a:p>
            <a:pPr algn="ctr"/>
            <a:endParaRPr lang="en-US"/>
          </a:p>
        </p:txBody>
      </p:sp>
      <p:sp>
        <p:nvSpPr>
          <p:cNvPr id="44" name="Freeform 5">
            <a:extLst>
              <a:ext uri="{FF2B5EF4-FFF2-40B4-BE49-F238E27FC236}">
                <a16:creationId xmlns:a16="http://schemas.microsoft.com/office/drawing/2014/main" id="{9C80E52D-DE5C-4267-9C99-8741F2E42E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rot="10371525">
            <a:off x="263767" y="411712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Title 1">
            <a:extLst>
              <a:ext uri="{FF2B5EF4-FFF2-40B4-BE49-F238E27FC236}">
                <a16:creationId xmlns:a16="http://schemas.microsoft.com/office/drawing/2014/main" id="{339F0007-F53B-7DF6-6B7B-778EE5759AD0}"/>
              </a:ext>
            </a:extLst>
          </p:cNvPr>
          <p:cNvSpPr>
            <a:spLocks noGrp="1"/>
          </p:cNvSpPr>
          <p:nvPr>
            <p:ph type="title"/>
          </p:nvPr>
        </p:nvSpPr>
        <p:spPr>
          <a:xfrm>
            <a:off x="992087" y="5133975"/>
            <a:ext cx="10158998" cy="558108"/>
          </a:xfrm>
          <a:solidFill>
            <a:schemeClr val="tx2"/>
          </a:solidFill>
        </p:spPr>
        <p:txBody>
          <a:bodyPr vert="horz" lIns="91440" tIns="45720" rIns="91440" bIns="45720" rtlCol="0" anchor="b">
            <a:normAutofit fontScale="90000"/>
          </a:bodyPr>
          <a:lstStyle/>
          <a:p>
            <a:pPr>
              <a:lnSpc>
                <a:spcPct val="90000"/>
              </a:lnSpc>
            </a:pPr>
            <a:r>
              <a:rPr lang="en-US" sz="3800" b="0" i="0" kern="1200" dirty="0">
                <a:solidFill>
                  <a:srgbClr val="00B0F0"/>
                </a:solidFill>
                <a:latin typeface="+mj-lt"/>
                <a:ea typeface="+mj-ea"/>
                <a:cs typeface="+mj-cs"/>
              </a:rPr>
              <a:t>7.Bảng so </a:t>
            </a:r>
            <a:r>
              <a:rPr lang="en-US" sz="3800" b="0" i="0" kern="1200" dirty="0" err="1">
                <a:solidFill>
                  <a:srgbClr val="00B0F0"/>
                </a:solidFill>
                <a:latin typeface="+mj-lt"/>
                <a:ea typeface="+mj-ea"/>
                <a:cs typeface="+mj-cs"/>
              </a:rPr>
              <a:t>sánh</a:t>
            </a:r>
            <a:r>
              <a:rPr lang="en-US" sz="3800" b="0" i="0" kern="1200" dirty="0">
                <a:solidFill>
                  <a:srgbClr val="00B0F0"/>
                </a:solidFill>
                <a:latin typeface="+mj-lt"/>
                <a:ea typeface="+mj-ea"/>
                <a:cs typeface="+mj-cs"/>
              </a:rPr>
              <a:t> </a:t>
            </a:r>
            <a:r>
              <a:rPr lang="en-US" sz="3800" b="0" i="0" kern="1200" dirty="0" err="1">
                <a:solidFill>
                  <a:srgbClr val="00B0F0"/>
                </a:solidFill>
                <a:latin typeface="+mj-lt"/>
                <a:ea typeface="+mj-ea"/>
                <a:cs typeface="+mj-cs"/>
              </a:rPr>
              <a:t>giữa</a:t>
            </a:r>
            <a:r>
              <a:rPr lang="en-US" sz="3800" b="0" i="0" kern="1200" dirty="0">
                <a:solidFill>
                  <a:srgbClr val="00B0F0"/>
                </a:solidFill>
                <a:latin typeface="+mj-lt"/>
                <a:ea typeface="+mj-ea"/>
                <a:cs typeface="+mj-cs"/>
              </a:rPr>
              <a:t> Paging </a:t>
            </a:r>
            <a:r>
              <a:rPr lang="en-US" sz="3800" b="0" i="0" kern="1200" dirty="0" err="1">
                <a:solidFill>
                  <a:srgbClr val="00B0F0"/>
                </a:solidFill>
                <a:latin typeface="+mj-lt"/>
                <a:ea typeface="+mj-ea"/>
                <a:cs typeface="+mj-cs"/>
              </a:rPr>
              <a:t>và</a:t>
            </a:r>
            <a:r>
              <a:rPr lang="en-US" sz="3800" b="0" i="0" kern="1200" dirty="0">
                <a:solidFill>
                  <a:srgbClr val="00B0F0"/>
                </a:solidFill>
                <a:latin typeface="+mj-lt"/>
                <a:ea typeface="+mj-ea"/>
                <a:cs typeface="+mj-cs"/>
              </a:rPr>
              <a:t> segmentation</a:t>
            </a:r>
          </a:p>
        </p:txBody>
      </p:sp>
    </p:spTree>
    <p:extLst>
      <p:ext uri="{BB962C8B-B14F-4D97-AF65-F5344CB8AC3E}">
        <p14:creationId xmlns:p14="http://schemas.microsoft.com/office/powerpoint/2010/main" val="4122303053"/>
      </p:ext>
    </p:extLst>
  </p:cSld>
  <p:clrMapOvr>
    <a:masterClrMapping/>
  </p:clrMapOvr>
  <mc:AlternateContent xmlns:mc="http://schemas.openxmlformats.org/markup-compatibility/2006">
    <mc:Choice xmlns:p14="http://schemas.microsoft.com/office/powerpoint/2010/main" Requires="p14">
      <p:transition spd="slow" p14:dur="1400">
        <p14:ripple/>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4091D54B-59AB-4A5E-8E9E-0421BD66D4F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0"/>
            <a:ext cx="12192000" cy="6858000"/>
            <a:chOff x="0" y="0"/>
            <a:chExt cx="12192000" cy="6858000"/>
          </a:xfrm>
        </p:grpSpPr>
        <p:sp>
          <p:nvSpPr>
            <p:cNvPr id="10" name="Rectangle 9">
              <a:extLst>
                <a:ext uri="{FF2B5EF4-FFF2-40B4-BE49-F238E27FC236}">
                  <a16:creationId xmlns:a16="http://schemas.microsoft.com/office/drawing/2014/main" id="{547CE62E-FFFD-4A1F-BA78-C3B89C36FC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blipFill>
              <a:blip r:embed="rId3">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Freeform 5">
              <a:extLst>
                <a:ext uri="{FF2B5EF4-FFF2-40B4-BE49-F238E27FC236}">
                  <a16:creationId xmlns:a16="http://schemas.microsoft.com/office/drawing/2014/main" id="{AE51FD27-6B6A-4D21-BF22-245DA9BD0B3E}"/>
                </a:ext>
                <a:ext uri="{C183D7F6-B498-43B3-948B-1728B52AA6E4}">
                  <adec:decorative xmlns:adec="http://schemas.microsoft.com/office/drawing/2017/decorative" val="1"/>
                </a:ext>
              </a:extLst>
            </p:cNvPr>
            <p:cNvSpPr>
              <a:spLocks noEditPoints="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3" name="Rectangle 12">
            <a:extLst>
              <a:ext uri="{FF2B5EF4-FFF2-40B4-BE49-F238E27FC236}">
                <a16:creationId xmlns:a16="http://schemas.microsoft.com/office/drawing/2014/main" id="{B8144315-1C5A-4185-A952-25D98D303D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5" name="Freeform 5">
            <a:extLst>
              <a:ext uri="{FF2B5EF4-FFF2-40B4-BE49-F238E27FC236}">
                <a16:creationId xmlns:a16="http://schemas.microsoft.com/office/drawing/2014/main" id="{6E63ADD0-4837-4506-8B81-1076581AF2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tx1"/>
          </a:solidFill>
          <a:ln>
            <a:noFill/>
          </a:ln>
        </p:spPr>
      </p:sp>
      <p:sp>
        <p:nvSpPr>
          <p:cNvPr id="2" name="Title 1">
            <a:extLst>
              <a:ext uri="{FF2B5EF4-FFF2-40B4-BE49-F238E27FC236}">
                <a16:creationId xmlns:a16="http://schemas.microsoft.com/office/drawing/2014/main" id="{1B102D55-F701-C131-BCB1-AC5107E902D0}"/>
              </a:ext>
            </a:extLst>
          </p:cNvPr>
          <p:cNvSpPr>
            <a:spLocks noGrp="1"/>
          </p:cNvSpPr>
          <p:nvPr>
            <p:ph type="title"/>
          </p:nvPr>
        </p:nvSpPr>
        <p:spPr>
          <a:xfrm>
            <a:off x="480064" y="1143000"/>
            <a:ext cx="4738842" cy="2234142"/>
          </a:xfrm>
        </p:spPr>
        <p:txBody>
          <a:bodyPr vert="horz" lIns="91440" tIns="45720" rIns="91440" bIns="45720" rtlCol="0" anchor="b">
            <a:normAutofit fontScale="90000"/>
          </a:bodyPr>
          <a:lstStyle/>
          <a:p>
            <a:r>
              <a:rPr lang="en-US" sz="4800" b="0" i="0" kern="1200" dirty="0">
                <a:solidFill>
                  <a:srgbClr val="FFFF00"/>
                </a:solidFill>
                <a:latin typeface="+mj-lt"/>
                <a:ea typeface="+mj-ea"/>
                <a:cs typeface="+mj-cs"/>
              </a:rPr>
              <a:t>8.Clip </a:t>
            </a:r>
            <a:r>
              <a:rPr lang="en-US" sz="4800" b="0" i="0" kern="1200" dirty="0" err="1">
                <a:solidFill>
                  <a:srgbClr val="FFFF00"/>
                </a:solidFill>
                <a:latin typeface="+mj-lt"/>
                <a:ea typeface="+mj-ea"/>
                <a:cs typeface="+mj-cs"/>
              </a:rPr>
              <a:t>giúp</a:t>
            </a:r>
            <a:r>
              <a:rPr lang="en-US" sz="4800" b="0" i="0" kern="1200" dirty="0">
                <a:solidFill>
                  <a:srgbClr val="FFFF00"/>
                </a:solidFill>
                <a:latin typeface="+mj-lt"/>
                <a:ea typeface="+mj-ea"/>
                <a:cs typeface="+mj-cs"/>
              </a:rPr>
              <a:t> </a:t>
            </a:r>
            <a:r>
              <a:rPr lang="en-US" sz="4800" b="0" i="0" kern="1200" dirty="0" err="1">
                <a:solidFill>
                  <a:srgbClr val="FFFF00"/>
                </a:solidFill>
                <a:latin typeface="+mj-lt"/>
                <a:ea typeface="+mj-ea"/>
                <a:cs typeface="+mj-cs"/>
              </a:rPr>
              <a:t>phân</a:t>
            </a:r>
            <a:r>
              <a:rPr lang="en-US" sz="4800" b="0" i="0" kern="1200" dirty="0">
                <a:solidFill>
                  <a:srgbClr val="FFFF00"/>
                </a:solidFill>
                <a:latin typeface="+mj-lt"/>
                <a:ea typeface="+mj-ea"/>
                <a:cs typeface="+mj-cs"/>
              </a:rPr>
              <a:t> </a:t>
            </a:r>
            <a:r>
              <a:rPr lang="en-US" sz="4800" b="0" i="0" kern="1200" dirty="0" err="1">
                <a:solidFill>
                  <a:srgbClr val="FFFF00"/>
                </a:solidFill>
                <a:latin typeface="+mj-lt"/>
                <a:ea typeface="+mj-ea"/>
                <a:cs typeface="+mj-cs"/>
              </a:rPr>
              <a:t>biệt</a:t>
            </a:r>
            <a:r>
              <a:rPr lang="en-US" sz="4800" b="0" i="0" kern="1200" dirty="0">
                <a:solidFill>
                  <a:srgbClr val="FFFF00"/>
                </a:solidFill>
                <a:latin typeface="+mj-lt"/>
                <a:ea typeface="+mj-ea"/>
                <a:cs typeface="+mj-cs"/>
              </a:rPr>
              <a:t> </a:t>
            </a:r>
            <a:r>
              <a:rPr lang="en-US" sz="4800" b="0" i="0" kern="1200" dirty="0" err="1">
                <a:solidFill>
                  <a:srgbClr val="FFFF00"/>
                </a:solidFill>
                <a:latin typeface="+mj-lt"/>
                <a:ea typeface="+mj-ea"/>
                <a:cs typeface="+mj-cs"/>
              </a:rPr>
              <a:t>giữa</a:t>
            </a:r>
            <a:r>
              <a:rPr lang="en-US" sz="4800" b="0" i="0" kern="1200" dirty="0">
                <a:solidFill>
                  <a:srgbClr val="FFFF00"/>
                </a:solidFill>
                <a:latin typeface="+mj-lt"/>
                <a:ea typeface="+mj-ea"/>
                <a:cs typeface="+mj-cs"/>
              </a:rPr>
              <a:t> paging </a:t>
            </a:r>
            <a:r>
              <a:rPr lang="en-US" sz="4800" b="0" i="0" kern="1200" dirty="0" err="1">
                <a:solidFill>
                  <a:srgbClr val="FFFF00"/>
                </a:solidFill>
                <a:latin typeface="+mj-lt"/>
                <a:ea typeface="+mj-ea"/>
                <a:cs typeface="+mj-cs"/>
              </a:rPr>
              <a:t>và</a:t>
            </a:r>
            <a:r>
              <a:rPr lang="en-US" sz="4800" b="0" i="0" kern="1200" dirty="0">
                <a:solidFill>
                  <a:srgbClr val="FFFF00"/>
                </a:solidFill>
                <a:latin typeface="+mj-lt"/>
                <a:ea typeface="+mj-ea"/>
                <a:cs typeface="+mj-cs"/>
              </a:rPr>
              <a:t> segmentation</a:t>
            </a:r>
          </a:p>
        </p:txBody>
      </p:sp>
      <p:sp>
        <p:nvSpPr>
          <p:cNvPr id="17" name="Rectangle 16">
            <a:extLst>
              <a:ext uri="{FF2B5EF4-FFF2-40B4-BE49-F238E27FC236}">
                <a16:creationId xmlns:a16="http://schemas.microsoft.com/office/drawing/2014/main" id="{AFECA4B5-4C84-4095-B8D3-EFC5B41789E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pic>
        <p:nvPicPr>
          <p:cNvPr id="4" name="Online Media 3" title="5.14 - Segmentations and Difference between Paging and Segmentation">
            <a:hlinkClick r:id="" action="ppaction://media"/>
            <a:extLst>
              <a:ext uri="{FF2B5EF4-FFF2-40B4-BE49-F238E27FC236}">
                <a16:creationId xmlns:a16="http://schemas.microsoft.com/office/drawing/2014/main" id="{4A21E798-3632-6AF6-117B-F76F3A3FFB7D}"/>
              </a:ext>
            </a:extLst>
          </p:cNvPr>
          <p:cNvPicPr>
            <a:picLocks noGrp="1" noRot="1" noChangeAspect="1"/>
          </p:cNvPicPr>
          <p:nvPr>
            <p:ph idx="1"/>
            <a:videoFile r:link="rId1"/>
          </p:nvPr>
        </p:nvPicPr>
        <p:blipFill>
          <a:blip r:embed="rId4"/>
          <a:stretch>
            <a:fillRect/>
          </a:stretch>
        </p:blipFill>
        <p:spPr>
          <a:xfrm>
            <a:off x="5229225" y="1143000"/>
            <a:ext cx="6477272" cy="5233662"/>
          </a:xfrm>
          <a:prstGeom prst="roundRect">
            <a:avLst>
              <a:gd name="adj" fmla="val 2428"/>
            </a:avLst>
          </a:prstGeom>
          <a:effectLst>
            <a:outerShdw blurRad="50800" dist="50800" dir="5400000" algn="tl" rotWithShape="0">
              <a:srgbClr val="000000">
                <a:alpha val="43000"/>
              </a:srgbClr>
            </a:outerShdw>
          </a:effectLst>
        </p:spPr>
      </p:pic>
    </p:spTree>
    <p:extLst>
      <p:ext uri="{BB962C8B-B14F-4D97-AF65-F5344CB8AC3E}">
        <p14:creationId xmlns:p14="http://schemas.microsoft.com/office/powerpoint/2010/main" val="294318866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4"/>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4"/>
                </p:tgtEl>
              </p:cMediaNode>
            </p:video>
            <p:seq concurrent="1" nextAc="seek">
              <p:cTn id="8" restart="whenNotActive" fill="hold" evtFilter="cancelBubble" nodeType="interactiveSeq">
                <p:stCondLst>
                  <p:cond evt="onClick" delay="0">
                    <p:tgtEl>
                      <p:spTgt spid="4"/>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4"/>
                                        </p:tgtEl>
                                      </p:cBhvr>
                                    </p:cmd>
                                  </p:childTnLst>
                                </p:cTn>
                              </p:par>
                            </p:childTnLst>
                          </p:cTn>
                        </p:par>
                      </p:childTnLst>
                    </p:cTn>
                  </p:par>
                </p:childTnLst>
              </p:cTn>
              <p:nextCondLst>
                <p:cond evt="onClick" delay="0">
                  <p:tgtEl>
                    <p:spTgt spid="4"/>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495</TotalTime>
  <Words>674</Words>
  <Application>Microsoft Office PowerPoint</Application>
  <PresentationFormat>Widescreen</PresentationFormat>
  <Paragraphs>17</Paragraphs>
  <Slides>10</Slides>
  <Notes>0</Notes>
  <HiddenSlides>0</HiddenSlides>
  <MMClips>2</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Bahnschrift</vt:lpstr>
      <vt:lpstr>Century Gothic</vt:lpstr>
      <vt:lpstr>Elephant</vt:lpstr>
      <vt:lpstr>Wingdings 3</vt:lpstr>
      <vt:lpstr>Ion Boardroom</vt:lpstr>
      <vt:lpstr>Chủ đề 4: Locality and virtual memory</vt:lpstr>
      <vt:lpstr>1.Khái niệm về locality</vt:lpstr>
      <vt:lpstr>2.Khái niệm về virtual memory</vt:lpstr>
      <vt:lpstr>3.Định nghĩa về simple paging</vt:lpstr>
      <vt:lpstr>4.Định nghĩa về virtual memory paging</vt:lpstr>
      <vt:lpstr>5. Một số hình ảnh về locality và memory</vt:lpstr>
      <vt:lpstr>6.Clip giới thiệu về segmented, paged và virtual memory</vt:lpstr>
      <vt:lpstr>7.Bảng so sánh giữa Paging và segmentation</vt:lpstr>
      <vt:lpstr>8.Clip giúp phân biệt giữa paging và segmentation</vt:lpstr>
      <vt:lpstr>End of file.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chủ đề 4: locality and virtual memory</dc:title>
  <dc:creator>Việt Hoàng Nguyễn Đình</dc:creator>
  <cp:lastModifiedBy>Việt Hoàng Nguyễn Đình</cp:lastModifiedBy>
  <cp:revision>7</cp:revision>
  <dcterms:created xsi:type="dcterms:W3CDTF">2023-05-14T09:09:15Z</dcterms:created>
  <dcterms:modified xsi:type="dcterms:W3CDTF">2023-05-16T14:55:48Z</dcterms:modified>
</cp:coreProperties>
</file>