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5143500" type="screen16x9"/>
  <p:notesSz cx="6858000" cy="9144000"/>
  <p:embeddedFontLst>
    <p:embeddedFont>
      <p:font typeface="Open Sans" panose="020B0606030504020204" pitchFamily="34" charset="0"/>
      <p:regular r:id="rId49"/>
      <p:bold r:id="rId50"/>
      <p:italic r:id="rId51"/>
      <p:boldItalic r:id="rId52"/>
    </p:embeddedFont>
    <p:embeddedFont>
      <p:font typeface="Open Sans Medium"/>
      <p:regular r:id="rId53"/>
      <p:bold r:id="rId54"/>
      <p:italic r:id="rId55"/>
      <p:boldItalic r:id="rId56"/>
    </p:embeddedFont>
    <p:embeddedFont>
      <p:font typeface="PT Sans Narrow" panose="020B0506020203020204" pitchFamily="34" charset="0"/>
      <p:regular r:id="rId57"/>
      <p:bold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03a6e85f32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03a6e85f32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03a6e85f32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03a6e85f32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03a6e85f32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03a6e85f32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1182c96f2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1182c96f2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1182c96f23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1182c96f2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03ac5813be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03ac5813b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1182c96f23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1182c96f2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121bd74660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121bd7466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1182c96f23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1182c96f2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03ac5813be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03ac5813be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03a6e85f32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03a6e85f3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1182c96f23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1182c96f2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121bd74660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121bd7466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1182c96f23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1182c96f2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121bd74660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121bd7466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1182c96f23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1182c96f23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121bd74660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121bd74660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1182c96f23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1182c96f23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1182c96f23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31182c96f23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1182c96f23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1182c96f23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157c2642af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3157c2642af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03a6e85f32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03a6e85f32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31182c96f23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31182c96f23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31182c96f23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31182c96f23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157c2642af_4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3157c2642af_4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1182c96f23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1182c96f23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1182c96f23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1182c96f23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03ac5813be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03ac5813be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03ac5813be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03ac5813be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303ac5813be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303ac5813be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303ac5813be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303ac5813be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03ac5813be_1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03ac5813be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03a6e85f32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03a6e85f32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03ac5813be_1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303ac5813be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303ac5813be_1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303ac5813be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03ac5813be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03ac5813b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303ac5813be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303ac5813be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303ac5813be_5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303ac5813be_5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03ac5813be_5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03ac5813be_5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31182c96f23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31182c96f23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03a6e85f32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03a6e85f32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03a6e85f32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03a6e85f32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03a6e85f32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03a6e85f3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03a6e85f32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03a6e85f3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03a6e85f32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03a6e85f32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8" Type="http://schemas.openxmlformats.org/officeDocument/2006/relationships/hyperlink" Target="https://vietmoto.wordpress.com/contact-us-2/" TargetMode="External"/><Relationship Id="rId3" Type="http://schemas.openxmlformats.org/officeDocument/2006/relationships/hyperlink" Target="https://vietmoto.wordpress.com/" TargetMode="External"/><Relationship Id="rId7" Type="http://schemas.openxmlformats.org/officeDocument/2006/relationships/hyperlink" Target="https://vietmoto.wordpress.com/routes/" TargetMode="External"/><Relationship Id="rId2" Type="http://schemas.openxmlformats.org/officeDocument/2006/relationships/notesSlide" Target="../notesSlides/notesSlide46.xml"/><Relationship Id="rId1" Type="http://schemas.openxmlformats.org/officeDocument/2006/relationships/slideLayout" Target="../slideLayouts/slideLayout3.xml"/><Relationship Id="rId6" Type="http://schemas.openxmlformats.org/officeDocument/2006/relationships/hyperlink" Target="https://vietmoto.wordpress.com/fleet/" TargetMode="External"/><Relationship Id="rId5" Type="http://schemas.openxmlformats.org/officeDocument/2006/relationships/hyperlink" Target="https://vietmoto.wordpress.com/services/" TargetMode="External"/><Relationship Id="rId4" Type="http://schemas.openxmlformats.org/officeDocument/2006/relationships/hyperlink" Target="https://vietmoto.wordpress.com/about/" TargetMode="External"/><Relationship Id="rId9" Type="http://schemas.openxmlformats.org/officeDocument/2006/relationships/hyperlink" Target="https://vietmoto.wordpress.com/bookin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DRIVE MY MOTORBIKE</a:t>
            </a:r>
            <a:endParaRPr/>
          </a:p>
        </p:txBody>
      </p:sp>
      <p:sp>
        <p:nvSpPr>
          <p:cNvPr id="67" name="Google Shape;67;p13"/>
          <p:cNvSpPr txBox="1">
            <a:spLocks noGrp="1"/>
          </p:cNvSpPr>
          <p:nvPr>
            <p:ph type="subTitle" idx="1"/>
          </p:nvPr>
        </p:nvSpPr>
        <p:spPr>
          <a:xfrm>
            <a:off x="1579200" y="2678750"/>
            <a:ext cx="5992200" cy="1269300"/>
          </a:xfrm>
          <a:prstGeom prst="rect">
            <a:avLst/>
          </a:prstGeom>
        </p:spPr>
        <p:txBody>
          <a:bodyPr spcFirstLastPara="1" wrap="square" lIns="91425" tIns="91425" rIns="91425" bIns="91425" anchor="t" anchorCtr="0">
            <a:normAutofit fontScale="55000" lnSpcReduction="10000"/>
          </a:bodyPr>
          <a:lstStyle/>
          <a:p>
            <a:pPr marL="0" lvl="0" indent="0" algn="ctr" rtl="0">
              <a:lnSpc>
                <a:spcPct val="150000"/>
              </a:lnSpc>
              <a:spcBef>
                <a:spcPts val="0"/>
              </a:spcBef>
              <a:spcAft>
                <a:spcPts val="0"/>
              </a:spcAft>
              <a:buNone/>
            </a:pPr>
            <a:r>
              <a:rPr lang="en">
                <a:latin typeface="Open Sans Medium"/>
                <a:ea typeface="Open Sans Medium"/>
                <a:cs typeface="Open Sans Medium"/>
                <a:sym typeface="Open Sans Medium"/>
              </a:rPr>
              <a:t>522H0167 - Truong Tri Phong</a:t>
            </a:r>
            <a:endParaRPr>
              <a:latin typeface="Open Sans Medium"/>
              <a:ea typeface="Open Sans Medium"/>
              <a:cs typeface="Open Sans Medium"/>
              <a:sym typeface="Open Sans Medium"/>
            </a:endParaRPr>
          </a:p>
          <a:p>
            <a:pPr marL="0" lvl="0" indent="0" algn="ctr" rtl="0">
              <a:lnSpc>
                <a:spcPct val="150000"/>
              </a:lnSpc>
              <a:spcBef>
                <a:spcPts val="0"/>
              </a:spcBef>
              <a:spcAft>
                <a:spcPts val="0"/>
              </a:spcAft>
              <a:buNone/>
            </a:pPr>
            <a:r>
              <a:rPr lang="en">
                <a:latin typeface="Open Sans Medium"/>
                <a:ea typeface="Open Sans Medium"/>
                <a:cs typeface="Open Sans Medium"/>
                <a:sym typeface="Open Sans Medium"/>
              </a:rPr>
              <a:t>522H0089 - Vo Hoang Tan</a:t>
            </a:r>
            <a:endParaRPr>
              <a:latin typeface="Open Sans Medium"/>
              <a:ea typeface="Open Sans Medium"/>
              <a:cs typeface="Open Sans Medium"/>
              <a:sym typeface="Open Sans Medium"/>
            </a:endParaRPr>
          </a:p>
          <a:p>
            <a:pPr marL="0" lvl="0" indent="0" algn="ctr" rtl="0">
              <a:lnSpc>
                <a:spcPct val="150000"/>
              </a:lnSpc>
              <a:spcBef>
                <a:spcPts val="0"/>
              </a:spcBef>
              <a:spcAft>
                <a:spcPts val="0"/>
              </a:spcAft>
              <a:buNone/>
            </a:pPr>
            <a:r>
              <a:rPr lang="en">
                <a:latin typeface="Open Sans Medium"/>
                <a:ea typeface="Open Sans Medium"/>
                <a:cs typeface="Open Sans Medium"/>
                <a:sym typeface="Open Sans Medium"/>
              </a:rPr>
              <a:t>522H0012 - Do Duy Tan</a:t>
            </a:r>
            <a:endParaRPr>
              <a:latin typeface="Open Sans Medium"/>
              <a:ea typeface="Open Sans Medium"/>
              <a:cs typeface="Open Sans Medium"/>
              <a:sym typeface="Open Sans Medium"/>
            </a:endParaRPr>
          </a:p>
          <a:p>
            <a:pPr marL="0" lvl="0" indent="0" algn="ctr" rtl="0">
              <a:lnSpc>
                <a:spcPct val="150000"/>
              </a:lnSpc>
              <a:spcBef>
                <a:spcPts val="0"/>
              </a:spcBef>
              <a:spcAft>
                <a:spcPts val="0"/>
              </a:spcAft>
              <a:buNone/>
            </a:pPr>
            <a:r>
              <a:rPr lang="en">
                <a:latin typeface="Open Sans Medium"/>
                <a:ea typeface="Open Sans Medium"/>
                <a:cs typeface="Open Sans Medium"/>
                <a:sym typeface="Open Sans Medium"/>
              </a:rPr>
              <a:t>522H0120 - Nguyen Dinh Viet Hoang</a:t>
            </a:r>
            <a:endParaRPr>
              <a:latin typeface="Open Sans Medium"/>
              <a:ea typeface="Open Sans Medium"/>
              <a:cs typeface="Open Sans Medium"/>
              <a:sym typeface="Open Sans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822"/>
              <a:t>Task 1: Porter’s Strategies for Competitive Advantage</a:t>
            </a:r>
            <a:endParaRPr/>
          </a:p>
        </p:txBody>
      </p:sp>
      <p:sp>
        <p:nvSpPr>
          <p:cNvPr id="121" name="Google Shape;121;p22"/>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b) Pick one competitive business strategy from Porter’s Strategies for Competitive Advantage. (Use a different strategy from the one that you discussed in Task 1a). Explain how a competitor could use this strategy in an effort to disrupt Lisa’s business.</a:t>
            </a:r>
            <a:endParaRPr sz="1407"/>
          </a:p>
          <a:p>
            <a:pPr marL="0" lvl="0" indent="0" algn="l" rtl="0">
              <a:lnSpc>
                <a:spcPct val="130000"/>
              </a:lnSpc>
              <a:spcBef>
                <a:spcPts val="1200"/>
              </a:spcBef>
              <a:spcAft>
                <a:spcPts val="0"/>
              </a:spcAft>
              <a:buNone/>
            </a:pPr>
            <a:r>
              <a:rPr lang="en" sz="1707" b="1"/>
              <a:t>Competitor Strategy: Cost Leadership</a:t>
            </a:r>
            <a:endParaRPr sz="1707" b="1"/>
          </a:p>
          <a:p>
            <a:pPr marL="457200" lvl="0" indent="-337026" algn="l" rtl="0">
              <a:lnSpc>
                <a:spcPct val="130000"/>
              </a:lnSpc>
              <a:spcBef>
                <a:spcPts val="1200"/>
              </a:spcBef>
              <a:spcAft>
                <a:spcPts val="0"/>
              </a:spcAft>
              <a:buSzPts val="1708"/>
              <a:buChar char="-"/>
            </a:pPr>
            <a:r>
              <a:rPr lang="en" sz="1707"/>
              <a:t>Explanation: A Cost Leadership Strategy would enable a competitor to offer lower prices, attracting budget-conscious customers.</a:t>
            </a:r>
            <a:endParaRPr sz="1507"/>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822"/>
              <a:t>Task 1: Porter’s Strategies for Competitive Advantage</a:t>
            </a:r>
            <a:endParaRPr/>
          </a:p>
        </p:txBody>
      </p:sp>
      <p:sp>
        <p:nvSpPr>
          <p:cNvPr id="127" name="Google Shape;127;p23"/>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b) Pick one competitive business strategy from Porter’s Strategies for Competitive Advantage. (Use a different strategy from the one that you discussed in Task 1a). Explain how a competitor could use this strategy in an effort to disrupt Lisa’s business.</a:t>
            </a:r>
            <a:endParaRPr sz="1407"/>
          </a:p>
          <a:p>
            <a:pPr marL="0" lvl="0" indent="0" algn="l" rtl="0">
              <a:lnSpc>
                <a:spcPct val="130000"/>
              </a:lnSpc>
              <a:spcBef>
                <a:spcPts val="1200"/>
              </a:spcBef>
              <a:spcAft>
                <a:spcPts val="0"/>
              </a:spcAft>
              <a:buNone/>
            </a:pPr>
            <a:r>
              <a:rPr lang="en" sz="1707" b="1"/>
              <a:t>How a competitor might implement it:</a:t>
            </a:r>
            <a:endParaRPr sz="1707" b="1"/>
          </a:p>
          <a:p>
            <a:pPr marL="457200" lvl="0" indent="-337026" algn="l" rtl="0">
              <a:lnSpc>
                <a:spcPct val="130000"/>
              </a:lnSpc>
              <a:spcBef>
                <a:spcPts val="1200"/>
              </a:spcBef>
              <a:spcAft>
                <a:spcPts val="0"/>
              </a:spcAft>
              <a:buSzPts val="1708"/>
              <a:buChar char="-"/>
            </a:pPr>
            <a:r>
              <a:rPr lang="en" sz="1707" b="1"/>
              <a:t>Reduced Operational Costs</a:t>
            </a:r>
            <a:r>
              <a:rPr lang="en" sz="1707"/>
              <a:t>: Competitors could save on costs by using older or less maintained bikes, allowing them to offer rentals at lower prices.</a:t>
            </a:r>
            <a:endParaRPr sz="1707"/>
          </a:p>
          <a:p>
            <a:pPr marL="457200" lvl="0" indent="-337026" algn="l" rtl="0">
              <a:lnSpc>
                <a:spcPct val="130000"/>
              </a:lnSpc>
              <a:spcBef>
                <a:spcPts val="0"/>
              </a:spcBef>
              <a:spcAft>
                <a:spcPts val="0"/>
              </a:spcAft>
              <a:buSzPts val="1708"/>
              <a:buChar char="-"/>
            </a:pPr>
            <a:r>
              <a:rPr lang="en" sz="1707" b="1"/>
              <a:t>Minimal Service Offering</a:t>
            </a:r>
            <a:r>
              <a:rPr lang="en" sz="1707"/>
              <a:t>: Providing only basic services without extras like GPS, insurance, or emergency assistance would reduce operational costs.</a:t>
            </a:r>
            <a:endParaRPr sz="1707"/>
          </a:p>
          <a:p>
            <a:pPr marL="457200" lvl="0" indent="-337026" algn="l" rtl="0">
              <a:lnSpc>
                <a:spcPct val="130000"/>
              </a:lnSpc>
              <a:spcBef>
                <a:spcPts val="0"/>
              </a:spcBef>
              <a:spcAft>
                <a:spcPts val="0"/>
              </a:spcAft>
              <a:buSzPts val="1708"/>
              <a:buChar char="-"/>
            </a:pPr>
            <a:r>
              <a:rPr lang="en" sz="1707" b="1"/>
              <a:t>Discount Programs or Reduced Pricing</a:t>
            </a:r>
            <a:r>
              <a:rPr lang="en" sz="1707"/>
              <a:t>: Competitors could attract new customers with promotions or discounts, positioning themselves as a low-cost alternative to DMM.</a:t>
            </a:r>
            <a:endParaRPr sz="1507"/>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822"/>
              <a:t>Task 1: Porter’s Strategies for Competitive Advantage</a:t>
            </a:r>
            <a:endParaRPr/>
          </a:p>
        </p:txBody>
      </p:sp>
      <p:sp>
        <p:nvSpPr>
          <p:cNvPr id="133" name="Google Shape;133;p24"/>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b) Pick one competitive business strategy from Porter’s Strategies for Competitive Advantage. (Use a different strategy from the one that you discussed in Task 1a). Explain how a competitor could use this strategy in an effort to disrupt Lisa’s business.</a:t>
            </a:r>
            <a:endParaRPr sz="1407"/>
          </a:p>
          <a:p>
            <a:pPr marL="0" lvl="0" indent="0" algn="l" rtl="0">
              <a:lnSpc>
                <a:spcPct val="130000"/>
              </a:lnSpc>
              <a:spcBef>
                <a:spcPts val="1200"/>
              </a:spcBef>
              <a:spcAft>
                <a:spcPts val="0"/>
              </a:spcAft>
              <a:buNone/>
            </a:pPr>
            <a:r>
              <a:rPr lang="en" sz="1707" b="1"/>
              <a:t>    Why this could impact DMM:</a:t>
            </a:r>
            <a:endParaRPr sz="1707" b="1"/>
          </a:p>
          <a:p>
            <a:pPr marL="457200" lvl="0" indent="-337026" algn="l" rtl="0">
              <a:lnSpc>
                <a:spcPct val="130000"/>
              </a:lnSpc>
              <a:spcBef>
                <a:spcPts val="1200"/>
              </a:spcBef>
              <a:spcAft>
                <a:spcPts val="0"/>
              </a:spcAft>
              <a:buSzPts val="1708"/>
              <a:buChar char="-"/>
            </a:pPr>
            <a:r>
              <a:rPr lang="en" sz="1707"/>
              <a:t>If competitors offer significantly lower prices, DMM may struggle to compete on cost, especially with a premium service and higher price point.</a:t>
            </a:r>
            <a:endParaRPr sz="1707"/>
          </a:p>
          <a:p>
            <a:pPr marL="457200" lvl="0" indent="-337026" algn="l" rtl="0">
              <a:lnSpc>
                <a:spcPct val="130000"/>
              </a:lnSpc>
              <a:spcBef>
                <a:spcPts val="0"/>
              </a:spcBef>
              <a:spcAft>
                <a:spcPts val="0"/>
              </a:spcAft>
              <a:buSzPts val="1708"/>
              <a:buChar char="-"/>
            </a:pPr>
            <a:r>
              <a:rPr lang="en" sz="1707"/>
              <a:t>Customers looking for budget-friendly options might be drawn to competitors unless DMM’s premium services highlight their added value.</a:t>
            </a:r>
            <a:endParaRPr sz="1507"/>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822"/>
              <a:t>Task 1: Porter’s Strategies for Competitive Advantage</a:t>
            </a:r>
            <a:endParaRPr/>
          </a:p>
        </p:txBody>
      </p:sp>
      <p:sp>
        <p:nvSpPr>
          <p:cNvPr id="139" name="Google Shape;139;p25"/>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b) Pick one competitive business strategy from Porter’s Strategies for Competitive Advantage. (Use a different strategy from the one that you discussed in Task 1a). Explain how a competitor could use this strategy in an effort to disrupt Lisa’s business.</a:t>
            </a:r>
            <a:endParaRPr sz="1407"/>
          </a:p>
          <a:p>
            <a:pPr marL="0" lvl="0" indent="0" algn="l" rtl="0">
              <a:lnSpc>
                <a:spcPct val="130000"/>
              </a:lnSpc>
              <a:spcBef>
                <a:spcPts val="1200"/>
              </a:spcBef>
              <a:spcAft>
                <a:spcPts val="0"/>
              </a:spcAft>
              <a:buNone/>
            </a:pPr>
            <a:endParaRPr sz="1407"/>
          </a:p>
          <a:p>
            <a:pPr marL="457200" lvl="0" indent="-337026" algn="l" rtl="0">
              <a:lnSpc>
                <a:spcPct val="130000"/>
              </a:lnSpc>
              <a:spcBef>
                <a:spcPts val="1200"/>
              </a:spcBef>
              <a:spcAft>
                <a:spcPts val="0"/>
              </a:spcAft>
              <a:buSzPts val="1708"/>
              <a:buChar char="-"/>
            </a:pPr>
            <a:r>
              <a:rPr lang="en" sz="1707" b="1"/>
              <a:t>In conclusion</a:t>
            </a:r>
            <a:r>
              <a:rPr lang="en" sz="1707"/>
              <a:t>, Differentiation is the ideal strategy for DMM, allowing it to stand out with </a:t>
            </a:r>
            <a:r>
              <a:rPr lang="en" sz="1707" b="1"/>
              <a:t>high quality service and unique customer experiences</a:t>
            </a:r>
            <a:r>
              <a:rPr lang="en" sz="1707"/>
              <a:t>. However, it’s essential to remain aware of competitors using a Cost Leadership approach, as they could attract price-sensitive customers.</a:t>
            </a:r>
            <a:endParaRPr sz="1507"/>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2: Porter’s Value Chain Model</a:t>
            </a:r>
            <a:endParaRPr/>
          </a:p>
        </p:txBody>
      </p:sp>
      <p:sp>
        <p:nvSpPr>
          <p:cNvPr id="145" name="Google Shape;145;p26"/>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a) Which two primary activities of the Value Chain are most important to DMM? Why are they so important?</a:t>
            </a:r>
            <a:endParaRPr sz="1407"/>
          </a:p>
          <a:p>
            <a:pPr marL="0" lvl="0" indent="0" algn="l" rtl="0">
              <a:spcBef>
                <a:spcPts val="1200"/>
              </a:spcBef>
              <a:spcAft>
                <a:spcPts val="0"/>
              </a:spcAft>
              <a:buNone/>
            </a:pPr>
            <a:r>
              <a:rPr lang="en" sz="1700" b="1"/>
              <a:t>1. Inbound Logistics:</a:t>
            </a:r>
            <a:endParaRPr sz="1700" b="1"/>
          </a:p>
          <a:p>
            <a:pPr marL="457200" lvl="0" indent="-336550" algn="l" rtl="0">
              <a:spcBef>
                <a:spcPts val="1200"/>
              </a:spcBef>
              <a:spcAft>
                <a:spcPts val="0"/>
              </a:spcAft>
              <a:buSzPts val="1700"/>
              <a:buChar char="-"/>
            </a:pPr>
            <a:r>
              <a:rPr lang="en" sz="1700" b="1"/>
              <a:t>Importance</a:t>
            </a:r>
            <a:r>
              <a:rPr lang="en" sz="1700"/>
              <a:t>: Inbound Logistics involves </a:t>
            </a:r>
            <a:r>
              <a:rPr lang="en" sz="1700" b="1"/>
              <a:t>receiving, managing, and preparing motorbikes</a:t>
            </a:r>
            <a:r>
              <a:rPr lang="en" sz="1700"/>
              <a:t> before they are </a:t>
            </a:r>
            <a:r>
              <a:rPr lang="en" sz="1700" b="1"/>
              <a:t>available for rental</a:t>
            </a:r>
            <a:r>
              <a:rPr lang="en" sz="1700"/>
              <a:t>. This activity is crucial for ensuring that </a:t>
            </a:r>
            <a:r>
              <a:rPr lang="en" sz="1700" b="1"/>
              <a:t>the fleet is reliable, safe, and ready for customers at any time.</a:t>
            </a:r>
            <a:endParaRPr sz="17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2: Porter’s Value Chain Model</a:t>
            </a:r>
            <a:endParaRPr/>
          </a:p>
        </p:txBody>
      </p:sp>
      <p:sp>
        <p:nvSpPr>
          <p:cNvPr id="151" name="Google Shape;151;p27"/>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a) Which two primary activities of the Value Chain are most important to DMM? Why are they so important?</a:t>
            </a:r>
            <a:endParaRPr sz="1407"/>
          </a:p>
          <a:p>
            <a:pPr marL="0" lvl="0" indent="0" algn="l" rtl="0">
              <a:spcBef>
                <a:spcPts val="1200"/>
              </a:spcBef>
              <a:spcAft>
                <a:spcPts val="1200"/>
              </a:spcAft>
              <a:buNone/>
            </a:pPr>
            <a:r>
              <a:rPr lang="en" sz="1700" b="1"/>
              <a:t>1. Inbound Logistics:</a:t>
            </a:r>
            <a:endParaRPr sz="1507"/>
          </a:p>
        </p:txBody>
      </p:sp>
      <p:pic>
        <p:nvPicPr>
          <p:cNvPr id="152" name="Google Shape;152;p27"/>
          <p:cNvPicPr preferRelativeResize="0"/>
          <p:nvPr/>
        </p:nvPicPr>
        <p:blipFill>
          <a:blip r:embed="rId3">
            <a:alphaModFix/>
          </a:blip>
          <a:stretch>
            <a:fillRect/>
          </a:stretch>
        </p:blipFill>
        <p:spPr>
          <a:xfrm>
            <a:off x="739271" y="2753663"/>
            <a:ext cx="7665434" cy="707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2: Porter’s Value Chain Model</a:t>
            </a:r>
            <a:endParaRPr/>
          </a:p>
        </p:txBody>
      </p:sp>
      <p:sp>
        <p:nvSpPr>
          <p:cNvPr id="158" name="Google Shape;158;p28"/>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a) Which two primary activities of the Value Chain are most important to DMM? Why are they so important?</a:t>
            </a:r>
            <a:endParaRPr sz="1407"/>
          </a:p>
          <a:p>
            <a:pPr marL="0" lvl="0" indent="0" algn="l" rtl="0">
              <a:spcBef>
                <a:spcPts val="1200"/>
              </a:spcBef>
              <a:spcAft>
                <a:spcPts val="0"/>
              </a:spcAft>
              <a:buNone/>
            </a:pPr>
            <a:r>
              <a:rPr lang="en" sz="1700" b="1"/>
              <a:t>1. Inbound Logistics:</a:t>
            </a:r>
            <a:endParaRPr sz="1700" b="1"/>
          </a:p>
          <a:p>
            <a:pPr marL="0" lvl="0" indent="0" algn="l" rtl="0">
              <a:spcBef>
                <a:spcPts val="1200"/>
              </a:spcBef>
              <a:spcAft>
                <a:spcPts val="0"/>
              </a:spcAft>
              <a:buNone/>
            </a:pPr>
            <a:r>
              <a:rPr lang="en" sz="1700" b="1"/>
              <a:t>Why It’s Important:</a:t>
            </a:r>
            <a:endParaRPr sz="1700" b="1"/>
          </a:p>
          <a:p>
            <a:pPr marL="457200" lvl="0" indent="-336550" algn="l" rtl="0">
              <a:spcBef>
                <a:spcPts val="1200"/>
              </a:spcBef>
              <a:spcAft>
                <a:spcPts val="0"/>
              </a:spcAft>
              <a:buSzPts val="1700"/>
              <a:buChar char="-"/>
            </a:pPr>
            <a:r>
              <a:rPr lang="en" sz="1700" b="1"/>
              <a:t>Fleet Quality and Safety</a:t>
            </a:r>
            <a:r>
              <a:rPr lang="en" sz="1700"/>
              <a:t>: Proper inbound logistics guarantee that each motorbike meets </a:t>
            </a:r>
            <a:r>
              <a:rPr lang="en" sz="1700" b="1"/>
              <a:t>safety standards</a:t>
            </a:r>
            <a:r>
              <a:rPr lang="en" sz="1700"/>
              <a:t>, </a:t>
            </a:r>
            <a:r>
              <a:rPr lang="en" sz="1700" b="1"/>
              <a:t>minimizing risks of breakdowns or safety issues</a:t>
            </a:r>
            <a:r>
              <a:rPr lang="en" sz="1700"/>
              <a:t> that could harm the customer experience or damage DMM ’s reputation.</a:t>
            </a:r>
            <a:endParaRPr sz="1700"/>
          </a:p>
          <a:p>
            <a:pPr marL="457200" lvl="0" indent="-336550" algn="l" rtl="0">
              <a:spcBef>
                <a:spcPts val="0"/>
              </a:spcBef>
              <a:spcAft>
                <a:spcPts val="0"/>
              </a:spcAft>
              <a:buSzPts val="1700"/>
              <a:buChar char="-"/>
            </a:pPr>
            <a:r>
              <a:rPr lang="en" sz="1700" b="1"/>
              <a:t>Cost Efficiency</a:t>
            </a:r>
            <a:r>
              <a:rPr lang="en" sz="1700"/>
              <a:t>: By inspecting bikes as they arrive and addressing any issues immediately, DMM can </a:t>
            </a:r>
            <a:r>
              <a:rPr lang="en" sz="1700" b="1"/>
              <a:t>reduce long-term maintenance costs</a:t>
            </a:r>
            <a:r>
              <a:rPr lang="en" sz="1700"/>
              <a:t>, </a:t>
            </a:r>
            <a:r>
              <a:rPr lang="en" sz="1700" b="1"/>
              <a:t>prevent unexpected repairs</a:t>
            </a:r>
            <a:r>
              <a:rPr lang="en" sz="1700"/>
              <a:t>, and </a:t>
            </a:r>
            <a:r>
              <a:rPr lang="en" sz="1700" b="1"/>
              <a:t>extend the lifespan of each vehicle</a:t>
            </a:r>
            <a:r>
              <a:rPr lang="en" sz="1700"/>
              <a:t>.</a:t>
            </a:r>
            <a:endParaRPr sz="1700"/>
          </a:p>
          <a:p>
            <a:pPr marL="0" lvl="0" indent="0" algn="l" rtl="0">
              <a:spcBef>
                <a:spcPts val="1200"/>
              </a:spcBef>
              <a:spcAft>
                <a:spcPts val="1200"/>
              </a:spcAft>
              <a:buNone/>
            </a:pPr>
            <a:endParaRPr sz="17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2: Porter’s Value Chain Model</a:t>
            </a:r>
            <a:endParaRPr/>
          </a:p>
        </p:txBody>
      </p:sp>
      <p:sp>
        <p:nvSpPr>
          <p:cNvPr id="164" name="Google Shape;164;p29"/>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a) Which two primary activities of the Value Chain are most important to DMM? Why are they so important?</a:t>
            </a:r>
            <a:endParaRPr sz="1407"/>
          </a:p>
          <a:p>
            <a:pPr marL="0" lvl="0" indent="0" algn="l" rtl="0">
              <a:spcBef>
                <a:spcPts val="1200"/>
              </a:spcBef>
              <a:spcAft>
                <a:spcPts val="0"/>
              </a:spcAft>
              <a:buNone/>
            </a:pPr>
            <a:r>
              <a:rPr lang="en" sz="1700" b="1"/>
              <a:t>1. Inbound Logistics:</a:t>
            </a:r>
            <a:endParaRPr sz="1700" b="1"/>
          </a:p>
          <a:p>
            <a:pPr marL="0" lvl="0" indent="0" algn="l" rtl="0">
              <a:spcBef>
                <a:spcPts val="1200"/>
              </a:spcBef>
              <a:spcAft>
                <a:spcPts val="0"/>
              </a:spcAft>
              <a:buNone/>
            </a:pPr>
            <a:r>
              <a:rPr lang="en" sz="1700" b="1"/>
              <a:t>Why It’s Important:</a:t>
            </a:r>
            <a:endParaRPr sz="1700"/>
          </a:p>
          <a:p>
            <a:pPr marL="457200" lvl="0" indent="-336550" algn="l" rtl="0">
              <a:spcBef>
                <a:spcPts val="1200"/>
              </a:spcBef>
              <a:spcAft>
                <a:spcPts val="0"/>
              </a:spcAft>
              <a:buSzPts val="1700"/>
              <a:buChar char="-"/>
            </a:pPr>
            <a:r>
              <a:rPr lang="en" sz="1700" b="1"/>
              <a:t>Enhanced Customer Experience</a:t>
            </a:r>
            <a:r>
              <a:rPr lang="en" sz="1700"/>
              <a:t>: When bikes are thoroughly prepared and maintained, </a:t>
            </a:r>
            <a:r>
              <a:rPr lang="en" sz="1700" b="1"/>
              <a:t>customers receive a high-quality, dependable vehicle</a:t>
            </a:r>
            <a:r>
              <a:rPr lang="en" sz="1700"/>
              <a:t>. This leads to </a:t>
            </a:r>
            <a:r>
              <a:rPr lang="en" sz="1700" b="1"/>
              <a:t>better satisfaction and encourages positive reviews</a:t>
            </a:r>
            <a:r>
              <a:rPr lang="en" sz="1700"/>
              <a:t>, which are valuable in a tourism-driven market.</a:t>
            </a:r>
            <a:endParaRPr sz="1700"/>
          </a:p>
          <a:p>
            <a:pPr marL="0" lvl="0" indent="0" algn="l" rtl="0">
              <a:spcBef>
                <a:spcPts val="1200"/>
              </a:spcBef>
              <a:spcAft>
                <a:spcPts val="1200"/>
              </a:spcAft>
              <a:buNone/>
            </a:pPr>
            <a:endParaRPr sz="17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2: Porter’s Value Chain Model</a:t>
            </a:r>
            <a:endParaRPr/>
          </a:p>
        </p:txBody>
      </p:sp>
      <p:sp>
        <p:nvSpPr>
          <p:cNvPr id="170" name="Google Shape;170;p30"/>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a) Which two primary activities of the Value Chain are most important to DMM? Why are they so important?</a:t>
            </a:r>
            <a:endParaRPr sz="1407"/>
          </a:p>
          <a:p>
            <a:pPr marL="0" lvl="0" indent="0" algn="l" rtl="0">
              <a:spcBef>
                <a:spcPts val="1200"/>
              </a:spcBef>
              <a:spcAft>
                <a:spcPts val="0"/>
              </a:spcAft>
              <a:buNone/>
            </a:pPr>
            <a:r>
              <a:rPr lang="en" sz="1700" b="1"/>
              <a:t>2. Customer Service:</a:t>
            </a:r>
            <a:endParaRPr sz="1700" b="1"/>
          </a:p>
          <a:p>
            <a:pPr marL="457200" lvl="0" indent="-336550" algn="l" rtl="0">
              <a:spcBef>
                <a:spcPts val="1200"/>
              </a:spcBef>
              <a:spcAft>
                <a:spcPts val="0"/>
              </a:spcAft>
              <a:buSzPts val="1700"/>
              <a:buChar char="-"/>
            </a:pPr>
            <a:r>
              <a:rPr lang="en" sz="1700" b="1"/>
              <a:t>Importance</a:t>
            </a:r>
            <a:r>
              <a:rPr lang="en" sz="1700"/>
              <a:t>: Customer Service covers interactions from the booking stage through to post-rental support, including emergency assistance. It is essential for creating a positive experience and building a strong, reliable brand reputation.</a:t>
            </a:r>
            <a:endParaRPr sz="1507"/>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2: Porter’s Value Chain Model</a:t>
            </a:r>
            <a:endParaRPr/>
          </a:p>
        </p:txBody>
      </p:sp>
      <p:sp>
        <p:nvSpPr>
          <p:cNvPr id="176" name="Google Shape;176;p31"/>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a) Which two primary activities of the Value Chain are most important to DMM? Why are they so important?</a:t>
            </a:r>
            <a:endParaRPr sz="1407"/>
          </a:p>
          <a:p>
            <a:pPr marL="0" lvl="0" indent="0" algn="l" rtl="0">
              <a:spcBef>
                <a:spcPts val="1200"/>
              </a:spcBef>
              <a:spcAft>
                <a:spcPts val="1200"/>
              </a:spcAft>
              <a:buNone/>
            </a:pPr>
            <a:r>
              <a:rPr lang="en" sz="1700" b="1"/>
              <a:t>2. Customer Service:</a:t>
            </a:r>
            <a:endParaRPr sz="1507"/>
          </a:p>
        </p:txBody>
      </p:sp>
      <p:pic>
        <p:nvPicPr>
          <p:cNvPr id="177" name="Google Shape;177;p31"/>
          <p:cNvPicPr preferRelativeResize="0"/>
          <p:nvPr/>
        </p:nvPicPr>
        <p:blipFill>
          <a:blip r:embed="rId3">
            <a:alphaModFix/>
          </a:blip>
          <a:stretch>
            <a:fillRect/>
          </a:stretch>
        </p:blipFill>
        <p:spPr>
          <a:xfrm>
            <a:off x="739265" y="2753663"/>
            <a:ext cx="7665443" cy="707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540"/>
              <a:t>Porter’s Strategies</a:t>
            </a:r>
            <a:endParaRPr sz="3540"/>
          </a:p>
        </p:txBody>
      </p:sp>
      <p:sp>
        <p:nvSpPr>
          <p:cNvPr id="73" name="Google Shape;73;p14"/>
          <p:cNvSpPr txBox="1">
            <a:spLocks noGrp="1"/>
          </p:cNvSpPr>
          <p:nvPr>
            <p:ph type="body" idx="1"/>
          </p:nvPr>
        </p:nvSpPr>
        <p:spPr>
          <a:xfrm>
            <a:off x="311700" y="1152425"/>
            <a:ext cx="8520600" cy="3810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SzPts val="852"/>
              <a:buNone/>
            </a:pPr>
            <a:r>
              <a:rPr lang="en" sz="1700" b="1"/>
              <a:t>1. Cost Leadership</a:t>
            </a:r>
            <a:endParaRPr sz="1700" b="1"/>
          </a:p>
          <a:p>
            <a:pPr marL="457200" lvl="0" indent="-336550" algn="l" rtl="0">
              <a:lnSpc>
                <a:spcPct val="130000"/>
              </a:lnSpc>
              <a:spcBef>
                <a:spcPts val="1200"/>
              </a:spcBef>
              <a:spcAft>
                <a:spcPts val="0"/>
              </a:spcAft>
              <a:buSzPts val="1700"/>
              <a:buChar char="❏"/>
            </a:pPr>
            <a:r>
              <a:rPr lang="en" sz="1700"/>
              <a:t>    </a:t>
            </a:r>
            <a:r>
              <a:rPr lang="en" sz="1700" b="1"/>
              <a:t>Objective</a:t>
            </a:r>
            <a:r>
              <a:rPr lang="en" sz="1700"/>
              <a:t>: Become the lowest-cost producer in the industry to offer products or services at a lower price than competitors.</a:t>
            </a:r>
            <a:endParaRPr sz="1700"/>
          </a:p>
          <a:p>
            <a:pPr marL="457200" lvl="0" indent="-336550" algn="l" rtl="0">
              <a:lnSpc>
                <a:spcPct val="130000"/>
              </a:lnSpc>
              <a:spcBef>
                <a:spcPts val="0"/>
              </a:spcBef>
              <a:spcAft>
                <a:spcPts val="0"/>
              </a:spcAft>
              <a:buSzPts val="1700"/>
              <a:buChar char="❏"/>
            </a:pPr>
            <a:r>
              <a:rPr lang="en" sz="1700"/>
              <a:t>    </a:t>
            </a:r>
            <a:r>
              <a:rPr lang="en" sz="1700" b="1"/>
              <a:t>How It Works</a:t>
            </a:r>
            <a:r>
              <a:rPr lang="en" sz="1700"/>
              <a:t>: Companies achieve this by optimizing operations, using economies of scale, reducing costs of production, or streamlining services.</a:t>
            </a:r>
            <a:endParaRPr sz="1700"/>
          </a:p>
          <a:p>
            <a:pPr marL="457200" lvl="0" indent="-336550" algn="l" rtl="0">
              <a:lnSpc>
                <a:spcPct val="130000"/>
              </a:lnSpc>
              <a:spcBef>
                <a:spcPts val="0"/>
              </a:spcBef>
              <a:spcAft>
                <a:spcPts val="0"/>
              </a:spcAft>
              <a:buSzPts val="1700"/>
              <a:buChar char="❏"/>
            </a:pPr>
            <a:r>
              <a:rPr lang="en" sz="1700"/>
              <a:t>    </a:t>
            </a:r>
            <a:r>
              <a:rPr lang="en" sz="1700" b="1"/>
              <a:t>Advantages</a:t>
            </a:r>
            <a:r>
              <a:rPr lang="en" sz="1700"/>
              <a:t>: Attracts price-sensitive customers and helps defend against competitors by making it difficult for them to undercut prices.</a:t>
            </a:r>
            <a:endParaRPr sz="1700"/>
          </a:p>
          <a:p>
            <a:pPr marL="457200" lvl="0" indent="-336550" algn="l" rtl="0">
              <a:lnSpc>
                <a:spcPct val="130000"/>
              </a:lnSpc>
              <a:spcBef>
                <a:spcPts val="0"/>
              </a:spcBef>
              <a:spcAft>
                <a:spcPts val="0"/>
              </a:spcAft>
              <a:buSzPts val="1700"/>
              <a:buChar char="❏"/>
            </a:pPr>
            <a:r>
              <a:rPr lang="en" sz="1700"/>
              <a:t>    </a:t>
            </a:r>
            <a:r>
              <a:rPr lang="en" sz="1700" b="1"/>
              <a:t>Examples</a:t>
            </a:r>
            <a:r>
              <a:rPr lang="en" sz="1700"/>
              <a:t>: Walmart or Southwest Airlines, where cost-saving measures allow for lower prices.</a:t>
            </a:r>
            <a:endParaRPr sz="1895"/>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2: Porter’s Value Chain Model</a:t>
            </a:r>
            <a:endParaRPr/>
          </a:p>
        </p:txBody>
      </p:sp>
      <p:sp>
        <p:nvSpPr>
          <p:cNvPr id="183" name="Google Shape;183;p32"/>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a) Which two primary activities of the Value Chain are most important to DMM? Why are they so important?</a:t>
            </a:r>
            <a:endParaRPr sz="1407"/>
          </a:p>
          <a:p>
            <a:pPr marL="0" lvl="0" indent="0" algn="l" rtl="0">
              <a:spcBef>
                <a:spcPts val="1200"/>
              </a:spcBef>
              <a:spcAft>
                <a:spcPts val="0"/>
              </a:spcAft>
              <a:buNone/>
            </a:pPr>
            <a:r>
              <a:rPr lang="en" sz="1700" b="1"/>
              <a:t>2. Customer Service:</a:t>
            </a:r>
            <a:endParaRPr sz="1700" b="1"/>
          </a:p>
          <a:p>
            <a:pPr marL="0" lvl="0" indent="0" algn="l" rtl="0">
              <a:spcBef>
                <a:spcPts val="1200"/>
              </a:spcBef>
              <a:spcAft>
                <a:spcPts val="0"/>
              </a:spcAft>
              <a:buNone/>
            </a:pPr>
            <a:r>
              <a:rPr lang="en" sz="1700" b="1"/>
              <a:t>Why It’s Important:</a:t>
            </a:r>
            <a:endParaRPr sz="1700" b="1"/>
          </a:p>
          <a:p>
            <a:pPr marL="457200" lvl="0" indent="-336550" algn="l" rtl="0">
              <a:spcBef>
                <a:spcPts val="1200"/>
              </a:spcBef>
              <a:spcAft>
                <a:spcPts val="0"/>
              </a:spcAft>
              <a:buSzPts val="1700"/>
              <a:buChar char="-"/>
            </a:pPr>
            <a:r>
              <a:rPr lang="en" sz="1700" b="1"/>
              <a:t>Customer Trust and Satisfaction</a:t>
            </a:r>
            <a:r>
              <a:rPr lang="en" sz="1700"/>
              <a:t>: Reliable, accessible support—especially during emergencies—helps customers feel secure and valued. For example, a 24/7 hotline or quick roadside assistance can make a significant difference in customer satisfaction.</a:t>
            </a:r>
            <a:endParaRPr sz="1700"/>
          </a:p>
          <a:p>
            <a:pPr marL="457200" lvl="0" indent="-336550" algn="l" rtl="0">
              <a:spcBef>
                <a:spcPts val="0"/>
              </a:spcBef>
              <a:spcAft>
                <a:spcPts val="0"/>
              </a:spcAft>
              <a:buSzPts val="1700"/>
              <a:buChar char="-"/>
            </a:pPr>
            <a:r>
              <a:rPr lang="en" sz="1700" b="1"/>
              <a:t>Competitive Advantage</a:t>
            </a:r>
            <a:r>
              <a:rPr lang="en" sz="1700"/>
              <a:t>: Exceptional customer service sets DMM apart from competitors, especially in a market where tourists may rely on customer support for help in unfamiliar locations or languages.</a:t>
            </a:r>
            <a:endParaRPr sz="1507"/>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2: Porter’s Value Chain Model</a:t>
            </a:r>
            <a:endParaRPr/>
          </a:p>
        </p:txBody>
      </p:sp>
      <p:sp>
        <p:nvSpPr>
          <p:cNvPr id="189" name="Google Shape;189;p33"/>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a) Which two primary activities of the Value Chain are most important to DMM? Why are they so important?</a:t>
            </a:r>
            <a:endParaRPr sz="1407"/>
          </a:p>
          <a:p>
            <a:pPr marL="0" lvl="0" indent="0" algn="l" rtl="0">
              <a:spcBef>
                <a:spcPts val="1200"/>
              </a:spcBef>
              <a:spcAft>
                <a:spcPts val="0"/>
              </a:spcAft>
              <a:buNone/>
            </a:pPr>
            <a:r>
              <a:rPr lang="en" sz="1700" b="1"/>
              <a:t>2. Customer Service:</a:t>
            </a:r>
            <a:endParaRPr sz="1700" b="1"/>
          </a:p>
          <a:p>
            <a:pPr marL="0" lvl="0" indent="0" algn="l" rtl="0">
              <a:spcBef>
                <a:spcPts val="1200"/>
              </a:spcBef>
              <a:spcAft>
                <a:spcPts val="0"/>
              </a:spcAft>
              <a:buNone/>
            </a:pPr>
            <a:r>
              <a:rPr lang="en" sz="1700" b="1"/>
              <a:t>Why It’s Important:</a:t>
            </a:r>
            <a:endParaRPr sz="1700"/>
          </a:p>
          <a:p>
            <a:pPr marL="457200" lvl="0" indent="-336550" algn="l" rtl="0">
              <a:spcBef>
                <a:spcPts val="1200"/>
              </a:spcBef>
              <a:spcAft>
                <a:spcPts val="0"/>
              </a:spcAft>
              <a:buSzPts val="1700"/>
              <a:buChar char="-"/>
            </a:pPr>
            <a:r>
              <a:rPr lang="en" sz="1700" b="1"/>
              <a:t>Customer Loyalty and Retention</a:t>
            </a:r>
            <a:r>
              <a:rPr lang="en" sz="1700"/>
              <a:t>: </a:t>
            </a:r>
            <a:r>
              <a:rPr lang="en" sz="1700" b="1"/>
              <a:t>Satisfied customers</a:t>
            </a:r>
            <a:r>
              <a:rPr lang="en" sz="1700"/>
              <a:t> are more likely to </a:t>
            </a:r>
            <a:r>
              <a:rPr lang="en" sz="1700" b="1"/>
              <a:t>return for future rentals and recommend the service to others</a:t>
            </a:r>
            <a:r>
              <a:rPr lang="en" sz="1700"/>
              <a:t>. Positive customer service interactions </a:t>
            </a:r>
            <a:r>
              <a:rPr lang="en" sz="1700" b="1"/>
              <a:t>build loyalty, increase repeat business</a:t>
            </a:r>
            <a:r>
              <a:rPr lang="en" sz="1700"/>
              <a:t>, and contribute to </a:t>
            </a:r>
            <a:r>
              <a:rPr lang="en" sz="1700" b="1"/>
              <a:t>positive word-of-mouth marketing</a:t>
            </a:r>
            <a:r>
              <a:rPr lang="en" sz="1700"/>
              <a:t>.</a:t>
            </a:r>
            <a:endParaRPr sz="1700"/>
          </a:p>
          <a:p>
            <a:pPr marL="0" lvl="0" indent="0" algn="l" rtl="0">
              <a:spcBef>
                <a:spcPts val="1200"/>
              </a:spcBef>
              <a:spcAft>
                <a:spcPts val="1200"/>
              </a:spcAft>
              <a:buNone/>
            </a:pPr>
            <a:endParaRPr sz="1507"/>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2: Porter’s Value Chain Model</a:t>
            </a:r>
            <a:endParaRPr/>
          </a:p>
        </p:txBody>
      </p:sp>
      <p:sp>
        <p:nvSpPr>
          <p:cNvPr id="195" name="Google Shape;195;p34"/>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b) Briefly explain one business process that DMM would perform for each value chain activity identified.</a:t>
            </a:r>
            <a:endParaRPr sz="1407"/>
          </a:p>
          <a:p>
            <a:pPr marL="0" lvl="0" indent="0" algn="l" rtl="0">
              <a:spcBef>
                <a:spcPts val="1200"/>
              </a:spcBef>
              <a:spcAft>
                <a:spcPts val="0"/>
              </a:spcAft>
              <a:buNone/>
            </a:pPr>
            <a:r>
              <a:rPr lang="en" sz="1700" b="1"/>
              <a:t>Process 1: Bike Receipt, Inspection, and Preparation (Inbound)</a:t>
            </a:r>
            <a:endParaRPr sz="1700" b="1"/>
          </a:p>
          <a:p>
            <a:pPr marL="457200" lvl="0" indent="-336550" algn="l" rtl="0">
              <a:spcBef>
                <a:spcPts val="1200"/>
              </a:spcBef>
              <a:spcAft>
                <a:spcPts val="0"/>
              </a:spcAft>
              <a:buSzPts val="1700"/>
              <a:buChar char="-"/>
            </a:pPr>
            <a:r>
              <a:rPr lang="en" sz="1700" b="1"/>
              <a:t>Description</a:t>
            </a:r>
            <a:r>
              <a:rPr lang="en" sz="1700"/>
              <a:t>: When DMM receives new motorbikes or parts from suppliers, they are inspected to ensure they meet the company’s quality and safety standards. Each bike is registered, labeled, and equipped with essential accessories (like helmets, GPS, and safety kits) before being stored in the rental-ready fleet.</a:t>
            </a:r>
            <a:endParaRPr sz="1700"/>
          </a:p>
          <a:p>
            <a:pPr marL="0" lvl="0" indent="0" algn="l" rtl="0">
              <a:spcBef>
                <a:spcPts val="1200"/>
              </a:spcBef>
              <a:spcAft>
                <a:spcPts val="0"/>
              </a:spcAft>
              <a:buNone/>
            </a:pPr>
            <a:endParaRPr sz="1700"/>
          </a:p>
          <a:p>
            <a:pPr marL="0" lvl="0" indent="0" algn="l" rtl="0">
              <a:spcBef>
                <a:spcPts val="1200"/>
              </a:spcBef>
              <a:spcAft>
                <a:spcPts val="0"/>
              </a:spcAft>
              <a:buNone/>
            </a:pPr>
            <a:endParaRPr sz="1700"/>
          </a:p>
          <a:p>
            <a:pPr marL="0" lvl="0" indent="0" algn="l" rtl="0">
              <a:spcBef>
                <a:spcPts val="1200"/>
              </a:spcBef>
              <a:spcAft>
                <a:spcPts val="1200"/>
              </a:spcAft>
              <a:buNone/>
            </a:pPr>
            <a:endParaRPr sz="17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2: Porter’s Value Chain Model</a:t>
            </a:r>
            <a:endParaRPr/>
          </a:p>
        </p:txBody>
      </p:sp>
      <p:sp>
        <p:nvSpPr>
          <p:cNvPr id="201" name="Google Shape;201;p35"/>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b) Briefly explain one business process that DMM would perform for each value chain activity identified.</a:t>
            </a:r>
            <a:endParaRPr sz="1407"/>
          </a:p>
          <a:p>
            <a:pPr marL="0" lvl="0" indent="0" algn="l" rtl="0">
              <a:spcBef>
                <a:spcPts val="1200"/>
              </a:spcBef>
              <a:spcAft>
                <a:spcPts val="0"/>
              </a:spcAft>
              <a:buNone/>
            </a:pPr>
            <a:r>
              <a:rPr lang="en" sz="1700" b="1"/>
              <a:t>Process 1: Bike Receipt, Inspection, and Preparation (Inbound)</a:t>
            </a:r>
            <a:endParaRPr sz="1700"/>
          </a:p>
          <a:p>
            <a:pPr marL="457200" lvl="0" indent="-336550" algn="l" rtl="0">
              <a:spcBef>
                <a:spcPts val="1200"/>
              </a:spcBef>
              <a:spcAft>
                <a:spcPts val="0"/>
              </a:spcAft>
              <a:buSzPts val="1700"/>
              <a:buChar char="-"/>
            </a:pPr>
            <a:r>
              <a:rPr lang="en" sz="1700" b="1"/>
              <a:t>Example</a:t>
            </a:r>
            <a:r>
              <a:rPr lang="en" sz="1700"/>
              <a:t>: Upon receiving a shipment of new Honda XR150L bikes, DMM’s team performs a checklist inspection covering engine performance, tire condition, and safety features. Bikes that pass are labeled as "Rental Ready," while those needing adjustments are serviced immediately.</a:t>
            </a:r>
            <a:endParaRPr sz="1700"/>
          </a:p>
          <a:p>
            <a:pPr marL="457200" lvl="0" indent="-336550" algn="l" rtl="0">
              <a:spcBef>
                <a:spcPts val="0"/>
              </a:spcBef>
              <a:spcAft>
                <a:spcPts val="0"/>
              </a:spcAft>
              <a:buSzPts val="1700"/>
              <a:buChar char="-"/>
            </a:pPr>
            <a:r>
              <a:rPr lang="en" sz="1700" b="1"/>
              <a:t>Impact</a:t>
            </a:r>
            <a:r>
              <a:rPr lang="en" sz="1700"/>
              <a:t>: This process </a:t>
            </a:r>
            <a:r>
              <a:rPr lang="en" sz="1700" b="1"/>
              <a:t>ensures </a:t>
            </a:r>
            <a:r>
              <a:rPr lang="en" sz="1700"/>
              <a:t>that </a:t>
            </a:r>
            <a:r>
              <a:rPr lang="en" sz="1700" b="1"/>
              <a:t>only safe, high-quality</a:t>
            </a:r>
            <a:r>
              <a:rPr lang="en" sz="1700"/>
              <a:t> </a:t>
            </a:r>
            <a:r>
              <a:rPr lang="en" sz="1700" b="1"/>
              <a:t>bikes </a:t>
            </a:r>
            <a:r>
              <a:rPr lang="en" sz="1700"/>
              <a:t>are available for rental, </a:t>
            </a:r>
            <a:r>
              <a:rPr lang="en" sz="1700" b="1"/>
              <a:t>enhancing customer satisfaction and minimizing potential breakdowns or safety issues</a:t>
            </a:r>
            <a:r>
              <a:rPr lang="en" sz="1700"/>
              <a:t>. It also optimizes inventory management by keeping track of which bikes are ready or undergoing service.</a:t>
            </a:r>
            <a:endParaRPr sz="1700"/>
          </a:p>
          <a:p>
            <a:pPr marL="0" lvl="0" indent="0" algn="l" rtl="0">
              <a:spcBef>
                <a:spcPts val="1200"/>
              </a:spcBef>
              <a:spcAft>
                <a:spcPts val="1200"/>
              </a:spcAft>
              <a:buNone/>
            </a:pPr>
            <a:endParaRPr sz="17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2: Porter’s Value Chain Model</a:t>
            </a:r>
            <a:endParaRPr/>
          </a:p>
        </p:txBody>
      </p:sp>
      <p:sp>
        <p:nvSpPr>
          <p:cNvPr id="207" name="Google Shape;207;p36"/>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b) Briefly explain one business process that DMM would perform for each value chain activity identified.</a:t>
            </a:r>
            <a:endParaRPr sz="1407"/>
          </a:p>
          <a:p>
            <a:pPr marL="0" lvl="0" indent="0" algn="l" rtl="0">
              <a:spcBef>
                <a:spcPts val="1200"/>
              </a:spcBef>
              <a:spcAft>
                <a:spcPts val="0"/>
              </a:spcAft>
              <a:buNone/>
            </a:pPr>
            <a:r>
              <a:rPr lang="en" sz="1700" b="1"/>
              <a:t>Process 2: 24/7 Booking Support and Emergency Assistance</a:t>
            </a:r>
            <a:endParaRPr sz="1700" b="1"/>
          </a:p>
          <a:p>
            <a:pPr marL="457200" lvl="0" indent="-374650" algn="l" rtl="0">
              <a:spcBef>
                <a:spcPts val="1200"/>
              </a:spcBef>
              <a:spcAft>
                <a:spcPts val="0"/>
              </a:spcAft>
              <a:buSzPts val="2300"/>
              <a:buChar char="-"/>
            </a:pPr>
            <a:r>
              <a:rPr lang="en" sz="1700" b="1"/>
              <a:t>Description</a:t>
            </a:r>
            <a:r>
              <a:rPr lang="en" sz="1700"/>
              <a:t>: DMM offers 24/7 customer </a:t>
            </a:r>
            <a:r>
              <a:rPr lang="en" sz="1700" b="1"/>
              <a:t>support </a:t>
            </a:r>
            <a:r>
              <a:rPr lang="en" sz="1700"/>
              <a:t>for inquiries, booking assistance, and on-road emergencies. This includes </a:t>
            </a:r>
            <a:r>
              <a:rPr lang="en" sz="1700" b="1"/>
              <a:t>answering questions</a:t>
            </a:r>
            <a:r>
              <a:rPr lang="en" sz="1700"/>
              <a:t> about bike availability, </a:t>
            </a:r>
            <a:r>
              <a:rPr lang="en" sz="1700" b="1"/>
              <a:t>providing route suggestions</a:t>
            </a:r>
            <a:r>
              <a:rPr lang="en" sz="1700"/>
              <a:t>, and </a:t>
            </a:r>
            <a:r>
              <a:rPr lang="en" sz="1700" b="1"/>
              <a:t>dispatching emergency roadside assistance</a:t>
            </a:r>
            <a:r>
              <a:rPr lang="en" sz="1700"/>
              <a:t> when necessary. </a:t>
            </a:r>
            <a:endParaRPr sz="17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2: Porter’s Value Chain Model</a:t>
            </a:r>
            <a:endParaRPr/>
          </a:p>
        </p:txBody>
      </p:sp>
      <p:sp>
        <p:nvSpPr>
          <p:cNvPr id="213" name="Google Shape;213;p37"/>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b) Briefly explain one business process that DMM would perform for each value chain activity identified.</a:t>
            </a:r>
            <a:endParaRPr sz="1407"/>
          </a:p>
          <a:p>
            <a:pPr marL="0" lvl="0" indent="0" algn="l" rtl="0">
              <a:spcBef>
                <a:spcPts val="1200"/>
              </a:spcBef>
              <a:spcAft>
                <a:spcPts val="0"/>
              </a:spcAft>
              <a:buNone/>
            </a:pPr>
            <a:r>
              <a:rPr lang="en" sz="1700" b="1"/>
              <a:t>Process 2: 24/7 Booking Support and Emergency Assistance</a:t>
            </a:r>
            <a:endParaRPr sz="1700" b="1"/>
          </a:p>
          <a:p>
            <a:pPr marL="457200" lvl="0" indent="-374650" algn="l" rtl="0">
              <a:spcBef>
                <a:spcPts val="1200"/>
              </a:spcBef>
              <a:spcAft>
                <a:spcPts val="0"/>
              </a:spcAft>
              <a:buSzPts val="2300"/>
              <a:buChar char="-"/>
            </a:pPr>
            <a:r>
              <a:rPr lang="en" sz="1700" b="1"/>
              <a:t>Example</a:t>
            </a:r>
            <a:r>
              <a:rPr lang="en" sz="1700"/>
              <a:t>: A customer experiencing a flat tire on a rented bike in a remote location can call DMM’s hotline. Customer support quickly dispatches a mechanic to the customer’s location or arranges a replacement bike to ensure minimal disruption to the customer’s trip.</a:t>
            </a:r>
            <a:endParaRPr sz="1700"/>
          </a:p>
          <a:p>
            <a:pPr marL="457200" lvl="0" indent="-374650" algn="l" rtl="0">
              <a:spcBef>
                <a:spcPts val="0"/>
              </a:spcBef>
              <a:spcAft>
                <a:spcPts val="0"/>
              </a:spcAft>
              <a:buSzPts val="2300"/>
              <a:buChar char="-"/>
            </a:pPr>
            <a:r>
              <a:rPr lang="en" sz="1700" b="1"/>
              <a:t>Impact</a:t>
            </a:r>
            <a:r>
              <a:rPr lang="en" sz="1700"/>
              <a:t>: Fast, reliable customer support strengthens customer trust and satisfaction, </a:t>
            </a:r>
            <a:r>
              <a:rPr lang="en" sz="1700" b="1"/>
              <a:t>reducing the impact of any issues</a:t>
            </a:r>
            <a:r>
              <a:rPr lang="en" sz="1700"/>
              <a:t> encountered during rentals. This process helps </a:t>
            </a:r>
            <a:r>
              <a:rPr lang="en" sz="1700" b="1"/>
              <a:t>build a positive reputation</a:t>
            </a:r>
            <a:r>
              <a:rPr lang="en" sz="1700"/>
              <a:t> for DMM, </a:t>
            </a:r>
            <a:r>
              <a:rPr lang="en" sz="1700" b="1"/>
              <a:t>increasing customer loyalty</a:t>
            </a:r>
            <a:r>
              <a:rPr lang="en" sz="1700"/>
              <a:t> and </a:t>
            </a:r>
            <a:r>
              <a:rPr lang="en" sz="1700" b="1"/>
              <a:t>promoting positive reviews</a:t>
            </a:r>
            <a:r>
              <a:rPr lang="en" sz="1700"/>
              <a:t>.</a:t>
            </a:r>
            <a:endParaRPr sz="1700"/>
          </a:p>
          <a:p>
            <a:pPr marL="0" lvl="0" indent="0" algn="l" rtl="0">
              <a:spcBef>
                <a:spcPts val="1200"/>
              </a:spcBef>
              <a:spcAft>
                <a:spcPts val="1200"/>
              </a:spcAft>
              <a:buNone/>
            </a:pPr>
            <a:endParaRPr sz="17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3: Data</a:t>
            </a:r>
            <a:endParaRPr/>
          </a:p>
        </p:txBody>
      </p:sp>
      <p:sp>
        <p:nvSpPr>
          <p:cNvPr id="219" name="Google Shape;219;p38"/>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a) Define transactional data and its Data model</a:t>
            </a:r>
            <a:endParaRPr sz="1407"/>
          </a:p>
          <a:p>
            <a:pPr marL="457200" lvl="0" indent="-337026" algn="l" rtl="0">
              <a:lnSpc>
                <a:spcPct val="130000"/>
              </a:lnSpc>
              <a:spcBef>
                <a:spcPts val="1200"/>
              </a:spcBef>
              <a:spcAft>
                <a:spcPts val="0"/>
              </a:spcAft>
              <a:buSzPts val="1708"/>
              <a:buChar char="-"/>
            </a:pPr>
            <a:r>
              <a:rPr lang="en" sz="1907" b="1"/>
              <a:t>Definition</a:t>
            </a:r>
            <a:r>
              <a:rPr lang="en" sz="1707"/>
              <a:t>: Transactional data refers to r</a:t>
            </a:r>
            <a:r>
              <a:rPr lang="en" sz="1707" b="1"/>
              <a:t>ecords generated from each business transaction or interaction with a customer</a:t>
            </a:r>
            <a:r>
              <a:rPr lang="en" sz="1707"/>
              <a:t>. For DMM, this includes data from each motorbike rental, payment, and any additional services requested by the customer.</a:t>
            </a:r>
            <a:endParaRPr sz="1707"/>
          </a:p>
          <a:p>
            <a:pPr marL="457200" lvl="0" indent="-337026" algn="l" rtl="0">
              <a:lnSpc>
                <a:spcPct val="130000"/>
              </a:lnSpc>
              <a:spcBef>
                <a:spcPts val="0"/>
              </a:spcBef>
              <a:spcAft>
                <a:spcPts val="0"/>
              </a:spcAft>
              <a:buSzPts val="1708"/>
              <a:buChar char="-"/>
            </a:pPr>
            <a:r>
              <a:rPr lang="en" sz="1907" b="1"/>
              <a:t>Purpose</a:t>
            </a:r>
            <a:r>
              <a:rPr lang="en" sz="1707"/>
              <a:t>: This data is essential for </a:t>
            </a:r>
            <a:r>
              <a:rPr lang="en" sz="1707" b="1"/>
              <a:t>tracking rentals, managing fleet availability, processing payments, and forecasting demand</a:t>
            </a:r>
            <a:r>
              <a:rPr lang="en" sz="1707"/>
              <a:t>. By organizing transactional data, DMM Go can </a:t>
            </a:r>
            <a:r>
              <a:rPr lang="en" sz="1707" b="1"/>
              <a:t>gain insights into customer behavior and improve operational efficiency.</a:t>
            </a:r>
            <a:endParaRPr sz="1507"/>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3: Data</a:t>
            </a:r>
            <a:endParaRPr/>
          </a:p>
        </p:txBody>
      </p:sp>
      <p:sp>
        <p:nvSpPr>
          <p:cNvPr id="225" name="Google Shape;225;p39"/>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a) Define transactional data and its Data model</a:t>
            </a:r>
            <a:endParaRPr sz="1407"/>
          </a:p>
          <a:p>
            <a:pPr marL="457200" lvl="0" indent="-337026" algn="l" rtl="0">
              <a:lnSpc>
                <a:spcPct val="130000"/>
              </a:lnSpc>
              <a:spcBef>
                <a:spcPts val="1200"/>
              </a:spcBef>
              <a:spcAft>
                <a:spcPts val="0"/>
              </a:spcAft>
              <a:buSzPts val="1708"/>
              <a:buChar char="-"/>
            </a:pPr>
            <a:r>
              <a:rPr lang="en" sz="1907" b="1"/>
              <a:t>Definition</a:t>
            </a:r>
            <a:r>
              <a:rPr lang="en" sz="1707"/>
              <a:t>: A data model is a structured framework that organizes transactional data, making it easy to access, retrieve, and analyze.</a:t>
            </a:r>
            <a:endParaRPr sz="1707"/>
          </a:p>
          <a:p>
            <a:pPr marL="0" lvl="0" indent="0" algn="l" rtl="0">
              <a:lnSpc>
                <a:spcPct val="130000"/>
              </a:lnSpc>
              <a:spcBef>
                <a:spcPts val="1200"/>
              </a:spcBef>
              <a:spcAft>
                <a:spcPts val="0"/>
              </a:spcAft>
              <a:buNone/>
            </a:pPr>
            <a:r>
              <a:rPr lang="en" sz="1707" b="1"/>
              <a:t>Example Structure:</a:t>
            </a:r>
            <a:endParaRPr sz="1707" b="1"/>
          </a:p>
          <a:p>
            <a:pPr marL="457200" lvl="0" indent="-337026" algn="l" rtl="0">
              <a:lnSpc>
                <a:spcPct val="130000"/>
              </a:lnSpc>
              <a:spcBef>
                <a:spcPts val="1200"/>
              </a:spcBef>
              <a:spcAft>
                <a:spcPts val="0"/>
              </a:spcAft>
              <a:buSzPts val="1708"/>
              <a:buChar char="-"/>
            </a:pPr>
            <a:r>
              <a:rPr lang="en" sz="1707"/>
              <a:t>Customer Table: Stores customer details (e.g., name, contact information, ID/passport number).</a:t>
            </a:r>
            <a:endParaRPr sz="1707"/>
          </a:p>
          <a:p>
            <a:pPr marL="457200" lvl="0" indent="-337026" algn="l" rtl="0">
              <a:lnSpc>
                <a:spcPct val="130000"/>
              </a:lnSpc>
              <a:spcBef>
                <a:spcPts val="0"/>
              </a:spcBef>
              <a:spcAft>
                <a:spcPts val="0"/>
              </a:spcAft>
              <a:buSzPts val="1708"/>
              <a:buChar char="-"/>
            </a:pPr>
            <a:r>
              <a:rPr lang="en" sz="1707"/>
              <a:t>Rental Table: Contains rental transactions (e.g., rental ID, motorbike ID, customer ID, start date, end date, pickup and drop-off locations).</a:t>
            </a:r>
            <a:endParaRPr sz="1707"/>
          </a:p>
          <a:p>
            <a:pPr marL="457200" lvl="0" indent="-337026" algn="l" rtl="0">
              <a:lnSpc>
                <a:spcPct val="130000"/>
              </a:lnSpc>
              <a:spcBef>
                <a:spcPts val="0"/>
              </a:spcBef>
              <a:spcAft>
                <a:spcPts val="0"/>
              </a:spcAft>
              <a:buSzPts val="1708"/>
              <a:buChar char="-"/>
            </a:pPr>
            <a:r>
              <a:rPr lang="en" sz="1707"/>
              <a:t>Payment Table: Records payment details (e.g., payment ID, rental ID, payment amount, payment method).</a:t>
            </a:r>
            <a:endParaRPr sz="1507"/>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3: Data</a:t>
            </a:r>
            <a:endParaRPr/>
          </a:p>
        </p:txBody>
      </p:sp>
      <p:sp>
        <p:nvSpPr>
          <p:cNvPr id="231" name="Google Shape;231;p40"/>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b) Identify two examples of transactional data and explain how these transactional data are relevant to DMM’s needs. (Your examples must be clearly linked to the case details.)</a:t>
            </a:r>
            <a:endParaRPr sz="1407"/>
          </a:p>
          <a:p>
            <a:pPr marL="0" lvl="0" indent="0" algn="l" rtl="0">
              <a:spcBef>
                <a:spcPts val="1400"/>
              </a:spcBef>
              <a:spcAft>
                <a:spcPts val="0"/>
              </a:spcAft>
              <a:buNone/>
            </a:pPr>
            <a:r>
              <a:rPr lang="en" sz="1700" b="1"/>
              <a:t>1. Customer Personal Information</a:t>
            </a:r>
            <a:endParaRPr sz="1700" b="1"/>
          </a:p>
          <a:p>
            <a:pPr marL="0" lvl="0" indent="0" algn="l" rtl="0">
              <a:spcBef>
                <a:spcPts val="1400"/>
              </a:spcBef>
              <a:spcAft>
                <a:spcPts val="0"/>
              </a:spcAft>
              <a:buNone/>
            </a:pPr>
            <a:r>
              <a:rPr lang="en" sz="1700" b="1"/>
              <a:t>Example Data:</a:t>
            </a:r>
            <a:endParaRPr sz="1700" b="1"/>
          </a:p>
          <a:p>
            <a:pPr marL="457200" lvl="0" indent="-336550" algn="l" rtl="0">
              <a:spcBef>
                <a:spcPts val="1200"/>
              </a:spcBef>
              <a:spcAft>
                <a:spcPts val="0"/>
              </a:spcAft>
              <a:buSzPts val="1700"/>
              <a:buChar char="-"/>
            </a:pPr>
            <a:r>
              <a:rPr lang="en" sz="1700" b="1"/>
              <a:t>Name</a:t>
            </a:r>
            <a:r>
              <a:rPr lang="en" sz="1700"/>
              <a:t>: Sarah Nguyen</a:t>
            </a:r>
            <a:endParaRPr sz="1700"/>
          </a:p>
          <a:p>
            <a:pPr marL="457200" lvl="0" indent="-336550" algn="l" rtl="0">
              <a:spcBef>
                <a:spcPts val="0"/>
              </a:spcBef>
              <a:spcAft>
                <a:spcPts val="0"/>
              </a:spcAft>
              <a:buSzPts val="1700"/>
              <a:buChar char="-"/>
            </a:pPr>
            <a:r>
              <a:rPr lang="en" sz="1700" b="1"/>
              <a:t>Address</a:t>
            </a:r>
            <a:r>
              <a:rPr lang="en" sz="1700"/>
              <a:t>: 456 Travel Lane, Ho Chi Minh City, Vietnam</a:t>
            </a:r>
            <a:endParaRPr sz="1700"/>
          </a:p>
          <a:p>
            <a:pPr marL="457200" lvl="0" indent="-336550" algn="l" rtl="0">
              <a:spcBef>
                <a:spcPts val="0"/>
              </a:spcBef>
              <a:spcAft>
                <a:spcPts val="0"/>
              </a:spcAft>
              <a:buSzPts val="1700"/>
              <a:buChar char="-"/>
            </a:pPr>
            <a:r>
              <a:rPr lang="en" sz="1700" b="1"/>
              <a:t>Phone Number</a:t>
            </a:r>
            <a:r>
              <a:rPr lang="en" sz="1700"/>
              <a:t>: +84 987 XXX XXX</a:t>
            </a:r>
            <a:endParaRPr sz="1700"/>
          </a:p>
          <a:p>
            <a:pPr marL="457200" lvl="0" indent="-336550" algn="l" rtl="0">
              <a:spcBef>
                <a:spcPts val="0"/>
              </a:spcBef>
              <a:spcAft>
                <a:spcPts val="0"/>
              </a:spcAft>
              <a:buSzPts val="1700"/>
              <a:buChar char="-"/>
            </a:pPr>
            <a:r>
              <a:rPr lang="en" sz="1700" b="1"/>
              <a:t>Email</a:t>
            </a:r>
            <a:r>
              <a:rPr lang="en" sz="1700"/>
              <a:t>: sarah.nguyen@example.com</a:t>
            </a:r>
            <a:endParaRPr sz="1507"/>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3: Data</a:t>
            </a:r>
            <a:endParaRPr/>
          </a:p>
        </p:txBody>
      </p:sp>
      <p:sp>
        <p:nvSpPr>
          <p:cNvPr id="237" name="Google Shape;237;p41"/>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b) Identify two examples of transactional data and explain how these transactional data are relevant to DMM’s needs. (Your examples must be clearly linked to the case details.)</a:t>
            </a:r>
            <a:endParaRPr sz="1407"/>
          </a:p>
          <a:p>
            <a:pPr marL="0" lvl="0" indent="0" algn="l" rtl="0">
              <a:spcBef>
                <a:spcPts val="1400"/>
              </a:spcBef>
              <a:spcAft>
                <a:spcPts val="0"/>
              </a:spcAft>
              <a:buNone/>
            </a:pPr>
            <a:r>
              <a:rPr lang="en" sz="1700" b="1"/>
              <a:t>1. Customer Personal Information</a:t>
            </a:r>
            <a:endParaRPr sz="1700" b="1"/>
          </a:p>
          <a:p>
            <a:pPr marL="457200" lvl="0" indent="-336550" algn="l" rtl="0">
              <a:spcBef>
                <a:spcPts val="1400"/>
              </a:spcBef>
              <a:spcAft>
                <a:spcPts val="0"/>
              </a:spcAft>
              <a:buSzPts val="1700"/>
              <a:buChar char="-"/>
            </a:pPr>
            <a:r>
              <a:rPr lang="en" sz="1700" b="1"/>
              <a:t>Explain Function:</a:t>
            </a:r>
            <a:endParaRPr sz="1700" b="1"/>
          </a:p>
          <a:p>
            <a:pPr marL="457200" lvl="0" indent="0" algn="l" rtl="0">
              <a:spcBef>
                <a:spcPts val="1200"/>
              </a:spcBef>
              <a:spcAft>
                <a:spcPts val="1200"/>
              </a:spcAft>
              <a:buNone/>
            </a:pPr>
            <a:endParaRPr sz="1507"/>
          </a:p>
        </p:txBody>
      </p:sp>
      <p:pic>
        <p:nvPicPr>
          <p:cNvPr id="238" name="Google Shape;238;p41"/>
          <p:cNvPicPr preferRelativeResize="0"/>
          <p:nvPr/>
        </p:nvPicPr>
        <p:blipFill>
          <a:blip r:embed="rId3">
            <a:alphaModFix/>
          </a:blip>
          <a:stretch>
            <a:fillRect/>
          </a:stretch>
        </p:blipFill>
        <p:spPr>
          <a:xfrm>
            <a:off x="455875" y="2900600"/>
            <a:ext cx="8376426" cy="170566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990"/>
              <a:buFont typeface="Arial"/>
              <a:buNone/>
            </a:pPr>
            <a:r>
              <a:rPr lang="en" sz="3500"/>
              <a:t>Porter’s Strategies</a:t>
            </a:r>
            <a:endParaRPr sz="3240"/>
          </a:p>
        </p:txBody>
      </p:sp>
      <p:sp>
        <p:nvSpPr>
          <p:cNvPr id="79" name="Google Shape;79;p15"/>
          <p:cNvSpPr txBox="1">
            <a:spLocks noGrp="1"/>
          </p:cNvSpPr>
          <p:nvPr>
            <p:ph type="body" idx="1"/>
          </p:nvPr>
        </p:nvSpPr>
        <p:spPr>
          <a:xfrm>
            <a:off x="311700" y="1152425"/>
            <a:ext cx="8520600" cy="4079700"/>
          </a:xfrm>
          <a:prstGeom prst="rect">
            <a:avLst/>
          </a:prstGeom>
        </p:spPr>
        <p:txBody>
          <a:bodyPr spcFirstLastPara="1" wrap="square" lIns="91425" tIns="91425" rIns="91425" bIns="91425" anchor="t" anchorCtr="0">
            <a:normAutofit fontScale="25000" lnSpcReduction="10000"/>
          </a:bodyPr>
          <a:lstStyle/>
          <a:p>
            <a:pPr marL="0" lvl="0" indent="0" algn="l" rtl="0">
              <a:lnSpc>
                <a:spcPct val="150000"/>
              </a:lnSpc>
              <a:spcBef>
                <a:spcPts val="0"/>
              </a:spcBef>
              <a:spcAft>
                <a:spcPts val="0"/>
              </a:spcAft>
              <a:buNone/>
            </a:pPr>
            <a:r>
              <a:rPr lang="en" sz="6800" b="1"/>
              <a:t>2. Differentiation</a:t>
            </a:r>
            <a:endParaRPr sz="6800" b="1"/>
          </a:p>
          <a:p>
            <a:pPr marL="457200" lvl="0" indent="-336550" algn="l" rtl="0">
              <a:lnSpc>
                <a:spcPct val="150000"/>
              </a:lnSpc>
              <a:spcBef>
                <a:spcPts val="1200"/>
              </a:spcBef>
              <a:spcAft>
                <a:spcPts val="0"/>
              </a:spcAft>
              <a:buSzPct val="100000"/>
              <a:buChar char="❏"/>
            </a:pPr>
            <a:r>
              <a:rPr lang="en" sz="6800"/>
              <a:t>    </a:t>
            </a:r>
            <a:r>
              <a:rPr lang="en" sz="6800" b="1"/>
              <a:t>Objective</a:t>
            </a:r>
            <a:r>
              <a:rPr lang="en" sz="6800"/>
              <a:t>: Offer unique products or services that stand out from competitors, allowing the company to charge a premium.</a:t>
            </a:r>
            <a:endParaRPr sz="6800"/>
          </a:p>
          <a:p>
            <a:pPr marL="457200" lvl="0" indent="-336550" algn="l" rtl="0">
              <a:lnSpc>
                <a:spcPct val="150000"/>
              </a:lnSpc>
              <a:spcBef>
                <a:spcPts val="0"/>
              </a:spcBef>
              <a:spcAft>
                <a:spcPts val="0"/>
              </a:spcAft>
              <a:buSzPct val="100000"/>
              <a:buChar char="❏"/>
            </a:pPr>
            <a:r>
              <a:rPr lang="en" sz="6800"/>
              <a:t>    </a:t>
            </a:r>
            <a:r>
              <a:rPr lang="en" sz="6800" b="1"/>
              <a:t>How It Works</a:t>
            </a:r>
            <a:r>
              <a:rPr lang="en" sz="6800"/>
              <a:t>: Companies differentiate through innovation, quality, unique features, customer service, brand image, or any characteristic that adds value and appeals to specific customer needs.</a:t>
            </a:r>
            <a:endParaRPr sz="6800"/>
          </a:p>
          <a:p>
            <a:pPr marL="457200" lvl="0" indent="-336550" algn="l" rtl="0">
              <a:lnSpc>
                <a:spcPct val="150000"/>
              </a:lnSpc>
              <a:spcBef>
                <a:spcPts val="0"/>
              </a:spcBef>
              <a:spcAft>
                <a:spcPts val="0"/>
              </a:spcAft>
              <a:buSzPct val="100000"/>
              <a:buChar char="❏"/>
            </a:pPr>
            <a:r>
              <a:rPr lang="en" sz="6800"/>
              <a:t>    </a:t>
            </a:r>
            <a:r>
              <a:rPr lang="en" sz="6800" b="1"/>
              <a:t>Advantages</a:t>
            </a:r>
            <a:r>
              <a:rPr lang="en" sz="6800"/>
              <a:t>: Builds brand loyalty and reduces competition because customers perceive the product or service as distinct.</a:t>
            </a:r>
            <a:endParaRPr sz="6800"/>
          </a:p>
          <a:p>
            <a:pPr marL="457200" lvl="0" indent="-336550" algn="l" rtl="0">
              <a:lnSpc>
                <a:spcPct val="150000"/>
              </a:lnSpc>
              <a:spcBef>
                <a:spcPts val="0"/>
              </a:spcBef>
              <a:spcAft>
                <a:spcPts val="0"/>
              </a:spcAft>
              <a:buSzPct val="100000"/>
              <a:buChar char="❏"/>
            </a:pPr>
            <a:r>
              <a:rPr lang="en" sz="6800"/>
              <a:t>    </a:t>
            </a:r>
            <a:r>
              <a:rPr lang="en" sz="6800" b="1"/>
              <a:t>Examples</a:t>
            </a:r>
            <a:r>
              <a:rPr lang="en" sz="6800"/>
              <a:t>: Apple (innovation and design), Tesla (technology and sustainability), and Starbucks (brand experience and quality).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3: Data</a:t>
            </a:r>
            <a:endParaRPr/>
          </a:p>
        </p:txBody>
      </p:sp>
      <p:sp>
        <p:nvSpPr>
          <p:cNvPr id="244" name="Google Shape;244;p42"/>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b) Identify two examples of transactional data and explain how these transactional data are relevant to DMM’s needs. (Your examples must be clearly linked to the case details.)</a:t>
            </a:r>
            <a:endParaRPr sz="1407"/>
          </a:p>
          <a:p>
            <a:pPr marL="0" lvl="0" indent="0" algn="l" rtl="0">
              <a:spcBef>
                <a:spcPts val="1400"/>
              </a:spcBef>
              <a:spcAft>
                <a:spcPts val="0"/>
              </a:spcAft>
              <a:buNone/>
            </a:pPr>
            <a:r>
              <a:rPr lang="en" sz="1700" b="1"/>
              <a:t>1. Customer Personal Information</a:t>
            </a:r>
            <a:endParaRPr sz="1700" b="1"/>
          </a:p>
          <a:p>
            <a:pPr marL="457200" lvl="0" indent="-336550" algn="l" rtl="0">
              <a:spcBef>
                <a:spcPts val="400"/>
              </a:spcBef>
              <a:spcAft>
                <a:spcPts val="0"/>
              </a:spcAft>
              <a:buSzPts val="1700"/>
              <a:buChar char="-"/>
            </a:pPr>
            <a:r>
              <a:rPr lang="en" sz="1900" b="1"/>
              <a:t>Relevance</a:t>
            </a:r>
            <a:r>
              <a:rPr lang="en" sz="1700"/>
              <a:t>: This information is vital for </a:t>
            </a:r>
            <a:r>
              <a:rPr lang="en" sz="1700" b="1"/>
              <a:t>verifying customer identity</a:t>
            </a:r>
            <a:r>
              <a:rPr lang="en" sz="1700"/>
              <a:t>, </a:t>
            </a:r>
            <a:r>
              <a:rPr lang="en" sz="1700" b="1"/>
              <a:t>contacting</a:t>
            </a:r>
            <a:r>
              <a:rPr lang="en" sz="1700"/>
              <a:t> them about their booking, and </a:t>
            </a:r>
            <a:r>
              <a:rPr lang="en" sz="1700" b="1"/>
              <a:t>sending confirmations or follow-ups</a:t>
            </a:r>
            <a:r>
              <a:rPr lang="en" sz="1700"/>
              <a:t>. Accurate customer details help DMM provide a personalized experience, like sending reminders for future rentals or personalized offers.</a:t>
            </a:r>
            <a:endParaRPr sz="1507"/>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3: Data</a:t>
            </a:r>
            <a:endParaRPr/>
          </a:p>
        </p:txBody>
      </p:sp>
      <p:sp>
        <p:nvSpPr>
          <p:cNvPr id="250" name="Google Shape;250;p43"/>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b) Identify two examples of transactional data and explain how these transactional data are relevant to DMM’s needs. (Your examples must be clearly linked to the case details.)</a:t>
            </a:r>
            <a:endParaRPr sz="1407"/>
          </a:p>
          <a:p>
            <a:pPr marL="0" lvl="0" indent="0" algn="l" rtl="0">
              <a:spcBef>
                <a:spcPts val="1400"/>
              </a:spcBef>
              <a:spcAft>
                <a:spcPts val="0"/>
              </a:spcAft>
              <a:buNone/>
            </a:pPr>
            <a:r>
              <a:rPr lang="en" sz="1700" b="1">
                <a:latin typeface="Arial"/>
                <a:ea typeface="Arial"/>
                <a:cs typeface="Arial"/>
                <a:sym typeface="Arial"/>
              </a:rPr>
              <a:t>2. Customer Feedback and Ratings</a:t>
            </a:r>
            <a:endParaRPr sz="1700" b="1">
              <a:latin typeface="Arial"/>
              <a:ea typeface="Arial"/>
              <a:cs typeface="Arial"/>
              <a:sym typeface="Arial"/>
            </a:endParaRPr>
          </a:p>
          <a:p>
            <a:pPr marL="0" lvl="0" indent="0" algn="l" rtl="0">
              <a:spcBef>
                <a:spcPts val="1400"/>
              </a:spcBef>
              <a:spcAft>
                <a:spcPts val="0"/>
              </a:spcAft>
              <a:buNone/>
            </a:pPr>
            <a:r>
              <a:rPr lang="en" sz="1700" b="1">
                <a:latin typeface="Arial"/>
                <a:ea typeface="Arial"/>
                <a:cs typeface="Arial"/>
                <a:sym typeface="Arial"/>
              </a:rPr>
              <a:t>Example Feedback Data</a:t>
            </a:r>
            <a:r>
              <a:rPr lang="en" sz="1700">
                <a:latin typeface="Arial"/>
                <a:ea typeface="Arial"/>
                <a:cs typeface="Arial"/>
                <a:sym typeface="Arial"/>
              </a:rPr>
              <a:t>:</a:t>
            </a:r>
            <a:endParaRPr sz="1700">
              <a:latin typeface="Arial"/>
              <a:ea typeface="Arial"/>
              <a:cs typeface="Arial"/>
              <a:sym typeface="Arial"/>
            </a:endParaRPr>
          </a:p>
          <a:p>
            <a:pPr marL="457200" lvl="0" indent="-336550" algn="l" rtl="0">
              <a:spcBef>
                <a:spcPts val="1200"/>
              </a:spcBef>
              <a:spcAft>
                <a:spcPts val="0"/>
              </a:spcAft>
              <a:buSzPts val="1700"/>
              <a:buFont typeface="Arial"/>
              <a:buChar char="-"/>
            </a:pPr>
            <a:r>
              <a:rPr lang="en" sz="1700" b="1">
                <a:latin typeface="Arial"/>
                <a:ea typeface="Arial"/>
                <a:cs typeface="Arial"/>
                <a:sym typeface="Arial"/>
              </a:rPr>
              <a:t>Rental ID</a:t>
            </a:r>
            <a:r>
              <a:rPr lang="en" sz="1700">
                <a:latin typeface="Arial"/>
                <a:ea typeface="Arial"/>
                <a:cs typeface="Arial"/>
                <a:sym typeface="Arial"/>
              </a:rPr>
              <a:t>: RNT-005678</a:t>
            </a:r>
            <a:endParaRPr sz="1700">
              <a:latin typeface="Arial"/>
              <a:ea typeface="Arial"/>
              <a:cs typeface="Arial"/>
              <a:sym typeface="Arial"/>
            </a:endParaRPr>
          </a:p>
          <a:p>
            <a:pPr marL="457200" lvl="0" indent="-336550" algn="l" rtl="0">
              <a:spcBef>
                <a:spcPts val="0"/>
              </a:spcBef>
              <a:spcAft>
                <a:spcPts val="0"/>
              </a:spcAft>
              <a:buSzPts val="1700"/>
              <a:buFont typeface="Arial"/>
              <a:buChar char="-"/>
            </a:pPr>
            <a:r>
              <a:rPr lang="en" sz="1700" b="1">
                <a:latin typeface="Arial"/>
                <a:ea typeface="Arial"/>
                <a:cs typeface="Arial"/>
                <a:sym typeface="Arial"/>
              </a:rPr>
              <a:t>Customer ID</a:t>
            </a:r>
            <a:r>
              <a:rPr lang="en" sz="1700">
                <a:latin typeface="Arial"/>
                <a:ea typeface="Arial"/>
                <a:cs typeface="Arial"/>
                <a:sym typeface="Arial"/>
              </a:rPr>
              <a:t>: CUS-001234</a:t>
            </a:r>
            <a:endParaRPr sz="1700">
              <a:latin typeface="Arial"/>
              <a:ea typeface="Arial"/>
              <a:cs typeface="Arial"/>
              <a:sym typeface="Arial"/>
            </a:endParaRPr>
          </a:p>
          <a:p>
            <a:pPr marL="457200" lvl="0" indent="-336550" algn="l" rtl="0">
              <a:spcBef>
                <a:spcPts val="0"/>
              </a:spcBef>
              <a:spcAft>
                <a:spcPts val="0"/>
              </a:spcAft>
              <a:buSzPts val="1700"/>
              <a:buFont typeface="Arial"/>
              <a:buChar char="-"/>
            </a:pPr>
            <a:r>
              <a:rPr lang="en" sz="1700" b="1">
                <a:latin typeface="Arial"/>
                <a:ea typeface="Arial"/>
                <a:cs typeface="Arial"/>
                <a:sym typeface="Arial"/>
              </a:rPr>
              <a:t>Rating Score</a:t>
            </a:r>
            <a:r>
              <a:rPr lang="en" sz="1700">
                <a:latin typeface="Arial"/>
                <a:ea typeface="Arial"/>
                <a:cs typeface="Arial"/>
                <a:sym typeface="Arial"/>
              </a:rPr>
              <a:t>: 5 stars</a:t>
            </a:r>
            <a:endParaRPr sz="1700">
              <a:latin typeface="Arial"/>
              <a:ea typeface="Arial"/>
              <a:cs typeface="Arial"/>
              <a:sym typeface="Arial"/>
            </a:endParaRPr>
          </a:p>
          <a:p>
            <a:pPr marL="457200" lvl="0" indent="-336550" algn="l" rtl="0">
              <a:spcBef>
                <a:spcPts val="0"/>
              </a:spcBef>
              <a:spcAft>
                <a:spcPts val="0"/>
              </a:spcAft>
              <a:buSzPts val="1700"/>
              <a:buFont typeface="Arial"/>
              <a:buChar char="-"/>
            </a:pPr>
            <a:r>
              <a:rPr lang="en" sz="1700" b="1">
                <a:latin typeface="Arial"/>
                <a:ea typeface="Arial"/>
                <a:cs typeface="Arial"/>
                <a:sym typeface="Arial"/>
              </a:rPr>
              <a:t>Comments</a:t>
            </a:r>
            <a:r>
              <a:rPr lang="en" sz="1700">
                <a:latin typeface="Arial"/>
                <a:ea typeface="Arial"/>
                <a:cs typeface="Arial"/>
                <a:sym typeface="Arial"/>
              </a:rPr>
              <a:t>: "The bike was in great condition, and customer service was quick to assist with questions. Would recommend!"</a:t>
            </a:r>
            <a:endParaRPr sz="1507"/>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3: Data</a:t>
            </a:r>
            <a:endParaRPr/>
          </a:p>
        </p:txBody>
      </p:sp>
      <p:sp>
        <p:nvSpPr>
          <p:cNvPr id="256" name="Google Shape;256;p44"/>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b) Identify two examples of transactional data and explain how these transactional data are relevant to DMM’s needs. (Your examples must be clearly linked to the case details.)</a:t>
            </a:r>
            <a:endParaRPr sz="1407"/>
          </a:p>
          <a:p>
            <a:pPr marL="0" lvl="0" indent="0" algn="l" rtl="0">
              <a:spcBef>
                <a:spcPts val="1400"/>
              </a:spcBef>
              <a:spcAft>
                <a:spcPts val="0"/>
              </a:spcAft>
              <a:buNone/>
            </a:pPr>
            <a:r>
              <a:rPr lang="en" sz="1700" b="1">
                <a:latin typeface="Arial"/>
                <a:ea typeface="Arial"/>
                <a:cs typeface="Arial"/>
                <a:sym typeface="Arial"/>
              </a:rPr>
              <a:t>2. Customer Feedback and Ratings</a:t>
            </a:r>
            <a:endParaRPr sz="1700" b="1">
              <a:latin typeface="Arial"/>
              <a:ea typeface="Arial"/>
              <a:cs typeface="Arial"/>
              <a:sym typeface="Arial"/>
            </a:endParaRPr>
          </a:p>
          <a:p>
            <a:pPr marL="457200" lvl="0" indent="-336550" algn="l" rtl="0">
              <a:spcBef>
                <a:spcPts val="1400"/>
              </a:spcBef>
              <a:spcAft>
                <a:spcPts val="0"/>
              </a:spcAft>
              <a:buSzPts val="1700"/>
              <a:buFont typeface="Arial"/>
              <a:buChar char="-"/>
            </a:pPr>
            <a:r>
              <a:rPr lang="en" sz="1700" b="1">
                <a:latin typeface="Arial"/>
                <a:ea typeface="Arial"/>
                <a:cs typeface="Arial"/>
                <a:sym typeface="Arial"/>
              </a:rPr>
              <a:t>Explain function:</a:t>
            </a:r>
            <a:endParaRPr sz="1700">
              <a:latin typeface="Arial"/>
              <a:ea typeface="Arial"/>
              <a:cs typeface="Arial"/>
              <a:sym typeface="Arial"/>
            </a:endParaRPr>
          </a:p>
          <a:p>
            <a:pPr marL="457200" lvl="0" indent="0" algn="l" rtl="0">
              <a:spcBef>
                <a:spcPts val="1200"/>
              </a:spcBef>
              <a:spcAft>
                <a:spcPts val="1200"/>
              </a:spcAft>
              <a:buNone/>
            </a:pPr>
            <a:endParaRPr sz="1507"/>
          </a:p>
        </p:txBody>
      </p:sp>
      <p:pic>
        <p:nvPicPr>
          <p:cNvPr id="257" name="Google Shape;257;p44"/>
          <p:cNvPicPr preferRelativeResize="0"/>
          <p:nvPr/>
        </p:nvPicPr>
        <p:blipFill>
          <a:blip r:embed="rId3">
            <a:alphaModFix/>
          </a:blip>
          <a:stretch>
            <a:fillRect/>
          </a:stretch>
        </p:blipFill>
        <p:spPr>
          <a:xfrm>
            <a:off x="390100" y="2855600"/>
            <a:ext cx="8442201" cy="16463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3: Data</a:t>
            </a:r>
            <a:endParaRPr/>
          </a:p>
        </p:txBody>
      </p:sp>
      <p:sp>
        <p:nvSpPr>
          <p:cNvPr id="263" name="Google Shape;263;p45"/>
          <p:cNvSpPr txBox="1">
            <a:spLocks noGrp="1"/>
          </p:cNvSpPr>
          <p:nvPr>
            <p:ph type="body" idx="1"/>
          </p:nvPr>
        </p:nvSpPr>
        <p:spPr>
          <a:xfrm>
            <a:off x="274825" y="1108150"/>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b) Identify two examples of transactional data and explain how these transactional data are relevant to DMM’s needs. (Your examples must be clearly linked to the case details.)</a:t>
            </a:r>
            <a:endParaRPr sz="1407"/>
          </a:p>
          <a:p>
            <a:pPr marL="0" lvl="0" indent="0" algn="l" rtl="0">
              <a:spcBef>
                <a:spcPts val="1400"/>
              </a:spcBef>
              <a:spcAft>
                <a:spcPts val="0"/>
              </a:spcAft>
              <a:buNone/>
            </a:pPr>
            <a:r>
              <a:rPr lang="en" sz="1700" b="1">
                <a:latin typeface="Arial"/>
                <a:ea typeface="Arial"/>
                <a:cs typeface="Arial"/>
                <a:sym typeface="Arial"/>
              </a:rPr>
              <a:t>2. Customer Feedback and Ratings</a:t>
            </a:r>
            <a:endParaRPr sz="1700" b="1">
              <a:latin typeface="Arial"/>
              <a:ea typeface="Arial"/>
              <a:cs typeface="Arial"/>
              <a:sym typeface="Arial"/>
            </a:endParaRPr>
          </a:p>
          <a:p>
            <a:pPr marL="457200" lvl="0" indent="-336550" algn="l" rtl="0">
              <a:spcBef>
                <a:spcPts val="1200"/>
              </a:spcBef>
              <a:spcAft>
                <a:spcPts val="0"/>
              </a:spcAft>
              <a:buSzPts val="1700"/>
              <a:buFont typeface="Open Sans Medium"/>
              <a:buChar char="-"/>
            </a:pPr>
            <a:r>
              <a:rPr lang="en" sz="1700" b="1"/>
              <a:t>Relevance</a:t>
            </a:r>
            <a:r>
              <a:rPr lang="en" sz="1700">
                <a:latin typeface="Open Sans Medium"/>
                <a:ea typeface="Open Sans Medium"/>
                <a:cs typeface="Open Sans Medium"/>
                <a:sym typeface="Open Sans Medium"/>
              </a:rPr>
              <a:t>: Feedback and ratings allow DMM to </a:t>
            </a:r>
            <a:r>
              <a:rPr lang="en" sz="1700" b="1"/>
              <a:t>monitor customer satisfaction and address areas for improvement</a:t>
            </a:r>
            <a:r>
              <a:rPr lang="en" sz="1700">
                <a:latin typeface="Open Sans Medium"/>
                <a:ea typeface="Open Sans Medium"/>
                <a:cs typeface="Open Sans Medium"/>
                <a:sym typeface="Open Sans Medium"/>
              </a:rPr>
              <a:t>. Positive feedback can be showcased on the website to build credibility, while </a:t>
            </a:r>
            <a:r>
              <a:rPr lang="en" sz="1700" b="1"/>
              <a:t>any negative feedback alerts the team to potential issues</a:t>
            </a:r>
            <a:r>
              <a:rPr lang="en" sz="1700">
                <a:latin typeface="Open Sans Medium"/>
                <a:ea typeface="Open Sans Medium"/>
                <a:cs typeface="Open Sans Medium"/>
                <a:sym typeface="Open Sans Medium"/>
              </a:rPr>
              <a:t>, such as service quality or bike maintenance, allowing for quick corrective actions.</a:t>
            </a:r>
            <a:endParaRPr sz="1507"/>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4: Business Function</a:t>
            </a:r>
            <a:endParaRPr/>
          </a:p>
        </p:txBody>
      </p:sp>
      <p:sp>
        <p:nvSpPr>
          <p:cNvPr id="269" name="Google Shape;269;p46"/>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a) Choose ONE business function and explain how data from the website could be used to support it. Explain your answer with an example from the case.</a:t>
            </a:r>
            <a:endParaRPr sz="1407"/>
          </a:p>
          <a:p>
            <a:pPr marL="0" lvl="0" indent="0" algn="l" rtl="0">
              <a:lnSpc>
                <a:spcPct val="130000"/>
              </a:lnSpc>
              <a:spcBef>
                <a:spcPts val="1200"/>
              </a:spcBef>
              <a:spcAft>
                <a:spcPts val="0"/>
              </a:spcAft>
              <a:buNone/>
            </a:pPr>
            <a:r>
              <a:rPr lang="en" sz="1700" b="1"/>
              <a:t>Chosen Business Function: </a:t>
            </a:r>
            <a:r>
              <a:rPr lang="en" sz="1700" b="1" i="1"/>
              <a:t>Marketing</a:t>
            </a:r>
            <a:endParaRPr sz="1700" b="1" i="1"/>
          </a:p>
          <a:p>
            <a:pPr marL="457200" lvl="0" indent="-336550" algn="l" rtl="0">
              <a:spcBef>
                <a:spcPts val="1200"/>
              </a:spcBef>
              <a:spcAft>
                <a:spcPts val="0"/>
              </a:spcAft>
              <a:buSzPts val="1700"/>
              <a:buFont typeface="Arial"/>
              <a:buChar char="-"/>
            </a:pPr>
            <a:r>
              <a:rPr lang="en" sz="1700" b="1"/>
              <a:t>Explanation</a:t>
            </a:r>
            <a:r>
              <a:rPr lang="en" sz="1700"/>
              <a:t>: The website is a key tool for </a:t>
            </a:r>
            <a:r>
              <a:rPr lang="en" sz="1700" b="1"/>
              <a:t>collecting and analyzing customer data, which is essential for effective marketing strategies</a:t>
            </a:r>
            <a:r>
              <a:rPr lang="en" sz="1700"/>
              <a:t>. By tracking website interactions, DMM Go can gain insights into customer preferences, rental patterns, and demographics.</a:t>
            </a:r>
            <a:endParaRPr sz="1507"/>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4: Business Function</a:t>
            </a:r>
            <a:endParaRPr/>
          </a:p>
        </p:txBody>
      </p:sp>
      <p:sp>
        <p:nvSpPr>
          <p:cNvPr id="275" name="Google Shape;275;p47"/>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a) Choose ONE business function and explain how data from the website could be used to support it. Explain your answer with an example from the case.</a:t>
            </a:r>
            <a:endParaRPr sz="1407"/>
          </a:p>
          <a:p>
            <a:pPr marL="0" lvl="0" indent="0" algn="l" rtl="0">
              <a:lnSpc>
                <a:spcPct val="130000"/>
              </a:lnSpc>
              <a:spcBef>
                <a:spcPts val="1200"/>
              </a:spcBef>
              <a:spcAft>
                <a:spcPts val="0"/>
              </a:spcAft>
              <a:buNone/>
            </a:pPr>
            <a:r>
              <a:rPr lang="en" sz="1700" b="1"/>
              <a:t>Chosen Business Function: </a:t>
            </a:r>
            <a:r>
              <a:rPr lang="en" sz="1700" b="1" i="1"/>
              <a:t>Marketing</a:t>
            </a:r>
            <a:endParaRPr sz="1700" b="1" i="1"/>
          </a:p>
          <a:p>
            <a:pPr marL="0" lvl="0" indent="0" algn="l" rtl="0">
              <a:spcBef>
                <a:spcPts val="1200"/>
              </a:spcBef>
              <a:spcAft>
                <a:spcPts val="0"/>
              </a:spcAft>
              <a:buNone/>
            </a:pPr>
            <a:r>
              <a:rPr lang="en" sz="1700" b="1"/>
              <a:t>Example</a:t>
            </a:r>
            <a:r>
              <a:rPr lang="en" sz="1700"/>
              <a:t>:</a:t>
            </a:r>
            <a:endParaRPr sz="1700"/>
          </a:p>
          <a:p>
            <a:pPr marL="457200" lvl="0" indent="-336550" algn="l" rtl="0">
              <a:spcBef>
                <a:spcPts val="1200"/>
              </a:spcBef>
              <a:spcAft>
                <a:spcPts val="0"/>
              </a:spcAft>
              <a:buSzPts val="1700"/>
              <a:buChar char="-"/>
            </a:pPr>
            <a:r>
              <a:rPr lang="en" sz="1700" b="1"/>
              <a:t>Data Collection</a:t>
            </a:r>
            <a:r>
              <a:rPr lang="en" sz="1700"/>
              <a:t>: Website data can </a:t>
            </a:r>
            <a:r>
              <a:rPr lang="en" sz="1700" b="1"/>
              <a:t>include customer</a:t>
            </a:r>
            <a:r>
              <a:rPr lang="en" sz="1700"/>
              <a:t> </a:t>
            </a:r>
            <a:r>
              <a:rPr lang="en" sz="1700" b="1"/>
              <a:t>demographics</a:t>
            </a:r>
            <a:r>
              <a:rPr lang="en" sz="1700"/>
              <a:t> (such as age, location, and nationality), popular pages (such as specific bike models or service types), and booking behaviors (like peak booking times or preferred rental durations).</a:t>
            </a:r>
            <a:endParaRPr sz="1507"/>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4: Business Function</a:t>
            </a:r>
            <a:endParaRPr/>
          </a:p>
        </p:txBody>
      </p:sp>
      <p:sp>
        <p:nvSpPr>
          <p:cNvPr id="281" name="Google Shape;281;p48"/>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a) Choose ONE business function and explain how data from the website could be used to support it. Explain your answer with an example from the case.</a:t>
            </a:r>
            <a:endParaRPr sz="1407"/>
          </a:p>
          <a:p>
            <a:pPr marL="0" lvl="0" indent="0" algn="l" rtl="0">
              <a:lnSpc>
                <a:spcPct val="130000"/>
              </a:lnSpc>
              <a:spcBef>
                <a:spcPts val="1200"/>
              </a:spcBef>
              <a:spcAft>
                <a:spcPts val="0"/>
              </a:spcAft>
              <a:buNone/>
            </a:pPr>
            <a:r>
              <a:rPr lang="en" sz="1700" b="1"/>
              <a:t>Chosen Business Function: </a:t>
            </a:r>
            <a:r>
              <a:rPr lang="en" sz="1700" b="1" i="1"/>
              <a:t>Marketing</a:t>
            </a:r>
            <a:endParaRPr sz="1700" b="1" i="1"/>
          </a:p>
          <a:p>
            <a:pPr marL="0" lvl="0" indent="0" algn="l" rtl="0">
              <a:spcBef>
                <a:spcPts val="1200"/>
              </a:spcBef>
              <a:spcAft>
                <a:spcPts val="1200"/>
              </a:spcAft>
              <a:buNone/>
            </a:pPr>
            <a:r>
              <a:rPr lang="en" sz="1700" b="1"/>
              <a:t>Example</a:t>
            </a:r>
            <a:r>
              <a:rPr lang="en" sz="1700"/>
              <a:t>:</a:t>
            </a:r>
            <a:endParaRPr sz="1507"/>
          </a:p>
        </p:txBody>
      </p:sp>
      <p:pic>
        <p:nvPicPr>
          <p:cNvPr id="282" name="Google Shape;282;p48"/>
          <p:cNvPicPr preferRelativeResize="0"/>
          <p:nvPr/>
        </p:nvPicPr>
        <p:blipFill>
          <a:blip r:embed="rId3">
            <a:alphaModFix/>
          </a:blip>
          <a:stretch>
            <a:fillRect/>
          </a:stretch>
        </p:blipFill>
        <p:spPr>
          <a:xfrm>
            <a:off x="1026775" y="2855850"/>
            <a:ext cx="3046500" cy="1453750"/>
          </a:xfrm>
          <a:prstGeom prst="rect">
            <a:avLst/>
          </a:prstGeom>
          <a:noFill/>
          <a:ln>
            <a:noFill/>
          </a:ln>
        </p:spPr>
      </p:pic>
      <p:pic>
        <p:nvPicPr>
          <p:cNvPr id="283" name="Google Shape;283;p48"/>
          <p:cNvPicPr preferRelativeResize="0"/>
          <p:nvPr/>
        </p:nvPicPr>
        <p:blipFill>
          <a:blip r:embed="rId4">
            <a:alphaModFix/>
          </a:blip>
          <a:stretch>
            <a:fillRect/>
          </a:stretch>
        </p:blipFill>
        <p:spPr>
          <a:xfrm>
            <a:off x="4891025" y="2855850"/>
            <a:ext cx="3046499" cy="14537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4: Business Function</a:t>
            </a:r>
            <a:endParaRPr/>
          </a:p>
        </p:txBody>
      </p:sp>
      <p:sp>
        <p:nvSpPr>
          <p:cNvPr id="289" name="Google Shape;289;p49"/>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a) Choose ONE business function and explain how data from the website could be used to support it. Explain your answer with an example from the case.</a:t>
            </a:r>
            <a:endParaRPr sz="1407"/>
          </a:p>
          <a:p>
            <a:pPr marL="0" lvl="0" indent="0" algn="l" rtl="0">
              <a:lnSpc>
                <a:spcPct val="130000"/>
              </a:lnSpc>
              <a:spcBef>
                <a:spcPts val="1200"/>
              </a:spcBef>
              <a:spcAft>
                <a:spcPts val="0"/>
              </a:spcAft>
              <a:buNone/>
            </a:pPr>
            <a:r>
              <a:rPr lang="en" sz="1700" b="1"/>
              <a:t>Chosen Business Function: </a:t>
            </a:r>
            <a:r>
              <a:rPr lang="en" sz="1700" b="1" i="1"/>
              <a:t>Marketing</a:t>
            </a:r>
            <a:endParaRPr sz="1700" b="1" i="1"/>
          </a:p>
          <a:p>
            <a:pPr marL="0" lvl="0" indent="0" algn="l" rtl="0">
              <a:spcBef>
                <a:spcPts val="1200"/>
              </a:spcBef>
              <a:spcAft>
                <a:spcPts val="0"/>
              </a:spcAft>
              <a:buNone/>
            </a:pPr>
            <a:r>
              <a:rPr lang="en" sz="1700" b="1"/>
              <a:t>Example</a:t>
            </a:r>
            <a:r>
              <a:rPr lang="en" sz="1700"/>
              <a:t>:</a:t>
            </a:r>
            <a:endParaRPr sz="1700"/>
          </a:p>
          <a:p>
            <a:pPr marL="457200" lvl="0" indent="-336550" algn="l" rtl="0">
              <a:spcBef>
                <a:spcPts val="1200"/>
              </a:spcBef>
              <a:spcAft>
                <a:spcPts val="0"/>
              </a:spcAft>
              <a:buSzPts val="1700"/>
              <a:buChar char="-"/>
            </a:pPr>
            <a:r>
              <a:rPr lang="en" sz="1700" b="1"/>
              <a:t>How It Supports Marketing</a:t>
            </a:r>
            <a:r>
              <a:rPr lang="en" sz="1700"/>
              <a:t>: With this data, DMM Go </a:t>
            </a:r>
            <a:r>
              <a:rPr lang="en" sz="1700" b="1"/>
              <a:t>can create targeted marketing campaigns</a:t>
            </a:r>
            <a:r>
              <a:rPr lang="en" sz="1700"/>
              <a:t>. For example, if website data shows that a specific type of bike or package is popular among a certain age group, DMM Go can develop promotions tailored to this audience. Seasonal trends identified from booking data can also inform marketing campaigns around holidays or high tourist seasons.</a:t>
            </a:r>
            <a:endParaRPr sz="1507"/>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4: Business Function</a:t>
            </a:r>
            <a:endParaRPr/>
          </a:p>
        </p:txBody>
      </p:sp>
      <p:sp>
        <p:nvSpPr>
          <p:cNvPr id="295" name="Google Shape;295;p50"/>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b) Identify two specific examples of IS-generated reports that would be useful for this purpose. (Briefly explain what the reports might show and why these would be useful in the case of DMM.)</a:t>
            </a:r>
            <a:endParaRPr sz="1407"/>
          </a:p>
          <a:p>
            <a:pPr marL="0" lvl="0" indent="0" algn="l" rtl="0">
              <a:spcBef>
                <a:spcPts val="1400"/>
              </a:spcBef>
              <a:spcAft>
                <a:spcPts val="0"/>
              </a:spcAft>
              <a:buNone/>
            </a:pPr>
            <a:r>
              <a:rPr lang="en" sz="1700" b="1"/>
              <a:t>1. Booking Trend Report</a:t>
            </a:r>
            <a:endParaRPr sz="1700" b="1"/>
          </a:p>
          <a:p>
            <a:pPr marL="457200" lvl="0" indent="-336550" algn="l" rtl="0">
              <a:spcBef>
                <a:spcPts val="1200"/>
              </a:spcBef>
              <a:spcAft>
                <a:spcPts val="0"/>
              </a:spcAft>
              <a:buSzPts val="1700"/>
              <a:buChar char="-"/>
            </a:pPr>
            <a:r>
              <a:rPr lang="en" sz="1700" b="1"/>
              <a:t>Content</a:t>
            </a:r>
            <a:r>
              <a:rPr lang="en" sz="1700"/>
              <a:t>: This report </a:t>
            </a:r>
            <a:r>
              <a:rPr lang="en" sz="1700" b="1"/>
              <a:t>analyzes</a:t>
            </a:r>
            <a:r>
              <a:rPr lang="en" sz="1700"/>
              <a:t> patterns in </a:t>
            </a:r>
            <a:r>
              <a:rPr lang="en" sz="1700" b="1"/>
              <a:t>bookings over time</a:t>
            </a:r>
            <a:r>
              <a:rPr lang="en" sz="1700"/>
              <a:t>, focusing on aspects like:</a:t>
            </a:r>
            <a:endParaRPr sz="1700"/>
          </a:p>
          <a:p>
            <a:pPr marL="914400" lvl="1" indent="-336550" algn="l" rtl="0">
              <a:spcBef>
                <a:spcPts val="0"/>
              </a:spcBef>
              <a:spcAft>
                <a:spcPts val="0"/>
              </a:spcAft>
              <a:buClr>
                <a:schemeClr val="dk2"/>
              </a:buClr>
              <a:buSzPts val="1700"/>
              <a:buFont typeface="Arial"/>
              <a:buChar char="❏"/>
            </a:pPr>
            <a:r>
              <a:rPr lang="en" sz="1700" b="1"/>
              <a:t>Peak Booking Periods</a:t>
            </a:r>
            <a:r>
              <a:rPr lang="en" sz="1700"/>
              <a:t>: Identifies high-demand times, such as weekends, holidays, and tourist seasons.</a:t>
            </a:r>
            <a:endParaRPr sz="1700"/>
          </a:p>
          <a:p>
            <a:pPr marL="914400" lvl="1" indent="-336550" algn="l" rtl="0">
              <a:spcBef>
                <a:spcPts val="0"/>
              </a:spcBef>
              <a:spcAft>
                <a:spcPts val="0"/>
              </a:spcAft>
              <a:buClr>
                <a:schemeClr val="dk2"/>
              </a:buClr>
              <a:buSzPts val="1700"/>
              <a:buFont typeface="Arial"/>
              <a:buChar char="❏"/>
            </a:pPr>
            <a:r>
              <a:rPr lang="en" sz="1700" b="1"/>
              <a:t>Popular Rental Durations</a:t>
            </a:r>
            <a:r>
              <a:rPr lang="en" sz="1700"/>
              <a:t>: Shows the most common rental periods (e.g., 1 day, 2-3 days, 1 week).</a:t>
            </a:r>
            <a:endParaRPr sz="1700"/>
          </a:p>
          <a:p>
            <a:pPr marL="914400" lvl="1" indent="-336550" algn="l" rtl="0">
              <a:spcBef>
                <a:spcPts val="0"/>
              </a:spcBef>
              <a:spcAft>
                <a:spcPts val="0"/>
              </a:spcAft>
              <a:buClr>
                <a:schemeClr val="dk2"/>
              </a:buClr>
              <a:buSzPts val="1700"/>
              <a:buFont typeface="Arial"/>
              <a:buChar char="❏"/>
            </a:pPr>
            <a:r>
              <a:rPr lang="en" sz="1700" b="1"/>
              <a:t>Top Motorbike Models</a:t>
            </a:r>
            <a:r>
              <a:rPr lang="en" sz="1700"/>
              <a:t>: Highlights which motorbikes are rented most frequently.</a:t>
            </a:r>
            <a:endParaRPr sz="1507"/>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4: Business Function</a:t>
            </a:r>
            <a:endParaRPr/>
          </a:p>
        </p:txBody>
      </p:sp>
      <p:sp>
        <p:nvSpPr>
          <p:cNvPr id="301" name="Google Shape;301;p51"/>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b) Identify two specific examples of IS-generated reports that would be useful for this purpose. (Briefly explain what the reports might show and why these would be useful in the case of DMM.)</a:t>
            </a:r>
            <a:endParaRPr sz="1407"/>
          </a:p>
          <a:p>
            <a:pPr marL="0" lvl="0" indent="0" algn="l" rtl="0">
              <a:spcBef>
                <a:spcPts val="1400"/>
              </a:spcBef>
              <a:spcAft>
                <a:spcPts val="0"/>
              </a:spcAft>
              <a:buNone/>
            </a:pPr>
            <a:r>
              <a:rPr lang="en" sz="1700" b="1"/>
              <a:t>1. Booking Trend Report</a:t>
            </a:r>
            <a:endParaRPr sz="1700" b="1"/>
          </a:p>
          <a:p>
            <a:pPr marL="457200" lvl="0" indent="-336550" algn="l" rtl="0">
              <a:spcBef>
                <a:spcPts val="1200"/>
              </a:spcBef>
              <a:spcAft>
                <a:spcPts val="0"/>
              </a:spcAft>
              <a:buClr>
                <a:schemeClr val="dk2"/>
              </a:buClr>
              <a:buSzPts val="1700"/>
              <a:buFont typeface="Arial"/>
              <a:buChar char="●"/>
            </a:pPr>
            <a:r>
              <a:rPr lang="en" sz="1700" b="1"/>
              <a:t>Usefulness</a:t>
            </a:r>
            <a:r>
              <a:rPr lang="en" sz="1700"/>
              <a:t>: By analyzing booking trends, DMM can </a:t>
            </a:r>
            <a:r>
              <a:rPr lang="en" sz="1700" b="1"/>
              <a:t>anticipate peak periods</a:t>
            </a:r>
            <a:r>
              <a:rPr lang="en" sz="1700"/>
              <a:t>, </a:t>
            </a:r>
            <a:r>
              <a:rPr lang="en" sz="1700" b="1"/>
              <a:t>adjust pricing</a:t>
            </a:r>
            <a:r>
              <a:rPr lang="en" sz="1700"/>
              <a:t> or </a:t>
            </a:r>
            <a:r>
              <a:rPr lang="en" sz="1700" b="1"/>
              <a:t>inventory to meet demand</a:t>
            </a:r>
            <a:r>
              <a:rPr lang="en" sz="1700"/>
              <a:t>, and </a:t>
            </a:r>
            <a:r>
              <a:rPr lang="en" sz="1700" b="1"/>
              <a:t>plan promotions around low-demand times</a:t>
            </a:r>
            <a:r>
              <a:rPr lang="en" sz="1700"/>
              <a:t>. </a:t>
            </a:r>
            <a:endParaRPr sz="1700"/>
          </a:p>
          <a:p>
            <a:pPr marL="914400" lvl="0" indent="-336550" algn="l" rtl="0">
              <a:spcBef>
                <a:spcPts val="0"/>
              </a:spcBef>
              <a:spcAft>
                <a:spcPts val="0"/>
              </a:spcAft>
              <a:buSzPts val="1700"/>
              <a:buChar char="-"/>
            </a:pPr>
            <a:r>
              <a:rPr lang="en" sz="1700"/>
              <a:t>For example, if data shows high bookings during summer, DMM can create early bird offers or bundle packages to attract more customers.</a:t>
            </a:r>
            <a:endParaRPr sz="1507"/>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990"/>
              <a:buFont typeface="Arial"/>
              <a:buNone/>
            </a:pPr>
            <a:r>
              <a:rPr lang="en" sz="3500"/>
              <a:t>Porter’s Strategies</a:t>
            </a:r>
            <a:endParaRPr/>
          </a:p>
        </p:txBody>
      </p:sp>
      <p:sp>
        <p:nvSpPr>
          <p:cNvPr id="85" name="Google Shape;85;p16"/>
          <p:cNvSpPr txBox="1">
            <a:spLocks noGrp="1"/>
          </p:cNvSpPr>
          <p:nvPr>
            <p:ph type="body" idx="1"/>
          </p:nvPr>
        </p:nvSpPr>
        <p:spPr>
          <a:xfrm>
            <a:off x="311700" y="1152425"/>
            <a:ext cx="8520600" cy="39468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700" b="1"/>
              <a:t>3. Focus (or Niche Strategy)</a:t>
            </a:r>
            <a:endParaRPr sz="1700" b="1"/>
          </a:p>
          <a:p>
            <a:pPr marL="457200" lvl="0" indent="-336550" algn="l" rtl="0">
              <a:lnSpc>
                <a:spcPct val="130000"/>
              </a:lnSpc>
              <a:spcBef>
                <a:spcPts val="1200"/>
              </a:spcBef>
              <a:spcAft>
                <a:spcPts val="0"/>
              </a:spcAft>
              <a:buSzPts val="1700"/>
              <a:buChar char="❏"/>
            </a:pPr>
            <a:r>
              <a:rPr lang="en" sz="1700"/>
              <a:t> </a:t>
            </a:r>
            <a:r>
              <a:rPr lang="en" sz="1700" b="1"/>
              <a:t>Objective</a:t>
            </a:r>
            <a:r>
              <a:rPr lang="en" sz="1700"/>
              <a:t>: Target a specific, narrow market segment and serve it exceptionally well, rather than competing across the entire market.</a:t>
            </a:r>
            <a:endParaRPr sz="1700"/>
          </a:p>
          <a:p>
            <a:pPr marL="457200" lvl="0" indent="-336550" algn="l" rtl="0">
              <a:lnSpc>
                <a:spcPct val="130000"/>
              </a:lnSpc>
              <a:spcBef>
                <a:spcPts val="0"/>
              </a:spcBef>
              <a:spcAft>
                <a:spcPts val="0"/>
              </a:spcAft>
              <a:buSzPts val="1700"/>
              <a:buChar char="❏"/>
            </a:pPr>
            <a:r>
              <a:rPr lang="en" sz="1700"/>
              <a:t> </a:t>
            </a:r>
            <a:r>
              <a:rPr lang="en" sz="1700" b="1"/>
              <a:t>Two Types</a:t>
            </a:r>
            <a:r>
              <a:rPr lang="en" sz="1700"/>
              <a:t>:</a:t>
            </a:r>
            <a:endParaRPr sz="1700"/>
          </a:p>
          <a:p>
            <a:pPr marL="914400" lvl="0" indent="-336550" algn="l" rtl="0">
              <a:lnSpc>
                <a:spcPct val="130000"/>
              </a:lnSpc>
              <a:spcBef>
                <a:spcPts val="0"/>
              </a:spcBef>
              <a:spcAft>
                <a:spcPts val="0"/>
              </a:spcAft>
              <a:buSzPts val="1700"/>
              <a:buChar char="❖"/>
            </a:pPr>
            <a:r>
              <a:rPr lang="en" sz="1700"/>
              <a:t>Cost Focus: Be the lowest cost provider within a niche market.</a:t>
            </a:r>
            <a:endParaRPr sz="1700"/>
          </a:p>
          <a:p>
            <a:pPr marL="914400" lvl="0" indent="-336550" algn="l" rtl="0">
              <a:lnSpc>
                <a:spcPct val="130000"/>
              </a:lnSpc>
              <a:spcBef>
                <a:spcPts val="0"/>
              </a:spcBef>
              <a:spcAft>
                <a:spcPts val="0"/>
              </a:spcAft>
              <a:buSzPts val="1700"/>
              <a:buChar char="❖"/>
            </a:pPr>
            <a:r>
              <a:rPr lang="en" sz="1700"/>
              <a:t>Differentiation Focus: Offer a unique or specialized product for a particular market segment.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5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4: Business Function</a:t>
            </a:r>
            <a:endParaRPr/>
          </a:p>
        </p:txBody>
      </p:sp>
      <p:sp>
        <p:nvSpPr>
          <p:cNvPr id="307" name="Google Shape;307;p52"/>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b) Identify two specific examples of IS-generated reports that would be useful for this purpose. (Briefly explain what the reports might show and why these would be useful in the case of DMM.)</a:t>
            </a:r>
            <a:endParaRPr sz="1407"/>
          </a:p>
          <a:p>
            <a:pPr marL="0" lvl="0" indent="0" algn="l" rtl="0">
              <a:spcBef>
                <a:spcPts val="1400"/>
              </a:spcBef>
              <a:spcAft>
                <a:spcPts val="0"/>
              </a:spcAft>
              <a:buNone/>
            </a:pPr>
            <a:r>
              <a:rPr lang="en" sz="1700" b="1"/>
              <a:t>2. Customer Service Evaluation Report</a:t>
            </a:r>
            <a:endParaRPr sz="1700" b="1"/>
          </a:p>
          <a:p>
            <a:pPr marL="457200" lvl="0" indent="-336550" algn="l" rtl="0">
              <a:spcBef>
                <a:spcPts val="1200"/>
              </a:spcBef>
              <a:spcAft>
                <a:spcPts val="0"/>
              </a:spcAft>
              <a:buSzPts val="1700"/>
              <a:buChar char="-"/>
            </a:pPr>
            <a:r>
              <a:rPr lang="en" sz="1700" b="1"/>
              <a:t>Content</a:t>
            </a:r>
            <a:r>
              <a:rPr lang="en" sz="1700"/>
              <a:t>: This report </a:t>
            </a:r>
            <a:r>
              <a:rPr lang="en" sz="1700" b="1"/>
              <a:t>evaluates customer service quality</a:t>
            </a:r>
            <a:r>
              <a:rPr lang="en" sz="1700"/>
              <a:t> </a:t>
            </a:r>
            <a:r>
              <a:rPr lang="en" sz="1700" b="1"/>
              <a:t>based on customer feedback and support interactions</a:t>
            </a:r>
            <a:r>
              <a:rPr lang="en" sz="1700"/>
              <a:t>, focusing on:</a:t>
            </a:r>
            <a:endParaRPr sz="1700"/>
          </a:p>
          <a:p>
            <a:pPr marL="914400" lvl="0" indent="-336550" algn="l" rtl="0">
              <a:spcBef>
                <a:spcPts val="0"/>
              </a:spcBef>
              <a:spcAft>
                <a:spcPts val="0"/>
              </a:spcAft>
              <a:buClr>
                <a:schemeClr val="dk2"/>
              </a:buClr>
              <a:buSzPts val="1700"/>
              <a:buFont typeface="Arial"/>
              <a:buChar char="❏"/>
            </a:pPr>
            <a:r>
              <a:rPr lang="en" sz="1700" b="1"/>
              <a:t>Average Response Time</a:t>
            </a:r>
            <a:r>
              <a:rPr lang="en" sz="1700"/>
              <a:t>: Tracks how </a:t>
            </a:r>
            <a:r>
              <a:rPr lang="en" sz="1700" b="1"/>
              <a:t>quickly</a:t>
            </a:r>
            <a:r>
              <a:rPr lang="en" sz="1700"/>
              <a:t> customer service responds to inquiries or assistance requests.</a:t>
            </a:r>
            <a:endParaRPr sz="1700"/>
          </a:p>
          <a:p>
            <a:pPr marL="914400" lvl="0" indent="-336550" algn="l" rtl="0">
              <a:spcBef>
                <a:spcPts val="0"/>
              </a:spcBef>
              <a:spcAft>
                <a:spcPts val="0"/>
              </a:spcAft>
              <a:buClr>
                <a:schemeClr val="dk2"/>
              </a:buClr>
              <a:buSzPts val="1700"/>
              <a:buFont typeface="Arial"/>
              <a:buChar char="❏"/>
            </a:pPr>
            <a:r>
              <a:rPr lang="en" sz="1700" b="1"/>
              <a:t>Resolution Rates</a:t>
            </a:r>
            <a:r>
              <a:rPr lang="en" sz="1700"/>
              <a:t>: Shows the </a:t>
            </a:r>
            <a:r>
              <a:rPr lang="en" sz="1700" b="1"/>
              <a:t>percentage of resolved issues</a:t>
            </a:r>
            <a:r>
              <a:rPr lang="en" sz="1700"/>
              <a:t>, helping identify areas needing improvement.</a:t>
            </a:r>
            <a:endParaRPr sz="1700"/>
          </a:p>
          <a:p>
            <a:pPr marL="914400" lvl="0" indent="-336550" algn="l" rtl="0">
              <a:spcBef>
                <a:spcPts val="0"/>
              </a:spcBef>
              <a:spcAft>
                <a:spcPts val="0"/>
              </a:spcAft>
              <a:buClr>
                <a:schemeClr val="dk2"/>
              </a:buClr>
              <a:buSzPts val="1700"/>
              <a:buFont typeface="Arial"/>
              <a:buChar char="❏"/>
            </a:pPr>
            <a:r>
              <a:rPr lang="en" sz="1700" b="1"/>
              <a:t>Customer Satisfaction Scores</a:t>
            </a:r>
            <a:r>
              <a:rPr lang="en" sz="1700"/>
              <a:t>: Compiles ratings from post-rental feedback, particularly related to service experience.</a:t>
            </a:r>
            <a:endParaRPr sz="1507"/>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4: Business Function</a:t>
            </a:r>
            <a:endParaRPr/>
          </a:p>
        </p:txBody>
      </p:sp>
      <p:sp>
        <p:nvSpPr>
          <p:cNvPr id="313" name="Google Shape;313;p53"/>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b) Identify two specific examples of IS-generated reports that would be useful for this purpose. (Briefly explain what the reports might show and why these would be useful in the case of DMM.)</a:t>
            </a:r>
            <a:endParaRPr sz="1407"/>
          </a:p>
          <a:p>
            <a:pPr marL="0" lvl="0" indent="0" algn="l" rtl="0">
              <a:spcBef>
                <a:spcPts val="1400"/>
              </a:spcBef>
              <a:spcAft>
                <a:spcPts val="0"/>
              </a:spcAft>
              <a:buNone/>
            </a:pPr>
            <a:r>
              <a:rPr lang="en" sz="1700" b="1"/>
              <a:t>2. Customer Service Evaluation Report</a:t>
            </a:r>
            <a:endParaRPr sz="1700" b="1"/>
          </a:p>
          <a:p>
            <a:pPr marL="457200" lvl="0" indent="-336550" algn="l" rtl="0">
              <a:spcBef>
                <a:spcPts val="1200"/>
              </a:spcBef>
              <a:spcAft>
                <a:spcPts val="0"/>
              </a:spcAft>
              <a:buSzPts val="1700"/>
              <a:buChar char="-"/>
            </a:pPr>
            <a:r>
              <a:rPr lang="en" sz="1700" b="1"/>
              <a:t>Usefulness</a:t>
            </a:r>
            <a:r>
              <a:rPr lang="en" sz="1700"/>
              <a:t>: This report helps DMM </a:t>
            </a:r>
            <a:r>
              <a:rPr lang="en" sz="1700" b="1"/>
              <a:t>measure and improve customer support effectiveness</a:t>
            </a:r>
            <a:r>
              <a:rPr lang="en" sz="1700"/>
              <a:t>. </a:t>
            </a:r>
            <a:endParaRPr sz="1700"/>
          </a:p>
          <a:p>
            <a:pPr marL="914400" lvl="1" indent="-336550" algn="l" rtl="0">
              <a:spcBef>
                <a:spcPts val="0"/>
              </a:spcBef>
              <a:spcAft>
                <a:spcPts val="0"/>
              </a:spcAft>
              <a:buSzPts val="1700"/>
              <a:buChar char="-"/>
            </a:pPr>
            <a:r>
              <a:rPr lang="en" sz="1700"/>
              <a:t>For instance, if response times are slower during peak periods, the business may consider additional support staff. High satisfaction scores reinforce trust, while areas needing improvement can be prioritized for training or process adjustments.</a:t>
            </a:r>
            <a:endParaRPr sz="1507"/>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5: Demo Website</a:t>
            </a:r>
            <a:endParaRPr/>
          </a:p>
        </p:txBody>
      </p:sp>
      <p:sp>
        <p:nvSpPr>
          <p:cNvPr id="319" name="Google Shape;319;p5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1200"/>
              </a:spcAft>
              <a:buNone/>
            </a:pPr>
            <a:r>
              <a:rPr lang="en"/>
              <a:t>1. Design a system that supports DMM's business model.</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5: Demo Website</a:t>
            </a:r>
            <a:endParaRPr/>
          </a:p>
        </p:txBody>
      </p:sp>
      <p:sp>
        <p:nvSpPr>
          <p:cNvPr id="325" name="Google Shape;325;p5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1200"/>
              </a:spcAft>
              <a:buNone/>
            </a:pPr>
            <a:r>
              <a:rPr lang="en"/>
              <a:t>Use Case Diagram</a:t>
            </a:r>
            <a:endParaRPr/>
          </a:p>
        </p:txBody>
      </p:sp>
      <p:pic>
        <p:nvPicPr>
          <p:cNvPr id="326" name="Google Shape;326;p55"/>
          <p:cNvPicPr preferRelativeResize="0"/>
          <p:nvPr/>
        </p:nvPicPr>
        <p:blipFill>
          <a:blip r:embed="rId3">
            <a:alphaModFix/>
          </a:blip>
          <a:stretch>
            <a:fillRect/>
          </a:stretch>
        </p:blipFill>
        <p:spPr>
          <a:xfrm>
            <a:off x="2872225" y="1266325"/>
            <a:ext cx="5807650" cy="36546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5: Demo Website</a:t>
            </a:r>
            <a:endParaRPr/>
          </a:p>
        </p:txBody>
      </p:sp>
      <p:sp>
        <p:nvSpPr>
          <p:cNvPr id="332" name="Google Shape;332;p5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1200"/>
              </a:spcAft>
              <a:buNone/>
            </a:pPr>
            <a:r>
              <a:rPr lang="en"/>
              <a:t>ERD</a:t>
            </a:r>
            <a:endParaRPr/>
          </a:p>
        </p:txBody>
      </p:sp>
      <p:pic>
        <p:nvPicPr>
          <p:cNvPr id="333" name="Google Shape;333;p56"/>
          <p:cNvPicPr preferRelativeResize="0"/>
          <p:nvPr/>
        </p:nvPicPr>
        <p:blipFill>
          <a:blip r:embed="rId3">
            <a:alphaModFix/>
          </a:blip>
          <a:stretch>
            <a:fillRect/>
          </a:stretch>
        </p:blipFill>
        <p:spPr>
          <a:xfrm>
            <a:off x="1166425" y="1502150"/>
            <a:ext cx="7745490" cy="32373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5: Demo Website</a:t>
            </a:r>
            <a:endParaRPr/>
          </a:p>
        </p:txBody>
      </p:sp>
      <p:sp>
        <p:nvSpPr>
          <p:cNvPr id="339" name="Google Shape;339;p5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1200"/>
              </a:spcAft>
              <a:buNone/>
            </a:pPr>
            <a:r>
              <a:rPr lang="en"/>
              <a:t>Class Diagram</a:t>
            </a:r>
            <a:endParaRPr/>
          </a:p>
        </p:txBody>
      </p:sp>
      <p:pic>
        <p:nvPicPr>
          <p:cNvPr id="340" name="Google Shape;340;p57"/>
          <p:cNvPicPr preferRelativeResize="0"/>
          <p:nvPr/>
        </p:nvPicPr>
        <p:blipFill>
          <a:blip r:embed="rId3">
            <a:alphaModFix/>
          </a:blip>
          <a:stretch>
            <a:fillRect/>
          </a:stretch>
        </p:blipFill>
        <p:spPr>
          <a:xfrm>
            <a:off x="2550300" y="1152425"/>
            <a:ext cx="5769600" cy="382959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933"/>
              <a:t>Task 5: Demo Website</a:t>
            </a:r>
            <a:endParaRPr/>
          </a:p>
        </p:txBody>
      </p:sp>
      <p:sp>
        <p:nvSpPr>
          <p:cNvPr id="346" name="Google Shape;346;p58"/>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dirty="0"/>
              <a:t>2. Use tools to build a sketch version of the DMM system website.</a:t>
            </a:r>
            <a:r>
              <a:rPr lang="en" sz="1507" dirty="0"/>
              <a:t> </a:t>
            </a:r>
            <a:endParaRPr sz="1507" dirty="0"/>
          </a:p>
          <a:p>
            <a:pPr marL="0" lvl="0" indent="0" algn="l" rtl="0">
              <a:lnSpc>
                <a:spcPct val="150000"/>
              </a:lnSpc>
              <a:spcBef>
                <a:spcPts val="1200"/>
              </a:spcBef>
              <a:spcAft>
                <a:spcPts val="0"/>
              </a:spcAft>
              <a:buSzPts val="523"/>
              <a:buNone/>
            </a:pPr>
            <a:r>
              <a:rPr lang="en" sz="1400" dirty="0">
                <a:latin typeface="+mn-lt"/>
              </a:rPr>
              <a:t>Home: </a:t>
            </a:r>
            <a:r>
              <a:rPr lang="en" sz="1400" u="sng" dirty="0">
                <a:solidFill>
                  <a:schemeClr val="hlink"/>
                </a:solidFill>
                <a:latin typeface="+mn-lt"/>
                <a:ea typeface="Arial"/>
                <a:cs typeface="Arial"/>
                <a:sym typeface="Arial"/>
                <a:hlinkClick r:id="rId3"/>
              </a:rPr>
              <a:t>VietMoto Go – Your Adventure, Our Wheels</a:t>
            </a:r>
            <a:endParaRPr sz="1400" dirty="0">
              <a:latin typeface="+mn-lt"/>
            </a:endParaRPr>
          </a:p>
          <a:p>
            <a:pPr marL="0" lvl="0" indent="0" algn="l" rtl="0">
              <a:lnSpc>
                <a:spcPct val="150000"/>
              </a:lnSpc>
              <a:spcBef>
                <a:spcPts val="1200"/>
              </a:spcBef>
              <a:spcAft>
                <a:spcPts val="0"/>
              </a:spcAft>
              <a:buSzPts val="523"/>
              <a:buNone/>
            </a:pPr>
            <a:r>
              <a:rPr lang="en" sz="1400" dirty="0">
                <a:latin typeface="+mn-lt"/>
              </a:rPr>
              <a:t>About: </a:t>
            </a:r>
            <a:r>
              <a:rPr lang="en" sz="1400" u="sng" dirty="0">
                <a:solidFill>
                  <a:schemeClr val="hlink"/>
                </a:solidFill>
                <a:latin typeface="+mn-lt"/>
                <a:ea typeface="Arial"/>
                <a:cs typeface="Arial"/>
                <a:sym typeface="Arial"/>
                <a:hlinkClick r:id="rId4"/>
              </a:rPr>
              <a:t>About – VietMoto Go</a:t>
            </a:r>
            <a:endParaRPr sz="1400" dirty="0">
              <a:latin typeface="+mn-lt"/>
            </a:endParaRPr>
          </a:p>
          <a:p>
            <a:pPr marL="0" lvl="0" indent="0" algn="l" rtl="0">
              <a:lnSpc>
                <a:spcPct val="150000"/>
              </a:lnSpc>
              <a:spcBef>
                <a:spcPts val="1200"/>
              </a:spcBef>
              <a:spcAft>
                <a:spcPts val="0"/>
              </a:spcAft>
              <a:buSzPts val="523"/>
              <a:buNone/>
            </a:pPr>
            <a:r>
              <a:rPr lang="en" sz="1400" dirty="0">
                <a:latin typeface="+mn-lt"/>
              </a:rPr>
              <a:t>Services: </a:t>
            </a:r>
            <a:r>
              <a:rPr lang="en" sz="1400" u="sng" dirty="0">
                <a:solidFill>
                  <a:schemeClr val="hlink"/>
                </a:solidFill>
                <a:latin typeface="+mn-lt"/>
                <a:ea typeface="Arial"/>
                <a:cs typeface="Arial"/>
                <a:sym typeface="Arial"/>
                <a:hlinkClick r:id="rId5"/>
              </a:rPr>
              <a:t>Services – VietMoto Go</a:t>
            </a:r>
            <a:endParaRPr sz="1400" dirty="0">
              <a:latin typeface="+mn-lt"/>
            </a:endParaRPr>
          </a:p>
          <a:p>
            <a:pPr marL="0" lvl="0" indent="0" algn="l" rtl="0">
              <a:lnSpc>
                <a:spcPct val="150000"/>
              </a:lnSpc>
              <a:spcBef>
                <a:spcPts val="1200"/>
              </a:spcBef>
              <a:spcAft>
                <a:spcPts val="0"/>
              </a:spcAft>
              <a:buSzPts val="523"/>
              <a:buNone/>
            </a:pPr>
            <a:r>
              <a:rPr lang="en" sz="1400" dirty="0">
                <a:latin typeface="+mn-lt"/>
              </a:rPr>
              <a:t>Fleet: </a:t>
            </a:r>
            <a:r>
              <a:rPr lang="en" sz="1400" u="sng" dirty="0">
                <a:solidFill>
                  <a:schemeClr val="hlink"/>
                </a:solidFill>
                <a:latin typeface="+mn-lt"/>
                <a:ea typeface="Arial"/>
                <a:cs typeface="Arial"/>
                <a:sym typeface="Arial"/>
                <a:hlinkClick r:id="rId6"/>
              </a:rPr>
              <a:t>Fleet – VietMoto Go</a:t>
            </a:r>
            <a:endParaRPr sz="1400" dirty="0">
              <a:latin typeface="+mn-lt"/>
            </a:endParaRPr>
          </a:p>
          <a:p>
            <a:pPr marL="0" lvl="0" indent="0" algn="l" rtl="0">
              <a:lnSpc>
                <a:spcPct val="150000"/>
              </a:lnSpc>
              <a:spcBef>
                <a:spcPts val="1200"/>
              </a:spcBef>
              <a:spcAft>
                <a:spcPts val="0"/>
              </a:spcAft>
              <a:buSzPts val="523"/>
              <a:buNone/>
            </a:pPr>
            <a:r>
              <a:rPr lang="en" sz="1400" dirty="0">
                <a:latin typeface="+mn-lt"/>
              </a:rPr>
              <a:t>Routes: </a:t>
            </a:r>
            <a:r>
              <a:rPr lang="en" sz="1400" u="sng" dirty="0">
                <a:solidFill>
                  <a:schemeClr val="hlink"/>
                </a:solidFill>
                <a:latin typeface="+mn-lt"/>
                <a:ea typeface="Arial"/>
                <a:cs typeface="Arial"/>
                <a:sym typeface="Arial"/>
                <a:hlinkClick r:id="rId7"/>
              </a:rPr>
              <a:t>Routes – VietMoto Go</a:t>
            </a:r>
            <a:endParaRPr sz="1400" dirty="0">
              <a:latin typeface="+mn-lt"/>
            </a:endParaRPr>
          </a:p>
          <a:p>
            <a:pPr marL="0" lvl="0" indent="0" algn="l" rtl="0">
              <a:lnSpc>
                <a:spcPct val="150000"/>
              </a:lnSpc>
              <a:spcBef>
                <a:spcPts val="1200"/>
              </a:spcBef>
              <a:spcAft>
                <a:spcPts val="0"/>
              </a:spcAft>
              <a:buSzPts val="523"/>
              <a:buNone/>
            </a:pPr>
            <a:r>
              <a:rPr lang="en" sz="1400" dirty="0">
                <a:latin typeface="+mn-lt"/>
              </a:rPr>
              <a:t>Contact us: </a:t>
            </a:r>
            <a:r>
              <a:rPr lang="en" sz="1400" u="sng" dirty="0">
                <a:solidFill>
                  <a:schemeClr val="hlink"/>
                </a:solidFill>
                <a:latin typeface="+mn-lt"/>
                <a:ea typeface="Arial"/>
                <a:cs typeface="Arial"/>
                <a:sym typeface="Arial"/>
                <a:hlinkClick r:id="rId8"/>
              </a:rPr>
              <a:t>contact us – VietMoto Go</a:t>
            </a:r>
            <a:endParaRPr sz="1400" dirty="0">
              <a:latin typeface="+mn-lt"/>
            </a:endParaRPr>
          </a:p>
          <a:p>
            <a:pPr marL="0" lvl="0" indent="0" algn="l" rtl="0">
              <a:lnSpc>
                <a:spcPct val="150000"/>
              </a:lnSpc>
              <a:spcBef>
                <a:spcPts val="1200"/>
              </a:spcBef>
              <a:spcAft>
                <a:spcPts val="1200"/>
              </a:spcAft>
              <a:buSzPts val="523"/>
              <a:buNone/>
            </a:pPr>
            <a:r>
              <a:rPr lang="en" sz="1400" dirty="0">
                <a:latin typeface="+mn-lt"/>
              </a:rPr>
              <a:t>Book now: </a:t>
            </a:r>
            <a:r>
              <a:rPr lang="en" sz="1400" u="sng" dirty="0">
                <a:solidFill>
                  <a:schemeClr val="hlink"/>
                </a:solidFill>
                <a:latin typeface="+mn-lt"/>
                <a:ea typeface="Arial"/>
                <a:cs typeface="Arial"/>
                <a:sym typeface="Arial"/>
                <a:hlinkClick r:id="rId9"/>
              </a:rPr>
              <a:t>Page not found – VietMoto Go</a:t>
            </a:r>
            <a:endParaRPr sz="1400"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a:t>Porter’s Strategies</a:t>
            </a:r>
            <a:endParaRPr/>
          </a:p>
        </p:txBody>
      </p:sp>
      <p:sp>
        <p:nvSpPr>
          <p:cNvPr id="91" name="Google Shape;91;p17"/>
          <p:cNvSpPr txBox="1">
            <a:spLocks noGrp="1"/>
          </p:cNvSpPr>
          <p:nvPr>
            <p:ph type="body" idx="1"/>
          </p:nvPr>
        </p:nvSpPr>
        <p:spPr>
          <a:xfrm>
            <a:off x="311700" y="1152425"/>
            <a:ext cx="8520600" cy="39468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700" b="1"/>
              <a:t>3. Focus (or Niche Strategy)</a:t>
            </a:r>
            <a:endParaRPr sz="1700"/>
          </a:p>
          <a:p>
            <a:pPr marL="457200" lvl="0" indent="-336550" algn="l" rtl="0">
              <a:lnSpc>
                <a:spcPct val="130000"/>
              </a:lnSpc>
              <a:spcBef>
                <a:spcPts val="1200"/>
              </a:spcBef>
              <a:spcAft>
                <a:spcPts val="0"/>
              </a:spcAft>
              <a:buSzPts val="1700"/>
              <a:buChar char="❏"/>
            </a:pPr>
            <a:r>
              <a:rPr lang="en" sz="1700"/>
              <a:t>    </a:t>
            </a:r>
            <a:r>
              <a:rPr lang="en" sz="1700" b="1"/>
              <a:t>Advantages</a:t>
            </a:r>
            <a:r>
              <a:rPr lang="en" sz="1700"/>
              <a:t>: Provides a deep understanding of a particular segment, helping the company meet specialized needs and create customer loyalty.</a:t>
            </a:r>
            <a:endParaRPr sz="1700"/>
          </a:p>
          <a:p>
            <a:pPr marL="457200" lvl="0" indent="-336550" algn="l" rtl="0">
              <a:lnSpc>
                <a:spcPct val="130000"/>
              </a:lnSpc>
              <a:spcBef>
                <a:spcPts val="0"/>
              </a:spcBef>
              <a:spcAft>
                <a:spcPts val="0"/>
              </a:spcAft>
              <a:buSzPts val="1700"/>
              <a:buChar char="❏"/>
            </a:pPr>
            <a:r>
              <a:rPr lang="en" sz="1700"/>
              <a:t>    </a:t>
            </a:r>
            <a:r>
              <a:rPr lang="en" sz="1700" b="1"/>
              <a:t>Examples</a:t>
            </a:r>
            <a:r>
              <a:rPr lang="en" sz="1700"/>
              <a:t>: Rolex, which focuses on high-end luxury watches, and IKEA, which targets affordable, stylish furniture for younger households.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822"/>
              <a:t>Task 1: Porter’s Strategies for Competitive Advantage</a:t>
            </a:r>
            <a:endParaRPr/>
          </a:p>
        </p:txBody>
      </p:sp>
      <p:sp>
        <p:nvSpPr>
          <p:cNvPr id="97" name="Google Shape;97;p18"/>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a) Which competitive business strategy best describes this enterprise? Explain why. (You should demonstrate understanding of Porter’s Strategies for Competitive Advantage)</a:t>
            </a:r>
            <a:endParaRPr sz="1407"/>
          </a:p>
          <a:p>
            <a:pPr marL="0" lvl="0" indent="0" algn="l" rtl="0">
              <a:lnSpc>
                <a:spcPct val="130000"/>
              </a:lnSpc>
              <a:spcBef>
                <a:spcPts val="1200"/>
              </a:spcBef>
              <a:spcAft>
                <a:spcPts val="0"/>
              </a:spcAft>
              <a:buNone/>
            </a:pPr>
            <a:r>
              <a:rPr lang="en" sz="1707" b="1"/>
              <a:t>Strategy: Differentiation</a:t>
            </a:r>
            <a:endParaRPr sz="1707" b="1"/>
          </a:p>
          <a:p>
            <a:pPr marL="457200" lvl="0" indent="-337026" algn="l" rtl="0">
              <a:lnSpc>
                <a:spcPct val="130000"/>
              </a:lnSpc>
              <a:spcBef>
                <a:spcPts val="1200"/>
              </a:spcBef>
              <a:spcAft>
                <a:spcPts val="0"/>
              </a:spcAft>
              <a:buSzPts val="1708"/>
              <a:buChar char="-"/>
            </a:pPr>
            <a:r>
              <a:rPr lang="en" sz="1707" b="1"/>
              <a:t>Explanation</a:t>
            </a:r>
            <a:r>
              <a:rPr lang="en" sz="1707"/>
              <a:t>: A Differentiation Strategy allows DMM to create a competitive advantage by offering a high-quality and unique motorbike rental experience, setting it apart from existing competitors.</a:t>
            </a:r>
            <a:endParaRPr sz="1707"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822"/>
              <a:t>Task 1: Porter’s Strategies for Competitive Advantage</a:t>
            </a:r>
            <a:endParaRPr/>
          </a:p>
        </p:txBody>
      </p:sp>
      <p:sp>
        <p:nvSpPr>
          <p:cNvPr id="103" name="Google Shape;103;p19"/>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a) Which competitive business strategy best describes this enterprise? Explain why. (You should demonstrate understanding of Porter’s Strategies for Competitive Advantage)</a:t>
            </a:r>
            <a:endParaRPr sz="1407"/>
          </a:p>
          <a:p>
            <a:pPr marL="0" lvl="0" indent="0" algn="l" rtl="0">
              <a:lnSpc>
                <a:spcPct val="130000"/>
              </a:lnSpc>
              <a:spcBef>
                <a:spcPts val="1200"/>
              </a:spcBef>
              <a:spcAft>
                <a:spcPts val="0"/>
              </a:spcAft>
              <a:buNone/>
            </a:pPr>
            <a:r>
              <a:rPr lang="en" sz="1707" b="1"/>
              <a:t>Application for DMM:</a:t>
            </a:r>
            <a:endParaRPr sz="1707" b="1"/>
          </a:p>
          <a:p>
            <a:pPr marL="457200" lvl="0" indent="-337026" algn="l" rtl="0">
              <a:lnSpc>
                <a:spcPct val="130000"/>
              </a:lnSpc>
              <a:spcBef>
                <a:spcPts val="1200"/>
              </a:spcBef>
              <a:spcAft>
                <a:spcPts val="0"/>
              </a:spcAft>
              <a:buSzPts val="1708"/>
              <a:buChar char="-"/>
            </a:pPr>
            <a:r>
              <a:rPr lang="en" sz="1707" b="1"/>
              <a:t>Service Quality</a:t>
            </a:r>
            <a:r>
              <a:rPr lang="en" sz="1707"/>
              <a:t>: Invest in a modern, well-maintained motorbike fleet to deliver customers a premium, safe experience.</a:t>
            </a:r>
            <a:endParaRPr sz="1707"/>
          </a:p>
          <a:p>
            <a:pPr marL="457200" lvl="0" indent="-337026" algn="l" rtl="0">
              <a:lnSpc>
                <a:spcPct val="130000"/>
              </a:lnSpc>
              <a:spcBef>
                <a:spcPts val="0"/>
              </a:spcBef>
              <a:spcAft>
                <a:spcPts val="0"/>
              </a:spcAft>
              <a:buSzPts val="1708"/>
              <a:buChar char="-"/>
            </a:pPr>
            <a:r>
              <a:rPr lang="en" sz="1707" b="1"/>
              <a:t>Advanced Information Management Technology</a:t>
            </a:r>
            <a:r>
              <a:rPr lang="en" sz="1707"/>
              <a:t>: Use a professional information management system to streamline the rental process, handle customer requests promptly, and provide 24/7 customer support.</a:t>
            </a:r>
            <a:endParaRPr sz="1707"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822"/>
              <a:t>Task 1: Porter’s Strategies for Competitive Advantage</a:t>
            </a:r>
            <a:endParaRPr/>
          </a:p>
        </p:txBody>
      </p:sp>
      <p:sp>
        <p:nvSpPr>
          <p:cNvPr id="109" name="Google Shape;109;p20"/>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a) Which competitive business strategy best describes this enterprise? Explain why. (You should demonstrate understanding of Porter’s Strategies for Competitive Advantage)</a:t>
            </a:r>
            <a:endParaRPr sz="1407"/>
          </a:p>
          <a:p>
            <a:pPr marL="0" lvl="0" indent="0" algn="l" rtl="0">
              <a:lnSpc>
                <a:spcPct val="130000"/>
              </a:lnSpc>
              <a:spcBef>
                <a:spcPts val="1200"/>
              </a:spcBef>
              <a:spcAft>
                <a:spcPts val="0"/>
              </a:spcAft>
              <a:buNone/>
            </a:pPr>
            <a:r>
              <a:rPr lang="en" sz="1707" b="1"/>
              <a:t>Application for DMM:</a:t>
            </a:r>
            <a:endParaRPr sz="1707"/>
          </a:p>
          <a:p>
            <a:pPr marL="457200" lvl="0" indent="-337026" algn="l" rtl="0">
              <a:lnSpc>
                <a:spcPct val="130000"/>
              </a:lnSpc>
              <a:spcBef>
                <a:spcPts val="1200"/>
              </a:spcBef>
              <a:spcAft>
                <a:spcPts val="0"/>
              </a:spcAft>
              <a:buSzPts val="1708"/>
              <a:buChar char="-"/>
            </a:pPr>
            <a:r>
              <a:rPr lang="en" sz="1707" b="1"/>
              <a:t>Extra Perks and Services</a:t>
            </a:r>
            <a:r>
              <a:rPr lang="en" sz="1707"/>
              <a:t>: Offer add-ons like premium helmets, GPS navigation, route guides, and insurance, creating a comprehensive, comfortable experience that makes a memorable impression</a:t>
            </a:r>
            <a:endParaRPr sz="1707"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822"/>
              <a:t>Task 1: Porter’s Strategies for Competitive Advantage</a:t>
            </a:r>
            <a:endParaRPr/>
          </a:p>
        </p:txBody>
      </p:sp>
      <p:sp>
        <p:nvSpPr>
          <p:cNvPr id="115" name="Google Shape;115;p21"/>
          <p:cNvSpPr txBox="1">
            <a:spLocks noGrp="1"/>
          </p:cNvSpPr>
          <p:nvPr>
            <p:ph type="body" idx="1"/>
          </p:nvPr>
        </p:nvSpPr>
        <p:spPr>
          <a:xfrm>
            <a:off x="311700" y="1152425"/>
            <a:ext cx="8520600" cy="3909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sz="1407"/>
              <a:t>a) Which competitive business strategy best describes this enterprise? Explain why. (You should demonstrate understanding of Porter’s Strategies for Competitive Advantage)</a:t>
            </a:r>
            <a:endParaRPr sz="1407"/>
          </a:p>
          <a:p>
            <a:pPr marL="0" lvl="0" indent="0" algn="l" rtl="0">
              <a:lnSpc>
                <a:spcPct val="130000"/>
              </a:lnSpc>
              <a:spcBef>
                <a:spcPts val="1200"/>
              </a:spcBef>
              <a:spcAft>
                <a:spcPts val="0"/>
              </a:spcAft>
              <a:buNone/>
            </a:pPr>
            <a:r>
              <a:rPr lang="en" sz="1707" b="1"/>
              <a:t>Why this strategy fits DMM:</a:t>
            </a:r>
            <a:endParaRPr sz="1707" b="1"/>
          </a:p>
          <a:p>
            <a:pPr marL="457200" lvl="0" indent="-337026" algn="l" rtl="0">
              <a:lnSpc>
                <a:spcPct val="130000"/>
              </a:lnSpc>
              <a:spcBef>
                <a:spcPts val="1200"/>
              </a:spcBef>
              <a:spcAft>
                <a:spcPts val="0"/>
              </a:spcAft>
              <a:buSzPts val="1708"/>
              <a:buChar char="-"/>
            </a:pPr>
            <a:r>
              <a:rPr lang="en" sz="1707"/>
              <a:t>DMM aims to </a:t>
            </a:r>
            <a:r>
              <a:rPr lang="en" sz="1707" b="1"/>
              <a:t>serve self-exploring tourists</a:t>
            </a:r>
            <a:r>
              <a:rPr lang="en" sz="1707"/>
              <a:t> </a:t>
            </a:r>
            <a:r>
              <a:rPr lang="en" sz="1707" b="1"/>
              <a:t>visiting Vietnam’s popular destinations</a:t>
            </a:r>
            <a:r>
              <a:rPr lang="en" sz="1707"/>
              <a:t>. This customer group typically seeks a reliable and unique service they can trust.</a:t>
            </a:r>
            <a:endParaRPr sz="1707"/>
          </a:p>
          <a:p>
            <a:pPr marL="457200" lvl="0" indent="-337026" algn="l" rtl="0">
              <a:lnSpc>
                <a:spcPct val="130000"/>
              </a:lnSpc>
              <a:spcBef>
                <a:spcPts val="0"/>
              </a:spcBef>
              <a:spcAft>
                <a:spcPts val="0"/>
              </a:spcAft>
              <a:buSzPts val="1708"/>
              <a:buChar char="-"/>
            </a:pPr>
            <a:r>
              <a:rPr lang="en" sz="1707" b="1"/>
              <a:t>Emphasizing high quality and superior customer support</a:t>
            </a:r>
            <a:r>
              <a:rPr lang="en" sz="1707"/>
              <a:t> helps DMM build a professional brand image, establishing trust with international customers.</a:t>
            </a:r>
            <a:endParaRPr sz="1707" b="1"/>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3558</Words>
  <Application>Microsoft Office PowerPoint</Application>
  <PresentationFormat>On-screen Show (16:9)</PresentationFormat>
  <Paragraphs>221</Paragraphs>
  <Slides>46</Slides>
  <Notes>46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PT Sans Narrow</vt:lpstr>
      <vt:lpstr>Open Sans Medium</vt:lpstr>
      <vt:lpstr>Open Sans</vt:lpstr>
      <vt:lpstr>Arial</vt:lpstr>
      <vt:lpstr>Tropic</vt:lpstr>
      <vt:lpstr>DRIVE MY MOTORBIKE</vt:lpstr>
      <vt:lpstr>Porter’s Strategies</vt:lpstr>
      <vt:lpstr>Porter’s Strategies</vt:lpstr>
      <vt:lpstr>Porter’s Strategies</vt:lpstr>
      <vt:lpstr>Porter’s Strategies</vt:lpstr>
      <vt:lpstr>Task 1: Porter’s Strategies for Competitive Advantage</vt:lpstr>
      <vt:lpstr>Task 1: Porter’s Strategies for Competitive Advantage</vt:lpstr>
      <vt:lpstr>Task 1: Porter’s Strategies for Competitive Advantage</vt:lpstr>
      <vt:lpstr>Task 1: Porter’s Strategies for Competitive Advantage</vt:lpstr>
      <vt:lpstr>Task 1: Porter’s Strategies for Competitive Advantage</vt:lpstr>
      <vt:lpstr>Task 1: Porter’s Strategies for Competitive Advantage</vt:lpstr>
      <vt:lpstr>Task 1: Porter’s Strategies for Competitive Advantage</vt:lpstr>
      <vt:lpstr>Task 1: Porter’s Strategies for Competitive Advantage</vt:lpstr>
      <vt:lpstr>Task 2: Porter’s Value Chain Model</vt:lpstr>
      <vt:lpstr>Task 2: Porter’s Value Chain Model</vt:lpstr>
      <vt:lpstr>Task 2: Porter’s Value Chain Model</vt:lpstr>
      <vt:lpstr>Task 2: Porter’s Value Chain Model</vt:lpstr>
      <vt:lpstr>Task 2: Porter’s Value Chain Model</vt:lpstr>
      <vt:lpstr>Task 2: Porter’s Value Chain Model</vt:lpstr>
      <vt:lpstr>Task 2: Porter’s Value Chain Model</vt:lpstr>
      <vt:lpstr>Task 2: Porter’s Value Chain Model</vt:lpstr>
      <vt:lpstr>Task 2: Porter’s Value Chain Model</vt:lpstr>
      <vt:lpstr>Task 2: Porter’s Value Chain Model</vt:lpstr>
      <vt:lpstr>Task 2: Porter’s Value Chain Model</vt:lpstr>
      <vt:lpstr>Task 2: Porter’s Value Chain Model</vt:lpstr>
      <vt:lpstr>Task 3: Data</vt:lpstr>
      <vt:lpstr>Task 3: Data</vt:lpstr>
      <vt:lpstr>Task 3: Data</vt:lpstr>
      <vt:lpstr>Task 3: Data</vt:lpstr>
      <vt:lpstr>Task 3: Data</vt:lpstr>
      <vt:lpstr>Task 3: Data</vt:lpstr>
      <vt:lpstr>Task 3: Data</vt:lpstr>
      <vt:lpstr>Task 3: Data</vt:lpstr>
      <vt:lpstr>Task 4: Business Function</vt:lpstr>
      <vt:lpstr>Task 4: Business Function</vt:lpstr>
      <vt:lpstr>Task 4: Business Function</vt:lpstr>
      <vt:lpstr>Task 4: Business Function</vt:lpstr>
      <vt:lpstr>Task 4: Business Function</vt:lpstr>
      <vt:lpstr>Task 4: Business Function</vt:lpstr>
      <vt:lpstr>Task 4: Business Function</vt:lpstr>
      <vt:lpstr>Task 4: Business Function</vt:lpstr>
      <vt:lpstr>Task 5: Demo Website</vt:lpstr>
      <vt:lpstr>Task 5: Demo Website</vt:lpstr>
      <vt:lpstr>Task 5: Demo Website</vt:lpstr>
      <vt:lpstr>Task 5: Demo Website</vt:lpstr>
      <vt:lpstr>Task 5: Demo Website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Việt Hoàng Nguyễn Đình</cp:lastModifiedBy>
  <cp:revision>1</cp:revision>
  <dcterms:modified xsi:type="dcterms:W3CDTF">2024-11-08T14:02:18Z</dcterms:modified>
</cp:coreProperties>
</file>