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5143500" type="screen16x9"/>
  <p:notesSz cx="6858000" cy="9144000"/>
  <p:embeddedFontLst>
    <p:embeddedFont>
      <p:font typeface="Open Sans" panose="020B0606030504020204" pitchFamily="34" charset="0"/>
      <p:regular r:id="rId49"/>
      <p:bold r:id="rId50"/>
      <p:italic r:id="rId51"/>
      <p:boldItalic r:id="rId52"/>
    </p:embeddedFont>
    <p:embeddedFont>
      <p:font typeface="Open Sans Medium"/>
      <p:regular r:id="rId53"/>
      <p:bold r:id="rId54"/>
      <p:italic r:id="rId55"/>
      <p:boldItalic r:id="rId56"/>
    </p:embeddedFont>
    <p:embeddedFont>
      <p:font typeface="PT Sans Narrow" panose="020B0506020203020204" pitchFamily="34" charset="0"/>
      <p:regular r:id="rId57"/>
      <p:bold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03a6e85f32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03a6e85f32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03a6e85f32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03a6e85f32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03a6e85f32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03a6e85f32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1182c96f2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1182c96f2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1182c96f23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1182c96f2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03ac5813be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03ac5813b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1182c96f23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1182c96f2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1182c96f23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1182c96f2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1182c96f23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1182c96f23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1182c96f23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1182c96f2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03a6e85f32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03a6e85f3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03ac5813be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03ac5813be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1182c96f23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1182c96f2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1182c96f23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1182c96f2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1182c96f23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1182c96f2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1182c96f23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1182c96f2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1182c96f23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1182c96f23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1182c96f23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1182c96f23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1182c96f23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31182c96f23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1182c96f23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1182c96f23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1182c96f23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31182c96f23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03a6e85f32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03a6e85f32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1182c96f23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31182c96f23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1182c96f23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1182c96f23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1182c96f23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1182c96f23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31182c96f23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31182c96f23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31182c96f23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31182c96f23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03ac5813be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03ac5813be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303ac5813be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303ac5813be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03ac5813be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303ac5813be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303ac5813be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303ac5813be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303ac5813be_1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303ac5813be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03a6e85f32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03a6e85f32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303ac5813be_1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303ac5813be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303ac5813be_1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303ac5813be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03ac5813be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03ac5813b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03ac5813be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03ac5813be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03ac5813be_5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03ac5813be_5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03ac5813be_5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303ac5813be_5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1182c96f23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1182c96f23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03a6e85f32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03a6e85f32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03a6e85f32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03a6e85f32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03a6e85f32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03a6e85f3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03a6e85f32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03a6e85f3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03a6e85f32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03a6e85f32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8" Type="http://schemas.openxmlformats.org/officeDocument/2006/relationships/hyperlink" Target="https://vietmoto.wordpress.com/contact-us-2/" TargetMode="External"/><Relationship Id="rId3" Type="http://schemas.openxmlformats.org/officeDocument/2006/relationships/hyperlink" Target="https://vietmoto.wordpress.com/" TargetMode="External"/><Relationship Id="rId7" Type="http://schemas.openxmlformats.org/officeDocument/2006/relationships/hyperlink" Target="https://vietmoto.wordpress.com/routes/" TargetMode="External"/><Relationship Id="rId2" Type="http://schemas.openxmlformats.org/officeDocument/2006/relationships/notesSlide" Target="../notesSlides/notesSlide46.xml"/><Relationship Id="rId1" Type="http://schemas.openxmlformats.org/officeDocument/2006/relationships/slideLayout" Target="../slideLayouts/slideLayout3.xml"/><Relationship Id="rId6" Type="http://schemas.openxmlformats.org/officeDocument/2006/relationships/hyperlink" Target="https://vietmoto.wordpress.com/fleet/" TargetMode="External"/><Relationship Id="rId5" Type="http://schemas.openxmlformats.org/officeDocument/2006/relationships/hyperlink" Target="https://vietmoto.wordpress.com/services/" TargetMode="External"/><Relationship Id="rId4" Type="http://schemas.openxmlformats.org/officeDocument/2006/relationships/hyperlink" Target="https://vietmoto.wordpress.com/about/" TargetMode="External"/><Relationship Id="rId9" Type="http://schemas.openxmlformats.org/officeDocument/2006/relationships/hyperlink" Target="https://vietmoto.wordpress.com/bookin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DRIVE MY MOTORBIKE</a:t>
            </a:r>
            <a:endParaRPr/>
          </a:p>
        </p:txBody>
      </p:sp>
      <p:sp>
        <p:nvSpPr>
          <p:cNvPr id="67" name="Google Shape;67;p13"/>
          <p:cNvSpPr txBox="1">
            <a:spLocks noGrp="1"/>
          </p:cNvSpPr>
          <p:nvPr>
            <p:ph type="subTitle" idx="1"/>
          </p:nvPr>
        </p:nvSpPr>
        <p:spPr>
          <a:xfrm>
            <a:off x="1579200" y="2678750"/>
            <a:ext cx="5992200" cy="1269300"/>
          </a:xfrm>
          <a:prstGeom prst="rect">
            <a:avLst/>
          </a:prstGeom>
        </p:spPr>
        <p:txBody>
          <a:bodyPr spcFirstLastPara="1" wrap="square" lIns="91425" tIns="91425" rIns="91425" bIns="91425" anchor="t" anchorCtr="0">
            <a:normAutofit fontScale="55000" lnSpcReduction="20000"/>
          </a:bodyPr>
          <a:lstStyle/>
          <a:p>
            <a:pPr marL="0" lvl="0" indent="0" algn="ctr" rtl="0">
              <a:lnSpc>
                <a:spcPct val="150000"/>
              </a:lnSpc>
              <a:spcBef>
                <a:spcPts val="0"/>
              </a:spcBef>
              <a:spcAft>
                <a:spcPts val="0"/>
              </a:spcAft>
              <a:buNone/>
            </a:pPr>
            <a:r>
              <a:rPr lang="en" dirty="0">
                <a:latin typeface="Open Sans Medium"/>
                <a:ea typeface="Open Sans Medium"/>
                <a:cs typeface="Open Sans Medium"/>
                <a:sym typeface="Open Sans Medium"/>
              </a:rPr>
              <a:t>522H0167 – Truong Tri Phong</a:t>
            </a:r>
            <a:endParaRPr dirty="0">
              <a:latin typeface="Open Sans Medium"/>
              <a:ea typeface="Open Sans Medium"/>
              <a:cs typeface="Open Sans Medium"/>
              <a:sym typeface="Open Sans Medium"/>
            </a:endParaRPr>
          </a:p>
          <a:p>
            <a:pPr marL="0" lvl="0" indent="0" algn="ctr" rtl="0">
              <a:lnSpc>
                <a:spcPct val="150000"/>
              </a:lnSpc>
              <a:spcBef>
                <a:spcPts val="0"/>
              </a:spcBef>
              <a:spcAft>
                <a:spcPts val="0"/>
              </a:spcAft>
              <a:buNone/>
            </a:pPr>
            <a:r>
              <a:rPr lang="en" dirty="0">
                <a:latin typeface="Open Sans Medium"/>
                <a:ea typeface="Open Sans Medium"/>
                <a:cs typeface="Open Sans Medium"/>
                <a:sym typeface="Open Sans Medium"/>
              </a:rPr>
              <a:t>522H0089 – Vo Hoang Tan</a:t>
            </a:r>
            <a:endParaRPr dirty="0">
              <a:latin typeface="Open Sans Medium"/>
              <a:ea typeface="Open Sans Medium"/>
              <a:cs typeface="Open Sans Medium"/>
              <a:sym typeface="Open Sans Medium"/>
            </a:endParaRPr>
          </a:p>
          <a:p>
            <a:pPr marL="0" lvl="0" indent="0" algn="ctr" rtl="0">
              <a:lnSpc>
                <a:spcPct val="150000"/>
              </a:lnSpc>
              <a:spcBef>
                <a:spcPts val="0"/>
              </a:spcBef>
              <a:spcAft>
                <a:spcPts val="0"/>
              </a:spcAft>
              <a:buNone/>
            </a:pPr>
            <a:r>
              <a:rPr lang="en" dirty="0">
                <a:latin typeface="Open Sans Medium"/>
                <a:ea typeface="Open Sans Medium"/>
                <a:cs typeface="Open Sans Medium"/>
                <a:sym typeface="Open Sans Medium"/>
              </a:rPr>
              <a:t>522H0012 – Do Duy Tan</a:t>
            </a:r>
            <a:endParaRPr dirty="0">
              <a:latin typeface="Open Sans Medium"/>
              <a:ea typeface="Open Sans Medium"/>
              <a:cs typeface="Open Sans Medium"/>
              <a:sym typeface="Open Sans Medium"/>
            </a:endParaRPr>
          </a:p>
          <a:p>
            <a:pPr marL="0" lvl="0" indent="0" algn="ctr" rtl="0">
              <a:lnSpc>
                <a:spcPct val="150000"/>
              </a:lnSpc>
              <a:spcBef>
                <a:spcPts val="0"/>
              </a:spcBef>
              <a:spcAft>
                <a:spcPts val="0"/>
              </a:spcAft>
              <a:buNone/>
            </a:pPr>
            <a:r>
              <a:rPr lang="en" dirty="0">
                <a:latin typeface="Open Sans Medium"/>
                <a:ea typeface="Open Sans Medium"/>
                <a:cs typeface="Open Sans Medium"/>
                <a:sym typeface="Open Sans Medium"/>
              </a:rPr>
              <a:t>522H0120 – Nguyen Dinh Viet Hoang</a:t>
            </a:r>
            <a:endParaRPr dirty="0">
              <a:latin typeface="Open Sans Medium"/>
              <a:ea typeface="Open Sans Medium"/>
              <a:cs typeface="Open Sans Medium"/>
              <a:sym typeface="Open Sans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822"/>
              <a:t>Task 1: Porter’s Strategies for Competitive Advantage</a:t>
            </a:r>
            <a:endParaRPr sz="3822"/>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21" name="Google Shape;121;p22"/>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b) Pick one competitive business strategy from Porter’s Strategies for Competitive Advantage. (Use a different strategy from the one that you discussed in Task 1a). Explain how a competitor could use this strategy in an effort to disrupt Lisa’s business.</a:t>
            </a:r>
            <a:endParaRPr sz="1407"/>
          </a:p>
          <a:p>
            <a:pPr marL="0" lvl="0" indent="0" algn="l" rtl="0">
              <a:lnSpc>
                <a:spcPct val="130000"/>
              </a:lnSpc>
              <a:spcBef>
                <a:spcPts val="1200"/>
              </a:spcBef>
              <a:spcAft>
                <a:spcPts val="0"/>
              </a:spcAft>
              <a:buNone/>
            </a:pPr>
            <a:r>
              <a:rPr lang="en" sz="1707" b="1"/>
              <a:t>Competitor Strategy: Cost Leadership</a:t>
            </a:r>
            <a:endParaRPr sz="1707" b="1"/>
          </a:p>
          <a:p>
            <a:pPr marL="457200" lvl="0" indent="-337026" algn="l" rtl="0">
              <a:lnSpc>
                <a:spcPct val="130000"/>
              </a:lnSpc>
              <a:spcBef>
                <a:spcPts val="1200"/>
              </a:spcBef>
              <a:spcAft>
                <a:spcPts val="0"/>
              </a:spcAft>
              <a:buSzPts val="1708"/>
              <a:buChar char="-"/>
            </a:pPr>
            <a:r>
              <a:rPr lang="en" sz="1707"/>
              <a:t>Explanation: A Cost Leadership Strategy would enable a competitor to offer lower prices, attracting budget-conscious customers.</a:t>
            </a:r>
            <a:endParaRPr sz="1507"/>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822"/>
              <a:t>Task 1: Porter’s Strategies for Competitive Advantage</a:t>
            </a:r>
            <a:endParaRPr sz="3822"/>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27" name="Google Shape;127;p23"/>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b) Pick one competitive business strategy from Porter’s Strategies for Competitive Advantage. (Use a different strategy from the one that you discussed in Task 1a). Explain how a competitor could use this strategy in an effort to disrupt Lisa’s business.</a:t>
            </a:r>
            <a:endParaRPr sz="1407"/>
          </a:p>
          <a:p>
            <a:pPr marL="0" lvl="0" indent="0" algn="l" rtl="0">
              <a:lnSpc>
                <a:spcPct val="130000"/>
              </a:lnSpc>
              <a:spcBef>
                <a:spcPts val="1200"/>
              </a:spcBef>
              <a:spcAft>
                <a:spcPts val="0"/>
              </a:spcAft>
              <a:buNone/>
            </a:pPr>
            <a:r>
              <a:rPr lang="en" sz="1707" b="1"/>
              <a:t>How a competitor might implement it:</a:t>
            </a:r>
            <a:endParaRPr sz="1707" b="1"/>
          </a:p>
          <a:p>
            <a:pPr marL="457200" lvl="0" indent="-337026" algn="l" rtl="0">
              <a:lnSpc>
                <a:spcPct val="130000"/>
              </a:lnSpc>
              <a:spcBef>
                <a:spcPts val="1200"/>
              </a:spcBef>
              <a:spcAft>
                <a:spcPts val="0"/>
              </a:spcAft>
              <a:buSzPts val="1708"/>
              <a:buChar char="-"/>
            </a:pPr>
            <a:r>
              <a:rPr lang="en" sz="1707" b="1"/>
              <a:t>Reduced Operational Costs</a:t>
            </a:r>
            <a:r>
              <a:rPr lang="en" sz="1707"/>
              <a:t>: Competitors could save on costs by using older or less maintained bikes, allowing them to offer rentals at lower prices.</a:t>
            </a:r>
            <a:endParaRPr sz="1707"/>
          </a:p>
          <a:p>
            <a:pPr marL="457200" lvl="0" indent="-337026" algn="l" rtl="0">
              <a:lnSpc>
                <a:spcPct val="130000"/>
              </a:lnSpc>
              <a:spcBef>
                <a:spcPts val="0"/>
              </a:spcBef>
              <a:spcAft>
                <a:spcPts val="0"/>
              </a:spcAft>
              <a:buSzPts val="1708"/>
              <a:buChar char="-"/>
            </a:pPr>
            <a:r>
              <a:rPr lang="en" sz="1707" b="1"/>
              <a:t>Minimal Service Offering</a:t>
            </a:r>
            <a:r>
              <a:rPr lang="en" sz="1707"/>
              <a:t>: Providing only basic services without extras like GPS, insurance, or emergency assistance would reduce operational costs.</a:t>
            </a:r>
            <a:endParaRPr sz="1707"/>
          </a:p>
          <a:p>
            <a:pPr marL="457200" lvl="0" indent="-337026" algn="l" rtl="0">
              <a:lnSpc>
                <a:spcPct val="130000"/>
              </a:lnSpc>
              <a:spcBef>
                <a:spcPts val="0"/>
              </a:spcBef>
              <a:spcAft>
                <a:spcPts val="0"/>
              </a:spcAft>
              <a:buSzPts val="1708"/>
              <a:buChar char="-"/>
            </a:pPr>
            <a:r>
              <a:rPr lang="en" sz="1707" b="1"/>
              <a:t>Discount Programs or Reduced Pricing</a:t>
            </a:r>
            <a:r>
              <a:rPr lang="en" sz="1707"/>
              <a:t>: Competitors could attract new customers with promotions or discounts, positioning themselves as a low-cost alternative to DMM.</a:t>
            </a:r>
            <a:endParaRPr sz="1507"/>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822"/>
              <a:t>Task 1: Porter’s Strategies for Competitive Advantage</a:t>
            </a:r>
            <a:endParaRPr sz="3822"/>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33" name="Google Shape;133;p24"/>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b) Pick one competitive business strategy from Porter’s Strategies for Competitive Advantage. (Use a different strategy from the one that you discussed in Task 1a). Explain how a competitor could use this strategy in an effort to disrupt Lisa’s business.</a:t>
            </a:r>
            <a:endParaRPr sz="1407"/>
          </a:p>
          <a:p>
            <a:pPr marL="0" lvl="0" indent="0" algn="l" rtl="0">
              <a:lnSpc>
                <a:spcPct val="130000"/>
              </a:lnSpc>
              <a:spcBef>
                <a:spcPts val="1200"/>
              </a:spcBef>
              <a:spcAft>
                <a:spcPts val="0"/>
              </a:spcAft>
              <a:buNone/>
            </a:pPr>
            <a:r>
              <a:rPr lang="en" sz="1707" b="1"/>
              <a:t>    Why this could impact DMM:</a:t>
            </a:r>
            <a:endParaRPr sz="1707" b="1"/>
          </a:p>
          <a:p>
            <a:pPr marL="457200" lvl="0" indent="-337026" algn="l" rtl="0">
              <a:lnSpc>
                <a:spcPct val="130000"/>
              </a:lnSpc>
              <a:spcBef>
                <a:spcPts val="1200"/>
              </a:spcBef>
              <a:spcAft>
                <a:spcPts val="0"/>
              </a:spcAft>
              <a:buSzPts val="1708"/>
              <a:buChar char="-"/>
            </a:pPr>
            <a:r>
              <a:rPr lang="en" sz="1707"/>
              <a:t>If competitors offer significantly lower prices, DMM may struggle to compete on cost, especially with a premium service and higher price point.</a:t>
            </a:r>
            <a:endParaRPr sz="1707"/>
          </a:p>
          <a:p>
            <a:pPr marL="457200" lvl="0" indent="-337026" algn="l" rtl="0">
              <a:lnSpc>
                <a:spcPct val="130000"/>
              </a:lnSpc>
              <a:spcBef>
                <a:spcPts val="0"/>
              </a:spcBef>
              <a:spcAft>
                <a:spcPts val="0"/>
              </a:spcAft>
              <a:buSzPts val="1708"/>
              <a:buChar char="-"/>
            </a:pPr>
            <a:r>
              <a:rPr lang="en" sz="1707"/>
              <a:t>Customers looking for budget-friendly options might be drawn to competitors unless DMM’s premium services highlight their added value.</a:t>
            </a:r>
            <a:endParaRPr sz="1507"/>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822"/>
              <a:t>Task 1: Porter’s Strategies for Competitive Advantage</a:t>
            </a:r>
            <a:endParaRPr sz="3822"/>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39" name="Google Shape;139;p25"/>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b) Pick one competitive business strategy from Porter’s Strategies for Competitive Advantage. (Use a different strategy from the one that you discussed in Task 1a). Explain how a competitor could use this strategy in an effort to disrupt Lisa’s business.</a:t>
            </a:r>
            <a:endParaRPr sz="1407"/>
          </a:p>
          <a:p>
            <a:pPr marL="0" lvl="0" indent="0" algn="l" rtl="0">
              <a:lnSpc>
                <a:spcPct val="130000"/>
              </a:lnSpc>
              <a:spcBef>
                <a:spcPts val="1200"/>
              </a:spcBef>
              <a:spcAft>
                <a:spcPts val="0"/>
              </a:spcAft>
              <a:buNone/>
            </a:pPr>
            <a:endParaRPr sz="1407"/>
          </a:p>
          <a:p>
            <a:pPr marL="457200" lvl="0" indent="-337026" algn="l" rtl="0">
              <a:lnSpc>
                <a:spcPct val="130000"/>
              </a:lnSpc>
              <a:spcBef>
                <a:spcPts val="1200"/>
              </a:spcBef>
              <a:spcAft>
                <a:spcPts val="0"/>
              </a:spcAft>
              <a:buSzPts val="1708"/>
              <a:buChar char="-"/>
            </a:pPr>
            <a:r>
              <a:rPr lang="en" sz="1707" b="1"/>
              <a:t>In conclusion</a:t>
            </a:r>
            <a:r>
              <a:rPr lang="en" sz="1707"/>
              <a:t>, Differentiation is the ideal strategy for DMM, allowing it to stand out with </a:t>
            </a:r>
            <a:r>
              <a:rPr lang="en" sz="1707" b="1"/>
              <a:t>high quality service and unique customer experiences</a:t>
            </a:r>
            <a:r>
              <a:rPr lang="en" sz="1707"/>
              <a:t>. However, it’s essential to remain aware of competitors using a Cost Leadership approach, as they could attract price-sensitive customers.</a:t>
            </a:r>
            <a:endParaRPr sz="1507"/>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2: Porter’s Value Chain Model</a:t>
            </a:r>
            <a:endParaRPr sz="3933"/>
          </a:p>
          <a:p>
            <a:pPr marL="0" lvl="0" indent="0" algn="l" rtl="0">
              <a:spcBef>
                <a:spcPts val="0"/>
              </a:spcBef>
              <a:spcAft>
                <a:spcPts val="0"/>
              </a:spcAft>
              <a:buNone/>
            </a:pPr>
            <a:endParaRPr sz="3822"/>
          </a:p>
          <a:p>
            <a:pPr marL="0" lvl="0" indent="0" algn="l" rtl="0">
              <a:spcBef>
                <a:spcPts val="0"/>
              </a:spcBef>
              <a:spcAft>
                <a:spcPts val="0"/>
              </a:spcAft>
              <a:buNone/>
            </a:pPr>
            <a:endParaRPr sz="3822"/>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45" name="Google Shape;145;p26"/>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a) Which two primary activities of the Value Chain are most important to DMM? Why are they so important?</a:t>
            </a:r>
            <a:endParaRPr sz="1407"/>
          </a:p>
          <a:p>
            <a:pPr marL="0" lvl="0" indent="0" algn="l" rtl="0">
              <a:spcBef>
                <a:spcPts val="1200"/>
              </a:spcBef>
              <a:spcAft>
                <a:spcPts val="0"/>
              </a:spcAft>
              <a:buNone/>
            </a:pPr>
            <a:r>
              <a:rPr lang="en" sz="1700" b="1"/>
              <a:t>1. Supply Chain Management:</a:t>
            </a:r>
            <a:endParaRPr sz="1700" b="1"/>
          </a:p>
          <a:p>
            <a:pPr marL="457200" lvl="0" indent="-336550" algn="l" rtl="0">
              <a:spcBef>
                <a:spcPts val="1200"/>
              </a:spcBef>
              <a:spcAft>
                <a:spcPts val="0"/>
              </a:spcAft>
              <a:buSzPts val="1700"/>
              <a:buChar char="-"/>
            </a:pPr>
            <a:r>
              <a:rPr lang="en" sz="1700" b="1"/>
              <a:t>Importance</a:t>
            </a:r>
            <a:r>
              <a:rPr lang="en" sz="1700"/>
              <a:t>: Supply Chain Management i</a:t>
            </a:r>
            <a:r>
              <a:rPr lang="en" sz="1700" b="1"/>
              <a:t>nvolves sourcing, maintaining, and managing DMM Go’s motorbike fleet</a:t>
            </a:r>
            <a:r>
              <a:rPr lang="en" sz="1700"/>
              <a:t> to ensure a reliable supply of vehicles for rentals. This activity is crucial because </a:t>
            </a:r>
            <a:r>
              <a:rPr lang="en" sz="1700" b="1"/>
              <a:t>it directly impacts the availability and quality of bikes, which are core to the customer experience</a:t>
            </a:r>
            <a:r>
              <a:rPr lang="en" sz="1700"/>
              <a:t>.</a:t>
            </a:r>
            <a:endParaRPr sz="1507"/>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2: Porter’s Value Chain Model</a:t>
            </a:r>
            <a:endParaRPr sz="3933"/>
          </a:p>
          <a:p>
            <a:pPr marL="0" lvl="0" indent="0" algn="l" rtl="0">
              <a:spcBef>
                <a:spcPts val="0"/>
              </a:spcBef>
              <a:spcAft>
                <a:spcPts val="0"/>
              </a:spcAft>
              <a:buNone/>
            </a:pPr>
            <a:endParaRPr sz="3822"/>
          </a:p>
          <a:p>
            <a:pPr marL="0" lvl="0" indent="0" algn="l" rtl="0">
              <a:spcBef>
                <a:spcPts val="0"/>
              </a:spcBef>
              <a:spcAft>
                <a:spcPts val="0"/>
              </a:spcAft>
              <a:buNone/>
            </a:pPr>
            <a:endParaRPr sz="3822"/>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51" name="Google Shape;151;p27"/>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a) Which two primary activities of the Value Chain are most important to DMM? Why are they so important?</a:t>
            </a:r>
            <a:endParaRPr sz="1407"/>
          </a:p>
          <a:p>
            <a:pPr marL="0" lvl="0" indent="0" algn="l" rtl="0">
              <a:spcBef>
                <a:spcPts val="1200"/>
              </a:spcBef>
              <a:spcAft>
                <a:spcPts val="1200"/>
              </a:spcAft>
              <a:buNone/>
            </a:pPr>
            <a:r>
              <a:rPr lang="en" sz="1700" b="1"/>
              <a:t>1. Supply Chain Management:</a:t>
            </a:r>
            <a:endParaRPr sz="1507"/>
          </a:p>
        </p:txBody>
      </p:sp>
      <p:pic>
        <p:nvPicPr>
          <p:cNvPr id="152" name="Google Shape;152;p27"/>
          <p:cNvPicPr preferRelativeResize="0"/>
          <p:nvPr/>
        </p:nvPicPr>
        <p:blipFill>
          <a:blip r:embed="rId3">
            <a:alphaModFix/>
          </a:blip>
          <a:stretch>
            <a:fillRect/>
          </a:stretch>
        </p:blipFill>
        <p:spPr>
          <a:xfrm>
            <a:off x="739271" y="2753663"/>
            <a:ext cx="7665434" cy="707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2: Porter’s Value Chain Model</a:t>
            </a:r>
            <a:endParaRPr sz="3933"/>
          </a:p>
          <a:p>
            <a:pPr marL="0" lvl="0" indent="0" algn="l" rtl="0">
              <a:spcBef>
                <a:spcPts val="0"/>
              </a:spcBef>
              <a:spcAft>
                <a:spcPts val="0"/>
              </a:spcAft>
              <a:buNone/>
            </a:pPr>
            <a:endParaRPr sz="3822"/>
          </a:p>
          <a:p>
            <a:pPr marL="0" lvl="0" indent="0" algn="l" rtl="0">
              <a:spcBef>
                <a:spcPts val="0"/>
              </a:spcBef>
              <a:spcAft>
                <a:spcPts val="0"/>
              </a:spcAft>
              <a:buNone/>
            </a:pPr>
            <a:endParaRPr sz="3822"/>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58" name="Google Shape;158;p28"/>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a) Which two primary activities of the Value Chain are most important to DMM? Why are they so important?</a:t>
            </a:r>
            <a:endParaRPr sz="1407"/>
          </a:p>
          <a:p>
            <a:pPr marL="0" lvl="0" indent="0" algn="l" rtl="0">
              <a:spcBef>
                <a:spcPts val="1200"/>
              </a:spcBef>
              <a:spcAft>
                <a:spcPts val="0"/>
              </a:spcAft>
              <a:buNone/>
            </a:pPr>
            <a:r>
              <a:rPr lang="en" sz="1700" b="1"/>
              <a:t>1. Supply Chain Management:</a:t>
            </a:r>
            <a:endParaRPr sz="1700" b="1"/>
          </a:p>
          <a:p>
            <a:pPr marL="0" lvl="0" indent="0" algn="l" rtl="0">
              <a:spcBef>
                <a:spcPts val="1200"/>
              </a:spcBef>
              <a:spcAft>
                <a:spcPts val="0"/>
              </a:spcAft>
              <a:buNone/>
            </a:pPr>
            <a:r>
              <a:rPr lang="en" sz="1700" b="1"/>
              <a:t>Example Process: Fleet Procurement and Maintenance</a:t>
            </a:r>
            <a:endParaRPr sz="1700" b="1"/>
          </a:p>
          <a:p>
            <a:pPr marL="457200" lvl="0" indent="-336550" algn="l" rtl="0">
              <a:spcBef>
                <a:spcPts val="1200"/>
              </a:spcBef>
              <a:spcAft>
                <a:spcPts val="0"/>
              </a:spcAft>
              <a:buSzPts val="1700"/>
              <a:buChar char="-"/>
            </a:pPr>
            <a:r>
              <a:rPr lang="en" sz="1700" b="1"/>
              <a:t>Fleet Procurement</a:t>
            </a:r>
            <a:r>
              <a:rPr lang="en" sz="1700"/>
              <a:t>: DMM sources motorbikes from trusted suppliers known for reliable, high-quality bikes. </a:t>
            </a:r>
            <a:endParaRPr sz="1700"/>
          </a:p>
          <a:p>
            <a:pPr marL="914400" lvl="1" indent="-336550" algn="l" rtl="0">
              <a:spcBef>
                <a:spcPts val="0"/>
              </a:spcBef>
              <a:spcAft>
                <a:spcPts val="0"/>
              </a:spcAft>
              <a:buSzPts val="1700"/>
              <a:buChar char="-"/>
            </a:pPr>
            <a:r>
              <a:rPr lang="en" sz="1700"/>
              <a:t>For example, they may choose specific models suitable for both city riding and off-road conditions, appealing to different types of travelers.</a:t>
            </a:r>
            <a:endParaRPr sz="1507"/>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2: Porter’s Value Chain Model</a:t>
            </a:r>
            <a:endParaRPr sz="3933"/>
          </a:p>
          <a:p>
            <a:pPr marL="0" lvl="0" indent="0" algn="l" rtl="0">
              <a:spcBef>
                <a:spcPts val="0"/>
              </a:spcBef>
              <a:spcAft>
                <a:spcPts val="0"/>
              </a:spcAft>
              <a:buNone/>
            </a:pPr>
            <a:endParaRPr sz="3822"/>
          </a:p>
          <a:p>
            <a:pPr marL="0" lvl="0" indent="0" algn="l" rtl="0">
              <a:spcBef>
                <a:spcPts val="0"/>
              </a:spcBef>
              <a:spcAft>
                <a:spcPts val="0"/>
              </a:spcAft>
              <a:buNone/>
            </a:pPr>
            <a:endParaRPr sz="3822"/>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64" name="Google Shape;164;p29"/>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a) Which two primary activities of the Value Chain are most important to DMM? Why are they so important?</a:t>
            </a:r>
            <a:endParaRPr sz="1407"/>
          </a:p>
          <a:p>
            <a:pPr marL="0" lvl="0" indent="0" algn="l" rtl="0">
              <a:spcBef>
                <a:spcPts val="1200"/>
              </a:spcBef>
              <a:spcAft>
                <a:spcPts val="0"/>
              </a:spcAft>
              <a:buNone/>
            </a:pPr>
            <a:r>
              <a:rPr lang="en" sz="1700" b="1"/>
              <a:t>1. Supply Chain Management:</a:t>
            </a:r>
            <a:endParaRPr sz="1700"/>
          </a:p>
          <a:p>
            <a:pPr marL="0" lvl="0" indent="0" algn="l" rtl="0">
              <a:spcBef>
                <a:spcPts val="1200"/>
              </a:spcBef>
              <a:spcAft>
                <a:spcPts val="0"/>
              </a:spcAft>
              <a:buNone/>
            </a:pPr>
            <a:r>
              <a:rPr lang="en" sz="1700" b="1"/>
              <a:t>Example Process: Fleet Procurement and Maintenance</a:t>
            </a:r>
            <a:endParaRPr sz="1700"/>
          </a:p>
          <a:p>
            <a:pPr marL="457200" lvl="0" indent="-336550" algn="l" rtl="0">
              <a:spcBef>
                <a:spcPts val="1200"/>
              </a:spcBef>
              <a:spcAft>
                <a:spcPts val="0"/>
              </a:spcAft>
              <a:buSzPts val="1700"/>
              <a:buChar char="-"/>
            </a:pPr>
            <a:r>
              <a:rPr lang="en" sz="1700" b="1"/>
              <a:t>Maintenance Schedule</a:t>
            </a:r>
            <a:r>
              <a:rPr lang="en" sz="1700"/>
              <a:t>: Each bike undergoes monthly maintenance checks, where mechanics inspect brakes, tires, engine performance, and safety features. </a:t>
            </a:r>
            <a:endParaRPr sz="1700"/>
          </a:p>
          <a:p>
            <a:pPr marL="914400" lvl="1" indent="-336550" algn="l" rtl="0">
              <a:spcBef>
                <a:spcPts val="0"/>
              </a:spcBef>
              <a:spcAft>
                <a:spcPts val="0"/>
              </a:spcAft>
              <a:buSzPts val="1700"/>
              <a:buChar char="-"/>
            </a:pPr>
            <a:r>
              <a:rPr lang="en" sz="1700"/>
              <a:t>For instance, a dedicated mechanic team services bikes every 30 days to prevent mechanical issues.</a:t>
            </a:r>
            <a:endParaRPr sz="1507"/>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2: Porter’s Value Chain Model</a:t>
            </a:r>
            <a:endParaRPr sz="3933"/>
          </a:p>
          <a:p>
            <a:pPr marL="0" lvl="0" indent="0" algn="l" rtl="0">
              <a:spcBef>
                <a:spcPts val="0"/>
              </a:spcBef>
              <a:spcAft>
                <a:spcPts val="0"/>
              </a:spcAft>
              <a:buNone/>
            </a:pPr>
            <a:endParaRPr sz="3822"/>
          </a:p>
          <a:p>
            <a:pPr marL="0" lvl="0" indent="0" algn="l" rtl="0">
              <a:spcBef>
                <a:spcPts val="0"/>
              </a:spcBef>
              <a:spcAft>
                <a:spcPts val="0"/>
              </a:spcAft>
              <a:buNone/>
            </a:pPr>
            <a:endParaRPr sz="3822"/>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70" name="Google Shape;170;p30"/>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a) Which two primary activities of the Value Chain are most important to DMM? Why are they so important?</a:t>
            </a:r>
            <a:endParaRPr sz="1407"/>
          </a:p>
          <a:p>
            <a:pPr marL="0" lvl="0" indent="0" algn="l" rtl="0">
              <a:spcBef>
                <a:spcPts val="1200"/>
              </a:spcBef>
              <a:spcAft>
                <a:spcPts val="0"/>
              </a:spcAft>
              <a:buNone/>
            </a:pPr>
            <a:r>
              <a:rPr lang="en" sz="1700" b="1"/>
              <a:t>1. Supply Chain Management:</a:t>
            </a:r>
            <a:endParaRPr sz="1700" b="1"/>
          </a:p>
          <a:p>
            <a:pPr marL="0" lvl="0" indent="0" algn="l" rtl="0">
              <a:spcBef>
                <a:spcPts val="1200"/>
              </a:spcBef>
              <a:spcAft>
                <a:spcPts val="0"/>
              </a:spcAft>
              <a:buNone/>
            </a:pPr>
            <a:r>
              <a:rPr lang="en" sz="1700" b="1"/>
              <a:t>Example Process: Fleet Procurement and Maintenance</a:t>
            </a:r>
            <a:endParaRPr sz="1700" b="1"/>
          </a:p>
          <a:p>
            <a:pPr marL="457200" lvl="0" indent="-336550" algn="l" rtl="0">
              <a:spcBef>
                <a:spcPts val="1200"/>
              </a:spcBef>
              <a:spcAft>
                <a:spcPts val="0"/>
              </a:spcAft>
              <a:buSzPts val="1700"/>
              <a:buChar char="-"/>
            </a:pPr>
            <a:r>
              <a:rPr lang="en" sz="1700" b="1"/>
              <a:t>Impact</a:t>
            </a:r>
            <a:r>
              <a:rPr lang="en" sz="1700"/>
              <a:t>: By maintaining a dependable fleet, DMM reduces breakdowns and boosts customer trust, ensuring that bikes are available, safe, and ready for use.</a:t>
            </a:r>
            <a:endParaRPr sz="1507"/>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2: Porter’s Value Chain Model</a:t>
            </a:r>
            <a:endParaRPr sz="3933"/>
          </a:p>
          <a:p>
            <a:pPr marL="0" lvl="0" indent="0" algn="l" rtl="0">
              <a:spcBef>
                <a:spcPts val="0"/>
              </a:spcBef>
              <a:spcAft>
                <a:spcPts val="0"/>
              </a:spcAft>
              <a:buNone/>
            </a:pPr>
            <a:endParaRPr sz="3822"/>
          </a:p>
          <a:p>
            <a:pPr marL="0" lvl="0" indent="0" algn="l" rtl="0">
              <a:spcBef>
                <a:spcPts val="0"/>
              </a:spcBef>
              <a:spcAft>
                <a:spcPts val="0"/>
              </a:spcAft>
              <a:buNone/>
            </a:pPr>
            <a:endParaRPr sz="3822"/>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76" name="Google Shape;176;p31"/>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a) Which two primary activities of the Value Chain are most important to DMM? Why are they so important?</a:t>
            </a:r>
            <a:endParaRPr sz="1407"/>
          </a:p>
          <a:p>
            <a:pPr marL="0" lvl="0" indent="0" algn="l" rtl="0">
              <a:spcBef>
                <a:spcPts val="1200"/>
              </a:spcBef>
              <a:spcAft>
                <a:spcPts val="0"/>
              </a:spcAft>
              <a:buNone/>
            </a:pPr>
            <a:r>
              <a:rPr lang="en" sz="1700" b="1"/>
              <a:t>2. Customer Service:</a:t>
            </a:r>
            <a:endParaRPr sz="1700" b="1"/>
          </a:p>
          <a:p>
            <a:pPr marL="457200" lvl="0" indent="-336550" algn="l" rtl="0">
              <a:spcBef>
                <a:spcPts val="1200"/>
              </a:spcBef>
              <a:spcAft>
                <a:spcPts val="0"/>
              </a:spcAft>
              <a:buSzPts val="1700"/>
              <a:buChar char="-"/>
            </a:pPr>
            <a:r>
              <a:rPr lang="en" sz="1700" b="1"/>
              <a:t>Importance</a:t>
            </a:r>
            <a:r>
              <a:rPr lang="en" sz="1700"/>
              <a:t>: Customer Service supports customers throughout their rental experience, from booking inquiries to on-road assistance. </a:t>
            </a:r>
            <a:r>
              <a:rPr lang="en" sz="1700" b="1"/>
              <a:t>Strong customer service helps DMM build trust, ensure customer satisfaction, and encourage repeat business</a:t>
            </a:r>
            <a:r>
              <a:rPr lang="en" sz="1700"/>
              <a:t>, which is essential in the competitive tourism market.</a:t>
            </a:r>
            <a:endParaRPr sz="1507"/>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540"/>
              <a:t>Porter’s Strategies</a:t>
            </a:r>
            <a:endParaRPr sz="3540"/>
          </a:p>
        </p:txBody>
      </p:sp>
      <p:sp>
        <p:nvSpPr>
          <p:cNvPr id="73" name="Google Shape;73;p14"/>
          <p:cNvSpPr txBox="1">
            <a:spLocks noGrp="1"/>
          </p:cNvSpPr>
          <p:nvPr>
            <p:ph type="body" idx="1"/>
          </p:nvPr>
        </p:nvSpPr>
        <p:spPr>
          <a:xfrm>
            <a:off x="311700" y="1152425"/>
            <a:ext cx="8520600" cy="3810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SzPts val="852"/>
              <a:buNone/>
            </a:pPr>
            <a:r>
              <a:rPr lang="en" sz="1700" b="1"/>
              <a:t>1. Cost Leadership</a:t>
            </a:r>
            <a:endParaRPr sz="1700" b="1"/>
          </a:p>
          <a:p>
            <a:pPr marL="457200" lvl="0" indent="-336550" algn="l" rtl="0">
              <a:lnSpc>
                <a:spcPct val="130000"/>
              </a:lnSpc>
              <a:spcBef>
                <a:spcPts val="1200"/>
              </a:spcBef>
              <a:spcAft>
                <a:spcPts val="0"/>
              </a:spcAft>
              <a:buSzPts val="1700"/>
              <a:buChar char="❏"/>
            </a:pPr>
            <a:r>
              <a:rPr lang="en" sz="1700"/>
              <a:t>    </a:t>
            </a:r>
            <a:r>
              <a:rPr lang="en" sz="1700" b="1"/>
              <a:t>Objective</a:t>
            </a:r>
            <a:r>
              <a:rPr lang="en" sz="1700"/>
              <a:t>: Become the lowest-cost producer in the industry to offer products or services at a lower price than competitors.</a:t>
            </a:r>
            <a:endParaRPr sz="1700"/>
          </a:p>
          <a:p>
            <a:pPr marL="457200" lvl="0" indent="-336550" algn="l" rtl="0">
              <a:lnSpc>
                <a:spcPct val="130000"/>
              </a:lnSpc>
              <a:spcBef>
                <a:spcPts val="0"/>
              </a:spcBef>
              <a:spcAft>
                <a:spcPts val="0"/>
              </a:spcAft>
              <a:buSzPts val="1700"/>
              <a:buChar char="❏"/>
            </a:pPr>
            <a:r>
              <a:rPr lang="en" sz="1700"/>
              <a:t>    </a:t>
            </a:r>
            <a:r>
              <a:rPr lang="en" sz="1700" b="1"/>
              <a:t>How It Works</a:t>
            </a:r>
            <a:r>
              <a:rPr lang="en" sz="1700"/>
              <a:t>: Companies achieve this by optimizing operations, using economies of scale, reducing costs of production, or streamlining services.</a:t>
            </a:r>
            <a:endParaRPr sz="1700"/>
          </a:p>
          <a:p>
            <a:pPr marL="457200" lvl="0" indent="-336550" algn="l" rtl="0">
              <a:lnSpc>
                <a:spcPct val="130000"/>
              </a:lnSpc>
              <a:spcBef>
                <a:spcPts val="0"/>
              </a:spcBef>
              <a:spcAft>
                <a:spcPts val="0"/>
              </a:spcAft>
              <a:buSzPts val="1700"/>
              <a:buChar char="❏"/>
            </a:pPr>
            <a:r>
              <a:rPr lang="en" sz="1700"/>
              <a:t>    </a:t>
            </a:r>
            <a:r>
              <a:rPr lang="en" sz="1700" b="1"/>
              <a:t>Advantages</a:t>
            </a:r>
            <a:r>
              <a:rPr lang="en" sz="1700"/>
              <a:t>: Attracts price-sensitive customers and helps defend against competitors by making it difficult for them to undercut prices.</a:t>
            </a:r>
            <a:endParaRPr sz="1700"/>
          </a:p>
          <a:p>
            <a:pPr marL="457200" lvl="0" indent="-336550" algn="l" rtl="0">
              <a:lnSpc>
                <a:spcPct val="130000"/>
              </a:lnSpc>
              <a:spcBef>
                <a:spcPts val="0"/>
              </a:spcBef>
              <a:spcAft>
                <a:spcPts val="0"/>
              </a:spcAft>
              <a:buSzPts val="1700"/>
              <a:buChar char="❏"/>
            </a:pPr>
            <a:r>
              <a:rPr lang="en" sz="1700"/>
              <a:t>    </a:t>
            </a:r>
            <a:r>
              <a:rPr lang="en" sz="1700" b="1"/>
              <a:t>Examples</a:t>
            </a:r>
            <a:r>
              <a:rPr lang="en" sz="1700"/>
              <a:t>: Walmart or Southwest Airlines, where cost-saving measures allow for lower prices.</a:t>
            </a:r>
            <a:endParaRPr sz="1895"/>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2: Porter’s Value Chain Model</a:t>
            </a:r>
            <a:endParaRPr sz="3933"/>
          </a:p>
          <a:p>
            <a:pPr marL="0" lvl="0" indent="0" algn="l" rtl="0">
              <a:spcBef>
                <a:spcPts val="0"/>
              </a:spcBef>
              <a:spcAft>
                <a:spcPts val="0"/>
              </a:spcAft>
              <a:buNone/>
            </a:pPr>
            <a:endParaRPr sz="3822"/>
          </a:p>
          <a:p>
            <a:pPr marL="0" lvl="0" indent="0" algn="l" rtl="0">
              <a:spcBef>
                <a:spcPts val="0"/>
              </a:spcBef>
              <a:spcAft>
                <a:spcPts val="0"/>
              </a:spcAft>
              <a:buNone/>
            </a:pPr>
            <a:endParaRPr sz="3822"/>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82" name="Google Shape;182;p32"/>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a) Which two primary activities of the Value Chain are most important to DMM? Why are they so important?</a:t>
            </a:r>
            <a:endParaRPr sz="1407"/>
          </a:p>
          <a:p>
            <a:pPr marL="0" lvl="0" indent="0" algn="l" rtl="0">
              <a:spcBef>
                <a:spcPts val="1200"/>
              </a:spcBef>
              <a:spcAft>
                <a:spcPts val="1200"/>
              </a:spcAft>
              <a:buNone/>
            </a:pPr>
            <a:r>
              <a:rPr lang="en" sz="1700" b="1"/>
              <a:t>2. Customer Service:</a:t>
            </a:r>
            <a:endParaRPr sz="1507"/>
          </a:p>
        </p:txBody>
      </p:sp>
      <p:pic>
        <p:nvPicPr>
          <p:cNvPr id="183" name="Google Shape;183;p32"/>
          <p:cNvPicPr preferRelativeResize="0"/>
          <p:nvPr/>
        </p:nvPicPr>
        <p:blipFill>
          <a:blip r:embed="rId3">
            <a:alphaModFix/>
          </a:blip>
          <a:stretch>
            <a:fillRect/>
          </a:stretch>
        </p:blipFill>
        <p:spPr>
          <a:xfrm>
            <a:off x="739265" y="2753663"/>
            <a:ext cx="7665443" cy="707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2: Porter’s Value Chain Model</a:t>
            </a:r>
            <a:endParaRPr sz="3933"/>
          </a:p>
          <a:p>
            <a:pPr marL="0" lvl="0" indent="0" algn="l" rtl="0">
              <a:spcBef>
                <a:spcPts val="0"/>
              </a:spcBef>
              <a:spcAft>
                <a:spcPts val="0"/>
              </a:spcAft>
              <a:buNone/>
            </a:pPr>
            <a:endParaRPr sz="3822"/>
          </a:p>
          <a:p>
            <a:pPr marL="0" lvl="0" indent="0" algn="l" rtl="0">
              <a:spcBef>
                <a:spcPts val="0"/>
              </a:spcBef>
              <a:spcAft>
                <a:spcPts val="0"/>
              </a:spcAft>
              <a:buNone/>
            </a:pPr>
            <a:endParaRPr sz="3822"/>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89" name="Google Shape;189;p33"/>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a) Which two primary activities of the Value Chain are most important to DMM? Why are they so important?</a:t>
            </a:r>
            <a:endParaRPr sz="1407"/>
          </a:p>
          <a:p>
            <a:pPr marL="0" lvl="0" indent="0" algn="l" rtl="0">
              <a:spcBef>
                <a:spcPts val="1200"/>
              </a:spcBef>
              <a:spcAft>
                <a:spcPts val="0"/>
              </a:spcAft>
              <a:buNone/>
            </a:pPr>
            <a:r>
              <a:rPr lang="en" sz="1700" b="1"/>
              <a:t>2. Customer Service:</a:t>
            </a:r>
            <a:endParaRPr sz="1700"/>
          </a:p>
          <a:p>
            <a:pPr marL="0" lvl="0" indent="0" algn="l" rtl="0">
              <a:spcBef>
                <a:spcPts val="1200"/>
              </a:spcBef>
              <a:spcAft>
                <a:spcPts val="0"/>
              </a:spcAft>
              <a:buNone/>
            </a:pPr>
            <a:r>
              <a:rPr lang="en" sz="1700" b="1"/>
              <a:t>Example Process: 24/7 Customer Support and Emergency Assistance</a:t>
            </a:r>
            <a:endParaRPr sz="1700" b="1"/>
          </a:p>
          <a:p>
            <a:pPr marL="457200" lvl="0" indent="-336550" algn="l" rtl="0">
              <a:spcBef>
                <a:spcPts val="1200"/>
              </a:spcBef>
              <a:spcAft>
                <a:spcPts val="0"/>
              </a:spcAft>
              <a:buSzPts val="1700"/>
              <a:buChar char="-"/>
            </a:pPr>
            <a:r>
              <a:rPr lang="en" sz="1700" b="1"/>
              <a:t>Booking and Rental Support</a:t>
            </a:r>
            <a:r>
              <a:rPr lang="en" sz="1700"/>
              <a:t>: DMM offers a 24/7 hotline or chat support where customers can ask questions about bike availability, routes, or pricing. </a:t>
            </a:r>
            <a:endParaRPr sz="1700"/>
          </a:p>
          <a:p>
            <a:pPr marL="914400" lvl="1" indent="-336550" algn="l" rtl="0">
              <a:spcBef>
                <a:spcPts val="0"/>
              </a:spcBef>
              <a:spcAft>
                <a:spcPts val="0"/>
              </a:spcAft>
              <a:buSzPts val="1700"/>
              <a:buChar char="-"/>
            </a:pPr>
            <a:r>
              <a:rPr lang="en" sz="1700"/>
              <a:t>For example, if a customer wants to know if an off-road bike is available for a trip to Da Lat, the support team provides immediate answers.</a:t>
            </a:r>
            <a:endParaRPr sz="1507"/>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2: Porter’s Value Chain Model</a:t>
            </a:r>
            <a:endParaRPr sz="3933"/>
          </a:p>
          <a:p>
            <a:pPr marL="0" lvl="0" indent="0" algn="l" rtl="0">
              <a:spcBef>
                <a:spcPts val="0"/>
              </a:spcBef>
              <a:spcAft>
                <a:spcPts val="0"/>
              </a:spcAft>
              <a:buNone/>
            </a:pPr>
            <a:endParaRPr sz="3822"/>
          </a:p>
          <a:p>
            <a:pPr marL="0" lvl="0" indent="0" algn="l" rtl="0">
              <a:spcBef>
                <a:spcPts val="0"/>
              </a:spcBef>
              <a:spcAft>
                <a:spcPts val="0"/>
              </a:spcAft>
              <a:buNone/>
            </a:pPr>
            <a:endParaRPr sz="3822"/>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95" name="Google Shape;195;p34"/>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a) Which two primary activities of the Value Chain are most important to DMM? Why are they so important?</a:t>
            </a:r>
            <a:endParaRPr sz="1407"/>
          </a:p>
          <a:p>
            <a:pPr marL="0" lvl="0" indent="0" algn="l" rtl="0">
              <a:spcBef>
                <a:spcPts val="1200"/>
              </a:spcBef>
              <a:spcAft>
                <a:spcPts val="0"/>
              </a:spcAft>
              <a:buNone/>
            </a:pPr>
            <a:r>
              <a:rPr lang="en" sz="1700" b="1"/>
              <a:t>2. Customer Service:</a:t>
            </a:r>
            <a:endParaRPr sz="1700" b="1"/>
          </a:p>
          <a:p>
            <a:pPr marL="0" lvl="0" indent="0" algn="l" rtl="0">
              <a:spcBef>
                <a:spcPts val="1200"/>
              </a:spcBef>
              <a:spcAft>
                <a:spcPts val="0"/>
              </a:spcAft>
              <a:buNone/>
            </a:pPr>
            <a:r>
              <a:rPr lang="en" sz="1700" b="1"/>
              <a:t>Example Process: 24/7 Customer Support and Emergency Assistance</a:t>
            </a:r>
            <a:endParaRPr sz="1700"/>
          </a:p>
          <a:p>
            <a:pPr marL="457200" lvl="0" indent="-336550" algn="l" rtl="0">
              <a:spcBef>
                <a:spcPts val="1200"/>
              </a:spcBef>
              <a:spcAft>
                <a:spcPts val="0"/>
              </a:spcAft>
              <a:buSzPts val="1700"/>
              <a:buChar char="-"/>
            </a:pPr>
            <a:r>
              <a:rPr lang="en" sz="1700" b="1"/>
              <a:t>Emergency Assistance</a:t>
            </a:r>
            <a:r>
              <a:rPr lang="en" sz="1700"/>
              <a:t>: In case of a breakdown, customers can call the emergency line, and DMM dispatches roadside assistance to their location. </a:t>
            </a:r>
            <a:endParaRPr sz="1700"/>
          </a:p>
          <a:p>
            <a:pPr marL="914400" lvl="1" indent="-336550" algn="l" rtl="0">
              <a:spcBef>
                <a:spcPts val="0"/>
              </a:spcBef>
              <a:spcAft>
                <a:spcPts val="0"/>
              </a:spcAft>
              <a:buSzPts val="1700"/>
              <a:buChar char="-"/>
            </a:pPr>
            <a:r>
              <a:rPr lang="en" sz="1700"/>
              <a:t>For instance, if a bike breaks down near a tourist spot, a service team quickly reaches the customer with a replacement bike or necessary repairs.</a:t>
            </a:r>
            <a:endParaRPr sz="1507"/>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2: Porter’s Value Chain Model</a:t>
            </a:r>
            <a:endParaRPr sz="3933"/>
          </a:p>
          <a:p>
            <a:pPr marL="0" lvl="0" indent="0" algn="l" rtl="0">
              <a:spcBef>
                <a:spcPts val="0"/>
              </a:spcBef>
              <a:spcAft>
                <a:spcPts val="0"/>
              </a:spcAft>
              <a:buNone/>
            </a:pPr>
            <a:endParaRPr sz="3822"/>
          </a:p>
          <a:p>
            <a:pPr marL="0" lvl="0" indent="0" algn="l" rtl="0">
              <a:spcBef>
                <a:spcPts val="0"/>
              </a:spcBef>
              <a:spcAft>
                <a:spcPts val="0"/>
              </a:spcAft>
              <a:buNone/>
            </a:pPr>
            <a:endParaRPr sz="3822"/>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01" name="Google Shape;201;p35"/>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a) Which two primary activities of the Value Chain are most important to DMM? Why are they so important?</a:t>
            </a:r>
            <a:endParaRPr sz="1407"/>
          </a:p>
          <a:p>
            <a:pPr marL="0" lvl="0" indent="0" algn="l" rtl="0">
              <a:spcBef>
                <a:spcPts val="1200"/>
              </a:spcBef>
              <a:spcAft>
                <a:spcPts val="0"/>
              </a:spcAft>
              <a:buNone/>
            </a:pPr>
            <a:r>
              <a:rPr lang="en" sz="1700" b="1"/>
              <a:t>2. Customer Service:</a:t>
            </a:r>
            <a:endParaRPr sz="1700" b="1"/>
          </a:p>
          <a:p>
            <a:pPr marL="0" lvl="0" indent="0" algn="l" rtl="0">
              <a:spcBef>
                <a:spcPts val="1200"/>
              </a:spcBef>
              <a:spcAft>
                <a:spcPts val="0"/>
              </a:spcAft>
              <a:buNone/>
            </a:pPr>
            <a:r>
              <a:rPr lang="en" sz="1700" b="1"/>
              <a:t>Example Process: 24/7 Customer Support and Emergency Assistance</a:t>
            </a:r>
            <a:endParaRPr sz="1700"/>
          </a:p>
          <a:p>
            <a:pPr marL="457200" lvl="0" indent="-336550" algn="l" rtl="0">
              <a:spcBef>
                <a:spcPts val="1200"/>
              </a:spcBef>
              <a:spcAft>
                <a:spcPts val="0"/>
              </a:spcAft>
              <a:buSzPts val="1700"/>
              <a:buChar char="-"/>
            </a:pPr>
            <a:r>
              <a:rPr lang="en" sz="1700" b="1"/>
              <a:t>Impact</a:t>
            </a:r>
            <a:r>
              <a:rPr lang="en" sz="1700"/>
              <a:t>: Quick, accessible support improves customer satisfaction, helps manage issues promptly, and reinforces DMM’s reputation as a dependable, customer-centered brand.</a:t>
            </a:r>
            <a:endParaRPr sz="1507"/>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2: Porter’s Value Chain Model</a:t>
            </a:r>
            <a:endParaRPr sz="3933"/>
          </a:p>
          <a:p>
            <a:pPr marL="0" lvl="0" indent="0" algn="l" rtl="0">
              <a:spcBef>
                <a:spcPts val="0"/>
              </a:spcBef>
              <a:spcAft>
                <a:spcPts val="0"/>
              </a:spcAft>
              <a:buNone/>
            </a:pPr>
            <a:endParaRPr sz="3822"/>
          </a:p>
          <a:p>
            <a:pPr marL="0" lvl="0" indent="0" algn="l" rtl="0">
              <a:spcBef>
                <a:spcPts val="0"/>
              </a:spcBef>
              <a:spcAft>
                <a:spcPts val="0"/>
              </a:spcAft>
              <a:buNone/>
            </a:pPr>
            <a:endParaRPr sz="3822"/>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07" name="Google Shape;207;p36"/>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b) Briefly explain one business process that DMM would perform for each value chain activity identified.</a:t>
            </a:r>
            <a:endParaRPr sz="1407"/>
          </a:p>
          <a:p>
            <a:pPr marL="0" lvl="0" indent="0" algn="l" rtl="0">
              <a:spcBef>
                <a:spcPts val="1200"/>
              </a:spcBef>
              <a:spcAft>
                <a:spcPts val="0"/>
              </a:spcAft>
              <a:buNone/>
            </a:pPr>
            <a:r>
              <a:rPr lang="en" sz="1700" b="1"/>
              <a:t>Process 1: Booking Support</a:t>
            </a:r>
            <a:endParaRPr sz="1700" b="1"/>
          </a:p>
          <a:p>
            <a:pPr marL="457200" lvl="0" indent="-336550" algn="l" rtl="0">
              <a:spcBef>
                <a:spcPts val="1200"/>
              </a:spcBef>
              <a:spcAft>
                <a:spcPts val="0"/>
              </a:spcAft>
              <a:buSzPts val="1700"/>
              <a:buFont typeface="Arial"/>
              <a:buChar char="-"/>
            </a:pPr>
            <a:r>
              <a:rPr lang="en" sz="1700" b="1"/>
              <a:t>Description</a:t>
            </a:r>
            <a:r>
              <a:rPr lang="en" sz="1700"/>
              <a:t>: DMM provides booking support through a dedicated team that assists customers with inquiries about bike availability, booking process, rental terms, and pricing.</a:t>
            </a:r>
            <a:endParaRPr sz="1507"/>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2: Porter’s Value Chain Model</a:t>
            </a:r>
            <a:endParaRPr sz="3933"/>
          </a:p>
          <a:p>
            <a:pPr marL="0" lvl="0" indent="0" algn="l" rtl="0">
              <a:spcBef>
                <a:spcPts val="0"/>
              </a:spcBef>
              <a:spcAft>
                <a:spcPts val="0"/>
              </a:spcAft>
              <a:buNone/>
            </a:pPr>
            <a:endParaRPr sz="3822"/>
          </a:p>
          <a:p>
            <a:pPr marL="0" lvl="0" indent="0" algn="l" rtl="0">
              <a:spcBef>
                <a:spcPts val="0"/>
              </a:spcBef>
              <a:spcAft>
                <a:spcPts val="0"/>
              </a:spcAft>
              <a:buNone/>
            </a:pPr>
            <a:endParaRPr sz="3822"/>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13" name="Google Shape;213;p37"/>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b) Briefly explain one business process that DMM would perform for each value chain activity identified.</a:t>
            </a:r>
            <a:endParaRPr sz="1407"/>
          </a:p>
          <a:p>
            <a:pPr marL="0" lvl="0" indent="0" algn="l" rtl="0">
              <a:spcBef>
                <a:spcPts val="1200"/>
              </a:spcBef>
              <a:spcAft>
                <a:spcPts val="0"/>
              </a:spcAft>
              <a:buNone/>
            </a:pPr>
            <a:r>
              <a:rPr lang="en" sz="1700" b="1"/>
              <a:t>Process 1: Booking Support</a:t>
            </a:r>
            <a:endParaRPr sz="1700"/>
          </a:p>
          <a:p>
            <a:pPr marL="457200" lvl="0" indent="-336550" algn="l" rtl="0">
              <a:spcBef>
                <a:spcPts val="1200"/>
              </a:spcBef>
              <a:spcAft>
                <a:spcPts val="0"/>
              </a:spcAft>
              <a:buSzPts val="1700"/>
              <a:buFont typeface="Arial"/>
              <a:buChar char="-"/>
            </a:pPr>
            <a:r>
              <a:rPr lang="en" sz="1700" b="1"/>
              <a:t>Example</a:t>
            </a:r>
            <a:r>
              <a:rPr lang="en" sz="1700"/>
              <a:t>: A customer visits the website and contacts support to confirm if a specific motorbike model is available for an upcoming trip. The support team quickly checks inventory, provides options, and guides the customer through the booking process, including any necessary paperwork.</a:t>
            </a:r>
            <a:endParaRPr sz="1700"/>
          </a:p>
          <a:p>
            <a:pPr marL="457200" lvl="0" indent="-336550" algn="l" rtl="0">
              <a:spcBef>
                <a:spcPts val="0"/>
              </a:spcBef>
              <a:spcAft>
                <a:spcPts val="0"/>
              </a:spcAft>
              <a:buSzPts val="1700"/>
              <a:buFont typeface="Arial"/>
              <a:buChar char="-"/>
            </a:pPr>
            <a:r>
              <a:rPr lang="en" sz="1700" b="1"/>
              <a:t>Impact</a:t>
            </a:r>
            <a:r>
              <a:rPr lang="en" sz="1700"/>
              <a:t>: This level of support simplifies the booking experience and builds customer confidence, increasing the likelihood of conversion and fostering a positive first impression.</a:t>
            </a:r>
            <a:endParaRPr sz="1507"/>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2: Porter’s Value Chain Model</a:t>
            </a:r>
            <a:endParaRPr sz="3933"/>
          </a:p>
          <a:p>
            <a:pPr marL="0" lvl="0" indent="0" algn="l" rtl="0">
              <a:spcBef>
                <a:spcPts val="0"/>
              </a:spcBef>
              <a:spcAft>
                <a:spcPts val="0"/>
              </a:spcAft>
              <a:buNone/>
            </a:pPr>
            <a:endParaRPr sz="3822"/>
          </a:p>
          <a:p>
            <a:pPr marL="0" lvl="0" indent="0" algn="l" rtl="0">
              <a:spcBef>
                <a:spcPts val="0"/>
              </a:spcBef>
              <a:spcAft>
                <a:spcPts val="0"/>
              </a:spcAft>
              <a:buNone/>
            </a:pPr>
            <a:endParaRPr sz="3822"/>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19" name="Google Shape;219;p38"/>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b) Briefly explain one business process that DMM would perform for each value chain activity identified.</a:t>
            </a:r>
            <a:endParaRPr sz="1407"/>
          </a:p>
          <a:p>
            <a:pPr marL="0" lvl="0" indent="0" algn="l" rtl="0">
              <a:spcBef>
                <a:spcPts val="1200"/>
              </a:spcBef>
              <a:spcAft>
                <a:spcPts val="0"/>
              </a:spcAft>
              <a:buNone/>
            </a:pPr>
            <a:r>
              <a:rPr lang="en" sz="1700" b="1"/>
              <a:t>Process 2: 24/7 Rental Support and Emergency Assistance</a:t>
            </a:r>
            <a:endParaRPr sz="1700" b="1"/>
          </a:p>
          <a:p>
            <a:pPr marL="457200" lvl="0" indent="-336550" algn="l" rtl="0">
              <a:spcBef>
                <a:spcPts val="1200"/>
              </a:spcBef>
              <a:spcAft>
                <a:spcPts val="0"/>
              </a:spcAft>
              <a:buSzPts val="1700"/>
              <a:buChar char="-"/>
            </a:pPr>
            <a:r>
              <a:rPr lang="en" sz="1700" b="1"/>
              <a:t>Description</a:t>
            </a:r>
            <a:r>
              <a:rPr lang="en" sz="1700"/>
              <a:t>: During the rental period, DMM offers 24/7 assistance to customers for issues ranging from minor questions to emergencies. If needed, the customer service team can arrange emergency roadside assistance.</a:t>
            </a:r>
            <a:endParaRPr sz="1507"/>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2: Porter’s Value Chain Model</a:t>
            </a:r>
            <a:endParaRPr sz="3933"/>
          </a:p>
          <a:p>
            <a:pPr marL="0" lvl="0" indent="0" algn="l" rtl="0">
              <a:spcBef>
                <a:spcPts val="0"/>
              </a:spcBef>
              <a:spcAft>
                <a:spcPts val="0"/>
              </a:spcAft>
              <a:buNone/>
            </a:pPr>
            <a:endParaRPr sz="3822"/>
          </a:p>
          <a:p>
            <a:pPr marL="0" lvl="0" indent="0" algn="l" rtl="0">
              <a:spcBef>
                <a:spcPts val="0"/>
              </a:spcBef>
              <a:spcAft>
                <a:spcPts val="0"/>
              </a:spcAft>
              <a:buNone/>
            </a:pPr>
            <a:endParaRPr sz="3822"/>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25" name="Google Shape;225;p39"/>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b) Briefly explain one business process that DMM would perform for each value chain activity identified.</a:t>
            </a:r>
            <a:endParaRPr sz="1407"/>
          </a:p>
          <a:p>
            <a:pPr marL="0" lvl="0" indent="0" algn="l" rtl="0">
              <a:spcBef>
                <a:spcPts val="1200"/>
              </a:spcBef>
              <a:spcAft>
                <a:spcPts val="0"/>
              </a:spcAft>
              <a:buNone/>
            </a:pPr>
            <a:r>
              <a:rPr lang="en" sz="1700" b="1"/>
              <a:t>Process 2: 24/7 Rental Support and Emergency Assistance</a:t>
            </a:r>
            <a:endParaRPr sz="1700" b="1"/>
          </a:p>
          <a:p>
            <a:pPr marL="457200" lvl="0" indent="-336550" algn="l" rtl="0">
              <a:spcBef>
                <a:spcPts val="1200"/>
              </a:spcBef>
              <a:spcAft>
                <a:spcPts val="0"/>
              </a:spcAft>
              <a:buSzPts val="1700"/>
              <a:buChar char="-"/>
            </a:pPr>
            <a:r>
              <a:rPr lang="en" sz="1700" b="1"/>
              <a:t>Example</a:t>
            </a:r>
            <a:r>
              <a:rPr lang="en" sz="1700"/>
              <a:t>: If a customer experiences a breakdown while traveling, they can call the hotline for immediate help. DMM dispatches a local mechanic or replacement bike to the customer’s location, minimizing disruption to their travel plans.</a:t>
            </a:r>
            <a:endParaRPr sz="1700"/>
          </a:p>
          <a:p>
            <a:pPr marL="457200" lvl="0" indent="-336550" algn="l" rtl="0">
              <a:spcBef>
                <a:spcPts val="0"/>
              </a:spcBef>
              <a:spcAft>
                <a:spcPts val="0"/>
              </a:spcAft>
              <a:buSzPts val="1700"/>
              <a:buChar char="-"/>
            </a:pPr>
            <a:r>
              <a:rPr lang="en" sz="1700" b="1"/>
              <a:t>Impact</a:t>
            </a:r>
            <a:r>
              <a:rPr lang="en" sz="1700"/>
              <a:t>: Quick, reliable support during emergencies boosts customer satisfaction, enhances safety, and strengthens DMM’s reputation as a dependable service provider.</a:t>
            </a:r>
            <a:endParaRPr sz="1507"/>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3: Data</a:t>
            </a:r>
            <a:endParaRPr sz="3933"/>
          </a:p>
          <a:p>
            <a:pPr marL="0" lvl="0" indent="0" algn="l" rtl="0">
              <a:spcBef>
                <a:spcPts val="0"/>
              </a:spcBef>
              <a:spcAft>
                <a:spcPts val="0"/>
              </a:spcAft>
              <a:buNone/>
            </a:pPr>
            <a:endParaRPr sz="3822"/>
          </a:p>
          <a:p>
            <a:pPr marL="0" lvl="0" indent="0" algn="l" rtl="0">
              <a:spcBef>
                <a:spcPts val="0"/>
              </a:spcBef>
              <a:spcAft>
                <a:spcPts val="0"/>
              </a:spcAft>
              <a:buNone/>
            </a:pPr>
            <a:endParaRPr sz="3822"/>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31" name="Google Shape;231;p40"/>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a) Define transactional data and its Data model</a:t>
            </a:r>
            <a:endParaRPr sz="1407"/>
          </a:p>
          <a:p>
            <a:pPr marL="457200" lvl="0" indent="-337026" algn="l" rtl="0">
              <a:lnSpc>
                <a:spcPct val="130000"/>
              </a:lnSpc>
              <a:spcBef>
                <a:spcPts val="1200"/>
              </a:spcBef>
              <a:spcAft>
                <a:spcPts val="0"/>
              </a:spcAft>
              <a:buSzPts val="1708"/>
              <a:buChar char="-"/>
            </a:pPr>
            <a:r>
              <a:rPr lang="en" sz="1907" b="1"/>
              <a:t>Definition</a:t>
            </a:r>
            <a:r>
              <a:rPr lang="en" sz="1707"/>
              <a:t>: Transactional data refers to r</a:t>
            </a:r>
            <a:r>
              <a:rPr lang="en" sz="1707" b="1"/>
              <a:t>ecords generated from each business transaction or interaction with a customer</a:t>
            </a:r>
            <a:r>
              <a:rPr lang="en" sz="1707"/>
              <a:t>. For DMM, this includes data from each motorbike rental, payment, and any additional services requested by the customer.</a:t>
            </a:r>
            <a:endParaRPr sz="1707"/>
          </a:p>
          <a:p>
            <a:pPr marL="457200" lvl="0" indent="-337026" algn="l" rtl="0">
              <a:lnSpc>
                <a:spcPct val="130000"/>
              </a:lnSpc>
              <a:spcBef>
                <a:spcPts val="0"/>
              </a:spcBef>
              <a:spcAft>
                <a:spcPts val="0"/>
              </a:spcAft>
              <a:buSzPts val="1708"/>
              <a:buChar char="-"/>
            </a:pPr>
            <a:r>
              <a:rPr lang="en" sz="1907" b="1"/>
              <a:t>Purpose</a:t>
            </a:r>
            <a:r>
              <a:rPr lang="en" sz="1707"/>
              <a:t>: This data is essential for </a:t>
            </a:r>
            <a:r>
              <a:rPr lang="en" sz="1707" b="1"/>
              <a:t>tracking rentals, managing fleet availability, processing payments, and forecasting demand</a:t>
            </a:r>
            <a:r>
              <a:rPr lang="en" sz="1707"/>
              <a:t>. By organizing transactional data, DMM Go can </a:t>
            </a:r>
            <a:r>
              <a:rPr lang="en" sz="1707" b="1"/>
              <a:t>gain insights into customer behavior and improve operational efficiency.</a:t>
            </a:r>
            <a:endParaRPr sz="1507"/>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3: Data</a:t>
            </a:r>
            <a:endParaRPr sz="3933"/>
          </a:p>
          <a:p>
            <a:pPr marL="0" lvl="0" indent="0" algn="l" rtl="0">
              <a:spcBef>
                <a:spcPts val="0"/>
              </a:spcBef>
              <a:spcAft>
                <a:spcPts val="0"/>
              </a:spcAft>
              <a:buNone/>
            </a:pPr>
            <a:endParaRPr sz="3822"/>
          </a:p>
          <a:p>
            <a:pPr marL="0" lvl="0" indent="0" algn="l" rtl="0">
              <a:spcBef>
                <a:spcPts val="0"/>
              </a:spcBef>
              <a:spcAft>
                <a:spcPts val="0"/>
              </a:spcAft>
              <a:buNone/>
            </a:pPr>
            <a:endParaRPr sz="3822"/>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37" name="Google Shape;237;p41"/>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a) Define transactional data and its Data model</a:t>
            </a:r>
            <a:endParaRPr sz="1407"/>
          </a:p>
          <a:p>
            <a:pPr marL="457200" lvl="0" indent="-337026" algn="l" rtl="0">
              <a:lnSpc>
                <a:spcPct val="130000"/>
              </a:lnSpc>
              <a:spcBef>
                <a:spcPts val="1200"/>
              </a:spcBef>
              <a:spcAft>
                <a:spcPts val="0"/>
              </a:spcAft>
              <a:buSzPts val="1708"/>
              <a:buChar char="-"/>
            </a:pPr>
            <a:r>
              <a:rPr lang="en" sz="1907" b="1"/>
              <a:t>Definition</a:t>
            </a:r>
            <a:r>
              <a:rPr lang="en" sz="1707"/>
              <a:t>: A data model is a structured framework that organizes transactional data, making it easy to access, retrieve, and analyze.</a:t>
            </a:r>
            <a:endParaRPr sz="1707"/>
          </a:p>
          <a:p>
            <a:pPr marL="0" lvl="0" indent="0" algn="l" rtl="0">
              <a:lnSpc>
                <a:spcPct val="130000"/>
              </a:lnSpc>
              <a:spcBef>
                <a:spcPts val="1200"/>
              </a:spcBef>
              <a:spcAft>
                <a:spcPts val="0"/>
              </a:spcAft>
              <a:buNone/>
            </a:pPr>
            <a:r>
              <a:rPr lang="en" sz="1707" b="1"/>
              <a:t>Example Structure:</a:t>
            </a:r>
            <a:endParaRPr sz="1707" b="1"/>
          </a:p>
          <a:p>
            <a:pPr marL="457200" lvl="0" indent="-337026" algn="l" rtl="0">
              <a:lnSpc>
                <a:spcPct val="130000"/>
              </a:lnSpc>
              <a:spcBef>
                <a:spcPts val="1200"/>
              </a:spcBef>
              <a:spcAft>
                <a:spcPts val="0"/>
              </a:spcAft>
              <a:buSzPts val="1708"/>
              <a:buChar char="-"/>
            </a:pPr>
            <a:r>
              <a:rPr lang="en" sz="1707"/>
              <a:t>Customer Table: Stores customer details (e.g., name, contact information, ID/passport number).</a:t>
            </a:r>
            <a:endParaRPr sz="1707"/>
          </a:p>
          <a:p>
            <a:pPr marL="457200" lvl="0" indent="-337026" algn="l" rtl="0">
              <a:lnSpc>
                <a:spcPct val="130000"/>
              </a:lnSpc>
              <a:spcBef>
                <a:spcPts val="0"/>
              </a:spcBef>
              <a:spcAft>
                <a:spcPts val="0"/>
              </a:spcAft>
              <a:buSzPts val="1708"/>
              <a:buChar char="-"/>
            </a:pPr>
            <a:r>
              <a:rPr lang="en" sz="1707"/>
              <a:t>Rental Table: Contains rental transactions (e.g., rental ID, motorbike ID, customer ID, start date, end date, pickup and drop-off locations).</a:t>
            </a:r>
            <a:endParaRPr sz="1707"/>
          </a:p>
          <a:p>
            <a:pPr marL="457200" lvl="0" indent="-337026" algn="l" rtl="0">
              <a:lnSpc>
                <a:spcPct val="130000"/>
              </a:lnSpc>
              <a:spcBef>
                <a:spcPts val="0"/>
              </a:spcBef>
              <a:spcAft>
                <a:spcPts val="0"/>
              </a:spcAft>
              <a:buSzPts val="1708"/>
              <a:buChar char="-"/>
            </a:pPr>
            <a:r>
              <a:rPr lang="en" sz="1707"/>
              <a:t>Payment Table: Records payment details (e.g., payment ID, rental ID, payment amount, payment method).</a:t>
            </a:r>
            <a:endParaRPr sz="1507"/>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990"/>
              <a:buFont typeface="Arial"/>
              <a:buNone/>
            </a:pPr>
            <a:r>
              <a:rPr lang="en" sz="3500"/>
              <a:t>Porter’s Strategies</a:t>
            </a:r>
            <a:endParaRPr sz="3500"/>
          </a:p>
          <a:p>
            <a:pPr marL="0" lvl="0" indent="0" algn="l" rtl="0">
              <a:spcBef>
                <a:spcPts val="0"/>
              </a:spcBef>
              <a:spcAft>
                <a:spcPts val="0"/>
              </a:spcAft>
              <a:buSzPts val="990"/>
              <a:buNone/>
            </a:pPr>
            <a:endParaRPr sz="3240"/>
          </a:p>
        </p:txBody>
      </p:sp>
      <p:sp>
        <p:nvSpPr>
          <p:cNvPr id="79" name="Google Shape;79;p15"/>
          <p:cNvSpPr txBox="1">
            <a:spLocks noGrp="1"/>
          </p:cNvSpPr>
          <p:nvPr>
            <p:ph type="body" idx="1"/>
          </p:nvPr>
        </p:nvSpPr>
        <p:spPr>
          <a:xfrm>
            <a:off x="311700" y="1152425"/>
            <a:ext cx="8520600" cy="4079700"/>
          </a:xfrm>
          <a:prstGeom prst="rect">
            <a:avLst/>
          </a:prstGeom>
        </p:spPr>
        <p:txBody>
          <a:bodyPr spcFirstLastPara="1" wrap="square" lIns="91425" tIns="91425" rIns="91425" bIns="91425" anchor="t" anchorCtr="0">
            <a:normAutofit fontScale="25000" lnSpcReduction="10000"/>
          </a:bodyPr>
          <a:lstStyle/>
          <a:p>
            <a:pPr marL="0" lvl="0" indent="0" algn="l" rtl="0">
              <a:lnSpc>
                <a:spcPct val="150000"/>
              </a:lnSpc>
              <a:spcBef>
                <a:spcPts val="0"/>
              </a:spcBef>
              <a:spcAft>
                <a:spcPts val="0"/>
              </a:spcAft>
              <a:buNone/>
            </a:pPr>
            <a:r>
              <a:rPr lang="en" sz="6800" b="1"/>
              <a:t>2. Differentiation</a:t>
            </a:r>
            <a:endParaRPr sz="6800" b="1"/>
          </a:p>
          <a:p>
            <a:pPr marL="457200" lvl="0" indent="-336550" algn="l" rtl="0">
              <a:lnSpc>
                <a:spcPct val="150000"/>
              </a:lnSpc>
              <a:spcBef>
                <a:spcPts val="1200"/>
              </a:spcBef>
              <a:spcAft>
                <a:spcPts val="0"/>
              </a:spcAft>
              <a:buSzPct val="100000"/>
              <a:buChar char="❏"/>
            </a:pPr>
            <a:r>
              <a:rPr lang="en" sz="6800"/>
              <a:t>    </a:t>
            </a:r>
            <a:r>
              <a:rPr lang="en" sz="6800" b="1"/>
              <a:t>Objective</a:t>
            </a:r>
            <a:r>
              <a:rPr lang="en" sz="6800"/>
              <a:t>: Offer unique products or services that stand out from competitors, allowing the company to charge a premium.</a:t>
            </a:r>
            <a:endParaRPr sz="6800"/>
          </a:p>
          <a:p>
            <a:pPr marL="457200" lvl="0" indent="-336550" algn="l" rtl="0">
              <a:lnSpc>
                <a:spcPct val="150000"/>
              </a:lnSpc>
              <a:spcBef>
                <a:spcPts val="0"/>
              </a:spcBef>
              <a:spcAft>
                <a:spcPts val="0"/>
              </a:spcAft>
              <a:buSzPct val="100000"/>
              <a:buChar char="❏"/>
            </a:pPr>
            <a:r>
              <a:rPr lang="en" sz="6800"/>
              <a:t>    </a:t>
            </a:r>
            <a:r>
              <a:rPr lang="en" sz="6800" b="1"/>
              <a:t>How It Works</a:t>
            </a:r>
            <a:r>
              <a:rPr lang="en" sz="6800"/>
              <a:t>: Companies differentiate through innovation, quality, unique features, customer service, brand image, or any characteristic that adds value and appeals to specific customer needs.</a:t>
            </a:r>
            <a:endParaRPr sz="6800"/>
          </a:p>
          <a:p>
            <a:pPr marL="457200" lvl="0" indent="-336550" algn="l" rtl="0">
              <a:lnSpc>
                <a:spcPct val="150000"/>
              </a:lnSpc>
              <a:spcBef>
                <a:spcPts val="0"/>
              </a:spcBef>
              <a:spcAft>
                <a:spcPts val="0"/>
              </a:spcAft>
              <a:buSzPct val="100000"/>
              <a:buChar char="❏"/>
            </a:pPr>
            <a:r>
              <a:rPr lang="en" sz="6800"/>
              <a:t>    </a:t>
            </a:r>
            <a:r>
              <a:rPr lang="en" sz="6800" b="1"/>
              <a:t>Advantages</a:t>
            </a:r>
            <a:r>
              <a:rPr lang="en" sz="6800"/>
              <a:t>: Builds brand loyalty and reduces competition because customers perceive the product or service as distinct.</a:t>
            </a:r>
            <a:endParaRPr sz="6800"/>
          </a:p>
          <a:p>
            <a:pPr marL="457200" lvl="0" indent="-336550" algn="l" rtl="0">
              <a:lnSpc>
                <a:spcPct val="150000"/>
              </a:lnSpc>
              <a:spcBef>
                <a:spcPts val="0"/>
              </a:spcBef>
              <a:spcAft>
                <a:spcPts val="0"/>
              </a:spcAft>
              <a:buSzPct val="100000"/>
              <a:buChar char="❏"/>
            </a:pPr>
            <a:r>
              <a:rPr lang="en" sz="6800"/>
              <a:t>    </a:t>
            </a:r>
            <a:r>
              <a:rPr lang="en" sz="6800" b="1"/>
              <a:t>Examples</a:t>
            </a:r>
            <a:r>
              <a:rPr lang="en" sz="6800"/>
              <a:t>: Apple (innovation and design), Tesla (technology and sustainability), and Starbucks (brand experience and quality).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3: Data</a:t>
            </a:r>
            <a:endParaRPr sz="3933"/>
          </a:p>
          <a:p>
            <a:pPr marL="0" lvl="0" indent="0" algn="l" rtl="0">
              <a:spcBef>
                <a:spcPts val="0"/>
              </a:spcBef>
              <a:spcAft>
                <a:spcPts val="0"/>
              </a:spcAft>
              <a:buNone/>
            </a:pPr>
            <a:endParaRPr sz="3822"/>
          </a:p>
          <a:p>
            <a:pPr marL="0" lvl="0" indent="0" algn="l" rtl="0">
              <a:spcBef>
                <a:spcPts val="0"/>
              </a:spcBef>
              <a:spcAft>
                <a:spcPts val="0"/>
              </a:spcAft>
              <a:buNone/>
            </a:pPr>
            <a:endParaRPr sz="3822"/>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43" name="Google Shape;243;p42"/>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b) Identify two examples of transactional data and explain how these transactional data are relevant to DMM’s needs. (Your examples must be clearly linked to the case details.)</a:t>
            </a:r>
            <a:endParaRPr sz="1407"/>
          </a:p>
          <a:p>
            <a:pPr marL="0" lvl="0" indent="0" algn="l" rtl="0">
              <a:spcBef>
                <a:spcPts val="1400"/>
              </a:spcBef>
              <a:spcAft>
                <a:spcPts val="0"/>
              </a:spcAft>
              <a:buNone/>
            </a:pPr>
            <a:r>
              <a:rPr lang="en" sz="1700" b="1"/>
              <a:t>1. Customer Personal Information</a:t>
            </a:r>
            <a:endParaRPr sz="1700" b="1"/>
          </a:p>
          <a:p>
            <a:pPr marL="0" lvl="0" indent="0" algn="l" rtl="0">
              <a:spcBef>
                <a:spcPts val="1400"/>
              </a:spcBef>
              <a:spcAft>
                <a:spcPts val="0"/>
              </a:spcAft>
              <a:buNone/>
            </a:pPr>
            <a:r>
              <a:rPr lang="en" sz="1700" b="1"/>
              <a:t>Example Data:</a:t>
            </a:r>
            <a:endParaRPr sz="1700" b="1"/>
          </a:p>
          <a:p>
            <a:pPr marL="457200" lvl="0" indent="-336550" algn="l" rtl="0">
              <a:spcBef>
                <a:spcPts val="1200"/>
              </a:spcBef>
              <a:spcAft>
                <a:spcPts val="0"/>
              </a:spcAft>
              <a:buSzPts val="1700"/>
              <a:buChar char="-"/>
            </a:pPr>
            <a:r>
              <a:rPr lang="en" sz="1700" b="1"/>
              <a:t>Name</a:t>
            </a:r>
            <a:r>
              <a:rPr lang="en" sz="1700"/>
              <a:t>: Sarah Nguyen</a:t>
            </a:r>
            <a:endParaRPr sz="1700"/>
          </a:p>
          <a:p>
            <a:pPr marL="457200" lvl="0" indent="-336550" algn="l" rtl="0">
              <a:spcBef>
                <a:spcPts val="0"/>
              </a:spcBef>
              <a:spcAft>
                <a:spcPts val="0"/>
              </a:spcAft>
              <a:buSzPts val="1700"/>
              <a:buChar char="-"/>
            </a:pPr>
            <a:r>
              <a:rPr lang="en" sz="1700" b="1"/>
              <a:t>Address</a:t>
            </a:r>
            <a:r>
              <a:rPr lang="en" sz="1700"/>
              <a:t>: 456 Travel Lane, Ho Chi Minh City, Vietnam</a:t>
            </a:r>
            <a:endParaRPr sz="1700"/>
          </a:p>
          <a:p>
            <a:pPr marL="457200" lvl="0" indent="-336550" algn="l" rtl="0">
              <a:spcBef>
                <a:spcPts val="0"/>
              </a:spcBef>
              <a:spcAft>
                <a:spcPts val="0"/>
              </a:spcAft>
              <a:buSzPts val="1700"/>
              <a:buChar char="-"/>
            </a:pPr>
            <a:r>
              <a:rPr lang="en" sz="1700" b="1"/>
              <a:t>Phone Number</a:t>
            </a:r>
            <a:r>
              <a:rPr lang="en" sz="1700"/>
              <a:t>: +84 987 XXX XXX</a:t>
            </a:r>
            <a:endParaRPr sz="1700"/>
          </a:p>
          <a:p>
            <a:pPr marL="457200" lvl="0" indent="-336550" algn="l" rtl="0">
              <a:spcBef>
                <a:spcPts val="0"/>
              </a:spcBef>
              <a:spcAft>
                <a:spcPts val="0"/>
              </a:spcAft>
              <a:buSzPts val="1700"/>
              <a:buChar char="-"/>
            </a:pPr>
            <a:r>
              <a:rPr lang="en" sz="1700" b="1"/>
              <a:t>Email</a:t>
            </a:r>
            <a:r>
              <a:rPr lang="en" sz="1700"/>
              <a:t>: sarah.nguyen@example.com</a:t>
            </a:r>
            <a:endParaRPr sz="1507"/>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3: Data</a:t>
            </a:r>
            <a:endParaRPr sz="3933"/>
          </a:p>
          <a:p>
            <a:pPr marL="0" lvl="0" indent="0" algn="l" rtl="0">
              <a:spcBef>
                <a:spcPts val="0"/>
              </a:spcBef>
              <a:spcAft>
                <a:spcPts val="0"/>
              </a:spcAft>
              <a:buNone/>
            </a:pPr>
            <a:endParaRPr sz="3822"/>
          </a:p>
          <a:p>
            <a:pPr marL="0" lvl="0" indent="0" algn="l" rtl="0">
              <a:spcBef>
                <a:spcPts val="0"/>
              </a:spcBef>
              <a:spcAft>
                <a:spcPts val="0"/>
              </a:spcAft>
              <a:buNone/>
            </a:pPr>
            <a:endParaRPr sz="3822"/>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49" name="Google Shape;249;p43"/>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b) Identify two examples of transactional data and explain how these transactional data are relevant to DMM’s needs. (Your examples must be clearly linked to the case details.)</a:t>
            </a:r>
            <a:endParaRPr sz="1407"/>
          </a:p>
          <a:p>
            <a:pPr marL="0" lvl="0" indent="0" algn="l" rtl="0">
              <a:spcBef>
                <a:spcPts val="1400"/>
              </a:spcBef>
              <a:spcAft>
                <a:spcPts val="0"/>
              </a:spcAft>
              <a:buNone/>
            </a:pPr>
            <a:r>
              <a:rPr lang="en" sz="1700" b="1"/>
              <a:t>1. Customer Personal Information</a:t>
            </a:r>
            <a:endParaRPr sz="1700" b="1"/>
          </a:p>
          <a:p>
            <a:pPr marL="457200" lvl="0" indent="-336550" algn="l" rtl="0">
              <a:spcBef>
                <a:spcPts val="400"/>
              </a:spcBef>
              <a:spcAft>
                <a:spcPts val="0"/>
              </a:spcAft>
              <a:buSzPts val="1700"/>
              <a:buChar char="-"/>
            </a:pPr>
            <a:r>
              <a:rPr lang="en" sz="1900" b="1"/>
              <a:t>Relevance</a:t>
            </a:r>
            <a:r>
              <a:rPr lang="en" sz="1700"/>
              <a:t>: This information is vital for </a:t>
            </a:r>
            <a:r>
              <a:rPr lang="en" sz="1700" b="1"/>
              <a:t>verifying customer identity</a:t>
            </a:r>
            <a:r>
              <a:rPr lang="en" sz="1700"/>
              <a:t>, </a:t>
            </a:r>
            <a:r>
              <a:rPr lang="en" sz="1700" b="1"/>
              <a:t>contacting</a:t>
            </a:r>
            <a:r>
              <a:rPr lang="en" sz="1700"/>
              <a:t> them about their booking, and </a:t>
            </a:r>
            <a:r>
              <a:rPr lang="en" sz="1700" b="1"/>
              <a:t>sending confirmations or follow-ups</a:t>
            </a:r>
            <a:r>
              <a:rPr lang="en" sz="1700"/>
              <a:t>. Accurate customer details help DMM provide a personalized experience, like sending reminders for future rentals or personalized offers.</a:t>
            </a:r>
            <a:endParaRPr sz="1507"/>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3: Data</a:t>
            </a:r>
            <a:endParaRPr sz="3933"/>
          </a:p>
          <a:p>
            <a:pPr marL="0" lvl="0" indent="0" algn="l" rtl="0">
              <a:spcBef>
                <a:spcPts val="0"/>
              </a:spcBef>
              <a:spcAft>
                <a:spcPts val="0"/>
              </a:spcAft>
              <a:buNone/>
            </a:pPr>
            <a:endParaRPr sz="3822"/>
          </a:p>
          <a:p>
            <a:pPr marL="0" lvl="0" indent="0" algn="l" rtl="0">
              <a:spcBef>
                <a:spcPts val="0"/>
              </a:spcBef>
              <a:spcAft>
                <a:spcPts val="0"/>
              </a:spcAft>
              <a:buNone/>
            </a:pPr>
            <a:endParaRPr sz="3822"/>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55" name="Google Shape;255;p44"/>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b) Identify two examples of transactional data and explain how these transactional data are relevant to DMM’s needs. (Your examples must be clearly linked to the case details.)</a:t>
            </a:r>
            <a:endParaRPr sz="1407"/>
          </a:p>
          <a:p>
            <a:pPr marL="0" lvl="0" indent="0" algn="l" rtl="0">
              <a:spcBef>
                <a:spcPts val="1400"/>
              </a:spcBef>
              <a:spcAft>
                <a:spcPts val="0"/>
              </a:spcAft>
              <a:buNone/>
            </a:pPr>
            <a:r>
              <a:rPr lang="en" sz="1700" b="1">
                <a:latin typeface="Arial"/>
                <a:ea typeface="Arial"/>
                <a:cs typeface="Arial"/>
                <a:sym typeface="Arial"/>
              </a:rPr>
              <a:t>2. Customer Feedback and Ratings</a:t>
            </a:r>
            <a:endParaRPr sz="1700" b="1">
              <a:latin typeface="Arial"/>
              <a:ea typeface="Arial"/>
              <a:cs typeface="Arial"/>
              <a:sym typeface="Arial"/>
            </a:endParaRPr>
          </a:p>
          <a:p>
            <a:pPr marL="0" lvl="0" indent="0" algn="l" rtl="0">
              <a:spcBef>
                <a:spcPts val="1400"/>
              </a:spcBef>
              <a:spcAft>
                <a:spcPts val="0"/>
              </a:spcAft>
              <a:buNone/>
            </a:pPr>
            <a:r>
              <a:rPr lang="en" sz="1700" b="1">
                <a:latin typeface="Arial"/>
                <a:ea typeface="Arial"/>
                <a:cs typeface="Arial"/>
                <a:sym typeface="Arial"/>
              </a:rPr>
              <a:t>Example Feedback Data</a:t>
            </a:r>
            <a:r>
              <a:rPr lang="en" sz="1700">
                <a:latin typeface="Arial"/>
                <a:ea typeface="Arial"/>
                <a:cs typeface="Arial"/>
                <a:sym typeface="Arial"/>
              </a:rPr>
              <a:t>:</a:t>
            </a:r>
            <a:endParaRPr sz="1700">
              <a:latin typeface="Arial"/>
              <a:ea typeface="Arial"/>
              <a:cs typeface="Arial"/>
              <a:sym typeface="Arial"/>
            </a:endParaRPr>
          </a:p>
          <a:p>
            <a:pPr marL="457200" lvl="0" indent="-336550" algn="l" rtl="0">
              <a:spcBef>
                <a:spcPts val="1200"/>
              </a:spcBef>
              <a:spcAft>
                <a:spcPts val="0"/>
              </a:spcAft>
              <a:buSzPts val="1700"/>
              <a:buFont typeface="Arial"/>
              <a:buChar char="-"/>
            </a:pPr>
            <a:r>
              <a:rPr lang="en" sz="1700" b="1">
                <a:latin typeface="Arial"/>
                <a:ea typeface="Arial"/>
                <a:cs typeface="Arial"/>
                <a:sym typeface="Arial"/>
              </a:rPr>
              <a:t>Rental ID</a:t>
            </a:r>
            <a:r>
              <a:rPr lang="en" sz="1700">
                <a:latin typeface="Arial"/>
                <a:ea typeface="Arial"/>
                <a:cs typeface="Arial"/>
                <a:sym typeface="Arial"/>
              </a:rPr>
              <a:t>: RNT-005678</a:t>
            </a:r>
            <a:endParaRPr sz="1700">
              <a:latin typeface="Arial"/>
              <a:ea typeface="Arial"/>
              <a:cs typeface="Arial"/>
              <a:sym typeface="Arial"/>
            </a:endParaRPr>
          </a:p>
          <a:p>
            <a:pPr marL="457200" lvl="0" indent="-336550" algn="l" rtl="0">
              <a:spcBef>
                <a:spcPts val="0"/>
              </a:spcBef>
              <a:spcAft>
                <a:spcPts val="0"/>
              </a:spcAft>
              <a:buSzPts val="1700"/>
              <a:buFont typeface="Arial"/>
              <a:buChar char="-"/>
            </a:pPr>
            <a:r>
              <a:rPr lang="en" sz="1700" b="1">
                <a:latin typeface="Arial"/>
                <a:ea typeface="Arial"/>
                <a:cs typeface="Arial"/>
                <a:sym typeface="Arial"/>
              </a:rPr>
              <a:t>Customer ID</a:t>
            </a:r>
            <a:r>
              <a:rPr lang="en" sz="1700">
                <a:latin typeface="Arial"/>
                <a:ea typeface="Arial"/>
                <a:cs typeface="Arial"/>
                <a:sym typeface="Arial"/>
              </a:rPr>
              <a:t>: CUS-001234</a:t>
            </a:r>
            <a:endParaRPr sz="1700">
              <a:latin typeface="Arial"/>
              <a:ea typeface="Arial"/>
              <a:cs typeface="Arial"/>
              <a:sym typeface="Arial"/>
            </a:endParaRPr>
          </a:p>
          <a:p>
            <a:pPr marL="457200" lvl="0" indent="-336550" algn="l" rtl="0">
              <a:spcBef>
                <a:spcPts val="0"/>
              </a:spcBef>
              <a:spcAft>
                <a:spcPts val="0"/>
              </a:spcAft>
              <a:buSzPts val="1700"/>
              <a:buFont typeface="Arial"/>
              <a:buChar char="-"/>
            </a:pPr>
            <a:r>
              <a:rPr lang="en" sz="1700" b="1">
                <a:latin typeface="Arial"/>
                <a:ea typeface="Arial"/>
                <a:cs typeface="Arial"/>
                <a:sym typeface="Arial"/>
              </a:rPr>
              <a:t>Rating Score</a:t>
            </a:r>
            <a:r>
              <a:rPr lang="en" sz="1700">
                <a:latin typeface="Arial"/>
                <a:ea typeface="Arial"/>
                <a:cs typeface="Arial"/>
                <a:sym typeface="Arial"/>
              </a:rPr>
              <a:t>: 5 stars</a:t>
            </a:r>
            <a:endParaRPr sz="1700">
              <a:latin typeface="Arial"/>
              <a:ea typeface="Arial"/>
              <a:cs typeface="Arial"/>
              <a:sym typeface="Arial"/>
            </a:endParaRPr>
          </a:p>
          <a:p>
            <a:pPr marL="457200" lvl="0" indent="-336550" algn="l" rtl="0">
              <a:spcBef>
                <a:spcPts val="0"/>
              </a:spcBef>
              <a:spcAft>
                <a:spcPts val="0"/>
              </a:spcAft>
              <a:buSzPts val="1700"/>
              <a:buFont typeface="Arial"/>
              <a:buChar char="-"/>
            </a:pPr>
            <a:r>
              <a:rPr lang="en" sz="1700" b="1">
                <a:latin typeface="Arial"/>
                <a:ea typeface="Arial"/>
                <a:cs typeface="Arial"/>
                <a:sym typeface="Arial"/>
              </a:rPr>
              <a:t>Comments</a:t>
            </a:r>
            <a:r>
              <a:rPr lang="en" sz="1700">
                <a:latin typeface="Arial"/>
                <a:ea typeface="Arial"/>
                <a:cs typeface="Arial"/>
                <a:sym typeface="Arial"/>
              </a:rPr>
              <a:t>: "The bike was in great condition, and customer service was quick to assist with questions. Would recommend!"</a:t>
            </a:r>
            <a:endParaRPr sz="1507"/>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3: Data</a:t>
            </a:r>
            <a:endParaRPr sz="3933"/>
          </a:p>
          <a:p>
            <a:pPr marL="0" lvl="0" indent="0" algn="l" rtl="0">
              <a:spcBef>
                <a:spcPts val="0"/>
              </a:spcBef>
              <a:spcAft>
                <a:spcPts val="0"/>
              </a:spcAft>
              <a:buNone/>
            </a:pPr>
            <a:endParaRPr sz="3822"/>
          </a:p>
          <a:p>
            <a:pPr marL="0" lvl="0" indent="0" algn="l" rtl="0">
              <a:spcBef>
                <a:spcPts val="0"/>
              </a:spcBef>
              <a:spcAft>
                <a:spcPts val="0"/>
              </a:spcAft>
              <a:buNone/>
            </a:pPr>
            <a:endParaRPr sz="3822"/>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61" name="Google Shape;261;p45"/>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b) Identify two examples of transactional data and explain how these transactional data are relevant to DMM’s needs. (Your examples must be clearly linked to the case details.)</a:t>
            </a:r>
            <a:endParaRPr sz="1407"/>
          </a:p>
          <a:p>
            <a:pPr marL="0" lvl="0" indent="0" algn="l" rtl="0">
              <a:spcBef>
                <a:spcPts val="1400"/>
              </a:spcBef>
              <a:spcAft>
                <a:spcPts val="0"/>
              </a:spcAft>
              <a:buNone/>
            </a:pPr>
            <a:r>
              <a:rPr lang="en" sz="1700" b="1">
                <a:latin typeface="Arial"/>
                <a:ea typeface="Arial"/>
                <a:cs typeface="Arial"/>
                <a:sym typeface="Arial"/>
              </a:rPr>
              <a:t>2. Customer Feedback and Ratings</a:t>
            </a:r>
            <a:endParaRPr sz="1700" b="1">
              <a:latin typeface="Arial"/>
              <a:ea typeface="Arial"/>
              <a:cs typeface="Arial"/>
              <a:sym typeface="Arial"/>
            </a:endParaRPr>
          </a:p>
          <a:p>
            <a:pPr marL="457200" lvl="0" indent="-336550" algn="l" rtl="0">
              <a:spcBef>
                <a:spcPts val="1200"/>
              </a:spcBef>
              <a:spcAft>
                <a:spcPts val="0"/>
              </a:spcAft>
              <a:buSzPts val="1700"/>
              <a:buFont typeface="Open Sans Medium"/>
              <a:buChar char="-"/>
            </a:pPr>
            <a:r>
              <a:rPr lang="en" sz="1700" b="1"/>
              <a:t>Relevance</a:t>
            </a:r>
            <a:r>
              <a:rPr lang="en" sz="1700">
                <a:latin typeface="Open Sans Medium"/>
                <a:ea typeface="Open Sans Medium"/>
                <a:cs typeface="Open Sans Medium"/>
                <a:sym typeface="Open Sans Medium"/>
              </a:rPr>
              <a:t>: Feedback and ratings allow DMM to </a:t>
            </a:r>
            <a:r>
              <a:rPr lang="en" sz="1700" b="1"/>
              <a:t>monitor customer satisfaction and address areas for improvement</a:t>
            </a:r>
            <a:r>
              <a:rPr lang="en" sz="1700">
                <a:latin typeface="Open Sans Medium"/>
                <a:ea typeface="Open Sans Medium"/>
                <a:cs typeface="Open Sans Medium"/>
                <a:sym typeface="Open Sans Medium"/>
              </a:rPr>
              <a:t>. Positive feedback can be showcased on the website to build credibility, while </a:t>
            </a:r>
            <a:r>
              <a:rPr lang="en" sz="1700" b="1"/>
              <a:t>any negative feedback alerts the team to potential issues</a:t>
            </a:r>
            <a:r>
              <a:rPr lang="en" sz="1700">
                <a:latin typeface="Open Sans Medium"/>
                <a:ea typeface="Open Sans Medium"/>
                <a:cs typeface="Open Sans Medium"/>
                <a:sym typeface="Open Sans Medium"/>
              </a:rPr>
              <a:t>, such as service quality or bike maintenance, allowing for quick corrective actions.</a:t>
            </a:r>
            <a:endParaRPr sz="1507"/>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4: Business Function</a:t>
            </a:r>
            <a:endParaRPr sz="3933"/>
          </a:p>
          <a:p>
            <a:pPr marL="0" lvl="0" indent="0" algn="l" rtl="0">
              <a:spcBef>
                <a:spcPts val="0"/>
              </a:spcBef>
              <a:spcAft>
                <a:spcPts val="0"/>
              </a:spcAft>
              <a:buNone/>
            </a:pPr>
            <a:r>
              <a:rPr lang="en" sz="3933"/>
              <a:t> </a:t>
            </a:r>
            <a:endParaRPr sz="3933"/>
          </a:p>
          <a:p>
            <a:pPr marL="0" lvl="0" indent="0" algn="l" rtl="0">
              <a:spcBef>
                <a:spcPts val="0"/>
              </a:spcBef>
              <a:spcAft>
                <a:spcPts val="0"/>
              </a:spcAft>
              <a:buNone/>
            </a:pPr>
            <a:endParaRPr sz="3822"/>
          </a:p>
          <a:p>
            <a:pPr marL="0" lvl="0" indent="0" algn="l" rtl="0">
              <a:spcBef>
                <a:spcPts val="0"/>
              </a:spcBef>
              <a:spcAft>
                <a:spcPts val="0"/>
              </a:spcAft>
              <a:buNone/>
            </a:pPr>
            <a:endParaRPr sz="3822"/>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67" name="Google Shape;267;p46"/>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a) Choose ONE business function and explain how data from the website could be used to support it. Explain your answer with an example from the case.</a:t>
            </a:r>
            <a:endParaRPr sz="1407"/>
          </a:p>
          <a:p>
            <a:pPr marL="0" lvl="0" indent="0" algn="l" rtl="0">
              <a:lnSpc>
                <a:spcPct val="130000"/>
              </a:lnSpc>
              <a:spcBef>
                <a:spcPts val="1200"/>
              </a:spcBef>
              <a:spcAft>
                <a:spcPts val="0"/>
              </a:spcAft>
              <a:buNone/>
            </a:pPr>
            <a:r>
              <a:rPr lang="en" sz="1700" b="1"/>
              <a:t>Chosen Business Function: </a:t>
            </a:r>
            <a:r>
              <a:rPr lang="en" sz="1700" b="1" i="1"/>
              <a:t>Marketing</a:t>
            </a:r>
            <a:endParaRPr sz="1700" b="1" i="1"/>
          </a:p>
          <a:p>
            <a:pPr marL="457200" lvl="0" indent="-336550" algn="l" rtl="0">
              <a:spcBef>
                <a:spcPts val="1200"/>
              </a:spcBef>
              <a:spcAft>
                <a:spcPts val="0"/>
              </a:spcAft>
              <a:buSzPts val="1700"/>
              <a:buFont typeface="Arial"/>
              <a:buChar char="-"/>
            </a:pPr>
            <a:r>
              <a:rPr lang="en" sz="1700" b="1"/>
              <a:t>Explanation</a:t>
            </a:r>
            <a:r>
              <a:rPr lang="en" sz="1700"/>
              <a:t>: The website is a key tool for </a:t>
            </a:r>
            <a:r>
              <a:rPr lang="en" sz="1700" b="1"/>
              <a:t>collecting and analyzing customer data, which is essential for effective marketing strategies</a:t>
            </a:r>
            <a:r>
              <a:rPr lang="en" sz="1700"/>
              <a:t>. By tracking website interactions, DMM Go can gain insights into customer preferences, rental patterns, and demographics.</a:t>
            </a:r>
            <a:endParaRPr sz="1507"/>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4: Business Function</a:t>
            </a:r>
            <a:endParaRPr sz="3933"/>
          </a:p>
          <a:p>
            <a:pPr marL="0" lvl="0" indent="0" algn="l" rtl="0">
              <a:spcBef>
                <a:spcPts val="0"/>
              </a:spcBef>
              <a:spcAft>
                <a:spcPts val="0"/>
              </a:spcAft>
              <a:buNone/>
            </a:pPr>
            <a:r>
              <a:rPr lang="en" sz="3933"/>
              <a:t> </a:t>
            </a:r>
            <a:endParaRPr sz="3933"/>
          </a:p>
          <a:p>
            <a:pPr marL="0" lvl="0" indent="0" algn="l" rtl="0">
              <a:spcBef>
                <a:spcPts val="0"/>
              </a:spcBef>
              <a:spcAft>
                <a:spcPts val="0"/>
              </a:spcAft>
              <a:buNone/>
            </a:pPr>
            <a:endParaRPr sz="3822"/>
          </a:p>
          <a:p>
            <a:pPr marL="0" lvl="0" indent="0" algn="l" rtl="0">
              <a:spcBef>
                <a:spcPts val="0"/>
              </a:spcBef>
              <a:spcAft>
                <a:spcPts val="0"/>
              </a:spcAft>
              <a:buNone/>
            </a:pPr>
            <a:endParaRPr sz="3822"/>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73" name="Google Shape;273;p47"/>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a) Choose ONE business function and explain how data from the website could be used to support it. Explain your answer with an example from the case.</a:t>
            </a:r>
            <a:endParaRPr sz="1407"/>
          </a:p>
          <a:p>
            <a:pPr marL="0" lvl="0" indent="0" algn="l" rtl="0">
              <a:lnSpc>
                <a:spcPct val="130000"/>
              </a:lnSpc>
              <a:spcBef>
                <a:spcPts val="1200"/>
              </a:spcBef>
              <a:spcAft>
                <a:spcPts val="0"/>
              </a:spcAft>
              <a:buNone/>
            </a:pPr>
            <a:r>
              <a:rPr lang="en" sz="1700" b="1"/>
              <a:t>Chosen Business Function: </a:t>
            </a:r>
            <a:r>
              <a:rPr lang="en" sz="1700" b="1" i="1"/>
              <a:t>Marketing</a:t>
            </a:r>
            <a:endParaRPr sz="1700" b="1" i="1"/>
          </a:p>
          <a:p>
            <a:pPr marL="0" lvl="0" indent="0" algn="l" rtl="0">
              <a:spcBef>
                <a:spcPts val="1200"/>
              </a:spcBef>
              <a:spcAft>
                <a:spcPts val="0"/>
              </a:spcAft>
              <a:buNone/>
            </a:pPr>
            <a:r>
              <a:rPr lang="en" sz="1700" b="1"/>
              <a:t>Example</a:t>
            </a:r>
            <a:r>
              <a:rPr lang="en" sz="1700"/>
              <a:t>:</a:t>
            </a:r>
            <a:endParaRPr sz="1700"/>
          </a:p>
          <a:p>
            <a:pPr marL="457200" lvl="0" indent="-336550" algn="l" rtl="0">
              <a:spcBef>
                <a:spcPts val="1200"/>
              </a:spcBef>
              <a:spcAft>
                <a:spcPts val="0"/>
              </a:spcAft>
              <a:buSzPts val="1700"/>
              <a:buChar char="-"/>
            </a:pPr>
            <a:r>
              <a:rPr lang="en" sz="1700" b="1"/>
              <a:t>Data Collection</a:t>
            </a:r>
            <a:r>
              <a:rPr lang="en" sz="1700"/>
              <a:t>: Website data can </a:t>
            </a:r>
            <a:r>
              <a:rPr lang="en" sz="1700" b="1"/>
              <a:t>include customer</a:t>
            </a:r>
            <a:r>
              <a:rPr lang="en" sz="1700"/>
              <a:t> </a:t>
            </a:r>
            <a:r>
              <a:rPr lang="en" sz="1700" b="1"/>
              <a:t>demographics</a:t>
            </a:r>
            <a:r>
              <a:rPr lang="en" sz="1700"/>
              <a:t> (such as age, location, and nationality), popular pages (such as specific bike models or service types), and booking behaviors (like peak booking times or preferred rental durations).</a:t>
            </a:r>
            <a:endParaRPr sz="1507"/>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4: Business Function</a:t>
            </a:r>
            <a:endParaRPr sz="3933"/>
          </a:p>
          <a:p>
            <a:pPr marL="0" lvl="0" indent="0" algn="l" rtl="0">
              <a:spcBef>
                <a:spcPts val="0"/>
              </a:spcBef>
              <a:spcAft>
                <a:spcPts val="0"/>
              </a:spcAft>
              <a:buNone/>
            </a:pPr>
            <a:r>
              <a:rPr lang="en" sz="3933"/>
              <a:t> </a:t>
            </a:r>
            <a:endParaRPr sz="3933"/>
          </a:p>
          <a:p>
            <a:pPr marL="0" lvl="0" indent="0" algn="l" rtl="0">
              <a:spcBef>
                <a:spcPts val="0"/>
              </a:spcBef>
              <a:spcAft>
                <a:spcPts val="0"/>
              </a:spcAft>
              <a:buNone/>
            </a:pPr>
            <a:endParaRPr sz="3822"/>
          </a:p>
          <a:p>
            <a:pPr marL="0" lvl="0" indent="0" algn="l" rtl="0">
              <a:spcBef>
                <a:spcPts val="0"/>
              </a:spcBef>
              <a:spcAft>
                <a:spcPts val="0"/>
              </a:spcAft>
              <a:buNone/>
            </a:pPr>
            <a:endParaRPr sz="3822"/>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79" name="Google Shape;279;p48"/>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a) Choose ONE business function and explain how data from the website could be used to support it. Explain your answer with an example from the case.</a:t>
            </a:r>
            <a:endParaRPr sz="1407"/>
          </a:p>
          <a:p>
            <a:pPr marL="0" lvl="0" indent="0" algn="l" rtl="0">
              <a:lnSpc>
                <a:spcPct val="130000"/>
              </a:lnSpc>
              <a:spcBef>
                <a:spcPts val="1200"/>
              </a:spcBef>
              <a:spcAft>
                <a:spcPts val="0"/>
              </a:spcAft>
              <a:buNone/>
            </a:pPr>
            <a:r>
              <a:rPr lang="en" sz="1700" b="1"/>
              <a:t>Chosen Business Function: </a:t>
            </a:r>
            <a:r>
              <a:rPr lang="en" sz="1700" b="1" i="1"/>
              <a:t>Marketing</a:t>
            </a:r>
            <a:endParaRPr sz="1700" b="1" i="1"/>
          </a:p>
          <a:p>
            <a:pPr marL="0" lvl="0" indent="0" algn="l" rtl="0">
              <a:spcBef>
                <a:spcPts val="1200"/>
              </a:spcBef>
              <a:spcAft>
                <a:spcPts val="1200"/>
              </a:spcAft>
              <a:buNone/>
            </a:pPr>
            <a:r>
              <a:rPr lang="en" sz="1700" b="1"/>
              <a:t>Example</a:t>
            </a:r>
            <a:r>
              <a:rPr lang="en" sz="1700"/>
              <a:t>:</a:t>
            </a:r>
            <a:endParaRPr sz="1507"/>
          </a:p>
        </p:txBody>
      </p:sp>
      <p:pic>
        <p:nvPicPr>
          <p:cNvPr id="280" name="Google Shape;280;p48"/>
          <p:cNvPicPr preferRelativeResize="0"/>
          <p:nvPr/>
        </p:nvPicPr>
        <p:blipFill>
          <a:blip r:embed="rId3">
            <a:alphaModFix/>
          </a:blip>
          <a:stretch>
            <a:fillRect/>
          </a:stretch>
        </p:blipFill>
        <p:spPr>
          <a:xfrm>
            <a:off x="1026775" y="2855850"/>
            <a:ext cx="3046500" cy="1453750"/>
          </a:xfrm>
          <a:prstGeom prst="rect">
            <a:avLst/>
          </a:prstGeom>
          <a:noFill/>
          <a:ln>
            <a:noFill/>
          </a:ln>
        </p:spPr>
      </p:pic>
      <p:pic>
        <p:nvPicPr>
          <p:cNvPr id="281" name="Google Shape;281;p48"/>
          <p:cNvPicPr preferRelativeResize="0"/>
          <p:nvPr/>
        </p:nvPicPr>
        <p:blipFill>
          <a:blip r:embed="rId4">
            <a:alphaModFix/>
          </a:blip>
          <a:stretch>
            <a:fillRect/>
          </a:stretch>
        </p:blipFill>
        <p:spPr>
          <a:xfrm>
            <a:off x="4891025" y="2855850"/>
            <a:ext cx="3046499" cy="14537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4: Business Function</a:t>
            </a:r>
            <a:endParaRPr sz="3933"/>
          </a:p>
          <a:p>
            <a:pPr marL="0" lvl="0" indent="0" algn="l" rtl="0">
              <a:spcBef>
                <a:spcPts val="0"/>
              </a:spcBef>
              <a:spcAft>
                <a:spcPts val="0"/>
              </a:spcAft>
              <a:buNone/>
            </a:pPr>
            <a:r>
              <a:rPr lang="en" sz="3933"/>
              <a:t> </a:t>
            </a:r>
            <a:endParaRPr sz="3933"/>
          </a:p>
          <a:p>
            <a:pPr marL="0" lvl="0" indent="0" algn="l" rtl="0">
              <a:spcBef>
                <a:spcPts val="0"/>
              </a:spcBef>
              <a:spcAft>
                <a:spcPts val="0"/>
              </a:spcAft>
              <a:buNone/>
            </a:pPr>
            <a:endParaRPr sz="3822"/>
          </a:p>
          <a:p>
            <a:pPr marL="0" lvl="0" indent="0" algn="l" rtl="0">
              <a:spcBef>
                <a:spcPts val="0"/>
              </a:spcBef>
              <a:spcAft>
                <a:spcPts val="0"/>
              </a:spcAft>
              <a:buNone/>
            </a:pPr>
            <a:endParaRPr sz="3822"/>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87" name="Google Shape;287;p49"/>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a) Choose ONE business function and explain how data from the website could be used to support it. Explain your answer with an example from the case.</a:t>
            </a:r>
            <a:endParaRPr sz="1407"/>
          </a:p>
          <a:p>
            <a:pPr marL="0" lvl="0" indent="0" algn="l" rtl="0">
              <a:lnSpc>
                <a:spcPct val="130000"/>
              </a:lnSpc>
              <a:spcBef>
                <a:spcPts val="1200"/>
              </a:spcBef>
              <a:spcAft>
                <a:spcPts val="0"/>
              </a:spcAft>
              <a:buNone/>
            </a:pPr>
            <a:r>
              <a:rPr lang="en" sz="1700" b="1"/>
              <a:t>Chosen Business Function: </a:t>
            </a:r>
            <a:r>
              <a:rPr lang="en" sz="1700" b="1" i="1"/>
              <a:t>Marketing</a:t>
            </a:r>
            <a:endParaRPr sz="1700" b="1" i="1"/>
          </a:p>
          <a:p>
            <a:pPr marL="0" lvl="0" indent="0" algn="l" rtl="0">
              <a:spcBef>
                <a:spcPts val="1200"/>
              </a:spcBef>
              <a:spcAft>
                <a:spcPts val="0"/>
              </a:spcAft>
              <a:buNone/>
            </a:pPr>
            <a:r>
              <a:rPr lang="en" sz="1700" b="1"/>
              <a:t>Example</a:t>
            </a:r>
            <a:r>
              <a:rPr lang="en" sz="1700"/>
              <a:t>:</a:t>
            </a:r>
            <a:endParaRPr sz="1700"/>
          </a:p>
          <a:p>
            <a:pPr marL="457200" lvl="0" indent="-336550" algn="l" rtl="0">
              <a:spcBef>
                <a:spcPts val="1200"/>
              </a:spcBef>
              <a:spcAft>
                <a:spcPts val="0"/>
              </a:spcAft>
              <a:buSzPts val="1700"/>
              <a:buChar char="-"/>
            </a:pPr>
            <a:r>
              <a:rPr lang="en" sz="1700" b="1"/>
              <a:t>How It Supports Marketing</a:t>
            </a:r>
            <a:r>
              <a:rPr lang="en" sz="1700"/>
              <a:t>: With this data, DMM Go </a:t>
            </a:r>
            <a:r>
              <a:rPr lang="en" sz="1700" b="1"/>
              <a:t>can create targeted marketing campaigns</a:t>
            </a:r>
            <a:r>
              <a:rPr lang="en" sz="1700"/>
              <a:t>. For example, if website data shows that a specific type of bike or package is popular among a certain age group, DMM Go can develop promotions tailored to this audience. Seasonal trends identified from booking data can also inform marketing campaigns around holidays or high tourist seasons.</a:t>
            </a:r>
            <a:endParaRPr sz="1507"/>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5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4: Business Function</a:t>
            </a:r>
            <a:endParaRPr sz="3933"/>
          </a:p>
          <a:p>
            <a:pPr marL="0" lvl="0" indent="0" algn="l" rtl="0">
              <a:spcBef>
                <a:spcPts val="0"/>
              </a:spcBef>
              <a:spcAft>
                <a:spcPts val="0"/>
              </a:spcAft>
              <a:buNone/>
            </a:pPr>
            <a:r>
              <a:rPr lang="en" sz="3933"/>
              <a:t> </a:t>
            </a:r>
            <a:endParaRPr sz="3933"/>
          </a:p>
          <a:p>
            <a:pPr marL="0" lvl="0" indent="0" algn="l" rtl="0">
              <a:spcBef>
                <a:spcPts val="0"/>
              </a:spcBef>
              <a:spcAft>
                <a:spcPts val="0"/>
              </a:spcAft>
              <a:buNone/>
            </a:pPr>
            <a:endParaRPr sz="3822"/>
          </a:p>
          <a:p>
            <a:pPr marL="0" lvl="0" indent="0" algn="l" rtl="0">
              <a:spcBef>
                <a:spcPts val="0"/>
              </a:spcBef>
              <a:spcAft>
                <a:spcPts val="0"/>
              </a:spcAft>
              <a:buNone/>
            </a:pPr>
            <a:endParaRPr sz="3822"/>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93" name="Google Shape;293;p50"/>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b) Identify two specific examples of IS-generated reports that would be useful for this purpose. (Briefly explain what the reports might show and why these would be useful in the case of DMM.)</a:t>
            </a:r>
            <a:endParaRPr sz="1407"/>
          </a:p>
          <a:p>
            <a:pPr marL="0" lvl="0" indent="0" algn="l" rtl="0">
              <a:spcBef>
                <a:spcPts val="1400"/>
              </a:spcBef>
              <a:spcAft>
                <a:spcPts val="0"/>
              </a:spcAft>
              <a:buNone/>
            </a:pPr>
            <a:r>
              <a:rPr lang="en" sz="1700" b="1"/>
              <a:t>1. Booking Trend Report</a:t>
            </a:r>
            <a:endParaRPr sz="1700" b="1"/>
          </a:p>
          <a:p>
            <a:pPr marL="457200" lvl="0" indent="-336550" algn="l" rtl="0">
              <a:spcBef>
                <a:spcPts val="1200"/>
              </a:spcBef>
              <a:spcAft>
                <a:spcPts val="0"/>
              </a:spcAft>
              <a:buSzPts val="1700"/>
              <a:buChar char="-"/>
            </a:pPr>
            <a:r>
              <a:rPr lang="en" sz="1700" b="1"/>
              <a:t>Content</a:t>
            </a:r>
            <a:r>
              <a:rPr lang="en" sz="1700"/>
              <a:t>: This report </a:t>
            </a:r>
            <a:r>
              <a:rPr lang="en" sz="1700" b="1"/>
              <a:t>analyzes</a:t>
            </a:r>
            <a:r>
              <a:rPr lang="en" sz="1700"/>
              <a:t> patterns in </a:t>
            </a:r>
            <a:r>
              <a:rPr lang="en" sz="1700" b="1"/>
              <a:t>bookings over time</a:t>
            </a:r>
            <a:r>
              <a:rPr lang="en" sz="1700"/>
              <a:t>, focusing on aspects like:</a:t>
            </a:r>
            <a:endParaRPr sz="1700"/>
          </a:p>
          <a:p>
            <a:pPr marL="914400" lvl="1" indent="-336550" algn="l" rtl="0">
              <a:spcBef>
                <a:spcPts val="0"/>
              </a:spcBef>
              <a:spcAft>
                <a:spcPts val="0"/>
              </a:spcAft>
              <a:buClr>
                <a:schemeClr val="dk2"/>
              </a:buClr>
              <a:buSzPts val="1700"/>
              <a:buFont typeface="Arial"/>
              <a:buChar char="❏"/>
            </a:pPr>
            <a:r>
              <a:rPr lang="en" sz="1700" b="1"/>
              <a:t>Peak Booking Periods</a:t>
            </a:r>
            <a:r>
              <a:rPr lang="en" sz="1700"/>
              <a:t>: Identifies high-demand times, such as weekends, holidays, and tourist seasons.</a:t>
            </a:r>
            <a:endParaRPr sz="1700"/>
          </a:p>
          <a:p>
            <a:pPr marL="914400" lvl="1" indent="-336550" algn="l" rtl="0">
              <a:spcBef>
                <a:spcPts val="0"/>
              </a:spcBef>
              <a:spcAft>
                <a:spcPts val="0"/>
              </a:spcAft>
              <a:buClr>
                <a:schemeClr val="dk2"/>
              </a:buClr>
              <a:buSzPts val="1700"/>
              <a:buFont typeface="Arial"/>
              <a:buChar char="❏"/>
            </a:pPr>
            <a:r>
              <a:rPr lang="en" sz="1700" b="1"/>
              <a:t>Popular Rental Durations</a:t>
            </a:r>
            <a:r>
              <a:rPr lang="en" sz="1700"/>
              <a:t>: Shows the most common rental periods (e.g., 1 day, 2-3 days, 1 week).</a:t>
            </a:r>
            <a:endParaRPr sz="1700"/>
          </a:p>
          <a:p>
            <a:pPr marL="914400" lvl="1" indent="-336550" algn="l" rtl="0">
              <a:spcBef>
                <a:spcPts val="0"/>
              </a:spcBef>
              <a:spcAft>
                <a:spcPts val="0"/>
              </a:spcAft>
              <a:buClr>
                <a:schemeClr val="dk2"/>
              </a:buClr>
              <a:buSzPts val="1700"/>
              <a:buFont typeface="Arial"/>
              <a:buChar char="❏"/>
            </a:pPr>
            <a:r>
              <a:rPr lang="en" sz="1700" b="1"/>
              <a:t>Top Motorbike Models</a:t>
            </a:r>
            <a:r>
              <a:rPr lang="en" sz="1700"/>
              <a:t>: Highlights which motorbikes are rented most frequently.</a:t>
            </a:r>
            <a:endParaRPr sz="1507"/>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4: Business Function</a:t>
            </a:r>
            <a:endParaRPr sz="3933"/>
          </a:p>
          <a:p>
            <a:pPr marL="0" lvl="0" indent="0" algn="l" rtl="0">
              <a:spcBef>
                <a:spcPts val="0"/>
              </a:spcBef>
              <a:spcAft>
                <a:spcPts val="0"/>
              </a:spcAft>
              <a:buNone/>
            </a:pPr>
            <a:r>
              <a:rPr lang="en" sz="3933"/>
              <a:t> </a:t>
            </a:r>
            <a:endParaRPr sz="3933"/>
          </a:p>
          <a:p>
            <a:pPr marL="0" lvl="0" indent="0" algn="l" rtl="0">
              <a:spcBef>
                <a:spcPts val="0"/>
              </a:spcBef>
              <a:spcAft>
                <a:spcPts val="0"/>
              </a:spcAft>
              <a:buNone/>
            </a:pPr>
            <a:endParaRPr sz="3822"/>
          </a:p>
          <a:p>
            <a:pPr marL="0" lvl="0" indent="0" algn="l" rtl="0">
              <a:spcBef>
                <a:spcPts val="0"/>
              </a:spcBef>
              <a:spcAft>
                <a:spcPts val="0"/>
              </a:spcAft>
              <a:buNone/>
            </a:pPr>
            <a:endParaRPr sz="3822"/>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99" name="Google Shape;299;p51"/>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b) Identify two specific examples of IS-generated reports that would be useful for this purpose. (Briefly explain what the reports might show and why these would be useful in the case of DMM.)</a:t>
            </a:r>
            <a:endParaRPr sz="1407"/>
          </a:p>
          <a:p>
            <a:pPr marL="0" lvl="0" indent="0" algn="l" rtl="0">
              <a:spcBef>
                <a:spcPts val="1400"/>
              </a:spcBef>
              <a:spcAft>
                <a:spcPts val="0"/>
              </a:spcAft>
              <a:buNone/>
            </a:pPr>
            <a:r>
              <a:rPr lang="en" sz="1700" b="1"/>
              <a:t>1. Booking Trend Report</a:t>
            </a:r>
            <a:endParaRPr sz="1700" b="1"/>
          </a:p>
          <a:p>
            <a:pPr marL="457200" lvl="0" indent="-336550" algn="l" rtl="0">
              <a:spcBef>
                <a:spcPts val="1200"/>
              </a:spcBef>
              <a:spcAft>
                <a:spcPts val="0"/>
              </a:spcAft>
              <a:buClr>
                <a:schemeClr val="dk2"/>
              </a:buClr>
              <a:buSzPts val="1700"/>
              <a:buFont typeface="Arial"/>
              <a:buChar char="●"/>
            </a:pPr>
            <a:r>
              <a:rPr lang="en" sz="1700" b="1"/>
              <a:t>Usefulness</a:t>
            </a:r>
            <a:r>
              <a:rPr lang="en" sz="1700"/>
              <a:t>: By analyzing booking trends, DMM can </a:t>
            </a:r>
            <a:r>
              <a:rPr lang="en" sz="1700" b="1"/>
              <a:t>anticipate peak periods</a:t>
            </a:r>
            <a:r>
              <a:rPr lang="en" sz="1700"/>
              <a:t>, </a:t>
            </a:r>
            <a:r>
              <a:rPr lang="en" sz="1700" b="1"/>
              <a:t>adjust pricing</a:t>
            </a:r>
            <a:r>
              <a:rPr lang="en" sz="1700"/>
              <a:t> or </a:t>
            </a:r>
            <a:r>
              <a:rPr lang="en" sz="1700" b="1"/>
              <a:t>inventory to meet demand</a:t>
            </a:r>
            <a:r>
              <a:rPr lang="en" sz="1700"/>
              <a:t>, and </a:t>
            </a:r>
            <a:r>
              <a:rPr lang="en" sz="1700" b="1"/>
              <a:t>plan promotions around low-demand times</a:t>
            </a:r>
            <a:r>
              <a:rPr lang="en" sz="1700"/>
              <a:t>. </a:t>
            </a:r>
            <a:endParaRPr sz="1700"/>
          </a:p>
          <a:p>
            <a:pPr marL="914400" lvl="0" indent="-336550" algn="l" rtl="0">
              <a:spcBef>
                <a:spcPts val="0"/>
              </a:spcBef>
              <a:spcAft>
                <a:spcPts val="0"/>
              </a:spcAft>
              <a:buSzPts val="1700"/>
              <a:buChar char="-"/>
            </a:pPr>
            <a:r>
              <a:rPr lang="en" sz="1700"/>
              <a:t>For example, if data shows high bookings during summer, DMM can create early bird offers or bundle packages to attract more customers.</a:t>
            </a:r>
            <a:endParaRPr sz="1507"/>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990"/>
              <a:buFont typeface="Arial"/>
              <a:buNone/>
            </a:pPr>
            <a:r>
              <a:rPr lang="en" sz="3500"/>
              <a:t>Porter’s Strategies</a:t>
            </a:r>
            <a:endParaRPr sz="3500"/>
          </a:p>
          <a:p>
            <a:pPr marL="0" lvl="0" indent="0" algn="l" rtl="0">
              <a:spcBef>
                <a:spcPts val="0"/>
              </a:spcBef>
              <a:spcAft>
                <a:spcPts val="0"/>
              </a:spcAft>
              <a:buNone/>
            </a:pPr>
            <a:endParaRPr/>
          </a:p>
        </p:txBody>
      </p:sp>
      <p:sp>
        <p:nvSpPr>
          <p:cNvPr id="85" name="Google Shape;85;p16"/>
          <p:cNvSpPr txBox="1">
            <a:spLocks noGrp="1"/>
          </p:cNvSpPr>
          <p:nvPr>
            <p:ph type="body" idx="1"/>
          </p:nvPr>
        </p:nvSpPr>
        <p:spPr>
          <a:xfrm>
            <a:off x="311700" y="1152425"/>
            <a:ext cx="8520600" cy="39468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700" b="1"/>
              <a:t>3. Focus (or Niche Strategy)</a:t>
            </a:r>
            <a:endParaRPr sz="1700" b="1"/>
          </a:p>
          <a:p>
            <a:pPr marL="457200" lvl="0" indent="-336550" algn="l" rtl="0">
              <a:lnSpc>
                <a:spcPct val="130000"/>
              </a:lnSpc>
              <a:spcBef>
                <a:spcPts val="1200"/>
              </a:spcBef>
              <a:spcAft>
                <a:spcPts val="0"/>
              </a:spcAft>
              <a:buSzPts val="1700"/>
              <a:buChar char="❏"/>
            </a:pPr>
            <a:r>
              <a:rPr lang="en" sz="1700"/>
              <a:t> </a:t>
            </a:r>
            <a:r>
              <a:rPr lang="en" sz="1700" b="1"/>
              <a:t>Objective</a:t>
            </a:r>
            <a:r>
              <a:rPr lang="en" sz="1700"/>
              <a:t>: Target a specific, narrow market segment and serve it exceptionally well, rather than competing across the entire market.</a:t>
            </a:r>
            <a:endParaRPr sz="1700"/>
          </a:p>
          <a:p>
            <a:pPr marL="457200" lvl="0" indent="-336550" algn="l" rtl="0">
              <a:lnSpc>
                <a:spcPct val="130000"/>
              </a:lnSpc>
              <a:spcBef>
                <a:spcPts val="0"/>
              </a:spcBef>
              <a:spcAft>
                <a:spcPts val="0"/>
              </a:spcAft>
              <a:buSzPts val="1700"/>
              <a:buChar char="❏"/>
            </a:pPr>
            <a:r>
              <a:rPr lang="en" sz="1700"/>
              <a:t> </a:t>
            </a:r>
            <a:r>
              <a:rPr lang="en" sz="1700" b="1"/>
              <a:t>Two Types</a:t>
            </a:r>
            <a:r>
              <a:rPr lang="en" sz="1700"/>
              <a:t>:</a:t>
            </a:r>
            <a:endParaRPr sz="1700"/>
          </a:p>
          <a:p>
            <a:pPr marL="914400" lvl="0" indent="-336550" algn="l" rtl="0">
              <a:lnSpc>
                <a:spcPct val="130000"/>
              </a:lnSpc>
              <a:spcBef>
                <a:spcPts val="0"/>
              </a:spcBef>
              <a:spcAft>
                <a:spcPts val="0"/>
              </a:spcAft>
              <a:buSzPts val="1700"/>
              <a:buChar char="❖"/>
            </a:pPr>
            <a:r>
              <a:rPr lang="en" sz="1700"/>
              <a:t>Cost Focus: Be the lowest cost provider within a niche market.</a:t>
            </a:r>
            <a:endParaRPr sz="1700"/>
          </a:p>
          <a:p>
            <a:pPr marL="914400" lvl="0" indent="-336550" algn="l" rtl="0">
              <a:lnSpc>
                <a:spcPct val="130000"/>
              </a:lnSpc>
              <a:spcBef>
                <a:spcPts val="0"/>
              </a:spcBef>
              <a:spcAft>
                <a:spcPts val="0"/>
              </a:spcAft>
              <a:buSzPts val="1700"/>
              <a:buChar char="❖"/>
            </a:pPr>
            <a:r>
              <a:rPr lang="en" sz="1700"/>
              <a:t>Differentiation Focus: Offer a unique or specialized product for a particular market segment.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4: Business Function</a:t>
            </a:r>
            <a:endParaRPr sz="3933"/>
          </a:p>
          <a:p>
            <a:pPr marL="0" lvl="0" indent="0" algn="l" rtl="0">
              <a:spcBef>
                <a:spcPts val="0"/>
              </a:spcBef>
              <a:spcAft>
                <a:spcPts val="0"/>
              </a:spcAft>
              <a:buNone/>
            </a:pPr>
            <a:r>
              <a:rPr lang="en" sz="3933"/>
              <a:t> </a:t>
            </a:r>
            <a:endParaRPr sz="3933"/>
          </a:p>
          <a:p>
            <a:pPr marL="0" lvl="0" indent="0" algn="l" rtl="0">
              <a:spcBef>
                <a:spcPts val="0"/>
              </a:spcBef>
              <a:spcAft>
                <a:spcPts val="0"/>
              </a:spcAft>
              <a:buNone/>
            </a:pPr>
            <a:endParaRPr sz="3822"/>
          </a:p>
          <a:p>
            <a:pPr marL="0" lvl="0" indent="0" algn="l" rtl="0">
              <a:spcBef>
                <a:spcPts val="0"/>
              </a:spcBef>
              <a:spcAft>
                <a:spcPts val="0"/>
              </a:spcAft>
              <a:buNone/>
            </a:pPr>
            <a:endParaRPr sz="3822"/>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05" name="Google Shape;305;p52"/>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b) Identify two specific examples of IS-generated reports that would be useful for this purpose. (Briefly explain what the reports might show and why these would be useful in the case of DMM.)</a:t>
            </a:r>
            <a:endParaRPr sz="1407"/>
          </a:p>
          <a:p>
            <a:pPr marL="0" lvl="0" indent="0" algn="l" rtl="0">
              <a:spcBef>
                <a:spcPts val="1400"/>
              </a:spcBef>
              <a:spcAft>
                <a:spcPts val="0"/>
              </a:spcAft>
              <a:buNone/>
            </a:pPr>
            <a:r>
              <a:rPr lang="en" sz="1700" b="1"/>
              <a:t>2. Customer Service Evaluation Report</a:t>
            </a:r>
            <a:endParaRPr sz="1700" b="1"/>
          </a:p>
          <a:p>
            <a:pPr marL="457200" lvl="0" indent="-336550" algn="l" rtl="0">
              <a:spcBef>
                <a:spcPts val="1200"/>
              </a:spcBef>
              <a:spcAft>
                <a:spcPts val="0"/>
              </a:spcAft>
              <a:buSzPts val="1700"/>
              <a:buChar char="-"/>
            </a:pPr>
            <a:r>
              <a:rPr lang="en" sz="1700" b="1"/>
              <a:t>Content</a:t>
            </a:r>
            <a:r>
              <a:rPr lang="en" sz="1700"/>
              <a:t>: This report </a:t>
            </a:r>
            <a:r>
              <a:rPr lang="en" sz="1700" b="1"/>
              <a:t>evaluates customer service quality</a:t>
            </a:r>
            <a:r>
              <a:rPr lang="en" sz="1700"/>
              <a:t> </a:t>
            </a:r>
            <a:r>
              <a:rPr lang="en" sz="1700" b="1"/>
              <a:t>based on customer feedback and support interactions</a:t>
            </a:r>
            <a:r>
              <a:rPr lang="en" sz="1700"/>
              <a:t>, focusing on:</a:t>
            </a:r>
            <a:endParaRPr sz="1700"/>
          </a:p>
          <a:p>
            <a:pPr marL="914400" lvl="0" indent="-336550" algn="l" rtl="0">
              <a:spcBef>
                <a:spcPts val="0"/>
              </a:spcBef>
              <a:spcAft>
                <a:spcPts val="0"/>
              </a:spcAft>
              <a:buClr>
                <a:schemeClr val="dk2"/>
              </a:buClr>
              <a:buSzPts val="1700"/>
              <a:buFont typeface="Arial"/>
              <a:buChar char="❏"/>
            </a:pPr>
            <a:r>
              <a:rPr lang="en" sz="1700" b="1"/>
              <a:t>Average Response Time</a:t>
            </a:r>
            <a:r>
              <a:rPr lang="en" sz="1700"/>
              <a:t>: Tracks how </a:t>
            </a:r>
            <a:r>
              <a:rPr lang="en" sz="1700" b="1"/>
              <a:t>quickly</a:t>
            </a:r>
            <a:r>
              <a:rPr lang="en" sz="1700"/>
              <a:t> customer service responds to inquiries or assistance requests.</a:t>
            </a:r>
            <a:endParaRPr sz="1700"/>
          </a:p>
          <a:p>
            <a:pPr marL="914400" lvl="0" indent="-336550" algn="l" rtl="0">
              <a:spcBef>
                <a:spcPts val="0"/>
              </a:spcBef>
              <a:spcAft>
                <a:spcPts val="0"/>
              </a:spcAft>
              <a:buClr>
                <a:schemeClr val="dk2"/>
              </a:buClr>
              <a:buSzPts val="1700"/>
              <a:buFont typeface="Arial"/>
              <a:buChar char="❏"/>
            </a:pPr>
            <a:r>
              <a:rPr lang="en" sz="1700" b="1"/>
              <a:t>Resolution Rates</a:t>
            </a:r>
            <a:r>
              <a:rPr lang="en" sz="1700"/>
              <a:t>: Shows the </a:t>
            </a:r>
            <a:r>
              <a:rPr lang="en" sz="1700" b="1"/>
              <a:t>percentage of resolved issues</a:t>
            </a:r>
            <a:r>
              <a:rPr lang="en" sz="1700"/>
              <a:t>, helping identify areas needing improvement.</a:t>
            </a:r>
            <a:endParaRPr sz="1700"/>
          </a:p>
          <a:p>
            <a:pPr marL="914400" lvl="0" indent="-336550" algn="l" rtl="0">
              <a:spcBef>
                <a:spcPts val="0"/>
              </a:spcBef>
              <a:spcAft>
                <a:spcPts val="0"/>
              </a:spcAft>
              <a:buClr>
                <a:schemeClr val="dk2"/>
              </a:buClr>
              <a:buSzPts val="1700"/>
              <a:buFont typeface="Arial"/>
              <a:buChar char="❏"/>
            </a:pPr>
            <a:r>
              <a:rPr lang="en" sz="1700" b="1"/>
              <a:t>Customer Satisfaction Scores</a:t>
            </a:r>
            <a:r>
              <a:rPr lang="en" sz="1700"/>
              <a:t>: Compiles ratings from post-rental feedback, particularly related to service experience.</a:t>
            </a:r>
            <a:endParaRPr sz="1507"/>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4: Business Function</a:t>
            </a:r>
            <a:endParaRPr sz="3933"/>
          </a:p>
          <a:p>
            <a:pPr marL="0" lvl="0" indent="0" algn="l" rtl="0">
              <a:spcBef>
                <a:spcPts val="0"/>
              </a:spcBef>
              <a:spcAft>
                <a:spcPts val="0"/>
              </a:spcAft>
              <a:buNone/>
            </a:pPr>
            <a:r>
              <a:rPr lang="en" sz="3933"/>
              <a:t> </a:t>
            </a:r>
            <a:endParaRPr sz="3933"/>
          </a:p>
          <a:p>
            <a:pPr marL="0" lvl="0" indent="0" algn="l" rtl="0">
              <a:spcBef>
                <a:spcPts val="0"/>
              </a:spcBef>
              <a:spcAft>
                <a:spcPts val="0"/>
              </a:spcAft>
              <a:buNone/>
            </a:pPr>
            <a:endParaRPr sz="3822"/>
          </a:p>
          <a:p>
            <a:pPr marL="0" lvl="0" indent="0" algn="l" rtl="0">
              <a:spcBef>
                <a:spcPts val="0"/>
              </a:spcBef>
              <a:spcAft>
                <a:spcPts val="0"/>
              </a:spcAft>
              <a:buNone/>
            </a:pPr>
            <a:endParaRPr sz="3822"/>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11" name="Google Shape;311;p53"/>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b) Identify two specific examples of IS-generated reports that would be useful for this purpose. (Briefly explain what the reports might show and why these would be useful in the case of DMM.)</a:t>
            </a:r>
            <a:endParaRPr sz="1407"/>
          </a:p>
          <a:p>
            <a:pPr marL="0" lvl="0" indent="0" algn="l" rtl="0">
              <a:spcBef>
                <a:spcPts val="1400"/>
              </a:spcBef>
              <a:spcAft>
                <a:spcPts val="0"/>
              </a:spcAft>
              <a:buNone/>
            </a:pPr>
            <a:r>
              <a:rPr lang="en" sz="1700" b="1"/>
              <a:t>2. Customer Service Evaluation Report</a:t>
            </a:r>
            <a:endParaRPr sz="1700" b="1"/>
          </a:p>
          <a:p>
            <a:pPr marL="457200" lvl="0" indent="-336550" algn="l" rtl="0">
              <a:spcBef>
                <a:spcPts val="1200"/>
              </a:spcBef>
              <a:spcAft>
                <a:spcPts val="0"/>
              </a:spcAft>
              <a:buSzPts val="1700"/>
              <a:buChar char="-"/>
            </a:pPr>
            <a:r>
              <a:rPr lang="en" sz="1700" b="1"/>
              <a:t>Usefulness</a:t>
            </a:r>
            <a:r>
              <a:rPr lang="en" sz="1700"/>
              <a:t>: This report helps DMM </a:t>
            </a:r>
            <a:r>
              <a:rPr lang="en" sz="1700" b="1"/>
              <a:t>measure and improve customer support effectiveness</a:t>
            </a:r>
            <a:r>
              <a:rPr lang="en" sz="1700"/>
              <a:t>. </a:t>
            </a:r>
            <a:endParaRPr sz="1700"/>
          </a:p>
          <a:p>
            <a:pPr marL="914400" lvl="1" indent="-336550" algn="l" rtl="0">
              <a:spcBef>
                <a:spcPts val="0"/>
              </a:spcBef>
              <a:spcAft>
                <a:spcPts val="0"/>
              </a:spcAft>
              <a:buSzPts val="1700"/>
              <a:buChar char="-"/>
            </a:pPr>
            <a:r>
              <a:rPr lang="en" sz="1700"/>
              <a:t>For instance, if response times are slower during peak periods, the business may consider additional support staff. High satisfaction scores reinforce trust, while areas needing improvement can be prioritized for training or process adjustments.</a:t>
            </a:r>
            <a:endParaRPr sz="1507"/>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5: Demo Website</a:t>
            </a:r>
            <a:endParaRPr sz="3933"/>
          </a:p>
          <a:p>
            <a:pPr marL="0" lvl="0" indent="0" algn="l" rtl="0">
              <a:spcBef>
                <a:spcPts val="0"/>
              </a:spcBef>
              <a:spcAft>
                <a:spcPts val="0"/>
              </a:spcAft>
              <a:buNone/>
            </a:pPr>
            <a:r>
              <a:rPr lang="en" sz="3933"/>
              <a:t> </a:t>
            </a:r>
            <a:endParaRPr sz="3933"/>
          </a:p>
          <a:p>
            <a:pPr marL="0" lvl="0" indent="0" algn="l" rtl="0">
              <a:spcBef>
                <a:spcPts val="0"/>
              </a:spcBef>
              <a:spcAft>
                <a:spcPts val="0"/>
              </a:spcAft>
              <a:buNone/>
            </a:pPr>
            <a:endParaRPr sz="3822"/>
          </a:p>
          <a:p>
            <a:pPr marL="0" lvl="0" indent="0" algn="l" rtl="0">
              <a:spcBef>
                <a:spcPts val="0"/>
              </a:spcBef>
              <a:spcAft>
                <a:spcPts val="0"/>
              </a:spcAft>
              <a:buNone/>
            </a:pPr>
            <a:endParaRPr sz="3822"/>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17" name="Google Shape;317;p5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1200"/>
              </a:spcAft>
              <a:buNone/>
            </a:pPr>
            <a:r>
              <a:rPr lang="en"/>
              <a:t>1. Design a system that supports DMM's business model.</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5: Demo Website</a:t>
            </a:r>
            <a:endParaRPr sz="3933"/>
          </a:p>
          <a:p>
            <a:pPr marL="0" lvl="0" indent="0" algn="l" rtl="0">
              <a:spcBef>
                <a:spcPts val="0"/>
              </a:spcBef>
              <a:spcAft>
                <a:spcPts val="0"/>
              </a:spcAft>
              <a:buNone/>
            </a:pPr>
            <a:r>
              <a:rPr lang="en" sz="3933"/>
              <a:t> </a:t>
            </a:r>
            <a:endParaRPr sz="3933"/>
          </a:p>
          <a:p>
            <a:pPr marL="0" lvl="0" indent="0" algn="l" rtl="0">
              <a:spcBef>
                <a:spcPts val="0"/>
              </a:spcBef>
              <a:spcAft>
                <a:spcPts val="0"/>
              </a:spcAft>
              <a:buNone/>
            </a:pPr>
            <a:endParaRPr sz="3822"/>
          </a:p>
          <a:p>
            <a:pPr marL="0" lvl="0" indent="0" algn="l" rtl="0">
              <a:spcBef>
                <a:spcPts val="0"/>
              </a:spcBef>
              <a:spcAft>
                <a:spcPts val="0"/>
              </a:spcAft>
              <a:buNone/>
            </a:pPr>
            <a:endParaRPr sz="3822"/>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23" name="Google Shape;323;p5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1200"/>
              </a:spcAft>
              <a:buNone/>
            </a:pPr>
            <a:r>
              <a:rPr lang="en"/>
              <a:t>Use Case Diagram</a:t>
            </a:r>
            <a:endParaRPr/>
          </a:p>
        </p:txBody>
      </p:sp>
      <p:pic>
        <p:nvPicPr>
          <p:cNvPr id="324" name="Google Shape;324;p55"/>
          <p:cNvPicPr preferRelativeResize="0"/>
          <p:nvPr/>
        </p:nvPicPr>
        <p:blipFill>
          <a:blip r:embed="rId3">
            <a:alphaModFix/>
          </a:blip>
          <a:stretch>
            <a:fillRect/>
          </a:stretch>
        </p:blipFill>
        <p:spPr>
          <a:xfrm>
            <a:off x="2872225" y="1266325"/>
            <a:ext cx="5807650" cy="36546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5: Demo Website</a:t>
            </a:r>
            <a:endParaRPr sz="3933"/>
          </a:p>
          <a:p>
            <a:pPr marL="0" lvl="0" indent="0" algn="l" rtl="0">
              <a:spcBef>
                <a:spcPts val="0"/>
              </a:spcBef>
              <a:spcAft>
                <a:spcPts val="0"/>
              </a:spcAft>
              <a:buNone/>
            </a:pPr>
            <a:r>
              <a:rPr lang="en" sz="3933"/>
              <a:t> </a:t>
            </a:r>
            <a:endParaRPr sz="3933"/>
          </a:p>
          <a:p>
            <a:pPr marL="0" lvl="0" indent="0" algn="l" rtl="0">
              <a:spcBef>
                <a:spcPts val="0"/>
              </a:spcBef>
              <a:spcAft>
                <a:spcPts val="0"/>
              </a:spcAft>
              <a:buNone/>
            </a:pPr>
            <a:endParaRPr sz="3822"/>
          </a:p>
          <a:p>
            <a:pPr marL="0" lvl="0" indent="0" algn="l" rtl="0">
              <a:spcBef>
                <a:spcPts val="0"/>
              </a:spcBef>
              <a:spcAft>
                <a:spcPts val="0"/>
              </a:spcAft>
              <a:buNone/>
            </a:pPr>
            <a:endParaRPr sz="3822"/>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30" name="Google Shape;330;p5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1200"/>
              </a:spcAft>
              <a:buNone/>
            </a:pPr>
            <a:r>
              <a:rPr lang="en"/>
              <a:t>ERD</a:t>
            </a:r>
            <a:endParaRPr/>
          </a:p>
        </p:txBody>
      </p:sp>
      <p:pic>
        <p:nvPicPr>
          <p:cNvPr id="331" name="Google Shape;331;p56"/>
          <p:cNvPicPr preferRelativeResize="0"/>
          <p:nvPr/>
        </p:nvPicPr>
        <p:blipFill>
          <a:blip r:embed="rId3">
            <a:alphaModFix/>
          </a:blip>
          <a:stretch>
            <a:fillRect/>
          </a:stretch>
        </p:blipFill>
        <p:spPr>
          <a:xfrm>
            <a:off x="1166425" y="1502150"/>
            <a:ext cx="7745490" cy="32373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5: Demo Website</a:t>
            </a:r>
            <a:endParaRPr sz="3933"/>
          </a:p>
          <a:p>
            <a:pPr marL="0" lvl="0" indent="0" algn="l" rtl="0">
              <a:spcBef>
                <a:spcPts val="0"/>
              </a:spcBef>
              <a:spcAft>
                <a:spcPts val="0"/>
              </a:spcAft>
              <a:buNone/>
            </a:pPr>
            <a:r>
              <a:rPr lang="en" sz="3933"/>
              <a:t> </a:t>
            </a:r>
            <a:endParaRPr sz="3933"/>
          </a:p>
          <a:p>
            <a:pPr marL="0" lvl="0" indent="0" algn="l" rtl="0">
              <a:spcBef>
                <a:spcPts val="0"/>
              </a:spcBef>
              <a:spcAft>
                <a:spcPts val="0"/>
              </a:spcAft>
              <a:buNone/>
            </a:pPr>
            <a:endParaRPr sz="3822"/>
          </a:p>
          <a:p>
            <a:pPr marL="0" lvl="0" indent="0" algn="l" rtl="0">
              <a:spcBef>
                <a:spcPts val="0"/>
              </a:spcBef>
              <a:spcAft>
                <a:spcPts val="0"/>
              </a:spcAft>
              <a:buNone/>
            </a:pPr>
            <a:endParaRPr sz="3822"/>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37" name="Google Shape;337;p5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1200"/>
              </a:spcAft>
              <a:buNone/>
            </a:pPr>
            <a:r>
              <a:rPr lang="en"/>
              <a:t>Class Diagram</a:t>
            </a:r>
            <a:endParaRPr/>
          </a:p>
        </p:txBody>
      </p:sp>
      <p:pic>
        <p:nvPicPr>
          <p:cNvPr id="338" name="Google Shape;338;p57"/>
          <p:cNvPicPr preferRelativeResize="0"/>
          <p:nvPr/>
        </p:nvPicPr>
        <p:blipFill>
          <a:blip r:embed="rId3">
            <a:alphaModFix/>
          </a:blip>
          <a:stretch>
            <a:fillRect/>
          </a:stretch>
        </p:blipFill>
        <p:spPr>
          <a:xfrm>
            <a:off x="2550300" y="1152425"/>
            <a:ext cx="5769600" cy="382959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5: Demo Website</a:t>
            </a:r>
            <a:endParaRPr sz="3933"/>
          </a:p>
          <a:p>
            <a:pPr marL="0" lvl="0" indent="0" algn="l" rtl="0">
              <a:spcBef>
                <a:spcPts val="0"/>
              </a:spcBef>
              <a:spcAft>
                <a:spcPts val="0"/>
              </a:spcAft>
              <a:buNone/>
            </a:pPr>
            <a:r>
              <a:rPr lang="en" sz="3933"/>
              <a:t> </a:t>
            </a:r>
            <a:endParaRPr sz="3933"/>
          </a:p>
          <a:p>
            <a:pPr marL="0" lvl="0" indent="0" algn="l" rtl="0">
              <a:spcBef>
                <a:spcPts val="0"/>
              </a:spcBef>
              <a:spcAft>
                <a:spcPts val="0"/>
              </a:spcAft>
              <a:buNone/>
            </a:pPr>
            <a:endParaRPr sz="3822"/>
          </a:p>
          <a:p>
            <a:pPr marL="0" lvl="0" indent="0" algn="l" rtl="0">
              <a:spcBef>
                <a:spcPts val="0"/>
              </a:spcBef>
              <a:spcAft>
                <a:spcPts val="0"/>
              </a:spcAft>
              <a:buNone/>
            </a:pPr>
            <a:endParaRPr sz="3822"/>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44" name="Google Shape;344;p58"/>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a:t>2. Use tools to build a sketch version of the DMM system website.</a:t>
            </a:r>
            <a:r>
              <a:rPr lang="en" sz="1507"/>
              <a:t> </a:t>
            </a:r>
            <a:endParaRPr sz="1507"/>
          </a:p>
          <a:p>
            <a:pPr marL="0" lvl="0" indent="0" algn="l" rtl="0">
              <a:lnSpc>
                <a:spcPct val="150000"/>
              </a:lnSpc>
              <a:spcBef>
                <a:spcPts val="1200"/>
              </a:spcBef>
              <a:spcAft>
                <a:spcPts val="0"/>
              </a:spcAft>
              <a:buSzPts val="523"/>
              <a:buNone/>
            </a:pPr>
            <a:r>
              <a:rPr lang="en" sz="1507"/>
              <a:t>Home: </a:t>
            </a:r>
            <a:r>
              <a:rPr lang="en" sz="1100" u="sng">
                <a:solidFill>
                  <a:schemeClr val="hlink"/>
                </a:solidFill>
                <a:latin typeface="Arial"/>
                <a:ea typeface="Arial"/>
                <a:cs typeface="Arial"/>
                <a:sym typeface="Arial"/>
                <a:hlinkClick r:id="rId3"/>
              </a:rPr>
              <a:t>VietMoto Go – Your Adventure, Our Wheels</a:t>
            </a:r>
            <a:endParaRPr sz="1507"/>
          </a:p>
          <a:p>
            <a:pPr marL="0" lvl="0" indent="0" algn="l" rtl="0">
              <a:lnSpc>
                <a:spcPct val="150000"/>
              </a:lnSpc>
              <a:spcBef>
                <a:spcPts val="1200"/>
              </a:spcBef>
              <a:spcAft>
                <a:spcPts val="0"/>
              </a:spcAft>
              <a:buSzPts val="523"/>
              <a:buNone/>
            </a:pPr>
            <a:r>
              <a:rPr lang="en" sz="1507"/>
              <a:t>About: </a:t>
            </a:r>
            <a:r>
              <a:rPr lang="en" sz="1100" u="sng">
                <a:solidFill>
                  <a:schemeClr val="hlink"/>
                </a:solidFill>
                <a:latin typeface="Arial"/>
                <a:ea typeface="Arial"/>
                <a:cs typeface="Arial"/>
                <a:sym typeface="Arial"/>
                <a:hlinkClick r:id="rId4"/>
              </a:rPr>
              <a:t>About – VietMoto Go</a:t>
            </a:r>
            <a:endParaRPr sz="1507"/>
          </a:p>
          <a:p>
            <a:pPr marL="0" lvl="0" indent="0" algn="l" rtl="0">
              <a:lnSpc>
                <a:spcPct val="150000"/>
              </a:lnSpc>
              <a:spcBef>
                <a:spcPts val="1200"/>
              </a:spcBef>
              <a:spcAft>
                <a:spcPts val="0"/>
              </a:spcAft>
              <a:buSzPts val="523"/>
              <a:buNone/>
            </a:pPr>
            <a:r>
              <a:rPr lang="en" sz="1507"/>
              <a:t>Services: </a:t>
            </a:r>
            <a:r>
              <a:rPr lang="en" sz="1100" u="sng">
                <a:solidFill>
                  <a:schemeClr val="hlink"/>
                </a:solidFill>
                <a:latin typeface="Arial"/>
                <a:ea typeface="Arial"/>
                <a:cs typeface="Arial"/>
                <a:sym typeface="Arial"/>
                <a:hlinkClick r:id="rId5"/>
              </a:rPr>
              <a:t>Services – VietMoto Go</a:t>
            </a:r>
            <a:endParaRPr sz="1507"/>
          </a:p>
          <a:p>
            <a:pPr marL="0" lvl="0" indent="0" algn="l" rtl="0">
              <a:lnSpc>
                <a:spcPct val="150000"/>
              </a:lnSpc>
              <a:spcBef>
                <a:spcPts val="1200"/>
              </a:spcBef>
              <a:spcAft>
                <a:spcPts val="0"/>
              </a:spcAft>
              <a:buSzPts val="523"/>
              <a:buNone/>
            </a:pPr>
            <a:r>
              <a:rPr lang="en" sz="1507"/>
              <a:t>Fleet: </a:t>
            </a:r>
            <a:r>
              <a:rPr lang="en" sz="1100" u="sng">
                <a:solidFill>
                  <a:schemeClr val="hlink"/>
                </a:solidFill>
                <a:latin typeface="Arial"/>
                <a:ea typeface="Arial"/>
                <a:cs typeface="Arial"/>
                <a:sym typeface="Arial"/>
                <a:hlinkClick r:id="rId6"/>
              </a:rPr>
              <a:t>Fleet – VietMoto Go</a:t>
            </a:r>
            <a:endParaRPr sz="1507"/>
          </a:p>
          <a:p>
            <a:pPr marL="0" lvl="0" indent="0" algn="l" rtl="0">
              <a:lnSpc>
                <a:spcPct val="150000"/>
              </a:lnSpc>
              <a:spcBef>
                <a:spcPts val="1200"/>
              </a:spcBef>
              <a:spcAft>
                <a:spcPts val="0"/>
              </a:spcAft>
              <a:buSzPts val="523"/>
              <a:buNone/>
            </a:pPr>
            <a:r>
              <a:rPr lang="en" sz="1507"/>
              <a:t>Routes: </a:t>
            </a:r>
            <a:r>
              <a:rPr lang="en" sz="1100" u="sng">
                <a:solidFill>
                  <a:schemeClr val="hlink"/>
                </a:solidFill>
                <a:latin typeface="Arial"/>
                <a:ea typeface="Arial"/>
                <a:cs typeface="Arial"/>
                <a:sym typeface="Arial"/>
                <a:hlinkClick r:id="rId7"/>
              </a:rPr>
              <a:t>Routes – VietMoto Go</a:t>
            </a:r>
            <a:endParaRPr sz="1507"/>
          </a:p>
          <a:p>
            <a:pPr marL="0" lvl="0" indent="0" algn="l" rtl="0">
              <a:lnSpc>
                <a:spcPct val="150000"/>
              </a:lnSpc>
              <a:spcBef>
                <a:spcPts val="1200"/>
              </a:spcBef>
              <a:spcAft>
                <a:spcPts val="0"/>
              </a:spcAft>
              <a:buSzPts val="523"/>
              <a:buNone/>
            </a:pPr>
            <a:r>
              <a:rPr lang="en" sz="1507"/>
              <a:t>Contact us: </a:t>
            </a:r>
            <a:r>
              <a:rPr lang="en" sz="1100" u="sng">
                <a:solidFill>
                  <a:schemeClr val="hlink"/>
                </a:solidFill>
                <a:latin typeface="Arial"/>
                <a:ea typeface="Arial"/>
                <a:cs typeface="Arial"/>
                <a:sym typeface="Arial"/>
                <a:hlinkClick r:id="rId8"/>
              </a:rPr>
              <a:t>contact us – VietMoto Go</a:t>
            </a:r>
            <a:endParaRPr sz="1507"/>
          </a:p>
          <a:p>
            <a:pPr marL="0" lvl="0" indent="0" algn="l" rtl="0">
              <a:lnSpc>
                <a:spcPct val="150000"/>
              </a:lnSpc>
              <a:spcBef>
                <a:spcPts val="1200"/>
              </a:spcBef>
              <a:spcAft>
                <a:spcPts val="1200"/>
              </a:spcAft>
              <a:buSzPts val="523"/>
              <a:buNone/>
            </a:pPr>
            <a:r>
              <a:rPr lang="en" sz="1507"/>
              <a:t>Book now: </a:t>
            </a:r>
            <a:r>
              <a:rPr lang="en" sz="1100" u="sng">
                <a:solidFill>
                  <a:schemeClr val="hlink"/>
                </a:solidFill>
                <a:latin typeface="Arial"/>
                <a:ea typeface="Arial"/>
                <a:cs typeface="Arial"/>
                <a:sym typeface="Arial"/>
                <a:hlinkClick r:id="rId9"/>
              </a:rPr>
              <a:t>Page not found – VietMoto Go</a:t>
            </a:r>
            <a:endParaRPr sz="1507"/>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a:t>Porter’s Strategies</a:t>
            </a:r>
            <a:endParaRPr sz="3500"/>
          </a:p>
          <a:p>
            <a:pPr marL="0" lvl="0" indent="0" algn="l" rtl="0">
              <a:spcBef>
                <a:spcPts val="0"/>
              </a:spcBef>
              <a:spcAft>
                <a:spcPts val="0"/>
              </a:spcAft>
              <a:buNone/>
            </a:pPr>
            <a:endParaRPr/>
          </a:p>
        </p:txBody>
      </p:sp>
      <p:sp>
        <p:nvSpPr>
          <p:cNvPr id="91" name="Google Shape;91;p17"/>
          <p:cNvSpPr txBox="1">
            <a:spLocks noGrp="1"/>
          </p:cNvSpPr>
          <p:nvPr>
            <p:ph type="body" idx="1"/>
          </p:nvPr>
        </p:nvSpPr>
        <p:spPr>
          <a:xfrm>
            <a:off x="311700" y="1152425"/>
            <a:ext cx="8520600" cy="39468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700" b="1"/>
              <a:t>3. Focus (or Niche Strategy)</a:t>
            </a:r>
            <a:endParaRPr sz="1700"/>
          </a:p>
          <a:p>
            <a:pPr marL="457200" lvl="0" indent="-336550" algn="l" rtl="0">
              <a:lnSpc>
                <a:spcPct val="130000"/>
              </a:lnSpc>
              <a:spcBef>
                <a:spcPts val="1200"/>
              </a:spcBef>
              <a:spcAft>
                <a:spcPts val="0"/>
              </a:spcAft>
              <a:buSzPts val="1700"/>
              <a:buChar char="❏"/>
            </a:pPr>
            <a:r>
              <a:rPr lang="en" sz="1700"/>
              <a:t>    </a:t>
            </a:r>
            <a:r>
              <a:rPr lang="en" sz="1700" b="1"/>
              <a:t>Advantages</a:t>
            </a:r>
            <a:r>
              <a:rPr lang="en" sz="1700"/>
              <a:t>: Provides a deep understanding of a particular segment, helping the company meet specialized needs and create customer loyalty.</a:t>
            </a:r>
            <a:endParaRPr sz="1700"/>
          </a:p>
          <a:p>
            <a:pPr marL="457200" lvl="0" indent="-336550" algn="l" rtl="0">
              <a:lnSpc>
                <a:spcPct val="130000"/>
              </a:lnSpc>
              <a:spcBef>
                <a:spcPts val="0"/>
              </a:spcBef>
              <a:spcAft>
                <a:spcPts val="0"/>
              </a:spcAft>
              <a:buSzPts val="1700"/>
              <a:buChar char="❏"/>
            </a:pPr>
            <a:r>
              <a:rPr lang="en" sz="1700"/>
              <a:t>    </a:t>
            </a:r>
            <a:r>
              <a:rPr lang="en" sz="1700" b="1"/>
              <a:t>Examples</a:t>
            </a:r>
            <a:r>
              <a:rPr lang="en" sz="1700"/>
              <a:t>: Rolex, which focuses on high-end luxury watches, and IKEA, which targets affordable, stylish furniture for younger households.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822"/>
              <a:t>Task 1: Porter’s Strategies for Competitive Advantage</a:t>
            </a:r>
            <a:endParaRPr sz="3822"/>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97" name="Google Shape;97;p18"/>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a) Which competitive business strategy best describes this enterprise? Explain why. (You should demonstrate understanding of Porter’s Strategies for Competitive Advantage)</a:t>
            </a:r>
            <a:endParaRPr sz="1407"/>
          </a:p>
          <a:p>
            <a:pPr marL="0" lvl="0" indent="0" algn="l" rtl="0">
              <a:lnSpc>
                <a:spcPct val="130000"/>
              </a:lnSpc>
              <a:spcBef>
                <a:spcPts val="1200"/>
              </a:spcBef>
              <a:spcAft>
                <a:spcPts val="0"/>
              </a:spcAft>
              <a:buNone/>
            </a:pPr>
            <a:r>
              <a:rPr lang="en" sz="1707" b="1"/>
              <a:t>Strategy: Differentiation</a:t>
            </a:r>
            <a:endParaRPr sz="1707" b="1"/>
          </a:p>
          <a:p>
            <a:pPr marL="457200" lvl="0" indent="-337026" algn="l" rtl="0">
              <a:lnSpc>
                <a:spcPct val="130000"/>
              </a:lnSpc>
              <a:spcBef>
                <a:spcPts val="1200"/>
              </a:spcBef>
              <a:spcAft>
                <a:spcPts val="0"/>
              </a:spcAft>
              <a:buSzPts val="1708"/>
              <a:buChar char="-"/>
            </a:pPr>
            <a:r>
              <a:rPr lang="en" sz="1707" b="1"/>
              <a:t>Explanation</a:t>
            </a:r>
            <a:r>
              <a:rPr lang="en" sz="1707"/>
              <a:t>: A Differentiation Strategy allows DMM to create a competitive advantage by offering a high-quality and unique motorbike rental experience, setting it apart from existing competitors.</a:t>
            </a:r>
            <a:endParaRPr sz="1707"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822"/>
              <a:t>Task 1: Porter’s Strategies for Competitive Advantage</a:t>
            </a:r>
            <a:endParaRPr sz="3822"/>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03" name="Google Shape;103;p19"/>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a) Which competitive business strategy best describes this enterprise? Explain why. (You should demonstrate understanding of Porter’s Strategies for Competitive Advantage)</a:t>
            </a:r>
            <a:endParaRPr sz="1407"/>
          </a:p>
          <a:p>
            <a:pPr marL="0" lvl="0" indent="0" algn="l" rtl="0">
              <a:lnSpc>
                <a:spcPct val="130000"/>
              </a:lnSpc>
              <a:spcBef>
                <a:spcPts val="1200"/>
              </a:spcBef>
              <a:spcAft>
                <a:spcPts val="0"/>
              </a:spcAft>
              <a:buNone/>
            </a:pPr>
            <a:r>
              <a:rPr lang="en" sz="1707" b="1"/>
              <a:t>Application for DMM:</a:t>
            </a:r>
            <a:endParaRPr sz="1707" b="1"/>
          </a:p>
          <a:p>
            <a:pPr marL="457200" lvl="0" indent="-337026" algn="l" rtl="0">
              <a:lnSpc>
                <a:spcPct val="130000"/>
              </a:lnSpc>
              <a:spcBef>
                <a:spcPts val="1200"/>
              </a:spcBef>
              <a:spcAft>
                <a:spcPts val="0"/>
              </a:spcAft>
              <a:buSzPts val="1708"/>
              <a:buChar char="-"/>
            </a:pPr>
            <a:r>
              <a:rPr lang="en" sz="1707" b="1"/>
              <a:t>Service Quality</a:t>
            </a:r>
            <a:r>
              <a:rPr lang="en" sz="1707"/>
              <a:t>: Invest in a modern, well-maintained motorbike fleet to deliver customers a premium, safe experience.</a:t>
            </a:r>
            <a:endParaRPr sz="1707"/>
          </a:p>
          <a:p>
            <a:pPr marL="457200" lvl="0" indent="-337026" algn="l" rtl="0">
              <a:lnSpc>
                <a:spcPct val="130000"/>
              </a:lnSpc>
              <a:spcBef>
                <a:spcPts val="0"/>
              </a:spcBef>
              <a:spcAft>
                <a:spcPts val="0"/>
              </a:spcAft>
              <a:buSzPts val="1708"/>
              <a:buChar char="-"/>
            </a:pPr>
            <a:r>
              <a:rPr lang="en" sz="1707" b="1"/>
              <a:t>Advanced Information Management Technology</a:t>
            </a:r>
            <a:r>
              <a:rPr lang="en" sz="1707"/>
              <a:t>: Use a professional information management system to streamline the rental process, handle customer requests promptly, and provide 24/7 customer support.</a:t>
            </a:r>
            <a:endParaRPr sz="1707"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822"/>
              <a:t>Task 1: Porter’s Strategies for Competitive Advantage</a:t>
            </a:r>
            <a:endParaRPr sz="3822"/>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09" name="Google Shape;109;p20"/>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a) Which competitive business strategy best describes this enterprise? Explain why. (You should demonstrate understanding of Porter’s Strategies for Competitive Advantage)</a:t>
            </a:r>
            <a:endParaRPr sz="1407"/>
          </a:p>
          <a:p>
            <a:pPr marL="0" lvl="0" indent="0" algn="l" rtl="0">
              <a:lnSpc>
                <a:spcPct val="130000"/>
              </a:lnSpc>
              <a:spcBef>
                <a:spcPts val="1200"/>
              </a:spcBef>
              <a:spcAft>
                <a:spcPts val="0"/>
              </a:spcAft>
              <a:buNone/>
            </a:pPr>
            <a:r>
              <a:rPr lang="en" sz="1707" b="1"/>
              <a:t>Application for DMM:</a:t>
            </a:r>
            <a:endParaRPr sz="1707"/>
          </a:p>
          <a:p>
            <a:pPr marL="457200" lvl="0" indent="-337026" algn="l" rtl="0">
              <a:lnSpc>
                <a:spcPct val="130000"/>
              </a:lnSpc>
              <a:spcBef>
                <a:spcPts val="1200"/>
              </a:spcBef>
              <a:spcAft>
                <a:spcPts val="0"/>
              </a:spcAft>
              <a:buSzPts val="1708"/>
              <a:buChar char="-"/>
            </a:pPr>
            <a:r>
              <a:rPr lang="en" sz="1707" b="1"/>
              <a:t>Extra Perks and Services</a:t>
            </a:r>
            <a:r>
              <a:rPr lang="en" sz="1707"/>
              <a:t>: Offer add-ons like premium helmets, GPS navigation, route guides, and insurance, creating a comprehensive, comfortable experience that makes a memorable impression</a:t>
            </a:r>
            <a:endParaRPr sz="1707"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822"/>
              <a:t>Task 1: Porter’s Strategies for Competitive Advantage</a:t>
            </a:r>
            <a:endParaRPr sz="3822"/>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15" name="Google Shape;115;p21"/>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a) Which competitive business strategy best describes this enterprise? Explain why. (You should demonstrate understanding of Porter’s Strategies for Competitive Advantage)</a:t>
            </a:r>
            <a:endParaRPr sz="1407"/>
          </a:p>
          <a:p>
            <a:pPr marL="0" lvl="0" indent="0" algn="l" rtl="0">
              <a:lnSpc>
                <a:spcPct val="130000"/>
              </a:lnSpc>
              <a:spcBef>
                <a:spcPts val="1200"/>
              </a:spcBef>
              <a:spcAft>
                <a:spcPts val="0"/>
              </a:spcAft>
              <a:buNone/>
            </a:pPr>
            <a:r>
              <a:rPr lang="en" sz="1707" b="1"/>
              <a:t>Why this strategy fits DMM:</a:t>
            </a:r>
            <a:endParaRPr sz="1707" b="1"/>
          </a:p>
          <a:p>
            <a:pPr marL="457200" lvl="0" indent="-337026" algn="l" rtl="0">
              <a:lnSpc>
                <a:spcPct val="130000"/>
              </a:lnSpc>
              <a:spcBef>
                <a:spcPts val="1200"/>
              </a:spcBef>
              <a:spcAft>
                <a:spcPts val="0"/>
              </a:spcAft>
              <a:buSzPts val="1708"/>
              <a:buChar char="-"/>
            </a:pPr>
            <a:r>
              <a:rPr lang="en" sz="1707"/>
              <a:t>DMM aims to </a:t>
            </a:r>
            <a:r>
              <a:rPr lang="en" sz="1707" b="1"/>
              <a:t>serve self-exploring tourists</a:t>
            </a:r>
            <a:r>
              <a:rPr lang="en" sz="1707"/>
              <a:t> </a:t>
            </a:r>
            <a:r>
              <a:rPr lang="en" sz="1707" b="1"/>
              <a:t>visiting Vietnam’s popular destinations</a:t>
            </a:r>
            <a:r>
              <a:rPr lang="en" sz="1707"/>
              <a:t>. This customer group typically seeks a reliable and unique service they can trust.</a:t>
            </a:r>
            <a:endParaRPr sz="1707"/>
          </a:p>
          <a:p>
            <a:pPr marL="457200" lvl="0" indent="-337026" algn="l" rtl="0">
              <a:lnSpc>
                <a:spcPct val="130000"/>
              </a:lnSpc>
              <a:spcBef>
                <a:spcPts val="0"/>
              </a:spcBef>
              <a:spcAft>
                <a:spcPts val="0"/>
              </a:spcAft>
              <a:buSzPts val="1708"/>
              <a:buChar char="-"/>
            </a:pPr>
            <a:r>
              <a:rPr lang="en" sz="1707" b="1"/>
              <a:t>Emphasizing high quality and superior customer support</a:t>
            </a:r>
            <a:r>
              <a:rPr lang="en" sz="1707"/>
              <a:t> helps DMM build a professional brand image, establishing trust with international customers.</a:t>
            </a:r>
            <a:endParaRPr sz="1707" b="1"/>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3547</Words>
  <Application>Microsoft Office PowerPoint</Application>
  <PresentationFormat>On-screen Show (16:9)</PresentationFormat>
  <Paragraphs>307</Paragraphs>
  <Slides>46</Slides>
  <Notes>46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Open Sans Medium</vt:lpstr>
      <vt:lpstr>PT Sans Narrow</vt:lpstr>
      <vt:lpstr>Open Sans</vt:lpstr>
      <vt:lpstr>Arial</vt:lpstr>
      <vt:lpstr>Tropic</vt:lpstr>
      <vt:lpstr>DRIVE MY MOTORBIKE</vt:lpstr>
      <vt:lpstr>Porter’s Strategies</vt:lpstr>
      <vt:lpstr>Porter’s Strategies </vt:lpstr>
      <vt:lpstr>Porter’s Strategies </vt:lpstr>
      <vt:lpstr>Porter’s Strategies </vt:lpstr>
      <vt:lpstr>Task 1: Porter’s Strategies for Competitive Advantage  </vt:lpstr>
      <vt:lpstr>Task 1: Porter’s Strategies for Competitive Advantage  </vt:lpstr>
      <vt:lpstr>Task 1: Porter’s Strategies for Competitive Advantage  </vt:lpstr>
      <vt:lpstr>Task 1: Porter’s Strategies for Competitive Advantage  </vt:lpstr>
      <vt:lpstr>Task 1: Porter’s Strategies for Competitive Advantage  </vt:lpstr>
      <vt:lpstr>Task 1: Porter’s Strategies for Competitive Advantage  </vt:lpstr>
      <vt:lpstr>Task 1: Porter’s Strategies for Competitive Advantage  </vt:lpstr>
      <vt:lpstr>Task 1: Porter’s Strategies for Competitive Advantage  </vt:lpstr>
      <vt:lpstr>Task 2: Porter’s Value Chain Model    </vt:lpstr>
      <vt:lpstr>Task 2: Porter’s Value Chain Model    </vt:lpstr>
      <vt:lpstr>Task 2: Porter’s Value Chain Model    </vt:lpstr>
      <vt:lpstr>Task 2: Porter’s Value Chain Model    </vt:lpstr>
      <vt:lpstr>Task 2: Porter’s Value Chain Model    </vt:lpstr>
      <vt:lpstr>Task 2: Porter’s Value Chain Model    </vt:lpstr>
      <vt:lpstr>Task 2: Porter’s Value Chain Model    </vt:lpstr>
      <vt:lpstr>Task 2: Porter’s Value Chain Model    </vt:lpstr>
      <vt:lpstr>Task 2: Porter’s Value Chain Model    </vt:lpstr>
      <vt:lpstr>Task 2: Porter’s Value Chain Model    </vt:lpstr>
      <vt:lpstr>Task 2: Porter’s Value Chain Model    </vt:lpstr>
      <vt:lpstr>Task 2: Porter’s Value Chain Model    </vt:lpstr>
      <vt:lpstr>Task 2: Porter’s Value Chain Model    </vt:lpstr>
      <vt:lpstr>Task 2: Porter’s Value Chain Model    </vt:lpstr>
      <vt:lpstr>Task 3: Data    </vt:lpstr>
      <vt:lpstr>Task 3: Data    </vt:lpstr>
      <vt:lpstr>Task 3: Data    </vt:lpstr>
      <vt:lpstr>Task 3: Data    </vt:lpstr>
      <vt:lpstr>Task 3: Data    </vt:lpstr>
      <vt:lpstr>Task 3: Data    </vt:lpstr>
      <vt:lpstr>Task 4: Business Function      </vt:lpstr>
      <vt:lpstr>Task 4: Business Function      </vt:lpstr>
      <vt:lpstr>Task 4: Business Function      </vt:lpstr>
      <vt:lpstr>Task 4: Business Function      </vt:lpstr>
      <vt:lpstr>Task 4: Business Function      </vt:lpstr>
      <vt:lpstr>Task 4: Business Function      </vt:lpstr>
      <vt:lpstr>Task 4: Business Function      </vt:lpstr>
      <vt:lpstr>Task 4: Business Function      </vt:lpstr>
      <vt:lpstr>Task 5: Demo Website       </vt:lpstr>
      <vt:lpstr>Task 5: Demo Website       </vt:lpstr>
      <vt:lpstr>Task 5: Demo Website       </vt:lpstr>
      <vt:lpstr>Task 5: Demo Website       </vt:lpstr>
      <vt:lpstr>Task 5: Demo Website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Việt Hoàng Nguyễn Đình</cp:lastModifiedBy>
  <cp:revision>1</cp:revision>
  <dcterms:modified xsi:type="dcterms:W3CDTF">2024-11-04T13:48:44Z</dcterms:modified>
</cp:coreProperties>
</file>