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PT Sans Narrow"/>
      <p:regular r:id="rId52"/>
      <p:bold r:id="rId53"/>
    </p:embeddedFont>
    <p:embeddedFont>
      <p:font typeface="Open Sans Medium"/>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PTSansNarrow-bold.fntdata"/><Relationship Id="rId52" Type="http://schemas.openxmlformats.org/officeDocument/2006/relationships/font" Target="fonts/PTSansNarrow-regular.fntdata"/><Relationship Id="rId11" Type="http://schemas.openxmlformats.org/officeDocument/2006/relationships/slide" Target="slides/slide6.xml"/><Relationship Id="rId55" Type="http://schemas.openxmlformats.org/officeDocument/2006/relationships/font" Target="fonts/OpenSansMedium-bold.fntdata"/><Relationship Id="rId10" Type="http://schemas.openxmlformats.org/officeDocument/2006/relationships/slide" Target="slides/slide5.xml"/><Relationship Id="rId54" Type="http://schemas.openxmlformats.org/officeDocument/2006/relationships/font" Target="fonts/OpenSansMedium-regular.fntdata"/><Relationship Id="rId13" Type="http://schemas.openxmlformats.org/officeDocument/2006/relationships/slide" Target="slides/slide8.xml"/><Relationship Id="rId57" Type="http://schemas.openxmlformats.org/officeDocument/2006/relationships/font" Target="fonts/OpenSansMedium-boldItalic.fntdata"/><Relationship Id="rId12" Type="http://schemas.openxmlformats.org/officeDocument/2006/relationships/slide" Target="slides/slide7.xml"/><Relationship Id="rId56" Type="http://schemas.openxmlformats.org/officeDocument/2006/relationships/font" Target="fonts/OpenSansMedium-italic.fntdata"/><Relationship Id="rId15" Type="http://schemas.openxmlformats.org/officeDocument/2006/relationships/slide" Target="slides/slide10.xml"/><Relationship Id="rId59" Type="http://schemas.openxmlformats.org/officeDocument/2006/relationships/font" Target="fonts/OpenSans-bold.fntdata"/><Relationship Id="rId14" Type="http://schemas.openxmlformats.org/officeDocument/2006/relationships/slide" Target="slides/slide9.xml"/><Relationship Id="rId58" Type="http://schemas.openxmlformats.org/officeDocument/2006/relationships/font" Target="fonts/Open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3a6e85f3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3a6e85f3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3a6e85f3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3a6e85f3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3a6e85f3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3a6e85f3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182c96f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182c96f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182c96f2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182c96f2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3ac5813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3ac5813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182c96f2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182c96f2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182c96f2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182c96f2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182c96f2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182c96f2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182c96f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182c96f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3a6e85f3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3a6e85f3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3ac5813b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3ac5813b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182c96f2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182c96f2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182c96f2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182c96f2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182c96f2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182c96f2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182c96f2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182c96f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182c96f2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182c96f2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182c96f2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182c96f2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182c96f2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182c96f2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182c96f2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182c96f2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182c96f2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182c96f2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3a6e85f3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3a6e85f3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182c96f2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1182c96f2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182c96f2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182c96f2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182c96f2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182c96f2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182c96f2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182c96f2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182c96f2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182c96f2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3ac5813b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3ac5813b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3ac5813b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03ac5813b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3ac5813b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3ac5813b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3ac5813b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3ac5813b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03ac5813be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3ac5813be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3a6e85f3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3a6e85f3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3ac5813b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3ac5813b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3ac5813b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3ac5813b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3ac5813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03ac5813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03ac5813be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03ac5813be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3ac5813be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3ac5813be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3ac5813be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03ac5813be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182c96f2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182c96f2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3a6e85f3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3a6e85f3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3a6e85f3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3a6e85f3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3a6e85f3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3a6e85f3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3a6e85f3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3a6e85f3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3a6e85f3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3a6e85f3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vietmoto.wordpress.com/" TargetMode="External"/><Relationship Id="rId4" Type="http://schemas.openxmlformats.org/officeDocument/2006/relationships/hyperlink" Target="https://vietmoto.wordpress.com/about/" TargetMode="External"/><Relationship Id="rId9" Type="http://schemas.openxmlformats.org/officeDocument/2006/relationships/hyperlink" Target="https://vietmoto.wordpress.com/booking" TargetMode="External"/><Relationship Id="rId5" Type="http://schemas.openxmlformats.org/officeDocument/2006/relationships/hyperlink" Target="https://vietmoto.wordpress.com/services/" TargetMode="External"/><Relationship Id="rId6" Type="http://schemas.openxmlformats.org/officeDocument/2006/relationships/hyperlink" Target="https://vietmoto.wordpress.com/fleet/" TargetMode="External"/><Relationship Id="rId7" Type="http://schemas.openxmlformats.org/officeDocument/2006/relationships/hyperlink" Target="https://vietmoto.wordpress.com/routes/" TargetMode="External"/><Relationship Id="rId8" Type="http://schemas.openxmlformats.org/officeDocument/2006/relationships/hyperlink" Target="https://vietmoto.wordpress.com/contact-us-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DRIVE MY MOTORBIKE</a:t>
            </a:r>
            <a:endParaRPr/>
          </a:p>
        </p:txBody>
      </p:sp>
      <p:sp>
        <p:nvSpPr>
          <p:cNvPr id="67" name="Google Shape;67;p13"/>
          <p:cNvSpPr txBox="1"/>
          <p:nvPr>
            <p:ph idx="1" type="subTitle"/>
          </p:nvPr>
        </p:nvSpPr>
        <p:spPr>
          <a:xfrm>
            <a:off x="1579200" y="2678750"/>
            <a:ext cx="5992200" cy="1269300"/>
          </a:xfrm>
          <a:prstGeom prst="rect">
            <a:avLst/>
          </a:prstGeom>
        </p:spPr>
        <p:txBody>
          <a:bodyPr anchorCtr="0" anchor="t" bIns="91425" lIns="91425" spcFirstLastPara="1" rIns="91425" wrap="square" tIns="91425">
            <a:normAutofit fontScale="55000" lnSpcReduction="10000"/>
          </a:bodyPr>
          <a:lstStyle/>
          <a:p>
            <a:pPr indent="0" lvl="0" marL="0" rtl="0" algn="ctr">
              <a:lnSpc>
                <a:spcPct val="150000"/>
              </a:lnSpc>
              <a:spcBef>
                <a:spcPts val="0"/>
              </a:spcBef>
              <a:spcAft>
                <a:spcPts val="0"/>
              </a:spcAft>
              <a:buNone/>
            </a:pPr>
            <a:r>
              <a:rPr lang="en">
                <a:latin typeface="Open Sans Medium"/>
                <a:ea typeface="Open Sans Medium"/>
                <a:cs typeface="Open Sans Medium"/>
                <a:sym typeface="Open Sans Medium"/>
              </a:rPr>
              <a:t>522H0167 -</a:t>
            </a:r>
            <a:endParaRPr>
              <a:latin typeface="Open Sans Medium"/>
              <a:ea typeface="Open Sans Medium"/>
              <a:cs typeface="Open Sans Medium"/>
              <a:sym typeface="Open Sans Medium"/>
            </a:endParaRPr>
          </a:p>
          <a:p>
            <a:pPr indent="0" lvl="0" marL="0" rtl="0" algn="ctr">
              <a:lnSpc>
                <a:spcPct val="150000"/>
              </a:lnSpc>
              <a:spcBef>
                <a:spcPts val="0"/>
              </a:spcBef>
              <a:spcAft>
                <a:spcPts val="0"/>
              </a:spcAft>
              <a:buNone/>
            </a:pPr>
            <a:r>
              <a:rPr lang="en">
                <a:latin typeface="Open Sans Medium"/>
                <a:ea typeface="Open Sans Medium"/>
                <a:cs typeface="Open Sans Medium"/>
                <a:sym typeface="Open Sans Medium"/>
              </a:rPr>
              <a:t>522H0089 -</a:t>
            </a:r>
            <a:endParaRPr>
              <a:latin typeface="Open Sans Medium"/>
              <a:ea typeface="Open Sans Medium"/>
              <a:cs typeface="Open Sans Medium"/>
              <a:sym typeface="Open Sans Medium"/>
            </a:endParaRPr>
          </a:p>
          <a:p>
            <a:pPr indent="0" lvl="0" marL="0" rtl="0" algn="ctr">
              <a:lnSpc>
                <a:spcPct val="150000"/>
              </a:lnSpc>
              <a:spcBef>
                <a:spcPts val="0"/>
              </a:spcBef>
              <a:spcAft>
                <a:spcPts val="0"/>
              </a:spcAft>
              <a:buNone/>
            </a:pPr>
            <a:r>
              <a:rPr lang="en">
                <a:latin typeface="Open Sans Medium"/>
                <a:ea typeface="Open Sans Medium"/>
                <a:cs typeface="Open Sans Medium"/>
                <a:sym typeface="Open Sans Medium"/>
              </a:rPr>
              <a:t>522H0012 - </a:t>
            </a:r>
            <a:endParaRPr>
              <a:latin typeface="Open Sans Medium"/>
              <a:ea typeface="Open Sans Medium"/>
              <a:cs typeface="Open Sans Medium"/>
              <a:sym typeface="Open Sans Medium"/>
            </a:endParaRPr>
          </a:p>
          <a:p>
            <a:pPr indent="0" lvl="0" marL="0" rtl="0" algn="ctr">
              <a:lnSpc>
                <a:spcPct val="150000"/>
              </a:lnSpc>
              <a:spcBef>
                <a:spcPts val="0"/>
              </a:spcBef>
              <a:spcAft>
                <a:spcPts val="0"/>
              </a:spcAft>
              <a:buNone/>
            </a:pPr>
            <a:r>
              <a:rPr lang="en">
                <a:latin typeface="Open Sans Medium"/>
                <a:ea typeface="Open Sans Medium"/>
                <a:cs typeface="Open Sans Medium"/>
                <a:sym typeface="Open Sans Medium"/>
              </a:rPr>
              <a:t>522H0120 -</a:t>
            </a:r>
            <a:endParaRPr>
              <a:latin typeface="Open Sans Medium"/>
              <a:ea typeface="Open Sans Medium"/>
              <a:cs typeface="Open Sans Medium"/>
              <a:sym typeface="Open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Task 1: Porter’s Strategies for Competitive Advantage</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indent="0" lvl="0" marL="0" rtl="0" algn="l">
              <a:lnSpc>
                <a:spcPct val="130000"/>
              </a:lnSpc>
              <a:spcBef>
                <a:spcPts val="1200"/>
              </a:spcBef>
              <a:spcAft>
                <a:spcPts val="0"/>
              </a:spcAft>
              <a:buNone/>
            </a:pPr>
            <a:r>
              <a:rPr b="1" lang="en" sz="1707"/>
              <a:t>Competitor Strategy: Cost Leadership</a:t>
            </a:r>
            <a:endParaRPr b="1" sz="1707"/>
          </a:p>
          <a:p>
            <a:pPr indent="-337026" lvl="0" marL="457200" rtl="0" algn="l">
              <a:lnSpc>
                <a:spcPct val="130000"/>
              </a:lnSpc>
              <a:spcBef>
                <a:spcPts val="1200"/>
              </a:spcBef>
              <a:spcAft>
                <a:spcPts val="0"/>
              </a:spcAft>
              <a:buSzPts val="1708"/>
              <a:buChar char="-"/>
            </a:pPr>
            <a:r>
              <a:rPr lang="en" sz="1707"/>
              <a:t>Explanation: A Cost Leadership Strategy would enable a competitor to offer lower prices, attracting budget-conscious customers.</a:t>
            </a:r>
            <a:endParaRPr sz="1507"/>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Task 1: Porter’s Strategies for Competitive Advantage</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7" name="Google Shape;127;p23"/>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indent="0" lvl="0" marL="0" rtl="0" algn="l">
              <a:lnSpc>
                <a:spcPct val="130000"/>
              </a:lnSpc>
              <a:spcBef>
                <a:spcPts val="1200"/>
              </a:spcBef>
              <a:spcAft>
                <a:spcPts val="0"/>
              </a:spcAft>
              <a:buNone/>
            </a:pPr>
            <a:r>
              <a:rPr b="1" lang="en" sz="1707"/>
              <a:t>How a competitor might implement it:</a:t>
            </a:r>
            <a:endParaRPr b="1" sz="1707"/>
          </a:p>
          <a:p>
            <a:pPr indent="-337026" lvl="0" marL="457200" rtl="0" algn="l">
              <a:lnSpc>
                <a:spcPct val="130000"/>
              </a:lnSpc>
              <a:spcBef>
                <a:spcPts val="1200"/>
              </a:spcBef>
              <a:spcAft>
                <a:spcPts val="0"/>
              </a:spcAft>
              <a:buSzPts val="1708"/>
              <a:buChar char="-"/>
            </a:pPr>
            <a:r>
              <a:rPr b="1" lang="en" sz="1707"/>
              <a:t>Reduced Operational Costs</a:t>
            </a:r>
            <a:r>
              <a:rPr lang="en" sz="1707"/>
              <a:t>: Competitors could save on costs by using older or less maintained bikes, allowing them to offer rentals at lower prices.</a:t>
            </a:r>
            <a:endParaRPr sz="1707"/>
          </a:p>
          <a:p>
            <a:pPr indent="-337026" lvl="0" marL="457200" rtl="0" algn="l">
              <a:lnSpc>
                <a:spcPct val="130000"/>
              </a:lnSpc>
              <a:spcBef>
                <a:spcPts val="0"/>
              </a:spcBef>
              <a:spcAft>
                <a:spcPts val="0"/>
              </a:spcAft>
              <a:buSzPts val="1708"/>
              <a:buChar char="-"/>
            </a:pPr>
            <a:r>
              <a:rPr b="1" lang="en" sz="1707"/>
              <a:t>Minimal Service Offering</a:t>
            </a:r>
            <a:r>
              <a:rPr lang="en" sz="1707"/>
              <a:t>: Providing only basic services without extras like GPS, insurance, or emergency assistance would reduce operational costs.</a:t>
            </a:r>
            <a:endParaRPr sz="1707"/>
          </a:p>
          <a:p>
            <a:pPr indent="-337026" lvl="0" marL="457200" rtl="0" algn="l">
              <a:lnSpc>
                <a:spcPct val="130000"/>
              </a:lnSpc>
              <a:spcBef>
                <a:spcPts val="0"/>
              </a:spcBef>
              <a:spcAft>
                <a:spcPts val="0"/>
              </a:spcAft>
              <a:buSzPts val="1708"/>
              <a:buChar char="-"/>
            </a:pPr>
            <a:r>
              <a:rPr b="1" lang="en" sz="1707"/>
              <a:t>Discount Programs or Reduced Pricing</a:t>
            </a:r>
            <a:r>
              <a:rPr lang="en" sz="1707"/>
              <a:t>: Competitors could attract new customers with promotions or discounts, positioning themselves as a low-cost alternative to DMM.</a:t>
            </a:r>
            <a:endParaRPr sz="1507"/>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Task 1: Porter’s Strategies for Competitive Advantage</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3" name="Google Shape;133;p24"/>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indent="0" lvl="0" marL="0" rtl="0" algn="l">
              <a:lnSpc>
                <a:spcPct val="130000"/>
              </a:lnSpc>
              <a:spcBef>
                <a:spcPts val="1200"/>
              </a:spcBef>
              <a:spcAft>
                <a:spcPts val="0"/>
              </a:spcAft>
              <a:buNone/>
            </a:pPr>
            <a:r>
              <a:rPr b="1" lang="en" sz="1707"/>
              <a:t>    Why this could impact DMM:</a:t>
            </a:r>
            <a:endParaRPr b="1" sz="1707"/>
          </a:p>
          <a:p>
            <a:pPr indent="-337026" lvl="0" marL="457200" rtl="0" algn="l">
              <a:lnSpc>
                <a:spcPct val="130000"/>
              </a:lnSpc>
              <a:spcBef>
                <a:spcPts val="1200"/>
              </a:spcBef>
              <a:spcAft>
                <a:spcPts val="0"/>
              </a:spcAft>
              <a:buSzPts val="1708"/>
              <a:buChar char="-"/>
            </a:pPr>
            <a:r>
              <a:rPr lang="en" sz="1707"/>
              <a:t>If competitors offer significantly lower prices, DMM may struggle to compete on cost, especially with a premium service and higher price point.</a:t>
            </a:r>
            <a:endParaRPr sz="1707"/>
          </a:p>
          <a:p>
            <a:pPr indent="-337026" lvl="0" marL="457200" rtl="0" algn="l">
              <a:lnSpc>
                <a:spcPct val="130000"/>
              </a:lnSpc>
              <a:spcBef>
                <a:spcPts val="0"/>
              </a:spcBef>
              <a:spcAft>
                <a:spcPts val="0"/>
              </a:spcAft>
              <a:buSzPts val="1708"/>
              <a:buChar char="-"/>
            </a:pPr>
            <a:r>
              <a:rPr lang="en" sz="1707"/>
              <a:t>Customers looking for budget-friendly options might be drawn to competitors unless DMM’s premium services highlight their added value.</a:t>
            </a:r>
            <a:endParaRPr sz="1507"/>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Task 1: Porter’s Strategies for Competitive Advantage</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9" name="Google Shape;139;p25"/>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Pick one competitive business strategy from Porter’s Strategies for Competitive Advantage. (Use a different strategy from the one that you discussed in Task 1a). Explain how a competitor could use this strategy in an effort to disrupt Lisa’s business.</a:t>
            </a:r>
            <a:endParaRPr sz="1407"/>
          </a:p>
          <a:p>
            <a:pPr indent="0" lvl="0" marL="0" rtl="0" algn="l">
              <a:lnSpc>
                <a:spcPct val="130000"/>
              </a:lnSpc>
              <a:spcBef>
                <a:spcPts val="1200"/>
              </a:spcBef>
              <a:spcAft>
                <a:spcPts val="0"/>
              </a:spcAft>
              <a:buNone/>
            </a:pPr>
            <a:r>
              <a:t/>
            </a:r>
            <a:endParaRPr sz="1407"/>
          </a:p>
          <a:p>
            <a:pPr indent="-337026" lvl="0" marL="457200" rtl="0" algn="l">
              <a:lnSpc>
                <a:spcPct val="130000"/>
              </a:lnSpc>
              <a:spcBef>
                <a:spcPts val="1200"/>
              </a:spcBef>
              <a:spcAft>
                <a:spcPts val="0"/>
              </a:spcAft>
              <a:buSzPts val="1708"/>
              <a:buChar char="-"/>
            </a:pPr>
            <a:r>
              <a:rPr b="1" lang="en" sz="1707"/>
              <a:t>In conclusion</a:t>
            </a:r>
            <a:r>
              <a:rPr lang="en" sz="1707"/>
              <a:t>, Differentiation is the ideal strategy for DMM, allowing it to stand out with </a:t>
            </a:r>
            <a:r>
              <a:rPr b="1" lang="en" sz="1707"/>
              <a:t>high quality service and unique customer experiences</a:t>
            </a:r>
            <a:r>
              <a:rPr lang="en" sz="1707"/>
              <a:t>. However, it’s essential to remain aware of competitors using a Cost Leadership approach, as they could attract price-sensitive customers.</a:t>
            </a:r>
            <a:endParaRPr sz="1507"/>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5" name="Google Shape;145;p26"/>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0"/>
              </a:spcAft>
              <a:buNone/>
            </a:pPr>
            <a:r>
              <a:rPr b="1" lang="en" sz="1700"/>
              <a:t>1. </a:t>
            </a:r>
            <a:r>
              <a:rPr b="1" lang="en" sz="1700"/>
              <a:t>Supply Chain Management:</a:t>
            </a:r>
            <a:endParaRPr b="1" sz="1700"/>
          </a:p>
          <a:p>
            <a:pPr indent="-336550" lvl="0" marL="457200" rtl="0" algn="l">
              <a:spcBef>
                <a:spcPts val="1200"/>
              </a:spcBef>
              <a:spcAft>
                <a:spcPts val="0"/>
              </a:spcAft>
              <a:buSzPts val="1700"/>
              <a:buChar char="-"/>
            </a:pPr>
            <a:r>
              <a:rPr b="1" lang="en" sz="1700"/>
              <a:t>Importance</a:t>
            </a:r>
            <a:r>
              <a:rPr lang="en" sz="1700"/>
              <a:t>: Supply Chain Management i</a:t>
            </a:r>
            <a:r>
              <a:rPr b="1" lang="en" sz="1700"/>
              <a:t>nvolves sourcing, maintaining, and managing DMM Go’s motorbike fleet</a:t>
            </a:r>
            <a:r>
              <a:rPr lang="en" sz="1700"/>
              <a:t> to ensure a reliable supply of vehicles for rentals. This activity is crucial because </a:t>
            </a:r>
            <a:r>
              <a:rPr b="1" lang="en" sz="1700"/>
              <a:t>it directly impacts the availability and quality of bikes, which are core to the customer experience</a:t>
            </a:r>
            <a:r>
              <a:rPr lang="en" sz="1700"/>
              <a:t>.</a:t>
            </a:r>
            <a:endParaRPr sz="1507"/>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7"/>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1200"/>
              </a:spcAft>
              <a:buNone/>
            </a:pPr>
            <a:r>
              <a:rPr b="1" lang="en" sz="1700"/>
              <a:t>1. Supply Chain Management:</a:t>
            </a:r>
            <a:endParaRPr sz="1507"/>
          </a:p>
        </p:txBody>
      </p:sp>
      <p:pic>
        <p:nvPicPr>
          <p:cNvPr id="152" name="Google Shape;152;p27"/>
          <p:cNvPicPr preferRelativeResize="0"/>
          <p:nvPr/>
        </p:nvPicPr>
        <p:blipFill>
          <a:blip r:embed="rId3">
            <a:alphaModFix/>
          </a:blip>
          <a:stretch>
            <a:fillRect/>
          </a:stretch>
        </p:blipFill>
        <p:spPr>
          <a:xfrm>
            <a:off x="739271" y="2753663"/>
            <a:ext cx="7665434" cy="707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8" name="Google Shape;158;p28"/>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0"/>
              </a:spcAft>
              <a:buNone/>
            </a:pPr>
            <a:r>
              <a:rPr b="1" lang="en" sz="1700"/>
              <a:t>1. Supply Chain Management:</a:t>
            </a:r>
            <a:endParaRPr b="1" sz="1700"/>
          </a:p>
          <a:p>
            <a:pPr indent="0" lvl="0" marL="0" rtl="0" algn="l">
              <a:spcBef>
                <a:spcPts val="1200"/>
              </a:spcBef>
              <a:spcAft>
                <a:spcPts val="0"/>
              </a:spcAft>
              <a:buNone/>
            </a:pPr>
            <a:r>
              <a:rPr b="1" lang="en" sz="1700"/>
              <a:t>Example Process: Fleet Procurement and Maintenance</a:t>
            </a:r>
            <a:endParaRPr b="1" sz="1700"/>
          </a:p>
          <a:p>
            <a:pPr indent="-336550" lvl="0" marL="457200" rtl="0" algn="l">
              <a:spcBef>
                <a:spcPts val="1200"/>
              </a:spcBef>
              <a:spcAft>
                <a:spcPts val="0"/>
              </a:spcAft>
              <a:buSzPts val="1700"/>
              <a:buChar char="-"/>
            </a:pPr>
            <a:r>
              <a:rPr b="1" lang="en" sz="1700"/>
              <a:t>Fleet Procurement</a:t>
            </a:r>
            <a:r>
              <a:rPr lang="en" sz="1700"/>
              <a:t>: DMM sources motorbikes from trusted suppliers known for reliable, high-quality bikes. </a:t>
            </a:r>
            <a:endParaRPr sz="1700"/>
          </a:p>
          <a:p>
            <a:pPr indent="-336550" lvl="1" marL="914400" rtl="0" algn="l">
              <a:spcBef>
                <a:spcPts val="0"/>
              </a:spcBef>
              <a:spcAft>
                <a:spcPts val="0"/>
              </a:spcAft>
              <a:buSzPts val="1700"/>
              <a:buChar char="-"/>
            </a:pPr>
            <a:r>
              <a:rPr lang="en" sz="1700"/>
              <a:t>For example, they may choose specific models suitable for both city riding and off-road conditions, appealing to different types of travelers.</a:t>
            </a:r>
            <a:endParaRPr sz="1507"/>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4" name="Google Shape;164;p29"/>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0"/>
              </a:spcAft>
              <a:buNone/>
            </a:pPr>
            <a:r>
              <a:rPr b="1" lang="en" sz="1700"/>
              <a:t>1. Supply Chain Management:</a:t>
            </a:r>
            <a:endParaRPr sz="1700"/>
          </a:p>
          <a:p>
            <a:pPr indent="0" lvl="0" marL="0" rtl="0" algn="l">
              <a:spcBef>
                <a:spcPts val="1200"/>
              </a:spcBef>
              <a:spcAft>
                <a:spcPts val="0"/>
              </a:spcAft>
              <a:buNone/>
            </a:pPr>
            <a:r>
              <a:rPr b="1" lang="en" sz="1700"/>
              <a:t>Example Process: Fleet Procurement and Maintenance</a:t>
            </a:r>
            <a:endParaRPr sz="1700"/>
          </a:p>
          <a:p>
            <a:pPr indent="-336550" lvl="0" marL="457200" rtl="0" algn="l">
              <a:spcBef>
                <a:spcPts val="1200"/>
              </a:spcBef>
              <a:spcAft>
                <a:spcPts val="0"/>
              </a:spcAft>
              <a:buSzPts val="1700"/>
              <a:buChar char="-"/>
            </a:pPr>
            <a:r>
              <a:rPr b="1" lang="en" sz="1700"/>
              <a:t>Maintenance Schedule</a:t>
            </a:r>
            <a:r>
              <a:rPr lang="en" sz="1700"/>
              <a:t>: Each bike undergoes monthly maintenance checks, where mechanics inspect brakes, tires, engine performance, and safety features. </a:t>
            </a:r>
            <a:endParaRPr sz="1700"/>
          </a:p>
          <a:p>
            <a:pPr indent="-336550" lvl="1" marL="914400" rtl="0" algn="l">
              <a:spcBef>
                <a:spcPts val="0"/>
              </a:spcBef>
              <a:spcAft>
                <a:spcPts val="0"/>
              </a:spcAft>
              <a:buSzPts val="1700"/>
              <a:buChar char="-"/>
            </a:pPr>
            <a:r>
              <a:rPr lang="en" sz="1700"/>
              <a:t>For instance, a dedicated mechanic team services bikes every 30 days to prevent mechanical issues.</a:t>
            </a:r>
            <a:endParaRPr sz="1507"/>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 name="Google Shape;170;p30"/>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0"/>
              </a:spcAft>
              <a:buNone/>
            </a:pPr>
            <a:r>
              <a:rPr b="1" lang="en" sz="1700"/>
              <a:t>1. Supply Chain Management:</a:t>
            </a:r>
            <a:endParaRPr b="1" sz="1700"/>
          </a:p>
          <a:p>
            <a:pPr indent="0" lvl="0" marL="0" rtl="0" algn="l">
              <a:spcBef>
                <a:spcPts val="1200"/>
              </a:spcBef>
              <a:spcAft>
                <a:spcPts val="0"/>
              </a:spcAft>
              <a:buNone/>
            </a:pPr>
            <a:r>
              <a:rPr b="1" lang="en" sz="1700"/>
              <a:t>Example Process: Fleet Procurement and Maintenance</a:t>
            </a:r>
            <a:endParaRPr b="1" sz="1700"/>
          </a:p>
          <a:p>
            <a:pPr indent="-336550" lvl="0" marL="457200" rtl="0" algn="l">
              <a:spcBef>
                <a:spcPts val="1200"/>
              </a:spcBef>
              <a:spcAft>
                <a:spcPts val="0"/>
              </a:spcAft>
              <a:buSzPts val="1700"/>
              <a:buChar char="-"/>
            </a:pPr>
            <a:r>
              <a:rPr b="1" lang="en" sz="1700"/>
              <a:t>Impact</a:t>
            </a:r>
            <a:r>
              <a:rPr lang="en" sz="1700"/>
              <a:t>: By maintaining a dependable fleet, DMM reduces breakdowns and boosts customer trust, ensuring that bikes are available, safe, and ready for use.</a:t>
            </a:r>
            <a:endParaRPr sz="1507"/>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6" name="Google Shape;176;p31"/>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0"/>
              </a:spcAft>
              <a:buNone/>
            </a:pPr>
            <a:r>
              <a:rPr b="1" lang="en" sz="1700"/>
              <a:t>2. Customer Service:</a:t>
            </a:r>
            <a:endParaRPr b="1" sz="1700"/>
          </a:p>
          <a:p>
            <a:pPr indent="-336550" lvl="0" marL="457200" rtl="0" algn="l">
              <a:spcBef>
                <a:spcPts val="1200"/>
              </a:spcBef>
              <a:spcAft>
                <a:spcPts val="0"/>
              </a:spcAft>
              <a:buSzPts val="1700"/>
              <a:buChar char="-"/>
            </a:pPr>
            <a:r>
              <a:rPr b="1" lang="en" sz="1700"/>
              <a:t>Importance</a:t>
            </a:r>
            <a:r>
              <a:rPr lang="en" sz="1700"/>
              <a:t>: Customer Service supports customers throughout their rental experience, from booking inquiries to on-road assistance. </a:t>
            </a:r>
            <a:r>
              <a:rPr b="1" lang="en" sz="1700"/>
              <a:t>Strong customer service helps DMM build trust, ensure customer satisfaction, and encourage repeat business</a:t>
            </a:r>
            <a:r>
              <a:rPr lang="en" sz="1700"/>
              <a:t>, which is essential in the competitive tourism market.</a:t>
            </a:r>
            <a:endParaRPr sz="150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40"/>
              <a:t>Porter’s Strategies</a:t>
            </a:r>
            <a:endParaRPr sz="3540"/>
          </a:p>
        </p:txBody>
      </p:sp>
      <p:sp>
        <p:nvSpPr>
          <p:cNvPr id="73" name="Google Shape;73;p14"/>
          <p:cNvSpPr txBox="1"/>
          <p:nvPr>
            <p:ph idx="1" type="body"/>
          </p:nvPr>
        </p:nvSpPr>
        <p:spPr>
          <a:xfrm>
            <a:off x="311700" y="1152425"/>
            <a:ext cx="8520600" cy="3810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SzPts val="852"/>
              <a:buNone/>
            </a:pPr>
            <a:r>
              <a:rPr b="1" lang="en" sz="1700"/>
              <a:t>1. Cost Leadership</a:t>
            </a:r>
            <a:endParaRPr b="1" sz="1700"/>
          </a:p>
          <a:p>
            <a:pPr indent="-336550" lvl="0" marL="457200" rtl="0" algn="l">
              <a:lnSpc>
                <a:spcPct val="130000"/>
              </a:lnSpc>
              <a:spcBef>
                <a:spcPts val="1200"/>
              </a:spcBef>
              <a:spcAft>
                <a:spcPts val="0"/>
              </a:spcAft>
              <a:buSzPts val="1700"/>
              <a:buChar char="❏"/>
            </a:pPr>
            <a:r>
              <a:rPr lang="en" sz="1700"/>
              <a:t>    </a:t>
            </a:r>
            <a:r>
              <a:rPr b="1" lang="en" sz="1700"/>
              <a:t>Objective</a:t>
            </a:r>
            <a:r>
              <a:rPr lang="en" sz="1700"/>
              <a:t>: Become the lowest-cost producer in the industry to offer products or services at a lower price than competitors.</a:t>
            </a:r>
            <a:endParaRPr sz="1700"/>
          </a:p>
          <a:p>
            <a:pPr indent="-336550" lvl="0" marL="457200" rtl="0" algn="l">
              <a:lnSpc>
                <a:spcPct val="130000"/>
              </a:lnSpc>
              <a:spcBef>
                <a:spcPts val="0"/>
              </a:spcBef>
              <a:spcAft>
                <a:spcPts val="0"/>
              </a:spcAft>
              <a:buSzPts val="1700"/>
              <a:buChar char="❏"/>
            </a:pPr>
            <a:r>
              <a:rPr lang="en" sz="1700"/>
              <a:t>    </a:t>
            </a:r>
            <a:r>
              <a:rPr b="1" lang="en" sz="1700"/>
              <a:t>How It Works</a:t>
            </a:r>
            <a:r>
              <a:rPr lang="en" sz="1700"/>
              <a:t>: Companies achieve this by optimizing operations, using economies of scale, reducing costs of production, or streamlining services.</a:t>
            </a:r>
            <a:endParaRPr sz="1700"/>
          </a:p>
          <a:p>
            <a:pPr indent="-336550" lvl="0" marL="457200" rtl="0" algn="l">
              <a:lnSpc>
                <a:spcPct val="130000"/>
              </a:lnSpc>
              <a:spcBef>
                <a:spcPts val="0"/>
              </a:spcBef>
              <a:spcAft>
                <a:spcPts val="0"/>
              </a:spcAft>
              <a:buSzPts val="1700"/>
              <a:buChar char="❏"/>
            </a:pPr>
            <a:r>
              <a:rPr lang="en" sz="1700"/>
              <a:t>    </a:t>
            </a:r>
            <a:r>
              <a:rPr b="1" lang="en" sz="1700"/>
              <a:t>Advantages</a:t>
            </a:r>
            <a:r>
              <a:rPr lang="en" sz="1700"/>
              <a:t>: Attracts price-sensitive customers and helps defend against competitors by making it difficult for them to undercut prices.</a:t>
            </a:r>
            <a:endParaRPr sz="1700"/>
          </a:p>
          <a:p>
            <a:pPr indent="-336550" lvl="0" marL="457200" rtl="0" algn="l">
              <a:lnSpc>
                <a:spcPct val="130000"/>
              </a:lnSpc>
              <a:spcBef>
                <a:spcPts val="0"/>
              </a:spcBef>
              <a:spcAft>
                <a:spcPts val="0"/>
              </a:spcAft>
              <a:buSzPts val="1700"/>
              <a:buChar char="❏"/>
            </a:pPr>
            <a:r>
              <a:rPr lang="en" sz="1700"/>
              <a:t>    </a:t>
            </a:r>
            <a:r>
              <a:rPr b="1" lang="en" sz="1700"/>
              <a:t>Examples</a:t>
            </a:r>
            <a:r>
              <a:rPr lang="en" sz="1700"/>
              <a:t>: Walmart or Southwest Airlines, where cost-saving measures allow for lower prices.</a:t>
            </a:r>
            <a:endParaRPr sz="189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 name="Google Shape;182;p32"/>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1200"/>
              </a:spcAft>
              <a:buNone/>
            </a:pPr>
            <a:r>
              <a:rPr b="1" lang="en" sz="1700"/>
              <a:t>2. Customer Service:</a:t>
            </a:r>
            <a:endParaRPr sz="1507"/>
          </a:p>
        </p:txBody>
      </p:sp>
      <p:pic>
        <p:nvPicPr>
          <p:cNvPr id="183" name="Google Shape;183;p32"/>
          <p:cNvPicPr preferRelativeResize="0"/>
          <p:nvPr/>
        </p:nvPicPr>
        <p:blipFill>
          <a:blip r:embed="rId3">
            <a:alphaModFix/>
          </a:blip>
          <a:stretch>
            <a:fillRect/>
          </a:stretch>
        </p:blipFill>
        <p:spPr>
          <a:xfrm>
            <a:off x="739265" y="2753663"/>
            <a:ext cx="7665443" cy="707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33"/>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0"/>
              </a:spcAft>
              <a:buNone/>
            </a:pPr>
            <a:r>
              <a:rPr b="1" lang="en" sz="1700"/>
              <a:t>2. Customer Service:</a:t>
            </a:r>
            <a:endParaRPr sz="1700"/>
          </a:p>
          <a:p>
            <a:pPr indent="0" lvl="0" marL="0" rtl="0" algn="l">
              <a:spcBef>
                <a:spcPts val="1200"/>
              </a:spcBef>
              <a:spcAft>
                <a:spcPts val="0"/>
              </a:spcAft>
              <a:buNone/>
            </a:pPr>
            <a:r>
              <a:rPr b="1" lang="en" sz="1700"/>
              <a:t>Example Process: 24/7 Customer Support and Emergency Assistance</a:t>
            </a:r>
            <a:endParaRPr b="1" sz="1700"/>
          </a:p>
          <a:p>
            <a:pPr indent="-336550" lvl="0" marL="457200" rtl="0" algn="l">
              <a:spcBef>
                <a:spcPts val="1200"/>
              </a:spcBef>
              <a:spcAft>
                <a:spcPts val="0"/>
              </a:spcAft>
              <a:buSzPts val="1700"/>
              <a:buChar char="-"/>
            </a:pPr>
            <a:r>
              <a:rPr b="1" lang="en" sz="1700"/>
              <a:t>Booking and Rental Support</a:t>
            </a:r>
            <a:r>
              <a:rPr lang="en" sz="1700"/>
              <a:t>: DMM offers a 24/7 hotline or chat support where customers can ask questions about bike availability, routes, or pricing. </a:t>
            </a:r>
            <a:endParaRPr sz="1700"/>
          </a:p>
          <a:p>
            <a:pPr indent="-336550" lvl="1" marL="914400" rtl="0" algn="l">
              <a:spcBef>
                <a:spcPts val="0"/>
              </a:spcBef>
              <a:spcAft>
                <a:spcPts val="0"/>
              </a:spcAft>
              <a:buSzPts val="1700"/>
              <a:buChar char="-"/>
            </a:pPr>
            <a:r>
              <a:rPr lang="en" sz="1700"/>
              <a:t>For example, if a customer wants to know if an off-road bike is available for a trip to Da Lat, the support team provides immediate answers.</a:t>
            </a:r>
            <a:endParaRPr sz="1507"/>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34"/>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0"/>
              </a:spcAft>
              <a:buNone/>
            </a:pPr>
            <a:r>
              <a:rPr b="1" lang="en" sz="1700"/>
              <a:t>2. Customer Service:</a:t>
            </a:r>
            <a:endParaRPr b="1" sz="1700"/>
          </a:p>
          <a:p>
            <a:pPr indent="0" lvl="0" marL="0" rtl="0" algn="l">
              <a:spcBef>
                <a:spcPts val="1200"/>
              </a:spcBef>
              <a:spcAft>
                <a:spcPts val="0"/>
              </a:spcAft>
              <a:buNone/>
            </a:pPr>
            <a:r>
              <a:rPr b="1" lang="en" sz="1700"/>
              <a:t>Example Process: 24/7 Customer Support and Emergency Assistance</a:t>
            </a:r>
            <a:endParaRPr sz="1700"/>
          </a:p>
          <a:p>
            <a:pPr indent="-336550" lvl="0" marL="457200" rtl="0" algn="l">
              <a:spcBef>
                <a:spcPts val="1200"/>
              </a:spcBef>
              <a:spcAft>
                <a:spcPts val="0"/>
              </a:spcAft>
              <a:buSzPts val="1700"/>
              <a:buChar char="-"/>
            </a:pPr>
            <a:r>
              <a:rPr b="1" lang="en" sz="1700"/>
              <a:t>Emergency Assistance</a:t>
            </a:r>
            <a:r>
              <a:rPr lang="en" sz="1700"/>
              <a:t>: In case of a breakdown, customers can call the emergency line, and DMM dispatches roadside assistance to their location. </a:t>
            </a:r>
            <a:endParaRPr sz="1700"/>
          </a:p>
          <a:p>
            <a:pPr indent="-336550" lvl="1" marL="914400" rtl="0" algn="l">
              <a:spcBef>
                <a:spcPts val="0"/>
              </a:spcBef>
              <a:spcAft>
                <a:spcPts val="0"/>
              </a:spcAft>
              <a:buSzPts val="1700"/>
              <a:buChar char="-"/>
            </a:pPr>
            <a:r>
              <a:rPr lang="en" sz="1700"/>
              <a:t>For instance, if a bike breaks down near a tourist spot, a service team quickly reaches the customer with a replacement bike or necessary repairs.</a:t>
            </a:r>
            <a:endParaRPr sz="1507"/>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1" name="Google Shape;201;p35"/>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two primary activities of the Value Chain are most important to DMM? Why are they so important?</a:t>
            </a:r>
            <a:endParaRPr sz="1407"/>
          </a:p>
          <a:p>
            <a:pPr indent="0" lvl="0" marL="0" rtl="0" algn="l">
              <a:spcBef>
                <a:spcPts val="1200"/>
              </a:spcBef>
              <a:spcAft>
                <a:spcPts val="0"/>
              </a:spcAft>
              <a:buNone/>
            </a:pPr>
            <a:r>
              <a:rPr b="1" lang="en" sz="1700"/>
              <a:t>2. Customer Service:</a:t>
            </a:r>
            <a:endParaRPr b="1" sz="1700"/>
          </a:p>
          <a:p>
            <a:pPr indent="0" lvl="0" marL="0" rtl="0" algn="l">
              <a:spcBef>
                <a:spcPts val="1200"/>
              </a:spcBef>
              <a:spcAft>
                <a:spcPts val="0"/>
              </a:spcAft>
              <a:buNone/>
            </a:pPr>
            <a:r>
              <a:rPr b="1" lang="en" sz="1700"/>
              <a:t>Example Process: 24/7 Customer Support and Emergency Assistance</a:t>
            </a:r>
            <a:endParaRPr sz="1700"/>
          </a:p>
          <a:p>
            <a:pPr indent="-336550" lvl="0" marL="457200" rtl="0" algn="l">
              <a:spcBef>
                <a:spcPts val="1200"/>
              </a:spcBef>
              <a:spcAft>
                <a:spcPts val="0"/>
              </a:spcAft>
              <a:buSzPts val="1700"/>
              <a:buChar char="-"/>
            </a:pPr>
            <a:r>
              <a:rPr b="1" lang="en" sz="1700"/>
              <a:t>Impact</a:t>
            </a:r>
            <a:r>
              <a:rPr lang="en" sz="1700"/>
              <a:t>: Quick, accessible support improves customer satisfaction, helps manage issues promptly, and reinforces DMM’s reputation as a dependable, customer-centered brand.</a:t>
            </a:r>
            <a:endParaRPr sz="1507"/>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7" name="Google Shape;207;p36"/>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Briefly explain one business process that DMM would perform for each value chain activity identified.</a:t>
            </a:r>
            <a:endParaRPr sz="1407"/>
          </a:p>
          <a:p>
            <a:pPr indent="0" lvl="0" marL="0" rtl="0" algn="l">
              <a:spcBef>
                <a:spcPts val="1200"/>
              </a:spcBef>
              <a:spcAft>
                <a:spcPts val="0"/>
              </a:spcAft>
              <a:buNone/>
            </a:pPr>
            <a:r>
              <a:rPr b="1" lang="en" sz="1700"/>
              <a:t>Process 1: Booking Support</a:t>
            </a:r>
            <a:endParaRPr b="1" sz="1700"/>
          </a:p>
          <a:p>
            <a:pPr indent="-336550" lvl="0" marL="457200" rtl="0" algn="l">
              <a:spcBef>
                <a:spcPts val="1200"/>
              </a:spcBef>
              <a:spcAft>
                <a:spcPts val="0"/>
              </a:spcAft>
              <a:buSzPts val="1700"/>
              <a:buFont typeface="Arial"/>
              <a:buChar char="-"/>
            </a:pPr>
            <a:r>
              <a:rPr b="1" lang="en" sz="1700"/>
              <a:t>Description</a:t>
            </a:r>
            <a:r>
              <a:rPr lang="en" sz="1700"/>
              <a:t>: DMM provides booking support through a dedicated team that assists customers with inquiries about bike availability, booking process, rental terms, and pricing.</a:t>
            </a:r>
            <a:endParaRPr sz="1507"/>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3" name="Google Shape;213;p37"/>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Briefly explain one business process that DMM would perform for each value chain activity identified.</a:t>
            </a:r>
            <a:endParaRPr sz="1407"/>
          </a:p>
          <a:p>
            <a:pPr indent="0" lvl="0" marL="0" rtl="0" algn="l">
              <a:spcBef>
                <a:spcPts val="1200"/>
              </a:spcBef>
              <a:spcAft>
                <a:spcPts val="0"/>
              </a:spcAft>
              <a:buNone/>
            </a:pPr>
            <a:r>
              <a:rPr b="1" lang="en" sz="1700"/>
              <a:t>Process 1: Booking Support</a:t>
            </a:r>
            <a:endParaRPr sz="1700"/>
          </a:p>
          <a:p>
            <a:pPr indent="-336550" lvl="0" marL="457200" rtl="0" algn="l">
              <a:spcBef>
                <a:spcPts val="1200"/>
              </a:spcBef>
              <a:spcAft>
                <a:spcPts val="0"/>
              </a:spcAft>
              <a:buSzPts val="1700"/>
              <a:buFont typeface="Arial"/>
              <a:buChar char="-"/>
            </a:pPr>
            <a:r>
              <a:rPr b="1" lang="en" sz="1700"/>
              <a:t>Example</a:t>
            </a:r>
            <a:r>
              <a:rPr lang="en" sz="1700"/>
              <a:t>: A customer visits the website and contacts support to confirm if a specific motorbike model is available for an upcoming trip. The support team quickly checks inventory, provides options, and guides the customer through the booking process, including any necessary paperwork.</a:t>
            </a:r>
            <a:endParaRPr sz="1700"/>
          </a:p>
          <a:p>
            <a:pPr indent="-336550" lvl="0" marL="457200" rtl="0" algn="l">
              <a:spcBef>
                <a:spcPts val="0"/>
              </a:spcBef>
              <a:spcAft>
                <a:spcPts val="0"/>
              </a:spcAft>
              <a:buSzPts val="1700"/>
              <a:buFont typeface="Arial"/>
              <a:buChar char="-"/>
            </a:pPr>
            <a:r>
              <a:rPr b="1" lang="en" sz="1700"/>
              <a:t>Impact</a:t>
            </a:r>
            <a:r>
              <a:rPr lang="en" sz="1700"/>
              <a:t>: This level of support simplifies the booking experience and builds customer confidence, increasing the likelihood of conversion and fostering a positive first impression.</a:t>
            </a:r>
            <a:endParaRPr sz="1507"/>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9" name="Google Shape;219;p38"/>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Briefly explain one business process that DMM would perform for each value chain activity identified.</a:t>
            </a:r>
            <a:endParaRPr sz="1407"/>
          </a:p>
          <a:p>
            <a:pPr indent="0" lvl="0" marL="0" rtl="0" algn="l">
              <a:spcBef>
                <a:spcPts val="1200"/>
              </a:spcBef>
              <a:spcAft>
                <a:spcPts val="0"/>
              </a:spcAft>
              <a:buNone/>
            </a:pPr>
            <a:r>
              <a:rPr b="1" lang="en" sz="1700"/>
              <a:t>Process 2: 24/7 Rental Support and Emergency Assistance</a:t>
            </a:r>
            <a:endParaRPr b="1" sz="1700"/>
          </a:p>
          <a:p>
            <a:pPr indent="-336550" lvl="0" marL="457200" rtl="0" algn="l">
              <a:spcBef>
                <a:spcPts val="1200"/>
              </a:spcBef>
              <a:spcAft>
                <a:spcPts val="0"/>
              </a:spcAft>
              <a:buSzPts val="1700"/>
              <a:buChar char="-"/>
            </a:pPr>
            <a:r>
              <a:rPr b="1" lang="en" sz="1700"/>
              <a:t>Description</a:t>
            </a:r>
            <a:r>
              <a:rPr lang="en" sz="1700"/>
              <a:t>: During the rental period, DMM offers 24/7 assistance to customers for issues ranging from minor questions to emergencies. If needed, the customer service team can arrange emergency roadside assistance.</a:t>
            </a:r>
            <a:endParaRPr sz="1507"/>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2: Porter’s Value Chain Model</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39"/>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Briefly explain one business process that DMM would perform for each value chain activity identified.</a:t>
            </a:r>
            <a:endParaRPr sz="1407"/>
          </a:p>
          <a:p>
            <a:pPr indent="0" lvl="0" marL="0" rtl="0" algn="l">
              <a:spcBef>
                <a:spcPts val="1200"/>
              </a:spcBef>
              <a:spcAft>
                <a:spcPts val="0"/>
              </a:spcAft>
              <a:buNone/>
            </a:pPr>
            <a:r>
              <a:rPr b="1" lang="en" sz="1700"/>
              <a:t>Process 2: 24/7 Rental Support and Emergency Assistance</a:t>
            </a:r>
            <a:endParaRPr b="1" sz="1700"/>
          </a:p>
          <a:p>
            <a:pPr indent="-336550" lvl="0" marL="457200" rtl="0" algn="l">
              <a:spcBef>
                <a:spcPts val="1200"/>
              </a:spcBef>
              <a:spcAft>
                <a:spcPts val="0"/>
              </a:spcAft>
              <a:buSzPts val="1700"/>
              <a:buChar char="-"/>
            </a:pPr>
            <a:r>
              <a:rPr b="1" lang="en" sz="1700"/>
              <a:t>Example</a:t>
            </a:r>
            <a:r>
              <a:rPr lang="en" sz="1700"/>
              <a:t>: If a customer experiences a breakdown while traveling, they can call the hotline for immediate help. DMM dispatches a local mechanic or replacement bike to the customer’s location, minimizing disruption to their travel plans.</a:t>
            </a:r>
            <a:endParaRPr sz="1700"/>
          </a:p>
          <a:p>
            <a:pPr indent="-336550" lvl="0" marL="457200" rtl="0" algn="l">
              <a:spcBef>
                <a:spcPts val="0"/>
              </a:spcBef>
              <a:spcAft>
                <a:spcPts val="0"/>
              </a:spcAft>
              <a:buSzPts val="1700"/>
              <a:buChar char="-"/>
            </a:pPr>
            <a:r>
              <a:rPr b="1" lang="en" sz="1700"/>
              <a:t>Impact</a:t>
            </a:r>
            <a:r>
              <a:rPr lang="en" sz="1700"/>
              <a:t>: Quick, reliable support during emergencies boosts customer satisfaction, enhances safety, and strengthens DMM’s reputation as a dependable service provider.</a:t>
            </a:r>
            <a:endParaRPr sz="1507"/>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3: Data</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1" name="Google Shape;231;p40"/>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Define transactional data and its Data model</a:t>
            </a:r>
            <a:endParaRPr sz="1407"/>
          </a:p>
          <a:p>
            <a:pPr indent="-337026" lvl="0" marL="457200" rtl="0" algn="l">
              <a:lnSpc>
                <a:spcPct val="130000"/>
              </a:lnSpc>
              <a:spcBef>
                <a:spcPts val="1200"/>
              </a:spcBef>
              <a:spcAft>
                <a:spcPts val="0"/>
              </a:spcAft>
              <a:buSzPts val="1708"/>
              <a:buChar char="-"/>
            </a:pPr>
            <a:r>
              <a:rPr b="1" lang="en" sz="1907"/>
              <a:t>Definition</a:t>
            </a:r>
            <a:r>
              <a:rPr lang="en" sz="1707"/>
              <a:t>: Transactional data refers to r</a:t>
            </a:r>
            <a:r>
              <a:rPr b="1" lang="en" sz="1707"/>
              <a:t>ecords generated from each business transaction or interaction with a customer</a:t>
            </a:r>
            <a:r>
              <a:rPr lang="en" sz="1707"/>
              <a:t>. For DMM, this includes data from each motorbike rental, payment, and any additional services requested by the customer.</a:t>
            </a:r>
            <a:endParaRPr sz="1707"/>
          </a:p>
          <a:p>
            <a:pPr indent="-337026" lvl="0" marL="457200" rtl="0" algn="l">
              <a:lnSpc>
                <a:spcPct val="130000"/>
              </a:lnSpc>
              <a:spcBef>
                <a:spcPts val="0"/>
              </a:spcBef>
              <a:spcAft>
                <a:spcPts val="0"/>
              </a:spcAft>
              <a:buSzPts val="1708"/>
              <a:buChar char="-"/>
            </a:pPr>
            <a:r>
              <a:rPr b="1" lang="en" sz="1907"/>
              <a:t>Purpose</a:t>
            </a:r>
            <a:r>
              <a:rPr lang="en" sz="1707"/>
              <a:t>: This data is essential for </a:t>
            </a:r>
            <a:r>
              <a:rPr b="1" lang="en" sz="1707"/>
              <a:t>tracking rentals, managing fleet availability, processing payments, and forecasting demand</a:t>
            </a:r>
            <a:r>
              <a:rPr lang="en" sz="1707"/>
              <a:t>. By organizing transactional data, DMM Go can </a:t>
            </a:r>
            <a:r>
              <a:rPr b="1" lang="en" sz="1707"/>
              <a:t>gain insights into customer behavior and improve operational efficiency.</a:t>
            </a:r>
            <a:endParaRPr sz="1507"/>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3: Data</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7" name="Google Shape;237;p41"/>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Define transactional data and its Data model</a:t>
            </a:r>
            <a:endParaRPr sz="1407"/>
          </a:p>
          <a:p>
            <a:pPr indent="-337026" lvl="0" marL="457200" rtl="0" algn="l">
              <a:lnSpc>
                <a:spcPct val="130000"/>
              </a:lnSpc>
              <a:spcBef>
                <a:spcPts val="1200"/>
              </a:spcBef>
              <a:spcAft>
                <a:spcPts val="0"/>
              </a:spcAft>
              <a:buSzPts val="1708"/>
              <a:buChar char="-"/>
            </a:pPr>
            <a:r>
              <a:rPr b="1" lang="en" sz="1907"/>
              <a:t>Definition</a:t>
            </a:r>
            <a:r>
              <a:rPr lang="en" sz="1707"/>
              <a:t>: A data model is a structured framework that organizes transactional data, making it easy to access, retrieve, and analyze.</a:t>
            </a:r>
            <a:endParaRPr sz="1707"/>
          </a:p>
          <a:p>
            <a:pPr indent="0" lvl="0" marL="0" rtl="0" algn="l">
              <a:lnSpc>
                <a:spcPct val="130000"/>
              </a:lnSpc>
              <a:spcBef>
                <a:spcPts val="1200"/>
              </a:spcBef>
              <a:spcAft>
                <a:spcPts val="0"/>
              </a:spcAft>
              <a:buNone/>
            </a:pPr>
            <a:r>
              <a:rPr b="1" lang="en" sz="1707"/>
              <a:t>Example Structure:</a:t>
            </a:r>
            <a:endParaRPr b="1" sz="1707"/>
          </a:p>
          <a:p>
            <a:pPr indent="-337026" lvl="0" marL="457200" rtl="0" algn="l">
              <a:lnSpc>
                <a:spcPct val="130000"/>
              </a:lnSpc>
              <a:spcBef>
                <a:spcPts val="1200"/>
              </a:spcBef>
              <a:spcAft>
                <a:spcPts val="0"/>
              </a:spcAft>
              <a:buSzPts val="1708"/>
              <a:buChar char="-"/>
            </a:pPr>
            <a:r>
              <a:rPr lang="en" sz="1707"/>
              <a:t>Customer Table: Stores customer details (e.g., name, contact information, ID/passport number).</a:t>
            </a:r>
            <a:endParaRPr sz="1707"/>
          </a:p>
          <a:p>
            <a:pPr indent="-337026" lvl="0" marL="457200" rtl="0" algn="l">
              <a:lnSpc>
                <a:spcPct val="130000"/>
              </a:lnSpc>
              <a:spcBef>
                <a:spcPts val="0"/>
              </a:spcBef>
              <a:spcAft>
                <a:spcPts val="0"/>
              </a:spcAft>
              <a:buSzPts val="1708"/>
              <a:buChar char="-"/>
            </a:pPr>
            <a:r>
              <a:rPr lang="en" sz="1707"/>
              <a:t>Rental Table: Contains rental transactions (e.g., rental ID, motorbike ID, customer ID, start date, end date, pickup and drop-off locations).</a:t>
            </a:r>
            <a:endParaRPr sz="1707"/>
          </a:p>
          <a:p>
            <a:pPr indent="-337026" lvl="0" marL="457200" rtl="0" algn="l">
              <a:lnSpc>
                <a:spcPct val="130000"/>
              </a:lnSpc>
              <a:spcBef>
                <a:spcPts val="0"/>
              </a:spcBef>
              <a:spcAft>
                <a:spcPts val="0"/>
              </a:spcAft>
              <a:buSzPts val="1708"/>
              <a:buChar char="-"/>
            </a:pPr>
            <a:r>
              <a:rPr lang="en" sz="1707"/>
              <a:t>Payment Table: Records payment details (e.g., payment ID, rental ID, payment amount, payment method).</a:t>
            </a:r>
            <a:endParaRPr sz="1507"/>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3500"/>
              <a:t>Porter’s Strategies</a:t>
            </a:r>
            <a:endParaRPr sz="3500"/>
          </a:p>
          <a:p>
            <a:pPr indent="0" lvl="0" marL="0" rtl="0" algn="l">
              <a:spcBef>
                <a:spcPts val="0"/>
              </a:spcBef>
              <a:spcAft>
                <a:spcPts val="0"/>
              </a:spcAft>
              <a:buSzPts val="990"/>
              <a:buNone/>
            </a:pPr>
            <a:r>
              <a:t/>
            </a:r>
            <a:endParaRPr sz="3240"/>
          </a:p>
        </p:txBody>
      </p:sp>
      <p:sp>
        <p:nvSpPr>
          <p:cNvPr id="79" name="Google Shape;79;p15"/>
          <p:cNvSpPr txBox="1"/>
          <p:nvPr>
            <p:ph idx="1" type="body"/>
          </p:nvPr>
        </p:nvSpPr>
        <p:spPr>
          <a:xfrm>
            <a:off x="311700" y="1152425"/>
            <a:ext cx="8520600" cy="4079700"/>
          </a:xfrm>
          <a:prstGeom prst="rect">
            <a:avLst/>
          </a:prstGeom>
        </p:spPr>
        <p:txBody>
          <a:bodyPr anchorCtr="0" anchor="t" bIns="91425" lIns="91425" spcFirstLastPara="1" rIns="91425" wrap="square" tIns="91425">
            <a:normAutofit fontScale="25000" lnSpcReduction="10000"/>
          </a:bodyPr>
          <a:lstStyle/>
          <a:p>
            <a:pPr indent="0" lvl="0" marL="0" rtl="0" algn="l">
              <a:lnSpc>
                <a:spcPct val="150000"/>
              </a:lnSpc>
              <a:spcBef>
                <a:spcPts val="0"/>
              </a:spcBef>
              <a:spcAft>
                <a:spcPts val="0"/>
              </a:spcAft>
              <a:buNone/>
            </a:pPr>
            <a:r>
              <a:rPr b="1" lang="en" sz="6800"/>
              <a:t>2. Differentiation</a:t>
            </a:r>
            <a:endParaRPr b="1" sz="6800"/>
          </a:p>
          <a:p>
            <a:pPr indent="-336550" lvl="0" marL="457200" rtl="0" algn="l">
              <a:lnSpc>
                <a:spcPct val="150000"/>
              </a:lnSpc>
              <a:spcBef>
                <a:spcPts val="1200"/>
              </a:spcBef>
              <a:spcAft>
                <a:spcPts val="0"/>
              </a:spcAft>
              <a:buSzPct val="100000"/>
              <a:buChar char="❏"/>
            </a:pPr>
            <a:r>
              <a:rPr lang="en" sz="6800"/>
              <a:t>    </a:t>
            </a:r>
            <a:r>
              <a:rPr b="1" lang="en" sz="6800"/>
              <a:t>Objective</a:t>
            </a:r>
            <a:r>
              <a:rPr lang="en" sz="6800"/>
              <a:t>: Offer unique products or services that stand out from competitors, allowing the company to charge a premium.</a:t>
            </a:r>
            <a:endParaRPr sz="6800"/>
          </a:p>
          <a:p>
            <a:pPr indent="-336550" lvl="0" marL="457200" rtl="0" algn="l">
              <a:lnSpc>
                <a:spcPct val="150000"/>
              </a:lnSpc>
              <a:spcBef>
                <a:spcPts val="0"/>
              </a:spcBef>
              <a:spcAft>
                <a:spcPts val="0"/>
              </a:spcAft>
              <a:buSzPct val="100000"/>
              <a:buChar char="❏"/>
            </a:pPr>
            <a:r>
              <a:rPr lang="en" sz="6800"/>
              <a:t>    </a:t>
            </a:r>
            <a:r>
              <a:rPr b="1" lang="en" sz="6800"/>
              <a:t>How It Works</a:t>
            </a:r>
            <a:r>
              <a:rPr lang="en" sz="6800"/>
              <a:t>: Companies differentiate through innovation, quality, unique features, customer service, brand image, or any characteristic that adds value and appeals to specific customer needs.</a:t>
            </a:r>
            <a:endParaRPr sz="6800"/>
          </a:p>
          <a:p>
            <a:pPr indent="-336550" lvl="0" marL="457200" rtl="0" algn="l">
              <a:lnSpc>
                <a:spcPct val="150000"/>
              </a:lnSpc>
              <a:spcBef>
                <a:spcPts val="0"/>
              </a:spcBef>
              <a:spcAft>
                <a:spcPts val="0"/>
              </a:spcAft>
              <a:buSzPct val="100000"/>
              <a:buChar char="❏"/>
            </a:pPr>
            <a:r>
              <a:rPr lang="en" sz="6800"/>
              <a:t>    </a:t>
            </a:r>
            <a:r>
              <a:rPr b="1" lang="en" sz="6800"/>
              <a:t>Advantages</a:t>
            </a:r>
            <a:r>
              <a:rPr lang="en" sz="6800"/>
              <a:t>: Builds brand loyalty and reduces competition because customers perceive the product or service as distinct.</a:t>
            </a:r>
            <a:endParaRPr sz="6800"/>
          </a:p>
          <a:p>
            <a:pPr indent="-336550" lvl="0" marL="457200" rtl="0" algn="l">
              <a:lnSpc>
                <a:spcPct val="150000"/>
              </a:lnSpc>
              <a:spcBef>
                <a:spcPts val="0"/>
              </a:spcBef>
              <a:spcAft>
                <a:spcPts val="0"/>
              </a:spcAft>
              <a:buSzPct val="100000"/>
              <a:buChar char="❏"/>
            </a:pPr>
            <a:r>
              <a:rPr lang="en" sz="6800"/>
              <a:t>    </a:t>
            </a:r>
            <a:r>
              <a:rPr b="1" lang="en" sz="6800"/>
              <a:t>Examples</a:t>
            </a:r>
            <a:r>
              <a:rPr lang="en" sz="6800"/>
              <a:t>: Apple (innovation and design), Tesla (technology and sustainability), and Starbucks (brand experience and quality).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3: Data</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3" name="Google Shape;243;p42"/>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indent="0" lvl="0" marL="0" rtl="0" algn="l">
              <a:spcBef>
                <a:spcPts val="1400"/>
              </a:spcBef>
              <a:spcAft>
                <a:spcPts val="0"/>
              </a:spcAft>
              <a:buNone/>
            </a:pPr>
            <a:r>
              <a:rPr b="1" lang="en" sz="1700"/>
              <a:t>1. Customer Personal Information</a:t>
            </a:r>
            <a:endParaRPr b="1" sz="1700"/>
          </a:p>
          <a:p>
            <a:pPr indent="0" lvl="0" marL="0" rtl="0" algn="l">
              <a:spcBef>
                <a:spcPts val="1400"/>
              </a:spcBef>
              <a:spcAft>
                <a:spcPts val="0"/>
              </a:spcAft>
              <a:buNone/>
            </a:pPr>
            <a:r>
              <a:rPr b="1" lang="en" sz="1700"/>
              <a:t>Example Data:</a:t>
            </a:r>
            <a:endParaRPr b="1" sz="1700"/>
          </a:p>
          <a:p>
            <a:pPr indent="-336550" lvl="0" marL="457200" rtl="0" algn="l">
              <a:spcBef>
                <a:spcPts val="1200"/>
              </a:spcBef>
              <a:spcAft>
                <a:spcPts val="0"/>
              </a:spcAft>
              <a:buSzPts val="1700"/>
              <a:buChar char="-"/>
            </a:pPr>
            <a:r>
              <a:rPr b="1" lang="en" sz="1700"/>
              <a:t>Name</a:t>
            </a:r>
            <a:r>
              <a:rPr lang="en" sz="1700"/>
              <a:t>: Sarah Nguyen</a:t>
            </a:r>
            <a:endParaRPr sz="1700"/>
          </a:p>
          <a:p>
            <a:pPr indent="-336550" lvl="0" marL="457200" rtl="0" algn="l">
              <a:spcBef>
                <a:spcPts val="0"/>
              </a:spcBef>
              <a:spcAft>
                <a:spcPts val="0"/>
              </a:spcAft>
              <a:buSzPts val="1700"/>
              <a:buChar char="-"/>
            </a:pPr>
            <a:r>
              <a:rPr b="1" lang="en" sz="1700"/>
              <a:t>Address</a:t>
            </a:r>
            <a:r>
              <a:rPr lang="en" sz="1700"/>
              <a:t>: 456 Travel Lane, Ho Chi Minh City, Vietnam</a:t>
            </a:r>
            <a:endParaRPr sz="1700"/>
          </a:p>
          <a:p>
            <a:pPr indent="-336550" lvl="0" marL="457200" rtl="0" algn="l">
              <a:spcBef>
                <a:spcPts val="0"/>
              </a:spcBef>
              <a:spcAft>
                <a:spcPts val="0"/>
              </a:spcAft>
              <a:buSzPts val="1700"/>
              <a:buChar char="-"/>
            </a:pPr>
            <a:r>
              <a:rPr b="1" lang="en" sz="1700"/>
              <a:t>Phone Number</a:t>
            </a:r>
            <a:r>
              <a:rPr lang="en" sz="1700"/>
              <a:t>: +84 987 XXX XXX</a:t>
            </a:r>
            <a:endParaRPr sz="1700"/>
          </a:p>
          <a:p>
            <a:pPr indent="-336550" lvl="0" marL="457200" rtl="0" algn="l">
              <a:spcBef>
                <a:spcPts val="0"/>
              </a:spcBef>
              <a:spcAft>
                <a:spcPts val="0"/>
              </a:spcAft>
              <a:buSzPts val="1700"/>
              <a:buChar char="-"/>
            </a:pPr>
            <a:r>
              <a:rPr b="1" lang="en" sz="1700"/>
              <a:t>Email</a:t>
            </a:r>
            <a:r>
              <a:rPr lang="en" sz="1700"/>
              <a:t>: sarah.nguyen@example.com</a:t>
            </a:r>
            <a:endParaRPr sz="1507"/>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3: Data</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9" name="Google Shape;249;p43"/>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indent="0" lvl="0" marL="0" rtl="0" algn="l">
              <a:spcBef>
                <a:spcPts val="1400"/>
              </a:spcBef>
              <a:spcAft>
                <a:spcPts val="0"/>
              </a:spcAft>
              <a:buNone/>
            </a:pPr>
            <a:r>
              <a:rPr b="1" lang="en" sz="1700"/>
              <a:t>1. Customer Personal Information</a:t>
            </a:r>
            <a:endParaRPr b="1" sz="1700"/>
          </a:p>
          <a:p>
            <a:pPr indent="-336550" lvl="0" marL="457200" rtl="0" algn="l">
              <a:spcBef>
                <a:spcPts val="400"/>
              </a:spcBef>
              <a:spcAft>
                <a:spcPts val="0"/>
              </a:spcAft>
              <a:buSzPts val="1700"/>
              <a:buChar char="-"/>
            </a:pPr>
            <a:r>
              <a:rPr b="1" lang="en" sz="1900"/>
              <a:t>Relevance</a:t>
            </a:r>
            <a:r>
              <a:rPr lang="en" sz="1700"/>
              <a:t>: This information is vital for </a:t>
            </a:r>
            <a:r>
              <a:rPr b="1" lang="en" sz="1700"/>
              <a:t>verifying customer identity</a:t>
            </a:r>
            <a:r>
              <a:rPr lang="en" sz="1700"/>
              <a:t>, </a:t>
            </a:r>
            <a:r>
              <a:rPr b="1" lang="en" sz="1700"/>
              <a:t>contacting</a:t>
            </a:r>
            <a:r>
              <a:rPr lang="en" sz="1700"/>
              <a:t> them about their booking, and </a:t>
            </a:r>
            <a:r>
              <a:rPr b="1" lang="en" sz="1700"/>
              <a:t>sending confirmations or follow-ups</a:t>
            </a:r>
            <a:r>
              <a:rPr lang="en" sz="1700"/>
              <a:t>. Accurate customer details help DMM provide a personalized experience, like sending reminders for future rentals or personalized offers.</a:t>
            </a:r>
            <a:endParaRPr sz="1507"/>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3: Data</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5" name="Google Shape;255;p44"/>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indent="0" lvl="0" marL="0" rtl="0" algn="l">
              <a:spcBef>
                <a:spcPts val="1400"/>
              </a:spcBef>
              <a:spcAft>
                <a:spcPts val="0"/>
              </a:spcAft>
              <a:buNone/>
            </a:pPr>
            <a:r>
              <a:rPr b="1" lang="en" sz="1700">
                <a:latin typeface="Arial"/>
                <a:ea typeface="Arial"/>
                <a:cs typeface="Arial"/>
                <a:sym typeface="Arial"/>
              </a:rPr>
              <a:t>2. Customer Feedback and Ratings</a:t>
            </a:r>
            <a:endParaRPr b="1" sz="1700">
              <a:latin typeface="Arial"/>
              <a:ea typeface="Arial"/>
              <a:cs typeface="Arial"/>
              <a:sym typeface="Arial"/>
            </a:endParaRPr>
          </a:p>
          <a:p>
            <a:pPr indent="0" lvl="0" marL="0" rtl="0" algn="l">
              <a:spcBef>
                <a:spcPts val="1400"/>
              </a:spcBef>
              <a:spcAft>
                <a:spcPts val="0"/>
              </a:spcAft>
              <a:buNone/>
            </a:pPr>
            <a:r>
              <a:rPr b="1" lang="en" sz="1700">
                <a:latin typeface="Arial"/>
                <a:ea typeface="Arial"/>
                <a:cs typeface="Arial"/>
                <a:sym typeface="Arial"/>
              </a:rPr>
              <a:t>Example Feedback Data</a:t>
            </a:r>
            <a:r>
              <a:rPr lang="en" sz="1700">
                <a:latin typeface="Arial"/>
                <a:ea typeface="Arial"/>
                <a:cs typeface="Arial"/>
                <a:sym typeface="Arial"/>
              </a:rPr>
              <a:t>:</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b="1" lang="en" sz="1700">
                <a:latin typeface="Arial"/>
                <a:ea typeface="Arial"/>
                <a:cs typeface="Arial"/>
                <a:sym typeface="Arial"/>
              </a:rPr>
              <a:t>Rental ID</a:t>
            </a:r>
            <a:r>
              <a:rPr lang="en" sz="1700">
                <a:latin typeface="Arial"/>
                <a:ea typeface="Arial"/>
                <a:cs typeface="Arial"/>
                <a:sym typeface="Arial"/>
              </a:rPr>
              <a:t>: RNT-005678</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 sz="1700">
                <a:latin typeface="Arial"/>
                <a:ea typeface="Arial"/>
                <a:cs typeface="Arial"/>
                <a:sym typeface="Arial"/>
              </a:rPr>
              <a:t>Custo</a:t>
            </a:r>
            <a:r>
              <a:rPr b="1" lang="en" sz="1700">
                <a:latin typeface="Arial"/>
                <a:ea typeface="Arial"/>
                <a:cs typeface="Arial"/>
                <a:sym typeface="Arial"/>
              </a:rPr>
              <a:t>m</a:t>
            </a:r>
            <a:r>
              <a:rPr b="1" lang="en" sz="1700">
                <a:latin typeface="Arial"/>
                <a:ea typeface="Arial"/>
                <a:cs typeface="Arial"/>
                <a:sym typeface="Arial"/>
              </a:rPr>
              <a:t>er ID</a:t>
            </a:r>
            <a:r>
              <a:rPr lang="en" sz="1700">
                <a:latin typeface="Arial"/>
                <a:ea typeface="Arial"/>
                <a:cs typeface="Arial"/>
                <a:sym typeface="Arial"/>
              </a:rPr>
              <a:t>: CUS-001234</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 sz="1700">
                <a:latin typeface="Arial"/>
                <a:ea typeface="Arial"/>
                <a:cs typeface="Arial"/>
                <a:sym typeface="Arial"/>
              </a:rPr>
              <a:t>Rating Score</a:t>
            </a:r>
            <a:r>
              <a:rPr lang="en" sz="1700">
                <a:latin typeface="Arial"/>
                <a:ea typeface="Arial"/>
                <a:cs typeface="Arial"/>
                <a:sym typeface="Arial"/>
              </a:rPr>
              <a:t>: 5 stars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b="1" lang="en" sz="1700">
                <a:latin typeface="Arial"/>
                <a:ea typeface="Arial"/>
                <a:cs typeface="Arial"/>
                <a:sym typeface="Arial"/>
              </a:rPr>
              <a:t>Comments</a:t>
            </a:r>
            <a:r>
              <a:rPr lang="en" sz="1700">
                <a:latin typeface="Arial"/>
                <a:ea typeface="Arial"/>
                <a:cs typeface="Arial"/>
                <a:sym typeface="Arial"/>
              </a:rPr>
              <a:t>: "The bike was in great condition, and customer service was quick to assist with questions. Would recommend!"</a:t>
            </a:r>
            <a:endParaRPr sz="1507"/>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3: Data</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1" name="Google Shape;261;p45"/>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Identify two examples of transactional data and explain how these transactional data are relevant to DMM’s needs. (Your examples must be clearly linked to the case details.)</a:t>
            </a:r>
            <a:endParaRPr sz="1407"/>
          </a:p>
          <a:p>
            <a:pPr indent="0" lvl="0" marL="0" rtl="0" algn="l">
              <a:spcBef>
                <a:spcPts val="1400"/>
              </a:spcBef>
              <a:spcAft>
                <a:spcPts val="0"/>
              </a:spcAft>
              <a:buNone/>
            </a:pPr>
            <a:r>
              <a:rPr b="1" lang="en" sz="1700">
                <a:latin typeface="Arial"/>
                <a:ea typeface="Arial"/>
                <a:cs typeface="Arial"/>
                <a:sym typeface="Arial"/>
              </a:rPr>
              <a:t>2. Customer Feedback and Ratings</a:t>
            </a:r>
            <a:endParaRPr b="1" sz="1700">
              <a:latin typeface="Arial"/>
              <a:ea typeface="Arial"/>
              <a:cs typeface="Arial"/>
              <a:sym typeface="Arial"/>
            </a:endParaRPr>
          </a:p>
          <a:p>
            <a:pPr indent="-336550" lvl="0" marL="457200" rtl="0" algn="l">
              <a:spcBef>
                <a:spcPts val="1200"/>
              </a:spcBef>
              <a:spcAft>
                <a:spcPts val="0"/>
              </a:spcAft>
              <a:buSzPts val="1700"/>
              <a:buFont typeface="Open Sans Medium"/>
              <a:buChar char="-"/>
            </a:pPr>
            <a:r>
              <a:rPr b="1" lang="en" sz="1700"/>
              <a:t>Relevance</a:t>
            </a:r>
            <a:r>
              <a:rPr lang="en" sz="1700">
                <a:latin typeface="Open Sans Medium"/>
                <a:ea typeface="Open Sans Medium"/>
                <a:cs typeface="Open Sans Medium"/>
                <a:sym typeface="Open Sans Medium"/>
              </a:rPr>
              <a:t>: Feedback and ratings allow DMM to </a:t>
            </a:r>
            <a:r>
              <a:rPr b="1" lang="en" sz="1700"/>
              <a:t>monitor customer satisfaction and address areas for improvement</a:t>
            </a:r>
            <a:r>
              <a:rPr lang="en" sz="1700">
                <a:latin typeface="Open Sans Medium"/>
                <a:ea typeface="Open Sans Medium"/>
                <a:cs typeface="Open Sans Medium"/>
                <a:sym typeface="Open Sans Medium"/>
              </a:rPr>
              <a:t>. Positive feedback can be showcased on the website to build credibility, while </a:t>
            </a:r>
            <a:r>
              <a:rPr b="1" lang="en" sz="1700"/>
              <a:t>any negative feedback alerts the team to potential issues</a:t>
            </a:r>
            <a:r>
              <a:rPr lang="en" sz="1700">
                <a:latin typeface="Open Sans Medium"/>
                <a:ea typeface="Open Sans Medium"/>
                <a:cs typeface="Open Sans Medium"/>
                <a:sym typeface="Open Sans Medium"/>
              </a:rPr>
              <a:t>, such as service quality or bike maintenance, allowing for quick corrective actions.</a:t>
            </a:r>
            <a:endParaRPr sz="1507"/>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4: Business Function</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7" name="Google Shape;267;p46"/>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a:t>
            </a:r>
            <a:r>
              <a:rPr lang="en" sz="1407"/>
              <a:t>Choose ONE business function and explain how data from the website could be used to support it. Explain your answer with an example from the case.</a:t>
            </a:r>
            <a:endParaRPr sz="1407"/>
          </a:p>
          <a:p>
            <a:pPr indent="0" lvl="0" marL="0" rtl="0" algn="l">
              <a:lnSpc>
                <a:spcPct val="130000"/>
              </a:lnSpc>
              <a:spcBef>
                <a:spcPts val="1200"/>
              </a:spcBef>
              <a:spcAft>
                <a:spcPts val="0"/>
              </a:spcAft>
              <a:buNone/>
            </a:pPr>
            <a:r>
              <a:rPr b="1" lang="en" sz="1700"/>
              <a:t>Chosen Business Function: </a:t>
            </a:r>
            <a:r>
              <a:rPr b="1" i="1" lang="en" sz="1700"/>
              <a:t>Marketing</a:t>
            </a:r>
            <a:endParaRPr b="1" i="1" sz="1700"/>
          </a:p>
          <a:p>
            <a:pPr indent="-336550" lvl="0" marL="457200" rtl="0" algn="l">
              <a:spcBef>
                <a:spcPts val="1200"/>
              </a:spcBef>
              <a:spcAft>
                <a:spcPts val="0"/>
              </a:spcAft>
              <a:buSzPts val="1700"/>
              <a:buFont typeface="Arial"/>
              <a:buChar char="-"/>
            </a:pPr>
            <a:r>
              <a:rPr b="1" lang="en" sz="1700"/>
              <a:t>Explanation</a:t>
            </a:r>
            <a:r>
              <a:rPr lang="en" sz="1700"/>
              <a:t>: The website is a key tool for </a:t>
            </a:r>
            <a:r>
              <a:rPr b="1" lang="en" sz="1700"/>
              <a:t>collecting and analyzing customer data, which is essential for effective marketing strategies</a:t>
            </a:r>
            <a:r>
              <a:rPr lang="en" sz="1700"/>
              <a:t>. By tracking website interactions, DMM Go can gain insights into customer preferences, rental patterns, and demographics.</a:t>
            </a:r>
            <a:endParaRPr sz="1507"/>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4: Business Function</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3" name="Google Shape;273;p47"/>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indent="0" lvl="0" marL="0" rtl="0" algn="l">
              <a:lnSpc>
                <a:spcPct val="130000"/>
              </a:lnSpc>
              <a:spcBef>
                <a:spcPts val="1200"/>
              </a:spcBef>
              <a:spcAft>
                <a:spcPts val="0"/>
              </a:spcAft>
              <a:buNone/>
            </a:pPr>
            <a:r>
              <a:rPr b="1" lang="en" sz="1700"/>
              <a:t>Chosen Business Function: </a:t>
            </a:r>
            <a:r>
              <a:rPr b="1" i="1" lang="en" sz="1700"/>
              <a:t>Marketing</a:t>
            </a:r>
            <a:endParaRPr b="1" i="1" sz="1700"/>
          </a:p>
          <a:p>
            <a:pPr indent="0" lvl="0" marL="0" rtl="0" algn="l">
              <a:spcBef>
                <a:spcPts val="1200"/>
              </a:spcBef>
              <a:spcAft>
                <a:spcPts val="0"/>
              </a:spcAft>
              <a:buNone/>
            </a:pPr>
            <a:r>
              <a:rPr b="1" lang="en" sz="1700"/>
              <a:t>Example</a:t>
            </a:r>
            <a:r>
              <a:rPr lang="en" sz="1700"/>
              <a:t>:</a:t>
            </a:r>
            <a:endParaRPr sz="1700"/>
          </a:p>
          <a:p>
            <a:pPr indent="-336550" lvl="0" marL="457200" rtl="0" algn="l">
              <a:spcBef>
                <a:spcPts val="1200"/>
              </a:spcBef>
              <a:spcAft>
                <a:spcPts val="0"/>
              </a:spcAft>
              <a:buSzPts val="1700"/>
              <a:buChar char="-"/>
            </a:pPr>
            <a:r>
              <a:rPr b="1" lang="en" sz="1700"/>
              <a:t>Data Collection</a:t>
            </a:r>
            <a:r>
              <a:rPr lang="en" sz="1700"/>
              <a:t>: Website data can </a:t>
            </a:r>
            <a:r>
              <a:rPr b="1" lang="en" sz="1700"/>
              <a:t>include customer</a:t>
            </a:r>
            <a:r>
              <a:rPr lang="en" sz="1700"/>
              <a:t> </a:t>
            </a:r>
            <a:r>
              <a:rPr b="1" lang="en" sz="1700"/>
              <a:t>demographics</a:t>
            </a:r>
            <a:r>
              <a:rPr lang="en" sz="1700"/>
              <a:t> (such as age, location, and nationality), popular pages (such as specific bike models or service types), and booking behaviors (like peak booking times or preferred rental durations).</a:t>
            </a:r>
            <a:endParaRPr sz="1507"/>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4: Business Function</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9" name="Google Shape;279;p48"/>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indent="0" lvl="0" marL="0" rtl="0" algn="l">
              <a:lnSpc>
                <a:spcPct val="130000"/>
              </a:lnSpc>
              <a:spcBef>
                <a:spcPts val="1200"/>
              </a:spcBef>
              <a:spcAft>
                <a:spcPts val="0"/>
              </a:spcAft>
              <a:buNone/>
            </a:pPr>
            <a:r>
              <a:rPr b="1" lang="en" sz="1700"/>
              <a:t>Chosen Business Function: </a:t>
            </a:r>
            <a:r>
              <a:rPr b="1" i="1" lang="en" sz="1700"/>
              <a:t>Marketing</a:t>
            </a:r>
            <a:endParaRPr b="1" i="1" sz="1700"/>
          </a:p>
          <a:p>
            <a:pPr indent="0" lvl="0" marL="0" rtl="0" algn="l">
              <a:spcBef>
                <a:spcPts val="1200"/>
              </a:spcBef>
              <a:spcAft>
                <a:spcPts val="1200"/>
              </a:spcAft>
              <a:buNone/>
            </a:pPr>
            <a:r>
              <a:rPr b="1" lang="en" sz="1700"/>
              <a:t>Example</a:t>
            </a:r>
            <a:r>
              <a:rPr lang="en" sz="1700"/>
              <a:t>:</a:t>
            </a:r>
            <a:endParaRPr sz="1507"/>
          </a:p>
        </p:txBody>
      </p:sp>
      <p:pic>
        <p:nvPicPr>
          <p:cNvPr id="280" name="Google Shape;280;p48"/>
          <p:cNvPicPr preferRelativeResize="0"/>
          <p:nvPr/>
        </p:nvPicPr>
        <p:blipFill>
          <a:blip r:embed="rId3">
            <a:alphaModFix/>
          </a:blip>
          <a:stretch>
            <a:fillRect/>
          </a:stretch>
        </p:blipFill>
        <p:spPr>
          <a:xfrm>
            <a:off x="1026775" y="2855850"/>
            <a:ext cx="3046500" cy="1453750"/>
          </a:xfrm>
          <a:prstGeom prst="rect">
            <a:avLst/>
          </a:prstGeom>
          <a:noFill/>
          <a:ln>
            <a:noFill/>
          </a:ln>
        </p:spPr>
      </p:pic>
      <p:pic>
        <p:nvPicPr>
          <p:cNvPr id="281" name="Google Shape;281;p48"/>
          <p:cNvPicPr preferRelativeResize="0"/>
          <p:nvPr/>
        </p:nvPicPr>
        <p:blipFill>
          <a:blip r:embed="rId4">
            <a:alphaModFix/>
          </a:blip>
          <a:stretch>
            <a:fillRect/>
          </a:stretch>
        </p:blipFill>
        <p:spPr>
          <a:xfrm>
            <a:off x="4891025" y="2855850"/>
            <a:ext cx="3046499" cy="1453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4: Business Function</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7" name="Google Shape;287;p49"/>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Choose ONE business function and explain how data from the website could be used to support it. Explain your answer with an example from the case.</a:t>
            </a:r>
            <a:endParaRPr sz="1407"/>
          </a:p>
          <a:p>
            <a:pPr indent="0" lvl="0" marL="0" rtl="0" algn="l">
              <a:lnSpc>
                <a:spcPct val="130000"/>
              </a:lnSpc>
              <a:spcBef>
                <a:spcPts val="1200"/>
              </a:spcBef>
              <a:spcAft>
                <a:spcPts val="0"/>
              </a:spcAft>
              <a:buNone/>
            </a:pPr>
            <a:r>
              <a:rPr b="1" lang="en" sz="1700"/>
              <a:t>Chosen Business Function: </a:t>
            </a:r>
            <a:r>
              <a:rPr b="1" i="1" lang="en" sz="1700"/>
              <a:t>Marketing</a:t>
            </a:r>
            <a:endParaRPr b="1" i="1" sz="1700"/>
          </a:p>
          <a:p>
            <a:pPr indent="0" lvl="0" marL="0" rtl="0" algn="l">
              <a:spcBef>
                <a:spcPts val="1200"/>
              </a:spcBef>
              <a:spcAft>
                <a:spcPts val="0"/>
              </a:spcAft>
              <a:buNone/>
            </a:pPr>
            <a:r>
              <a:rPr b="1" lang="en" sz="1700"/>
              <a:t>Example</a:t>
            </a:r>
            <a:r>
              <a:rPr lang="en" sz="1700"/>
              <a:t>:</a:t>
            </a:r>
            <a:endParaRPr sz="1700"/>
          </a:p>
          <a:p>
            <a:pPr indent="-336550" lvl="0" marL="457200" rtl="0" algn="l">
              <a:spcBef>
                <a:spcPts val="1200"/>
              </a:spcBef>
              <a:spcAft>
                <a:spcPts val="0"/>
              </a:spcAft>
              <a:buSzPts val="1700"/>
              <a:buChar char="-"/>
            </a:pPr>
            <a:r>
              <a:rPr b="1" lang="en" sz="1700"/>
              <a:t>How It Supports Marketing</a:t>
            </a:r>
            <a:r>
              <a:rPr lang="en" sz="1700"/>
              <a:t>: With this data, DMM Go </a:t>
            </a:r>
            <a:r>
              <a:rPr b="1" lang="en" sz="1700"/>
              <a:t>can create targeted marketing campaigns</a:t>
            </a:r>
            <a:r>
              <a:rPr lang="en" sz="1700"/>
              <a:t>. For example, if website data shows that a specific type of bike or package is popular among a certain age group, DMM Go can develop promotions tailored to this audience. Seasonal trends identified from booking data can also inform marketing campaigns around holidays or high tourist seasons.</a:t>
            </a:r>
            <a:endParaRPr sz="1507"/>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4: Business Function</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3" name="Google Shape;293;p50"/>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indent="0" lvl="0" marL="0" rtl="0" algn="l">
              <a:spcBef>
                <a:spcPts val="1400"/>
              </a:spcBef>
              <a:spcAft>
                <a:spcPts val="0"/>
              </a:spcAft>
              <a:buNone/>
            </a:pPr>
            <a:r>
              <a:rPr b="1" lang="en" sz="1700"/>
              <a:t>1. Booking Trend Report</a:t>
            </a:r>
            <a:endParaRPr b="1" sz="1700"/>
          </a:p>
          <a:p>
            <a:pPr indent="-336550" lvl="0" marL="457200" rtl="0" algn="l">
              <a:spcBef>
                <a:spcPts val="1200"/>
              </a:spcBef>
              <a:spcAft>
                <a:spcPts val="0"/>
              </a:spcAft>
              <a:buSzPts val="1700"/>
              <a:buChar char="-"/>
            </a:pPr>
            <a:r>
              <a:rPr b="1" lang="en" sz="1700"/>
              <a:t>Content</a:t>
            </a:r>
            <a:r>
              <a:rPr lang="en" sz="1700"/>
              <a:t>: This report </a:t>
            </a:r>
            <a:r>
              <a:rPr b="1" lang="en" sz="1700"/>
              <a:t>analyzes</a:t>
            </a:r>
            <a:r>
              <a:rPr lang="en" sz="1700"/>
              <a:t> patterns in </a:t>
            </a:r>
            <a:r>
              <a:rPr b="1" lang="en" sz="1700"/>
              <a:t>bookings over time</a:t>
            </a:r>
            <a:r>
              <a:rPr lang="en" sz="1700"/>
              <a:t>, focusing on aspects like:</a:t>
            </a:r>
            <a:endParaRPr sz="1700"/>
          </a:p>
          <a:p>
            <a:pPr indent="-336550" lvl="1" marL="914400" rtl="0" algn="l">
              <a:spcBef>
                <a:spcPts val="0"/>
              </a:spcBef>
              <a:spcAft>
                <a:spcPts val="0"/>
              </a:spcAft>
              <a:buClr>
                <a:schemeClr val="dk2"/>
              </a:buClr>
              <a:buSzPts val="1700"/>
              <a:buFont typeface="Arial"/>
              <a:buChar char="❏"/>
            </a:pPr>
            <a:r>
              <a:rPr b="1" lang="en" sz="1700"/>
              <a:t>Peak Booking Periods</a:t>
            </a:r>
            <a:r>
              <a:rPr lang="en" sz="1700"/>
              <a:t>: Identifies high-demand times, such as weekends, holidays, and tourist seasons.</a:t>
            </a:r>
            <a:endParaRPr sz="1700"/>
          </a:p>
          <a:p>
            <a:pPr indent="-336550" lvl="1" marL="914400" rtl="0" algn="l">
              <a:spcBef>
                <a:spcPts val="0"/>
              </a:spcBef>
              <a:spcAft>
                <a:spcPts val="0"/>
              </a:spcAft>
              <a:buClr>
                <a:schemeClr val="dk2"/>
              </a:buClr>
              <a:buSzPts val="1700"/>
              <a:buFont typeface="Arial"/>
              <a:buChar char="❏"/>
            </a:pPr>
            <a:r>
              <a:rPr b="1" lang="en" sz="1700"/>
              <a:t>Popular Rental Durations</a:t>
            </a:r>
            <a:r>
              <a:rPr lang="en" sz="1700"/>
              <a:t>: Shows the most common rental periods (e.g., 1 day, 2-3 days, 1 week).</a:t>
            </a:r>
            <a:endParaRPr sz="1700"/>
          </a:p>
          <a:p>
            <a:pPr indent="-336550" lvl="1" marL="914400" rtl="0" algn="l">
              <a:spcBef>
                <a:spcPts val="0"/>
              </a:spcBef>
              <a:spcAft>
                <a:spcPts val="0"/>
              </a:spcAft>
              <a:buClr>
                <a:schemeClr val="dk2"/>
              </a:buClr>
              <a:buSzPts val="1700"/>
              <a:buFont typeface="Arial"/>
              <a:buChar char="❏"/>
            </a:pPr>
            <a:r>
              <a:rPr b="1" lang="en" sz="1700"/>
              <a:t>Top Motorbike Models</a:t>
            </a:r>
            <a:r>
              <a:rPr lang="en" sz="1700"/>
              <a:t>: Highlights which motorbikes are rented most frequently.</a:t>
            </a:r>
            <a:endParaRPr sz="1507"/>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4: Business Function</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9" name="Google Shape;299;p51"/>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indent="0" lvl="0" marL="0" rtl="0" algn="l">
              <a:spcBef>
                <a:spcPts val="1400"/>
              </a:spcBef>
              <a:spcAft>
                <a:spcPts val="0"/>
              </a:spcAft>
              <a:buNone/>
            </a:pPr>
            <a:r>
              <a:rPr b="1" lang="en" sz="1700"/>
              <a:t>1. Booking Trend Report</a:t>
            </a:r>
            <a:endParaRPr b="1" sz="1700"/>
          </a:p>
          <a:p>
            <a:pPr indent="-336550" lvl="0" marL="457200" rtl="0" algn="l">
              <a:spcBef>
                <a:spcPts val="1200"/>
              </a:spcBef>
              <a:spcAft>
                <a:spcPts val="0"/>
              </a:spcAft>
              <a:buClr>
                <a:schemeClr val="dk2"/>
              </a:buClr>
              <a:buSzPts val="1700"/>
              <a:buFont typeface="Arial"/>
              <a:buChar char="●"/>
            </a:pPr>
            <a:r>
              <a:rPr b="1" lang="en" sz="1700"/>
              <a:t>Usefulness</a:t>
            </a:r>
            <a:r>
              <a:rPr lang="en" sz="1700"/>
              <a:t>: By analyzing booking trends, DMM can </a:t>
            </a:r>
            <a:r>
              <a:rPr b="1" lang="en" sz="1700"/>
              <a:t>anticipate peak periods</a:t>
            </a:r>
            <a:r>
              <a:rPr lang="en" sz="1700"/>
              <a:t>, </a:t>
            </a:r>
            <a:r>
              <a:rPr b="1" lang="en" sz="1700"/>
              <a:t>adjust pricing</a:t>
            </a:r>
            <a:r>
              <a:rPr lang="en" sz="1700"/>
              <a:t> or </a:t>
            </a:r>
            <a:r>
              <a:rPr b="1" lang="en" sz="1700"/>
              <a:t>inventory to meet demand</a:t>
            </a:r>
            <a:r>
              <a:rPr lang="en" sz="1700"/>
              <a:t>,</a:t>
            </a:r>
            <a:r>
              <a:rPr lang="en" sz="1700"/>
              <a:t> and </a:t>
            </a:r>
            <a:r>
              <a:rPr b="1" lang="en" sz="1700"/>
              <a:t>plan promotions around low-demand times</a:t>
            </a:r>
            <a:r>
              <a:rPr lang="en" sz="1700"/>
              <a:t>. </a:t>
            </a:r>
            <a:endParaRPr sz="1700"/>
          </a:p>
          <a:p>
            <a:pPr indent="-336550" lvl="0" marL="914400" rtl="0" algn="l">
              <a:spcBef>
                <a:spcPts val="0"/>
              </a:spcBef>
              <a:spcAft>
                <a:spcPts val="0"/>
              </a:spcAft>
              <a:buSzPts val="1700"/>
              <a:buChar char="-"/>
            </a:pPr>
            <a:r>
              <a:rPr lang="en" sz="1700"/>
              <a:t>For example, if data shows high bookings during summer, DMM can create early bird offers or bundle packages to attract more customers.</a:t>
            </a:r>
            <a:endParaRPr sz="15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sz="3500"/>
              <a:t>Porter’s Strategies</a:t>
            </a:r>
            <a:endParaRPr sz="3500"/>
          </a:p>
          <a:p>
            <a:pPr indent="0" lvl="0" marL="0" rtl="0" algn="l">
              <a:spcBef>
                <a:spcPts val="0"/>
              </a:spcBef>
              <a:spcAft>
                <a:spcPts val="0"/>
              </a:spcAft>
              <a:buNone/>
            </a:pPr>
            <a:r>
              <a:t/>
            </a:r>
            <a:endParaRPr/>
          </a:p>
        </p:txBody>
      </p:sp>
      <p:sp>
        <p:nvSpPr>
          <p:cNvPr id="85" name="Google Shape;85;p16"/>
          <p:cNvSpPr txBox="1"/>
          <p:nvPr>
            <p:ph idx="1" type="body"/>
          </p:nvPr>
        </p:nvSpPr>
        <p:spPr>
          <a:xfrm>
            <a:off x="311700" y="1152425"/>
            <a:ext cx="8520600" cy="3946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700"/>
              <a:t>3. Focus (or Niche Strategy)</a:t>
            </a:r>
            <a:endParaRPr b="1" sz="1700"/>
          </a:p>
          <a:p>
            <a:pPr indent="-336550" lvl="0" marL="457200" rtl="0" algn="l">
              <a:lnSpc>
                <a:spcPct val="130000"/>
              </a:lnSpc>
              <a:spcBef>
                <a:spcPts val="1200"/>
              </a:spcBef>
              <a:spcAft>
                <a:spcPts val="0"/>
              </a:spcAft>
              <a:buSzPts val="1700"/>
              <a:buChar char="❏"/>
            </a:pPr>
            <a:r>
              <a:rPr lang="en" sz="1700"/>
              <a:t> </a:t>
            </a:r>
            <a:r>
              <a:rPr b="1" lang="en" sz="1700"/>
              <a:t>Objective</a:t>
            </a:r>
            <a:r>
              <a:rPr lang="en" sz="1700"/>
              <a:t>: Target a specific, narrow market segment and serve it exceptionally well, rather than competing across the entire market.</a:t>
            </a:r>
            <a:endParaRPr sz="1700"/>
          </a:p>
          <a:p>
            <a:pPr indent="-336550" lvl="0" marL="457200" rtl="0" algn="l">
              <a:lnSpc>
                <a:spcPct val="130000"/>
              </a:lnSpc>
              <a:spcBef>
                <a:spcPts val="0"/>
              </a:spcBef>
              <a:spcAft>
                <a:spcPts val="0"/>
              </a:spcAft>
              <a:buSzPts val="1700"/>
              <a:buChar char="❏"/>
            </a:pPr>
            <a:r>
              <a:rPr lang="en" sz="1700"/>
              <a:t> </a:t>
            </a:r>
            <a:r>
              <a:rPr b="1" lang="en" sz="1700"/>
              <a:t>Two Types</a:t>
            </a:r>
            <a:r>
              <a:rPr lang="en" sz="1700"/>
              <a:t>:</a:t>
            </a:r>
            <a:endParaRPr sz="1700"/>
          </a:p>
          <a:p>
            <a:pPr indent="-336550" lvl="0" marL="914400" rtl="0" algn="l">
              <a:lnSpc>
                <a:spcPct val="130000"/>
              </a:lnSpc>
              <a:spcBef>
                <a:spcPts val="0"/>
              </a:spcBef>
              <a:spcAft>
                <a:spcPts val="0"/>
              </a:spcAft>
              <a:buSzPts val="1700"/>
              <a:buChar char="❖"/>
            </a:pPr>
            <a:r>
              <a:rPr lang="en" sz="1700"/>
              <a:t>Cost Focus: Be the lowest cost provider within a niche market.</a:t>
            </a:r>
            <a:endParaRPr sz="1700"/>
          </a:p>
          <a:p>
            <a:pPr indent="-336550" lvl="0" marL="914400" rtl="0" algn="l">
              <a:lnSpc>
                <a:spcPct val="130000"/>
              </a:lnSpc>
              <a:spcBef>
                <a:spcPts val="0"/>
              </a:spcBef>
              <a:spcAft>
                <a:spcPts val="0"/>
              </a:spcAft>
              <a:buSzPts val="1700"/>
              <a:buChar char="❖"/>
            </a:pPr>
            <a:r>
              <a:rPr lang="en" sz="1700"/>
              <a:t>Differentiation Focus: Offer a unique or specialized product for a particular market segment.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4: Business Function</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5" name="Google Shape;305;p52"/>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indent="0" lvl="0" marL="0" rtl="0" algn="l">
              <a:spcBef>
                <a:spcPts val="1400"/>
              </a:spcBef>
              <a:spcAft>
                <a:spcPts val="0"/>
              </a:spcAft>
              <a:buNone/>
            </a:pPr>
            <a:r>
              <a:rPr b="1" lang="en" sz="1700"/>
              <a:t>2. Customer Service Evaluation Report</a:t>
            </a:r>
            <a:endParaRPr b="1" sz="1700"/>
          </a:p>
          <a:p>
            <a:pPr indent="-336550" lvl="0" marL="457200" rtl="0" algn="l">
              <a:spcBef>
                <a:spcPts val="1200"/>
              </a:spcBef>
              <a:spcAft>
                <a:spcPts val="0"/>
              </a:spcAft>
              <a:buSzPts val="1700"/>
              <a:buChar char="-"/>
            </a:pPr>
            <a:r>
              <a:rPr b="1" lang="en" sz="1700"/>
              <a:t>Content</a:t>
            </a:r>
            <a:r>
              <a:rPr lang="en" sz="1700"/>
              <a:t>: This report </a:t>
            </a:r>
            <a:r>
              <a:rPr b="1" lang="en" sz="1700"/>
              <a:t>evaluates customer service quality</a:t>
            </a:r>
            <a:r>
              <a:rPr lang="en" sz="1700"/>
              <a:t> </a:t>
            </a:r>
            <a:r>
              <a:rPr b="1" lang="en" sz="1700"/>
              <a:t>based on customer feedback and support interactions</a:t>
            </a:r>
            <a:r>
              <a:rPr lang="en" sz="1700"/>
              <a:t>, focusing on:</a:t>
            </a:r>
            <a:endParaRPr sz="1700"/>
          </a:p>
          <a:p>
            <a:pPr indent="-336550" lvl="0" marL="914400" rtl="0" algn="l">
              <a:spcBef>
                <a:spcPts val="0"/>
              </a:spcBef>
              <a:spcAft>
                <a:spcPts val="0"/>
              </a:spcAft>
              <a:buClr>
                <a:schemeClr val="dk2"/>
              </a:buClr>
              <a:buSzPts val="1700"/>
              <a:buFont typeface="Arial"/>
              <a:buChar char="❏"/>
            </a:pPr>
            <a:r>
              <a:rPr b="1" lang="en" sz="1700"/>
              <a:t>Average Response Time</a:t>
            </a:r>
            <a:r>
              <a:rPr lang="en" sz="1700"/>
              <a:t>: Tracks how </a:t>
            </a:r>
            <a:r>
              <a:rPr b="1" lang="en" sz="1700"/>
              <a:t>quickly</a:t>
            </a:r>
            <a:r>
              <a:rPr lang="en" sz="1700"/>
              <a:t> customer service responds to inquiries or assistance requests.</a:t>
            </a:r>
            <a:endParaRPr sz="1700"/>
          </a:p>
          <a:p>
            <a:pPr indent="-336550" lvl="0" marL="914400" rtl="0" algn="l">
              <a:spcBef>
                <a:spcPts val="0"/>
              </a:spcBef>
              <a:spcAft>
                <a:spcPts val="0"/>
              </a:spcAft>
              <a:buClr>
                <a:schemeClr val="dk2"/>
              </a:buClr>
              <a:buSzPts val="1700"/>
              <a:buFont typeface="Arial"/>
              <a:buChar char="❏"/>
            </a:pPr>
            <a:r>
              <a:rPr b="1" lang="en" sz="1700"/>
              <a:t>Resolution Rates</a:t>
            </a:r>
            <a:r>
              <a:rPr lang="en" sz="1700"/>
              <a:t>: Shows the </a:t>
            </a:r>
            <a:r>
              <a:rPr b="1" lang="en" sz="1700"/>
              <a:t>percentage of resolved issues</a:t>
            </a:r>
            <a:r>
              <a:rPr lang="en" sz="1700"/>
              <a:t>, helping identify areas needing improvement.</a:t>
            </a:r>
            <a:endParaRPr sz="1700"/>
          </a:p>
          <a:p>
            <a:pPr indent="-336550" lvl="0" marL="914400" rtl="0" algn="l">
              <a:spcBef>
                <a:spcPts val="0"/>
              </a:spcBef>
              <a:spcAft>
                <a:spcPts val="0"/>
              </a:spcAft>
              <a:buClr>
                <a:schemeClr val="dk2"/>
              </a:buClr>
              <a:buSzPts val="1700"/>
              <a:buFont typeface="Arial"/>
              <a:buChar char="❏"/>
            </a:pPr>
            <a:r>
              <a:rPr b="1" lang="en" sz="1700"/>
              <a:t>Customer Satisfaction Scores</a:t>
            </a:r>
            <a:r>
              <a:rPr lang="en" sz="1700"/>
              <a:t>: Compiles ratings from post-rental feedback, particularly related to service experience.</a:t>
            </a:r>
            <a:endParaRPr sz="1507"/>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4: Business Function</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1" name="Google Shape;311;p53"/>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b) Identify two specific examples of IS-generated reports that would be useful for this purpose. (Briefly explain what the reports might show and why these would be useful in the case of DMM.)</a:t>
            </a:r>
            <a:endParaRPr sz="1407"/>
          </a:p>
          <a:p>
            <a:pPr indent="0" lvl="0" marL="0" rtl="0" algn="l">
              <a:spcBef>
                <a:spcPts val="1400"/>
              </a:spcBef>
              <a:spcAft>
                <a:spcPts val="0"/>
              </a:spcAft>
              <a:buNone/>
            </a:pPr>
            <a:r>
              <a:rPr b="1" lang="en" sz="1700"/>
              <a:t>2. Customer Service Evaluation Report</a:t>
            </a:r>
            <a:endParaRPr b="1" sz="1700"/>
          </a:p>
          <a:p>
            <a:pPr indent="-336550" lvl="0" marL="457200" rtl="0" algn="l">
              <a:spcBef>
                <a:spcPts val="1200"/>
              </a:spcBef>
              <a:spcAft>
                <a:spcPts val="0"/>
              </a:spcAft>
              <a:buSzPts val="1700"/>
              <a:buChar char="-"/>
            </a:pPr>
            <a:r>
              <a:rPr b="1" lang="en" sz="1700"/>
              <a:t>Usefulness</a:t>
            </a:r>
            <a:r>
              <a:rPr lang="en" sz="1700"/>
              <a:t>: This report helps DMM </a:t>
            </a:r>
            <a:r>
              <a:rPr b="1" lang="en" sz="1700"/>
              <a:t>measure and improve customer support effectiveness</a:t>
            </a:r>
            <a:r>
              <a:rPr lang="en" sz="1700"/>
              <a:t>. </a:t>
            </a:r>
            <a:endParaRPr sz="1700"/>
          </a:p>
          <a:p>
            <a:pPr indent="-336550" lvl="1" marL="914400" rtl="0" algn="l">
              <a:spcBef>
                <a:spcPts val="0"/>
              </a:spcBef>
              <a:spcAft>
                <a:spcPts val="0"/>
              </a:spcAft>
              <a:buSzPts val="1700"/>
              <a:buChar char="-"/>
            </a:pPr>
            <a:r>
              <a:rPr lang="en" sz="1700"/>
              <a:t>For instance, if response times are slower during peak periods, the business may consider additional support staff. High satisfaction scores reinforce trust, while areas needing improvement can be prioritized for training or process adjustments.</a:t>
            </a:r>
            <a:endParaRPr sz="1507"/>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5: Demo Website</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7" name="Google Shape;317;p5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1. </a:t>
            </a:r>
            <a:r>
              <a:rPr lang="en"/>
              <a:t>Design a system that supports DMM's business model.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5: Demo Website</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3" name="Google Shape;323;p5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Use Case Diagram</a:t>
            </a:r>
            <a:endParaRPr/>
          </a:p>
        </p:txBody>
      </p:sp>
      <p:pic>
        <p:nvPicPr>
          <p:cNvPr id="324" name="Google Shape;324;p55"/>
          <p:cNvPicPr preferRelativeResize="0"/>
          <p:nvPr/>
        </p:nvPicPr>
        <p:blipFill>
          <a:blip r:embed="rId3">
            <a:alphaModFix/>
          </a:blip>
          <a:stretch>
            <a:fillRect/>
          </a:stretch>
        </p:blipFill>
        <p:spPr>
          <a:xfrm>
            <a:off x="2872225" y="1266325"/>
            <a:ext cx="5807650" cy="36546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5: Demo Website</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0" name="Google Shape;330;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ERD</a:t>
            </a:r>
            <a:endParaRPr/>
          </a:p>
        </p:txBody>
      </p:sp>
      <p:pic>
        <p:nvPicPr>
          <p:cNvPr id="331" name="Google Shape;331;p56"/>
          <p:cNvPicPr preferRelativeResize="0"/>
          <p:nvPr/>
        </p:nvPicPr>
        <p:blipFill>
          <a:blip r:embed="rId3">
            <a:alphaModFix/>
          </a:blip>
          <a:stretch>
            <a:fillRect/>
          </a:stretch>
        </p:blipFill>
        <p:spPr>
          <a:xfrm>
            <a:off x="1166425" y="1502150"/>
            <a:ext cx="7745490" cy="3237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5: Demo Website</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7" name="Google Shape;337;p5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Class Diagram</a:t>
            </a:r>
            <a:endParaRPr/>
          </a:p>
        </p:txBody>
      </p:sp>
      <p:pic>
        <p:nvPicPr>
          <p:cNvPr id="338" name="Google Shape;338;p57"/>
          <p:cNvPicPr preferRelativeResize="0"/>
          <p:nvPr/>
        </p:nvPicPr>
        <p:blipFill>
          <a:blip r:embed="rId3">
            <a:alphaModFix/>
          </a:blip>
          <a:stretch>
            <a:fillRect/>
          </a:stretch>
        </p:blipFill>
        <p:spPr>
          <a:xfrm>
            <a:off x="2550300" y="1152425"/>
            <a:ext cx="5769600" cy="38295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33"/>
              <a:t>Task 5: Demo Website</a:t>
            </a:r>
            <a:endParaRPr sz="3933"/>
          </a:p>
          <a:p>
            <a:pPr indent="0" lvl="0" marL="0" rtl="0" algn="l">
              <a:spcBef>
                <a:spcPts val="0"/>
              </a:spcBef>
              <a:spcAft>
                <a:spcPts val="0"/>
              </a:spcAft>
              <a:buNone/>
            </a:pPr>
            <a:r>
              <a:rPr lang="en" sz="3933"/>
              <a:t> </a:t>
            </a:r>
            <a:endParaRPr sz="3933"/>
          </a:p>
          <a:p>
            <a:pPr indent="0" lvl="0" marL="0" rtl="0" algn="l">
              <a:spcBef>
                <a:spcPts val="0"/>
              </a:spcBef>
              <a:spcAft>
                <a:spcPts val="0"/>
              </a:spcAft>
              <a:buNone/>
            </a:pPr>
            <a:r>
              <a:t/>
            </a:r>
            <a:endParaRPr sz="3822"/>
          </a:p>
          <a:p>
            <a:pPr indent="0" lvl="0" marL="0" rtl="0" algn="l">
              <a:spcBef>
                <a:spcPts val="0"/>
              </a:spcBef>
              <a:spcAft>
                <a:spcPts val="0"/>
              </a:spcAft>
              <a:buNone/>
            </a:pPr>
            <a:r>
              <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4" name="Google Shape;344;p58"/>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2. </a:t>
            </a:r>
            <a:r>
              <a:rPr lang="en"/>
              <a:t>Use tools to build a sketch version of the DMM system website.</a:t>
            </a:r>
            <a:r>
              <a:rPr lang="en" sz="1507"/>
              <a:t> </a:t>
            </a:r>
            <a:endParaRPr sz="1507"/>
          </a:p>
          <a:p>
            <a:pPr indent="0" lvl="0" marL="0" rtl="0" algn="l">
              <a:lnSpc>
                <a:spcPct val="150000"/>
              </a:lnSpc>
              <a:spcBef>
                <a:spcPts val="1200"/>
              </a:spcBef>
              <a:spcAft>
                <a:spcPts val="0"/>
              </a:spcAft>
              <a:buSzPts val="523"/>
              <a:buNone/>
            </a:pPr>
            <a:r>
              <a:rPr lang="en" sz="1507"/>
              <a:t>Home: </a:t>
            </a:r>
            <a:r>
              <a:rPr lang="en" sz="1100" u="sng">
                <a:solidFill>
                  <a:schemeClr val="hlink"/>
                </a:solidFill>
                <a:latin typeface="Arial"/>
                <a:ea typeface="Arial"/>
                <a:cs typeface="Arial"/>
                <a:sym typeface="Arial"/>
                <a:hlinkClick r:id="rId3"/>
              </a:rPr>
              <a:t>VietMoto Go – Your Adventure, Our Wheels</a:t>
            </a:r>
            <a:endParaRPr sz="1507"/>
          </a:p>
          <a:p>
            <a:pPr indent="0" lvl="0" marL="0" rtl="0" algn="l">
              <a:lnSpc>
                <a:spcPct val="150000"/>
              </a:lnSpc>
              <a:spcBef>
                <a:spcPts val="1200"/>
              </a:spcBef>
              <a:spcAft>
                <a:spcPts val="0"/>
              </a:spcAft>
              <a:buSzPts val="523"/>
              <a:buNone/>
            </a:pPr>
            <a:r>
              <a:rPr lang="en" sz="1507"/>
              <a:t>About: </a:t>
            </a:r>
            <a:r>
              <a:rPr lang="en" sz="1100" u="sng">
                <a:solidFill>
                  <a:schemeClr val="hlink"/>
                </a:solidFill>
                <a:latin typeface="Arial"/>
                <a:ea typeface="Arial"/>
                <a:cs typeface="Arial"/>
                <a:sym typeface="Arial"/>
                <a:hlinkClick r:id="rId4"/>
              </a:rPr>
              <a:t>About – VietMoto Go</a:t>
            </a:r>
            <a:endParaRPr sz="1507"/>
          </a:p>
          <a:p>
            <a:pPr indent="0" lvl="0" marL="0" rtl="0" algn="l">
              <a:lnSpc>
                <a:spcPct val="150000"/>
              </a:lnSpc>
              <a:spcBef>
                <a:spcPts val="1200"/>
              </a:spcBef>
              <a:spcAft>
                <a:spcPts val="0"/>
              </a:spcAft>
              <a:buSzPts val="523"/>
              <a:buNone/>
            </a:pPr>
            <a:r>
              <a:rPr lang="en" sz="1507"/>
              <a:t>Services: </a:t>
            </a:r>
            <a:r>
              <a:rPr lang="en" sz="1100" u="sng">
                <a:solidFill>
                  <a:schemeClr val="hlink"/>
                </a:solidFill>
                <a:latin typeface="Arial"/>
                <a:ea typeface="Arial"/>
                <a:cs typeface="Arial"/>
                <a:sym typeface="Arial"/>
                <a:hlinkClick r:id="rId5"/>
              </a:rPr>
              <a:t>Services – VietMoto Go</a:t>
            </a:r>
            <a:endParaRPr sz="1507"/>
          </a:p>
          <a:p>
            <a:pPr indent="0" lvl="0" marL="0" rtl="0" algn="l">
              <a:lnSpc>
                <a:spcPct val="150000"/>
              </a:lnSpc>
              <a:spcBef>
                <a:spcPts val="1200"/>
              </a:spcBef>
              <a:spcAft>
                <a:spcPts val="0"/>
              </a:spcAft>
              <a:buSzPts val="523"/>
              <a:buNone/>
            </a:pPr>
            <a:r>
              <a:rPr lang="en" sz="1507"/>
              <a:t>Fleet: </a:t>
            </a:r>
            <a:r>
              <a:rPr lang="en" sz="1100" u="sng">
                <a:solidFill>
                  <a:schemeClr val="hlink"/>
                </a:solidFill>
                <a:latin typeface="Arial"/>
                <a:ea typeface="Arial"/>
                <a:cs typeface="Arial"/>
                <a:sym typeface="Arial"/>
                <a:hlinkClick r:id="rId6"/>
              </a:rPr>
              <a:t>Fleet – VietMoto Go</a:t>
            </a:r>
            <a:endParaRPr sz="1507"/>
          </a:p>
          <a:p>
            <a:pPr indent="0" lvl="0" marL="0" rtl="0" algn="l">
              <a:lnSpc>
                <a:spcPct val="150000"/>
              </a:lnSpc>
              <a:spcBef>
                <a:spcPts val="1200"/>
              </a:spcBef>
              <a:spcAft>
                <a:spcPts val="0"/>
              </a:spcAft>
              <a:buSzPts val="523"/>
              <a:buNone/>
            </a:pPr>
            <a:r>
              <a:rPr lang="en" sz="1507"/>
              <a:t>Routes: </a:t>
            </a:r>
            <a:r>
              <a:rPr lang="en" sz="1100" u="sng">
                <a:solidFill>
                  <a:schemeClr val="hlink"/>
                </a:solidFill>
                <a:latin typeface="Arial"/>
                <a:ea typeface="Arial"/>
                <a:cs typeface="Arial"/>
                <a:sym typeface="Arial"/>
                <a:hlinkClick r:id="rId7"/>
              </a:rPr>
              <a:t>Routes – VietMoto Go</a:t>
            </a:r>
            <a:endParaRPr sz="1507"/>
          </a:p>
          <a:p>
            <a:pPr indent="0" lvl="0" marL="0" rtl="0" algn="l">
              <a:lnSpc>
                <a:spcPct val="150000"/>
              </a:lnSpc>
              <a:spcBef>
                <a:spcPts val="1200"/>
              </a:spcBef>
              <a:spcAft>
                <a:spcPts val="0"/>
              </a:spcAft>
              <a:buSzPts val="523"/>
              <a:buNone/>
            </a:pPr>
            <a:r>
              <a:rPr lang="en" sz="1507"/>
              <a:t>Contact us: </a:t>
            </a:r>
            <a:r>
              <a:rPr lang="en" sz="1100" u="sng">
                <a:solidFill>
                  <a:schemeClr val="hlink"/>
                </a:solidFill>
                <a:latin typeface="Arial"/>
                <a:ea typeface="Arial"/>
                <a:cs typeface="Arial"/>
                <a:sym typeface="Arial"/>
                <a:hlinkClick r:id="rId8"/>
              </a:rPr>
              <a:t>contact us – VietMoto Go</a:t>
            </a:r>
            <a:endParaRPr sz="1507"/>
          </a:p>
          <a:p>
            <a:pPr indent="0" lvl="0" marL="0" rtl="0" algn="l">
              <a:lnSpc>
                <a:spcPct val="150000"/>
              </a:lnSpc>
              <a:spcBef>
                <a:spcPts val="1200"/>
              </a:spcBef>
              <a:spcAft>
                <a:spcPts val="1200"/>
              </a:spcAft>
              <a:buSzPts val="523"/>
              <a:buNone/>
            </a:pPr>
            <a:r>
              <a:rPr lang="en" sz="1507"/>
              <a:t>Book now: </a:t>
            </a:r>
            <a:r>
              <a:rPr lang="en" sz="1100" u="sng">
                <a:solidFill>
                  <a:schemeClr val="hlink"/>
                </a:solidFill>
                <a:latin typeface="Arial"/>
                <a:ea typeface="Arial"/>
                <a:cs typeface="Arial"/>
                <a:sym typeface="Arial"/>
                <a:hlinkClick r:id="rId9"/>
              </a:rPr>
              <a:t>Page not found – VietMoto Go</a:t>
            </a:r>
            <a:endParaRPr sz="15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Porter’s Strategies</a:t>
            </a:r>
            <a:endParaRPr sz="3500"/>
          </a:p>
          <a:p>
            <a:pPr indent="0" lvl="0" marL="0" rtl="0" algn="l">
              <a:spcBef>
                <a:spcPts val="0"/>
              </a:spcBef>
              <a:spcAft>
                <a:spcPts val="0"/>
              </a:spcAft>
              <a:buNone/>
            </a:pPr>
            <a:r>
              <a:t/>
            </a:r>
            <a:endParaRPr/>
          </a:p>
        </p:txBody>
      </p:sp>
      <p:sp>
        <p:nvSpPr>
          <p:cNvPr id="91" name="Google Shape;91;p17"/>
          <p:cNvSpPr txBox="1"/>
          <p:nvPr>
            <p:ph idx="1" type="body"/>
          </p:nvPr>
        </p:nvSpPr>
        <p:spPr>
          <a:xfrm>
            <a:off x="311700" y="1152425"/>
            <a:ext cx="8520600" cy="3946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sz="1700"/>
              <a:t>3. Focus (or Niche Strategy)</a:t>
            </a:r>
            <a:endParaRPr sz="1700"/>
          </a:p>
          <a:p>
            <a:pPr indent="-336550" lvl="0" marL="457200" rtl="0" algn="l">
              <a:lnSpc>
                <a:spcPct val="130000"/>
              </a:lnSpc>
              <a:spcBef>
                <a:spcPts val="1200"/>
              </a:spcBef>
              <a:spcAft>
                <a:spcPts val="0"/>
              </a:spcAft>
              <a:buSzPts val="1700"/>
              <a:buChar char="❏"/>
            </a:pPr>
            <a:r>
              <a:rPr lang="en" sz="1700"/>
              <a:t>    </a:t>
            </a:r>
            <a:r>
              <a:rPr b="1" lang="en" sz="1700"/>
              <a:t>Advantages</a:t>
            </a:r>
            <a:r>
              <a:rPr lang="en" sz="1700"/>
              <a:t>: Provides a deep understanding of a particular segment, helping the company meet specialized needs and create customer loyalty.</a:t>
            </a:r>
            <a:endParaRPr sz="1700"/>
          </a:p>
          <a:p>
            <a:pPr indent="-336550" lvl="0" marL="457200" rtl="0" algn="l">
              <a:lnSpc>
                <a:spcPct val="130000"/>
              </a:lnSpc>
              <a:spcBef>
                <a:spcPts val="0"/>
              </a:spcBef>
              <a:spcAft>
                <a:spcPts val="0"/>
              </a:spcAft>
              <a:buSzPts val="1700"/>
              <a:buChar char="❏"/>
            </a:pPr>
            <a:r>
              <a:rPr lang="en" sz="1700"/>
              <a:t>    </a:t>
            </a:r>
            <a:r>
              <a:rPr b="1" lang="en" sz="1700"/>
              <a:t>Examples</a:t>
            </a:r>
            <a:r>
              <a:rPr lang="en" sz="1700"/>
              <a:t>: Rolex, which focuses on high-end luxury watches, and IKEA, which targets affordable, stylish furniture for younger households.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Task 1: Porter’s Strategies for Competitive Advantage</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indent="0" lvl="0" marL="0" rtl="0" algn="l">
              <a:lnSpc>
                <a:spcPct val="130000"/>
              </a:lnSpc>
              <a:spcBef>
                <a:spcPts val="1200"/>
              </a:spcBef>
              <a:spcAft>
                <a:spcPts val="0"/>
              </a:spcAft>
              <a:buNone/>
            </a:pPr>
            <a:r>
              <a:rPr b="1" lang="en" sz="1707"/>
              <a:t>Strategy: Differentiation</a:t>
            </a:r>
            <a:endParaRPr b="1" sz="1707"/>
          </a:p>
          <a:p>
            <a:pPr indent="-337026" lvl="0" marL="457200" rtl="0" algn="l">
              <a:lnSpc>
                <a:spcPct val="130000"/>
              </a:lnSpc>
              <a:spcBef>
                <a:spcPts val="1200"/>
              </a:spcBef>
              <a:spcAft>
                <a:spcPts val="0"/>
              </a:spcAft>
              <a:buSzPts val="1708"/>
              <a:buChar char="-"/>
            </a:pPr>
            <a:r>
              <a:rPr b="1" lang="en" sz="1707"/>
              <a:t>Explanation</a:t>
            </a:r>
            <a:r>
              <a:rPr lang="en" sz="1707"/>
              <a:t>: A Differentiation Strategy allows DMM to create a competitive advantage by offering a high-quality and unique motorbike rental experience, setting it apart from existing competitors.</a:t>
            </a:r>
            <a:endParaRPr b="1" sz="170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Task 1: Porter’s Strategies for Competitive Advantage</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3" name="Google Shape;103;p19"/>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indent="0" lvl="0" marL="0" rtl="0" algn="l">
              <a:lnSpc>
                <a:spcPct val="130000"/>
              </a:lnSpc>
              <a:spcBef>
                <a:spcPts val="1200"/>
              </a:spcBef>
              <a:spcAft>
                <a:spcPts val="0"/>
              </a:spcAft>
              <a:buNone/>
            </a:pPr>
            <a:r>
              <a:rPr b="1" lang="en" sz="1707"/>
              <a:t>Application for DMM:</a:t>
            </a:r>
            <a:endParaRPr b="1" sz="1707"/>
          </a:p>
          <a:p>
            <a:pPr indent="-337026" lvl="0" marL="457200" rtl="0" algn="l">
              <a:lnSpc>
                <a:spcPct val="130000"/>
              </a:lnSpc>
              <a:spcBef>
                <a:spcPts val="1200"/>
              </a:spcBef>
              <a:spcAft>
                <a:spcPts val="0"/>
              </a:spcAft>
              <a:buSzPts val="1708"/>
              <a:buChar char="-"/>
            </a:pPr>
            <a:r>
              <a:rPr b="1" lang="en" sz="1707"/>
              <a:t>Service Quality</a:t>
            </a:r>
            <a:r>
              <a:rPr lang="en" sz="1707"/>
              <a:t>: Invest in a modern, well-maintained motorbike fleet to deliver customers a premium, safe experience.</a:t>
            </a:r>
            <a:endParaRPr sz="1707"/>
          </a:p>
          <a:p>
            <a:pPr indent="-337026" lvl="0" marL="457200" rtl="0" algn="l">
              <a:lnSpc>
                <a:spcPct val="130000"/>
              </a:lnSpc>
              <a:spcBef>
                <a:spcPts val="0"/>
              </a:spcBef>
              <a:spcAft>
                <a:spcPts val="0"/>
              </a:spcAft>
              <a:buSzPts val="1708"/>
              <a:buChar char="-"/>
            </a:pPr>
            <a:r>
              <a:rPr b="1" lang="en" sz="1707"/>
              <a:t>Advanced Information Management Technology</a:t>
            </a:r>
            <a:r>
              <a:rPr lang="en" sz="1707"/>
              <a:t>: Use a professional information management system to streamline the rental process, handle customer requests promptly, and provide 24/7 customer support.</a:t>
            </a:r>
            <a:endParaRPr b="1" sz="170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Task 1: Porter’s Strategies for Competitive Advantage</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20"/>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indent="0" lvl="0" marL="0" rtl="0" algn="l">
              <a:lnSpc>
                <a:spcPct val="130000"/>
              </a:lnSpc>
              <a:spcBef>
                <a:spcPts val="1200"/>
              </a:spcBef>
              <a:spcAft>
                <a:spcPts val="0"/>
              </a:spcAft>
              <a:buNone/>
            </a:pPr>
            <a:r>
              <a:rPr b="1" lang="en" sz="1707"/>
              <a:t>Application for DMM:</a:t>
            </a:r>
            <a:endParaRPr sz="1707"/>
          </a:p>
          <a:p>
            <a:pPr indent="-337026" lvl="0" marL="457200" rtl="0" algn="l">
              <a:lnSpc>
                <a:spcPct val="130000"/>
              </a:lnSpc>
              <a:spcBef>
                <a:spcPts val="1200"/>
              </a:spcBef>
              <a:spcAft>
                <a:spcPts val="0"/>
              </a:spcAft>
              <a:buSzPts val="1708"/>
              <a:buChar char="-"/>
            </a:pPr>
            <a:r>
              <a:rPr b="1" lang="en" sz="1707"/>
              <a:t>Extra Perks and Services</a:t>
            </a:r>
            <a:r>
              <a:rPr lang="en" sz="1707"/>
              <a:t>: Offer add-ons like premium helmets, GPS navigation, route guides, and insurance, creating a comprehensive, comfortable experience that makes a memorable impression</a:t>
            </a:r>
            <a:endParaRPr b="1" sz="1707"/>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822"/>
              <a:t>Task 1: Porter’s Strategies for Competitive Advantage</a:t>
            </a:r>
            <a:endParaRPr sz="3822"/>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1"/>
          <p:cNvSpPr txBox="1"/>
          <p:nvPr>
            <p:ph idx="1" type="body"/>
          </p:nvPr>
        </p:nvSpPr>
        <p:spPr>
          <a:xfrm>
            <a:off x="311700" y="1152425"/>
            <a:ext cx="8520600" cy="39099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lang="en" sz="1407"/>
              <a:t>a) Which competitive business strategy best describes this enterprise? Explain why. (You should demonstrate understanding of Porter’s Strategies for Competitive Advantage)</a:t>
            </a:r>
            <a:endParaRPr sz="1407"/>
          </a:p>
          <a:p>
            <a:pPr indent="0" lvl="0" marL="0" rtl="0" algn="l">
              <a:lnSpc>
                <a:spcPct val="130000"/>
              </a:lnSpc>
              <a:spcBef>
                <a:spcPts val="1200"/>
              </a:spcBef>
              <a:spcAft>
                <a:spcPts val="0"/>
              </a:spcAft>
              <a:buNone/>
            </a:pPr>
            <a:r>
              <a:rPr b="1" lang="en" sz="1707"/>
              <a:t>Why this strategy fits DMM:</a:t>
            </a:r>
            <a:endParaRPr b="1" sz="1707"/>
          </a:p>
          <a:p>
            <a:pPr indent="-337026" lvl="0" marL="457200" rtl="0" algn="l">
              <a:lnSpc>
                <a:spcPct val="130000"/>
              </a:lnSpc>
              <a:spcBef>
                <a:spcPts val="1200"/>
              </a:spcBef>
              <a:spcAft>
                <a:spcPts val="0"/>
              </a:spcAft>
              <a:buSzPts val="1708"/>
              <a:buChar char="-"/>
            </a:pPr>
            <a:r>
              <a:rPr lang="en" sz="1707"/>
              <a:t>DMM aims to </a:t>
            </a:r>
            <a:r>
              <a:rPr b="1" lang="en" sz="1707"/>
              <a:t>serve self-exploring tourists</a:t>
            </a:r>
            <a:r>
              <a:rPr lang="en" sz="1707"/>
              <a:t> </a:t>
            </a:r>
            <a:r>
              <a:rPr b="1" lang="en" sz="1707"/>
              <a:t>visiting Vietnam’s popular destinations</a:t>
            </a:r>
            <a:r>
              <a:rPr lang="en" sz="1707"/>
              <a:t>. This customer group typically seeks a reliable and unique service they can trust.</a:t>
            </a:r>
            <a:endParaRPr sz="1707"/>
          </a:p>
          <a:p>
            <a:pPr indent="-337026" lvl="0" marL="457200" rtl="0" algn="l">
              <a:lnSpc>
                <a:spcPct val="130000"/>
              </a:lnSpc>
              <a:spcBef>
                <a:spcPts val="0"/>
              </a:spcBef>
              <a:spcAft>
                <a:spcPts val="0"/>
              </a:spcAft>
              <a:buSzPts val="1708"/>
              <a:buChar char="-"/>
            </a:pPr>
            <a:r>
              <a:rPr b="1" lang="en" sz="1707"/>
              <a:t>Emphasizing high quality and superior customer support</a:t>
            </a:r>
            <a:r>
              <a:rPr lang="en" sz="1707"/>
              <a:t> helps DMM build a professional brand image, establishing trust with international customers.</a:t>
            </a:r>
            <a:endParaRPr b="1" sz="1707"/>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