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69" r:id="rId2"/>
    <p:sldId id="450" r:id="rId3"/>
    <p:sldId id="451" r:id="rId4"/>
    <p:sldId id="453" r:id="rId5"/>
    <p:sldId id="490" r:id="rId6"/>
    <p:sldId id="492" r:id="rId7"/>
    <p:sldId id="493" r:id="rId8"/>
    <p:sldId id="494" r:id="rId9"/>
    <p:sldId id="495" r:id="rId10"/>
    <p:sldId id="496" r:id="rId11"/>
    <p:sldId id="497" r:id="rId12"/>
    <p:sldId id="498" r:id="rId13"/>
    <p:sldId id="499" r:id="rId14"/>
    <p:sldId id="454" r:id="rId15"/>
    <p:sldId id="455" r:id="rId16"/>
    <p:sldId id="456" r:id="rId17"/>
    <p:sldId id="501" r:id="rId18"/>
    <p:sldId id="502" r:id="rId19"/>
    <p:sldId id="457" r:id="rId20"/>
    <p:sldId id="484" r:id="rId21"/>
    <p:sldId id="458" r:id="rId22"/>
    <p:sldId id="463" r:id="rId23"/>
    <p:sldId id="500" r:id="rId24"/>
    <p:sldId id="470" r:id="rId25"/>
    <p:sldId id="42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D2C309-E53E-8842-879D-0DC7D7BE8D56}" type="doc">
      <dgm:prSet loTypeId="urn:microsoft.com/office/officeart/2005/8/layout/radial3" loCatId="" qsTypeId="urn:microsoft.com/office/officeart/2005/8/quickstyle/simple4" qsCatId="simple" csTypeId="urn:microsoft.com/office/officeart/2005/8/colors/accent1_2" csCatId="accent1" phldr="1"/>
      <dgm:spPr/>
      <dgm:t>
        <a:bodyPr/>
        <a:lstStyle/>
        <a:p>
          <a:endParaRPr lang="en-US"/>
        </a:p>
      </dgm:t>
    </dgm:pt>
    <dgm:pt modelId="{6EB43118-6D92-0441-8A68-1D706563D358}">
      <dgm:prSet phldrT="[Text]" custT="1"/>
      <dgm:spPr>
        <a:solidFill>
          <a:schemeClr val="accent2">
            <a:lumMod val="40000"/>
            <a:lumOff val="60000"/>
          </a:schemeClr>
        </a:solidFill>
      </dgm:spPr>
      <dgm:t>
        <a:bodyPr/>
        <a:lstStyle/>
        <a:p>
          <a:r>
            <a:rPr lang="en-US" sz="2800" dirty="0" err="1">
              <a:solidFill>
                <a:srgbClr val="FF0000"/>
              </a:solidFill>
            </a:rPr>
            <a:t>eCommerce</a:t>
          </a:r>
          <a:r>
            <a:rPr lang="en-US" sz="2800" dirty="0">
              <a:solidFill>
                <a:srgbClr val="FF0000"/>
              </a:solidFill>
            </a:rPr>
            <a:t> </a:t>
          </a:r>
          <a:r>
            <a:rPr lang="en-US" sz="2800" dirty="0" err="1">
              <a:solidFill>
                <a:srgbClr val="FF0000"/>
              </a:solidFill>
            </a:rPr>
            <a:t>techonology</a:t>
          </a:r>
          <a:r>
            <a:rPr lang="en-US" sz="2800" dirty="0">
              <a:solidFill>
                <a:srgbClr val="FF0000"/>
              </a:solidFill>
            </a:rPr>
            <a:t> features</a:t>
          </a:r>
        </a:p>
      </dgm:t>
    </dgm:pt>
    <dgm:pt modelId="{CF3E6FEC-661A-BA41-B49C-40348A30EC3D}" type="parTrans" cxnId="{D52F59DE-03B9-AB40-BFA4-40E507B7EB90}">
      <dgm:prSet/>
      <dgm:spPr/>
      <dgm:t>
        <a:bodyPr/>
        <a:lstStyle/>
        <a:p>
          <a:endParaRPr lang="en-US" sz="2400"/>
        </a:p>
      </dgm:t>
    </dgm:pt>
    <dgm:pt modelId="{8A1DC1D3-E1D1-6A4C-806C-022FC9005666}" type="sibTrans" cxnId="{D52F59DE-03B9-AB40-BFA4-40E507B7EB90}">
      <dgm:prSet/>
      <dgm:spPr/>
      <dgm:t>
        <a:bodyPr/>
        <a:lstStyle/>
        <a:p>
          <a:endParaRPr lang="en-US" sz="2400"/>
        </a:p>
      </dgm:t>
    </dgm:pt>
    <dgm:pt modelId="{39C29546-4EF9-AE4F-9D1C-33A857EA5D52}">
      <dgm:prSet phldrT="[Text]" custT="1"/>
      <dgm:spPr/>
      <dgm:t>
        <a:bodyPr/>
        <a:lstStyle/>
        <a:p>
          <a:r>
            <a:rPr lang="en-US" sz="2000" b="1" dirty="0">
              <a:cs typeface="Times New Roman" pitchFamily="18" charset="0"/>
            </a:rPr>
            <a:t>Ubiquity</a:t>
          </a:r>
          <a:endParaRPr lang="en-US" sz="2000" dirty="0"/>
        </a:p>
      </dgm:t>
    </dgm:pt>
    <dgm:pt modelId="{7DA77126-A43A-A041-92E3-CC899FE45856}" type="parTrans" cxnId="{89711569-1F5C-BB44-A852-EDD22D015E32}">
      <dgm:prSet custT="1"/>
      <dgm:spPr/>
      <dgm:t>
        <a:bodyPr/>
        <a:lstStyle/>
        <a:p>
          <a:endParaRPr lang="en-US" sz="900"/>
        </a:p>
      </dgm:t>
    </dgm:pt>
    <dgm:pt modelId="{5C569498-D748-1C43-A155-8ACB1B0CE2C2}" type="sibTrans" cxnId="{89711569-1F5C-BB44-A852-EDD22D015E32}">
      <dgm:prSet/>
      <dgm:spPr/>
      <dgm:t>
        <a:bodyPr/>
        <a:lstStyle/>
        <a:p>
          <a:endParaRPr lang="en-US" sz="2400"/>
        </a:p>
      </dgm:t>
    </dgm:pt>
    <dgm:pt modelId="{B3D3C851-9AE2-3B4D-B72F-64DA9812E4C7}">
      <dgm:prSet phldrT="[Text]" custT="1"/>
      <dgm:spPr/>
      <dgm:t>
        <a:bodyPr/>
        <a:lstStyle/>
        <a:p>
          <a:r>
            <a:rPr lang="en-US" sz="2000" b="1" dirty="0">
              <a:cs typeface="Times New Roman" pitchFamily="18" charset="0"/>
            </a:rPr>
            <a:t>Information density</a:t>
          </a:r>
          <a:endParaRPr lang="en-US" sz="2000" dirty="0"/>
        </a:p>
      </dgm:t>
    </dgm:pt>
    <dgm:pt modelId="{954FE2B8-6A10-0349-9A57-F54D3E37EBD2}" type="parTrans" cxnId="{EABB00F7-6532-C146-A481-B52D647FB2D5}">
      <dgm:prSet custT="1"/>
      <dgm:spPr/>
      <dgm:t>
        <a:bodyPr/>
        <a:lstStyle/>
        <a:p>
          <a:endParaRPr lang="en-US" sz="700"/>
        </a:p>
      </dgm:t>
    </dgm:pt>
    <dgm:pt modelId="{93B31E39-D073-5046-B661-0458108A6DDF}" type="sibTrans" cxnId="{EABB00F7-6532-C146-A481-B52D647FB2D5}">
      <dgm:prSet/>
      <dgm:spPr/>
      <dgm:t>
        <a:bodyPr/>
        <a:lstStyle/>
        <a:p>
          <a:endParaRPr lang="en-US" sz="2400"/>
        </a:p>
      </dgm:t>
    </dgm:pt>
    <dgm:pt modelId="{C1A23FDB-E399-E543-A6C3-08CC500E69CA}">
      <dgm:prSet phldrT="[Text]" custT="1"/>
      <dgm:spPr/>
      <dgm:t>
        <a:bodyPr/>
        <a:lstStyle/>
        <a:p>
          <a:r>
            <a:rPr lang="en-US" sz="2000" b="1" dirty="0">
              <a:cs typeface="Times New Roman" pitchFamily="18" charset="0"/>
            </a:rPr>
            <a:t>Global reach</a:t>
          </a:r>
          <a:endParaRPr lang="en-US" sz="2000" dirty="0"/>
        </a:p>
      </dgm:t>
    </dgm:pt>
    <dgm:pt modelId="{E1414B9B-3C0A-6B4E-B743-59F8E541D8BC}" type="parTrans" cxnId="{A29C1B0D-8DB3-AD44-9F98-FF6B2555298F}">
      <dgm:prSet custT="1"/>
      <dgm:spPr/>
      <dgm:t>
        <a:bodyPr/>
        <a:lstStyle/>
        <a:p>
          <a:endParaRPr lang="en-US" sz="700"/>
        </a:p>
      </dgm:t>
    </dgm:pt>
    <dgm:pt modelId="{6F89D205-3832-954C-B6CD-1458C41173B5}" type="sibTrans" cxnId="{A29C1B0D-8DB3-AD44-9F98-FF6B2555298F}">
      <dgm:prSet/>
      <dgm:spPr/>
      <dgm:t>
        <a:bodyPr/>
        <a:lstStyle/>
        <a:p>
          <a:endParaRPr lang="en-US" sz="2400"/>
        </a:p>
      </dgm:t>
    </dgm:pt>
    <dgm:pt modelId="{3C128CAD-E9BD-1140-BEF9-681B14EC1F81}">
      <dgm:prSet phldrT="[Text]" custT="1"/>
      <dgm:spPr/>
      <dgm:t>
        <a:bodyPr/>
        <a:lstStyle/>
        <a:p>
          <a:r>
            <a:rPr lang="en-US" sz="2000" b="1" dirty="0">
              <a:cs typeface="Times New Roman" pitchFamily="18" charset="0"/>
            </a:rPr>
            <a:t>Universal standards</a:t>
          </a:r>
          <a:endParaRPr lang="en-US" sz="2000" dirty="0"/>
        </a:p>
      </dgm:t>
    </dgm:pt>
    <dgm:pt modelId="{9FA61016-B10D-0A4A-AE53-385131108E2B}" type="parTrans" cxnId="{4E0EF572-7BD7-0246-AC40-54BA76C4FBB7}">
      <dgm:prSet custT="1"/>
      <dgm:spPr/>
      <dgm:t>
        <a:bodyPr/>
        <a:lstStyle/>
        <a:p>
          <a:endParaRPr lang="en-US" sz="700"/>
        </a:p>
      </dgm:t>
    </dgm:pt>
    <dgm:pt modelId="{A80380EC-70EA-2545-B34A-1D7CBC47B9AA}" type="sibTrans" cxnId="{4E0EF572-7BD7-0246-AC40-54BA76C4FBB7}">
      <dgm:prSet/>
      <dgm:spPr/>
      <dgm:t>
        <a:bodyPr/>
        <a:lstStyle/>
        <a:p>
          <a:endParaRPr lang="en-US" sz="2400"/>
        </a:p>
      </dgm:t>
    </dgm:pt>
    <dgm:pt modelId="{E0D68633-7A8F-5B49-AF2A-5522384AA236}">
      <dgm:prSet phldrT="[Text]" custT="1"/>
      <dgm:spPr/>
      <dgm:t>
        <a:bodyPr/>
        <a:lstStyle/>
        <a:p>
          <a:r>
            <a:rPr lang="en-US" sz="2000" b="1" dirty="0">
              <a:cs typeface="Times New Roman" pitchFamily="18" charset="0"/>
            </a:rPr>
            <a:t>Richness</a:t>
          </a:r>
          <a:endParaRPr lang="en-US" sz="2000" dirty="0"/>
        </a:p>
      </dgm:t>
    </dgm:pt>
    <dgm:pt modelId="{4717430D-D377-3048-9C11-639782547E3A}" type="parTrans" cxnId="{580019A6-8845-AE42-81E1-E68B3937E1AD}">
      <dgm:prSet custT="1"/>
      <dgm:spPr/>
      <dgm:t>
        <a:bodyPr/>
        <a:lstStyle/>
        <a:p>
          <a:endParaRPr lang="en-US" sz="700"/>
        </a:p>
      </dgm:t>
    </dgm:pt>
    <dgm:pt modelId="{7A9064A1-99D0-AB4A-BDFC-50B8FEF6D526}" type="sibTrans" cxnId="{580019A6-8845-AE42-81E1-E68B3937E1AD}">
      <dgm:prSet/>
      <dgm:spPr/>
      <dgm:t>
        <a:bodyPr/>
        <a:lstStyle/>
        <a:p>
          <a:endParaRPr lang="en-US" sz="2400"/>
        </a:p>
      </dgm:t>
    </dgm:pt>
    <dgm:pt modelId="{AD51ACAB-F223-CC45-B0F3-DFD1ED1B399C}">
      <dgm:prSet phldrT="[Text]" custT="1"/>
      <dgm:spPr/>
      <dgm:t>
        <a:bodyPr/>
        <a:lstStyle/>
        <a:p>
          <a:r>
            <a:rPr lang="en-US" sz="2000" b="1" dirty="0">
              <a:cs typeface="Times New Roman" pitchFamily="18" charset="0"/>
            </a:rPr>
            <a:t>Social technology</a:t>
          </a:r>
          <a:endParaRPr lang="en-US" sz="2000" dirty="0"/>
        </a:p>
      </dgm:t>
    </dgm:pt>
    <dgm:pt modelId="{C41964CF-6C0E-9044-887E-741959DE3BE3}" type="parTrans" cxnId="{549E2C0D-7185-FC4C-A1AC-4918060CCBC9}">
      <dgm:prSet custT="1"/>
      <dgm:spPr/>
      <dgm:t>
        <a:bodyPr/>
        <a:lstStyle/>
        <a:p>
          <a:endParaRPr lang="en-US" sz="700"/>
        </a:p>
      </dgm:t>
    </dgm:pt>
    <dgm:pt modelId="{00FEC12E-2794-9B4B-9643-853490409A32}" type="sibTrans" cxnId="{549E2C0D-7185-FC4C-A1AC-4918060CCBC9}">
      <dgm:prSet/>
      <dgm:spPr/>
      <dgm:t>
        <a:bodyPr/>
        <a:lstStyle/>
        <a:p>
          <a:endParaRPr lang="en-US" sz="2400"/>
        </a:p>
      </dgm:t>
    </dgm:pt>
    <dgm:pt modelId="{5D1C1C4E-6975-1143-9B19-920878F044A2}">
      <dgm:prSet phldrT="[Text]" custT="1"/>
      <dgm:spPr/>
      <dgm:t>
        <a:bodyPr/>
        <a:lstStyle/>
        <a:p>
          <a:r>
            <a:rPr lang="en-US" sz="2000" b="1" dirty="0">
              <a:cs typeface="Times New Roman" pitchFamily="18" charset="0"/>
            </a:rPr>
            <a:t>Interactivity</a:t>
          </a:r>
          <a:endParaRPr lang="en-US" sz="2000" dirty="0"/>
        </a:p>
      </dgm:t>
    </dgm:pt>
    <dgm:pt modelId="{7DDB1CC7-5B92-B44C-8180-237487EC935C}" type="parTrans" cxnId="{5F34A5EB-34E8-B941-BDA4-7E787D42E045}">
      <dgm:prSet custT="1"/>
      <dgm:spPr/>
      <dgm:t>
        <a:bodyPr/>
        <a:lstStyle/>
        <a:p>
          <a:endParaRPr lang="en-US" sz="700"/>
        </a:p>
      </dgm:t>
    </dgm:pt>
    <dgm:pt modelId="{DEFF03F9-9002-8143-9E2F-F12A7FF3F515}" type="sibTrans" cxnId="{5F34A5EB-34E8-B941-BDA4-7E787D42E045}">
      <dgm:prSet/>
      <dgm:spPr/>
      <dgm:t>
        <a:bodyPr/>
        <a:lstStyle/>
        <a:p>
          <a:endParaRPr lang="en-US" sz="2400"/>
        </a:p>
      </dgm:t>
    </dgm:pt>
    <dgm:pt modelId="{967149B2-69FB-6748-A682-FE6A21F66516}">
      <dgm:prSet phldrT="[Text]" custT="1"/>
      <dgm:spPr/>
      <dgm:t>
        <a:bodyPr/>
        <a:lstStyle/>
        <a:p>
          <a:r>
            <a:rPr lang="en-US" sz="2000" dirty="0"/>
            <a:t>Personalization</a:t>
          </a:r>
        </a:p>
      </dgm:t>
    </dgm:pt>
    <dgm:pt modelId="{41B3BDB0-AAB9-0047-A53E-3907126A8DB8}" type="parTrans" cxnId="{CC089AB1-74DA-EA45-A37F-ED0011479A5E}">
      <dgm:prSet custT="1"/>
      <dgm:spPr/>
      <dgm:t>
        <a:bodyPr/>
        <a:lstStyle/>
        <a:p>
          <a:endParaRPr lang="en-US" sz="900"/>
        </a:p>
      </dgm:t>
    </dgm:pt>
    <dgm:pt modelId="{BE2E26C3-BEB7-3349-B718-F89BE1367DC9}" type="sibTrans" cxnId="{CC089AB1-74DA-EA45-A37F-ED0011479A5E}">
      <dgm:prSet/>
      <dgm:spPr/>
      <dgm:t>
        <a:bodyPr/>
        <a:lstStyle/>
        <a:p>
          <a:endParaRPr lang="en-US" sz="2400"/>
        </a:p>
      </dgm:t>
    </dgm:pt>
    <dgm:pt modelId="{DB525F41-5FEC-6D4E-B783-5CAD690442F7}" type="pres">
      <dgm:prSet presAssocID="{3BD2C309-E53E-8842-879D-0DC7D7BE8D56}" presName="composite" presStyleCnt="0">
        <dgm:presLayoutVars>
          <dgm:chMax val="1"/>
          <dgm:dir/>
          <dgm:resizeHandles val="exact"/>
        </dgm:presLayoutVars>
      </dgm:prSet>
      <dgm:spPr/>
    </dgm:pt>
    <dgm:pt modelId="{37AFAC50-5572-024B-8206-6E44E4AF3EA9}" type="pres">
      <dgm:prSet presAssocID="{3BD2C309-E53E-8842-879D-0DC7D7BE8D56}" presName="radial" presStyleCnt="0">
        <dgm:presLayoutVars>
          <dgm:animLvl val="ctr"/>
        </dgm:presLayoutVars>
      </dgm:prSet>
      <dgm:spPr/>
    </dgm:pt>
    <dgm:pt modelId="{E0236CD5-F90C-6A49-9123-0B782FA2D31F}" type="pres">
      <dgm:prSet presAssocID="{6EB43118-6D92-0441-8A68-1D706563D358}" presName="centerShape" presStyleLbl="vennNode1" presStyleIdx="0" presStyleCnt="9" custScaleX="113699"/>
      <dgm:spPr/>
    </dgm:pt>
    <dgm:pt modelId="{83027B44-8C0C-1C4A-874C-DEBAF8928A4F}" type="pres">
      <dgm:prSet presAssocID="{39C29546-4EF9-AE4F-9D1C-33A857EA5D52}" presName="node" presStyleLbl="vennNode1" presStyleIdx="1" presStyleCnt="9" custScaleX="150684">
        <dgm:presLayoutVars>
          <dgm:bulletEnabled val="1"/>
        </dgm:presLayoutVars>
      </dgm:prSet>
      <dgm:spPr/>
    </dgm:pt>
    <dgm:pt modelId="{A3F7CBD3-CE8F-ED46-9D67-A6C6BAE0B241}" type="pres">
      <dgm:prSet presAssocID="{B3D3C851-9AE2-3B4D-B72F-64DA9812E4C7}" presName="node" presStyleLbl="vennNode1" presStyleIdx="2" presStyleCnt="9" custScaleX="219362">
        <dgm:presLayoutVars>
          <dgm:bulletEnabled val="1"/>
        </dgm:presLayoutVars>
      </dgm:prSet>
      <dgm:spPr/>
    </dgm:pt>
    <dgm:pt modelId="{24877EAA-93BE-6A47-828A-FD79C44DDCEB}" type="pres">
      <dgm:prSet presAssocID="{C1A23FDB-E399-E543-A6C3-08CC500E69CA}" presName="node" presStyleLbl="vennNode1" presStyleIdx="3" presStyleCnt="9" custScaleX="215733">
        <dgm:presLayoutVars>
          <dgm:bulletEnabled val="1"/>
        </dgm:presLayoutVars>
      </dgm:prSet>
      <dgm:spPr/>
    </dgm:pt>
    <dgm:pt modelId="{6846B46B-185C-D84A-B6B2-ABF8E113490E}" type="pres">
      <dgm:prSet presAssocID="{3C128CAD-E9BD-1140-BEF9-681B14EC1F81}" presName="node" presStyleLbl="vennNode1" presStyleIdx="4" presStyleCnt="9" custScaleX="235514">
        <dgm:presLayoutVars>
          <dgm:bulletEnabled val="1"/>
        </dgm:presLayoutVars>
      </dgm:prSet>
      <dgm:spPr/>
    </dgm:pt>
    <dgm:pt modelId="{F678B8FF-0C26-304A-AAAD-53790E705AA8}" type="pres">
      <dgm:prSet presAssocID="{E0D68633-7A8F-5B49-AF2A-5522384AA236}" presName="node" presStyleLbl="vennNode1" presStyleIdx="5" presStyleCnt="9" custScaleX="129181">
        <dgm:presLayoutVars>
          <dgm:bulletEnabled val="1"/>
        </dgm:presLayoutVars>
      </dgm:prSet>
      <dgm:spPr/>
    </dgm:pt>
    <dgm:pt modelId="{DF90D100-C867-B946-AD13-CDED315E707D}" type="pres">
      <dgm:prSet presAssocID="{AD51ACAB-F223-CC45-B0F3-DFD1ED1B399C}" presName="node" presStyleLbl="vennNode1" presStyleIdx="6" presStyleCnt="9" custScaleX="184300">
        <dgm:presLayoutVars>
          <dgm:bulletEnabled val="1"/>
        </dgm:presLayoutVars>
      </dgm:prSet>
      <dgm:spPr/>
    </dgm:pt>
    <dgm:pt modelId="{DD0B143F-9170-BE4B-8397-D2750BE5A921}" type="pres">
      <dgm:prSet presAssocID="{5D1C1C4E-6975-1143-9B19-920878F044A2}" presName="node" presStyleLbl="vennNode1" presStyleIdx="7" presStyleCnt="9" custScaleX="234440">
        <dgm:presLayoutVars>
          <dgm:bulletEnabled val="1"/>
        </dgm:presLayoutVars>
      </dgm:prSet>
      <dgm:spPr/>
    </dgm:pt>
    <dgm:pt modelId="{59EFA743-9BDB-AB44-9159-96C4812EF8CA}" type="pres">
      <dgm:prSet presAssocID="{967149B2-69FB-6748-A682-FE6A21F66516}" presName="node" presStyleLbl="vennNode1" presStyleIdx="8" presStyleCnt="9" custScaleX="230066">
        <dgm:presLayoutVars>
          <dgm:bulletEnabled val="1"/>
        </dgm:presLayoutVars>
      </dgm:prSet>
      <dgm:spPr/>
    </dgm:pt>
  </dgm:ptLst>
  <dgm:cxnLst>
    <dgm:cxn modelId="{8D63EC02-DFA9-7549-A4B6-3868CC4B436A}" type="presOf" srcId="{C1A23FDB-E399-E543-A6C3-08CC500E69CA}" destId="{24877EAA-93BE-6A47-828A-FD79C44DDCEB}" srcOrd="0" destOrd="0" presId="urn:microsoft.com/office/officeart/2005/8/layout/radial3"/>
    <dgm:cxn modelId="{A29C1B0D-8DB3-AD44-9F98-FF6B2555298F}" srcId="{6EB43118-6D92-0441-8A68-1D706563D358}" destId="{C1A23FDB-E399-E543-A6C3-08CC500E69CA}" srcOrd="2" destOrd="0" parTransId="{E1414B9B-3C0A-6B4E-B743-59F8E541D8BC}" sibTransId="{6F89D205-3832-954C-B6CD-1458C41173B5}"/>
    <dgm:cxn modelId="{549E2C0D-7185-FC4C-A1AC-4918060CCBC9}" srcId="{6EB43118-6D92-0441-8A68-1D706563D358}" destId="{AD51ACAB-F223-CC45-B0F3-DFD1ED1B399C}" srcOrd="5" destOrd="0" parTransId="{C41964CF-6C0E-9044-887E-741959DE3BE3}" sibTransId="{00FEC12E-2794-9B4B-9643-853490409A32}"/>
    <dgm:cxn modelId="{E761A70D-FA90-6D45-A907-DDA1D45C648C}" type="presOf" srcId="{B3D3C851-9AE2-3B4D-B72F-64DA9812E4C7}" destId="{A3F7CBD3-CE8F-ED46-9D67-A6C6BAE0B241}" srcOrd="0" destOrd="0" presId="urn:microsoft.com/office/officeart/2005/8/layout/radial3"/>
    <dgm:cxn modelId="{B34BDE19-B96A-BB4C-B7EA-E7C801031B22}" type="presOf" srcId="{5D1C1C4E-6975-1143-9B19-920878F044A2}" destId="{DD0B143F-9170-BE4B-8397-D2750BE5A921}" srcOrd="0" destOrd="0" presId="urn:microsoft.com/office/officeart/2005/8/layout/radial3"/>
    <dgm:cxn modelId="{89711569-1F5C-BB44-A852-EDD22D015E32}" srcId="{6EB43118-6D92-0441-8A68-1D706563D358}" destId="{39C29546-4EF9-AE4F-9D1C-33A857EA5D52}" srcOrd="0" destOrd="0" parTransId="{7DA77126-A43A-A041-92E3-CC899FE45856}" sibTransId="{5C569498-D748-1C43-A155-8ACB1B0CE2C2}"/>
    <dgm:cxn modelId="{AB837A69-4A22-144C-B458-05F204875B36}" type="presOf" srcId="{39C29546-4EF9-AE4F-9D1C-33A857EA5D52}" destId="{83027B44-8C0C-1C4A-874C-DEBAF8928A4F}" srcOrd="0" destOrd="0" presId="urn:microsoft.com/office/officeart/2005/8/layout/radial3"/>
    <dgm:cxn modelId="{4E0EF572-7BD7-0246-AC40-54BA76C4FBB7}" srcId="{6EB43118-6D92-0441-8A68-1D706563D358}" destId="{3C128CAD-E9BD-1140-BEF9-681B14EC1F81}" srcOrd="3" destOrd="0" parTransId="{9FA61016-B10D-0A4A-AE53-385131108E2B}" sibTransId="{A80380EC-70EA-2545-B34A-1D7CBC47B9AA}"/>
    <dgm:cxn modelId="{3798BD5A-8AF8-C148-B5EE-F9F6135F1358}" type="presOf" srcId="{AD51ACAB-F223-CC45-B0F3-DFD1ED1B399C}" destId="{DF90D100-C867-B946-AD13-CDED315E707D}" srcOrd="0" destOrd="0" presId="urn:microsoft.com/office/officeart/2005/8/layout/radial3"/>
    <dgm:cxn modelId="{98C9597F-04F5-B443-9CB6-6CDC751B5F73}" type="presOf" srcId="{E0D68633-7A8F-5B49-AF2A-5522384AA236}" destId="{F678B8FF-0C26-304A-AAAD-53790E705AA8}" srcOrd="0" destOrd="0" presId="urn:microsoft.com/office/officeart/2005/8/layout/radial3"/>
    <dgm:cxn modelId="{580019A6-8845-AE42-81E1-E68B3937E1AD}" srcId="{6EB43118-6D92-0441-8A68-1D706563D358}" destId="{E0D68633-7A8F-5B49-AF2A-5522384AA236}" srcOrd="4" destOrd="0" parTransId="{4717430D-D377-3048-9C11-639782547E3A}" sibTransId="{7A9064A1-99D0-AB4A-BDFC-50B8FEF6D526}"/>
    <dgm:cxn modelId="{AB74C0A8-E49E-334E-85FA-EC445D7DE6B3}" type="presOf" srcId="{6EB43118-6D92-0441-8A68-1D706563D358}" destId="{E0236CD5-F90C-6A49-9123-0B782FA2D31F}" srcOrd="0" destOrd="0" presId="urn:microsoft.com/office/officeart/2005/8/layout/radial3"/>
    <dgm:cxn modelId="{CC089AB1-74DA-EA45-A37F-ED0011479A5E}" srcId="{6EB43118-6D92-0441-8A68-1D706563D358}" destId="{967149B2-69FB-6748-A682-FE6A21F66516}" srcOrd="7" destOrd="0" parTransId="{41B3BDB0-AAB9-0047-A53E-3907126A8DB8}" sibTransId="{BE2E26C3-BEB7-3349-B718-F89BE1367DC9}"/>
    <dgm:cxn modelId="{D52F59DE-03B9-AB40-BFA4-40E507B7EB90}" srcId="{3BD2C309-E53E-8842-879D-0DC7D7BE8D56}" destId="{6EB43118-6D92-0441-8A68-1D706563D358}" srcOrd="0" destOrd="0" parTransId="{CF3E6FEC-661A-BA41-B49C-40348A30EC3D}" sibTransId="{8A1DC1D3-E1D1-6A4C-806C-022FC9005666}"/>
    <dgm:cxn modelId="{5F34A5EB-34E8-B941-BDA4-7E787D42E045}" srcId="{6EB43118-6D92-0441-8A68-1D706563D358}" destId="{5D1C1C4E-6975-1143-9B19-920878F044A2}" srcOrd="6" destOrd="0" parTransId="{7DDB1CC7-5B92-B44C-8180-237487EC935C}" sibTransId="{DEFF03F9-9002-8143-9E2F-F12A7FF3F515}"/>
    <dgm:cxn modelId="{B07CCBED-37A9-4E4C-9FE2-15E9B988646E}" type="presOf" srcId="{3BD2C309-E53E-8842-879D-0DC7D7BE8D56}" destId="{DB525F41-5FEC-6D4E-B783-5CAD690442F7}" srcOrd="0" destOrd="0" presId="urn:microsoft.com/office/officeart/2005/8/layout/radial3"/>
    <dgm:cxn modelId="{EABB00F7-6532-C146-A481-B52D647FB2D5}" srcId="{6EB43118-6D92-0441-8A68-1D706563D358}" destId="{B3D3C851-9AE2-3B4D-B72F-64DA9812E4C7}" srcOrd="1" destOrd="0" parTransId="{954FE2B8-6A10-0349-9A57-F54D3E37EBD2}" sibTransId="{93B31E39-D073-5046-B661-0458108A6DDF}"/>
    <dgm:cxn modelId="{77B6D2F9-E927-C649-A1E5-4604D805897E}" type="presOf" srcId="{3C128CAD-E9BD-1140-BEF9-681B14EC1F81}" destId="{6846B46B-185C-D84A-B6B2-ABF8E113490E}" srcOrd="0" destOrd="0" presId="urn:microsoft.com/office/officeart/2005/8/layout/radial3"/>
    <dgm:cxn modelId="{8420E7F9-B0DA-DB42-81AA-96B571E96F54}" type="presOf" srcId="{967149B2-69FB-6748-A682-FE6A21F66516}" destId="{59EFA743-9BDB-AB44-9159-96C4812EF8CA}" srcOrd="0" destOrd="0" presId="urn:microsoft.com/office/officeart/2005/8/layout/radial3"/>
    <dgm:cxn modelId="{2E5384EC-E036-DD49-B956-7905008FD134}" type="presParOf" srcId="{DB525F41-5FEC-6D4E-B783-5CAD690442F7}" destId="{37AFAC50-5572-024B-8206-6E44E4AF3EA9}" srcOrd="0" destOrd="0" presId="urn:microsoft.com/office/officeart/2005/8/layout/radial3"/>
    <dgm:cxn modelId="{5C09B1E9-FA19-D043-89DC-B3B206600AE4}" type="presParOf" srcId="{37AFAC50-5572-024B-8206-6E44E4AF3EA9}" destId="{E0236CD5-F90C-6A49-9123-0B782FA2D31F}" srcOrd="0" destOrd="0" presId="urn:microsoft.com/office/officeart/2005/8/layout/radial3"/>
    <dgm:cxn modelId="{723F4C69-6423-8C46-BB32-5B19DE01AA94}" type="presParOf" srcId="{37AFAC50-5572-024B-8206-6E44E4AF3EA9}" destId="{83027B44-8C0C-1C4A-874C-DEBAF8928A4F}" srcOrd="1" destOrd="0" presId="urn:microsoft.com/office/officeart/2005/8/layout/radial3"/>
    <dgm:cxn modelId="{D82C59FD-F086-8845-B6B1-6620095DA29D}" type="presParOf" srcId="{37AFAC50-5572-024B-8206-6E44E4AF3EA9}" destId="{A3F7CBD3-CE8F-ED46-9D67-A6C6BAE0B241}" srcOrd="2" destOrd="0" presId="urn:microsoft.com/office/officeart/2005/8/layout/radial3"/>
    <dgm:cxn modelId="{28D1EBA2-A204-C942-A97A-9EFFDCE6C5B6}" type="presParOf" srcId="{37AFAC50-5572-024B-8206-6E44E4AF3EA9}" destId="{24877EAA-93BE-6A47-828A-FD79C44DDCEB}" srcOrd="3" destOrd="0" presId="urn:microsoft.com/office/officeart/2005/8/layout/radial3"/>
    <dgm:cxn modelId="{EAA73543-0C7D-7C42-9536-BAA7639CE4F5}" type="presParOf" srcId="{37AFAC50-5572-024B-8206-6E44E4AF3EA9}" destId="{6846B46B-185C-D84A-B6B2-ABF8E113490E}" srcOrd="4" destOrd="0" presId="urn:microsoft.com/office/officeart/2005/8/layout/radial3"/>
    <dgm:cxn modelId="{4FE4F822-01E2-FF4B-A219-65DE46A46BCF}" type="presParOf" srcId="{37AFAC50-5572-024B-8206-6E44E4AF3EA9}" destId="{F678B8FF-0C26-304A-AAAD-53790E705AA8}" srcOrd="5" destOrd="0" presId="urn:microsoft.com/office/officeart/2005/8/layout/radial3"/>
    <dgm:cxn modelId="{EE0E9F5C-EE3E-2945-8F4A-D8278C7C40C1}" type="presParOf" srcId="{37AFAC50-5572-024B-8206-6E44E4AF3EA9}" destId="{DF90D100-C867-B946-AD13-CDED315E707D}" srcOrd="6" destOrd="0" presId="urn:microsoft.com/office/officeart/2005/8/layout/radial3"/>
    <dgm:cxn modelId="{DF2705FB-AEAA-BF4C-8364-B15DC2A4AC69}" type="presParOf" srcId="{37AFAC50-5572-024B-8206-6E44E4AF3EA9}" destId="{DD0B143F-9170-BE4B-8397-D2750BE5A921}" srcOrd="7" destOrd="0" presId="urn:microsoft.com/office/officeart/2005/8/layout/radial3"/>
    <dgm:cxn modelId="{E23A2126-1226-F541-96DE-D07C81F0CE1C}" type="presParOf" srcId="{37AFAC50-5572-024B-8206-6E44E4AF3EA9}" destId="{59EFA743-9BDB-AB44-9159-96C4812EF8CA}" srcOrd="8"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36CD5-F90C-6A49-9123-0B782FA2D31F}">
      <dsp:nvSpPr>
        <dsp:cNvPr id="0" name=""/>
        <dsp:cNvSpPr/>
      </dsp:nvSpPr>
      <dsp:spPr>
        <a:xfrm>
          <a:off x="2596129" y="1131417"/>
          <a:ext cx="3204742" cy="2818619"/>
        </a:xfrm>
        <a:prstGeom prst="ellipse">
          <a:avLst/>
        </a:prstGeom>
        <a:solidFill>
          <a:schemeClr val="accent2">
            <a:lumMod val="40000"/>
            <a:lumOff val="6000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rgbClr val="FF0000"/>
              </a:solidFill>
            </a:rPr>
            <a:t>eCommerce</a:t>
          </a:r>
          <a:r>
            <a:rPr lang="en-US" sz="2800" kern="1200" dirty="0">
              <a:solidFill>
                <a:srgbClr val="FF0000"/>
              </a:solidFill>
            </a:rPr>
            <a:t> </a:t>
          </a:r>
          <a:r>
            <a:rPr lang="en-US" sz="2800" kern="1200" dirty="0" err="1">
              <a:solidFill>
                <a:srgbClr val="FF0000"/>
              </a:solidFill>
            </a:rPr>
            <a:t>techonology</a:t>
          </a:r>
          <a:r>
            <a:rPr lang="en-US" sz="2800" kern="1200" dirty="0">
              <a:solidFill>
                <a:srgbClr val="FF0000"/>
              </a:solidFill>
            </a:rPr>
            <a:t> features</a:t>
          </a:r>
        </a:p>
      </dsp:txBody>
      <dsp:txXfrm>
        <a:off x="3065453" y="1544194"/>
        <a:ext cx="2266094" cy="1993065"/>
      </dsp:txXfrm>
    </dsp:sp>
    <dsp:sp modelId="{83027B44-8C0C-1C4A-874C-DEBAF8928A4F}">
      <dsp:nvSpPr>
        <dsp:cNvPr id="0" name=""/>
        <dsp:cNvSpPr/>
      </dsp:nvSpPr>
      <dsp:spPr>
        <a:xfrm>
          <a:off x="3136698" y="503"/>
          <a:ext cx="2123604" cy="1409309"/>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cs typeface="Times New Roman" pitchFamily="18" charset="0"/>
            </a:rPr>
            <a:t>Ubiquity</a:t>
          </a:r>
          <a:endParaRPr lang="en-US" sz="2000" kern="1200" dirty="0"/>
        </a:p>
      </dsp:txBody>
      <dsp:txXfrm>
        <a:off x="3447693" y="206892"/>
        <a:ext cx="1501614" cy="996531"/>
      </dsp:txXfrm>
    </dsp:sp>
    <dsp:sp modelId="{A3F7CBD3-CE8F-ED46-9D67-A6C6BAE0B241}">
      <dsp:nvSpPr>
        <dsp:cNvPr id="0" name=""/>
        <dsp:cNvSpPr/>
      </dsp:nvSpPr>
      <dsp:spPr>
        <a:xfrm>
          <a:off x="3950698" y="538128"/>
          <a:ext cx="3091490" cy="1409309"/>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cs typeface="Times New Roman" pitchFamily="18" charset="0"/>
            </a:rPr>
            <a:t>Information density</a:t>
          </a:r>
          <a:endParaRPr lang="en-US" sz="2000" kern="1200" dirty="0"/>
        </a:p>
      </dsp:txBody>
      <dsp:txXfrm>
        <a:off x="4403436" y="744517"/>
        <a:ext cx="2186014" cy="996531"/>
      </dsp:txXfrm>
    </dsp:sp>
    <dsp:sp modelId="{24877EAA-93BE-6A47-828A-FD79C44DDCEB}">
      <dsp:nvSpPr>
        <dsp:cNvPr id="0" name=""/>
        <dsp:cNvSpPr/>
      </dsp:nvSpPr>
      <dsp:spPr>
        <a:xfrm>
          <a:off x="4513896" y="1836072"/>
          <a:ext cx="3040346" cy="1409309"/>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cs typeface="Times New Roman" pitchFamily="18" charset="0"/>
            </a:rPr>
            <a:t>Global reach</a:t>
          </a:r>
          <a:endParaRPr lang="en-US" sz="2000" kern="1200" dirty="0"/>
        </a:p>
      </dsp:txBody>
      <dsp:txXfrm>
        <a:off x="4959144" y="2042461"/>
        <a:ext cx="2149850" cy="996531"/>
      </dsp:txXfrm>
    </dsp:sp>
    <dsp:sp modelId="{6846B46B-185C-D84A-B6B2-ABF8E113490E}">
      <dsp:nvSpPr>
        <dsp:cNvPr id="0" name=""/>
        <dsp:cNvSpPr/>
      </dsp:nvSpPr>
      <dsp:spPr>
        <a:xfrm>
          <a:off x="3836883" y="3134016"/>
          <a:ext cx="3319121" cy="1409309"/>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cs typeface="Times New Roman" pitchFamily="18" charset="0"/>
            </a:rPr>
            <a:t>Universal standards</a:t>
          </a:r>
          <a:endParaRPr lang="en-US" sz="2000" kern="1200" dirty="0"/>
        </a:p>
      </dsp:txBody>
      <dsp:txXfrm>
        <a:off x="4322957" y="3340405"/>
        <a:ext cx="2346973" cy="996531"/>
      </dsp:txXfrm>
    </dsp:sp>
    <dsp:sp modelId="{F678B8FF-0C26-304A-AAAD-53790E705AA8}">
      <dsp:nvSpPr>
        <dsp:cNvPr id="0" name=""/>
        <dsp:cNvSpPr/>
      </dsp:nvSpPr>
      <dsp:spPr>
        <a:xfrm>
          <a:off x="3288220" y="3671642"/>
          <a:ext cx="1820560" cy="1409309"/>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cs typeface="Times New Roman" pitchFamily="18" charset="0"/>
            </a:rPr>
            <a:t>Richness</a:t>
          </a:r>
          <a:endParaRPr lang="en-US" sz="2000" kern="1200" dirty="0"/>
        </a:p>
      </dsp:txBody>
      <dsp:txXfrm>
        <a:off x="3554835" y="3878031"/>
        <a:ext cx="1287330" cy="996531"/>
      </dsp:txXfrm>
    </dsp:sp>
    <dsp:sp modelId="{DF90D100-C867-B946-AD13-CDED315E707D}">
      <dsp:nvSpPr>
        <dsp:cNvPr id="0" name=""/>
        <dsp:cNvSpPr/>
      </dsp:nvSpPr>
      <dsp:spPr>
        <a:xfrm>
          <a:off x="1601877" y="3134016"/>
          <a:ext cx="2597357" cy="1409309"/>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cs typeface="Times New Roman" pitchFamily="18" charset="0"/>
            </a:rPr>
            <a:t>Social technology</a:t>
          </a:r>
          <a:endParaRPr lang="en-US" sz="2000" kern="1200" dirty="0"/>
        </a:p>
      </dsp:txBody>
      <dsp:txXfrm>
        <a:off x="1982251" y="3340405"/>
        <a:ext cx="1836609" cy="996531"/>
      </dsp:txXfrm>
    </dsp:sp>
    <dsp:sp modelId="{DD0B143F-9170-BE4B-8397-D2750BE5A921}">
      <dsp:nvSpPr>
        <dsp:cNvPr id="0" name=""/>
        <dsp:cNvSpPr/>
      </dsp:nvSpPr>
      <dsp:spPr>
        <a:xfrm>
          <a:off x="710937" y="1836072"/>
          <a:ext cx="3303985" cy="1409309"/>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cs typeface="Times New Roman" pitchFamily="18" charset="0"/>
            </a:rPr>
            <a:t>Interactivity</a:t>
          </a:r>
          <a:endParaRPr lang="en-US" sz="2000" kern="1200" dirty="0"/>
        </a:p>
      </dsp:txBody>
      <dsp:txXfrm>
        <a:off x="1194794" y="2042461"/>
        <a:ext cx="2336271" cy="996531"/>
      </dsp:txXfrm>
    </dsp:sp>
    <dsp:sp modelId="{59EFA743-9BDB-AB44-9159-96C4812EF8CA}">
      <dsp:nvSpPr>
        <dsp:cNvPr id="0" name=""/>
        <dsp:cNvSpPr/>
      </dsp:nvSpPr>
      <dsp:spPr>
        <a:xfrm>
          <a:off x="1279385" y="538128"/>
          <a:ext cx="3242342" cy="1409309"/>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Personalization</a:t>
          </a:r>
        </a:p>
      </dsp:txBody>
      <dsp:txXfrm>
        <a:off x="1754215" y="744517"/>
        <a:ext cx="2292682" cy="99653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42C9EA-F3D5-4497-A122-C212D21089B4}"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838530-4222-47A9-B7AF-D36D94FAFBB3}" type="slidenum">
              <a:rPr lang="en-US" smtClean="0"/>
              <a:t>‹#›</a:t>
            </a:fld>
            <a:endParaRPr lang="en-US"/>
          </a:p>
        </p:txBody>
      </p:sp>
    </p:spTree>
    <p:extLst>
      <p:ext uri="{BB962C8B-B14F-4D97-AF65-F5344CB8AC3E}">
        <p14:creationId xmlns:p14="http://schemas.microsoft.com/office/powerpoint/2010/main" val="1209820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16541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B2C: amazon.com, Bhphotovideo.com</a:t>
            </a:r>
          </a:p>
          <a:p>
            <a:r>
              <a:rPr lang="en-US" dirty="0"/>
              <a:t>B2B: Dell</a:t>
            </a:r>
            <a:r>
              <a:rPr lang="en-US" baseline="0" dirty="0"/>
              <a:t> company</a:t>
            </a:r>
          </a:p>
          <a:p>
            <a:r>
              <a:rPr lang="en-US" baseline="0" dirty="0"/>
              <a:t>B2G: sell product to government</a:t>
            </a:r>
          </a:p>
          <a:p>
            <a:endParaRPr lang="en-US" baseline="0" dirty="0"/>
          </a:p>
          <a:p>
            <a:r>
              <a:rPr lang="en-US" baseline="0" dirty="0"/>
              <a:t>Auction : www.ebay.com</a:t>
            </a:r>
          </a:p>
          <a:p>
            <a:r>
              <a:rPr lang="en-US" baseline="0" dirty="0"/>
              <a:t>Clearing house: www.amazon.com www.lazada.com</a:t>
            </a:r>
          </a:p>
          <a:p>
            <a:endParaRPr lang="en-GB" dirty="0"/>
          </a:p>
        </p:txBody>
      </p:sp>
      <p:sp>
        <p:nvSpPr>
          <p:cNvPr id="4" name="Slide Number Placeholder 3"/>
          <p:cNvSpPr>
            <a:spLocks noGrp="1"/>
          </p:cNvSpPr>
          <p:nvPr>
            <p:ph type="sldNum" sz="quarter" idx="10"/>
          </p:nvPr>
        </p:nvSpPr>
        <p:spPr/>
        <p:txBody>
          <a:bodyPr/>
          <a:lstStyle/>
          <a:p>
            <a:fld id="{C15D4797-766D-41BA-AD59-A765D1632435}" type="slidenum">
              <a:rPr lang="en-GB" smtClean="0"/>
              <a:t>4</a:t>
            </a:fld>
            <a:endParaRPr lang="en-GB"/>
          </a:p>
        </p:txBody>
      </p:sp>
    </p:spTree>
    <p:extLst>
      <p:ext uri="{BB962C8B-B14F-4D97-AF65-F5344CB8AC3E}">
        <p14:creationId xmlns:p14="http://schemas.microsoft.com/office/powerpoint/2010/main" val="2589063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Thông</a:t>
            </a:r>
            <a:r>
              <a:rPr lang="en-US" baseline="0" dirty="0"/>
              <a:t> qua </a:t>
            </a:r>
            <a:r>
              <a:rPr lang="en-US" baseline="0" dirty="0" err="1"/>
              <a:t>các</a:t>
            </a:r>
            <a:r>
              <a:rPr lang="en-US" baseline="0" dirty="0"/>
              <a:t> </a:t>
            </a:r>
            <a:r>
              <a:rPr lang="en-US" baseline="0" dirty="0" err="1"/>
              <a:t>mức</a:t>
            </a:r>
            <a:r>
              <a:rPr lang="en-US" baseline="0" dirty="0"/>
              <a:t> </a:t>
            </a:r>
            <a:r>
              <a:rPr lang="en-US" baseline="0" dirty="0" err="1"/>
              <a:t>giá</a:t>
            </a:r>
            <a:r>
              <a:rPr lang="en-US" baseline="0" dirty="0"/>
              <a:t> </a:t>
            </a:r>
            <a:r>
              <a:rPr lang="en-US" baseline="0" dirty="0" err="1"/>
              <a:t>đấu</a:t>
            </a:r>
            <a:r>
              <a:rPr lang="en-US" baseline="0" dirty="0"/>
              <a:t> </a:t>
            </a:r>
            <a:r>
              <a:rPr lang="en-US" baseline="0" dirty="0" err="1"/>
              <a:t>của</a:t>
            </a:r>
            <a:r>
              <a:rPr lang="en-US" baseline="0" dirty="0"/>
              <a:t> </a:t>
            </a:r>
            <a:r>
              <a:rPr lang="en-US" baseline="0" dirty="0" err="1"/>
              <a:t>một</a:t>
            </a:r>
            <a:r>
              <a:rPr lang="en-US" baseline="0" dirty="0"/>
              <a:t> </a:t>
            </a:r>
            <a:r>
              <a:rPr lang="en-US" baseline="0" dirty="0" err="1"/>
              <a:t>sản</a:t>
            </a:r>
            <a:r>
              <a:rPr lang="en-US" baseline="0" dirty="0"/>
              <a:t> </a:t>
            </a:r>
            <a:r>
              <a:rPr lang="en-US" baseline="0" dirty="0" err="1"/>
              <a:t>phẩm</a:t>
            </a:r>
            <a:r>
              <a:rPr lang="en-US" baseline="0" dirty="0"/>
              <a:t> </a:t>
            </a:r>
            <a:r>
              <a:rPr lang="en-US" baseline="0" dirty="0" err="1"/>
              <a:t>để</a:t>
            </a:r>
            <a:r>
              <a:rPr lang="en-US" baseline="0" dirty="0"/>
              <a:t> </a:t>
            </a:r>
            <a:r>
              <a:rPr lang="en-US" baseline="0" dirty="0" err="1"/>
              <a:t>xác</a:t>
            </a:r>
            <a:r>
              <a:rPr lang="en-US" baseline="0" dirty="0"/>
              <a:t> </a:t>
            </a:r>
            <a:r>
              <a:rPr lang="en-US" baseline="0" dirty="0" err="1"/>
              <a:t>định</a:t>
            </a:r>
            <a:r>
              <a:rPr lang="en-US" baseline="0" dirty="0"/>
              <a:t> </a:t>
            </a:r>
            <a:r>
              <a:rPr lang="en-US" baseline="0" dirty="0" err="1"/>
              <a:t>mức</a:t>
            </a:r>
            <a:r>
              <a:rPr lang="en-US" baseline="0" dirty="0"/>
              <a:t> </a:t>
            </a:r>
            <a:r>
              <a:rPr lang="en-US" baseline="0" dirty="0" err="1"/>
              <a:t>giá</a:t>
            </a:r>
            <a:r>
              <a:rPr lang="en-US" baseline="0" dirty="0"/>
              <a:t> </a:t>
            </a:r>
            <a:r>
              <a:rPr lang="en-US" baseline="0" dirty="0" err="1"/>
              <a:t>bán</a:t>
            </a:r>
            <a:r>
              <a:rPr lang="en-US" baseline="0" dirty="0"/>
              <a:t> </a:t>
            </a:r>
            <a:r>
              <a:rPr lang="en-US" baseline="0" dirty="0" err="1"/>
              <a:t>phù</a:t>
            </a:r>
            <a:r>
              <a:rPr lang="en-US" baseline="0" dirty="0"/>
              <a:t> </a:t>
            </a:r>
            <a:r>
              <a:rPr lang="en-US" baseline="0" dirty="0" err="1"/>
              <a:t>hợp</a:t>
            </a:r>
            <a:r>
              <a:rPr lang="en-US" baseline="0" dirty="0"/>
              <a:t> </a:t>
            </a:r>
            <a:r>
              <a:rPr lang="en-US" baseline="0" dirty="0" err="1"/>
              <a:t>nhất</a:t>
            </a:r>
            <a:endParaRPr lang="en-US" baseline="0" dirty="0"/>
          </a:p>
          <a:p>
            <a:r>
              <a:rPr lang="en-US" baseline="0" dirty="0"/>
              <a:t>Chia </a:t>
            </a:r>
            <a:r>
              <a:rPr lang="en-US" baseline="0" dirty="0" err="1"/>
              <a:t>một</a:t>
            </a:r>
            <a:r>
              <a:rPr lang="en-US" baseline="0" dirty="0"/>
              <a:t> </a:t>
            </a:r>
            <a:r>
              <a:rPr lang="en-US" baseline="0" dirty="0" err="1"/>
              <a:t>sản</a:t>
            </a:r>
            <a:r>
              <a:rPr lang="en-US" baseline="0" dirty="0"/>
              <a:t> </a:t>
            </a:r>
            <a:r>
              <a:rPr lang="en-US" baseline="0" dirty="0" err="1"/>
              <a:t>phẩm</a:t>
            </a:r>
            <a:r>
              <a:rPr lang="en-US" baseline="0" dirty="0"/>
              <a:t> </a:t>
            </a:r>
            <a:r>
              <a:rPr lang="en-US" baseline="0" dirty="0" err="1"/>
              <a:t>thành</a:t>
            </a:r>
            <a:r>
              <a:rPr lang="en-US" baseline="0" dirty="0"/>
              <a:t> </a:t>
            </a:r>
            <a:r>
              <a:rPr lang="en-US" baseline="0" dirty="0" err="1"/>
              <a:t>nhiều</a:t>
            </a:r>
            <a:r>
              <a:rPr lang="en-US" baseline="0" dirty="0"/>
              <a:t> </a:t>
            </a:r>
            <a:r>
              <a:rPr lang="en-US" baseline="0" dirty="0" err="1"/>
              <a:t>nhóm</a:t>
            </a:r>
            <a:r>
              <a:rPr lang="en-US" baseline="0" dirty="0"/>
              <a:t> </a:t>
            </a:r>
            <a:r>
              <a:rPr lang="en-US" baseline="0" dirty="0" err="1"/>
              <a:t>với</a:t>
            </a:r>
            <a:r>
              <a:rPr lang="en-US" baseline="0" dirty="0"/>
              <a:t> </a:t>
            </a:r>
            <a:r>
              <a:rPr lang="en-US" baseline="0" dirty="0" err="1"/>
              <a:t>mức</a:t>
            </a:r>
            <a:r>
              <a:rPr lang="en-US" baseline="0" dirty="0"/>
              <a:t> </a:t>
            </a:r>
            <a:r>
              <a:rPr lang="en-US" baseline="0" dirty="0" err="1"/>
              <a:t>giá</a:t>
            </a:r>
            <a:r>
              <a:rPr lang="en-US" baseline="0" dirty="0"/>
              <a:t> </a:t>
            </a:r>
            <a:r>
              <a:rPr lang="en-US" baseline="0" dirty="0" err="1"/>
              <a:t>khác</a:t>
            </a:r>
            <a:r>
              <a:rPr lang="en-US" baseline="0" dirty="0"/>
              <a:t> </a:t>
            </a:r>
            <a:r>
              <a:rPr lang="en-US" baseline="0" dirty="0" err="1"/>
              <a:t>nhau</a:t>
            </a:r>
            <a:r>
              <a:rPr lang="en-US" baseline="0" dirty="0"/>
              <a:t> </a:t>
            </a:r>
            <a:r>
              <a:rPr lang="en-US" baseline="0" dirty="0" err="1"/>
              <a:t>và</a:t>
            </a:r>
            <a:r>
              <a:rPr lang="en-US" baseline="0" dirty="0"/>
              <a:t> </a:t>
            </a:r>
            <a:r>
              <a:rPr lang="en-US" baseline="0" dirty="0" err="1"/>
              <a:t>ghi</a:t>
            </a:r>
            <a:r>
              <a:rPr lang="en-US" baseline="0" dirty="0"/>
              <a:t> </a:t>
            </a:r>
            <a:r>
              <a:rPr lang="en-US" baseline="0" dirty="0" err="1"/>
              <a:t>nhận</a:t>
            </a:r>
            <a:r>
              <a:rPr lang="en-US" baseline="0" dirty="0"/>
              <a:t> </a:t>
            </a:r>
            <a:r>
              <a:rPr lang="en-US" baseline="0" dirty="0" err="1"/>
              <a:t>nhóm</a:t>
            </a:r>
            <a:r>
              <a:rPr lang="en-US" baseline="0" dirty="0"/>
              <a:t> </a:t>
            </a:r>
            <a:r>
              <a:rPr lang="en-US" baseline="0" dirty="0" err="1"/>
              <a:t>nào</a:t>
            </a:r>
            <a:r>
              <a:rPr lang="en-US" baseline="0" dirty="0"/>
              <a:t> </a:t>
            </a:r>
            <a:r>
              <a:rPr lang="en-US" baseline="0" dirty="0" err="1"/>
              <a:t>được</a:t>
            </a:r>
            <a:r>
              <a:rPr lang="en-US" baseline="0" dirty="0"/>
              <a:t> </a:t>
            </a:r>
            <a:r>
              <a:rPr lang="en-US" baseline="0" dirty="0" err="1"/>
              <a:t>khác</a:t>
            </a:r>
            <a:r>
              <a:rPr lang="en-US" baseline="0" dirty="0"/>
              <a:t> </a:t>
            </a:r>
            <a:r>
              <a:rPr lang="en-US" baseline="0" dirty="0" err="1"/>
              <a:t>hàng</a:t>
            </a:r>
            <a:r>
              <a:rPr lang="en-US" baseline="0" dirty="0"/>
              <a:t> </a:t>
            </a:r>
            <a:r>
              <a:rPr lang="en-US" baseline="0" dirty="0" err="1"/>
              <a:t>chọn</a:t>
            </a:r>
            <a:r>
              <a:rPr lang="en-US" baseline="0" dirty="0"/>
              <a:t> </a:t>
            </a:r>
            <a:r>
              <a:rPr lang="en-US" baseline="0" dirty="0" err="1"/>
              <a:t>mua</a:t>
            </a:r>
            <a:r>
              <a:rPr lang="en-US" baseline="0" dirty="0"/>
              <a:t> </a:t>
            </a:r>
            <a:r>
              <a:rPr lang="en-US" baseline="0" dirty="0" err="1"/>
              <a:t>nhiều</a:t>
            </a:r>
            <a:r>
              <a:rPr lang="en-US" baseline="0" dirty="0"/>
              <a:t> </a:t>
            </a:r>
            <a:r>
              <a:rPr lang="en-US" baseline="0" dirty="0" err="1"/>
              <a:t>nhất</a:t>
            </a:r>
            <a:r>
              <a:rPr lang="en-US" baseline="0" dirty="0"/>
              <a:t> </a:t>
            </a:r>
            <a:r>
              <a:rPr lang="en-US" baseline="0" dirty="0">
                <a:sym typeface="Wingdings" panose="05000000000000000000" pitchFamily="2" charset="2"/>
              </a:rPr>
              <a:t> </a:t>
            </a:r>
            <a:r>
              <a:rPr lang="en-US" baseline="0" dirty="0" err="1">
                <a:sym typeface="Wingdings" panose="05000000000000000000" pitchFamily="2" charset="2"/>
              </a:rPr>
              <a:t>giá</a:t>
            </a:r>
            <a:r>
              <a:rPr lang="en-US" baseline="0" dirty="0">
                <a:sym typeface="Wingdings" panose="05000000000000000000" pitchFamily="2" charset="2"/>
              </a:rPr>
              <a:t> </a:t>
            </a:r>
            <a:r>
              <a:rPr lang="en-US" baseline="0" dirty="0" err="1">
                <a:sym typeface="Wingdings" panose="05000000000000000000" pitchFamily="2" charset="2"/>
              </a:rPr>
              <a:t>phù</a:t>
            </a:r>
            <a:r>
              <a:rPr lang="en-US" baseline="0" dirty="0">
                <a:sym typeface="Wingdings" panose="05000000000000000000" pitchFamily="2" charset="2"/>
              </a:rPr>
              <a:t> </a:t>
            </a:r>
            <a:r>
              <a:rPr lang="en-US" baseline="0" dirty="0" err="1">
                <a:sym typeface="Wingdings" panose="05000000000000000000" pitchFamily="2" charset="2"/>
              </a:rPr>
              <a:t>hợp</a:t>
            </a:r>
            <a:endParaRPr lang="en-US" baseline="0" dirty="0">
              <a:sym typeface="Wingdings" panose="05000000000000000000" pitchFamily="2" charset="2"/>
            </a:endParaRPr>
          </a:p>
          <a:p>
            <a:endParaRPr lang="en-US" baseline="0" dirty="0"/>
          </a:p>
          <a:p>
            <a:endParaRPr lang="en-GB" dirty="0"/>
          </a:p>
        </p:txBody>
      </p:sp>
      <p:sp>
        <p:nvSpPr>
          <p:cNvPr id="4" name="Slide Number Placeholder 3"/>
          <p:cNvSpPr>
            <a:spLocks noGrp="1"/>
          </p:cNvSpPr>
          <p:nvPr>
            <p:ph type="sldNum" sz="quarter" idx="10"/>
          </p:nvPr>
        </p:nvSpPr>
        <p:spPr/>
        <p:txBody>
          <a:bodyPr/>
          <a:lstStyle/>
          <a:p>
            <a:fld id="{C15D4797-766D-41BA-AD59-A765D1632435}" type="slidenum">
              <a:rPr lang="en-GB" smtClean="0"/>
              <a:t>15</a:t>
            </a:fld>
            <a:endParaRPr lang="en-GB"/>
          </a:p>
        </p:txBody>
      </p:sp>
    </p:spTree>
    <p:extLst>
      <p:ext uri="{BB962C8B-B14F-4D97-AF65-F5344CB8AC3E}">
        <p14:creationId xmlns:p14="http://schemas.microsoft.com/office/powerpoint/2010/main" val="2625140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15D4797-766D-41BA-AD59-A765D1632435}" type="slidenum">
              <a:rPr lang="en-GB" smtClean="0"/>
              <a:t>16</a:t>
            </a:fld>
            <a:endParaRPr lang="en-GB"/>
          </a:p>
        </p:txBody>
      </p:sp>
    </p:spTree>
    <p:extLst>
      <p:ext uri="{BB962C8B-B14F-4D97-AF65-F5344CB8AC3E}">
        <p14:creationId xmlns:p14="http://schemas.microsoft.com/office/powerpoint/2010/main" val="397986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15D4797-766D-41BA-AD59-A765D1632435}" type="slidenum">
              <a:rPr lang="en-GB" smtClean="0"/>
              <a:t>17</a:t>
            </a:fld>
            <a:endParaRPr lang="en-GB"/>
          </a:p>
        </p:txBody>
      </p:sp>
    </p:spTree>
    <p:extLst>
      <p:ext uri="{BB962C8B-B14F-4D97-AF65-F5344CB8AC3E}">
        <p14:creationId xmlns:p14="http://schemas.microsoft.com/office/powerpoint/2010/main" val="1564622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15D4797-766D-41BA-AD59-A765D1632435}" type="slidenum">
              <a:rPr lang="en-GB" smtClean="0"/>
              <a:t>18</a:t>
            </a:fld>
            <a:endParaRPr lang="en-GB"/>
          </a:p>
        </p:txBody>
      </p:sp>
    </p:spTree>
    <p:extLst>
      <p:ext uri="{BB962C8B-B14F-4D97-AF65-F5344CB8AC3E}">
        <p14:creationId xmlns:p14="http://schemas.microsoft.com/office/powerpoint/2010/main" val="187220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Google </a:t>
            </a:r>
            <a:r>
              <a:rPr lang="en-US" sz="1200" b="1" kern="1200" dirty="0" err="1">
                <a:solidFill>
                  <a:schemeClr val="tx1"/>
                </a:solidFill>
                <a:effectLst/>
                <a:latin typeface="+mn-lt"/>
                <a:ea typeface="+mn-ea"/>
                <a:cs typeface="+mn-cs"/>
              </a:rPr>
              <a:t>AdWords</a:t>
            </a:r>
            <a:r>
              <a:rPr lang="en-US" sz="1200" kern="1200" dirty="0">
                <a:solidFill>
                  <a:schemeClr val="tx1"/>
                </a:solidFill>
                <a:effectLst/>
                <a:latin typeface="+mn-lt"/>
                <a:ea typeface="+mn-ea"/>
                <a:cs typeface="+mn-cs"/>
              </a:rPr>
              <a:t>, vendors pay a certain amount for particular search words.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AdSense </a:t>
            </a:r>
            <a:r>
              <a:rPr lang="en-US" sz="1200" kern="1200" dirty="0">
                <a:solidFill>
                  <a:schemeClr val="tx1"/>
                </a:solidFill>
                <a:effectLst/>
                <a:latin typeface="+mn-lt"/>
                <a:ea typeface="+mn-ea"/>
                <a:cs typeface="+mn-cs"/>
              </a:rPr>
              <a:t>is another advertising alternative. Google searches an organization’s Web site and inserts ads that match content on that site. When users click those ads, Google pays the organization a fee. </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Google My Maps: </a:t>
            </a:r>
            <a:r>
              <a:rPr lang="en-US" sz="1200" kern="1200" dirty="0">
                <a:solidFill>
                  <a:schemeClr val="tx1"/>
                </a:solidFill>
                <a:effectLst/>
                <a:latin typeface="+mn-lt"/>
                <a:ea typeface="+mn-ea"/>
                <a:cs typeface="+mn-cs"/>
              </a:rPr>
              <a:t>Google provides users a means for sharing their mashed-up map over the Internet and then indexes that map for Google search. If you publish a </a:t>
            </a:r>
            <a:r>
              <a:rPr lang="en-US" sz="1200" kern="1200" dirty="0" err="1">
                <a:solidFill>
                  <a:schemeClr val="tx1"/>
                </a:solidFill>
                <a:effectLst/>
                <a:latin typeface="+mn-lt"/>
                <a:ea typeface="+mn-ea"/>
                <a:cs typeface="+mn-cs"/>
              </a:rPr>
              <a:t>mashup</a:t>
            </a:r>
            <a:r>
              <a:rPr lang="en-US" sz="1200" kern="1200" dirty="0">
                <a:solidFill>
                  <a:schemeClr val="tx1"/>
                </a:solidFill>
                <a:effectLst/>
                <a:latin typeface="+mn-lt"/>
                <a:ea typeface="+mn-ea"/>
                <a:cs typeface="+mn-cs"/>
              </a:rPr>
              <a:t> of a Google map with your knowledge of a hiking trip on Mt. Pugh, anyone who performs a Google search for Mt. Pugh will find your map. Again, the more users who create My Maps, the greater the value of the My Maps site. </a:t>
            </a:r>
            <a:endParaRPr lang="en-US" dirty="0"/>
          </a:p>
          <a:p>
            <a:endParaRPr lang="en-US" dirty="0"/>
          </a:p>
        </p:txBody>
      </p:sp>
      <p:sp>
        <p:nvSpPr>
          <p:cNvPr id="4" name="Slide Number Placeholder 3"/>
          <p:cNvSpPr>
            <a:spLocks noGrp="1"/>
          </p:cNvSpPr>
          <p:nvPr>
            <p:ph type="sldNum" sz="quarter" idx="10"/>
          </p:nvPr>
        </p:nvSpPr>
        <p:spPr/>
        <p:txBody>
          <a:bodyPr/>
          <a:lstStyle/>
          <a:p>
            <a:fld id="{6845373F-DBC2-C84C-856B-6C780F63FA5B}" type="slidenum">
              <a:rPr lang="en-US" smtClean="0"/>
              <a:t>20</a:t>
            </a:fld>
            <a:endParaRPr lang="en-US"/>
          </a:p>
        </p:txBody>
      </p:sp>
    </p:spTree>
    <p:extLst>
      <p:ext uri="{BB962C8B-B14F-4D97-AF65-F5344CB8AC3E}">
        <p14:creationId xmlns:p14="http://schemas.microsoft.com/office/powerpoint/2010/main" val="3981104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p:spPr>
        <p:txBody>
          <a:bodyPr/>
          <a:lstStyle/>
          <a:p>
            <a:pPr marL="171450" indent="-171450">
              <a:buFontTx/>
              <a:buChar char="•"/>
            </a:pPr>
            <a:r>
              <a:rPr lang="en-US" dirty="0">
                <a:latin typeface="Arial" panose="020B0604020202020204" pitchFamily="34" charset="0"/>
                <a:cs typeface="Arial" panose="020B0604020202020204" pitchFamily="34" charset="0"/>
              </a:rPr>
              <a:t>Diagram indicates receptions can potentially contribute more than just revenue.</a:t>
            </a:r>
          </a:p>
          <a:p>
            <a:pPr marL="171450" indent="-171450">
              <a:buFontTx/>
              <a:buChar char="•"/>
            </a:pPr>
            <a:r>
              <a:rPr lang="en-US" dirty="0">
                <a:latin typeface="Arial" panose="020B0604020202020204" pitchFamily="34" charset="0"/>
                <a:cs typeface="Arial" panose="020B0604020202020204" pitchFamily="34" charset="0"/>
              </a:rPr>
              <a:t>If restaurant can induce reception attendees to form a direct relationship with it, wedding receptions will contribute substantially to number of relationships in its social network and, depending on the strength and value of those connections, possibly contribute substantially to restaurant’s social capital.</a:t>
            </a:r>
            <a:endParaRPr lang="en-US" sz="1100" dirty="0">
              <a:latin typeface="Arial" panose="020B0604020202020204" pitchFamily="34" charset="0"/>
              <a:cs typeface="Arial" panose="020B0604020202020204" pitchFamily="34" charset="0"/>
            </a:endParaRPr>
          </a:p>
        </p:txBody>
      </p:sp>
      <p:sp>
        <p:nvSpPr>
          <p:cNvPr id="51203" name="Slide Number Placeholder 3"/>
          <p:cNvSpPr>
            <a:spLocks noGrp="1"/>
          </p:cNvSpPr>
          <p:nvPr>
            <p:ph type="sldNum" sz="quarter" idx="5"/>
          </p:nvPr>
        </p:nvSpPr>
        <p:spPr>
          <a:noFill/>
        </p:spPr>
        <p:txBody>
          <a:bodyPr/>
          <a:lstStyle/>
          <a:p>
            <a:fld id="{F82AFC46-2FA0-4C99-8FE0-AFE10F0A8A4E}" type="slidenum">
              <a:rPr lang="en-US" smtClean="0">
                <a:cs typeface="Arial" charset="0"/>
              </a:rPr>
              <a:pPr/>
              <a:t>22</a:t>
            </a:fld>
            <a:endParaRPr lang="en-US" dirty="0">
              <a:cs typeface="Arial" charset="0"/>
            </a:endParaRPr>
          </a:p>
        </p:txBody>
      </p:sp>
    </p:spTree>
    <p:extLst>
      <p:ext uri="{BB962C8B-B14F-4D97-AF65-F5344CB8AC3E}">
        <p14:creationId xmlns:p14="http://schemas.microsoft.com/office/powerpoint/2010/main" val="263981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Relationships in social networks can provide </a:t>
            </a:r>
            <a:r>
              <a:rPr lang="en-US" sz="1200" b="1" i="1" kern="1200" dirty="0">
                <a:solidFill>
                  <a:schemeClr val="tx1"/>
                </a:solidFill>
                <a:effectLst/>
                <a:latin typeface="+mn-lt"/>
                <a:ea typeface="+mn-ea"/>
                <a:cs typeface="+mn-cs"/>
              </a:rPr>
              <a:t>information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about opportunities, alternatives, problems, and other factors important to business professionals. They also provide an opportunity to </a:t>
            </a:r>
            <a:r>
              <a:rPr lang="en-US" sz="1200" b="1" i="1" kern="1200" dirty="0">
                <a:solidFill>
                  <a:schemeClr val="tx1"/>
                </a:solidFill>
                <a:effectLst/>
                <a:latin typeface="+mn-lt"/>
                <a:ea typeface="+mn-ea"/>
                <a:cs typeface="+mn-cs"/>
              </a:rPr>
              <a:t>influence</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decision makers in one’s employer or in other organizations who are critical to your success. Such influence cuts across formal organizational structures, such as reporting relationships. Third, being linked to a network of highly regarded contacts is a form of </a:t>
            </a:r>
            <a:r>
              <a:rPr lang="en-US" sz="1200" b="1" i="1" kern="1200" dirty="0">
                <a:solidFill>
                  <a:schemeClr val="tx1"/>
                </a:solidFill>
                <a:effectLst/>
                <a:latin typeface="+mn-lt"/>
                <a:ea typeface="+mn-ea"/>
                <a:cs typeface="+mn-cs"/>
              </a:rPr>
              <a:t>social credential</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You can bask in the glory of those with whom you are related. Others will be more inclined to work with you if they believe critical personnel are standing with you and may provide resources to support you. Finally, being linked into social networks reinforces a professional’s image and position in an organization or industry. It </a:t>
            </a:r>
            <a:r>
              <a:rPr lang="en-US" sz="1200" b="1" kern="1200" dirty="0">
                <a:solidFill>
                  <a:schemeClr val="tx1"/>
                </a:solidFill>
                <a:effectLst/>
                <a:latin typeface="+mn-lt"/>
                <a:ea typeface="+mn-ea"/>
                <a:cs typeface="+mn-cs"/>
              </a:rPr>
              <a:t>reinforces</a:t>
            </a:r>
            <a:r>
              <a:rPr lang="en-US" sz="1200" kern="1200" dirty="0">
                <a:solidFill>
                  <a:schemeClr val="tx1"/>
                </a:solidFill>
                <a:effectLst/>
                <a:latin typeface="+mn-lt"/>
                <a:ea typeface="+mn-ea"/>
                <a:cs typeface="+mn-cs"/>
              </a:rPr>
              <a:t> the way you define yourself to the world (and to yourself). </a:t>
            </a:r>
            <a:endParaRPr lang="en-US" dirty="0"/>
          </a:p>
          <a:p>
            <a:endParaRPr lang="en-US" dirty="0"/>
          </a:p>
        </p:txBody>
      </p:sp>
      <p:sp>
        <p:nvSpPr>
          <p:cNvPr id="4" name="Slide Number Placeholder 3"/>
          <p:cNvSpPr>
            <a:spLocks noGrp="1"/>
          </p:cNvSpPr>
          <p:nvPr>
            <p:ph type="sldNum" sz="quarter" idx="10"/>
          </p:nvPr>
        </p:nvSpPr>
        <p:spPr/>
        <p:txBody>
          <a:bodyPr/>
          <a:lstStyle/>
          <a:p>
            <a:fld id="{6845373F-DBC2-C84C-856B-6C780F63FA5B}" type="slidenum">
              <a:rPr lang="en-US" smtClean="0"/>
              <a:t>23</a:t>
            </a:fld>
            <a:endParaRPr lang="en-US"/>
          </a:p>
        </p:txBody>
      </p:sp>
    </p:spTree>
    <p:extLst>
      <p:ext uri="{BB962C8B-B14F-4D97-AF65-F5344CB8AC3E}">
        <p14:creationId xmlns:p14="http://schemas.microsoft.com/office/powerpoint/2010/main" val="3000880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CF6E-0659-693E-AADC-2DB3B82A14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924421-A93C-9501-1EC3-891BB3675B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4A96F-6B54-09CD-0CF6-FCA6A72D2AAA}"/>
              </a:ext>
            </a:extLst>
          </p:cNvPr>
          <p:cNvSpPr>
            <a:spLocks noGrp="1"/>
          </p:cNvSpPr>
          <p:nvPr>
            <p:ph type="dt" sz="half" idx="10"/>
          </p:nvPr>
        </p:nvSpPr>
        <p:spPr/>
        <p:txBody>
          <a:bodyPr/>
          <a:lstStyle/>
          <a:p>
            <a:fld id="{EEACD026-2EAE-47C5-BF21-970A10E4D731}" type="datetimeFigureOut">
              <a:rPr lang="en-US" smtClean="0"/>
              <a:t>10/8/2024</a:t>
            </a:fld>
            <a:endParaRPr lang="en-US"/>
          </a:p>
        </p:txBody>
      </p:sp>
      <p:sp>
        <p:nvSpPr>
          <p:cNvPr id="5" name="Footer Placeholder 4">
            <a:extLst>
              <a:ext uri="{FF2B5EF4-FFF2-40B4-BE49-F238E27FC236}">
                <a16:creationId xmlns:a16="http://schemas.microsoft.com/office/drawing/2014/main" id="{2FE20A5B-B400-C0B2-97C3-7C5711964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7913D-99A3-6C3F-A2E3-3DD5EC98714B}"/>
              </a:ext>
            </a:extLst>
          </p:cNvPr>
          <p:cNvSpPr>
            <a:spLocks noGrp="1"/>
          </p:cNvSpPr>
          <p:nvPr>
            <p:ph type="sldNum" sz="quarter" idx="12"/>
          </p:nvPr>
        </p:nvSpPr>
        <p:spPr/>
        <p:txBody>
          <a:bodyPr/>
          <a:lstStyle/>
          <a:p>
            <a:fld id="{EDC57CF0-174A-4BE1-A8EE-0CC61BF79CA2}" type="slidenum">
              <a:rPr lang="en-US" smtClean="0"/>
              <a:t>‹#›</a:t>
            </a:fld>
            <a:endParaRPr lang="en-US"/>
          </a:p>
        </p:txBody>
      </p:sp>
    </p:spTree>
    <p:extLst>
      <p:ext uri="{BB962C8B-B14F-4D97-AF65-F5344CB8AC3E}">
        <p14:creationId xmlns:p14="http://schemas.microsoft.com/office/powerpoint/2010/main" val="356710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888A-A721-0590-0409-F7EC6B9885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EBD76C-2136-39AE-335E-179C9AB9DE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F41E1-2DB7-5C86-D168-35DE538CAF2F}"/>
              </a:ext>
            </a:extLst>
          </p:cNvPr>
          <p:cNvSpPr>
            <a:spLocks noGrp="1"/>
          </p:cNvSpPr>
          <p:nvPr>
            <p:ph type="dt" sz="half" idx="10"/>
          </p:nvPr>
        </p:nvSpPr>
        <p:spPr/>
        <p:txBody>
          <a:bodyPr/>
          <a:lstStyle/>
          <a:p>
            <a:fld id="{EEACD026-2EAE-47C5-BF21-970A10E4D731}" type="datetimeFigureOut">
              <a:rPr lang="en-US" smtClean="0"/>
              <a:t>10/8/2024</a:t>
            </a:fld>
            <a:endParaRPr lang="en-US"/>
          </a:p>
        </p:txBody>
      </p:sp>
      <p:sp>
        <p:nvSpPr>
          <p:cNvPr id="5" name="Footer Placeholder 4">
            <a:extLst>
              <a:ext uri="{FF2B5EF4-FFF2-40B4-BE49-F238E27FC236}">
                <a16:creationId xmlns:a16="http://schemas.microsoft.com/office/drawing/2014/main" id="{5D442E50-B049-A4DA-8B90-545D5399A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41A98-B529-D2F8-3FDD-34D94584F10F}"/>
              </a:ext>
            </a:extLst>
          </p:cNvPr>
          <p:cNvSpPr>
            <a:spLocks noGrp="1"/>
          </p:cNvSpPr>
          <p:nvPr>
            <p:ph type="sldNum" sz="quarter" idx="12"/>
          </p:nvPr>
        </p:nvSpPr>
        <p:spPr/>
        <p:txBody>
          <a:bodyPr/>
          <a:lstStyle/>
          <a:p>
            <a:fld id="{EDC57CF0-174A-4BE1-A8EE-0CC61BF79CA2}" type="slidenum">
              <a:rPr lang="en-US" smtClean="0"/>
              <a:t>‹#›</a:t>
            </a:fld>
            <a:endParaRPr lang="en-US"/>
          </a:p>
        </p:txBody>
      </p:sp>
    </p:spTree>
    <p:extLst>
      <p:ext uri="{BB962C8B-B14F-4D97-AF65-F5344CB8AC3E}">
        <p14:creationId xmlns:p14="http://schemas.microsoft.com/office/powerpoint/2010/main" val="218678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6CA44-573B-59E1-B526-F0801408AD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1DC703-5B5D-180C-7354-A2F301660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75CE2-EE4C-5A1A-A4CA-808616C77589}"/>
              </a:ext>
            </a:extLst>
          </p:cNvPr>
          <p:cNvSpPr>
            <a:spLocks noGrp="1"/>
          </p:cNvSpPr>
          <p:nvPr>
            <p:ph type="dt" sz="half" idx="10"/>
          </p:nvPr>
        </p:nvSpPr>
        <p:spPr/>
        <p:txBody>
          <a:bodyPr/>
          <a:lstStyle/>
          <a:p>
            <a:fld id="{EEACD026-2EAE-47C5-BF21-970A10E4D731}" type="datetimeFigureOut">
              <a:rPr lang="en-US" smtClean="0"/>
              <a:t>10/8/2024</a:t>
            </a:fld>
            <a:endParaRPr lang="en-US"/>
          </a:p>
        </p:txBody>
      </p:sp>
      <p:sp>
        <p:nvSpPr>
          <p:cNvPr id="5" name="Footer Placeholder 4">
            <a:extLst>
              <a:ext uri="{FF2B5EF4-FFF2-40B4-BE49-F238E27FC236}">
                <a16:creationId xmlns:a16="http://schemas.microsoft.com/office/drawing/2014/main" id="{47FAB1CB-38A3-04FC-5A40-071D9D4F0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38A28-7583-EDF8-C413-4CB561C8E135}"/>
              </a:ext>
            </a:extLst>
          </p:cNvPr>
          <p:cNvSpPr>
            <a:spLocks noGrp="1"/>
          </p:cNvSpPr>
          <p:nvPr>
            <p:ph type="sldNum" sz="quarter" idx="12"/>
          </p:nvPr>
        </p:nvSpPr>
        <p:spPr/>
        <p:txBody>
          <a:bodyPr/>
          <a:lstStyle/>
          <a:p>
            <a:fld id="{EDC57CF0-174A-4BE1-A8EE-0CC61BF79CA2}" type="slidenum">
              <a:rPr lang="en-US" smtClean="0"/>
              <a:t>‹#›</a:t>
            </a:fld>
            <a:endParaRPr lang="en-US"/>
          </a:p>
        </p:txBody>
      </p:sp>
    </p:spTree>
    <p:extLst>
      <p:ext uri="{BB962C8B-B14F-4D97-AF65-F5344CB8AC3E}">
        <p14:creationId xmlns:p14="http://schemas.microsoft.com/office/powerpoint/2010/main" val="299507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33F6-9219-A3AC-4656-4A3254052B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98EDE-9193-1BB4-F693-199F79232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CC748-0F36-69E8-B7C1-CC9E18A4D637}"/>
              </a:ext>
            </a:extLst>
          </p:cNvPr>
          <p:cNvSpPr>
            <a:spLocks noGrp="1"/>
          </p:cNvSpPr>
          <p:nvPr>
            <p:ph type="dt" sz="half" idx="10"/>
          </p:nvPr>
        </p:nvSpPr>
        <p:spPr/>
        <p:txBody>
          <a:bodyPr/>
          <a:lstStyle/>
          <a:p>
            <a:fld id="{EEACD026-2EAE-47C5-BF21-970A10E4D731}" type="datetimeFigureOut">
              <a:rPr lang="en-US" smtClean="0"/>
              <a:t>10/8/2024</a:t>
            </a:fld>
            <a:endParaRPr lang="en-US"/>
          </a:p>
        </p:txBody>
      </p:sp>
      <p:sp>
        <p:nvSpPr>
          <p:cNvPr id="5" name="Footer Placeholder 4">
            <a:extLst>
              <a:ext uri="{FF2B5EF4-FFF2-40B4-BE49-F238E27FC236}">
                <a16:creationId xmlns:a16="http://schemas.microsoft.com/office/drawing/2014/main" id="{3D939656-106E-E886-C1BB-97E14BFA1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53293-17E5-F05F-59B9-46B914AD04F8}"/>
              </a:ext>
            </a:extLst>
          </p:cNvPr>
          <p:cNvSpPr>
            <a:spLocks noGrp="1"/>
          </p:cNvSpPr>
          <p:nvPr>
            <p:ph type="sldNum" sz="quarter" idx="12"/>
          </p:nvPr>
        </p:nvSpPr>
        <p:spPr/>
        <p:txBody>
          <a:bodyPr/>
          <a:lstStyle/>
          <a:p>
            <a:fld id="{EDC57CF0-174A-4BE1-A8EE-0CC61BF79CA2}" type="slidenum">
              <a:rPr lang="en-US" smtClean="0"/>
              <a:t>‹#›</a:t>
            </a:fld>
            <a:endParaRPr lang="en-US"/>
          </a:p>
        </p:txBody>
      </p:sp>
    </p:spTree>
    <p:extLst>
      <p:ext uri="{BB962C8B-B14F-4D97-AF65-F5344CB8AC3E}">
        <p14:creationId xmlns:p14="http://schemas.microsoft.com/office/powerpoint/2010/main" val="173895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B34A-7D85-6D22-2A4B-91458C7706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C1440E-65B8-0F12-6BE0-C8E6AE0685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B15068-2D24-9347-0DE7-5901E53DBA6D}"/>
              </a:ext>
            </a:extLst>
          </p:cNvPr>
          <p:cNvSpPr>
            <a:spLocks noGrp="1"/>
          </p:cNvSpPr>
          <p:nvPr>
            <p:ph type="dt" sz="half" idx="10"/>
          </p:nvPr>
        </p:nvSpPr>
        <p:spPr/>
        <p:txBody>
          <a:bodyPr/>
          <a:lstStyle/>
          <a:p>
            <a:fld id="{EEACD026-2EAE-47C5-BF21-970A10E4D731}" type="datetimeFigureOut">
              <a:rPr lang="en-US" smtClean="0"/>
              <a:t>10/8/2024</a:t>
            </a:fld>
            <a:endParaRPr lang="en-US"/>
          </a:p>
        </p:txBody>
      </p:sp>
      <p:sp>
        <p:nvSpPr>
          <p:cNvPr id="5" name="Footer Placeholder 4">
            <a:extLst>
              <a:ext uri="{FF2B5EF4-FFF2-40B4-BE49-F238E27FC236}">
                <a16:creationId xmlns:a16="http://schemas.microsoft.com/office/drawing/2014/main" id="{32DD8821-1883-8535-8FF8-1CD4B801A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3A8C5-1412-A037-B744-268B8A248A7F}"/>
              </a:ext>
            </a:extLst>
          </p:cNvPr>
          <p:cNvSpPr>
            <a:spLocks noGrp="1"/>
          </p:cNvSpPr>
          <p:nvPr>
            <p:ph type="sldNum" sz="quarter" idx="12"/>
          </p:nvPr>
        </p:nvSpPr>
        <p:spPr/>
        <p:txBody>
          <a:bodyPr/>
          <a:lstStyle/>
          <a:p>
            <a:fld id="{EDC57CF0-174A-4BE1-A8EE-0CC61BF79CA2}" type="slidenum">
              <a:rPr lang="en-US" smtClean="0"/>
              <a:t>‹#›</a:t>
            </a:fld>
            <a:endParaRPr lang="en-US"/>
          </a:p>
        </p:txBody>
      </p:sp>
    </p:spTree>
    <p:extLst>
      <p:ext uri="{BB962C8B-B14F-4D97-AF65-F5344CB8AC3E}">
        <p14:creationId xmlns:p14="http://schemas.microsoft.com/office/powerpoint/2010/main" val="27257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F093-578D-7FAF-01A7-F852786D2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60AD97-34C6-A474-5BAB-AF0042936C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FD1548-7D75-3383-8904-D98A3598F4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B07F8E-4ECE-7F2A-2270-5D677D28EFC2}"/>
              </a:ext>
            </a:extLst>
          </p:cNvPr>
          <p:cNvSpPr>
            <a:spLocks noGrp="1"/>
          </p:cNvSpPr>
          <p:nvPr>
            <p:ph type="dt" sz="half" idx="10"/>
          </p:nvPr>
        </p:nvSpPr>
        <p:spPr/>
        <p:txBody>
          <a:bodyPr/>
          <a:lstStyle/>
          <a:p>
            <a:fld id="{EEACD026-2EAE-47C5-BF21-970A10E4D731}" type="datetimeFigureOut">
              <a:rPr lang="en-US" smtClean="0"/>
              <a:t>10/8/2024</a:t>
            </a:fld>
            <a:endParaRPr lang="en-US"/>
          </a:p>
        </p:txBody>
      </p:sp>
      <p:sp>
        <p:nvSpPr>
          <p:cNvPr id="6" name="Footer Placeholder 5">
            <a:extLst>
              <a:ext uri="{FF2B5EF4-FFF2-40B4-BE49-F238E27FC236}">
                <a16:creationId xmlns:a16="http://schemas.microsoft.com/office/drawing/2014/main" id="{59937DBF-A499-1622-6B69-FBC8025904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AA8C0-FD1F-08A5-2949-3738904D2187}"/>
              </a:ext>
            </a:extLst>
          </p:cNvPr>
          <p:cNvSpPr>
            <a:spLocks noGrp="1"/>
          </p:cNvSpPr>
          <p:nvPr>
            <p:ph type="sldNum" sz="quarter" idx="12"/>
          </p:nvPr>
        </p:nvSpPr>
        <p:spPr/>
        <p:txBody>
          <a:bodyPr/>
          <a:lstStyle/>
          <a:p>
            <a:fld id="{EDC57CF0-174A-4BE1-A8EE-0CC61BF79CA2}" type="slidenum">
              <a:rPr lang="en-US" smtClean="0"/>
              <a:t>‹#›</a:t>
            </a:fld>
            <a:endParaRPr lang="en-US"/>
          </a:p>
        </p:txBody>
      </p:sp>
    </p:spTree>
    <p:extLst>
      <p:ext uri="{BB962C8B-B14F-4D97-AF65-F5344CB8AC3E}">
        <p14:creationId xmlns:p14="http://schemas.microsoft.com/office/powerpoint/2010/main" val="362054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DD94-8809-D0D7-6FC3-AB02E28122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E044C2-2C72-532E-C71B-530197C42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C87B7E-663C-D4BA-9D9F-6032B79DBC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C5B62F-7F1D-4528-4EBE-B22777405D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991206-6BBB-FFBC-27E0-7E42E0CCE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A1C444-9199-BE15-F5B1-9AC748C1125E}"/>
              </a:ext>
            </a:extLst>
          </p:cNvPr>
          <p:cNvSpPr>
            <a:spLocks noGrp="1"/>
          </p:cNvSpPr>
          <p:nvPr>
            <p:ph type="dt" sz="half" idx="10"/>
          </p:nvPr>
        </p:nvSpPr>
        <p:spPr/>
        <p:txBody>
          <a:bodyPr/>
          <a:lstStyle/>
          <a:p>
            <a:fld id="{EEACD026-2EAE-47C5-BF21-970A10E4D731}" type="datetimeFigureOut">
              <a:rPr lang="en-US" smtClean="0"/>
              <a:t>10/8/2024</a:t>
            </a:fld>
            <a:endParaRPr lang="en-US"/>
          </a:p>
        </p:txBody>
      </p:sp>
      <p:sp>
        <p:nvSpPr>
          <p:cNvPr id="8" name="Footer Placeholder 7">
            <a:extLst>
              <a:ext uri="{FF2B5EF4-FFF2-40B4-BE49-F238E27FC236}">
                <a16:creationId xmlns:a16="http://schemas.microsoft.com/office/drawing/2014/main" id="{159C62F2-74B4-DBA6-B362-FC22B4D00D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A0EB5E-5DF0-F00B-B1DE-CBE854E0D60E}"/>
              </a:ext>
            </a:extLst>
          </p:cNvPr>
          <p:cNvSpPr>
            <a:spLocks noGrp="1"/>
          </p:cNvSpPr>
          <p:nvPr>
            <p:ph type="sldNum" sz="quarter" idx="12"/>
          </p:nvPr>
        </p:nvSpPr>
        <p:spPr/>
        <p:txBody>
          <a:bodyPr/>
          <a:lstStyle/>
          <a:p>
            <a:fld id="{EDC57CF0-174A-4BE1-A8EE-0CC61BF79CA2}" type="slidenum">
              <a:rPr lang="en-US" smtClean="0"/>
              <a:t>‹#›</a:t>
            </a:fld>
            <a:endParaRPr lang="en-US"/>
          </a:p>
        </p:txBody>
      </p:sp>
    </p:spTree>
    <p:extLst>
      <p:ext uri="{BB962C8B-B14F-4D97-AF65-F5344CB8AC3E}">
        <p14:creationId xmlns:p14="http://schemas.microsoft.com/office/powerpoint/2010/main" val="112066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B6B8-188A-52E8-AE4B-57F986CCB3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A3182A-2E60-7559-C117-E666488CFADF}"/>
              </a:ext>
            </a:extLst>
          </p:cNvPr>
          <p:cNvSpPr>
            <a:spLocks noGrp="1"/>
          </p:cNvSpPr>
          <p:nvPr>
            <p:ph type="dt" sz="half" idx="10"/>
          </p:nvPr>
        </p:nvSpPr>
        <p:spPr/>
        <p:txBody>
          <a:bodyPr/>
          <a:lstStyle/>
          <a:p>
            <a:fld id="{EEACD026-2EAE-47C5-BF21-970A10E4D731}" type="datetimeFigureOut">
              <a:rPr lang="en-US" smtClean="0"/>
              <a:t>10/8/2024</a:t>
            </a:fld>
            <a:endParaRPr lang="en-US"/>
          </a:p>
        </p:txBody>
      </p:sp>
      <p:sp>
        <p:nvSpPr>
          <p:cNvPr id="4" name="Footer Placeholder 3">
            <a:extLst>
              <a:ext uri="{FF2B5EF4-FFF2-40B4-BE49-F238E27FC236}">
                <a16:creationId xmlns:a16="http://schemas.microsoft.com/office/drawing/2014/main" id="{56BAD7B1-C03D-BFCB-0A15-30AECBE479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3C059-4CDA-3EC2-E19D-55F343801AA5}"/>
              </a:ext>
            </a:extLst>
          </p:cNvPr>
          <p:cNvSpPr>
            <a:spLocks noGrp="1"/>
          </p:cNvSpPr>
          <p:nvPr>
            <p:ph type="sldNum" sz="quarter" idx="12"/>
          </p:nvPr>
        </p:nvSpPr>
        <p:spPr/>
        <p:txBody>
          <a:bodyPr/>
          <a:lstStyle/>
          <a:p>
            <a:fld id="{EDC57CF0-174A-4BE1-A8EE-0CC61BF79CA2}" type="slidenum">
              <a:rPr lang="en-US" smtClean="0"/>
              <a:t>‹#›</a:t>
            </a:fld>
            <a:endParaRPr lang="en-US"/>
          </a:p>
        </p:txBody>
      </p:sp>
    </p:spTree>
    <p:extLst>
      <p:ext uri="{BB962C8B-B14F-4D97-AF65-F5344CB8AC3E}">
        <p14:creationId xmlns:p14="http://schemas.microsoft.com/office/powerpoint/2010/main" val="3544360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FEF83-CC0F-A5E7-D6FF-4CE64A852200}"/>
              </a:ext>
            </a:extLst>
          </p:cNvPr>
          <p:cNvSpPr>
            <a:spLocks noGrp="1"/>
          </p:cNvSpPr>
          <p:nvPr>
            <p:ph type="dt" sz="half" idx="10"/>
          </p:nvPr>
        </p:nvSpPr>
        <p:spPr/>
        <p:txBody>
          <a:bodyPr/>
          <a:lstStyle/>
          <a:p>
            <a:fld id="{EEACD026-2EAE-47C5-BF21-970A10E4D731}" type="datetimeFigureOut">
              <a:rPr lang="en-US" smtClean="0"/>
              <a:t>10/8/2024</a:t>
            </a:fld>
            <a:endParaRPr lang="en-US"/>
          </a:p>
        </p:txBody>
      </p:sp>
      <p:sp>
        <p:nvSpPr>
          <p:cNvPr id="3" name="Footer Placeholder 2">
            <a:extLst>
              <a:ext uri="{FF2B5EF4-FFF2-40B4-BE49-F238E27FC236}">
                <a16:creationId xmlns:a16="http://schemas.microsoft.com/office/drawing/2014/main" id="{4CAFE8D8-474F-E074-486E-584A7E4368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7DA41F-67A6-147C-F155-A781D007FF5D}"/>
              </a:ext>
            </a:extLst>
          </p:cNvPr>
          <p:cNvSpPr>
            <a:spLocks noGrp="1"/>
          </p:cNvSpPr>
          <p:nvPr>
            <p:ph type="sldNum" sz="quarter" idx="12"/>
          </p:nvPr>
        </p:nvSpPr>
        <p:spPr/>
        <p:txBody>
          <a:bodyPr/>
          <a:lstStyle/>
          <a:p>
            <a:fld id="{EDC57CF0-174A-4BE1-A8EE-0CC61BF79CA2}" type="slidenum">
              <a:rPr lang="en-US" smtClean="0"/>
              <a:t>‹#›</a:t>
            </a:fld>
            <a:endParaRPr lang="en-US"/>
          </a:p>
        </p:txBody>
      </p:sp>
    </p:spTree>
    <p:extLst>
      <p:ext uri="{BB962C8B-B14F-4D97-AF65-F5344CB8AC3E}">
        <p14:creationId xmlns:p14="http://schemas.microsoft.com/office/powerpoint/2010/main" val="412771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CBA2-2ACA-0870-88F9-24539BAD2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E9A5D1-D84E-1007-C683-D7F3840CD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4C3DFE-1FD1-5C7F-80FC-7EB332CA6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F8D63-886A-6EC1-71CA-AE0A7125E63B}"/>
              </a:ext>
            </a:extLst>
          </p:cNvPr>
          <p:cNvSpPr>
            <a:spLocks noGrp="1"/>
          </p:cNvSpPr>
          <p:nvPr>
            <p:ph type="dt" sz="half" idx="10"/>
          </p:nvPr>
        </p:nvSpPr>
        <p:spPr/>
        <p:txBody>
          <a:bodyPr/>
          <a:lstStyle/>
          <a:p>
            <a:fld id="{EEACD026-2EAE-47C5-BF21-970A10E4D731}" type="datetimeFigureOut">
              <a:rPr lang="en-US" smtClean="0"/>
              <a:t>10/8/2024</a:t>
            </a:fld>
            <a:endParaRPr lang="en-US"/>
          </a:p>
        </p:txBody>
      </p:sp>
      <p:sp>
        <p:nvSpPr>
          <p:cNvPr id="6" name="Footer Placeholder 5">
            <a:extLst>
              <a:ext uri="{FF2B5EF4-FFF2-40B4-BE49-F238E27FC236}">
                <a16:creationId xmlns:a16="http://schemas.microsoft.com/office/drawing/2014/main" id="{AEC5913D-604D-2777-E3A9-391438F01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1C1B9-9106-34C1-15F6-1C972164F6C5}"/>
              </a:ext>
            </a:extLst>
          </p:cNvPr>
          <p:cNvSpPr>
            <a:spLocks noGrp="1"/>
          </p:cNvSpPr>
          <p:nvPr>
            <p:ph type="sldNum" sz="quarter" idx="12"/>
          </p:nvPr>
        </p:nvSpPr>
        <p:spPr/>
        <p:txBody>
          <a:bodyPr/>
          <a:lstStyle/>
          <a:p>
            <a:fld id="{EDC57CF0-174A-4BE1-A8EE-0CC61BF79CA2}" type="slidenum">
              <a:rPr lang="en-US" smtClean="0"/>
              <a:t>‹#›</a:t>
            </a:fld>
            <a:endParaRPr lang="en-US"/>
          </a:p>
        </p:txBody>
      </p:sp>
    </p:spTree>
    <p:extLst>
      <p:ext uri="{BB962C8B-B14F-4D97-AF65-F5344CB8AC3E}">
        <p14:creationId xmlns:p14="http://schemas.microsoft.com/office/powerpoint/2010/main" val="197445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2683-13D9-340B-87EC-B07CCE0CC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5EF657-68E0-FF6B-FF12-F1135461E0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B45357-39E2-8CCB-21BA-EA8A57B4F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ED2E9-FB3D-03EA-691B-F8A56F9A99EE}"/>
              </a:ext>
            </a:extLst>
          </p:cNvPr>
          <p:cNvSpPr>
            <a:spLocks noGrp="1"/>
          </p:cNvSpPr>
          <p:nvPr>
            <p:ph type="dt" sz="half" idx="10"/>
          </p:nvPr>
        </p:nvSpPr>
        <p:spPr/>
        <p:txBody>
          <a:bodyPr/>
          <a:lstStyle/>
          <a:p>
            <a:fld id="{EEACD026-2EAE-47C5-BF21-970A10E4D731}" type="datetimeFigureOut">
              <a:rPr lang="en-US" smtClean="0"/>
              <a:t>10/8/2024</a:t>
            </a:fld>
            <a:endParaRPr lang="en-US"/>
          </a:p>
        </p:txBody>
      </p:sp>
      <p:sp>
        <p:nvSpPr>
          <p:cNvPr id="6" name="Footer Placeholder 5">
            <a:extLst>
              <a:ext uri="{FF2B5EF4-FFF2-40B4-BE49-F238E27FC236}">
                <a16:creationId xmlns:a16="http://schemas.microsoft.com/office/drawing/2014/main" id="{82CB8251-9E48-C77C-2542-C7B0EFF7D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A59C7-CC2E-379C-6A13-CB1FCE8AB259}"/>
              </a:ext>
            </a:extLst>
          </p:cNvPr>
          <p:cNvSpPr>
            <a:spLocks noGrp="1"/>
          </p:cNvSpPr>
          <p:nvPr>
            <p:ph type="sldNum" sz="quarter" idx="12"/>
          </p:nvPr>
        </p:nvSpPr>
        <p:spPr/>
        <p:txBody>
          <a:bodyPr/>
          <a:lstStyle/>
          <a:p>
            <a:fld id="{EDC57CF0-174A-4BE1-A8EE-0CC61BF79CA2}" type="slidenum">
              <a:rPr lang="en-US" smtClean="0"/>
              <a:t>‹#›</a:t>
            </a:fld>
            <a:endParaRPr lang="en-US"/>
          </a:p>
        </p:txBody>
      </p:sp>
    </p:spTree>
    <p:extLst>
      <p:ext uri="{BB962C8B-B14F-4D97-AF65-F5344CB8AC3E}">
        <p14:creationId xmlns:p14="http://schemas.microsoft.com/office/powerpoint/2010/main" val="130020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2E0A6-D3C2-04B4-4CCC-C20083427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68D724-2140-CBE3-8858-B8573C6DB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81885-BE32-A29B-6621-A1EE96B9E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ACD026-2EAE-47C5-BF21-970A10E4D731}" type="datetimeFigureOut">
              <a:rPr lang="en-US" smtClean="0"/>
              <a:t>10/8/2024</a:t>
            </a:fld>
            <a:endParaRPr lang="en-US"/>
          </a:p>
        </p:txBody>
      </p:sp>
      <p:sp>
        <p:nvSpPr>
          <p:cNvPr id="5" name="Footer Placeholder 4">
            <a:extLst>
              <a:ext uri="{FF2B5EF4-FFF2-40B4-BE49-F238E27FC236}">
                <a16:creationId xmlns:a16="http://schemas.microsoft.com/office/drawing/2014/main" id="{3627658F-630B-6EFD-C88C-03F3E29007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0AF983-6A57-CFA0-FCFB-2718335F6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C57CF0-174A-4BE1-A8EE-0CC61BF79CA2}" type="slidenum">
              <a:rPr lang="en-US" smtClean="0"/>
              <a:t>‹#›</a:t>
            </a:fld>
            <a:endParaRPr lang="en-US"/>
          </a:p>
        </p:txBody>
      </p:sp>
    </p:spTree>
    <p:extLst>
      <p:ext uri="{BB962C8B-B14F-4D97-AF65-F5344CB8AC3E}">
        <p14:creationId xmlns:p14="http://schemas.microsoft.com/office/powerpoint/2010/main" val="3526052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dwords.google.com/home/%23?modal_active=non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google.com/maps/about/mymaps/" TargetMode="External"/><Relationship Id="rId4" Type="http://schemas.openxmlformats.org/officeDocument/2006/relationships/hyperlink" Target="https://www.google.com/adsense/start/how-it-works/%2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9802" y="2404534"/>
            <a:ext cx="7021285" cy="1646302"/>
          </a:xfrm>
        </p:spPr>
        <p:txBody>
          <a:bodyPr>
            <a:normAutofit/>
          </a:bodyPr>
          <a:lstStyle/>
          <a:p>
            <a:r>
              <a:rPr lang="en-US" i="1" dirty="0"/>
              <a:t>E-commerce </a:t>
            </a:r>
            <a:endParaRPr lang="en-US" dirty="0"/>
          </a:p>
        </p:txBody>
      </p:sp>
    </p:spTree>
    <p:extLst>
      <p:ext uri="{BB962C8B-B14F-4D97-AF65-F5344CB8AC3E}">
        <p14:creationId xmlns:p14="http://schemas.microsoft.com/office/powerpoint/2010/main" val="236128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itchFamily="18" charset="0"/>
              </a:rPr>
              <a:t>Richness</a:t>
            </a:r>
            <a:endParaRPr lang="en-US" dirty="0"/>
          </a:p>
        </p:txBody>
      </p:sp>
      <p:sp>
        <p:nvSpPr>
          <p:cNvPr id="3" name="Content Placeholder 2"/>
          <p:cNvSpPr>
            <a:spLocks noGrp="1"/>
          </p:cNvSpPr>
          <p:nvPr>
            <p:ph idx="1"/>
          </p:nvPr>
        </p:nvSpPr>
        <p:spPr/>
        <p:txBody>
          <a:bodyPr>
            <a:normAutofit/>
          </a:bodyPr>
          <a:lstStyle/>
          <a:p>
            <a:r>
              <a:rPr lang="en-US" dirty="0">
                <a:cs typeface="Times New Roman" pitchFamily="18" charset="0"/>
              </a:rPr>
              <a:t>Supports video, audio, and text message</a:t>
            </a:r>
          </a:p>
          <a:p>
            <a:r>
              <a:rPr lang="en-US" dirty="0"/>
              <a:t>Effects:   </a:t>
            </a:r>
          </a:p>
          <a:p>
            <a:pPr lvl="1"/>
            <a:r>
              <a:rPr lang="en-US" dirty="0"/>
              <a:t>Possible to deliver rich messages with text, audio, and video simultaneously to large numbers of people.</a:t>
            </a:r>
          </a:p>
          <a:p>
            <a:pPr lvl="1"/>
            <a:r>
              <a:rPr lang="en-US" dirty="0"/>
              <a:t>Video, audio, and text marketing messages can be integrated into single marketing message and consumer experience.</a:t>
            </a:r>
          </a:p>
          <a:p>
            <a:endParaRPr lang="en-US" dirty="0"/>
          </a:p>
        </p:txBody>
      </p:sp>
    </p:spTree>
    <p:extLst>
      <p:ext uri="{BB962C8B-B14F-4D97-AF65-F5344CB8AC3E}">
        <p14:creationId xmlns:p14="http://schemas.microsoft.com/office/powerpoint/2010/main" val="4155222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Social technology</a:t>
            </a:r>
            <a:br>
              <a:rPr lang="en-US" dirty="0"/>
            </a:br>
            <a:endParaRPr lang="en-US" dirty="0"/>
          </a:p>
        </p:txBody>
      </p:sp>
      <p:sp>
        <p:nvSpPr>
          <p:cNvPr id="3" name="Content Placeholder 2"/>
          <p:cNvSpPr>
            <a:spLocks noGrp="1"/>
          </p:cNvSpPr>
          <p:nvPr>
            <p:ph idx="1"/>
          </p:nvPr>
        </p:nvSpPr>
        <p:spPr/>
        <p:txBody>
          <a:bodyPr/>
          <a:lstStyle/>
          <a:p>
            <a:r>
              <a:rPr lang="en-US" dirty="0">
                <a:cs typeface="Times New Roman" pitchFamily="18" charset="0"/>
              </a:rPr>
              <a:t>The technology promotes user content generation and social networking</a:t>
            </a:r>
          </a:p>
          <a:p>
            <a:r>
              <a:rPr lang="en-US" dirty="0"/>
              <a:t>Effect:</a:t>
            </a:r>
          </a:p>
          <a:p>
            <a:pPr lvl="1"/>
            <a:r>
              <a:rPr lang="en-US" dirty="0"/>
              <a:t>New Internet social and business models enable user content creation and distribution, and support social networks.</a:t>
            </a:r>
          </a:p>
          <a:p>
            <a:endParaRPr lang="en-US" dirty="0"/>
          </a:p>
        </p:txBody>
      </p:sp>
    </p:spTree>
    <p:extLst>
      <p:ext uri="{BB962C8B-B14F-4D97-AF65-F5344CB8AC3E}">
        <p14:creationId xmlns:p14="http://schemas.microsoft.com/office/powerpoint/2010/main" val="1666988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Interactivity</a:t>
            </a:r>
          </a:p>
        </p:txBody>
      </p:sp>
      <p:sp>
        <p:nvSpPr>
          <p:cNvPr id="3" name="Content Placeholder 2"/>
          <p:cNvSpPr>
            <a:spLocks noGrp="1"/>
          </p:cNvSpPr>
          <p:nvPr>
            <p:ph idx="1"/>
          </p:nvPr>
        </p:nvSpPr>
        <p:spPr/>
        <p:txBody>
          <a:bodyPr/>
          <a:lstStyle/>
          <a:p>
            <a:r>
              <a:rPr lang="en-US" dirty="0"/>
              <a:t>The technology works through interaction with the user</a:t>
            </a:r>
          </a:p>
          <a:p>
            <a:r>
              <a:rPr lang="en-US" dirty="0"/>
              <a:t>Effects: </a:t>
            </a:r>
          </a:p>
          <a:p>
            <a:pPr lvl="1"/>
            <a:r>
              <a:rPr lang="en-US" dirty="0"/>
              <a:t>Consumers engaged in dialog that dynamically adjusts experience to the individual.</a:t>
            </a:r>
          </a:p>
          <a:p>
            <a:pPr lvl="1"/>
            <a:r>
              <a:rPr lang="en-US" dirty="0"/>
              <a:t>Consumer becomes co-participant in process of delivering goods to market.</a:t>
            </a:r>
          </a:p>
          <a:p>
            <a:endParaRPr lang="en-US" dirty="0"/>
          </a:p>
        </p:txBody>
      </p:sp>
    </p:spTree>
    <p:extLst>
      <p:ext uri="{BB962C8B-B14F-4D97-AF65-F5344CB8AC3E}">
        <p14:creationId xmlns:p14="http://schemas.microsoft.com/office/powerpoint/2010/main" val="163101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Personalization/Customization</a:t>
            </a:r>
            <a:br>
              <a:rPr lang="en-US" dirty="0"/>
            </a:br>
            <a:endParaRPr lang="en-US" dirty="0"/>
          </a:p>
        </p:txBody>
      </p:sp>
      <p:sp>
        <p:nvSpPr>
          <p:cNvPr id="3" name="Content Placeholder 2"/>
          <p:cNvSpPr>
            <a:spLocks noGrp="1"/>
          </p:cNvSpPr>
          <p:nvPr>
            <p:ph idx="1"/>
          </p:nvPr>
        </p:nvSpPr>
        <p:spPr/>
        <p:txBody>
          <a:bodyPr/>
          <a:lstStyle/>
          <a:p>
            <a:r>
              <a:rPr lang="en-US" dirty="0"/>
              <a:t>Technology permits modification of messages, goods</a:t>
            </a:r>
          </a:p>
          <a:p>
            <a:r>
              <a:rPr lang="en-US" dirty="0"/>
              <a:t>Effects:</a:t>
            </a:r>
          </a:p>
          <a:p>
            <a:pPr lvl="1"/>
            <a:r>
              <a:rPr lang="en-US" dirty="0"/>
              <a:t>Personalized messages can be sent to individuals and  groups.</a:t>
            </a:r>
          </a:p>
          <a:p>
            <a:pPr lvl="1"/>
            <a:r>
              <a:rPr lang="en-US" dirty="0"/>
              <a:t>Products and services can be customized to individual preferences</a:t>
            </a:r>
          </a:p>
          <a:p>
            <a:endParaRPr lang="en-US" dirty="0"/>
          </a:p>
        </p:txBody>
      </p:sp>
    </p:spTree>
    <p:extLst>
      <p:ext uri="{BB962C8B-B14F-4D97-AF65-F5344CB8AC3E}">
        <p14:creationId xmlns:p14="http://schemas.microsoft.com/office/powerpoint/2010/main" val="1871283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rmAutofit fontScale="90000"/>
          </a:bodyPr>
          <a:lstStyle/>
          <a:p>
            <a:r>
              <a:rPr lang="en-US" b="1" dirty="0"/>
              <a:t>How Does E-Commerce Improve Market Efficiency? </a:t>
            </a:r>
            <a:br>
              <a:rPr lang="en-US" dirty="0"/>
            </a:br>
            <a:endParaRPr lang="en-US" dirty="0"/>
          </a:p>
        </p:txBody>
      </p:sp>
      <p:sp>
        <p:nvSpPr>
          <p:cNvPr id="3" name="Content Placeholder 2"/>
          <p:cNvSpPr>
            <a:spLocks noGrp="1"/>
          </p:cNvSpPr>
          <p:nvPr>
            <p:ph idx="1"/>
          </p:nvPr>
        </p:nvSpPr>
        <p:spPr/>
        <p:txBody>
          <a:bodyPr/>
          <a:lstStyle/>
          <a:p>
            <a:r>
              <a:rPr lang="en-US" b="1" dirty="0" err="1"/>
              <a:t>Disintermediate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302" y="2287779"/>
            <a:ext cx="5640201" cy="3632671"/>
          </a:xfrm>
          <a:prstGeom prst="rect">
            <a:avLst/>
          </a:prstGeom>
        </p:spPr>
      </p:pic>
    </p:spTree>
    <p:extLst>
      <p:ext uri="{BB962C8B-B14F-4D97-AF65-F5344CB8AC3E}">
        <p14:creationId xmlns:p14="http://schemas.microsoft.com/office/powerpoint/2010/main" val="271239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3420" y="2142764"/>
            <a:ext cx="9193805" cy="3003900"/>
          </a:xfrm>
        </p:spPr>
        <p:txBody>
          <a:bodyPr>
            <a:normAutofit/>
          </a:bodyPr>
          <a:lstStyle/>
          <a:p>
            <a:r>
              <a:rPr lang="en-US" b="1" dirty="0"/>
              <a:t>Price elasticity: </a:t>
            </a:r>
            <a:r>
              <a:rPr lang="en-US" dirty="0"/>
              <a:t> measures the amount that demand rises or falls with changes in price. </a:t>
            </a:r>
          </a:p>
        </p:txBody>
      </p:sp>
      <p:sp>
        <p:nvSpPr>
          <p:cNvPr id="2" name="Title 1"/>
          <p:cNvSpPr>
            <a:spLocks noGrp="1"/>
          </p:cNvSpPr>
          <p:nvPr>
            <p:ph type="title"/>
          </p:nvPr>
        </p:nvSpPr>
        <p:spPr>
          <a:xfrm>
            <a:off x="621891" y="755084"/>
            <a:ext cx="11442290" cy="620836"/>
          </a:xfrm>
        </p:spPr>
        <p:txBody>
          <a:bodyPr>
            <a:normAutofit fontScale="90000"/>
          </a:bodyPr>
          <a:lstStyle/>
          <a:p>
            <a:r>
              <a:rPr lang="en-US" b="1" dirty="0"/>
              <a:t>How Does E-Commerce Improve Market Efficiency? </a:t>
            </a:r>
            <a:br>
              <a:rPr lang="en-US" dirty="0"/>
            </a:br>
            <a:endParaRPr lang="en-GB" dirty="0"/>
          </a:p>
        </p:txBody>
      </p:sp>
      <p:sp>
        <p:nvSpPr>
          <p:cNvPr id="5" name="Slide Number Placeholder 4"/>
          <p:cNvSpPr>
            <a:spLocks noGrp="1"/>
          </p:cNvSpPr>
          <p:nvPr>
            <p:ph type="sldNum" sz="quarter" idx="4294967295"/>
          </p:nvPr>
        </p:nvSpPr>
        <p:spPr>
          <a:xfrm>
            <a:off x="7968676" y="6041364"/>
            <a:ext cx="512638" cy="365125"/>
          </a:xfrm>
        </p:spPr>
        <p:txBody>
          <a:bodyPr/>
          <a:lstStyle/>
          <a:p>
            <a:fld id="{DFCBF4B0-CFD9-41BA-A4C9-E1825CE4B9D2}" type="slidenum">
              <a:rPr lang="en-GB" smtClean="0"/>
              <a:pPr/>
              <a:t>15</a:t>
            </a:fld>
            <a:endParaRPr lang="en-GB"/>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871" y="3220026"/>
            <a:ext cx="4299937" cy="3003900"/>
          </a:xfrm>
          <a:prstGeom prst="rect">
            <a:avLst/>
          </a:prstGeom>
        </p:spPr>
      </p:pic>
    </p:spTree>
    <p:extLst>
      <p:ext uri="{BB962C8B-B14F-4D97-AF65-F5344CB8AC3E}">
        <p14:creationId xmlns:p14="http://schemas.microsoft.com/office/powerpoint/2010/main" val="85151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968676" y="6041364"/>
            <a:ext cx="512638" cy="365125"/>
          </a:xfrm>
        </p:spPr>
        <p:txBody>
          <a:bodyPr/>
          <a:lstStyle/>
          <a:p>
            <a:fld id="{DFCBF4B0-CFD9-41BA-A4C9-E1825CE4B9D2}" type="slidenum">
              <a:rPr lang="en-GB" smtClean="0"/>
              <a:pPr/>
              <a:t>16</a:t>
            </a:fld>
            <a:endParaRPr lang="en-GB"/>
          </a:p>
        </p:txBody>
      </p:sp>
      <p:sp>
        <p:nvSpPr>
          <p:cNvPr id="8" name="Title 7">
            <a:extLst>
              <a:ext uri="{FF2B5EF4-FFF2-40B4-BE49-F238E27FC236}">
                <a16:creationId xmlns:a16="http://schemas.microsoft.com/office/drawing/2014/main" id="{B1CE8E0E-69F1-E860-49D1-A0736D657C98}"/>
              </a:ext>
            </a:extLst>
          </p:cNvPr>
          <p:cNvSpPr>
            <a:spLocks noGrp="1"/>
          </p:cNvSpPr>
          <p:nvPr>
            <p:ph type="title"/>
          </p:nvPr>
        </p:nvSpPr>
        <p:spPr/>
        <p:txBody>
          <a:bodyPr/>
          <a:lstStyle/>
          <a:p>
            <a:r>
              <a:rPr lang="en-US" dirty="0"/>
              <a:t>Business models</a:t>
            </a:r>
          </a:p>
        </p:txBody>
      </p:sp>
      <p:pic>
        <p:nvPicPr>
          <p:cNvPr id="10" name="Picture 9">
            <a:extLst>
              <a:ext uri="{FF2B5EF4-FFF2-40B4-BE49-F238E27FC236}">
                <a16:creationId xmlns:a16="http://schemas.microsoft.com/office/drawing/2014/main" id="{9CC73F6F-0087-3CF1-E128-80F3ACFBD5DE}"/>
              </a:ext>
            </a:extLst>
          </p:cNvPr>
          <p:cNvPicPr>
            <a:picLocks noChangeAspect="1"/>
          </p:cNvPicPr>
          <p:nvPr/>
        </p:nvPicPr>
        <p:blipFill>
          <a:blip r:embed="rId3"/>
          <a:stretch>
            <a:fillRect/>
          </a:stretch>
        </p:blipFill>
        <p:spPr>
          <a:xfrm>
            <a:off x="2284550" y="1521979"/>
            <a:ext cx="5404276" cy="4976774"/>
          </a:xfrm>
          <a:prstGeom prst="rect">
            <a:avLst/>
          </a:prstGeom>
        </p:spPr>
      </p:pic>
    </p:spTree>
    <p:extLst>
      <p:ext uri="{BB962C8B-B14F-4D97-AF65-F5344CB8AC3E}">
        <p14:creationId xmlns:p14="http://schemas.microsoft.com/office/powerpoint/2010/main" val="30900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968676" y="6041364"/>
            <a:ext cx="512638" cy="365125"/>
          </a:xfrm>
        </p:spPr>
        <p:txBody>
          <a:bodyPr/>
          <a:lstStyle/>
          <a:p>
            <a:fld id="{DFCBF4B0-CFD9-41BA-A4C9-E1825CE4B9D2}" type="slidenum">
              <a:rPr lang="en-GB" smtClean="0"/>
              <a:pPr/>
              <a:t>17</a:t>
            </a:fld>
            <a:endParaRPr lang="en-GB"/>
          </a:p>
        </p:txBody>
      </p:sp>
      <p:sp>
        <p:nvSpPr>
          <p:cNvPr id="8" name="Title 7">
            <a:extLst>
              <a:ext uri="{FF2B5EF4-FFF2-40B4-BE49-F238E27FC236}">
                <a16:creationId xmlns:a16="http://schemas.microsoft.com/office/drawing/2014/main" id="{B1CE8E0E-69F1-E860-49D1-A0736D657C98}"/>
              </a:ext>
            </a:extLst>
          </p:cNvPr>
          <p:cNvSpPr>
            <a:spLocks noGrp="1"/>
          </p:cNvSpPr>
          <p:nvPr>
            <p:ph type="title"/>
          </p:nvPr>
        </p:nvSpPr>
        <p:spPr/>
        <p:txBody>
          <a:bodyPr/>
          <a:lstStyle/>
          <a:p>
            <a:r>
              <a:rPr lang="en-US" dirty="0"/>
              <a:t>Payment method</a:t>
            </a:r>
          </a:p>
        </p:txBody>
      </p:sp>
      <p:pic>
        <p:nvPicPr>
          <p:cNvPr id="3" name="Picture 2">
            <a:extLst>
              <a:ext uri="{FF2B5EF4-FFF2-40B4-BE49-F238E27FC236}">
                <a16:creationId xmlns:a16="http://schemas.microsoft.com/office/drawing/2014/main" id="{5A66B50F-5118-A200-1AEA-0D14F3935CA9}"/>
              </a:ext>
            </a:extLst>
          </p:cNvPr>
          <p:cNvPicPr>
            <a:picLocks noChangeAspect="1"/>
          </p:cNvPicPr>
          <p:nvPr/>
        </p:nvPicPr>
        <p:blipFill>
          <a:blip r:embed="rId3"/>
          <a:stretch>
            <a:fillRect/>
          </a:stretch>
        </p:blipFill>
        <p:spPr>
          <a:xfrm>
            <a:off x="4772111" y="1690688"/>
            <a:ext cx="5105842" cy="5044877"/>
          </a:xfrm>
          <a:prstGeom prst="rect">
            <a:avLst/>
          </a:prstGeom>
        </p:spPr>
      </p:pic>
    </p:spTree>
    <p:extLst>
      <p:ext uri="{BB962C8B-B14F-4D97-AF65-F5344CB8AC3E}">
        <p14:creationId xmlns:p14="http://schemas.microsoft.com/office/powerpoint/2010/main" val="352194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968676" y="6041364"/>
            <a:ext cx="512638" cy="365125"/>
          </a:xfrm>
        </p:spPr>
        <p:txBody>
          <a:bodyPr/>
          <a:lstStyle/>
          <a:p>
            <a:fld id="{DFCBF4B0-CFD9-41BA-A4C9-E1825CE4B9D2}" type="slidenum">
              <a:rPr lang="en-GB" smtClean="0"/>
              <a:pPr/>
              <a:t>18</a:t>
            </a:fld>
            <a:endParaRPr lang="en-GB"/>
          </a:p>
        </p:txBody>
      </p:sp>
      <p:sp>
        <p:nvSpPr>
          <p:cNvPr id="8" name="Title 7">
            <a:extLst>
              <a:ext uri="{FF2B5EF4-FFF2-40B4-BE49-F238E27FC236}">
                <a16:creationId xmlns:a16="http://schemas.microsoft.com/office/drawing/2014/main" id="{B1CE8E0E-69F1-E860-49D1-A0736D657C98}"/>
              </a:ext>
            </a:extLst>
          </p:cNvPr>
          <p:cNvSpPr>
            <a:spLocks noGrp="1"/>
          </p:cNvSpPr>
          <p:nvPr>
            <p:ph type="title"/>
          </p:nvPr>
        </p:nvSpPr>
        <p:spPr/>
        <p:txBody>
          <a:bodyPr/>
          <a:lstStyle/>
          <a:p>
            <a:r>
              <a:rPr lang="en-US" dirty="0"/>
              <a:t>E-commerce Revenue Models</a:t>
            </a:r>
          </a:p>
        </p:txBody>
      </p:sp>
      <p:sp>
        <p:nvSpPr>
          <p:cNvPr id="2" name="TextBox 1">
            <a:extLst>
              <a:ext uri="{FF2B5EF4-FFF2-40B4-BE49-F238E27FC236}">
                <a16:creationId xmlns:a16="http://schemas.microsoft.com/office/drawing/2014/main" id="{9764CD51-EA89-FCEA-2DCF-1C9A065E74DC}"/>
              </a:ext>
            </a:extLst>
          </p:cNvPr>
          <p:cNvSpPr txBox="1"/>
          <p:nvPr/>
        </p:nvSpPr>
        <p:spPr>
          <a:xfrm>
            <a:off x="953729" y="1986116"/>
            <a:ext cx="9291484" cy="3908186"/>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dirty="0"/>
              <a:t>Advertising Revenue Model</a:t>
            </a:r>
          </a:p>
          <a:p>
            <a:pPr marL="457200" indent="-457200">
              <a:lnSpc>
                <a:spcPct val="150000"/>
              </a:lnSpc>
              <a:buFont typeface="Wingdings" panose="05000000000000000000" pitchFamily="2" charset="2"/>
              <a:buChar char="§"/>
            </a:pPr>
            <a:r>
              <a:rPr lang="en-US" sz="2800" dirty="0"/>
              <a:t>Sale Revenue Model</a:t>
            </a:r>
          </a:p>
          <a:p>
            <a:pPr marL="457200" indent="-457200">
              <a:lnSpc>
                <a:spcPct val="150000"/>
              </a:lnSpc>
              <a:buFont typeface="Wingdings" panose="05000000000000000000" pitchFamily="2" charset="2"/>
              <a:buChar char="§"/>
            </a:pPr>
            <a:r>
              <a:rPr lang="en-US" sz="2800" dirty="0"/>
              <a:t>Subscription Revenue Model</a:t>
            </a:r>
          </a:p>
          <a:p>
            <a:pPr marL="457200" indent="-457200">
              <a:lnSpc>
                <a:spcPct val="150000"/>
              </a:lnSpc>
              <a:buFont typeface="Wingdings" panose="05000000000000000000" pitchFamily="2" charset="2"/>
              <a:buChar char="§"/>
            </a:pPr>
            <a:r>
              <a:rPr lang="en-US" sz="2800" dirty="0"/>
              <a:t>Free/Freemium Revenue Model</a:t>
            </a:r>
          </a:p>
          <a:p>
            <a:pPr marL="457200" indent="-457200">
              <a:lnSpc>
                <a:spcPct val="150000"/>
              </a:lnSpc>
              <a:buFont typeface="Wingdings" panose="05000000000000000000" pitchFamily="2" charset="2"/>
              <a:buChar char="§"/>
            </a:pPr>
            <a:r>
              <a:rPr lang="en-US" sz="2800" dirty="0"/>
              <a:t>Transaction Fee Revenue Model</a:t>
            </a:r>
          </a:p>
          <a:p>
            <a:pPr marL="457200" indent="-457200">
              <a:lnSpc>
                <a:spcPct val="150000"/>
              </a:lnSpc>
              <a:buFont typeface="Wingdings" panose="05000000000000000000" pitchFamily="2" charset="2"/>
              <a:buChar char="§"/>
            </a:pPr>
            <a:r>
              <a:rPr lang="en-US" sz="2800" dirty="0"/>
              <a:t>Affiliate Revenue Model</a:t>
            </a:r>
          </a:p>
        </p:txBody>
      </p:sp>
    </p:spTree>
    <p:extLst>
      <p:ext uri="{BB962C8B-B14F-4D97-AF65-F5344CB8AC3E}">
        <p14:creationId xmlns:p14="http://schemas.microsoft.com/office/powerpoint/2010/main" val="746123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2.0</a:t>
            </a:r>
            <a:br>
              <a:rPr lang="en-US" dirty="0"/>
            </a:br>
            <a:endParaRPr lang="en-US" dirty="0"/>
          </a:p>
        </p:txBody>
      </p:sp>
      <p:sp>
        <p:nvSpPr>
          <p:cNvPr id="3" name="Content Placeholder 2"/>
          <p:cNvSpPr>
            <a:spLocks noGrp="1"/>
          </p:cNvSpPr>
          <p:nvPr>
            <p:ph idx="1"/>
          </p:nvPr>
        </p:nvSpPr>
        <p:spPr/>
        <p:txBody>
          <a:bodyPr/>
          <a:lstStyle/>
          <a:p>
            <a:r>
              <a:rPr lang="en-US" dirty="0"/>
              <a:t>focused on the ability for people to collaborate and share information online</a:t>
            </a:r>
          </a:p>
          <a:p>
            <a:endParaRPr lang="en-US" dirty="0"/>
          </a:p>
        </p:txBody>
      </p:sp>
      <p:pic>
        <p:nvPicPr>
          <p:cNvPr id="4" name="Picture 3" descr="Web 2.0 word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805" y="3060221"/>
            <a:ext cx="6312389" cy="3116742"/>
          </a:xfrm>
          <a:prstGeom prst="rect">
            <a:avLst/>
          </a:prstGeom>
        </p:spPr>
      </p:pic>
    </p:spTree>
    <p:extLst>
      <p:ext uri="{BB962C8B-B14F-4D97-AF65-F5344CB8AC3E}">
        <p14:creationId xmlns:p14="http://schemas.microsoft.com/office/powerpoint/2010/main" val="12483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a:t>E-Commerce </a:t>
            </a:r>
            <a:r>
              <a:rPr lang="fr-FR" b="1" dirty="0" err="1"/>
              <a:t>Company</a:t>
            </a:r>
            <a:r>
              <a:rPr lang="fr-FR" b="1" dirty="0"/>
              <a:t> </a:t>
            </a:r>
            <a:r>
              <a:rPr lang="fr-FR" b="1" dirty="0" err="1"/>
              <a:t>categories</a:t>
            </a:r>
            <a:br>
              <a:rPr lang="fr-FR" dirty="0"/>
            </a:br>
            <a:endParaRPr lang="en-GB" dirty="0"/>
          </a:p>
        </p:txBody>
      </p:sp>
      <p:sp>
        <p:nvSpPr>
          <p:cNvPr id="3" name="Content Placeholder 2"/>
          <p:cNvSpPr>
            <a:spLocks noGrp="1"/>
          </p:cNvSpPr>
          <p:nvPr>
            <p:ph idx="1"/>
          </p:nvPr>
        </p:nvSpPr>
        <p:spPr/>
        <p:txBody>
          <a:bodyPr>
            <a:normAutofit/>
          </a:bodyPr>
          <a:lstStyle/>
          <a:p>
            <a:r>
              <a:rPr lang="en-US" b="1" dirty="0"/>
              <a:t>e-commerce </a:t>
            </a:r>
            <a:r>
              <a:rPr lang="en-US" dirty="0"/>
              <a:t>is the buying and selling of goods and services over public and private computer networks. </a:t>
            </a:r>
          </a:p>
          <a:p>
            <a:endParaRPr lang="en-US" dirty="0"/>
          </a:p>
          <a:p>
            <a:pPr marL="0" indent="0">
              <a:buNone/>
            </a:pPr>
            <a:endParaRPr lang="en-US" dirty="0"/>
          </a:p>
          <a:p>
            <a:r>
              <a:rPr lang="en-US" dirty="0"/>
              <a:t>Merchant: buy goods and resell them </a:t>
            </a:r>
          </a:p>
          <a:p>
            <a:r>
              <a:rPr lang="en-US" dirty="0"/>
              <a:t>Non merchant: sell services and goods provided by others </a:t>
            </a:r>
          </a:p>
          <a:p>
            <a:r>
              <a:rPr lang="en-US" dirty="0"/>
              <a:t>a company can be both a merchant and </a:t>
            </a:r>
            <a:r>
              <a:rPr lang="en-US" dirty="0" err="1"/>
              <a:t>nonmerchant</a:t>
            </a:r>
            <a:r>
              <a:rPr lang="en-US" dirty="0"/>
              <a:t> company.</a:t>
            </a:r>
          </a:p>
        </p:txBody>
      </p:sp>
      <p:sp>
        <p:nvSpPr>
          <p:cNvPr id="5" name="Slide Number Placeholder 4"/>
          <p:cNvSpPr>
            <a:spLocks noGrp="1"/>
          </p:cNvSpPr>
          <p:nvPr>
            <p:ph type="sldNum" sz="quarter" idx="4294967295"/>
          </p:nvPr>
        </p:nvSpPr>
        <p:spPr>
          <a:xfrm>
            <a:off x="7968676" y="6041364"/>
            <a:ext cx="512638" cy="365125"/>
          </a:xfrm>
        </p:spPr>
        <p:txBody>
          <a:bodyPr/>
          <a:lstStyle/>
          <a:p>
            <a:fld id="{DFCBF4B0-CFD9-41BA-A4C9-E1825CE4B9D2}" type="slidenum">
              <a:rPr lang="en-GB" smtClean="0"/>
              <a:pPr/>
              <a:t>2</a:t>
            </a:fld>
            <a:endParaRPr lang="en-GB"/>
          </a:p>
        </p:txBody>
      </p:sp>
    </p:spTree>
    <p:extLst>
      <p:ext uri="{BB962C8B-B14F-4D97-AF65-F5344CB8AC3E}">
        <p14:creationId xmlns:p14="http://schemas.microsoft.com/office/powerpoint/2010/main" val="607342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Can Businesses Benefit from Web 2.0? </a:t>
            </a:r>
            <a:br>
              <a:rPr lang="en-US" dirty="0"/>
            </a:br>
            <a:br>
              <a:rPr lang="en-US" dirty="0"/>
            </a:br>
            <a:endParaRPr lang="en-US" dirty="0"/>
          </a:p>
        </p:txBody>
      </p:sp>
      <p:sp>
        <p:nvSpPr>
          <p:cNvPr id="3" name="Content Placeholder 2"/>
          <p:cNvSpPr>
            <a:spLocks noGrp="1"/>
          </p:cNvSpPr>
          <p:nvPr>
            <p:ph idx="1"/>
          </p:nvPr>
        </p:nvSpPr>
        <p:spPr/>
        <p:txBody>
          <a:bodyPr>
            <a:normAutofit/>
          </a:bodyPr>
          <a:lstStyle/>
          <a:p>
            <a:r>
              <a:rPr lang="en-US" dirty="0"/>
              <a:t>Advertising</a:t>
            </a:r>
          </a:p>
          <a:p>
            <a:pPr lvl="1"/>
            <a:r>
              <a:rPr lang="en-US" dirty="0"/>
              <a:t>specific to user interests </a:t>
            </a:r>
          </a:p>
          <a:p>
            <a:pPr lvl="2"/>
            <a:r>
              <a:rPr lang="en-US" dirty="0"/>
              <a:t>Example: </a:t>
            </a:r>
            <a:r>
              <a:rPr lang="en-US" b="1" dirty="0">
                <a:hlinkClick r:id="rId3"/>
              </a:rPr>
              <a:t>Google</a:t>
            </a:r>
            <a:r>
              <a:rPr lang="en-US" dirty="0">
                <a:hlinkClick r:id="rId3"/>
              </a:rPr>
              <a:t> </a:t>
            </a:r>
            <a:r>
              <a:rPr lang="en-US" b="1" dirty="0">
                <a:hlinkClick r:id="rId3"/>
              </a:rPr>
              <a:t>AdWords</a:t>
            </a:r>
            <a:r>
              <a:rPr lang="en-US" b="1" dirty="0"/>
              <a:t>, </a:t>
            </a:r>
            <a:r>
              <a:rPr lang="en-US" b="1" dirty="0">
                <a:hlinkClick r:id="rId4"/>
              </a:rPr>
              <a:t>Google AdSense</a:t>
            </a:r>
            <a:endParaRPr lang="en-US" b="1" dirty="0"/>
          </a:p>
          <a:p>
            <a:pPr lvl="1"/>
            <a:r>
              <a:rPr lang="en-US" dirty="0"/>
              <a:t>the cost of reaching a particular, qualified person is much smaller than in the traditional advertising model. </a:t>
            </a:r>
          </a:p>
          <a:p>
            <a:r>
              <a:rPr lang="en-US" dirty="0" err="1"/>
              <a:t>Mashups</a:t>
            </a:r>
            <a:endParaRPr lang="en-US" dirty="0"/>
          </a:p>
          <a:p>
            <a:pPr lvl="1"/>
            <a:r>
              <a:rPr lang="en-US" dirty="0"/>
              <a:t>occur when the output from two or more Web sites is combined into a single user experience. </a:t>
            </a:r>
          </a:p>
          <a:p>
            <a:pPr lvl="2"/>
            <a:r>
              <a:rPr lang="nl-NL" dirty="0" err="1"/>
              <a:t>Example</a:t>
            </a:r>
            <a:r>
              <a:rPr lang="nl-NL" dirty="0"/>
              <a:t>: </a:t>
            </a:r>
            <a:r>
              <a:rPr lang="nl-NL" dirty="0" err="1">
                <a:hlinkClick r:id="rId5"/>
              </a:rPr>
              <a:t>Google’s</a:t>
            </a:r>
            <a:r>
              <a:rPr lang="nl-NL" dirty="0">
                <a:hlinkClick r:id="rId5"/>
              </a:rPr>
              <a:t> </a:t>
            </a:r>
            <a:r>
              <a:rPr lang="nl-NL" b="1" dirty="0">
                <a:hlinkClick r:id="rId5"/>
              </a:rPr>
              <a:t>My </a:t>
            </a:r>
            <a:r>
              <a:rPr lang="nl-NL" b="1" dirty="0" err="1">
                <a:hlinkClick r:id="rId5"/>
              </a:rPr>
              <a:t>Maps</a:t>
            </a:r>
            <a:r>
              <a:rPr lang="nl-NL" b="1" dirty="0">
                <a:hlinkClick r:id="rId5"/>
              </a:rPr>
              <a:t> </a:t>
            </a:r>
            <a:endParaRPr lang="nl-NL" dirty="0"/>
          </a:p>
          <a:p>
            <a:pPr lvl="2"/>
            <a:endParaRPr lang="en-US" dirty="0"/>
          </a:p>
          <a:p>
            <a:pPr lvl="1"/>
            <a:endParaRPr lang="en-US" dirty="0"/>
          </a:p>
        </p:txBody>
      </p:sp>
    </p:spTree>
    <p:extLst>
      <p:ext uri="{BB962C8B-B14F-4D97-AF65-F5344CB8AC3E}">
        <p14:creationId xmlns:p14="http://schemas.microsoft.com/office/powerpoint/2010/main" val="3970103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13" y="374957"/>
            <a:ext cx="11284974" cy="1325563"/>
          </a:xfrm>
        </p:spPr>
        <p:txBody>
          <a:bodyPr>
            <a:normAutofit fontScale="90000"/>
          </a:bodyPr>
          <a:lstStyle/>
          <a:p>
            <a:r>
              <a:rPr lang="en-US" b="1" dirty="0"/>
              <a:t>How Do Social Networks Add Value to Businesses? </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Increase  the </a:t>
            </a:r>
            <a:r>
              <a:rPr lang="en-US" dirty="0">
                <a:latin typeface="Arial" charset="0"/>
              </a:rPr>
              <a:t>Number of relationships</a:t>
            </a:r>
          </a:p>
          <a:p>
            <a:r>
              <a:rPr lang="en-US" dirty="0"/>
              <a:t>Increase the Strength of Relationships </a:t>
            </a:r>
          </a:p>
          <a:p>
            <a:pPr marL="6350" indent="0">
              <a:buNone/>
            </a:pPr>
            <a:r>
              <a:rPr lang="en-US" dirty="0">
                <a:latin typeface="Arial" charset="0"/>
                <a:cs typeface="Arial" charset="0"/>
              </a:rPr>
              <a:t>Progressive organizations:</a:t>
            </a:r>
          </a:p>
          <a:p>
            <a:pPr marL="577850" lvl="2" indent="-241300"/>
            <a:r>
              <a:rPr lang="en-US" dirty="0">
                <a:latin typeface="Arial" charset="0"/>
                <a:cs typeface="Arial" charset="0"/>
              </a:rPr>
              <a:t>Maintain a presence on Facebook, LinkedIn, Twitter, and other SN sites. </a:t>
            </a:r>
          </a:p>
          <a:p>
            <a:pPr marL="577850" lvl="2" indent="-241300"/>
            <a:r>
              <a:rPr lang="en-US" dirty="0">
                <a:latin typeface="Arial" charset="0"/>
                <a:cs typeface="Arial" charset="0"/>
              </a:rPr>
              <a:t>Encourage customers and interested parties to leave comments.</a:t>
            </a:r>
          </a:p>
          <a:p>
            <a:pPr marL="577850" lvl="2" indent="-241300"/>
            <a:r>
              <a:rPr lang="en-US" dirty="0">
                <a:latin typeface="Arial" charset="0"/>
                <a:cs typeface="Arial" charset="0"/>
              </a:rPr>
              <a:t>Risk - </a:t>
            </a:r>
            <a:r>
              <a:rPr lang="en-US" dirty="0"/>
              <a:t>excessively critical feedback.</a:t>
            </a:r>
            <a:endParaRPr lang="en-US" dirty="0">
              <a:latin typeface="Arial" charset="0"/>
              <a:cs typeface="Arial" charset="0"/>
            </a:endParaRPr>
          </a:p>
        </p:txBody>
      </p:sp>
    </p:spTree>
    <p:extLst>
      <p:ext uri="{BB962C8B-B14F-4D97-AF65-F5344CB8AC3E}">
        <p14:creationId xmlns:p14="http://schemas.microsoft.com/office/powerpoint/2010/main" val="2404019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normAutofit/>
          </a:bodyPr>
          <a:lstStyle/>
          <a:p>
            <a:r>
              <a:rPr lang="en-US" dirty="0">
                <a:latin typeface="Arial" charset="0"/>
                <a:cs typeface="Arial" charset="0"/>
              </a:rPr>
              <a:t>Using Social Networking to Increase the Number of Relationships</a:t>
            </a:r>
          </a:p>
        </p:txBody>
      </p:sp>
      <p:pic>
        <p:nvPicPr>
          <p:cNvPr id="3" name="Content Placeholder 2" descr="Screen Shot 2017-05-11 at 3.42.33 PM.png"/>
          <p:cNvPicPr>
            <a:picLocks noGrp="1" noChangeAspect="1"/>
          </p:cNvPicPr>
          <p:nvPr>
            <p:ph idx="1"/>
          </p:nvPr>
        </p:nvPicPr>
        <p:blipFill>
          <a:blip r:embed="rId3">
            <a:extLst>
              <a:ext uri="{28A0092B-C50C-407E-A947-70E740481C1C}">
                <a14:useLocalDpi xmlns:a14="http://schemas.microsoft.com/office/drawing/2010/main" val="0"/>
              </a:ext>
            </a:extLst>
          </a:blip>
          <a:srcRect l="-4569" r="-4569"/>
          <a:stretch>
            <a:fillRect/>
          </a:stretch>
        </p:blipFill>
        <p:spPr>
          <a:xfrm>
            <a:off x="1878395" y="2478421"/>
            <a:ext cx="6586565" cy="4379579"/>
          </a:xfrm>
        </p:spPr>
      </p:pic>
    </p:spTree>
    <p:extLst>
      <p:ext uri="{BB962C8B-B14F-4D97-AF65-F5344CB8AC3E}">
        <p14:creationId xmlns:p14="http://schemas.microsoft.com/office/powerpoint/2010/main" val="1174708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Social Networks to Increase the Strength of Relationships </a:t>
            </a:r>
            <a:br>
              <a:rPr lang="en-US" dirty="0"/>
            </a:br>
            <a:endParaRPr lang="en-US" dirty="0"/>
          </a:p>
        </p:txBody>
      </p:sp>
      <p:sp>
        <p:nvSpPr>
          <p:cNvPr id="3" name="Content Placeholder 2"/>
          <p:cNvSpPr>
            <a:spLocks noGrp="1"/>
          </p:cNvSpPr>
          <p:nvPr>
            <p:ph idx="1"/>
          </p:nvPr>
        </p:nvSpPr>
        <p:spPr>
          <a:xfrm>
            <a:off x="1090737" y="2070767"/>
            <a:ext cx="9360954" cy="3415633"/>
          </a:xfrm>
        </p:spPr>
        <p:txBody>
          <a:bodyPr>
            <a:normAutofit/>
          </a:bodyPr>
          <a:lstStyle/>
          <a:p>
            <a:r>
              <a:rPr lang="en-US" dirty="0"/>
              <a:t>the </a:t>
            </a:r>
            <a:r>
              <a:rPr lang="en-US" b="1" dirty="0"/>
              <a:t>strength of a relationship </a:t>
            </a:r>
            <a:r>
              <a:rPr lang="en-US" dirty="0"/>
              <a:t>is the likelihood that the entity in the relationship will do something that benefits the organization </a:t>
            </a:r>
          </a:p>
          <a:p>
            <a:r>
              <a:rPr lang="en-US" dirty="0"/>
              <a:t>social networks provide four forms of value: </a:t>
            </a:r>
            <a:r>
              <a:rPr lang="en-US" b="1" dirty="0"/>
              <a:t>influence</a:t>
            </a:r>
            <a:r>
              <a:rPr lang="en-US" dirty="0"/>
              <a:t>, </a:t>
            </a:r>
            <a:r>
              <a:rPr lang="en-US" b="1" dirty="0"/>
              <a:t>information</a:t>
            </a:r>
            <a:r>
              <a:rPr lang="en-US" dirty="0"/>
              <a:t>, </a:t>
            </a:r>
            <a:r>
              <a:rPr lang="en-US" b="1" dirty="0"/>
              <a:t>social credentials</a:t>
            </a:r>
            <a:r>
              <a:rPr lang="en-US" dirty="0"/>
              <a:t>, and </a:t>
            </a:r>
            <a:r>
              <a:rPr lang="en-US" b="1" dirty="0"/>
              <a:t>reinforcement</a:t>
            </a:r>
            <a:r>
              <a:rPr lang="en-US" dirty="0"/>
              <a:t>. </a:t>
            </a:r>
          </a:p>
          <a:p>
            <a:pPr lvl="1"/>
            <a:r>
              <a:rPr lang="en-US" dirty="0"/>
              <a:t>If an organization can induce those in its relationships </a:t>
            </a:r>
            <a:r>
              <a:rPr lang="en-US" dirty="0">
                <a:sym typeface="Wingdings"/>
              </a:rPr>
              <a:t> </a:t>
            </a:r>
            <a:r>
              <a:rPr lang="en-US" dirty="0"/>
              <a:t>strengthen that relationship. </a:t>
            </a:r>
          </a:p>
          <a:p>
            <a:pPr lvl="1"/>
            <a:endParaRPr lang="en-US" dirty="0"/>
          </a:p>
        </p:txBody>
      </p:sp>
    </p:spTree>
    <p:extLst>
      <p:ext uri="{BB962C8B-B14F-4D97-AF65-F5344CB8AC3E}">
        <p14:creationId xmlns:p14="http://schemas.microsoft.com/office/powerpoint/2010/main" val="884227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45645" cy="1325563"/>
          </a:xfrm>
        </p:spPr>
        <p:txBody>
          <a:bodyPr>
            <a:normAutofit/>
          </a:bodyPr>
          <a:lstStyle/>
          <a:p>
            <a:r>
              <a:rPr lang="en-US" dirty="0"/>
              <a:t>Feature of Social commerce</a:t>
            </a:r>
            <a:br>
              <a:rPr lang="en-US" dirty="0"/>
            </a:br>
            <a:endParaRPr lang="en-US" dirty="0"/>
          </a:p>
        </p:txBody>
      </p:sp>
      <p:pic>
        <p:nvPicPr>
          <p:cNvPr id="7" name="Picture 6">
            <a:extLst>
              <a:ext uri="{FF2B5EF4-FFF2-40B4-BE49-F238E27FC236}">
                <a16:creationId xmlns:a16="http://schemas.microsoft.com/office/drawing/2014/main" id="{1095697D-8B8E-737A-E1AB-20FF146408DF}"/>
              </a:ext>
            </a:extLst>
          </p:cNvPr>
          <p:cNvPicPr>
            <a:picLocks noChangeAspect="1"/>
          </p:cNvPicPr>
          <p:nvPr/>
        </p:nvPicPr>
        <p:blipFill>
          <a:blip r:embed="rId2"/>
          <a:stretch>
            <a:fillRect/>
          </a:stretch>
        </p:blipFill>
        <p:spPr>
          <a:xfrm>
            <a:off x="3439719" y="1372621"/>
            <a:ext cx="5037257" cy="4801016"/>
          </a:xfrm>
          <a:prstGeom prst="rect">
            <a:avLst/>
          </a:prstGeom>
        </p:spPr>
      </p:pic>
    </p:spTree>
    <p:extLst>
      <p:ext uri="{BB962C8B-B14F-4D97-AF65-F5344CB8AC3E}">
        <p14:creationId xmlns:p14="http://schemas.microsoft.com/office/powerpoint/2010/main" val="3358212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WordArt 3"/>
          <p:cNvSpPr>
            <a:spLocks noChangeArrowheads="1" noChangeShapeType="1" noTextEdit="1"/>
          </p:cNvSpPr>
          <p:nvPr/>
        </p:nvSpPr>
        <p:spPr bwMode="gray">
          <a:xfrm>
            <a:off x="2178051" y="4419600"/>
            <a:ext cx="4494213" cy="800100"/>
          </a:xfrm>
          <a:prstGeom prst="rect">
            <a:avLst/>
          </a:prstGeom>
        </p:spPr>
        <p:txBody>
          <a:bodyPr wrap="none" fromWordArt="1">
            <a:prstTxWarp prst="textDeflate">
              <a:avLst>
                <a:gd name="adj" fmla="val 0"/>
              </a:avLst>
            </a:prstTxWarp>
          </a:bodyPr>
          <a:lstStyle/>
          <a:p>
            <a:pPr algn="ctr"/>
            <a:r>
              <a:rPr lang="en-US" sz="5400" b="1" kern="10">
                <a:ln w="28575">
                  <a:solidFill>
                    <a:srgbClr val="FFFFFF"/>
                  </a:solidFill>
                  <a:round/>
                  <a:headEnd/>
                  <a:tailEnd/>
                </a:ln>
                <a:gradFill rotWithShape="1">
                  <a:gsLst>
                    <a:gs pos="0">
                      <a:schemeClr val="tx2"/>
                    </a:gs>
                    <a:gs pos="100000">
                      <a:schemeClr val="hlink"/>
                    </a:gs>
                  </a:gsLst>
                  <a:lin ang="0" scaled="1"/>
                </a:gradFill>
                <a:effectLst>
                  <a:outerShdw dist="107763" dir="2700000" algn="ctr" rotWithShape="0">
                    <a:srgbClr val="B2B2B2">
                      <a:alpha val="50000"/>
                    </a:srgbClr>
                  </a:outerShdw>
                </a:effectLst>
                <a:latin typeface="Verdana"/>
                <a:ea typeface="Verdana"/>
                <a:cs typeface="Verdana"/>
              </a:rPr>
              <a:t>Q&amp;A</a:t>
            </a:r>
          </a:p>
        </p:txBody>
      </p:sp>
    </p:spTree>
    <p:extLst>
      <p:ext uri="{BB962C8B-B14F-4D97-AF65-F5344CB8AC3E}">
        <p14:creationId xmlns:p14="http://schemas.microsoft.com/office/powerpoint/2010/main" val="312720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5"/>
          <p:cNvSpPr>
            <a:spLocks noChangeArrowheads="1"/>
          </p:cNvSpPr>
          <p:nvPr/>
        </p:nvSpPr>
        <p:spPr bwMode="auto">
          <a:xfrm>
            <a:off x="1788826" y="1763079"/>
            <a:ext cx="8177886" cy="4444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457200" indent="-457200">
              <a:spcBef>
                <a:spcPct val="20000"/>
              </a:spcBef>
              <a:buChar char="•"/>
              <a:defRPr sz="28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800" b="1">
                <a:solidFill>
                  <a:schemeClr val="tx1"/>
                </a:solidFill>
                <a:latin typeface="Arial" panose="020B0604020202020204" pitchFamily="34" charset="0"/>
              </a:defRPr>
            </a:lvl3pPr>
            <a:lvl4pPr marL="1600200" indent="-228600">
              <a:spcBef>
                <a:spcPct val="20000"/>
              </a:spcBef>
              <a:buChar char="–"/>
              <a:defRPr sz="2800" b="1">
                <a:solidFill>
                  <a:schemeClr val="tx1"/>
                </a:solidFill>
                <a:latin typeface="Arial" panose="020B0604020202020204" pitchFamily="34" charset="0"/>
              </a:defRPr>
            </a:lvl4pPr>
            <a:lvl5pPr marL="2057400" indent="-228600">
              <a:spcBef>
                <a:spcPct val="20000"/>
              </a:spcBef>
              <a:buChar char="»"/>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defRPr>
            </a:lvl9pPr>
          </a:lstStyle>
          <a:p>
            <a:pPr>
              <a:buFont typeface="Garamond" panose="02020404030301010803" pitchFamily="18" charset="0"/>
              <a:buAutoNum type="arabicPeriod"/>
            </a:pPr>
            <a:r>
              <a:rPr lang="en-US" altLang="en-US" sz="2400" dirty="0">
                <a:latin typeface="+mn-lt"/>
              </a:rPr>
              <a:t>B2C</a:t>
            </a:r>
            <a:r>
              <a:rPr lang="en-US" altLang="en-US" sz="2400" b="0" dirty="0">
                <a:latin typeface="+mn-lt"/>
              </a:rPr>
              <a:t> </a:t>
            </a:r>
            <a:r>
              <a:rPr lang="en-US" sz="2400" b="0" dirty="0">
                <a:effectLst>
                  <a:outerShdw blurRad="38100" dist="38100" dir="2700000" algn="tl">
                    <a:srgbClr val="DDDDDD"/>
                  </a:outerShdw>
                </a:effectLst>
                <a:latin typeface="+mn-lt"/>
              </a:rPr>
              <a:t>sales between a supplier and a retail customer/consumer </a:t>
            </a:r>
          </a:p>
          <a:p>
            <a:pPr>
              <a:buFont typeface="Garamond" panose="02020404030301010803" pitchFamily="18" charset="0"/>
              <a:buAutoNum type="arabicPeriod"/>
            </a:pPr>
            <a:r>
              <a:rPr lang="en-US" altLang="en-US" sz="2400" dirty="0">
                <a:latin typeface="+mn-lt"/>
              </a:rPr>
              <a:t>B2B</a:t>
            </a:r>
            <a:r>
              <a:rPr lang="en-US" altLang="en-US" sz="2400" b="0" dirty="0">
                <a:solidFill>
                  <a:srgbClr val="000000"/>
                </a:solidFill>
                <a:latin typeface="+mn-lt"/>
              </a:rPr>
              <a:t> s</a:t>
            </a:r>
            <a:r>
              <a:rPr lang="en-US" sz="2400" b="0" dirty="0">
                <a:solidFill>
                  <a:srgbClr val="000000"/>
                </a:solidFill>
                <a:effectLst>
                  <a:outerShdw blurRad="38100" dist="38100" dir="2700000" algn="tl">
                    <a:srgbClr val="DDDDDD"/>
                  </a:outerShdw>
                </a:effectLst>
                <a:latin typeface="+mn-lt"/>
              </a:rPr>
              <a:t>ales between companies </a:t>
            </a:r>
          </a:p>
          <a:p>
            <a:pPr>
              <a:buFont typeface="Garamond" panose="02020404030301010803" pitchFamily="18" charset="0"/>
              <a:buAutoNum type="arabicPeriod"/>
            </a:pPr>
            <a:r>
              <a:rPr lang="en-US" altLang="en-US" sz="2400" dirty="0">
                <a:latin typeface="+mn-lt"/>
              </a:rPr>
              <a:t>C2C</a:t>
            </a:r>
            <a:r>
              <a:rPr lang="en-US" altLang="en-US" sz="2400" b="0" dirty="0">
                <a:latin typeface="+mn-lt"/>
              </a:rPr>
              <a:t> sales between customers</a:t>
            </a:r>
          </a:p>
          <a:p>
            <a:pPr>
              <a:buFont typeface="Garamond" panose="02020404030301010803" pitchFamily="18" charset="0"/>
              <a:buAutoNum type="arabicPeriod"/>
            </a:pPr>
            <a:r>
              <a:rPr lang="en-US" altLang="en-US" sz="2400" b="0" dirty="0">
                <a:latin typeface="+mn-lt"/>
              </a:rPr>
              <a:t>C2B </a:t>
            </a:r>
          </a:p>
        </p:txBody>
      </p:sp>
      <p:pic>
        <p:nvPicPr>
          <p:cNvPr id="4710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912" y="4483227"/>
            <a:ext cx="8004175" cy="1889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Circular Arrow 1"/>
          <p:cNvSpPr/>
          <p:nvPr/>
        </p:nvSpPr>
        <p:spPr>
          <a:xfrm rot="6137424">
            <a:off x="9412002" y="4555144"/>
            <a:ext cx="762000" cy="9144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chemeClr val="tx1"/>
              </a:solidFill>
            </a:endParaRPr>
          </a:p>
        </p:txBody>
      </p:sp>
      <p:sp>
        <p:nvSpPr>
          <p:cNvPr id="3" name="TextBox 2"/>
          <p:cNvSpPr txBox="1"/>
          <p:nvPr/>
        </p:nvSpPr>
        <p:spPr>
          <a:xfrm>
            <a:off x="9422974" y="5012346"/>
            <a:ext cx="543739" cy="307777"/>
          </a:xfrm>
          <a:prstGeom prst="rect">
            <a:avLst/>
          </a:prstGeom>
          <a:noFill/>
        </p:spPr>
        <p:txBody>
          <a:bodyPr wrap="none" rtlCol="0">
            <a:spAutoFit/>
          </a:bodyPr>
          <a:lstStyle/>
          <a:p>
            <a:r>
              <a:rPr lang="en-NZ" sz="1400" dirty="0" err="1">
                <a:solidFill>
                  <a:schemeClr val="bg1"/>
                </a:solidFill>
              </a:rPr>
              <a:t>C2C</a:t>
            </a:r>
            <a:endParaRPr lang="en-NZ" sz="1400" dirty="0">
              <a:solidFill>
                <a:schemeClr val="bg1"/>
              </a:solidFill>
            </a:endParaRPr>
          </a:p>
        </p:txBody>
      </p:sp>
      <p:sp>
        <p:nvSpPr>
          <p:cNvPr id="4" name="Title 3"/>
          <p:cNvSpPr>
            <a:spLocks noGrp="1"/>
          </p:cNvSpPr>
          <p:nvPr>
            <p:ph type="title"/>
          </p:nvPr>
        </p:nvSpPr>
        <p:spPr>
          <a:xfrm>
            <a:off x="1788827" y="207725"/>
            <a:ext cx="7854241" cy="652084"/>
          </a:xfrm>
        </p:spPr>
        <p:txBody>
          <a:bodyPr>
            <a:normAutofit fontScale="90000"/>
          </a:bodyPr>
          <a:lstStyle/>
          <a:p>
            <a:r>
              <a:rPr lang="fr-FR" b="1" dirty="0"/>
              <a:t>E-Commerce Merchant </a:t>
            </a:r>
            <a:r>
              <a:rPr lang="fr-FR" b="1" dirty="0" err="1"/>
              <a:t>Companies</a:t>
            </a:r>
            <a:r>
              <a:rPr lang="fr-FR" b="1" dirty="0"/>
              <a:t> </a:t>
            </a:r>
            <a:endParaRPr lang="fr-FR" dirty="0"/>
          </a:p>
        </p:txBody>
      </p:sp>
      <p:sp>
        <p:nvSpPr>
          <p:cNvPr id="5" name="Content Placeholder 4"/>
          <p:cNvSpPr>
            <a:spLocks noGrp="1"/>
          </p:cNvSpPr>
          <p:nvPr>
            <p:ph idx="1"/>
          </p:nvPr>
        </p:nvSpPr>
        <p:spPr>
          <a:xfrm>
            <a:off x="1788828" y="1091822"/>
            <a:ext cx="8102424" cy="4614807"/>
          </a:xfrm>
        </p:spPr>
        <p:txBody>
          <a:bodyPr/>
          <a:lstStyle/>
          <a:p>
            <a:r>
              <a:rPr lang="en-US" dirty="0"/>
              <a:t>Merchant companies:</a:t>
            </a:r>
          </a:p>
        </p:txBody>
      </p:sp>
    </p:spTree>
    <p:extLst>
      <p:ext uri="{BB962C8B-B14F-4D97-AF65-F5344CB8AC3E}">
        <p14:creationId xmlns:p14="http://schemas.microsoft.com/office/powerpoint/2010/main" val="153527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err="1"/>
              <a:t>Nonmerchant</a:t>
            </a:r>
            <a:r>
              <a:rPr lang="fr-FR" b="1" dirty="0"/>
              <a:t> E-Commerce </a:t>
            </a:r>
            <a:endParaRPr lang="fr-FR" dirty="0"/>
          </a:p>
        </p:txBody>
      </p:sp>
      <p:pic>
        <p:nvPicPr>
          <p:cNvPr id="6" name="Content Placeholder 5"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l="56103" t="13938" r="915" b="562"/>
          <a:stretch/>
        </p:blipFill>
        <p:spPr>
          <a:xfrm>
            <a:off x="3111799" y="1849581"/>
            <a:ext cx="3151909" cy="1579419"/>
          </a:xfrm>
        </p:spPr>
      </p:pic>
      <p:sp>
        <p:nvSpPr>
          <p:cNvPr id="5" name="Slide Number Placeholder 4"/>
          <p:cNvSpPr>
            <a:spLocks noGrp="1"/>
          </p:cNvSpPr>
          <p:nvPr>
            <p:ph type="sldNum" sz="quarter" idx="4294967295"/>
          </p:nvPr>
        </p:nvSpPr>
        <p:spPr>
          <a:xfrm>
            <a:off x="7968676" y="6041364"/>
            <a:ext cx="512638" cy="365125"/>
          </a:xfrm>
        </p:spPr>
        <p:txBody>
          <a:bodyPr/>
          <a:lstStyle/>
          <a:p>
            <a:fld id="{DFCBF4B0-CFD9-41BA-A4C9-E1825CE4B9D2}" type="slidenum">
              <a:rPr lang="en-GB" smtClean="0"/>
              <a:pPr/>
              <a:t>4</a:t>
            </a:fld>
            <a:endParaRPr lang="en-GB"/>
          </a:p>
        </p:txBody>
      </p:sp>
      <p:sp>
        <p:nvSpPr>
          <p:cNvPr id="8" name="Content Placeholder 2"/>
          <p:cNvSpPr txBox="1">
            <a:spLocks/>
          </p:cNvSpPr>
          <p:nvPr/>
        </p:nvSpPr>
        <p:spPr>
          <a:xfrm>
            <a:off x="1828722" y="3676866"/>
            <a:ext cx="7562851" cy="2729623"/>
          </a:xfrm>
          <a:prstGeom prst="rect">
            <a:avLst/>
          </a:prstGeom>
        </p:spPr>
        <p:txBody>
          <a:bodyPr vert="horz" lIns="91440" tIns="45720" rIns="91440" bIns="45720" rtlCol="0">
            <a:noAutofit/>
          </a:bodyPr>
          <a:lstStyle>
            <a:lvl1pPr marL="342866" indent="-342866" algn="just" defTabSz="457154"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876" indent="-285722" algn="just" defTabSz="457154" rtl="0" eaLnBrk="1" latinLnBrk="0" hangingPunct="1">
              <a:spcBef>
                <a:spcPts val="1000"/>
              </a:spcBef>
              <a:spcAft>
                <a:spcPts val="0"/>
              </a:spcAft>
              <a:buClr>
                <a:schemeClr val="accent1"/>
              </a:buClr>
              <a:buSzPct val="80000"/>
              <a:buFont typeface="Wingdings" panose="05000000000000000000" pitchFamily="2" charset="2"/>
              <a:buChar char="Ø"/>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2887" indent="-228578" algn="just" defTabSz="457154" rtl="0" eaLnBrk="1" latinLnBrk="0" hangingPunct="1">
              <a:spcBef>
                <a:spcPts val="1000"/>
              </a:spcBef>
              <a:spcAft>
                <a:spcPts val="0"/>
              </a:spcAft>
              <a:buClr>
                <a:schemeClr val="accent1"/>
              </a:buClr>
              <a:buSzPct val="80000"/>
              <a:buFont typeface="Wingdings" panose="05000000000000000000" pitchFamily="2" charset="2"/>
              <a:buChar char="q"/>
              <a:defRPr sz="21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542905" indent="-171442" algn="just" defTabSz="457154" rtl="0" eaLnBrk="1" latinLnBrk="0" hangingPunct="1">
              <a:spcBef>
                <a:spcPts val="1000"/>
              </a:spcBef>
              <a:spcAft>
                <a:spcPts val="0"/>
              </a:spcAft>
              <a:buClr>
                <a:schemeClr val="accent1"/>
              </a:buClr>
              <a:buSzPct val="80000"/>
              <a:buFont typeface="Courier New" panose="02070309020205020404" pitchFamily="49" charset="0"/>
              <a:buChar char="o"/>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206" indent="-228588" algn="just" defTabSz="457154" rtl="0" eaLnBrk="1" latinLnBrk="0" hangingPunct="1">
              <a:spcBef>
                <a:spcPts val="1000"/>
              </a:spcBef>
              <a:spcAft>
                <a:spcPts val="0"/>
              </a:spcAft>
              <a:buClr>
                <a:schemeClr val="accent1"/>
              </a:buClr>
              <a:buSzPct val="80000"/>
              <a:buFont typeface="Wingdings" panose="05000000000000000000" pitchFamily="2"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348" indent="-228578"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504" indent="-228578"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658" indent="-228578"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812" indent="-228578"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a:latin typeface="+mn-lt"/>
              </a:rPr>
              <a:t>Auctions</a:t>
            </a:r>
            <a:r>
              <a:rPr lang="en-US" sz="2400" dirty="0">
                <a:latin typeface="+mn-lt"/>
              </a:rPr>
              <a:t>: match buyers and sellers by using an e-commerce version of a standard auction </a:t>
            </a:r>
          </a:p>
          <a:p>
            <a:r>
              <a:rPr lang="en-US" sz="2400" b="1" dirty="0">
                <a:latin typeface="+mn-lt"/>
              </a:rPr>
              <a:t>Clearing house: </a:t>
            </a:r>
            <a:r>
              <a:rPr lang="en-US" sz="2400" dirty="0">
                <a:latin typeface="+mn-lt"/>
              </a:rPr>
              <a:t>provide goods and services at a stated price and arrange for the delivery of the goods, but they never take title. </a:t>
            </a:r>
          </a:p>
          <a:p>
            <a:r>
              <a:rPr lang="en-US" sz="2400" b="1" dirty="0">
                <a:latin typeface="+mn-lt"/>
              </a:rPr>
              <a:t>Exchanges</a:t>
            </a:r>
            <a:r>
              <a:rPr lang="en-US" sz="2400" dirty="0">
                <a:latin typeface="+mn-lt"/>
              </a:rPr>
              <a:t>: matches buyers and sellers </a:t>
            </a:r>
          </a:p>
        </p:txBody>
      </p:sp>
    </p:spTree>
    <p:extLst>
      <p:ext uri="{BB962C8B-B14F-4D97-AF65-F5344CB8AC3E}">
        <p14:creationId xmlns:p14="http://schemas.microsoft.com/office/powerpoint/2010/main" val="42274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556" y="630512"/>
            <a:ext cx="10727638" cy="652084"/>
          </a:xfrm>
        </p:spPr>
        <p:txBody>
          <a:bodyPr>
            <a:normAutofit fontScale="90000"/>
          </a:bodyPr>
          <a:lstStyle/>
          <a:p>
            <a:r>
              <a:rPr lang="en-US" dirty="0"/>
              <a:t>Unique Features of E-commerce Technology</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897422"/>
              </p:ext>
            </p:extLst>
          </p:nvPr>
        </p:nvGraphicFramePr>
        <p:xfrm>
          <a:off x="1788827" y="1485541"/>
          <a:ext cx="8265181" cy="5081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1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itchFamily="18" charset="0"/>
              </a:rPr>
              <a:t>Ubiquity</a:t>
            </a:r>
            <a:endParaRPr lang="en-US" dirty="0"/>
          </a:p>
        </p:txBody>
      </p:sp>
      <p:sp>
        <p:nvSpPr>
          <p:cNvPr id="3" name="Content Placeholder 2"/>
          <p:cNvSpPr>
            <a:spLocks noGrp="1"/>
          </p:cNvSpPr>
          <p:nvPr>
            <p:ph idx="1"/>
          </p:nvPr>
        </p:nvSpPr>
        <p:spPr/>
        <p:txBody>
          <a:bodyPr/>
          <a:lstStyle/>
          <a:p>
            <a:r>
              <a:rPr lang="en-US" dirty="0"/>
              <a:t>Internet/Web technology available everywhere: work, home, and so on, anytime.  </a:t>
            </a:r>
          </a:p>
          <a:p>
            <a:pPr marL="342900" lvl="1" indent="-342900"/>
            <a:r>
              <a:rPr lang="en-US" sz="2800" dirty="0"/>
              <a:t>Effects</a:t>
            </a:r>
            <a:r>
              <a:rPr lang="en-US" dirty="0"/>
              <a:t>: </a:t>
            </a:r>
          </a:p>
          <a:p>
            <a:pPr marL="742950" lvl="2" indent="-342900"/>
            <a:r>
              <a:rPr lang="en-US" sz="2400" dirty="0"/>
              <a:t>Marketplace removed from temporal, geographic locations to become “</a:t>
            </a:r>
            <a:r>
              <a:rPr lang="en-US" sz="2400" dirty="0" err="1"/>
              <a:t>marketspace</a:t>
            </a:r>
            <a:r>
              <a:rPr lang="en-US" sz="2400" dirty="0"/>
              <a:t>”</a:t>
            </a:r>
          </a:p>
          <a:p>
            <a:pPr marL="742950" lvl="2" indent="-342900"/>
            <a:r>
              <a:rPr lang="en-US" sz="2400" dirty="0"/>
              <a:t>Enhanced customer convenience and reduced shopping costs</a:t>
            </a:r>
          </a:p>
        </p:txBody>
      </p:sp>
    </p:spTree>
    <p:extLst>
      <p:ext uri="{BB962C8B-B14F-4D97-AF65-F5344CB8AC3E}">
        <p14:creationId xmlns:p14="http://schemas.microsoft.com/office/powerpoint/2010/main" val="114617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cs typeface="Times New Roman" pitchFamily="18" charset="0"/>
              </a:rPr>
              <a:t>Information density</a:t>
            </a:r>
            <a:endParaRPr lang="en-US" dirty="0"/>
          </a:p>
        </p:txBody>
      </p:sp>
      <p:sp>
        <p:nvSpPr>
          <p:cNvPr id="3" name="Content Placeholder 2"/>
          <p:cNvSpPr>
            <a:spLocks noGrp="1"/>
          </p:cNvSpPr>
          <p:nvPr>
            <p:ph idx="1"/>
          </p:nvPr>
        </p:nvSpPr>
        <p:spPr/>
        <p:txBody>
          <a:bodyPr/>
          <a:lstStyle/>
          <a:p>
            <a:r>
              <a:rPr lang="en-US" dirty="0"/>
              <a:t>Large increases in information density—the total amount and quality of information available to all market participants</a:t>
            </a:r>
          </a:p>
          <a:p>
            <a:r>
              <a:rPr lang="en-US" dirty="0"/>
              <a:t>Effects:</a:t>
            </a:r>
          </a:p>
          <a:p>
            <a:pPr lvl="1"/>
            <a:r>
              <a:rPr lang="en-US" dirty="0"/>
              <a:t>Greater price transparency</a:t>
            </a:r>
          </a:p>
          <a:p>
            <a:pPr lvl="1"/>
            <a:r>
              <a:rPr lang="en-US" dirty="0"/>
              <a:t>Greater cost transparency</a:t>
            </a:r>
          </a:p>
          <a:p>
            <a:pPr lvl="1"/>
            <a:r>
              <a:rPr lang="en-US" dirty="0"/>
              <a:t>Enables merchants to engage in price discrimination</a:t>
            </a:r>
          </a:p>
          <a:p>
            <a:endParaRPr lang="en-US" dirty="0"/>
          </a:p>
        </p:txBody>
      </p:sp>
    </p:spTree>
    <p:extLst>
      <p:ext uri="{BB962C8B-B14F-4D97-AF65-F5344CB8AC3E}">
        <p14:creationId xmlns:p14="http://schemas.microsoft.com/office/powerpoint/2010/main" val="126382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cs typeface="Times New Roman" pitchFamily="18" charset="0"/>
              </a:rPr>
              <a:t>Global reach</a:t>
            </a:r>
            <a:endParaRPr lang="en-US" dirty="0"/>
          </a:p>
        </p:txBody>
      </p:sp>
      <p:sp>
        <p:nvSpPr>
          <p:cNvPr id="3" name="Content Placeholder 2"/>
          <p:cNvSpPr>
            <a:spLocks noGrp="1"/>
          </p:cNvSpPr>
          <p:nvPr>
            <p:ph idx="1"/>
          </p:nvPr>
        </p:nvSpPr>
        <p:spPr/>
        <p:txBody>
          <a:bodyPr/>
          <a:lstStyle/>
          <a:p>
            <a:r>
              <a:rPr lang="en-US" dirty="0"/>
              <a:t>The technology reaches across national boundaries, around Earth</a:t>
            </a:r>
          </a:p>
          <a:p>
            <a:r>
              <a:rPr lang="en-US" dirty="0"/>
              <a:t>Effects: </a:t>
            </a:r>
          </a:p>
          <a:p>
            <a:pPr lvl="1"/>
            <a:r>
              <a:rPr lang="en-US" dirty="0"/>
              <a:t>Commerce enabled across cultural and national boundaries seamlessly and without modification.</a:t>
            </a:r>
          </a:p>
          <a:p>
            <a:pPr lvl="1"/>
            <a:r>
              <a:rPr lang="en-US" dirty="0" err="1"/>
              <a:t>Marketspace</a:t>
            </a:r>
            <a:r>
              <a:rPr lang="en-US" dirty="0"/>
              <a:t> includes, potentially, billions of consumers and millions of businesses  worldwide.</a:t>
            </a:r>
          </a:p>
          <a:p>
            <a:endParaRPr lang="en-US" dirty="0"/>
          </a:p>
        </p:txBody>
      </p:sp>
    </p:spTree>
    <p:extLst>
      <p:ext uri="{BB962C8B-B14F-4D97-AF65-F5344CB8AC3E}">
        <p14:creationId xmlns:p14="http://schemas.microsoft.com/office/powerpoint/2010/main" val="317634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cs typeface="Times New Roman" pitchFamily="18" charset="0"/>
              </a:rPr>
              <a:t>Universal standards</a:t>
            </a:r>
            <a:endParaRPr lang="en-US" dirty="0"/>
          </a:p>
        </p:txBody>
      </p:sp>
      <p:sp>
        <p:nvSpPr>
          <p:cNvPr id="3" name="Content Placeholder 2"/>
          <p:cNvSpPr>
            <a:spLocks noGrp="1"/>
          </p:cNvSpPr>
          <p:nvPr>
            <p:ph idx="1"/>
          </p:nvPr>
        </p:nvSpPr>
        <p:spPr/>
        <p:txBody>
          <a:bodyPr>
            <a:normAutofit/>
          </a:bodyPr>
          <a:lstStyle/>
          <a:p>
            <a:r>
              <a:rPr lang="en-US" dirty="0"/>
              <a:t>One set of technology standards: Internet standards</a:t>
            </a:r>
          </a:p>
          <a:p>
            <a:r>
              <a:rPr lang="en-US" dirty="0"/>
              <a:t>Effects:  </a:t>
            </a:r>
          </a:p>
          <a:p>
            <a:pPr lvl="1"/>
            <a:r>
              <a:rPr lang="en-US" dirty="0"/>
              <a:t>Disparate computer systems easily communicate with one another.</a:t>
            </a:r>
          </a:p>
          <a:p>
            <a:pPr lvl="1"/>
            <a:r>
              <a:rPr lang="en-US" dirty="0"/>
              <a:t>Lower market entry costs;  costs merchants must pay to bring goods to market. </a:t>
            </a:r>
          </a:p>
          <a:p>
            <a:pPr lvl="1"/>
            <a:r>
              <a:rPr lang="en-US" dirty="0"/>
              <a:t>Lower consumers’ search costs-effort required to find suitable products.</a:t>
            </a:r>
          </a:p>
          <a:p>
            <a:endParaRPr lang="en-US" dirty="0"/>
          </a:p>
        </p:txBody>
      </p:sp>
    </p:spTree>
    <p:extLst>
      <p:ext uri="{BB962C8B-B14F-4D97-AF65-F5344CB8AC3E}">
        <p14:creationId xmlns:p14="http://schemas.microsoft.com/office/powerpoint/2010/main" val="189861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TotalTime>
  <Words>1167</Words>
  <Application>Microsoft Office PowerPoint</Application>
  <PresentationFormat>Widescreen</PresentationFormat>
  <Paragraphs>138</Paragraphs>
  <Slides>25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Display</vt:lpstr>
      <vt:lpstr>Arial</vt:lpstr>
      <vt:lpstr>Garamond</vt:lpstr>
      <vt:lpstr>Times New Roman</vt:lpstr>
      <vt:lpstr>Verdana</vt:lpstr>
      <vt:lpstr>Wingdings</vt:lpstr>
      <vt:lpstr>Office Theme</vt:lpstr>
      <vt:lpstr>E-commerce </vt:lpstr>
      <vt:lpstr>E-Commerce Company categories </vt:lpstr>
      <vt:lpstr>E-Commerce Merchant Companies </vt:lpstr>
      <vt:lpstr>Nonmerchant E-Commerce </vt:lpstr>
      <vt:lpstr>Unique Features of E-commerce Technology </vt:lpstr>
      <vt:lpstr>Ubiquity</vt:lpstr>
      <vt:lpstr>Information density</vt:lpstr>
      <vt:lpstr>Global reach</vt:lpstr>
      <vt:lpstr>Universal standards</vt:lpstr>
      <vt:lpstr>Richness</vt:lpstr>
      <vt:lpstr>Social technology </vt:lpstr>
      <vt:lpstr>Interactivity</vt:lpstr>
      <vt:lpstr>Personalization/Customization </vt:lpstr>
      <vt:lpstr>How Does E-Commerce Improve Market Efficiency?  </vt:lpstr>
      <vt:lpstr>How Does E-Commerce Improve Market Efficiency?  </vt:lpstr>
      <vt:lpstr>Business models</vt:lpstr>
      <vt:lpstr>Payment method</vt:lpstr>
      <vt:lpstr>E-commerce Revenue Models</vt:lpstr>
      <vt:lpstr>Web 2.0 </vt:lpstr>
      <vt:lpstr>How Can Businesses Benefit from Web 2.0?   </vt:lpstr>
      <vt:lpstr>How Do Social Networks Add Value to Businesses?  </vt:lpstr>
      <vt:lpstr>Using Social Networking to Increase the Number of Relationships</vt:lpstr>
      <vt:lpstr>Using Social Networks to Increase the Strength of Relationships  </vt:lpstr>
      <vt:lpstr>Feature of Social commerce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htttuyen@gmail.com</dc:creator>
  <cp:lastModifiedBy>htttuyen@gmail.com</cp:lastModifiedBy>
  <cp:revision>1</cp:revision>
  <dcterms:created xsi:type="dcterms:W3CDTF">2024-10-07T23:52:55Z</dcterms:created>
  <dcterms:modified xsi:type="dcterms:W3CDTF">2024-10-08T01:06:27Z</dcterms:modified>
</cp:coreProperties>
</file>