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69" r:id="rId2"/>
    <p:sldId id="493" r:id="rId3"/>
    <p:sldId id="521" r:id="rId4"/>
    <p:sldId id="503" r:id="rId5"/>
    <p:sldId id="504" r:id="rId6"/>
    <p:sldId id="495" r:id="rId7"/>
    <p:sldId id="496" r:id="rId8"/>
    <p:sldId id="497" r:id="rId9"/>
    <p:sldId id="498" r:id="rId10"/>
    <p:sldId id="499" r:id="rId11"/>
    <p:sldId id="501" r:id="rId12"/>
    <p:sldId id="554" r:id="rId13"/>
    <p:sldId id="555" r:id="rId14"/>
    <p:sldId id="557" r:id="rId15"/>
    <p:sldId id="558" r:id="rId16"/>
    <p:sldId id="559" r:id="rId17"/>
    <p:sldId id="560" r:id="rId18"/>
    <p:sldId id="526" r:id="rId19"/>
    <p:sldId id="556" r:id="rId20"/>
    <p:sldId id="561" r:id="rId21"/>
    <p:sldId id="534" r:id="rId22"/>
    <p:sldId id="535" r:id="rId23"/>
    <p:sldId id="536" r:id="rId24"/>
    <p:sldId id="537" r:id="rId25"/>
    <p:sldId id="539" r:id="rId26"/>
    <p:sldId id="540" r:id="rId27"/>
    <p:sldId id="562" r:id="rId28"/>
    <p:sldId id="528" r:id="rId29"/>
    <p:sldId id="543" r:id="rId30"/>
    <p:sldId id="544" r:id="rId31"/>
    <p:sldId id="546" r:id="rId32"/>
    <p:sldId id="547" r:id="rId33"/>
    <p:sldId id="548" r:id="rId34"/>
    <p:sldId id="550" r:id="rId35"/>
    <p:sldId id="552" r:id="rId36"/>
    <p:sldId id="42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8A1C5-22F9-4D06-A734-4AA6C218B306}"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C5711-0E98-475A-94CB-538D0396E7CD}" type="slidenum">
              <a:rPr lang="en-US" smtClean="0"/>
              <a:t>‹#›</a:t>
            </a:fld>
            <a:endParaRPr lang="en-US"/>
          </a:p>
        </p:txBody>
      </p:sp>
    </p:spTree>
    <p:extLst>
      <p:ext uri="{BB962C8B-B14F-4D97-AF65-F5344CB8AC3E}">
        <p14:creationId xmlns:p14="http://schemas.microsoft.com/office/powerpoint/2010/main" val="4163419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spcBef>
                <a:spcPct val="0"/>
              </a:spcBef>
              <a:buFontTx/>
              <a:buChar char="•"/>
            </a:pPr>
            <a:r>
              <a:rPr lang="en-US" dirty="0"/>
              <a:t>CRM is a suite of applications, a database, and a set of inherent processes for managing all interactions with a customer from lead generation to customer service. Every contact and transaction with customer is recorded in CRM database.</a:t>
            </a:r>
          </a:p>
          <a:p>
            <a:pPr marL="171450" marR="0" indent="-171450" algn="l" defTabSz="457200" rtl="0" eaLnBrk="1" fontAlgn="auto" latinLnBrk="0" hangingPunct="1">
              <a:lnSpc>
                <a:spcPct val="100000"/>
              </a:lnSpc>
              <a:spcBef>
                <a:spcPct val="0"/>
              </a:spcBef>
              <a:spcAft>
                <a:spcPts val="0"/>
              </a:spcAft>
              <a:buClrTx/>
              <a:buSzTx/>
              <a:buFontTx/>
              <a:buChar char="•"/>
              <a:tabLst/>
              <a:defRPr/>
            </a:pPr>
            <a:r>
              <a:rPr lang="en-US" sz="1200" b="1" kern="1200" dirty="0">
                <a:solidFill>
                  <a:schemeClr val="tx1"/>
                </a:solidFill>
                <a:effectLst/>
                <a:latin typeface="+mn-lt"/>
                <a:ea typeface="+mn-ea"/>
                <a:cs typeface="+mn-cs"/>
              </a:rPr>
              <a:t>inherent processes</a:t>
            </a:r>
            <a:r>
              <a:rPr lang="en-US" sz="1200" kern="1200" dirty="0">
                <a:solidFill>
                  <a:schemeClr val="tx1"/>
                </a:solidFill>
                <a:effectLst/>
                <a:latin typeface="+mn-lt"/>
                <a:ea typeface="+mn-ea"/>
                <a:cs typeface="+mn-cs"/>
              </a:rPr>
              <a:t>: predesigned procedures for using the software products </a:t>
            </a:r>
            <a:endParaRPr lang="en-US" sz="1000" dirty="0"/>
          </a:p>
          <a:p>
            <a:pPr marL="171450" indent="-171450">
              <a:spcBef>
                <a:spcPct val="0"/>
              </a:spcBef>
              <a:buFontTx/>
              <a:buChar char="•"/>
            </a:pPr>
            <a:endParaRPr lang="en-US" sz="1000" dirty="0"/>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C61954D-6F13-4038-8780-5E03FA945FC0}" type="slidenum">
              <a:rPr lang="en-US">
                <a:cs typeface="Arial" charset="0"/>
              </a:rPr>
              <a:pPr fontAlgn="base">
                <a:spcBef>
                  <a:spcPct val="0"/>
                </a:spcBef>
                <a:spcAft>
                  <a:spcPct val="0"/>
                </a:spcAft>
              </a:pPr>
              <a:t>15</a:t>
            </a:fld>
            <a:endParaRPr lang="en-US" dirty="0">
              <a:cs typeface="Arial" charset="0"/>
            </a:endParaRPr>
          </a:p>
        </p:txBody>
      </p:sp>
    </p:spTree>
    <p:extLst>
      <p:ext uri="{BB962C8B-B14F-4D97-AF65-F5344CB8AC3E}">
        <p14:creationId xmlns:p14="http://schemas.microsoft.com/office/powerpoint/2010/main" val="2735461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171450" indent="-171450" fontAlgn="auto">
              <a:spcBef>
                <a:spcPts val="0"/>
              </a:spcBef>
              <a:spcAft>
                <a:spcPts val="0"/>
              </a:spcAft>
              <a:buFont typeface="Arial" pitchFamily="34" charset="0"/>
              <a:buChar char="•"/>
              <a:defRPr/>
            </a:pPr>
            <a:r>
              <a:rPr lang="en-US" dirty="0"/>
              <a:t>Marketing sends messages to target market to attract customer prospects. When prospects order, they become customers who need to be supported. Additionally, relationship management processes increase the value of existing customers by selling them more products.</a:t>
            </a:r>
          </a:p>
          <a:p>
            <a:pPr marL="171450" indent="-171450" fontAlgn="auto">
              <a:spcBef>
                <a:spcPts val="0"/>
              </a:spcBef>
              <a:spcAft>
                <a:spcPts val="0"/>
              </a:spcAft>
              <a:buFont typeface="Arial" pitchFamily="34" charset="0"/>
              <a:buChar char="•"/>
              <a:defRPr/>
            </a:pPr>
            <a:r>
              <a:rPr lang="en-US" dirty="0"/>
              <a:t>Over time, organization loses some customers. When this occurs, win-back processes categorize customers according to their value and attempt to win back and turn them into high-value customers.</a:t>
            </a:r>
          </a:p>
          <a:p>
            <a:pPr fontAlgn="auto">
              <a:spcBef>
                <a:spcPts val="0"/>
              </a:spcBef>
              <a:spcAft>
                <a:spcPts val="0"/>
              </a:spcAft>
              <a:defRPr/>
            </a:pPr>
            <a:endParaRPr lang="en-US" dirty="0"/>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61521F9-4227-47F0-91F7-14DC6C79F888}" type="slidenum">
              <a:rPr lang="en-US">
                <a:cs typeface="Arial" charset="0"/>
              </a:rPr>
              <a:pPr fontAlgn="base">
                <a:spcBef>
                  <a:spcPct val="0"/>
                </a:spcBef>
                <a:spcAft>
                  <a:spcPct val="0"/>
                </a:spcAft>
              </a:pPr>
              <a:t>16</a:t>
            </a:fld>
            <a:endParaRPr lang="en-US" dirty="0">
              <a:cs typeface="Arial" charset="0"/>
            </a:endParaRPr>
          </a:p>
        </p:txBody>
      </p:sp>
    </p:spTree>
    <p:extLst>
      <p:ext uri="{BB962C8B-B14F-4D97-AF65-F5344CB8AC3E}">
        <p14:creationId xmlns:p14="http://schemas.microsoft.com/office/powerpoint/2010/main" val="4210813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171450" indent="-171450" fontAlgn="auto">
              <a:spcBef>
                <a:spcPts val="0"/>
              </a:spcBef>
              <a:spcAft>
                <a:spcPts val="0"/>
              </a:spcAft>
              <a:buFont typeface="Arial" pitchFamily="34" charset="0"/>
              <a:buChar char="•"/>
              <a:defRPr/>
            </a:pPr>
            <a:r>
              <a:rPr lang="en-US" dirty="0"/>
              <a:t>CRM components exist for each stage of the customer life cycle. As shown, all applications process a common customer database. This design eliminates duplicated customer data and removes the possibility of inconsistent data. It also means that each department knows what has been happening with the customer at other departments.</a:t>
            </a:r>
          </a:p>
          <a:p>
            <a:pPr fontAlgn="auto">
              <a:spcBef>
                <a:spcPts val="0"/>
              </a:spcBef>
              <a:spcAft>
                <a:spcPts val="0"/>
              </a:spcAft>
              <a:defRPr/>
            </a:pPr>
            <a:endParaRPr lang="en-US" dirty="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E51262D-D53D-40D4-9CAE-8F5581D51593}" type="slidenum">
              <a:rPr lang="en-US">
                <a:cs typeface="Arial" charset="0"/>
              </a:rPr>
              <a:pPr fontAlgn="base">
                <a:spcBef>
                  <a:spcPct val="0"/>
                </a:spcBef>
                <a:spcAft>
                  <a:spcPct val="0"/>
                </a:spcAft>
              </a:pPr>
              <a:t>17</a:t>
            </a:fld>
            <a:endParaRPr lang="en-US" dirty="0">
              <a:cs typeface="Arial" charset="0"/>
            </a:endParaRPr>
          </a:p>
        </p:txBody>
      </p:sp>
    </p:spTree>
    <p:extLst>
      <p:ext uri="{BB962C8B-B14F-4D97-AF65-F5344CB8AC3E}">
        <p14:creationId xmlns:p14="http://schemas.microsoft.com/office/powerpoint/2010/main" val="2466869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inherent processes</a:t>
            </a:r>
            <a:r>
              <a:rPr lang="en-US" sz="1200" kern="1200" dirty="0">
                <a:solidFill>
                  <a:schemeClr val="tx1"/>
                </a:solidFill>
                <a:effectLst/>
                <a:latin typeface="+mn-lt"/>
                <a:ea typeface="+mn-ea"/>
                <a:cs typeface="+mn-cs"/>
              </a:rPr>
              <a:t>: predesigned procedures for using the software products </a:t>
            </a:r>
            <a:endParaRPr lang="en-US" sz="1000" dirty="0"/>
          </a:p>
          <a:p>
            <a:endParaRPr lang="en-US" dirty="0"/>
          </a:p>
        </p:txBody>
      </p:sp>
      <p:sp>
        <p:nvSpPr>
          <p:cNvPr id="4" name="Slide Number Placeholder 3"/>
          <p:cNvSpPr>
            <a:spLocks noGrp="1"/>
          </p:cNvSpPr>
          <p:nvPr>
            <p:ph type="sldNum" sz="quarter" idx="10"/>
          </p:nvPr>
        </p:nvSpPr>
        <p:spPr/>
        <p:txBody>
          <a:bodyPr/>
          <a:lstStyle/>
          <a:p>
            <a:fld id="{6845373F-DBC2-C84C-856B-6C780F63FA5B}" type="slidenum">
              <a:rPr lang="en-US" smtClean="0"/>
              <a:t>19</a:t>
            </a:fld>
            <a:endParaRPr lang="en-US"/>
          </a:p>
        </p:txBody>
      </p:sp>
    </p:spTree>
    <p:extLst>
      <p:ext uri="{BB962C8B-B14F-4D97-AF65-F5344CB8AC3E}">
        <p14:creationId xmlns:p14="http://schemas.microsoft.com/office/powerpoint/2010/main" val="2732732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t>Supply chain (procurement, sales order processing, inventory management, supplier management, and related activities).</a:t>
            </a:r>
          </a:p>
          <a:p>
            <a:pPr marL="171450" indent="-171450">
              <a:buFont typeface="Arial" pitchFamily="34" charset="0"/>
              <a:buChar char="•"/>
            </a:pPr>
            <a:r>
              <a:rPr lang="en-US" dirty="0"/>
              <a:t>Manufacturing (scheduling, capacity planning, quality control, bill of materials, and related activities).</a:t>
            </a:r>
          </a:p>
          <a:p>
            <a:pPr marL="171450" indent="-171450">
              <a:buFont typeface="Arial" pitchFamily="34" charset="0"/>
              <a:buChar char="•"/>
            </a:pPr>
            <a:r>
              <a:rPr lang="en-US" dirty="0"/>
              <a:t>CRM (sales prospecting, customer management, marketing, customer support, call center support).</a:t>
            </a:r>
          </a:p>
          <a:p>
            <a:pPr marL="171450" indent="-171450">
              <a:buFont typeface="Arial" pitchFamily="34" charset="0"/>
              <a:buChar char="•"/>
            </a:pPr>
            <a:r>
              <a:rPr lang="en-US" dirty="0"/>
              <a:t>Human resources (payroll, time and attendance, HR management, commission calculations, benefits administration, and related activities).</a:t>
            </a:r>
          </a:p>
          <a:p>
            <a:pPr marL="171450" indent="-171450">
              <a:buFont typeface="Arial" pitchFamily="34" charset="0"/>
              <a:buChar char="•"/>
            </a:pPr>
            <a:r>
              <a:rPr lang="en-US" dirty="0"/>
              <a:t>Accounting (general ledger, accounts receivable, accounts payable, cash management, fixed asset accounting).</a:t>
            </a:r>
          </a:p>
          <a:p>
            <a:endParaRPr lang="en-US" dirty="0"/>
          </a:p>
        </p:txBody>
      </p:sp>
      <p:sp>
        <p:nvSpPr>
          <p:cNvPr id="4" name="Slide Number Placeholder 3"/>
          <p:cNvSpPr>
            <a:spLocks noGrp="1"/>
          </p:cNvSpPr>
          <p:nvPr>
            <p:ph type="sldNum" sz="quarter" idx="10"/>
          </p:nvPr>
        </p:nvSpPr>
        <p:spPr/>
        <p:txBody>
          <a:bodyPr/>
          <a:lstStyle/>
          <a:p>
            <a:fld id="{6845373F-DBC2-C84C-856B-6C780F63FA5B}" type="slidenum">
              <a:rPr lang="en-US" smtClean="0"/>
              <a:t>20</a:t>
            </a:fld>
            <a:endParaRPr lang="en-US"/>
          </a:p>
        </p:txBody>
      </p:sp>
    </p:spTree>
    <p:extLst>
      <p:ext uri="{BB962C8B-B14F-4D97-AF65-F5344CB8AC3E}">
        <p14:creationId xmlns:p14="http://schemas.microsoft.com/office/powerpoint/2010/main" val="2841972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171450" indent="-171450" fontAlgn="auto">
              <a:spcBef>
                <a:spcPts val="0"/>
              </a:spcBef>
              <a:spcAft>
                <a:spcPts val="0"/>
              </a:spcAft>
              <a:buFont typeface="Arial" pitchFamily="34" charset="0"/>
              <a:buChar char="•"/>
              <a:defRPr/>
            </a:pPr>
            <a:r>
              <a:rPr lang="en-US" dirty="0"/>
              <a:t>This diagram represents processes used by a bicycle manufacturer. There are five non-integrated databases. Assume that the company has a separate accounting system (not shown) that is not integrated. With such a pre-ERP system, financial statements are always outdated and weeks late.</a:t>
            </a:r>
          </a:p>
          <a:p>
            <a:pPr fontAlgn="auto">
              <a:spcBef>
                <a:spcPts val="0"/>
              </a:spcBef>
              <a:spcAft>
                <a:spcPts val="0"/>
              </a:spcAft>
              <a:defRPr/>
            </a:pPr>
            <a:endParaRPr lang="en-US" dirty="0"/>
          </a:p>
        </p:txBody>
      </p:sp>
      <p:sp>
        <p:nvSpPr>
          <p:cNvPr id="481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997D719-A03C-4820-ABFE-3878027B6DFE}" type="slidenum">
              <a:rPr lang="en-US">
                <a:cs typeface="Arial" charset="0"/>
              </a:rPr>
              <a:pPr fontAlgn="base">
                <a:spcBef>
                  <a:spcPct val="0"/>
                </a:spcBef>
                <a:spcAft>
                  <a:spcPct val="0"/>
                </a:spcAft>
              </a:pPr>
              <a:t>21</a:t>
            </a:fld>
            <a:endParaRPr lang="en-US" dirty="0">
              <a:cs typeface="Arial" charset="0"/>
            </a:endParaRPr>
          </a:p>
        </p:txBody>
      </p:sp>
    </p:spTree>
    <p:extLst>
      <p:ext uri="{BB962C8B-B14F-4D97-AF65-F5344CB8AC3E}">
        <p14:creationId xmlns:p14="http://schemas.microsoft.com/office/powerpoint/2010/main" val="3357457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171450" indent="-171450" fontAlgn="auto">
              <a:spcBef>
                <a:spcPts val="0"/>
              </a:spcBef>
              <a:spcAft>
                <a:spcPts val="0"/>
              </a:spcAft>
              <a:buFont typeface="Arial" pitchFamily="34" charset="0"/>
              <a:buChar char="•"/>
              <a:defRPr/>
            </a:pPr>
            <a:r>
              <a:rPr lang="en-US" dirty="0"/>
              <a:t>All activity processed by ERP applications and consolidated data are stored in a centralized ERP database.</a:t>
            </a:r>
          </a:p>
          <a:p>
            <a:pPr fontAlgn="auto">
              <a:spcBef>
                <a:spcPts val="0"/>
              </a:spcBef>
              <a:spcAft>
                <a:spcPts val="0"/>
              </a:spcAft>
              <a:defRPr/>
            </a:pPr>
            <a:endParaRPr lang="en-US" dirty="0"/>
          </a:p>
        </p:txBody>
      </p:sp>
      <p:sp>
        <p:nvSpPr>
          <p:cNvPr id="501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6A2A8E9-7054-486B-805D-4EB26E01D5EC}" type="slidenum">
              <a:rPr lang="en-US">
                <a:cs typeface="Arial" charset="0"/>
              </a:rPr>
              <a:pPr fontAlgn="base">
                <a:spcBef>
                  <a:spcPct val="0"/>
                </a:spcBef>
                <a:spcAft>
                  <a:spcPct val="0"/>
                </a:spcAft>
              </a:pPr>
              <a:t>22</a:t>
            </a:fld>
            <a:endParaRPr lang="en-US" dirty="0">
              <a:cs typeface="Arial" charset="0"/>
            </a:endParaRPr>
          </a:p>
        </p:txBody>
      </p:sp>
    </p:spTree>
    <p:extLst>
      <p:ext uri="{BB962C8B-B14F-4D97-AF65-F5344CB8AC3E}">
        <p14:creationId xmlns:p14="http://schemas.microsoft.com/office/powerpoint/2010/main" val="1574219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spcBef>
                <a:spcPct val="0"/>
              </a:spcBef>
              <a:buFontTx/>
              <a:buChar char="•"/>
            </a:pPr>
            <a:r>
              <a:rPr lang="en-US" dirty="0"/>
              <a:t>With integration, ERP systems can display current status of critical business factors to managers and executives.</a:t>
            </a:r>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785FA31-CB40-4CC8-87F8-2E92097A14E4}" type="slidenum">
              <a:rPr lang="en-US">
                <a:cs typeface="Arial" charset="0"/>
              </a:rPr>
              <a:pPr fontAlgn="base">
                <a:spcBef>
                  <a:spcPct val="0"/>
                </a:spcBef>
                <a:spcAft>
                  <a:spcPct val="0"/>
                </a:spcAft>
              </a:pPr>
              <a:t>23</a:t>
            </a:fld>
            <a:endParaRPr lang="en-US" dirty="0">
              <a:cs typeface="Arial" charset="0"/>
            </a:endParaRPr>
          </a:p>
        </p:txBody>
      </p:sp>
    </p:spTree>
    <p:extLst>
      <p:ext uri="{BB962C8B-B14F-4D97-AF65-F5344CB8AC3E}">
        <p14:creationId xmlns:p14="http://schemas.microsoft.com/office/powerpoint/2010/main" val="2559410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73FB0588-85C6-40A1-8ACD-3CE7550F4E09}" type="slidenum">
              <a:rPr lang="en-US" smtClean="0"/>
              <a:pPr>
                <a:defRPr/>
              </a:pPr>
              <a:t>24</a:t>
            </a:fld>
            <a:endParaRPr lang="en-US" dirty="0"/>
          </a:p>
        </p:txBody>
      </p:sp>
    </p:spTree>
    <p:extLst>
      <p:ext uri="{BB962C8B-B14F-4D97-AF65-F5344CB8AC3E}">
        <p14:creationId xmlns:p14="http://schemas.microsoft.com/office/powerpoint/2010/main" val="4032312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lstStyle/>
          <a:p>
            <a:pPr marL="173038" lvl="1" indent="-173038" defTabSz="622300">
              <a:lnSpc>
                <a:spcPct val="90000"/>
              </a:lnSpc>
              <a:spcAft>
                <a:spcPct val="15000"/>
              </a:spcAft>
              <a:buFontTx/>
              <a:buChar char="••"/>
              <a:defRPr/>
            </a:pPr>
            <a:r>
              <a:rPr lang="en-US" dirty="0"/>
              <a:t>Vendor applications:  Configurable,</a:t>
            </a:r>
            <a:r>
              <a:rPr lang="en-US" baseline="0" dirty="0"/>
              <a:t> can be</a:t>
            </a:r>
            <a:r>
              <a:rPr lang="en-US" dirty="0"/>
              <a:t> altered without changing program code. Set configuration parameters specifying how ERP application programs will operate: Hourly payroll application configured to specify number of hours in standard workweek, hourly wages for different job categories, wage adjustments for overtime and holiday work, etc.</a:t>
            </a:r>
          </a:p>
          <a:p>
            <a:pPr marL="173038" lvl="1" indent="-173038" defTabSz="622300">
              <a:lnSpc>
                <a:spcPct val="90000"/>
              </a:lnSpc>
              <a:spcAft>
                <a:spcPct val="15000"/>
              </a:spcAft>
              <a:buFontTx/>
              <a:buChar char="••"/>
              <a:defRPr/>
            </a:pPr>
            <a:r>
              <a:rPr lang="en-US" dirty="0"/>
              <a:t>ERP Databases:  </a:t>
            </a:r>
          </a:p>
          <a:p>
            <a:pPr marL="0" lvl="1" defTabSz="622300">
              <a:lnSpc>
                <a:spcPct val="90000"/>
              </a:lnSpc>
              <a:spcAft>
                <a:spcPct val="15000"/>
              </a:spcAft>
              <a:defRPr/>
            </a:pPr>
            <a:r>
              <a:rPr lang="en-US" b="1" dirty="0"/>
              <a:t>    - </a:t>
            </a:r>
            <a:r>
              <a:rPr lang="en-US" sz="2000" b="1" dirty="0"/>
              <a:t>Trigger</a:t>
            </a:r>
            <a:r>
              <a:rPr lang="en-US" sz="2000" dirty="0"/>
              <a:t>: Database program to keep database consistent when certain conditions arise.</a:t>
            </a:r>
          </a:p>
          <a:p>
            <a:pPr marL="0" lvl="1" defTabSz="622300">
              <a:lnSpc>
                <a:spcPct val="90000"/>
              </a:lnSpc>
              <a:spcAft>
                <a:spcPct val="15000"/>
              </a:spcAft>
              <a:defRPr/>
            </a:pPr>
            <a:r>
              <a:rPr lang="en-US" sz="2000" b="1" dirty="0"/>
              <a:t>    - Stored procedure</a:t>
            </a:r>
            <a:r>
              <a:rPr lang="en-US" sz="2000" dirty="0"/>
              <a:t>: Database program to enforce business rules.</a:t>
            </a:r>
          </a:p>
          <a:p>
            <a:pPr>
              <a:defRPr/>
            </a:pPr>
            <a:endParaRPr lang="en-US" dirty="0"/>
          </a:p>
        </p:txBody>
      </p:sp>
      <p:sp>
        <p:nvSpPr>
          <p:cNvPr id="4" name="Slide Number Placeholder 3"/>
          <p:cNvSpPr>
            <a:spLocks noGrp="1"/>
          </p:cNvSpPr>
          <p:nvPr>
            <p:ph type="sldNum" sz="quarter" idx="5"/>
          </p:nvPr>
        </p:nvSpPr>
        <p:spPr/>
        <p:txBody>
          <a:bodyPr/>
          <a:lstStyle/>
          <a:p>
            <a:pPr>
              <a:defRPr/>
            </a:pPr>
            <a:fld id="{57B44104-43F2-44CC-8083-11C0703DE1C2}" type="slidenum">
              <a:rPr lang="en-US" smtClean="0"/>
              <a:pPr>
                <a:defRPr/>
              </a:pPr>
              <a:t>25</a:t>
            </a:fld>
            <a:endParaRPr lang="en-US" dirty="0"/>
          </a:p>
        </p:txBody>
      </p:sp>
    </p:spTree>
    <p:extLst>
      <p:ext uri="{BB962C8B-B14F-4D97-AF65-F5344CB8AC3E}">
        <p14:creationId xmlns:p14="http://schemas.microsoft.com/office/powerpoint/2010/main" val="1191071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p:spPr>
        <p:txBody>
          <a:bodyPr/>
          <a:lstStyle/>
          <a:p>
            <a:pPr marL="285750" lvl="2" indent="-171450" defTabSz="577850">
              <a:lnSpc>
                <a:spcPct val="90000"/>
              </a:lnSpc>
              <a:spcAft>
                <a:spcPct val="15000"/>
              </a:spcAft>
              <a:buFontTx/>
              <a:buChar char="•"/>
            </a:pPr>
            <a:r>
              <a:rPr lang="en-US" dirty="0"/>
              <a:t>Super Users become in-house trainers; train the trainers.</a:t>
            </a:r>
          </a:p>
          <a:p>
            <a:pPr marL="285750" lvl="2" indent="-171450" defTabSz="577850">
              <a:lnSpc>
                <a:spcPct val="90000"/>
              </a:lnSpc>
              <a:spcAft>
                <a:spcPct val="15000"/>
              </a:spcAft>
              <a:buFontTx/>
              <a:buChar char="•"/>
            </a:pPr>
            <a:r>
              <a:rPr lang="en-US" dirty="0"/>
              <a:t>Vendor and third-party consultants.</a:t>
            </a:r>
          </a:p>
        </p:txBody>
      </p:sp>
      <p:sp>
        <p:nvSpPr>
          <p:cNvPr id="4" name="Slide Number Placeholder 3"/>
          <p:cNvSpPr>
            <a:spLocks noGrp="1"/>
          </p:cNvSpPr>
          <p:nvPr>
            <p:ph type="sldNum" sz="quarter" idx="5"/>
          </p:nvPr>
        </p:nvSpPr>
        <p:spPr/>
        <p:txBody>
          <a:bodyPr/>
          <a:lstStyle/>
          <a:p>
            <a:pPr>
              <a:defRPr/>
            </a:pPr>
            <a:fld id="{B70B0C72-B83F-49F6-99BD-6079573EC04B}" type="slidenum">
              <a:rPr lang="en-US" smtClean="0"/>
              <a:pPr>
                <a:defRPr/>
              </a:pPr>
              <a:t>26</a:t>
            </a:fld>
            <a:endParaRPr lang="en-US" dirty="0"/>
          </a:p>
        </p:txBody>
      </p:sp>
    </p:spTree>
    <p:extLst>
      <p:ext uri="{BB962C8B-B14F-4D97-AF65-F5344CB8AC3E}">
        <p14:creationId xmlns:p14="http://schemas.microsoft.com/office/powerpoint/2010/main" val="1172426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fontAlgn="auto">
              <a:spcBef>
                <a:spcPts val="0"/>
              </a:spcBef>
              <a:spcAft>
                <a:spcPts val="0"/>
              </a:spcAft>
              <a:defRPr/>
            </a:pPr>
            <a:r>
              <a:rPr lang="en-US" dirty="0"/>
              <a:t>An information silo exists when data is</a:t>
            </a:r>
            <a:r>
              <a:rPr lang="en-US" baseline="0" dirty="0"/>
              <a:t> </a:t>
            </a:r>
            <a:r>
              <a:rPr lang="en-US" dirty="0"/>
              <a:t>isolated in separated information systems.</a:t>
            </a:r>
          </a:p>
          <a:p>
            <a:pPr fontAlgn="auto">
              <a:spcBef>
                <a:spcPts val="0"/>
              </a:spcBef>
              <a:spcAft>
                <a:spcPts val="0"/>
              </a:spcAft>
              <a:defRPr/>
            </a:pPr>
            <a:r>
              <a:rPr lang="en-US" dirty="0"/>
              <a:t>Information system silos arise when:</a:t>
            </a:r>
          </a:p>
          <a:p>
            <a:pPr marL="171450" indent="-171450" fontAlgn="auto">
              <a:spcBef>
                <a:spcPts val="0"/>
              </a:spcBef>
              <a:spcAft>
                <a:spcPts val="0"/>
              </a:spcAft>
              <a:buFont typeface="Arial" pitchFamily="34" charset="0"/>
              <a:buChar char="•"/>
              <a:defRPr/>
            </a:pPr>
            <a:r>
              <a:rPr lang="en-US" dirty="0"/>
              <a:t>IS supports departmental processes rather than enterprise-level processes. </a:t>
            </a:r>
          </a:p>
          <a:p>
            <a:pPr marL="171450" indent="-171450" fontAlgn="auto">
              <a:spcBef>
                <a:spcPts val="0"/>
              </a:spcBef>
              <a:spcAft>
                <a:spcPts val="0"/>
              </a:spcAft>
              <a:buFont typeface="Arial" pitchFamily="34" charset="0"/>
              <a:buChar char="•"/>
              <a:defRPr/>
            </a:pPr>
            <a:r>
              <a:rPr lang="en-US" dirty="0"/>
              <a:t>Personal and workgroup support applications are created over time.</a:t>
            </a:r>
          </a:p>
          <a:p>
            <a:pPr marL="171450" indent="-171450" fontAlgn="auto">
              <a:spcBef>
                <a:spcPts val="0"/>
              </a:spcBef>
              <a:spcAft>
                <a:spcPts val="0"/>
              </a:spcAft>
              <a:buFont typeface="Arial" pitchFamily="34" charset="0"/>
              <a:buChar char="•"/>
              <a:defRPr/>
            </a:pPr>
            <a:r>
              <a:rPr lang="en-US" dirty="0"/>
              <a:t>Organizations grow, especially by merger and acquisitions.</a:t>
            </a:r>
          </a:p>
          <a:p>
            <a:pPr fontAlgn="auto">
              <a:spcBef>
                <a:spcPts val="0"/>
              </a:spcBef>
              <a:spcAft>
                <a:spcPts val="0"/>
              </a:spcAft>
              <a:defRPr/>
            </a:pPr>
            <a:endParaRPr lang="en-US" dirty="0"/>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7F79940-1D5F-44C9-982A-1778754CD904}" type="slidenum">
              <a:rPr lang="en-US">
                <a:cs typeface="Arial" charset="0"/>
              </a:rPr>
              <a:pPr fontAlgn="base">
                <a:spcBef>
                  <a:spcPct val="0"/>
                </a:spcBef>
                <a:spcAft>
                  <a:spcPct val="0"/>
                </a:spcAft>
              </a:pPr>
              <a:t>4</a:t>
            </a:fld>
            <a:endParaRPr lang="en-US" dirty="0">
              <a:cs typeface="Arial" charset="0"/>
            </a:endParaRPr>
          </a:p>
        </p:txBody>
      </p:sp>
    </p:spTree>
    <p:extLst>
      <p:ext uri="{BB962C8B-B14F-4D97-AF65-F5344CB8AC3E}">
        <p14:creationId xmlns:p14="http://schemas.microsoft.com/office/powerpoint/2010/main" val="9103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fontAlgn="auto">
              <a:spcBef>
                <a:spcPts val="0"/>
              </a:spcBef>
              <a:spcAft>
                <a:spcPts val="0"/>
              </a:spcAft>
              <a:defRPr/>
            </a:pPr>
            <a:r>
              <a:rPr lang="en-US" dirty="0"/>
              <a:t>This table summarizes problems of information silos. </a:t>
            </a:r>
          </a:p>
          <a:p>
            <a:pPr marL="171450" indent="-171450" fontAlgn="auto">
              <a:spcBef>
                <a:spcPts val="0"/>
              </a:spcBef>
              <a:spcAft>
                <a:spcPts val="0"/>
              </a:spcAft>
              <a:buFont typeface="Arial" pitchFamily="34" charset="0"/>
              <a:buChar char="•"/>
              <a:defRPr/>
            </a:pPr>
            <a:r>
              <a:rPr lang="en-US" dirty="0"/>
              <a:t>Duplicated and inconsistent data.</a:t>
            </a:r>
          </a:p>
          <a:p>
            <a:pPr marL="171450" indent="-171450" fontAlgn="auto">
              <a:spcBef>
                <a:spcPts val="0"/>
              </a:spcBef>
              <a:spcAft>
                <a:spcPts val="0"/>
              </a:spcAft>
              <a:buFont typeface="Arial" pitchFamily="34" charset="0"/>
              <a:buChar char="•"/>
              <a:defRPr/>
            </a:pPr>
            <a:r>
              <a:rPr lang="en-US" dirty="0"/>
              <a:t>Separated supporting applications; difficult for two activities to reconcile their data, getting approvals will be slow and possibly erroneous.</a:t>
            </a:r>
          </a:p>
          <a:p>
            <a:pPr marL="171450" indent="-171450" fontAlgn="auto">
              <a:spcBef>
                <a:spcPts val="0"/>
              </a:spcBef>
              <a:spcAft>
                <a:spcPts val="0"/>
              </a:spcAft>
              <a:buFont typeface="Arial" pitchFamily="34" charset="0"/>
              <a:buChar char="•"/>
              <a:defRPr/>
            </a:pPr>
            <a:r>
              <a:rPr lang="en-US" dirty="0"/>
              <a:t>Lack of integrated enterprise data as a consequence of disjointed systems.</a:t>
            </a:r>
          </a:p>
          <a:p>
            <a:pPr marL="171450" indent="-171450" fontAlgn="auto">
              <a:spcBef>
                <a:spcPts val="0"/>
              </a:spcBef>
              <a:spcAft>
                <a:spcPts val="0"/>
              </a:spcAft>
              <a:buFont typeface="Arial" pitchFamily="34" charset="0"/>
              <a:buChar char="•"/>
              <a:defRPr/>
            </a:pPr>
            <a:r>
              <a:rPr lang="en-US" dirty="0"/>
              <a:t>Inefficiency results from making decisions in isolation.</a:t>
            </a:r>
          </a:p>
          <a:p>
            <a:pPr marL="171450" indent="-171450" fontAlgn="auto">
              <a:spcBef>
                <a:spcPts val="0"/>
              </a:spcBef>
              <a:spcAft>
                <a:spcPts val="0"/>
              </a:spcAft>
              <a:buFont typeface="Arial" pitchFamily="34" charset="0"/>
              <a:buChar char="•"/>
              <a:defRPr/>
            </a:pPr>
            <a:r>
              <a:rPr lang="en-US" dirty="0"/>
              <a:t>Information silos increase costs — duplicated data, disjointed systems, limited information, and inefficiencies all mean higher costs.</a:t>
            </a:r>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1099320-2B07-4B7B-9E7A-C7A11FCB2AC5}" type="slidenum">
              <a:rPr lang="en-US">
                <a:cs typeface="Arial" charset="0"/>
              </a:rPr>
              <a:pPr fontAlgn="base">
                <a:spcBef>
                  <a:spcPct val="0"/>
                </a:spcBef>
                <a:spcAft>
                  <a:spcPct val="0"/>
                </a:spcAft>
              </a:pPr>
              <a:t>5</a:t>
            </a:fld>
            <a:endParaRPr lang="en-US" dirty="0">
              <a:cs typeface="Arial" charset="0"/>
            </a:endParaRPr>
          </a:p>
        </p:txBody>
      </p:sp>
    </p:spTree>
    <p:extLst>
      <p:ext uri="{BB962C8B-B14F-4D97-AF65-F5344CB8AC3E}">
        <p14:creationId xmlns:p14="http://schemas.microsoft.com/office/powerpoint/2010/main" val="255021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A9D8-3DF5-8B75-7B3E-4C6368507B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E7212E-7C78-7A91-3446-6D4B427AB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922221-90EC-C3BA-7826-2CB7544ABB4F}"/>
              </a:ext>
            </a:extLst>
          </p:cNvPr>
          <p:cNvSpPr>
            <a:spLocks noGrp="1"/>
          </p:cNvSpPr>
          <p:nvPr>
            <p:ph type="dt" sz="half" idx="10"/>
          </p:nvPr>
        </p:nvSpPr>
        <p:spPr/>
        <p:txBody>
          <a:bodyPr/>
          <a:lstStyle/>
          <a:p>
            <a:fld id="{74C644D1-9C18-47B7-9975-9CA80C0CB582}" type="datetimeFigureOut">
              <a:rPr lang="en-US" smtClean="0"/>
              <a:t>10/8/2024</a:t>
            </a:fld>
            <a:endParaRPr lang="en-US"/>
          </a:p>
        </p:txBody>
      </p:sp>
      <p:sp>
        <p:nvSpPr>
          <p:cNvPr id="5" name="Footer Placeholder 4">
            <a:extLst>
              <a:ext uri="{FF2B5EF4-FFF2-40B4-BE49-F238E27FC236}">
                <a16:creationId xmlns:a16="http://schemas.microsoft.com/office/drawing/2014/main" id="{134F0B27-C8D2-52DD-834E-492239E08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D0C2F-5212-C908-1F82-0273F789EEDB}"/>
              </a:ext>
            </a:extLst>
          </p:cNvPr>
          <p:cNvSpPr>
            <a:spLocks noGrp="1"/>
          </p:cNvSpPr>
          <p:nvPr>
            <p:ph type="sldNum" sz="quarter" idx="12"/>
          </p:nvPr>
        </p:nvSpPr>
        <p:spPr/>
        <p:txBody>
          <a:bodyPr/>
          <a:lstStyle/>
          <a:p>
            <a:fld id="{99F283DE-C282-46B8-959A-5E1959FD6098}" type="slidenum">
              <a:rPr lang="en-US" smtClean="0"/>
              <a:t>‹#›</a:t>
            </a:fld>
            <a:endParaRPr lang="en-US"/>
          </a:p>
        </p:txBody>
      </p:sp>
    </p:spTree>
    <p:extLst>
      <p:ext uri="{BB962C8B-B14F-4D97-AF65-F5344CB8AC3E}">
        <p14:creationId xmlns:p14="http://schemas.microsoft.com/office/powerpoint/2010/main" val="2233486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64A96-D713-A497-8496-3F809B9370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DD630E-3062-A6A7-0E4B-B81CC117ED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B0CB-C623-A109-989A-239FAC4EBE02}"/>
              </a:ext>
            </a:extLst>
          </p:cNvPr>
          <p:cNvSpPr>
            <a:spLocks noGrp="1"/>
          </p:cNvSpPr>
          <p:nvPr>
            <p:ph type="dt" sz="half" idx="10"/>
          </p:nvPr>
        </p:nvSpPr>
        <p:spPr/>
        <p:txBody>
          <a:bodyPr/>
          <a:lstStyle/>
          <a:p>
            <a:fld id="{74C644D1-9C18-47B7-9975-9CA80C0CB582}" type="datetimeFigureOut">
              <a:rPr lang="en-US" smtClean="0"/>
              <a:t>10/8/2024</a:t>
            </a:fld>
            <a:endParaRPr lang="en-US"/>
          </a:p>
        </p:txBody>
      </p:sp>
      <p:sp>
        <p:nvSpPr>
          <p:cNvPr id="5" name="Footer Placeholder 4">
            <a:extLst>
              <a:ext uri="{FF2B5EF4-FFF2-40B4-BE49-F238E27FC236}">
                <a16:creationId xmlns:a16="http://schemas.microsoft.com/office/drawing/2014/main" id="{3E2F27FB-9C60-A8C0-CBA9-3EA69D411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B500F-7649-D8BF-5876-CAB911E41130}"/>
              </a:ext>
            </a:extLst>
          </p:cNvPr>
          <p:cNvSpPr>
            <a:spLocks noGrp="1"/>
          </p:cNvSpPr>
          <p:nvPr>
            <p:ph type="sldNum" sz="quarter" idx="12"/>
          </p:nvPr>
        </p:nvSpPr>
        <p:spPr/>
        <p:txBody>
          <a:bodyPr/>
          <a:lstStyle/>
          <a:p>
            <a:fld id="{99F283DE-C282-46B8-959A-5E1959FD6098}" type="slidenum">
              <a:rPr lang="en-US" smtClean="0"/>
              <a:t>‹#›</a:t>
            </a:fld>
            <a:endParaRPr lang="en-US"/>
          </a:p>
        </p:txBody>
      </p:sp>
    </p:spTree>
    <p:extLst>
      <p:ext uri="{BB962C8B-B14F-4D97-AF65-F5344CB8AC3E}">
        <p14:creationId xmlns:p14="http://schemas.microsoft.com/office/powerpoint/2010/main" val="380545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049CFF-8AE9-0DE6-2D5E-EEB71304A9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1C4A56-EA80-0599-C3D5-613FD7F897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154E9-F664-89A4-A077-E3FB850345B0}"/>
              </a:ext>
            </a:extLst>
          </p:cNvPr>
          <p:cNvSpPr>
            <a:spLocks noGrp="1"/>
          </p:cNvSpPr>
          <p:nvPr>
            <p:ph type="dt" sz="half" idx="10"/>
          </p:nvPr>
        </p:nvSpPr>
        <p:spPr/>
        <p:txBody>
          <a:bodyPr/>
          <a:lstStyle/>
          <a:p>
            <a:fld id="{74C644D1-9C18-47B7-9975-9CA80C0CB582}" type="datetimeFigureOut">
              <a:rPr lang="en-US" smtClean="0"/>
              <a:t>10/8/2024</a:t>
            </a:fld>
            <a:endParaRPr lang="en-US"/>
          </a:p>
        </p:txBody>
      </p:sp>
      <p:sp>
        <p:nvSpPr>
          <p:cNvPr id="5" name="Footer Placeholder 4">
            <a:extLst>
              <a:ext uri="{FF2B5EF4-FFF2-40B4-BE49-F238E27FC236}">
                <a16:creationId xmlns:a16="http://schemas.microsoft.com/office/drawing/2014/main" id="{FC4A9A6E-3ABD-E025-AC3C-260D70AA8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DFD3F-8E38-EC9B-3E35-8D1D9DF594F8}"/>
              </a:ext>
            </a:extLst>
          </p:cNvPr>
          <p:cNvSpPr>
            <a:spLocks noGrp="1"/>
          </p:cNvSpPr>
          <p:nvPr>
            <p:ph type="sldNum" sz="quarter" idx="12"/>
          </p:nvPr>
        </p:nvSpPr>
        <p:spPr/>
        <p:txBody>
          <a:bodyPr/>
          <a:lstStyle/>
          <a:p>
            <a:fld id="{99F283DE-C282-46B8-959A-5E1959FD6098}" type="slidenum">
              <a:rPr lang="en-US" smtClean="0"/>
              <a:t>‹#›</a:t>
            </a:fld>
            <a:endParaRPr lang="en-US"/>
          </a:p>
        </p:txBody>
      </p:sp>
    </p:spTree>
    <p:extLst>
      <p:ext uri="{BB962C8B-B14F-4D97-AF65-F5344CB8AC3E}">
        <p14:creationId xmlns:p14="http://schemas.microsoft.com/office/powerpoint/2010/main" val="208642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81B4-DC07-9A8F-01A0-AC3877A744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49005-B4FA-6005-416A-5FD29521F3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DA765C-F27D-9A4D-8621-C9863F6C8F24}"/>
              </a:ext>
            </a:extLst>
          </p:cNvPr>
          <p:cNvSpPr>
            <a:spLocks noGrp="1"/>
          </p:cNvSpPr>
          <p:nvPr>
            <p:ph type="dt" sz="half" idx="10"/>
          </p:nvPr>
        </p:nvSpPr>
        <p:spPr/>
        <p:txBody>
          <a:bodyPr/>
          <a:lstStyle/>
          <a:p>
            <a:fld id="{74C644D1-9C18-47B7-9975-9CA80C0CB582}" type="datetimeFigureOut">
              <a:rPr lang="en-US" smtClean="0"/>
              <a:t>10/8/2024</a:t>
            </a:fld>
            <a:endParaRPr lang="en-US"/>
          </a:p>
        </p:txBody>
      </p:sp>
      <p:sp>
        <p:nvSpPr>
          <p:cNvPr id="5" name="Footer Placeholder 4">
            <a:extLst>
              <a:ext uri="{FF2B5EF4-FFF2-40B4-BE49-F238E27FC236}">
                <a16:creationId xmlns:a16="http://schemas.microsoft.com/office/drawing/2014/main" id="{2C3E2E7E-8FBC-BAC8-C5F2-6E9AB811B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F569C-5884-4670-491B-3D8C7A7627F0}"/>
              </a:ext>
            </a:extLst>
          </p:cNvPr>
          <p:cNvSpPr>
            <a:spLocks noGrp="1"/>
          </p:cNvSpPr>
          <p:nvPr>
            <p:ph type="sldNum" sz="quarter" idx="12"/>
          </p:nvPr>
        </p:nvSpPr>
        <p:spPr/>
        <p:txBody>
          <a:bodyPr/>
          <a:lstStyle/>
          <a:p>
            <a:fld id="{99F283DE-C282-46B8-959A-5E1959FD6098}" type="slidenum">
              <a:rPr lang="en-US" smtClean="0"/>
              <a:t>‹#›</a:t>
            </a:fld>
            <a:endParaRPr lang="en-US"/>
          </a:p>
        </p:txBody>
      </p:sp>
    </p:spTree>
    <p:extLst>
      <p:ext uri="{BB962C8B-B14F-4D97-AF65-F5344CB8AC3E}">
        <p14:creationId xmlns:p14="http://schemas.microsoft.com/office/powerpoint/2010/main" val="171366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7D67E-F99A-078B-170C-AA15E94FA6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E51EBB-E6B6-7924-4152-5C5EDDCA5A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ECC56A-619D-92A9-4507-6D3933BD7A2E}"/>
              </a:ext>
            </a:extLst>
          </p:cNvPr>
          <p:cNvSpPr>
            <a:spLocks noGrp="1"/>
          </p:cNvSpPr>
          <p:nvPr>
            <p:ph type="dt" sz="half" idx="10"/>
          </p:nvPr>
        </p:nvSpPr>
        <p:spPr/>
        <p:txBody>
          <a:bodyPr/>
          <a:lstStyle/>
          <a:p>
            <a:fld id="{74C644D1-9C18-47B7-9975-9CA80C0CB582}" type="datetimeFigureOut">
              <a:rPr lang="en-US" smtClean="0"/>
              <a:t>10/8/2024</a:t>
            </a:fld>
            <a:endParaRPr lang="en-US"/>
          </a:p>
        </p:txBody>
      </p:sp>
      <p:sp>
        <p:nvSpPr>
          <p:cNvPr id="5" name="Footer Placeholder 4">
            <a:extLst>
              <a:ext uri="{FF2B5EF4-FFF2-40B4-BE49-F238E27FC236}">
                <a16:creationId xmlns:a16="http://schemas.microsoft.com/office/drawing/2014/main" id="{7970FAF8-C7C0-03A8-EC1E-8EEBABE72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98951-FB8E-4536-E04A-BD3796DC6DA1}"/>
              </a:ext>
            </a:extLst>
          </p:cNvPr>
          <p:cNvSpPr>
            <a:spLocks noGrp="1"/>
          </p:cNvSpPr>
          <p:nvPr>
            <p:ph type="sldNum" sz="quarter" idx="12"/>
          </p:nvPr>
        </p:nvSpPr>
        <p:spPr/>
        <p:txBody>
          <a:bodyPr/>
          <a:lstStyle/>
          <a:p>
            <a:fld id="{99F283DE-C282-46B8-959A-5E1959FD6098}" type="slidenum">
              <a:rPr lang="en-US" smtClean="0"/>
              <a:t>‹#›</a:t>
            </a:fld>
            <a:endParaRPr lang="en-US"/>
          </a:p>
        </p:txBody>
      </p:sp>
    </p:spTree>
    <p:extLst>
      <p:ext uri="{BB962C8B-B14F-4D97-AF65-F5344CB8AC3E}">
        <p14:creationId xmlns:p14="http://schemas.microsoft.com/office/powerpoint/2010/main" val="424394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740C7-0183-DF63-04C0-EB455C7F2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774D3-29DF-F48F-63B4-8375742BDD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5F4811-C18B-B4E3-3285-742761B1D5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05B30F-A5E8-C71C-3DF1-CB14B5E4973D}"/>
              </a:ext>
            </a:extLst>
          </p:cNvPr>
          <p:cNvSpPr>
            <a:spLocks noGrp="1"/>
          </p:cNvSpPr>
          <p:nvPr>
            <p:ph type="dt" sz="half" idx="10"/>
          </p:nvPr>
        </p:nvSpPr>
        <p:spPr/>
        <p:txBody>
          <a:bodyPr/>
          <a:lstStyle/>
          <a:p>
            <a:fld id="{74C644D1-9C18-47B7-9975-9CA80C0CB582}" type="datetimeFigureOut">
              <a:rPr lang="en-US" smtClean="0"/>
              <a:t>10/8/2024</a:t>
            </a:fld>
            <a:endParaRPr lang="en-US"/>
          </a:p>
        </p:txBody>
      </p:sp>
      <p:sp>
        <p:nvSpPr>
          <p:cNvPr id="6" name="Footer Placeholder 5">
            <a:extLst>
              <a:ext uri="{FF2B5EF4-FFF2-40B4-BE49-F238E27FC236}">
                <a16:creationId xmlns:a16="http://schemas.microsoft.com/office/drawing/2014/main" id="{C70A6696-AD1C-A873-2685-8768ECFF7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9399-5777-1676-D02F-B65FE4656BE4}"/>
              </a:ext>
            </a:extLst>
          </p:cNvPr>
          <p:cNvSpPr>
            <a:spLocks noGrp="1"/>
          </p:cNvSpPr>
          <p:nvPr>
            <p:ph type="sldNum" sz="quarter" idx="12"/>
          </p:nvPr>
        </p:nvSpPr>
        <p:spPr/>
        <p:txBody>
          <a:bodyPr/>
          <a:lstStyle/>
          <a:p>
            <a:fld id="{99F283DE-C282-46B8-959A-5E1959FD6098}" type="slidenum">
              <a:rPr lang="en-US" smtClean="0"/>
              <a:t>‹#›</a:t>
            </a:fld>
            <a:endParaRPr lang="en-US"/>
          </a:p>
        </p:txBody>
      </p:sp>
    </p:spTree>
    <p:extLst>
      <p:ext uri="{BB962C8B-B14F-4D97-AF65-F5344CB8AC3E}">
        <p14:creationId xmlns:p14="http://schemas.microsoft.com/office/powerpoint/2010/main" val="12117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C467-5359-6416-7AAD-20E4DAC92A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58712D-9450-9071-3842-508D4B4FC9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2BDA1-497D-440A-982A-14A8275E9C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23A989-1E75-D56F-62FB-12448464F1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7569C-467E-D6AA-D983-BEC6DFE024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505940-0DFA-5B90-C7A4-D3F6942E8763}"/>
              </a:ext>
            </a:extLst>
          </p:cNvPr>
          <p:cNvSpPr>
            <a:spLocks noGrp="1"/>
          </p:cNvSpPr>
          <p:nvPr>
            <p:ph type="dt" sz="half" idx="10"/>
          </p:nvPr>
        </p:nvSpPr>
        <p:spPr/>
        <p:txBody>
          <a:bodyPr/>
          <a:lstStyle/>
          <a:p>
            <a:fld id="{74C644D1-9C18-47B7-9975-9CA80C0CB582}" type="datetimeFigureOut">
              <a:rPr lang="en-US" smtClean="0"/>
              <a:t>10/8/2024</a:t>
            </a:fld>
            <a:endParaRPr lang="en-US"/>
          </a:p>
        </p:txBody>
      </p:sp>
      <p:sp>
        <p:nvSpPr>
          <p:cNvPr id="8" name="Footer Placeholder 7">
            <a:extLst>
              <a:ext uri="{FF2B5EF4-FFF2-40B4-BE49-F238E27FC236}">
                <a16:creationId xmlns:a16="http://schemas.microsoft.com/office/drawing/2014/main" id="{C231CB6F-CB04-E223-6FF4-E2B289B068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4F8D09-D02F-7B37-E70C-DF3DB5CB72DB}"/>
              </a:ext>
            </a:extLst>
          </p:cNvPr>
          <p:cNvSpPr>
            <a:spLocks noGrp="1"/>
          </p:cNvSpPr>
          <p:nvPr>
            <p:ph type="sldNum" sz="quarter" idx="12"/>
          </p:nvPr>
        </p:nvSpPr>
        <p:spPr/>
        <p:txBody>
          <a:bodyPr/>
          <a:lstStyle/>
          <a:p>
            <a:fld id="{99F283DE-C282-46B8-959A-5E1959FD6098}" type="slidenum">
              <a:rPr lang="en-US" smtClean="0"/>
              <a:t>‹#›</a:t>
            </a:fld>
            <a:endParaRPr lang="en-US"/>
          </a:p>
        </p:txBody>
      </p:sp>
    </p:spTree>
    <p:extLst>
      <p:ext uri="{BB962C8B-B14F-4D97-AF65-F5344CB8AC3E}">
        <p14:creationId xmlns:p14="http://schemas.microsoft.com/office/powerpoint/2010/main" val="234057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3E53-FB20-2342-317B-6051211B18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D23E6A-8A90-56D2-C2F7-6CFB0614D945}"/>
              </a:ext>
            </a:extLst>
          </p:cNvPr>
          <p:cNvSpPr>
            <a:spLocks noGrp="1"/>
          </p:cNvSpPr>
          <p:nvPr>
            <p:ph type="dt" sz="half" idx="10"/>
          </p:nvPr>
        </p:nvSpPr>
        <p:spPr/>
        <p:txBody>
          <a:bodyPr/>
          <a:lstStyle/>
          <a:p>
            <a:fld id="{74C644D1-9C18-47B7-9975-9CA80C0CB582}" type="datetimeFigureOut">
              <a:rPr lang="en-US" smtClean="0"/>
              <a:t>10/8/2024</a:t>
            </a:fld>
            <a:endParaRPr lang="en-US"/>
          </a:p>
        </p:txBody>
      </p:sp>
      <p:sp>
        <p:nvSpPr>
          <p:cNvPr id="4" name="Footer Placeholder 3">
            <a:extLst>
              <a:ext uri="{FF2B5EF4-FFF2-40B4-BE49-F238E27FC236}">
                <a16:creationId xmlns:a16="http://schemas.microsoft.com/office/drawing/2014/main" id="{5CD384F9-9F4B-C963-0077-EDE7DF30E9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F5598-F14A-B2FC-0A98-C1310DF0CFD2}"/>
              </a:ext>
            </a:extLst>
          </p:cNvPr>
          <p:cNvSpPr>
            <a:spLocks noGrp="1"/>
          </p:cNvSpPr>
          <p:nvPr>
            <p:ph type="sldNum" sz="quarter" idx="12"/>
          </p:nvPr>
        </p:nvSpPr>
        <p:spPr/>
        <p:txBody>
          <a:bodyPr/>
          <a:lstStyle/>
          <a:p>
            <a:fld id="{99F283DE-C282-46B8-959A-5E1959FD6098}" type="slidenum">
              <a:rPr lang="en-US" smtClean="0"/>
              <a:t>‹#›</a:t>
            </a:fld>
            <a:endParaRPr lang="en-US"/>
          </a:p>
        </p:txBody>
      </p:sp>
    </p:spTree>
    <p:extLst>
      <p:ext uri="{BB962C8B-B14F-4D97-AF65-F5344CB8AC3E}">
        <p14:creationId xmlns:p14="http://schemas.microsoft.com/office/powerpoint/2010/main" val="123161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B5A05-667F-B4E2-B545-3F01778267D7}"/>
              </a:ext>
            </a:extLst>
          </p:cNvPr>
          <p:cNvSpPr>
            <a:spLocks noGrp="1"/>
          </p:cNvSpPr>
          <p:nvPr>
            <p:ph type="dt" sz="half" idx="10"/>
          </p:nvPr>
        </p:nvSpPr>
        <p:spPr/>
        <p:txBody>
          <a:bodyPr/>
          <a:lstStyle/>
          <a:p>
            <a:fld id="{74C644D1-9C18-47B7-9975-9CA80C0CB582}" type="datetimeFigureOut">
              <a:rPr lang="en-US" smtClean="0"/>
              <a:t>10/8/2024</a:t>
            </a:fld>
            <a:endParaRPr lang="en-US"/>
          </a:p>
        </p:txBody>
      </p:sp>
      <p:sp>
        <p:nvSpPr>
          <p:cNvPr id="3" name="Footer Placeholder 2">
            <a:extLst>
              <a:ext uri="{FF2B5EF4-FFF2-40B4-BE49-F238E27FC236}">
                <a16:creationId xmlns:a16="http://schemas.microsoft.com/office/drawing/2014/main" id="{FF66E9E1-16D1-0345-A0E9-96258E6F68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C9DB12-5790-DD8A-5083-8EA9E3FD87FA}"/>
              </a:ext>
            </a:extLst>
          </p:cNvPr>
          <p:cNvSpPr>
            <a:spLocks noGrp="1"/>
          </p:cNvSpPr>
          <p:nvPr>
            <p:ph type="sldNum" sz="quarter" idx="12"/>
          </p:nvPr>
        </p:nvSpPr>
        <p:spPr/>
        <p:txBody>
          <a:bodyPr/>
          <a:lstStyle/>
          <a:p>
            <a:fld id="{99F283DE-C282-46B8-959A-5E1959FD6098}" type="slidenum">
              <a:rPr lang="en-US" smtClean="0"/>
              <a:t>‹#›</a:t>
            </a:fld>
            <a:endParaRPr lang="en-US"/>
          </a:p>
        </p:txBody>
      </p:sp>
    </p:spTree>
    <p:extLst>
      <p:ext uri="{BB962C8B-B14F-4D97-AF65-F5344CB8AC3E}">
        <p14:creationId xmlns:p14="http://schemas.microsoft.com/office/powerpoint/2010/main" val="30713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FB12-A0B7-F148-C923-686CE5882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5E1291-917C-2FA7-FFF0-3187630943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829A2A-7ECA-A521-E6D0-5FCA0764E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9CD742-5588-4646-DA3D-12128654F6AE}"/>
              </a:ext>
            </a:extLst>
          </p:cNvPr>
          <p:cNvSpPr>
            <a:spLocks noGrp="1"/>
          </p:cNvSpPr>
          <p:nvPr>
            <p:ph type="dt" sz="half" idx="10"/>
          </p:nvPr>
        </p:nvSpPr>
        <p:spPr/>
        <p:txBody>
          <a:bodyPr/>
          <a:lstStyle/>
          <a:p>
            <a:fld id="{74C644D1-9C18-47B7-9975-9CA80C0CB582}" type="datetimeFigureOut">
              <a:rPr lang="en-US" smtClean="0"/>
              <a:t>10/8/2024</a:t>
            </a:fld>
            <a:endParaRPr lang="en-US"/>
          </a:p>
        </p:txBody>
      </p:sp>
      <p:sp>
        <p:nvSpPr>
          <p:cNvPr id="6" name="Footer Placeholder 5">
            <a:extLst>
              <a:ext uri="{FF2B5EF4-FFF2-40B4-BE49-F238E27FC236}">
                <a16:creationId xmlns:a16="http://schemas.microsoft.com/office/drawing/2014/main" id="{E7D1E9A5-C8CB-82E8-AFDD-5451719B0C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EBBA8-9C94-2366-2BCC-67D350D581A2}"/>
              </a:ext>
            </a:extLst>
          </p:cNvPr>
          <p:cNvSpPr>
            <a:spLocks noGrp="1"/>
          </p:cNvSpPr>
          <p:nvPr>
            <p:ph type="sldNum" sz="quarter" idx="12"/>
          </p:nvPr>
        </p:nvSpPr>
        <p:spPr/>
        <p:txBody>
          <a:bodyPr/>
          <a:lstStyle/>
          <a:p>
            <a:fld id="{99F283DE-C282-46B8-959A-5E1959FD6098}" type="slidenum">
              <a:rPr lang="en-US" smtClean="0"/>
              <a:t>‹#›</a:t>
            </a:fld>
            <a:endParaRPr lang="en-US"/>
          </a:p>
        </p:txBody>
      </p:sp>
    </p:spTree>
    <p:extLst>
      <p:ext uri="{BB962C8B-B14F-4D97-AF65-F5344CB8AC3E}">
        <p14:creationId xmlns:p14="http://schemas.microsoft.com/office/powerpoint/2010/main" val="2838582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0813-21B9-1913-A1E8-512F1D69D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55BD82-176D-49C3-DFB7-9B6CFAE68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A6AE92-D12E-2879-A9C3-578B000E5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0D585B-398E-73AE-65CD-428B650F9C56}"/>
              </a:ext>
            </a:extLst>
          </p:cNvPr>
          <p:cNvSpPr>
            <a:spLocks noGrp="1"/>
          </p:cNvSpPr>
          <p:nvPr>
            <p:ph type="dt" sz="half" idx="10"/>
          </p:nvPr>
        </p:nvSpPr>
        <p:spPr/>
        <p:txBody>
          <a:bodyPr/>
          <a:lstStyle/>
          <a:p>
            <a:fld id="{74C644D1-9C18-47B7-9975-9CA80C0CB582}" type="datetimeFigureOut">
              <a:rPr lang="en-US" smtClean="0"/>
              <a:t>10/8/2024</a:t>
            </a:fld>
            <a:endParaRPr lang="en-US"/>
          </a:p>
        </p:txBody>
      </p:sp>
      <p:sp>
        <p:nvSpPr>
          <p:cNvPr id="6" name="Footer Placeholder 5">
            <a:extLst>
              <a:ext uri="{FF2B5EF4-FFF2-40B4-BE49-F238E27FC236}">
                <a16:creationId xmlns:a16="http://schemas.microsoft.com/office/drawing/2014/main" id="{FD4E6199-07DC-1780-CAF0-EEA46FD2B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96744-644E-BD76-2527-11F5CB9F26F9}"/>
              </a:ext>
            </a:extLst>
          </p:cNvPr>
          <p:cNvSpPr>
            <a:spLocks noGrp="1"/>
          </p:cNvSpPr>
          <p:nvPr>
            <p:ph type="sldNum" sz="quarter" idx="12"/>
          </p:nvPr>
        </p:nvSpPr>
        <p:spPr/>
        <p:txBody>
          <a:bodyPr/>
          <a:lstStyle/>
          <a:p>
            <a:fld id="{99F283DE-C282-46B8-959A-5E1959FD6098}" type="slidenum">
              <a:rPr lang="en-US" smtClean="0"/>
              <a:t>‹#›</a:t>
            </a:fld>
            <a:endParaRPr lang="en-US"/>
          </a:p>
        </p:txBody>
      </p:sp>
    </p:spTree>
    <p:extLst>
      <p:ext uri="{BB962C8B-B14F-4D97-AF65-F5344CB8AC3E}">
        <p14:creationId xmlns:p14="http://schemas.microsoft.com/office/powerpoint/2010/main" val="66169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6B7E6-619A-8529-E1BB-63DE7EA185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05BD74-5212-FFE2-9F55-D40C0FF865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3C260-F5B0-6FD1-643D-54E1E86A3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C644D1-9C18-47B7-9975-9CA80C0CB582}" type="datetimeFigureOut">
              <a:rPr lang="en-US" smtClean="0"/>
              <a:t>10/8/2024</a:t>
            </a:fld>
            <a:endParaRPr lang="en-US"/>
          </a:p>
        </p:txBody>
      </p:sp>
      <p:sp>
        <p:nvSpPr>
          <p:cNvPr id="5" name="Footer Placeholder 4">
            <a:extLst>
              <a:ext uri="{FF2B5EF4-FFF2-40B4-BE49-F238E27FC236}">
                <a16:creationId xmlns:a16="http://schemas.microsoft.com/office/drawing/2014/main" id="{DF5F31DF-8559-F5A5-7017-67FACDFA06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7203BAD-76D6-1F57-90F4-84AA9EC3FE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9F283DE-C282-46B8-959A-5E1959FD6098}" type="slidenum">
              <a:rPr lang="en-US" smtClean="0"/>
              <a:t>‹#›</a:t>
            </a:fld>
            <a:endParaRPr lang="en-US"/>
          </a:p>
        </p:txBody>
      </p:sp>
    </p:spTree>
    <p:extLst>
      <p:ext uri="{BB962C8B-B14F-4D97-AF65-F5344CB8AC3E}">
        <p14:creationId xmlns:p14="http://schemas.microsoft.com/office/powerpoint/2010/main" val="211394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erpsoftware360.com/erp-101.ht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microsoft.com/office/2007/relationships/hdphoto" Target="../media/hdphoto3.wdp"/></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microsoft.com/office/2007/relationships/hdphoto" Target="../media/hdphoto4.wdp"/></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9802" y="2404534"/>
            <a:ext cx="7021285" cy="1646302"/>
          </a:xfrm>
        </p:spPr>
        <p:txBody>
          <a:bodyPr/>
          <a:lstStyle/>
          <a:p>
            <a:r>
              <a:rPr lang="en-US" sz="4000" i="1" dirty="0"/>
              <a:t>Enterprise Systems</a:t>
            </a:r>
            <a:endParaRPr lang="en-US" sz="4000" dirty="0"/>
          </a:p>
        </p:txBody>
      </p:sp>
    </p:spTree>
    <p:extLst>
      <p:ext uri="{BB962C8B-B14F-4D97-AF65-F5344CB8AC3E}">
        <p14:creationId xmlns:p14="http://schemas.microsoft.com/office/powerpoint/2010/main" val="236128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chain - Core Activities</a:t>
            </a:r>
          </a:p>
        </p:txBody>
      </p:sp>
      <p:sp>
        <p:nvSpPr>
          <p:cNvPr id="23556" name="Rectangle 3"/>
          <p:cNvSpPr>
            <a:spLocks noGrp="1" noChangeArrowheads="1"/>
          </p:cNvSpPr>
          <p:nvPr>
            <p:ph idx="1"/>
          </p:nvPr>
        </p:nvSpPr>
        <p:spPr>
          <a:xfrm>
            <a:off x="1484026" y="1789913"/>
            <a:ext cx="7461380" cy="4614807"/>
          </a:xfrm>
        </p:spPr>
        <p:txBody>
          <a:bodyPr>
            <a:normAutofit fontScale="92500" lnSpcReduction="10000"/>
          </a:bodyPr>
          <a:lstStyle/>
          <a:p>
            <a:pPr eaLnBrk="1" hangingPunct="1"/>
            <a:r>
              <a:rPr lang="en-US" dirty="0">
                <a:latin typeface="Georgia" charset="0"/>
              </a:rPr>
              <a:t>Inbound logistics activities</a:t>
            </a:r>
          </a:p>
          <a:p>
            <a:pPr lvl="1"/>
            <a:r>
              <a:rPr lang="en-US" dirty="0">
                <a:latin typeface="Georgia" charset="0"/>
              </a:rPr>
              <a:t>Receiving and stocking raw materials, parts, and products</a:t>
            </a:r>
          </a:p>
          <a:p>
            <a:pPr eaLnBrk="1" hangingPunct="1"/>
            <a:r>
              <a:rPr lang="en-US" dirty="0">
                <a:latin typeface="Georgia" charset="0"/>
              </a:rPr>
              <a:t>Operations and manufacturing activities</a:t>
            </a:r>
          </a:p>
          <a:p>
            <a:pPr lvl="1"/>
            <a:r>
              <a:rPr lang="en-US" dirty="0">
                <a:latin typeface="Georgia" charset="0"/>
              </a:rPr>
              <a:t>Order processing and/or manufacturing of end products</a:t>
            </a:r>
          </a:p>
          <a:p>
            <a:pPr eaLnBrk="1" hangingPunct="1"/>
            <a:r>
              <a:rPr lang="en-US" dirty="0">
                <a:latin typeface="Georgia" charset="0"/>
              </a:rPr>
              <a:t>Outbound logistics activities</a:t>
            </a:r>
          </a:p>
          <a:p>
            <a:pPr lvl="1"/>
            <a:r>
              <a:rPr lang="en-US" dirty="0">
                <a:latin typeface="Georgia" charset="0"/>
              </a:rPr>
              <a:t>Distribution of end products</a:t>
            </a:r>
          </a:p>
          <a:p>
            <a:r>
              <a:rPr lang="en-US" dirty="0">
                <a:latin typeface="Georgia" charset="0"/>
              </a:rPr>
              <a:t>Marketing and Sales activities</a:t>
            </a:r>
          </a:p>
          <a:p>
            <a:pPr lvl="1"/>
            <a:r>
              <a:rPr lang="en-US" dirty="0">
                <a:latin typeface="Georgia" charset="0"/>
              </a:rPr>
              <a:t>Presale marketing activities </a:t>
            </a:r>
          </a:p>
          <a:p>
            <a:r>
              <a:rPr lang="en-US" dirty="0">
                <a:latin typeface="Georgia" charset="0"/>
              </a:rPr>
              <a:t>Customer service activities</a:t>
            </a:r>
          </a:p>
          <a:p>
            <a:pPr lvl="1"/>
            <a:r>
              <a:rPr lang="en-US" dirty="0">
                <a:latin typeface="Georgia" charset="0"/>
              </a:rPr>
              <a:t>Post-sale activities</a:t>
            </a:r>
          </a:p>
        </p:txBody>
      </p:sp>
    </p:spTree>
    <p:extLst>
      <p:ext uri="{BB962C8B-B14F-4D97-AF65-F5344CB8AC3E}">
        <p14:creationId xmlns:p14="http://schemas.microsoft.com/office/powerpoint/2010/main" val="311359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chain - Support Activities</a:t>
            </a:r>
          </a:p>
        </p:txBody>
      </p:sp>
      <p:sp>
        <p:nvSpPr>
          <p:cNvPr id="25604" name="Rectangle 3"/>
          <p:cNvSpPr>
            <a:spLocks noGrp="1" noChangeArrowheads="1"/>
          </p:cNvSpPr>
          <p:nvPr>
            <p:ph idx="1"/>
          </p:nvPr>
        </p:nvSpPr>
        <p:spPr/>
        <p:txBody>
          <a:bodyPr>
            <a:normAutofit fontScale="92500"/>
          </a:bodyPr>
          <a:lstStyle/>
          <a:p>
            <a:pPr eaLnBrk="1" hangingPunct="1"/>
            <a:r>
              <a:rPr lang="en-US" dirty="0">
                <a:latin typeface="Georgia" charset="0"/>
              </a:rPr>
              <a:t>Administrative activities</a:t>
            </a:r>
          </a:p>
          <a:p>
            <a:pPr lvl="1"/>
            <a:r>
              <a:rPr lang="en-US" dirty="0">
                <a:latin typeface="Georgia" charset="0"/>
              </a:rPr>
              <a:t>Support of day-to-day operations (for all functional areas)</a:t>
            </a:r>
          </a:p>
          <a:p>
            <a:pPr eaLnBrk="1" hangingPunct="1"/>
            <a:r>
              <a:rPr lang="en-US" dirty="0">
                <a:latin typeface="Georgia" charset="0"/>
              </a:rPr>
              <a:t>Infrastructure activities</a:t>
            </a:r>
          </a:p>
          <a:p>
            <a:pPr lvl="1"/>
            <a:r>
              <a:rPr lang="en-US" dirty="0">
                <a:latin typeface="Georgia" charset="0"/>
              </a:rPr>
              <a:t>Implement hardware and software needed</a:t>
            </a:r>
          </a:p>
          <a:p>
            <a:pPr eaLnBrk="1" hangingPunct="1"/>
            <a:r>
              <a:rPr lang="en-US" dirty="0">
                <a:latin typeface="Georgia" charset="0"/>
              </a:rPr>
              <a:t>Human resource activities</a:t>
            </a:r>
          </a:p>
          <a:p>
            <a:pPr lvl="1"/>
            <a:r>
              <a:rPr lang="en-US" dirty="0">
                <a:latin typeface="Georgia" charset="0"/>
              </a:rPr>
              <a:t>Employee management</a:t>
            </a:r>
          </a:p>
          <a:p>
            <a:r>
              <a:rPr lang="en-US" dirty="0">
                <a:latin typeface="Georgia" charset="0"/>
              </a:rPr>
              <a:t>Technology development activities</a:t>
            </a:r>
          </a:p>
          <a:p>
            <a:pPr lvl="1"/>
            <a:r>
              <a:rPr lang="en-US" dirty="0">
                <a:latin typeface="Georgia" charset="0"/>
              </a:rPr>
              <a:t>Design and development of applications to support the primary activities</a:t>
            </a:r>
          </a:p>
          <a:p>
            <a:r>
              <a:rPr lang="en-US" dirty="0">
                <a:latin typeface="Georgia" charset="0"/>
              </a:rPr>
              <a:t>Procurement activities</a:t>
            </a:r>
          </a:p>
          <a:p>
            <a:pPr lvl="1"/>
            <a:r>
              <a:rPr lang="en-US" dirty="0">
                <a:latin typeface="Georgia" charset="0"/>
              </a:rPr>
              <a:t>Purchasing of goods and services (inputs into the primary activities)</a:t>
            </a:r>
          </a:p>
          <a:p>
            <a:endParaRPr lang="en-US" dirty="0">
              <a:latin typeface="Georgia" charset="0"/>
            </a:endParaRPr>
          </a:p>
        </p:txBody>
      </p:sp>
    </p:spTree>
    <p:extLst>
      <p:ext uri="{BB962C8B-B14F-4D97-AF65-F5344CB8AC3E}">
        <p14:creationId xmlns:p14="http://schemas.microsoft.com/office/powerpoint/2010/main" val="3758876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rmAutofit/>
          </a:bodyPr>
          <a:lstStyle/>
          <a:p>
            <a:r>
              <a:rPr lang="en-US" dirty="0"/>
              <a:t>Externally Focused Applications—Value System</a:t>
            </a:r>
          </a:p>
        </p:txBody>
      </p:sp>
      <p:sp>
        <p:nvSpPr>
          <p:cNvPr id="27652" name="Rectangle 3"/>
          <p:cNvSpPr>
            <a:spLocks noGrp="1" noChangeArrowheads="1"/>
          </p:cNvSpPr>
          <p:nvPr>
            <p:ph idx="1"/>
          </p:nvPr>
        </p:nvSpPr>
        <p:spPr>
          <a:xfrm>
            <a:off x="1611846" y="2025926"/>
            <a:ext cx="5437883" cy="419531"/>
          </a:xfrm>
        </p:spPr>
        <p:txBody>
          <a:bodyPr>
            <a:normAutofit fontScale="92500"/>
          </a:bodyPr>
          <a:lstStyle/>
          <a:p>
            <a:pPr eaLnBrk="1" hangingPunct="1"/>
            <a:r>
              <a:rPr lang="en-US" sz="2400" dirty="0">
                <a:latin typeface="Georgia" charset="0"/>
              </a:rPr>
              <a:t>Coordination of multiple value chains</a:t>
            </a:r>
          </a:p>
        </p:txBody>
      </p:sp>
      <p:pic>
        <p:nvPicPr>
          <p:cNvPr id="27653" name="Picture 4" descr="Fig08-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118" y="3200227"/>
            <a:ext cx="8852531" cy="3201304"/>
          </a:xfrm>
          <a:prstGeom prst="rect">
            <a:avLst/>
          </a:prstGeom>
          <a:noFill/>
          <a:ln w="31750">
            <a:solidFill>
              <a:srgbClr val="71918C"/>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1400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Externally Focused Applications—Value System</a:t>
            </a:r>
          </a:p>
        </p:txBody>
      </p:sp>
      <p:sp>
        <p:nvSpPr>
          <p:cNvPr id="28676" name="Rectangle 3"/>
          <p:cNvSpPr>
            <a:spLocks noGrp="1" noChangeArrowheads="1"/>
          </p:cNvSpPr>
          <p:nvPr>
            <p:ph idx="1"/>
          </p:nvPr>
        </p:nvSpPr>
        <p:spPr/>
        <p:txBody>
          <a:bodyPr>
            <a:normAutofit/>
          </a:bodyPr>
          <a:lstStyle/>
          <a:p>
            <a:pPr eaLnBrk="1" hangingPunct="1"/>
            <a:r>
              <a:rPr lang="en-US" dirty="0">
                <a:latin typeface="Georgia" charset="0"/>
              </a:rPr>
              <a:t>Information Flows in a Value System</a:t>
            </a:r>
          </a:p>
          <a:p>
            <a:pPr lvl="1" eaLnBrk="1" hangingPunct="1"/>
            <a:r>
              <a:rPr lang="en-US" dirty="0">
                <a:latin typeface="Georgia" charset="0"/>
              </a:rPr>
              <a:t>Upstream information flow: </a:t>
            </a:r>
            <a:r>
              <a:rPr lang="en-US" sz="2000" dirty="0">
                <a:latin typeface="Georgia" charset="0"/>
              </a:rPr>
              <a:t>information received from another company</a:t>
            </a:r>
          </a:p>
          <a:p>
            <a:pPr lvl="1" eaLnBrk="1" hangingPunct="1"/>
            <a:r>
              <a:rPr lang="en-US" dirty="0">
                <a:latin typeface="Georgia" charset="0"/>
              </a:rPr>
              <a:t>Downstream information flow: </a:t>
            </a:r>
            <a:r>
              <a:rPr lang="en-US" sz="2000" dirty="0">
                <a:latin typeface="Georgia" charset="0"/>
              </a:rPr>
              <a:t>information produced by a company and sent to another organization</a:t>
            </a:r>
          </a:p>
        </p:txBody>
      </p:sp>
    </p:spTree>
    <p:extLst>
      <p:ext uri="{BB962C8B-B14F-4D97-AF65-F5344CB8AC3E}">
        <p14:creationId xmlns:p14="http://schemas.microsoft.com/office/powerpoint/2010/main" val="14308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Q4 What is CRM?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1894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88827" y="207725"/>
            <a:ext cx="9564973" cy="652084"/>
          </a:xfrm>
        </p:spPr>
        <p:txBody>
          <a:bodyPr>
            <a:normAutofit fontScale="90000"/>
          </a:bodyPr>
          <a:lstStyle/>
          <a:p>
            <a:r>
              <a:rPr lang="en-US" dirty="0"/>
              <a:t>Customer Relationship Management (CRM)</a:t>
            </a:r>
          </a:p>
        </p:txBody>
      </p:sp>
      <p:sp>
        <p:nvSpPr>
          <p:cNvPr id="2" name="Content Placeholder 1"/>
          <p:cNvSpPr>
            <a:spLocks noGrp="1"/>
          </p:cNvSpPr>
          <p:nvPr>
            <p:ph idx="1"/>
          </p:nvPr>
        </p:nvSpPr>
        <p:spPr/>
        <p:txBody>
          <a:bodyPr>
            <a:normAutofit/>
          </a:bodyPr>
          <a:lstStyle/>
          <a:p>
            <a:pPr marL="277813" indent="-277813">
              <a:defRPr/>
            </a:pPr>
            <a:r>
              <a:rPr lang="en-US" dirty="0"/>
              <a:t>Suite of applications, a database, and a set of inherent processes.</a:t>
            </a:r>
          </a:p>
          <a:p>
            <a:pPr marL="277813" indent="-277813">
              <a:defRPr/>
            </a:pPr>
            <a:r>
              <a:rPr lang="en-US" dirty="0"/>
              <a:t>Manage all interactions with customer through four phases of customer life cycle:</a:t>
            </a:r>
          </a:p>
          <a:p>
            <a:pPr marL="695325" lvl="1" indent="-357188">
              <a:buFont typeface="Helvetica" pitchFamily="34" charset="0"/>
              <a:buChar char="–"/>
              <a:defRPr/>
            </a:pPr>
            <a:r>
              <a:rPr lang="en-US" dirty="0"/>
              <a:t> Marketing, customer acquisition, relationship management, loss/churn.</a:t>
            </a:r>
          </a:p>
          <a:p>
            <a:pPr marL="338138" indent="-338138">
              <a:defRPr/>
            </a:pPr>
            <a:r>
              <a:rPr lang="en-US" dirty="0"/>
              <a:t>Intended to support customer-centric organization.</a:t>
            </a:r>
          </a:p>
        </p:txBody>
      </p:sp>
    </p:spTree>
    <p:extLst>
      <p:ext uri="{BB962C8B-B14F-4D97-AF65-F5344CB8AC3E}">
        <p14:creationId xmlns:p14="http://schemas.microsoft.com/office/powerpoint/2010/main" val="2593528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4"/>
          <p:cNvSpPr>
            <a:spLocks noGrp="1"/>
          </p:cNvSpPr>
          <p:nvPr>
            <p:ph type="title"/>
          </p:nvPr>
        </p:nvSpPr>
        <p:spPr/>
        <p:txBody>
          <a:bodyPr/>
          <a:lstStyle/>
          <a:p>
            <a:r>
              <a:rPr dirty="0">
                <a:latin typeface="Arial" charset="0"/>
                <a:cs typeface="Arial" charset="0"/>
              </a:rPr>
              <a:t>Customer Life Cycle</a:t>
            </a:r>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2537686" y="2020745"/>
            <a:ext cx="6302927" cy="4114800"/>
          </a:xfrm>
          <a:prstGeom prst="rect">
            <a:avLst/>
          </a:prstGeom>
        </p:spPr>
      </p:pic>
    </p:spTree>
    <p:extLst>
      <p:ext uri="{BB962C8B-B14F-4D97-AF65-F5344CB8AC3E}">
        <p14:creationId xmlns:p14="http://schemas.microsoft.com/office/powerpoint/2010/main" val="4123390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489928" y="2653983"/>
            <a:ext cx="5619475" cy="3657917"/>
          </a:xfrm>
          <a:prstGeom prst="rect">
            <a:avLst/>
          </a:prstGeom>
        </p:spPr>
      </p:pic>
      <p:sp>
        <p:nvSpPr>
          <p:cNvPr id="2" name="Title 1"/>
          <p:cNvSpPr>
            <a:spLocks noGrp="1"/>
          </p:cNvSpPr>
          <p:nvPr>
            <p:ph type="title"/>
          </p:nvPr>
        </p:nvSpPr>
        <p:spPr/>
        <p:txBody>
          <a:bodyPr/>
          <a:lstStyle/>
          <a:p>
            <a:r>
              <a:rPr lang="en-US" dirty="0"/>
              <a:t>CRM Applications</a:t>
            </a:r>
          </a:p>
        </p:txBody>
      </p:sp>
      <p:sp>
        <p:nvSpPr>
          <p:cNvPr id="3" name="Content Placeholder 2"/>
          <p:cNvSpPr>
            <a:spLocks noGrp="1"/>
          </p:cNvSpPr>
          <p:nvPr>
            <p:ph idx="1"/>
          </p:nvPr>
        </p:nvSpPr>
        <p:spPr/>
        <p:txBody>
          <a:bodyPr/>
          <a:lstStyle/>
          <a:p>
            <a:r>
              <a:rPr lang="en-US" dirty="0"/>
              <a:t>components exist for each stage of the customer life cycle </a:t>
            </a:r>
          </a:p>
          <a:p>
            <a:endParaRPr lang="en-US" dirty="0"/>
          </a:p>
        </p:txBody>
      </p:sp>
    </p:spTree>
    <p:extLst>
      <p:ext uri="{BB962C8B-B14F-4D97-AF65-F5344CB8AC3E}">
        <p14:creationId xmlns:p14="http://schemas.microsoft.com/office/powerpoint/2010/main" val="2587403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Q3 What is ERP?</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56177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Enterprise resource planning (ERP) </a:t>
            </a:r>
          </a:p>
        </p:txBody>
      </p:sp>
      <p:sp>
        <p:nvSpPr>
          <p:cNvPr id="5" name="Content Placeholder 4"/>
          <p:cNvSpPr>
            <a:spLocks noGrp="1"/>
          </p:cNvSpPr>
          <p:nvPr>
            <p:ph idx="1"/>
          </p:nvPr>
        </p:nvSpPr>
        <p:spPr/>
        <p:txBody>
          <a:bodyPr/>
          <a:lstStyle/>
          <a:p>
            <a:r>
              <a:rPr lang="en-US" dirty="0"/>
              <a:t>ERP: a suite of applications called </a:t>
            </a:r>
            <a:r>
              <a:rPr lang="en-US" b="1" dirty="0"/>
              <a:t>modules</a:t>
            </a:r>
            <a:r>
              <a:rPr lang="en-US" dirty="0"/>
              <a:t>, a database, and a set of inherent processes for consolidating business operations into a single, consistent, computing platform. </a:t>
            </a:r>
          </a:p>
          <a:p>
            <a:r>
              <a:rPr lang="en-US" dirty="0"/>
              <a:t>An </a:t>
            </a:r>
            <a:r>
              <a:rPr lang="en-US" b="1" dirty="0"/>
              <a:t>ERP system </a:t>
            </a:r>
            <a:r>
              <a:rPr lang="en-US" dirty="0"/>
              <a:t>is an information system based on ERP technology </a:t>
            </a:r>
          </a:p>
          <a:p>
            <a:pPr lvl="1"/>
            <a:r>
              <a:rPr lang="en-US" dirty="0"/>
              <a:t>primary purpose: integration </a:t>
            </a:r>
          </a:p>
          <a:p>
            <a:pPr lvl="1"/>
            <a:endParaRPr lang="en-US" dirty="0"/>
          </a:p>
        </p:txBody>
      </p:sp>
    </p:spTree>
    <p:extLst>
      <p:ext uri="{BB962C8B-B14F-4D97-AF65-F5344CB8AC3E}">
        <p14:creationId xmlns:p14="http://schemas.microsoft.com/office/powerpoint/2010/main" val="189180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6" descr="fig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890" y="1690688"/>
            <a:ext cx="3225800" cy="4572000"/>
          </a:xfrm>
          <a:prstGeom prst="rect">
            <a:avLst/>
          </a:prstGeom>
          <a:noFill/>
          <a:ln w="31750">
            <a:solidFill>
              <a:srgbClr val="71918C"/>
            </a:solidFill>
            <a:miter lim="800000"/>
            <a:headEnd/>
            <a:tailEnd/>
          </a:ln>
          <a:extLst>
            <a:ext uri="{909E8E84-426E-40dd-AFC4-6F175D3DCCD1}">
              <a14:hiddenFill xmlns="" xmlns:a14="http://schemas.microsoft.com/office/drawing/2010/main">
                <a:solidFill>
                  <a:srgbClr val="FFFFFF"/>
                </a:solidFill>
              </a14:hiddenFill>
            </a:ext>
          </a:extLst>
        </p:spPr>
      </p:pic>
      <p:sp>
        <p:nvSpPr>
          <p:cNvPr id="3" name="Title 2"/>
          <p:cNvSpPr>
            <a:spLocks noGrp="1"/>
          </p:cNvSpPr>
          <p:nvPr>
            <p:ph type="title"/>
          </p:nvPr>
        </p:nvSpPr>
        <p:spPr/>
        <p:txBody>
          <a:bodyPr>
            <a:normAutofit/>
          </a:bodyPr>
          <a:lstStyle/>
          <a:p>
            <a:r>
              <a:rPr lang="en-US" dirty="0"/>
              <a:t>Information Systems in Enterprises</a:t>
            </a:r>
          </a:p>
        </p:txBody>
      </p:sp>
    </p:spTree>
    <p:extLst>
      <p:ext uri="{BB962C8B-B14F-4D97-AF65-F5344CB8AC3E}">
        <p14:creationId xmlns:p14="http://schemas.microsoft.com/office/powerpoint/2010/main" val="2275364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Enterprise resource planning (ERP) </a:t>
            </a:r>
          </a:p>
        </p:txBody>
      </p:sp>
      <p:sp>
        <p:nvSpPr>
          <p:cNvPr id="3" name="Content Placeholder 2"/>
          <p:cNvSpPr>
            <a:spLocks noGrp="1"/>
          </p:cNvSpPr>
          <p:nvPr>
            <p:ph idx="1"/>
          </p:nvPr>
        </p:nvSpPr>
        <p:spPr/>
        <p:txBody>
          <a:bodyPr>
            <a:normAutofit lnSpcReduction="10000"/>
          </a:bodyPr>
          <a:lstStyle/>
          <a:p>
            <a:r>
              <a:rPr lang="en-US" dirty="0"/>
              <a:t>An ERP system integrate:</a:t>
            </a:r>
          </a:p>
          <a:p>
            <a:pPr lvl="1"/>
            <a:r>
              <a:rPr lang="en-US" dirty="0"/>
              <a:t> </a:t>
            </a:r>
            <a:r>
              <a:rPr lang="en-US" b="1" dirty="0"/>
              <a:t>Supply chain </a:t>
            </a:r>
            <a:r>
              <a:rPr lang="en-US" dirty="0"/>
              <a:t>(procurement, sales order processing, inventory management, supplier management, and related activities) </a:t>
            </a:r>
          </a:p>
          <a:p>
            <a:pPr lvl="1"/>
            <a:r>
              <a:rPr lang="en-US" b="1" dirty="0"/>
              <a:t>Manufacturing</a:t>
            </a:r>
            <a:r>
              <a:rPr lang="en-US" dirty="0"/>
              <a:t> (scheduling, capacity planning, quality control, bill of materials, and related activities) </a:t>
            </a:r>
          </a:p>
          <a:p>
            <a:pPr lvl="1"/>
            <a:r>
              <a:rPr lang="en-US" b="1" dirty="0"/>
              <a:t>CRM</a:t>
            </a:r>
            <a:r>
              <a:rPr lang="en-US" dirty="0"/>
              <a:t> (sales prospecting, customer management, marketing, customer support, call center support) </a:t>
            </a:r>
          </a:p>
          <a:p>
            <a:pPr lvl="1"/>
            <a:r>
              <a:rPr lang="en-US" b="1" dirty="0"/>
              <a:t>Human resources </a:t>
            </a:r>
            <a:r>
              <a:rPr lang="en-US" dirty="0"/>
              <a:t>(payroll, time and attendance, HR management, commission calculations, benefits administration, and related activities) </a:t>
            </a:r>
          </a:p>
          <a:p>
            <a:pPr lvl="1"/>
            <a:r>
              <a:rPr lang="en-US" b="1" dirty="0"/>
              <a:t>Accounting</a:t>
            </a:r>
            <a:r>
              <a:rPr lang="en-US" dirty="0"/>
              <a:t> (general ledger, accounts receivable, accounts payable, cash management, fixed asset accounting) </a:t>
            </a:r>
          </a:p>
          <a:p>
            <a:r>
              <a:rPr lang="en-US" dirty="0"/>
              <a:t>See more: </a:t>
            </a:r>
            <a:r>
              <a:rPr lang="en-US" dirty="0">
                <a:hlinkClick r:id="rId3"/>
              </a:rPr>
              <a:t>ERP Guide</a:t>
            </a:r>
            <a:endParaRPr lang="en-US" dirty="0"/>
          </a:p>
        </p:txBody>
      </p:sp>
    </p:spTree>
    <p:extLst>
      <p:ext uri="{BB962C8B-B14F-4D97-AF65-F5344CB8AC3E}">
        <p14:creationId xmlns:p14="http://schemas.microsoft.com/office/powerpoint/2010/main" val="2442997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970117" y="2057136"/>
            <a:ext cx="6858595" cy="4115157"/>
          </a:xfrm>
          <a:prstGeom prst="rect">
            <a:avLst/>
          </a:prstGeom>
        </p:spPr>
      </p:pic>
      <p:sp>
        <p:nvSpPr>
          <p:cNvPr id="47106" name="Title 1"/>
          <p:cNvSpPr>
            <a:spLocks noGrp="1"/>
          </p:cNvSpPr>
          <p:nvPr>
            <p:ph type="title"/>
          </p:nvPr>
        </p:nvSpPr>
        <p:spPr>
          <a:xfrm>
            <a:off x="324465" y="230766"/>
            <a:ext cx="11867535" cy="1320800"/>
          </a:xfrm>
        </p:spPr>
        <p:txBody>
          <a:bodyPr>
            <a:normAutofit/>
          </a:bodyPr>
          <a:lstStyle/>
          <a:p>
            <a:r>
              <a:rPr dirty="0">
                <a:latin typeface="Arial" charset="0"/>
                <a:cs typeface="Arial" charset="0"/>
              </a:rPr>
              <a:t>Pre-ERP Information System: Bicycle Manufacturer</a:t>
            </a:r>
          </a:p>
        </p:txBody>
      </p:sp>
      <p:sp>
        <p:nvSpPr>
          <p:cNvPr id="5" name="Oval 4"/>
          <p:cNvSpPr/>
          <p:nvPr/>
        </p:nvSpPr>
        <p:spPr>
          <a:xfrm>
            <a:off x="2970117" y="1876304"/>
            <a:ext cx="571500" cy="762000"/>
          </a:xfrm>
          <a:prstGeom prst="ellipse">
            <a:avLst/>
          </a:prstGeom>
          <a:solidFill>
            <a:srgbClr val="3337E9">
              <a:alpha val="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panose="020B0604020202020204" pitchFamily="34" charset="0"/>
            </a:endParaRPr>
          </a:p>
        </p:txBody>
      </p:sp>
      <p:sp>
        <p:nvSpPr>
          <p:cNvPr id="6" name="Oval 5"/>
          <p:cNvSpPr/>
          <p:nvPr/>
        </p:nvSpPr>
        <p:spPr>
          <a:xfrm>
            <a:off x="6724203" y="2033850"/>
            <a:ext cx="571500" cy="762000"/>
          </a:xfrm>
          <a:prstGeom prst="ellipse">
            <a:avLst/>
          </a:prstGeom>
          <a:solidFill>
            <a:srgbClr val="3337E9">
              <a:alpha val="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panose="020B0604020202020204" pitchFamily="34" charset="0"/>
            </a:endParaRPr>
          </a:p>
        </p:txBody>
      </p:sp>
      <p:sp>
        <p:nvSpPr>
          <p:cNvPr id="7" name="Oval 6"/>
          <p:cNvSpPr/>
          <p:nvPr/>
        </p:nvSpPr>
        <p:spPr>
          <a:xfrm>
            <a:off x="7923018" y="2938551"/>
            <a:ext cx="571500" cy="762000"/>
          </a:xfrm>
          <a:prstGeom prst="ellipse">
            <a:avLst/>
          </a:prstGeom>
          <a:solidFill>
            <a:srgbClr val="3337E9">
              <a:alpha val="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panose="020B0604020202020204" pitchFamily="34" charset="0"/>
            </a:endParaRPr>
          </a:p>
        </p:txBody>
      </p:sp>
      <p:sp>
        <p:nvSpPr>
          <p:cNvPr id="8" name="Oval 7"/>
          <p:cNvSpPr/>
          <p:nvPr/>
        </p:nvSpPr>
        <p:spPr>
          <a:xfrm>
            <a:off x="5448498" y="4757060"/>
            <a:ext cx="571500" cy="762000"/>
          </a:xfrm>
          <a:prstGeom prst="ellipse">
            <a:avLst/>
          </a:prstGeom>
          <a:solidFill>
            <a:srgbClr val="3337E9">
              <a:alpha val="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panose="020B0604020202020204" pitchFamily="34" charset="0"/>
            </a:endParaRPr>
          </a:p>
        </p:txBody>
      </p:sp>
      <p:sp>
        <p:nvSpPr>
          <p:cNvPr id="9" name="Oval 8"/>
          <p:cNvSpPr/>
          <p:nvPr/>
        </p:nvSpPr>
        <p:spPr>
          <a:xfrm>
            <a:off x="5114653" y="2513415"/>
            <a:ext cx="571500" cy="762000"/>
          </a:xfrm>
          <a:prstGeom prst="ellipse">
            <a:avLst/>
          </a:prstGeom>
          <a:solidFill>
            <a:srgbClr val="3337E9">
              <a:alpha val="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panose="020B0604020202020204" pitchFamily="34" charset="0"/>
            </a:endParaRPr>
          </a:p>
        </p:txBody>
      </p:sp>
      <p:sp>
        <p:nvSpPr>
          <p:cNvPr id="11" name="TextBox 10"/>
          <p:cNvSpPr txBox="1"/>
          <p:nvPr/>
        </p:nvSpPr>
        <p:spPr>
          <a:xfrm>
            <a:off x="3654427" y="5344725"/>
            <a:ext cx="3506787" cy="369332"/>
          </a:xfrm>
          <a:prstGeom prst="rect">
            <a:avLst/>
          </a:prstGeom>
          <a:noFill/>
        </p:spPr>
        <p:txBody>
          <a:bodyPr wrap="square" rtlCol="0">
            <a:spAutoFit/>
          </a:bodyPr>
          <a:lstStyle/>
          <a:p>
            <a:r>
              <a:rPr lang="en-US" dirty="0"/>
              <a:t>Source: textbook[1]</a:t>
            </a:r>
            <a:r>
              <a:rPr lang="en-US" dirty="0">
                <a:latin typeface="Georgia" charset="0"/>
              </a:rPr>
              <a:t>, page 221</a:t>
            </a:r>
            <a:endParaRPr lang="en-US" dirty="0"/>
          </a:p>
        </p:txBody>
      </p:sp>
    </p:spTree>
    <p:extLst>
      <p:ext uri="{BB962C8B-B14F-4D97-AF65-F5344CB8AC3E}">
        <p14:creationId xmlns:p14="http://schemas.microsoft.com/office/powerpoint/2010/main" val="1115978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6936" y="1835595"/>
            <a:ext cx="6858595" cy="4115157"/>
          </a:xfrm>
          <a:prstGeom prst="rect">
            <a:avLst/>
          </a:prstGeom>
        </p:spPr>
      </p:pic>
      <p:sp>
        <p:nvSpPr>
          <p:cNvPr id="49154" name="Title 1"/>
          <p:cNvSpPr>
            <a:spLocks noGrp="1"/>
          </p:cNvSpPr>
          <p:nvPr>
            <p:ph type="title"/>
          </p:nvPr>
        </p:nvSpPr>
        <p:spPr/>
        <p:txBody>
          <a:bodyPr/>
          <a:lstStyle/>
          <a:p>
            <a:r>
              <a:rPr dirty="0">
                <a:latin typeface="Arial" charset="0"/>
                <a:cs typeface="Arial" charset="0"/>
              </a:rPr>
              <a:t>ERP Information Systems</a:t>
            </a:r>
          </a:p>
        </p:txBody>
      </p:sp>
    </p:spTree>
    <p:extLst>
      <p:ext uri="{BB962C8B-B14F-4D97-AF65-F5344CB8AC3E}">
        <p14:creationId xmlns:p14="http://schemas.microsoft.com/office/powerpoint/2010/main" val="3234095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1754803" y="157165"/>
            <a:ext cx="9650615" cy="1320800"/>
          </a:xfrm>
        </p:spPr>
        <p:txBody>
          <a:bodyPr/>
          <a:lstStyle/>
          <a:p>
            <a:r>
              <a:rPr dirty="0">
                <a:latin typeface="Arial" charset="0"/>
                <a:cs typeface="Arial" charset="0"/>
              </a:rPr>
              <a:t>ERP Enabled Sales Dashboard</a:t>
            </a:r>
          </a:p>
        </p:txBody>
      </p:sp>
      <p:pic>
        <p:nvPicPr>
          <p:cNvPr id="51203" name="Picture 2"/>
          <p:cNvPicPr preferRelativeResize="0">
            <a:picLocks noChangeArrowheads="1"/>
          </p:cNvPicPr>
          <p:nvPr/>
        </p:nvPicPr>
        <p:blipFill>
          <a:blip r:embed="rId3" cstate="print"/>
          <a:srcRect/>
          <a:stretch>
            <a:fillRect/>
          </a:stretch>
        </p:blipFill>
        <p:spPr bwMode="auto">
          <a:xfrm>
            <a:off x="2132680" y="1801659"/>
            <a:ext cx="6686368" cy="4629629"/>
          </a:xfrm>
          <a:prstGeom prst="rect">
            <a:avLst/>
          </a:prstGeom>
          <a:noFill/>
          <a:ln w="9525">
            <a:noFill/>
            <a:miter lim="800000"/>
            <a:headEnd/>
            <a:tailEnd/>
          </a:ln>
        </p:spPr>
      </p:pic>
    </p:spTree>
    <p:extLst>
      <p:ext uri="{BB962C8B-B14F-4D97-AF65-F5344CB8AC3E}">
        <p14:creationId xmlns:p14="http://schemas.microsoft.com/office/powerpoint/2010/main" val="1292320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2"/>
          <p:cNvSpPr>
            <a:spLocks noGrp="1"/>
          </p:cNvSpPr>
          <p:nvPr>
            <p:ph type="title"/>
          </p:nvPr>
        </p:nvSpPr>
        <p:spPr>
          <a:xfrm>
            <a:off x="838200" y="365125"/>
            <a:ext cx="11117826" cy="1325563"/>
          </a:xfrm>
        </p:spPr>
        <p:txBody>
          <a:bodyPr>
            <a:normAutofit/>
          </a:bodyPr>
          <a:lstStyle/>
          <a:p>
            <a:pPr marL="803275" indent="-803275"/>
            <a:r>
              <a:rPr lang="en-US" dirty="0">
                <a:latin typeface="Arial" charset="0"/>
                <a:cs typeface="Arial" charset="0"/>
              </a:rPr>
              <a:t>What Are the Elements of an ERP Solution?</a:t>
            </a:r>
          </a:p>
        </p:txBody>
      </p:sp>
      <p:sp>
        <p:nvSpPr>
          <p:cNvPr id="2" name="Content Placeholder 1"/>
          <p:cNvSpPr>
            <a:spLocks noGrp="1"/>
          </p:cNvSpPr>
          <p:nvPr>
            <p:ph idx="1"/>
          </p:nvPr>
        </p:nvSpPr>
        <p:spPr>
          <a:xfrm>
            <a:off x="838200" y="2454889"/>
            <a:ext cx="10515600" cy="2549730"/>
          </a:xfrm>
        </p:spPr>
        <p:txBody>
          <a:bodyPr/>
          <a:lstStyle/>
          <a:p>
            <a:pPr marL="457200" indent="-220663">
              <a:defRPr/>
            </a:pPr>
            <a:r>
              <a:rPr lang="en-US" dirty="0">
                <a:solidFill>
                  <a:schemeClr val="accent3">
                    <a:lumMod val="10000"/>
                  </a:schemeClr>
                </a:solidFill>
              </a:rPr>
              <a:t>ERP Application programs</a:t>
            </a:r>
          </a:p>
          <a:p>
            <a:pPr marL="457200" indent="-220663">
              <a:defRPr/>
            </a:pPr>
            <a:r>
              <a:rPr lang="en-US" dirty="0">
                <a:solidFill>
                  <a:schemeClr val="accent3">
                    <a:lumMod val="10000"/>
                  </a:schemeClr>
                </a:solidFill>
              </a:rPr>
              <a:t>ERP Business process procedures</a:t>
            </a:r>
          </a:p>
          <a:p>
            <a:pPr marL="457200" indent="-220663">
              <a:defRPr/>
            </a:pPr>
            <a:r>
              <a:rPr lang="en-US" dirty="0">
                <a:solidFill>
                  <a:schemeClr val="accent3">
                    <a:lumMod val="10000"/>
                  </a:schemeClr>
                </a:solidFill>
              </a:rPr>
              <a:t>ERP Databases</a:t>
            </a:r>
          </a:p>
          <a:p>
            <a:pPr marL="457200" indent="-220663">
              <a:defRPr/>
            </a:pPr>
            <a:r>
              <a:rPr lang="en-US" dirty="0">
                <a:solidFill>
                  <a:schemeClr val="accent3">
                    <a:lumMod val="10000"/>
                  </a:schemeClr>
                </a:solidFill>
              </a:rPr>
              <a:t>ERP Training and Consulting</a:t>
            </a:r>
          </a:p>
        </p:txBody>
      </p:sp>
    </p:spTree>
    <p:extLst>
      <p:ext uri="{BB962C8B-B14F-4D97-AF65-F5344CB8AC3E}">
        <p14:creationId xmlns:p14="http://schemas.microsoft.com/office/powerpoint/2010/main" val="1453277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p:cNvSpPr>
          <p:nvPr>
            <p:ph type="title"/>
          </p:nvPr>
        </p:nvSpPr>
        <p:spPr/>
        <p:txBody>
          <a:bodyPr/>
          <a:lstStyle/>
          <a:p>
            <a:r>
              <a:rPr lang="en-US" dirty="0">
                <a:latin typeface="Arial" charset="0"/>
                <a:cs typeface="Arial" charset="0"/>
              </a:rPr>
              <a:t>ERP Solution Components</a:t>
            </a:r>
          </a:p>
        </p:txBody>
      </p:sp>
      <p:sp>
        <p:nvSpPr>
          <p:cNvPr id="2" name="Content Placeholder 1"/>
          <p:cNvSpPr>
            <a:spLocks noGrp="1"/>
          </p:cNvSpPr>
          <p:nvPr>
            <p:ph idx="1"/>
          </p:nvPr>
        </p:nvSpPr>
        <p:spPr>
          <a:xfrm>
            <a:off x="1439168" y="2102648"/>
            <a:ext cx="7521575" cy="3803374"/>
          </a:xfrm>
        </p:spPr>
        <p:txBody>
          <a:bodyPr/>
          <a:lstStyle/>
          <a:p>
            <a:pPr>
              <a:defRPr/>
            </a:pPr>
            <a:r>
              <a:rPr lang="en-US" b="1" dirty="0"/>
              <a:t>ERP Application Programs</a:t>
            </a:r>
          </a:p>
          <a:p>
            <a:pPr lvl="1">
              <a:defRPr/>
            </a:pPr>
            <a:r>
              <a:rPr lang="en-US" dirty="0"/>
              <a:t>Configurable vendor applications.</a:t>
            </a:r>
          </a:p>
          <a:p>
            <a:pPr>
              <a:defRPr/>
            </a:pPr>
            <a:r>
              <a:rPr lang="en-US" b="1" dirty="0"/>
              <a:t>ERP Databases</a:t>
            </a:r>
          </a:p>
          <a:p>
            <a:pPr lvl="1">
              <a:defRPr/>
            </a:pPr>
            <a:r>
              <a:rPr lang="en-US" dirty="0"/>
              <a:t>Trigger</a:t>
            </a:r>
          </a:p>
          <a:p>
            <a:pPr lvl="2">
              <a:buFont typeface="Wingdings" panose="05000000000000000000" pitchFamily="2" charset="2"/>
              <a:buChar char="Ø"/>
              <a:defRPr/>
            </a:pPr>
            <a:r>
              <a:rPr lang="en-US" dirty="0"/>
              <a:t>Computer program within the database that keeps database consistent when certain conditions arise.</a:t>
            </a:r>
          </a:p>
          <a:p>
            <a:pPr lvl="1">
              <a:defRPr/>
            </a:pPr>
            <a:r>
              <a:rPr lang="en-US" dirty="0"/>
              <a:t>Stored Procedure</a:t>
            </a:r>
          </a:p>
          <a:p>
            <a:pPr lvl="2">
              <a:buFont typeface="Wingdings" panose="05000000000000000000" pitchFamily="2" charset="2"/>
              <a:buChar char="Ø"/>
              <a:defRPr/>
            </a:pPr>
            <a:r>
              <a:rPr lang="en-US" dirty="0"/>
              <a:t>Enforces business rules.</a:t>
            </a:r>
          </a:p>
          <a:p>
            <a:pPr>
              <a:defRPr/>
            </a:pPr>
            <a:endParaRPr lang="en-US" dirty="0"/>
          </a:p>
        </p:txBody>
      </p:sp>
    </p:spTree>
    <p:extLst>
      <p:ext uri="{BB962C8B-B14F-4D97-AF65-F5344CB8AC3E}">
        <p14:creationId xmlns:p14="http://schemas.microsoft.com/office/powerpoint/2010/main" val="598507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2"/>
          <p:cNvSpPr>
            <a:spLocks noGrp="1"/>
          </p:cNvSpPr>
          <p:nvPr>
            <p:ph type="title"/>
          </p:nvPr>
        </p:nvSpPr>
        <p:spPr/>
        <p:txBody>
          <a:bodyPr>
            <a:normAutofit/>
          </a:bodyPr>
          <a:lstStyle/>
          <a:p>
            <a:r>
              <a:rPr lang="en-US" dirty="0">
                <a:latin typeface="Arial" charset="0"/>
                <a:cs typeface="Arial" charset="0"/>
              </a:rPr>
              <a:t>ERP Solution Components</a:t>
            </a:r>
          </a:p>
        </p:txBody>
      </p:sp>
      <p:sp>
        <p:nvSpPr>
          <p:cNvPr id="2" name="Content Placeholder 1"/>
          <p:cNvSpPr>
            <a:spLocks noGrp="1"/>
          </p:cNvSpPr>
          <p:nvPr>
            <p:ph idx="1"/>
          </p:nvPr>
        </p:nvSpPr>
        <p:spPr>
          <a:xfrm>
            <a:off x="1277551" y="1690688"/>
            <a:ext cx="7521575" cy="3962400"/>
          </a:xfrm>
        </p:spPr>
        <p:txBody>
          <a:bodyPr/>
          <a:lstStyle/>
          <a:p>
            <a:pPr>
              <a:spcBef>
                <a:spcPts val="300"/>
              </a:spcBef>
            </a:pPr>
            <a:r>
              <a:rPr lang="en-US" b="1" dirty="0">
                <a:latin typeface="Arial" charset="0"/>
                <a:cs typeface="Arial" charset="0"/>
              </a:rPr>
              <a:t>ERP Business Processes and Procedures</a:t>
            </a:r>
          </a:p>
          <a:p>
            <a:pPr marL="914400" lvl="2"/>
            <a:r>
              <a:rPr lang="en-US" dirty="0">
                <a:latin typeface="Arial" charset="0"/>
                <a:cs typeface="Arial" charset="0"/>
              </a:rPr>
              <a:t>Adapt to predefined, inherent processes and procedures, or design new ones?</a:t>
            </a:r>
          </a:p>
          <a:p>
            <a:pPr>
              <a:spcBef>
                <a:spcPts val="300"/>
              </a:spcBef>
            </a:pPr>
            <a:r>
              <a:rPr lang="en-US" b="1" dirty="0">
                <a:latin typeface="Arial" charset="0"/>
                <a:cs typeface="Arial" charset="0"/>
              </a:rPr>
              <a:t>ERP Training &amp; Consulting</a:t>
            </a:r>
          </a:p>
          <a:p>
            <a:pPr marL="914400" lvl="2">
              <a:spcAft>
                <a:spcPct val="15000"/>
              </a:spcAft>
            </a:pPr>
            <a:r>
              <a:rPr lang="en-US" dirty="0">
                <a:latin typeface="Arial" charset="0"/>
                <a:cs typeface="Arial" charset="0"/>
              </a:rPr>
              <a:t>Training to implement.</a:t>
            </a:r>
          </a:p>
          <a:p>
            <a:pPr marL="914400" lvl="2">
              <a:spcAft>
                <a:spcPct val="15000"/>
              </a:spcAft>
            </a:pPr>
            <a:r>
              <a:rPr lang="en-US" dirty="0">
                <a:latin typeface="Arial" charset="0"/>
                <a:cs typeface="Arial" charset="0"/>
              </a:rPr>
              <a:t>Top management support, preparing for change, dealing with resistance.</a:t>
            </a:r>
          </a:p>
          <a:p>
            <a:pPr marL="914400" lvl="2">
              <a:spcAft>
                <a:spcPct val="15000"/>
              </a:spcAft>
            </a:pPr>
            <a:r>
              <a:rPr lang="en-US" dirty="0">
                <a:latin typeface="Arial" charset="0"/>
                <a:cs typeface="Arial" charset="0"/>
              </a:rPr>
              <a:t>Training to use. </a:t>
            </a:r>
          </a:p>
          <a:p>
            <a:endParaRPr lang="en-US" dirty="0">
              <a:latin typeface="Arial" charset="0"/>
              <a:cs typeface="Arial" charset="0"/>
            </a:endParaRPr>
          </a:p>
        </p:txBody>
      </p:sp>
    </p:spTree>
    <p:extLst>
      <p:ext uri="{BB962C8B-B14F-4D97-AF65-F5344CB8AC3E}">
        <p14:creationId xmlns:p14="http://schemas.microsoft.com/office/powerpoint/2010/main" val="2630251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ERP vendors</a:t>
            </a:r>
          </a:p>
        </p:txBody>
      </p:sp>
      <p:pic>
        <p:nvPicPr>
          <p:cNvPr id="4" name="Content Placeholder 3" descr="Screen Shot 2017-05-08 at 8.33.56 AM.png"/>
          <p:cNvPicPr>
            <a:picLocks noGrp="1" noChangeAspect="1"/>
          </p:cNvPicPr>
          <p:nvPr>
            <p:ph idx="1"/>
          </p:nvPr>
        </p:nvPicPr>
        <p:blipFill>
          <a:blip r:embed="rId2">
            <a:extLst>
              <a:ext uri="{28A0092B-C50C-407E-A947-70E740481C1C}">
                <a14:useLocalDpi xmlns:a14="http://schemas.microsoft.com/office/drawing/2010/main" val="0"/>
              </a:ext>
            </a:extLst>
          </a:blip>
          <a:srcRect t="-627" b="-627"/>
          <a:stretch>
            <a:fillRect/>
          </a:stretch>
        </p:blipFill>
        <p:spPr>
          <a:xfrm>
            <a:off x="1769162" y="1951191"/>
            <a:ext cx="6940331" cy="4614807"/>
          </a:xfrm>
        </p:spPr>
      </p:pic>
    </p:spTree>
    <p:extLst>
      <p:ext uri="{BB962C8B-B14F-4D97-AF65-F5344CB8AC3E}">
        <p14:creationId xmlns:p14="http://schemas.microsoft.com/office/powerpoint/2010/main" val="1166599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Q5 What is SCM?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6316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z="3600">
                <a:solidFill>
                  <a:srgbClr val="4B5064"/>
                </a:solidFill>
                <a:latin typeface="Georgia" charset="0"/>
              </a:rPr>
              <a:t>Supply Chain Management</a:t>
            </a:r>
          </a:p>
        </p:txBody>
      </p:sp>
      <p:sp>
        <p:nvSpPr>
          <p:cNvPr id="68612" name="Rectangle 3"/>
          <p:cNvSpPr>
            <a:spLocks noGrp="1" noChangeArrowheads="1"/>
          </p:cNvSpPr>
          <p:nvPr>
            <p:ph idx="1"/>
          </p:nvPr>
        </p:nvSpPr>
        <p:spPr/>
        <p:txBody>
          <a:bodyPr/>
          <a:lstStyle/>
          <a:p>
            <a:pPr eaLnBrk="1" hangingPunct="1">
              <a:lnSpc>
                <a:spcPct val="90000"/>
              </a:lnSpc>
            </a:pPr>
            <a:r>
              <a:rPr lang="en-US" sz="2400">
                <a:latin typeface="Georgia" charset="0"/>
              </a:rPr>
              <a:t>Upstream activities</a:t>
            </a:r>
          </a:p>
          <a:p>
            <a:pPr eaLnBrk="1" hangingPunct="1">
              <a:lnSpc>
                <a:spcPct val="90000"/>
              </a:lnSpc>
            </a:pPr>
            <a:r>
              <a:rPr lang="en-US" sz="2400">
                <a:latin typeface="Georgia" charset="0"/>
              </a:rPr>
              <a:t>Improvement of business processes spanning organizational boundaries</a:t>
            </a:r>
          </a:p>
          <a:p>
            <a:pPr eaLnBrk="1" hangingPunct="1">
              <a:lnSpc>
                <a:spcPct val="90000"/>
              </a:lnSpc>
            </a:pPr>
            <a:r>
              <a:rPr lang="en-US" sz="2400">
                <a:latin typeface="Georgia" charset="0"/>
              </a:rPr>
              <a:t>Focus on upstream information flows</a:t>
            </a:r>
          </a:p>
          <a:p>
            <a:pPr lvl="1" eaLnBrk="1" hangingPunct="1">
              <a:lnSpc>
                <a:spcPct val="90000"/>
              </a:lnSpc>
            </a:pPr>
            <a:r>
              <a:rPr lang="en-US" sz="2000">
                <a:latin typeface="Georgia" charset="0"/>
              </a:rPr>
              <a:t>Acceleration of product development</a:t>
            </a:r>
          </a:p>
          <a:p>
            <a:pPr lvl="1" eaLnBrk="1" hangingPunct="1">
              <a:lnSpc>
                <a:spcPct val="90000"/>
              </a:lnSpc>
            </a:pPr>
            <a:r>
              <a:rPr lang="en-US" sz="2000">
                <a:latin typeface="Georgia" charset="0"/>
              </a:rPr>
              <a:t>Reduction of costs of raw materials procurement</a:t>
            </a:r>
          </a:p>
          <a:p>
            <a:pPr eaLnBrk="1" hangingPunct="1">
              <a:lnSpc>
                <a:spcPct val="90000"/>
              </a:lnSpc>
            </a:pPr>
            <a:r>
              <a:rPr lang="en-US" sz="2400">
                <a:latin typeface="Georgia" charset="0"/>
              </a:rPr>
              <a:t>Collaboration with suppliers (supply network)</a:t>
            </a:r>
          </a:p>
          <a:p>
            <a:pPr lvl="1" eaLnBrk="1" hangingPunct="1">
              <a:lnSpc>
                <a:spcPct val="90000"/>
              </a:lnSpc>
            </a:pPr>
            <a:r>
              <a:rPr lang="en-US" sz="2000">
                <a:latin typeface="Georgia" charset="0"/>
              </a:rPr>
              <a:t>Ability to compete more effectively in the market place</a:t>
            </a:r>
          </a:p>
          <a:p>
            <a:pPr lvl="1" eaLnBrk="1" hangingPunct="1">
              <a:lnSpc>
                <a:spcPct val="90000"/>
              </a:lnSpc>
            </a:pPr>
            <a:r>
              <a:rPr lang="en-US" sz="2000">
                <a:latin typeface="Georgia" charset="0"/>
              </a:rPr>
              <a:t>Cost reduction</a:t>
            </a:r>
          </a:p>
          <a:p>
            <a:pPr lvl="1" eaLnBrk="1" hangingPunct="1">
              <a:lnSpc>
                <a:spcPct val="90000"/>
              </a:lnSpc>
            </a:pPr>
            <a:r>
              <a:rPr lang="en-US" sz="2000">
                <a:latin typeface="Georgia" charset="0"/>
              </a:rPr>
              <a:t>Increased responsiveness to market demands</a:t>
            </a:r>
          </a:p>
        </p:txBody>
      </p:sp>
    </p:spTree>
    <p:extLst>
      <p:ext uri="{BB962C8B-B14F-4D97-AF65-F5344CB8AC3E}">
        <p14:creationId xmlns:p14="http://schemas.microsoft.com/office/powerpoint/2010/main" val="257791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Legacy System Approach</a:t>
            </a:r>
          </a:p>
        </p:txBody>
      </p:sp>
      <p:pic>
        <p:nvPicPr>
          <p:cNvPr id="18436" name="Picture 4" descr="Fig08-01"/>
          <p:cNvPicPr>
            <a:picLocks noChangeAspect="1" noChangeArrowheads="1"/>
          </p:cNvPicPr>
          <p:nvPr/>
        </p:nvPicPr>
        <p:blipFill>
          <a:blip r:embed="rId3">
            <a:extLst>
              <a:ext uri="{28A0092B-C50C-407E-A947-70E740481C1C}">
                <a14:useLocalDpi xmlns:a14="http://schemas.microsoft.com/office/drawing/2010/main" val="0"/>
              </a:ext>
            </a:extLst>
          </a:blip>
          <a:srcRect b="57219"/>
          <a:stretch>
            <a:fillRect/>
          </a:stretch>
        </p:blipFill>
        <p:spPr bwMode="auto">
          <a:xfrm>
            <a:off x="1927225" y="1658449"/>
            <a:ext cx="8305800" cy="3460750"/>
          </a:xfrm>
          <a:prstGeom prst="rect">
            <a:avLst/>
          </a:prstGeom>
          <a:noFill/>
          <a:ln w="31750">
            <a:solidFill>
              <a:srgbClr val="71918C"/>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67635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z="3600">
                <a:latin typeface="Georgia" charset="0"/>
              </a:rPr>
              <a:t>Supply Chain Management</a:t>
            </a:r>
          </a:p>
        </p:txBody>
      </p:sp>
      <p:sp>
        <p:nvSpPr>
          <p:cNvPr id="69636" name="Rectangle 3"/>
          <p:cNvSpPr>
            <a:spLocks noGrp="1" noChangeArrowheads="1"/>
          </p:cNvSpPr>
          <p:nvPr>
            <p:ph idx="1"/>
          </p:nvPr>
        </p:nvSpPr>
        <p:spPr/>
        <p:txBody>
          <a:bodyPr>
            <a:normAutofit/>
          </a:bodyPr>
          <a:lstStyle/>
          <a:p>
            <a:pPr eaLnBrk="1" hangingPunct="1">
              <a:lnSpc>
                <a:spcPct val="90000"/>
              </a:lnSpc>
            </a:pPr>
            <a:r>
              <a:rPr lang="en-US" sz="2400">
                <a:latin typeface="Georgia" charset="0"/>
              </a:rPr>
              <a:t>Supply chain: the producers of supplies that a company uses</a:t>
            </a:r>
          </a:p>
          <a:p>
            <a:pPr lvl="1" eaLnBrk="1" hangingPunct="1">
              <a:lnSpc>
                <a:spcPct val="90000"/>
              </a:lnSpc>
            </a:pPr>
            <a:r>
              <a:rPr lang="en-US" sz="2000">
                <a:latin typeface="Georgia" charset="0"/>
              </a:rPr>
              <a:t>Suppliers work with additional suppliers</a:t>
            </a:r>
          </a:p>
          <a:p>
            <a:pPr lvl="1" eaLnBrk="1" hangingPunct="1">
              <a:lnSpc>
                <a:spcPct val="90000"/>
              </a:lnSpc>
            </a:pPr>
            <a:r>
              <a:rPr lang="en-US" sz="2000">
                <a:latin typeface="Georgia" charset="0"/>
              </a:rPr>
              <a:t>Supply network </a:t>
            </a:r>
          </a:p>
          <a:p>
            <a:pPr eaLnBrk="1" hangingPunct="1">
              <a:lnSpc>
                <a:spcPct val="90000"/>
              </a:lnSpc>
            </a:pPr>
            <a:r>
              <a:rPr lang="en-US" sz="2400">
                <a:latin typeface="Georgia" charset="0"/>
              </a:rPr>
              <a:t>Problems with not collaborating effectively</a:t>
            </a:r>
          </a:p>
          <a:p>
            <a:pPr lvl="1" eaLnBrk="1" hangingPunct="1">
              <a:lnSpc>
                <a:spcPct val="90000"/>
              </a:lnSpc>
            </a:pPr>
            <a:r>
              <a:rPr lang="en-US" sz="2000">
                <a:latin typeface="Georgia" charset="0"/>
              </a:rPr>
              <a:t>Information gets distorted</a:t>
            </a:r>
          </a:p>
          <a:p>
            <a:pPr lvl="1" eaLnBrk="1" hangingPunct="1">
              <a:lnSpc>
                <a:spcPct val="90000"/>
              </a:lnSpc>
            </a:pPr>
            <a:r>
              <a:rPr lang="en-US" sz="2000">
                <a:latin typeface="Georgia" charset="0"/>
              </a:rPr>
              <a:t>Forecast errors add up, leading to degradation of profitability and poor customer service</a:t>
            </a:r>
          </a:p>
          <a:p>
            <a:pPr lvl="1" eaLnBrk="1" hangingPunct="1">
              <a:lnSpc>
                <a:spcPct val="90000"/>
              </a:lnSpc>
            </a:pPr>
            <a:r>
              <a:rPr lang="ja-JP" altLang="en-US" sz="2000">
                <a:latin typeface="Georgia" charset="0"/>
              </a:rPr>
              <a:t>“</a:t>
            </a:r>
            <a:r>
              <a:rPr lang="en-US" sz="2000">
                <a:latin typeface="Georgia" charset="0"/>
              </a:rPr>
              <a:t>Bullwhip effect</a:t>
            </a:r>
            <a:r>
              <a:rPr lang="ja-JP" altLang="en-US" sz="2000">
                <a:latin typeface="Georgia" charset="0"/>
              </a:rPr>
              <a:t>”</a:t>
            </a:r>
            <a:endParaRPr lang="en-US" sz="2000">
              <a:latin typeface="Georgia" charset="0"/>
            </a:endParaRPr>
          </a:p>
          <a:p>
            <a:pPr eaLnBrk="1" hangingPunct="1">
              <a:lnSpc>
                <a:spcPct val="90000"/>
              </a:lnSpc>
            </a:pPr>
            <a:r>
              <a:rPr lang="en-US" sz="2400">
                <a:latin typeface="Georgia" charset="0"/>
              </a:rPr>
              <a:t>Goals of improving upstream information flows</a:t>
            </a:r>
          </a:p>
          <a:p>
            <a:pPr lvl="1" eaLnBrk="1" hangingPunct="1">
              <a:lnSpc>
                <a:spcPct val="90000"/>
              </a:lnSpc>
            </a:pPr>
            <a:r>
              <a:rPr lang="en-US" sz="2000">
                <a:latin typeface="Georgia" charset="0"/>
              </a:rPr>
              <a:t>Accelerate product development</a:t>
            </a:r>
          </a:p>
          <a:p>
            <a:pPr lvl="1" eaLnBrk="1" hangingPunct="1">
              <a:lnSpc>
                <a:spcPct val="90000"/>
              </a:lnSpc>
            </a:pPr>
            <a:r>
              <a:rPr lang="en-US" sz="2000">
                <a:latin typeface="Georgia" charset="0"/>
              </a:rPr>
              <a:t>Reduce costs associated with procuring raw materials</a:t>
            </a:r>
          </a:p>
        </p:txBody>
      </p:sp>
    </p:spTree>
    <p:extLst>
      <p:ext uri="{BB962C8B-B14F-4D97-AF65-F5344CB8AC3E}">
        <p14:creationId xmlns:p14="http://schemas.microsoft.com/office/powerpoint/2010/main" val="981457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an SCM Strategy</a:t>
            </a:r>
          </a:p>
        </p:txBody>
      </p:sp>
      <p:sp>
        <p:nvSpPr>
          <p:cNvPr id="75780" name="Rectangle 3"/>
          <p:cNvSpPr>
            <a:spLocks noGrp="1" noChangeArrowheads="1"/>
          </p:cNvSpPr>
          <p:nvPr>
            <p:ph idx="1"/>
          </p:nvPr>
        </p:nvSpPr>
        <p:spPr/>
        <p:txBody>
          <a:bodyPr/>
          <a:lstStyle/>
          <a:p>
            <a:pPr eaLnBrk="1" hangingPunct="1"/>
            <a:r>
              <a:rPr lang="en-US" sz="2600">
                <a:latin typeface="Georgia" charset="0"/>
              </a:rPr>
              <a:t>SCM efficiency and effectiveness need to be balanced</a:t>
            </a:r>
          </a:p>
          <a:p>
            <a:pPr lvl="1" eaLnBrk="1" hangingPunct="1"/>
            <a:r>
              <a:rPr lang="en-US">
                <a:latin typeface="Georgia" charset="0"/>
              </a:rPr>
              <a:t>Efficiency—</a:t>
            </a:r>
            <a:r>
              <a:rPr lang="en-US" sz="2000">
                <a:latin typeface="Georgia" charset="0"/>
              </a:rPr>
              <a:t>cost minimization</a:t>
            </a:r>
          </a:p>
          <a:p>
            <a:pPr lvl="1" eaLnBrk="1" hangingPunct="1"/>
            <a:r>
              <a:rPr lang="en-US">
                <a:latin typeface="Georgia" charset="0"/>
              </a:rPr>
              <a:t>Effectiveness—</a:t>
            </a:r>
            <a:r>
              <a:rPr lang="en-US" sz="2000">
                <a:latin typeface="Georgia" charset="0"/>
              </a:rPr>
              <a:t>customer service maximization</a:t>
            </a:r>
          </a:p>
          <a:p>
            <a:pPr lvl="1" eaLnBrk="1" hangingPunct="1"/>
            <a:r>
              <a:rPr lang="en-US">
                <a:latin typeface="Georgia" charset="0"/>
              </a:rPr>
              <a:t>Tradeoffs—Supply chain strategy should match overall competitive strategy</a:t>
            </a:r>
          </a:p>
        </p:txBody>
      </p:sp>
      <p:pic>
        <p:nvPicPr>
          <p:cNvPr id="75781" name="Picture 4" descr="Fig08-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576" y="3891888"/>
            <a:ext cx="6134100" cy="2514600"/>
          </a:xfrm>
          <a:prstGeom prst="rect">
            <a:avLst/>
          </a:prstGeom>
          <a:noFill/>
          <a:ln w="31750">
            <a:solidFill>
              <a:srgbClr val="71918C"/>
            </a:solidFill>
            <a:miter lim="800000"/>
            <a:headEnd/>
            <a:tailEnd/>
          </a:ln>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8195494" y="4324763"/>
            <a:ext cx="2472506" cy="646331"/>
          </a:xfrm>
          <a:prstGeom prst="rect">
            <a:avLst/>
          </a:prstGeom>
          <a:noFill/>
        </p:spPr>
        <p:txBody>
          <a:bodyPr wrap="square" rtlCol="0">
            <a:spAutoFit/>
          </a:bodyPr>
          <a:lstStyle/>
          <a:p>
            <a:r>
              <a:rPr lang="en-US" dirty="0"/>
              <a:t>Source: textbook[2]</a:t>
            </a:r>
            <a:r>
              <a:rPr lang="en-US" dirty="0">
                <a:latin typeface="Georgia" charset="0"/>
              </a:rPr>
              <a:t>, page 321</a:t>
            </a:r>
            <a:endParaRPr lang="en-US" dirty="0"/>
          </a:p>
        </p:txBody>
      </p:sp>
    </p:spTree>
    <p:extLst>
      <p:ext uri="{BB962C8B-B14F-4D97-AF65-F5344CB8AC3E}">
        <p14:creationId xmlns:p14="http://schemas.microsoft.com/office/powerpoint/2010/main" val="3123899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Emerging SCM Trends</a:t>
            </a:r>
            <a:endParaRPr lang="en-US" dirty="0"/>
          </a:p>
        </p:txBody>
      </p:sp>
      <p:sp>
        <p:nvSpPr>
          <p:cNvPr id="76804" name="Rectangle 3"/>
          <p:cNvSpPr>
            <a:spLocks noGrp="1" noChangeArrowheads="1"/>
          </p:cNvSpPr>
          <p:nvPr>
            <p:ph idx="1"/>
          </p:nvPr>
        </p:nvSpPr>
        <p:spPr>
          <a:xfrm>
            <a:off x="461472" y="1424349"/>
            <a:ext cx="6940331" cy="4614807"/>
          </a:xfrm>
        </p:spPr>
        <p:txBody>
          <a:bodyPr>
            <a:normAutofit/>
          </a:bodyPr>
          <a:lstStyle/>
          <a:p>
            <a:pPr eaLnBrk="1" hangingPunct="1"/>
            <a:r>
              <a:rPr lang="en-US" dirty="0">
                <a:latin typeface="Georgia" charset="0"/>
              </a:rPr>
              <a:t>Enterprise portals—B2B marketplace</a:t>
            </a:r>
          </a:p>
          <a:p>
            <a:pPr lvl="1" eaLnBrk="1" hangingPunct="1"/>
            <a:r>
              <a:rPr lang="en-US" dirty="0">
                <a:latin typeface="Georgia" charset="0"/>
              </a:rPr>
              <a:t>Access point to proprietary information</a:t>
            </a:r>
          </a:p>
          <a:p>
            <a:pPr lvl="1" eaLnBrk="1" hangingPunct="1"/>
            <a:r>
              <a:rPr lang="en-US" dirty="0">
                <a:latin typeface="Georgia" charset="0"/>
              </a:rPr>
              <a:t>Productivity gains and cost savings</a:t>
            </a:r>
          </a:p>
          <a:p>
            <a:pPr eaLnBrk="1" hangingPunct="1"/>
            <a:r>
              <a:rPr lang="en-US" dirty="0">
                <a:latin typeface="Georgia" charset="0"/>
              </a:rPr>
              <a:t>Distribution portals</a:t>
            </a:r>
          </a:p>
          <a:p>
            <a:pPr lvl="1" eaLnBrk="1" hangingPunct="1"/>
            <a:r>
              <a:rPr lang="en-US" dirty="0">
                <a:latin typeface="Georgia" charset="0"/>
              </a:rPr>
              <a:t>Products from single </a:t>
            </a:r>
            <a:br>
              <a:rPr lang="en-US" dirty="0">
                <a:latin typeface="Georgia" charset="0"/>
              </a:rPr>
            </a:br>
            <a:r>
              <a:rPr lang="en-US" dirty="0">
                <a:latin typeface="Georgia" charset="0"/>
              </a:rPr>
              <a:t>supplier to many buyers</a:t>
            </a:r>
          </a:p>
          <a:p>
            <a:pPr eaLnBrk="1" hangingPunct="1"/>
            <a:r>
              <a:rPr lang="en-US" dirty="0">
                <a:latin typeface="Georgia" charset="0"/>
              </a:rPr>
              <a:t>Procurement portals</a:t>
            </a:r>
          </a:p>
          <a:p>
            <a:pPr lvl="1" eaLnBrk="1" hangingPunct="1"/>
            <a:r>
              <a:rPr lang="en-US" dirty="0">
                <a:latin typeface="Georgia" charset="0"/>
              </a:rPr>
              <a:t>Procurement of products </a:t>
            </a:r>
            <a:br>
              <a:rPr lang="en-US" dirty="0">
                <a:latin typeface="Georgia" charset="0"/>
              </a:rPr>
            </a:br>
            <a:r>
              <a:rPr lang="en-US" dirty="0">
                <a:latin typeface="Georgia" charset="0"/>
              </a:rPr>
              <a:t>between single buyer </a:t>
            </a:r>
            <a:br>
              <a:rPr lang="en-US" dirty="0">
                <a:latin typeface="Georgia" charset="0"/>
              </a:rPr>
            </a:br>
            <a:r>
              <a:rPr lang="en-US" dirty="0">
                <a:latin typeface="Georgia" charset="0"/>
              </a:rPr>
              <a:t>and multiple suppliers</a:t>
            </a:r>
          </a:p>
        </p:txBody>
      </p:sp>
      <p:pic>
        <p:nvPicPr>
          <p:cNvPr id="76805" name="Picture 5" descr="Fig08-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045" y="3429000"/>
            <a:ext cx="4648200" cy="2468563"/>
          </a:xfrm>
          <a:prstGeom prst="rect">
            <a:avLst/>
          </a:prstGeom>
          <a:noFill/>
          <a:ln w="31750">
            <a:solidFill>
              <a:srgbClr val="71918C"/>
            </a:solidFill>
            <a:miter lim="800000"/>
            <a:headEnd/>
            <a:tailEnd/>
          </a:ln>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2309814" y="5395694"/>
            <a:ext cx="3506787" cy="369332"/>
          </a:xfrm>
          <a:prstGeom prst="rect">
            <a:avLst/>
          </a:prstGeom>
          <a:noFill/>
        </p:spPr>
        <p:txBody>
          <a:bodyPr wrap="square" rtlCol="0">
            <a:spAutoFit/>
          </a:bodyPr>
          <a:lstStyle/>
          <a:p>
            <a:r>
              <a:rPr lang="en-US" dirty="0"/>
              <a:t>Source: textbook [2]</a:t>
            </a:r>
          </a:p>
        </p:txBody>
      </p:sp>
    </p:spTree>
    <p:extLst>
      <p:ext uri="{BB962C8B-B14F-4D97-AF65-F5344CB8AC3E}">
        <p14:creationId xmlns:p14="http://schemas.microsoft.com/office/powerpoint/2010/main" val="1432964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Distribution Portal</a:t>
            </a:r>
          </a:p>
        </p:txBody>
      </p:sp>
      <p:sp>
        <p:nvSpPr>
          <p:cNvPr id="77828" name="Rectangle 3"/>
          <p:cNvSpPr>
            <a:spLocks noGrp="1" noChangeArrowheads="1"/>
          </p:cNvSpPr>
          <p:nvPr>
            <p:ph idx="1"/>
          </p:nvPr>
        </p:nvSpPr>
        <p:spPr/>
        <p:txBody>
          <a:bodyPr/>
          <a:lstStyle/>
          <a:p>
            <a:pPr eaLnBrk="1" hangingPunct="1"/>
            <a:r>
              <a:rPr lang="en-US" sz="2400" dirty="0">
                <a:latin typeface="Georgia" charset="0"/>
              </a:rPr>
              <a:t>Automation of business processes between supplier and multiple customers</a:t>
            </a:r>
          </a:p>
          <a:p>
            <a:pPr lvl="1" eaLnBrk="1" hangingPunct="1"/>
            <a:r>
              <a:rPr lang="en-US" sz="2000" dirty="0">
                <a:latin typeface="Georgia" charset="0"/>
              </a:rPr>
              <a:t>Before transaction</a:t>
            </a:r>
          </a:p>
          <a:p>
            <a:pPr lvl="1" eaLnBrk="1" hangingPunct="1"/>
            <a:r>
              <a:rPr lang="en-US" sz="2000" dirty="0">
                <a:latin typeface="Georgia" charset="0"/>
              </a:rPr>
              <a:t>During transaction</a:t>
            </a:r>
          </a:p>
          <a:p>
            <a:pPr lvl="1" eaLnBrk="1" hangingPunct="1"/>
            <a:r>
              <a:rPr lang="en-US" sz="2000" dirty="0">
                <a:latin typeface="Georgia" charset="0"/>
              </a:rPr>
              <a:t>After transaction</a:t>
            </a:r>
          </a:p>
          <a:p>
            <a:pPr eaLnBrk="1" hangingPunct="1"/>
            <a:r>
              <a:rPr lang="en-US" sz="2400" dirty="0">
                <a:latin typeface="Georgia" charset="0"/>
              </a:rPr>
              <a:t>Trading exchanges</a:t>
            </a:r>
          </a:p>
          <a:p>
            <a:pPr lvl="1" eaLnBrk="1" hangingPunct="1"/>
            <a:r>
              <a:rPr lang="en-US" sz="2000" dirty="0">
                <a:latin typeface="Georgia" charset="0"/>
              </a:rPr>
              <a:t>Equilibrium between </a:t>
            </a:r>
          </a:p>
          <a:p>
            <a:pPr marL="457200" lvl="1" indent="0">
              <a:buNone/>
            </a:pPr>
            <a:r>
              <a:rPr lang="en-US" sz="2000" dirty="0">
                <a:latin typeface="Georgia" charset="0"/>
              </a:rPr>
              <a:t>buyers and sellers</a:t>
            </a:r>
          </a:p>
          <a:p>
            <a:pPr lvl="1" eaLnBrk="1" hangingPunct="1"/>
            <a:r>
              <a:rPr lang="en-US" sz="2000" dirty="0">
                <a:latin typeface="Georgia" charset="0"/>
              </a:rPr>
              <a:t>Vertical markets</a:t>
            </a:r>
          </a:p>
        </p:txBody>
      </p:sp>
      <p:grpSp>
        <p:nvGrpSpPr>
          <p:cNvPr id="77829" name="Group 8"/>
          <p:cNvGrpSpPr>
            <a:grpSpLocks/>
          </p:cNvGrpSpPr>
          <p:nvPr/>
        </p:nvGrpSpPr>
        <p:grpSpPr bwMode="auto">
          <a:xfrm>
            <a:off x="5514976" y="1928813"/>
            <a:ext cx="5153025" cy="4113213"/>
            <a:chOff x="2352" y="1182"/>
            <a:chExt cx="3246" cy="2591"/>
          </a:xfrm>
        </p:grpSpPr>
        <p:pic>
          <p:nvPicPr>
            <p:cNvPr id="77830" name="Picture 6" descr="Fig9-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 y="1182"/>
              <a:ext cx="3246" cy="2413"/>
            </a:xfrm>
            <a:prstGeom prst="rect">
              <a:avLst/>
            </a:prstGeom>
            <a:noFill/>
            <a:ln w="28575">
              <a:solidFill>
                <a:srgbClr val="71918C"/>
              </a:solidFill>
              <a:miter lim="800000"/>
              <a:headEnd/>
              <a:tailEnd/>
            </a:ln>
            <a:extLst>
              <a:ext uri="{909E8E84-426E-40dd-AFC4-6F175D3DCCD1}">
                <a14:hiddenFill xmlns="" xmlns:a14="http://schemas.microsoft.com/office/drawing/2010/main">
                  <a:solidFill>
                    <a:srgbClr val="FFFFFF"/>
                  </a:solidFill>
                </a14:hiddenFill>
              </a:ext>
            </a:extLst>
          </p:spPr>
        </p:pic>
        <p:sp>
          <p:nvSpPr>
            <p:cNvPr id="77831" name="Text Box 7"/>
            <p:cNvSpPr txBox="1">
              <a:spLocks noChangeArrowheads="1"/>
            </p:cNvSpPr>
            <p:nvPr/>
          </p:nvSpPr>
          <p:spPr bwMode="auto">
            <a:xfrm>
              <a:off x="3120" y="3600"/>
              <a:ext cx="196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1200" dirty="0"/>
                <a:t>Source: http://</a:t>
              </a:r>
              <a:r>
                <a:rPr lang="en-US" sz="1200" dirty="0" err="1"/>
                <a:t>www.dell.com</a:t>
              </a:r>
              <a:endParaRPr lang="en-US" sz="1200" dirty="0"/>
            </a:p>
          </p:txBody>
        </p:sp>
      </p:grpSp>
    </p:spTree>
    <p:extLst>
      <p:ext uri="{BB962C8B-B14F-4D97-AF65-F5344CB8AC3E}">
        <p14:creationId xmlns:p14="http://schemas.microsoft.com/office/powerpoint/2010/main" val="2479004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Trading Exchanges</a:t>
            </a:r>
          </a:p>
        </p:txBody>
      </p:sp>
      <p:sp>
        <p:nvSpPr>
          <p:cNvPr id="79876" name="Rectangle 3"/>
          <p:cNvSpPr>
            <a:spLocks noGrp="1" noChangeArrowheads="1"/>
          </p:cNvSpPr>
          <p:nvPr>
            <p:ph idx="1"/>
          </p:nvPr>
        </p:nvSpPr>
        <p:spPr/>
        <p:txBody>
          <a:bodyPr>
            <a:normAutofit/>
          </a:bodyPr>
          <a:lstStyle/>
          <a:p>
            <a:pPr eaLnBrk="1" hangingPunct="1">
              <a:lnSpc>
                <a:spcPct val="80000"/>
              </a:lnSpc>
            </a:pPr>
            <a:r>
              <a:rPr lang="en-US">
                <a:latin typeface="Georgia" charset="0"/>
              </a:rPr>
              <a:t>Small companies don</a:t>
            </a:r>
            <a:r>
              <a:rPr lang="ja-JP" altLang="en-US">
                <a:latin typeface="Georgia" charset="0"/>
              </a:rPr>
              <a:t>’</a:t>
            </a:r>
            <a:r>
              <a:rPr lang="en-US">
                <a:latin typeface="Georgia" charset="0"/>
              </a:rPr>
              <a:t>t have funds for SCM</a:t>
            </a:r>
          </a:p>
          <a:p>
            <a:pPr eaLnBrk="1" hangingPunct="1">
              <a:lnSpc>
                <a:spcPct val="80000"/>
              </a:lnSpc>
            </a:pPr>
            <a:r>
              <a:rPr lang="en-US">
                <a:latin typeface="Georgia" charset="0"/>
              </a:rPr>
              <a:t>Trading exchanges provide a solution</a:t>
            </a:r>
          </a:p>
          <a:p>
            <a:pPr lvl="1" eaLnBrk="1" hangingPunct="1">
              <a:lnSpc>
                <a:spcPct val="80000"/>
              </a:lnSpc>
            </a:pPr>
            <a:r>
              <a:rPr lang="en-US">
                <a:latin typeface="Georgia" charset="0"/>
              </a:rPr>
              <a:t>Operated by third-party vendors</a:t>
            </a:r>
          </a:p>
          <a:p>
            <a:pPr lvl="1" eaLnBrk="1" hangingPunct="1">
              <a:lnSpc>
                <a:spcPct val="80000"/>
              </a:lnSpc>
            </a:pPr>
            <a:r>
              <a:rPr lang="en-US">
                <a:latin typeface="Georgia" charset="0"/>
              </a:rPr>
              <a:t>Revenue model</a:t>
            </a:r>
          </a:p>
          <a:p>
            <a:pPr lvl="2" eaLnBrk="1" hangingPunct="1">
              <a:lnSpc>
                <a:spcPct val="80000"/>
              </a:lnSpc>
            </a:pPr>
            <a:r>
              <a:rPr lang="en-US">
                <a:latin typeface="Georgia" charset="0"/>
              </a:rPr>
              <a:t>Commission for each transaction</a:t>
            </a:r>
          </a:p>
          <a:p>
            <a:pPr lvl="2" eaLnBrk="1" hangingPunct="1">
              <a:lnSpc>
                <a:spcPct val="80000"/>
              </a:lnSpc>
            </a:pPr>
            <a:r>
              <a:rPr lang="en-US">
                <a:latin typeface="Georgia" charset="0"/>
              </a:rPr>
              <a:t>Usage and association fees</a:t>
            </a:r>
          </a:p>
          <a:p>
            <a:pPr lvl="2" eaLnBrk="1" hangingPunct="1">
              <a:lnSpc>
                <a:spcPct val="80000"/>
              </a:lnSpc>
            </a:pPr>
            <a:r>
              <a:rPr lang="en-US">
                <a:latin typeface="Georgia" charset="0"/>
              </a:rPr>
              <a:t>Advertising</a:t>
            </a:r>
          </a:p>
          <a:p>
            <a:pPr lvl="1" eaLnBrk="1" hangingPunct="1">
              <a:lnSpc>
                <a:spcPct val="80000"/>
              </a:lnSpc>
            </a:pPr>
            <a:r>
              <a:rPr lang="en-US">
                <a:latin typeface="Georgia" charset="0"/>
              </a:rPr>
              <a:t>Many buyers and many sellers can come together</a:t>
            </a:r>
          </a:p>
          <a:p>
            <a:pPr lvl="1" eaLnBrk="1" hangingPunct="1">
              <a:lnSpc>
                <a:spcPct val="80000"/>
              </a:lnSpc>
            </a:pPr>
            <a:r>
              <a:rPr lang="en-US">
                <a:latin typeface="Georgia" charset="0"/>
              </a:rPr>
              <a:t>Popular trading exchanges:</a:t>
            </a:r>
          </a:p>
          <a:p>
            <a:pPr lvl="2" eaLnBrk="1" hangingPunct="1">
              <a:lnSpc>
                <a:spcPct val="80000"/>
              </a:lnSpc>
            </a:pPr>
            <a:r>
              <a:rPr lang="en-US">
                <a:latin typeface="Georgia" charset="0"/>
              </a:rPr>
              <a:t>www.scrapsite.com (steel)</a:t>
            </a:r>
          </a:p>
          <a:p>
            <a:pPr lvl="2" eaLnBrk="1" hangingPunct="1">
              <a:lnSpc>
                <a:spcPct val="80000"/>
              </a:lnSpc>
            </a:pPr>
            <a:r>
              <a:rPr lang="en-US">
                <a:latin typeface="Georgia" charset="0"/>
              </a:rPr>
              <a:t>www.paperspace.com (paper)</a:t>
            </a:r>
          </a:p>
          <a:p>
            <a:pPr lvl="2" eaLnBrk="1" hangingPunct="1">
              <a:lnSpc>
                <a:spcPct val="80000"/>
              </a:lnSpc>
            </a:pPr>
            <a:r>
              <a:rPr lang="en-US">
                <a:latin typeface="Georgia" charset="0"/>
              </a:rPr>
              <a:t>www.sciquest.com (medical equipment)</a:t>
            </a:r>
          </a:p>
        </p:txBody>
      </p:sp>
    </p:spTree>
    <p:extLst>
      <p:ext uri="{BB962C8B-B14F-4D97-AF65-F5344CB8AC3E}">
        <p14:creationId xmlns:p14="http://schemas.microsoft.com/office/powerpoint/2010/main" val="2436208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Radio Frequency Identification (RFID)</a:t>
            </a:r>
          </a:p>
        </p:txBody>
      </p:sp>
      <p:sp>
        <p:nvSpPr>
          <p:cNvPr id="81924" name="Rectangle 3"/>
          <p:cNvSpPr>
            <a:spLocks noGrp="1" noChangeArrowheads="1"/>
          </p:cNvSpPr>
          <p:nvPr>
            <p:ph idx="1"/>
          </p:nvPr>
        </p:nvSpPr>
        <p:spPr/>
        <p:txBody>
          <a:bodyPr/>
          <a:lstStyle/>
          <a:p>
            <a:pPr eaLnBrk="1" hangingPunct="1">
              <a:lnSpc>
                <a:spcPct val="90000"/>
              </a:lnSpc>
              <a:spcBef>
                <a:spcPct val="45000"/>
              </a:spcBef>
            </a:pPr>
            <a:r>
              <a:rPr lang="en-US" sz="2400" dirty="0">
                <a:latin typeface="Georgia" charset="0"/>
              </a:rPr>
              <a:t>Replacement for standard bar codes</a:t>
            </a:r>
          </a:p>
          <a:p>
            <a:pPr lvl="1" eaLnBrk="1" hangingPunct="1">
              <a:lnSpc>
                <a:spcPct val="90000"/>
              </a:lnSpc>
              <a:spcBef>
                <a:spcPct val="45000"/>
              </a:spcBef>
            </a:pPr>
            <a:r>
              <a:rPr lang="en-US" sz="2000" dirty="0">
                <a:latin typeface="Georgia" charset="0"/>
              </a:rPr>
              <a:t>Transceiver and antenna</a:t>
            </a:r>
          </a:p>
          <a:p>
            <a:pPr lvl="1" eaLnBrk="1" hangingPunct="1">
              <a:lnSpc>
                <a:spcPct val="90000"/>
              </a:lnSpc>
              <a:spcBef>
                <a:spcPct val="45000"/>
              </a:spcBef>
            </a:pPr>
            <a:r>
              <a:rPr lang="en-US" sz="2000" dirty="0">
                <a:latin typeface="Georgia" charset="0"/>
              </a:rPr>
              <a:t>Line-of-sight reading not necessary</a:t>
            </a:r>
          </a:p>
          <a:p>
            <a:pPr lvl="1" eaLnBrk="1" hangingPunct="1">
              <a:lnSpc>
                <a:spcPct val="90000"/>
              </a:lnSpc>
              <a:spcBef>
                <a:spcPct val="45000"/>
              </a:spcBef>
            </a:pPr>
            <a:r>
              <a:rPr lang="en-US" sz="2000" dirty="0">
                <a:latin typeface="Georgia" charset="0"/>
              </a:rPr>
              <a:t>RFID tags can contain more information than bar codes</a:t>
            </a:r>
          </a:p>
          <a:p>
            <a:pPr eaLnBrk="1" hangingPunct="1">
              <a:lnSpc>
                <a:spcPct val="90000"/>
              </a:lnSpc>
              <a:spcBef>
                <a:spcPct val="45000"/>
              </a:spcBef>
            </a:pPr>
            <a:r>
              <a:rPr lang="en-US" sz="2400" dirty="0">
                <a:latin typeface="Georgia" charset="0"/>
              </a:rPr>
              <a:t>Diverse usage opportunities</a:t>
            </a:r>
          </a:p>
          <a:p>
            <a:pPr eaLnBrk="1" hangingPunct="1">
              <a:lnSpc>
                <a:spcPct val="90000"/>
              </a:lnSpc>
              <a:spcBef>
                <a:spcPct val="45000"/>
              </a:spcBef>
            </a:pPr>
            <a:r>
              <a:rPr lang="en-US" sz="2400" dirty="0">
                <a:latin typeface="Georgia" charset="0"/>
              </a:rPr>
              <a:t>Scanning can be done from greater distance</a:t>
            </a:r>
          </a:p>
          <a:p>
            <a:pPr lvl="1" eaLnBrk="1" hangingPunct="1">
              <a:lnSpc>
                <a:spcPct val="90000"/>
              </a:lnSpc>
              <a:spcBef>
                <a:spcPct val="45000"/>
              </a:spcBef>
            </a:pPr>
            <a:r>
              <a:rPr lang="en-US" sz="2000" dirty="0">
                <a:latin typeface="Georgia" charset="0"/>
              </a:rPr>
              <a:t>Passive tags—range of few feet</a:t>
            </a:r>
          </a:p>
          <a:p>
            <a:pPr lvl="1" eaLnBrk="1" hangingPunct="1">
              <a:lnSpc>
                <a:spcPct val="90000"/>
              </a:lnSpc>
              <a:spcBef>
                <a:spcPct val="45000"/>
              </a:spcBef>
            </a:pPr>
            <a:r>
              <a:rPr lang="en-US" sz="2000" dirty="0">
                <a:latin typeface="Georgia" charset="0"/>
              </a:rPr>
              <a:t>Active tags—range of hundreds of feet</a:t>
            </a:r>
          </a:p>
        </p:txBody>
      </p:sp>
      <p:grpSp>
        <p:nvGrpSpPr>
          <p:cNvPr id="81925" name="Group 8"/>
          <p:cNvGrpSpPr>
            <a:grpSpLocks/>
          </p:cNvGrpSpPr>
          <p:nvPr/>
        </p:nvGrpSpPr>
        <p:grpSpPr bwMode="auto">
          <a:xfrm>
            <a:off x="7543801" y="1974850"/>
            <a:ext cx="2562225" cy="3633788"/>
            <a:chOff x="3792" y="1104"/>
            <a:chExt cx="1614" cy="2289"/>
          </a:xfrm>
        </p:grpSpPr>
        <p:pic>
          <p:nvPicPr>
            <p:cNvPr id="81926" name="Picture 4" descr="Ph08-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 y="1104"/>
              <a:ext cx="1614" cy="2016"/>
            </a:xfrm>
            <a:prstGeom prst="rect">
              <a:avLst/>
            </a:prstGeom>
            <a:noFill/>
            <a:ln w="31750">
              <a:solidFill>
                <a:srgbClr val="71918C"/>
              </a:solidFill>
              <a:miter lim="800000"/>
              <a:headEnd/>
              <a:tailEnd/>
            </a:ln>
            <a:extLst>
              <a:ext uri="{909E8E84-426E-40dd-AFC4-6F175D3DCCD1}">
                <a14:hiddenFill xmlns="" xmlns:a14="http://schemas.microsoft.com/office/drawing/2010/main">
                  <a:solidFill>
                    <a:srgbClr val="FFFFFF"/>
                  </a:solidFill>
                </a14:hiddenFill>
              </a:ext>
            </a:extLst>
          </p:spPr>
        </p:pic>
        <p:sp>
          <p:nvSpPr>
            <p:cNvPr id="81927" name="Text Box 6"/>
            <p:cNvSpPr txBox="1">
              <a:spLocks noChangeArrowheads="1"/>
            </p:cNvSpPr>
            <p:nvPr/>
          </p:nvSpPr>
          <p:spPr bwMode="auto">
            <a:xfrm>
              <a:off x="3907" y="3181"/>
              <a:ext cx="139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1600"/>
                <a:t>Source: METRO AG.</a:t>
              </a:r>
            </a:p>
          </p:txBody>
        </p:sp>
      </p:grpSp>
    </p:spTree>
    <p:extLst>
      <p:ext uri="{BB962C8B-B14F-4D97-AF65-F5344CB8AC3E}">
        <p14:creationId xmlns:p14="http://schemas.microsoft.com/office/powerpoint/2010/main" val="1740427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WordArt 3"/>
          <p:cNvSpPr>
            <a:spLocks noChangeArrowheads="1" noChangeShapeType="1" noTextEdit="1"/>
          </p:cNvSpPr>
          <p:nvPr/>
        </p:nvSpPr>
        <p:spPr bwMode="gray">
          <a:xfrm>
            <a:off x="2178051" y="4419600"/>
            <a:ext cx="4494213" cy="800100"/>
          </a:xfrm>
          <a:prstGeom prst="rect">
            <a:avLst/>
          </a:prstGeom>
        </p:spPr>
        <p:txBody>
          <a:bodyPr wrap="none" fromWordArt="1">
            <a:prstTxWarp prst="textDeflate">
              <a:avLst>
                <a:gd name="adj" fmla="val 0"/>
              </a:avLst>
            </a:prstTxWarp>
          </a:bodyPr>
          <a:lstStyle/>
          <a:p>
            <a:pPr algn="ctr"/>
            <a:r>
              <a:rPr lang="en-US" sz="5400" b="1" kern="10">
                <a:ln w="28575">
                  <a:solidFill>
                    <a:srgbClr val="FFFFFF"/>
                  </a:solidFill>
                  <a:round/>
                  <a:headEnd/>
                  <a:tailEnd/>
                </a:ln>
                <a:gradFill rotWithShape="1">
                  <a:gsLst>
                    <a:gs pos="0">
                      <a:schemeClr val="tx2"/>
                    </a:gs>
                    <a:gs pos="100000">
                      <a:schemeClr val="hlink"/>
                    </a:gs>
                  </a:gsLst>
                  <a:lin ang="0" scaled="1"/>
                </a:gradFill>
                <a:effectLst>
                  <a:outerShdw dist="107763" dir="2700000" algn="ctr" rotWithShape="0">
                    <a:srgbClr val="B2B2B2">
                      <a:alpha val="50000"/>
                    </a:srgbClr>
                  </a:outerShdw>
                </a:effectLst>
                <a:latin typeface="Verdana"/>
                <a:ea typeface="Verdana"/>
                <a:cs typeface="Verdana"/>
              </a:rPr>
              <a:t>Q&amp;A</a:t>
            </a:r>
          </a:p>
        </p:txBody>
      </p:sp>
    </p:spTree>
    <p:extLst>
      <p:ext uri="{BB962C8B-B14F-4D97-AF65-F5344CB8AC3E}">
        <p14:creationId xmlns:p14="http://schemas.microsoft.com/office/powerpoint/2010/main" val="312720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a:t>An information silo exists when data is isolated in separated information systems</a:t>
            </a:r>
            <a:endParaRPr lang="en-US" b="1" dirty="0"/>
          </a:p>
          <a:p>
            <a:pPr marL="0" indent="0">
              <a:buNone/>
              <a:defRPr/>
            </a:pPr>
            <a:r>
              <a:rPr lang="en-US" b="1" dirty="0"/>
              <a:t>How Do Information Silos Arise?</a:t>
            </a:r>
          </a:p>
          <a:p>
            <a:pPr marL="466725" indent="-287338">
              <a:defRPr/>
            </a:pPr>
            <a:r>
              <a:rPr lang="en-US" dirty="0"/>
              <a:t>Data isolated in islands of automation</a:t>
            </a:r>
          </a:p>
          <a:p>
            <a:pPr marL="466725" indent="-287338">
              <a:defRPr/>
            </a:pPr>
            <a:r>
              <a:rPr lang="en-US" dirty="0"/>
              <a:t>Different department goals</a:t>
            </a:r>
          </a:p>
          <a:p>
            <a:pPr marL="466725" indent="-287338">
              <a:defRPr/>
            </a:pPr>
            <a:r>
              <a:rPr lang="en-US" dirty="0"/>
              <a:t>Different personal and workgroup needs</a:t>
            </a:r>
          </a:p>
          <a:p>
            <a:pPr marL="466725" indent="-287338">
              <a:defRPr/>
            </a:pPr>
            <a:r>
              <a:rPr lang="en-US" dirty="0"/>
              <a:t>Duplicate data as organization grows</a:t>
            </a:r>
          </a:p>
        </p:txBody>
      </p:sp>
      <p:sp>
        <p:nvSpPr>
          <p:cNvPr id="2" name="Title 1"/>
          <p:cNvSpPr>
            <a:spLocks noGrp="1"/>
          </p:cNvSpPr>
          <p:nvPr>
            <p:ph type="title"/>
          </p:nvPr>
        </p:nvSpPr>
        <p:spPr/>
        <p:txBody>
          <a:bodyPr/>
          <a:lstStyle/>
          <a:p>
            <a:r>
              <a:rPr lang="en-US" dirty="0"/>
              <a:t>Information Silos</a:t>
            </a:r>
          </a:p>
        </p:txBody>
      </p:sp>
    </p:spTree>
    <p:extLst>
      <p:ext uri="{BB962C8B-B14F-4D97-AF65-F5344CB8AC3E}">
        <p14:creationId xmlns:p14="http://schemas.microsoft.com/office/powerpoint/2010/main" val="368819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4"/>
          <p:cNvSpPr>
            <a:spLocks noGrp="1"/>
          </p:cNvSpPr>
          <p:nvPr>
            <p:ph type="title"/>
          </p:nvPr>
        </p:nvSpPr>
        <p:spPr>
          <a:xfrm>
            <a:off x="1075674" y="147144"/>
            <a:ext cx="10040651" cy="1320800"/>
          </a:xfrm>
        </p:spPr>
        <p:txBody>
          <a:bodyPr/>
          <a:lstStyle/>
          <a:p>
            <a:r>
              <a:rPr dirty="0">
                <a:latin typeface="Arial" charset="0"/>
                <a:cs typeface="Arial" charset="0"/>
              </a:rPr>
              <a:t>Problems Created by Information Silos</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2929056" y="2026747"/>
            <a:ext cx="5075360" cy="4023709"/>
          </a:xfrm>
          <a:prstGeom prst="rect">
            <a:avLst/>
          </a:prstGeom>
        </p:spPr>
      </p:pic>
    </p:spTree>
    <p:extLst>
      <p:ext uri="{BB962C8B-B14F-4D97-AF65-F5344CB8AC3E}">
        <p14:creationId xmlns:p14="http://schemas.microsoft.com/office/powerpoint/2010/main" val="3551591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Fig08-01"/>
          <p:cNvPicPr>
            <a:picLocks noChangeAspect="1" noChangeArrowheads="1"/>
          </p:cNvPicPr>
          <p:nvPr/>
        </p:nvPicPr>
        <p:blipFill>
          <a:blip r:embed="rId3">
            <a:extLst>
              <a:ext uri="{28A0092B-C50C-407E-A947-70E740481C1C}">
                <a14:useLocalDpi xmlns:a14="http://schemas.microsoft.com/office/drawing/2010/main" val="0"/>
              </a:ext>
            </a:extLst>
          </a:blip>
          <a:srcRect t="45990"/>
          <a:stretch>
            <a:fillRect/>
          </a:stretch>
        </p:blipFill>
        <p:spPr bwMode="auto">
          <a:xfrm>
            <a:off x="1514270" y="1906765"/>
            <a:ext cx="8305800" cy="4370387"/>
          </a:xfrm>
          <a:prstGeom prst="rect">
            <a:avLst/>
          </a:prstGeom>
          <a:noFill/>
          <a:ln w="31750">
            <a:solidFill>
              <a:srgbClr val="71918C"/>
            </a:solidFill>
            <a:miter lim="800000"/>
            <a:headEnd/>
            <a:tailEnd/>
          </a:ln>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Enterprise System Approach</a:t>
            </a:r>
          </a:p>
        </p:txBody>
      </p:sp>
    </p:spTree>
    <p:extLst>
      <p:ext uri="{BB962C8B-B14F-4D97-AF65-F5344CB8AC3E}">
        <p14:creationId xmlns:p14="http://schemas.microsoft.com/office/powerpoint/2010/main" val="66869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Business Processes</a:t>
            </a:r>
          </a:p>
        </p:txBody>
      </p:sp>
      <p:sp>
        <p:nvSpPr>
          <p:cNvPr id="20484" name="Rectangle 3"/>
          <p:cNvSpPr>
            <a:spLocks noGrp="1" noChangeArrowheads="1"/>
          </p:cNvSpPr>
          <p:nvPr>
            <p:ph idx="1"/>
          </p:nvPr>
        </p:nvSpPr>
        <p:spPr>
          <a:xfrm>
            <a:off x="323821" y="1603099"/>
            <a:ext cx="5654192" cy="2064333"/>
          </a:xfrm>
        </p:spPr>
        <p:txBody>
          <a:bodyPr>
            <a:normAutofit lnSpcReduction="10000"/>
          </a:bodyPr>
          <a:lstStyle/>
          <a:p>
            <a:pPr eaLnBrk="1" hangingPunct="1"/>
            <a:r>
              <a:rPr lang="en-US" dirty="0">
                <a:latin typeface="Georgia" charset="0"/>
              </a:rPr>
              <a:t>Internally focused systems</a:t>
            </a:r>
          </a:p>
          <a:p>
            <a:pPr lvl="1" eaLnBrk="1" hangingPunct="1"/>
            <a:r>
              <a:rPr lang="en-US" dirty="0">
                <a:latin typeface="Georgia" charset="0"/>
              </a:rPr>
              <a:t>Support functional areas, business processes, and decision making within an organization</a:t>
            </a:r>
          </a:p>
          <a:p>
            <a:pPr lvl="1" eaLnBrk="1" hangingPunct="1"/>
            <a:r>
              <a:rPr lang="en-US" dirty="0">
                <a:latin typeface="Georgia" charset="0"/>
              </a:rPr>
              <a:t>New information (value) is added at every step</a:t>
            </a:r>
          </a:p>
        </p:txBody>
      </p:sp>
      <p:pic>
        <p:nvPicPr>
          <p:cNvPr id="20485" name="Picture 4" descr="Fig08-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750" y="3635047"/>
            <a:ext cx="5977959" cy="2896266"/>
          </a:xfrm>
          <a:prstGeom prst="rect">
            <a:avLst/>
          </a:prstGeom>
          <a:noFill/>
          <a:ln w="31750">
            <a:solidFill>
              <a:srgbClr val="71918C"/>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7355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Business Processes</a:t>
            </a:r>
          </a:p>
        </p:txBody>
      </p:sp>
      <p:sp>
        <p:nvSpPr>
          <p:cNvPr id="21508" name="Rectangle 3"/>
          <p:cNvSpPr>
            <a:spLocks noGrp="1" noChangeArrowheads="1"/>
          </p:cNvSpPr>
          <p:nvPr>
            <p:ph idx="1"/>
          </p:nvPr>
        </p:nvSpPr>
        <p:spPr>
          <a:xfrm>
            <a:off x="529713" y="1475127"/>
            <a:ext cx="7168361" cy="2034836"/>
          </a:xfrm>
        </p:spPr>
        <p:txBody>
          <a:bodyPr/>
          <a:lstStyle/>
          <a:p>
            <a:pPr eaLnBrk="1" hangingPunct="1"/>
            <a:r>
              <a:rPr lang="en-US" sz="2400" dirty="0">
                <a:latin typeface="Georgia" charset="0"/>
              </a:rPr>
              <a:t>Externally focused systems </a:t>
            </a:r>
            <a:r>
              <a:rPr lang="en-US" sz="2000" dirty="0">
                <a:latin typeface="Georgia" charset="0"/>
              </a:rPr>
              <a:t>(</a:t>
            </a:r>
            <a:r>
              <a:rPr lang="en-US" sz="2000" dirty="0" err="1">
                <a:latin typeface="Georgia" charset="0"/>
              </a:rPr>
              <a:t>interorganizational</a:t>
            </a:r>
            <a:r>
              <a:rPr lang="en-US" sz="2000" dirty="0">
                <a:latin typeface="Georgia" charset="0"/>
              </a:rPr>
              <a:t> systems)</a:t>
            </a:r>
          </a:p>
          <a:p>
            <a:pPr marL="742950" lvl="1" indent="-285750"/>
            <a:r>
              <a:rPr lang="en-US" sz="2000" dirty="0">
                <a:latin typeface="Georgia" charset="0"/>
              </a:rPr>
              <a:t>Coordinate business activities with customers, suppliers, business partners, and others who operate outside the organization</a:t>
            </a:r>
          </a:p>
          <a:p>
            <a:pPr marL="742950" lvl="1" indent="-285750"/>
            <a:r>
              <a:rPr lang="en-US" sz="2000" dirty="0">
                <a:latin typeface="Georgia" charset="0"/>
              </a:rPr>
              <a:t>Streamline the flow of information between companies</a:t>
            </a:r>
          </a:p>
        </p:txBody>
      </p:sp>
      <p:pic>
        <p:nvPicPr>
          <p:cNvPr id="21509" name="Picture 4" descr="Fig08-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087" y="3509963"/>
            <a:ext cx="5410200" cy="3348037"/>
          </a:xfrm>
          <a:prstGeom prst="rect">
            <a:avLst/>
          </a:prstGeom>
          <a:noFill/>
          <a:ln w="31750">
            <a:solidFill>
              <a:srgbClr val="71918C"/>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3912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Internally Focused Applications: Value Chain</a:t>
            </a:r>
          </a:p>
        </p:txBody>
      </p:sp>
      <p:sp>
        <p:nvSpPr>
          <p:cNvPr id="22532" name="Rectangle 3"/>
          <p:cNvSpPr>
            <a:spLocks noGrp="1" noChangeArrowheads="1"/>
          </p:cNvSpPr>
          <p:nvPr>
            <p:ph idx="1"/>
          </p:nvPr>
        </p:nvSpPr>
        <p:spPr/>
        <p:txBody>
          <a:bodyPr/>
          <a:lstStyle/>
          <a:p>
            <a:pPr eaLnBrk="1" hangingPunct="1"/>
            <a:r>
              <a:rPr lang="en-US" sz="2400" dirty="0">
                <a:latin typeface="Georgia" charset="0"/>
              </a:rPr>
              <a:t>Flow of information through a set of business activities</a:t>
            </a:r>
          </a:p>
          <a:p>
            <a:pPr lvl="1" eaLnBrk="1" hangingPunct="1"/>
            <a:r>
              <a:rPr lang="en-US" sz="2000" dirty="0">
                <a:latin typeface="Georgia" charset="0"/>
              </a:rPr>
              <a:t>Core activities: functional areas that process inputs and produce outputs</a:t>
            </a:r>
          </a:p>
          <a:p>
            <a:pPr lvl="1" eaLnBrk="1" hangingPunct="1"/>
            <a:r>
              <a:rPr lang="en-US" sz="2000" dirty="0">
                <a:latin typeface="Georgia" charset="0"/>
              </a:rPr>
              <a:t>Support activities: enable core activities to take place</a:t>
            </a:r>
          </a:p>
          <a:p>
            <a:pPr eaLnBrk="1" hangingPunct="1">
              <a:buFontTx/>
              <a:buNone/>
            </a:pPr>
            <a:endParaRPr lang="en-US" sz="2400" dirty="0">
              <a:latin typeface="Georgia" charset="0"/>
            </a:endParaRPr>
          </a:p>
        </p:txBody>
      </p:sp>
      <p:pic>
        <p:nvPicPr>
          <p:cNvPr id="22533" name="Picture 5" descr="Fig08-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3588805"/>
            <a:ext cx="6069013" cy="3068637"/>
          </a:xfrm>
          <a:prstGeom prst="rect">
            <a:avLst/>
          </a:prstGeom>
          <a:noFill/>
          <a:ln w="31750">
            <a:solidFill>
              <a:srgbClr val="71918C"/>
            </a:solidFill>
            <a:miter lim="800000"/>
            <a:headEnd/>
            <a:tailEnd/>
          </a:ln>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8211888" y="4561203"/>
            <a:ext cx="2456113" cy="646331"/>
          </a:xfrm>
          <a:prstGeom prst="rect">
            <a:avLst/>
          </a:prstGeom>
          <a:noFill/>
        </p:spPr>
        <p:txBody>
          <a:bodyPr wrap="square" rtlCol="0">
            <a:spAutoFit/>
          </a:bodyPr>
          <a:lstStyle/>
          <a:p>
            <a:r>
              <a:rPr lang="en-US" dirty="0"/>
              <a:t>Source: textbook[2]</a:t>
            </a:r>
            <a:r>
              <a:rPr lang="en-US" dirty="0">
                <a:latin typeface="Georgia" charset="0"/>
              </a:rPr>
              <a:t>, page 283</a:t>
            </a:r>
            <a:endParaRPr lang="en-US" dirty="0"/>
          </a:p>
        </p:txBody>
      </p:sp>
    </p:spTree>
    <p:extLst>
      <p:ext uri="{BB962C8B-B14F-4D97-AF65-F5344CB8AC3E}">
        <p14:creationId xmlns:p14="http://schemas.microsoft.com/office/powerpoint/2010/main" val="1676051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1653</Words>
  <Application>Microsoft Office PowerPoint</Application>
  <PresentationFormat>Widescreen</PresentationFormat>
  <Paragraphs>215</Paragraphs>
  <Slides>36</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Aptos</vt:lpstr>
      <vt:lpstr>Aptos Display</vt:lpstr>
      <vt:lpstr>Arial</vt:lpstr>
      <vt:lpstr>Georgia</vt:lpstr>
      <vt:lpstr>Helvetica</vt:lpstr>
      <vt:lpstr>Verdana</vt:lpstr>
      <vt:lpstr>Wingdings</vt:lpstr>
      <vt:lpstr>Office Theme</vt:lpstr>
      <vt:lpstr>Enterprise Systems</vt:lpstr>
      <vt:lpstr>Information Systems in Enterprises</vt:lpstr>
      <vt:lpstr>Legacy System Approach</vt:lpstr>
      <vt:lpstr>Information Silos</vt:lpstr>
      <vt:lpstr>Problems Created by Information Silos</vt:lpstr>
      <vt:lpstr>Enterprise System Approach</vt:lpstr>
      <vt:lpstr>Supporting Business Processes</vt:lpstr>
      <vt:lpstr>Supporting Business Processes</vt:lpstr>
      <vt:lpstr>Internally Focused Applications: Value Chain</vt:lpstr>
      <vt:lpstr>Value chain - Core Activities</vt:lpstr>
      <vt:lpstr>Value chain - Support Activities</vt:lpstr>
      <vt:lpstr>Externally Focused Applications—Value System</vt:lpstr>
      <vt:lpstr>Externally Focused Applications—Value System</vt:lpstr>
      <vt:lpstr>Q4 What is CRM?</vt:lpstr>
      <vt:lpstr>Customer Relationship Management (CRM)</vt:lpstr>
      <vt:lpstr>Customer Life Cycle</vt:lpstr>
      <vt:lpstr>CRM Applications</vt:lpstr>
      <vt:lpstr>Q3 What is ERP?</vt:lpstr>
      <vt:lpstr>Enterprise resource planning (ERP) </vt:lpstr>
      <vt:lpstr>Enterprise resource planning (ERP) </vt:lpstr>
      <vt:lpstr>Pre-ERP Information System: Bicycle Manufacturer</vt:lpstr>
      <vt:lpstr>ERP Information Systems</vt:lpstr>
      <vt:lpstr>ERP Enabled Sales Dashboard</vt:lpstr>
      <vt:lpstr>What Are the Elements of an ERP Solution?</vt:lpstr>
      <vt:lpstr>ERP Solution Components</vt:lpstr>
      <vt:lpstr>ERP Solution Components</vt:lpstr>
      <vt:lpstr>Top ERP vendors</vt:lpstr>
      <vt:lpstr>Q5 What is SCM?</vt:lpstr>
      <vt:lpstr>Supply Chain Management</vt:lpstr>
      <vt:lpstr>Supply Chain Management</vt:lpstr>
      <vt:lpstr>Developing an SCM Strategy</vt:lpstr>
      <vt:lpstr>Emerging SCM Trends</vt:lpstr>
      <vt:lpstr>Example: Distribution Portal</vt:lpstr>
      <vt:lpstr>Trading Exchanges</vt:lpstr>
      <vt:lpstr>Radio Frequency Identification (RFID)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htttuyen@gmail.com</dc:creator>
  <cp:lastModifiedBy>htttuyen@gmail.com</cp:lastModifiedBy>
  <cp:revision>1</cp:revision>
  <dcterms:created xsi:type="dcterms:W3CDTF">2024-10-08T01:15:07Z</dcterms:created>
  <dcterms:modified xsi:type="dcterms:W3CDTF">2024-10-08T01:47:00Z</dcterms:modified>
</cp:coreProperties>
</file>