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69" r:id="rId2"/>
    <p:sldId id="523" r:id="rId3"/>
    <p:sldId id="524" r:id="rId4"/>
    <p:sldId id="525" r:id="rId5"/>
    <p:sldId id="529" r:id="rId6"/>
    <p:sldId id="530" r:id="rId7"/>
    <p:sldId id="531" r:id="rId8"/>
    <p:sldId id="532" r:id="rId9"/>
    <p:sldId id="534" r:id="rId10"/>
    <p:sldId id="521" r:id="rId11"/>
    <p:sldId id="558" r:id="rId12"/>
    <p:sldId id="561" r:id="rId13"/>
    <p:sldId id="544" r:id="rId14"/>
    <p:sldId id="562" r:id="rId15"/>
    <p:sldId id="564" r:id="rId16"/>
    <p:sldId id="546" r:id="rId17"/>
    <p:sldId id="551" r:id="rId18"/>
    <p:sldId id="565" r:id="rId19"/>
    <p:sldId id="593" r:id="rId20"/>
    <p:sldId id="594" r:id="rId21"/>
    <p:sldId id="576" r:id="rId22"/>
    <p:sldId id="577" r:id="rId23"/>
    <p:sldId id="578" r:id="rId24"/>
    <p:sldId id="579" r:id="rId25"/>
    <p:sldId id="580" r:id="rId26"/>
    <p:sldId id="597" r:id="rId27"/>
    <p:sldId id="582" r:id="rId28"/>
    <p:sldId id="583" r:id="rId29"/>
    <p:sldId id="599" r:id="rId30"/>
    <p:sldId id="600" r:id="rId31"/>
    <p:sldId id="602" r:id="rId32"/>
    <p:sldId id="585" r:id="rId33"/>
    <p:sldId id="622" r:id="rId34"/>
    <p:sldId id="623" r:id="rId35"/>
    <p:sldId id="624" r:id="rId36"/>
    <p:sldId id="625" r:id="rId37"/>
    <p:sldId id="626" r:id="rId38"/>
    <p:sldId id="627" r:id="rId39"/>
    <p:sldId id="629" r:id="rId40"/>
    <p:sldId id="630" r:id="rId41"/>
    <p:sldId id="631" r:id="rId42"/>
    <p:sldId id="628" r:id="rId43"/>
    <p:sldId id="632" r:id="rId44"/>
    <p:sldId id="633" r:id="rId45"/>
    <p:sldId id="634" r:id="rId46"/>
    <p:sldId id="635" r:id="rId47"/>
    <p:sldId id="636" r:id="rId48"/>
    <p:sldId id="637" r:id="rId49"/>
    <p:sldId id="638" r:id="rId50"/>
    <p:sldId id="639" r:id="rId51"/>
    <p:sldId id="640" r:id="rId52"/>
    <p:sldId id="641" r:id="rId53"/>
    <p:sldId id="421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AF41-B119-4762-8DE6-4AB52C111083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E6D83-C9FF-43C0-A3A2-23A392988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3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uster_(computing)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computer with two CPUs is called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dual-processor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computer.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Quad-processor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have four CPUs.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5373F-DBC2-C84C-856B-6C780F63F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3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507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41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8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4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71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85372" indent="-302066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08265" indent="-24165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91571" indent="-24165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74878" indent="-24165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58184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141490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624796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108102" indent="-24165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0BBF06B-E759-4A43-AD90-25BF20C7238E}" type="slidenum">
              <a:rPr lang="en-US" smtClean="0"/>
              <a:pPr eaLnBrk="1" hangingPunct="1">
                <a:defRPr/>
              </a:pPr>
              <a:t>30</a:t>
            </a:fld>
            <a:endParaRPr lang="en-US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Tx/>
              <a:buChar char="•"/>
            </a:pPr>
            <a:r>
              <a:rPr lang="en-US" dirty="0"/>
              <a:t>These operations are requested in applications that call </a:t>
            </a:r>
            <a:r>
              <a:rPr lang="en-US"/>
              <a:t>upon DBMS </a:t>
            </a:r>
            <a:r>
              <a:rPr lang="en-US" dirty="0"/>
              <a:t>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30784855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Third DBMS function is to provide tools to assist in the administration of the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CFBD3-4E04-4E33-94BA-8B603906C72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4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Computers 1 and 3 and printer 1 are connected to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switch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is a special-purpose computer that receives and transmits wired traffic on the LAN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wired computer or printer on the LAN has 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card (NIC)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is a device that connects the computer’s or printer’s circuitry to the network cables.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Most LAN connections are made using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unshielded twisted pair (UTP) cable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5373F-DBC2-C84C-856B-6C780F63FA5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32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Helvetica" pitchFamily="34" charset="0"/>
              </a:rPr>
              <a:t>Private/public IP address scheme two major benefits. </a:t>
            </a:r>
          </a:p>
          <a:p>
            <a:pPr marL="274320" indent="-182880">
              <a:buFont typeface="+mj-lt"/>
              <a:buAutoNum type="arabicPeriod"/>
              <a:defRPr/>
            </a:pPr>
            <a:r>
              <a:rPr lang="en-US" dirty="0">
                <a:latin typeface="Helvetica" pitchFamily="34" charset="0"/>
              </a:rPr>
              <a:t>Public IP addresses  conserved, is</a:t>
            </a:r>
            <a:r>
              <a:rPr lang="en-US" baseline="0" dirty="0">
                <a:latin typeface="Helvetica" pitchFamily="34" charset="0"/>
              </a:rPr>
              <a:t> when all </a:t>
            </a:r>
            <a:r>
              <a:rPr lang="en-US" dirty="0">
                <a:latin typeface="Helvetica" pitchFamily="34" charset="0"/>
              </a:rPr>
              <a:t>computers are on a LAN use only one public IP address. </a:t>
            </a:r>
          </a:p>
          <a:p>
            <a:pPr marL="274320" indent="-182880">
              <a:buFont typeface="+mj-lt"/>
              <a:buAutoNum type="arabicPeriod"/>
              <a:defRPr/>
            </a:pPr>
            <a:r>
              <a:rPr lang="en-US" dirty="0">
                <a:latin typeface="Helvetica" pitchFamily="34" charset="0"/>
              </a:rPr>
              <a:t>Using private IP addresses, eliminates registering public IP address with ICANN-approved agencies. 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AA0CE2-AF82-4CF3-9249-903D627C308D}" type="slidenum">
              <a:rPr lang="en-US" smtClean="0">
                <a:cs typeface="Arial" charset="0"/>
              </a:rPr>
              <a:pPr/>
              <a:t>48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55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>
              <a:buFontTx/>
              <a:buChar char="•"/>
            </a:pPr>
            <a:r>
              <a:rPr lang="en-US" dirty="0">
                <a:latin typeface="Helvetica" pitchFamily="34" charset="0"/>
              </a:rPr>
              <a:t>Most common IP addresses </a:t>
            </a:r>
            <a:r>
              <a:rPr lang="en-US">
                <a:latin typeface="Helvetica" pitchFamily="34" charset="0"/>
              </a:rPr>
              <a:t>format is </a:t>
            </a:r>
            <a:r>
              <a:rPr lang="en-US" b="1" dirty="0">
                <a:latin typeface="Helvetica" pitchFamily="34" charset="0"/>
              </a:rPr>
              <a:t>IPv4.</a:t>
            </a:r>
          </a:p>
          <a:p>
            <a:pPr marL="171450" indent="-171450">
              <a:buFontTx/>
              <a:buChar char="•"/>
            </a:pPr>
            <a:r>
              <a:rPr lang="en-US">
                <a:latin typeface="Helvetica" pitchFamily="34" charset="0"/>
              </a:rPr>
              <a:t>ICANN administers </a:t>
            </a:r>
            <a:r>
              <a:rPr lang="en-US" dirty="0">
                <a:latin typeface="Helvetica" pitchFamily="34" charset="0"/>
              </a:rPr>
              <a:t>system for assigning names to IP addresses</a:t>
            </a:r>
            <a:r>
              <a:rPr lang="en-US">
                <a:latin typeface="Helvetica" pitchFamily="34" charset="0"/>
              </a:rPr>
              <a:t>. </a:t>
            </a:r>
            <a:r>
              <a:rPr lang="en-US" b="1">
                <a:latin typeface="Helvetica" pitchFamily="34" charset="0"/>
              </a:rPr>
              <a:t>Domain name</a:t>
            </a:r>
            <a:r>
              <a:rPr lang="en-US">
                <a:latin typeface="Helvetica" pitchFamily="34" charset="0"/>
              </a:rPr>
              <a:t> </a:t>
            </a:r>
            <a:r>
              <a:rPr lang="en-US" dirty="0">
                <a:latin typeface="Helvetica" pitchFamily="34" charset="0"/>
              </a:rPr>
              <a:t>a worldwide-unique name affiliated with a public IP address</a:t>
            </a:r>
            <a:r>
              <a:rPr lang="en-US">
                <a:latin typeface="Helvetica" pitchFamily="34" charset="0"/>
              </a:rPr>
              <a:t>. Affiliation </a:t>
            </a:r>
            <a:r>
              <a:rPr lang="en-US" dirty="0">
                <a:latin typeface="Helvetica" pitchFamily="34" charset="0"/>
              </a:rPr>
              <a:t>of domain names with IP addresses is dynamic. </a:t>
            </a:r>
            <a:r>
              <a:rPr lang="en-US">
                <a:latin typeface="Helvetica" pitchFamily="34" charset="0"/>
              </a:rPr>
              <a:t>Owner of </a:t>
            </a:r>
            <a:r>
              <a:rPr lang="en-US" dirty="0">
                <a:latin typeface="Helvetica" pitchFamily="34" charset="0"/>
              </a:rPr>
              <a:t>domain name can </a:t>
            </a:r>
            <a:r>
              <a:rPr lang="en-US">
                <a:latin typeface="Helvetica" pitchFamily="34" charset="0"/>
              </a:rPr>
              <a:t>change affiliated </a:t>
            </a:r>
            <a:r>
              <a:rPr lang="en-US" dirty="0">
                <a:latin typeface="Helvetica" pitchFamily="34" charset="0"/>
              </a:rPr>
              <a:t>IP addresses at its discretion.</a:t>
            </a:r>
          </a:p>
          <a:p>
            <a:pPr marL="171450" indent="-171450">
              <a:buFontTx/>
              <a:buChar char="•"/>
            </a:pPr>
            <a:r>
              <a:rPr lang="en-US" dirty="0">
                <a:latin typeface="Helvetica" pitchFamily="34" charset="0"/>
              </a:rPr>
              <a:t>URL consists of a protocol (like http:// or ftp://) followed by a domain name or public IP address.</a:t>
            </a:r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80D3D-9AEB-44A3-8C59-E2B91BE7DE00}" type="slidenum">
              <a:rPr lang="en-US" smtClean="0">
                <a:cs typeface="Arial" charset="0"/>
              </a:rPr>
              <a:pPr/>
              <a:t>49</a:t>
            </a:fld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40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computing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collection of computer resources from multiple locations to reach a common goal.</a:t>
            </a:r>
            <a:r>
              <a:rPr lang="en-US" dirty="0">
                <a:effectLst/>
              </a:rPr>
              <a:t>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Grid computing is distinguished from conventional high performance computing systems such as </a:t>
            </a: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luster (computing)"/>
              </a:rPr>
              <a:t>cluster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computing in that grid computers have each node set to perform a different task/application. 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5373F-DBC2-C84C-856B-6C780F63FA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20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perimeter firewall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sits outside the organizational network; it is the first device that Internet traffic encounters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packet-filtering firewall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examines each part of a message and determines whether to let that part pass. To make this decision, it examines the source address, the destination address(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other data.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firewall has an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access control list (ACL)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encodes the rules stating which addresses are to be allowed and which are to be prohibited. </a:t>
            </a:r>
            <a:endParaRPr lang="en-US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5373F-DBC2-C84C-856B-6C780F63FA5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05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8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61925" indent="-161925"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do not actually own a program—you own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license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right to use the program. </a:t>
            </a:r>
          </a:p>
          <a:p>
            <a:pPr marL="161925" indent="-161925"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buy a Windows license, Microsoft is selling you the right to use Windows. Microsoft continues to own the Windows program. </a:t>
            </a:r>
          </a:p>
          <a:p>
            <a:pPr marL="161925" indent="-161925"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 organizations negotiate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site license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authorizes the company to install the product on all company computers or a specific site.</a:t>
            </a:r>
          </a:p>
          <a:p>
            <a:pPr marL="161925" indent="-161925">
              <a:buFontTx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Linux, no company can sell you a license to use it. It is owned by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Open Source Community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2216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8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464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Collaboration of many programmers.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Examining source code and identifying a need, creates new feature or redesigns existing feature, or fix a problem.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Code evaluated and extended by others.</a:t>
            </a:r>
          </a:p>
          <a:p>
            <a:pPr marL="171450" indent="-171450">
              <a:buFont typeface="Arial" pitchFamily="34" charset="0"/>
              <a:buChar char="•"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Iteration, peer reviews and well-managed project yield high-quality code.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F34E8-B2F9-49A8-AB3E-88B77B888E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53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2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5C6C-4437-C669-CD09-9C755E76D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05925-26C0-960C-CC1F-26C56850C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508E-0AB4-959B-E334-8FD27455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99516-19F0-71CB-C948-62CE1F01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FE9E-5141-1735-5E61-C492A680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18C2-C4C5-8421-5837-4628E7B0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10B25-D9BA-8177-86CD-01CEF747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09480-2720-5902-EF5D-52D7A175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148ED-C1A8-DFE7-4A08-993A9C0F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95DC4-EDE9-42F1-6036-C9E71764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75CC4-E7B0-9DD8-A35B-538CC8C6A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F70D6-A2ED-40BD-AD5A-2D0800D1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7E906-22E4-6112-B4A5-F2F8D24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C1C9-734D-70EC-7777-80AD5AE4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46B6F-1A47-40DF-3B0A-05C80BF0E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8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4F-0198-1CAE-66E1-A1EA68D7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B5382-C4DF-DFC6-790C-A018861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C2855-60A9-E921-D27C-603EFF46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A88FC-C593-CD87-5EEC-1CFBBD03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DC302-A92A-FCDD-BD56-4E78A8F91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0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50E7-ABE6-0113-7EDF-50AFB9B3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A0D08-5581-2442-710A-F7194468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AA9F-43DF-2BCB-5EAD-8C8D079C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4260-E106-66A7-342A-5A5CDF41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F5B1-9EFD-53D4-EF9E-E16F8196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11BC-C35E-21F3-0D05-6C7D446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EC87-5529-B29A-470B-56C80DBE3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5A2F2-4FE0-AB0E-7114-5D0C82101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F18BD-BD9C-C378-2BA2-DC75E387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DE3F2-130D-BF1A-6A78-9699CED7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8ADA0-32E4-B1C6-7B96-C3AD5C058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5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AAB7D-A8D8-A507-C667-7B1B80E8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3DB04-AA6C-0262-1140-A3C9F479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1E61-3B51-D282-66EA-5278CB14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39C26-E2D0-86C7-3E20-6D5A1D5DD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43C46-B53E-0DA9-5E62-E2E33D5A4C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C4FA76-CAF6-9263-D569-F3A7CFF7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0A02E-E7B0-1D29-5BC5-BA633F211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83FBD-5405-8113-5F85-800F1FA6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60EF-C7E1-F447-9549-0CF4F9AC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44061-65C3-9868-7FD8-6EF9D25F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28D11-9F3A-17C6-D856-3C1FFEB4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CB89D2-D8C2-4FF3-43B5-CBAF6F2E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3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C9A2B-FBDB-FFBD-616D-51E1748F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E1F6B-511A-8742-A592-2F068D87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392F1-277A-4708-15CA-777FEB9A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5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9A81-F938-BA8C-7323-CB9033AF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98E35-70C0-7779-D994-8D269A07C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35B17-2209-A796-E407-FC69D2839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FD1F3-2B7B-2BC9-9E6C-13ACF0E03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DC21-3E59-DA9D-2D76-FC9D77B6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B7-AF57-339D-59BE-A2062263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EE39-FB31-0F93-81B9-5D7CA9A1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A2E85E-BEDE-1B8B-49B4-A5CA3E9030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34904-29A2-0974-4C90-053AE4D17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B0590-67A2-3088-9177-B8CF3EC5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5227F-974B-BA59-DAFB-8ABB1854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5DFF-0230-22F6-0121-BE4241F9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668E8-4D19-1702-A0BD-8FB03C82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B63C3-8D38-B091-AE29-C71BD1FE6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F2C9-3C8E-28FC-7037-628FCDF3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74A60-17AC-4A01-BFD0-BB7527FF7735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EB66-879F-A7F5-9D46-4130FA3E4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A869-CEFE-46AC-9838-A6584D93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81ACF-122F-4F2B-BD8B-85BC9B135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6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loud_compu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ftware_license_agreeme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ite_licens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Virtual_machin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rizontal_market_softwar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ustom_software" TargetMode="External"/><Relationship Id="rId4" Type="http://schemas.openxmlformats.org/officeDocument/2006/relationships/hyperlink" Target="http://en.wikipedia.org/wiki/Vertical_market_software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buntu_(operating_system)" TargetMode="External"/><Relationship Id="rId3" Type="http://schemas.openxmlformats.org/officeDocument/2006/relationships/hyperlink" Target="http://www.gnu.org/" TargetMode="External"/><Relationship Id="rId7" Type="http://schemas.openxmlformats.org/officeDocument/2006/relationships/hyperlink" Target="http://httpd.apache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Mysql" TargetMode="External"/><Relationship Id="rId5" Type="http://schemas.openxmlformats.org/officeDocument/2006/relationships/hyperlink" Target="http://www.mozilla.org/" TargetMode="External"/><Relationship Id="rId4" Type="http://schemas.openxmlformats.org/officeDocument/2006/relationships/hyperlink" Target="http://www.openoffice.org/" TargetMode="External"/><Relationship Id="rId9" Type="http://schemas.openxmlformats.org/officeDocument/2006/relationships/hyperlink" Target="http://www.android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ource_c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en.wikipedia.org/wiki/Open-source_software" TargetMode="External"/><Relationship Id="rId5" Type="http://schemas.openxmlformats.org/officeDocument/2006/relationships/hyperlink" Target="http://en.wikipedia.org/wiki/Closed_source" TargetMode="External"/><Relationship Id="rId4" Type="http://schemas.openxmlformats.org/officeDocument/2006/relationships/hyperlink" Target="http://en.wikipedia.org/wiki/Machine_cod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_LPdttKXPc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erver_computer" TargetMode="External"/><Relationship Id="rId2" Type="http://schemas.openxmlformats.org/officeDocument/2006/relationships/hyperlink" Target="http://en.wikipedia.org/wiki/Client_(computing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erver_far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rid_comput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716" y="2328333"/>
            <a:ext cx="9080974" cy="2361653"/>
          </a:xfrm>
        </p:spPr>
        <p:txBody>
          <a:bodyPr>
            <a:normAutofit/>
          </a:bodyPr>
          <a:lstStyle/>
          <a:p>
            <a:pPr algn="ctr"/>
            <a:r>
              <a:rPr lang="en-US" i="1" dirty="0"/>
              <a:t>Information Technology Infrastructure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>
                <a:solidFill>
                  <a:srgbClr val="060D07"/>
                </a:solidFill>
                <a:hlinkClick r:id="rId3"/>
              </a:rPr>
              <a:t>Cloud computing</a:t>
            </a:r>
            <a:r>
              <a:rPr lang="en-US" altLang="en-US" sz="2400" dirty="0">
                <a:solidFill>
                  <a:srgbClr val="060D07"/>
                </a:solidFill>
              </a:rPr>
              <a:t> </a:t>
            </a:r>
          </a:p>
          <a:p>
            <a:r>
              <a:rPr lang="en-US" altLang="en-US" sz="2400" dirty="0">
                <a:solidFill>
                  <a:srgbClr val="060D07"/>
                </a:solidFill>
              </a:rPr>
              <a:t>Refers to a computing network on the Internet. </a:t>
            </a:r>
          </a:p>
          <a:p>
            <a:r>
              <a:rPr lang="en-US" altLang="en-US" sz="2400" dirty="0">
                <a:solidFill>
                  <a:srgbClr val="060D07"/>
                </a:solidFill>
              </a:rPr>
              <a:t>When you access a video from a site, such as Facebook, you are accessing computing services in the cloud: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you don’t know which server is processing your Facebook requests or which server is playing the video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you just know that somewhere in the cloud one or more servers is causing the video to be downloaded to your computer.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092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categories of software </a:t>
            </a:r>
          </a:p>
        </p:txBody>
      </p:sp>
      <p:pic>
        <p:nvPicPr>
          <p:cNvPr id="6" name="Picture 3" descr="fig04_1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64" y="2366168"/>
            <a:ext cx="780415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66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 major operating systems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41" y="1833202"/>
            <a:ext cx="73120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5580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0" dirty="0">
                <a:solidFill>
                  <a:srgbClr val="060D07"/>
                </a:solidFill>
                <a:hlinkClick r:id="rId3"/>
              </a:rPr>
              <a:t>License</a:t>
            </a:r>
            <a:r>
              <a:rPr lang="en-US" altLang="en-US" dirty="0">
                <a:solidFill>
                  <a:srgbClr val="060D07"/>
                </a:solidFill>
              </a:rPr>
              <a:t> </a:t>
            </a:r>
          </a:p>
          <a:p>
            <a:pPr lvl="1"/>
            <a:r>
              <a:rPr lang="en-US" altLang="en-US" b="0" dirty="0">
                <a:solidFill>
                  <a:srgbClr val="060D07"/>
                </a:solidFill>
              </a:rPr>
              <a:t>right to use a program, but not own it</a:t>
            </a:r>
            <a:br>
              <a:rPr lang="en-US" altLang="ko-KR" b="0" dirty="0">
                <a:solidFill>
                  <a:srgbClr val="060D07"/>
                </a:solidFill>
                <a:ea typeface="Gulim" panose="020B0600000101010101" pitchFamily="34" charset="-127"/>
              </a:rPr>
            </a:br>
            <a:endParaRPr lang="en-US" altLang="en-US" b="0" dirty="0">
              <a:solidFill>
                <a:srgbClr val="060D07"/>
              </a:solidFill>
            </a:endParaRPr>
          </a:p>
          <a:p>
            <a:r>
              <a:rPr lang="en-US" altLang="en-US" b="0" dirty="0">
                <a:solidFill>
                  <a:srgbClr val="060D07"/>
                </a:solidFill>
                <a:hlinkClick r:id="rId4"/>
              </a:rPr>
              <a:t>Site licence</a:t>
            </a:r>
            <a:endParaRPr lang="en-US" altLang="en-US" b="0" dirty="0">
              <a:solidFill>
                <a:srgbClr val="060D07"/>
              </a:solidFill>
            </a:endParaRPr>
          </a:p>
          <a:p>
            <a:pPr marL="747713" lvl="1" indent="-393700">
              <a:buFont typeface="Helvetica" pitchFamily="34" charset="0"/>
              <a:buChar char="–"/>
              <a:defRPr/>
            </a:pPr>
            <a:r>
              <a:rPr lang="en-US" dirty="0"/>
              <a:t>Flat fee to install software product on all company computers or all computers at a specific site.</a:t>
            </a:r>
          </a:p>
          <a:p>
            <a:pPr>
              <a:defRPr/>
            </a:pPr>
            <a:r>
              <a:rPr lang="en-US" dirty="0"/>
              <a:t>Open Source</a:t>
            </a:r>
          </a:p>
          <a:p>
            <a:pPr marL="800100" indent="-457200">
              <a:buFont typeface="Arial" pitchFamily="34" charset="0"/>
              <a:buChar char="–"/>
              <a:defRPr/>
            </a:pPr>
            <a:r>
              <a:rPr lang="en-US" dirty="0"/>
              <a:t>No license fee.</a:t>
            </a:r>
          </a:p>
          <a:p>
            <a:pPr marL="347663" indent="-393700">
              <a:lnSpc>
                <a:spcPct val="70000"/>
              </a:lnSpc>
              <a:buFont typeface="Helvetica" pitchFamily="34" charset="0"/>
              <a:buChar char="–"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 versus license</a:t>
            </a:r>
          </a:p>
        </p:txBody>
      </p:sp>
    </p:spTree>
    <p:extLst>
      <p:ext uri="{BB962C8B-B14F-4D97-AF65-F5344CB8AC3E}">
        <p14:creationId xmlns:p14="http://schemas.microsoft.com/office/powerpoint/2010/main" val="189390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Virtualization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608" y="1690688"/>
            <a:ext cx="10973444" cy="46148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Virtualization: </a:t>
            </a:r>
            <a:r>
              <a:rPr lang="en-US" dirty="0"/>
              <a:t>the process by which one computer hosts the appearance of many computers </a:t>
            </a:r>
          </a:p>
          <a:p>
            <a:r>
              <a:rPr lang="en-US" dirty="0"/>
              <a:t>One operating system, called the </a:t>
            </a:r>
            <a:r>
              <a:rPr lang="en-US" b="1" dirty="0"/>
              <a:t>host operating system </a:t>
            </a:r>
            <a:r>
              <a:rPr lang="en-US" dirty="0"/>
              <a:t>runs one or more operating systems as applications. </a:t>
            </a:r>
          </a:p>
          <a:p>
            <a:r>
              <a:rPr lang="en-US" dirty="0"/>
              <a:t>Those hosted operating systems are called </a:t>
            </a:r>
            <a:r>
              <a:rPr lang="en-US" b="1" dirty="0">
                <a:hlinkClick r:id="rId2"/>
              </a:rPr>
              <a:t>virtual machines </a:t>
            </a:r>
            <a:r>
              <a:rPr lang="en-US" b="1" dirty="0"/>
              <a:t>(</a:t>
            </a:r>
            <a:r>
              <a:rPr lang="en-US" b="1" dirty="0" err="1"/>
              <a:t>vm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Each VM has disk space and other resources allocated to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Host operating system controls activities of virtual machines to prevent them from interfering with one another.</a:t>
            </a:r>
            <a:endParaRPr lang="en-US" dirty="0"/>
          </a:p>
          <a:p>
            <a:r>
              <a:rPr lang="en-US" dirty="0"/>
              <a:t>Three types of virtualization exist: </a:t>
            </a:r>
          </a:p>
          <a:p>
            <a:r>
              <a:rPr lang="en-US" dirty="0"/>
              <a:t>• PC virtualization</a:t>
            </a:r>
            <a:br>
              <a:rPr lang="en-US" dirty="0"/>
            </a:br>
            <a:r>
              <a:rPr lang="en-US" dirty="0"/>
              <a:t>• Server virtualization</a:t>
            </a:r>
            <a:br>
              <a:rPr lang="en-US" dirty="0"/>
            </a:br>
            <a:r>
              <a:rPr lang="en-US" dirty="0"/>
              <a:t>• Desktop virtualization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68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Types of Applications Exist, and How Do Organizations Obtain Them?</a:t>
            </a:r>
            <a:endParaRPr lang="en-US" dirty="0"/>
          </a:p>
        </p:txBody>
      </p:sp>
      <p:pic>
        <p:nvPicPr>
          <p:cNvPr id="4" name="Content Placeholder 3" descr="Screen Shot 2017-04-19 at 12.17.1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" t="841" b="-1529"/>
          <a:stretch/>
        </p:blipFill>
        <p:spPr>
          <a:xfrm>
            <a:off x="1586367" y="2015374"/>
            <a:ext cx="8237076" cy="3321922"/>
          </a:xfrm>
        </p:spPr>
      </p:pic>
    </p:spTree>
    <p:extLst>
      <p:ext uri="{BB962C8B-B14F-4D97-AF65-F5344CB8AC3E}">
        <p14:creationId xmlns:p14="http://schemas.microsoft.com/office/powerpoint/2010/main" val="343015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b="0" dirty="0">
                <a:solidFill>
                  <a:srgbClr val="060D07"/>
                </a:solidFill>
                <a:hlinkClick r:id="rId3"/>
              </a:rPr>
              <a:t>Horizontal-market application</a:t>
            </a:r>
            <a:r>
              <a:rPr lang="en-US" altLang="en-US" b="0" dirty="0">
                <a:solidFill>
                  <a:srgbClr val="060D07"/>
                </a:solidFill>
              </a:rPr>
              <a:t> software </a:t>
            </a:r>
            <a:br>
              <a:rPr lang="en-US" altLang="ko-KR" b="0" dirty="0">
                <a:solidFill>
                  <a:srgbClr val="060D07"/>
                </a:solidFill>
                <a:ea typeface="Gulim" panose="020B0600000101010101" pitchFamily="34" charset="-127"/>
              </a:rPr>
            </a:br>
            <a:endParaRPr lang="en-US" altLang="en-US" sz="1400" dirty="0">
              <a:solidFill>
                <a:srgbClr val="060D07"/>
              </a:solidFill>
            </a:endParaRPr>
          </a:p>
          <a:p>
            <a:r>
              <a:rPr lang="en-US" altLang="en-US" sz="2000" dirty="0">
                <a:solidFill>
                  <a:srgbClr val="060D07"/>
                </a:solidFill>
              </a:rPr>
              <a:t>provides capabilities common across all </a:t>
            </a:r>
            <a:r>
              <a:rPr lang="en-US" altLang="en-US" sz="2000" dirty="0" err="1">
                <a:solidFill>
                  <a:srgbClr val="060D07"/>
                </a:solidFill>
              </a:rPr>
              <a:t>organisations</a:t>
            </a:r>
            <a:r>
              <a:rPr lang="en-US" altLang="en-US" sz="2000" dirty="0">
                <a:solidFill>
                  <a:srgbClr val="060D07"/>
                </a:solidFill>
              </a:rPr>
              <a:t> and industries</a:t>
            </a:r>
          </a:p>
          <a:p>
            <a:r>
              <a:rPr lang="en-US" altLang="en-US" sz="2000" dirty="0">
                <a:solidFill>
                  <a:srgbClr val="060D07"/>
                </a:solidFill>
              </a:rPr>
              <a:t>used in a wide variety of businesses, across all industries</a:t>
            </a:r>
          </a:p>
          <a:p>
            <a:r>
              <a:rPr lang="en-US" altLang="en-US" sz="2000" dirty="0">
                <a:solidFill>
                  <a:srgbClr val="060D07"/>
                </a:solidFill>
              </a:rPr>
              <a:t>purchased off-the-shelf, and little </a:t>
            </a:r>
            <a:r>
              <a:rPr lang="en-US" altLang="en-US" sz="2000" dirty="0" err="1">
                <a:solidFill>
                  <a:srgbClr val="060D07"/>
                </a:solidFill>
              </a:rPr>
              <a:t>customisation</a:t>
            </a:r>
            <a:r>
              <a:rPr lang="en-US" altLang="en-US" sz="2000" dirty="0">
                <a:solidFill>
                  <a:srgbClr val="060D07"/>
                </a:solidFill>
              </a:rPr>
              <a:t> of features is necessary (or possible).</a:t>
            </a:r>
          </a:p>
          <a:p>
            <a:pPr>
              <a:buFontTx/>
              <a:buNone/>
            </a:pPr>
            <a:r>
              <a:rPr lang="en-US" altLang="en-US" sz="2600" dirty="0">
                <a:solidFill>
                  <a:srgbClr val="060D07"/>
                </a:solidFill>
                <a:hlinkClick r:id="rId4"/>
              </a:rPr>
              <a:t>Vertical-market application</a:t>
            </a:r>
            <a:r>
              <a:rPr lang="en-US" altLang="en-US" sz="2600" dirty="0">
                <a:solidFill>
                  <a:srgbClr val="060D07"/>
                </a:solidFill>
              </a:rPr>
              <a:t> software </a:t>
            </a:r>
          </a:p>
          <a:p>
            <a:r>
              <a:rPr lang="en-US" altLang="en-US" sz="2000" dirty="0">
                <a:solidFill>
                  <a:srgbClr val="060D07"/>
                </a:solidFill>
              </a:rPr>
              <a:t>serves needs of a specific industry </a:t>
            </a:r>
          </a:p>
          <a:p>
            <a:r>
              <a:rPr lang="en-US" altLang="en-US" sz="2000" dirty="0" err="1">
                <a:solidFill>
                  <a:srgbClr val="060D07"/>
                </a:solidFill>
              </a:rPr>
              <a:t>usualy</a:t>
            </a:r>
            <a:r>
              <a:rPr lang="en-US" altLang="en-US" sz="2000" dirty="0">
                <a:solidFill>
                  <a:srgbClr val="060D07"/>
                </a:solidFill>
              </a:rPr>
              <a:t> can be altered or </a:t>
            </a:r>
            <a:r>
              <a:rPr lang="en-US" altLang="en-US" sz="2000" dirty="0" err="1">
                <a:solidFill>
                  <a:srgbClr val="060D07"/>
                </a:solidFill>
              </a:rPr>
              <a:t>customised</a:t>
            </a:r>
            <a:endParaRPr lang="en-US" altLang="en-US" sz="2000" dirty="0">
              <a:solidFill>
                <a:srgbClr val="060D07"/>
              </a:solidFill>
            </a:endParaRPr>
          </a:p>
          <a:p>
            <a:pPr>
              <a:buFontTx/>
              <a:buNone/>
            </a:pPr>
            <a:r>
              <a:rPr lang="en-US" altLang="en-US" sz="2600" dirty="0">
                <a:solidFill>
                  <a:srgbClr val="060D07"/>
                </a:solidFill>
                <a:hlinkClick r:id="rId5"/>
              </a:rPr>
              <a:t>One-of-a-kind application</a:t>
            </a:r>
            <a:r>
              <a:rPr lang="en-US" altLang="en-US" sz="2600" dirty="0">
                <a:solidFill>
                  <a:srgbClr val="060D07"/>
                </a:solidFill>
              </a:rPr>
              <a:t> software </a:t>
            </a:r>
          </a:p>
          <a:p>
            <a:r>
              <a:rPr lang="en-US" altLang="en-US" sz="2000" dirty="0">
                <a:solidFill>
                  <a:srgbClr val="060D07"/>
                </a:solidFill>
              </a:rPr>
              <a:t>developed for a specific, unique need.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60D0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categories of application programs </a:t>
            </a:r>
          </a:p>
        </p:txBody>
      </p:sp>
    </p:spTree>
    <p:extLst>
      <p:ext uri="{BB962C8B-B14F-4D97-AF65-F5344CB8AC3E}">
        <p14:creationId xmlns:p14="http://schemas.microsoft.com/office/powerpoint/2010/main" val="245905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60D07"/>
                </a:solidFill>
                <a:hlinkClick r:id="rId3"/>
              </a:rPr>
              <a:t>GNU</a:t>
            </a:r>
            <a:r>
              <a:rPr lang="en-US" altLang="en-US" sz="2400" dirty="0">
                <a:solidFill>
                  <a:srgbClr val="060D07"/>
                </a:solidFill>
              </a:rPr>
              <a:t> (stands for ‘GNU Not Unix’) </a:t>
            </a:r>
          </a:p>
          <a:p>
            <a:r>
              <a:rPr lang="en-US" altLang="en-US" sz="2400" dirty="0">
                <a:solidFill>
                  <a:srgbClr val="060D07"/>
                </a:solidFill>
              </a:rPr>
              <a:t>GNU general public license (GPL) agreement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one of the </a:t>
            </a:r>
            <a:r>
              <a:rPr lang="en-US" altLang="en-US">
                <a:solidFill>
                  <a:srgbClr val="060D07"/>
                </a:solidFill>
              </a:rPr>
              <a:t>standard license </a:t>
            </a:r>
            <a:r>
              <a:rPr lang="en-US" altLang="en-US" dirty="0">
                <a:solidFill>
                  <a:srgbClr val="060D07"/>
                </a:solidFill>
              </a:rPr>
              <a:t>agreements for open source software</a:t>
            </a:r>
          </a:p>
          <a:p>
            <a:r>
              <a:rPr lang="en-US" altLang="en-US" sz="2400" dirty="0">
                <a:solidFill>
                  <a:srgbClr val="060D07"/>
                </a:solidFill>
              </a:rPr>
              <a:t>Successful open source projects:</a:t>
            </a:r>
          </a:p>
          <a:p>
            <a:pPr lvl="1"/>
            <a:r>
              <a:rPr lang="en-US" altLang="en-US" sz="2000" dirty="0">
                <a:solidFill>
                  <a:srgbClr val="060D07"/>
                </a:solidFill>
                <a:hlinkClick r:id="rId4"/>
              </a:rPr>
              <a:t>OpenOffice</a:t>
            </a:r>
            <a:r>
              <a:rPr lang="en-US" altLang="en-US" sz="2000" dirty="0">
                <a:solidFill>
                  <a:srgbClr val="060D07"/>
                </a:solidFill>
              </a:rPr>
              <a:t> (a Microsoft Office look-alike)</a:t>
            </a:r>
          </a:p>
          <a:p>
            <a:pPr lvl="1"/>
            <a:r>
              <a:rPr lang="en-US" altLang="en-US" sz="2000" dirty="0">
                <a:solidFill>
                  <a:srgbClr val="060D07"/>
                </a:solidFill>
                <a:hlinkClick r:id="rId5"/>
              </a:rPr>
              <a:t>FireFox</a:t>
            </a:r>
            <a:r>
              <a:rPr lang="en-US" altLang="en-US" sz="2000" dirty="0">
                <a:solidFill>
                  <a:srgbClr val="060D07"/>
                </a:solidFill>
              </a:rPr>
              <a:t> (a browser)</a:t>
            </a:r>
          </a:p>
          <a:p>
            <a:pPr lvl="1"/>
            <a:r>
              <a:rPr lang="en-US" altLang="en-US" sz="2000" dirty="0">
                <a:solidFill>
                  <a:srgbClr val="060D07"/>
                </a:solidFill>
                <a:hlinkClick r:id="rId6"/>
              </a:rPr>
              <a:t>MySQL</a:t>
            </a:r>
            <a:r>
              <a:rPr lang="en-US" altLang="en-US" sz="2000" dirty="0">
                <a:solidFill>
                  <a:srgbClr val="060D07"/>
                </a:solidFill>
              </a:rPr>
              <a:t> (a DBMS) </a:t>
            </a:r>
          </a:p>
          <a:p>
            <a:pPr lvl="1"/>
            <a:r>
              <a:rPr lang="en-US" altLang="en-US" sz="2000" dirty="0">
                <a:solidFill>
                  <a:srgbClr val="060D07"/>
                </a:solidFill>
                <a:hlinkClick r:id="rId7"/>
              </a:rPr>
              <a:t>Apache </a:t>
            </a:r>
            <a:r>
              <a:rPr lang="en-US" altLang="en-US" sz="2000" dirty="0">
                <a:solidFill>
                  <a:srgbClr val="060D07"/>
                </a:solidFill>
              </a:rPr>
              <a:t>(a web server)</a:t>
            </a:r>
          </a:p>
          <a:p>
            <a:pPr lvl="1"/>
            <a:r>
              <a:rPr lang="en-US" altLang="en-US" sz="2000" dirty="0">
                <a:solidFill>
                  <a:srgbClr val="060D07"/>
                </a:solidFill>
                <a:hlinkClick r:id="rId8"/>
              </a:rPr>
              <a:t>Ubuntu </a:t>
            </a:r>
            <a:r>
              <a:rPr lang="en-US" altLang="en-US" sz="2000" dirty="0">
                <a:solidFill>
                  <a:srgbClr val="060D07"/>
                </a:solidFill>
              </a:rPr>
              <a:t>(a Windows-like desktop operating system)</a:t>
            </a:r>
          </a:p>
          <a:p>
            <a:pPr lvl="1"/>
            <a:r>
              <a:rPr lang="en-US" altLang="en-US" sz="2000" dirty="0">
                <a:solidFill>
                  <a:srgbClr val="060D07"/>
                </a:solidFill>
                <a:hlinkClick r:id="rId9"/>
              </a:rPr>
              <a:t>Android</a:t>
            </a:r>
            <a:r>
              <a:rPr lang="en-US" altLang="en-US" sz="2000" dirty="0">
                <a:solidFill>
                  <a:srgbClr val="060D07"/>
                </a:solidFill>
              </a:rPr>
              <a:t> (a mobile-</a:t>
            </a:r>
            <a:r>
              <a:rPr lang="en-US" altLang="ko-KR" sz="2000" dirty="0">
                <a:solidFill>
                  <a:srgbClr val="060D07"/>
                </a:solidFill>
                <a:ea typeface="Gulim" panose="020B0600000101010101" pitchFamily="34" charset="-127"/>
              </a:rPr>
              <a:t>device</a:t>
            </a:r>
            <a:r>
              <a:rPr lang="en-US" altLang="en-US" sz="2000" dirty="0">
                <a:solidFill>
                  <a:srgbClr val="060D07"/>
                </a:solidFill>
              </a:rPr>
              <a:t> operating system)</a:t>
            </a:r>
          </a:p>
          <a:p>
            <a:endParaRPr lang="en-US" altLang="en-US" sz="2400" dirty="0">
              <a:solidFill>
                <a:srgbClr val="060D07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Open Source Software </a:t>
            </a:r>
            <a:br>
              <a:rPr lang="de-DE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04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auto">
          <a:xfrm>
            <a:off x="3666052" y="4027488"/>
            <a:ext cx="1801299" cy="1611312"/>
          </a:xfrm>
          <a:custGeom>
            <a:avLst/>
            <a:gdLst>
              <a:gd name="connsiteX0" fmla="*/ 0 w 1611391"/>
              <a:gd name="connsiteY0" fmla="*/ 805696 h 1611391"/>
              <a:gd name="connsiteX1" fmla="*/ 235984 w 1611391"/>
              <a:gd name="connsiteY1" fmla="*/ 235983 h 1611391"/>
              <a:gd name="connsiteX2" fmla="*/ 805698 w 1611391"/>
              <a:gd name="connsiteY2" fmla="*/ 1 h 1611391"/>
              <a:gd name="connsiteX3" fmla="*/ 1375411 w 1611391"/>
              <a:gd name="connsiteY3" fmla="*/ 235985 h 1611391"/>
              <a:gd name="connsiteX4" fmla="*/ 1611393 w 1611391"/>
              <a:gd name="connsiteY4" fmla="*/ 805699 h 1611391"/>
              <a:gd name="connsiteX5" fmla="*/ 1375410 w 1611391"/>
              <a:gd name="connsiteY5" fmla="*/ 1375412 h 1611391"/>
              <a:gd name="connsiteX6" fmla="*/ 805697 w 1611391"/>
              <a:gd name="connsiteY6" fmla="*/ 1611395 h 1611391"/>
              <a:gd name="connsiteX7" fmla="*/ 235984 w 1611391"/>
              <a:gd name="connsiteY7" fmla="*/ 1375412 h 1611391"/>
              <a:gd name="connsiteX8" fmla="*/ 2 w 1611391"/>
              <a:gd name="connsiteY8" fmla="*/ 805698 h 1611391"/>
              <a:gd name="connsiteX9" fmla="*/ 0 w 1611391"/>
              <a:gd name="connsiteY9" fmla="*/ 805696 h 161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1391" h="1611391">
                <a:moveTo>
                  <a:pt x="0" y="805696"/>
                </a:moveTo>
                <a:cubicBezTo>
                  <a:pt x="0" y="592012"/>
                  <a:pt x="84886" y="387080"/>
                  <a:pt x="235984" y="235983"/>
                </a:cubicBezTo>
                <a:cubicBezTo>
                  <a:pt x="387082" y="84886"/>
                  <a:pt x="592014" y="1"/>
                  <a:pt x="805698" y="1"/>
                </a:cubicBezTo>
                <a:cubicBezTo>
                  <a:pt x="1019382" y="1"/>
                  <a:pt x="1224314" y="84887"/>
                  <a:pt x="1375411" y="235985"/>
                </a:cubicBezTo>
                <a:cubicBezTo>
                  <a:pt x="1526508" y="387083"/>
                  <a:pt x="1611393" y="592015"/>
                  <a:pt x="1611393" y="805699"/>
                </a:cubicBezTo>
                <a:cubicBezTo>
                  <a:pt x="1611393" y="1019383"/>
                  <a:pt x="1526507" y="1224315"/>
                  <a:pt x="1375410" y="1375412"/>
                </a:cubicBezTo>
                <a:cubicBezTo>
                  <a:pt x="1224313" y="1526509"/>
                  <a:pt x="1019381" y="1611395"/>
                  <a:pt x="805697" y="1611395"/>
                </a:cubicBezTo>
                <a:cubicBezTo>
                  <a:pt x="592013" y="1611395"/>
                  <a:pt x="387081" y="1526509"/>
                  <a:pt x="235984" y="1375412"/>
                </a:cubicBezTo>
                <a:cubicBezTo>
                  <a:pt x="84887" y="1224315"/>
                  <a:pt x="1" y="1019382"/>
                  <a:pt x="2" y="805698"/>
                </a:cubicBezTo>
                <a:lnTo>
                  <a:pt x="0" y="805696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250588" tIns="250588" rIns="250588" bIns="250588" spcCol="1270" anchor="ctr"/>
          <a:lstStyle/>
          <a:p>
            <a:pPr algn="ctr" defTabSz="10223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300" b="1" dirty="0"/>
              <a:t>Software</a:t>
            </a:r>
          </a:p>
        </p:txBody>
      </p:sp>
      <p:sp>
        <p:nvSpPr>
          <p:cNvPr id="11" name="Left Arrow 10"/>
          <p:cNvSpPr/>
          <p:nvPr/>
        </p:nvSpPr>
        <p:spPr bwMode="auto">
          <a:xfrm rot="10800000">
            <a:off x="4152901" y="2555460"/>
            <a:ext cx="1298972" cy="458788"/>
          </a:xfrm>
          <a:prstGeom prst="leftArrow">
            <a:avLst>
              <a:gd name="adj1" fmla="val 60000"/>
              <a:gd name="adj2" fmla="val 50000"/>
            </a:avLst>
          </a:prstGeom>
          <a:solidFill>
            <a:srgbClr val="00B05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>
            <a:off x="2358074" y="1650588"/>
            <a:ext cx="1859121" cy="2251075"/>
          </a:xfrm>
          <a:custGeom>
            <a:avLst/>
            <a:gdLst>
              <a:gd name="connsiteX0" fmla="*/ 0 w 1530822"/>
              <a:gd name="connsiteY0" fmla="*/ 153082 h 2250578"/>
              <a:gd name="connsiteX1" fmla="*/ 44837 w 1530822"/>
              <a:gd name="connsiteY1" fmla="*/ 44837 h 2250578"/>
              <a:gd name="connsiteX2" fmla="*/ 153082 w 1530822"/>
              <a:gd name="connsiteY2" fmla="*/ 0 h 2250578"/>
              <a:gd name="connsiteX3" fmla="*/ 1377740 w 1530822"/>
              <a:gd name="connsiteY3" fmla="*/ 0 h 2250578"/>
              <a:gd name="connsiteX4" fmla="*/ 1485985 w 1530822"/>
              <a:gd name="connsiteY4" fmla="*/ 44837 h 2250578"/>
              <a:gd name="connsiteX5" fmla="*/ 1530822 w 1530822"/>
              <a:gd name="connsiteY5" fmla="*/ 153082 h 2250578"/>
              <a:gd name="connsiteX6" fmla="*/ 1530822 w 1530822"/>
              <a:gd name="connsiteY6" fmla="*/ 2097496 h 2250578"/>
              <a:gd name="connsiteX7" fmla="*/ 1485985 w 1530822"/>
              <a:gd name="connsiteY7" fmla="*/ 2205741 h 2250578"/>
              <a:gd name="connsiteX8" fmla="*/ 1377740 w 1530822"/>
              <a:gd name="connsiteY8" fmla="*/ 2250578 h 2250578"/>
              <a:gd name="connsiteX9" fmla="*/ 153082 w 1530822"/>
              <a:gd name="connsiteY9" fmla="*/ 2250578 h 2250578"/>
              <a:gd name="connsiteX10" fmla="*/ 44837 w 1530822"/>
              <a:gd name="connsiteY10" fmla="*/ 2205741 h 2250578"/>
              <a:gd name="connsiteX11" fmla="*/ 0 w 1530822"/>
              <a:gd name="connsiteY11" fmla="*/ 2097496 h 2250578"/>
              <a:gd name="connsiteX12" fmla="*/ 0 w 1530822"/>
              <a:gd name="connsiteY12" fmla="*/ 153082 h 2250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0822" h="2250578">
                <a:moveTo>
                  <a:pt x="0" y="153082"/>
                </a:moveTo>
                <a:cubicBezTo>
                  <a:pt x="0" y="112482"/>
                  <a:pt x="16128" y="73545"/>
                  <a:pt x="44837" y="44837"/>
                </a:cubicBezTo>
                <a:cubicBezTo>
                  <a:pt x="73545" y="16129"/>
                  <a:pt x="112483" y="0"/>
                  <a:pt x="153082" y="0"/>
                </a:cubicBezTo>
                <a:lnTo>
                  <a:pt x="1377740" y="0"/>
                </a:lnTo>
                <a:cubicBezTo>
                  <a:pt x="1418340" y="0"/>
                  <a:pt x="1457277" y="16128"/>
                  <a:pt x="1485985" y="44837"/>
                </a:cubicBezTo>
                <a:cubicBezTo>
                  <a:pt x="1514693" y="73545"/>
                  <a:pt x="1530822" y="112483"/>
                  <a:pt x="1530822" y="153082"/>
                </a:cubicBezTo>
                <a:lnTo>
                  <a:pt x="1530822" y="2097496"/>
                </a:lnTo>
                <a:cubicBezTo>
                  <a:pt x="1530822" y="2138096"/>
                  <a:pt x="1514694" y="2177033"/>
                  <a:pt x="1485985" y="2205741"/>
                </a:cubicBezTo>
                <a:cubicBezTo>
                  <a:pt x="1457277" y="2234449"/>
                  <a:pt x="1418340" y="2250578"/>
                  <a:pt x="1377740" y="2250578"/>
                </a:cubicBezTo>
                <a:lnTo>
                  <a:pt x="153082" y="2250578"/>
                </a:lnTo>
                <a:cubicBezTo>
                  <a:pt x="112482" y="2250578"/>
                  <a:pt x="73545" y="2234450"/>
                  <a:pt x="44837" y="2205741"/>
                </a:cubicBezTo>
                <a:cubicBezTo>
                  <a:pt x="16129" y="2177033"/>
                  <a:pt x="0" y="2138095"/>
                  <a:pt x="0" y="2097496"/>
                </a:cubicBezTo>
                <a:lnTo>
                  <a:pt x="0" y="15308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003">
            <a:schemeClr val="lt2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90556" tIns="90556" rIns="90556" bIns="90556" spcCol="1270" anchor="ctr"/>
          <a:lstStyle/>
          <a:p>
            <a:pPr defTabSz="106680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400" b="1" dirty="0">
                <a:solidFill>
                  <a:srgbClr val="000510"/>
                </a:solidFill>
                <a:latin typeface="+mj-lt"/>
                <a:hlinkClick r:id="rId3"/>
              </a:rPr>
              <a:t>Source code</a:t>
            </a:r>
            <a:r>
              <a:rPr lang="en-US" sz="2400" b="1" dirty="0">
                <a:solidFill>
                  <a:srgbClr val="000510"/>
                </a:solidFill>
                <a:latin typeface="+mj-lt"/>
              </a:rPr>
              <a:t>: Human readable computer code</a:t>
            </a:r>
          </a:p>
        </p:txBody>
      </p:sp>
      <p:sp>
        <p:nvSpPr>
          <p:cNvPr id="13" name="Bent Arrow 12"/>
          <p:cNvSpPr/>
          <p:nvPr/>
        </p:nvSpPr>
        <p:spPr bwMode="auto">
          <a:xfrm rot="10800000">
            <a:off x="5438777" y="4257675"/>
            <a:ext cx="1012031" cy="998538"/>
          </a:xfrm>
          <a:prstGeom prst="bentArrow">
            <a:avLst/>
          </a:prstGeom>
          <a:solidFill>
            <a:srgbClr val="00B05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3"/>
          <p:cNvSpPr/>
          <p:nvPr/>
        </p:nvSpPr>
        <p:spPr bwMode="auto">
          <a:xfrm>
            <a:off x="5467351" y="1706206"/>
            <a:ext cx="1819336" cy="2560994"/>
          </a:xfrm>
          <a:custGeom>
            <a:avLst/>
            <a:gdLst>
              <a:gd name="connsiteX0" fmla="*/ 0 w 1530822"/>
              <a:gd name="connsiteY0" fmla="*/ 153082 h 2012823"/>
              <a:gd name="connsiteX1" fmla="*/ 44837 w 1530822"/>
              <a:gd name="connsiteY1" fmla="*/ 44837 h 2012823"/>
              <a:gd name="connsiteX2" fmla="*/ 153082 w 1530822"/>
              <a:gd name="connsiteY2" fmla="*/ 0 h 2012823"/>
              <a:gd name="connsiteX3" fmla="*/ 1377740 w 1530822"/>
              <a:gd name="connsiteY3" fmla="*/ 0 h 2012823"/>
              <a:gd name="connsiteX4" fmla="*/ 1485985 w 1530822"/>
              <a:gd name="connsiteY4" fmla="*/ 44837 h 2012823"/>
              <a:gd name="connsiteX5" fmla="*/ 1530822 w 1530822"/>
              <a:gd name="connsiteY5" fmla="*/ 153082 h 2012823"/>
              <a:gd name="connsiteX6" fmla="*/ 1530822 w 1530822"/>
              <a:gd name="connsiteY6" fmla="*/ 1859741 h 2012823"/>
              <a:gd name="connsiteX7" fmla="*/ 1485985 w 1530822"/>
              <a:gd name="connsiteY7" fmla="*/ 1967986 h 2012823"/>
              <a:gd name="connsiteX8" fmla="*/ 1377740 w 1530822"/>
              <a:gd name="connsiteY8" fmla="*/ 2012823 h 2012823"/>
              <a:gd name="connsiteX9" fmla="*/ 153082 w 1530822"/>
              <a:gd name="connsiteY9" fmla="*/ 2012823 h 2012823"/>
              <a:gd name="connsiteX10" fmla="*/ 44837 w 1530822"/>
              <a:gd name="connsiteY10" fmla="*/ 1967986 h 2012823"/>
              <a:gd name="connsiteX11" fmla="*/ 0 w 1530822"/>
              <a:gd name="connsiteY11" fmla="*/ 1859741 h 2012823"/>
              <a:gd name="connsiteX12" fmla="*/ 0 w 1530822"/>
              <a:gd name="connsiteY12" fmla="*/ 153082 h 201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30822" h="2012823">
                <a:moveTo>
                  <a:pt x="0" y="153082"/>
                </a:moveTo>
                <a:cubicBezTo>
                  <a:pt x="0" y="112482"/>
                  <a:pt x="16128" y="73545"/>
                  <a:pt x="44837" y="44837"/>
                </a:cubicBezTo>
                <a:cubicBezTo>
                  <a:pt x="73545" y="16129"/>
                  <a:pt x="112483" y="0"/>
                  <a:pt x="153082" y="0"/>
                </a:cubicBezTo>
                <a:lnTo>
                  <a:pt x="1377740" y="0"/>
                </a:lnTo>
                <a:cubicBezTo>
                  <a:pt x="1418340" y="0"/>
                  <a:pt x="1457277" y="16128"/>
                  <a:pt x="1485985" y="44837"/>
                </a:cubicBezTo>
                <a:cubicBezTo>
                  <a:pt x="1514693" y="73545"/>
                  <a:pt x="1530822" y="112483"/>
                  <a:pt x="1530822" y="153082"/>
                </a:cubicBezTo>
                <a:lnTo>
                  <a:pt x="1530822" y="1859741"/>
                </a:lnTo>
                <a:cubicBezTo>
                  <a:pt x="1530822" y="1900341"/>
                  <a:pt x="1514694" y="1939278"/>
                  <a:pt x="1485985" y="1967986"/>
                </a:cubicBezTo>
                <a:cubicBezTo>
                  <a:pt x="1457277" y="1996694"/>
                  <a:pt x="1418340" y="2012823"/>
                  <a:pt x="1377740" y="2012823"/>
                </a:cubicBezTo>
                <a:lnTo>
                  <a:pt x="153082" y="2012823"/>
                </a:lnTo>
                <a:cubicBezTo>
                  <a:pt x="112482" y="2012823"/>
                  <a:pt x="73545" y="1996695"/>
                  <a:pt x="44837" y="1967986"/>
                </a:cubicBezTo>
                <a:cubicBezTo>
                  <a:pt x="16129" y="1939278"/>
                  <a:pt x="0" y="1900340"/>
                  <a:pt x="0" y="1859741"/>
                </a:cubicBezTo>
                <a:lnTo>
                  <a:pt x="0" y="153082"/>
                </a:lnTo>
                <a:close/>
              </a:path>
            </a:pathLst>
          </a:custGeom>
          <a:solidFill>
            <a:srgbClr val="BFEAF9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003">
            <a:schemeClr val="lt1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7221" tIns="77221" rIns="77221" bIns="77221" spcCol="1270" anchor="ctr"/>
          <a:lstStyle/>
          <a:p>
            <a:pPr defTabSz="755650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2000" b="1" dirty="0">
                <a:solidFill>
                  <a:srgbClr val="000510"/>
                </a:solidFill>
                <a:latin typeface="+mj-lt"/>
                <a:hlinkClick r:id="rId4"/>
              </a:rPr>
              <a:t>Machine code</a:t>
            </a:r>
            <a:r>
              <a:rPr lang="en-US" sz="2000" b="1" dirty="0">
                <a:solidFill>
                  <a:srgbClr val="000510"/>
                </a:solidFill>
                <a:latin typeface="+mj-lt"/>
              </a:rPr>
              <a:t>: Source code is compiled into  instructions executed directly by a computer’s CPU</a:t>
            </a:r>
          </a:p>
        </p:txBody>
      </p:sp>
      <p:sp>
        <p:nvSpPr>
          <p:cNvPr id="96262" name="TextBox 7"/>
          <p:cNvSpPr txBox="1">
            <a:spLocks noChangeArrowheads="1"/>
          </p:cNvSpPr>
          <p:nvPr/>
        </p:nvSpPr>
        <p:spPr bwMode="auto">
          <a:xfrm>
            <a:off x="7482498" y="1082653"/>
            <a:ext cx="2493319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  <a:miter lim="800000"/>
            <a:headEnd/>
            <a:tailEnd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>
              <a:spcAft>
                <a:spcPts val="2400"/>
              </a:spcAft>
              <a:defRPr/>
            </a:pPr>
            <a:r>
              <a:rPr lang="en-US" sz="2000" dirty="0">
                <a:hlinkClick r:id="rId5"/>
              </a:rPr>
              <a:t>Closed-source or proprietary software</a:t>
            </a:r>
            <a:r>
              <a:rPr lang="en-US" sz="2000" dirty="0"/>
              <a:t>  source code is not available to users or public. Only available to trusted employees and carefully vetted contractors. </a:t>
            </a:r>
          </a:p>
          <a:p>
            <a:pPr>
              <a:defRPr/>
            </a:pPr>
            <a:r>
              <a:rPr lang="en-US" sz="2000" dirty="0">
                <a:hlinkClick r:id="rId6"/>
              </a:rPr>
              <a:t>Open-source software</a:t>
            </a:r>
            <a:r>
              <a:rPr lang="en-US" sz="2000" dirty="0"/>
              <a:t> available to users in source code form.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49256" y="211485"/>
            <a:ext cx="6347714" cy="1320800"/>
          </a:xfrm>
        </p:spPr>
        <p:txBody>
          <a:bodyPr/>
          <a:lstStyle/>
          <a:p>
            <a:r>
              <a:rPr lang="en-US" dirty="0"/>
              <a:t>How Does Open Source Work?</a:t>
            </a:r>
          </a:p>
        </p:txBody>
      </p:sp>
    </p:spTree>
    <p:extLst>
      <p:ext uri="{BB962C8B-B14F-4D97-AF65-F5344CB8AC3E}">
        <p14:creationId xmlns:p14="http://schemas.microsoft.com/office/powerpoint/2010/main" val="2419151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Purpose of a Database? 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It keeps track of things. </a:t>
            </a:r>
          </a:p>
          <a:p>
            <a:r>
              <a:rPr lang="en-NZ" dirty="0"/>
              <a:t>A spreadsheets can do it also, but they still have disadvantages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84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hardware categories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18557" y="1534274"/>
            <a:ext cx="3502939" cy="4614807"/>
          </a:xfrm>
        </p:spPr>
        <p:txBody>
          <a:bodyPr>
            <a:normAutofit/>
          </a:bodyPr>
          <a:lstStyle/>
          <a:p>
            <a:r>
              <a:rPr lang="en-US" b="1" dirty="0"/>
              <a:t>hardware </a:t>
            </a:r>
            <a:r>
              <a:rPr lang="en-US" dirty="0"/>
              <a:t>consists of electronic components and related gadgetry that </a:t>
            </a:r>
            <a:r>
              <a:rPr lang="en-US" i="1" dirty="0"/>
              <a:t>input, process, output, and store data</a:t>
            </a:r>
            <a:r>
              <a:rPr lang="en-US" dirty="0"/>
              <a:t> according to instructions encoded in computer programs or software </a:t>
            </a:r>
          </a:p>
          <a:p>
            <a:endParaRPr lang="en-US" dirty="0"/>
          </a:p>
        </p:txBody>
      </p:sp>
      <p:pic>
        <p:nvPicPr>
          <p:cNvPr id="6" name="Picture 5" descr="9781442523159_CH_04_Figure 4-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08" y="1809576"/>
            <a:ext cx="5376235" cy="3502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626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spreadsheets </a:t>
            </a:r>
            <a:endParaRPr lang="en-US" dirty="0"/>
          </a:p>
        </p:txBody>
      </p:sp>
      <p:pic>
        <p:nvPicPr>
          <p:cNvPr id="4" name="Content Placeholder 3" descr="Screen Shot 2017-04-19 at 1.14.35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3" r="-408"/>
          <a:stretch/>
        </p:blipFill>
        <p:spPr>
          <a:xfrm>
            <a:off x="1061883" y="1690688"/>
            <a:ext cx="6490131" cy="4787862"/>
          </a:xfrm>
        </p:spPr>
      </p:pic>
      <p:sp>
        <p:nvSpPr>
          <p:cNvPr id="5" name="TextBox 4"/>
          <p:cNvSpPr txBox="1"/>
          <p:nvPr/>
        </p:nvSpPr>
        <p:spPr>
          <a:xfrm>
            <a:off x="8014132" y="2343321"/>
            <a:ext cx="2653869" cy="255454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NZ" sz="2400" dirty="0" err="1"/>
              <a:t>Spreadsheets</a:t>
            </a:r>
            <a:r>
              <a:rPr lang="en-NZ" sz="2400" dirty="0"/>
              <a:t> combine </a:t>
            </a:r>
          </a:p>
          <a:p>
            <a:pPr marL="457200" indent="-457200">
              <a:buFont typeface="Arial"/>
              <a:buChar char="•"/>
            </a:pPr>
            <a:r>
              <a:rPr lang="en-NZ" sz="2800" dirty="0"/>
              <a:t>Storage</a:t>
            </a:r>
          </a:p>
          <a:p>
            <a:pPr marL="457200" indent="-457200">
              <a:buFont typeface="Arial"/>
              <a:buChar char="•"/>
            </a:pPr>
            <a:r>
              <a:rPr lang="en-NZ" sz="2800" dirty="0"/>
              <a:t>Logic</a:t>
            </a:r>
          </a:p>
          <a:p>
            <a:pPr marL="457200" indent="-457200">
              <a:buFont typeface="Arial"/>
              <a:buChar char="•"/>
            </a:pPr>
            <a:r>
              <a:rPr lang="en-NZ" sz="2800" dirty="0"/>
              <a:t>Processing</a:t>
            </a:r>
          </a:p>
          <a:p>
            <a:pPr marL="457200" indent="-457200">
              <a:buFont typeface="Arial"/>
              <a:buChar char="•"/>
            </a:pPr>
            <a:r>
              <a:rPr lang="en-NZ" sz="2800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304347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Rule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of data involving a single theme can be stored in a spreadsheet </a:t>
            </a:r>
          </a:p>
          <a:p>
            <a:r>
              <a:rPr lang="en-US" dirty="0"/>
              <a:t>lists that involve data with multiple themes require a database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7803" y="4069260"/>
            <a:ext cx="5478344" cy="13849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the purpose of a database is to keep track of things that involve more than one theme. </a:t>
            </a:r>
          </a:p>
        </p:txBody>
      </p:sp>
    </p:spTree>
    <p:extLst>
      <p:ext uri="{BB962C8B-B14F-4D97-AF65-F5344CB8AC3E}">
        <p14:creationId xmlns:p14="http://schemas.microsoft.com/office/powerpoint/2010/main" val="2394934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060D07"/>
                </a:solidFill>
              </a:rPr>
              <a:t>Database: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60D07"/>
                </a:solidFill>
              </a:rPr>
              <a:t>A self-describing collection of integrated records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>
                <a:solidFill>
                  <a:srgbClr val="060D07"/>
                </a:solidFill>
              </a:rPr>
              <a:t>In databases, bytes are grouped into </a:t>
            </a:r>
            <a:r>
              <a:rPr lang="en-US" altLang="en-US" b="1">
                <a:solidFill>
                  <a:srgbClr val="060D07"/>
                </a:solidFill>
              </a:rPr>
              <a:t>columns</a:t>
            </a:r>
            <a:r>
              <a:rPr lang="en-US" altLang="en-US">
                <a:solidFill>
                  <a:srgbClr val="060D07"/>
                </a:solidFill>
              </a:rPr>
              <a:t>, such as </a:t>
            </a:r>
            <a:r>
              <a:rPr lang="en-US" altLang="en-US" i="1">
                <a:solidFill>
                  <a:srgbClr val="060D07"/>
                </a:solidFill>
              </a:rPr>
              <a:t>Student Number</a:t>
            </a:r>
            <a:r>
              <a:rPr lang="en-US" altLang="en-US">
                <a:solidFill>
                  <a:srgbClr val="060D07"/>
                </a:solidFill>
              </a:rPr>
              <a:t> and </a:t>
            </a:r>
            <a:r>
              <a:rPr lang="en-US" altLang="en-US" i="1">
                <a:solidFill>
                  <a:srgbClr val="060D07"/>
                </a:solidFill>
              </a:rPr>
              <a:t>Student Name</a:t>
            </a:r>
            <a:r>
              <a:rPr lang="en-US" altLang="en-US">
                <a:solidFill>
                  <a:srgbClr val="060D07"/>
                </a:solidFill>
              </a:rPr>
              <a:t>. Columns are also called </a:t>
            </a:r>
            <a:r>
              <a:rPr lang="en-US" altLang="en-US" b="1">
                <a:solidFill>
                  <a:srgbClr val="060D07"/>
                </a:solidFill>
              </a:rPr>
              <a:t>fields</a:t>
            </a:r>
            <a:r>
              <a:rPr lang="en-US" altLang="en-US">
                <a:solidFill>
                  <a:srgbClr val="060D07"/>
                </a:solidFill>
              </a:rPr>
              <a:t>. Columns or fields, in turn, are grouped into </a:t>
            </a:r>
            <a:r>
              <a:rPr lang="en-US" altLang="en-US" b="1">
                <a:solidFill>
                  <a:srgbClr val="060D07"/>
                </a:solidFill>
              </a:rPr>
              <a:t>rows</a:t>
            </a:r>
            <a:r>
              <a:rPr lang="en-US" altLang="en-US">
                <a:solidFill>
                  <a:srgbClr val="060D07"/>
                </a:solidFill>
              </a:rPr>
              <a:t>, which are also called </a:t>
            </a:r>
            <a:r>
              <a:rPr lang="en-US" altLang="en-US" b="1">
                <a:solidFill>
                  <a:srgbClr val="060D07"/>
                </a:solidFill>
              </a:rPr>
              <a:t>records.</a:t>
            </a:r>
            <a:endParaRPr lang="en-US" altLang="en-US">
              <a:solidFill>
                <a:srgbClr val="060D07"/>
              </a:solidFill>
            </a:endParaRPr>
          </a:p>
          <a:p>
            <a:pPr lvl="1" eaLnBrk="1" hangingPunct="1"/>
            <a:endParaRPr lang="en-US" altLang="en-US">
              <a:solidFill>
                <a:srgbClr val="060D0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What is a Database?</a:t>
            </a:r>
          </a:p>
        </p:txBody>
      </p:sp>
    </p:spTree>
    <p:extLst>
      <p:ext uri="{BB962C8B-B14F-4D97-AF65-F5344CB8AC3E}">
        <p14:creationId xmlns:p14="http://schemas.microsoft.com/office/powerpoint/2010/main" val="311438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Characters, Fields, and Records</a:t>
            </a:r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57" y="1338262"/>
            <a:ext cx="5724525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56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Hierarchy of Data Elements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833" y="1900486"/>
            <a:ext cx="5170487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0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Structure of a Database</a:t>
            </a:r>
          </a:p>
        </p:txBody>
      </p:sp>
      <p:pic>
        <p:nvPicPr>
          <p:cNvPr id="2048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07278" y="1220264"/>
            <a:ext cx="4658639" cy="2760883"/>
          </a:xfrm>
          <a:noFill/>
        </p:spPr>
      </p:pic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2562225" y="4840973"/>
            <a:ext cx="6353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000000"/>
                </a:solidFill>
              </a:rPr>
              <a:t>Metadata describes the structure of the  Database, what values are allowed, who can access it, what can be deleted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5152143" y="3611814"/>
            <a:ext cx="2940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Source: textbook [1], </a:t>
            </a:r>
            <a:r>
              <a:rPr lang="en-US" dirty="0" err="1"/>
              <a:t>pg</a:t>
            </a:r>
            <a:r>
              <a:rPr lang="en-US" dirty="0"/>
              <a:t> 134</a:t>
            </a:r>
          </a:p>
        </p:txBody>
      </p:sp>
    </p:spTree>
    <p:extLst>
      <p:ext uri="{BB962C8B-B14F-4D97-AF65-F5344CB8AC3E}">
        <p14:creationId xmlns:p14="http://schemas.microsoft.com/office/powerpoint/2010/main" val="1883361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Relationships Among Rows</a:t>
            </a:r>
          </a:p>
        </p:txBody>
      </p:sp>
      <p:pic>
        <p:nvPicPr>
          <p:cNvPr id="4" name="Content Placeholder 3" descr="Screen Shot 2017-04-19 at 1.58.30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5028" r="-7819" b="-5028"/>
          <a:stretch/>
        </p:blipFill>
        <p:spPr>
          <a:xfrm>
            <a:off x="1617906" y="1789912"/>
            <a:ext cx="6141811" cy="4614807"/>
          </a:xfrm>
        </p:spPr>
      </p:pic>
    </p:spTree>
    <p:extLst>
      <p:ext uri="{BB962C8B-B14F-4D97-AF65-F5344CB8AC3E}">
        <p14:creationId xmlns:p14="http://schemas.microsoft.com/office/powerpoint/2010/main" val="3276027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706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>
                <a:solidFill>
                  <a:srgbClr val="060D07"/>
                </a:solidFill>
              </a:rPr>
              <a:t>Key</a:t>
            </a:r>
            <a:r>
              <a:rPr lang="en-US" altLang="en-US" dirty="0">
                <a:solidFill>
                  <a:srgbClr val="060D07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60D07"/>
                </a:solidFill>
              </a:rPr>
              <a:t>A column or group of columns that identifies a unique row in a table.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i="1" dirty="0">
                <a:solidFill>
                  <a:srgbClr val="060D07"/>
                </a:solidFill>
              </a:rPr>
              <a:t>Student Number</a:t>
            </a:r>
            <a:r>
              <a:rPr lang="en-US" altLang="en-US" dirty="0">
                <a:solidFill>
                  <a:srgbClr val="060D07"/>
                </a:solidFill>
              </a:rPr>
              <a:t> is the key of the </a:t>
            </a:r>
            <a:r>
              <a:rPr lang="en-US" altLang="en-US" i="1" dirty="0">
                <a:solidFill>
                  <a:srgbClr val="060D07"/>
                </a:solidFill>
              </a:rPr>
              <a:t>Student</a:t>
            </a:r>
            <a:r>
              <a:rPr lang="en-US" altLang="en-US" dirty="0">
                <a:solidFill>
                  <a:srgbClr val="060D07"/>
                </a:solidFill>
              </a:rPr>
              <a:t> table.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60D07"/>
                </a:solidFill>
              </a:rPr>
              <a:t>Every table must have a key.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60D07"/>
                </a:solidFill>
              </a:rPr>
              <a:t>Sometimes more than one column is needed to form a unique identifier. In a table called </a:t>
            </a:r>
            <a:r>
              <a:rPr lang="en-US" altLang="en-US" i="1" dirty="0">
                <a:solidFill>
                  <a:srgbClr val="060D07"/>
                </a:solidFill>
              </a:rPr>
              <a:t>City</a:t>
            </a:r>
            <a:r>
              <a:rPr lang="en-US" altLang="en-US" dirty="0">
                <a:solidFill>
                  <a:srgbClr val="060D07"/>
                </a:solidFill>
              </a:rPr>
              <a:t>, for example, the key would consist of combination of columns (</a:t>
            </a:r>
            <a:r>
              <a:rPr lang="en-US" altLang="en-US" i="1" dirty="0">
                <a:solidFill>
                  <a:srgbClr val="060D07"/>
                </a:solidFill>
              </a:rPr>
              <a:t>City, State</a:t>
            </a:r>
            <a:r>
              <a:rPr lang="en-US" altLang="en-US" dirty="0">
                <a:solidFill>
                  <a:srgbClr val="060D07"/>
                </a:solidFill>
              </a:rPr>
              <a:t>).</a:t>
            </a:r>
          </a:p>
          <a:p>
            <a:pPr lvl="1" eaLnBrk="1" hangingPunct="1"/>
            <a:endParaRPr lang="en-US" altLang="en-US" dirty="0">
              <a:solidFill>
                <a:srgbClr val="060D07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Relationship Special Terms</a:t>
            </a:r>
          </a:p>
        </p:txBody>
      </p:sp>
    </p:spTree>
    <p:extLst>
      <p:ext uri="{BB962C8B-B14F-4D97-AF65-F5344CB8AC3E}">
        <p14:creationId xmlns:p14="http://schemas.microsoft.com/office/powerpoint/2010/main" val="312696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60D07"/>
                </a:solidFill>
              </a:rPr>
              <a:t>Foreign keys</a:t>
            </a:r>
            <a:r>
              <a:rPr lang="en-US" altLang="en-US" dirty="0">
                <a:solidFill>
                  <a:srgbClr val="060D07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60D07"/>
                </a:solidFill>
              </a:rPr>
              <a:t>These are keys of a different (foreign) table than the table in which they reside.</a:t>
            </a:r>
          </a:p>
          <a:p>
            <a:pPr eaLnBrk="1" hangingPunct="1"/>
            <a:r>
              <a:rPr lang="en-US" altLang="en-US" b="1" dirty="0">
                <a:solidFill>
                  <a:srgbClr val="060D07"/>
                </a:solidFill>
              </a:rPr>
              <a:t>Relational databases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60D07"/>
                </a:solidFill>
              </a:rPr>
              <a:t>Relationships among tables are created by using foreign keys.</a:t>
            </a:r>
          </a:p>
          <a:p>
            <a:pPr eaLnBrk="1" hangingPunct="1"/>
            <a:r>
              <a:rPr lang="en-US" altLang="en-US" b="1" dirty="0">
                <a:solidFill>
                  <a:srgbClr val="060D07"/>
                </a:solidFill>
              </a:rPr>
              <a:t>Relation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dirty="0">
                <a:solidFill>
                  <a:srgbClr val="060D07"/>
                </a:solidFill>
              </a:rPr>
              <a:t>Formal name for a table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Relationship Special Terms</a:t>
            </a:r>
          </a:p>
        </p:txBody>
      </p:sp>
    </p:spTree>
    <p:extLst>
      <p:ext uri="{BB962C8B-B14F-4D97-AF65-F5344CB8AC3E}">
        <p14:creationId xmlns:p14="http://schemas.microsoft.com/office/powerpoint/2010/main" val="304748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39775" indent="-739775"/>
            <a:r>
              <a:rPr lang="en-US" dirty="0"/>
              <a:t>What Is a Database Management System (DBMS)?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00337" y="2137514"/>
            <a:ext cx="6940331" cy="3230900"/>
          </a:xfrm>
        </p:spPr>
        <p:txBody>
          <a:bodyPr>
            <a:normAutofit/>
          </a:bodyPr>
          <a:lstStyle/>
          <a:p>
            <a:r>
              <a:rPr lang="en-US" dirty="0"/>
              <a:t>Program used to create, process, and administer a database.</a:t>
            </a:r>
          </a:p>
          <a:p>
            <a:r>
              <a:rPr lang="en-US" dirty="0"/>
              <a:t>Licensed from vendors such as IBM (</a:t>
            </a:r>
            <a:r>
              <a:rPr lang="en-US" b="1" dirty="0"/>
              <a:t>DB2</a:t>
            </a:r>
            <a:r>
              <a:rPr lang="en-US" dirty="0"/>
              <a:t>), Microsoft (</a:t>
            </a:r>
            <a:r>
              <a:rPr lang="en-US" b="1" dirty="0"/>
              <a:t>Access </a:t>
            </a:r>
            <a:r>
              <a:rPr lang="en-US" dirty="0"/>
              <a:t>and </a:t>
            </a:r>
            <a:r>
              <a:rPr lang="en-US" b="1" dirty="0"/>
              <a:t>SQL Server)</a:t>
            </a:r>
            <a:r>
              <a:rPr lang="en-US" dirty="0"/>
              <a:t>, Oracle (</a:t>
            </a:r>
            <a:r>
              <a:rPr lang="en-US" b="1" dirty="0"/>
              <a:t>Oracle Database)</a:t>
            </a:r>
            <a:r>
              <a:rPr lang="en-US" dirty="0"/>
              <a:t>, and others.</a:t>
            </a:r>
          </a:p>
          <a:p>
            <a:r>
              <a:rPr lang="en-US" b="1" dirty="0"/>
              <a:t>MySQL - </a:t>
            </a:r>
            <a:r>
              <a:rPr lang="en-US" dirty="0"/>
              <a:t>open source.</a:t>
            </a:r>
          </a:p>
        </p:txBody>
      </p:sp>
    </p:spTree>
    <p:extLst>
      <p:ext uri="{BB962C8B-B14F-4D97-AF65-F5344CB8AC3E}">
        <p14:creationId xmlns:p14="http://schemas.microsoft.com/office/powerpoint/2010/main" val="23972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Computer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Computers represent data using </a:t>
            </a:r>
            <a:r>
              <a:rPr lang="en-US" b="1" dirty="0"/>
              <a:t>binary digits</a:t>
            </a:r>
            <a:r>
              <a:rPr lang="en-US" dirty="0"/>
              <a:t>, called </a:t>
            </a:r>
            <a:r>
              <a:rPr lang="en-US" b="1" dirty="0"/>
              <a:t>bits</a:t>
            </a:r>
            <a:r>
              <a:rPr lang="en-US" dirty="0"/>
              <a:t>. </a:t>
            </a:r>
          </a:p>
          <a:p>
            <a:r>
              <a:rPr lang="en-US" dirty="0"/>
              <a:t>A bit is either a 0 or a 1</a:t>
            </a:r>
          </a:p>
          <a:p>
            <a:r>
              <a:rPr lang="en-US" dirty="0"/>
              <a:t>Bits are grouped into 8-bit chunks called </a:t>
            </a:r>
            <a:r>
              <a:rPr lang="en-US" b="1" dirty="0"/>
              <a:t>bytes</a:t>
            </a:r>
            <a:r>
              <a:rPr lang="en-US" dirty="0"/>
              <a:t>.</a:t>
            </a:r>
          </a:p>
          <a:p>
            <a:r>
              <a:rPr lang="en-US" altLang="en-US" dirty="0">
                <a:solidFill>
                  <a:srgbClr val="060D07"/>
                </a:solidFill>
              </a:rPr>
              <a:t>Computer data, whether numbers, alphabetic characters or photos, are simple a string of bits.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72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Four DBMS operations </a:t>
            </a:r>
          </a:p>
          <a:p>
            <a:pPr marL="738188" lvl="1" indent="-401638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Read</a:t>
            </a:r>
          </a:p>
          <a:p>
            <a:pPr marL="738188" lvl="1" indent="-401638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Insert</a:t>
            </a:r>
          </a:p>
          <a:p>
            <a:pPr marL="738188" lvl="1" indent="-401638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Modify</a:t>
            </a:r>
          </a:p>
          <a:p>
            <a:pPr marL="738188" lvl="1" indent="-401638">
              <a:spcBef>
                <a:spcPts val="800"/>
              </a:spcBef>
              <a:buFont typeface="+mj-lt"/>
              <a:buAutoNum type="arabicPeriod"/>
              <a:defRPr/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Delete data</a:t>
            </a:r>
          </a:p>
          <a:p>
            <a:pPr>
              <a:defRPr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9922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Administering the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set up a security system involving user accounts, passwords, permissions, and limits for processing.</a:t>
            </a:r>
          </a:p>
          <a:p>
            <a:r>
              <a:rPr lang="en-US" dirty="0"/>
              <a:t>Permissions can be limited in very specific ways.</a:t>
            </a:r>
          </a:p>
          <a:p>
            <a:r>
              <a:rPr lang="en-US" dirty="0"/>
              <a:t>Backing up database data, adding structures to improve performance of database applications, removing unwanted data.</a:t>
            </a:r>
          </a:p>
          <a:p>
            <a:r>
              <a:rPr lang="en-US" dirty="0"/>
              <a:t>most organizations dedicate one or more employees to the role of </a:t>
            </a:r>
            <a:r>
              <a:rPr lang="en-US" b="1" dirty="0"/>
              <a:t>database administration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98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How do applications make databases more useful?</a:t>
            </a:r>
            <a:endParaRPr lang="en-US" dirty="0"/>
          </a:p>
        </p:txBody>
      </p:sp>
      <p:pic>
        <p:nvPicPr>
          <p:cNvPr id="6" name="Content Placeholder 5" descr="Screen Shot 2017-04-19 at 3.24.2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3" r="-1263"/>
          <a:stretch>
            <a:fillRect/>
          </a:stretch>
        </p:blipFill>
        <p:spPr>
          <a:xfrm>
            <a:off x="1936311" y="1955802"/>
            <a:ext cx="6635233" cy="4411939"/>
          </a:xfrm>
        </p:spPr>
      </p:pic>
    </p:spTree>
    <p:extLst>
      <p:ext uri="{BB962C8B-B14F-4D97-AF65-F5344CB8AC3E}">
        <p14:creationId xmlns:p14="http://schemas.microsoft.com/office/powerpoint/2010/main" val="353343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business professionals need to know about </a:t>
            </a:r>
            <a:r>
              <a:rPr lang="en-US" b="1" dirty="0">
                <a:solidFill>
                  <a:srgbClr val="FF0000"/>
                </a:solidFill>
              </a:rPr>
              <a:t>data communication</a:t>
            </a:r>
            <a:r>
              <a:rPr lang="en-US" dirty="0"/>
              <a:t>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95537" y="1690688"/>
            <a:ext cx="6940331" cy="4614807"/>
          </a:xfrm>
        </p:spPr>
        <p:txBody>
          <a:bodyPr>
            <a:normAutofit/>
          </a:bodyPr>
          <a:lstStyle/>
          <a:p>
            <a:r>
              <a:rPr lang="en-US" dirty="0"/>
              <a:t>What Is a Computer Network? </a:t>
            </a:r>
          </a:p>
          <a:p>
            <a:r>
              <a:rPr lang="en-US" dirty="0"/>
              <a:t>What Are the Components of a LAN? </a:t>
            </a:r>
          </a:p>
          <a:p>
            <a:r>
              <a:rPr lang="en-US" dirty="0"/>
              <a:t>What Are the Alternatives for Connecting to a WAN? </a:t>
            </a:r>
          </a:p>
          <a:p>
            <a:r>
              <a:rPr lang="en-US" dirty="0"/>
              <a:t>What Are the Fundamental Concepts You Should Know About the Internet? </a:t>
            </a:r>
          </a:p>
          <a:p>
            <a:r>
              <a:rPr lang="en-US" dirty="0"/>
              <a:t>What Processing Occurs on a Typical Web Server? </a:t>
            </a:r>
          </a:p>
          <a:p>
            <a:r>
              <a:rPr lang="en-US" dirty="0"/>
              <a:t>How Do Organizations Benefit from Virtual Private Networks (VPNs) and Firewalls? </a:t>
            </a:r>
          </a:p>
        </p:txBody>
      </p:sp>
    </p:spTree>
    <p:extLst>
      <p:ext uri="{BB962C8B-B14F-4D97-AF65-F5344CB8AC3E}">
        <p14:creationId xmlns:p14="http://schemas.microsoft.com/office/powerpoint/2010/main" val="3343028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</a:t>
            </a:r>
            <a:r>
              <a:rPr lang="en-US" b="1" dirty="0"/>
              <a:t>network: </a:t>
            </a:r>
            <a:r>
              <a:rPr lang="en-US" dirty="0"/>
              <a:t>collection of computers that communicate with one another over transmission lines or wirelessly.</a:t>
            </a:r>
          </a:p>
          <a:p>
            <a:r>
              <a:rPr lang="en-US" dirty="0"/>
              <a:t> Basic types: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Screen Shot 2017-04-21 at 1.38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974" y="3388328"/>
            <a:ext cx="6019800" cy="2247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58263" y="5532463"/>
            <a:ext cx="329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textbook [1], </a:t>
            </a:r>
            <a:r>
              <a:rPr lang="en-US" dirty="0" err="1"/>
              <a:t>pg</a:t>
            </a:r>
            <a:r>
              <a:rPr lang="en-US" dirty="0"/>
              <a:t> 170</a:t>
            </a:r>
          </a:p>
        </p:txBody>
      </p:sp>
    </p:spTree>
    <p:extLst>
      <p:ext uri="{BB962C8B-B14F-4D97-AF65-F5344CB8AC3E}">
        <p14:creationId xmlns:p14="http://schemas.microsoft.com/office/powerpoint/2010/main" val="4529241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a LAN? </a:t>
            </a:r>
          </a:p>
        </p:txBody>
      </p:sp>
      <p:pic>
        <p:nvPicPr>
          <p:cNvPr id="4" name="Content Placeholder 3" descr="Screen Shot 2017-04-21 at 1.41.0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3" b="-3134"/>
          <a:stretch/>
        </p:blipFill>
        <p:spPr>
          <a:xfrm>
            <a:off x="1881636" y="1690688"/>
            <a:ext cx="6940331" cy="4419546"/>
          </a:xfrm>
        </p:spPr>
      </p:pic>
    </p:spTree>
    <p:extLst>
      <p:ext uri="{BB962C8B-B14F-4D97-AF65-F5344CB8AC3E}">
        <p14:creationId xmlns:p14="http://schemas.microsoft.com/office/powerpoint/2010/main" val="4226593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367102_ori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796" y="362174"/>
            <a:ext cx="3518606" cy="26389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Wired Connectivity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commercial-gateways-sbg3500-n-seri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50" y="2059333"/>
            <a:ext cx="4273110" cy="2848740"/>
          </a:xfrm>
          <a:prstGeom prst="rect">
            <a:avLst/>
          </a:prstGeom>
        </p:spPr>
      </p:pic>
      <p:pic>
        <p:nvPicPr>
          <p:cNvPr id="7" name="Picture 6" descr="utp-and-st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600" y="3123319"/>
            <a:ext cx="3412400" cy="3734682"/>
          </a:xfrm>
          <a:prstGeom prst="rect">
            <a:avLst/>
          </a:prstGeom>
        </p:spPr>
      </p:pic>
      <p:pic>
        <p:nvPicPr>
          <p:cNvPr id="8" name="Picture 7" descr="fiber-optic-cable-000014900931largewhite-bg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204" y="885064"/>
            <a:ext cx="3365797" cy="2238255"/>
          </a:xfrm>
          <a:prstGeom prst="rect">
            <a:avLst/>
          </a:prstGeom>
        </p:spPr>
      </p:pic>
      <p:pic>
        <p:nvPicPr>
          <p:cNvPr id="4" name="Content Placeholder 3" descr="$_32.JPG"/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8" t="14959" r="7861" b="16086"/>
          <a:stretch/>
        </p:blipFill>
        <p:spPr>
          <a:xfrm>
            <a:off x="2200758" y="4942394"/>
            <a:ext cx="4777374" cy="1827579"/>
          </a:xfrm>
        </p:spPr>
      </p:pic>
      <p:sp>
        <p:nvSpPr>
          <p:cNvPr id="9" name="TextBox 8"/>
          <p:cNvSpPr txBox="1"/>
          <p:nvPr/>
        </p:nvSpPr>
        <p:spPr>
          <a:xfrm>
            <a:off x="2073241" y="1887721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Gateway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29799" y="4303334"/>
            <a:ext cx="113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Switch</a:t>
            </a:r>
            <a:endParaRPr lang="en-US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5646543" y="2349385"/>
            <a:ext cx="2004925" cy="3245130"/>
            <a:chOff x="4122542" y="2349385"/>
            <a:chExt cx="2004925" cy="3245130"/>
          </a:xfrm>
        </p:grpSpPr>
        <p:sp>
          <p:nvSpPr>
            <p:cNvPr id="11" name="Rectangle 10"/>
            <p:cNvSpPr/>
            <p:nvPr/>
          </p:nvSpPr>
          <p:spPr>
            <a:xfrm>
              <a:off x="4122542" y="3244334"/>
              <a:ext cx="117532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Cables</a:t>
              </a:r>
              <a:endParaRPr lang="en-US" b="1" dirty="0"/>
            </a:p>
          </p:txBody>
        </p:sp>
        <p:cxnSp>
          <p:nvCxnSpPr>
            <p:cNvPr id="13" name="Straight Arrow Connector 12"/>
            <p:cNvCxnSpPr>
              <a:stCxn id="11" idx="3"/>
            </p:cNvCxnSpPr>
            <p:nvPr/>
          </p:nvCxnSpPr>
          <p:spPr>
            <a:xfrm flipV="1">
              <a:off x="5297864" y="2349385"/>
              <a:ext cx="829603" cy="1125782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3"/>
            </p:cNvCxnSpPr>
            <p:nvPr/>
          </p:nvCxnSpPr>
          <p:spPr>
            <a:xfrm>
              <a:off x="5297864" y="3475167"/>
              <a:ext cx="480339" cy="523367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1" idx="3"/>
            </p:cNvCxnSpPr>
            <p:nvPr/>
          </p:nvCxnSpPr>
          <p:spPr>
            <a:xfrm>
              <a:off x="5297864" y="3475167"/>
              <a:ext cx="480339" cy="21193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8833693" y="1005192"/>
            <a:ext cx="15947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optical fiber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8446267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Connections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wireless computers and printer have a </a:t>
            </a:r>
            <a:r>
              <a:rPr lang="en-US" b="1" dirty="0"/>
              <a:t>wireless NIC (WNIC) </a:t>
            </a:r>
            <a:r>
              <a:rPr lang="en-US" dirty="0"/>
              <a:t>instead of a NIC </a:t>
            </a:r>
          </a:p>
          <a:p>
            <a:r>
              <a:rPr lang="en-US" dirty="0"/>
              <a:t>the WNIC devices connect to an </a:t>
            </a:r>
            <a:r>
              <a:rPr lang="en-US" b="1" dirty="0"/>
              <a:t>access point </a:t>
            </a:r>
            <a:endParaRPr lang="en-US" dirty="0"/>
          </a:p>
          <a:p>
            <a:pPr lvl="1"/>
            <a:r>
              <a:rPr lang="en-US" dirty="0"/>
              <a:t>processes wireless traffic and communicates with the wired switch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27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LAN Protocols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Protocol </a:t>
            </a:r>
            <a:r>
              <a:rPr lang="en-US" dirty="0"/>
              <a:t>is a set of rules that programs on two communicating devices follow </a:t>
            </a:r>
          </a:p>
          <a:p>
            <a:r>
              <a:rPr lang="en-US" dirty="0"/>
              <a:t>Wired LAN connections use the </a:t>
            </a:r>
            <a:r>
              <a:rPr lang="en-US" b="1" dirty="0"/>
              <a:t>IEEE 802.3 protocol (Ethernet):</a:t>
            </a:r>
          </a:p>
          <a:p>
            <a:pPr lvl="1"/>
            <a:r>
              <a:rPr lang="en-US" dirty="0"/>
              <a:t>specifies hardware characteristics (e.g. which wire carries which signals) </a:t>
            </a:r>
          </a:p>
          <a:p>
            <a:pPr lvl="1"/>
            <a:r>
              <a:rPr lang="en-US" dirty="0"/>
              <a:t>describes how messages are to be packaged and processed</a:t>
            </a:r>
          </a:p>
          <a:p>
            <a:r>
              <a:rPr lang="en-US" dirty="0"/>
              <a:t>Wireless LAN connections use the </a:t>
            </a:r>
            <a:r>
              <a:rPr lang="en-US" b="1" dirty="0"/>
              <a:t>IEEE 802.11 protocol</a:t>
            </a:r>
          </a:p>
          <a:p>
            <a:r>
              <a:rPr lang="en-US" b="1" dirty="0"/>
              <a:t>Bluetooth </a:t>
            </a:r>
            <a:r>
              <a:rPr lang="en-US" dirty="0"/>
              <a:t>is another common wireless protocol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1454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7" y="207725"/>
            <a:ext cx="7407379" cy="652084"/>
          </a:xfrm>
        </p:spPr>
        <p:txBody>
          <a:bodyPr>
            <a:normAutofit fontScale="90000"/>
          </a:bodyPr>
          <a:lstStyle/>
          <a:p>
            <a:r>
              <a:rPr lang="en-US" dirty="0"/>
              <a:t>WAN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lanwan.gif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" r="149"/>
          <a:stretch/>
        </p:blipFill>
        <p:spPr>
          <a:xfrm>
            <a:off x="2313534" y="859810"/>
            <a:ext cx="6573725" cy="4614807"/>
          </a:xfrm>
        </p:spPr>
      </p:pic>
      <p:sp>
        <p:nvSpPr>
          <p:cNvPr id="5" name="Rectangle 4"/>
          <p:cNvSpPr/>
          <p:nvPr/>
        </p:nvSpPr>
        <p:spPr>
          <a:xfrm>
            <a:off x="3958262" y="5498141"/>
            <a:ext cx="3899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 err="1"/>
              <a:t>www.diytechfactory.com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0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/>
              <a:t>Computer Data - </a:t>
            </a:r>
            <a:r>
              <a:rPr lang="en-US" dirty="0"/>
              <a:t>Important Storage-Capacity Terminology </a:t>
            </a:r>
            <a:r>
              <a:rPr lang="ro-RO" b="1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7604807"/>
              </p:ext>
            </p:extLst>
          </p:nvPr>
        </p:nvGraphicFramePr>
        <p:xfrm>
          <a:off x="1966094" y="1767738"/>
          <a:ext cx="770355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Trebuchet MS"/>
                          <a:cs typeface="Trebuchet MS"/>
                        </a:rPr>
                        <a:t>Term </a:t>
                      </a:r>
                      <a:endParaRPr lang="en-US" sz="2000" dirty="0">
                        <a:effectLst/>
                        <a:latin typeface="Trebuchet MS"/>
                        <a:cs typeface="Trebuchet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  <a:latin typeface="Trebuchet MS"/>
                          <a:cs typeface="Trebuchet MS"/>
                        </a:rPr>
                        <a:t>Definition </a:t>
                      </a:r>
                      <a:endParaRPr lang="en-US" sz="2000" dirty="0">
                        <a:effectLst/>
                        <a:latin typeface="Trebuchet MS"/>
                        <a:cs typeface="Trebuchet M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Approximate # of Bytes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Byte 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Number of bits to represent one character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dirty="0">
                        <a:effectLst/>
                        <a:latin typeface="Trebuchet MS"/>
                        <a:cs typeface="Trebuchet M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>
                          <a:effectLst/>
                          <a:latin typeface="Trebuchet MS"/>
                          <a:cs typeface="Trebuchet MS"/>
                        </a:rPr>
                        <a:t>Kilobyte (KB)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effectLst/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 bytes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1</a:t>
                      </a:r>
                      <a:r>
                        <a:rPr lang="en-US" sz="2000" baseline="0" dirty="0">
                          <a:effectLst/>
                          <a:latin typeface="Trebuchet MS"/>
                          <a:cs typeface="Trebuchet MS"/>
                        </a:rPr>
                        <a:t> thousand</a:t>
                      </a:r>
                      <a:endParaRPr lang="en-US" sz="2000" dirty="0">
                        <a:effectLst/>
                        <a:latin typeface="Trebuchet MS"/>
                        <a:cs typeface="Trebuchet M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effectLst/>
                          <a:latin typeface="Trebuchet MS"/>
                          <a:cs typeface="Trebuchet MS"/>
                        </a:rPr>
                        <a:t>Megabyte (MB)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effectLst/>
                          <a:latin typeface="Trebuchet MS"/>
                          <a:cs typeface="Trebuchet MS"/>
                        </a:rPr>
                        <a:t>20 </a:t>
                      </a:r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 or 1,048,576 bytes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1 million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effectLst/>
                          <a:latin typeface="Trebuchet MS"/>
                          <a:cs typeface="Trebuchet MS"/>
                        </a:rPr>
                        <a:t>Gigabyte (GB)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effectLst/>
                          <a:latin typeface="Trebuchet MS"/>
                          <a:cs typeface="Trebuchet MS"/>
                        </a:rPr>
                        <a:t>30</a:t>
                      </a:r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 or 1,073,741,824 bytes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1 billion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Terabyte (TB)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effectLst/>
                          <a:latin typeface="Trebuchet MS"/>
                          <a:cs typeface="Trebuchet MS"/>
                        </a:rPr>
                        <a:t>40</a:t>
                      </a:r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 or 1,099,511,627,776 bytes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Trebuchet MS"/>
                          <a:cs typeface="Trebuchet MS"/>
                        </a:rPr>
                        <a:t>1 trillion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Petabyte (PB)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latin typeface="Trebuchet MS"/>
                          <a:cs typeface="Trebuchet MS"/>
                        </a:rPr>
                        <a:t>50</a:t>
                      </a:r>
                      <a:r>
                        <a:rPr lang="en-US" sz="2000" dirty="0">
                          <a:latin typeface="Trebuchet MS"/>
                          <a:cs typeface="Trebuchet MS"/>
                        </a:rPr>
                        <a:t> 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1 quadrillion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Exabyte (EB)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latin typeface="Trebuchet MS"/>
                          <a:cs typeface="Trebuchet MS"/>
                        </a:rPr>
                        <a:t>60 </a:t>
                      </a:r>
                      <a:r>
                        <a:rPr lang="en-US" sz="2000" dirty="0">
                          <a:latin typeface="Trebuchet MS"/>
                          <a:cs typeface="Trebuchet MS"/>
                        </a:rPr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1 quintillion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rebuchet MS"/>
                          <a:cs typeface="Trebuchet MS"/>
                        </a:rPr>
                        <a:t>Zettabyte</a:t>
                      </a:r>
                      <a:r>
                        <a:rPr lang="en-US" sz="2000" dirty="0">
                          <a:latin typeface="Trebuchet MS"/>
                          <a:cs typeface="Trebuchet MS"/>
                        </a:rPr>
                        <a:t> (ZB)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latin typeface="Trebuchet MS"/>
                          <a:cs typeface="Trebuchet MS"/>
                        </a:rPr>
                        <a:t>70</a:t>
                      </a:r>
                      <a:r>
                        <a:rPr lang="en-US"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rebuchet MS"/>
                        </a:rPr>
                        <a:t>bytes</a:t>
                      </a:r>
                      <a:endParaRPr lang="en-US" sz="20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1 sextillion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Trebuchet MS"/>
                          <a:cs typeface="Trebuchet MS"/>
                        </a:rPr>
                        <a:t>Yottabyte</a:t>
                      </a:r>
                      <a:r>
                        <a:rPr lang="en-US" sz="2000" dirty="0">
                          <a:latin typeface="Trebuchet MS"/>
                          <a:cs typeface="Trebuchet MS"/>
                        </a:rPr>
                        <a:t> (YB)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lang="en-US" sz="2000" baseline="30000" dirty="0"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lang="en-US" sz="20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rebuchet MS"/>
                        </a:rPr>
                        <a:t>bytes</a:t>
                      </a:r>
                      <a:endParaRPr lang="en-US" sz="2000" dirty="0">
                        <a:latin typeface="Trebuchet MS"/>
                        <a:cs typeface="Trebuchet M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rebuchet MS"/>
                          <a:cs typeface="Trebuchet MS"/>
                        </a:rPr>
                        <a:t>1 septillion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213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7" y="207725"/>
            <a:ext cx="7304397" cy="652084"/>
          </a:xfrm>
        </p:spPr>
        <p:txBody>
          <a:bodyPr>
            <a:normAutofit fontScale="90000"/>
          </a:bodyPr>
          <a:lstStyle/>
          <a:p>
            <a:r>
              <a:rPr lang="en-US" dirty="0"/>
              <a:t>WAN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Sites obtain connection capabilities from another company licensed by the government to provide communications (</a:t>
            </a:r>
            <a:r>
              <a:rPr lang="en-US" b="1" dirty="0"/>
              <a:t>Internet Service Provider </a:t>
            </a:r>
            <a:r>
              <a:rPr lang="en-US" dirty="0"/>
              <a:t>– ISP)</a:t>
            </a:r>
          </a:p>
          <a:p>
            <a:r>
              <a:rPr lang="en-US" dirty="0"/>
              <a:t>ISP functions:</a:t>
            </a:r>
          </a:p>
          <a:p>
            <a:pPr lvl="1"/>
            <a:r>
              <a:rPr lang="en-US" dirty="0"/>
              <a:t>Provides a legitimate Internet address</a:t>
            </a:r>
          </a:p>
          <a:p>
            <a:pPr lvl="1"/>
            <a:r>
              <a:rPr lang="en-US" dirty="0"/>
              <a:t> serves as gateway to the Internet </a:t>
            </a:r>
          </a:p>
          <a:p>
            <a:pPr lvl="1"/>
            <a:r>
              <a:rPr lang="en-US" dirty="0"/>
              <a:t>pay for the Internet by collecting money from customers and paying access fees and other charges to telecoms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141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8660" y="601016"/>
            <a:ext cx="10049212" cy="652084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Alternatives for Connecting to a WAN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8691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 DSL (digital subscriber line) 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cable TV line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wireless-phone-like connection </a:t>
            </a: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How?</a:t>
            </a:r>
          </a:p>
          <a:p>
            <a:r>
              <a:rPr lang="en-US" sz="2400" b="1" dirty="0"/>
              <a:t>M</a:t>
            </a:r>
            <a:r>
              <a:rPr lang="pt-BR" sz="2400" b="1" dirty="0" err="1"/>
              <a:t>odem</a:t>
            </a:r>
            <a:r>
              <a:rPr lang="pt-BR" sz="2400" b="1" dirty="0"/>
              <a:t> (DSL modem, </a:t>
            </a:r>
            <a:r>
              <a:rPr lang="pt-BR" sz="2400" b="1" dirty="0" err="1"/>
              <a:t>cable</a:t>
            </a:r>
            <a:r>
              <a:rPr lang="pt-BR" sz="2400" b="1" dirty="0"/>
              <a:t> modems): </a:t>
            </a:r>
            <a:r>
              <a:rPr lang="pt-BR" sz="2400" dirty="0" err="1"/>
              <a:t>converts</a:t>
            </a:r>
            <a:r>
              <a:rPr lang="pt-BR" sz="2400" b="1" dirty="0"/>
              <a:t>  </a:t>
            </a:r>
            <a:r>
              <a:rPr lang="nl-NL" sz="2400" b="1" i="1" dirty="0"/>
              <a:t>digital data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da-DK" sz="2400" b="1" dirty="0"/>
              <a:t>analog signal</a:t>
            </a:r>
          </a:p>
          <a:p>
            <a:r>
              <a:rPr lang="en-US" sz="2400" dirty="0"/>
              <a:t>that analog signal is then sent over the telephone line, TV cable, or air</a:t>
            </a:r>
          </a:p>
        </p:txBody>
      </p:sp>
    </p:spTree>
    <p:extLst>
      <p:ext uri="{BB962C8B-B14F-4D97-AF65-F5344CB8AC3E}">
        <p14:creationId xmlns:p14="http://schemas.microsoft.com/office/powerpoint/2010/main" val="2380205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LAN and WAN Networks</a:t>
            </a:r>
          </a:p>
        </p:txBody>
      </p:sp>
      <p:pic>
        <p:nvPicPr>
          <p:cNvPr id="4" name="Content Placeholder 3" descr="Screen Shot 2017-04-21 at 2.33.5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" b="239"/>
          <a:stretch/>
        </p:blipFill>
        <p:spPr>
          <a:xfrm>
            <a:off x="1580190" y="1824948"/>
            <a:ext cx="8265569" cy="4230657"/>
          </a:xfrm>
        </p:spPr>
      </p:pic>
    </p:spTree>
    <p:extLst>
      <p:ext uri="{BB962C8B-B14F-4D97-AF65-F5344CB8AC3E}">
        <p14:creationId xmlns:p14="http://schemas.microsoft.com/office/powerpoint/2010/main" val="1167839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Fundamental Concepts You Should Know About the Internet?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046" y="2102978"/>
            <a:ext cx="9773908" cy="2341203"/>
          </a:xfrm>
        </p:spPr>
        <p:txBody>
          <a:bodyPr/>
          <a:lstStyle/>
          <a:p>
            <a:r>
              <a:rPr lang="en-US" dirty="0"/>
              <a:t>Internet: a network of networks </a:t>
            </a:r>
          </a:p>
          <a:p>
            <a:pPr marL="342900" lvl="1" indent="-342900"/>
            <a:r>
              <a:rPr lang="nl-NL" dirty="0">
                <a:hlinkClick r:id="rId2"/>
              </a:rPr>
              <a:t>How does the Internet </a:t>
            </a:r>
            <a:r>
              <a:rPr lang="nl-NL" dirty="0" err="1">
                <a:hlinkClick r:id="rId2"/>
              </a:rPr>
              <a:t>work</a:t>
            </a:r>
            <a:r>
              <a:rPr lang="nl-NL" dirty="0">
                <a:hlinkClick r:id="rId2"/>
              </a:rPr>
              <a:t>? </a:t>
            </a:r>
            <a:endParaRPr lang="nl-NL" dirty="0"/>
          </a:p>
          <a:p>
            <a:pPr marL="342900" lvl="1" indent="-342900"/>
            <a:r>
              <a:rPr lang="en-US" dirty="0"/>
              <a:t>The protocols used on the Internet are arranged according to </a:t>
            </a:r>
            <a:r>
              <a:rPr lang="en-US" b="1" dirty="0"/>
              <a:t>TCP/IP Protocol (TCP/IP) architecture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TCP/IP Protocol Architecture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Screen Shot 2017-04-21 at 3.26.06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" b="639"/>
          <a:stretch/>
        </p:blipFill>
        <p:spPr>
          <a:xfrm>
            <a:off x="1405369" y="1300705"/>
            <a:ext cx="6500827" cy="3793545"/>
          </a:xfrm>
        </p:spPr>
      </p:pic>
      <p:sp>
        <p:nvSpPr>
          <p:cNvPr id="3" name="TextBox 2"/>
          <p:cNvSpPr txBox="1"/>
          <p:nvPr/>
        </p:nvSpPr>
        <p:spPr>
          <a:xfrm>
            <a:off x="422788" y="5148040"/>
            <a:ext cx="1265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</a:t>
            </a:r>
            <a:r>
              <a:rPr lang="en-US" sz="2400" dirty="0"/>
              <a:t>Another model of TCP/IP Protocol Architecture: DARPA model (4 layers : Application, Transport, Internet, and Network Interface) </a:t>
            </a:r>
          </a:p>
        </p:txBody>
      </p:sp>
    </p:spTree>
    <p:extLst>
      <p:ext uri="{BB962C8B-B14F-4D97-AF65-F5344CB8AC3E}">
        <p14:creationId xmlns:p14="http://schemas.microsoft.com/office/powerpoint/2010/main" val="22701640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TCP/IP Protocol Architecture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Application-Layer Protocols </a:t>
            </a:r>
          </a:p>
          <a:p>
            <a:pPr lvl="1"/>
            <a:r>
              <a:rPr lang="en-US" dirty="0"/>
              <a:t>Hypertext Transport Protocol (HTTP): used between browsers and Web servers </a:t>
            </a:r>
          </a:p>
          <a:p>
            <a:pPr lvl="1"/>
            <a:r>
              <a:rPr lang="en-US" b="1" dirty="0"/>
              <a:t>HTTPS: </a:t>
            </a:r>
            <a:r>
              <a:rPr lang="en-US" dirty="0"/>
              <a:t>secure version of HTTP </a:t>
            </a:r>
          </a:p>
          <a:p>
            <a:pPr lvl="1"/>
            <a:r>
              <a:rPr lang="en-US" b="1" dirty="0"/>
              <a:t>SMTP (Simple Mail Transfer Protocol): </a:t>
            </a:r>
            <a:r>
              <a:rPr lang="en-US" dirty="0"/>
              <a:t>used for email transmissions </a:t>
            </a:r>
          </a:p>
          <a:p>
            <a:pPr lvl="1"/>
            <a:r>
              <a:rPr lang="en-US" b="1" dirty="0"/>
              <a:t> FTP</a:t>
            </a:r>
            <a:r>
              <a:rPr lang="en-US" dirty="0"/>
              <a:t> (</a:t>
            </a:r>
            <a:r>
              <a:rPr lang="en-US" b="1" dirty="0"/>
              <a:t>File Transfer Protocol</a:t>
            </a:r>
            <a:r>
              <a:rPr lang="en-US" dirty="0"/>
              <a:t>): used to move files over the Internet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244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TCP/IP Protocol Architecture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and IP Protocols </a:t>
            </a:r>
          </a:p>
          <a:p>
            <a:pPr lvl="1"/>
            <a:r>
              <a:rPr lang="en-US" dirty="0"/>
              <a:t>manage traffic as it passes across an internet from one network to another. </a:t>
            </a:r>
          </a:p>
          <a:p>
            <a:pPr lvl="1"/>
            <a:r>
              <a:rPr lang="en-US" b="1" dirty="0"/>
              <a:t>TCP (Transmission Control Protocol): </a:t>
            </a:r>
            <a:r>
              <a:rPr lang="en-US" dirty="0"/>
              <a:t>provide reliable internet transport </a:t>
            </a:r>
          </a:p>
          <a:p>
            <a:pPr lvl="1"/>
            <a:r>
              <a:rPr lang="en-US" b="1" dirty="0"/>
              <a:t>IP (Internet Protocol): </a:t>
            </a:r>
            <a:r>
              <a:rPr lang="en-US" dirty="0"/>
              <a:t>specifies the routing of the pieces of your message through the networks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083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Addressing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Public IP Addresses</a:t>
            </a:r>
          </a:p>
          <a:p>
            <a:pPr lvl="1">
              <a:defRPr/>
            </a:pPr>
            <a:r>
              <a:rPr lang="en-US" dirty="0"/>
              <a:t>Identifies particular device on public Internet.</a:t>
            </a:r>
          </a:p>
          <a:p>
            <a:pPr lvl="1">
              <a:defRPr/>
            </a:pPr>
            <a:r>
              <a:rPr lang="en-US" dirty="0"/>
              <a:t>Public IP addresses unique, worldwide.</a:t>
            </a:r>
          </a:p>
          <a:p>
            <a:pPr lvl="1">
              <a:defRPr/>
            </a:pPr>
            <a:r>
              <a:rPr lang="en-US" dirty="0"/>
              <a:t>Assignment controlled by ICANN (Internet Corporation for Assigned Names and Numbers).</a:t>
            </a:r>
          </a:p>
          <a:p>
            <a:pPr marL="342900" lvl="1" indent="-342900">
              <a:spcAft>
                <a:spcPct val="20000"/>
              </a:spcAft>
              <a:defRPr/>
            </a:pPr>
            <a:r>
              <a:rPr lang="en-US" sz="2800" dirty="0"/>
              <a:t>Private IP Addresses </a:t>
            </a:r>
          </a:p>
          <a:p>
            <a:pPr marL="742950" lvl="2" indent="-342900">
              <a:spcAft>
                <a:spcPct val="20000"/>
              </a:spcAft>
              <a:defRPr/>
            </a:pPr>
            <a:r>
              <a:rPr lang="en-US" sz="2400" dirty="0"/>
              <a:t>Identifies particular device on a private network.</a:t>
            </a:r>
          </a:p>
        </p:txBody>
      </p:sp>
    </p:spTree>
    <p:extLst>
      <p:ext uri="{BB962C8B-B14F-4D97-AF65-F5344CB8AC3E}">
        <p14:creationId xmlns:p14="http://schemas.microsoft.com/office/powerpoint/2010/main" val="9191634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" charset="0"/>
                <a:cs typeface="Arial" charset="0"/>
              </a:rPr>
              <a:t>IP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/>
              <a:t>Major benefits</a:t>
            </a:r>
          </a:p>
          <a:p>
            <a:pPr marL="461963">
              <a:defRPr/>
            </a:pPr>
            <a:r>
              <a:rPr lang="en-US" dirty="0"/>
              <a:t>Public IP </a:t>
            </a:r>
          </a:p>
          <a:p>
            <a:pPr marL="796926" lvl="1">
              <a:defRPr/>
            </a:pPr>
            <a:r>
              <a:rPr lang="en-US" dirty="0"/>
              <a:t>Devices on LAN share a public IP address.</a:t>
            </a:r>
          </a:p>
          <a:p>
            <a:pPr marL="461963">
              <a:defRPr/>
            </a:pPr>
            <a:r>
              <a:rPr lang="en-US" dirty="0"/>
              <a:t>Private IP </a:t>
            </a:r>
          </a:p>
          <a:p>
            <a:pPr marL="796926" lvl="1">
              <a:defRPr/>
            </a:pPr>
            <a:r>
              <a:rPr lang="en-US" dirty="0"/>
              <a:t>Need not register computer with ICANN-approved agencies.</a:t>
            </a:r>
          </a:p>
          <a:p>
            <a:pPr marL="796926" lvl="1">
              <a:defRPr/>
            </a:pPr>
            <a:r>
              <a:rPr lang="en-US" dirty="0"/>
              <a:t>Assignment controlled within the LAN.</a:t>
            </a:r>
          </a:p>
        </p:txBody>
      </p:sp>
    </p:spTree>
    <p:extLst>
      <p:ext uri="{BB962C8B-B14F-4D97-AF65-F5344CB8AC3E}">
        <p14:creationId xmlns:p14="http://schemas.microsoft.com/office/powerpoint/2010/main" val="3619424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2"/>
          <p:cNvSpPr>
            <a:spLocks noGrp="1"/>
          </p:cNvSpPr>
          <p:nvPr>
            <p:ph type="title"/>
          </p:nvPr>
        </p:nvSpPr>
        <p:spPr>
          <a:xfrm>
            <a:off x="1788827" y="207725"/>
            <a:ext cx="7767819" cy="652084"/>
          </a:xfrm>
        </p:spPr>
        <p:txBody>
          <a:bodyPr>
            <a:normAutofit fontScale="90000"/>
          </a:bodyPr>
          <a:lstStyle/>
          <a:p>
            <a:r>
              <a:rPr dirty="0">
                <a:latin typeface="Arial" charset="0"/>
                <a:cs typeface="Arial" charset="0"/>
              </a:rPr>
              <a:t>Public IP Addresses and Domain Names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IPv4</a:t>
            </a:r>
          </a:p>
          <a:p>
            <a:pPr marL="574675" lvl="1" indent="-282575">
              <a:spcBef>
                <a:spcPts val="800"/>
              </a:spcBef>
              <a:defRPr/>
            </a:pPr>
            <a:r>
              <a:rPr lang="en-US" dirty="0"/>
              <a:t>Four decimal dotted notation like 165.193.123.253</a:t>
            </a:r>
          </a:p>
          <a:p>
            <a:pPr>
              <a:defRPr/>
            </a:pPr>
            <a:r>
              <a:rPr lang="en-US" dirty="0"/>
              <a:t>Domain name</a:t>
            </a:r>
          </a:p>
          <a:p>
            <a:pPr lvl="1" indent="-271463">
              <a:defRPr/>
            </a:pPr>
            <a:r>
              <a:rPr lang="en-US" dirty="0"/>
              <a:t>Worldwide-unique name affiliated with a public IP address.</a:t>
            </a:r>
          </a:p>
          <a:p>
            <a:pPr lvl="1" indent="-271463">
              <a:defRPr/>
            </a:pPr>
            <a:r>
              <a:rPr lang="en-US" dirty="0"/>
              <a:t>Affiliation of domain names with IP addresses is dynamic.</a:t>
            </a:r>
          </a:p>
          <a:p>
            <a:pPr lvl="1" indent="-271463">
              <a:defRPr/>
            </a:pPr>
            <a:r>
              <a:rPr lang="en-US" dirty="0"/>
              <a:t>Example: </a:t>
            </a:r>
            <a:r>
              <a:rPr lang="pl-PL" dirty="0" err="1"/>
              <a:t>www.ueh.edu.vn</a:t>
            </a:r>
            <a:endParaRPr lang="en-US" dirty="0"/>
          </a:p>
          <a:p>
            <a:pPr marL="0" indent="0">
              <a:defRPr/>
            </a:pPr>
            <a:r>
              <a:rPr lang="en-US" b="1" dirty="0"/>
              <a:t>URL</a:t>
            </a:r>
            <a:r>
              <a:rPr lang="en-US" dirty="0"/>
              <a:t> (Uniform Resource Locator)</a:t>
            </a:r>
          </a:p>
          <a:p>
            <a:pPr marL="400050" lvl="1" indent="0">
              <a:defRPr/>
            </a:pPr>
            <a:r>
              <a:rPr lang="en-US" dirty="0"/>
              <a:t>Example: </a:t>
            </a:r>
            <a:r>
              <a:rPr lang="pl-PL" dirty="0"/>
              <a:t>http://</a:t>
            </a:r>
            <a:r>
              <a:rPr lang="pl-PL" dirty="0" err="1"/>
              <a:t>www.ueh.edu.vn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8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What Is the Difference Between a Client and a Server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9964" y="1963737"/>
            <a:ext cx="5330825" cy="40751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88268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07725"/>
            <a:ext cx="8393085" cy="652084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Occurs on a Typical Web Server? </a:t>
            </a:r>
          </a:p>
        </p:txBody>
      </p:sp>
      <p:pic>
        <p:nvPicPr>
          <p:cNvPr id="4" name="Content Placeholder 3" descr="Screen Shot 2017-04-21 at 4.17.49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3" b="83"/>
          <a:stretch/>
        </p:blipFill>
        <p:spPr>
          <a:xfrm>
            <a:off x="1524000" y="1012504"/>
            <a:ext cx="8187121" cy="3947575"/>
          </a:xfrm>
        </p:spPr>
      </p:pic>
      <p:sp>
        <p:nvSpPr>
          <p:cNvPr id="5" name="Rectangle 4"/>
          <p:cNvSpPr/>
          <p:nvPr/>
        </p:nvSpPr>
        <p:spPr>
          <a:xfrm>
            <a:off x="3958263" y="5174975"/>
            <a:ext cx="329843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Three-Tier Architecture</a:t>
            </a:r>
          </a:p>
          <a:p>
            <a:r>
              <a:rPr lang="en-US" dirty="0"/>
              <a:t>Source: textbook [1], </a:t>
            </a:r>
            <a:r>
              <a:rPr lang="en-US" dirty="0" err="1"/>
              <a:t>pg</a:t>
            </a:r>
            <a:r>
              <a:rPr lang="en-US" dirty="0"/>
              <a:t> 179</a:t>
            </a:r>
          </a:p>
        </p:txBody>
      </p:sp>
    </p:spTree>
    <p:extLst>
      <p:ext uri="{BB962C8B-B14F-4D97-AF65-F5344CB8AC3E}">
        <p14:creationId xmlns:p14="http://schemas.microsoft.com/office/powerpoint/2010/main" val="4820254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04-21 at 4.26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30458"/>
            <a:ext cx="9144000" cy="2653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569" y="70436"/>
            <a:ext cx="10982632" cy="1304029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Organizations Benefit from Virtual Private Networks (VPNs) and Firewalls?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826" y="1235598"/>
            <a:ext cx="7115596" cy="4471030"/>
          </a:xfrm>
        </p:spPr>
        <p:txBody>
          <a:bodyPr/>
          <a:lstStyle/>
          <a:p>
            <a:r>
              <a:rPr lang="en-US" b="1" dirty="0"/>
              <a:t>Virtual Private Network </a:t>
            </a:r>
            <a:endParaRPr lang="en-US" dirty="0"/>
          </a:p>
          <a:p>
            <a:pPr lvl="1"/>
            <a:r>
              <a:rPr lang="en-US" dirty="0"/>
              <a:t>uses the Internet to create the appearance of of a private connection</a:t>
            </a:r>
          </a:p>
          <a:p>
            <a:pPr lvl="1"/>
            <a:r>
              <a:rPr lang="en-US" b="1" dirty="0"/>
              <a:t>A Typical VPN 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25444" y="5483534"/>
            <a:ext cx="3298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 textbook [1], </a:t>
            </a:r>
            <a:r>
              <a:rPr lang="en-US" dirty="0" err="1"/>
              <a:t>pg</a:t>
            </a:r>
            <a:r>
              <a:rPr lang="en-US" dirty="0"/>
              <a:t> 189</a:t>
            </a:r>
          </a:p>
        </p:txBody>
      </p:sp>
    </p:spTree>
    <p:extLst>
      <p:ext uri="{BB962C8B-B14F-4D97-AF65-F5344CB8AC3E}">
        <p14:creationId xmlns:p14="http://schemas.microsoft.com/office/powerpoint/2010/main" val="543497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Firewalls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firewall </a:t>
            </a:r>
            <a:r>
              <a:rPr lang="en-US" dirty="0"/>
              <a:t>is a computing device that prevents unauthorized network access </a:t>
            </a:r>
          </a:p>
          <a:p>
            <a:endParaRPr lang="en-US" dirty="0"/>
          </a:p>
        </p:txBody>
      </p:sp>
      <p:pic>
        <p:nvPicPr>
          <p:cNvPr id="4" name="Picture 3" descr="Screen Shot 2017-04-21 at 4.30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2835275"/>
            <a:ext cx="6781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86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3"/>
          <p:cNvSpPr>
            <a:spLocks noChangeArrowheads="1" noChangeShapeType="1" noTextEdit="1"/>
          </p:cNvSpPr>
          <p:nvPr/>
        </p:nvSpPr>
        <p:spPr bwMode="gray">
          <a:xfrm>
            <a:off x="2178051" y="4419600"/>
            <a:ext cx="4494213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2720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060D07"/>
                </a:solidFill>
                <a:hlinkClick r:id="rId2"/>
              </a:rPr>
              <a:t>Client computers</a:t>
            </a:r>
            <a:endParaRPr lang="en-US" altLang="en-US" sz="2400" dirty="0">
              <a:solidFill>
                <a:srgbClr val="060D07"/>
              </a:solidFill>
            </a:endParaRP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computers used by an individual for word processing, spreadsheets, database access, etc. 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most client computers have software that enables them to connect to a private network at work or school, or to the public Internet.</a:t>
            </a:r>
          </a:p>
          <a:p>
            <a:r>
              <a:rPr lang="en-US" altLang="en-US" sz="2400" dirty="0">
                <a:solidFill>
                  <a:srgbClr val="060D07"/>
                </a:solidFill>
                <a:hlinkClick r:id="rId3"/>
              </a:rPr>
              <a:t>Server computers</a:t>
            </a:r>
            <a:endParaRPr lang="en-US" altLang="en-US" sz="2400" dirty="0">
              <a:solidFill>
                <a:srgbClr val="060D07"/>
              </a:solidFill>
            </a:endParaRP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provide some service (such as email; serving pages on a website; processing large, shared databases; or other functions) to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34297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solidFill>
                  <a:srgbClr val="060D07"/>
                </a:solidFill>
              </a:rPr>
              <a:t>A typical server: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must be fast and have multiple CPUs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needs lots of main memory, at least 4GB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requires very large disks – often a terabyte or more</a:t>
            </a:r>
          </a:p>
          <a:p>
            <a:pPr>
              <a:buFontTx/>
              <a:buNone/>
            </a:pPr>
            <a:endParaRPr lang="en-US" altLang="en-US" sz="2400" dirty="0">
              <a:solidFill>
                <a:srgbClr val="060D07"/>
              </a:solidFill>
            </a:endParaRPr>
          </a:p>
          <a:p>
            <a:r>
              <a:rPr lang="en-US" altLang="en-US" dirty="0">
                <a:solidFill>
                  <a:srgbClr val="060D07"/>
                </a:solidFill>
              </a:rPr>
              <a:t>Because servers are almost always accessed from another computer via a network: 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have limited video displays, or no display at all </a:t>
            </a:r>
          </a:p>
          <a:p>
            <a:pPr lvl="1"/>
            <a:r>
              <a:rPr lang="en-US" altLang="en-US" dirty="0">
                <a:solidFill>
                  <a:srgbClr val="060D07"/>
                </a:solidFill>
              </a:rPr>
              <a:t>many have no keyboard</a:t>
            </a:r>
          </a:p>
        </p:txBody>
      </p:sp>
    </p:spTree>
    <p:extLst>
      <p:ext uri="{BB962C8B-B14F-4D97-AF65-F5344CB8AC3E}">
        <p14:creationId xmlns:p14="http://schemas.microsoft.com/office/powerpoint/2010/main" val="33221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and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9394" y="1544106"/>
            <a:ext cx="7696781" cy="4614807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>
                <a:solidFill>
                  <a:srgbClr val="060D07"/>
                </a:solidFill>
                <a:hlinkClick r:id="rId2"/>
              </a:rPr>
              <a:t>Server farm</a:t>
            </a:r>
            <a:endParaRPr lang="en-US" altLang="en-US" sz="2400" dirty="0">
              <a:solidFill>
                <a:srgbClr val="060D07"/>
              </a:solidFill>
            </a:endParaRPr>
          </a:p>
          <a:p>
            <a:r>
              <a:rPr lang="en-US" altLang="en-US" sz="1800" dirty="0">
                <a:solidFill>
                  <a:srgbClr val="060D07"/>
                </a:solidFill>
              </a:rPr>
              <a:t>An </a:t>
            </a:r>
            <a:r>
              <a:rPr lang="en-US" altLang="en-US" sz="1800" dirty="0" err="1">
                <a:solidFill>
                  <a:srgbClr val="060D07"/>
                </a:solidFill>
              </a:rPr>
              <a:t>organised</a:t>
            </a:r>
            <a:r>
              <a:rPr lang="en-US" altLang="en-US" sz="1800" dirty="0">
                <a:solidFill>
                  <a:srgbClr val="060D07"/>
                </a:solidFill>
              </a:rPr>
              <a:t> collection of servers </a:t>
            </a:r>
          </a:p>
          <a:p>
            <a:r>
              <a:rPr lang="en-US" altLang="en-US" sz="1800" dirty="0">
                <a:solidFill>
                  <a:srgbClr val="060D07"/>
                </a:solidFill>
              </a:rPr>
              <a:t>Servers in a farm coordinate their activities in a sophisticated and fascinating technology dance.</a:t>
            </a:r>
          </a:p>
          <a:p>
            <a:pPr>
              <a:spcBef>
                <a:spcPts val="1200"/>
              </a:spcBef>
            </a:pPr>
            <a:r>
              <a:rPr lang="en-US" altLang="en-US" sz="1800" dirty="0">
                <a:solidFill>
                  <a:srgbClr val="060D07"/>
                </a:solidFill>
              </a:rPr>
              <a:t>Servers receive and process hundreds, possibly thousands, of service requests per minute: </a:t>
            </a:r>
          </a:p>
          <a:p>
            <a:pPr lvl="1">
              <a:spcBef>
                <a:spcPts val="1200"/>
              </a:spcBef>
            </a:pPr>
            <a:r>
              <a:rPr lang="en-US" altLang="en-US" sz="1800" dirty="0">
                <a:solidFill>
                  <a:srgbClr val="060D07"/>
                </a:solidFill>
              </a:rPr>
              <a:t>in December 2005, </a:t>
            </a:r>
            <a:r>
              <a:rPr lang="en-US" altLang="en-US" sz="1800" dirty="0" err="1">
                <a:solidFill>
                  <a:srgbClr val="060D07"/>
                </a:solidFill>
              </a:rPr>
              <a:t>Amazon.com</a:t>
            </a:r>
            <a:r>
              <a:rPr lang="en-US" altLang="en-US" sz="1800" dirty="0">
                <a:solidFill>
                  <a:srgbClr val="060D07"/>
                </a:solidFill>
              </a:rPr>
              <a:t> processed an average of 41 order items per second for 24 hours straight.</a:t>
            </a:r>
          </a:p>
          <a:p>
            <a:pPr>
              <a:spcBef>
                <a:spcPts val="1200"/>
              </a:spcBef>
            </a:pPr>
            <a:r>
              <a:rPr lang="en-US" altLang="en-US" sz="1800" dirty="0">
                <a:solidFill>
                  <a:srgbClr val="060D07"/>
                </a:solidFill>
              </a:rPr>
              <a:t>Servers in a farm hand off partially processed requests to each other while keeping track of the current status of each request:</a:t>
            </a:r>
          </a:p>
          <a:p>
            <a:pPr lvl="1">
              <a:spcBef>
                <a:spcPts val="1200"/>
              </a:spcBef>
            </a:pPr>
            <a:r>
              <a:rPr lang="en-US" altLang="en-US" sz="1800" dirty="0">
                <a:solidFill>
                  <a:srgbClr val="060D07"/>
                </a:solidFill>
              </a:rPr>
              <a:t>they can pick up the pieces when a computer in the farm fails </a:t>
            </a:r>
          </a:p>
          <a:p>
            <a:pPr lvl="1">
              <a:spcBef>
                <a:spcPts val="1200"/>
              </a:spcBef>
            </a:pPr>
            <a:r>
              <a:rPr lang="en-US" altLang="en-US" sz="1800" dirty="0">
                <a:solidFill>
                  <a:srgbClr val="060D07"/>
                </a:solidFill>
              </a:rPr>
              <a:t>all of this is done in the blink of an eye.</a:t>
            </a:r>
          </a:p>
        </p:txBody>
      </p:sp>
    </p:spTree>
    <p:extLst>
      <p:ext uri="{BB962C8B-B14F-4D97-AF65-F5344CB8AC3E}">
        <p14:creationId xmlns:p14="http://schemas.microsoft.com/office/powerpoint/2010/main" val="1228832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AU" altLang="en-US" sz="2400" dirty="0">
                <a:solidFill>
                  <a:srgbClr val="060D07"/>
                </a:solidFill>
                <a:hlinkClick r:id="rId3"/>
              </a:rPr>
              <a:t>Grid computing</a:t>
            </a:r>
            <a:endParaRPr lang="en-AU" altLang="en-US" sz="2400" dirty="0">
              <a:solidFill>
                <a:srgbClr val="060D07"/>
              </a:solidFill>
            </a:endParaRPr>
          </a:p>
          <a:p>
            <a:r>
              <a:rPr lang="en-AU" altLang="en-US" sz="2000" dirty="0">
                <a:solidFill>
                  <a:srgbClr val="060D07"/>
                </a:solidFill>
              </a:rPr>
              <a:t>A network of computers that operates as an integrated whole; the grid appears to be a single computer.</a:t>
            </a:r>
          </a:p>
          <a:p>
            <a:r>
              <a:rPr lang="en-AU" altLang="en-US" sz="2000" dirty="0">
                <a:solidFill>
                  <a:srgbClr val="060D07"/>
                </a:solidFill>
              </a:rPr>
              <a:t>Grid may support a server farm, or some other computing need.</a:t>
            </a:r>
          </a:p>
          <a:p>
            <a:r>
              <a:rPr lang="en-AU" altLang="en-US" sz="2000" dirty="0">
                <a:solidFill>
                  <a:srgbClr val="060D07"/>
                </a:solidFill>
              </a:rPr>
              <a:t>Organisations lease time on a grid from other organisations that create, support and manage that grid, e.g.</a:t>
            </a:r>
          </a:p>
          <a:p>
            <a:pPr lvl="2"/>
            <a:r>
              <a:rPr lang="en-AU" altLang="en-US" dirty="0">
                <a:solidFill>
                  <a:srgbClr val="060D07"/>
                </a:solidFill>
              </a:rPr>
              <a:t>IBM leases time on a grid for applications that require intensive arithmetic computing</a:t>
            </a:r>
          </a:p>
          <a:p>
            <a:pPr lvl="2"/>
            <a:r>
              <a:rPr lang="en-AU" altLang="en-US" dirty="0">
                <a:solidFill>
                  <a:srgbClr val="060D07"/>
                </a:solidFill>
              </a:rPr>
              <a:t>also leases time on a special-purpose grid to archive medical records.</a:t>
            </a:r>
            <a:endParaRPr lang="en-US" altLang="en-US" dirty="0">
              <a:solidFill>
                <a:srgbClr val="060D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1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2608</Words>
  <Application>Microsoft Office PowerPoint</Application>
  <PresentationFormat>Widescreen</PresentationFormat>
  <Paragraphs>309</Paragraphs>
  <Slides>53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Gulim</vt:lpstr>
      <vt:lpstr>Aptos</vt:lpstr>
      <vt:lpstr>Aptos Display</vt:lpstr>
      <vt:lpstr>Arial</vt:lpstr>
      <vt:lpstr>Helvetica</vt:lpstr>
      <vt:lpstr>Trebuchet MS</vt:lpstr>
      <vt:lpstr>Verdana</vt:lpstr>
      <vt:lpstr>Wingdings</vt:lpstr>
      <vt:lpstr>Office Theme</vt:lpstr>
      <vt:lpstr>Information Technology Infrastructure</vt:lpstr>
      <vt:lpstr>basic hardware categories </vt:lpstr>
      <vt:lpstr>Computer Data </vt:lpstr>
      <vt:lpstr>Computer Data - Important Storage-Capacity Terminology  </vt:lpstr>
      <vt:lpstr>What Is the Difference Between a Client and a Server  </vt:lpstr>
      <vt:lpstr>Client and Server</vt:lpstr>
      <vt:lpstr>Client and Server</vt:lpstr>
      <vt:lpstr>Client and Server</vt:lpstr>
      <vt:lpstr>Grid</vt:lpstr>
      <vt:lpstr>Cloud computing</vt:lpstr>
      <vt:lpstr>Basic categories of software </vt:lpstr>
      <vt:lpstr>Four major operating systems</vt:lpstr>
      <vt:lpstr>Own versus license</vt:lpstr>
      <vt:lpstr>Virtualization </vt:lpstr>
      <vt:lpstr>What Types of Applications Exist, and How Do Organizations Obtain Them?</vt:lpstr>
      <vt:lpstr>categories of application programs </vt:lpstr>
      <vt:lpstr>Open Source Software  </vt:lpstr>
      <vt:lpstr>How Does Open Source Work?</vt:lpstr>
      <vt:lpstr>What Is the Purpose of a Database?  </vt:lpstr>
      <vt:lpstr>spreadsheets </vt:lpstr>
      <vt:lpstr>General Rule</vt:lpstr>
      <vt:lpstr>What is a Database?</vt:lpstr>
      <vt:lpstr>Characters, Fields, and Records</vt:lpstr>
      <vt:lpstr>Hierarchy of Data Elements</vt:lpstr>
      <vt:lpstr>Structure of a Database</vt:lpstr>
      <vt:lpstr>Relationships Among Rows</vt:lpstr>
      <vt:lpstr>Relationship Special Terms</vt:lpstr>
      <vt:lpstr>Relationship Special Terms</vt:lpstr>
      <vt:lpstr>What Is a Database Management System (DBMS)?</vt:lpstr>
      <vt:lpstr>Processing the Database</vt:lpstr>
      <vt:lpstr>Administering the Database</vt:lpstr>
      <vt:lpstr>How do applications make databases more useful?</vt:lpstr>
      <vt:lpstr>What do business professionals need to know about data communication? </vt:lpstr>
      <vt:lpstr>Computer Network</vt:lpstr>
      <vt:lpstr>Components of a LAN? </vt:lpstr>
      <vt:lpstr>Wired Connectivity  </vt:lpstr>
      <vt:lpstr>Wireless Connections  </vt:lpstr>
      <vt:lpstr>LAN Protocols </vt:lpstr>
      <vt:lpstr>WAN </vt:lpstr>
      <vt:lpstr>WAN </vt:lpstr>
      <vt:lpstr>Alternatives for Connecting to a WAN </vt:lpstr>
      <vt:lpstr>Summary of LAN and WAN Networks</vt:lpstr>
      <vt:lpstr>What Are the Fundamental Concepts You Should Know About the Internet? </vt:lpstr>
      <vt:lpstr>The TCP/IP Protocol Architecture  </vt:lpstr>
      <vt:lpstr>The TCP/IP Protocol Architecture  </vt:lpstr>
      <vt:lpstr>The TCP/IP Protocol Architecture  </vt:lpstr>
      <vt:lpstr>IP Addressing  </vt:lpstr>
      <vt:lpstr>IP Addressing</vt:lpstr>
      <vt:lpstr>Public IP Addresses and Domain Names</vt:lpstr>
      <vt:lpstr>Processing Occurs on a Typical Web Server? </vt:lpstr>
      <vt:lpstr>How Do Organizations Benefit from Virtual Private Networks (VPNs) and Firewalls?  </vt:lpstr>
      <vt:lpstr>Firewalls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htttuyen@gmail.com</dc:creator>
  <cp:lastModifiedBy>htttuyen@gmail.com</cp:lastModifiedBy>
  <cp:revision>1</cp:revision>
  <dcterms:created xsi:type="dcterms:W3CDTF">2024-10-01T01:15:59Z</dcterms:created>
  <dcterms:modified xsi:type="dcterms:W3CDTF">2024-10-01T02:14:29Z</dcterms:modified>
</cp:coreProperties>
</file>