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DM Sans" pitchFamily="2" charset="0"/>
      <p:regular r:id="rId10"/>
    </p:embeddedFont>
    <p:embeddedFont>
      <p:font typeface="DM Sans Bold" charset="0"/>
      <p:regular r:id="rId11"/>
    </p:embeddedFont>
    <p:embeddedFont>
      <p:font typeface="DM Sans Italics" panose="020B0604020202020204" charset="0"/>
      <p:regular r:id="rId12"/>
    </p:embeddedFont>
    <p:embeddedFont>
      <p:font typeface="Times New Roman Bold" panose="02020803070505020304" pitchFamily="18" charset="0"/>
      <p:regular r:id="rId13"/>
      <p:bold r:id="rId14"/>
    </p:embeddedFont>
    <p:embeddedFont>
      <p:font typeface="Times New Roman Italic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71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2.png"/><Relationship Id="rId3" Type="http://schemas.openxmlformats.org/officeDocument/2006/relationships/image" Target="../media/image26.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8.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27.svg"/><Relationship Id="rId9" Type="http://schemas.openxmlformats.org/officeDocument/2006/relationships/image" Target="../media/image14.png"/><Relationship Id="rId14"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5.svg"/><Relationship Id="rId4" Type="http://schemas.openxmlformats.org/officeDocument/2006/relationships/image" Target="../media/image5.svg"/><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png"/><Relationship Id="rId18" Type="http://schemas.openxmlformats.org/officeDocument/2006/relationships/image" Target="../media/image25.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19.sv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8.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7.svg"/><Relationship Id="rId4" Type="http://schemas.openxmlformats.org/officeDocument/2006/relationships/image" Target="../media/image3.svg"/><Relationship Id="rId9" Type="http://schemas.openxmlformats.org/officeDocument/2006/relationships/image" Target="../media/image16.png"/><Relationship Id="rId14" Type="http://schemas.openxmlformats.org/officeDocument/2006/relationships/image" Target="../media/image21.svg"/></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0.png"/><Relationship Id="rId5" Type="http://schemas.openxmlformats.org/officeDocument/2006/relationships/image" Target="../media/image10.png"/><Relationship Id="rId10" Type="http://schemas.openxmlformats.org/officeDocument/2006/relationships/image" Target="../media/image19.svg"/><Relationship Id="rId4" Type="http://schemas.openxmlformats.org/officeDocument/2006/relationships/image" Target="../media/image3.svg"/><Relationship Id="rId9" Type="http://schemas.openxmlformats.org/officeDocument/2006/relationships/image" Target="../media/image18.png"/><Relationship Id="rId14" Type="http://schemas.openxmlformats.org/officeDocument/2006/relationships/image" Target="../media/image25.sv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8.png"/><Relationship Id="rId18" Type="http://schemas.openxmlformats.org/officeDocument/2006/relationships/image" Target="../media/image25.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TextBox 17"/>
          <p:cNvSpPr txBox="1"/>
          <p:nvPr/>
        </p:nvSpPr>
        <p:spPr>
          <a:xfrm>
            <a:off x="3942614" y="1588068"/>
            <a:ext cx="10402772" cy="1469095"/>
          </a:xfrm>
          <a:prstGeom prst="rect">
            <a:avLst/>
          </a:prstGeom>
        </p:spPr>
        <p:txBody>
          <a:bodyPr lIns="0" tIns="0" rIns="0" bIns="0" rtlCol="0" anchor="t">
            <a:spAutoFit/>
          </a:bodyPr>
          <a:lstStyle/>
          <a:p>
            <a:pPr algn="ctr">
              <a:lnSpc>
                <a:spcPts val="10930"/>
              </a:lnSpc>
            </a:pPr>
            <a:r>
              <a:rPr lang="en-US" sz="11628" b="1" dirty="0">
                <a:solidFill>
                  <a:srgbClr val="000000"/>
                </a:solidFill>
                <a:latin typeface="DM Sans Bold"/>
                <a:ea typeface="DM Sans Bold"/>
                <a:cs typeface="DM Sans Bold"/>
                <a:sym typeface="DM Sans Bold"/>
              </a:rPr>
              <a:t>Case Study 01</a:t>
            </a: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9" name="TextBox 19"/>
          <p:cNvSpPr txBox="1"/>
          <p:nvPr/>
        </p:nvSpPr>
        <p:spPr>
          <a:xfrm>
            <a:off x="0" y="3314182"/>
            <a:ext cx="18288000" cy="2795270"/>
          </a:xfrm>
          <a:prstGeom prst="rect">
            <a:avLst/>
          </a:prstGeom>
        </p:spPr>
        <p:txBody>
          <a:bodyPr lIns="0" tIns="0" rIns="0" bIns="0" rtlCol="0" anchor="t">
            <a:spAutoFit/>
          </a:bodyPr>
          <a:lstStyle/>
          <a:p>
            <a:pPr algn="ctr">
              <a:lnSpc>
                <a:spcPts val="4480"/>
              </a:lnSpc>
              <a:spcBef>
                <a:spcPct val="0"/>
              </a:spcBef>
            </a:pPr>
            <a:r>
              <a:rPr lang="en-US" sz="3200" i="1" dirty="0">
                <a:solidFill>
                  <a:srgbClr val="000000"/>
                </a:solidFill>
                <a:latin typeface="DM Sans Italics"/>
                <a:ea typeface="DM Sans Italics"/>
                <a:cs typeface="DM Sans Italics"/>
                <a:sym typeface="DM Sans Italics"/>
              </a:rPr>
              <a:t>Imagine being a company that provides motorbike rental services to enter the market? To do so, you have to see what strategies the competitors around you have and report the finances that the company has to invest. It is possible to come up with different strategies related to the IT sector to take the lead. Identify competitive advantages vs compare value chains and then build a process to bring IT systematically to that process.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3629197" y="1047750"/>
            <a:ext cx="6992672" cy="2176779"/>
          </a:xfrm>
          <a:prstGeom prst="rect">
            <a:avLst/>
          </a:prstGeom>
        </p:spPr>
        <p:txBody>
          <a:bodyPr lIns="0" tIns="0" rIns="0" bIns="0" rtlCol="0" anchor="t">
            <a:spAutoFit/>
          </a:bodyPr>
          <a:lstStyle/>
          <a:p>
            <a:pPr marL="1727189" lvl="1" indent="-863595" algn="l">
              <a:lnSpc>
                <a:spcPts val="7759"/>
              </a:lnSpc>
              <a:buAutoNum type="arabicPeriod"/>
            </a:pPr>
            <a:r>
              <a:rPr lang="en-US" sz="7999">
                <a:solidFill>
                  <a:srgbClr val="000000"/>
                </a:solidFill>
                <a:latin typeface="Times New Roman"/>
                <a:ea typeface="Times New Roman"/>
                <a:cs typeface="Times New Roman"/>
                <a:sym typeface="Times New Roman"/>
              </a:rPr>
              <a:t>Competitor Analysis</a:t>
            </a:r>
          </a:p>
        </p:txBody>
      </p:sp>
      <p:sp>
        <p:nvSpPr>
          <p:cNvPr id="5" name="TextBox 5"/>
          <p:cNvSpPr txBox="1"/>
          <p:nvPr/>
        </p:nvSpPr>
        <p:spPr>
          <a:xfrm>
            <a:off x="1775818" y="3103158"/>
            <a:ext cx="8846051" cy="2040342"/>
          </a:xfrm>
          <a:prstGeom prst="rect">
            <a:avLst/>
          </a:prstGeom>
        </p:spPr>
        <p:txBody>
          <a:bodyPr lIns="0" tIns="0" rIns="0" bIns="0" rtlCol="0" anchor="t">
            <a:spAutoFit/>
          </a:bodyPr>
          <a:lstStyle/>
          <a:p>
            <a:pPr marL="517169" lvl="1" indent="-258585" algn="l">
              <a:lnSpc>
                <a:spcPts val="3233"/>
              </a:lnSpc>
              <a:spcBef>
                <a:spcPct val="0"/>
              </a:spcBef>
              <a:buFont typeface="Arial"/>
              <a:buChar char="•"/>
            </a:pPr>
            <a:r>
              <a:rPr lang="en-US" sz="2395" u="sng" spc="143">
                <a:solidFill>
                  <a:srgbClr val="000000"/>
                </a:solidFill>
                <a:latin typeface="DM Sans"/>
                <a:ea typeface="DM Sans"/>
                <a:cs typeface="DM Sans"/>
                <a:sym typeface="DM Sans"/>
              </a:rPr>
              <a:t>Market and Competitor Research:</a:t>
            </a:r>
            <a:r>
              <a:rPr lang="en-US" sz="2395" spc="143">
                <a:solidFill>
                  <a:srgbClr val="000000"/>
                </a:solidFill>
                <a:latin typeface="DM Sans"/>
                <a:ea typeface="DM Sans"/>
                <a:cs typeface="DM Sans"/>
                <a:sym typeface="DM Sans"/>
              </a:rPr>
              <a:t> Identify the motorcycle rental companies that are operating in the market. Consider factors such as price, vehicle quality, support services, distribution channels, and how they apply technology (if any).</a:t>
            </a: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TextBox 11"/>
          <p:cNvSpPr txBox="1"/>
          <p:nvPr/>
        </p:nvSpPr>
        <p:spPr>
          <a:xfrm>
            <a:off x="1775818" y="5365345"/>
            <a:ext cx="8846051" cy="1221192"/>
          </a:xfrm>
          <a:prstGeom prst="rect">
            <a:avLst/>
          </a:prstGeom>
        </p:spPr>
        <p:txBody>
          <a:bodyPr lIns="0" tIns="0" rIns="0" bIns="0" rtlCol="0" anchor="t">
            <a:spAutoFit/>
          </a:bodyPr>
          <a:lstStyle/>
          <a:p>
            <a:pPr marL="517169" lvl="1" indent="-258585" algn="l">
              <a:lnSpc>
                <a:spcPts val="3233"/>
              </a:lnSpc>
              <a:spcBef>
                <a:spcPct val="0"/>
              </a:spcBef>
              <a:buFont typeface="Arial"/>
              <a:buChar char="•"/>
            </a:pPr>
            <a:r>
              <a:rPr lang="en-US" sz="2395" u="sng" spc="143">
                <a:solidFill>
                  <a:srgbClr val="000000"/>
                </a:solidFill>
                <a:latin typeface="DM Sans"/>
                <a:ea typeface="DM Sans"/>
                <a:cs typeface="DM Sans"/>
                <a:sym typeface="DM Sans"/>
              </a:rPr>
              <a:t>Current strategies:</a:t>
            </a:r>
            <a:r>
              <a:rPr lang="en-US" sz="2395" spc="143">
                <a:solidFill>
                  <a:srgbClr val="000000"/>
                </a:solidFill>
                <a:latin typeface="DM Sans"/>
                <a:ea typeface="DM Sans"/>
                <a:cs typeface="DM Sans"/>
                <a:sym typeface="DM Sans"/>
              </a:rPr>
              <a:t> Learn about promotions, customer incentives, membership programs, return policies, vehicle maintenance.</a:t>
            </a:r>
          </a:p>
        </p:txBody>
      </p:sp>
      <p:sp>
        <p:nvSpPr>
          <p:cNvPr id="12" name="TextBox 12"/>
          <p:cNvSpPr txBox="1"/>
          <p:nvPr/>
        </p:nvSpPr>
        <p:spPr>
          <a:xfrm>
            <a:off x="1775818" y="6808383"/>
            <a:ext cx="8846051" cy="2449917"/>
          </a:xfrm>
          <a:prstGeom prst="rect">
            <a:avLst/>
          </a:prstGeom>
        </p:spPr>
        <p:txBody>
          <a:bodyPr lIns="0" tIns="0" rIns="0" bIns="0" rtlCol="0" anchor="t">
            <a:spAutoFit/>
          </a:bodyPr>
          <a:lstStyle/>
          <a:p>
            <a:pPr marL="517169" lvl="1" indent="-258585" algn="l">
              <a:lnSpc>
                <a:spcPts val="3233"/>
              </a:lnSpc>
              <a:spcBef>
                <a:spcPct val="0"/>
              </a:spcBef>
              <a:buFont typeface="Arial"/>
              <a:buChar char="•"/>
            </a:pPr>
            <a:r>
              <a:rPr lang="en-US" sz="2395" u="sng" spc="143">
                <a:solidFill>
                  <a:srgbClr val="000000"/>
                </a:solidFill>
                <a:latin typeface="DM Sans"/>
                <a:ea typeface="DM Sans"/>
                <a:cs typeface="DM Sans"/>
                <a:sym typeface="DM Sans"/>
              </a:rPr>
              <a:t>Competitor IT applications:</a:t>
            </a:r>
            <a:r>
              <a:rPr lang="en-US" sz="2395" spc="143">
                <a:solidFill>
                  <a:srgbClr val="000000"/>
                </a:solidFill>
                <a:latin typeface="DM Sans"/>
                <a:ea typeface="DM Sans"/>
                <a:cs typeface="DM Sans"/>
                <a:sym typeface="DM Sans"/>
              </a:rPr>
              <a:t> Assess how competitors have adopted applications, service management systems, online booking websites, and customer management. Successful companies often apply technology to customer management, online</a:t>
            </a:r>
            <a:r>
              <a:rPr lang="en-US" sz="2395" u="sng" spc="143">
                <a:solidFill>
                  <a:srgbClr val="000000"/>
                </a:solidFill>
                <a:latin typeface="DM Sans"/>
                <a:ea typeface="DM Sans"/>
                <a:cs typeface="DM Sans"/>
                <a:sym typeface="DM Sans"/>
              </a:rPr>
              <a:t> payments, and ride-hailing applications.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748756" y="1746540"/>
            <a:ext cx="9070330" cy="1195704"/>
          </a:xfrm>
          <a:prstGeom prst="rect">
            <a:avLst/>
          </a:prstGeom>
        </p:spPr>
        <p:txBody>
          <a:bodyPr lIns="0" tIns="0" rIns="0" bIns="0" rtlCol="0" anchor="t">
            <a:spAutoFit/>
          </a:bodyPr>
          <a:lstStyle/>
          <a:p>
            <a:pPr algn="l">
              <a:lnSpc>
                <a:spcPts val="7759"/>
              </a:lnSpc>
              <a:spcBef>
                <a:spcPct val="0"/>
              </a:spcBef>
            </a:pPr>
            <a:r>
              <a:rPr lang="en-US" sz="7999" u="none" strike="noStrike">
                <a:solidFill>
                  <a:srgbClr val="000000"/>
                </a:solidFill>
                <a:latin typeface="Times New Roman"/>
                <a:ea typeface="Times New Roman"/>
                <a:cs typeface="Times New Roman"/>
                <a:sym typeface="Times New Roman"/>
              </a:rPr>
              <a:t>2. Financial Analysis</a:t>
            </a:r>
          </a:p>
        </p:txBody>
      </p:sp>
      <p:grpSp>
        <p:nvGrpSpPr>
          <p:cNvPr id="4" name="Group 4"/>
          <p:cNvGrpSpPr/>
          <p:nvPr/>
        </p:nvGrpSpPr>
        <p:grpSpPr>
          <a:xfrm>
            <a:off x="734726" y="3863743"/>
            <a:ext cx="7986589" cy="4194308"/>
            <a:chOff x="0" y="0"/>
            <a:chExt cx="2673576" cy="1404079"/>
          </a:xfrm>
        </p:grpSpPr>
        <p:sp>
          <p:nvSpPr>
            <p:cNvPr id="5" name="Freeform 5"/>
            <p:cNvSpPr/>
            <p:nvPr/>
          </p:nvSpPr>
          <p:spPr>
            <a:xfrm>
              <a:off x="0" y="0"/>
              <a:ext cx="2673576" cy="1404079"/>
            </a:xfrm>
            <a:custGeom>
              <a:avLst/>
              <a:gdLst/>
              <a:ahLst/>
              <a:cxnLst/>
              <a:rect l="l" t="t" r="r" b="b"/>
              <a:pathLst>
                <a:path w="2673576" h="1404079">
                  <a:moveTo>
                    <a:pt x="14540" y="0"/>
                  </a:moveTo>
                  <a:lnTo>
                    <a:pt x="2659036" y="0"/>
                  </a:lnTo>
                  <a:cubicBezTo>
                    <a:pt x="2662892" y="0"/>
                    <a:pt x="2666591" y="1532"/>
                    <a:pt x="2669317" y="4259"/>
                  </a:cubicBezTo>
                  <a:cubicBezTo>
                    <a:pt x="2672044" y="6986"/>
                    <a:pt x="2673576" y="10684"/>
                    <a:pt x="2673576" y="14540"/>
                  </a:cubicBezTo>
                  <a:lnTo>
                    <a:pt x="2673576" y="1389539"/>
                  </a:lnTo>
                  <a:cubicBezTo>
                    <a:pt x="2673576" y="1397569"/>
                    <a:pt x="2667066" y="1404079"/>
                    <a:pt x="2659036" y="1404079"/>
                  </a:cubicBezTo>
                  <a:lnTo>
                    <a:pt x="14540" y="1404079"/>
                  </a:lnTo>
                  <a:cubicBezTo>
                    <a:pt x="6510" y="1404079"/>
                    <a:pt x="0" y="1397569"/>
                    <a:pt x="0" y="1389539"/>
                  </a:cubicBezTo>
                  <a:lnTo>
                    <a:pt x="0" y="14540"/>
                  </a:lnTo>
                  <a:cubicBezTo>
                    <a:pt x="0" y="6510"/>
                    <a:pt x="6510" y="0"/>
                    <a:pt x="14540" y="0"/>
                  </a:cubicBezTo>
                  <a:close/>
                </a:path>
              </a:pathLst>
            </a:custGeom>
            <a:solidFill>
              <a:srgbClr val="8AB7E2"/>
            </a:solidFill>
          </p:spPr>
        </p:sp>
        <p:sp>
          <p:nvSpPr>
            <p:cNvPr id="6" name="TextBox 6"/>
            <p:cNvSpPr txBox="1"/>
            <p:nvPr/>
          </p:nvSpPr>
          <p:spPr>
            <a:xfrm>
              <a:off x="0" y="85725"/>
              <a:ext cx="2673576" cy="1318354"/>
            </a:xfrm>
            <a:prstGeom prst="rect">
              <a:avLst/>
            </a:prstGeom>
          </p:spPr>
          <p:txBody>
            <a:bodyPr lIns="50800" tIns="50800" rIns="50800" bIns="50800" rtlCol="0" anchor="ctr"/>
            <a:lstStyle/>
            <a:p>
              <a:pPr algn="ctr">
                <a:lnSpc>
                  <a:spcPts val="1925"/>
                </a:lnSpc>
              </a:pPr>
              <a:endParaRPr/>
            </a:p>
          </p:txBody>
        </p:sp>
      </p:grpSp>
      <p:sp>
        <p:nvSpPr>
          <p:cNvPr id="7" name="TextBox 7"/>
          <p:cNvSpPr txBox="1"/>
          <p:nvPr/>
        </p:nvSpPr>
        <p:spPr>
          <a:xfrm>
            <a:off x="883335" y="5763415"/>
            <a:ext cx="755547" cy="771024"/>
          </a:xfrm>
          <a:prstGeom prst="rect">
            <a:avLst/>
          </a:prstGeom>
        </p:spPr>
        <p:txBody>
          <a:bodyPr lIns="0" tIns="0" rIns="0" bIns="0" rtlCol="0" anchor="t">
            <a:spAutoFit/>
          </a:bodyPr>
          <a:lstStyle/>
          <a:p>
            <a:pPr algn="l">
              <a:lnSpc>
                <a:spcPts val="4932"/>
              </a:lnSpc>
            </a:pPr>
            <a:r>
              <a:rPr lang="en-US" sz="5137" spc="-421">
                <a:solidFill>
                  <a:srgbClr val="000000"/>
                </a:solidFill>
                <a:latin typeface="Times New Roman"/>
                <a:ea typeface="Times New Roman"/>
                <a:cs typeface="Times New Roman"/>
                <a:sym typeface="Times New Roman"/>
              </a:rPr>
              <a:t>01.</a:t>
            </a:r>
          </a:p>
        </p:txBody>
      </p:sp>
      <p:grpSp>
        <p:nvGrpSpPr>
          <p:cNvPr id="8" name="Group 8"/>
          <p:cNvGrpSpPr/>
          <p:nvPr/>
        </p:nvGrpSpPr>
        <p:grpSpPr>
          <a:xfrm>
            <a:off x="9786261" y="3872737"/>
            <a:ext cx="7767180" cy="4232910"/>
            <a:chOff x="0" y="0"/>
            <a:chExt cx="2600127" cy="1417001"/>
          </a:xfrm>
        </p:grpSpPr>
        <p:sp>
          <p:nvSpPr>
            <p:cNvPr id="9" name="Freeform 9"/>
            <p:cNvSpPr/>
            <p:nvPr/>
          </p:nvSpPr>
          <p:spPr>
            <a:xfrm>
              <a:off x="0" y="0"/>
              <a:ext cx="2600127" cy="1417001"/>
            </a:xfrm>
            <a:custGeom>
              <a:avLst/>
              <a:gdLst/>
              <a:ahLst/>
              <a:cxnLst/>
              <a:rect l="l" t="t" r="r" b="b"/>
              <a:pathLst>
                <a:path w="2600127" h="1417001">
                  <a:moveTo>
                    <a:pt x="14951" y="0"/>
                  </a:moveTo>
                  <a:lnTo>
                    <a:pt x="2585176" y="0"/>
                  </a:lnTo>
                  <a:cubicBezTo>
                    <a:pt x="2589141" y="0"/>
                    <a:pt x="2592944" y="1575"/>
                    <a:pt x="2595748" y="4379"/>
                  </a:cubicBezTo>
                  <a:cubicBezTo>
                    <a:pt x="2598552" y="7183"/>
                    <a:pt x="2600127" y="10986"/>
                    <a:pt x="2600127" y="14951"/>
                  </a:cubicBezTo>
                  <a:lnTo>
                    <a:pt x="2600127" y="1402050"/>
                  </a:lnTo>
                  <a:cubicBezTo>
                    <a:pt x="2600127" y="1410308"/>
                    <a:pt x="2593433" y="1417001"/>
                    <a:pt x="2585176" y="1417001"/>
                  </a:cubicBezTo>
                  <a:lnTo>
                    <a:pt x="14951" y="1417001"/>
                  </a:lnTo>
                  <a:cubicBezTo>
                    <a:pt x="6694" y="1417001"/>
                    <a:pt x="0" y="1410308"/>
                    <a:pt x="0" y="1402050"/>
                  </a:cubicBezTo>
                  <a:lnTo>
                    <a:pt x="0" y="14951"/>
                  </a:lnTo>
                  <a:cubicBezTo>
                    <a:pt x="0" y="6694"/>
                    <a:pt x="6694" y="0"/>
                    <a:pt x="14951" y="0"/>
                  </a:cubicBezTo>
                  <a:close/>
                </a:path>
              </a:pathLst>
            </a:custGeom>
            <a:solidFill>
              <a:srgbClr val="8AB7E2"/>
            </a:solidFill>
          </p:spPr>
        </p:sp>
        <p:sp>
          <p:nvSpPr>
            <p:cNvPr id="10" name="TextBox 10"/>
            <p:cNvSpPr txBox="1"/>
            <p:nvPr/>
          </p:nvSpPr>
          <p:spPr>
            <a:xfrm>
              <a:off x="0" y="9525"/>
              <a:ext cx="2600127" cy="1407476"/>
            </a:xfrm>
            <a:prstGeom prst="rect">
              <a:avLst/>
            </a:prstGeom>
          </p:spPr>
          <p:txBody>
            <a:bodyPr lIns="50800" tIns="50800" rIns="50800" bIns="50800" rtlCol="0" anchor="ctr"/>
            <a:lstStyle/>
            <a:p>
              <a:pPr marL="0" lvl="0" indent="0" algn="l">
                <a:lnSpc>
                  <a:spcPts val="4932"/>
                </a:lnSpc>
                <a:spcBef>
                  <a:spcPct val="0"/>
                </a:spcBef>
              </a:pPr>
              <a:endParaRPr/>
            </a:p>
          </p:txBody>
        </p:sp>
      </p:grpSp>
      <p:sp>
        <p:nvSpPr>
          <p:cNvPr id="11" name="TextBox 11"/>
          <p:cNvSpPr txBox="1"/>
          <p:nvPr/>
        </p:nvSpPr>
        <p:spPr>
          <a:xfrm>
            <a:off x="9937042" y="5761731"/>
            <a:ext cx="917788" cy="772707"/>
          </a:xfrm>
          <a:prstGeom prst="rect">
            <a:avLst/>
          </a:prstGeom>
        </p:spPr>
        <p:txBody>
          <a:bodyPr lIns="0" tIns="0" rIns="0" bIns="0" rtlCol="0" anchor="t">
            <a:spAutoFit/>
          </a:bodyPr>
          <a:lstStyle/>
          <a:p>
            <a:pPr marL="0" lvl="0" indent="0" algn="l">
              <a:lnSpc>
                <a:spcPts val="4932"/>
              </a:lnSpc>
              <a:spcBef>
                <a:spcPct val="0"/>
              </a:spcBef>
            </a:pPr>
            <a:r>
              <a:rPr lang="en-US" sz="5137" u="none" strike="noStrike" spc="-421">
                <a:solidFill>
                  <a:srgbClr val="000000"/>
                </a:solidFill>
                <a:latin typeface="Times New Roman"/>
                <a:ea typeface="Times New Roman"/>
                <a:cs typeface="Times New Roman"/>
                <a:sym typeface="Times New Roman"/>
              </a:rPr>
              <a:t>02.</a:t>
            </a:r>
          </a:p>
        </p:txBody>
      </p:sp>
      <p:sp>
        <p:nvSpPr>
          <p:cNvPr id="12" name="TextBox 12"/>
          <p:cNvSpPr txBox="1"/>
          <p:nvPr/>
        </p:nvSpPr>
        <p:spPr>
          <a:xfrm>
            <a:off x="1915106" y="3777487"/>
            <a:ext cx="5506108" cy="4328160"/>
          </a:xfrm>
          <a:prstGeom prst="rect">
            <a:avLst/>
          </a:prstGeom>
        </p:spPr>
        <p:txBody>
          <a:bodyPr lIns="0" tIns="0" rIns="0" bIns="0" rtlCol="0" anchor="t">
            <a:spAutoFit/>
          </a:bodyPr>
          <a:lstStyle/>
          <a:p>
            <a:pPr marL="0" lvl="0" indent="0" algn="l">
              <a:lnSpc>
                <a:spcPts val="3779"/>
              </a:lnSpc>
              <a:spcBef>
                <a:spcPct val="0"/>
              </a:spcBef>
            </a:pPr>
            <a:r>
              <a:rPr lang="en-US" sz="2799" i="1" spc="44">
                <a:solidFill>
                  <a:srgbClr val="000000"/>
                </a:solidFill>
                <a:latin typeface="Times New Roman Italics"/>
                <a:ea typeface="Times New Roman Italics"/>
                <a:cs typeface="Times New Roman Italics"/>
                <a:sym typeface="Times New Roman Italics"/>
              </a:rPr>
              <a:t>Investment capital estimate:</a:t>
            </a:r>
            <a:r>
              <a:rPr lang="en-US" sz="2799" spc="44">
                <a:solidFill>
                  <a:srgbClr val="000000"/>
                </a:solidFill>
                <a:latin typeface="Times New Roman"/>
                <a:ea typeface="Times New Roman"/>
                <a:cs typeface="Times New Roman"/>
                <a:sym typeface="Times New Roman"/>
              </a:rPr>
              <a:t> Determine the amount of capital available and expected to be added to expand the company. Prepare detailed financial statements with items such as vehicle purchase costs, maintenance, advertising, management, and technology integration. </a:t>
            </a:r>
          </a:p>
        </p:txBody>
      </p:sp>
      <p:sp>
        <p:nvSpPr>
          <p:cNvPr id="13" name="TextBox 13"/>
          <p:cNvSpPr txBox="1"/>
          <p:nvPr/>
        </p:nvSpPr>
        <p:spPr>
          <a:xfrm>
            <a:off x="10854831" y="3895626"/>
            <a:ext cx="5334532" cy="4162425"/>
          </a:xfrm>
          <a:prstGeom prst="rect">
            <a:avLst/>
          </a:prstGeom>
        </p:spPr>
        <p:txBody>
          <a:bodyPr lIns="0" tIns="0" rIns="0" bIns="0" rtlCol="0" anchor="t">
            <a:spAutoFit/>
          </a:bodyPr>
          <a:lstStyle/>
          <a:p>
            <a:pPr marL="0" lvl="0" indent="0" algn="l">
              <a:lnSpc>
                <a:spcPts val="4050"/>
              </a:lnSpc>
              <a:spcBef>
                <a:spcPct val="0"/>
              </a:spcBef>
            </a:pPr>
            <a:r>
              <a:rPr lang="en-US" sz="3000" i="1" u="none" strike="noStrike" spc="48">
                <a:solidFill>
                  <a:srgbClr val="000000"/>
                </a:solidFill>
                <a:latin typeface="Times New Roman Italics"/>
                <a:ea typeface="Times New Roman Italics"/>
                <a:cs typeface="Times New Roman Italics"/>
                <a:sym typeface="Times New Roman Italics"/>
              </a:rPr>
              <a:t>Resource allocation:</a:t>
            </a:r>
            <a:r>
              <a:rPr lang="en-US" sz="3000" u="none" strike="noStrike" spc="48">
                <a:solidFill>
                  <a:srgbClr val="000000"/>
                </a:solidFill>
                <a:latin typeface="Times New Roman"/>
                <a:ea typeface="Times New Roman"/>
                <a:cs typeface="Times New Roman"/>
                <a:sym typeface="Times New Roman"/>
              </a:rPr>
              <a:t> Plan the allocation of capital so that it is possible to invest in both vehicles (motorcycles), infrastructure (warehouses, maintenance workshops), and technology (managed IT systems).</a:t>
            </a:r>
          </a:p>
        </p:txBody>
      </p:sp>
      <p:sp>
        <p:nvSpPr>
          <p:cNvPr id="14" name="Freeform 14"/>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Freeform 15"/>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6" name="Freeform 16"/>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17" name="Freeform 17"/>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078075" y="1267971"/>
            <a:ext cx="4208573" cy="4247184"/>
          </a:xfrm>
          <a:custGeom>
            <a:avLst/>
            <a:gdLst/>
            <a:ahLst/>
            <a:cxnLst/>
            <a:rect l="l" t="t" r="r" b="b"/>
            <a:pathLst>
              <a:path w="4208573" h="4247184">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0" y="211761"/>
            <a:ext cx="11210362" cy="2171346"/>
          </a:xfrm>
          <a:prstGeom prst="rect">
            <a:avLst/>
          </a:prstGeom>
        </p:spPr>
        <p:txBody>
          <a:bodyPr lIns="0" tIns="0" rIns="0" bIns="0" rtlCol="0" anchor="t">
            <a:spAutoFit/>
          </a:bodyPr>
          <a:lstStyle/>
          <a:p>
            <a:pPr marL="0" lvl="0" indent="0" algn="l">
              <a:lnSpc>
                <a:spcPts val="7759"/>
              </a:lnSpc>
              <a:spcBef>
                <a:spcPct val="0"/>
              </a:spcBef>
            </a:pPr>
            <a:r>
              <a:rPr lang="en-US" sz="7999" u="none" strike="noStrike">
                <a:solidFill>
                  <a:srgbClr val="000000"/>
                </a:solidFill>
                <a:latin typeface="Times New Roman"/>
                <a:ea typeface="Times New Roman"/>
                <a:cs typeface="Times New Roman"/>
                <a:sym typeface="Times New Roman"/>
              </a:rPr>
              <a:t>3. IT differentiation strategy</a:t>
            </a:r>
          </a:p>
        </p:txBody>
      </p:sp>
      <p:sp>
        <p:nvSpPr>
          <p:cNvPr id="6" name="TextBox 6"/>
          <p:cNvSpPr txBox="1"/>
          <p:nvPr/>
        </p:nvSpPr>
        <p:spPr>
          <a:xfrm>
            <a:off x="0" y="3050353"/>
            <a:ext cx="10362443" cy="6242686"/>
          </a:xfrm>
          <a:prstGeom prst="rect">
            <a:avLst/>
          </a:prstGeom>
        </p:spPr>
        <p:txBody>
          <a:bodyPr lIns="0" tIns="0" rIns="0" bIns="0" rtlCol="0" anchor="t">
            <a:spAutoFit/>
          </a:bodyPr>
          <a:lstStyle/>
          <a:p>
            <a:pPr algn="l">
              <a:lnSpc>
                <a:spcPts val="3104"/>
              </a:lnSpc>
            </a:pPr>
            <a:r>
              <a:rPr lang="en-US" sz="2299" u="sng" spc="137">
                <a:solidFill>
                  <a:srgbClr val="000000"/>
                </a:solidFill>
                <a:latin typeface="DM Sans"/>
                <a:ea typeface="DM Sans"/>
                <a:cs typeface="DM Sans"/>
                <a:sym typeface="DM Sans"/>
              </a:rPr>
              <a:t>• Mobile application and website development:</a:t>
            </a:r>
            <a:r>
              <a:rPr lang="en-US" sz="2299" spc="137">
                <a:solidFill>
                  <a:srgbClr val="000000"/>
                </a:solidFill>
                <a:latin typeface="DM Sans"/>
                <a:ea typeface="DM Sans"/>
                <a:cs typeface="DM Sans"/>
                <a:sym typeface="DM Sans"/>
              </a:rPr>
              <a:t> Create a platform that allows customers to easily rent a car, manage orders, make online payments, and track the status of the car. This brings convenience to users, especially young people.</a:t>
            </a:r>
          </a:p>
          <a:p>
            <a:pPr algn="l">
              <a:lnSpc>
                <a:spcPts val="3104"/>
              </a:lnSpc>
            </a:pPr>
            <a:r>
              <a:rPr lang="en-US" sz="2299" u="sng" spc="137">
                <a:solidFill>
                  <a:srgbClr val="000000"/>
                </a:solidFill>
                <a:latin typeface="DM Sans"/>
                <a:ea typeface="DM Sans"/>
                <a:cs typeface="DM Sans"/>
                <a:sym typeface="DM Sans"/>
              </a:rPr>
              <a:t>• Integrate IoT technology into vehicle management:</a:t>
            </a:r>
            <a:r>
              <a:rPr lang="en-US" sz="2299" spc="137">
                <a:solidFill>
                  <a:srgbClr val="000000"/>
                </a:solidFill>
                <a:latin typeface="DM Sans"/>
                <a:ea typeface="DM Sans"/>
                <a:cs typeface="DM Sans"/>
                <a:sym typeface="DM Sans"/>
              </a:rPr>
              <a:t> Install sensors on the vehicle to monitor the location and status of the vehicle (gasoline, breakdown), helping the company manage more efficiently and create trust for customers.</a:t>
            </a:r>
          </a:p>
          <a:p>
            <a:pPr algn="l">
              <a:lnSpc>
                <a:spcPts val="3104"/>
              </a:lnSpc>
            </a:pPr>
            <a:r>
              <a:rPr lang="en-US" sz="2299" u="sng" spc="137">
                <a:solidFill>
                  <a:srgbClr val="000000"/>
                </a:solidFill>
                <a:latin typeface="DM Sans"/>
                <a:ea typeface="DM Sans"/>
                <a:cs typeface="DM Sans"/>
                <a:sym typeface="DM Sans"/>
              </a:rPr>
              <a:t>• Big Data Application to Optimize Operations:</a:t>
            </a:r>
            <a:r>
              <a:rPr lang="en-US" sz="2299" spc="137">
                <a:solidFill>
                  <a:srgbClr val="000000"/>
                </a:solidFill>
                <a:latin typeface="DM Sans"/>
                <a:ea typeface="DM Sans"/>
                <a:cs typeface="DM Sans"/>
                <a:sym typeface="DM Sans"/>
              </a:rPr>
              <a:t> Collect and analyze data on customer rental behavior, thereby optimizing prices, providing personalized service packages, and planning reasonable vehicle maintenance.</a:t>
            </a:r>
          </a:p>
          <a:p>
            <a:pPr marL="0" lvl="0" indent="0" algn="l">
              <a:lnSpc>
                <a:spcPts val="3104"/>
              </a:lnSpc>
              <a:spcBef>
                <a:spcPct val="0"/>
              </a:spcBef>
            </a:pPr>
            <a:r>
              <a:rPr lang="en-US" sz="2299" u="sng" spc="137">
                <a:solidFill>
                  <a:srgbClr val="000000"/>
                </a:solidFill>
                <a:latin typeface="DM Sans"/>
                <a:ea typeface="DM Sans"/>
                <a:cs typeface="DM Sans"/>
                <a:sym typeface="DM Sans"/>
              </a:rPr>
              <a:t>• CRM (Customer Relationship Management) system:</a:t>
            </a:r>
            <a:r>
              <a:rPr lang="en-US" sz="2299" spc="137">
                <a:solidFill>
                  <a:srgbClr val="000000"/>
                </a:solidFill>
                <a:latin typeface="DM Sans"/>
                <a:ea typeface="DM Sans"/>
                <a:cs typeface="DM Sans"/>
                <a:sym typeface="DM Sans"/>
              </a:rPr>
              <a:t> Build a customer management system to make it easy to interact, send promotional information, reminders about maintenance schedules or special offers to regular customers.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7651802" y="1248134"/>
            <a:ext cx="7205108" cy="3154858"/>
          </a:xfrm>
          <a:prstGeom prst="rect">
            <a:avLst/>
          </a:prstGeom>
        </p:spPr>
        <p:txBody>
          <a:bodyPr lIns="0" tIns="0" rIns="0" bIns="0" rtlCol="0" anchor="t">
            <a:spAutoFit/>
          </a:bodyPr>
          <a:lstStyle/>
          <a:p>
            <a:pPr marL="0" lvl="0" indent="0" algn="l">
              <a:lnSpc>
                <a:spcPts val="7759"/>
              </a:lnSpc>
              <a:spcBef>
                <a:spcPct val="0"/>
              </a:spcBef>
            </a:pPr>
            <a:r>
              <a:rPr lang="en-US" sz="7999" u="none" strike="noStrike">
                <a:solidFill>
                  <a:srgbClr val="000000"/>
                </a:solidFill>
                <a:latin typeface="Times New Roman"/>
                <a:ea typeface="Times New Roman"/>
                <a:cs typeface="Times New Roman"/>
                <a:sym typeface="Times New Roman"/>
              </a:rPr>
              <a:t>4. Identify a competitive advantage</a:t>
            </a:r>
          </a:p>
        </p:txBody>
      </p:sp>
      <p:sp>
        <p:nvSpPr>
          <p:cNvPr id="4" name="Freeform 4"/>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Freeform 10"/>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1" name="Freeform 11"/>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grpSp>
        <p:nvGrpSpPr>
          <p:cNvPr id="12" name="Group 12"/>
          <p:cNvGrpSpPr/>
          <p:nvPr/>
        </p:nvGrpSpPr>
        <p:grpSpPr>
          <a:xfrm>
            <a:off x="0" y="1446681"/>
            <a:ext cx="7154669" cy="2146504"/>
            <a:chOff x="0" y="0"/>
            <a:chExt cx="2395084" cy="718560"/>
          </a:xfrm>
        </p:grpSpPr>
        <p:sp>
          <p:nvSpPr>
            <p:cNvPr id="13" name="Freeform 13"/>
            <p:cNvSpPr/>
            <p:nvPr/>
          </p:nvSpPr>
          <p:spPr>
            <a:xfrm>
              <a:off x="0" y="0"/>
              <a:ext cx="2395084" cy="718560"/>
            </a:xfrm>
            <a:custGeom>
              <a:avLst/>
              <a:gdLst/>
              <a:ahLst/>
              <a:cxnLst/>
              <a:rect l="l" t="t" r="r" b="b"/>
              <a:pathLst>
                <a:path w="2395084" h="718560">
                  <a:moveTo>
                    <a:pt x="16231" y="0"/>
                  </a:moveTo>
                  <a:lnTo>
                    <a:pt x="2378853" y="0"/>
                  </a:lnTo>
                  <a:cubicBezTo>
                    <a:pt x="2387817" y="0"/>
                    <a:pt x="2395084" y="7267"/>
                    <a:pt x="2395084" y="16231"/>
                  </a:cubicBezTo>
                  <a:lnTo>
                    <a:pt x="2395084" y="702329"/>
                  </a:lnTo>
                  <a:cubicBezTo>
                    <a:pt x="2395084" y="711293"/>
                    <a:pt x="2387817" y="718560"/>
                    <a:pt x="2378853" y="718560"/>
                  </a:cubicBezTo>
                  <a:lnTo>
                    <a:pt x="16231" y="718560"/>
                  </a:lnTo>
                  <a:cubicBezTo>
                    <a:pt x="7267" y="718560"/>
                    <a:pt x="0" y="711293"/>
                    <a:pt x="0" y="702329"/>
                  </a:cubicBezTo>
                  <a:lnTo>
                    <a:pt x="0" y="16231"/>
                  </a:lnTo>
                  <a:cubicBezTo>
                    <a:pt x="0" y="7267"/>
                    <a:pt x="7267" y="0"/>
                    <a:pt x="16231" y="0"/>
                  </a:cubicBezTo>
                  <a:close/>
                </a:path>
              </a:pathLst>
            </a:custGeom>
            <a:gradFill rotWithShape="1">
              <a:gsLst>
                <a:gs pos="0">
                  <a:srgbClr val="CDFFD8">
                    <a:alpha val="100000"/>
                  </a:srgbClr>
                </a:gs>
                <a:gs pos="100000">
                  <a:srgbClr val="94B9FF">
                    <a:alpha val="100000"/>
                  </a:srgbClr>
                </a:gs>
              </a:gsLst>
              <a:lin ang="0"/>
            </a:gradFill>
          </p:spPr>
        </p:sp>
        <p:sp>
          <p:nvSpPr>
            <p:cNvPr id="14" name="TextBox 14"/>
            <p:cNvSpPr txBox="1"/>
            <p:nvPr/>
          </p:nvSpPr>
          <p:spPr>
            <a:xfrm>
              <a:off x="0" y="85725"/>
              <a:ext cx="2395084" cy="632835"/>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74654" y="2000184"/>
            <a:ext cx="755547" cy="771024"/>
          </a:xfrm>
          <a:prstGeom prst="rect">
            <a:avLst/>
          </a:prstGeom>
        </p:spPr>
        <p:txBody>
          <a:bodyPr lIns="0" tIns="0" rIns="0" bIns="0" rtlCol="0" anchor="t">
            <a:spAutoFit/>
          </a:bodyPr>
          <a:lstStyle/>
          <a:p>
            <a:pPr algn="l">
              <a:lnSpc>
                <a:spcPts val="4932"/>
              </a:lnSpc>
            </a:pPr>
            <a:r>
              <a:rPr lang="en-US" sz="5137" spc="-421">
                <a:solidFill>
                  <a:srgbClr val="000000"/>
                </a:solidFill>
                <a:latin typeface="Times New Roman"/>
                <a:ea typeface="Times New Roman"/>
                <a:cs typeface="Times New Roman"/>
                <a:sym typeface="Times New Roman"/>
              </a:rPr>
              <a:t>01.</a:t>
            </a:r>
          </a:p>
        </p:txBody>
      </p:sp>
      <p:sp>
        <p:nvSpPr>
          <p:cNvPr id="16" name="TextBox 16"/>
          <p:cNvSpPr txBox="1"/>
          <p:nvPr/>
        </p:nvSpPr>
        <p:spPr>
          <a:xfrm>
            <a:off x="1028700" y="1498853"/>
            <a:ext cx="5506108" cy="1946910"/>
          </a:xfrm>
          <a:prstGeom prst="rect">
            <a:avLst/>
          </a:prstGeom>
        </p:spPr>
        <p:txBody>
          <a:bodyPr lIns="0" tIns="0" rIns="0" bIns="0" rtlCol="0" anchor="t">
            <a:spAutoFit/>
          </a:bodyPr>
          <a:lstStyle/>
          <a:p>
            <a:pPr marL="0" lvl="0" indent="0" algn="l">
              <a:lnSpc>
                <a:spcPts val="3779"/>
              </a:lnSpc>
              <a:spcBef>
                <a:spcPct val="0"/>
              </a:spcBef>
            </a:pPr>
            <a:r>
              <a:rPr lang="en-US" sz="2799" b="1" spc="44">
                <a:solidFill>
                  <a:srgbClr val="000000"/>
                </a:solidFill>
                <a:latin typeface="Times New Roman Bold"/>
                <a:ea typeface="Times New Roman Bold"/>
                <a:cs typeface="Times New Roman Bold"/>
                <a:sym typeface="Times New Roman Bold"/>
              </a:rPr>
              <a:t>Lower operating costs:</a:t>
            </a:r>
            <a:r>
              <a:rPr lang="en-US" sz="2799" spc="44">
                <a:solidFill>
                  <a:srgbClr val="000000"/>
                </a:solidFill>
                <a:latin typeface="Times New Roman"/>
                <a:ea typeface="Times New Roman"/>
                <a:cs typeface="Times New Roman"/>
                <a:sym typeface="Times New Roman"/>
              </a:rPr>
              <a:t> Thanks to technological optimization, reduced motorcycle maintenance and management costs</a:t>
            </a:r>
          </a:p>
        </p:txBody>
      </p:sp>
      <p:grpSp>
        <p:nvGrpSpPr>
          <p:cNvPr id="17" name="Group 17"/>
          <p:cNvGrpSpPr/>
          <p:nvPr/>
        </p:nvGrpSpPr>
        <p:grpSpPr>
          <a:xfrm>
            <a:off x="-27022" y="4555210"/>
            <a:ext cx="7181691" cy="3267265"/>
            <a:chOff x="0" y="0"/>
            <a:chExt cx="2404130" cy="1093744"/>
          </a:xfrm>
        </p:grpSpPr>
        <p:sp>
          <p:nvSpPr>
            <p:cNvPr id="18" name="Freeform 18"/>
            <p:cNvSpPr/>
            <p:nvPr/>
          </p:nvSpPr>
          <p:spPr>
            <a:xfrm>
              <a:off x="0" y="0"/>
              <a:ext cx="2404130" cy="1093744"/>
            </a:xfrm>
            <a:custGeom>
              <a:avLst/>
              <a:gdLst/>
              <a:ahLst/>
              <a:cxnLst/>
              <a:rect l="l" t="t" r="r" b="b"/>
              <a:pathLst>
                <a:path w="2404130" h="1093744">
                  <a:moveTo>
                    <a:pt x="16170" y="0"/>
                  </a:moveTo>
                  <a:lnTo>
                    <a:pt x="2387960" y="0"/>
                  </a:lnTo>
                  <a:cubicBezTo>
                    <a:pt x="2392249" y="0"/>
                    <a:pt x="2396361" y="1704"/>
                    <a:pt x="2399394" y="4736"/>
                  </a:cubicBezTo>
                  <a:cubicBezTo>
                    <a:pt x="2402426" y="7769"/>
                    <a:pt x="2404130" y="11882"/>
                    <a:pt x="2404130" y="16170"/>
                  </a:cubicBezTo>
                  <a:lnTo>
                    <a:pt x="2404130" y="1077574"/>
                  </a:lnTo>
                  <a:cubicBezTo>
                    <a:pt x="2404130" y="1086504"/>
                    <a:pt x="2396890" y="1093744"/>
                    <a:pt x="2387960" y="1093744"/>
                  </a:cubicBezTo>
                  <a:lnTo>
                    <a:pt x="16170" y="1093744"/>
                  </a:lnTo>
                  <a:cubicBezTo>
                    <a:pt x="11882" y="1093744"/>
                    <a:pt x="7769" y="1092040"/>
                    <a:pt x="4736" y="1089008"/>
                  </a:cubicBezTo>
                  <a:cubicBezTo>
                    <a:pt x="1704" y="1085975"/>
                    <a:pt x="0" y="1081862"/>
                    <a:pt x="0" y="1077574"/>
                  </a:cubicBezTo>
                  <a:lnTo>
                    <a:pt x="0" y="16170"/>
                  </a:lnTo>
                  <a:cubicBezTo>
                    <a:pt x="0" y="7240"/>
                    <a:pt x="7240" y="0"/>
                    <a:pt x="16170" y="0"/>
                  </a:cubicBezTo>
                  <a:close/>
                </a:path>
              </a:pathLst>
            </a:custGeom>
            <a:gradFill rotWithShape="1">
              <a:gsLst>
                <a:gs pos="0">
                  <a:srgbClr val="CDFFD8">
                    <a:alpha val="100000"/>
                  </a:srgbClr>
                </a:gs>
                <a:gs pos="100000">
                  <a:srgbClr val="94B9FF">
                    <a:alpha val="100000"/>
                  </a:srgbClr>
                </a:gs>
              </a:gsLst>
              <a:lin ang="0"/>
            </a:gradFill>
          </p:spPr>
        </p:sp>
        <p:sp>
          <p:nvSpPr>
            <p:cNvPr id="19" name="TextBox 19"/>
            <p:cNvSpPr txBox="1"/>
            <p:nvPr/>
          </p:nvSpPr>
          <p:spPr>
            <a:xfrm>
              <a:off x="0" y="85725"/>
              <a:ext cx="2404130" cy="1008019"/>
            </a:xfrm>
            <a:prstGeom prst="rect">
              <a:avLst/>
            </a:prstGeom>
          </p:spPr>
          <p:txBody>
            <a:bodyPr lIns="50800" tIns="50800" rIns="50800" bIns="50800" rtlCol="0" anchor="ctr"/>
            <a:lstStyle/>
            <a:p>
              <a:pPr algn="ctr">
                <a:lnSpc>
                  <a:spcPts val="1925"/>
                </a:lnSpc>
              </a:pPr>
              <a:endParaRPr/>
            </a:p>
          </p:txBody>
        </p:sp>
      </p:grpSp>
      <p:sp>
        <p:nvSpPr>
          <p:cNvPr id="20" name="TextBox 20"/>
          <p:cNvSpPr txBox="1"/>
          <p:nvPr/>
        </p:nvSpPr>
        <p:spPr>
          <a:xfrm>
            <a:off x="0" y="5808093"/>
            <a:ext cx="755547" cy="771024"/>
          </a:xfrm>
          <a:prstGeom prst="rect">
            <a:avLst/>
          </a:prstGeom>
        </p:spPr>
        <p:txBody>
          <a:bodyPr lIns="0" tIns="0" rIns="0" bIns="0" rtlCol="0" anchor="t">
            <a:spAutoFit/>
          </a:bodyPr>
          <a:lstStyle/>
          <a:p>
            <a:pPr algn="l">
              <a:lnSpc>
                <a:spcPts val="4932"/>
              </a:lnSpc>
            </a:pPr>
            <a:r>
              <a:rPr lang="en-US" sz="5137" spc="-421">
                <a:solidFill>
                  <a:srgbClr val="000000"/>
                </a:solidFill>
                <a:latin typeface="Times New Roman"/>
                <a:ea typeface="Times New Roman"/>
                <a:cs typeface="Times New Roman"/>
                <a:sym typeface="Times New Roman"/>
              </a:rPr>
              <a:t>02.</a:t>
            </a:r>
          </a:p>
        </p:txBody>
      </p:sp>
      <p:sp>
        <p:nvSpPr>
          <p:cNvPr id="21" name="TextBox 21"/>
          <p:cNvSpPr txBox="1"/>
          <p:nvPr/>
        </p:nvSpPr>
        <p:spPr>
          <a:xfrm>
            <a:off x="830201" y="4514620"/>
            <a:ext cx="6125969" cy="3255355"/>
          </a:xfrm>
          <a:prstGeom prst="rect">
            <a:avLst/>
          </a:prstGeom>
        </p:spPr>
        <p:txBody>
          <a:bodyPr lIns="0" tIns="0" rIns="0" bIns="0" rtlCol="0" anchor="t">
            <a:spAutoFit/>
          </a:bodyPr>
          <a:lstStyle/>
          <a:p>
            <a:pPr marL="0" lvl="0" indent="0" algn="l">
              <a:lnSpc>
                <a:spcPts val="4205"/>
              </a:lnSpc>
              <a:spcBef>
                <a:spcPct val="0"/>
              </a:spcBef>
            </a:pPr>
            <a:r>
              <a:rPr lang="en-US" sz="3115" b="1" spc="49">
                <a:solidFill>
                  <a:srgbClr val="000000"/>
                </a:solidFill>
                <a:latin typeface="Times New Roman Bold"/>
                <a:ea typeface="Times New Roman Bold"/>
                <a:cs typeface="Times New Roman Bold"/>
                <a:sym typeface="Times New Roman Bold"/>
              </a:rPr>
              <a:t>High-tech utilities:</a:t>
            </a:r>
            <a:r>
              <a:rPr lang="en-US" sz="3115" spc="49">
                <a:solidFill>
                  <a:srgbClr val="000000"/>
                </a:solidFill>
                <a:latin typeface="Times New Roman"/>
                <a:ea typeface="Times New Roman"/>
                <a:cs typeface="Times New Roman"/>
                <a:sym typeface="Times New Roman"/>
              </a:rPr>
              <a:t> The big difference here is the mobile application and IoT integration, which helps customers feel safer, more transparent, and more modern.</a:t>
            </a:r>
          </a:p>
        </p:txBody>
      </p:sp>
      <p:grpSp>
        <p:nvGrpSpPr>
          <p:cNvPr id="22" name="Group 22"/>
          <p:cNvGrpSpPr/>
          <p:nvPr/>
        </p:nvGrpSpPr>
        <p:grpSpPr>
          <a:xfrm>
            <a:off x="11101574" y="4555210"/>
            <a:ext cx="7181691" cy="3267265"/>
            <a:chOff x="0" y="0"/>
            <a:chExt cx="2404130" cy="1093744"/>
          </a:xfrm>
        </p:grpSpPr>
        <p:sp>
          <p:nvSpPr>
            <p:cNvPr id="23" name="Freeform 23"/>
            <p:cNvSpPr/>
            <p:nvPr/>
          </p:nvSpPr>
          <p:spPr>
            <a:xfrm>
              <a:off x="0" y="0"/>
              <a:ext cx="2404130" cy="1093744"/>
            </a:xfrm>
            <a:custGeom>
              <a:avLst/>
              <a:gdLst/>
              <a:ahLst/>
              <a:cxnLst/>
              <a:rect l="l" t="t" r="r" b="b"/>
              <a:pathLst>
                <a:path w="2404130" h="1093744">
                  <a:moveTo>
                    <a:pt x="16170" y="0"/>
                  </a:moveTo>
                  <a:lnTo>
                    <a:pt x="2387960" y="0"/>
                  </a:lnTo>
                  <a:cubicBezTo>
                    <a:pt x="2392249" y="0"/>
                    <a:pt x="2396361" y="1704"/>
                    <a:pt x="2399394" y="4736"/>
                  </a:cubicBezTo>
                  <a:cubicBezTo>
                    <a:pt x="2402426" y="7769"/>
                    <a:pt x="2404130" y="11882"/>
                    <a:pt x="2404130" y="16170"/>
                  </a:cubicBezTo>
                  <a:lnTo>
                    <a:pt x="2404130" y="1077574"/>
                  </a:lnTo>
                  <a:cubicBezTo>
                    <a:pt x="2404130" y="1086504"/>
                    <a:pt x="2396890" y="1093744"/>
                    <a:pt x="2387960" y="1093744"/>
                  </a:cubicBezTo>
                  <a:lnTo>
                    <a:pt x="16170" y="1093744"/>
                  </a:lnTo>
                  <a:cubicBezTo>
                    <a:pt x="11882" y="1093744"/>
                    <a:pt x="7769" y="1092040"/>
                    <a:pt x="4736" y="1089008"/>
                  </a:cubicBezTo>
                  <a:cubicBezTo>
                    <a:pt x="1704" y="1085975"/>
                    <a:pt x="0" y="1081862"/>
                    <a:pt x="0" y="1077574"/>
                  </a:cubicBezTo>
                  <a:lnTo>
                    <a:pt x="0" y="16170"/>
                  </a:lnTo>
                  <a:cubicBezTo>
                    <a:pt x="0" y="7240"/>
                    <a:pt x="7240" y="0"/>
                    <a:pt x="16170" y="0"/>
                  </a:cubicBezTo>
                  <a:close/>
                </a:path>
              </a:pathLst>
            </a:custGeom>
            <a:gradFill rotWithShape="1">
              <a:gsLst>
                <a:gs pos="0">
                  <a:srgbClr val="CDFFD8">
                    <a:alpha val="100000"/>
                  </a:srgbClr>
                </a:gs>
                <a:gs pos="100000">
                  <a:srgbClr val="94B9FF">
                    <a:alpha val="100000"/>
                  </a:srgbClr>
                </a:gs>
              </a:gsLst>
              <a:lin ang="0"/>
            </a:gradFill>
          </p:spPr>
        </p:sp>
        <p:sp>
          <p:nvSpPr>
            <p:cNvPr id="24" name="TextBox 24"/>
            <p:cNvSpPr txBox="1"/>
            <p:nvPr/>
          </p:nvSpPr>
          <p:spPr>
            <a:xfrm>
              <a:off x="0" y="85725"/>
              <a:ext cx="2404130" cy="1008019"/>
            </a:xfrm>
            <a:prstGeom prst="rect">
              <a:avLst/>
            </a:prstGeom>
          </p:spPr>
          <p:txBody>
            <a:bodyPr lIns="50800" tIns="50800" rIns="50800" bIns="50800" rtlCol="0" anchor="ctr"/>
            <a:lstStyle/>
            <a:p>
              <a:pPr algn="ctr">
                <a:lnSpc>
                  <a:spcPts val="1925"/>
                </a:lnSpc>
              </a:pPr>
              <a:endParaRPr/>
            </a:p>
          </p:txBody>
        </p:sp>
      </p:grpSp>
      <p:sp>
        <p:nvSpPr>
          <p:cNvPr id="25" name="TextBox 25"/>
          <p:cNvSpPr txBox="1"/>
          <p:nvPr/>
        </p:nvSpPr>
        <p:spPr>
          <a:xfrm>
            <a:off x="11128596" y="5808093"/>
            <a:ext cx="755547" cy="771024"/>
          </a:xfrm>
          <a:prstGeom prst="rect">
            <a:avLst/>
          </a:prstGeom>
        </p:spPr>
        <p:txBody>
          <a:bodyPr lIns="0" tIns="0" rIns="0" bIns="0" rtlCol="0" anchor="t">
            <a:spAutoFit/>
          </a:bodyPr>
          <a:lstStyle/>
          <a:p>
            <a:pPr algn="l">
              <a:lnSpc>
                <a:spcPts val="4932"/>
              </a:lnSpc>
            </a:pPr>
            <a:r>
              <a:rPr lang="en-US" sz="5137" spc="-421">
                <a:solidFill>
                  <a:srgbClr val="000000"/>
                </a:solidFill>
                <a:latin typeface="Times New Roman"/>
                <a:ea typeface="Times New Roman"/>
                <a:cs typeface="Times New Roman"/>
                <a:sym typeface="Times New Roman"/>
              </a:rPr>
              <a:t>03.</a:t>
            </a:r>
          </a:p>
        </p:txBody>
      </p:sp>
      <p:sp>
        <p:nvSpPr>
          <p:cNvPr id="26" name="TextBox 26"/>
          <p:cNvSpPr txBox="1"/>
          <p:nvPr/>
        </p:nvSpPr>
        <p:spPr>
          <a:xfrm>
            <a:off x="12083701" y="4514620"/>
            <a:ext cx="6125969" cy="3255355"/>
          </a:xfrm>
          <a:prstGeom prst="rect">
            <a:avLst/>
          </a:prstGeom>
        </p:spPr>
        <p:txBody>
          <a:bodyPr lIns="0" tIns="0" rIns="0" bIns="0" rtlCol="0" anchor="t">
            <a:spAutoFit/>
          </a:bodyPr>
          <a:lstStyle/>
          <a:p>
            <a:pPr marL="0" lvl="0" indent="0" algn="l">
              <a:lnSpc>
                <a:spcPts val="4205"/>
              </a:lnSpc>
              <a:spcBef>
                <a:spcPct val="0"/>
              </a:spcBef>
            </a:pPr>
            <a:r>
              <a:rPr lang="en-US" sz="3115" b="1" spc="49">
                <a:solidFill>
                  <a:srgbClr val="000000"/>
                </a:solidFill>
                <a:latin typeface="Times New Roman Bold"/>
                <a:ea typeface="Times New Roman Bold"/>
                <a:cs typeface="Times New Roman Bold"/>
                <a:sym typeface="Times New Roman Bold"/>
              </a:rPr>
              <a:t>Fast customer support:</a:t>
            </a:r>
            <a:r>
              <a:rPr lang="en-US" sz="3115" spc="49">
                <a:solidFill>
                  <a:srgbClr val="000000"/>
                </a:solidFill>
                <a:latin typeface="Times New Roman"/>
                <a:ea typeface="Times New Roman"/>
                <a:cs typeface="Times New Roman"/>
                <a:sym typeface="Times New Roman"/>
              </a:rPr>
              <a:t> The online system allows for quick handling of customer requests, from bookings, cancellations, payments, to maintenance assistance or problem solving.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982748" y="6125131"/>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5834175" y="5874103"/>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131075" y="5874103"/>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557636" y="5874103"/>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3300148" y="5874103"/>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8436303" y="1179263"/>
            <a:ext cx="8822997" cy="2176779"/>
          </a:xfrm>
          <a:prstGeom prst="rect">
            <a:avLst/>
          </a:prstGeom>
        </p:spPr>
        <p:txBody>
          <a:bodyPr lIns="0" tIns="0" rIns="0" bIns="0" rtlCol="0" anchor="t">
            <a:spAutoFit/>
          </a:bodyPr>
          <a:lstStyle/>
          <a:p>
            <a:pPr marL="0" lvl="0" indent="0" algn="l">
              <a:lnSpc>
                <a:spcPts val="7759"/>
              </a:lnSpc>
              <a:spcBef>
                <a:spcPct val="0"/>
              </a:spcBef>
            </a:pPr>
            <a:r>
              <a:rPr lang="en-US" sz="7999" u="none" strike="noStrike">
                <a:solidFill>
                  <a:srgbClr val="000000"/>
                </a:solidFill>
                <a:latin typeface="Times New Roman"/>
                <a:ea typeface="Times New Roman"/>
                <a:cs typeface="Times New Roman"/>
                <a:sym typeface="Times New Roman"/>
              </a:rPr>
              <a:t>5. Value Chain Comparison</a:t>
            </a:r>
          </a:p>
        </p:txBody>
      </p:sp>
      <p:sp>
        <p:nvSpPr>
          <p:cNvPr id="17" name="TextBox 17"/>
          <p:cNvSpPr txBox="1"/>
          <p:nvPr/>
        </p:nvSpPr>
        <p:spPr>
          <a:xfrm>
            <a:off x="1981500" y="6666229"/>
            <a:ext cx="801206"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01</a:t>
            </a:r>
          </a:p>
        </p:txBody>
      </p:sp>
      <p:sp>
        <p:nvSpPr>
          <p:cNvPr id="18" name="TextBox 18"/>
          <p:cNvSpPr txBox="1"/>
          <p:nvPr/>
        </p:nvSpPr>
        <p:spPr>
          <a:xfrm>
            <a:off x="5656408" y="6666229"/>
            <a:ext cx="837454"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02</a:t>
            </a:r>
          </a:p>
        </p:txBody>
      </p:sp>
      <p:sp>
        <p:nvSpPr>
          <p:cNvPr id="19" name="TextBox 19"/>
          <p:cNvSpPr txBox="1"/>
          <p:nvPr/>
        </p:nvSpPr>
        <p:spPr>
          <a:xfrm>
            <a:off x="1438078" y="7507605"/>
            <a:ext cx="2646492" cy="1837182"/>
          </a:xfrm>
          <a:prstGeom prst="rect">
            <a:avLst/>
          </a:prstGeom>
        </p:spPr>
        <p:txBody>
          <a:bodyPr lIns="0" tIns="0" rIns="0" bIns="0" rtlCol="0" anchor="t">
            <a:spAutoFit/>
          </a:bodyPr>
          <a:lstStyle/>
          <a:p>
            <a:pPr algn="l">
              <a:lnSpc>
                <a:spcPts val="2963"/>
              </a:lnSpc>
            </a:pPr>
            <a:r>
              <a:rPr lang="en-US" sz="1899">
                <a:solidFill>
                  <a:srgbClr val="000000"/>
                </a:solidFill>
                <a:latin typeface="DM Sans"/>
                <a:ea typeface="DM Sans"/>
                <a:cs typeface="DM Sans"/>
                <a:sym typeface="DM Sans"/>
              </a:rPr>
              <a:t>Purchase and manage assets: Use IoT technology to monitor the condition of vehicles continuously.</a:t>
            </a:r>
          </a:p>
        </p:txBody>
      </p:sp>
      <p:sp>
        <p:nvSpPr>
          <p:cNvPr id="20" name="TextBox 20"/>
          <p:cNvSpPr txBox="1"/>
          <p:nvPr/>
        </p:nvSpPr>
        <p:spPr>
          <a:xfrm>
            <a:off x="4969800" y="7507605"/>
            <a:ext cx="2732862" cy="1465707"/>
          </a:xfrm>
          <a:prstGeom prst="rect">
            <a:avLst/>
          </a:prstGeom>
        </p:spPr>
        <p:txBody>
          <a:bodyPr lIns="0" tIns="0" rIns="0" bIns="0" rtlCol="0" anchor="t">
            <a:spAutoFit/>
          </a:bodyPr>
          <a:lstStyle/>
          <a:p>
            <a:pPr marL="0" lvl="0" indent="0" algn="l">
              <a:lnSpc>
                <a:spcPts val="2963"/>
              </a:lnSpc>
              <a:spcBef>
                <a:spcPct val="0"/>
              </a:spcBef>
            </a:pPr>
            <a:r>
              <a:rPr lang="en-US" sz="1899">
                <a:solidFill>
                  <a:srgbClr val="000000"/>
                </a:solidFill>
                <a:latin typeface="DM Sans"/>
                <a:ea typeface="DM Sans"/>
                <a:cs typeface="DM Sans"/>
                <a:sym typeface="DM Sans"/>
              </a:rPr>
              <a:t>Smart maintenance: Use data from IoT to predict when the vehicle needs maintenance.</a:t>
            </a:r>
          </a:p>
        </p:txBody>
      </p:sp>
      <p:sp>
        <p:nvSpPr>
          <p:cNvPr id="21" name="TextBox 21"/>
          <p:cNvSpPr txBox="1"/>
          <p:nvPr/>
        </p:nvSpPr>
        <p:spPr>
          <a:xfrm>
            <a:off x="9370412" y="6673594"/>
            <a:ext cx="901447"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03</a:t>
            </a:r>
          </a:p>
        </p:txBody>
      </p:sp>
      <p:sp>
        <p:nvSpPr>
          <p:cNvPr id="22" name="TextBox 22"/>
          <p:cNvSpPr txBox="1"/>
          <p:nvPr/>
        </p:nvSpPr>
        <p:spPr>
          <a:xfrm>
            <a:off x="8716815" y="7507605"/>
            <a:ext cx="2747991" cy="1465707"/>
          </a:xfrm>
          <a:prstGeom prst="rect">
            <a:avLst/>
          </a:prstGeom>
        </p:spPr>
        <p:txBody>
          <a:bodyPr lIns="0" tIns="0" rIns="0" bIns="0" rtlCol="0" anchor="t">
            <a:spAutoFit/>
          </a:bodyPr>
          <a:lstStyle/>
          <a:p>
            <a:pPr marL="0" lvl="0" indent="0" algn="l">
              <a:lnSpc>
                <a:spcPts val="2963"/>
              </a:lnSpc>
              <a:spcBef>
                <a:spcPct val="0"/>
              </a:spcBef>
            </a:pPr>
            <a:r>
              <a:rPr lang="en-US" sz="1899">
                <a:solidFill>
                  <a:srgbClr val="000000"/>
                </a:solidFill>
                <a:latin typeface="DM Sans"/>
                <a:ea typeface="DM Sans"/>
                <a:cs typeface="DM Sans"/>
                <a:sym typeface="DM Sans"/>
              </a:rPr>
              <a:t>Online rental: Customers can easily access through the website or application.</a:t>
            </a:r>
          </a:p>
        </p:txBody>
      </p:sp>
      <p:sp>
        <p:nvSpPr>
          <p:cNvPr id="23" name="TextBox 23"/>
          <p:cNvSpPr txBox="1"/>
          <p:nvPr/>
        </p:nvSpPr>
        <p:spPr>
          <a:xfrm>
            <a:off x="13074975" y="6673594"/>
            <a:ext cx="95240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04</a:t>
            </a:r>
          </a:p>
        </p:txBody>
      </p:sp>
      <p:sp>
        <p:nvSpPr>
          <p:cNvPr id="24" name="TextBox 24"/>
          <p:cNvSpPr txBox="1"/>
          <p:nvPr/>
        </p:nvSpPr>
        <p:spPr>
          <a:xfrm>
            <a:off x="12478959" y="7507605"/>
            <a:ext cx="2646492" cy="2208657"/>
          </a:xfrm>
          <a:prstGeom prst="rect">
            <a:avLst/>
          </a:prstGeom>
        </p:spPr>
        <p:txBody>
          <a:bodyPr lIns="0" tIns="0" rIns="0" bIns="0" rtlCol="0" anchor="t">
            <a:spAutoFit/>
          </a:bodyPr>
          <a:lstStyle/>
          <a:p>
            <a:pPr marL="0" lvl="0" indent="0" algn="l">
              <a:lnSpc>
                <a:spcPts val="2963"/>
              </a:lnSpc>
              <a:spcBef>
                <a:spcPct val="0"/>
              </a:spcBef>
            </a:pPr>
            <a:r>
              <a:rPr lang="en-US" sz="1899" u="none" strike="noStrike">
                <a:solidFill>
                  <a:srgbClr val="000000"/>
                </a:solidFill>
                <a:latin typeface="DM Sans"/>
                <a:ea typeface="DM Sans"/>
                <a:cs typeface="DM Sans"/>
                <a:sym typeface="DM Sans"/>
              </a:rPr>
              <a:t>Optimize customer data management: CRM systems help analyze data and make appropriate business decisions. </a:t>
            </a: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28" name="Freeform 28"/>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29" name="Freeform 29"/>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30" name="Freeform 30"/>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31" name="Freeform 31"/>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grpSp>
        <p:nvGrpSpPr>
          <p:cNvPr id="32" name="Group 32"/>
          <p:cNvGrpSpPr/>
          <p:nvPr/>
        </p:nvGrpSpPr>
        <p:grpSpPr>
          <a:xfrm>
            <a:off x="579094" y="1076867"/>
            <a:ext cx="5496041" cy="2866859"/>
            <a:chOff x="0" y="0"/>
            <a:chExt cx="1839845" cy="959705"/>
          </a:xfrm>
        </p:grpSpPr>
        <p:sp>
          <p:nvSpPr>
            <p:cNvPr id="33" name="Freeform 33"/>
            <p:cNvSpPr/>
            <p:nvPr/>
          </p:nvSpPr>
          <p:spPr>
            <a:xfrm>
              <a:off x="0" y="0"/>
              <a:ext cx="1839845" cy="959705"/>
            </a:xfrm>
            <a:custGeom>
              <a:avLst/>
              <a:gdLst/>
              <a:ahLst/>
              <a:cxnLst/>
              <a:rect l="l" t="t" r="r" b="b"/>
              <a:pathLst>
                <a:path w="1839845" h="959705">
                  <a:moveTo>
                    <a:pt x="21130" y="0"/>
                  </a:moveTo>
                  <a:lnTo>
                    <a:pt x="1818715" y="0"/>
                  </a:lnTo>
                  <a:cubicBezTo>
                    <a:pt x="1824319" y="0"/>
                    <a:pt x="1829694" y="2226"/>
                    <a:pt x="1833656" y="6189"/>
                  </a:cubicBezTo>
                  <a:cubicBezTo>
                    <a:pt x="1837619" y="10151"/>
                    <a:pt x="1839845" y="15526"/>
                    <a:pt x="1839845" y="21130"/>
                  </a:cubicBezTo>
                  <a:lnTo>
                    <a:pt x="1839845" y="938575"/>
                  </a:lnTo>
                  <a:cubicBezTo>
                    <a:pt x="1839845" y="944179"/>
                    <a:pt x="1837619" y="949553"/>
                    <a:pt x="1833656" y="953516"/>
                  </a:cubicBezTo>
                  <a:cubicBezTo>
                    <a:pt x="1829694" y="957479"/>
                    <a:pt x="1824319" y="959705"/>
                    <a:pt x="1818715" y="959705"/>
                  </a:cubicBezTo>
                  <a:lnTo>
                    <a:pt x="21130" y="959705"/>
                  </a:lnTo>
                  <a:cubicBezTo>
                    <a:pt x="15526" y="959705"/>
                    <a:pt x="10151" y="957479"/>
                    <a:pt x="6189" y="953516"/>
                  </a:cubicBezTo>
                  <a:cubicBezTo>
                    <a:pt x="2226" y="949553"/>
                    <a:pt x="0" y="944179"/>
                    <a:pt x="0" y="938575"/>
                  </a:cubicBezTo>
                  <a:lnTo>
                    <a:pt x="0" y="21130"/>
                  </a:lnTo>
                  <a:cubicBezTo>
                    <a:pt x="0" y="15526"/>
                    <a:pt x="2226" y="10151"/>
                    <a:pt x="6189" y="6189"/>
                  </a:cubicBezTo>
                  <a:cubicBezTo>
                    <a:pt x="10151" y="2226"/>
                    <a:pt x="15526" y="0"/>
                    <a:pt x="21130" y="0"/>
                  </a:cubicBezTo>
                  <a:close/>
                </a:path>
              </a:pathLst>
            </a:custGeom>
            <a:gradFill rotWithShape="1">
              <a:gsLst>
                <a:gs pos="0">
                  <a:srgbClr val="0CC0DF">
                    <a:alpha val="100000"/>
                  </a:srgbClr>
                </a:gs>
                <a:gs pos="100000">
                  <a:srgbClr val="FFDE59">
                    <a:alpha val="100000"/>
                  </a:srgbClr>
                </a:gs>
              </a:gsLst>
              <a:lin ang="0"/>
            </a:gradFill>
          </p:spPr>
        </p:sp>
        <p:sp>
          <p:nvSpPr>
            <p:cNvPr id="34" name="TextBox 34"/>
            <p:cNvSpPr txBox="1"/>
            <p:nvPr/>
          </p:nvSpPr>
          <p:spPr>
            <a:xfrm>
              <a:off x="0" y="85725"/>
              <a:ext cx="1839845" cy="873980"/>
            </a:xfrm>
            <a:prstGeom prst="rect">
              <a:avLst/>
            </a:prstGeom>
          </p:spPr>
          <p:txBody>
            <a:bodyPr lIns="50800" tIns="50800" rIns="50800" bIns="50800" rtlCol="0" anchor="ctr"/>
            <a:lstStyle/>
            <a:p>
              <a:pPr algn="ctr">
                <a:lnSpc>
                  <a:spcPts val="1925"/>
                </a:lnSpc>
              </a:pPr>
              <a:endParaRPr/>
            </a:p>
          </p:txBody>
        </p:sp>
      </p:grpSp>
      <p:sp>
        <p:nvSpPr>
          <p:cNvPr id="35" name="TextBox 35"/>
          <p:cNvSpPr txBox="1"/>
          <p:nvPr/>
        </p:nvSpPr>
        <p:spPr>
          <a:xfrm>
            <a:off x="579094" y="1071340"/>
            <a:ext cx="5506108" cy="2899410"/>
          </a:xfrm>
          <a:prstGeom prst="rect">
            <a:avLst/>
          </a:prstGeom>
        </p:spPr>
        <p:txBody>
          <a:bodyPr lIns="0" tIns="0" rIns="0" bIns="0" rtlCol="0" anchor="t">
            <a:spAutoFit/>
          </a:bodyPr>
          <a:lstStyle/>
          <a:p>
            <a:pPr marL="0" lvl="0" indent="0" algn="l">
              <a:lnSpc>
                <a:spcPts val="3779"/>
              </a:lnSpc>
              <a:spcBef>
                <a:spcPct val="0"/>
              </a:spcBef>
            </a:pPr>
            <a:r>
              <a:rPr lang="en-US" sz="2799" b="1" spc="44">
                <a:solidFill>
                  <a:srgbClr val="000000"/>
                </a:solidFill>
                <a:latin typeface="Times New Roman Bold"/>
                <a:ea typeface="Times New Roman Bold"/>
                <a:cs typeface="Times New Roman Bold"/>
                <a:sym typeface="Times New Roman Bold"/>
              </a:rPr>
              <a:t>• Traditional value chain of competitors:</a:t>
            </a:r>
            <a:r>
              <a:rPr lang="en-US" sz="2799" spc="44">
                <a:solidFill>
                  <a:srgbClr val="000000"/>
                </a:solidFill>
                <a:latin typeface="Times New Roman"/>
                <a:ea typeface="Times New Roman"/>
                <a:cs typeface="Times New Roman"/>
                <a:sym typeface="Times New Roman"/>
              </a:rPr>
              <a:t> Usually motorcycle rental companies will focus on a simple value chain: buying a car &gt; maintaining a car &gt; renting &gt; managing rent.</a:t>
            </a:r>
          </a:p>
        </p:txBody>
      </p:sp>
      <p:grpSp>
        <p:nvGrpSpPr>
          <p:cNvPr id="36" name="Group 36"/>
          <p:cNvGrpSpPr/>
          <p:nvPr/>
        </p:nvGrpSpPr>
        <p:grpSpPr>
          <a:xfrm>
            <a:off x="579094" y="4108640"/>
            <a:ext cx="5382317" cy="1837289"/>
            <a:chOff x="0" y="0"/>
            <a:chExt cx="1801775" cy="615048"/>
          </a:xfrm>
        </p:grpSpPr>
        <p:sp>
          <p:nvSpPr>
            <p:cNvPr id="37" name="Freeform 37"/>
            <p:cNvSpPr/>
            <p:nvPr/>
          </p:nvSpPr>
          <p:spPr>
            <a:xfrm>
              <a:off x="0" y="0"/>
              <a:ext cx="1801775" cy="615048"/>
            </a:xfrm>
            <a:custGeom>
              <a:avLst/>
              <a:gdLst/>
              <a:ahLst/>
              <a:cxnLst/>
              <a:rect l="l" t="t" r="r" b="b"/>
              <a:pathLst>
                <a:path w="1801775" h="615048">
                  <a:moveTo>
                    <a:pt x="21576" y="0"/>
                  </a:moveTo>
                  <a:lnTo>
                    <a:pt x="1780199" y="0"/>
                  </a:lnTo>
                  <a:cubicBezTo>
                    <a:pt x="1785921" y="0"/>
                    <a:pt x="1791409" y="2273"/>
                    <a:pt x="1795455" y="6319"/>
                  </a:cubicBezTo>
                  <a:cubicBezTo>
                    <a:pt x="1799502" y="10366"/>
                    <a:pt x="1801775" y="15854"/>
                    <a:pt x="1801775" y="21576"/>
                  </a:cubicBezTo>
                  <a:lnTo>
                    <a:pt x="1801775" y="593472"/>
                  </a:lnTo>
                  <a:cubicBezTo>
                    <a:pt x="1801775" y="605388"/>
                    <a:pt x="1792115" y="615048"/>
                    <a:pt x="1780199" y="615048"/>
                  </a:cubicBezTo>
                  <a:lnTo>
                    <a:pt x="21576" y="615048"/>
                  </a:lnTo>
                  <a:cubicBezTo>
                    <a:pt x="15854" y="615048"/>
                    <a:pt x="10366" y="612774"/>
                    <a:pt x="6319" y="608728"/>
                  </a:cubicBezTo>
                  <a:cubicBezTo>
                    <a:pt x="2273" y="604682"/>
                    <a:pt x="0" y="599194"/>
                    <a:pt x="0" y="593472"/>
                  </a:cubicBezTo>
                  <a:lnTo>
                    <a:pt x="0" y="21576"/>
                  </a:lnTo>
                  <a:cubicBezTo>
                    <a:pt x="0" y="15854"/>
                    <a:pt x="2273" y="10366"/>
                    <a:pt x="6319" y="6319"/>
                  </a:cubicBezTo>
                  <a:cubicBezTo>
                    <a:pt x="10366" y="2273"/>
                    <a:pt x="15854" y="0"/>
                    <a:pt x="21576" y="0"/>
                  </a:cubicBezTo>
                  <a:close/>
                </a:path>
              </a:pathLst>
            </a:custGeom>
            <a:gradFill rotWithShape="1">
              <a:gsLst>
                <a:gs pos="0">
                  <a:srgbClr val="0CC0DF">
                    <a:alpha val="100000"/>
                  </a:srgbClr>
                </a:gs>
                <a:gs pos="100000">
                  <a:srgbClr val="FFDE59">
                    <a:alpha val="100000"/>
                  </a:srgbClr>
                </a:gs>
              </a:gsLst>
              <a:lin ang="0"/>
            </a:gradFill>
            <a:ln cap="sq">
              <a:noFill/>
              <a:prstDash val="solid"/>
              <a:miter/>
            </a:ln>
          </p:spPr>
        </p:sp>
        <p:sp>
          <p:nvSpPr>
            <p:cNvPr id="38" name="TextBox 38"/>
            <p:cNvSpPr txBox="1"/>
            <p:nvPr/>
          </p:nvSpPr>
          <p:spPr>
            <a:xfrm>
              <a:off x="0" y="85725"/>
              <a:ext cx="1801775" cy="529323"/>
            </a:xfrm>
            <a:prstGeom prst="rect">
              <a:avLst/>
            </a:prstGeom>
          </p:spPr>
          <p:txBody>
            <a:bodyPr lIns="50800" tIns="50800" rIns="50800" bIns="50800" rtlCol="0" anchor="ctr"/>
            <a:lstStyle/>
            <a:p>
              <a:pPr marL="0" lvl="0" indent="0" algn="ctr">
                <a:lnSpc>
                  <a:spcPts val="1925"/>
                </a:lnSpc>
                <a:spcBef>
                  <a:spcPct val="0"/>
                </a:spcBef>
              </a:pPr>
              <a:endParaRPr/>
            </a:p>
          </p:txBody>
        </p:sp>
      </p:grpSp>
      <p:sp>
        <p:nvSpPr>
          <p:cNvPr id="39" name="TextBox 39"/>
          <p:cNvSpPr txBox="1"/>
          <p:nvPr/>
        </p:nvSpPr>
        <p:spPr>
          <a:xfrm>
            <a:off x="579094" y="4044740"/>
            <a:ext cx="5370153" cy="1901189"/>
          </a:xfrm>
          <a:prstGeom prst="rect">
            <a:avLst/>
          </a:prstGeom>
        </p:spPr>
        <p:txBody>
          <a:bodyPr lIns="0" tIns="0" rIns="0" bIns="0" rtlCol="0" anchor="t">
            <a:spAutoFit/>
          </a:bodyPr>
          <a:lstStyle/>
          <a:p>
            <a:pPr marL="0" lvl="0" indent="0" algn="l">
              <a:lnSpc>
                <a:spcPts val="3686"/>
              </a:lnSpc>
              <a:spcBef>
                <a:spcPct val="0"/>
              </a:spcBef>
            </a:pPr>
            <a:r>
              <a:rPr lang="en-US" sz="2730" b="1" spc="43">
                <a:solidFill>
                  <a:srgbClr val="000000"/>
                </a:solidFill>
                <a:latin typeface="Times New Roman Bold"/>
                <a:ea typeface="Times New Roman Bold"/>
                <a:cs typeface="Times New Roman Bold"/>
                <a:sym typeface="Times New Roman Bold"/>
              </a:rPr>
              <a:t>• Value chain with IT:</a:t>
            </a:r>
            <a:r>
              <a:rPr lang="en-US" sz="2730" spc="43">
                <a:solidFill>
                  <a:srgbClr val="000000"/>
                </a:solidFill>
                <a:latin typeface="Times New Roman"/>
                <a:ea typeface="Times New Roman"/>
                <a:cs typeface="Times New Roman"/>
                <a:sym typeface="Times New Roman"/>
              </a:rPr>
              <a:t> With the integration of technology, the value chain will add the following elements: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7283837" y="1063657"/>
            <a:ext cx="7205108" cy="3154858"/>
          </a:xfrm>
          <a:prstGeom prst="rect">
            <a:avLst/>
          </a:prstGeom>
        </p:spPr>
        <p:txBody>
          <a:bodyPr lIns="0" tIns="0" rIns="0" bIns="0" rtlCol="0" anchor="t">
            <a:spAutoFit/>
          </a:bodyPr>
          <a:lstStyle/>
          <a:p>
            <a:pPr marL="0" lvl="0" indent="0" algn="l">
              <a:lnSpc>
                <a:spcPts val="7759"/>
              </a:lnSpc>
              <a:spcBef>
                <a:spcPct val="0"/>
              </a:spcBef>
            </a:pPr>
            <a:r>
              <a:rPr lang="en-US" sz="7999">
                <a:solidFill>
                  <a:srgbClr val="000000"/>
                </a:solidFill>
                <a:latin typeface="Times New Roman"/>
                <a:ea typeface="Times New Roman"/>
                <a:cs typeface="Times New Roman"/>
                <a:sym typeface="Times New Roman"/>
              </a:rPr>
              <a:t>6. Build an IT integration process</a:t>
            </a:r>
          </a:p>
        </p:txBody>
      </p:sp>
      <p:sp>
        <p:nvSpPr>
          <p:cNvPr id="4" name="Freeform 4"/>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2036368" y="9093737"/>
            <a:ext cx="2587020" cy="2386526"/>
          </a:xfrm>
          <a:custGeom>
            <a:avLst/>
            <a:gdLst/>
            <a:ahLst/>
            <a:cxnLst/>
            <a:rect l="l" t="t" r="r" b="b"/>
            <a:pathLst>
              <a:path w="2587020" h="2386526">
                <a:moveTo>
                  <a:pt x="0" y="0"/>
                </a:moveTo>
                <a:lnTo>
                  <a:pt x="2587019" y="0"/>
                </a:lnTo>
                <a:lnTo>
                  <a:pt x="2587019"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grpSp>
        <p:nvGrpSpPr>
          <p:cNvPr id="10" name="Group 10"/>
          <p:cNvGrpSpPr/>
          <p:nvPr/>
        </p:nvGrpSpPr>
        <p:grpSpPr>
          <a:xfrm>
            <a:off x="0" y="1446681"/>
            <a:ext cx="7154669" cy="2829372"/>
            <a:chOff x="0" y="0"/>
            <a:chExt cx="2395084" cy="947156"/>
          </a:xfrm>
        </p:grpSpPr>
        <p:sp>
          <p:nvSpPr>
            <p:cNvPr id="11" name="Freeform 11"/>
            <p:cNvSpPr/>
            <p:nvPr/>
          </p:nvSpPr>
          <p:spPr>
            <a:xfrm>
              <a:off x="0" y="0"/>
              <a:ext cx="2395084" cy="947156"/>
            </a:xfrm>
            <a:custGeom>
              <a:avLst/>
              <a:gdLst/>
              <a:ahLst/>
              <a:cxnLst/>
              <a:rect l="l" t="t" r="r" b="b"/>
              <a:pathLst>
                <a:path w="2395084" h="947156">
                  <a:moveTo>
                    <a:pt x="16231" y="0"/>
                  </a:moveTo>
                  <a:lnTo>
                    <a:pt x="2378853" y="0"/>
                  </a:lnTo>
                  <a:cubicBezTo>
                    <a:pt x="2387817" y="0"/>
                    <a:pt x="2395084" y="7267"/>
                    <a:pt x="2395084" y="16231"/>
                  </a:cubicBezTo>
                  <a:lnTo>
                    <a:pt x="2395084" y="930924"/>
                  </a:lnTo>
                  <a:cubicBezTo>
                    <a:pt x="2395084" y="939889"/>
                    <a:pt x="2387817" y="947156"/>
                    <a:pt x="2378853" y="947156"/>
                  </a:cubicBezTo>
                  <a:lnTo>
                    <a:pt x="16231" y="947156"/>
                  </a:lnTo>
                  <a:cubicBezTo>
                    <a:pt x="7267" y="947156"/>
                    <a:pt x="0" y="939889"/>
                    <a:pt x="0" y="930924"/>
                  </a:cubicBezTo>
                  <a:lnTo>
                    <a:pt x="0" y="16231"/>
                  </a:lnTo>
                  <a:cubicBezTo>
                    <a:pt x="0" y="7267"/>
                    <a:pt x="7267" y="0"/>
                    <a:pt x="16231" y="0"/>
                  </a:cubicBezTo>
                  <a:close/>
                </a:path>
              </a:pathLst>
            </a:custGeom>
            <a:gradFill rotWithShape="1">
              <a:gsLst>
                <a:gs pos="0">
                  <a:srgbClr val="FF66C4">
                    <a:alpha val="100000"/>
                  </a:srgbClr>
                </a:gs>
                <a:gs pos="100000">
                  <a:srgbClr val="FFDE59">
                    <a:alpha val="100000"/>
                  </a:srgbClr>
                </a:gs>
              </a:gsLst>
              <a:lin ang="0"/>
            </a:gradFill>
          </p:spPr>
        </p:sp>
        <p:sp>
          <p:nvSpPr>
            <p:cNvPr id="12" name="TextBox 12"/>
            <p:cNvSpPr txBox="1"/>
            <p:nvPr/>
          </p:nvSpPr>
          <p:spPr>
            <a:xfrm>
              <a:off x="0" y="85725"/>
              <a:ext cx="2395084" cy="861431"/>
            </a:xfrm>
            <a:prstGeom prst="rect">
              <a:avLst/>
            </a:prstGeom>
          </p:spPr>
          <p:txBody>
            <a:bodyPr lIns="50800" tIns="50800" rIns="50800" bIns="50800" rtlCol="0" anchor="ctr"/>
            <a:lstStyle/>
            <a:p>
              <a:pPr algn="ctr">
                <a:lnSpc>
                  <a:spcPts val="1925"/>
                </a:lnSpc>
              </a:pPr>
              <a:endParaRPr/>
            </a:p>
          </p:txBody>
        </p:sp>
      </p:grpSp>
      <p:sp>
        <p:nvSpPr>
          <p:cNvPr id="13" name="TextBox 13"/>
          <p:cNvSpPr txBox="1"/>
          <p:nvPr/>
        </p:nvSpPr>
        <p:spPr>
          <a:xfrm>
            <a:off x="0" y="2558249"/>
            <a:ext cx="755547" cy="771024"/>
          </a:xfrm>
          <a:prstGeom prst="rect">
            <a:avLst/>
          </a:prstGeom>
        </p:spPr>
        <p:txBody>
          <a:bodyPr lIns="0" tIns="0" rIns="0" bIns="0" rtlCol="0" anchor="t">
            <a:spAutoFit/>
          </a:bodyPr>
          <a:lstStyle/>
          <a:p>
            <a:pPr algn="l">
              <a:lnSpc>
                <a:spcPts val="4932"/>
              </a:lnSpc>
            </a:pPr>
            <a:r>
              <a:rPr lang="en-US" sz="5137" spc="-421">
                <a:solidFill>
                  <a:srgbClr val="000000"/>
                </a:solidFill>
                <a:latin typeface="Times New Roman"/>
                <a:ea typeface="Times New Roman"/>
                <a:cs typeface="Times New Roman"/>
                <a:sym typeface="Times New Roman"/>
              </a:rPr>
              <a:t>01.</a:t>
            </a:r>
          </a:p>
        </p:txBody>
      </p:sp>
      <p:sp>
        <p:nvSpPr>
          <p:cNvPr id="14" name="TextBox 14"/>
          <p:cNvSpPr txBox="1"/>
          <p:nvPr/>
        </p:nvSpPr>
        <p:spPr>
          <a:xfrm>
            <a:off x="755547" y="1443239"/>
            <a:ext cx="6399122" cy="2721955"/>
          </a:xfrm>
          <a:prstGeom prst="rect">
            <a:avLst/>
          </a:prstGeom>
        </p:spPr>
        <p:txBody>
          <a:bodyPr lIns="0" tIns="0" rIns="0" bIns="0" rtlCol="0" anchor="t">
            <a:spAutoFit/>
          </a:bodyPr>
          <a:lstStyle/>
          <a:p>
            <a:pPr marL="0" lvl="0" indent="0" algn="l">
              <a:lnSpc>
                <a:spcPts val="4205"/>
              </a:lnSpc>
              <a:spcBef>
                <a:spcPct val="0"/>
              </a:spcBef>
            </a:pPr>
            <a:r>
              <a:rPr lang="en-US" sz="3115" b="1" u="none" strike="noStrike" spc="49">
                <a:solidFill>
                  <a:srgbClr val="000000"/>
                </a:solidFill>
                <a:latin typeface="Times New Roman Bold"/>
                <a:ea typeface="Times New Roman Bold"/>
                <a:cs typeface="Times New Roman Bold"/>
                <a:sym typeface="Times New Roman Bold"/>
              </a:rPr>
              <a:t>Developing a Service Management System (SMS):</a:t>
            </a:r>
            <a:r>
              <a:rPr lang="en-US" sz="3115" u="none" strike="noStrike" spc="49">
                <a:solidFill>
                  <a:srgbClr val="000000"/>
                </a:solidFill>
                <a:latin typeface="Times New Roman"/>
                <a:ea typeface="Times New Roman"/>
                <a:cs typeface="Times New Roman"/>
                <a:sym typeface="Times New Roman"/>
              </a:rPr>
              <a:t> A software that manages everything from booking, tracking vehicle status, vehicle maintenance, to customer care.</a:t>
            </a:r>
          </a:p>
        </p:txBody>
      </p:sp>
      <p:grpSp>
        <p:nvGrpSpPr>
          <p:cNvPr id="15" name="Group 15"/>
          <p:cNvGrpSpPr/>
          <p:nvPr/>
        </p:nvGrpSpPr>
        <p:grpSpPr>
          <a:xfrm>
            <a:off x="-27022" y="4555210"/>
            <a:ext cx="7181691" cy="3267265"/>
            <a:chOff x="0" y="0"/>
            <a:chExt cx="2404130" cy="1093744"/>
          </a:xfrm>
        </p:grpSpPr>
        <p:sp>
          <p:nvSpPr>
            <p:cNvPr id="16" name="Freeform 16"/>
            <p:cNvSpPr/>
            <p:nvPr/>
          </p:nvSpPr>
          <p:spPr>
            <a:xfrm>
              <a:off x="0" y="0"/>
              <a:ext cx="2404130" cy="1093744"/>
            </a:xfrm>
            <a:custGeom>
              <a:avLst/>
              <a:gdLst/>
              <a:ahLst/>
              <a:cxnLst/>
              <a:rect l="l" t="t" r="r" b="b"/>
              <a:pathLst>
                <a:path w="2404130" h="1093744">
                  <a:moveTo>
                    <a:pt x="16170" y="0"/>
                  </a:moveTo>
                  <a:lnTo>
                    <a:pt x="2387960" y="0"/>
                  </a:lnTo>
                  <a:cubicBezTo>
                    <a:pt x="2392249" y="0"/>
                    <a:pt x="2396361" y="1704"/>
                    <a:pt x="2399394" y="4736"/>
                  </a:cubicBezTo>
                  <a:cubicBezTo>
                    <a:pt x="2402426" y="7769"/>
                    <a:pt x="2404130" y="11882"/>
                    <a:pt x="2404130" y="16170"/>
                  </a:cubicBezTo>
                  <a:lnTo>
                    <a:pt x="2404130" y="1077574"/>
                  </a:lnTo>
                  <a:cubicBezTo>
                    <a:pt x="2404130" y="1086504"/>
                    <a:pt x="2396890" y="1093744"/>
                    <a:pt x="2387960" y="1093744"/>
                  </a:cubicBezTo>
                  <a:lnTo>
                    <a:pt x="16170" y="1093744"/>
                  </a:lnTo>
                  <a:cubicBezTo>
                    <a:pt x="11882" y="1093744"/>
                    <a:pt x="7769" y="1092040"/>
                    <a:pt x="4736" y="1089008"/>
                  </a:cubicBezTo>
                  <a:cubicBezTo>
                    <a:pt x="1704" y="1085975"/>
                    <a:pt x="0" y="1081862"/>
                    <a:pt x="0" y="1077574"/>
                  </a:cubicBezTo>
                  <a:lnTo>
                    <a:pt x="0" y="16170"/>
                  </a:lnTo>
                  <a:cubicBezTo>
                    <a:pt x="0" y="7240"/>
                    <a:pt x="7240" y="0"/>
                    <a:pt x="16170" y="0"/>
                  </a:cubicBezTo>
                  <a:close/>
                </a:path>
              </a:pathLst>
            </a:custGeom>
            <a:gradFill rotWithShape="1">
              <a:gsLst>
                <a:gs pos="0">
                  <a:srgbClr val="FF66C4">
                    <a:alpha val="100000"/>
                  </a:srgbClr>
                </a:gs>
                <a:gs pos="100000">
                  <a:srgbClr val="FFDE59">
                    <a:alpha val="100000"/>
                  </a:srgbClr>
                </a:gs>
              </a:gsLst>
              <a:lin ang="0"/>
            </a:gradFill>
            <a:ln cap="sq">
              <a:noFill/>
              <a:prstDash val="solid"/>
              <a:miter/>
            </a:ln>
          </p:spPr>
        </p:sp>
        <p:sp>
          <p:nvSpPr>
            <p:cNvPr id="17" name="TextBox 17"/>
            <p:cNvSpPr txBox="1"/>
            <p:nvPr/>
          </p:nvSpPr>
          <p:spPr>
            <a:xfrm>
              <a:off x="0" y="85725"/>
              <a:ext cx="2404130" cy="1008019"/>
            </a:xfrm>
            <a:prstGeom prst="rect">
              <a:avLst/>
            </a:prstGeom>
          </p:spPr>
          <p:txBody>
            <a:bodyPr lIns="50800" tIns="50800" rIns="50800" bIns="50800" rtlCol="0" anchor="ctr"/>
            <a:lstStyle/>
            <a:p>
              <a:pPr marL="0" lvl="0" indent="0" algn="ctr">
                <a:lnSpc>
                  <a:spcPts val="1925"/>
                </a:lnSpc>
                <a:spcBef>
                  <a:spcPct val="0"/>
                </a:spcBef>
              </a:pPr>
              <a:endParaRPr/>
            </a:p>
          </p:txBody>
        </p:sp>
      </p:grpSp>
      <p:sp>
        <p:nvSpPr>
          <p:cNvPr id="18" name="TextBox 18"/>
          <p:cNvSpPr txBox="1"/>
          <p:nvPr/>
        </p:nvSpPr>
        <p:spPr>
          <a:xfrm>
            <a:off x="0" y="5808093"/>
            <a:ext cx="755547" cy="771024"/>
          </a:xfrm>
          <a:prstGeom prst="rect">
            <a:avLst/>
          </a:prstGeom>
        </p:spPr>
        <p:txBody>
          <a:bodyPr lIns="0" tIns="0" rIns="0" bIns="0" rtlCol="0" anchor="t">
            <a:spAutoFit/>
          </a:bodyPr>
          <a:lstStyle/>
          <a:p>
            <a:pPr algn="l">
              <a:lnSpc>
                <a:spcPts val="4932"/>
              </a:lnSpc>
            </a:pPr>
            <a:r>
              <a:rPr lang="en-US" sz="5137" spc="-421">
                <a:solidFill>
                  <a:srgbClr val="000000"/>
                </a:solidFill>
                <a:latin typeface="Times New Roman"/>
                <a:ea typeface="Times New Roman"/>
                <a:cs typeface="Times New Roman"/>
                <a:sym typeface="Times New Roman"/>
              </a:rPr>
              <a:t>02.</a:t>
            </a:r>
          </a:p>
        </p:txBody>
      </p:sp>
      <p:sp>
        <p:nvSpPr>
          <p:cNvPr id="19" name="TextBox 19"/>
          <p:cNvSpPr txBox="1"/>
          <p:nvPr/>
        </p:nvSpPr>
        <p:spPr>
          <a:xfrm>
            <a:off x="892123" y="4770715"/>
            <a:ext cx="6125969" cy="2721955"/>
          </a:xfrm>
          <a:prstGeom prst="rect">
            <a:avLst/>
          </a:prstGeom>
        </p:spPr>
        <p:txBody>
          <a:bodyPr lIns="0" tIns="0" rIns="0" bIns="0" rtlCol="0" anchor="t">
            <a:spAutoFit/>
          </a:bodyPr>
          <a:lstStyle/>
          <a:p>
            <a:pPr marL="0" lvl="0" indent="0" algn="l">
              <a:lnSpc>
                <a:spcPts val="4205"/>
              </a:lnSpc>
              <a:spcBef>
                <a:spcPct val="0"/>
              </a:spcBef>
            </a:pPr>
            <a:r>
              <a:rPr lang="en-US" sz="3115" b="1" spc="49">
                <a:solidFill>
                  <a:srgbClr val="000000"/>
                </a:solidFill>
                <a:latin typeface="Times New Roman Bold"/>
                <a:ea typeface="Times New Roman Bold"/>
                <a:cs typeface="Times New Roman Bold"/>
                <a:sym typeface="Times New Roman Bold"/>
              </a:rPr>
              <a:t>ERP (Enterprise Resource Planning) system integration:</a:t>
            </a:r>
            <a:r>
              <a:rPr lang="en-US" sz="3115" spc="49">
                <a:solidFill>
                  <a:srgbClr val="000000"/>
                </a:solidFill>
                <a:latin typeface="Times New Roman"/>
                <a:ea typeface="Times New Roman"/>
                <a:cs typeface="Times New Roman"/>
                <a:sym typeface="Times New Roman"/>
              </a:rPr>
              <a:t> Manage enterprise resources, including finance, vehicle management, and employees.</a:t>
            </a:r>
          </a:p>
        </p:txBody>
      </p:sp>
      <p:grpSp>
        <p:nvGrpSpPr>
          <p:cNvPr id="20" name="Group 20"/>
          <p:cNvGrpSpPr/>
          <p:nvPr/>
        </p:nvGrpSpPr>
        <p:grpSpPr>
          <a:xfrm>
            <a:off x="11106309" y="3251382"/>
            <a:ext cx="7181691" cy="3267265"/>
            <a:chOff x="0" y="0"/>
            <a:chExt cx="2404130" cy="1093744"/>
          </a:xfrm>
        </p:grpSpPr>
        <p:sp>
          <p:nvSpPr>
            <p:cNvPr id="21" name="Freeform 21"/>
            <p:cNvSpPr/>
            <p:nvPr/>
          </p:nvSpPr>
          <p:spPr>
            <a:xfrm>
              <a:off x="0" y="0"/>
              <a:ext cx="2404130" cy="1093744"/>
            </a:xfrm>
            <a:custGeom>
              <a:avLst/>
              <a:gdLst/>
              <a:ahLst/>
              <a:cxnLst/>
              <a:rect l="l" t="t" r="r" b="b"/>
              <a:pathLst>
                <a:path w="2404130" h="1093744">
                  <a:moveTo>
                    <a:pt x="16170" y="0"/>
                  </a:moveTo>
                  <a:lnTo>
                    <a:pt x="2387960" y="0"/>
                  </a:lnTo>
                  <a:cubicBezTo>
                    <a:pt x="2392249" y="0"/>
                    <a:pt x="2396361" y="1704"/>
                    <a:pt x="2399394" y="4736"/>
                  </a:cubicBezTo>
                  <a:cubicBezTo>
                    <a:pt x="2402426" y="7769"/>
                    <a:pt x="2404130" y="11882"/>
                    <a:pt x="2404130" y="16170"/>
                  </a:cubicBezTo>
                  <a:lnTo>
                    <a:pt x="2404130" y="1077574"/>
                  </a:lnTo>
                  <a:cubicBezTo>
                    <a:pt x="2404130" y="1086504"/>
                    <a:pt x="2396890" y="1093744"/>
                    <a:pt x="2387960" y="1093744"/>
                  </a:cubicBezTo>
                  <a:lnTo>
                    <a:pt x="16170" y="1093744"/>
                  </a:lnTo>
                  <a:cubicBezTo>
                    <a:pt x="11882" y="1093744"/>
                    <a:pt x="7769" y="1092040"/>
                    <a:pt x="4736" y="1089008"/>
                  </a:cubicBezTo>
                  <a:cubicBezTo>
                    <a:pt x="1704" y="1085975"/>
                    <a:pt x="0" y="1081862"/>
                    <a:pt x="0" y="1077574"/>
                  </a:cubicBezTo>
                  <a:lnTo>
                    <a:pt x="0" y="16170"/>
                  </a:lnTo>
                  <a:cubicBezTo>
                    <a:pt x="0" y="7240"/>
                    <a:pt x="7240" y="0"/>
                    <a:pt x="16170" y="0"/>
                  </a:cubicBezTo>
                  <a:close/>
                </a:path>
              </a:pathLst>
            </a:custGeom>
            <a:gradFill rotWithShape="1">
              <a:gsLst>
                <a:gs pos="0">
                  <a:srgbClr val="FF66C4">
                    <a:alpha val="100000"/>
                  </a:srgbClr>
                </a:gs>
                <a:gs pos="100000">
                  <a:srgbClr val="FFDE59">
                    <a:alpha val="100000"/>
                  </a:srgbClr>
                </a:gs>
              </a:gsLst>
              <a:lin ang="0"/>
            </a:gradFill>
          </p:spPr>
        </p:sp>
        <p:sp>
          <p:nvSpPr>
            <p:cNvPr id="22" name="TextBox 22"/>
            <p:cNvSpPr txBox="1"/>
            <p:nvPr/>
          </p:nvSpPr>
          <p:spPr>
            <a:xfrm>
              <a:off x="0" y="85725"/>
              <a:ext cx="2404130" cy="1008019"/>
            </a:xfrm>
            <a:prstGeom prst="rect">
              <a:avLst/>
            </a:prstGeom>
          </p:spPr>
          <p:txBody>
            <a:bodyPr lIns="50800" tIns="50800" rIns="50800" bIns="50800" rtlCol="0" anchor="ctr"/>
            <a:lstStyle/>
            <a:p>
              <a:pPr algn="ctr">
                <a:lnSpc>
                  <a:spcPts val="1925"/>
                </a:lnSpc>
              </a:pPr>
              <a:endParaRPr/>
            </a:p>
          </p:txBody>
        </p:sp>
      </p:grpSp>
      <p:sp>
        <p:nvSpPr>
          <p:cNvPr id="23" name="TextBox 23"/>
          <p:cNvSpPr txBox="1"/>
          <p:nvPr/>
        </p:nvSpPr>
        <p:spPr>
          <a:xfrm>
            <a:off x="11195079" y="4473297"/>
            <a:ext cx="755547" cy="771024"/>
          </a:xfrm>
          <a:prstGeom prst="rect">
            <a:avLst/>
          </a:prstGeom>
        </p:spPr>
        <p:txBody>
          <a:bodyPr lIns="0" tIns="0" rIns="0" bIns="0" rtlCol="0" anchor="t">
            <a:spAutoFit/>
          </a:bodyPr>
          <a:lstStyle/>
          <a:p>
            <a:pPr algn="l">
              <a:lnSpc>
                <a:spcPts val="4932"/>
              </a:lnSpc>
            </a:pPr>
            <a:r>
              <a:rPr lang="en-US" sz="5137" spc="-421">
                <a:solidFill>
                  <a:srgbClr val="000000"/>
                </a:solidFill>
                <a:latin typeface="Times New Roman"/>
                <a:ea typeface="Times New Roman"/>
                <a:cs typeface="Times New Roman"/>
                <a:sym typeface="Times New Roman"/>
              </a:rPr>
              <a:t>03.</a:t>
            </a:r>
          </a:p>
        </p:txBody>
      </p:sp>
      <p:sp>
        <p:nvSpPr>
          <p:cNvPr id="24" name="TextBox 24"/>
          <p:cNvSpPr txBox="1"/>
          <p:nvPr/>
        </p:nvSpPr>
        <p:spPr>
          <a:xfrm>
            <a:off x="12022228" y="3466887"/>
            <a:ext cx="6125969" cy="2721955"/>
          </a:xfrm>
          <a:prstGeom prst="rect">
            <a:avLst/>
          </a:prstGeom>
        </p:spPr>
        <p:txBody>
          <a:bodyPr lIns="0" tIns="0" rIns="0" bIns="0" rtlCol="0" anchor="t">
            <a:spAutoFit/>
          </a:bodyPr>
          <a:lstStyle/>
          <a:p>
            <a:pPr marL="0" lvl="0" indent="0" algn="l">
              <a:lnSpc>
                <a:spcPts val="4205"/>
              </a:lnSpc>
              <a:spcBef>
                <a:spcPct val="0"/>
              </a:spcBef>
            </a:pPr>
            <a:r>
              <a:rPr lang="en-US" sz="3115" b="1" spc="49">
                <a:solidFill>
                  <a:srgbClr val="000000"/>
                </a:solidFill>
                <a:latin typeface="Times New Roman Bold"/>
                <a:ea typeface="Times New Roman Bold"/>
                <a:cs typeface="Times New Roman Bold"/>
                <a:sym typeface="Times New Roman Bold"/>
              </a:rPr>
              <a:t>Employee training:</a:t>
            </a:r>
            <a:r>
              <a:rPr lang="en-US" sz="3115" spc="49">
                <a:solidFill>
                  <a:srgbClr val="000000"/>
                </a:solidFill>
                <a:latin typeface="Times New Roman"/>
                <a:ea typeface="Times New Roman"/>
                <a:cs typeface="Times New Roman"/>
                <a:sym typeface="Times New Roman"/>
              </a:rPr>
              <a:t> Ensure that all employees from engineering, maintenance to customer service are trained to use the new IT system.</a:t>
            </a:r>
          </a:p>
        </p:txBody>
      </p:sp>
      <p:grpSp>
        <p:nvGrpSpPr>
          <p:cNvPr id="25" name="Group 25"/>
          <p:cNvGrpSpPr/>
          <p:nvPr/>
        </p:nvGrpSpPr>
        <p:grpSpPr>
          <a:xfrm>
            <a:off x="11106309" y="7008550"/>
            <a:ext cx="7181691" cy="3267265"/>
            <a:chOff x="0" y="0"/>
            <a:chExt cx="2404130" cy="1093744"/>
          </a:xfrm>
        </p:grpSpPr>
        <p:sp>
          <p:nvSpPr>
            <p:cNvPr id="26" name="Freeform 26"/>
            <p:cNvSpPr/>
            <p:nvPr/>
          </p:nvSpPr>
          <p:spPr>
            <a:xfrm>
              <a:off x="0" y="0"/>
              <a:ext cx="2404130" cy="1093744"/>
            </a:xfrm>
            <a:custGeom>
              <a:avLst/>
              <a:gdLst/>
              <a:ahLst/>
              <a:cxnLst/>
              <a:rect l="l" t="t" r="r" b="b"/>
              <a:pathLst>
                <a:path w="2404130" h="1093744">
                  <a:moveTo>
                    <a:pt x="16170" y="0"/>
                  </a:moveTo>
                  <a:lnTo>
                    <a:pt x="2387960" y="0"/>
                  </a:lnTo>
                  <a:cubicBezTo>
                    <a:pt x="2392249" y="0"/>
                    <a:pt x="2396361" y="1704"/>
                    <a:pt x="2399394" y="4736"/>
                  </a:cubicBezTo>
                  <a:cubicBezTo>
                    <a:pt x="2402426" y="7769"/>
                    <a:pt x="2404130" y="11882"/>
                    <a:pt x="2404130" y="16170"/>
                  </a:cubicBezTo>
                  <a:lnTo>
                    <a:pt x="2404130" y="1077574"/>
                  </a:lnTo>
                  <a:cubicBezTo>
                    <a:pt x="2404130" y="1086504"/>
                    <a:pt x="2396890" y="1093744"/>
                    <a:pt x="2387960" y="1093744"/>
                  </a:cubicBezTo>
                  <a:lnTo>
                    <a:pt x="16170" y="1093744"/>
                  </a:lnTo>
                  <a:cubicBezTo>
                    <a:pt x="11882" y="1093744"/>
                    <a:pt x="7769" y="1092040"/>
                    <a:pt x="4736" y="1089008"/>
                  </a:cubicBezTo>
                  <a:cubicBezTo>
                    <a:pt x="1704" y="1085975"/>
                    <a:pt x="0" y="1081862"/>
                    <a:pt x="0" y="1077574"/>
                  </a:cubicBezTo>
                  <a:lnTo>
                    <a:pt x="0" y="16170"/>
                  </a:lnTo>
                  <a:cubicBezTo>
                    <a:pt x="0" y="7240"/>
                    <a:pt x="7240" y="0"/>
                    <a:pt x="16170" y="0"/>
                  </a:cubicBezTo>
                  <a:close/>
                </a:path>
              </a:pathLst>
            </a:custGeom>
            <a:gradFill rotWithShape="1">
              <a:gsLst>
                <a:gs pos="0">
                  <a:srgbClr val="FF66C4">
                    <a:alpha val="100000"/>
                  </a:srgbClr>
                </a:gs>
                <a:gs pos="100000">
                  <a:srgbClr val="FFDE59">
                    <a:alpha val="100000"/>
                  </a:srgbClr>
                </a:gs>
              </a:gsLst>
              <a:lin ang="0"/>
            </a:gradFill>
          </p:spPr>
        </p:sp>
        <p:sp>
          <p:nvSpPr>
            <p:cNvPr id="27" name="TextBox 27"/>
            <p:cNvSpPr txBox="1"/>
            <p:nvPr/>
          </p:nvSpPr>
          <p:spPr>
            <a:xfrm>
              <a:off x="0" y="85725"/>
              <a:ext cx="2404130" cy="1008019"/>
            </a:xfrm>
            <a:prstGeom prst="rect">
              <a:avLst/>
            </a:prstGeom>
          </p:spPr>
          <p:txBody>
            <a:bodyPr lIns="50800" tIns="50800" rIns="50800" bIns="50800" rtlCol="0" anchor="ctr"/>
            <a:lstStyle/>
            <a:p>
              <a:pPr algn="ctr">
                <a:lnSpc>
                  <a:spcPts val="1925"/>
                </a:lnSpc>
              </a:pPr>
              <a:endParaRPr/>
            </a:p>
          </p:txBody>
        </p:sp>
      </p:grpSp>
      <p:sp>
        <p:nvSpPr>
          <p:cNvPr id="28" name="TextBox 28"/>
          <p:cNvSpPr txBox="1"/>
          <p:nvPr/>
        </p:nvSpPr>
        <p:spPr>
          <a:xfrm>
            <a:off x="11133331" y="8261434"/>
            <a:ext cx="755547" cy="771024"/>
          </a:xfrm>
          <a:prstGeom prst="rect">
            <a:avLst/>
          </a:prstGeom>
        </p:spPr>
        <p:txBody>
          <a:bodyPr lIns="0" tIns="0" rIns="0" bIns="0" rtlCol="0" anchor="t">
            <a:spAutoFit/>
          </a:bodyPr>
          <a:lstStyle/>
          <a:p>
            <a:pPr algn="l">
              <a:lnSpc>
                <a:spcPts val="4932"/>
              </a:lnSpc>
            </a:pPr>
            <a:r>
              <a:rPr lang="en-US" sz="5137" spc="-421">
                <a:solidFill>
                  <a:srgbClr val="000000"/>
                </a:solidFill>
                <a:latin typeface="Times New Roman"/>
                <a:ea typeface="Times New Roman"/>
                <a:cs typeface="Times New Roman"/>
                <a:sym typeface="Times New Roman"/>
              </a:rPr>
              <a:t>04.</a:t>
            </a:r>
          </a:p>
        </p:txBody>
      </p:sp>
      <p:sp>
        <p:nvSpPr>
          <p:cNvPr id="29" name="TextBox 29"/>
          <p:cNvSpPr txBox="1"/>
          <p:nvPr/>
        </p:nvSpPr>
        <p:spPr>
          <a:xfrm>
            <a:off x="12022228" y="7224055"/>
            <a:ext cx="6125969" cy="2721955"/>
          </a:xfrm>
          <a:prstGeom prst="rect">
            <a:avLst/>
          </a:prstGeom>
        </p:spPr>
        <p:txBody>
          <a:bodyPr lIns="0" tIns="0" rIns="0" bIns="0" rtlCol="0" anchor="t">
            <a:spAutoFit/>
          </a:bodyPr>
          <a:lstStyle/>
          <a:p>
            <a:pPr marL="0" lvl="0" indent="0" algn="l">
              <a:lnSpc>
                <a:spcPts val="4205"/>
              </a:lnSpc>
              <a:spcBef>
                <a:spcPct val="0"/>
              </a:spcBef>
            </a:pPr>
            <a:r>
              <a:rPr lang="en-US" sz="3115" b="1" spc="49">
                <a:solidFill>
                  <a:srgbClr val="000000"/>
                </a:solidFill>
                <a:latin typeface="Times New Roman Bold"/>
                <a:ea typeface="Times New Roman Bold"/>
                <a:cs typeface="Times New Roman Bold"/>
                <a:sym typeface="Times New Roman Bold"/>
              </a:rPr>
              <a:t>Develop online customer support channels:</a:t>
            </a:r>
            <a:r>
              <a:rPr lang="en-US" sz="3115" spc="49">
                <a:solidFill>
                  <a:srgbClr val="000000"/>
                </a:solidFill>
                <a:latin typeface="Times New Roman"/>
                <a:ea typeface="Times New Roman"/>
                <a:cs typeface="Times New Roman"/>
                <a:sym typeface="Times New Roman"/>
              </a:rPr>
              <a:t> Create communication channels (chatbots, call centers, emails) so that customers can quickly contact when needed.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7651802" y="1270981"/>
            <a:ext cx="10631463" cy="2174782"/>
          </a:xfrm>
          <a:prstGeom prst="rect">
            <a:avLst/>
          </a:prstGeom>
        </p:spPr>
        <p:txBody>
          <a:bodyPr lIns="0" tIns="0" rIns="0" bIns="0" rtlCol="0" anchor="t">
            <a:spAutoFit/>
          </a:bodyPr>
          <a:lstStyle/>
          <a:p>
            <a:pPr marL="0" lvl="0" indent="0" algn="l">
              <a:lnSpc>
                <a:spcPts val="7759"/>
              </a:lnSpc>
              <a:spcBef>
                <a:spcPct val="0"/>
              </a:spcBef>
            </a:pPr>
            <a:r>
              <a:rPr lang="en-US" sz="7999">
                <a:solidFill>
                  <a:srgbClr val="000000"/>
                </a:solidFill>
                <a:latin typeface="Times New Roman"/>
                <a:ea typeface="Times New Roman"/>
                <a:cs typeface="Times New Roman"/>
                <a:sym typeface="Times New Roman"/>
              </a:rPr>
              <a:t>7. Digital marketing strategy</a:t>
            </a:r>
          </a:p>
        </p:txBody>
      </p:sp>
      <p:sp>
        <p:nvSpPr>
          <p:cNvPr id="4" name="Freeform 4"/>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Freeform 7"/>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8" name="Freeform 8"/>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9" name="Freeform 9"/>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0" name="Freeform 10"/>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1" name="Freeform 11"/>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grpSp>
        <p:nvGrpSpPr>
          <p:cNvPr id="12" name="Group 12"/>
          <p:cNvGrpSpPr/>
          <p:nvPr/>
        </p:nvGrpSpPr>
        <p:grpSpPr>
          <a:xfrm>
            <a:off x="0" y="1446681"/>
            <a:ext cx="7154669" cy="2547557"/>
            <a:chOff x="0" y="0"/>
            <a:chExt cx="2395084" cy="852816"/>
          </a:xfrm>
        </p:grpSpPr>
        <p:sp>
          <p:nvSpPr>
            <p:cNvPr id="13" name="Freeform 13"/>
            <p:cNvSpPr/>
            <p:nvPr/>
          </p:nvSpPr>
          <p:spPr>
            <a:xfrm>
              <a:off x="0" y="0"/>
              <a:ext cx="2395084" cy="852816"/>
            </a:xfrm>
            <a:custGeom>
              <a:avLst/>
              <a:gdLst/>
              <a:ahLst/>
              <a:cxnLst/>
              <a:rect l="l" t="t" r="r" b="b"/>
              <a:pathLst>
                <a:path w="2395084" h="852816">
                  <a:moveTo>
                    <a:pt x="16231" y="0"/>
                  </a:moveTo>
                  <a:lnTo>
                    <a:pt x="2378853" y="0"/>
                  </a:lnTo>
                  <a:cubicBezTo>
                    <a:pt x="2387817" y="0"/>
                    <a:pt x="2395084" y="7267"/>
                    <a:pt x="2395084" y="16231"/>
                  </a:cubicBezTo>
                  <a:lnTo>
                    <a:pt x="2395084" y="836584"/>
                  </a:lnTo>
                  <a:cubicBezTo>
                    <a:pt x="2395084" y="845549"/>
                    <a:pt x="2387817" y="852816"/>
                    <a:pt x="2378853" y="852816"/>
                  </a:cubicBezTo>
                  <a:lnTo>
                    <a:pt x="16231" y="852816"/>
                  </a:lnTo>
                  <a:cubicBezTo>
                    <a:pt x="7267" y="852816"/>
                    <a:pt x="0" y="845549"/>
                    <a:pt x="0" y="836584"/>
                  </a:cubicBezTo>
                  <a:lnTo>
                    <a:pt x="0" y="16231"/>
                  </a:lnTo>
                  <a:cubicBezTo>
                    <a:pt x="0" y="7267"/>
                    <a:pt x="7267" y="0"/>
                    <a:pt x="16231" y="0"/>
                  </a:cubicBezTo>
                  <a:close/>
                </a:path>
              </a:pathLst>
            </a:custGeom>
            <a:gradFill rotWithShape="1">
              <a:gsLst>
                <a:gs pos="0">
                  <a:srgbClr val="CDFFD8">
                    <a:alpha val="100000"/>
                  </a:srgbClr>
                </a:gs>
                <a:gs pos="100000">
                  <a:srgbClr val="94B9FF">
                    <a:alpha val="100000"/>
                  </a:srgbClr>
                </a:gs>
              </a:gsLst>
              <a:lin ang="0"/>
            </a:gradFill>
          </p:spPr>
        </p:sp>
        <p:sp>
          <p:nvSpPr>
            <p:cNvPr id="14" name="TextBox 14"/>
            <p:cNvSpPr txBox="1"/>
            <p:nvPr/>
          </p:nvSpPr>
          <p:spPr>
            <a:xfrm>
              <a:off x="0" y="85725"/>
              <a:ext cx="2395084" cy="767091"/>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0" y="2377308"/>
            <a:ext cx="755547" cy="771024"/>
          </a:xfrm>
          <a:prstGeom prst="rect">
            <a:avLst/>
          </a:prstGeom>
        </p:spPr>
        <p:txBody>
          <a:bodyPr lIns="0" tIns="0" rIns="0" bIns="0" rtlCol="0" anchor="t">
            <a:spAutoFit/>
          </a:bodyPr>
          <a:lstStyle/>
          <a:p>
            <a:pPr algn="l">
              <a:lnSpc>
                <a:spcPts val="4932"/>
              </a:lnSpc>
            </a:pPr>
            <a:r>
              <a:rPr lang="en-US" sz="5137" spc="-421">
                <a:solidFill>
                  <a:srgbClr val="000000"/>
                </a:solidFill>
                <a:latin typeface="Times New Roman"/>
                <a:ea typeface="Times New Roman"/>
                <a:cs typeface="Times New Roman"/>
                <a:sym typeface="Times New Roman"/>
              </a:rPr>
              <a:t>01.</a:t>
            </a:r>
          </a:p>
        </p:txBody>
      </p:sp>
      <p:sp>
        <p:nvSpPr>
          <p:cNvPr id="16" name="TextBox 16"/>
          <p:cNvSpPr txBox="1"/>
          <p:nvPr/>
        </p:nvSpPr>
        <p:spPr>
          <a:xfrm>
            <a:off x="1028700" y="1498853"/>
            <a:ext cx="5506108" cy="2423160"/>
          </a:xfrm>
          <a:prstGeom prst="rect">
            <a:avLst/>
          </a:prstGeom>
        </p:spPr>
        <p:txBody>
          <a:bodyPr lIns="0" tIns="0" rIns="0" bIns="0" rtlCol="0" anchor="t">
            <a:spAutoFit/>
          </a:bodyPr>
          <a:lstStyle/>
          <a:p>
            <a:pPr marL="0" lvl="0" indent="0" algn="l">
              <a:lnSpc>
                <a:spcPts val="3779"/>
              </a:lnSpc>
              <a:spcBef>
                <a:spcPct val="0"/>
              </a:spcBef>
            </a:pPr>
            <a:r>
              <a:rPr lang="en-US" sz="2799" b="1" spc="44">
                <a:solidFill>
                  <a:srgbClr val="000000"/>
                </a:solidFill>
                <a:latin typeface="Times New Roman Bold"/>
                <a:ea typeface="Times New Roman Bold"/>
                <a:cs typeface="Times New Roman Bold"/>
                <a:sym typeface="Times New Roman Bold"/>
              </a:rPr>
              <a:t>Use SEO and online advertising:</a:t>
            </a:r>
            <a:r>
              <a:rPr lang="en-US" sz="2799" spc="44">
                <a:solidFill>
                  <a:srgbClr val="000000"/>
                </a:solidFill>
                <a:latin typeface="Times New Roman"/>
                <a:ea typeface="Times New Roman"/>
                <a:cs typeface="Times New Roman"/>
                <a:sym typeface="Times New Roman"/>
              </a:rPr>
              <a:t> Promote websites and mobile applications on digital advertising channels, optimize SEO to increase searchability.</a:t>
            </a:r>
          </a:p>
        </p:txBody>
      </p:sp>
      <p:grpSp>
        <p:nvGrpSpPr>
          <p:cNvPr id="17" name="Group 17"/>
          <p:cNvGrpSpPr/>
          <p:nvPr/>
        </p:nvGrpSpPr>
        <p:grpSpPr>
          <a:xfrm>
            <a:off x="-27022" y="4555210"/>
            <a:ext cx="6983191" cy="2681366"/>
            <a:chOff x="0" y="0"/>
            <a:chExt cx="2337681" cy="897609"/>
          </a:xfrm>
        </p:grpSpPr>
        <p:sp>
          <p:nvSpPr>
            <p:cNvPr id="18" name="Freeform 18"/>
            <p:cNvSpPr/>
            <p:nvPr/>
          </p:nvSpPr>
          <p:spPr>
            <a:xfrm>
              <a:off x="0" y="0"/>
              <a:ext cx="2337681" cy="897609"/>
            </a:xfrm>
            <a:custGeom>
              <a:avLst/>
              <a:gdLst/>
              <a:ahLst/>
              <a:cxnLst/>
              <a:rect l="l" t="t" r="r" b="b"/>
              <a:pathLst>
                <a:path w="2337681" h="897609">
                  <a:moveTo>
                    <a:pt x="16630" y="0"/>
                  </a:moveTo>
                  <a:lnTo>
                    <a:pt x="2321051" y="0"/>
                  </a:lnTo>
                  <a:cubicBezTo>
                    <a:pt x="2325462" y="0"/>
                    <a:pt x="2329691" y="1752"/>
                    <a:pt x="2332810" y="4871"/>
                  </a:cubicBezTo>
                  <a:cubicBezTo>
                    <a:pt x="2335929" y="7989"/>
                    <a:pt x="2337681" y="12219"/>
                    <a:pt x="2337681" y="16630"/>
                  </a:cubicBezTo>
                  <a:lnTo>
                    <a:pt x="2337681" y="880980"/>
                  </a:lnTo>
                  <a:cubicBezTo>
                    <a:pt x="2337681" y="890164"/>
                    <a:pt x="2330235" y="897609"/>
                    <a:pt x="2321051" y="897609"/>
                  </a:cubicBezTo>
                  <a:lnTo>
                    <a:pt x="16630" y="897609"/>
                  </a:lnTo>
                  <a:cubicBezTo>
                    <a:pt x="7445" y="897609"/>
                    <a:pt x="0" y="890164"/>
                    <a:pt x="0" y="880980"/>
                  </a:cubicBezTo>
                  <a:lnTo>
                    <a:pt x="0" y="16630"/>
                  </a:lnTo>
                  <a:cubicBezTo>
                    <a:pt x="0" y="7445"/>
                    <a:pt x="7445" y="0"/>
                    <a:pt x="16630" y="0"/>
                  </a:cubicBezTo>
                  <a:close/>
                </a:path>
              </a:pathLst>
            </a:custGeom>
            <a:gradFill rotWithShape="1">
              <a:gsLst>
                <a:gs pos="0">
                  <a:srgbClr val="CDFFD8">
                    <a:alpha val="100000"/>
                  </a:srgbClr>
                </a:gs>
                <a:gs pos="100000">
                  <a:srgbClr val="94B9FF">
                    <a:alpha val="100000"/>
                  </a:srgbClr>
                </a:gs>
              </a:gsLst>
              <a:lin ang="0"/>
            </a:gradFill>
          </p:spPr>
        </p:sp>
        <p:sp>
          <p:nvSpPr>
            <p:cNvPr id="19" name="TextBox 19"/>
            <p:cNvSpPr txBox="1"/>
            <p:nvPr/>
          </p:nvSpPr>
          <p:spPr>
            <a:xfrm>
              <a:off x="0" y="85725"/>
              <a:ext cx="2337681" cy="811884"/>
            </a:xfrm>
            <a:prstGeom prst="rect">
              <a:avLst/>
            </a:prstGeom>
          </p:spPr>
          <p:txBody>
            <a:bodyPr lIns="50800" tIns="50800" rIns="50800" bIns="50800" rtlCol="0" anchor="ctr"/>
            <a:lstStyle/>
            <a:p>
              <a:pPr algn="ctr">
                <a:lnSpc>
                  <a:spcPts val="1925"/>
                </a:lnSpc>
              </a:pPr>
              <a:endParaRPr/>
            </a:p>
          </p:txBody>
        </p:sp>
      </p:grpSp>
      <p:sp>
        <p:nvSpPr>
          <p:cNvPr id="20" name="TextBox 20"/>
          <p:cNvSpPr txBox="1"/>
          <p:nvPr/>
        </p:nvSpPr>
        <p:spPr>
          <a:xfrm>
            <a:off x="0" y="5515143"/>
            <a:ext cx="755547" cy="771024"/>
          </a:xfrm>
          <a:prstGeom prst="rect">
            <a:avLst/>
          </a:prstGeom>
        </p:spPr>
        <p:txBody>
          <a:bodyPr lIns="0" tIns="0" rIns="0" bIns="0" rtlCol="0" anchor="t">
            <a:spAutoFit/>
          </a:bodyPr>
          <a:lstStyle/>
          <a:p>
            <a:pPr algn="l">
              <a:lnSpc>
                <a:spcPts val="4932"/>
              </a:lnSpc>
            </a:pPr>
            <a:r>
              <a:rPr lang="en-US" sz="5137" spc="-421">
                <a:solidFill>
                  <a:srgbClr val="000000"/>
                </a:solidFill>
                <a:latin typeface="Times New Roman"/>
                <a:ea typeface="Times New Roman"/>
                <a:cs typeface="Times New Roman"/>
                <a:sym typeface="Times New Roman"/>
              </a:rPr>
              <a:t>02.</a:t>
            </a:r>
          </a:p>
        </p:txBody>
      </p:sp>
      <p:sp>
        <p:nvSpPr>
          <p:cNvPr id="21" name="TextBox 21"/>
          <p:cNvSpPr txBox="1"/>
          <p:nvPr/>
        </p:nvSpPr>
        <p:spPr>
          <a:xfrm>
            <a:off x="830201" y="4514620"/>
            <a:ext cx="6125969" cy="2721955"/>
          </a:xfrm>
          <a:prstGeom prst="rect">
            <a:avLst/>
          </a:prstGeom>
        </p:spPr>
        <p:txBody>
          <a:bodyPr lIns="0" tIns="0" rIns="0" bIns="0" rtlCol="0" anchor="t">
            <a:spAutoFit/>
          </a:bodyPr>
          <a:lstStyle/>
          <a:p>
            <a:pPr marL="0" lvl="0" indent="0" algn="l">
              <a:lnSpc>
                <a:spcPts val="4205"/>
              </a:lnSpc>
              <a:spcBef>
                <a:spcPct val="0"/>
              </a:spcBef>
            </a:pPr>
            <a:r>
              <a:rPr lang="en-US" sz="3115" b="1" spc="49">
                <a:solidFill>
                  <a:srgbClr val="000000"/>
                </a:solidFill>
                <a:latin typeface="Times New Roman Bold"/>
                <a:ea typeface="Times New Roman Bold"/>
                <a:cs typeface="Times New Roman Bold"/>
                <a:sym typeface="Times New Roman Bold"/>
              </a:rPr>
              <a:t>Run social media campaigns:</a:t>
            </a:r>
            <a:r>
              <a:rPr lang="en-US" sz="3115" spc="49">
                <a:solidFill>
                  <a:srgbClr val="000000"/>
                </a:solidFill>
                <a:latin typeface="Times New Roman"/>
                <a:ea typeface="Times New Roman"/>
                <a:cs typeface="Times New Roman"/>
                <a:sym typeface="Times New Roman"/>
              </a:rPr>
              <a:t> Take advantage of social networks to promote services, create advertising campaigns to attract young users and tourists.</a:t>
            </a:r>
          </a:p>
        </p:txBody>
      </p:sp>
      <p:grpSp>
        <p:nvGrpSpPr>
          <p:cNvPr id="22" name="Group 22"/>
          <p:cNvGrpSpPr/>
          <p:nvPr/>
        </p:nvGrpSpPr>
        <p:grpSpPr>
          <a:xfrm>
            <a:off x="11175169" y="4555210"/>
            <a:ext cx="7108096" cy="2681366"/>
            <a:chOff x="0" y="0"/>
            <a:chExt cx="2379494" cy="897609"/>
          </a:xfrm>
        </p:grpSpPr>
        <p:sp>
          <p:nvSpPr>
            <p:cNvPr id="23" name="Freeform 23"/>
            <p:cNvSpPr/>
            <p:nvPr/>
          </p:nvSpPr>
          <p:spPr>
            <a:xfrm>
              <a:off x="0" y="0"/>
              <a:ext cx="2379494" cy="897609"/>
            </a:xfrm>
            <a:custGeom>
              <a:avLst/>
              <a:gdLst/>
              <a:ahLst/>
              <a:cxnLst/>
              <a:rect l="l" t="t" r="r" b="b"/>
              <a:pathLst>
                <a:path w="2379494" h="897609">
                  <a:moveTo>
                    <a:pt x="16338" y="0"/>
                  </a:moveTo>
                  <a:lnTo>
                    <a:pt x="2363156" y="0"/>
                  </a:lnTo>
                  <a:cubicBezTo>
                    <a:pt x="2367489" y="0"/>
                    <a:pt x="2371645" y="1721"/>
                    <a:pt x="2374708" y="4785"/>
                  </a:cubicBezTo>
                  <a:cubicBezTo>
                    <a:pt x="2377772" y="7849"/>
                    <a:pt x="2379494" y="12005"/>
                    <a:pt x="2379494" y="16338"/>
                  </a:cubicBezTo>
                  <a:lnTo>
                    <a:pt x="2379494" y="881272"/>
                  </a:lnTo>
                  <a:cubicBezTo>
                    <a:pt x="2379494" y="885605"/>
                    <a:pt x="2377772" y="889760"/>
                    <a:pt x="2374708" y="892824"/>
                  </a:cubicBezTo>
                  <a:cubicBezTo>
                    <a:pt x="2371645" y="895888"/>
                    <a:pt x="2367489" y="897609"/>
                    <a:pt x="2363156" y="897609"/>
                  </a:cubicBezTo>
                  <a:lnTo>
                    <a:pt x="16338" y="897609"/>
                  </a:lnTo>
                  <a:cubicBezTo>
                    <a:pt x="12005" y="897609"/>
                    <a:pt x="7849" y="895888"/>
                    <a:pt x="4785" y="892824"/>
                  </a:cubicBezTo>
                  <a:cubicBezTo>
                    <a:pt x="1721" y="889760"/>
                    <a:pt x="0" y="885605"/>
                    <a:pt x="0" y="881272"/>
                  </a:cubicBezTo>
                  <a:lnTo>
                    <a:pt x="0" y="16338"/>
                  </a:lnTo>
                  <a:cubicBezTo>
                    <a:pt x="0" y="12005"/>
                    <a:pt x="1721" y="7849"/>
                    <a:pt x="4785" y="4785"/>
                  </a:cubicBezTo>
                  <a:cubicBezTo>
                    <a:pt x="7849" y="1721"/>
                    <a:pt x="12005" y="0"/>
                    <a:pt x="16338" y="0"/>
                  </a:cubicBezTo>
                  <a:close/>
                </a:path>
              </a:pathLst>
            </a:custGeom>
            <a:gradFill rotWithShape="1">
              <a:gsLst>
                <a:gs pos="0">
                  <a:srgbClr val="CDFFD8">
                    <a:alpha val="100000"/>
                  </a:srgbClr>
                </a:gs>
                <a:gs pos="100000">
                  <a:srgbClr val="94B9FF">
                    <a:alpha val="100000"/>
                  </a:srgbClr>
                </a:gs>
              </a:gsLst>
              <a:lin ang="0"/>
            </a:gradFill>
          </p:spPr>
        </p:sp>
        <p:sp>
          <p:nvSpPr>
            <p:cNvPr id="24" name="TextBox 24"/>
            <p:cNvSpPr txBox="1"/>
            <p:nvPr/>
          </p:nvSpPr>
          <p:spPr>
            <a:xfrm>
              <a:off x="0" y="85725"/>
              <a:ext cx="2379494" cy="811884"/>
            </a:xfrm>
            <a:prstGeom prst="rect">
              <a:avLst/>
            </a:prstGeom>
          </p:spPr>
          <p:txBody>
            <a:bodyPr lIns="50800" tIns="50800" rIns="50800" bIns="50800" rtlCol="0" anchor="ctr"/>
            <a:lstStyle/>
            <a:p>
              <a:pPr algn="ctr">
                <a:lnSpc>
                  <a:spcPts val="1925"/>
                </a:lnSpc>
              </a:pPr>
              <a:endParaRPr/>
            </a:p>
          </p:txBody>
        </p:sp>
      </p:grpSp>
      <p:sp>
        <p:nvSpPr>
          <p:cNvPr id="25" name="TextBox 25"/>
          <p:cNvSpPr txBox="1"/>
          <p:nvPr/>
        </p:nvSpPr>
        <p:spPr>
          <a:xfrm>
            <a:off x="11175169" y="5515143"/>
            <a:ext cx="755547" cy="771024"/>
          </a:xfrm>
          <a:prstGeom prst="rect">
            <a:avLst/>
          </a:prstGeom>
        </p:spPr>
        <p:txBody>
          <a:bodyPr lIns="0" tIns="0" rIns="0" bIns="0" rtlCol="0" anchor="t">
            <a:spAutoFit/>
          </a:bodyPr>
          <a:lstStyle/>
          <a:p>
            <a:pPr algn="l">
              <a:lnSpc>
                <a:spcPts val="4932"/>
              </a:lnSpc>
            </a:pPr>
            <a:r>
              <a:rPr lang="en-US" sz="5137" spc="-421">
                <a:solidFill>
                  <a:srgbClr val="000000"/>
                </a:solidFill>
                <a:latin typeface="Times New Roman"/>
                <a:ea typeface="Times New Roman"/>
                <a:cs typeface="Times New Roman"/>
                <a:sym typeface="Times New Roman"/>
              </a:rPr>
              <a:t>03.</a:t>
            </a:r>
          </a:p>
        </p:txBody>
      </p:sp>
      <p:sp>
        <p:nvSpPr>
          <p:cNvPr id="26" name="TextBox 26"/>
          <p:cNvSpPr txBox="1"/>
          <p:nvPr/>
        </p:nvSpPr>
        <p:spPr>
          <a:xfrm>
            <a:off x="12157296" y="4514620"/>
            <a:ext cx="6125969" cy="2721955"/>
          </a:xfrm>
          <a:prstGeom prst="rect">
            <a:avLst/>
          </a:prstGeom>
        </p:spPr>
        <p:txBody>
          <a:bodyPr lIns="0" tIns="0" rIns="0" bIns="0" rtlCol="0" anchor="t">
            <a:spAutoFit/>
          </a:bodyPr>
          <a:lstStyle/>
          <a:p>
            <a:pPr marL="0" lvl="0" indent="0" algn="l">
              <a:lnSpc>
                <a:spcPts val="4205"/>
              </a:lnSpc>
              <a:spcBef>
                <a:spcPct val="0"/>
              </a:spcBef>
            </a:pPr>
            <a:r>
              <a:rPr lang="en-US" sz="3115" b="1" spc="49">
                <a:solidFill>
                  <a:srgbClr val="000000"/>
                </a:solidFill>
                <a:latin typeface="Times New Roman Bold"/>
                <a:ea typeface="Times New Roman Bold"/>
                <a:cs typeface="Times New Roman Bold"/>
                <a:sym typeface="Times New Roman Bold"/>
              </a:rPr>
              <a:t>Promotions and point accumulation:</a:t>
            </a:r>
            <a:r>
              <a:rPr lang="en-US" sz="3115" spc="49">
                <a:solidFill>
                  <a:srgbClr val="000000"/>
                </a:solidFill>
                <a:latin typeface="Times New Roman"/>
                <a:ea typeface="Times New Roman"/>
                <a:cs typeface="Times New Roman"/>
                <a:sym typeface="Times New Roman"/>
              </a:rPr>
              <a:t> Build a system of promotions, discounts, and points accumulation for customers through the mobile application.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823</Words>
  <Application>Microsoft Office PowerPoint</Application>
  <PresentationFormat>Custom</PresentationFormat>
  <Paragraphs>50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Times New Roman</vt:lpstr>
      <vt:lpstr>DM Sans Italics</vt:lpstr>
      <vt:lpstr>DM Sans</vt:lpstr>
      <vt:lpstr>Arial</vt:lpstr>
      <vt:lpstr>Times New Roman Bold</vt:lpstr>
      <vt:lpstr>DM Sans Bold</vt:lpstr>
      <vt:lpstr>Calibri</vt:lpstr>
      <vt:lpstr>Times New Roman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01</dc:title>
  <cp:lastModifiedBy>Việt Hoàng Nguyễn Đình</cp:lastModifiedBy>
  <cp:revision>2</cp:revision>
  <dcterms:created xsi:type="dcterms:W3CDTF">2006-08-16T00:00:00Z</dcterms:created>
  <dcterms:modified xsi:type="dcterms:W3CDTF">2024-10-06T20:03:13Z</dcterms:modified>
  <dc:identifier>DAGSzyJnvk4</dc:identifier>
</cp:coreProperties>
</file>