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9.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1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20.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19.xml"/>
  <Override ContentType="application/vnd.openxmlformats-officedocument.theme+xml" PartName="/ppt/theme/theme3.xml"/>
  <Override ContentType="application/vnd.openxmlformats-officedocument.theme+xml" PartName="/ppt/theme/theme20.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1.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 id="2147483652" r:id="rId6"/>
    <p:sldMasterId id="2147483666" r:id="rId7"/>
    <p:sldMasterId id="2147483668" r:id="rId8"/>
    <p:sldMasterId id="2147483670" r:id="rId9"/>
    <p:sldMasterId id="2147483672" r:id="rId10"/>
    <p:sldMasterId id="2147483673" r:id="rId11"/>
    <p:sldMasterId id="2147483687" r:id="rId12"/>
    <p:sldMasterId id="2147483689" r:id="rId13"/>
    <p:sldMasterId id="2147483691" r:id="rId14"/>
    <p:sldMasterId id="2147483693" r:id="rId15"/>
    <p:sldMasterId id="2147483695" r:id="rId16"/>
    <p:sldMasterId id="2147483697" r:id="rId17"/>
    <p:sldMasterId id="2147483699" r:id="rId18"/>
    <p:sldMasterId id="2147483701" r:id="rId19"/>
    <p:sldMasterId id="2147483703" r:id="rId20"/>
    <p:sldMasterId id="2147483705" r:id="rId21"/>
    <p:sldMasterId id="2147483707" r:id="rId22"/>
    <p:sldMasterId id="2147483709" r:id="rId23"/>
  </p:sldMasterIdLst>
  <p:notesMasterIdLst>
    <p:notesMasterId r:id="rId24"/>
  </p:notes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276" r:id="rId45"/>
    <p:sldId id="277" r:id="rId46"/>
    <p:sldId id="278" r:id="rId47"/>
    <p:sldId id="279" r:id="rId48"/>
    <p:sldId id="280" r:id="rId49"/>
    <p:sldId id="281" r:id="rId50"/>
    <p:sldId id="282" r:id="rId51"/>
    <p:sldId id="283" r:id="rId52"/>
    <p:sldId id="284" r:id="rId53"/>
    <p:sldId id="285" r:id="rId54"/>
    <p:sldId id="286" r:id="rId55"/>
    <p:sldId id="287" r:id="rId56"/>
    <p:sldId id="288" r:id="rId57"/>
    <p:sldId id="289" r:id="rId58"/>
    <p:sldId id="290" r:id="rId59"/>
    <p:sldId id="291" r:id="rId60"/>
    <p:sldId id="292" r:id="rId61"/>
    <p:sldId id="293" r:id="rId62"/>
    <p:sldId id="294" r:id="rId63"/>
    <p:sldId id="295" r:id="rId64"/>
    <p:sldId id="296" r:id="rId65"/>
    <p:sldId id="297" r:id="rId66"/>
    <p:sldId id="298" r:id="rId67"/>
    <p:sldId id="299" r:id="rId68"/>
    <p:sldId id="300" r:id="rId69"/>
    <p:sldId id="301" r:id="rId70"/>
    <p:sldId id="302" r:id="rId71"/>
    <p:sldId id="303" r:id="rId72"/>
    <p:sldId id="304" r:id="rId73"/>
    <p:sldId id="305" r:id="rId74"/>
    <p:sldId id="306" r:id="rId75"/>
    <p:sldId id="307" r:id="rId76"/>
    <p:sldId id="308" r:id="rId7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78" roundtripDataSignature="AMtx7migOkA1xkVpTvLovhuukfopmkcq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16.xml"/><Relationship Id="rId42" Type="http://schemas.openxmlformats.org/officeDocument/2006/relationships/slide" Target="slides/slide18.xml"/><Relationship Id="rId41" Type="http://schemas.openxmlformats.org/officeDocument/2006/relationships/slide" Target="slides/slide17.xml"/><Relationship Id="rId44" Type="http://schemas.openxmlformats.org/officeDocument/2006/relationships/slide" Target="slides/slide20.xml"/><Relationship Id="rId43" Type="http://schemas.openxmlformats.org/officeDocument/2006/relationships/slide" Target="slides/slide19.xml"/><Relationship Id="rId46" Type="http://schemas.openxmlformats.org/officeDocument/2006/relationships/slide" Target="slides/slide22.xml"/><Relationship Id="rId45" Type="http://schemas.openxmlformats.org/officeDocument/2006/relationships/slide" Target="slides/slide21.xml"/><Relationship Id="rId1" Type="http://schemas.openxmlformats.org/officeDocument/2006/relationships/theme" Target="theme/theme19.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24.xml"/><Relationship Id="rId47" Type="http://schemas.openxmlformats.org/officeDocument/2006/relationships/slide" Target="slides/slide23.xml"/><Relationship Id="rId49" Type="http://schemas.openxmlformats.org/officeDocument/2006/relationships/slide" Target="slides/slide25.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slide" Target="slides/slide49.xml"/><Relationship Id="rId72" Type="http://schemas.openxmlformats.org/officeDocument/2006/relationships/slide" Target="slides/slide48.xml"/><Relationship Id="rId31" Type="http://schemas.openxmlformats.org/officeDocument/2006/relationships/slide" Target="slides/slide7.xml"/><Relationship Id="rId75" Type="http://schemas.openxmlformats.org/officeDocument/2006/relationships/slide" Target="slides/slide51.xml"/><Relationship Id="rId30" Type="http://schemas.openxmlformats.org/officeDocument/2006/relationships/slide" Target="slides/slide6.xml"/><Relationship Id="rId74" Type="http://schemas.openxmlformats.org/officeDocument/2006/relationships/slide" Target="slides/slide50.xml"/><Relationship Id="rId33" Type="http://schemas.openxmlformats.org/officeDocument/2006/relationships/slide" Target="slides/slide9.xml"/><Relationship Id="rId77" Type="http://schemas.openxmlformats.org/officeDocument/2006/relationships/slide" Target="slides/slide53.xml"/><Relationship Id="rId32" Type="http://schemas.openxmlformats.org/officeDocument/2006/relationships/slide" Target="slides/slide8.xml"/><Relationship Id="rId76" Type="http://schemas.openxmlformats.org/officeDocument/2006/relationships/slide" Target="slides/slide52.xml"/><Relationship Id="rId35" Type="http://schemas.openxmlformats.org/officeDocument/2006/relationships/slide" Target="slides/slide11.xml"/><Relationship Id="rId34" Type="http://schemas.openxmlformats.org/officeDocument/2006/relationships/slide" Target="slides/slide10.xml"/><Relationship Id="rId78" Type="http://customschemas.google.com/relationships/presentationmetadata" Target="metadata"/><Relationship Id="rId71" Type="http://schemas.openxmlformats.org/officeDocument/2006/relationships/slide" Target="slides/slide47.xml"/><Relationship Id="rId70" Type="http://schemas.openxmlformats.org/officeDocument/2006/relationships/slide" Target="slides/slide46.xml"/><Relationship Id="rId37" Type="http://schemas.openxmlformats.org/officeDocument/2006/relationships/slide" Target="slides/slide13.xml"/><Relationship Id="rId36" Type="http://schemas.openxmlformats.org/officeDocument/2006/relationships/slide" Target="slides/slide12.xml"/><Relationship Id="rId39" Type="http://schemas.openxmlformats.org/officeDocument/2006/relationships/slide" Target="slides/slide15.xml"/><Relationship Id="rId38" Type="http://schemas.openxmlformats.org/officeDocument/2006/relationships/slide" Target="slides/slide14.xml"/><Relationship Id="rId62" Type="http://schemas.openxmlformats.org/officeDocument/2006/relationships/slide" Target="slides/slide38.xml"/><Relationship Id="rId61" Type="http://schemas.openxmlformats.org/officeDocument/2006/relationships/slide" Target="slides/slide37.xml"/><Relationship Id="rId20" Type="http://schemas.openxmlformats.org/officeDocument/2006/relationships/slideMaster" Target="slideMasters/slideMaster17.xml"/><Relationship Id="rId64" Type="http://schemas.openxmlformats.org/officeDocument/2006/relationships/slide" Target="slides/slide40.xml"/><Relationship Id="rId63" Type="http://schemas.openxmlformats.org/officeDocument/2006/relationships/slide" Target="slides/slide39.xml"/><Relationship Id="rId22" Type="http://schemas.openxmlformats.org/officeDocument/2006/relationships/slideMaster" Target="slideMasters/slideMaster19.xml"/><Relationship Id="rId66" Type="http://schemas.openxmlformats.org/officeDocument/2006/relationships/slide" Target="slides/slide42.xml"/><Relationship Id="rId21" Type="http://schemas.openxmlformats.org/officeDocument/2006/relationships/slideMaster" Target="slideMasters/slideMaster18.xml"/><Relationship Id="rId65" Type="http://schemas.openxmlformats.org/officeDocument/2006/relationships/slide" Target="slides/slide41.xml"/><Relationship Id="rId24" Type="http://schemas.openxmlformats.org/officeDocument/2006/relationships/notesMaster" Target="notesMasters/notesMaster1.xml"/><Relationship Id="rId68" Type="http://schemas.openxmlformats.org/officeDocument/2006/relationships/slide" Target="slides/slide44.xml"/><Relationship Id="rId23" Type="http://schemas.openxmlformats.org/officeDocument/2006/relationships/slideMaster" Target="slideMasters/slideMaster20.xml"/><Relationship Id="rId67" Type="http://schemas.openxmlformats.org/officeDocument/2006/relationships/slide" Target="slides/slide43.xml"/><Relationship Id="rId60" Type="http://schemas.openxmlformats.org/officeDocument/2006/relationships/slide" Target="slides/slide36.xml"/><Relationship Id="rId26" Type="http://schemas.openxmlformats.org/officeDocument/2006/relationships/slide" Target="slides/slide2.xml"/><Relationship Id="rId25" Type="http://schemas.openxmlformats.org/officeDocument/2006/relationships/slide" Target="slides/slide1.xml"/><Relationship Id="rId69" Type="http://schemas.openxmlformats.org/officeDocument/2006/relationships/slide" Target="slides/slide45.xml"/><Relationship Id="rId28" Type="http://schemas.openxmlformats.org/officeDocument/2006/relationships/slide" Target="slides/slide4.xml"/><Relationship Id="rId27" Type="http://schemas.openxmlformats.org/officeDocument/2006/relationships/slide" Target="slides/slide3.xml"/><Relationship Id="rId29" Type="http://schemas.openxmlformats.org/officeDocument/2006/relationships/slide" Target="slides/slide5.xml"/><Relationship Id="rId51" Type="http://schemas.openxmlformats.org/officeDocument/2006/relationships/slide" Target="slides/slide27.xml"/><Relationship Id="rId50" Type="http://schemas.openxmlformats.org/officeDocument/2006/relationships/slide" Target="slides/slide26.xml"/><Relationship Id="rId53" Type="http://schemas.openxmlformats.org/officeDocument/2006/relationships/slide" Target="slides/slide29.xml"/><Relationship Id="rId52" Type="http://schemas.openxmlformats.org/officeDocument/2006/relationships/slide" Target="slides/slide28.xml"/><Relationship Id="rId11" Type="http://schemas.openxmlformats.org/officeDocument/2006/relationships/slideMaster" Target="slideMasters/slideMaster8.xml"/><Relationship Id="rId55" Type="http://schemas.openxmlformats.org/officeDocument/2006/relationships/slide" Target="slides/slide31.xml"/><Relationship Id="rId10" Type="http://schemas.openxmlformats.org/officeDocument/2006/relationships/slideMaster" Target="slideMasters/slideMaster7.xml"/><Relationship Id="rId54" Type="http://schemas.openxmlformats.org/officeDocument/2006/relationships/slide" Target="slides/slide30.xml"/><Relationship Id="rId13" Type="http://schemas.openxmlformats.org/officeDocument/2006/relationships/slideMaster" Target="slideMasters/slideMaster10.xml"/><Relationship Id="rId57" Type="http://schemas.openxmlformats.org/officeDocument/2006/relationships/slide" Target="slides/slide33.xml"/><Relationship Id="rId12" Type="http://schemas.openxmlformats.org/officeDocument/2006/relationships/slideMaster" Target="slideMasters/slideMaster9.xml"/><Relationship Id="rId56" Type="http://schemas.openxmlformats.org/officeDocument/2006/relationships/slide" Target="slides/slide32.xml"/><Relationship Id="rId15" Type="http://schemas.openxmlformats.org/officeDocument/2006/relationships/slideMaster" Target="slideMasters/slideMaster12.xml"/><Relationship Id="rId59" Type="http://schemas.openxmlformats.org/officeDocument/2006/relationships/slide" Target="slides/slide35.xml"/><Relationship Id="rId14" Type="http://schemas.openxmlformats.org/officeDocument/2006/relationships/slideMaster" Target="slideMasters/slideMaster11.xml"/><Relationship Id="rId58" Type="http://schemas.openxmlformats.org/officeDocument/2006/relationships/slide" Target="slides/slide34.xml"/><Relationship Id="rId17" Type="http://schemas.openxmlformats.org/officeDocument/2006/relationships/slideMaster" Target="slideMasters/slideMaster14.xml"/><Relationship Id="rId16" Type="http://schemas.openxmlformats.org/officeDocument/2006/relationships/slideMaster" Target="slideMasters/slideMaster13.xml"/><Relationship Id="rId19" Type="http://schemas.openxmlformats.org/officeDocument/2006/relationships/slideMaster" Target="slideMasters/slideMaster16.xml"/><Relationship Id="rId18" Type="http://schemas.openxmlformats.org/officeDocument/2006/relationships/slideMaster" Target="slideMasters/slideMaster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us.lrd.yahoo.com/SIG=10t501dfe/**http://www.payscale.com/"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archcio-midmarket.techtarget.com/definition/CPU" TargetMode="External"/><Relationship Id="rId3" Type="http://schemas.openxmlformats.org/officeDocument/2006/relationships/hyperlink" Target="http://whatis.techtarget.com/definition/server" TargetMode="External"/><Relationship Id="rId4" Type="http://schemas.openxmlformats.org/officeDocument/2006/relationships/hyperlink" Target="http://searchmobilecomputing.techtarget.com/definition/peripheral" TargetMode="External"/><Relationship Id="rId5" Type="http://schemas.openxmlformats.org/officeDocument/2006/relationships/hyperlink" Target="http://searchdatacenter.techtarget.com/definition/e-waste"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4" name="Google Shape;404;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Explain that the distribution of computing power across smaller, less expensive machines enabled by client/server computing is in part responsible for the drastic increase in computing power and applications throughout the firm. Prior to small, less expensive server computers, computing power had to purchased in large blocks at great expense. With client/server computing, you can grow your firm’s inventory of computers gradually, over time, to meet current demand. </a:t>
            </a:r>
            <a:endParaRPr/>
          </a:p>
        </p:txBody>
      </p:sp>
      <p:sp>
        <p:nvSpPr>
          <p:cNvPr id="405" name="Google Shape;405;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3" name="Google Shape;413;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Variants of Moore’s Law include: the number of transistors on a chip doubles ever 18 months; computing power doubles every 18 months; and the price of computing falls by half every 18 months. Explain to students that even now, this trend is likely to continue, with transistors reaching the sizes of viruses, the smallest form of life.</a:t>
            </a:r>
            <a:endParaRPr/>
          </a:p>
          <a:p>
            <a:pPr indent="0" lvl="0" marL="0" rtl="0" algn="l">
              <a:spcBef>
                <a:spcPts val="0"/>
              </a:spcBef>
              <a:spcAft>
                <a:spcPts val="0"/>
              </a:spcAft>
              <a:buNone/>
            </a:pPr>
            <a:r>
              <a:t/>
            </a:r>
            <a:endParaRPr/>
          </a:p>
        </p:txBody>
      </p:sp>
      <p:sp>
        <p:nvSpPr>
          <p:cNvPr id="414" name="Google Shape;414;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0" name="Google Shape;420;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At what point, if any, do students believe that the doubling trend of Moore’s Law might come to an end? Ask them to speculate and give reasons for their answers.</a:t>
            </a:r>
            <a:endParaRPr/>
          </a:p>
        </p:txBody>
      </p:sp>
      <p:sp>
        <p:nvSpPr>
          <p:cNvPr id="421" name="Google Shape;421;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9" name="Google Shape;429;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What do students think the implications of such drastically reduced costs of computer chips might be in the future? Explain the connection to concepts such as the digital divide and cloud computing.</a:t>
            </a:r>
            <a:endParaRPr/>
          </a:p>
        </p:txBody>
      </p:sp>
      <p:sp>
        <p:nvSpPr>
          <p:cNvPr id="430" name="Google Shape;430;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8" name="Google Shape;438;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Nanotechnology is used to create transistors of the tiny size previously mentioned. Can students describe any other applications of this type of technology (for example, medical)?</a:t>
            </a:r>
            <a:endParaRPr/>
          </a:p>
        </p:txBody>
      </p:sp>
      <p:sp>
        <p:nvSpPr>
          <p:cNvPr id="439" name="Google Shape;439;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7" name="Google Shape;447;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Explain the importance of the exponential growth in hard drive capacity, which is that the world is producing an increasing amount of digital information requiring storage each year as well. Fortunately, the cost of storing that information is decreasing at an even quicker rate. Explain that this figure displays the number of kilobytes of data that can be stored with one dollar. Point out that the Y axis is greatly compressed to display the doubling effect, and that if it weren’t, the increase from year to year would become increasingly enormous.</a:t>
            </a:r>
            <a:endParaRPr/>
          </a:p>
          <a:p>
            <a:pPr indent="0" lvl="0" marL="0" rtl="0" algn="l">
              <a:spcBef>
                <a:spcPts val="0"/>
              </a:spcBef>
              <a:spcAft>
                <a:spcPts val="0"/>
              </a:spcAft>
              <a:buNone/>
            </a:pPr>
            <a:r>
              <a:t/>
            </a:r>
            <a:endParaRPr/>
          </a:p>
        </p:txBody>
      </p:sp>
      <p:sp>
        <p:nvSpPr>
          <p:cNvPr id="448" name="Google Shape;448;p1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6" name="Google Shape;456;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Ask students to explain the implications of Metcalfe’s law to social networks, such as Facebook and MySpace. Do they agree that the more members are using the site, the value of being a member and the usefulness of the site grows? Do people make “new friends” on a social site or hang out with their existing friends mostly? </a:t>
            </a:r>
            <a:endParaRPr/>
          </a:p>
        </p:txBody>
      </p:sp>
      <p:sp>
        <p:nvSpPr>
          <p:cNvPr id="457" name="Google Shape;457;p1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3" name="Google Shape;463;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Are students aware of any friends or family that do not have Internet access? You might ask them to remember “life before the Internet”, if possible, to underscore the magnitude of how far communication and computing has come over time. You might ask students to guess how fast (slow) were the telephone modems used by most Internet users in 1990s. Fifty-six kbps was the fastest telephone modem which is about 1/20</a:t>
            </a:r>
            <a:r>
              <a:rPr baseline="30000" lang="en-US"/>
              <a:t>th</a:t>
            </a:r>
            <a:r>
              <a:rPr lang="en-US"/>
              <a:t> of a megabit per second. Most cable Internet to the home today is running at 2 to 4 mbps, forty to fifty times faster than telephone modems. </a:t>
            </a:r>
            <a:endParaRPr/>
          </a:p>
          <a:p>
            <a:pPr indent="0" lvl="0" marL="0" rtl="0" algn="l">
              <a:spcBef>
                <a:spcPts val="0"/>
              </a:spcBef>
              <a:spcAft>
                <a:spcPts val="0"/>
              </a:spcAft>
              <a:buNone/>
            </a:pPr>
            <a:r>
              <a:t/>
            </a:r>
            <a:endParaRPr/>
          </a:p>
        </p:txBody>
      </p:sp>
      <p:sp>
        <p:nvSpPr>
          <p:cNvPr id="464" name="Google Shape;464;p1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0" name="Google Shape;470;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Emphasize to students how close the communication cost per kilobit has come to an infinitesimal number (nearly 0) since 1995. What implications does this have for the number of people using the Internet? You could once again relate this to the digital divide and emphasize that even now a significant portion of the world lacks access to the Internet and other services, though it has more to do with reasons of insufficient infrastructure than Internet communication costs. One implication: it costs no more to move a gigabyte from New York to San Francisco than it does to move the same amount of information from the top of a building to the basement. This means that data no longer needs to be located “close by” the user.</a:t>
            </a:r>
            <a:endParaRPr/>
          </a:p>
        </p:txBody>
      </p:sp>
      <p:sp>
        <p:nvSpPr>
          <p:cNvPr id="471" name="Google Shape;471;p1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9" name="Google Shape;479;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What might today’s enterprise infrastructure and Internet have been like without widespread and universal standards, such as Windows, Microsoft Office, Unix, and Ethernet? (Greatly decreased efficiency and confusion, inability to develop innovative products everyone can use based on a single standard, etc.)</a:t>
            </a:r>
            <a:endParaRPr/>
          </a:p>
        </p:txBody>
      </p:sp>
      <p:sp>
        <p:nvSpPr>
          <p:cNvPr id="480" name="Google Shape;480;p1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2" name="Google Shape;342;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Are students familiar with any of the trends in hardware or software platforms? Do they see the iPhone/iPad for instance as a device, a computing platform, or a just a telephone? They might be familiar with developments such as Facebook’s Application platform, where developers can design games and activities for use within Facebook itself. Also recall that cloud computing has been mentioned in earlier chapters, so students should be able to point to that as a contemporary hardware platform trend.</a:t>
            </a:r>
            <a:endParaRPr/>
          </a:p>
        </p:txBody>
      </p:sp>
      <p:sp>
        <p:nvSpPr>
          <p:cNvPr id="343" name="Google Shape;343;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6" name="Google Shape;486;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upcoming slides will go over each component in more detail.</a:t>
            </a:r>
            <a:endParaRPr/>
          </a:p>
          <a:p>
            <a:pPr indent="0" lvl="0" marL="0" rtl="0" algn="l">
              <a:spcBef>
                <a:spcPts val="0"/>
              </a:spcBef>
              <a:spcAft>
                <a:spcPts val="0"/>
              </a:spcAft>
              <a:buNone/>
            </a:pPr>
            <a:r>
              <a:t/>
            </a:r>
            <a:endParaRPr/>
          </a:p>
        </p:txBody>
      </p:sp>
      <p:sp>
        <p:nvSpPr>
          <p:cNvPr id="487" name="Google Shape;487;p2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3" name="Google Shape;493;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Ask students to take a look at the example companies that appear under each heading. What companies appear repeatedly? How many items are unfamiliar?</a:t>
            </a:r>
            <a:endParaRPr/>
          </a:p>
          <a:p>
            <a:pPr indent="0" lvl="0" marL="0" rtl="0" algn="l">
              <a:spcBef>
                <a:spcPts val="0"/>
              </a:spcBef>
              <a:spcAft>
                <a:spcPts val="0"/>
              </a:spcAft>
              <a:buNone/>
            </a:pPr>
            <a:r>
              <a:t/>
            </a:r>
            <a:endParaRPr/>
          </a:p>
        </p:txBody>
      </p:sp>
      <p:sp>
        <p:nvSpPr>
          <p:cNvPr id="494" name="Google Shape;494;p2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2" name="Google Shape;502;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To give students an idea of the size of the market for computer hardware, in 2013, firms worldwide will spend $448 billion on computer hardware.</a:t>
            </a:r>
            <a:endParaRPr/>
          </a:p>
        </p:txBody>
      </p:sp>
      <p:sp>
        <p:nvSpPr>
          <p:cNvPr id="503" name="Google Shape;503;p2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9" name="Google Shape;509;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Emphasize Microsoft’s traditional dominance in operating systems and explain that it is the most important reason for their success to date. The market for enterprise software applications is approximately $250 billion dollars. These applications are considered to be part of IT infrastructure. Traditionally, large firms were the most prominent users of enterprise software, but firms such as Microsoft are trying to move into the untapped market of small- and medium-size businesses that might benefit from less expansive versions of the same software. Today, the proliferation of operating systems for smartphones and tablet computers (mostly iOS and Android) are mounting a challenge to Microsoft’s dominance which depends heavily on the continued existence of personal computers.  </a:t>
            </a:r>
            <a:endParaRPr/>
          </a:p>
          <a:p>
            <a:pPr indent="0" lvl="0" marL="0" rtl="0" algn="l">
              <a:spcBef>
                <a:spcPts val="0"/>
              </a:spcBef>
              <a:spcAft>
                <a:spcPts val="0"/>
              </a:spcAft>
              <a:buNone/>
            </a:pPr>
            <a:r>
              <a:t/>
            </a:r>
            <a:endParaRPr/>
          </a:p>
        </p:txBody>
      </p:sp>
      <p:sp>
        <p:nvSpPr>
          <p:cNvPr id="510" name="Google Shape;510;p2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6" name="Google Shape;516;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Remind students that the amount of new information in the world is doubling every three years, driving the need for more efficient data management and storage.</a:t>
            </a:r>
            <a:endParaRPr/>
          </a:p>
          <a:p>
            <a:pPr indent="0" lvl="0" marL="0" rtl="0" algn="l">
              <a:spcBef>
                <a:spcPts val="0"/>
              </a:spcBef>
              <a:spcAft>
                <a:spcPts val="0"/>
              </a:spcAft>
              <a:buNone/>
            </a:pPr>
            <a:r>
              <a:t/>
            </a:r>
            <a:endParaRPr/>
          </a:p>
        </p:txBody>
      </p:sp>
      <p:sp>
        <p:nvSpPr>
          <p:cNvPr id="517" name="Google Shape;517;p2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3" name="Google Shape;523;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Firms spend $400 billion a year on telecommunications hardware and a $1.7 billion on telecommunications services.</a:t>
            </a:r>
            <a:endParaRPr/>
          </a:p>
        </p:txBody>
      </p:sp>
      <p:sp>
        <p:nvSpPr>
          <p:cNvPr id="524" name="Google Shape;524;p2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0" name="Google Shape;530;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Internet platforms are yet another area where Microsoft is featured prominently. Students at this point should be able to appreciate the sheer size of the company. The trend since the late 1990s has been to reduce the number of servers by increasing their size and power. Dell, HP/Compaq, and IBM have been the beneficiaries of this trend. Multi-core processors and blade servers are two ways in which server power can be radically increased without increasing the footprint or the power requirements.</a:t>
            </a:r>
            <a:endParaRPr/>
          </a:p>
          <a:p>
            <a:pPr indent="0" lvl="0" marL="0" rtl="0" algn="l">
              <a:spcBef>
                <a:spcPts val="0"/>
              </a:spcBef>
              <a:spcAft>
                <a:spcPts val="0"/>
              </a:spcAft>
              <a:buNone/>
            </a:pPr>
            <a:r>
              <a:t/>
            </a:r>
            <a:endParaRPr/>
          </a:p>
        </p:txBody>
      </p:sp>
      <p:sp>
        <p:nvSpPr>
          <p:cNvPr id="531" name="Google Shape;531;p2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7" name="Google Shape;537;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Implementing new infrastructure requires significant changes in business processes and procedures, training and education, and software integration. This is a task that firms struggle to achieve on their own, which drives the need for these services. The MIS course provides students with an excellent background to be a business systems consultant. Most business consulting today involves developing business processes and supporting systems. You might visit a job/career site in class to review the kinds of jobs available to students with IS or MIS majors. One recent report (2010) found that MIS majors were the most satisfied group of college graduates because their education led directly to a job! The survey, which was conducted by </a:t>
            </a:r>
            <a:r>
              <a:rPr lang="en-US" u="sng">
                <a:solidFill>
                  <a:srgbClr val="000000"/>
                </a:solidFill>
                <a:hlinkClick r:id="rId2">
                  <a:extLst>
                    <a:ext uri="{A12FA001-AC4F-418D-AE19-62706E023703}">
                      <ahyp:hlinkClr val="tx"/>
                    </a:ext>
                  </a:extLst>
                </a:hlinkClick>
              </a:rPr>
              <a:t>PayScale.com</a:t>
            </a:r>
            <a:r>
              <a:rPr lang="en-US"/>
              <a:t> and reported in the </a:t>
            </a:r>
            <a:r>
              <a:rPr i="1" lang="en-US"/>
              <a:t>Wall Street Journal </a:t>
            </a:r>
            <a:r>
              <a:rPr lang="en-US"/>
              <a:t>October 12, 2010, found 54% of MIS majors were very satisfied with their majors. Psychology majors at 26% were the least satisfied.  </a:t>
            </a:r>
            <a:endParaRPr/>
          </a:p>
          <a:p>
            <a:pPr indent="0" lvl="0" marL="0" rtl="0" algn="l">
              <a:spcBef>
                <a:spcPts val="0"/>
              </a:spcBef>
              <a:spcAft>
                <a:spcPts val="0"/>
              </a:spcAft>
              <a:buNone/>
            </a:pPr>
            <a:r>
              <a:t/>
            </a:r>
            <a:endParaRPr/>
          </a:p>
        </p:txBody>
      </p:sp>
      <p:sp>
        <p:nvSpPr>
          <p:cNvPr id="538" name="Google Shape;538;p2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4" name="Google Shape;544;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Business computing is increasingly moving from PCs and desktops to mobile devices, and managers are increasingly using these to coordinate work and communicate with employees. Students may think the smartphone they own is just a phone, or music player, but for businesses it is becoming an important management tool. Ask students for examples of how they are using smartphones in their business or work. </a:t>
            </a:r>
            <a:endParaRPr/>
          </a:p>
          <a:p>
            <a:pPr indent="0" lvl="0" marL="0" rtl="0" algn="l">
              <a:spcBef>
                <a:spcPts val="0"/>
              </a:spcBef>
              <a:spcAft>
                <a:spcPts val="0"/>
              </a:spcAft>
              <a:buNone/>
            </a:pPr>
            <a:r>
              <a:t/>
            </a:r>
            <a:endParaRPr/>
          </a:p>
        </p:txBody>
      </p:sp>
      <p:sp>
        <p:nvSpPr>
          <p:cNvPr id="545" name="Google Shape;545;p2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1" name="Google Shape;551;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the past, IT departments in large firms dictated to their employees what kinds of devices they could use, both on site and off site while traveling. Increasingly, employees are telling the IT department what tools they want to use, and demanding that IT support these tools.  </a:t>
            </a:r>
            <a:endParaRPr/>
          </a:p>
        </p:txBody>
      </p:sp>
      <p:sp>
        <p:nvSpPr>
          <p:cNvPr id="552" name="Google Shape;552;p2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D0D0D"/>
              </a:buClr>
              <a:buSzPts val="1800"/>
              <a:buNone/>
            </a:pPr>
            <a:r>
              <a:rPr lang="en-US">
                <a:solidFill>
                  <a:srgbClr val="0D0D0D"/>
                </a:solidFill>
              </a:rPr>
              <a:t>unwieldy : khó sử dụng</a:t>
            </a:r>
            <a:endParaRPr/>
          </a:p>
          <a:p>
            <a:pPr indent="0" lvl="0" marL="0" rtl="0" algn="l">
              <a:spcBef>
                <a:spcPts val="0"/>
              </a:spcBef>
              <a:spcAft>
                <a:spcPts val="0"/>
              </a:spcAft>
              <a:buClr>
                <a:srgbClr val="0D0D0D"/>
              </a:buClr>
              <a:buSzPts val="1800"/>
              <a:buNone/>
            </a:pPr>
            <a:r>
              <a:rPr lang="en-US">
                <a:solidFill>
                  <a:srgbClr val="0D0D0D"/>
                </a:solidFill>
              </a:rPr>
              <a:t>Diminishing: Giảm dần</a:t>
            </a:r>
            <a:endParaRPr/>
          </a:p>
          <a:p>
            <a:pPr indent="0" lvl="0" marL="0" rtl="0" algn="l">
              <a:spcBef>
                <a:spcPts val="0"/>
              </a:spcBef>
              <a:spcAft>
                <a:spcPts val="0"/>
              </a:spcAft>
              <a:buSzPts val="1800"/>
              <a:buNone/>
            </a:pPr>
            <a:r>
              <a:rPr lang="en-US"/>
              <a:t>Streamline: Tinh giản</a:t>
            </a:r>
            <a:endParaRPr/>
          </a:p>
        </p:txBody>
      </p:sp>
      <p:sp>
        <p:nvSpPr>
          <p:cNvPr id="350" name="Google Shape;350;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babbc85d0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babbc85d05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g2babbc85d05_0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1" name="Google Shape;571;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Both grid computing and virtualization allow organizations to optimize their use of resources in new ways. Grid computing allows corporations to take advantage of spare computing power in the form of networked virtual supercomputers. Virtualization allows companies also to take advantage of spare computing power by allowing a single resource to act as multiple resources.</a:t>
            </a:r>
            <a:endParaRPr/>
          </a:p>
        </p:txBody>
      </p:sp>
      <p:sp>
        <p:nvSpPr>
          <p:cNvPr id="572" name="Google Shape;572;p3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8" name="Google Shape;578;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Explain that on-demand or utility computing describes a payment structure in which use is dependent upon actual time or power used. Cloud computing refers to a platform—networked access to remote services. Cloud computing allows organizations to avoid the expenses of maintaining their own hardware and software, relying on the cloud instead. Ask students if they have used Google Apps or other forms of cloud computing. Are there any other concerns they might have over transferring computing resources to a shared “cloud”?  Have they read about Amazon Web Services going down and offline for short periods of time? </a:t>
            </a:r>
            <a:endParaRPr/>
          </a:p>
        </p:txBody>
      </p:sp>
      <p:sp>
        <p:nvSpPr>
          <p:cNvPr id="579" name="Google Shape;579;p3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3" name="Google Shape;593;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SzPts val="1800"/>
              <a:buNone/>
            </a:pPr>
            <a:r>
              <a:rPr lang="en-US"/>
              <a:t>Data centers will use approximately 2% of all U.S. electrical power. Cutting power consumption in data centers has become both a serious business and environmental challenge. Ask students what forms of green computing they have noticed.  Answers may range from more publicized local management of electronic equipment disposal and recycling to the use of solar chargers, and so on. Another driver in minimizing the power consumption of computer processors is the proliferation of handheld devices; to reduce heat in the devices as well as lengthen time between battery charges.</a:t>
            </a:r>
            <a:endParaRPr/>
          </a:p>
          <a:p>
            <a:pPr indent="0" lvl="0" marL="0" rtl="0" algn="l">
              <a:spcBef>
                <a:spcPts val="0"/>
              </a:spcBef>
              <a:spcAft>
                <a:spcPts val="0"/>
              </a:spcAft>
              <a:buSzPts val="1800"/>
              <a:buNone/>
            </a:pPr>
            <a:r>
              <a:rPr lang="en-US"/>
              <a:t>DEFINITIONgreen computing</a:t>
            </a:r>
            <a:endParaRPr/>
          </a:p>
          <a:p>
            <a:pPr indent="0" lvl="0" marL="0" rtl="0" algn="l">
              <a:spcBef>
                <a:spcPts val="0"/>
              </a:spcBef>
              <a:spcAft>
                <a:spcPts val="0"/>
              </a:spcAft>
              <a:buSzPts val="1800"/>
              <a:buNone/>
            </a:pPr>
            <a:r>
              <a:rPr b="1" lang="en-US"/>
              <a:t>Green computing, also called green technology, is the environmentally responsible use of computers and related resources. Such practices include the implementation of energy-efficient central processing units (</a:t>
            </a:r>
            <a:r>
              <a:rPr b="1" lang="en-US" u="sng">
                <a:solidFill>
                  <a:srgbClr val="000000"/>
                </a:solidFill>
                <a:hlinkClick r:id="rId2">
                  <a:extLst>
                    <a:ext uri="{A12FA001-AC4F-418D-AE19-62706E023703}">
                      <ahyp:hlinkClr val="tx"/>
                    </a:ext>
                  </a:extLst>
                </a:hlinkClick>
              </a:rPr>
              <a:t>CPU</a:t>
            </a:r>
            <a:r>
              <a:rPr b="1" lang="en-US"/>
              <a:t>s), </a:t>
            </a:r>
            <a:r>
              <a:rPr b="1" lang="en-US" u="sng">
                <a:solidFill>
                  <a:srgbClr val="000000"/>
                </a:solidFill>
                <a:hlinkClick r:id="rId3">
                  <a:extLst>
                    <a:ext uri="{A12FA001-AC4F-418D-AE19-62706E023703}">
                      <ahyp:hlinkClr val="tx"/>
                    </a:ext>
                  </a:extLst>
                </a:hlinkClick>
              </a:rPr>
              <a:t>server</a:t>
            </a:r>
            <a:r>
              <a:rPr b="1" lang="en-US"/>
              <a:t>s and </a:t>
            </a:r>
            <a:r>
              <a:rPr b="1" lang="en-US" u="sng">
                <a:solidFill>
                  <a:srgbClr val="000000"/>
                </a:solidFill>
                <a:hlinkClick r:id="rId4">
                  <a:extLst>
                    <a:ext uri="{A12FA001-AC4F-418D-AE19-62706E023703}">
                      <ahyp:hlinkClr val="tx"/>
                    </a:ext>
                  </a:extLst>
                </a:hlinkClick>
              </a:rPr>
              <a:t>peripheral</a:t>
            </a:r>
            <a:r>
              <a:rPr b="1" lang="en-US"/>
              <a:t>s as well as reduced resource consumption and proper disposal of electronic waste (</a:t>
            </a:r>
            <a:r>
              <a:rPr b="1" lang="en-US" u="sng">
                <a:solidFill>
                  <a:srgbClr val="000000"/>
                </a:solidFill>
                <a:hlinkClick r:id="rId5">
                  <a:extLst>
                    <a:ext uri="{A12FA001-AC4F-418D-AE19-62706E023703}">
                      <ahyp:hlinkClr val="tx"/>
                    </a:ext>
                  </a:extLst>
                </a:hlinkClick>
              </a:rPr>
              <a:t>e-waste</a:t>
            </a:r>
            <a:r>
              <a:rPr b="1" lang="en-US"/>
              <a:t>).</a:t>
            </a:r>
            <a:endParaRPr/>
          </a:p>
          <a:p>
            <a:pPr indent="0" lvl="0" marL="0" rtl="0" algn="l">
              <a:spcBef>
                <a:spcPts val="0"/>
              </a:spcBef>
              <a:spcAft>
                <a:spcPts val="0"/>
              </a:spcAft>
              <a:buNone/>
            </a:pPr>
            <a:r>
              <a:t/>
            </a:r>
            <a:endParaRPr b="1"/>
          </a:p>
        </p:txBody>
      </p:sp>
      <p:sp>
        <p:nvSpPr>
          <p:cNvPr id="594" name="Google Shape;594;p3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0" name="Google Shape;600;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Emphasize that not only is there an environmental concern, but there is also the incentive to reduce costs by developing more efficient and environmentally friendly methods of powering systems. It is within the ability of almost any firm to take measures to “go green” with their computing. Virtualization is mentioned in the case as an effective way to reduce the total computing resources required to run applications.</a:t>
            </a:r>
            <a:endParaRPr/>
          </a:p>
          <a:p>
            <a:pPr indent="0" lvl="0" marL="0" rtl="0" algn="l">
              <a:spcBef>
                <a:spcPts val="0"/>
              </a:spcBef>
              <a:spcAft>
                <a:spcPts val="0"/>
              </a:spcAft>
              <a:buNone/>
            </a:pPr>
            <a:r>
              <a:t/>
            </a:r>
            <a:endParaRPr/>
          </a:p>
        </p:txBody>
      </p:sp>
      <p:sp>
        <p:nvSpPr>
          <p:cNvPr id="601" name="Google Shape;601;p3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7" name="Google Shape;607;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Linux plays a major role in the administration of local area networks. Around 20% of the server operating system market is owned by Linux. Ask students to give reasons why an open-source operating system might be a better choice for network administrators than alternatives that are not open-source (such as Microsoft’s Windows server). </a:t>
            </a:r>
            <a:endParaRPr/>
          </a:p>
          <a:p>
            <a:pPr indent="0" lvl="0" marL="0" rtl="0" algn="l">
              <a:spcBef>
                <a:spcPts val="0"/>
              </a:spcBef>
              <a:spcAft>
                <a:spcPts val="0"/>
              </a:spcAft>
              <a:buNone/>
            </a:pPr>
            <a:r>
              <a:t/>
            </a:r>
            <a:endParaRPr/>
          </a:p>
        </p:txBody>
      </p:sp>
      <p:sp>
        <p:nvSpPr>
          <p:cNvPr id="608" name="Google Shape;608;p3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4" name="Google Shape;614;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Java is designed to run on any computing device by use of the Java Virtual Machine. This includes mobile devices such as smartphones. HTML is a markup/formatting tool that creates Web pages that all browsers can interpret and display regardless of the type or manufacture of the computer being used. </a:t>
            </a:r>
            <a:endParaRPr/>
          </a:p>
          <a:p>
            <a:pPr indent="0" lvl="0" marL="0" rtl="0" algn="l">
              <a:spcBef>
                <a:spcPts val="0"/>
              </a:spcBef>
              <a:spcAft>
                <a:spcPts val="0"/>
              </a:spcAft>
              <a:buNone/>
            </a:pPr>
            <a:r>
              <a:t/>
            </a:r>
            <a:endParaRPr/>
          </a:p>
        </p:txBody>
      </p:sp>
      <p:sp>
        <p:nvSpPr>
          <p:cNvPr id="615" name="Google Shape;615;p3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1" name="Google Shape;621;p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Firms are collections of thousands of computer programs and systems built over many years. In general, these systems cannot “talk” with one another, and sharing information among them is very expensive. One way to get to work together is to build software links among them. This is the Web services approach (see the next slide on service oriented architecture).  You can compare it to the Web: any computer with a browser can access billions of Web pages and draw down the information, or download PDF files that work on all computers that have a version of Adobe acrobat installed. In a business firm, you want a similar environment: any computer program can get data from any other computer program. Web services makes this possible.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Ensure that students are able to explain the difference between XML and HTML (in other words, the additional features XML has compared to HTML). These include classifying, presenting, communicating, and storing data, as opposed to HTML being able to merely present data. These features also allow computers to manipulate documents written in XML automatically. Does this remind students of autonomic computing?</a:t>
            </a:r>
            <a:endParaRPr/>
          </a:p>
          <a:p>
            <a:pPr indent="0" lvl="0" marL="0" rtl="0" algn="l">
              <a:spcBef>
                <a:spcPts val="0"/>
              </a:spcBef>
              <a:spcAft>
                <a:spcPts val="0"/>
              </a:spcAft>
              <a:buNone/>
            </a:pPr>
            <a:r>
              <a:t/>
            </a:r>
            <a:endParaRPr/>
          </a:p>
        </p:txBody>
      </p:sp>
      <p:sp>
        <p:nvSpPr>
          <p:cNvPr id="622" name="Google Shape;622;p3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“service platform” perspective refers to analyzing the actual services enabled by new technology tools. For example, a new PC might save an employee one hour per day in wait time for information, dramatically increasing his or her value to the firm.</a:t>
            </a:r>
            <a:endParaRPr/>
          </a:p>
        </p:txBody>
      </p:sp>
      <p:sp>
        <p:nvSpPr>
          <p:cNvPr id="357" name="Google Shape;357;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8" name="Google Shape;628;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Emphasize that SOA is a method of developing infrastructure using Web services with an eye toward creating applications that draw data from several underlying (usually older “legacy” programs).  All programs are built or redesigned to provide certain information (services) to all other programs. With SOA, developers incorporate each individual service into an application that successfully meets the needs of the organization.  </a:t>
            </a:r>
            <a:endParaRPr/>
          </a:p>
          <a:p>
            <a:pPr indent="0" lvl="0" marL="0" rtl="0" algn="l">
              <a:spcBef>
                <a:spcPts val="0"/>
              </a:spcBef>
              <a:spcAft>
                <a:spcPts val="0"/>
              </a:spcAft>
              <a:buNone/>
            </a:pPr>
            <a:r>
              <a:t/>
            </a:r>
            <a:endParaRPr/>
          </a:p>
        </p:txBody>
      </p:sp>
      <p:sp>
        <p:nvSpPr>
          <p:cNvPr id="629" name="Google Shape;629;p3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5" name="Google Shape;635;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Emphasize that the task Dollar wants to complete (interacting with other companies’ information systems) is represented here as a collection of individual services, in keeping with the SOA model. Dollar wants to be able to quickly and easily share data with other companies—the series of services provided above are combined to accomplish that task.</a:t>
            </a:r>
            <a:endParaRPr/>
          </a:p>
        </p:txBody>
      </p:sp>
      <p:sp>
        <p:nvSpPr>
          <p:cNvPr id="636" name="Google Shape;636;p4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4" name="Google Shape;644;p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discusses the trend in software outsourcing and in cloud software services. Remind students that internal sources for software refers to developing software fully in house. Most companies today purchase or lease software or outsource development. Why do students think that software outsourcing is growing quickly in popularity? How about offshore outsourcing (mostly to India and other English-speaking, developing countries)? Ask students what types of software they have used online. Note that service level agreements are formal contracts between customers and their service providers that define the specific responsibilities of the service provider and the service expected by the customer. These are important to establish communication between the two firms and to manage the project efficiently. </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645" name="Google Shape;645;p4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1" name="Google Shape;651;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Note the recent jump in SaaS spending within the last several years, and the pronounced rise in the last two or three years. What are the positives and negatives of acquiring software through the SaaS model? Positives: allows companies to focus on business issues rather than technology; for many companies, SaaS could cut costs. Negatives: SaaS increases the firm’s dependency on external suppliers. What happens if your supplier of SaaS services goes into bankruptcy? What is your backup plan?</a:t>
            </a:r>
            <a:endParaRPr/>
          </a:p>
        </p:txBody>
      </p:sp>
      <p:sp>
        <p:nvSpPr>
          <p:cNvPr id="652" name="Google Shape;652;p4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0" name="Google Shape;660;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addition to the large enterprise software packages and services, some business tasks can be enabled through smaller programs or components that are combined to create a new function. The open-source movement, and the universal standards of Internet technologies, have created an environment in which software components can be created, used, and shared easily. Ask students which mashups and apps they have used. Have any students created any mashups or apps?  </a:t>
            </a:r>
            <a:endParaRPr/>
          </a:p>
        </p:txBody>
      </p:sp>
      <p:sp>
        <p:nvSpPr>
          <p:cNvPr id="661" name="Google Shape;661;p4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7" name="Google Shape;667;p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How can IT be flexible and still make long-term investments in hardware and software? SaaS may solve some problems, but ask students to envision some of the pitfalls of working with an external hardware or software vendor such as Google or Salesforce.com. What are some nightmare scenarios that companies must guard against? For instance, the vendor fails to make critical applications available when needed, poor customer service, and so on, or the vendor fails to upgrade equipment in order to save investment monies.</a:t>
            </a:r>
            <a:endParaRPr/>
          </a:p>
          <a:p>
            <a:pPr indent="0" lvl="0" marL="0" rtl="0" algn="l">
              <a:spcBef>
                <a:spcPts val="0"/>
              </a:spcBef>
              <a:spcAft>
                <a:spcPts val="0"/>
              </a:spcAft>
              <a:buNone/>
            </a:pPr>
            <a:r>
              <a:t/>
            </a:r>
            <a:endParaRPr/>
          </a:p>
        </p:txBody>
      </p:sp>
      <p:sp>
        <p:nvSpPr>
          <p:cNvPr id="668" name="Google Shape;668;p4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4" name="Google Shape;674;p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What are the ramifications of poor IT governance at a firm? For example, if a company does not clearly define what departments have the responsibility to make their own IT decisions, what could be the consequences? Some potential consequences are data mismanagement, poor communication, and slower response times to crises.  </a:t>
            </a:r>
            <a:endParaRPr/>
          </a:p>
          <a:p>
            <a:pPr indent="0" lvl="0" marL="0" rtl="0" algn="l">
              <a:spcBef>
                <a:spcPts val="0"/>
              </a:spcBef>
              <a:spcAft>
                <a:spcPts val="0"/>
              </a:spcAft>
              <a:buNone/>
            </a:pPr>
            <a:r>
              <a:t/>
            </a:r>
            <a:endParaRPr/>
          </a:p>
        </p:txBody>
      </p:sp>
      <p:sp>
        <p:nvSpPr>
          <p:cNvPr id="675" name="Google Shape;675;p4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1" name="Google Shape;681;p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What types of companies should opt to rent as opposed to buy software? Possibly, companies with seasonal employees or semi-annual workloads. What differences between the two can students point to?</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TCO is a way of quantifying some of the hidden costs of hardware. Ask students to make the connection between the TCO of handling software and hardware infrastructure internally as opposed to acquiring it from an outside vendor. Is this an additional incentive to outsource?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682" name="Google Shape;682;p4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8" name="Google Shape;688;p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How important of an impact do competitors’ services and investments affect a firm’s IT services and infrastructure? Is it wise to rely on those factors alone to determine what kind of services your firm provides? For instance, your competitors may not be the industry’s best example of how to develop IT services. In fact, your entire industry might be technological laggards. In this case, it might be better to look at best practices in other industries which have a reputation for superior IT services and capabilities.   </a:t>
            </a:r>
            <a:endParaRPr/>
          </a:p>
          <a:p>
            <a:pPr indent="0" lvl="0" marL="0" rtl="0" algn="l">
              <a:spcBef>
                <a:spcPts val="0"/>
              </a:spcBef>
              <a:spcAft>
                <a:spcPts val="0"/>
              </a:spcAft>
              <a:buNone/>
            </a:pPr>
            <a:r>
              <a:t/>
            </a:r>
            <a:endParaRPr/>
          </a:p>
        </p:txBody>
      </p:sp>
      <p:sp>
        <p:nvSpPr>
          <p:cNvPr id="689" name="Google Shape;689;p4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5" name="Google Shape;695;p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Ask students to explain how each item affects a firm’s IT services and infrastructure. Do they feel that any one of the six is especially important (or unimportant)? You can also use this diagram as a framework for understanding why some firms fail to develop a workable, powerful IT infrastructure.  </a:t>
            </a:r>
            <a:endParaRPr/>
          </a:p>
        </p:txBody>
      </p:sp>
      <p:sp>
        <p:nvSpPr>
          <p:cNvPr id="696" name="Google Shape;696;p4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3" name="Google Shape;363;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point of this slide is to illustrate the centrality of IT infrastructure and services to the achievement of firm success.  Ultimately, what the firm delivers to customers, its quality, is a direct function of the power of its infrastructure. For instance, Amazon is routinely sited as the most popular online shopping site and receives high praise from customers for the quality of its service and speed of execution. There is a reason for this: Amazon has one of the world’s largest computing infrastructures numbering several hundred thousand processors to provide these services.</a:t>
            </a:r>
            <a:endParaRPr/>
          </a:p>
          <a:p>
            <a:pPr indent="0" lvl="0" marL="0" rtl="0" algn="l">
              <a:spcBef>
                <a:spcPts val="0"/>
              </a:spcBef>
              <a:spcAft>
                <a:spcPts val="0"/>
              </a:spcAft>
              <a:buNone/>
            </a:pPr>
            <a:r>
              <a:t/>
            </a:r>
            <a:endParaRPr/>
          </a:p>
        </p:txBody>
      </p:sp>
      <p:sp>
        <p:nvSpPr>
          <p:cNvPr id="364" name="Google Shape;364;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6" name="Google Shape;71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Students may be unfamiliar with the concept of mainframe computers. Explain the difference in size (much larger) and computing capacity (much smaller) from today’s computers to give them a sense of perspective regarding how far the computing industry has gone in 60 years. However, modern-day mainframes (IBM z-Series), are extremely powerful servers used for large Fortune 1000 enterprise networks and corporate Web sites. The mainframe is not dead in other words and still represents a large revenue stream for IBM.  </a:t>
            </a:r>
            <a:endParaRPr/>
          </a:p>
          <a:p>
            <a:pPr indent="0" lvl="0" marL="0" rtl="0" algn="l">
              <a:spcBef>
                <a:spcPts val="0"/>
              </a:spcBef>
              <a:spcAft>
                <a:spcPts val="0"/>
              </a:spcAft>
              <a:buSzPts val="1800"/>
              <a:buNone/>
            </a:pPr>
            <a:r>
              <a:rPr b="1" lang="en-US"/>
              <a:t>Digital Equipment Corporation: DEC</a:t>
            </a:r>
            <a:endParaRPr/>
          </a:p>
          <a:p>
            <a:pPr indent="0" lvl="0" marL="0" rtl="0" algn="l">
              <a:spcBef>
                <a:spcPts val="0"/>
              </a:spcBef>
              <a:spcAft>
                <a:spcPts val="0"/>
              </a:spcAft>
              <a:buNone/>
            </a:pPr>
            <a:r>
              <a:t/>
            </a:r>
            <a:endParaRPr/>
          </a:p>
        </p:txBody>
      </p:sp>
      <p:sp>
        <p:nvSpPr>
          <p:cNvPr id="373" name="Google Shape;373;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Examples of the use of cloud computing are Google Apps, Google’s suite of software applications that rivals Microsoft’s Office applications at a fraction of the cost, and Salesforce.com’s CRM management software, delivered over the Internet.  Most large Fortune 500 firms have some applications that run in the cloud. Most of these same corporations do not put their strategic or critical systems on the cloud just yet because of lingering concerns about reliability and security.  </a:t>
            </a:r>
            <a:endParaRPr/>
          </a:p>
          <a:p>
            <a:pPr indent="0" lvl="0" marL="0" rtl="0" algn="l">
              <a:spcBef>
                <a:spcPts val="0"/>
              </a:spcBef>
              <a:spcAft>
                <a:spcPts val="0"/>
              </a:spcAft>
              <a:buNone/>
            </a:pPr>
            <a:r>
              <a:t/>
            </a:r>
            <a:endParaRPr/>
          </a:p>
        </p:txBody>
      </p:sp>
      <p:sp>
        <p:nvSpPr>
          <p:cNvPr id="380" name="Google Shape;380;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6" name="Google Shape;386;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shows the portion of Figure 5-2 that illustrates the first three eras of IT infrastructure evolution discussed in the previous slide. Explain so students understand that the yellow ring connecting the machines in the client-server graphic represents a local area network. Personal computers were stand-alone systems prior to the development of local area networks.  </a:t>
            </a:r>
            <a:endParaRPr/>
          </a:p>
          <a:p>
            <a:pPr indent="0" lvl="0" marL="0" rtl="0" algn="l">
              <a:spcBef>
                <a:spcPts val="0"/>
              </a:spcBef>
              <a:spcAft>
                <a:spcPts val="0"/>
              </a:spcAft>
              <a:buNone/>
            </a:pPr>
            <a:r>
              <a:t/>
            </a:r>
            <a:endParaRPr/>
          </a:p>
        </p:txBody>
      </p:sp>
      <p:sp>
        <p:nvSpPr>
          <p:cNvPr id="387" name="Google Shape;387;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5" name="Google Shape;395;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shows the portion of Figure 5-2 that illustrates the last two eras of IT infrastructure evolution discussed in the previous slide. The enterprise Internet graphic represents several individual networks linked together into an enterprise-wide network. The cloud computing graph represents several types of technology that are capable of connecting to the Internet and accessing applications and services through a cloud. There is a Learning Track on the stages of IT infrastructure evolution.</a:t>
            </a:r>
            <a:endParaRPr/>
          </a:p>
          <a:p>
            <a:pPr indent="0" lvl="0" marL="0" rtl="0" algn="l">
              <a:spcBef>
                <a:spcPts val="0"/>
              </a:spcBef>
              <a:spcAft>
                <a:spcPts val="0"/>
              </a:spcAft>
              <a:buNone/>
            </a:pPr>
            <a:r>
              <a:t/>
            </a:r>
            <a:endParaRPr/>
          </a:p>
        </p:txBody>
      </p:sp>
      <p:sp>
        <p:nvSpPr>
          <p:cNvPr id="396" name="Google Shape;396;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NEW">
  <p:cSld name="CHAPTER TITLE -NEW">
    <p:spTree>
      <p:nvGrpSpPr>
        <p:cNvPr id="14" name="Shape 14"/>
        <p:cNvGrpSpPr/>
        <p:nvPr/>
      </p:nvGrpSpPr>
      <p:grpSpPr>
        <a:xfrm>
          <a:off x="0" y="0"/>
          <a:ext cx="0" cy="0"/>
          <a:chOff x="0" y="0"/>
          <a:chExt cx="0" cy="0"/>
        </a:xfrm>
      </p:grpSpPr>
      <p:sp>
        <p:nvSpPr>
          <p:cNvPr id="15" name="Google Shape;15;p5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b="1" sz="5400">
                <a:latin typeface="Calibri"/>
                <a:ea typeface="Calibri"/>
                <a:cs typeface="Calibri"/>
                <a:sym typeface="Calibri"/>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6" name="Google Shape;16;p54"/>
          <p:cNvSpPr txBox="1"/>
          <p:nvPr>
            <p:ph idx="1" type="subTitle"/>
          </p:nvPr>
        </p:nvSpPr>
        <p:spPr>
          <a:xfrm>
            <a:off x="1371600" y="533400"/>
            <a:ext cx="6400800" cy="17526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4000"/>
              <a:buNone/>
              <a:defRPr b="1" sz="4000">
                <a:latin typeface="Cambria"/>
                <a:ea typeface="Cambria"/>
                <a:cs typeface="Cambria"/>
                <a:sym typeface="Cambria"/>
              </a:defRPr>
            </a:lvl1pPr>
            <a:lvl2pPr lvl="1" algn="ctr">
              <a:lnSpc>
                <a:spcPct val="90000"/>
              </a:lnSpc>
              <a:spcBef>
                <a:spcPts val="500"/>
              </a:spcBef>
              <a:spcAft>
                <a:spcPts val="0"/>
              </a:spcAft>
              <a:buClr>
                <a:schemeClr val="dk1"/>
              </a:buClr>
              <a:buSzPts val="2400"/>
              <a:buNone/>
              <a:defRPr/>
            </a:lvl2pPr>
            <a:lvl3pPr lvl="2" algn="ctr">
              <a:lnSpc>
                <a:spcPct val="90000"/>
              </a:lnSpc>
              <a:spcBef>
                <a:spcPts val="500"/>
              </a:spcBef>
              <a:spcAft>
                <a:spcPts val="0"/>
              </a:spcAft>
              <a:buClr>
                <a:schemeClr val="dk1"/>
              </a:buClr>
              <a:buSzPts val="2000"/>
              <a:buNone/>
              <a:defRPr/>
            </a:lvl3pPr>
            <a:lvl4pPr lvl="3" algn="ctr">
              <a:lnSpc>
                <a:spcPct val="90000"/>
              </a:lnSpc>
              <a:spcBef>
                <a:spcPts val="500"/>
              </a:spcBef>
              <a:spcAft>
                <a:spcPts val="0"/>
              </a:spcAft>
              <a:buClr>
                <a:schemeClr val="dk1"/>
              </a:buClr>
              <a:buSzPts val="1800"/>
              <a:buNone/>
              <a:defRPr/>
            </a:lvl4pPr>
            <a:lvl5pPr lvl="4" algn="ctr">
              <a:lnSpc>
                <a:spcPct val="90000"/>
              </a:lnSpc>
              <a:spcBef>
                <a:spcPts val="500"/>
              </a:spcBef>
              <a:spcAft>
                <a:spcPts val="0"/>
              </a:spcAft>
              <a:buClr>
                <a:schemeClr val="dk1"/>
              </a:buClr>
              <a:buSzPts val="1800"/>
              <a:buNone/>
              <a:defRPr/>
            </a:lvl5pPr>
            <a:lvl6pPr lvl="5" algn="ctr">
              <a:lnSpc>
                <a:spcPct val="90000"/>
              </a:lnSpc>
              <a:spcBef>
                <a:spcPts val="500"/>
              </a:spcBef>
              <a:spcAft>
                <a:spcPts val="0"/>
              </a:spcAft>
              <a:buClr>
                <a:schemeClr val="dk1"/>
              </a:buClr>
              <a:buSzPts val="1800"/>
              <a:buNone/>
              <a:defRPr/>
            </a:lvl6pPr>
            <a:lvl7pPr lvl="6" algn="ctr">
              <a:lnSpc>
                <a:spcPct val="90000"/>
              </a:lnSpc>
              <a:spcBef>
                <a:spcPts val="500"/>
              </a:spcBef>
              <a:spcAft>
                <a:spcPts val="0"/>
              </a:spcAft>
              <a:buClr>
                <a:schemeClr val="dk1"/>
              </a:buClr>
              <a:buSzPts val="1800"/>
              <a:buNone/>
              <a:defRPr/>
            </a:lvl7pPr>
            <a:lvl8pPr lvl="7" algn="ctr">
              <a:lnSpc>
                <a:spcPct val="90000"/>
              </a:lnSpc>
              <a:spcBef>
                <a:spcPts val="500"/>
              </a:spcBef>
              <a:spcAft>
                <a:spcPts val="0"/>
              </a:spcAft>
              <a:buClr>
                <a:schemeClr val="dk1"/>
              </a:buClr>
              <a:buSzPts val="1800"/>
              <a:buNone/>
              <a:defRPr/>
            </a:lvl8pPr>
            <a:lvl9pPr lvl="8" algn="ctr">
              <a:lnSpc>
                <a:spcPct val="90000"/>
              </a:lnSpc>
              <a:spcBef>
                <a:spcPts val="500"/>
              </a:spcBef>
              <a:spcAft>
                <a:spcPts val="0"/>
              </a:spcAft>
              <a:buClr>
                <a:schemeClr val="dk1"/>
              </a:buClr>
              <a:buSzPts val="1800"/>
              <a:buNone/>
              <a:defRPr/>
            </a:lvl9pPr>
          </a:lstStyle>
          <a:p/>
        </p:txBody>
      </p:sp>
      <p:sp>
        <p:nvSpPr>
          <p:cNvPr id="17" name="Google Shape;17;p54"/>
          <p:cNvSpPr txBox="1"/>
          <p:nvPr>
            <p:ph idx="2" type="body"/>
          </p:nvPr>
        </p:nvSpPr>
        <p:spPr>
          <a:xfrm>
            <a:off x="838200" y="5257800"/>
            <a:ext cx="6477000" cy="1066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b="1" sz="2000">
                <a:latin typeface="Cambria"/>
                <a:ea typeface="Cambria"/>
                <a:cs typeface="Cambria"/>
                <a:sym typeface="Cambria"/>
              </a:defRPr>
            </a:lvl1pPr>
            <a:lvl2pPr indent="-228600" lvl="1" marL="914400" algn="l">
              <a:lnSpc>
                <a:spcPct val="90000"/>
              </a:lnSpc>
              <a:spcBef>
                <a:spcPts val="500"/>
              </a:spcBef>
              <a:spcAft>
                <a:spcPts val="0"/>
              </a:spcAft>
              <a:buClr>
                <a:schemeClr val="dk1"/>
              </a:buClr>
              <a:buSzPts val="1800"/>
              <a:buNone/>
              <a:defRPr i="1" sz="1800">
                <a:latin typeface="Cambria"/>
                <a:ea typeface="Cambria"/>
                <a:cs typeface="Cambria"/>
                <a:sym typeface="Cambria"/>
              </a:defRPr>
            </a:lvl2pPr>
            <a:lvl3pPr indent="-228600" lvl="2" marL="1371600" algn="l">
              <a:lnSpc>
                <a:spcPct val="90000"/>
              </a:lnSpc>
              <a:spcBef>
                <a:spcPts val="500"/>
              </a:spcBef>
              <a:spcAft>
                <a:spcPts val="0"/>
              </a:spcAft>
              <a:buClr>
                <a:schemeClr val="dk1"/>
              </a:buClr>
              <a:buSzPts val="1600"/>
              <a:buNone/>
              <a:defRPr sz="1600">
                <a:latin typeface="Cambria"/>
                <a:ea typeface="Cambria"/>
                <a:cs typeface="Cambria"/>
                <a:sym typeface="Cambria"/>
              </a:defRPr>
            </a:lvl3pPr>
            <a:lvl4pPr indent="-228600" lvl="3" marL="1828800" algn="l">
              <a:lnSpc>
                <a:spcPct val="90000"/>
              </a:lnSpc>
              <a:spcBef>
                <a:spcPts val="500"/>
              </a:spcBef>
              <a:spcAft>
                <a:spcPts val="0"/>
              </a:spcAft>
              <a:buClr>
                <a:schemeClr val="dk1"/>
              </a:buClr>
              <a:buSzPts val="1400"/>
              <a:buNone/>
              <a:defRPr sz="1400">
                <a:latin typeface="Cambria"/>
                <a:ea typeface="Cambria"/>
                <a:cs typeface="Cambria"/>
                <a:sym typeface="Cambria"/>
              </a:defRPr>
            </a:lvl4pPr>
            <a:lvl5pPr indent="-228600" lvl="4" marL="2286000" algn="l">
              <a:lnSpc>
                <a:spcPct val="90000"/>
              </a:lnSpc>
              <a:spcBef>
                <a:spcPts val="500"/>
              </a:spcBef>
              <a:spcAft>
                <a:spcPts val="0"/>
              </a:spcAft>
              <a:buClr>
                <a:schemeClr val="dk1"/>
              </a:buClr>
              <a:buSzPts val="1400"/>
              <a:buNone/>
              <a:defRPr sz="1400">
                <a:latin typeface="Cambria"/>
                <a:ea typeface="Cambria"/>
                <a:cs typeface="Cambria"/>
                <a:sym typeface="Cambri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71"/>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72"/>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5" name="Google Shape;65;p7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66" name="Google Shape;66;p7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67" name="Google Shape;67;p7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68" name="Google Shape;68;p7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9" name="Shape 69"/>
        <p:cNvGrpSpPr/>
        <p:nvPr/>
      </p:nvGrpSpPr>
      <p:grpSpPr>
        <a:xfrm>
          <a:off x="0" y="0"/>
          <a:ext cx="0" cy="0"/>
          <a:chOff x="0" y="0"/>
          <a:chExt cx="0" cy="0"/>
        </a:xfrm>
      </p:grpSpPr>
      <p:sp>
        <p:nvSpPr>
          <p:cNvPr id="70" name="Google Shape;70;p73"/>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1" name="Google Shape;71;p7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72" name="Google Shape;72;p7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7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5" name="Google Shape;75;p7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2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6" name="Shape 76"/>
        <p:cNvGrpSpPr/>
        <p:nvPr/>
      </p:nvGrpSpPr>
      <p:grpSpPr>
        <a:xfrm>
          <a:off x="0" y="0"/>
          <a:ext cx="0" cy="0"/>
          <a:chOff x="0" y="0"/>
          <a:chExt cx="0" cy="0"/>
        </a:xfrm>
      </p:grpSpPr>
      <p:sp>
        <p:nvSpPr>
          <p:cNvPr id="77" name="Google Shape;77;p75"/>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8" name="Google Shape;78;p7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hapter Title">
  <p:cSld name="1_Chapter Title">
    <p:spTree>
      <p:nvGrpSpPr>
        <p:cNvPr id="79" name="Shape 79"/>
        <p:cNvGrpSpPr/>
        <p:nvPr/>
      </p:nvGrpSpPr>
      <p:grpSpPr>
        <a:xfrm>
          <a:off x="0" y="0"/>
          <a:ext cx="0" cy="0"/>
          <a:chOff x="0" y="0"/>
          <a:chExt cx="0" cy="0"/>
        </a:xfrm>
      </p:grpSpPr>
      <p:sp>
        <p:nvSpPr>
          <p:cNvPr id="80" name="Google Shape;80;p76"/>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54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81" name="Google Shape;81;p76"/>
          <p:cNvSpPr txBox="1"/>
          <p:nvPr>
            <p:ph idx="1" type="subTitle"/>
          </p:nvPr>
        </p:nvSpPr>
        <p:spPr>
          <a:xfrm>
            <a:off x="1371600" y="5334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800"/>
              </a:spcBef>
              <a:spcAft>
                <a:spcPts val="0"/>
              </a:spcAft>
              <a:buClr>
                <a:schemeClr val="dk1"/>
              </a:buClr>
              <a:buSzPts val="4000"/>
              <a:buFont typeface="Cambria"/>
              <a:buNone/>
              <a:defRPr b="1" i="0" sz="4000" u="none" cap="none" strike="noStrike">
                <a:solidFill>
                  <a:schemeClr val="dk1"/>
                </a:solidFill>
                <a:latin typeface="Cambria"/>
                <a:ea typeface="Cambria"/>
                <a:cs typeface="Cambria"/>
                <a:sym typeface="Cambria"/>
              </a:defRPr>
            </a:lvl1pPr>
            <a:lvl2pPr lvl="1" marR="0" rtl="0" algn="ctr">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ctr">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82" name="Google Shape;82;p76"/>
          <p:cNvSpPr txBox="1"/>
          <p:nvPr>
            <p:ph idx="2" type="body"/>
          </p:nvPr>
        </p:nvSpPr>
        <p:spPr>
          <a:xfrm>
            <a:off x="838200" y="5257800"/>
            <a:ext cx="6477000" cy="106680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dk1"/>
              </a:buClr>
              <a:buSzPts val="2000"/>
              <a:buFont typeface="Cambria"/>
              <a:buNone/>
              <a:defRPr b="1" i="0" sz="2000" u="none" cap="none" strike="noStrike">
                <a:solidFill>
                  <a:schemeClr val="dk1"/>
                </a:solidFill>
                <a:latin typeface="Cambria"/>
                <a:ea typeface="Cambria"/>
                <a:cs typeface="Cambria"/>
                <a:sym typeface="Cambria"/>
              </a:defRPr>
            </a:lvl1pPr>
            <a:lvl2pPr indent="-228600" lvl="1" marL="914400" marR="0" rtl="0" algn="l">
              <a:spcBef>
                <a:spcPts val="360"/>
              </a:spcBef>
              <a:spcAft>
                <a:spcPts val="0"/>
              </a:spcAft>
              <a:buClr>
                <a:schemeClr val="dk1"/>
              </a:buClr>
              <a:buSzPts val="1800"/>
              <a:buFont typeface="Cambria"/>
              <a:buNone/>
              <a:defRPr b="0" i="1" sz="1800" u="none" cap="none" strike="noStrike">
                <a:solidFill>
                  <a:schemeClr val="dk1"/>
                </a:solidFill>
                <a:latin typeface="Cambria"/>
                <a:ea typeface="Cambria"/>
                <a:cs typeface="Cambria"/>
                <a:sym typeface="Cambria"/>
              </a:defRPr>
            </a:lvl2pPr>
            <a:lvl3pPr indent="-228600" lvl="2" marL="1371600" marR="0" rtl="0" algn="l">
              <a:spcBef>
                <a:spcPts val="320"/>
              </a:spcBef>
              <a:spcAft>
                <a:spcPts val="0"/>
              </a:spcAft>
              <a:buClr>
                <a:schemeClr val="dk1"/>
              </a:buClr>
              <a:buSzPts val="1600"/>
              <a:buFont typeface="Cambria"/>
              <a:buNone/>
              <a:defRPr b="0" i="0" sz="1600" u="none" cap="none" strike="noStrike">
                <a:solidFill>
                  <a:schemeClr val="dk1"/>
                </a:solidFill>
                <a:latin typeface="Cambria"/>
                <a:ea typeface="Cambria"/>
                <a:cs typeface="Cambria"/>
                <a:sym typeface="Cambria"/>
              </a:defRPr>
            </a:lvl3pPr>
            <a:lvl4pPr indent="-228600" lvl="3" marL="1828800" marR="0" rtl="0" algn="l">
              <a:spcBef>
                <a:spcPts val="280"/>
              </a:spcBef>
              <a:spcAft>
                <a:spcPts val="0"/>
              </a:spcAft>
              <a:buClr>
                <a:schemeClr val="dk1"/>
              </a:buClr>
              <a:buSzPts val="1400"/>
              <a:buFont typeface="Cambria"/>
              <a:buNone/>
              <a:defRPr b="0" i="0" sz="1400" u="none" cap="none" strike="noStrike">
                <a:solidFill>
                  <a:schemeClr val="dk1"/>
                </a:solidFill>
                <a:latin typeface="Cambria"/>
                <a:ea typeface="Cambria"/>
                <a:cs typeface="Cambria"/>
                <a:sym typeface="Cambria"/>
              </a:defRPr>
            </a:lvl4pPr>
            <a:lvl5pPr indent="-228600" lvl="4" marL="2286000" marR="0" rtl="0" algn="l">
              <a:spcBef>
                <a:spcPts val="280"/>
              </a:spcBef>
              <a:spcAft>
                <a:spcPts val="0"/>
              </a:spcAft>
              <a:buClr>
                <a:schemeClr val="dk1"/>
              </a:buClr>
              <a:buSzPts val="1400"/>
              <a:buFont typeface="Cambria"/>
              <a:buNone/>
              <a:defRPr b="0" i="0" sz="1400" u="none" cap="none" strike="noStrike">
                <a:solidFill>
                  <a:schemeClr val="dk1"/>
                </a:solidFill>
                <a:latin typeface="Cambria"/>
                <a:ea typeface="Cambria"/>
                <a:cs typeface="Cambria"/>
                <a:sym typeface="Cambria"/>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S - Mgmt">
  <p:cSld name="9_IS - Mgmt">
    <p:spTree>
      <p:nvGrpSpPr>
        <p:cNvPr id="93" name="Shape 93"/>
        <p:cNvGrpSpPr/>
        <p:nvPr/>
      </p:nvGrpSpPr>
      <p:grpSpPr>
        <a:xfrm>
          <a:off x="0" y="0"/>
          <a:ext cx="0" cy="0"/>
          <a:chOff x="0" y="0"/>
          <a:chExt cx="0" cy="0"/>
        </a:xfrm>
      </p:grpSpPr>
      <p:sp>
        <p:nvSpPr>
          <p:cNvPr id="94" name="Google Shape;94;p61"/>
          <p:cNvSpPr txBox="1"/>
          <p:nvPr>
            <p:ph idx="1" type="body"/>
          </p:nvPr>
        </p:nvSpPr>
        <p:spPr>
          <a:xfrm>
            <a:off x="457200" y="2365177"/>
            <a:ext cx="8229600" cy="395942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600"/>
              </a:spcBef>
              <a:spcAft>
                <a:spcPts val="0"/>
              </a:spcAft>
              <a:buClr>
                <a:schemeClr val="dk1"/>
              </a:buClr>
              <a:buSzPts val="2800"/>
              <a:buFont typeface="Calibri"/>
              <a:buChar char="•"/>
              <a:defRPr b="1" i="0" sz="2800" u="none" cap="none" strike="noStrike">
                <a:solidFill>
                  <a:schemeClr val="dk1"/>
                </a:solidFill>
                <a:latin typeface="Calibri"/>
                <a:ea typeface="Calibri"/>
                <a:cs typeface="Calibri"/>
                <a:sym typeface="Calibri"/>
              </a:defRPr>
            </a:lvl1pPr>
            <a:lvl2pPr indent="-381000" lvl="1" marL="914400" marR="0" rtl="0" algn="l">
              <a:spcBef>
                <a:spcPts val="120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6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6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6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95" name="Google Shape;95;p61"/>
          <p:cNvSpPr txBox="1"/>
          <p:nvPr>
            <p:ph idx="2" type="body"/>
          </p:nvPr>
        </p:nvSpPr>
        <p:spPr>
          <a:xfrm>
            <a:off x="457200" y="1600200"/>
            <a:ext cx="8229595"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560"/>
              </a:spcBef>
              <a:spcAft>
                <a:spcPts val="0"/>
              </a:spcAft>
              <a:buClr>
                <a:schemeClr val="accent4"/>
              </a:buClr>
              <a:buSzPts val="2800"/>
              <a:buFont typeface="Calibri"/>
              <a:buNone/>
              <a:defRPr b="1" i="0" sz="2800" u="none" cap="none" strike="noStrike">
                <a:solidFill>
                  <a:schemeClr val="accent4"/>
                </a:solidFill>
                <a:latin typeface="Calibri"/>
                <a:ea typeface="Calibri"/>
                <a:cs typeface="Calibri"/>
                <a:sym typeface="Calibri"/>
              </a:defRPr>
            </a:lvl1pPr>
            <a:lvl2pPr indent="-228600" lvl="1" marL="9144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2pPr>
            <a:lvl3pPr indent="-228600" lvl="2" marL="13716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3pPr>
            <a:lvl4pPr indent="-228600" lvl="3" marL="18288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4pPr>
            <a:lvl5pPr indent="-228600" lvl="4" marL="22860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S - Orgs">
  <p:cSld name="7_IS - Orgs">
    <p:spTree>
      <p:nvGrpSpPr>
        <p:cNvPr id="106" name="Shape 106"/>
        <p:cNvGrpSpPr/>
        <p:nvPr/>
      </p:nvGrpSpPr>
      <p:grpSpPr>
        <a:xfrm>
          <a:off x="0" y="0"/>
          <a:ext cx="0" cy="0"/>
          <a:chOff x="0" y="0"/>
          <a:chExt cx="0" cy="0"/>
        </a:xfrm>
      </p:grpSpPr>
      <p:sp>
        <p:nvSpPr>
          <p:cNvPr id="107" name="Google Shape;107;p63"/>
          <p:cNvSpPr txBox="1"/>
          <p:nvPr>
            <p:ph idx="1" type="body"/>
          </p:nvPr>
        </p:nvSpPr>
        <p:spPr>
          <a:xfrm>
            <a:off x="457200" y="2365177"/>
            <a:ext cx="8229600" cy="395942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600"/>
              </a:spcBef>
              <a:spcAft>
                <a:spcPts val="0"/>
              </a:spcAft>
              <a:buClr>
                <a:schemeClr val="dk1"/>
              </a:buClr>
              <a:buSzPts val="2800"/>
              <a:buFont typeface="Calibri"/>
              <a:buChar char="•"/>
              <a:defRPr b="1" i="0" sz="2800" u="none" cap="none" strike="noStrike">
                <a:solidFill>
                  <a:schemeClr val="dk1"/>
                </a:solidFill>
                <a:latin typeface="Calibri"/>
                <a:ea typeface="Calibri"/>
                <a:cs typeface="Calibri"/>
                <a:sym typeface="Calibri"/>
              </a:defRPr>
            </a:lvl1pPr>
            <a:lvl2pPr indent="-381000" lvl="1" marL="914400" marR="0" rtl="0" algn="l">
              <a:spcBef>
                <a:spcPts val="120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6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6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6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08" name="Google Shape;108;p63"/>
          <p:cNvSpPr txBox="1"/>
          <p:nvPr>
            <p:ph idx="2" type="body"/>
          </p:nvPr>
        </p:nvSpPr>
        <p:spPr>
          <a:xfrm>
            <a:off x="457200" y="1600200"/>
            <a:ext cx="8229595"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560"/>
              </a:spcBef>
              <a:spcAft>
                <a:spcPts val="0"/>
              </a:spcAft>
              <a:buClr>
                <a:schemeClr val="accent4"/>
              </a:buClr>
              <a:buSzPts val="2800"/>
              <a:buFont typeface="Calibri"/>
              <a:buNone/>
              <a:defRPr b="1" i="0" sz="2800" u="none" cap="none" strike="noStrike">
                <a:solidFill>
                  <a:schemeClr val="accent4"/>
                </a:solidFill>
                <a:latin typeface="Calibri"/>
                <a:ea typeface="Calibri"/>
                <a:cs typeface="Calibri"/>
                <a:sym typeface="Calibri"/>
              </a:defRPr>
            </a:lvl1pPr>
            <a:lvl2pPr indent="-228600" lvl="1" marL="9144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2pPr>
            <a:lvl3pPr indent="-228600" lvl="2" marL="13716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3pPr>
            <a:lvl4pPr indent="-228600" lvl="3" marL="18288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4pPr>
            <a:lvl5pPr indent="-228600" lvl="4" marL="22860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pyright Notice">
  <p:cSld name="Copyright Notice">
    <p:spTree>
      <p:nvGrpSpPr>
        <p:cNvPr id="118" name="Shape 118"/>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79"/>
          <p:cNvSpPr txBox="1"/>
          <p:nvPr>
            <p:ph type="title"/>
          </p:nvPr>
        </p:nvSpPr>
        <p:spPr>
          <a:xfrm rot="5400000">
            <a:off x="4732338" y="2171701"/>
            <a:ext cx="5851525" cy="20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36" name="Google Shape;136;p7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tandard Page">
  <p:cSld name="2_Standard Page">
    <p:spTree>
      <p:nvGrpSpPr>
        <p:cNvPr id="27" name="Shape 27"/>
        <p:cNvGrpSpPr/>
        <p:nvPr/>
      </p:nvGrpSpPr>
      <p:grpSpPr>
        <a:xfrm>
          <a:off x="0" y="0"/>
          <a:ext cx="0" cy="0"/>
          <a:chOff x="0" y="0"/>
          <a:chExt cx="0" cy="0"/>
        </a:xfrm>
      </p:grpSpPr>
      <p:sp>
        <p:nvSpPr>
          <p:cNvPr id="28" name="Google Shape;28;p56"/>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800"/>
              </a:spcBef>
              <a:spcAft>
                <a:spcPts val="0"/>
              </a:spcAft>
              <a:buClr>
                <a:srgbClr val="0C0C0C"/>
              </a:buClr>
              <a:buSzPts val="3200"/>
              <a:buFont typeface="Calibri"/>
              <a:buChar char="•"/>
              <a:defRPr b="1" i="0" sz="3200" u="none" cap="none" strike="noStrike">
                <a:solidFill>
                  <a:srgbClr val="0C0C0C"/>
                </a:solidFill>
                <a:latin typeface="Calibri"/>
                <a:ea typeface="Calibri"/>
                <a:cs typeface="Calibri"/>
                <a:sym typeface="Calibri"/>
              </a:defRPr>
            </a:lvl1pPr>
            <a:lvl2pPr indent="-393700" lvl="1" marL="914400" marR="0" rtl="0" algn="l">
              <a:lnSpc>
                <a:spcPct val="90000"/>
              </a:lnSpc>
              <a:spcBef>
                <a:spcPts val="800"/>
              </a:spcBef>
              <a:spcAft>
                <a:spcPts val="0"/>
              </a:spcAft>
              <a:buClr>
                <a:schemeClr val="dk1"/>
              </a:buClr>
              <a:buSzPts val="2600"/>
              <a:buFont typeface="Calibri"/>
              <a:buChar char="–"/>
              <a:defRPr b="1" i="0" sz="2600" u="none" cap="none" strike="noStrike">
                <a:solidFill>
                  <a:schemeClr val="dk1"/>
                </a:solidFill>
                <a:latin typeface="Calibri"/>
                <a:ea typeface="Calibri"/>
                <a:cs typeface="Calibri"/>
                <a:sym typeface="Calibri"/>
              </a:defRPr>
            </a:lvl2pPr>
            <a:lvl3pPr indent="-381000" lvl="2" marL="1371600" marR="0" rtl="0" algn="l">
              <a:lnSpc>
                <a:spcPct val="90000"/>
              </a:lnSpc>
              <a:spcBef>
                <a:spcPts val="60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9" name="Google Shape;29;p56"/>
          <p:cNvSpPr txBox="1"/>
          <p:nvPr>
            <p:ph idx="2"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indent="-355600" lvl="1" marL="914400" marR="0" rtl="0" algn="ctr">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42900" lvl="2" marL="1371600" marR="0" rtl="0" algn="ctr">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3pPr>
            <a:lvl4pPr indent="-330200" lvl="3" marL="18288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4pPr>
            <a:lvl5pPr indent="-330200" lvl="4" marL="22860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7" name="Shape 137"/>
        <p:cNvGrpSpPr/>
        <p:nvPr/>
      </p:nvGrpSpPr>
      <p:grpSpPr>
        <a:xfrm>
          <a:off x="0" y="0"/>
          <a:ext cx="0" cy="0"/>
          <a:chOff x="0" y="0"/>
          <a:chExt cx="0" cy="0"/>
        </a:xfrm>
      </p:grpSpPr>
      <p:sp>
        <p:nvSpPr>
          <p:cNvPr id="138" name="Google Shape;138;p80"/>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39" name="Google Shape;139;p8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8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42" name="Google Shape;142;p81"/>
          <p:cNvSpPr/>
          <p:nvPr>
            <p:ph idx="2" type="pic"/>
          </p:nvPr>
        </p:nvSpPr>
        <p:spPr>
          <a:xfrm>
            <a:off x="1792288" y="612775"/>
            <a:ext cx="5486400" cy="4114800"/>
          </a:xfrm>
          <a:prstGeom prst="rect">
            <a:avLst/>
          </a:prstGeom>
          <a:noFill/>
          <a:ln>
            <a:noFill/>
          </a:ln>
        </p:spPr>
      </p:sp>
      <p:sp>
        <p:nvSpPr>
          <p:cNvPr id="143" name="Google Shape;143;p8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4" name="Shape 144"/>
        <p:cNvGrpSpPr/>
        <p:nvPr/>
      </p:nvGrpSpPr>
      <p:grpSpPr>
        <a:xfrm>
          <a:off x="0" y="0"/>
          <a:ext cx="0" cy="0"/>
          <a:chOff x="0" y="0"/>
          <a:chExt cx="0" cy="0"/>
        </a:xfrm>
      </p:grpSpPr>
      <p:sp>
        <p:nvSpPr>
          <p:cNvPr id="145" name="Google Shape;145;p8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46" name="Google Shape;146;p8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47" name="Google Shape;147;p8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thruBlk="1"/>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8" name="Shape 148"/>
        <p:cNvGrpSpPr/>
        <p:nvPr/>
      </p:nvGrpSpPr>
      <p:grpSpPr>
        <a:xfrm>
          <a:off x="0" y="0"/>
          <a:ext cx="0" cy="0"/>
          <a:chOff x="0" y="0"/>
          <a:chExt cx="0" cy="0"/>
        </a:xfrm>
      </p:grpSpPr>
    </p:spTree>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9" name="Shape 149"/>
        <p:cNvGrpSpPr/>
        <p:nvPr/>
      </p:nvGrpSpPr>
      <p:grpSpPr>
        <a:xfrm>
          <a:off x="0" y="0"/>
          <a:ext cx="0" cy="0"/>
          <a:chOff x="0" y="0"/>
          <a:chExt cx="0" cy="0"/>
        </a:xfrm>
      </p:grpSpPr>
      <p:sp>
        <p:nvSpPr>
          <p:cNvPr id="150" name="Google Shape;150;p84"/>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Tree>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1" name="Shape 151"/>
        <p:cNvGrpSpPr/>
        <p:nvPr/>
      </p:nvGrpSpPr>
      <p:grpSpPr>
        <a:xfrm>
          <a:off x="0" y="0"/>
          <a:ext cx="0" cy="0"/>
          <a:chOff x="0" y="0"/>
          <a:chExt cx="0" cy="0"/>
        </a:xfrm>
      </p:grpSpPr>
      <p:sp>
        <p:nvSpPr>
          <p:cNvPr id="152" name="Google Shape;152;p85"/>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53" name="Google Shape;153;p8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154" name="Google Shape;154;p8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155" name="Google Shape;155;p8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156" name="Google Shape;156;p8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7" name="Shape 157"/>
        <p:cNvGrpSpPr/>
        <p:nvPr/>
      </p:nvGrpSpPr>
      <p:grpSpPr>
        <a:xfrm>
          <a:off x="0" y="0"/>
          <a:ext cx="0" cy="0"/>
          <a:chOff x="0" y="0"/>
          <a:chExt cx="0" cy="0"/>
        </a:xfrm>
      </p:grpSpPr>
      <p:sp>
        <p:nvSpPr>
          <p:cNvPr id="158" name="Google Shape;158;p86"/>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59" name="Google Shape;159;p8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60" name="Google Shape;160;p8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1" name="Shape 161"/>
        <p:cNvGrpSpPr/>
        <p:nvPr/>
      </p:nvGrpSpPr>
      <p:grpSpPr>
        <a:xfrm>
          <a:off x="0" y="0"/>
          <a:ext cx="0" cy="0"/>
          <a:chOff x="0" y="0"/>
          <a:chExt cx="0" cy="0"/>
        </a:xfrm>
      </p:grpSpPr>
      <p:sp>
        <p:nvSpPr>
          <p:cNvPr id="162" name="Google Shape;162;p8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63" name="Google Shape;163;p8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2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4" name="Shape 164"/>
        <p:cNvGrpSpPr/>
        <p:nvPr/>
      </p:nvGrpSpPr>
      <p:grpSpPr>
        <a:xfrm>
          <a:off x="0" y="0"/>
          <a:ext cx="0" cy="0"/>
          <a:chOff x="0" y="0"/>
          <a:chExt cx="0" cy="0"/>
        </a:xfrm>
      </p:grpSpPr>
      <p:sp>
        <p:nvSpPr>
          <p:cNvPr id="165" name="Google Shape;165;p88"/>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66" name="Google Shape;166;p8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 with lefthand caption">
  <p:cSld name="5_Image with lefthand caption">
    <p:spTree>
      <p:nvGrpSpPr>
        <p:cNvPr id="167" name="Shape 167"/>
        <p:cNvGrpSpPr/>
        <p:nvPr/>
      </p:nvGrpSpPr>
      <p:grpSpPr>
        <a:xfrm>
          <a:off x="0" y="0"/>
          <a:ext cx="0" cy="0"/>
          <a:chOff x="0" y="0"/>
          <a:chExt cx="0" cy="0"/>
        </a:xfrm>
      </p:grpSpPr>
      <p:sp>
        <p:nvSpPr>
          <p:cNvPr id="168" name="Google Shape;168;p89"/>
          <p:cNvSpPr txBox="1"/>
          <p:nvPr>
            <p:ph idx="1" type="body"/>
          </p:nvPr>
        </p:nvSpPr>
        <p:spPr>
          <a:xfrm>
            <a:off x="457200" y="1775716"/>
            <a:ext cx="2133600" cy="325348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40"/>
              </a:spcBef>
              <a:spcAft>
                <a:spcPts val="0"/>
              </a:spcAft>
              <a:buClr>
                <a:schemeClr val="dk1"/>
              </a:buClr>
              <a:buSzPts val="1200"/>
              <a:buFont typeface="Arial"/>
              <a:buNone/>
              <a:defRPr b="0" i="0" sz="12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69" name="Google Shape;169;p89"/>
          <p:cNvSpPr txBox="1"/>
          <p:nvPr>
            <p:ph idx="2" type="body"/>
          </p:nvPr>
        </p:nvSpPr>
        <p:spPr>
          <a:xfrm>
            <a:off x="457200" y="5257800"/>
            <a:ext cx="2133600" cy="228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40"/>
              </a:spcBef>
              <a:spcAft>
                <a:spcPts val="0"/>
              </a:spcAft>
              <a:buClr>
                <a:schemeClr val="dk1"/>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70" name="Google Shape;170;p89"/>
          <p:cNvSpPr txBox="1"/>
          <p:nvPr>
            <p:ph idx="3"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rgbClr val="9F0F10"/>
              </a:buClr>
              <a:buSzPts val="2000"/>
              <a:buFont typeface="Calibri"/>
              <a:buNone/>
              <a:defRPr b="1" i="1" sz="2000" u="none" cap="none" strike="noStrike">
                <a:solidFill>
                  <a:srgbClr val="9F0F10"/>
                </a:solidFill>
                <a:latin typeface="Calibri"/>
                <a:ea typeface="Calibri"/>
                <a:cs typeface="Calibri"/>
                <a:sym typeface="Calibri"/>
              </a:defRPr>
            </a:lvl1pPr>
            <a:lvl2pPr indent="-355600" lvl="1" marL="914400" marR="0" rtl="0" algn="ctr">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42900" lvl="2" marL="1371600" marR="0" rtl="0" algn="ctr">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3pPr>
            <a:lvl4pPr indent="-330200" lvl="3" marL="18288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4pPr>
            <a:lvl5pPr indent="-330200" lvl="4" marL="22860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 with Bottom Caption">
  <p:cSld name="4_Image with Bottom Caption">
    <p:spTree>
      <p:nvGrpSpPr>
        <p:cNvPr id="38" name="Shape 38"/>
        <p:cNvGrpSpPr/>
        <p:nvPr/>
      </p:nvGrpSpPr>
      <p:grpSpPr>
        <a:xfrm>
          <a:off x="0" y="0"/>
          <a:ext cx="0" cy="0"/>
          <a:chOff x="0" y="0"/>
          <a:chExt cx="0" cy="0"/>
        </a:xfrm>
      </p:grpSpPr>
      <p:sp>
        <p:nvSpPr>
          <p:cNvPr id="39" name="Google Shape;39;p58"/>
          <p:cNvSpPr txBox="1"/>
          <p:nvPr>
            <p:ph idx="1" type="body"/>
          </p:nvPr>
        </p:nvSpPr>
        <p:spPr>
          <a:xfrm>
            <a:off x="1676400" y="5486400"/>
            <a:ext cx="7010400" cy="838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40"/>
              </a:spcBef>
              <a:spcAft>
                <a:spcPts val="0"/>
              </a:spcAft>
              <a:buClr>
                <a:schemeClr val="dk1"/>
              </a:buClr>
              <a:buSzPts val="1200"/>
              <a:buFont typeface="Arial"/>
              <a:buNone/>
              <a:defRPr b="0" i="0" sz="12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0" name="Google Shape;40;p58"/>
          <p:cNvSpPr txBox="1"/>
          <p:nvPr>
            <p:ph idx="2" type="body"/>
          </p:nvPr>
        </p:nvSpPr>
        <p:spPr>
          <a:xfrm>
            <a:off x="533400" y="5486400"/>
            <a:ext cx="1066800" cy="228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40"/>
              </a:spcBef>
              <a:spcAft>
                <a:spcPts val="0"/>
              </a:spcAft>
              <a:buClr>
                <a:schemeClr val="dk1"/>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1" name="Google Shape;41;p58"/>
          <p:cNvSpPr txBox="1"/>
          <p:nvPr>
            <p:ph idx="3"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rgbClr val="9F0F10"/>
              </a:buClr>
              <a:buSzPts val="2000"/>
              <a:buFont typeface="Calibri"/>
              <a:buNone/>
              <a:defRPr b="1" i="1" sz="2000" u="none" cap="none" strike="noStrike">
                <a:solidFill>
                  <a:srgbClr val="9F0F10"/>
                </a:solidFill>
                <a:latin typeface="Calibri"/>
                <a:ea typeface="Calibri"/>
                <a:cs typeface="Calibri"/>
                <a:sym typeface="Calibri"/>
              </a:defRPr>
            </a:lvl1pPr>
            <a:lvl2pPr indent="-355600" lvl="1" marL="914400" marR="0" rtl="0" algn="ctr">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42900" lvl="2" marL="1371600" marR="0" rtl="0" algn="ctr">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3pPr>
            <a:lvl4pPr indent="-330200" lvl="3" marL="18288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4pPr>
            <a:lvl5pPr indent="-330200" lvl="4" marL="22860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 with Bottom Caption">
  <p:cSld name="4_Image with Bottom Caption">
    <p:spTree>
      <p:nvGrpSpPr>
        <p:cNvPr id="171" name="Shape 171"/>
        <p:cNvGrpSpPr/>
        <p:nvPr/>
      </p:nvGrpSpPr>
      <p:grpSpPr>
        <a:xfrm>
          <a:off x="0" y="0"/>
          <a:ext cx="0" cy="0"/>
          <a:chOff x="0" y="0"/>
          <a:chExt cx="0" cy="0"/>
        </a:xfrm>
      </p:grpSpPr>
      <p:sp>
        <p:nvSpPr>
          <p:cNvPr id="172" name="Google Shape;172;p90"/>
          <p:cNvSpPr txBox="1"/>
          <p:nvPr>
            <p:ph idx="1" type="body"/>
          </p:nvPr>
        </p:nvSpPr>
        <p:spPr>
          <a:xfrm>
            <a:off x="1676400" y="5486400"/>
            <a:ext cx="7010400" cy="838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40"/>
              </a:spcBef>
              <a:spcAft>
                <a:spcPts val="0"/>
              </a:spcAft>
              <a:buClr>
                <a:schemeClr val="dk1"/>
              </a:buClr>
              <a:buSzPts val="1200"/>
              <a:buFont typeface="Arial"/>
              <a:buNone/>
              <a:defRPr b="0" i="0" sz="12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73" name="Google Shape;173;p90"/>
          <p:cNvSpPr txBox="1"/>
          <p:nvPr>
            <p:ph idx="2" type="body"/>
          </p:nvPr>
        </p:nvSpPr>
        <p:spPr>
          <a:xfrm>
            <a:off x="533400" y="5486400"/>
            <a:ext cx="1066800" cy="228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40"/>
              </a:spcBef>
              <a:spcAft>
                <a:spcPts val="0"/>
              </a:spcAft>
              <a:buClr>
                <a:schemeClr val="dk1"/>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74" name="Google Shape;174;p90"/>
          <p:cNvSpPr txBox="1"/>
          <p:nvPr>
            <p:ph idx="3"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rgbClr val="9F0F10"/>
              </a:buClr>
              <a:buSzPts val="2000"/>
              <a:buFont typeface="Calibri"/>
              <a:buNone/>
              <a:defRPr b="1" i="1" sz="2000" u="none" cap="none" strike="noStrike">
                <a:solidFill>
                  <a:srgbClr val="9F0F10"/>
                </a:solidFill>
                <a:latin typeface="Calibri"/>
                <a:ea typeface="Calibri"/>
                <a:cs typeface="Calibri"/>
                <a:sym typeface="Calibri"/>
              </a:defRPr>
            </a:lvl1pPr>
            <a:lvl2pPr indent="-355600" lvl="1" marL="914400" marR="0" rtl="0" algn="ctr">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42900" lvl="2" marL="1371600" marR="0" rtl="0" algn="ctr">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3pPr>
            <a:lvl4pPr indent="-330200" lvl="3" marL="18288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4pPr>
            <a:lvl5pPr indent="-330200" lvl="4" marL="22860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hapter Title">
  <p:cSld name="1_Chapter Title">
    <p:spTree>
      <p:nvGrpSpPr>
        <p:cNvPr id="175" name="Shape 175"/>
        <p:cNvGrpSpPr/>
        <p:nvPr/>
      </p:nvGrpSpPr>
      <p:grpSpPr>
        <a:xfrm>
          <a:off x="0" y="0"/>
          <a:ext cx="0" cy="0"/>
          <a:chOff x="0" y="0"/>
          <a:chExt cx="0" cy="0"/>
        </a:xfrm>
      </p:grpSpPr>
      <p:sp>
        <p:nvSpPr>
          <p:cNvPr id="176" name="Google Shape;176;p91"/>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54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77" name="Google Shape;177;p91"/>
          <p:cNvSpPr txBox="1"/>
          <p:nvPr>
            <p:ph idx="1" type="subTitle"/>
          </p:nvPr>
        </p:nvSpPr>
        <p:spPr>
          <a:xfrm>
            <a:off x="1371600" y="5334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800"/>
              </a:spcBef>
              <a:spcAft>
                <a:spcPts val="0"/>
              </a:spcAft>
              <a:buClr>
                <a:schemeClr val="dk1"/>
              </a:buClr>
              <a:buSzPts val="4000"/>
              <a:buFont typeface="Cambria"/>
              <a:buNone/>
              <a:defRPr b="1" i="0" sz="4000" u="none" cap="none" strike="noStrike">
                <a:solidFill>
                  <a:schemeClr val="dk1"/>
                </a:solidFill>
                <a:latin typeface="Cambria"/>
                <a:ea typeface="Cambria"/>
                <a:cs typeface="Cambria"/>
                <a:sym typeface="Cambria"/>
              </a:defRPr>
            </a:lvl1pPr>
            <a:lvl2pPr lvl="1" marR="0" rtl="0" algn="ctr">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ctr">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178" name="Google Shape;178;p91"/>
          <p:cNvSpPr txBox="1"/>
          <p:nvPr>
            <p:ph idx="2" type="body"/>
          </p:nvPr>
        </p:nvSpPr>
        <p:spPr>
          <a:xfrm>
            <a:off x="838200" y="5257800"/>
            <a:ext cx="6477000" cy="106680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dk1"/>
              </a:buClr>
              <a:buSzPts val="2000"/>
              <a:buFont typeface="Cambria"/>
              <a:buNone/>
              <a:defRPr b="1" i="0" sz="2000" u="none" cap="none" strike="noStrike">
                <a:solidFill>
                  <a:schemeClr val="dk1"/>
                </a:solidFill>
                <a:latin typeface="Cambria"/>
                <a:ea typeface="Cambria"/>
                <a:cs typeface="Cambria"/>
                <a:sym typeface="Cambria"/>
              </a:defRPr>
            </a:lvl1pPr>
            <a:lvl2pPr indent="-228600" lvl="1" marL="914400" marR="0" rtl="0" algn="l">
              <a:spcBef>
                <a:spcPts val="360"/>
              </a:spcBef>
              <a:spcAft>
                <a:spcPts val="0"/>
              </a:spcAft>
              <a:buClr>
                <a:schemeClr val="dk1"/>
              </a:buClr>
              <a:buSzPts val="1800"/>
              <a:buFont typeface="Cambria"/>
              <a:buNone/>
              <a:defRPr b="0" i="1" sz="1800" u="none" cap="none" strike="noStrike">
                <a:solidFill>
                  <a:schemeClr val="dk1"/>
                </a:solidFill>
                <a:latin typeface="Cambria"/>
                <a:ea typeface="Cambria"/>
                <a:cs typeface="Cambria"/>
                <a:sym typeface="Cambria"/>
              </a:defRPr>
            </a:lvl2pPr>
            <a:lvl3pPr indent="-228600" lvl="2" marL="1371600" marR="0" rtl="0" algn="l">
              <a:spcBef>
                <a:spcPts val="320"/>
              </a:spcBef>
              <a:spcAft>
                <a:spcPts val="0"/>
              </a:spcAft>
              <a:buClr>
                <a:schemeClr val="dk1"/>
              </a:buClr>
              <a:buSzPts val="1600"/>
              <a:buFont typeface="Cambria"/>
              <a:buNone/>
              <a:defRPr b="0" i="0" sz="1600" u="none" cap="none" strike="noStrike">
                <a:solidFill>
                  <a:schemeClr val="dk1"/>
                </a:solidFill>
                <a:latin typeface="Cambria"/>
                <a:ea typeface="Cambria"/>
                <a:cs typeface="Cambria"/>
                <a:sym typeface="Cambria"/>
              </a:defRPr>
            </a:lvl3pPr>
            <a:lvl4pPr indent="-228600" lvl="3" marL="1828800" marR="0" rtl="0" algn="l">
              <a:spcBef>
                <a:spcPts val="280"/>
              </a:spcBef>
              <a:spcAft>
                <a:spcPts val="0"/>
              </a:spcAft>
              <a:buClr>
                <a:schemeClr val="dk1"/>
              </a:buClr>
              <a:buSzPts val="1400"/>
              <a:buFont typeface="Cambria"/>
              <a:buNone/>
              <a:defRPr b="0" i="0" sz="1400" u="none" cap="none" strike="noStrike">
                <a:solidFill>
                  <a:schemeClr val="dk1"/>
                </a:solidFill>
                <a:latin typeface="Cambria"/>
                <a:ea typeface="Cambria"/>
                <a:cs typeface="Cambria"/>
                <a:sym typeface="Cambria"/>
              </a:defRPr>
            </a:lvl4pPr>
            <a:lvl5pPr indent="-228600" lvl="4" marL="2286000" marR="0" rtl="0" algn="l">
              <a:spcBef>
                <a:spcPts val="280"/>
              </a:spcBef>
              <a:spcAft>
                <a:spcPts val="0"/>
              </a:spcAft>
              <a:buClr>
                <a:schemeClr val="dk1"/>
              </a:buClr>
              <a:buSzPts val="1400"/>
              <a:buFont typeface="Cambria"/>
              <a:buNone/>
              <a:defRPr b="0" i="0" sz="1400" u="none" cap="none" strike="noStrike">
                <a:solidFill>
                  <a:schemeClr val="dk1"/>
                </a:solidFill>
                <a:latin typeface="Cambria"/>
                <a:ea typeface="Cambria"/>
                <a:cs typeface="Cambria"/>
                <a:sym typeface="Cambria"/>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thruBlk="1"/>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page - wider">
  <p:cSld name="Standard page - wider">
    <p:spTree>
      <p:nvGrpSpPr>
        <p:cNvPr id="187" name="Shape 187"/>
        <p:cNvGrpSpPr/>
        <p:nvPr/>
      </p:nvGrpSpPr>
      <p:grpSpPr>
        <a:xfrm>
          <a:off x="0" y="0"/>
          <a:ext cx="0" cy="0"/>
          <a:chOff x="0" y="0"/>
          <a:chExt cx="0" cy="0"/>
        </a:xfrm>
      </p:grpSpPr>
      <p:sp>
        <p:nvSpPr>
          <p:cNvPr id="188" name="Google Shape;188;p93"/>
          <p:cNvSpPr txBox="1"/>
          <p:nvPr>
            <p:ph type="title"/>
          </p:nvPr>
        </p:nvSpPr>
        <p:spPr>
          <a:xfrm>
            <a:off x="1524000" y="457200"/>
            <a:ext cx="6400800" cy="533400"/>
          </a:xfrm>
          <a:prstGeom prst="rect">
            <a:avLst/>
          </a:prstGeom>
          <a:noFill/>
          <a:ln>
            <a:noFill/>
          </a:ln>
        </p:spPr>
        <p:txBody>
          <a:bodyPr anchorCtr="0" anchor="t" bIns="45700" lIns="91425" spcFirstLastPara="1" rIns="91425" wrap="square" tIns="45700">
            <a:noAutofit/>
          </a:bodyPr>
          <a:lstStyle>
            <a:lvl1pPr lvl="0" algn="l">
              <a:lnSpc>
                <a:spcPct val="111111"/>
              </a:lnSpc>
              <a:spcBef>
                <a:spcPts val="0"/>
              </a:spcBef>
              <a:spcAft>
                <a:spcPts val="0"/>
              </a:spcAft>
              <a:buSzPts val="1400"/>
              <a:buNone/>
              <a:defRPr b="1" sz="1800">
                <a:solidFill>
                  <a:srgbClr val="2F5496"/>
                </a:solidFill>
                <a:latin typeface="Calibri"/>
                <a:ea typeface="Calibri"/>
                <a:cs typeface="Calibri"/>
                <a:sym typeface="Calibri"/>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89" name="Google Shape;189;p93"/>
          <p:cNvSpPr txBox="1"/>
          <p:nvPr>
            <p:ph idx="1" type="body"/>
          </p:nvPr>
        </p:nvSpPr>
        <p:spPr>
          <a:xfrm>
            <a:off x="0" y="1828800"/>
            <a:ext cx="9144000" cy="47244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0"/>
              </a:spcBef>
              <a:spcAft>
                <a:spcPts val="0"/>
              </a:spcAft>
              <a:buClr>
                <a:schemeClr val="dk1"/>
              </a:buClr>
              <a:buSzPts val="2800"/>
              <a:buChar char="•"/>
              <a:defRPr b="1" sz="2800">
                <a:latin typeface="Calibri"/>
                <a:ea typeface="Calibri"/>
                <a:cs typeface="Calibri"/>
                <a:sym typeface="Calibri"/>
              </a:defRPr>
            </a:lvl1pPr>
            <a:lvl2pPr indent="-381000" lvl="1" marL="914400" algn="l">
              <a:lnSpc>
                <a:spcPct val="90000"/>
              </a:lnSpc>
              <a:spcBef>
                <a:spcPts val="600"/>
              </a:spcBef>
              <a:spcAft>
                <a:spcPts val="0"/>
              </a:spcAft>
              <a:buClr>
                <a:schemeClr val="dk1"/>
              </a:buClr>
              <a:buSzPts val="2400"/>
              <a:buChar char="•"/>
              <a:defRPr sz="2400">
                <a:latin typeface="Calibri"/>
                <a:ea typeface="Calibri"/>
                <a:cs typeface="Calibri"/>
                <a:sym typeface="Calibri"/>
              </a:defRPr>
            </a:lvl2pPr>
            <a:lvl3pPr indent="-355600" lvl="2" marL="1371600" algn="l">
              <a:lnSpc>
                <a:spcPct val="90000"/>
              </a:lnSpc>
              <a:spcBef>
                <a:spcPts val="600"/>
              </a:spcBef>
              <a:spcAft>
                <a:spcPts val="0"/>
              </a:spcAft>
              <a:buClr>
                <a:schemeClr val="dk1"/>
              </a:buClr>
              <a:buSzPts val="2000"/>
              <a:buChar char="•"/>
              <a:defRPr sz="2000">
                <a:latin typeface="Calibri"/>
                <a:ea typeface="Calibri"/>
                <a:cs typeface="Calibri"/>
                <a:sym typeface="Calibri"/>
              </a:defRPr>
            </a:lvl3pPr>
            <a:lvl4pPr indent="-342900" lvl="3" marL="1828800" algn="l">
              <a:lnSpc>
                <a:spcPct val="90000"/>
              </a:lnSpc>
              <a:spcBef>
                <a:spcPts val="600"/>
              </a:spcBef>
              <a:spcAft>
                <a:spcPts val="0"/>
              </a:spcAft>
              <a:buClr>
                <a:schemeClr val="dk1"/>
              </a:buClr>
              <a:buSzPts val="1800"/>
              <a:buChar char="•"/>
              <a:defRPr sz="1800">
                <a:latin typeface="Calibri"/>
                <a:ea typeface="Calibri"/>
                <a:cs typeface="Calibri"/>
                <a:sym typeface="Calibri"/>
              </a:defRPr>
            </a:lvl4pPr>
            <a:lvl5pPr indent="-342900" lvl="4" marL="2286000" algn="l">
              <a:lnSpc>
                <a:spcPct val="90000"/>
              </a:lnSpc>
              <a:spcBef>
                <a:spcPts val="600"/>
              </a:spcBef>
              <a:spcAft>
                <a:spcPts val="0"/>
              </a:spcAft>
              <a:buClr>
                <a:schemeClr val="dk1"/>
              </a:buClr>
              <a:buSzPts val="1800"/>
              <a:buChar char="•"/>
              <a:defRPr sz="1800">
                <a:latin typeface="Calibri"/>
                <a:ea typeface="Calibri"/>
                <a:cs typeface="Calibri"/>
                <a:sym typeface="Calibri"/>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93"/>
          <p:cNvSpPr txBox="1"/>
          <p:nvPr>
            <p:ph idx="2" type="body"/>
          </p:nvPr>
        </p:nvSpPr>
        <p:spPr>
          <a:xfrm>
            <a:off x="457200" y="1066800"/>
            <a:ext cx="8229595" cy="3810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9F0F10"/>
              </a:buClr>
              <a:buSzPts val="2000"/>
              <a:buNone/>
              <a:defRPr b="1" sz="2000">
                <a:solidFill>
                  <a:srgbClr val="9F0F10"/>
                </a:solidFill>
                <a:latin typeface="Cambria"/>
                <a:ea typeface="Cambria"/>
                <a:cs typeface="Cambria"/>
                <a:sym typeface="Cambria"/>
              </a:defRPr>
            </a:lvl1pPr>
            <a:lvl2pPr indent="-228600" lvl="1" marL="914400" algn="ctr">
              <a:lnSpc>
                <a:spcPct val="90000"/>
              </a:lnSpc>
              <a:spcBef>
                <a:spcPts val="500"/>
              </a:spcBef>
              <a:spcAft>
                <a:spcPts val="0"/>
              </a:spcAft>
              <a:buClr>
                <a:srgbClr val="9F0F10"/>
              </a:buClr>
              <a:buSzPts val="2000"/>
              <a:buNone/>
              <a:defRPr b="1" sz="2000">
                <a:solidFill>
                  <a:srgbClr val="9F0F10"/>
                </a:solidFill>
                <a:latin typeface="Calibri"/>
                <a:ea typeface="Calibri"/>
                <a:cs typeface="Calibri"/>
                <a:sym typeface="Calibri"/>
              </a:defRPr>
            </a:lvl2pPr>
            <a:lvl3pPr indent="-228600" lvl="2" marL="1371600" algn="ctr">
              <a:lnSpc>
                <a:spcPct val="90000"/>
              </a:lnSpc>
              <a:spcBef>
                <a:spcPts val="500"/>
              </a:spcBef>
              <a:spcAft>
                <a:spcPts val="0"/>
              </a:spcAft>
              <a:buClr>
                <a:srgbClr val="9F0F10"/>
              </a:buClr>
              <a:buSzPts val="2000"/>
              <a:buNone/>
              <a:defRPr b="1" sz="2000">
                <a:solidFill>
                  <a:srgbClr val="9F0F10"/>
                </a:solidFill>
                <a:latin typeface="Calibri"/>
                <a:ea typeface="Calibri"/>
                <a:cs typeface="Calibri"/>
                <a:sym typeface="Calibri"/>
              </a:defRPr>
            </a:lvl3pPr>
            <a:lvl4pPr indent="-228600" lvl="3" marL="1828800" algn="ctr">
              <a:lnSpc>
                <a:spcPct val="90000"/>
              </a:lnSpc>
              <a:spcBef>
                <a:spcPts val="500"/>
              </a:spcBef>
              <a:spcAft>
                <a:spcPts val="0"/>
              </a:spcAft>
              <a:buClr>
                <a:srgbClr val="9F0F10"/>
              </a:buClr>
              <a:buSzPts val="2000"/>
              <a:buNone/>
              <a:defRPr b="1" sz="2000">
                <a:solidFill>
                  <a:srgbClr val="9F0F10"/>
                </a:solidFill>
                <a:latin typeface="Calibri"/>
                <a:ea typeface="Calibri"/>
                <a:cs typeface="Calibri"/>
                <a:sym typeface="Calibri"/>
              </a:defRPr>
            </a:lvl4pPr>
            <a:lvl5pPr indent="-228600" lvl="4" marL="2286000" algn="ctr">
              <a:lnSpc>
                <a:spcPct val="90000"/>
              </a:lnSpc>
              <a:spcBef>
                <a:spcPts val="500"/>
              </a:spcBef>
              <a:spcAft>
                <a:spcPts val="0"/>
              </a:spcAft>
              <a:buClr>
                <a:srgbClr val="9F0F10"/>
              </a:buClr>
              <a:buSzPts val="2000"/>
              <a:buNone/>
              <a:defRPr b="1" sz="2000">
                <a:solidFill>
                  <a:srgbClr val="9F0F10"/>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93"/>
          <p:cNvSpPr txBox="1"/>
          <p:nvPr>
            <p:ph idx="11" type="ftr"/>
          </p:nvPr>
        </p:nvSpPr>
        <p:spPr>
          <a:xfrm>
            <a:off x="5791200" y="6569075"/>
            <a:ext cx="2895600" cy="2889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93"/>
          <p:cNvSpPr txBox="1"/>
          <p:nvPr>
            <p:ph idx="12" type="sldNum"/>
          </p:nvPr>
        </p:nvSpPr>
        <p:spPr>
          <a:xfrm>
            <a:off x="457200" y="6569075"/>
            <a:ext cx="2133600" cy="2889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with lefthand caption">
  <p:cSld name="Image with lefthand caption">
    <p:spTree>
      <p:nvGrpSpPr>
        <p:cNvPr id="201" name="Shape 201"/>
        <p:cNvGrpSpPr/>
        <p:nvPr/>
      </p:nvGrpSpPr>
      <p:grpSpPr>
        <a:xfrm>
          <a:off x="0" y="0"/>
          <a:ext cx="0" cy="0"/>
          <a:chOff x="0" y="0"/>
          <a:chExt cx="0" cy="0"/>
        </a:xfrm>
      </p:grpSpPr>
      <p:sp>
        <p:nvSpPr>
          <p:cNvPr id="202" name="Google Shape;202;p95"/>
          <p:cNvSpPr txBox="1"/>
          <p:nvPr>
            <p:ph idx="1" type="body"/>
          </p:nvPr>
        </p:nvSpPr>
        <p:spPr>
          <a:xfrm>
            <a:off x="457200" y="1066800"/>
            <a:ext cx="8229595" cy="3810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9F0F10"/>
              </a:buClr>
              <a:buSzPts val="2000"/>
              <a:buNone/>
              <a:defRPr b="1" sz="2000">
                <a:solidFill>
                  <a:srgbClr val="9F0F10"/>
                </a:solidFill>
                <a:latin typeface="Cambria"/>
                <a:ea typeface="Cambria"/>
                <a:cs typeface="Cambria"/>
                <a:sym typeface="Cambria"/>
              </a:defRPr>
            </a:lvl1pPr>
            <a:lvl2pPr indent="-228600" lvl="1" marL="914400" algn="ctr">
              <a:lnSpc>
                <a:spcPct val="90000"/>
              </a:lnSpc>
              <a:spcBef>
                <a:spcPts val="500"/>
              </a:spcBef>
              <a:spcAft>
                <a:spcPts val="0"/>
              </a:spcAft>
              <a:buClr>
                <a:srgbClr val="9F0F10"/>
              </a:buClr>
              <a:buSzPts val="2000"/>
              <a:buNone/>
              <a:defRPr b="1" sz="2000">
                <a:solidFill>
                  <a:srgbClr val="9F0F10"/>
                </a:solidFill>
                <a:latin typeface="Calibri"/>
                <a:ea typeface="Calibri"/>
                <a:cs typeface="Calibri"/>
                <a:sym typeface="Calibri"/>
              </a:defRPr>
            </a:lvl2pPr>
            <a:lvl3pPr indent="-228600" lvl="2" marL="1371600" algn="ctr">
              <a:lnSpc>
                <a:spcPct val="90000"/>
              </a:lnSpc>
              <a:spcBef>
                <a:spcPts val="500"/>
              </a:spcBef>
              <a:spcAft>
                <a:spcPts val="0"/>
              </a:spcAft>
              <a:buClr>
                <a:srgbClr val="9F0F10"/>
              </a:buClr>
              <a:buSzPts val="2000"/>
              <a:buNone/>
              <a:defRPr b="1" sz="2000">
                <a:solidFill>
                  <a:srgbClr val="9F0F10"/>
                </a:solidFill>
                <a:latin typeface="Calibri"/>
                <a:ea typeface="Calibri"/>
                <a:cs typeface="Calibri"/>
                <a:sym typeface="Calibri"/>
              </a:defRPr>
            </a:lvl3pPr>
            <a:lvl4pPr indent="-228600" lvl="3" marL="1828800" algn="ctr">
              <a:lnSpc>
                <a:spcPct val="90000"/>
              </a:lnSpc>
              <a:spcBef>
                <a:spcPts val="500"/>
              </a:spcBef>
              <a:spcAft>
                <a:spcPts val="0"/>
              </a:spcAft>
              <a:buClr>
                <a:srgbClr val="9F0F10"/>
              </a:buClr>
              <a:buSzPts val="2000"/>
              <a:buNone/>
              <a:defRPr b="1" sz="2000">
                <a:solidFill>
                  <a:srgbClr val="9F0F10"/>
                </a:solidFill>
                <a:latin typeface="Calibri"/>
                <a:ea typeface="Calibri"/>
                <a:cs typeface="Calibri"/>
                <a:sym typeface="Calibri"/>
              </a:defRPr>
            </a:lvl4pPr>
            <a:lvl5pPr indent="-228600" lvl="4" marL="2286000" algn="ctr">
              <a:lnSpc>
                <a:spcPct val="90000"/>
              </a:lnSpc>
              <a:spcBef>
                <a:spcPts val="500"/>
              </a:spcBef>
              <a:spcAft>
                <a:spcPts val="0"/>
              </a:spcAft>
              <a:buClr>
                <a:srgbClr val="9F0F10"/>
              </a:buClr>
              <a:buSzPts val="2000"/>
              <a:buNone/>
              <a:defRPr b="1" sz="2000">
                <a:solidFill>
                  <a:srgbClr val="9F0F10"/>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3" name="Google Shape;203;p95"/>
          <p:cNvSpPr/>
          <p:nvPr>
            <p:ph idx="2" type="pic"/>
          </p:nvPr>
        </p:nvSpPr>
        <p:spPr>
          <a:xfrm>
            <a:off x="2895600" y="1752600"/>
            <a:ext cx="5638800" cy="4572000"/>
          </a:xfrm>
          <a:prstGeom prst="rect">
            <a:avLst/>
          </a:prstGeom>
          <a:noFill/>
          <a:ln cap="flat" cmpd="sng" w="19050">
            <a:solidFill>
              <a:schemeClr val="accent4"/>
            </a:solidFill>
            <a:prstDash val="solid"/>
            <a:round/>
            <a:headEnd len="sm" w="sm" type="none"/>
            <a:tailEnd len="sm" w="sm" type="none"/>
          </a:ln>
        </p:spPr>
      </p:sp>
      <p:sp>
        <p:nvSpPr>
          <p:cNvPr id="204" name="Google Shape;204;p95"/>
          <p:cNvSpPr txBox="1"/>
          <p:nvPr>
            <p:ph idx="3" type="body"/>
          </p:nvPr>
        </p:nvSpPr>
        <p:spPr>
          <a:xfrm>
            <a:off x="457200" y="1752600"/>
            <a:ext cx="2133600" cy="1143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Clr>
                <a:schemeClr val="dk1"/>
              </a:buClr>
              <a:buSzPts val="1800"/>
              <a:buFont typeface="Arial"/>
              <a:buNone/>
              <a:defRPr b="1" sz="1800"/>
            </a:lvl1pPr>
            <a:lvl2pPr indent="-330200" lvl="1" marL="914400" algn="l">
              <a:lnSpc>
                <a:spcPct val="90000"/>
              </a:lnSpc>
              <a:spcBef>
                <a:spcPts val="500"/>
              </a:spcBef>
              <a:spcAft>
                <a:spcPts val="0"/>
              </a:spcAft>
              <a:buClr>
                <a:schemeClr val="dk1"/>
              </a:buClr>
              <a:buSzPts val="1600"/>
              <a:buChar char="•"/>
              <a:defRPr sz="1600"/>
            </a:lvl2pPr>
            <a:lvl3pPr indent="-317500" lvl="2" marL="1371600" algn="l">
              <a:lnSpc>
                <a:spcPct val="90000"/>
              </a:lnSpc>
              <a:spcBef>
                <a:spcPts val="500"/>
              </a:spcBef>
              <a:spcAft>
                <a:spcPts val="0"/>
              </a:spcAft>
              <a:buClr>
                <a:schemeClr val="dk1"/>
              </a:buClr>
              <a:buSzPts val="1400"/>
              <a:buChar char="•"/>
              <a:defRPr sz="14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95"/>
          <p:cNvSpPr txBox="1"/>
          <p:nvPr>
            <p:ph idx="4" type="body"/>
          </p:nvPr>
        </p:nvSpPr>
        <p:spPr>
          <a:xfrm>
            <a:off x="457200" y="2971800"/>
            <a:ext cx="2133600" cy="20574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200"/>
              <a:buFont typeface="Arial"/>
              <a:buNone/>
              <a:defRPr b="0" sz="1200"/>
            </a:lvl1pPr>
            <a:lvl2pPr indent="-330200" lvl="1" marL="914400" algn="l">
              <a:lnSpc>
                <a:spcPct val="90000"/>
              </a:lnSpc>
              <a:spcBef>
                <a:spcPts val="500"/>
              </a:spcBef>
              <a:spcAft>
                <a:spcPts val="0"/>
              </a:spcAft>
              <a:buClr>
                <a:schemeClr val="dk1"/>
              </a:buClr>
              <a:buSzPts val="1600"/>
              <a:buChar char="•"/>
              <a:defRPr sz="1600"/>
            </a:lvl2pPr>
            <a:lvl3pPr indent="-317500" lvl="2" marL="1371600" algn="l">
              <a:lnSpc>
                <a:spcPct val="90000"/>
              </a:lnSpc>
              <a:spcBef>
                <a:spcPts val="500"/>
              </a:spcBef>
              <a:spcAft>
                <a:spcPts val="0"/>
              </a:spcAft>
              <a:buClr>
                <a:schemeClr val="dk1"/>
              </a:buClr>
              <a:buSzPts val="1400"/>
              <a:buChar char="•"/>
              <a:defRPr sz="14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95"/>
          <p:cNvSpPr txBox="1"/>
          <p:nvPr>
            <p:ph idx="5" type="body"/>
          </p:nvPr>
        </p:nvSpPr>
        <p:spPr>
          <a:xfrm>
            <a:off x="457200" y="5257800"/>
            <a:ext cx="2133600" cy="2286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200"/>
              <a:buFont typeface="Arial"/>
              <a:buNone/>
              <a:defRPr b="1" sz="1200"/>
            </a:lvl1pPr>
            <a:lvl2pPr indent="-330200" lvl="1" marL="914400" algn="l">
              <a:lnSpc>
                <a:spcPct val="90000"/>
              </a:lnSpc>
              <a:spcBef>
                <a:spcPts val="500"/>
              </a:spcBef>
              <a:spcAft>
                <a:spcPts val="0"/>
              </a:spcAft>
              <a:buClr>
                <a:schemeClr val="dk1"/>
              </a:buClr>
              <a:buSzPts val="1600"/>
              <a:buChar char="•"/>
              <a:defRPr sz="1600"/>
            </a:lvl2pPr>
            <a:lvl3pPr indent="-317500" lvl="2" marL="1371600" algn="l">
              <a:lnSpc>
                <a:spcPct val="90000"/>
              </a:lnSpc>
              <a:spcBef>
                <a:spcPts val="500"/>
              </a:spcBef>
              <a:spcAft>
                <a:spcPts val="0"/>
              </a:spcAft>
              <a:buClr>
                <a:schemeClr val="dk1"/>
              </a:buClr>
              <a:buSzPts val="1400"/>
              <a:buChar char="•"/>
              <a:defRPr sz="14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7" name="Google Shape;207;p95"/>
          <p:cNvSpPr txBox="1"/>
          <p:nvPr>
            <p:ph type="title"/>
          </p:nvPr>
        </p:nvSpPr>
        <p:spPr>
          <a:xfrm>
            <a:off x="1524000" y="457200"/>
            <a:ext cx="6400800" cy="533400"/>
          </a:xfrm>
          <a:prstGeom prst="rect">
            <a:avLst/>
          </a:prstGeom>
          <a:noFill/>
          <a:ln>
            <a:noFill/>
          </a:ln>
        </p:spPr>
        <p:txBody>
          <a:bodyPr anchorCtr="0" anchor="t" bIns="45700" lIns="91425" spcFirstLastPara="1" rIns="91425" wrap="square" tIns="45700">
            <a:noAutofit/>
          </a:bodyPr>
          <a:lstStyle>
            <a:lvl1pPr lvl="0" algn="l">
              <a:lnSpc>
                <a:spcPct val="111111"/>
              </a:lnSpc>
              <a:spcBef>
                <a:spcPts val="0"/>
              </a:spcBef>
              <a:spcAft>
                <a:spcPts val="0"/>
              </a:spcAft>
              <a:buSzPts val="1400"/>
              <a:buNone/>
              <a:defRPr b="1" sz="1800">
                <a:solidFill>
                  <a:srgbClr val="2F5496"/>
                </a:solidFill>
                <a:latin typeface="Calibri"/>
                <a:ea typeface="Calibri"/>
                <a:cs typeface="Calibri"/>
                <a:sym typeface="Calibri"/>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08" name="Google Shape;208;p95"/>
          <p:cNvSpPr txBox="1"/>
          <p:nvPr>
            <p:ph idx="11" type="ftr"/>
          </p:nvPr>
        </p:nvSpPr>
        <p:spPr>
          <a:xfrm>
            <a:off x="5791200" y="6569075"/>
            <a:ext cx="2895600" cy="2889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p95"/>
          <p:cNvSpPr txBox="1"/>
          <p:nvPr>
            <p:ph idx="12" type="sldNum"/>
          </p:nvPr>
        </p:nvSpPr>
        <p:spPr>
          <a:xfrm>
            <a:off x="457200" y="6569075"/>
            <a:ext cx="2133600" cy="2889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with Bottom Caption">
  <p:cSld name="Image with Bottom Caption">
    <p:spTree>
      <p:nvGrpSpPr>
        <p:cNvPr id="218" name="Shape 218"/>
        <p:cNvGrpSpPr/>
        <p:nvPr/>
      </p:nvGrpSpPr>
      <p:grpSpPr>
        <a:xfrm>
          <a:off x="0" y="0"/>
          <a:ext cx="0" cy="0"/>
          <a:chOff x="0" y="0"/>
          <a:chExt cx="0" cy="0"/>
        </a:xfrm>
      </p:grpSpPr>
      <p:sp>
        <p:nvSpPr>
          <p:cNvPr id="219" name="Google Shape;219;p97"/>
          <p:cNvSpPr txBox="1"/>
          <p:nvPr>
            <p:ph idx="1" type="body"/>
          </p:nvPr>
        </p:nvSpPr>
        <p:spPr>
          <a:xfrm>
            <a:off x="457200" y="1066800"/>
            <a:ext cx="8229595" cy="3810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9F0F10"/>
              </a:buClr>
              <a:buSzPts val="2000"/>
              <a:buNone/>
              <a:defRPr b="1" sz="2000">
                <a:solidFill>
                  <a:srgbClr val="9F0F10"/>
                </a:solidFill>
                <a:latin typeface="Cambria"/>
                <a:ea typeface="Cambria"/>
                <a:cs typeface="Cambria"/>
                <a:sym typeface="Cambria"/>
              </a:defRPr>
            </a:lvl1pPr>
            <a:lvl2pPr indent="-228600" lvl="1" marL="914400" algn="ctr">
              <a:lnSpc>
                <a:spcPct val="90000"/>
              </a:lnSpc>
              <a:spcBef>
                <a:spcPts val="500"/>
              </a:spcBef>
              <a:spcAft>
                <a:spcPts val="0"/>
              </a:spcAft>
              <a:buClr>
                <a:srgbClr val="9F0F10"/>
              </a:buClr>
              <a:buSzPts val="2000"/>
              <a:buNone/>
              <a:defRPr b="1" sz="2000">
                <a:solidFill>
                  <a:srgbClr val="9F0F10"/>
                </a:solidFill>
                <a:latin typeface="Calibri"/>
                <a:ea typeface="Calibri"/>
                <a:cs typeface="Calibri"/>
                <a:sym typeface="Calibri"/>
              </a:defRPr>
            </a:lvl2pPr>
            <a:lvl3pPr indent="-228600" lvl="2" marL="1371600" algn="ctr">
              <a:lnSpc>
                <a:spcPct val="90000"/>
              </a:lnSpc>
              <a:spcBef>
                <a:spcPts val="500"/>
              </a:spcBef>
              <a:spcAft>
                <a:spcPts val="0"/>
              </a:spcAft>
              <a:buClr>
                <a:srgbClr val="9F0F10"/>
              </a:buClr>
              <a:buSzPts val="2000"/>
              <a:buNone/>
              <a:defRPr b="1" sz="2000">
                <a:solidFill>
                  <a:srgbClr val="9F0F10"/>
                </a:solidFill>
                <a:latin typeface="Calibri"/>
                <a:ea typeface="Calibri"/>
                <a:cs typeface="Calibri"/>
                <a:sym typeface="Calibri"/>
              </a:defRPr>
            </a:lvl3pPr>
            <a:lvl4pPr indent="-228600" lvl="3" marL="1828800" algn="ctr">
              <a:lnSpc>
                <a:spcPct val="90000"/>
              </a:lnSpc>
              <a:spcBef>
                <a:spcPts val="500"/>
              </a:spcBef>
              <a:spcAft>
                <a:spcPts val="0"/>
              </a:spcAft>
              <a:buClr>
                <a:srgbClr val="9F0F10"/>
              </a:buClr>
              <a:buSzPts val="2000"/>
              <a:buNone/>
              <a:defRPr b="1" sz="2000">
                <a:solidFill>
                  <a:srgbClr val="9F0F10"/>
                </a:solidFill>
                <a:latin typeface="Calibri"/>
                <a:ea typeface="Calibri"/>
                <a:cs typeface="Calibri"/>
                <a:sym typeface="Calibri"/>
              </a:defRPr>
            </a:lvl4pPr>
            <a:lvl5pPr indent="-228600" lvl="4" marL="2286000" algn="ctr">
              <a:lnSpc>
                <a:spcPct val="90000"/>
              </a:lnSpc>
              <a:spcBef>
                <a:spcPts val="500"/>
              </a:spcBef>
              <a:spcAft>
                <a:spcPts val="0"/>
              </a:spcAft>
              <a:buClr>
                <a:srgbClr val="9F0F10"/>
              </a:buClr>
              <a:buSzPts val="2000"/>
              <a:buNone/>
              <a:defRPr b="1" sz="2000">
                <a:solidFill>
                  <a:srgbClr val="9F0F10"/>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97"/>
          <p:cNvSpPr/>
          <p:nvPr>
            <p:ph idx="2" type="pic"/>
          </p:nvPr>
        </p:nvSpPr>
        <p:spPr>
          <a:xfrm>
            <a:off x="533400" y="2209800"/>
            <a:ext cx="8153400" cy="3276600"/>
          </a:xfrm>
          <a:prstGeom prst="rect">
            <a:avLst/>
          </a:prstGeom>
          <a:noFill/>
          <a:ln cap="flat" cmpd="sng" w="19050">
            <a:solidFill>
              <a:schemeClr val="accent4"/>
            </a:solidFill>
            <a:prstDash val="solid"/>
            <a:round/>
            <a:headEnd len="sm" w="sm" type="none"/>
            <a:tailEnd len="sm" w="sm" type="none"/>
          </a:ln>
        </p:spPr>
      </p:sp>
      <p:sp>
        <p:nvSpPr>
          <p:cNvPr id="221" name="Google Shape;221;p97"/>
          <p:cNvSpPr txBox="1"/>
          <p:nvPr>
            <p:ph idx="3" type="body"/>
          </p:nvPr>
        </p:nvSpPr>
        <p:spPr>
          <a:xfrm>
            <a:off x="0" y="1600200"/>
            <a:ext cx="9144000" cy="3810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dk1"/>
              </a:buClr>
              <a:buSzPts val="1800"/>
              <a:buFont typeface="Arial"/>
              <a:buNone/>
              <a:defRPr b="1" sz="1800"/>
            </a:lvl1pPr>
            <a:lvl2pPr indent="-330200" lvl="1" marL="914400" algn="l">
              <a:lnSpc>
                <a:spcPct val="90000"/>
              </a:lnSpc>
              <a:spcBef>
                <a:spcPts val="500"/>
              </a:spcBef>
              <a:spcAft>
                <a:spcPts val="0"/>
              </a:spcAft>
              <a:buClr>
                <a:schemeClr val="dk1"/>
              </a:buClr>
              <a:buSzPts val="1600"/>
              <a:buChar char="•"/>
              <a:defRPr sz="1600"/>
            </a:lvl2pPr>
            <a:lvl3pPr indent="-317500" lvl="2" marL="1371600" algn="l">
              <a:lnSpc>
                <a:spcPct val="90000"/>
              </a:lnSpc>
              <a:spcBef>
                <a:spcPts val="500"/>
              </a:spcBef>
              <a:spcAft>
                <a:spcPts val="0"/>
              </a:spcAft>
              <a:buClr>
                <a:schemeClr val="dk1"/>
              </a:buClr>
              <a:buSzPts val="1400"/>
              <a:buChar char="•"/>
              <a:defRPr sz="14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2" name="Google Shape;222;p97"/>
          <p:cNvSpPr txBox="1"/>
          <p:nvPr>
            <p:ph idx="4" type="body"/>
          </p:nvPr>
        </p:nvSpPr>
        <p:spPr>
          <a:xfrm>
            <a:off x="1828800" y="5791200"/>
            <a:ext cx="6858000" cy="5334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200"/>
              <a:buFont typeface="Arial"/>
              <a:buNone/>
              <a:defRPr b="0" sz="1200"/>
            </a:lvl1pPr>
            <a:lvl2pPr indent="-330200" lvl="1" marL="914400" algn="l">
              <a:lnSpc>
                <a:spcPct val="90000"/>
              </a:lnSpc>
              <a:spcBef>
                <a:spcPts val="500"/>
              </a:spcBef>
              <a:spcAft>
                <a:spcPts val="0"/>
              </a:spcAft>
              <a:buClr>
                <a:schemeClr val="dk1"/>
              </a:buClr>
              <a:buSzPts val="1600"/>
              <a:buChar char="•"/>
              <a:defRPr sz="1600"/>
            </a:lvl2pPr>
            <a:lvl3pPr indent="-317500" lvl="2" marL="1371600" algn="l">
              <a:lnSpc>
                <a:spcPct val="90000"/>
              </a:lnSpc>
              <a:spcBef>
                <a:spcPts val="500"/>
              </a:spcBef>
              <a:spcAft>
                <a:spcPts val="0"/>
              </a:spcAft>
              <a:buClr>
                <a:schemeClr val="dk1"/>
              </a:buClr>
              <a:buSzPts val="1400"/>
              <a:buChar char="•"/>
              <a:defRPr sz="14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3" name="Google Shape;223;p97"/>
          <p:cNvSpPr txBox="1"/>
          <p:nvPr>
            <p:ph idx="5" type="body"/>
          </p:nvPr>
        </p:nvSpPr>
        <p:spPr>
          <a:xfrm>
            <a:off x="533400" y="5791200"/>
            <a:ext cx="1295400" cy="2286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200"/>
              <a:buFont typeface="Arial"/>
              <a:buNone/>
              <a:defRPr b="1" sz="1200"/>
            </a:lvl1pPr>
            <a:lvl2pPr indent="-330200" lvl="1" marL="914400" algn="l">
              <a:lnSpc>
                <a:spcPct val="90000"/>
              </a:lnSpc>
              <a:spcBef>
                <a:spcPts val="500"/>
              </a:spcBef>
              <a:spcAft>
                <a:spcPts val="0"/>
              </a:spcAft>
              <a:buClr>
                <a:schemeClr val="dk1"/>
              </a:buClr>
              <a:buSzPts val="1600"/>
              <a:buChar char="•"/>
              <a:defRPr sz="1600"/>
            </a:lvl2pPr>
            <a:lvl3pPr indent="-317500" lvl="2" marL="1371600" algn="l">
              <a:lnSpc>
                <a:spcPct val="90000"/>
              </a:lnSpc>
              <a:spcBef>
                <a:spcPts val="500"/>
              </a:spcBef>
              <a:spcAft>
                <a:spcPts val="0"/>
              </a:spcAft>
              <a:buClr>
                <a:schemeClr val="dk1"/>
              </a:buClr>
              <a:buSzPts val="1400"/>
              <a:buChar char="•"/>
              <a:defRPr sz="14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4" name="Google Shape;224;p97"/>
          <p:cNvSpPr txBox="1"/>
          <p:nvPr>
            <p:ph type="title"/>
          </p:nvPr>
        </p:nvSpPr>
        <p:spPr>
          <a:xfrm>
            <a:off x="1524000" y="457200"/>
            <a:ext cx="6400800" cy="533400"/>
          </a:xfrm>
          <a:prstGeom prst="rect">
            <a:avLst/>
          </a:prstGeom>
          <a:noFill/>
          <a:ln>
            <a:noFill/>
          </a:ln>
        </p:spPr>
        <p:txBody>
          <a:bodyPr anchorCtr="0" anchor="t" bIns="45700" lIns="91425" spcFirstLastPara="1" rIns="91425" wrap="square" tIns="45700">
            <a:noAutofit/>
          </a:bodyPr>
          <a:lstStyle>
            <a:lvl1pPr lvl="0" algn="l">
              <a:lnSpc>
                <a:spcPct val="111111"/>
              </a:lnSpc>
              <a:spcBef>
                <a:spcPts val="0"/>
              </a:spcBef>
              <a:spcAft>
                <a:spcPts val="0"/>
              </a:spcAft>
              <a:buSzPts val="1400"/>
              <a:buNone/>
              <a:defRPr b="1" sz="1800">
                <a:solidFill>
                  <a:srgbClr val="2F5496"/>
                </a:solidFill>
                <a:latin typeface="Calibri"/>
                <a:ea typeface="Calibri"/>
                <a:cs typeface="Calibri"/>
                <a:sym typeface="Calibri"/>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5" name="Google Shape;225;p97"/>
          <p:cNvSpPr txBox="1"/>
          <p:nvPr>
            <p:ph idx="11" type="ftr"/>
          </p:nvPr>
        </p:nvSpPr>
        <p:spPr>
          <a:xfrm>
            <a:off x="5791200" y="6569075"/>
            <a:ext cx="2895600" cy="2889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97"/>
          <p:cNvSpPr txBox="1"/>
          <p:nvPr>
            <p:ph idx="12" type="sldNum"/>
          </p:nvPr>
        </p:nvSpPr>
        <p:spPr>
          <a:xfrm>
            <a:off x="457200" y="6569075"/>
            <a:ext cx="2133600" cy="2889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1" name="Shape 231"/>
        <p:cNvGrpSpPr/>
        <p:nvPr/>
      </p:nvGrpSpPr>
      <p:grpSpPr>
        <a:xfrm>
          <a:off x="0" y="0"/>
          <a:ext cx="0" cy="0"/>
          <a:chOff x="0" y="0"/>
          <a:chExt cx="0" cy="0"/>
        </a:xfrm>
      </p:grpSpPr>
      <p:sp>
        <p:nvSpPr>
          <p:cNvPr id="232" name="Google Shape;232;p9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3" name="Google Shape;233;p9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sz="2800"/>
            </a:lvl1pPr>
            <a:lvl2pPr indent="-381000" lvl="1" marL="914400" algn="l">
              <a:lnSpc>
                <a:spcPct val="90000"/>
              </a:lnSpc>
              <a:spcBef>
                <a:spcPts val="500"/>
              </a:spcBef>
              <a:spcAft>
                <a:spcPts val="0"/>
              </a:spcAft>
              <a:buClr>
                <a:schemeClr val="dk1"/>
              </a:buClr>
              <a:buSzPts val="2400"/>
              <a:buChar char="•"/>
              <a:defRPr sz="2400"/>
            </a:lvl2pPr>
            <a:lvl3pPr indent="-355600" lvl="2" marL="1371600" algn="l">
              <a:lnSpc>
                <a:spcPct val="90000"/>
              </a:lnSpc>
              <a:spcBef>
                <a:spcPts val="500"/>
              </a:spcBef>
              <a:spcAft>
                <a:spcPts val="0"/>
              </a:spcAft>
              <a:buClr>
                <a:schemeClr val="dk1"/>
              </a:buClr>
              <a:buSzPts val="2000"/>
              <a:buChar char="•"/>
              <a:defRPr sz="20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sz="1800"/>
            </a:lvl6pPr>
            <a:lvl7pPr indent="-342900" lvl="6" marL="3200400" algn="l">
              <a:lnSpc>
                <a:spcPct val="90000"/>
              </a:lnSpc>
              <a:spcBef>
                <a:spcPts val="500"/>
              </a:spcBef>
              <a:spcAft>
                <a:spcPts val="0"/>
              </a:spcAft>
              <a:buClr>
                <a:schemeClr val="dk1"/>
              </a:buClr>
              <a:buSzPts val="1800"/>
              <a:buChar char="•"/>
              <a:defRPr sz="1800"/>
            </a:lvl7pPr>
            <a:lvl8pPr indent="-342900" lvl="7" marL="3657600" algn="l">
              <a:lnSpc>
                <a:spcPct val="90000"/>
              </a:lnSpc>
              <a:spcBef>
                <a:spcPts val="500"/>
              </a:spcBef>
              <a:spcAft>
                <a:spcPts val="0"/>
              </a:spcAft>
              <a:buClr>
                <a:schemeClr val="dk1"/>
              </a:buClr>
              <a:buSzPts val="1800"/>
              <a:buChar char="•"/>
              <a:defRPr sz="1800"/>
            </a:lvl8pPr>
            <a:lvl9pPr indent="-342900" lvl="8" marL="4114800" algn="l">
              <a:lnSpc>
                <a:spcPct val="90000"/>
              </a:lnSpc>
              <a:spcBef>
                <a:spcPts val="500"/>
              </a:spcBef>
              <a:spcAft>
                <a:spcPts val="0"/>
              </a:spcAft>
              <a:buClr>
                <a:schemeClr val="dk1"/>
              </a:buClr>
              <a:buSzPts val="1800"/>
              <a:buChar char="•"/>
              <a:defRPr sz="1800"/>
            </a:lvl9pPr>
          </a:lstStyle>
          <a:p/>
        </p:txBody>
      </p:sp>
      <p:sp>
        <p:nvSpPr>
          <p:cNvPr id="234" name="Google Shape;234;p9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sz="2800"/>
            </a:lvl1pPr>
            <a:lvl2pPr indent="-381000" lvl="1" marL="914400" algn="l">
              <a:lnSpc>
                <a:spcPct val="90000"/>
              </a:lnSpc>
              <a:spcBef>
                <a:spcPts val="500"/>
              </a:spcBef>
              <a:spcAft>
                <a:spcPts val="0"/>
              </a:spcAft>
              <a:buClr>
                <a:schemeClr val="dk1"/>
              </a:buClr>
              <a:buSzPts val="2400"/>
              <a:buChar char="•"/>
              <a:defRPr sz="2400"/>
            </a:lvl2pPr>
            <a:lvl3pPr indent="-355600" lvl="2" marL="1371600" algn="l">
              <a:lnSpc>
                <a:spcPct val="90000"/>
              </a:lnSpc>
              <a:spcBef>
                <a:spcPts val="500"/>
              </a:spcBef>
              <a:spcAft>
                <a:spcPts val="0"/>
              </a:spcAft>
              <a:buClr>
                <a:schemeClr val="dk1"/>
              </a:buClr>
              <a:buSzPts val="2000"/>
              <a:buChar char="•"/>
              <a:defRPr sz="20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sz="1800"/>
            </a:lvl6pPr>
            <a:lvl7pPr indent="-342900" lvl="6" marL="3200400" algn="l">
              <a:lnSpc>
                <a:spcPct val="90000"/>
              </a:lnSpc>
              <a:spcBef>
                <a:spcPts val="500"/>
              </a:spcBef>
              <a:spcAft>
                <a:spcPts val="0"/>
              </a:spcAft>
              <a:buClr>
                <a:schemeClr val="dk1"/>
              </a:buClr>
              <a:buSzPts val="1800"/>
              <a:buChar char="•"/>
              <a:defRPr sz="1800"/>
            </a:lvl7pPr>
            <a:lvl8pPr indent="-342900" lvl="7" marL="3657600" algn="l">
              <a:lnSpc>
                <a:spcPct val="90000"/>
              </a:lnSpc>
              <a:spcBef>
                <a:spcPts val="500"/>
              </a:spcBef>
              <a:spcAft>
                <a:spcPts val="0"/>
              </a:spcAft>
              <a:buClr>
                <a:schemeClr val="dk1"/>
              </a:buClr>
              <a:buSzPts val="1800"/>
              <a:buChar char="•"/>
              <a:defRPr sz="1800"/>
            </a:lvl8pPr>
            <a:lvl9pPr indent="-342900" lvl="8" marL="4114800" algn="l">
              <a:lnSpc>
                <a:spcPct val="90000"/>
              </a:lnSpc>
              <a:spcBef>
                <a:spcPts val="500"/>
              </a:spcBef>
              <a:spcAft>
                <a:spcPts val="0"/>
              </a:spcAft>
              <a:buClr>
                <a:schemeClr val="dk1"/>
              </a:buClr>
              <a:buSzPts val="1800"/>
              <a:buChar char="•"/>
              <a:defRPr sz="1800"/>
            </a:lvl9pPr>
          </a:lstStyle>
          <a:p/>
        </p:txBody>
      </p:sp>
    </p:spTree>
  </p:cSld>
  <p:clrMapOvr>
    <a:masterClrMapping/>
  </p:clrMapOvr>
  <p:transition>
    <p:fade thruBlk="1"/>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page">
  <p:cSld name="Standard page">
    <p:spTree>
      <p:nvGrpSpPr>
        <p:cNvPr id="242" name="Shape 242"/>
        <p:cNvGrpSpPr/>
        <p:nvPr/>
      </p:nvGrpSpPr>
      <p:grpSpPr>
        <a:xfrm>
          <a:off x="0" y="0"/>
          <a:ext cx="0" cy="0"/>
          <a:chOff x="0" y="0"/>
          <a:chExt cx="0" cy="0"/>
        </a:xfrm>
      </p:grpSpPr>
      <p:sp>
        <p:nvSpPr>
          <p:cNvPr id="243" name="Google Shape;243;p101"/>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800"/>
              </a:spcBef>
              <a:spcAft>
                <a:spcPts val="0"/>
              </a:spcAft>
              <a:buClr>
                <a:srgbClr val="0C0C0C"/>
              </a:buClr>
              <a:buSzPts val="2800"/>
              <a:buChar char="•"/>
              <a:defRPr b="1" sz="2800">
                <a:solidFill>
                  <a:srgbClr val="0C0C0C"/>
                </a:solidFill>
                <a:latin typeface="Calibri"/>
                <a:ea typeface="Calibri"/>
                <a:cs typeface="Calibri"/>
                <a:sym typeface="Calibri"/>
              </a:defRPr>
            </a:lvl1pPr>
            <a:lvl2pPr indent="-393700" lvl="1" marL="914400" algn="l">
              <a:lnSpc>
                <a:spcPct val="90000"/>
              </a:lnSpc>
              <a:spcBef>
                <a:spcPts val="800"/>
              </a:spcBef>
              <a:spcAft>
                <a:spcPts val="0"/>
              </a:spcAft>
              <a:buClr>
                <a:schemeClr val="dk1"/>
              </a:buClr>
              <a:buSzPts val="2600"/>
              <a:buChar char="•"/>
              <a:defRPr b="1" sz="2600">
                <a:latin typeface="Calibri"/>
                <a:ea typeface="Calibri"/>
                <a:cs typeface="Calibri"/>
                <a:sym typeface="Calibri"/>
              </a:defRPr>
            </a:lvl2pPr>
            <a:lvl3pPr indent="-381000" lvl="2" marL="1371600" algn="l">
              <a:lnSpc>
                <a:spcPct val="90000"/>
              </a:lnSpc>
              <a:spcBef>
                <a:spcPts val="600"/>
              </a:spcBef>
              <a:spcAft>
                <a:spcPts val="0"/>
              </a:spcAft>
              <a:buClr>
                <a:schemeClr val="dk1"/>
              </a:buClr>
              <a:buSzPts val="2400"/>
              <a:buChar char="•"/>
              <a:defRPr sz="2400">
                <a:latin typeface="Calibri"/>
                <a:ea typeface="Calibri"/>
                <a:cs typeface="Calibri"/>
                <a:sym typeface="Calibri"/>
              </a:defRPr>
            </a:lvl3pPr>
            <a:lvl4pPr indent="-355600" lvl="3" marL="1828800" algn="l">
              <a:lnSpc>
                <a:spcPct val="90000"/>
              </a:lnSpc>
              <a:spcBef>
                <a:spcPts val="400"/>
              </a:spcBef>
              <a:spcAft>
                <a:spcPts val="0"/>
              </a:spcAft>
              <a:buClr>
                <a:schemeClr val="dk1"/>
              </a:buClr>
              <a:buSzPts val="2000"/>
              <a:buChar char="•"/>
              <a:defRPr sz="2000">
                <a:latin typeface="Calibri"/>
                <a:ea typeface="Calibri"/>
                <a:cs typeface="Calibri"/>
                <a:sym typeface="Calibri"/>
              </a:defRPr>
            </a:lvl4pPr>
            <a:lvl5pPr indent="-355600" lvl="4" marL="2286000" algn="l">
              <a:lnSpc>
                <a:spcPct val="90000"/>
              </a:lnSpc>
              <a:spcBef>
                <a:spcPts val="400"/>
              </a:spcBef>
              <a:spcAft>
                <a:spcPts val="0"/>
              </a:spcAft>
              <a:buClr>
                <a:schemeClr val="dk1"/>
              </a:buClr>
              <a:buSzPts val="2000"/>
              <a:buChar char="•"/>
              <a:defRPr sz="200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4" name="Google Shape;244;p101"/>
          <p:cNvSpPr txBox="1"/>
          <p:nvPr>
            <p:ph idx="2" type="body"/>
          </p:nvPr>
        </p:nvSpPr>
        <p:spPr>
          <a:xfrm>
            <a:off x="457200" y="1066800"/>
            <a:ext cx="8229595" cy="3810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9F0F10"/>
              </a:buClr>
              <a:buSzPts val="2000"/>
              <a:buNone/>
              <a:defRPr b="1" sz="2000">
                <a:solidFill>
                  <a:srgbClr val="9F0F10"/>
                </a:solidFill>
                <a:latin typeface="Cambria"/>
                <a:ea typeface="Cambria"/>
                <a:cs typeface="Cambria"/>
                <a:sym typeface="Cambria"/>
              </a:defRPr>
            </a:lvl1pPr>
            <a:lvl2pPr indent="-228600" lvl="1" marL="914400" algn="ctr">
              <a:lnSpc>
                <a:spcPct val="90000"/>
              </a:lnSpc>
              <a:spcBef>
                <a:spcPts val="500"/>
              </a:spcBef>
              <a:spcAft>
                <a:spcPts val="0"/>
              </a:spcAft>
              <a:buClr>
                <a:srgbClr val="9F0F10"/>
              </a:buClr>
              <a:buSzPts val="2000"/>
              <a:buNone/>
              <a:defRPr b="1" sz="2000">
                <a:solidFill>
                  <a:srgbClr val="9F0F10"/>
                </a:solidFill>
                <a:latin typeface="Calibri"/>
                <a:ea typeface="Calibri"/>
                <a:cs typeface="Calibri"/>
                <a:sym typeface="Calibri"/>
              </a:defRPr>
            </a:lvl2pPr>
            <a:lvl3pPr indent="-228600" lvl="2" marL="1371600" algn="ctr">
              <a:lnSpc>
                <a:spcPct val="90000"/>
              </a:lnSpc>
              <a:spcBef>
                <a:spcPts val="500"/>
              </a:spcBef>
              <a:spcAft>
                <a:spcPts val="0"/>
              </a:spcAft>
              <a:buClr>
                <a:srgbClr val="9F0F10"/>
              </a:buClr>
              <a:buSzPts val="2000"/>
              <a:buNone/>
              <a:defRPr b="1" sz="2000">
                <a:solidFill>
                  <a:srgbClr val="9F0F10"/>
                </a:solidFill>
                <a:latin typeface="Calibri"/>
                <a:ea typeface="Calibri"/>
                <a:cs typeface="Calibri"/>
                <a:sym typeface="Calibri"/>
              </a:defRPr>
            </a:lvl3pPr>
            <a:lvl4pPr indent="-228600" lvl="3" marL="1828800" algn="ctr">
              <a:lnSpc>
                <a:spcPct val="90000"/>
              </a:lnSpc>
              <a:spcBef>
                <a:spcPts val="500"/>
              </a:spcBef>
              <a:spcAft>
                <a:spcPts val="0"/>
              </a:spcAft>
              <a:buClr>
                <a:srgbClr val="9F0F10"/>
              </a:buClr>
              <a:buSzPts val="2000"/>
              <a:buNone/>
              <a:defRPr b="1" sz="2000">
                <a:solidFill>
                  <a:srgbClr val="9F0F10"/>
                </a:solidFill>
                <a:latin typeface="Calibri"/>
                <a:ea typeface="Calibri"/>
                <a:cs typeface="Calibri"/>
                <a:sym typeface="Calibri"/>
              </a:defRPr>
            </a:lvl4pPr>
            <a:lvl5pPr indent="-228600" lvl="4" marL="2286000" algn="ctr">
              <a:lnSpc>
                <a:spcPct val="90000"/>
              </a:lnSpc>
              <a:spcBef>
                <a:spcPts val="500"/>
              </a:spcBef>
              <a:spcAft>
                <a:spcPts val="0"/>
              </a:spcAft>
              <a:buClr>
                <a:srgbClr val="9F0F10"/>
              </a:buClr>
              <a:buSzPts val="2000"/>
              <a:buNone/>
              <a:defRPr b="1" sz="2000">
                <a:solidFill>
                  <a:srgbClr val="9F0F10"/>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5" name="Google Shape;245;p101"/>
          <p:cNvSpPr txBox="1"/>
          <p:nvPr>
            <p:ph type="title"/>
          </p:nvPr>
        </p:nvSpPr>
        <p:spPr>
          <a:xfrm>
            <a:off x="1524000" y="457200"/>
            <a:ext cx="6400800" cy="533400"/>
          </a:xfrm>
          <a:prstGeom prst="rect">
            <a:avLst/>
          </a:prstGeom>
          <a:noFill/>
          <a:ln>
            <a:noFill/>
          </a:ln>
        </p:spPr>
        <p:txBody>
          <a:bodyPr anchorCtr="0" anchor="t" bIns="45700" lIns="91425" spcFirstLastPara="1" rIns="91425" wrap="square" tIns="45700">
            <a:noAutofit/>
          </a:bodyPr>
          <a:lstStyle>
            <a:lvl1pPr lvl="0" algn="l">
              <a:lnSpc>
                <a:spcPct val="111111"/>
              </a:lnSpc>
              <a:spcBef>
                <a:spcPts val="0"/>
              </a:spcBef>
              <a:spcAft>
                <a:spcPts val="0"/>
              </a:spcAft>
              <a:buSzPts val="1400"/>
              <a:buNone/>
              <a:defRPr b="1" sz="1800">
                <a:solidFill>
                  <a:srgbClr val="2F5496"/>
                </a:solidFill>
                <a:latin typeface="Calibri"/>
                <a:ea typeface="Calibri"/>
                <a:cs typeface="Calibri"/>
                <a:sym typeface="Calibri"/>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46" name="Google Shape;246;p101"/>
          <p:cNvSpPr txBox="1"/>
          <p:nvPr>
            <p:ph idx="11" type="ftr"/>
          </p:nvPr>
        </p:nvSpPr>
        <p:spPr>
          <a:xfrm>
            <a:off x="5791200" y="6569075"/>
            <a:ext cx="2895600" cy="2889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p101"/>
          <p:cNvSpPr txBox="1"/>
          <p:nvPr>
            <p:ph idx="12" type="sldNum"/>
          </p:nvPr>
        </p:nvSpPr>
        <p:spPr>
          <a:xfrm>
            <a:off x="457200" y="6569075"/>
            <a:ext cx="2133600" cy="2889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pener">
  <p:cSld name="Chapter Opener">
    <p:spTree>
      <p:nvGrpSpPr>
        <p:cNvPr id="254" name="Shape 254"/>
        <p:cNvGrpSpPr/>
        <p:nvPr/>
      </p:nvGrpSpPr>
      <p:grpSpPr>
        <a:xfrm>
          <a:off x="0" y="0"/>
          <a:ext cx="0" cy="0"/>
          <a:chOff x="0" y="0"/>
          <a:chExt cx="0" cy="0"/>
        </a:xfrm>
      </p:grpSpPr>
      <p:sp>
        <p:nvSpPr>
          <p:cNvPr id="255" name="Google Shape;255;p103"/>
          <p:cNvSpPr txBox="1"/>
          <p:nvPr>
            <p:ph type="title"/>
          </p:nvPr>
        </p:nvSpPr>
        <p:spPr>
          <a:xfrm>
            <a:off x="722313" y="3352800"/>
            <a:ext cx="7772400" cy="18288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b="1" sz="4000" cap="none">
                <a:latin typeface="Calibri"/>
                <a:ea typeface="Calibri"/>
                <a:cs typeface="Calibri"/>
                <a:sym typeface="Calibri"/>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56" name="Google Shape;256;p103"/>
          <p:cNvSpPr txBox="1"/>
          <p:nvPr>
            <p:ph idx="1" type="body"/>
          </p:nvPr>
        </p:nvSpPr>
        <p:spPr>
          <a:xfrm>
            <a:off x="722313" y="1600200"/>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9F0F10"/>
              </a:buClr>
              <a:buSzPts val="4400"/>
              <a:buNone/>
              <a:defRPr b="1" i="0" sz="4400">
                <a:solidFill>
                  <a:srgbClr val="9F0F10"/>
                </a:solidFill>
                <a:latin typeface="Calibri"/>
                <a:ea typeface="Calibri"/>
                <a:cs typeface="Calibri"/>
                <a:sym typeface="Calibri"/>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lnSpc>
                <a:spcPct val="90000"/>
              </a:lnSpc>
              <a:spcBef>
                <a:spcPts val="500"/>
              </a:spcBef>
              <a:spcAft>
                <a:spcPts val="0"/>
              </a:spcAft>
              <a:buClr>
                <a:srgbClr val="888888"/>
              </a:buClr>
              <a:buSzPts val="1400"/>
              <a:buNone/>
              <a:defRPr sz="1400">
                <a:solidFill>
                  <a:srgbClr val="888888"/>
                </a:solidFill>
              </a:defRPr>
            </a:lvl6pPr>
            <a:lvl7pPr indent="-228600" lvl="6" marL="3200400" algn="l">
              <a:lnSpc>
                <a:spcPct val="90000"/>
              </a:lnSpc>
              <a:spcBef>
                <a:spcPts val="500"/>
              </a:spcBef>
              <a:spcAft>
                <a:spcPts val="0"/>
              </a:spcAft>
              <a:buClr>
                <a:srgbClr val="888888"/>
              </a:buClr>
              <a:buSzPts val="1400"/>
              <a:buNone/>
              <a:defRPr sz="1400">
                <a:solidFill>
                  <a:srgbClr val="888888"/>
                </a:solidFill>
              </a:defRPr>
            </a:lvl7pPr>
            <a:lvl8pPr indent="-228600" lvl="7" marL="3657600" algn="l">
              <a:lnSpc>
                <a:spcPct val="90000"/>
              </a:lnSpc>
              <a:spcBef>
                <a:spcPts val="500"/>
              </a:spcBef>
              <a:spcAft>
                <a:spcPts val="0"/>
              </a:spcAft>
              <a:buClr>
                <a:srgbClr val="888888"/>
              </a:buClr>
              <a:buSzPts val="1400"/>
              <a:buNone/>
              <a:defRPr sz="1400">
                <a:solidFill>
                  <a:srgbClr val="888888"/>
                </a:solidFill>
              </a:defRPr>
            </a:lvl8pPr>
            <a:lvl9pPr indent="-228600" lvl="8" marL="4114800" algn="l">
              <a:lnSpc>
                <a:spcPct val="90000"/>
              </a:lnSpc>
              <a:spcBef>
                <a:spcPts val="500"/>
              </a:spcBef>
              <a:spcAft>
                <a:spcPts val="0"/>
              </a:spcAft>
              <a:buClr>
                <a:srgbClr val="888888"/>
              </a:buClr>
              <a:buSzPts val="1400"/>
              <a:buNone/>
              <a:defRPr sz="1400">
                <a:solidFill>
                  <a:srgbClr val="888888"/>
                </a:solidFill>
              </a:defRPr>
            </a:lvl9pPr>
          </a:lstStyle>
          <a:p/>
        </p:txBody>
      </p:sp>
      <p:sp>
        <p:nvSpPr>
          <p:cNvPr id="257" name="Google Shape;257;p103"/>
          <p:cNvSpPr txBox="1"/>
          <p:nvPr>
            <p:ph idx="2" type="body"/>
          </p:nvPr>
        </p:nvSpPr>
        <p:spPr>
          <a:xfrm>
            <a:off x="685800" y="5334000"/>
            <a:ext cx="5486400" cy="9906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Clr>
                <a:schemeClr val="dk1"/>
              </a:buClr>
              <a:buSzPts val="2000"/>
              <a:buFont typeface="Arial"/>
              <a:buNone/>
              <a:defRPr b="1" sz="2000"/>
            </a:lvl1pPr>
            <a:lvl2pPr indent="-342900" lvl="1" marL="914400" algn="l">
              <a:lnSpc>
                <a:spcPct val="90000"/>
              </a:lnSpc>
              <a:spcBef>
                <a:spcPts val="0"/>
              </a:spcBef>
              <a:spcAft>
                <a:spcPts val="0"/>
              </a:spcAft>
              <a:buClr>
                <a:schemeClr val="dk1"/>
              </a:buClr>
              <a:buSzPts val="1800"/>
              <a:buFont typeface="Arial"/>
              <a:buChar char="•"/>
              <a:defRPr i="1" sz="1800"/>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pyright Notice">
  <p:cSld name="Copyright Notice">
    <p:spTree>
      <p:nvGrpSpPr>
        <p:cNvPr id="266" name="Shape 266"/>
        <p:cNvGrpSpPr/>
        <p:nvPr/>
      </p:nvGrpSpPr>
      <p:grpSpPr>
        <a:xfrm>
          <a:off x="0" y="0"/>
          <a:ext cx="0" cy="0"/>
          <a:chOff x="0" y="0"/>
          <a:chExt cx="0" cy="0"/>
        </a:xfrm>
      </p:grpSpPr>
      <p:sp>
        <p:nvSpPr>
          <p:cNvPr id="267" name="Google Shape;267;p105"/>
          <p:cNvSpPr txBox="1"/>
          <p:nvPr>
            <p:ph type="title"/>
          </p:nvPr>
        </p:nvSpPr>
        <p:spPr>
          <a:xfrm>
            <a:off x="1524000" y="457200"/>
            <a:ext cx="6400800" cy="533400"/>
          </a:xfrm>
          <a:prstGeom prst="rect">
            <a:avLst/>
          </a:prstGeom>
          <a:noFill/>
          <a:ln>
            <a:noFill/>
          </a:ln>
        </p:spPr>
        <p:txBody>
          <a:bodyPr anchorCtr="0" anchor="t" bIns="45700" lIns="91425" spcFirstLastPara="1" rIns="91425" wrap="square" tIns="45700">
            <a:noAutofit/>
          </a:bodyPr>
          <a:lstStyle>
            <a:lvl1pPr lvl="0" algn="l">
              <a:lnSpc>
                <a:spcPct val="111111"/>
              </a:lnSpc>
              <a:spcBef>
                <a:spcPts val="0"/>
              </a:spcBef>
              <a:spcAft>
                <a:spcPts val="0"/>
              </a:spcAft>
              <a:buSzPts val="1400"/>
              <a:buNone/>
              <a:defRPr b="1" sz="1800">
                <a:solidFill>
                  <a:srgbClr val="2F5496"/>
                </a:solidFill>
                <a:latin typeface="Calibri"/>
                <a:ea typeface="Calibri"/>
                <a:cs typeface="Calibri"/>
                <a:sym typeface="Calibri"/>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68" name="Google Shape;268;p105"/>
          <p:cNvSpPr txBox="1"/>
          <p:nvPr>
            <p:ph idx="11" type="ftr"/>
          </p:nvPr>
        </p:nvSpPr>
        <p:spPr>
          <a:xfrm>
            <a:off x="5791200" y="6569075"/>
            <a:ext cx="2895600" cy="2889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9" name="Google Shape;269;p105"/>
          <p:cNvSpPr txBox="1"/>
          <p:nvPr>
            <p:ph idx="12" type="sldNum"/>
          </p:nvPr>
        </p:nvSpPr>
        <p:spPr>
          <a:xfrm>
            <a:off x="457200" y="6569075"/>
            <a:ext cx="2133600" cy="2889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Wider Standard Page">
  <p:cSld name="3_Wider Standard Page">
    <p:spTree>
      <p:nvGrpSpPr>
        <p:cNvPr id="279" name="Shape 279"/>
        <p:cNvGrpSpPr/>
        <p:nvPr/>
      </p:nvGrpSpPr>
      <p:grpSpPr>
        <a:xfrm>
          <a:off x="0" y="0"/>
          <a:ext cx="0" cy="0"/>
          <a:chOff x="0" y="0"/>
          <a:chExt cx="0" cy="0"/>
        </a:xfrm>
      </p:grpSpPr>
      <p:sp>
        <p:nvSpPr>
          <p:cNvPr id="280" name="Google Shape;280;p107"/>
          <p:cNvSpPr txBox="1"/>
          <p:nvPr>
            <p:ph idx="1" type="body"/>
          </p:nvPr>
        </p:nvSpPr>
        <p:spPr>
          <a:xfrm>
            <a:off x="152400" y="1828800"/>
            <a:ext cx="8839200" cy="4495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800"/>
              </a:spcBef>
              <a:spcAft>
                <a:spcPts val="0"/>
              </a:spcAft>
              <a:buClr>
                <a:srgbClr val="0C0C0C"/>
              </a:buClr>
              <a:buSzPts val="3200"/>
              <a:buFont typeface="Calibri"/>
              <a:buChar char="•"/>
              <a:defRPr b="1" i="0" sz="3200" u="none" cap="none" strike="noStrike">
                <a:solidFill>
                  <a:srgbClr val="0C0C0C"/>
                </a:solidFill>
                <a:latin typeface="Calibri"/>
                <a:ea typeface="Calibri"/>
                <a:cs typeface="Calibri"/>
                <a:sym typeface="Calibri"/>
              </a:defRPr>
            </a:lvl1pPr>
            <a:lvl2pPr indent="-393700" lvl="1" marL="914400" marR="0" rtl="0" algn="l">
              <a:lnSpc>
                <a:spcPct val="90000"/>
              </a:lnSpc>
              <a:spcBef>
                <a:spcPts val="800"/>
              </a:spcBef>
              <a:spcAft>
                <a:spcPts val="0"/>
              </a:spcAft>
              <a:buClr>
                <a:schemeClr val="dk1"/>
              </a:buClr>
              <a:buSzPts val="2600"/>
              <a:buFont typeface="Calibri"/>
              <a:buChar char="–"/>
              <a:defRPr b="1" i="0" sz="2600" u="none" cap="none" strike="noStrike">
                <a:solidFill>
                  <a:schemeClr val="dk1"/>
                </a:solidFill>
                <a:latin typeface="Calibri"/>
                <a:ea typeface="Calibri"/>
                <a:cs typeface="Calibri"/>
                <a:sym typeface="Calibri"/>
              </a:defRPr>
            </a:lvl2pPr>
            <a:lvl3pPr indent="-381000" lvl="2" marL="1371600" marR="0" rtl="0" algn="l">
              <a:lnSpc>
                <a:spcPct val="90000"/>
              </a:lnSpc>
              <a:spcBef>
                <a:spcPts val="60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81" name="Google Shape;281;p107"/>
          <p:cNvSpPr txBox="1"/>
          <p:nvPr>
            <p:ph idx="2"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indent="-355600" lvl="1" marL="914400" marR="0" rtl="0" algn="ctr">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42900" lvl="2" marL="1371600" marR="0" rtl="0" algn="ctr">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3pPr>
            <a:lvl4pPr indent="-330200" lvl="3" marL="18288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4pPr>
            <a:lvl5pPr indent="-330200" lvl="4" marL="22860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 with lefthand caption">
  <p:cSld name="5_Image with lefthand caption">
    <p:spTree>
      <p:nvGrpSpPr>
        <p:cNvPr id="42" name="Shape 42"/>
        <p:cNvGrpSpPr/>
        <p:nvPr/>
      </p:nvGrpSpPr>
      <p:grpSpPr>
        <a:xfrm>
          <a:off x="0" y="0"/>
          <a:ext cx="0" cy="0"/>
          <a:chOff x="0" y="0"/>
          <a:chExt cx="0" cy="0"/>
        </a:xfrm>
      </p:grpSpPr>
      <p:sp>
        <p:nvSpPr>
          <p:cNvPr id="43" name="Google Shape;43;p59"/>
          <p:cNvSpPr txBox="1"/>
          <p:nvPr>
            <p:ph idx="1" type="body"/>
          </p:nvPr>
        </p:nvSpPr>
        <p:spPr>
          <a:xfrm>
            <a:off x="457200" y="1775716"/>
            <a:ext cx="2133600" cy="325348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40"/>
              </a:spcBef>
              <a:spcAft>
                <a:spcPts val="0"/>
              </a:spcAft>
              <a:buClr>
                <a:schemeClr val="dk1"/>
              </a:buClr>
              <a:buSzPts val="1200"/>
              <a:buFont typeface="Arial"/>
              <a:buNone/>
              <a:defRPr b="0" i="0" sz="12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4" name="Google Shape;44;p59"/>
          <p:cNvSpPr txBox="1"/>
          <p:nvPr>
            <p:ph idx="2" type="body"/>
          </p:nvPr>
        </p:nvSpPr>
        <p:spPr>
          <a:xfrm>
            <a:off x="457200" y="5257800"/>
            <a:ext cx="2133600" cy="228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40"/>
              </a:spcBef>
              <a:spcAft>
                <a:spcPts val="0"/>
              </a:spcAft>
              <a:buClr>
                <a:schemeClr val="dk1"/>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5" name="Google Shape;45;p59"/>
          <p:cNvSpPr txBox="1"/>
          <p:nvPr>
            <p:ph idx="3"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rgbClr val="9F0F10"/>
              </a:buClr>
              <a:buSzPts val="2000"/>
              <a:buFont typeface="Calibri"/>
              <a:buNone/>
              <a:defRPr b="1" i="1" sz="2000" u="none" cap="none" strike="noStrike">
                <a:solidFill>
                  <a:srgbClr val="9F0F10"/>
                </a:solidFill>
                <a:latin typeface="Calibri"/>
                <a:ea typeface="Calibri"/>
                <a:cs typeface="Calibri"/>
                <a:sym typeface="Calibri"/>
              </a:defRPr>
            </a:lvl1pPr>
            <a:lvl2pPr indent="-355600" lvl="1" marL="914400" marR="0" rtl="0" algn="ctr">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42900" lvl="2" marL="1371600" marR="0" rtl="0" algn="ctr">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3pPr>
            <a:lvl4pPr indent="-330200" lvl="3" marL="18288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4pPr>
            <a:lvl5pPr indent="-330200" lvl="4" marL="22860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S - Tech">
  <p:cSld name="8_IS - Tech">
    <p:spTree>
      <p:nvGrpSpPr>
        <p:cNvPr id="292" name="Shape 292"/>
        <p:cNvGrpSpPr/>
        <p:nvPr/>
      </p:nvGrpSpPr>
      <p:grpSpPr>
        <a:xfrm>
          <a:off x="0" y="0"/>
          <a:ext cx="0" cy="0"/>
          <a:chOff x="0" y="0"/>
          <a:chExt cx="0" cy="0"/>
        </a:xfrm>
      </p:grpSpPr>
      <p:sp>
        <p:nvSpPr>
          <p:cNvPr id="293" name="Google Shape;293;p109"/>
          <p:cNvSpPr txBox="1"/>
          <p:nvPr>
            <p:ph idx="1" type="body"/>
          </p:nvPr>
        </p:nvSpPr>
        <p:spPr>
          <a:xfrm>
            <a:off x="457200" y="2365177"/>
            <a:ext cx="8229600" cy="395942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600"/>
              </a:spcBef>
              <a:spcAft>
                <a:spcPts val="0"/>
              </a:spcAft>
              <a:buClr>
                <a:schemeClr val="dk1"/>
              </a:buClr>
              <a:buSzPts val="2800"/>
              <a:buFont typeface="Calibri"/>
              <a:buChar char="•"/>
              <a:defRPr b="1" i="0" sz="2800" u="none" cap="none" strike="noStrike">
                <a:solidFill>
                  <a:schemeClr val="dk1"/>
                </a:solidFill>
                <a:latin typeface="Calibri"/>
                <a:ea typeface="Calibri"/>
                <a:cs typeface="Calibri"/>
                <a:sym typeface="Calibri"/>
              </a:defRPr>
            </a:lvl1pPr>
            <a:lvl2pPr indent="-381000" lvl="1" marL="914400" marR="0" rtl="0" algn="l">
              <a:spcBef>
                <a:spcPts val="120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6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6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6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94" name="Google Shape;294;p109"/>
          <p:cNvSpPr txBox="1"/>
          <p:nvPr>
            <p:ph idx="2" type="body"/>
          </p:nvPr>
        </p:nvSpPr>
        <p:spPr>
          <a:xfrm>
            <a:off x="457200" y="1600200"/>
            <a:ext cx="8229595"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560"/>
              </a:spcBef>
              <a:spcAft>
                <a:spcPts val="0"/>
              </a:spcAft>
              <a:buClr>
                <a:schemeClr val="accent4"/>
              </a:buClr>
              <a:buSzPts val="2800"/>
              <a:buFont typeface="Calibri"/>
              <a:buNone/>
              <a:defRPr b="1" i="0" sz="2800" u="none" cap="none" strike="noStrike">
                <a:solidFill>
                  <a:schemeClr val="accent4"/>
                </a:solidFill>
                <a:latin typeface="Calibri"/>
                <a:ea typeface="Calibri"/>
                <a:cs typeface="Calibri"/>
                <a:sym typeface="Calibri"/>
              </a:defRPr>
            </a:lvl1pPr>
            <a:lvl2pPr indent="-228600" lvl="1" marL="9144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2pPr>
            <a:lvl3pPr indent="-228600" lvl="2" marL="13716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3pPr>
            <a:lvl4pPr indent="-228600" lvl="3" marL="18288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4pPr>
            <a:lvl5pPr indent="-228600" lvl="4" marL="22860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page - wider">
  <p:cSld name="Standard page - wider">
    <p:spTree>
      <p:nvGrpSpPr>
        <p:cNvPr id="304" name="Shape 304"/>
        <p:cNvGrpSpPr/>
        <p:nvPr/>
      </p:nvGrpSpPr>
      <p:grpSpPr>
        <a:xfrm>
          <a:off x="0" y="0"/>
          <a:ext cx="0" cy="0"/>
          <a:chOff x="0" y="0"/>
          <a:chExt cx="0" cy="0"/>
        </a:xfrm>
      </p:grpSpPr>
      <p:sp>
        <p:nvSpPr>
          <p:cNvPr id="305" name="Google Shape;305;p111"/>
          <p:cNvSpPr txBox="1"/>
          <p:nvPr>
            <p:ph type="title"/>
          </p:nvPr>
        </p:nvSpPr>
        <p:spPr>
          <a:xfrm>
            <a:off x="0" y="457200"/>
            <a:ext cx="9144000" cy="304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800" u="none" cap="none" strike="noStrike">
                <a:solidFill>
                  <a:srgbClr val="60C89B"/>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06" name="Google Shape;306;p111"/>
          <p:cNvSpPr txBox="1"/>
          <p:nvPr>
            <p:ph idx="1" type="body"/>
          </p:nvPr>
        </p:nvSpPr>
        <p:spPr>
          <a:xfrm>
            <a:off x="0" y="1828800"/>
            <a:ext cx="9144000" cy="47244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0"/>
              </a:spcBef>
              <a:spcAft>
                <a:spcPts val="0"/>
              </a:spcAft>
              <a:buClr>
                <a:schemeClr val="dk1"/>
              </a:buClr>
              <a:buSzPts val="2800"/>
              <a:buFont typeface="Calibri"/>
              <a:buChar char="•"/>
              <a:defRPr b="1" i="0" sz="2800" u="none" cap="none" strike="noStrike">
                <a:solidFill>
                  <a:schemeClr val="dk1"/>
                </a:solidFill>
                <a:latin typeface="Calibri"/>
                <a:ea typeface="Calibri"/>
                <a:cs typeface="Calibri"/>
                <a:sym typeface="Calibri"/>
              </a:defRPr>
            </a:lvl1pPr>
            <a:lvl2pPr indent="-381000" lvl="1" marL="914400" marR="0" rtl="0" algn="l">
              <a:spcBef>
                <a:spcPts val="60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6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6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6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07" name="Google Shape;307;p111"/>
          <p:cNvSpPr txBox="1"/>
          <p:nvPr>
            <p:ph idx="2" type="body"/>
          </p:nvPr>
        </p:nvSpPr>
        <p:spPr>
          <a:xfrm>
            <a:off x="457200" y="1066800"/>
            <a:ext cx="8229595"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rgbClr val="9F0F10"/>
              </a:buClr>
              <a:buSzPts val="2000"/>
              <a:buFont typeface="Cambria"/>
              <a:buNone/>
              <a:defRPr b="1" i="0" sz="2000" u="none" cap="none" strike="noStrike">
                <a:solidFill>
                  <a:srgbClr val="9F0F10"/>
                </a:solidFill>
                <a:latin typeface="Cambria"/>
                <a:ea typeface="Cambria"/>
                <a:cs typeface="Cambria"/>
                <a:sym typeface="Cambria"/>
              </a:defRPr>
            </a:lvl1pPr>
            <a:lvl2pPr indent="-228600" lvl="1" marL="9144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2pPr>
            <a:lvl3pPr indent="-228600" lvl="2" marL="13716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3pPr>
            <a:lvl4pPr indent="-228600" lvl="3" marL="18288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4pPr>
            <a:lvl5pPr indent="-228600" lvl="4" marL="22860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tandard Page">
  <p:cSld name="2_Standard Page">
    <p:spTree>
      <p:nvGrpSpPr>
        <p:cNvPr id="317" name="Shape 317"/>
        <p:cNvGrpSpPr/>
        <p:nvPr/>
      </p:nvGrpSpPr>
      <p:grpSpPr>
        <a:xfrm>
          <a:off x="0" y="0"/>
          <a:ext cx="0" cy="0"/>
          <a:chOff x="0" y="0"/>
          <a:chExt cx="0" cy="0"/>
        </a:xfrm>
      </p:grpSpPr>
      <p:sp>
        <p:nvSpPr>
          <p:cNvPr id="318" name="Google Shape;318;p113"/>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800"/>
              </a:spcBef>
              <a:spcAft>
                <a:spcPts val="0"/>
              </a:spcAft>
              <a:buClr>
                <a:srgbClr val="0C0C0C"/>
              </a:buClr>
              <a:buSzPts val="3200"/>
              <a:buFont typeface="Calibri"/>
              <a:buChar char="•"/>
              <a:defRPr b="1" i="0" sz="3200" u="none" cap="none" strike="noStrike">
                <a:solidFill>
                  <a:srgbClr val="0C0C0C"/>
                </a:solidFill>
                <a:latin typeface="Calibri"/>
                <a:ea typeface="Calibri"/>
                <a:cs typeface="Calibri"/>
                <a:sym typeface="Calibri"/>
              </a:defRPr>
            </a:lvl1pPr>
            <a:lvl2pPr indent="-393700" lvl="1" marL="914400" marR="0" rtl="0" algn="l">
              <a:lnSpc>
                <a:spcPct val="90000"/>
              </a:lnSpc>
              <a:spcBef>
                <a:spcPts val="800"/>
              </a:spcBef>
              <a:spcAft>
                <a:spcPts val="0"/>
              </a:spcAft>
              <a:buClr>
                <a:schemeClr val="dk1"/>
              </a:buClr>
              <a:buSzPts val="2600"/>
              <a:buFont typeface="Calibri"/>
              <a:buChar char="–"/>
              <a:defRPr b="1" i="0" sz="2600" u="none" cap="none" strike="noStrike">
                <a:solidFill>
                  <a:schemeClr val="dk1"/>
                </a:solidFill>
                <a:latin typeface="Calibri"/>
                <a:ea typeface="Calibri"/>
                <a:cs typeface="Calibri"/>
                <a:sym typeface="Calibri"/>
              </a:defRPr>
            </a:lvl2pPr>
            <a:lvl3pPr indent="-381000" lvl="2" marL="1371600" marR="0" rtl="0" algn="l">
              <a:lnSpc>
                <a:spcPct val="90000"/>
              </a:lnSpc>
              <a:spcBef>
                <a:spcPts val="60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19" name="Google Shape;319;p113"/>
          <p:cNvSpPr txBox="1"/>
          <p:nvPr>
            <p:ph idx="2"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indent="-355600" lvl="1" marL="914400" marR="0" rtl="0" algn="ctr">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42900" lvl="2" marL="1371600" marR="0" rtl="0" algn="ctr">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3pPr>
            <a:lvl4pPr indent="-330200" lvl="3" marL="18288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4pPr>
            <a:lvl5pPr indent="-330200" lvl="4" marL="22860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Wider Standard Page">
  <p:cSld name="3_Wider Standard Page">
    <p:spTree>
      <p:nvGrpSpPr>
        <p:cNvPr id="329" name="Shape 329"/>
        <p:cNvGrpSpPr/>
        <p:nvPr/>
      </p:nvGrpSpPr>
      <p:grpSpPr>
        <a:xfrm>
          <a:off x="0" y="0"/>
          <a:ext cx="0" cy="0"/>
          <a:chOff x="0" y="0"/>
          <a:chExt cx="0" cy="0"/>
        </a:xfrm>
      </p:grpSpPr>
      <p:sp>
        <p:nvSpPr>
          <p:cNvPr id="330" name="Google Shape;330;p115"/>
          <p:cNvSpPr txBox="1"/>
          <p:nvPr>
            <p:ph idx="1" type="body"/>
          </p:nvPr>
        </p:nvSpPr>
        <p:spPr>
          <a:xfrm>
            <a:off x="152400" y="1828800"/>
            <a:ext cx="8839200" cy="4495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800"/>
              </a:spcBef>
              <a:spcAft>
                <a:spcPts val="0"/>
              </a:spcAft>
              <a:buClr>
                <a:srgbClr val="0C0C0C"/>
              </a:buClr>
              <a:buSzPts val="3200"/>
              <a:buFont typeface="Calibri"/>
              <a:buChar char="•"/>
              <a:defRPr b="1" i="0" sz="3200" u="none" cap="none" strike="noStrike">
                <a:solidFill>
                  <a:srgbClr val="0C0C0C"/>
                </a:solidFill>
                <a:latin typeface="Calibri"/>
                <a:ea typeface="Calibri"/>
                <a:cs typeface="Calibri"/>
                <a:sym typeface="Calibri"/>
              </a:defRPr>
            </a:lvl1pPr>
            <a:lvl2pPr indent="-393700" lvl="1" marL="914400" marR="0" rtl="0" algn="l">
              <a:lnSpc>
                <a:spcPct val="90000"/>
              </a:lnSpc>
              <a:spcBef>
                <a:spcPts val="800"/>
              </a:spcBef>
              <a:spcAft>
                <a:spcPts val="0"/>
              </a:spcAft>
              <a:buClr>
                <a:schemeClr val="dk1"/>
              </a:buClr>
              <a:buSzPts val="2600"/>
              <a:buFont typeface="Calibri"/>
              <a:buChar char="–"/>
              <a:defRPr b="1" i="0" sz="2600" u="none" cap="none" strike="noStrike">
                <a:solidFill>
                  <a:schemeClr val="dk1"/>
                </a:solidFill>
                <a:latin typeface="Calibri"/>
                <a:ea typeface="Calibri"/>
                <a:cs typeface="Calibri"/>
                <a:sym typeface="Calibri"/>
              </a:defRPr>
            </a:lvl2pPr>
            <a:lvl3pPr indent="-381000" lvl="2" marL="1371600" marR="0" rtl="0" algn="l">
              <a:lnSpc>
                <a:spcPct val="90000"/>
              </a:lnSpc>
              <a:spcBef>
                <a:spcPts val="60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31" name="Google Shape;331;p115"/>
          <p:cNvSpPr txBox="1"/>
          <p:nvPr>
            <p:ph idx="2"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indent="-355600" lvl="1" marL="914400" marR="0" rtl="0" algn="ctr">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42900" lvl="2" marL="1371600" marR="0" rtl="0" algn="ctr">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3pPr>
            <a:lvl4pPr indent="-330200" lvl="3" marL="18288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4pPr>
            <a:lvl5pPr indent="-330200" lvl="4" marL="22860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6" name="Shape 46"/>
        <p:cNvGrpSpPr/>
        <p:nvPr/>
      </p:nvGrpSpPr>
      <p:grpSpPr>
        <a:xfrm>
          <a:off x="0" y="0"/>
          <a:ext cx="0" cy="0"/>
          <a:chOff x="0" y="0"/>
          <a:chExt cx="0" cy="0"/>
        </a:xfrm>
      </p:grpSpPr>
      <p:sp>
        <p:nvSpPr>
          <p:cNvPr id="47" name="Google Shape;47;p66"/>
          <p:cNvSpPr txBox="1"/>
          <p:nvPr>
            <p:ph type="title"/>
          </p:nvPr>
        </p:nvSpPr>
        <p:spPr>
          <a:xfrm rot="5400000">
            <a:off x="4732338" y="2171701"/>
            <a:ext cx="5851525" cy="20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8" name="Google Shape;48;p6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9" name="Shape 49"/>
        <p:cNvGrpSpPr/>
        <p:nvPr/>
      </p:nvGrpSpPr>
      <p:grpSpPr>
        <a:xfrm>
          <a:off x="0" y="0"/>
          <a:ext cx="0" cy="0"/>
          <a:chOff x="0" y="0"/>
          <a:chExt cx="0" cy="0"/>
        </a:xfrm>
      </p:grpSpPr>
      <p:sp>
        <p:nvSpPr>
          <p:cNvPr id="50" name="Google Shape;50;p67"/>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1" name="Google Shape;51;p6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2" name="Shape 52"/>
        <p:cNvGrpSpPr/>
        <p:nvPr/>
      </p:nvGrpSpPr>
      <p:grpSpPr>
        <a:xfrm>
          <a:off x="0" y="0"/>
          <a:ext cx="0" cy="0"/>
          <a:chOff x="0" y="0"/>
          <a:chExt cx="0" cy="0"/>
        </a:xfrm>
      </p:grpSpPr>
      <p:sp>
        <p:nvSpPr>
          <p:cNvPr id="53" name="Google Shape;53;p6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4" name="Google Shape;54;p68"/>
          <p:cNvSpPr/>
          <p:nvPr>
            <p:ph idx="2" type="pic"/>
          </p:nvPr>
        </p:nvSpPr>
        <p:spPr>
          <a:xfrm>
            <a:off x="1792288" y="612775"/>
            <a:ext cx="5486400" cy="4114800"/>
          </a:xfrm>
          <a:prstGeom prst="rect">
            <a:avLst/>
          </a:prstGeom>
          <a:noFill/>
          <a:ln>
            <a:noFill/>
          </a:ln>
        </p:spPr>
      </p:sp>
      <p:sp>
        <p:nvSpPr>
          <p:cNvPr id="55" name="Google Shape;55;p6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6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8" name="Google Shape;58;p6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59" name="Google Shape;59;p6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theme" Target="../theme/theme19.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3.xml"/><Relationship Id="rId3" Type="http://schemas.openxmlformats.org/officeDocument/2006/relationships/theme" Target="../theme/theme15.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4.xml"/><Relationship Id="rId3" Type="http://schemas.openxmlformats.org/officeDocument/2006/relationships/theme" Target="../theme/theme14.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5.xml"/><Relationship Id="rId3" Type="http://schemas.openxmlformats.org/officeDocument/2006/relationships/theme" Target="../theme/theme3.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6.xml"/><Relationship Id="rId3" Type="http://schemas.openxmlformats.org/officeDocument/2006/relationships/theme" Target="../theme/theme4.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Relationship Id="rId3" Type="http://schemas.openxmlformats.org/officeDocument/2006/relationships/theme" Target="../theme/theme18.xml"/></Relationships>
</file>

<file path=ppt/slideMasters/_rels/slideMaster1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jpg"/><Relationship Id="rId3" Type="http://schemas.openxmlformats.org/officeDocument/2006/relationships/slideLayout" Target="../slideLayouts/slideLayout38.xml"/><Relationship Id="rId4" Type="http://schemas.openxmlformats.org/officeDocument/2006/relationships/theme" Target="../theme/theme6.xml"/></Relationships>
</file>

<file path=ppt/slideMasters/_rels/slideMaster1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39.xml"/><Relationship Id="rId4" Type="http://schemas.openxmlformats.org/officeDocument/2006/relationships/theme" Target="../theme/theme17.xml"/></Relationships>
</file>

<file path=ppt/slideMasters/_rels/slideMaster1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40.xml"/><Relationship Id="rId4" Type="http://schemas.openxmlformats.org/officeDocument/2006/relationships/theme" Target="../theme/theme7.xml"/></Relationships>
</file>

<file path=ppt/slideMasters/_rels/slideMaster1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41.xml"/><Relationship Id="rId4" Type="http://schemas.openxmlformats.org/officeDocument/2006/relationships/theme" Target="../theme/theme21.xml"/></Relationships>
</file>

<file path=ppt/slideMasters/_rels/slideMaster1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42.xml"/><Relationship Id="rId4"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theme" Target="../theme/theme9.xml"/></Relationships>
</file>

<file path=ppt/slideMasters/_rels/slideMaster2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43.xml"/><Relationship Id="rId4" Type="http://schemas.openxmlformats.org/officeDocument/2006/relationships/theme" Target="../theme/theme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6.xml"/><Relationship Id="rId4"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7.xml"/><Relationship Id="rId4" Type="http://schemas.openxmlformats.org/officeDocument/2006/relationships/theme" Target="../theme/theme20.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1.jpg"/><Relationship Id="rId4" Type="http://schemas.openxmlformats.org/officeDocument/2006/relationships/slideLayout" Target="../slideLayouts/slideLayout18.xml"/><Relationship Id="rId5" Type="http://schemas.openxmlformats.org/officeDocument/2006/relationships/theme" Target="../theme/theme16.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theme" Target="../theme/theme12.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6" Type="http://schemas.openxmlformats.org/officeDocument/2006/relationships/theme" Target="../theme/theme13.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2.xml"/><Relationship Id="rId3" Type="http://schemas.openxmlformats.org/officeDocument/2006/relationships/theme" Target="../theme/theme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main" id="10" name="Google Shape;10;p53"/>
          <p:cNvPicPr preferRelativeResize="0"/>
          <p:nvPr/>
        </p:nvPicPr>
        <p:blipFill rotWithShape="1">
          <a:blip r:embed="rId1">
            <a:alphaModFix/>
          </a:blip>
          <a:srcRect b="0" l="0" r="0" t="0"/>
          <a:stretch/>
        </p:blipFill>
        <p:spPr>
          <a:xfrm>
            <a:off x="0" y="0"/>
            <a:ext cx="9144000" cy="1524000"/>
          </a:xfrm>
          <a:prstGeom prst="rect">
            <a:avLst/>
          </a:prstGeom>
          <a:noFill/>
          <a:ln>
            <a:noFill/>
          </a:ln>
        </p:spPr>
      </p:pic>
      <p:sp>
        <p:nvSpPr>
          <p:cNvPr id="11" name="Google Shape;11;p53"/>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 name="Google Shape;12;p5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3" name="Google Shape;13;p5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pic>
        <p:nvPicPr>
          <p:cNvPr descr="main" id="194" name="Google Shape;194;p94"/>
          <p:cNvPicPr preferRelativeResize="0"/>
          <p:nvPr/>
        </p:nvPicPr>
        <p:blipFill rotWithShape="1">
          <a:blip r:embed="rId1">
            <a:alphaModFix/>
          </a:blip>
          <a:srcRect b="0" l="0" r="0" t="0"/>
          <a:stretch/>
        </p:blipFill>
        <p:spPr>
          <a:xfrm>
            <a:off x="0" y="0"/>
            <a:ext cx="9144000" cy="1524000"/>
          </a:xfrm>
          <a:prstGeom prst="rect">
            <a:avLst/>
          </a:prstGeom>
          <a:noFill/>
          <a:ln>
            <a:noFill/>
          </a:ln>
        </p:spPr>
      </p:pic>
      <p:sp>
        <p:nvSpPr>
          <p:cNvPr id="195" name="Google Shape;195;p94"/>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9F0F10"/>
              </a:buClr>
              <a:buSzPts val="2400"/>
              <a:buFont typeface="Cambria"/>
              <a:buNone/>
            </a:pPr>
            <a:r>
              <a:rPr b="1" i="0" lang="en-US" sz="2400" u="none">
                <a:solidFill>
                  <a:srgbClr val="9F0F10"/>
                </a:solidFill>
                <a:latin typeface="Cambria"/>
                <a:ea typeface="Cambria"/>
                <a:cs typeface="Cambria"/>
                <a:sym typeface="Cambria"/>
              </a:rPr>
              <a:t>Management Information Systems</a:t>
            </a:r>
            <a:endParaRPr/>
          </a:p>
        </p:txBody>
      </p:sp>
      <p:sp>
        <p:nvSpPr>
          <p:cNvPr id="196" name="Google Shape;196;p94"/>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9F0F10"/>
              </a:buClr>
              <a:buSzPts val="2400"/>
              <a:buFont typeface="Cambria"/>
              <a:buNone/>
            </a:pPr>
            <a:r>
              <a:rPr b="1" i="0" lang="en-US" sz="2400" u="none">
                <a:solidFill>
                  <a:srgbClr val="9F0F10"/>
                </a:solidFill>
                <a:latin typeface="Cambria"/>
                <a:ea typeface="Cambria"/>
                <a:cs typeface="Cambria"/>
                <a:sym typeface="Cambria"/>
              </a:rPr>
              <a:t>Management Information Systems</a:t>
            </a:r>
            <a:endParaRPr/>
          </a:p>
        </p:txBody>
      </p:sp>
      <p:sp>
        <p:nvSpPr>
          <p:cNvPr id="197" name="Google Shape;197;p9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98" name="Google Shape;198;p94"/>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9" name="Google Shape;199;p94"/>
          <p:cNvSpPr txBox="1"/>
          <p:nvPr>
            <p:ph idx="11" type="ftr"/>
          </p:nvPr>
        </p:nvSpPr>
        <p:spPr>
          <a:xfrm>
            <a:off x="5791200" y="6569075"/>
            <a:ext cx="2895600" cy="2889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200" name="Google Shape;200;p94"/>
          <p:cNvSpPr txBox="1"/>
          <p:nvPr>
            <p:ph idx="12" type="sldNum"/>
          </p:nvPr>
        </p:nvSpPr>
        <p:spPr>
          <a:xfrm>
            <a:off x="457200" y="6569075"/>
            <a:ext cx="2133600" cy="2889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9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pic>
        <p:nvPicPr>
          <p:cNvPr descr="main" id="211" name="Google Shape;211;p96"/>
          <p:cNvPicPr preferRelativeResize="0"/>
          <p:nvPr/>
        </p:nvPicPr>
        <p:blipFill rotWithShape="1">
          <a:blip r:embed="rId1">
            <a:alphaModFix/>
          </a:blip>
          <a:srcRect b="0" l="0" r="0" t="0"/>
          <a:stretch/>
        </p:blipFill>
        <p:spPr>
          <a:xfrm>
            <a:off x="0" y="0"/>
            <a:ext cx="9144000" cy="1524000"/>
          </a:xfrm>
          <a:prstGeom prst="rect">
            <a:avLst/>
          </a:prstGeom>
          <a:noFill/>
          <a:ln>
            <a:noFill/>
          </a:ln>
        </p:spPr>
      </p:pic>
      <p:sp>
        <p:nvSpPr>
          <p:cNvPr id="212" name="Google Shape;212;p96"/>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9F0F10"/>
              </a:buClr>
              <a:buSzPts val="2400"/>
              <a:buFont typeface="Cambria"/>
              <a:buNone/>
            </a:pPr>
            <a:r>
              <a:rPr b="1" i="0" lang="en-US" sz="2400" u="none">
                <a:solidFill>
                  <a:srgbClr val="9F0F10"/>
                </a:solidFill>
                <a:latin typeface="Cambria"/>
                <a:ea typeface="Cambria"/>
                <a:cs typeface="Cambria"/>
                <a:sym typeface="Cambria"/>
              </a:rPr>
              <a:t>Management Information Systems</a:t>
            </a:r>
            <a:endParaRPr/>
          </a:p>
        </p:txBody>
      </p:sp>
      <p:sp>
        <p:nvSpPr>
          <p:cNvPr id="213" name="Google Shape;213;p96"/>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9F0F10"/>
              </a:buClr>
              <a:buSzPts val="2400"/>
              <a:buFont typeface="Cambria"/>
              <a:buNone/>
            </a:pPr>
            <a:r>
              <a:rPr b="1" i="0" lang="en-US" sz="2400" u="none">
                <a:solidFill>
                  <a:srgbClr val="9F0F10"/>
                </a:solidFill>
                <a:latin typeface="Cambria"/>
                <a:ea typeface="Cambria"/>
                <a:cs typeface="Cambria"/>
                <a:sym typeface="Cambria"/>
              </a:rPr>
              <a:t>Management Information Systems</a:t>
            </a:r>
            <a:endParaRPr/>
          </a:p>
        </p:txBody>
      </p:sp>
      <p:sp>
        <p:nvSpPr>
          <p:cNvPr id="214" name="Google Shape;214;p9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15" name="Google Shape;215;p96"/>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6" name="Google Shape;216;p96"/>
          <p:cNvSpPr txBox="1"/>
          <p:nvPr>
            <p:ph idx="11" type="ftr"/>
          </p:nvPr>
        </p:nvSpPr>
        <p:spPr>
          <a:xfrm>
            <a:off x="5791200" y="6569075"/>
            <a:ext cx="2895600" cy="2889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217" name="Google Shape;217;p96"/>
          <p:cNvSpPr txBox="1"/>
          <p:nvPr>
            <p:ph idx="12" type="sldNum"/>
          </p:nvPr>
        </p:nvSpPr>
        <p:spPr>
          <a:xfrm>
            <a:off x="457200" y="6569075"/>
            <a:ext cx="2133600" cy="2889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9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 name="Shape 227"/>
        <p:cNvGrpSpPr/>
        <p:nvPr/>
      </p:nvGrpSpPr>
      <p:grpSpPr>
        <a:xfrm>
          <a:off x="0" y="0"/>
          <a:ext cx="0" cy="0"/>
          <a:chOff x="0" y="0"/>
          <a:chExt cx="0" cy="0"/>
        </a:xfrm>
      </p:grpSpPr>
      <p:pic>
        <p:nvPicPr>
          <p:cNvPr descr="main" id="228" name="Google Shape;228;p98"/>
          <p:cNvPicPr preferRelativeResize="0"/>
          <p:nvPr/>
        </p:nvPicPr>
        <p:blipFill rotWithShape="1">
          <a:blip r:embed="rId1">
            <a:alphaModFix/>
          </a:blip>
          <a:srcRect b="0" l="0" r="0" t="0"/>
          <a:stretch/>
        </p:blipFill>
        <p:spPr>
          <a:xfrm>
            <a:off x="0" y="0"/>
            <a:ext cx="9144000" cy="1524000"/>
          </a:xfrm>
          <a:prstGeom prst="rect">
            <a:avLst/>
          </a:prstGeom>
          <a:noFill/>
          <a:ln>
            <a:noFill/>
          </a:ln>
        </p:spPr>
      </p:pic>
      <p:sp>
        <p:nvSpPr>
          <p:cNvPr id="229" name="Google Shape;229;p9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30" name="Google Shape;230;p98"/>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94" r:id="rId2"/>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pic>
        <p:nvPicPr>
          <p:cNvPr descr="main" id="236" name="Google Shape;236;p100"/>
          <p:cNvPicPr preferRelativeResize="0"/>
          <p:nvPr/>
        </p:nvPicPr>
        <p:blipFill rotWithShape="1">
          <a:blip r:embed="rId1">
            <a:alphaModFix/>
          </a:blip>
          <a:srcRect b="0" l="0" r="0" t="0"/>
          <a:stretch/>
        </p:blipFill>
        <p:spPr>
          <a:xfrm>
            <a:off x="0" y="0"/>
            <a:ext cx="9144000" cy="1524000"/>
          </a:xfrm>
          <a:prstGeom prst="rect">
            <a:avLst/>
          </a:prstGeom>
          <a:noFill/>
          <a:ln>
            <a:noFill/>
          </a:ln>
        </p:spPr>
      </p:pic>
      <p:sp>
        <p:nvSpPr>
          <p:cNvPr id="237" name="Google Shape;237;p100"/>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9F0F10"/>
              </a:buClr>
              <a:buSzPts val="2400"/>
              <a:buFont typeface="Cambria"/>
              <a:buNone/>
            </a:pPr>
            <a:r>
              <a:rPr b="1" i="0" lang="en-US" sz="2400" u="none">
                <a:solidFill>
                  <a:srgbClr val="9F0F10"/>
                </a:solidFill>
                <a:latin typeface="Cambria"/>
                <a:ea typeface="Cambria"/>
                <a:cs typeface="Cambria"/>
                <a:sym typeface="Cambria"/>
              </a:rPr>
              <a:t>Management Information Systems</a:t>
            </a:r>
            <a:endParaRPr/>
          </a:p>
        </p:txBody>
      </p:sp>
      <p:sp>
        <p:nvSpPr>
          <p:cNvPr id="238" name="Google Shape;238;p10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39" name="Google Shape;239;p100"/>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0" name="Google Shape;240;p100"/>
          <p:cNvSpPr txBox="1"/>
          <p:nvPr>
            <p:ph idx="11" type="ftr"/>
          </p:nvPr>
        </p:nvSpPr>
        <p:spPr>
          <a:xfrm>
            <a:off x="5791200" y="6569075"/>
            <a:ext cx="2895600" cy="2889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241" name="Google Shape;241;p100"/>
          <p:cNvSpPr txBox="1"/>
          <p:nvPr>
            <p:ph idx="12" type="sldNum"/>
          </p:nvPr>
        </p:nvSpPr>
        <p:spPr>
          <a:xfrm>
            <a:off x="457200" y="6569075"/>
            <a:ext cx="2133600" cy="2889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9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pic>
        <p:nvPicPr>
          <p:cNvPr descr="main" id="249" name="Google Shape;249;p102"/>
          <p:cNvPicPr preferRelativeResize="0"/>
          <p:nvPr/>
        </p:nvPicPr>
        <p:blipFill rotWithShape="1">
          <a:blip r:embed="rId1">
            <a:alphaModFix/>
          </a:blip>
          <a:srcRect b="0" l="0" r="0" t="0"/>
          <a:stretch/>
        </p:blipFill>
        <p:spPr>
          <a:xfrm>
            <a:off x="0" y="0"/>
            <a:ext cx="9144000" cy="1524000"/>
          </a:xfrm>
          <a:prstGeom prst="rect">
            <a:avLst/>
          </a:prstGeom>
          <a:noFill/>
          <a:ln>
            <a:noFill/>
          </a:ln>
        </p:spPr>
      </p:pic>
      <p:sp>
        <p:nvSpPr>
          <p:cNvPr id="250" name="Google Shape;250;p102"/>
          <p:cNvSpPr txBox="1"/>
          <p:nvPr/>
        </p:nvSpPr>
        <p:spPr>
          <a:xfrm>
            <a:off x="0" y="9525"/>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9F0F10"/>
              </a:buClr>
              <a:buSzPts val="2400"/>
              <a:buFont typeface="Cambria"/>
              <a:buNone/>
            </a:pPr>
            <a:r>
              <a:rPr b="1" i="0" lang="en-US" sz="2400" u="none">
                <a:solidFill>
                  <a:srgbClr val="9F0F10"/>
                </a:solidFill>
                <a:latin typeface="Cambria"/>
                <a:ea typeface="Cambria"/>
                <a:cs typeface="Cambria"/>
                <a:sym typeface="Cambria"/>
              </a:rPr>
              <a:t>Management Information Systems</a:t>
            </a:r>
            <a:endParaRPr/>
          </a:p>
        </p:txBody>
      </p:sp>
      <p:sp>
        <p:nvSpPr>
          <p:cNvPr id="251" name="Google Shape;251;p102"/>
          <p:cNvSpPr txBox="1"/>
          <p:nvPr/>
        </p:nvSpPr>
        <p:spPr>
          <a:xfrm>
            <a:off x="0" y="457200"/>
            <a:ext cx="9144000"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7F6000"/>
              </a:buClr>
              <a:buSzPts val="1800"/>
              <a:buFont typeface="Calibri"/>
              <a:buNone/>
            </a:pPr>
            <a:r>
              <a:rPr b="1" i="0" lang="en-US" sz="1800" u="none">
                <a:solidFill>
                  <a:srgbClr val="7F6000"/>
                </a:solidFill>
                <a:latin typeface="Calibri"/>
                <a:ea typeface="Calibri"/>
                <a:cs typeface="Calibri"/>
                <a:sym typeface="Calibri"/>
              </a:rPr>
              <a:t>MANAGING THE DIGITAL FIRM, 12</a:t>
            </a:r>
            <a:r>
              <a:rPr b="1" baseline="30000" i="0" lang="en-US" sz="1800" u="none">
                <a:solidFill>
                  <a:srgbClr val="7F6000"/>
                </a:solidFill>
                <a:latin typeface="Calibri"/>
                <a:ea typeface="Calibri"/>
                <a:cs typeface="Calibri"/>
                <a:sym typeface="Calibri"/>
              </a:rPr>
              <a:t>TH</a:t>
            </a:r>
            <a:r>
              <a:rPr b="1" i="0" lang="en-US" sz="1800" u="none">
                <a:solidFill>
                  <a:srgbClr val="7F6000"/>
                </a:solidFill>
                <a:latin typeface="Calibri"/>
                <a:ea typeface="Calibri"/>
                <a:cs typeface="Calibri"/>
                <a:sym typeface="Calibri"/>
              </a:rPr>
              <a:t> EDITION</a:t>
            </a:r>
            <a:endParaRPr/>
          </a:p>
        </p:txBody>
      </p:sp>
      <p:sp>
        <p:nvSpPr>
          <p:cNvPr id="252" name="Google Shape;252;p10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53" name="Google Shape;253;p10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9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pic>
        <p:nvPicPr>
          <p:cNvPr descr="main" id="259" name="Google Shape;259;p104"/>
          <p:cNvPicPr preferRelativeResize="0"/>
          <p:nvPr/>
        </p:nvPicPr>
        <p:blipFill rotWithShape="1">
          <a:blip r:embed="rId1">
            <a:alphaModFix/>
          </a:blip>
          <a:srcRect b="0" l="0" r="0" t="0"/>
          <a:stretch/>
        </p:blipFill>
        <p:spPr>
          <a:xfrm>
            <a:off x="0" y="0"/>
            <a:ext cx="9144000" cy="1524000"/>
          </a:xfrm>
          <a:prstGeom prst="rect">
            <a:avLst/>
          </a:prstGeom>
          <a:noFill/>
          <a:ln>
            <a:noFill/>
          </a:ln>
        </p:spPr>
      </p:pic>
      <p:sp>
        <p:nvSpPr>
          <p:cNvPr id="260" name="Google Shape;260;p104"/>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9F0F10"/>
              </a:buClr>
              <a:buSzPts val="2400"/>
              <a:buFont typeface="Cambria"/>
              <a:buNone/>
            </a:pPr>
            <a:r>
              <a:rPr b="1" i="0" lang="en-US" sz="2400" u="none">
                <a:solidFill>
                  <a:srgbClr val="9F0F10"/>
                </a:solidFill>
                <a:latin typeface="Cambria"/>
                <a:ea typeface="Cambria"/>
                <a:cs typeface="Cambria"/>
                <a:sym typeface="Cambria"/>
              </a:rPr>
              <a:t>Management Information Systems</a:t>
            </a:r>
            <a:endParaRPr/>
          </a:p>
        </p:txBody>
      </p:sp>
      <p:pic>
        <p:nvPicPr>
          <p:cNvPr descr="cid:3287383400_2177562" id="261" name="Google Shape;261;p104"/>
          <p:cNvPicPr preferRelativeResize="0"/>
          <p:nvPr/>
        </p:nvPicPr>
        <p:blipFill rotWithShape="1">
          <a:blip r:embed="rId2">
            <a:alphaModFix/>
          </a:blip>
          <a:srcRect b="0" l="0" r="0" t="0"/>
          <a:stretch/>
        </p:blipFill>
        <p:spPr>
          <a:xfrm>
            <a:off x="304800" y="1143000"/>
            <a:ext cx="8423275" cy="2747962"/>
          </a:xfrm>
          <a:prstGeom prst="rect">
            <a:avLst/>
          </a:prstGeom>
          <a:noFill/>
          <a:ln cap="flat" cmpd="sng" w="9525">
            <a:solidFill>
              <a:schemeClr val="lt1"/>
            </a:solidFill>
            <a:prstDash val="solid"/>
            <a:miter lim="800000"/>
            <a:headEnd len="sm" w="sm" type="none"/>
            <a:tailEnd len="sm" w="sm" type="none"/>
          </a:ln>
        </p:spPr>
      </p:pic>
      <p:sp>
        <p:nvSpPr>
          <p:cNvPr id="262" name="Google Shape;262;p10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63" name="Google Shape;263;p104"/>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4" name="Google Shape;264;p104"/>
          <p:cNvSpPr txBox="1"/>
          <p:nvPr>
            <p:ph idx="11" type="ftr"/>
          </p:nvPr>
        </p:nvSpPr>
        <p:spPr>
          <a:xfrm>
            <a:off x="5791200" y="6569075"/>
            <a:ext cx="2895600" cy="2889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265" name="Google Shape;265;p104"/>
          <p:cNvSpPr txBox="1"/>
          <p:nvPr>
            <p:ph idx="12" type="sldNum"/>
          </p:nvPr>
        </p:nvSpPr>
        <p:spPr>
          <a:xfrm>
            <a:off x="457200" y="6569075"/>
            <a:ext cx="2133600" cy="2889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70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70" name="Shape 270"/>
        <p:cNvGrpSpPr/>
        <p:nvPr/>
      </p:nvGrpSpPr>
      <p:grpSpPr>
        <a:xfrm>
          <a:off x="0" y="0"/>
          <a:ext cx="0" cy="0"/>
          <a:chOff x="0" y="0"/>
          <a:chExt cx="0" cy="0"/>
        </a:xfrm>
      </p:grpSpPr>
      <p:pic>
        <p:nvPicPr>
          <p:cNvPr descr="main" id="271" name="Google Shape;271;p106"/>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272" name="Google Shape;272;p106"/>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3" name="Google Shape;273;p106"/>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5.</a:t>
            </a:r>
            <a:fld id="{00000000-1234-1234-1234-123412341234}" type="slidenum">
              <a:rPr b="1" i="0" lang="en-US" sz="1600" u="none">
                <a:solidFill>
                  <a:srgbClr val="FFB060"/>
                </a:solidFill>
                <a:latin typeface="Arial"/>
                <a:ea typeface="Arial"/>
                <a:cs typeface="Arial"/>
                <a:sym typeface="Arial"/>
              </a:rPr>
              <a:t>‹#›</a:t>
            </a:fld>
            <a:endParaRPr/>
          </a:p>
        </p:txBody>
      </p:sp>
      <p:sp>
        <p:nvSpPr>
          <p:cNvPr id="274" name="Google Shape;274;p106"/>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2014 Pearson Education, Inc. </a:t>
            </a:r>
            <a:endParaRPr/>
          </a:p>
        </p:txBody>
      </p:sp>
      <p:sp>
        <p:nvSpPr>
          <p:cNvPr id="275" name="Google Shape;275;p106"/>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6" name="Google Shape;276;p106"/>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277" name="Google Shape;277;p106"/>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5: IT Infrastructure and Emerging Technologies</a:t>
            </a:r>
            <a:endParaRPr/>
          </a:p>
        </p:txBody>
      </p:sp>
      <p:sp>
        <p:nvSpPr>
          <p:cNvPr id="278" name="Google Shape;278;p106"/>
          <p:cNvSpPr txBox="1"/>
          <p:nvPr/>
        </p:nvSpPr>
        <p:spPr>
          <a:xfrm>
            <a:off x="1676400" y="1828800"/>
            <a:ext cx="18415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2"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82" name="Shape 282"/>
        <p:cNvGrpSpPr/>
        <p:nvPr/>
      </p:nvGrpSpPr>
      <p:grpSpPr>
        <a:xfrm>
          <a:off x="0" y="0"/>
          <a:ext cx="0" cy="0"/>
          <a:chOff x="0" y="0"/>
          <a:chExt cx="0" cy="0"/>
        </a:xfrm>
      </p:grpSpPr>
      <p:pic>
        <p:nvPicPr>
          <p:cNvPr descr="main" id="283" name="Google Shape;283;p108"/>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284" name="Google Shape;284;p108"/>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85" name="Google Shape;285;p108"/>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5.</a:t>
            </a:r>
            <a:fld id="{00000000-1234-1234-1234-123412341234}" type="slidenum">
              <a:rPr b="1" i="0" lang="en-US" sz="1600" u="none">
                <a:solidFill>
                  <a:srgbClr val="FFB060"/>
                </a:solidFill>
                <a:latin typeface="Arial"/>
                <a:ea typeface="Arial"/>
                <a:cs typeface="Arial"/>
                <a:sym typeface="Arial"/>
              </a:rPr>
              <a:t>‹#›</a:t>
            </a:fld>
            <a:endParaRPr/>
          </a:p>
        </p:txBody>
      </p:sp>
      <p:sp>
        <p:nvSpPr>
          <p:cNvPr id="286" name="Google Shape;286;p108"/>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2014 Pearson Education, Inc. </a:t>
            </a:r>
            <a:endParaRPr/>
          </a:p>
        </p:txBody>
      </p:sp>
      <p:sp>
        <p:nvSpPr>
          <p:cNvPr id="287" name="Google Shape;287;p108"/>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88" name="Google Shape;288;p108"/>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289" name="Google Shape;289;p108"/>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5: IT Infrastructure and Emerging Technologies</a:t>
            </a:r>
            <a:endParaRPr/>
          </a:p>
        </p:txBody>
      </p:sp>
      <p:sp>
        <p:nvSpPr>
          <p:cNvPr id="290" name="Google Shape;290;p108"/>
          <p:cNvSpPr txBox="1"/>
          <p:nvPr/>
        </p:nvSpPr>
        <p:spPr>
          <a:xfrm>
            <a:off x="457200" y="1981200"/>
            <a:ext cx="8229600" cy="307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Cambria"/>
              <a:buNone/>
            </a:pPr>
            <a:r>
              <a:rPr b="0" i="1" lang="en-US" sz="1400" u="none">
                <a:solidFill>
                  <a:schemeClr val="dk1"/>
                </a:solidFill>
                <a:latin typeface="Cambria"/>
                <a:ea typeface="Cambria"/>
                <a:cs typeface="Cambria"/>
                <a:sym typeface="Cambria"/>
              </a:rPr>
              <a:t>Read the Interactive Session and discuss the following questions</a:t>
            </a:r>
            <a:endParaRPr/>
          </a:p>
        </p:txBody>
      </p:sp>
      <p:sp>
        <p:nvSpPr>
          <p:cNvPr id="291" name="Google Shape;291;p108"/>
          <p:cNvSpPr txBox="1"/>
          <p:nvPr/>
        </p:nvSpPr>
        <p:spPr>
          <a:xfrm>
            <a:off x="2019300" y="990600"/>
            <a:ext cx="5105400"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9F0F10"/>
              </a:buClr>
              <a:buSzPts val="2000"/>
              <a:buFont typeface="Calibri"/>
              <a:buNone/>
            </a:pPr>
            <a:r>
              <a:rPr b="1" i="1" lang="en-US" sz="2000" u="none">
                <a:solidFill>
                  <a:srgbClr val="9F0F10"/>
                </a:solidFill>
                <a:latin typeface="Calibri"/>
                <a:ea typeface="Calibri"/>
                <a:cs typeface="Calibri"/>
                <a:sym typeface="Calibri"/>
              </a:rPr>
              <a:t>Interactive Session: Technology</a:t>
            </a:r>
            <a:endParaRPr/>
          </a:p>
        </p:txBody>
      </p:sp>
    </p:spTree>
  </p:cSld>
  <p:clrMap accent1="accent1" accent2="accent2" accent3="accent3" accent4="accent4" accent5="accent5" accent6="accent6" bg1="lt1" bg2="dk2" tx1="dk1" tx2="lt2" folHlink="folHlink" hlink="hlink"/>
  <p:sldLayoutIdLst>
    <p:sldLayoutId id="2147483704"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95" name="Shape 295"/>
        <p:cNvGrpSpPr/>
        <p:nvPr/>
      </p:nvGrpSpPr>
      <p:grpSpPr>
        <a:xfrm>
          <a:off x="0" y="0"/>
          <a:ext cx="0" cy="0"/>
          <a:chOff x="0" y="0"/>
          <a:chExt cx="0" cy="0"/>
        </a:xfrm>
      </p:grpSpPr>
      <p:pic>
        <p:nvPicPr>
          <p:cNvPr descr="main" id="296" name="Google Shape;296;p110"/>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297" name="Google Shape;297;p110"/>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8" name="Google Shape;298;p110"/>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5.</a:t>
            </a:r>
            <a:fld id="{00000000-1234-1234-1234-123412341234}" type="slidenum">
              <a:rPr b="1" i="0" lang="en-US" sz="1600" u="none">
                <a:solidFill>
                  <a:srgbClr val="FFB060"/>
                </a:solidFill>
                <a:latin typeface="Arial"/>
                <a:ea typeface="Arial"/>
                <a:cs typeface="Arial"/>
                <a:sym typeface="Arial"/>
              </a:rPr>
              <a:t>‹#›</a:t>
            </a:fld>
            <a:endParaRPr/>
          </a:p>
        </p:txBody>
      </p:sp>
      <p:sp>
        <p:nvSpPr>
          <p:cNvPr id="299" name="Google Shape;299;p110"/>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2014 Pearson Education, Inc. </a:t>
            </a:r>
            <a:endParaRPr/>
          </a:p>
        </p:txBody>
      </p:sp>
      <p:sp>
        <p:nvSpPr>
          <p:cNvPr id="300" name="Google Shape;300;p110"/>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1" name="Google Shape;301;p110"/>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302" name="Google Shape;302;p110"/>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5: IT Infrastructure and Emerging Technologies</a:t>
            </a:r>
            <a:endParaRPr/>
          </a:p>
        </p:txBody>
      </p:sp>
      <p:sp>
        <p:nvSpPr>
          <p:cNvPr id="303" name="Google Shape;303;p110"/>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9F0F10"/>
              </a:buClr>
              <a:buSzPts val="2400"/>
              <a:buFont typeface="Cambria"/>
              <a:buNone/>
            </a:pPr>
            <a:r>
              <a:rPr b="1" i="0" lang="en-US" sz="2400" u="none">
                <a:solidFill>
                  <a:srgbClr val="9F0F10"/>
                </a:solidFill>
                <a:latin typeface="Cambria"/>
                <a:ea typeface="Cambria"/>
                <a:cs typeface="Cambria"/>
                <a:sym typeface="Cambria"/>
              </a:rPr>
              <a:t>Management Information Systems</a:t>
            </a:r>
            <a:endParaRPr/>
          </a:p>
        </p:txBody>
      </p:sp>
    </p:spTree>
  </p:cSld>
  <p:clrMap accent1="accent1" accent2="accent2" accent3="accent3" accent4="accent4" accent5="accent5" accent6="accent6" bg1="lt1" bg2="dk2" tx1="dk1" tx2="lt2" folHlink="folHlink" hlink="hlink"/>
  <p:sldLayoutIdLst>
    <p:sldLayoutId id="2147483706"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08" name="Shape 308"/>
        <p:cNvGrpSpPr/>
        <p:nvPr/>
      </p:nvGrpSpPr>
      <p:grpSpPr>
        <a:xfrm>
          <a:off x="0" y="0"/>
          <a:ext cx="0" cy="0"/>
          <a:chOff x="0" y="0"/>
          <a:chExt cx="0" cy="0"/>
        </a:xfrm>
      </p:grpSpPr>
      <p:pic>
        <p:nvPicPr>
          <p:cNvPr descr="main" id="309" name="Google Shape;309;p112"/>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310" name="Google Shape;310;p112"/>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1" name="Google Shape;311;p112"/>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1.</a:t>
            </a:r>
            <a:fld id="{00000000-1234-1234-1234-123412341234}" type="slidenum">
              <a:rPr b="1" i="0" lang="en-US" sz="1600" u="none">
                <a:solidFill>
                  <a:srgbClr val="FFB060"/>
                </a:solidFill>
                <a:latin typeface="Arial"/>
                <a:ea typeface="Arial"/>
                <a:cs typeface="Arial"/>
                <a:sym typeface="Arial"/>
              </a:rPr>
              <a:t>‹#›</a:t>
            </a:fld>
            <a:endParaRPr/>
          </a:p>
        </p:txBody>
      </p:sp>
      <p:sp>
        <p:nvSpPr>
          <p:cNvPr id="312" name="Google Shape;312;p112"/>
          <p:cNvSpPr txBox="1"/>
          <p:nvPr/>
        </p:nvSpPr>
        <p:spPr>
          <a:xfrm>
            <a:off x="3124200" y="6553200"/>
            <a:ext cx="60198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2013 Pearson Education, Inc. publishing as Prentice Hall</a:t>
            </a:r>
            <a:r>
              <a:rPr b="0" i="0" lang="en-US" sz="1400" u="none">
                <a:solidFill>
                  <a:srgbClr val="FFB060"/>
                </a:solidFill>
                <a:latin typeface="Arial"/>
                <a:ea typeface="Arial"/>
                <a:cs typeface="Arial"/>
                <a:sym typeface="Arial"/>
              </a:rPr>
              <a:t> </a:t>
            </a:r>
            <a:endParaRPr/>
          </a:p>
        </p:txBody>
      </p:sp>
      <p:sp>
        <p:nvSpPr>
          <p:cNvPr id="313" name="Google Shape;313;p112"/>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4" name="Google Shape;314;p112"/>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315" name="Google Shape;315;p112"/>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3: Information Systems, Organizations, and Strategy</a:t>
            </a:r>
            <a:endParaRPr/>
          </a:p>
        </p:txBody>
      </p:sp>
      <p:sp>
        <p:nvSpPr>
          <p:cNvPr id="316" name="Google Shape;316;p112"/>
          <p:cNvSpPr txBox="1"/>
          <p:nvPr/>
        </p:nvSpPr>
        <p:spPr>
          <a:xfrm>
            <a:off x="1676400" y="1828800"/>
            <a:ext cx="18415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8"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8" name="Shape 18"/>
        <p:cNvGrpSpPr/>
        <p:nvPr/>
      </p:nvGrpSpPr>
      <p:grpSpPr>
        <a:xfrm>
          <a:off x="0" y="0"/>
          <a:ext cx="0" cy="0"/>
          <a:chOff x="0" y="0"/>
          <a:chExt cx="0" cy="0"/>
        </a:xfrm>
      </p:grpSpPr>
      <p:pic>
        <p:nvPicPr>
          <p:cNvPr descr="main" id="19" name="Google Shape;19;p55"/>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20" name="Google Shape;20;p55"/>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1" name="Google Shape;21;p55"/>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5.</a:t>
            </a:r>
            <a:fld id="{00000000-1234-1234-1234-123412341234}" type="slidenum">
              <a:rPr b="1" i="0" lang="en-US" sz="1600" u="none">
                <a:solidFill>
                  <a:srgbClr val="FFB060"/>
                </a:solidFill>
                <a:latin typeface="Arial"/>
                <a:ea typeface="Arial"/>
                <a:cs typeface="Arial"/>
                <a:sym typeface="Arial"/>
              </a:rPr>
              <a:t>‹#›</a:t>
            </a:fld>
            <a:endParaRPr/>
          </a:p>
        </p:txBody>
      </p:sp>
      <p:sp>
        <p:nvSpPr>
          <p:cNvPr id="22" name="Google Shape;22;p55"/>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2014 Pearson Education, Inc. </a:t>
            </a:r>
            <a:endParaRPr/>
          </a:p>
        </p:txBody>
      </p:sp>
      <p:sp>
        <p:nvSpPr>
          <p:cNvPr id="23" name="Google Shape;23;p55"/>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4" name="Google Shape;24;p55"/>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25" name="Google Shape;25;p55"/>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5: IT Infrastructure and Emerging Technologies</a:t>
            </a:r>
            <a:endParaRPr/>
          </a:p>
        </p:txBody>
      </p:sp>
      <p:sp>
        <p:nvSpPr>
          <p:cNvPr id="26" name="Google Shape;26;p55"/>
          <p:cNvSpPr txBox="1"/>
          <p:nvPr/>
        </p:nvSpPr>
        <p:spPr>
          <a:xfrm>
            <a:off x="1676400" y="1828800"/>
            <a:ext cx="18415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20" name="Shape 320"/>
        <p:cNvGrpSpPr/>
        <p:nvPr/>
      </p:nvGrpSpPr>
      <p:grpSpPr>
        <a:xfrm>
          <a:off x="0" y="0"/>
          <a:ext cx="0" cy="0"/>
          <a:chOff x="0" y="0"/>
          <a:chExt cx="0" cy="0"/>
        </a:xfrm>
      </p:grpSpPr>
      <p:pic>
        <p:nvPicPr>
          <p:cNvPr descr="main" id="321" name="Google Shape;321;p114"/>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322" name="Google Shape;322;p114"/>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3" name="Google Shape;323;p114"/>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1.</a:t>
            </a:r>
            <a:fld id="{00000000-1234-1234-1234-123412341234}" type="slidenum">
              <a:rPr b="1" i="0" lang="en-US" sz="1600" u="none">
                <a:solidFill>
                  <a:srgbClr val="FFB060"/>
                </a:solidFill>
                <a:latin typeface="Arial"/>
                <a:ea typeface="Arial"/>
                <a:cs typeface="Arial"/>
                <a:sym typeface="Arial"/>
              </a:rPr>
              <a:t>‹#›</a:t>
            </a:fld>
            <a:endParaRPr/>
          </a:p>
        </p:txBody>
      </p:sp>
      <p:sp>
        <p:nvSpPr>
          <p:cNvPr id="324" name="Google Shape;324;p114"/>
          <p:cNvSpPr txBox="1"/>
          <p:nvPr/>
        </p:nvSpPr>
        <p:spPr>
          <a:xfrm>
            <a:off x="3124200" y="6553200"/>
            <a:ext cx="60198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2013 Pearson Education, Inc. publishing as Prentice Hall</a:t>
            </a:r>
            <a:r>
              <a:rPr b="0" i="0" lang="en-US" sz="1400" u="none">
                <a:solidFill>
                  <a:srgbClr val="FFB060"/>
                </a:solidFill>
                <a:latin typeface="Arial"/>
                <a:ea typeface="Arial"/>
                <a:cs typeface="Arial"/>
                <a:sym typeface="Arial"/>
              </a:rPr>
              <a:t> </a:t>
            </a:r>
            <a:endParaRPr/>
          </a:p>
        </p:txBody>
      </p:sp>
      <p:sp>
        <p:nvSpPr>
          <p:cNvPr id="325" name="Google Shape;325;p114"/>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6" name="Google Shape;326;p114"/>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327" name="Google Shape;327;p114"/>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3: Information Systems, Organizations, and Strategy</a:t>
            </a:r>
            <a:endParaRPr/>
          </a:p>
        </p:txBody>
      </p:sp>
      <p:sp>
        <p:nvSpPr>
          <p:cNvPr id="328" name="Google Shape;328;p114"/>
          <p:cNvSpPr txBox="1"/>
          <p:nvPr/>
        </p:nvSpPr>
        <p:spPr>
          <a:xfrm>
            <a:off x="1676400" y="1828800"/>
            <a:ext cx="18415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10"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0" name="Shape 30"/>
        <p:cNvGrpSpPr/>
        <p:nvPr/>
      </p:nvGrpSpPr>
      <p:grpSpPr>
        <a:xfrm>
          <a:off x="0" y="0"/>
          <a:ext cx="0" cy="0"/>
          <a:chOff x="0" y="0"/>
          <a:chExt cx="0" cy="0"/>
        </a:xfrm>
      </p:grpSpPr>
      <p:pic>
        <p:nvPicPr>
          <p:cNvPr descr="main" id="31" name="Google Shape;31;p57"/>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32" name="Google Shape;32;p57"/>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 name="Google Shape;33;p57"/>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5.</a:t>
            </a:r>
            <a:fld id="{00000000-1234-1234-1234-123412341234}" type="slidenum">
              <a:rPr b="1" i="0" lang="en-US" sz="1600" u="none">
                <a:solidFill>
                  <a:srgbClr val="FFB060"/>
                </a:solidFill>
                <a:latin typeface="Arial"/>
                <a:ea typeface="Arial"/>
                <a:cs typeface="Arial"/>
                <a:sym typeface="Arial"/>
              </a:rPr>
              <a:t>‹#›</a:t>
            </a:fld>
            <a:endParaRPr/>
          </a:p>
        </p:txBody>
      </p:sp>
      <p:sp>
        <p:nvSpPr>
          <p:cNvPr id="34" name="Google Shape;34;p57"/>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2014 Pearson Education, Inc. </a:t>
            </a:r>
            <a:endParaRPr/>
          </a:p>
        </p:txBody>
      </p:sp>
      <p:sp>
        <p:nvSpPr>
          <p:cNvPr id="35" name="Google Shape;35;p57"/>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 name="Google Shape;36;p57"/>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37" name="Google Shape;37;p57"/>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5: IT Infrastructure and Emerging Technologies</a:t>
            </a:r>
            <a:endParaRPr/>
          </a:p>
        </p:txBody>
      </p:sp>
    </p:spTree>
  </p:cSld>
  <p:clrMap accent1="accent1" accent2="accent2" accent3="accent3" accent4="accent4" accent5="accent5" accent6="accent6" bg1="lt1" bg2="dk2" tx1="dk1" tx2="lt2" folHlink="folHlink" hlink="hlink"/>
  <p:sldLayoutIdLst>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3" name="Shape 83"/>
        <p:cNvGrpSpPr/>
        <p:nvPr/>
      </p:nvGrpSpPr>
      <p:grpSpPr>
        <a:xfrm>
          <a:off x="0" y="0"/>
          <a:ext cx="0" cy="0"/>
          <a:chOff x="0" y="0"/>
          <a:chExt cx="0" cy="0"/>
        </a:xfrm>
      </p:grpSpPr>
      <p:pic>
        <p:nvPicPr>
          <p:cNvPr descr="main" id="84" name="Google Shape;84;p60"/>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85" name="Google Shape;85;p60"/>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6" name="Google Shape;86;p60"/>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5.</a:t>
            </a:r>
            <a:fld id="{00000000-1234-1234-1234-123412341234}" type="slidenum">
              <a:rPr b="1" i="0" lang="en-US" sz="1600" u="none">
                <a:solidFill>
                  <a:srgbClr val="FFB060"/>
                </a:solidFill>
                <a:latin typeface="Arial"/>
                <a:ea typeface="Arial"/>
                <a:cs typeface="Arial"/>
                <a:sym typeface="Arial"/>
              </a:rPr>
              <a:t>‹#›</a:t>
            </a:fld>
            <a:endParaRPr/>
          </a:p>
        </p:txBody>
      </p:sp>
      <p:sp>
        <p:nvSpPr>
          <p:cNvPr id="87" name="Google Shape;87;p60"/>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2014 Pearson Education, Inc. </a:t>
            </a:r>
            <a:endParaRPr/>
          </a:p>
        </p:txBody>
      </p:sp>
      <p:sp>
        <p:nvSpPr>
          <p:cNvPr id="88" name="Google Shape;88;p60"/>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9" name="Google Shape;89;p60"/>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90" name="Google Shape;90;p60"/>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5: IT Infrastructure and Emerging Technologies</a:t>
            </a:r>
            <a:endParaRPr/>
          </a:p>
        </p:txBody>
      </p:sp>
      <p:sp>
        <p:nvSpPr>
          <p:cNvPr id="91" name="Google Shape;91;p60"/>
          <p:cNvSpPr txBox="1"/>
          <p:nvPr/>
        </p:nvSpPr>
        <p:spPr>
          <a:xfrm>
            <a:off x="457200" y="1981200"/>
            <a:ext cx="8229600" cy="307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Cambria"/>
              <a:buNone/>
            </a:pPr>
            <a:r>
              <a:rPr b="0" i="1" lang="en-US" sz="1400" u="none">
                <a:solidFill>
                  <a:schemeClr val="dk1"/>
                </a:solidFill>
                <a:latin typeface="Cambria"/>
                <a:ea typeface="Cambria"/>
                <a:cs typeface="Cambria"/>
                <a:sym typeface="Cambria"/>
              </a:rPr>
              <a:t>Read the Interactive Session and discuss the following questions</a:t>
            </a:r>
            <a:endParaRPr/>
          </a:p>
        </p:txBody>
      </p:sp>
      <p:sp>
        <p:nvSpPr>
          <p:cNvPr id="92" name="Google Shape;92;p60"/>
          <p:cNvSpPr txBox="1"/>
          <p:nvPr/>
        </p:nvSpPr>
        <p:spPr>
          <a:xfrm>
            <a:off x="2019300" y="990600"/>
            <a:ext cx="5105400"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9F0F10"/>
              </a:buClr>
              <a:buSzPts val="2000"/>
              <a:buFont typeface="Calibri"/>
              <a:buNone/>
            </a:pPr>
            <a:r>
              <a:rPr b="1" i="1" lang="en-US" sz="2000" u="none">
                <a:solidFill>
                  <a:srgbClr val="9F0F10"/>
                </a:solidFill>
                <a:latin typeface="Calibri"/>
                <a:ea typeface="Calibri"/>
                <a:cs typeface="Calibri"/>
                <a:sym typeface="Calibri"/>
              </a:rPr>
              <a:t>Interactive Session: Management</a:t>
            </a:r>
            <a:endParaRPr/>
          </a:p>
        </p:txBody>
      </p:sp>
    </p:spTree>
  </p:cSld>
  <p:clrMap accent1="accent1" accent2="accent2" accent3="accent3" accent4="accent4" accent5="accent5" accent6="accent6" bg1="lt1" bg2="dk2" tx1="dk1" tx2="lt2" folHlink="folHlink" hlink="hlink"/>
  <p:sldLayoutIdLst>
    <p:sldLayoutId id="2147483667"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6" name="Shape 96"/>
        <p:cNvGrpSpPr/>
        <p:nvPr/>
      </p:nvGrpSpPr>
      <p:grpSpPr>
        <a:xfrm>
          <a:off x="0" y="0"/>
          <a:ext cx="0" cy="0"/>
          <a:chOff x="0" y="0"/>
          <a:chExt cx="0" cy="0"/>
        </a:xfrm>
      </p:grpSpPr>
      <p:pic>
        <p:nvPicPr>
          <p:cNvPr descr="main" id="97" name="Google Shape;97;p62"/>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98" name="Google Shape;98;p62"/>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9" name="Google Shape;99;p62"/>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5.</a:t>
            </a:r>
            <a:fld id="{00000000-1234-1234-1234-123412341234}" type="slidenum">
              <a:rPr b="1" i="0" lang="en-US" sz="1600" u="none">
                <a:solidFill>
                  <a:srgbClr val="FFB060"/>
                </a:solidFill>
                <a:latin typeface="Arial"/>
                <a:ea typeface="Arial"/>
                <a:cs typeface="Arial"/>
                <a:sym typeface="Arial"/>
              </a:rPr>
              <a:t>‹#›</a:t>
            </a:fld>
            <a:endParaRPr/>
          </a:p>
        </p:txBody>
      </p:sp>
      <p:sp>
        <p:nvSpPr>
          <p:cNvPr id="100" name="Google Shape;100;p62"/>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2014 Pearson Education, Inc. </a:t>
            </a:r>
            <a:endParaRPr/>
          </a:p>
        </p:txBody>
      </p:sp>
      <p:sp>
        <p:nvSpPr>
          <p:cNvPr id="101" name="Google Shape;101;p62"/>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2" name="Google Shape;102;p62"/>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103" name="Google Shape;103;p62"/>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5: IT Infrastructure and Emerging Technologies</a:t>
            </a:r>
            <a:endParaRPr/>
          </a:p>
        </p:txBody>
      </p:sp>
      <p:sp>
        <p:nvSpPr>
          <p:cNvPr id="104" name="Google Shape;104;p62"/>
          <p:cNvSpPr txBox="1"/>
          <p:nvPr/>
        </p:nvSpPr>
        <p:spPr>
          <a:xfrm>
            <a:off x="457200" y="1981200"/>
            <a:ext cx="8229600" cy="307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Cambria"/>
              <a:buNone/>
            </a:pPr>
            <a:r>
              <a:rPr b="0" i="1" lang="en-US" sz="1400" u="none">
                <a:solidFill>
                  <a:schemeClr val="dk1"/>
                </a:solidFill>
                <a:latin typeface="Cambria"/>
                <a:ea typeface="Cambria"/>
                <a:cs typeface="Cambria"/>
                <a:sym typeface="Cambria"/>
              </a:rPr>
              <a:t>Read the Interactive Session and discuss the following questions</a:t>
            </a:r>
            <a:endParaRPr/>
          </a:p>
        </p:txBody>
      </p:sp>
      <p:sp>
        <p:nvSpPr>
          <p:cNvPr id="105" name="Google Shape;105;p62"/>
          <p:cNvSpPr txBox="1"/>
          <p:nvPr/>
        </p:nvSpPr>
        <p:spPr>
          <a:xfrm>
            <a:off x="2019300" y="990600"/>
            <a:ext cx="5105400"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9F0F10"/>
              </a:buClr>
              <a:buSzPts val="2000"/>
              <a:buFont typeface="Calibri"/>
              <a:buNone/>
            </a:pPr>
            <a:r>
              <a:rPr b="1" i="1" lang="en-US" sz="2000" u="none">
                <a:solidFill>
                  <a:srgbClr val="9F0F10"/>
                </a:solidFill>
                <a:latin typeface="Calibri"/>
                <a:ea typeface="Calibri"/>
                <a:cs typeface="Calibri"/>
                <a:sym typeface="Calibri"/>
              </a:rPr>
              <a:t>Interactive Session: Organizations</a:t>
            </a:r>
            <a:endParaRPr/>
          </a:p>
        </p:txBody>
      </p:sp>
    </p:spTree>
  </p:cSld>
  <p:clrMap accent1="accent1" accent2="accent2" accent3="accent3" accent4="accent4" accent5="accent5" accent6="accent6" bg1="lt1" bg2="dk2" tx1="dk1" tx2="lt2" folHlink="folHlink" hlink="hlink"/>
  <p:sldLayoutIdLst>
    <p:sldLayoutId id="2147483669"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9" name="Shape 109"/>
        <p:cNvGrpSpPr/>
        <p:nvPr/>
      </p:nvGrpSpPr>
      <p:grpSpPr>
        <a:xfrm>
          <a:off x="0" y="0"/>
          <a:ext cx="0" cy="0"/>
          <a:chOff x="0" y="0"/>
          <a:chExt cx="0" cy="0"/>
        </a:xfrm>
      </p:grpSpPr>
      <p:pic>
        <p:nvPicPr>
          <p:cNvPr descr="main" id="110" name="Google Shape;110;p64"/>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111" name="Google Shape;111;p64"/>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2" name="Google Shape;112;p64"/>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5.</a:t>
            </a:r>
            <a:fld id="{00000000-1234-1234-1234-123412341234}" type="slidenum">
              <a:rPr b="1" i="0" lang="en-US" sz="1600" u="none">
                <a:solidFill>
                  <a:srgbClr val="FFB060"/>
                </a:solidFill>
                <a:latin typeface="Arial"/>
                <a:ea typeface="Arial"/>
                <a:cs typeface="Arial"/>
                <a:sym typeface="Arial"/>
              </a:rPr>
              <a:t>‹#›</a:t>
            </a:fld>
            <a:endParaRPr/>
          </a:p>
        </p:txBody>
      </p:sp>
      <p:sp>
        <p:nvSpPr>
          <p:cNvPr id="113" name="Google Shape;113;p64"/>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2014 Pearson Education, Inc. </a:t>
            </a:r>
            <a:endParaRPr/>
          </a:p>
        </p:txBody>
      </p:sp>
      <p:sp>
        <p:nvSpPr>
          <p:cNvPr id="114" name="Google Shape;114;p64"/>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5" name="Google Shape;115;p64"/>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116" name="Google Shape;116;p64"/>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5: IT Infrastructure and Emerging Technologies</a:t>
            </a:r>
            <a:endParaRPr/>
          </a:p>
        </p:txBody>
      </p:sp>
      <p:pic>
        <p:nvPicPr>
          <p:cNvPr descr="cid:3287383400_2177562" id="117" name="Google Shape;117;p64"/>
          <p:cNvPicPr preferRelativeResize="0"/>
          <p:nvPr/>
        </p:nvPicPr>
        <p:blipFill rotWithShape="1">
          <a:blip r:embed="rId3">
            <a:alphaModFix/>
          </a:blip>
          <a:srcRect b="0" l="0" r="0" t="0"/>
          <a:stretch/>
        </p:blipFill>
        <p:spPr>
          <a:xfrm>
            <a:off x="79375" y="1671637"/>
            <a:ext cx="8423275" cy="2747962"/>
          </a:xfrm>
          <a:prstGeom prst="rect">
            <a:avLst/>
          </a:prstGeom>
          <a:noFill/>
          <a:ln cap="flat" cmpd="sng" w="9525">
            <a:solidFill>
              <a:schemeClr val="lt1"/>
            </a:solidFill>
            <a:prstDash val="solid"/>
            <a:miter lim="800000"/>
            <a:headEnd len="sm" w="sm" type="none"/>
            <a:tailEnd len="sm" w="sm" type="none"/>
          </a:ln>
        </p:spPr>
      </p:pic>
    </p:spTree>
  </p:cSld>
  <p:clrMap accent1="accent1" accent2="accent2" accent3="accent3" accent4="accent4" accent5="accent5" accent6="accent6" bg1="lt1" bg2="dk2" tx1="dk1" tx2="lt2" folHlink="folHlink" hlink="hlink"/>
  <p:sldLayoutIdLst>
    <p:sldLayoutId id="2147483671" r:id="rId4"/>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pic>
        <p:nvPicPr>
          <p:cNvPr descr="main" id="120" name="Google Shape;120;p77"/>
          <p:cNvPicPr preferRelativeResize="0"/>
          <p:nvPr/>
        </p:nvPicPr>
        <p:blipFill rotWithShape="1">
          <a:blip r:embed="rId1">
            <a:alphaModFix/>
          </a:blip>
          <a:srcRect b="0" l="0" r="0" t="0"/>
          <a:stretch/>
        </p:blipFill>
        <p:spPr>
          <a:xfrm>
            <a:off x="0" y="0"/>
            <a:ext cx="9144000" cy="1524000"/>
          </a:xfrm>
          <a:prstGeom prst="rect">
            <a:avLst/>
          </a:prstGeom>
          <a:noFill/>
          <a:ln>
            <a:noFill/>
          </a:ln>
        </p:spPr>
      </p:pic>
      <p:sp>
        <p:nvSpPr>
          <p:cNvPr id="121" name="Google Shape;121;p7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22" name="Google Shape;122;p77"/>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3" name="Google Shape;123;p7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24" name="Google Shape;124;p7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25" name="Google Shape;125;p7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6" name="Shape 126"/>
        <p:cNvGrpSpPr/>
        <p:nvPr/>
      </p:nvGrpSpPr>
      <p:grpSpPr>
        <a:xfrm>
          <a:off x="0" y="0"/>
          <a:ext cx="0" cy="0"/>
          <a:chOff x="0" y="0"/>
          <a:chExt cx="0" cy="0"/>
        </a:xfrm>
      </p:grpSpPr>
      <p:pic>
        <p:nvPicPr>
          <p:cNvPr descr="main" id="127" name="Google Shape;127;p78"/>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128" name="Google Shape;128;p78"/>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9" name="Google Shape;129;p78"/>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1.</a:t>
            </a:r>
            <a:fld id="{00000000-1234-1234-1234-123412341234}" type="slidenum">
              <a:rPr b="1" i="0" lang="en-US" sz="1600" u="none">
                <a:solidFill>
                  <a:srgbClr val="FFB060"/>
                </a:solidFill>
                <a:latin typeface="Arial"/>
                <a:ea typeface="Arial"/>
                <a:cs typeface="Arial"/>
                <a:sym typeface="Arial"/>
              </a:rPr>
              <a:t>‹#›</a:t>
            </a:fld>
            <a:endParaRPr/>
          </a:p>
        </p:txBody>
      </p:sp>
      <p:sp>
        <p:nvSpPr>
          <p:cNvPr id="130" name="Google Shape;130;p78"/>
          <p:cNvSpPr txBox="1"/>
          <p:nvPr/>
        </p:nvSpPr>
        <p:spPr>
          <a:xfrm>
            <a:off x="3124200" y="6553200"/>
            <a:ext cx="60198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2013 Pearson Education, Inc. publishing as Prentice Hall</a:t>
            </a:r>
            <a:r>
              <a:rPr b="0" i="0" lang="en-US" sz="1400" u="none">
                <a:solidFill>
                  <a:srgbClr val="FFB060"/>
                </a:solidFill>
                <a:latin typeface="Arial"/>
                <a:ea typeface="Arial"/>
                <a:cs typeface="Arial"/>
                <a:sym typeface="Arial"/>
              </a:rPr>
              <a:t> </a:t>
            </a:r>
            <a:endParaRPr/>
          </a:p>
        </p:txBody>
      </p:sp>
      <p:sp>
        <p:nvSpPr>
          <p:cNvPr id="131" name="Google Shape;131;p78"/>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2" name="Google Shape;132;p78"/>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133" name="Google Shape;133;p78"/>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3: Information Systems, Organizations, and Strategy</a:t>
            </a:r>
            <a:endParaRPr/>
          </a:p>
        </p:txBody>
      </p:sp>
    </p:spTree>
  </p:cSld>
  <p:clrMap accent1="accent1" accent2="accent2" accent3="accent3" accent4="accent4" accent5="accent5" accent6="accent6" bg1="lt1" bg2="dk2" tx1="dk1" tx2="lt2" folHlink="folHlink" hlink="hlink"/>
  <p:sldLayoutIdLst>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pic>
        <p:nvPicPr>
          <p:cNvPr descr="main" id="180" name="Google Shape;180;p92"/>
          <p:cNvPicPr preferRelativeResize="0"/>
          <p:nvPr/>
        </p:nvPicPr>
        <p:blipFill rotWithShape="1">
          <a:blip r:embed="rId1">
            <a:alphaModFix/>
          </a:blip>
          <a:srcRect b="0" l="0" r="0" t="0"/>
          <a:stretch/>
        </p:blipFill>
        <p:spPr>
          <a:xfrm>
            <a:off x="0" y="0"/>
            <a:ext cx="9144000" cy="1524000"/>
          </a:xfrm>
          <a:prstGeom prst="rect">
            <a:avLst/>
          </a:prstGeom>
          <a:noFill/>
          <a:ln>
            <a:noFill/>
          </a:ln>
        </p:spPr>
      </p:pic>
      <p:sp>
        <p:nvSpPr>
          <p:cNvPr id="181" name="Google Shape;181;p92"/>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9F0F10"/>
              </a:buClr>
              <a:buSzPts val="2400"/>
              <a:buFont typeface="Cambria"/>
              <a:buNone/>
            </a:pPr>
            <a:r>
              <a:rPr b="1" i="0" lang="en-US" sz="2400" u="none">
                <a:solidFill>
                  <a:srgbClr val="9F0F10"/>
                </a:solidFill>
                <a:latin typeface="Cambria"/>
                <a:ea typeface="Cambria"/>
                <a:cs typeface="Cambria"/>
                <a:sym typeface="Cambria"/>
              </a:rPr>
              <a:t>Management Information Systems</a:t>
            </a:r>
            <a:endParaRPr/>
          </a:p>
        </p:txBody>
      </p:sp>
      <p:sp>
        <p:nvSpPr>
          <p:cNvPr id="182" name="Google Shape;182;p92"/>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9F0F10"/>
              </a:buClr>
              <a:buSzPts val="2400"/>
              <a:buFont typeface="Cambria"/>
              <a:buNone/>
            </a:pPr>
            <a:r>
              <a:rPr b="1" i="0" lang="en-US" sz="2400" u="none">
                <a:solidFill>
                  <a:srgbClr val="9F0F10"/>
                </a:solidFill>
                <a:latin typeface="Cambria"/>
                <a:ea typeface="Cambria"/>
                <a:cs typeface="Cambria"/>
                <a:sym typeface="Cambria"/>
              </a:rPr>
              <a:t>Management Information Systems</a:t>
            </a:r>
            <a:endParaRPr/>
          </a:p>
        </p:txBody>
      </p:sp>
      <p:sp>
        <p:nvSpPr>
          <p:cNvPr id="183" name="Google Shape;183;p9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84" name="Google Shape;184;p9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5" name="Google Shape;185;p92"/>
          <p:cNvSpPr txBox="1"/>
          <p:nvPr>
            <p:ph idx="11" type="ftr"/>
          </p:nvPr>
        </p:nvSpPr>
        <p:spPr>
          <a:xfrm>
            <a:off x="5791200" y="6569075"/>
            <a:ext cx="2895600" cy="2889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86" name="Google Shape;186;p92"/>
          <p:cNvSpPr txBox="1"/>
          <p:nvPr>
            <p:ph idx="12" type="sldNum"/>
          </p:nvPr>
        </p:nvSpPr>
        <p:spPr>
          <a:xfrm>
            <a:off x="457200" y="6569075"/>
            <a:ext cx="2133600" cy="2889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400"/>
              <a:buFont typeface="Arial"/>
              <a:buNone/>
              <a:defRPr b="1"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8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900"/>
              <a:buFont typeface="Calibri"/>
              <a:buNone/>
            </a:pPr>
            <a:r>
              <a:rPr b="1" i="0" lang="en-US" sz="4900" u="none">
                <a:solidFill>
                  <a:schemeClr val="dk1"/>
                </a:solidFill>
                <a:latin typeface="Calibri"/>
                <a:ea typeface="Calibri"/>
                <a:cs typeface="Calibri"/>
                <a:sym typeface="Calibri"/>
              </a:rPr>
              <a:t>IT INFRASTRUCTURE AND EMERGING TECHNOLOGIES</a:t>
            </a:r>
            <a:endParaRPr/>
          </a:p>
        </p:txBody>
      </p:sp>
      <p:sp>
        <p:nvSpPr>
          <p:cNvPr id="338" name="Google Shape;338;p1"/>
          <p:cNvSpPr txBox="1"/>
          <p:nvPr>
            <p:ph idx="1" type="subTitle"/>
          </p:nvPr>
        </p:nvSpPr>
        <p:spPr>
          <a:xfrm>
            <a:off x="1371600" y="5334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None/>
            </a:pPr>
            <a:r>
              <a:rPr b="1" i="0" lang="en-US" sz="4000" u="none">
                <a:solidFill>
                  <a:schemeClr val="dk1"/>
                </a:solidFill>
                <a:latin typeface="Cambria"/>
                <a:ea typeface="Cambria"/>
                <a:cs typeface="Cambria"/>
                <a:sym typeface="Cambria"/>
              </a:rPr>
              <a:t>Chapter 5</a:t>
            </a:r>
            <a:endParaRPr/>
          </a:p>
        </p:txBody>
      </p:sp>
      <p:sp>
        <p:nvSpPr>
          <p:cNvPr id="339" name="Google Shape;339;p1"/>
          <p:cNvSpPr txBox="1"/>
          <p:nvPr>
            <p:ph idx="2" type="body"/>
          </p:nvPr>
        </p:nvSpPr>
        <p:spPr>
          <a:xfrm>
            <a:off x="838200" y="5029200"/>
            <a:ext cx="6477000" cy="1295400"/>
          </a:xfrm>
          <a:prstGeom prst="rect">
            <a:avLst/>
          </a:prstGeom>
          <a:noFill/>
          <a:ln>
            <a:noFill/>
          </a:ln>
        </p:spPr>
        <p:txBody>
          <a:bodyPr anchorCtr="0" anchor="b" bIns="45700" lIns="91425" spcFirstLastPara="1" rIns="91425" wrap="square" tIns="45700">
            <a:normAutofit/>
          </a:bodyPr>
          <a:lstStyle/>
          <a:p>
            <a:pPr indent="0" lvl="0" marL="0" rtl="0" algn="l">
              <a:lnSpc>
                <a:spcPct val="70000"/>
              </a:lnSpc>
              <a:spcBef>
                <a:spcPts val="0"/>
              </a:spcBef>
              <a:spcAft>
                <a:spcPts val="0"/>
              </a:spcAft>
              <a:buClr>
                <a:schemeClr val="dk1"/>
              </a:buClr>
              <a:buSzPts val="1400"/>
              <a:buNone/>
            </a:pPr>
            <a:r>
              <a:rPr b="1" i="0" lang="en-US" sz="1400" u="none">
                <a:solidFill>
                  <a:schemeClr val="dk1"/>
                </a:solidFill>
                <a:latin typeface="Cambria"/>
                <a:ea typeface="Cambria"/>
                <a:cs typeface="Cambria"/>
                <a:sym typeface="Cambria"/>
              </a:rPr>
              <a:t>VIDEO CASES</a:t>
            </a:r>
            <a:endParaRPr/>
          </a:p>
          <a:p>
            <a:pPr indent="0" lvl="1" marL="457200" rtl="0" algn="l">
              <a:lnSpc>
                <a:spcPct val="70000"/>
              </a:lnSpc>
              <a:spcBef>
                <a:spcPts val="500"/>
              </a:spcBef>
              <a:spcAft>
                <a:spcPts val="0"/>
              </a:spcAft>
              <a:buClr>
                <a:schemeClr val="dk1"/>
              </a:buClr>
              <a:buSzPts val="1300"/>
              <a:buNone/>
            </a:pPr>
            <a:r>
              <a:rPr b="0" i="1" lang="en-US" sz="1300" u="none">
                <a:solidFill>
                  <a:schemeClr val="dk1"/>
                </a:solidFill>
                <a:latin typeface="Cambria"/>
                <a:ea typeface="Cambria"/>
                <a:cs typeface="Cambria"/>
                <a:sym typeface="Cambria"/>
              </a:rPr>
              <a:t>Case 1:  ESPN.com: Getting to eXtreme Scale On the Web </a:t>
            </a:r>
            <a:endParaRPr/>
          </a:p>
          <a:p>
            <a:pPr indent="0" lvl="1" marL="457200" rtl="0" algn="l">
              <a:lnSpc>
                <a:spcPct val="70000"/>
              </a:lnSpc>
              <a:spcBef>
                <a:spcPts val="500"/>
              </a:spcBef>
              <a:spcAft>
                <a:spcPts val="0"/>
              </a:spcAft>
              <a:buClr>
                <a:schemeClr val="dk1"/>
              </a:buClr>
              <a:buSzPts val="1300"/>
              <a:buNone/>
            </a:pPr>
            <a:r>
              <a:rPr b="0" i="1" lang="en-US" sz="1300" u="none">
                <a:solidFill>
                  <a:schemeClr val="dk1"/>
                </a:solidFill>
                <a:latin typeface="Cambria"/>
                <a:ea typeface="Cambria"/>
                <a:cs typeface="Cambria"/>
                <a:sym typeface="Cambria"/>
              </a:rPr>
              <a:t>Case 2: Salesforce.com: Managing by Smartphone</a:t>
            </a:r>
            <a:endParaRPr/>
          </a:p>
          <a:p>
            <a:pPr indent="0" lvl="1" marL="457200" rtl="0" algn="l">
              <a:lnSpc>
                <a:spcPct val="70000"/>
              </a:lnSpc>
              <a:spcBef>
                <a:spcPts val="500"/>
              </a:spcBef>
              <a:spcAft>
                <a:spcPts val="0"/>
              </a:spcAft>
              <a:buClr>
                <a:schemeClr val="dk1"/>
              </a:buClr>
              <a:buSzPts val="1300"/>
              <a:buNone/>
            </a:pPr>
            <a:r>
              <a:rPr b="0" i="1" lang="en-US" sz="1300" u="none">
                <a:solidFill>
                  <a:schemeClr val="dk1"/>
                </a:solidFill>
                <a:latin typeface="Cambria"/>
                <a:ea typeface="Cambria"/>
                <a:cs typeface="Cambria"/>
                <a:sym typeface="Cambria"/>
              </a:rPr>
              <a:t>Case 3: Hudson's Bay Company and IBM: Virtual Blade Platform</a:t>
            </a:r>
            <a:endParaRPr/>
          </a:p>
          <a:p>
            <a:pPr indent="0" lvl="1" marL="457200" rtl="0" algn="l">
              <a:lnSpc>
                <a:spcPct val="70000"/>
              </a:lnSpc>
              <a:spcBef>
                <a:spcPts val="500"/>
              </a:spcBef>
              <a:spcAft>
                <a:spcPts val="0"/>
              </a:spcAft>
              <a:buClr>
                <a:schemeClr val="dk1"/>
              </a:buClr>
              <a:buSzPts val="1300"/>
              <a:buNone/>
            </a:pPr>
            <a:r>
              <a:rPr b="0" i="1" lang="en-US" sz="1300" u="none">
                <a:solidFill>
                  <a:schemeClr val="dk1"/>
                </a:solidFill>
                <a:latin typeface="Cambria"/>
                <a:ea typeface="Cambria"/>
                <a:cs typeface="Cambria"/>
                <a:sym typeface="Cambria"/>
              </a:rPr>
              <a:t>Instructional Video 1: Google and IBM Produce Cloud Computing</a:t>
            </a:r>
            <a:endParaRPr/>
          </a:p>
          <a:p>
            <a:pPr indent="0" lvl="1" marL="457200" rtl="0" algn="l">
              <a:lnSpc>
                <a:spcPct val="70000"/>
              </a:lnSpc>
              <a:spcBef>
                <a:spcPts val="500"/>
              </a:spcBef>
              <a:spcAft>
                <a:spcPts val="0"/>
              </a:spcAft>
              <a:buClr>
                <a:schemeClr val="dk1"/>
              </a:buClr>
              <a:buSzPts val="1300"/>
              <a:buNone/>
            </a:pPr>
            <a:r>
              <a:rPr b="0" i="1" lang="en-US" sz="1300" u="none">
                <a:solidFill>
                  <a:schemeClr val="dk1"/>
                </a:solidFill>
                <a:latin typeface="Cambria"/>
                <a:ea typeface="Cambria"/>
                <a:cs typeface="Cambria"/>
                <a:sym typeface="Cambria"/>
              </a:rPr>
              <a:t>Instructional Video 2: IBM Blue Cloud is Ready-to-Use Computing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0"/>
          <p:cNvSpPr txBox="1"/>
          <p:nvPr>
            <p:ph idx="1" type="body"/>
          </p:nvPr>
        </p:nvSpPr>
        <p:spPr>
          <a:xfrm>
            <a:off x="1676400" y="5943600"/>
            <a:ext cx="70104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0" i="0" lang="en-US" sz="1200" u="none">
                <a:solidFill>
                  <a:schemeClr val="dk1"/>
                </a:solidFill>
                <a:latin typeface="Times New Roman"/>
                <a:ea typeface="Times New Roman"/>
                <a:cs typeface="Times New Roman"/>
                <a:sym typeface="Times New Roman"/>
              </a:rPr>
              <a:t>In a multitiered client/server network, client requests for service are handled by different levels of servers.</a:t>
            </a:r>
            <a:endParaRPr/>
          </a:p>
        </p:txBody>
      </p:sp>
      <p:sp>
        <p:nvSpPr>
          <p:cNvPr id="408" name="Google Shape;408;p10"/>
          <p:cNvSpPr txBox="1"/>
          <p:nvPr>
            <p:ph idx="1" type="body"/>
          </p:nvPr>
        </p:nvSpPr>
        <p:spPr>
          <a:xfrm>
            <a:off x="533400" y="5943600"/>
            <a:ext cx="1066800" cy="22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1" i="0" lang="en-US" sz="1200" u="none">
                <a:solidFill>
                  <a:schemeClr val="dk1"/>
                </a:solidFill>
                <a:latin typeface="Times New Roman"/>
                <a:ea typeface="Times New Roman"/>
                <a:cs typeface="Times New Roman"/>
                <a:sym typeface="Times New Roman"/>
              </a:rPr>
              <a:t>FIGURE 5-3</a:t>
            </a:r>
            <a:endParaRPr/>
          </a:p>
          <a:p>
            <a:pPr indent="0" lvl="0" marL="0" rtl="0" algn="l">
              <a:spcBef>
                <a:spcPts val="240"/>
              </a:spcBef>
              <a:spcAft>
                <a:spcPts val="0"/>
              </a:spcAft>
              <a:buClr>
                <a:schemeClr val="dk1"/>
              </a:buClr>
              <a:buSzPts val="1200"/>
              <a:buFont typeface="Arial"/>
              <a:buNone/>
            </a:pPr>
            <a:r>
              <a:t/>
            </a:r>
            <a:endParaRPr b="1" i="0" sz="1200" u="none">
              <a:solidFill>
                <a:schemeClr val="dk1"/>
              </a:solidFill>
              <a:latin typeface="Times New Roman"/>
              <a:ea typeface="Times New Roman"/>
              <a:cs typeface="Times New Roman"/>
              <a:sym typeface="Times New Roman"/>
            </a:endParaRPr>
          </a:p>
        </p:txBody>
      </p:sp>
      <p:sp>
        <p:nvSpPr>
          <p:cNvPr id="409" name="Google Shape;409;p10"/>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9F0F10"/>
              </a:buClr>
              <a:buSzPts val="2000"/>
              <a:buNone/>
            </a:pPr>
            <a:r>
              <a:rPr b="1" i="1" lang="en-US" sz="2000" u="none">
                <a:solidFill>
                  <a:srgbClr val="9F0F10"/>
                </a:solidFill>
                <a:latin typeface="Calibri"/>
                <a:ea typeface="Calibri"/>
                <a:cs typeface="Calibri"/>
                <a:sym typeface="Calibri"/>
              </a:rPr>
              <a:t>A MULTITIERED CLIENT/SERVER NETWORK (N-TIER)</a:t>
            </a:r>
            <a:endParaRPr/>
          </a:p>
        </p:txBody>
      </p:sp>
      <p:pic>
        <p:nvPicPr>
          <p:cNvPr descr="Fig-5-01.png" id="410" name="Google Shape;410;p10"/>
          <p:cNvPicPr preferRelativeResize="0"/>
          <p:nvPr>
            <p:ph idx="1" type="body"/>
          </p:nvPr>
        </p:nvPicPr>
        <p:blipFill rotWithShape="1">
          <a:blip r:embed="rId3">
            <a:alphaModFix/>
          </a:blip>
          <a:srcRect b="2157" l="0" r="0" t="2156"/>
          <a:stretch/>
        </p:blipFill>
        <p:spPr>
          <a:xfrm>
            <a:off x="163512" y="2019300"/>
            <a:ext cx="8816975" cy="3543300"/>
          </a:xfrm>
          <a:prstGeom prst="rect">
            <a:avLst/>
          </a:prstGeom>
          <a:noFill/>
          <a:ln>
            <a:noFill/>
          </a:ln>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11"/>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Technology drivers of infrastructure evolution</a:t>
            </a:r>
            <a:endParaRPr/>
          </a:p>
          <a:p>
            <a:pPr indent="-285750" lvl="1" marL="742950" marR="0" rtl="0" algn="l">
              <a:lnSpc>
                <a:spcPct val="90000"/>
              </a:lnSpc>
              <a:spcBef>
                <a:spcPts val="12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Moore’s law and microprocessing power</a:t>
            </a:r>
            <a:endParaRPr/>
          </a:p>
          <a:p>
            <a:pPr indent="-228600" lvl="2" marL="1143000" marR="0" rtl="0" algn="l">
              <a:lnSpc>
                <a:spcPct val="90000"/>
              </a:lnSpc>
              <a:spcBef>
                <a:spcPts val="8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Computing power doubles every 18 months</a:t>
            </a:r>
            <a:endParaRPr/>
          </a:p>
          <a:p>
            <a:pPr indent="-228600" lvl="2" marL="1143000" marR="0" rtl="0" algn="l">
              <a:lnSpc>
                <a:spcPct val="90000"/>
              </a:lnSpc>
              <a:spcBef>
                <a:spcPts val="6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Nanotechnology: </a:t>
            </a:r>
            <a:endParaRPr/>
          </a:p>
          <a:p>
            <a:pPr indent="-228600" lvl="3" marL="1600200" marR="0" rtl="0" algn="l">
              <a:lnSpc>
                <a:spcPct val="10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Shrinks size of transistors to size comparable to size of a virus</a:t>
            </a:r>
            <a:endParaRPr/>
          </a:p>
          <a:p>
            <a:pPr indent="-285750" lvl="1" marL="742950" marR="0" rtl="0" algn="l">
              <a:lnSpc>
                <a:spcPct val="90000"/>
              </a:lnSpc>
              <a:spcBef>
                <a:spcPts val="8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Law of  Mass Digital Storage</a:t>
            </a:r>
            <a:endParaRPr/>
          </a:p>
          <a:p>
            <a:pPr indent="-228600" lvl="2" marL="1143000" marR="0" rtl="0" algn="l">
              <a:lnSpc>
                <a:spcPct val="90000"/>
              </a:lnSpc>
              <a:spcBef>
                <a:spcPts val="8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The amount of data being stored each year doubles</a:t>
            </a:r>
            <a:endParaRPr/>
          </a:p>
          <a:p>
            <a:pPr indent="-165100" lvl="0" marL="342900" marR="0" rtl="0" algn="l">
              <a:spcBef>
                <a:spcPts val="960"/>
              </a:spcBef>
              <a:spcAft>
                <a:spcPts val="0"/>
              </a:spcAft>
              <a:buClr>
                <a:schemeClr val="dk1"/>
              </a:buClr>
              <a:buSzPts val="2800"/>
              <a:buFont typeface="Times New Roman"/>
              <a:buNone/>
            </a:pPr>
            <a:r>
              <a:t/>
            </a:r>
            <a:endParaRPr b="0" i="0" sz="2800" u="none" cap="none" strike="noStrike">
              <a:solidFill>
                <a:schemeClr val="dk1"/>
              </a:solidFill>
              <a:latin typeface="Calibri"/>
              <a:ea typeface="Calibri"/>
              <a:cs typeface="Calibri"/>
              <a:sym typeface="Calibri"/>
            </a:endParaRPr>
          </a:p>
        </p:txBody>
      </p:sp>
      <p:sp>
        <p:nvSpPr>
          <p:cNvPr id="417" name="Google Shape;417;p11"/>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IT Infrastructure</a:t>
            </a:r>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12"/>
          <p:cNvSpPr txBox="1"/>
          <p:nvPr>
            <p:ph idx="1" type="body"/>
          </p:nvPr>
        </p:nvSpPr>
        <p:spPr>
          <a:xfrm>
            <a:off x="457200" y="1776412"/>
            <a:ext cx="2133600" cy="32527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0" i="0" lang="en-US" sz="1200" u="none">
                <a:solidFill>
                  <a:schemeClr val="dk1"/>
                </a:solidFill>
                <a:latin typeface="Times New Roman"/>
                <a:ea typeface="Times New Roman"/>
                <a:cs typeface="Times New Roman"/>
                <a:sym typeface="Times New Roman"/>
              </a:rPr>
              <a:t>Packing more than 2 billion transistors into a tiny microprocessor has exponentially increased processing power. Processing power has increased to more than 500,000 MIPS (millions of instructions per second).</a:t>
            </a:r>
            <a:endParaRPr/>
          </a:p>
        </p:txBody>
      </p:sp>
      <p:sp>
        <p:nvSpPr>
          <p:cNvPr id="424" name="Google Shape;424;p12"/>
          <p:cNvSpPr txBox="1"/>
          <p:nvPr>
            <p:ph idx="1" type="body"/>
          </p:nvPr>
        </p:nvSpPr>
        <p:spPr>
          <a:xfrm>
            <a:off x="457200" y="5257800"/>
            <a:ext cx="2133600" cy="22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1" i="0" lang="en-US" sz="1200" u="none">
                <a:solidFill>
                  <a:schemeClr val="dk1"/>
                </a:solidFill>
                <a:latin typeface="Times New Roman"/>
                <a:ea typeface="Times New Roman"/>
                <a:cs typeface="Times New Roman"/>
                <a:sym typeface="Times New Roman"/>
              </a:rPr>
              <a:t>FIGURE 5-4 </a:t>
            </a:r>
            <a:endParaRPr/>
          </a:p>
        </p:txBody>
      </p:sp>
      <p:sp>
        <p:nvSpPr>
          <p:cNvPr id="425" name="Google Shape;425;p12"/>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9F0F10"/>
              </a:buClr>
              <a:buSzPts val="2000"/>
              <a:buNone/>
            </a:pPr>
            <a:r>
              <a:rPr b="1" i="1" lang="en-US" sz="2000" u="none">
                <a:solidFill>
                  <a:srgbClr val="9F0F10"/>
                </a:solidFill>
                <a:latin typeface="Calibri"/>
                <a:ea typeface="Calibri"/>
                <a:cs typeface="Calibri"/>
                <a:sym typeface="Calibri"/>
              </a:rPr>
              <a:t>MOORE’S LAW AND MICROPROCESSOR PERFORMANCE</a:t>
            </a:r>
            <a:endParaRPr/>
          </a:p>
        </p:txBody>
      </p:sp>
      <p:pic>
        <p:nvPicPr>
          <p:cNvPr id="426" name="Google Shape;426;p12"/>
          <p:cNvPicPr preferRelativeResize="0"/>
          <p:nvPr>
            <p:ph idx="1" type="body"/>
          </p:nvPr>
        </p:nvPicPr>
        <p:blipFill rotWithShape="1">
          <a:blip r:embed="rId3">
            <a:alphaModFix/>
          </a:blip>
          <a:srcRect b="0" l="0" r="0" t="0"/>
          <a:stretch/>
        </p:blipFill>
        <p:spPr>
          <a:xfrm>
            <a:off x="2743200" y="1676400"/>
            <a:ext cx="5867400" cy="4659312"/>
          </a:xfrm>
          <a:prstGeom prst="rect">
            <a:avLst/>
          </a:prstGeom>
          <a:noFill/>
          <a:ln>
            <a:noFill/>
          </a:ln>
        </p:spPr>
      </p:pic>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13"/>
          <p:cNvSpPr txBox="1"/>
          <p:nvPr>
            <p:ph idx="1" type="body"/>
          </p:nvPr>
        </p:nvSpPr>
        <p:spPr>
          <a:xfrm>
            <a:off x="457200" y="1776412"/>
            <a:ext cx="2133600" cy="32527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0" i="0" lang="en-US" sz="1200" u="none">
                <a:solidFill>
                  <a:schemeClr val="dk1"/>
                </a:solidFill>
                <a:latin typeface="Times New Roman"/>
                <a:ea typeface="Times New Roman"/>
                <a:cs typeface="Times New Roman"/>
                <a:sym typeface="Times New Roman"/>
              </a:rPr>
              <a:t>Packing more transistors into less space has driven down transistor cost dramatically as well as the cost of the products in which they are used.</a:t>
            </a:r>
            <a:endParaRPr/>
          </a:p>
          <a:p>
            <a:pPr indent="0" lvl="0" marL="0" rtl="0" algn="l">
              <a:spcBef>
                <a:spcPts val="24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p:txBody>
      </p:sp>
      <p:sp>
        <p:nvSpPr>
          <p:cNvPr id="433" name="Google Shape;433;p13"/>
          <p:cNvSpPr txBox="1"/>
          <p:nvPr>
            <p:ph idx="1" type="body"/>
          </p:nvPr>
        </p:nvSpPr>
        <p:spPr>
          <a:xfrm>
            <a:off x="457200" y="3048000"/>
            <a:ext cx="2133600" cy="22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1" i="0" lang="en-US" sz="1200" u="none">
                <a:solidFill>
                  <a:schemeClr val="dk1"/>
                </a:solidFill>
                <a:latin typeface="Times New Roman"/>
                <a:ea typeface="Times New Roman"/>
                <a:cs typeface="Times New Roman"/>
                <a:sym typeface="Times New Roman"/>
              </a:rPr>
              <a:t>FIGURE 5-5</a:t>
            </a:r>
            <a:endParaRPr/>
          </a:p>
        </p:txBody>
      </p:sp>
      <p:sp>
        <p:nvSpPr>
          <p:cNvPr id="434" name="Google Shape;434;p13"/>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9F0F10"/>
              </a:buClr>
              <a:buSzPts val="2000"/>
              <a:buNone/>
            </a:pPr>
            <a:r>
              <a:rPr b="1" i="1" lang="en-US" sz="2000" u="none">
                <a:solidFill>
                  <a:srgbClr val="9F0F10"/>
                </a:solidFill>
                <a:latin typeface="Calibri"/>
                <a:ea typeface="Calibri"/>
                <a:cs typeface="Calibri"/>
                <a:sym typeface="Calibri"/>
              </a:rPr>
              <a:t>FALLING COST OF CHIPS</a:t>
            </a:r>
            <a:endParaRPr/>
          </a:p>
          <a:p>
            <a:pPr indent="0" lvl="0" marL="0" rtl="0" algn="l">
              <a:spcBef>
                <a:spcPts val="400"/>
              </a:spcBef>
              <a:spcAft>
                <a:spcPts val="0"/>
              </a:spcAft>
              <a:buClr>
                <a:schemeClr val="dk1"/>
              </a:buClr>
              <a:buSzPts val="2000"/>
              <a:buFont typeface="Arial"/>
              <a:buNone/>
            </a:pPr>
            <a:r>
              <a:t/>
            </a:r>
            <a:endParaRPr b="1" i="1" sz="2000" u="none">
              <a:solidFill>
                <a:srgbClr val="9F0F10"/>
              </a:solidFill>
              <a:latin typeface="Calibri"/>
              <a:ea typeface="Calibri"/>
              <a:cs typeface="Calibri"/>
              <a:sym typeface="Calibri"/>
            </a:endParaRPr>
          </a:p>
        </p:txBody>
      </p:sp>
      <p:pic>
        <p:nvPicPr>
          <p:cNvPr id="435" name="Google Shape;435;p13"/>
          <p:cNvPicPr preferRelativeResize="0"/>
          <p:nvPr>
            <p:ph idx="1" type="body"/>
          </p:nvPr>
        </p:nvPicPr>
        <p:blipFill rotWithShape="1">
          <a:blip r:embed="rId3">
            <a:alphaModFix/>
          </a:blip>
          <a:srcRect b="0" l="0" r="0" t="0"/>
          <a:stretch/>
        </p:blipFill>
        <p:spPr>
          <a:xfrm>
            <a:off x="2667000" y="1676400"/>
            <a:ext cx="6324600" cy="4662487"/>
          </a:xfrm>
          <a:prstGeom prst="rect">
            <a:avLst/>
          </a:prstGeom>
          <a:noFill/>
          <a:ln>
            <a:noFill/>
          </a:ln>
        </p:spPr>
      </p:pic>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14"/>
          <p:cNvSpPr txBox="1"/>
          <p:nvPr>
            <p:ph idx="1" type="body"/>
          </p:nvPr>
        </p:nvSpPr>
        <p:spPr>
          <a:xfrm>
            <a:off x="457200" y="1776412"/>
            <a:ext cx="2133600" cy="32527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0" i="0" lang="en-US" sz="1200" u="none">
                <a:solidFill>
                  <a:schemeClr val="dk1"/>
                </a:solidFill>
                <a:latin typeface="Times New Roman"/>
                <a:ea typeface="Times New Roman"/>
                <a:cs typeface="Times New Roman"/>
                <a:sym typeface="Times New Roman"/>
              </a:rPr>
              <a:t>Nanotubes are tiny tubes about 10,000 times thinner than a human hair. They consist of rolled up sheets of carbon hexagons and have the potential uses as minuscule wires or in ultrasmall electronic devices and are very powerful conductors of electrical current.</a:t>
            </a:r>
            <a:endParaRPr/>
          </a:p>
        </p:txBody>
      </p:sp>
      <p:sp>
        <p:nvSpPr>
          <p:cNvPr id="442" name="Google Shape;442;p14"/>
          <p:cNvSpPr txBox="1"/>
          <p:nvPr>
            <p:ph idx="1" type="body"/>
          </p:nvPr>
        </p:nvSpPr>
        <p:spPr>
          <a:xfrm>
            <a:off x="457200" y="3657600"/>
            <a:ext cx="2133600" cy="22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1" i="0" lang="en-US" sz="1200" u="none">
                <a:solidFill>
                  <a:schemeClr val="dk1"/>
                </a:solidFill>
                <a:latin typeface="Times New Roman"/>
                <a:ea typeface="Times New Roman"/>
                <a:cs typeface="Times New Roman"/>
                <a:sym typeface="Times New Roman"/>
              </a:rPr>
              <a:t>FIGURE 5-6</a:t>
            </a:r>
            <a:endParaRPr/>
          </a:p>
        </p:txBody>
      </p:sp>
      <p:sp>
        <p:nvSpPr>
          <p:cNvPr id="443" name="Google Shape;443;p14"/>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9F0F10"/>
              </a:buClr>
              <a:buSzPts val="2000"/>
              <a:buNone/>
            </a:pPr>
            <a:r>
              <a:rPr b="1" i="1" lang="en-US" sz="2000" u="none">
                <a:solidFill>
                  <a:srgbClr val="9F0F10"/>
                </a:solidFill>
                <a:latin typeface="Calibri"/>
                <a:ea typeface="Calibri"/>
                <a:cs typeface="Calibri"/>
                <a:sym typeface="Calibri"/>
              </a:rPr>
              <a:t>EXAMPLES OF NANOTUBES</a:t>
            </a:r>
            <a:endParaRPr/>
          </a:p>
          <a:p>
            <a:pPr indent="0" lvl="0" marL="0" rtl="0" algn="l">
              <a:spcBef>
                <a:spcPts val="400"/>
              </a:spcBef>
              <a:spcAft>
                <a:spcPts val="0"/>
              </a:spcAft>
              <a:buClr>
                <a:schemeClr val="dk1"/>
              </a:buClr>
              <a:buSzPts val="2000"/>
              <a:buFont typeface="Arial"/>
              <a:buNone/>
            </a:pPr>
            <a:r>
              <a:t/>
            </a:r>
            <a:endParaRPr b="1" i="1" sz="2000" u="none">
              <a:solidFill>
                <a:srgbClr val="9F0F10"/>
              </a:solidFill>
              <a:latin typeface="Calibri"/>
              <a:ea typeface="Calibri"/>
              <a:cs typeface="Calibri"/>
              <a:sym typeface="Calibri"/>
            </a:endParaRPr>
          </a:p>
        </p:txBody>
      </p:sp>
      <p:pic>
        <p:nvPicPr>
          <p:cNvPr id="444" name="Google Shape;444;p14"/>
          <p:cNvPicPr preferRelativeResize="0"/>
          <p:nvPr>
            <p:ph idx="1" type="body"/>
          </p:nvPr>
        </p:nvPicPr>
        <p:blipFill rotWithShape="1">
          <a:blip r:embed="rId3">
            <a:alphaModFix/>
          </a:blip>
          <a:srcRect b="0" l="0" r="0" t="0"/>
          <a:stretch/>
        </p:blipFill>
        <p:spPr>
          <a:xfrm>
            <a:off x="2971800" y="1543050"/>
            <a:ext cx="6172200" cy="4629150"/>
          </a:xfrm>
          <a:prstGeom prst="rect">
            <a:avLst/>
          </a:prstGeom>
          <a:noFill/>
          <a:ln>
            <a:noFill/>
          </a:ln>
        </p:spPr>
      </p:pic>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15"/>
          <p:cNvSpPr txBox="1"/>
          <p:nvPr>
            <p:ph idx="1" type="body"/>
          </p:nvPr>
        </p:nvSpPr>
        <p:spPr>
          <a:xfrm>
            <a:off x="457200" y="1776412"/>
            <a:ext cx="2133600" cy="32527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0" i="0" lang="en-US" sz="1200" u="none">
                <a:solidFill>
                  <a:schemeClr val="dk1"/>
                </a:solidFill>
                <a:latin typeface="Times New Roman"/>
                <a:ea typeface="Times New Roman"/>
                <a:cs typeface="Times New Roman"/>
                <a:sym typeface="Times New Roman"/>
              </a:rPr>
              <a:t>Since the first magnetic storage device was used in 1955, the cost of storing a kilobyte of data has fallen exponentially, doubling the amount of digital storage for each dollar expended every 15 months on average.</a:t>
            </a:r>
            <a:endParaRPr/>
          </a:p>
        </p:txBody>
      </p:sp>
      <p:sp>
        <p:nvSpPr>
          <p:cNvPr id="451" name="Google Shape;451;p15"/>
          <p:cNvSpPr txBox="1"/>
          <p:nvPr>
            <p:ph idx="1" type="body"/>
          </p:nvPr>
        </p:nvSpPr>
        <p:spPr>
          <a:xfrm>
            <a:off x="457200" y="3446462"/>
            <a:ext cx="2133600" cy="22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1" i="0" lang="en-US" sz="1200" u="none">
                <a:solidFill>
                  <a:schemeClr val="dk1"/>
                </a:solidFill>
                <a:latin typeface="Times New Roman"/>
                <a:ea typeface="Times New Roman"/>
                <a:cs typeface="Times New Roman"/>
                <a:sym typeface="Times New Roman"/>
              </a:rPr>
              <a:t>FIGURE 5-7</a:t>
            </a:r>
            <a:endParaRPr/>
          </a:p>
        </p:txBody>
      </p:sp>
      <p:sp>
        <p:nvSpPr>
          <p:cNvPr id="452" name="Google Shape;452;p15"/>
          <p:cNvSpPr txBox="1"/>
          <p:nvPr>
            <p:ph idx="1" type="body"/>
          </p:nvPr>
        </p:nvSpPr>
        <p:spPr>
          <a:xfrm>
            <a:off x="1295400" y="990600"/>
            <a:ext cx="7620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9F0F10"/>
              </a:buClr>
              <a:buSzPts val="2000"/>
              <a:buNone/>
            </a:pPr>
            <a:r>
              <a:rPr b="1" i="1" lang="en-US" sz="2000" u="none">
                <a:solidFill>
                  <a:srgbClr val="9F0F10"/>
                </a:solidFill>
                <a:latin typeface="Calibri"/>
                <a:ea typeface="Calibri"/>
                <a:cs typeface="Calibri"/>
                <a:sym typeface="Calibri"/>
              </a:rPr>
              <a:t>THE COST OF STORING DATA DECLINES EXPONENTIALLY 1950–2012</a:t>
            </a:r>
            <a:endParaRPr/>
          </a:p>
          <a:p>
            <a:pPr indent="0" lvl="0" marL="0" rtl="0" algn="l">
              <a:spcBef>
                <a:spcPts val="400"/>
              </a:spcBef>
              <a:spcAft>
                <a:spcPts val="0"/>
              </a:spcAft>
              <a:buClr>
                <a:schemeClr val="dk1"/>
              </a:buClr>
              <a:buSzPts val="2000"/>
              <a:buFont typeface="Arial"/>
              <a:buNone/>
            </a:pPr>
            <a:r>
              <a:t/>
            </a:r>
            <a:endParaRPr b="1" i="1" sz="2000" u="none">
              <a:solidFill>
                <a:srgbClr val="9F0F10"/>
              </a:solidFill>
              <a:latin typeface="Calibri"/>
              <a:ea typeface="Calibri"/>
              <a:cs typeface="Calibri"/>
              <a:sym typeface="Calibri"/>
            </a:endParaRPr>
          </a:p>
        </p:txBody>
      </p:sp>
      <p:pic>
        <p:nvPicPr>
          <p:cNvPr id="453" name="Google Shape;453;p15"/>
          <p:cNvPicPr preferRelativeResize="0"/>
          <p:nvPr>
            <p:ph idx="1" type="body"/>
          </p:nvPr>
        </p:nvPicPr>
        <p:blipFill rotWithShape="1">
          <a:blip r:embed="rId3">
            <a:alphaModFix/>
          </a:blip>
          <a:srcRect b="0" l="0" r="0" t="0"/>
          <a:stretch/>
        </p:blipFill>
        <p:spPr>
          <a:xfrm>
            <a:off x="2971800" y="1676400"/>
            <a:ext cx="5181600" cy="4664075"/>
          </a:xfrm>
          <a:prstGeom prst="rect">
            <a:avLst/>
          </a:prstGeom>
          <a:noFill/>
          <a:ln>
            <a:noFill/>
          </a:ln>
        </p:spPr>
      </p:pic>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16"/>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2000"/>
              <a:buFont typeface="Calibri"/>
              <a:buChar char="•"/>
            </a:pPr>
            <a:r>
              <a:rPr b="1" i="1" lang="en-US" sz="2000" u="none">
                <a:solidFill>
                  <a:srgbClr val="0D0D0D"/>
                </a:solidFill>
                <a:latin typeface="Calibri"/>
                <a:ea typeface="Calibri"/>
                <a:cs typeface="Calibri"/>
                <a:sym typeface="Calibri"/>
              </a:rPr>
              <a:t>Technology drivers of infrastructure evolution (cont.)</a:t>
            </a:r>
            <a:endParaRPr/>
          </a:p>
          <a:p>
            <a:pPr indent="-285750" lvl="1" marL="742950" marR="0" rtl="0" algn="l">
              <a:lnSpc>
                <a:spcPct val="90000"/>
              </a:lnSpc>
              <a:spcBef>
                <a:spcPts val="12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Metcalfe’s Law and network economics</a:t>
            </a:r>
            <a:endParaRPr/>
          </a:p>
          <a:p>
            <a:pPr indent="-228600" lvl="2" marL="1143000" marR="0" rtl="0" algn="l">
              <a:lnSpc>
                <a:spcPct val="90000"/>
              </a:lnSpc>
              <a:spcBef>
                <a:spcPts val="8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Value or power of a network grows exponentially as a function of the number of network members</a:t>
            </a:r>
            <a:endParaRPr/>
          </a:p>
          <a:p>
            <a:pPr indent="-228600" lvl="2" marL="1143000" marR="0" rtl="0" algn="l">
              <a:lnSpc>
                <a:spcPct val="90000"/>
              </a:lnSpc>
              <a:spcBef>
                <a:spcPts val="6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As network members increase, more people want to use it (demand for network access increases)</a:t>
            </a:r>
            <a:endParaRPr/>
          </a:p>
          <a:p>
            <a:pPr indent="-165100" lvl="0" marL="342900" marR="0" rtl="0" algn="l">
              <a:spcBef>
                <a:spcPts val="960"/>
              </a:spcBef>
              <a:spcAft>
                <a:spcPts val="0"/>
              </a:spcAft>
              <a:buClr>
                <a:schemeClr val="dk1"/>
              </a:buClr>
              <a:buSzPts val="2800"/>
              <a:buFont typeface="Times New Roman"/>
              <a:buNone/>
            </a:pPr>
            <a:r>
              <a:t/>
            </a:r>
            <a:endParaRPr b="0" i="0" sz="2800" u="none" cap="none" strike="noStrike">
              <a:solidFill>
                <a:schemeClr val="dk1"/>
              </a:solidFill>
              <a:latin typeface="Calibri"/>
              <a:ea typeface="Calibri"/>
              <a:cs typeface="Calibri"/>
              <a:sym typeface="Calibri"/>
            </a:endParaRPr>
          </a:p>
        </p:txBody>
      </p:sp>
      <p:sp>
        <p:nvSpPr>
          <p:cNvPr id="460" name="Google Shape;460;p16"/>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IT Infrastructure</a:t>
            </a:r>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17"/>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2000"/>
              <a:buFont typeface="Calibri"/>
              <a:buChar char="•"/>
            </a:pPr>
            <a:r>
              <a:rPr b="1" i="1" lang="en-US" sz="2000" u="none">
                <a:solidFill>
                  <a:srgbClr val="0D0D0D"/>
                </a:solidFill>
                <a:latin typeface="Calibri"/>
                <a:ea typeface="Calibri"/>
                <a:cs typeface="Calibri"/>
                <a:sym typeface="Calibri"/>
              </a:rPr>
              <a:t>Technology drivers of infrastructure evolution (cont.)</a:t>
            </a:r>
            <a:endParaRPr/>
          </a:p>
          <a:p>
            <a:pPr indent="-285750" lvl="1" marL="742950" marR="0" rtl="0" algn="l">
              <a:lnSpc>
                <a:spcPct val="90000"/>
              </a:lnSpc>
              <a:spcBef>
                <a:spcPts val="12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Declining communication costs and the Internet</a:t>
            </a:r>
            <a:endParaRPr/>
          </a:p>
          <a:p>
            <a:pPr indent="-228600" lvl="2" marL="1143000" marR="0" rtl="0" algn="l">
              <a:lnSpc>
                <a:spcPct val="90000"/>
              </a:lnSpc>
              <a:spcBef>
                <a:spcPts val="8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An estimated 2.3 billion people worldwide have Internet access</a:t>
            </a:r>
            <a:endParaRPr/>
          </a:p>
          <a:p>
            <a:pPr indent="-228600" lvl="2" marL="1143000" marR="0" rtl="0" algn="l">
              <a:lnSpc>
                <a:spcPct val="90000"/>
              </a:lnSpc>
              <a:spcBef>
                <a:spcPts val="6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As communication costs fall toward a very small number and approach 0, utilization of communication and computing facilities explodes</a:t>
            </a:r>
            <a:endParaRPr/>
          </a:p>
          <a:p>
            <a:pPr indent="-165100" lvl="0" marL="342900" marR="0" rtl="0" algn="l">
              <a:spcBef>
                <a:spcPts val="960"/>
              </a:spcBef>
              <a:spcAft>
                <a:spcPts val="0"/>
              </a:spcAft>
              <a:buClr>
                <a:schemeClr val="dk1"/>
              </a:buClr>
              <a:buSzPts val="2800"/>
              <a:buFont typeface="Times New Roman"/>
              <a:buNone/>
            </a:pPr>
            <a:r>
              <a:t/>
            </a:r>
            <a:endParaRPr b="0" i="0" sz="2800" u="none" cap="none" strike="noStrike">
              <a:solidFill>
                <a:schemeClr val="dk1"/>
              </a:solidFill>
              <a:latin typeface="Calibri"/>
              <a:ea typeface="Calibri"/>
              <a:cs typeface="Calibri"/>
              <a:sym typeface="Calibri"/>
            </a:endParaRPr>
          </a:p>
        </p:txBody>
      </p:sp>
      <p:sp>
        <p:nvSpPr>
          <p:cNvPr id="467" name="Google Shape;467;p17"/>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IT Infrastructure</a:t>
            </a:r>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18"/>
          <p:cNvSpPr txBox="1"/>
          <p:nvPr>
            <p:ph idx="1" type="body"/>
          </p:nvPr>
        </p:nvSpPr>
        <p:spPr>
          <a:xfrm>
            <a:off x="1676400" y="5715000"/>
            <a:ext cx="7315200" cy="838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0" i="0" lang="en-US" sz="1200" u="none">
                <a:solidFill>
                  <a:schemeClr val="dk1"/>
                </a:solidFill>
                <a:latin typeface="Times New Roman"/>
                <a:ea typeface="Times New Roman"/>
                <a:cs typeface="Times New Roman"/>
                <a:sym typeface="Times New Roman"/>
              </a:rPr>
              <a:t>One reason for the growth in the Internet population is the rapid decline in Internet connection and overall communication costs. The cost per kilobit of Internet access has fallen exponentially since 1995. Digital subscriber line (DSL) and cable modems now deliver a kilobit of communication for a retail price of around 2 cents.</a:t>
            </a:r>
            <a:endParaRPr/>
          </a:p>
          <a:p>
            <a:pPr indent="0" lvl="0" marL="0" rtl="0" algn="l">
              <a:spcBef>
                <a:spcPts val="24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p:txBody>
      </p:sp>
      <p:sp>
        <p:nvSpPr>
          <p:cNvPr id="474" name="Google Shape;474;p18"/>
          <p:cNvSpPr txBox="1"/>
          <p:nvPr>
            <p:ph idx="1" type="body"/>
          </p:nvPr>
        </p:nvSpPr>
        <p:spPr>
          <a:xfrm>
            <a:off x="533400" y="5715000"/>
            <a:ext cx="1066800" cy="22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1" i="0" lang="en-US" sz="1200" u="none">
                <a:solidFill>
                  <a:schemeClr val="dk1"/>
                </a:solidFill>
                <a:latin typeface="Times New Roman"/>
                <a:ea typeface="Times New Roman"/>
                <a:cs typeface="Times New Roman"/>
                <a:sym typeface="Times New Roman"/>
              </a:rPr>
              <a:t>FIGURE  5-8</a:t>
            </a:r>
            <a:endParaRPr/>
          </a:p>
          <a:p>
            <a:pPr indent="0" lvl="0" marL="0" rtl="0" algn="l">
              <a:spcBef>
                <a:spcPts val="240"/>
              </a:spcBef>
              <a:spcAft>
                <a:spcPts val="0"/>
              </a:spcAft>
              <a:buClr>
                <a:schemeClr val="dk1"/>
              </a:buClr>
              <a:buSzPts val="1200"/>
              <a:buFont typeface="Arial"/>
              <a:buNone/>
            </a:pPr>
            <a:r>
              <a:t/>
            </a:r>
            <a:endParaRPr b="1" i="0" sz="1200" u="none">
              <a:solidFill>
                <a:schemeClr val="dk1"/>
              </a:solidFill>
              <a:latin typeface="Times New Roman"/>
              <a:ea typeface="Times New Roman"/>
              <a:cs typeface="Times New Roman"/>
              <a:sym typeface="Times New Roman"/>
            </a:endParaRPr>
          </a:p>
        </p:txBody>
      </p:sp>
      <p:sp>
        <p:nvSpPr>
          <p:cNvPr id="475" name="Google Shape;475;p18"/>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9F0F10"/>
              </a:buClr>
              <a:buSzPts val="1700"/>
              <a:buNone/>
            </a:pPr>
            <a:r>
              <a:rPr b="1" i="1" lang="en-US" sz="1700" u="none">
                <a:solidFill>
                  <a:srgbClr val="9F0F10"/>
                </a:solidFill>
                <a:latin typeface="Calibri"/>
                <a:ea typeface="Calibri"/>
                <a:cs typeface="Calibri"/>
                <a:sym typeface="Calibri"/>
              </a:rPr>
              <a:t>EXPONENTIAL DECLINES IN INTERNET COMMUNICATIONS COSTS</a:t>
            </a:r>
            <a:endParaRPr/>
          </a:p>
          <a:p>
            <a:pPr indent="0" lvl="0" marL="0" rtl="0" algn="l">
              <a:spcBef>
                <a:spcPts val="340"/>
              </a:spcBef>
              <a:spcAft>
                <a:spcPts val="0"/>
              </a:spcAft>
              <a:buClr>
                <a:schemeClr val="dk1"/>
              </a:buClr>
              <a:buSzPts val="1700"/>
              <a:buFont typeface="Arial"/>
              <a:buNone/>
            </a:pPr>
            <a:r>
              <a:t/>
            </a:r>
            <a:endParaRPr b="1" i="1" sz="1700" u="none">
              <a:solidFill>
                <a:srgbClr val="9F0F10"/>
              </a:solidFill>
              <a:latin typeface="Calibri"/>
              <a:ea typeface="Calibri"/>
              <a:cs typeface="Calibri"/>
              <a:sym typeface="Calibri"/>
            </a:endParaRPr>
          </a:p>
        </p:txBody>
      </p:sp>
      <p:pic>
        <p:nvPicPr>
          <p:cNvPr id="476" name="Google Shape;476;p18"/>
          <p:cNvPicPr preferRelativeResize="0"/>
          <p:nvPr>
            <p:ph idx="1" type="body"/>
          </p:nvPr>
        </p:nvPicPr>
        <p:blipFill rotWithShape="1">
          <a:blip r:embed="rId3">
            <a:alphaModFix/>
          </a:blip>
          <a:srcRect b="0" l="0" r="0" t="0"/>
          <a:stretch/>
        </p:blipFill>
        <p:spPr>
          <a:xfrm>
            <a:off x="360362" y="1643062"/>
            <a:ext cx="8423275" cy="3848100"/>
          </a:xfrm>
          <a:prstGeom prst="rect">
            <a:avLst/>
          </a:prstGeom>
          <a:noFill/>
          <a:ln>
            <a:noFill/>
          </a:ln>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19"/>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Technology drivers of infrastructure evolution (cont.)</a:t>
            </a:r>
            <a:endParaRPr/>
          </a:p>
          <a:p>
            <a:pPr indent="-285750" lvl="1" marL="742950" marR="0" rtl="0" algn="l">
              <a:lnSpc>
                <a:spcPct val="90000"/>
              </a:lnSpc>
              <a:spcBef>
                <a:spcPts val="12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Standards and network effects</a:t>
            </a:r>
            <a:endParaRPr/>
          </a:p>
          <a:p>
            <a:pPr indent="-228600" lvl="2" marL="1143000" marR="0" rtl="0" algn="l">
              <a:lnSpc>
                <a:spcPct val="90000"/>
              </a:lnSpc>
              <a:spcBef>
                <a:spcPts val="8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Technology standards:</a:t>
            </a:r>
            <a:endParaRPr/>
          </a:p>
          <a:p>
            <a:pPr indent="-228600" lvl="3" marL="1600200" marR="0" rtl="0" algn="l">
              <a:lnSpc>
                <a:spcPct val="10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Specifications that establish the compatibility of products and the ability to communicate in a network</a:t>
            </a:r>
            <a:endParaRPr/>
          </a:p>
          <a:p>
            <a:pPr indent="-228600" lvl="3" marL="1600200" marR="0" rtl="0" algn="l">
              <a:lnSpc>
                <a:spcPct val="10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Unleash powerful economies of scale and result in price declines as manufacturers focus on the products built to a single standard</a:t>
            </a:r>
            <a:endParaRPr/>
          </a:p>
          <a:p>
            <a:pPr indent="-190500" lvl="0" marL="342900" marR="0" rtl="0" algn="l">
              <a:spcBef>
                <a:spcPts val="880"/>
              </a:spcBef>
              <a:spcAft>
                <a:spcPts val="0"/>
              </a:spcAft>
              <a:buClr>
                <a:schemeClr val="dk1"/>
              </a:buClr>
              <a:buSzPts val="2400"/>
              <a:buFont typeface="Times New Roman"/>
              <a:buNone/>
            </a:pPr>
            <a:r>
              <a:t/>
            </a:r>
            <a:endParaRPr b="0" i="0" sz="2400" u="none" cap="none" strike="noStrike">
              <a:solidFill>
                <a:schemeClr val="dk1"/>
              </a:solidFill>
              <a:latin typeface="Calibri"/>
              <a:ea typeface="Calibri"/>
              <a:cs typeface="Calibri"/>
              <a:sym typeface="Calibri"/>
            </a:endParaRPr>
          </a:p>
        </p:txBody>
      </p:sp>
      <p:sp>
        <p:nvSpPr>
          <p:cNvPr id="483" name="Google Shape;483;p19"/>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IT Infrastructure</a:t>
            </a:r>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2800"/>
              <a:buFont typeface="Calibri"/>
              <a:buChar char="•"/>
            </a:pPr>
            <a:r>
              <a:rPr b="1" i="0" lang="en-US" sz="2800" u="none" cap="none" strike="noStrike">
                <a:solidFill>
                  <a:srgbClr val="0D0D0D"/>
                </a:solidFill>
                <a:latin typeface="Calibri"/>
                <a:ea typeface="Calibri"/>
                <a:cs typeface="Calibri"/>
                <a:sym typeface="Calibri"/>
              </a:rPr>
              <a:t>Define IT infrastructure and describe its components.</a:t>
            </a:r>
            <a:endParaRPr/>
          </a:p>
          <a:p>
            <a:pPr indent="-342900" lvl="0" marL="342900" marR="0" rtl="0" algn="l">
              <a:lnSpc>
                <a:spcPct val="90000"/>
              </a:lnSpc>
              <a:spcBef>
                <a:spcPts val="1600"/>
              </a:spcBef>
              <a:spcAft>
                <a:spcPts val="0"/>
              </a:spcAft>
              <a:buClr>
                <a:srgbClr val="0D0D0D"/>
              </a:buClr>
              <a:buSzPts val="2800"/>
              <a:buFont typeface="Calibri"/>
              <a:buChar char="•"/>
            </a:pPr>
            <a:r>
              <a:rPr b="1" i="0" lang="en-US" sz="2800" u="none" cap="none" strike="noStrike">
                <a:solidFill>
                  <a:srgbClr val="0D0D0D"/>
                </a:solidFill>
                <a:latin typeface="Calibri"/>
                <a:ea typeface="Calibri"/>
                <a:cs typeface="Calibri"/>
                <a:sym typeface="Calibri"/>
              </a:rPr>
              <a:t>Identify and describe the stages and technology drivers of IT infrastructure evolution.</a:t>
            </a:r>
            <a:endParaRPr/>
          </a:p>
          <a:p>
            <a:pPr indent="-342900" lvl="0" marL="342900" marR="0" rtl="0" algn="l">
              <a:lnSpc>
                <a:spcPct val="90000"/>
              </a:lnSpc>
              <a:spcBef>
                <a:spcPts val="1600"/>
              </a:spcBef>
              <a:spcAft>
                <a:spcPts val="0"/>
              </a:spcAft>
              <a:buClr>
                <a:srgbClr val="0D0D0D"/>
              </a:buClr>
              <a:buSzPts val="2800"/>
              <a:buFont typeface="Calibri"/>
              <a:buChar char="•"/>
            </a:pPr>
            <a:r>
              <a:rPr b="1" i="0" lang="en-US" sz="2800" u="none" cap="none" strike="noStrike">
                <a:solidFill>
                  <a:srgbClr val="0D0D0D"/>
                </a:solidFill>
                <a:latin typeface="Calibri"/>
                <a:ea typeface="Calibri"/>
                <a:cs typeface="Calibri"/>
                <a:sym typeface="Calibri"/>
              </a:rPr>
              <a:t>Assess contemporary computer hardware platform trends.</a:t>
            </a:r>
            <a:endParaRPr/>
          </a:p>
          <a:p>
            <a:pPr indent="-342900" lvl="0" marL="342900" marR="0" rtl="0" algn="l">
              <a:lnSpc>
                <a:spcPct val="90000"/>
              </a:lnSpc>
              <a:spcBef>
                <a:spcPts val="1600"/>
              </a:spcBef>
              <a:spcAft>
                <a:spcPts val="0"/>
              </a:spcAft>
              <a:buClr>
                <a:srgbClr val="0D0D0D"/>
              </a:buClr>
              <a:buSzPts val="2800"/>
              <a:buFont typeface="Calibri"/>
              <a:buChar char="•"/>
            </a:pPr>
            <a:r>
              <a:rPr b="1" i="0" lang="en-US" sz="2800" u="none" cap="none" strike="noStrike">
                <a:solidFill>
                  <a:srgbClr val="0D0D0D"/>
                </a:solidFill>
                <a:latin typeface="Calibri"/>
                <a:ea typeface="Calibri"/>
                <a:cs typeface="Calibri"/>
                <a:sym typeface="Calibri"/>
              </a:rPr>
              <a:t>Assess contemporary software platform trends.</a:t>
            </a:r>
            <a:endParaRPr/>
          </a:p>
          <a:p>
            <a:pPr indent="-342900" lvl="0" marL="342900" marR="0" rtl="0" algn="l">
              <a:lnSpc>
                <a:spcPct val="90000"/>
              </a:lnSpc>
              <a:spcBef>
                <a:spcPts val="1600"/>
              </a:spcBef>
              <a:spcAft>
                <a:spcPts val="0"/>
              </a:spcAft>
              <a:buClr>
                <a:srgbClr val="0D0D0D"/>
              </a:buClr>
              <a:buSzPts val="2800"/>
              <a:buFont typeface="Calibri"/>
              <a:buChar char="•"/>
            </a:pPr>
            <a:r>
              <a:rPr b="1" i="0" lang="en-US" sz="2800" u="none" cap="none" strike="noStrike">
                <a:solidFill>
                  <a:srgbClr val="0D0D0D"/>
                </a:solidFill>
                <a:latin typeface="Calibri"/>
                <a:ea typeface="Calibri"/>
                <a:cs typeface="Calibri"/>
                <a:sym typeface="Calibri"/>
              </a:rPr>
              <a:t>Evaluate the challenges of managing IT infrastructure and management solutions.</a:t>
            </a:r>
            <a:endParaRPr/>
          </a:p>
          <a:p>
            <a:pPr indent="-165100" lvl="0" marL="342900" marR="0" rtl="0" algn="l">
              <a:spcBef>
                <a:spcPts val="1360"/>
              </a:spcBef>
              <a:spcAft>
                <a:spcPts val="0"/>
              </a:spcAft>
              <a:buClr>
                <a:schemeClr val="dk1"/>
              </a:buClr>
              <a:buSzPts val="2800"/>
              <a:buFont typeface="Times New Roman"/>
              <a:buNone/>
            </a:pPr>
            <a:r>
              <a:t/>
            </a:r>
            <a:endParaRPr b="1" i="0" sz="2800" u="none">
              <a:solidFill>
                <a:srgbClr val="0D0D0D"/>
              </a:solidFill>
              <a:latin typeface="Calibri"/>
              <a:ea typeface="Calibri"/>
              <a:cs typeface="Calibri"/>
              <a:sym typeface="Calibri"/>
            </a:endParaRPr>
          </a:p>
        </p:txBody>
      </p:sp>
      <p:sp>
        <p:nvSpPr>
          <p:cNvPr id="346" name="Google Shape;346;p2"/>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LEARNING OBJECTIVES</a:t>
            </a:r>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20"/>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IT Infrastructure has seven main components</a:t>
            </a:r>
            <a:endParaRPr/>
          </a:p>
          <a:p>
            <a:pPr indent="-514350" lvl="1" marL="971550" marR="0" rtl="0" algn="l">
              <a:lnSpc>
                <a:spcPct val="90000"/>
              </a:lnSpc>
              <a:spcBef>
                <a:spcPts val="1200"/>
              </a:spcBef>
              <a:spcAft>
                <a:spcPts val="0"/>
              </a:spcAft>
              <a:buClr>
                <a:schemeClr val="dk1"/>
              </a:buClr>
              <a:buSzPts val="2800"/>
              <a:buFont typeface="Times New Roman"/>
              <a:buAutoNum type="arabicPeriod"/>
            </a:pPr>
            <a:r>
              <a:rPr b="1" i="0" lang="en-US" sz="2800" u="none" cap="none" strike="noStrike">
                <a:solidFill>
                  <a:schemeClr val="dk1"/>
                </a:solidFill>
                <a:latin typeface="Calibri"/>
                <a:ea typeface="Calibri"/>
                <a:cs typeface="Calibri"/>
                <a:sym typeface="Calibri"/>
              </a:rPr>
              <a:t>Computer hardware platforms </a:t>
            </a:r>
            <a:endParaRPr/>
          </a:p>
          <a:p>
            <a:pPr indent="-514350" lvl="1" marL="971550" marR="0" rtl="0" algn="l">
              <a:lnSpc>
                <a:spcPct val="90000"/>
              </a:lnSpc>
              <a:spcBef>
                <a:spcPts val="1000"/>
              </a:spcBef>
              <a:spcAft>
                <a:spcPts val="0"/>
              </a:spcAft>
              <a:buClr>
                <a:schemeClr val="dk1"/>
              </a:buClr>
              <a:buSzPts val="2800"/>
              <a:buFont typeface="Times New Roman"/>
              <a:buAutoNum type="arabicPeriod"/>
            </a:pPr>
            <a:r>
              <a:rPr b="1" i="0" lang="en-US" sz="2800" u="none" cap="none" strike="noStrike">
                <a:solidFill>
                  <a:schemeClr val="dk1"/>
                </a:solidFill>
                <a:latin typeface="Calibri"/>
                <a:ea typeface="Calibri"/>
                <a:cs typeface="Calibri"/>
                <a:sym typeface="Calibri"/>
              </a:rPr>
              <a:t>Operating system platforms</a:t>
            </a:r>
            <a:endParaRPr/>
          </a:p>
          <a:p>
            <a:pPr indent="-514350" lvl="1" marL="971550" marR="0" rtl="0" algn="l">
              <a:lnSpc>
                <a:spcPct val="90000"/>
              </a:lnSpc>
              <a:spcBef>
                <a:spcPts val="1000"/>
              </a:spcBef>
              <a:spcAft>
                <a:spcPts val="0"/>
              </a:spcAft>
              <a:buClr>
                <a:schemeClr val="dk1"/>
              </a:buClr>
              <a:buSzPts val="2800"/>
              <a:buFont typeface="Times New Roman"/>
              <a:buAutoNum type="arabicPeriod"/>
            </a:pPr>
            <a:r>
              <a:rPr b="1" i="0" lang="en-US" sz="2800" u="none" cap="none" strike="noStrike">
                <a:solidFill>
                  <a:schemeClr val="dk1"/>
                </a:solidFill>
                <a:latin typeface="Calibri"/>
                <a:ea typeface="Calibri"/>
                <a:cs typeface="Calibri"/>
                <a:sym typeface="Calibri"/>
              </a:rPr>
              <a:t>Enterprise software applications</a:t>
            </a:r>
            <a:endParaRPr/>
          </a:p>
          <a:p>
            <a:pPr indent="-514350" lvl="1" marL="971550" marR="0" rtl="0" algn="l">
              <a:lnSpc>
                <a:spcPct val="90000"/>
              </a:lnSpc>
              <a:spcBef>
                <a:spcPts val="1000"/>
              </a:spcBef>
              <a:spcAft>
                <a:spcPts val="0"/>
              </a:spcAft>
              <a:buClr>
                <a:schemeClr val="dk1"/>
              </a:buClr>
              <a:buSzPts val="2800"/>
              <a:buFont typeface="Times New Roman"/>
              <a:buAutoNum type="arabicPeriod"/>
            </a:pPr>
            <a:r>
              <a:rPr b="1" i="0" lang="en-US" sz="2800" u="none" cap="none" strike="noStrike">
                <a:solidFill>
                  <a:schemeClr val="dk1"/>
                </a:solidFill>
                <a:latin typeface="Calibri"/>
                <a:ea typeface="Calibri"/>
                <a:cs typeface="Calibri"/>
                <a:sym typeface="Calibri"/>
              </a:rPr>
              <a:t>Data management and storage</a:t>
            </a:r>
            <a:endParaRPr/>
          </a:p>
          <a:p>
            <a:pPr indent="-514350" lvl="1" marL="971550" marR="0" rtl="0" algn="l">
              <a:lnSpc>
                <a:spcPct val="90000"/>
              </a:lnSpc>
              <a:spcBef>
                <a:spcPts val="1000"/>
              </a:spcBef>
              <a:spcAft>
                <a:spcPts val="0"/>
              </a:spcAft>
              <a:buClr>
                <a:schemeClr val="dk1"/>
              </a:buClr>
              <a:buSzPts val="2800"/>
              <a:buFont typeface="Times New Roman"/>
              <a:buAutoNum type="arabicPeriod"/>
            </a:pPr>
            <a:r>
              <a:rPr b="1" i="0" lang="en-US" sz="2800" u="none" cap="none" strike="noStrike">
                <a:solidFill>
                  <a:schemeClr val="dk1"/>
                </a:solidFill>
                <a:latin typeface="Calibri"/>
                <a:ea typeface="Calibri"/>
                <a:cs typeface="Calibri"/>
                <a:sym typeface="Calibri"/>
              </a:rPr>
              <a:t>Networking/telecommunications platforms</a:t>
            </a:r>
            <a:endParaRPr/>
          </a:p>
          <a:p>
            <a:pPr indent="-514350" lvl="1" marL="971550" marR="0" rtl="0" algn="l">
              <a:lnSpc>
                <a:spcPct val="90000"/>
              </a:lnSpc>
              <a:spcBef>
                <a:spcPts val="1000"/>
              </a:spcBef>
              <a:spcAft>
                <a:spcPts val="0"/>
              </a:spcAft>
              <a:buClr>
                <a:schemeClr val="dk1"/>
              </a:buClr>
              <a:buSzPts val="2800"/>
              <a:buFont typeface="Times New Roman"/>
              <a:buAutoNum type="arabicPeriod"/>
            </a:pPr>
            <a:r>
              <a:rPr b="1" i="0" lang="en-US" sz="2800" u="none" cap="none" strike="noStrike">
                <a:solidFill>
                  <a:schemeClr val="dk1"/>
                </a:solidFill>
                <a:latin typeface="Calibri"/>
                <a:ea typeface="Calibri"/>
                <a:cs typeface="Calibri"/>
                <a:sym typeface="Calibri"/>
              </a:rPr>
              <a:t>Internet platforms</a:t>
            </a:r>
            <a:endParaRPr/>
          </a:p>
          <a:p>
            <a:pPr indent="-514350" lvl="1" marL="971550" marR="0" rtl="0" algn="l">
              <a:lnSpc>
                <a:spcPct val="90000"/>
              </a:lnSpc>
              <a:spcBef>
                <a:spcPts val="1000"/>
              </a:spcBef>
              <a:spcAft>
                <a:spcPts val="0"/>
              </a:spcAft>
              <a:buClr>
                <a:schemeClr val="dk1"/>
              </a:buClr>
              <a:buSzPts val="2800"/>
              <a:buFont typeface="Times New Roman"/>
              <a:buAutoNum type="arabicPeriod"/>
            </a:pPr>
            <a:r>
              <a:rPr b="1" i="0" lang="en-US" sz="2800" u="none" cap="none" strike="noStrike">
                <a:solidFill>
                  <a:schemeClr val="dk1"/>
                </a:solidFill>
                <a:latin typeface="Calibri"/>
                <a:ea typeface="Calibri"/>
                <a:cs typeface="Calibri"/>
                <a:sym typeface="Calibri"/>
              </a:rPr>
              <a:t>Consulting system integration services</a:t>
            </a:r>
            <a:endParaRPr/>
          </a:p>
        </p:txBody>
      </p:sp>
      <p:sp>
        <p:nvSpPr>
          <p:cNvPr id="490" name="Google Shape;490;p20"/>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Infrastructure Components</a:t>
            </a:r>
            <a:endParaRP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21"/>
          <p:cNvSpPr txBox="1"/>
          <p:nvPr>
            <p:ph idx="1" type="body"/>
          </p:nvPr>
        </p:nvSpPr>
        <p:spPr>
          <a:xfrm>
            <a:off x="457200" y="1776412"/>
            <a:ext cx="2133600" cy="15763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0" i="0" lang="en-US" sz="1200" u="none">
                <a:solidFill>
                  <a:schemeClr val="dk1"/>
                </a:solidFill>
                <a:latin typeface="Times New Roman"/>
                <a:ea typeface="Times New Roman"/>
                <a:cs typeface="Times New Roman"/>
                <a:sym typeface="Times New Roman"/>
              </a:rPr>
              <a:t>There are seven major components that must be coordinated to provide the firm with a coherent IT  infrastructure. Listed here are major technologies and suppliers for each component.</a:t>
            </a:r>
            <a:endParaRPr/>
          </a:p>
          <a:p>
            <a:pPr indent="0" lvl="0" marL="0" rtl="0" algn="l">
              <a:spcBef>
                <a:spcPts val="24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p:txBody>
      </p:sp>
      <p:sp>
        <p:nvSpPr>
          <p:cNvPr id="497" name="Google Shape;497;p21"/>
          <p:cNvSpPr txBox="1"/>
          <p:nvPr>
            <p:ph idx="1" type="body"/>
          </p:nvPr>
        </p:nvSpPr>
        <p:spPr>
          <a:xfrm>
            <a:off x="457200" y="3314700"/>
            <a:ext cx="2133600" cy="22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1" i="0" lang="en-US" sz="1200" u="none">
                <a:solidFill>
                  <a:schemeClr val="dk1"/>
                </a:solidFill>
                <a:latin typeface="Times New Roman"/>
                <a:ea typeface="Times New Roman"/>
                <a:cs typeface="Times New Roman"/>
                <a:sym typeface="Times New Roman"/>
              </a:rPr>
              <a:t>FIGURE 5-9</a:t>
            </a:r>
            <a:endParaRPr/>
          </a:p>
        </p:txBody>
      </p:sp>
      <p:sp>
        <p:nvSpPr>
          <p:cNvPr id="498" name="Google Shape;498;p21"/>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9F0F10"/>
              </a:buClr>
              <a:buSzPts val="2000"/>
              <a:buNone/>
            </a:pPr>
            <a:r>
              <a:rPr b="1" i="1" lang="en-US" sz="2000" u="none">
                <a:solidFill>
                  <a:srgbClr val="9F0F10"/>
                </a:solidFill>
                <a:latin typeface="Calibri"/>
                <a:ea typeface="Calibri"/>
                <a:cs typeface="Calibri"/>
                <a:sym typeface="Calibri"/>
              </a:rPr>
              <a:t>THE IT INFRASTRUCTURE ECOSYSTEM</a:t>
            </a:r>
            <a:endParaRPr/>
          </a:p>
        </p:txBody>
      </p:sp>
      <p:pic>
        <p:nvPicPr>
          <p:cNvPr id="499" name="Google Shape;499;p21"/>
          <p:cNvPicPr preferRelativeResize="0"/>
          <p:nvPr>
            <p:ph idx="1" type="body"/>
          </p:nvPr>
        </p:nvPicPr>
        <p:blipFill rotWithShape="1">
          <a:blip r:embed="rId3">
            <a:alphaModFix/>
          </a:blip>
          <a:srcRect b="0" l="-1298" r="-1332" t="0"/>
          <a:stretch/>
        </p:blipFill>
        <p:spPr>
          <a:xfrm>
            <a:off x="2743200" y="1600200"/>
            <a:ext cx="6321425" cy="4800600"/>
          </a:xfrm>
          <a:prstGeom prst="rect">
            <a:avLst/>
          </a:prstGeom>
          <a:noFill/>
          <a:ln>
            <a:noFill/>
          </a:ln>
        </p:spPr>
      </p:pic>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2"/>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Computer hardware platforms</a:t>
            </a:r>
            <a:endParaRPr/>
          </a:p>
          <a:p>
            <a:pPr indent="-285750" lvl="1" marL="742950" marR="0" rtl="0" algn="l">
              <a:lnSpc>
                <a:spcPct val="8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Client machines</a:t>
            </a:r>
            <a:endParaRPr/>
          </a:p>
          <a:p>
            <a:pPr indent="-228600" lvl="2" marL="1143000" marR="0" rtl="0" algn="l">
              <a:lnSpc>
                <a:spcPct val="8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Desktop PCs, mobile devices—PDAs, laptops</a:t>
            </a:r>
            <a:endParaRPr/>
          </a:p>
          <a:p>
            <a:pPr indent="-285750" lvl="1" marL="742950" marR="0" rtl="0" algn="l">
              <a:lnSpc>
                <a:spcPct val="8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Servers </a:t>
            </a:r>
            <a:endParaRPr/>
          </a:p>
          <a:p>
            <a:pPr indent="-228600" lvl="2" marL="1143000" marR="0" rtl="0" algn="l">
              <a:lnSpc>
                <a:spcPct val="8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Blade servers: ultra-thin computers stored in racks</a:t>
            </a:r>
            <a:endParaRPr/>
          </a:p>
          <a:p>
            <a:pPr indent="-285750" lvl="1" marL="742950" marR="0" rtl="0" algn="l">
              <a:lnSpc>
                <a:spcPct val="8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Mainframes:</a:t>
            </a:r>
            <a:endParaRPr/>
          </a:p>
          <a:p>
            <a:pPr indent="-228600" lvl="2" marL="1143000" marR="0" rtl="0" algn="l">
              <a:lnSpc>
                <a:spcPct val="8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IBM mainframe equivalent to thousands of blade servers</a:t>
            </a:r>
            <a:endParaRPr/>
          </a:p>
          <a:p>
            <a:pPr indent="-285750" lvl="1" marL="742950" marR="0" rtl="0" algn="l">
              <a:lnSpc>
                <a:spcPct val="8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Top chip producers: AMD, Intel, IBM</a:t>
            </a:r>
            <a:endParaRPr/>
          </a:p>
          <a:p>
            <a:pPr indent="-285750" lvl="1" marL="742950" marR="0" rtl="0" algn="l">
              <a:lnSpc>
                <a:spcPct val="8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Top firms: IBM, HP, Dell, Sun Microsystems</a:t>
            </a:r>
            <a:endParaRPr/>
          </a:p>
          <a:p>
            <a:pPr indent="-177800" lvl="0" marL="342900" marR="0" rtl="0" algn="l">
              <a:spcBef>
                <a:spcPts val="1120"/>
              </a:spcBef>
              <a:spcAft>
                <a:spcPts val="0"/>
              </a:spcAft>
              <a:buClr>
                <a:schemeClr val="dk1"/>
              </a:buClr>
              <a:buSzPts val="2600"/>
              <a:buFont typeface="Times New Roman"/>
              <a:buNone/>
            </a:pPr>
            <a:r>
              <a:t/>
            </a:r>
            <a:endParaRPr b="1" i="0" sz="2600" u="none" cap="none" strike="noStrike">
              <a:solidFill>
                <a:schemeClr val="dk1"/>
              </a:solidFill>
              <a:latin typeface="Calibri"/>
              <a:ea typeface="Calibri"/>
              <a:cs typeface="Calibri"/>
              <a:sym typeface="Calibri"/>
            </a:endParaRPr>
          </a:p>
        </p:txBody>
      </p:sp>
      <p:sp>
        <p:nvSpPr>
          <p:cNvPr id="506" name="Google Shape;506;p22"/>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Infrastructure Components</a:t>
            </a:r>
            <a:endParaRP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3"/>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Operating system platforms</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Operating systems</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Server level: 65% run Unix or Linux; 35% run Windows </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Client level: </a:t>
            </a:r>
            <a:endParaRPr/>
          </a:p>
          <a:p>
            <a:pPr indent="-228600" lvl="3" marL="1600200" marR="0" rtl="0" algn="l">
              <a:lnSpc>
                <a:spcPct val="100000"/>
              </a:lnSpc>
              <a:spcBef>
                <a:spcPts val="6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90% run Microsoft Windows (XP, 2000, CE, etc.)</a:t>
            </a:r>
            <a:endParaRPr/>
          </a:p>
          <a:p>
            <a:pPr indent="-228600" lvl="3" marL="1600200" marR="0" rtl="0" algn="l">
              <a:lnSpc>
                <a:spcPct val="100000"/>
              </a:lnSpc>
              <a:spcBef>
                <a:spcPts val="6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Mobile/multitouch (Android, iOS)</a:t>
            </a:r>
            <a:endParaRPr/>
          </a:p>
          <a:p>
            <a:pPr indent="-228600" lvl="3" marL="1600200" marR="0" rtl="0" algn="l">
              <a:lnSpc>
                <a:spcPct val="100000"/>
              </a:lnSpc>
              <a:spcBef>
                <a:spcPts val="6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Cloud computing  (Google’s Chrome OS)</a:t>
            </a:r>
            <a:endParaRPr/>
          </a:p>
          <a:p>
            <a:pPr indent="-342900" lvl="0" marL="342900" marR="0" rtl="0" algn="l">
              <a:lnSpc>
                <a:spcPct val="90000"/>
              </a:lnSpc>
              <a:spcBef>
                <a:spcPts val="12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Enterprise software applications</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Enterprise application providers: SAP and Oracle</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Middleware providers: BEA</a:t>
            </a:r>
            <a:endParaRPr/>
          </a:p>
          <a:p>
            <a:pPr indent="-177800" lvl="0" marL="342900" marR="0" rtl="0" algn="l">
              <a:spcBef>
                <a:spcPts val="1120"/>
              </a:spcBef>
              <a:spcAft>
                <a:spcPts val="0"/>
              </a:spcAft>
              <a:buClr>
                <a:schemeClr val="dk1"/>
              </a:buClr>
              <a:buSzPts val="2600"/>
              <a:buFont typeface="Times New Roman"/>
              <a:buNone/>
            </a:pPr>
            <a:r>
              <a:t/>
            </a:r>
            <a:endParaRPr b="1" i="0" sz="2600" u="none" cap="none" strike="noStrike">
              <a:solidFill>
                <a:schemeClr val="dk1"/>
              </a:solidFill>
              <a:latin typeface="Calibri"/>
              <a:ea typeface="Calibri"/>
              <a:cs typeface="Calibri"/>
              <a:sym typeface="Calibri"/>
            </a:endParaRPr>
          </a:p>
        </p:txBody>
      </p:sp>
      <p:sp>
        <p:nvSpPr>
          <p:cNvPr id="513" name="Google Shape;513;p23"/>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Infrastructure Components</a:t>
            </a:r>
            <a:endParaRP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4"/>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Data management and storage</a:t>
            </a:r>
            <a:endParaRPr/>
          </a:p>
          <a:p>
            <a:pPr indent="-285750" lvl="1" marL="742950" marR="0" rtl="0" algn="l">
              <a:lnSpc>
                <a:spcPct val="80000"/>
              </a:lnSpc>
              <a:spcBef>
                <a:spcPts val="12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Database software: </a:t>
            </a:r>
            <a:endParaRPr/>
          </a:p>
          <a:p>
            <a:pPr indent="-228600" lvl="2" marL="1143000" marR="0" rtl="0" algn="l">
              <a:lnSpc>
                <a:spcPct val="80000"/>
              </a:lnSpc>
              <a:spcBef>
                <a:spcPts val="8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IBM (DB2), Oracle, Microsoft (SQL Server), Sybase (Adaptive Server Enterprise), MySQL</a:t>
            </a:r>
            <a:endParaRPr/>
          </a:p>
          <a:p>
            <a:pPr indent="-285750" lvl="1" marL="742950" marR="0" rtl="0" algn="l">
              <a:lnSpc>
                <a:spcPct val="80000"/>
              </a:lnSpc>
              <a:spcBef>
                <a:spcPts val="8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Physical data storage: </a:t>
            </a:r>
            <a:endParaRPr/>
          </a:p>
          <a:p>
            <a:pPr indent="-228600" lvl="2" marL="1143000" marR="0" rtl="0" algn="l">
              <a:lnSpc>
                <a:spcPct val="80000"/>
              </a:lnSpc>
              <a:spcBef>
                <a:spcPts val="8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EMC Corp (large-scale systems), Seagate, Maxtor, Western Digital</a:t>
            </a:r>
            <a:endParaRPr/>
          </a:p>
          <a:p>
            <a:pPr indent="-285750" lvl="1" marL="742950" marR="0" rtl="0" algn="l">
              <a:lnSpc>
                <a:spcPct val="80000"/>
              </a:lnSpc>
              <a:spcBef>
                <a:spcPts val="8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Storage area networks (SANs): </a:t>
            </a:r>
            <a:endParaRPr/>
          </a:p>
          <a:p>
            <a:pPr indent="-228600" lvl="2" marL="1143000" marR="0" rtl="0" algn="l">
              <a:lnSpc>
                <a:spcPct val="80000"/>
              </a:lnSpc>
              <a:spcBef>
                <a:spcPts val="8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Connect multiple storage devices on dedicated network</a:t>
            </a:r>
            <a:endParaRPr/>
          </a:p>
          <a:p>
            <a:pPr indent="-165100" lvl="0" marL="342900" marR="0" rtl="0" algn="l">
              <a:spcBef>
                <a:spcPts val="960"/>
              </a:spcBef>
              <a:spcAft>
                <a:spcPts val="0"/>
              </a:spcAft>
              <a:buClr>
                <a:schemeClr val="dk1"/>
              </a:buClr>
              <a:buSzPts val="2800"/>
              <a:buFont typeface="Times New Roman"/>
              <a:buNone/>
            </a:pPr>
            <a:r>
              <a:t/>
            </a:r>
            <a:endParaRPr b="0" i="0" sz="2800" u="none" cap="none" strike="noStrike">
              <a:solidFill>
                <a:schemeClr val="dk1"/>
              </a:solidFill>
              <a:latin typeface="Calibri"/>
              <a:ea typeface="Calibri"/>
              <a:cs typeface="Calibri"/>
              <a:sym typeface="Calibri"/>
            </a:endParaRPr>
          </a:p>
        </p:txBody>
      </p:sp>
      <p:sp>
        <p:nvSpPr>
          <p:cNvPr id="520" name="Google Shape;520;p24"/>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Infrastructure Components</a:t>
            </a:r>
            <a:endParaRP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5"/>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Networking/telecommunications platforms</a:t>
            </a:r>
            <a:endParaRPr/>
          </a:p>
          <a:p>
            <a:pPr indent="-285750" lvl="1" marL="742950" marR="0" rtl="0" algn="l">
              <a:lnSpc>
                <a:spcPct val="90000"/>
              </a:lnSpc>
              <a:spcBef>
                <a:spcPts val="4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Telecommunication services</a:t>
            </a:r>
            <a:endParaRPr/>
          </a:p>
          <a:p>
            <a:pPr indent="-228600" lvl="2" marL="1143000" marR="0" rtl="0" algn="l">
              <a:lnSpc>
                <a:spcPct val="90000"/>
              </a:lnSpc>
              <a:spcBef>
                <a:spcPts val="2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Telecommunications, cable, telephone company charges for voice lines and Internet access</a:t>
            </a:r>
            <a:endParaRPr/>
          </a:p>
          <a:p>
            <a:pPr indent="-228600" lvl="2" marL="1143000" marR="0" rtl="0" algn="l">
              <a:lnSpc>
                <a:spcPct val="90000"/>
              </a:lnSpc>
              <a:spcBef>
                <a:spcPts val="6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AT&amp;T, Verizon</a:t>
            </a:r>
            <a:endParaRPr/>
          </a:p>
          <a:p>
            <a:pPr indent="-285750" lvl="1" marL="742950" marR="0" rtl="0" algn="l">
              <a:lnSpc>
                <a:spcPct val="90000"/>
              </a:lnSpc>
              <a:spcBef>
                <a:spcPts val="8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Network operating systems:</a:t>
            </a:r>
            <a:endParaRPr/>
          </a:p>
          <a:p>
            <a:pPr indent="-228600" lvl="2" marL="1143000" marR="0" rtl="0" algn="l">
              <a:lnSpc>
                <a:spcPct val="90000"/>
              </a:lnSpc>
              <a:spcBef>
                <a:spcPts val="2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Windows Server, Linux, Unix</a:t>
            </a:r>
            <a:endParaRPr/>
          </a:p>
          <a:p>
            <a:pPr indent="-285750" lvl="1" marL="742950" marR="0" rtl="0" algn="l">
              <a:lnSpc>
                <a:spcPct val="90000"/>
              </a:lnSpc>
              <a:spcBef>
                <a:spcPts val="8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Network hardware providers: </a:t>
            </a:r>
            <a:endParaRPr/>
          </a:p>
          <a:p>
            <a:pPr indent="-228600" lvl="2" marL="1143000" marR="0" rtl="0" algn="l">
              <a:lnSpc>
                <a:spcPct val="90000"/>
              </a:lnSpc>
              <a:spcBef>
                <a:spcPts val="2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Cisco, Alcatel-Lucent, Nortel, Juniper Networks</a:t>
            </a:r>
            <a:endParaRPr/>
          </a:p>
          <a:p>
            <a:pPr indent="-165100" lvl="0" marL="342900" marR="0" rtl="0" algn="l">
              <a:spcBef>
                <a:spcPts val="960"/>
              </a:spcBef>
              <a:spcAft>
                <a:spcPts val="0"/>
              </a:spcAft>
              <a:buClr>
                <a:schemeClr val="dk1"/>
              </a:buClr>
              <a:buSzPts val="2800"/>
              <a:buFont typeface="Times New Roman"/>
              <a:buNone/>
            </a:pPr>
            <a:r>
              <a:t/>
            </a:r>
            <a:endParaRPr b="0" i="0" sz="2800" u="none" cap="none" strike="noStrike">
              <a:solidFill>
                <a:schemeClr val="dk1"/>
              </a:solidFill>
              <a:latin typeface="Calibri"/>
              <a:ea typeface="Calibri"/>
              <a:cs typeface="Calibri"/>
              <a:sym typeface="Calibri"/>
            </a:endParaRPr>
          </a:p>
        </p:txBody>
      </p:sp>
      <p:sp>
        <p:nvSpPr>
          <p:cNvPr id="527" name="Google Shape;527;p25"/>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Infrastructure Components</a:t>
            </a:r>
            <a:endParaRP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26"/>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Internet platforms</a:t>
            </a:r>
            <a:endParaRPr/>
          </a:p>
          <a:p>
            <a:pPr indent="-285750" lvl="1" marL="742950" marR="0" rtl="0" algn="l">
              <a:lnSpc>
                <a:spcPct val="90000"/>
              </a:lnSpc>
              <a:spcBef>
                <a:spcPts val="12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Hardware, software, management services to support company Web sites, (including Web-hosting services) intranets, extranets</a:t>
            </a:r>
            <a:endParaRPr/>
          </a:p>
          <a:p>
            <a:pPr indent="-285750" lvl="1" marL="742950" marR="0" rtl="0" algn="l">
              <a:lnSpc>
                <a:spcPct val="90000"/>
              </a:lnSpc>
              <a:spcBef>
                <a:spcPts val="10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Internet hardware server market: IBM, Dell, Sun (Oracle), HP</a:t>
            </a:r>
            <a:endParaRPr/>
          </a:p>
          <a:p>
            <a:pPr indent="-285750" lvl="1" marL="742950" marR="0" rtl="0" algn="l">
              <a:lnSpc>
                <a:spcPct val="90000"/>
              </a:lnSpc>
              <a:spcBef>
                <a:spcPts val="10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Web development tools/suites: Microsoft  (Expression Studio, .NET) Oracle-Sun (Java), Adobe, Real Networks</a:t>
            </a:r>
            <a:endParaRPr/>
          </a:p>
          <a:p>
            <a:pPr indent="-165100" lvl="0" marL="342900" marR="0" rtl="0" algn="l">
              <a:spcBef>
                <a:spcPts val="1160"/>
              </a:spcBef>
              <a:spcAft>
                <a:spcPts val="0"/>
              </a:spcAft>
              <a:buClr>
                <a:schemeClr val="dk1"/>
              </a:buClr>
              <a:buSzPts val="2800"/>
              <a:buFont typeface="Times New Roman"/>
              <a:buNone/>
            </a:pPr>
            <a:r>
              <a:t/>
            </a:r>
            <a:endParaRPr b="1" i="0" sz="2800" u="none" cap="none" strike="noStrike">
              <a:solidFill>
                <a:schemeClr val="dk1"/>
              </a:solidFill>
              <a:latin typeface="Calibri"/>
              <a:ea typeface="Calibri"/>
              <a:cs typeface="Calibri"/>
              <a:sym typeface="Calibri"/>
            </a:endParaRPr>
          </a:p>
        </p:txBody>
      </p:sp>
      <p:sp>
        <p:nvSpPr>
          <p:cNvPr id="534" name="Google Shape;534;p26"/>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Infrastructure Components</a:t>
            </a:r>
            <a:endParaRP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27"/>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Consulting and system integration services</a:t>
            </a:r>
            <a:endParaRPr/>
          </a:p>
          <a:p>
            <a:pPr indent="-285750" lvl="1" marL="742950" marR="0" rtl="0" algn="l">
              <a:lnSpc>
                <a:spcPct val="90000"/>
              </a:lnSpc>
              <a:spcBef>
                <a:spcPts val="12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Even large firms do not have resources for full range of support for new, complex infrastructure</a:t>
            </a:r>
            <a:endParaRPr/>
          </a:p>
          <a:p>
            <a:pPr indent="-285750" lvl="1" marL="742950" marR="0" rtl="0" algn="l">
              <a:lnSpc>
                <a:spcPct val="90000"/>
              </a:lnSpc>
              <a:spcBef>
                <a:spcPts val="10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Software integration: ensuring new infrastructure works with legacy systems</a:t>
            </a:r>
            <a:endParaRPr/>
          </a:p>
          <a:p>
            <a:pPr indent="-285750" lvl="1" marL="742950" marR="0" rtl="0" algn="l">
              <a:lnSpc>
                <a:spcPct val="90000"/>
              </a:lnSpc>
              <a:spcBef>
                <a:spcPts val="10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Legacy systems: older TPS created for mainframes that would be too costly to replace or redesign</a:t>
            </a:r>
            <a:endParaRPr/>
          </a:p>
          <a:p>
            <a:pPr indent="-285750" lvl="1" marL="742950" marR="0" rtl="0" algn="l">
              <a:lnSpc>
                <a:spcPct val="90000"/>
              </a:lnSpc>
              <a:spcBef>
                <a:spcPts val="10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Accenture, IBM Global Services, EDS, Infosys, Wipro</a:t>
            </a:r>
            <a:endParaRPr/>
          </a:p>
          <a:p>
            <a:pPr indent="-50800" lvl="2" marL="1143000" marR="0" rtl="0" algn="l">
              <a:lnSpc>
                <a:spcPct val="90000"/>
              </a:lnSpc>
              <a:spcBef>
                <a:spcPts val="800"/>
              </a:spcBef>
              <a:spcAft>
                <a:spcPts val="0"/>
              </a:spcAft>
              <a:buClr>
                <a:schemeClr val="dk1"/>
              </a:buClr>
              <a:buSzPts val="2800"/>
              <a:buFont typeface="Times New Roman"/>
              <a:buNone/>
            </a:pPr>
            <a:r>
              <a:t/>
            </a:r>
            <a:endParaRPr b="0" i="0" sz="2800" u="none" cap="none" strike="noStrike">
              <a:solidFill>
                <a:schemeClr val="dk1"/>
              </a:solidFill>
              <a:latin typeface="Calibri"/>
              <a:ea typeface="Calibri"/>
              <a:cs typeface="Calibri"/>
              <a:sym typeface="Calibri"/>
            </a:endParaRPr>
          </a:p>
          <a:p>
            <a:pPr indent="-165100" lvl="0" marL="342900" marR="0" rtl="0" algn="l">
              <a:spcBef>
                <a:spcPts val="960"/>
              </a:spcBef>
              <a:spcAft>
                <a:spcPts val="0"/>
              </a:spcAft>
              <a:buClr>
                <a:schemeClr val="dk1"/>
              </a:buClr>
              <a:buSzPts val="2800"/>
              <a:buFont typeface="Times New Roman"/>
              <a:buNone/>
            </a:pPr>
            <a:r>
              <a:t/>
            </a:r>
            <a:endParaRPr b="0" i="0" sz="2800" u="none" cap="none" strike="noStrike">
              <a:solidFill>
                <a:schemeClr val="dk1"/>
              </a:solidFill>
              <a:latin typeface="Calibri"/>
              <a:ea typeface="Calibri"/>
              <a:cs typeface="Calibri"/>
              <a:sym typeface="Calibri"/>
            </a:endParaRPr>
          </a:p>
        </p:txBody>
      </p:sp>
      <p:sp>
        <p:nvSpPr>
          <p:cNvPr id="541" name="Google Shape;541;p27"/>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Infrastructure Components</a:t>
            </a:r>
            <a:endParaRP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28"/>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The mobile digital platform</a:t>
            </a:r>
            <a:endParaRPr/>
          </a:p>
          <a:p>
            <a:pPr indent="-285750" lvl="1" marL="742950" marR="0" rtl="0" algn="l">
              <a:lnSpc>
                <a:spcPct val="80000"/>
              </a:lnSpc>
              <a:spcBef>
                <a:spcPts val="12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Cell phones, smartphones (iPhone, Android, and Blackberry) </a:t>
            </a:r>
            <a:endParaRPr/>
          </a:p>
          <a:p>
            <a:pPr indent="-228600" lvl="2" marL="1143000" marR="0" rtl="0" algn="l">
              <a:lnSpc>
                <a:spcPct val="80000"/>
              </a:lnSpc>
              <a:spcBef>
                <a:spcPts val="8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Data transmission, Web surfing, e-mail, and IM duties</a:t>
            </a:r>
            <a:endParaRPr/>
          </a:p>
          <a:p>
            <a:pPr indent="-285750" lvl="1" marL="742950" marR="0" rtl="0" algn="l">
              <a:lnSpc>
                <a:spcPct val="80000"/>
              </a:lnSpc>
              <a:spcBef>
                <a:spcPts val="8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Netbooks: </a:t>
            </a:r>
            <a:endParaRPr/>
          </a:p>
          <a:p>
            <a:pPr indent="-228600" lvl="2" marL="1143000" marR="0" rtl="0" algn="l">
              <a:lnSpc>
                <a:spcPct val="80000"/>
              </a:lnSpc>
              <a:spcBef>
                <a:spcPts val="8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Small lightweight notebooks optimized for wireless communication and core tasks</a:t>
            </a:r>
            <a:endParaRPr/>
          </a:p>
          <a:p>
            <a:pPr indent="-285750" lvl="1" marL="742950" marR="0" rtl="0" algn="l">
              <a:lnSpc>
                <a:spcPct val="80000"/>
              </a:lnSpc>
              <a:spcBef>
                <a:spcPts val="8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Tablets (iPad)</a:t>
            </a:r>
            <a:endParaRPr/>
          </a:p>
          <a:p>
            <a:pPr indent="-285750" lvl="1" marL="742950" marR="0" rtl="0" algn="l">
              <a:lnSpc>
                <a:spcPct val="80000"/>
              </a:lnSpc>
              <a:spcBef>
                <a:spcPts val="10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Networked e-readers (Kindle and Nook)</a:t>
            </a:r>
            <a:endParaRPr/>
          </a:p>
          <a:p>
            <a:pPr indent="-165100" lvl="0" marL="342900" marR="0" rtl="0" algn="l">
              <a:spcBef>
                <a:spcPts val="1160"/>
              </a:spcBef>
              <a:spcAft>
                <a:spcPts val="0"/>
              </a:spcAft>
              <a:buClr>
                <a:schemeClr val="dk1"/>
              </a:buClr>
              <a:buSzPts val="2800"/>
              <a:buFont typeface="Times New Roman"/>
              <a:buNone/>
            </a:pPr>
            <a:r>
              <a:t/>
            </a:r>
            <a:endParaRPr b="1" i="0" sz="2800" u="none" cap="none" strike="noStrike">
              <a:solidFill>
                <a:schemeClr val="dk1"/>
              </a:solidFill>
              <a:latin typeface="Calibri"/>
              <a:ea typeface="Calibri"/>
              <a:cs typeface="Calibri"/>
              <a:sym typeface="Calibri"/>
            </a:endParaRPr>
          </a:p>
        </p:txBody>
      </p:sp>
      <p:sp>
        <p:nvSpPr>
          <p:cNvPr id="548" name="Google Shape;548;p28"/>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Contemporary Hardware Platform Trends</a:t>
            </a:r>
            <a:endParaRP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9"/>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BYOD (Bring your own device)</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Allowing employees to use personal mobile devices in workplace</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Consumerization of IT</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New information technology emerges in consumer markets first and spreads to business organizations</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Forces businesses and IT departments to rethink how IT equipment and services are acquired and managed</a:t>
            </a:r>
            <a:endParaRPr/>
          </a:p>
        </p:txBody>
      </p:sp>
      <p:sp>
        <p:nvSpPr>
          <p:cNvPr id="555" name="Google Shape;555;p29"/>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Contemporary Hardware Platform Trends</a:t>
            </a:r>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9F0F10"/>
              </a:buClr>
              <a:buSzPts val="3200"/>
              <a:buFont typeface="Calibri"/>
              <a:buChar char="•"/>
            </a:pPr>
            <a:r>
              <a:rPr b="1" i="0" lang="en-US" sz="3200" u="none">
                <a:solidFill>
                  <a:srgbClr val="9F0F10"/>
                </a:solidFill>
                <a:latin typeface="Calibri"/>
                <a:ea typeface="Calibri"/>
                <a:cs typeface="Calibri"/>
                <a:sym typeface="Calibri"/>
              </a:rPr>
              <a:t>Problem:  </a:t>
            </a:r>
            <a:r>
              <a:rPr b="1" i="0" lang="en-US" sz="3200" u="none">
                <a:solidFill>
                  <a:srgbClr val="0D0D0D"/>
                </a:solidFill>
                <a:latin typeface="Calibri"/>
                <a:ea typeface="Calibri"/>
                <a:cs typeface="Calibri"/>
                <a:sym typeface="Calibri"/>
              </a:rPr>
              <a:t>Costly and unwieldy IT infrastructure; diminishing resources</a:t>
            </a:r>
            <a:endParaRPr/>
          </a:p>
          <a:p>
            <a:pPr indent="-342900" lvl="0" marL="342900" marR="0" rtl="0" algn="l">
              <a:lnSpc>
                <a:spcPct val="90000"/>
              </a:lnSpc>
              <a:spcBef>
                <a:spcPts val="1600"/>
              </a:spcBef>
              <a:spcAft>
                <a:spcPts val="0"/>
              </a:spcAft>
              <a:buClr>
                <a:srgbClr val="9F0F10"/>
              </a:buClr>
              <a:buSzPts val="3200"/>
              <a:buFont typeface="Calibri"/>
              <a:buChar char="•"/>
            </a:pPr>
            <a:r>
              <a:rPr b="1" i="0" lang="en-US" sz="3200" u="none">
                <a:solidFill>
                  <a:srgbClr val="9F0F10"/>
                </a:solidFill>
                <a:latin typeface="Calibri"/>
                <a:ea typeface="Calibri"/>
                <a:cs typeface="Calibri"/>
                <a:sym typeface="Calibri"/>
              </a:rPr>
              <a:t>Solutions: </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Streamline data centers</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Implement enterprise-wide computing</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Employ new technologies: virtualization, mobile systems</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Demonstrates IT’s role in improving performance and decreasing costs</a:t>
            </a:r>
            <a:endParaRPr/>
          </a:p>
          <a:p>
            <a:pPr indent="-139700" lvl="0" marL="342900" marR="0" rtl="0" algn="l">
              <a:spcBef>
                <a:spcPts val="1440"/>
              </a:spcBef>
              <a:spcAft>
                <a:spcPts val="0"/>
              </a:spcAft>
              <a:buClr>
                <a:schemeClr val="dk1"/>
              </a:buClr>
              <a:buSzPts val="3200"/>
              <a:buFont typeface="Times New Roman"/>
              <a:buNone/>
            </a:pPr>
            <a:r>
              <a:t/>
            </a:r>
            <a:endParaRPr b="1" i="0" sz="3200" u="none">
              <a:solidFill>
                <a:srgbClr val="0D0D0D"/>
              </a:solidFill>
              <a:latin typeface="Calibri"/>
              <a:ea typeface="Calibri"/>
              <a:cs typeface="Calibri"/>
              <a:sym typeface="Calibri"/>
            </a:endParaRPr>
          </a:p>
        </p:txBody>
      </p:sp>
      <p:sp>
        <p:nvSpPr>
          <p:cNvPr id="353" name="Google Shape;353;p3"/>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The Army Recasts its IT Infrastructure</a:t>
            </a:r>
            <a:endParaRP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0"/>
          <p:cNvSpPr txBox="1"/>
          <p:nvPr>
            <p:ph idx="1" type="body"/>
          </p:nvPr>
        </p:nvSpPr>
        <p:spPr>
          <a:xfrm>
            <a:off x="457200" y="2365375"/>
            <a:ext cx="8229600" cy="39592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What are the advantages and disadvantages of allowing employees to use their personal smartphones for work?</a:t>
            </a:r>
            <a:endParaRPr/>
          </a:p>
          <a:p>
            <a:pPr indent="-342900" lvl="0" marL="342900" marR="0" rtl="0" algn="l">
              <a:lnSpc>
                <a:spcPct val="100000"/>
              </a:lnSpc>
              <a:spcBef>
                <a:spcPts val="180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What management, organization, and technology factors should be addressed when deciding whether to allow employees to use their personal smartphones for work?</a:t>
            </a:r>
            <a:endParaRPr/>
          </a:p>
          <a:p>
            <a:pPr indent="-342900" lvl="0" marL="342900" marR="0" rtl="0" algn="l">
              <a:lnSpc>
                <a:spcPct val="100000"/>
              </a:lnSpc>
              <a:spcBef>
                <a:spcPts val="180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Allowing employees to use their own smartphones for work will save the company money. Do you agree?</a:t>
            </a:r>
            <a:endParaRPr/>
          </a:p>
        </p:txBody>
      </p:sp>
      <p:sp>
        <p:nvSpPr>
          <p:cNvPr id="561" name="Google Shape;561;p30"/>
          <p:cNvSpPr txBox="1"/>
          <p:nvPr>
            <p:ph idx="1" type="body"/>
          </p:nvPr>
        </p:nvSpPr>
        <p:spPr>
          <a:xfrm>
            <a:off x="457200" y="1600200"/>
            <a:ext cx="8229600" cy="3810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rgbClr val="000000"/>
              </a:buClr>
              <a:buSzPts val="2800"/>
              <a:buFont typeface="Calibri"/>
              <a:buNone/>
            </a:pPr>
            <a:r>
              <a:rPr b="1" i="0" lang="en-US" sz="2800" u="none">
                <a:solidFill>
                  <a:srgbClr val="000000"/>
                </a:solidFill>
                <a:latin typeface="Calibri"/>
                <a:ea typeface="Calibri"/>
                <a:cs typeface="Calibri"/>
                <a:sym typeface="Calibri"/>
              </a:rPr>
              <a:t>SHOULD YOU USE YOUR IPHONE FOR WORK?</a:t>
            </a:r>
            <a:endParaRPr/>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g2babbc85d05_0_0"/>
          <p:cNvSpPr txBox="1"/>
          <p:nvPr>
            <p:ph idx="1" type="body"/>
          </p:nvPr>
        </p:nvSpPr>
        <p:spPr>
          <a:xfrm>
            <a:off x="1807125" y="2532676"/>
            <a:ext cx="5632200" cy="1694400"/>
          </a:xfrm>
          <a:prstGeom prst="rect">
            <a:avLst/>
          </a:prstGeom>
        </p:spPr>
        <p:txBody>
          <a:bodyPr anchorCtr="0" anchor="t" bIns="45700" lIns="91425" spcFirstLastPara="1" rIns="91425" wrap="square" tIns="45700">
            <a:noAutofit/>
          </a:bodyPr>
          <a:lstStyle/>
          <a:p>
            <a:pPr indent="0" lvl="0" marL="0" rtl="0" algn="l">
              <a:spcBef>
                <a:spcPts val="600"/>
              </a:spcBef>
              <a:spcAft>
                <a:spcPts val="1200"/>
              </a:spcAft>
              <a:buNone/>
            </a:pPr>
            <a:r>
              <a:rPr lang="en-US"/>
              <a:t>Firmware vs. Software vs. Driver</a:t>
            </a:r>
            <a:endParaRPr/>
          </a:p>
        </p:txBody>
      </p:sp>
      <p:sp>
        <p:nvSpPr>
          <p:cNvPr id="568" name="Google Shape;568;g2babbc85d05_0_0"/>
          <p:cNvSpPr txBox="1"/>
          <p:nvPr>
            <p:ph idx="2" type="body"/>
          </p:nvPr>
        </p:nvSpPr>
        <p:spPr>
          <a:xfrm>
            <a:off x="457200" y="1600200"/>
            <a:ext cx="8229600" cy="381000"/>
          </a:xfrm>
          <a:prstGeom prst="rect">
            <a:avLst/>
          </a:prstGeom>
        </p:spPr>
        <p:txBody>
          <a:bodyPr anchorCtr="0" anchor="t" bIns="45700" lIns="91425" spcFirstLastPara="1" rIns="91425" wrap="square" tIns="45700">
            <a:noAutofit/>
          </a:bodyPr>
          <a:lstStyle/>
          <a:p>
            <a:pPr indent="0" lvl="0" marL="0" rtl="0" algn="ctr">
              <a:spcBef>
                <a:spcPts val="560"/>
              </a:spcBef>
              <a:spcAft>
                <a:spcPts val="0"/>
              </a:spcAft>
              <a:buNone/>
            </a:pPr>
            <a:r>
              <a:rPr lang="en-US"/>
              <a:t>Mini HW: Research and compare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31"/>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Grid computing</a:t>
            </a:r>
            <a:endParaRPr/>
          </a:p>
          <a:p>
            <a:pPr indent="-285750" lvl="1" marL="742950" marR="0" rtl="0" algn="l">
              <a:lnSpc>
                <a:spcPct val="8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Connects geographically remote computers into a single network to combine processing power and create virtual supercomputer</a:t>
            </a:r>
            <a:endParaRPr/>
          </a:p>
          <a:p>
            <a:pPr indent="-285750" lvl="1" marL="742950" marR="0" rtl="0" algn="l">
              <a:lnSpc>
                <a:spcPct val="8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Provides cost savings, speed, agility</a:t>
            </a:r>
            <a:endParaRPr/>
          </a:p>
          <a:p>
            <a:pPr indent="-342900" lvl="0" marL="342900" marR="0" rtl="0" algn="l">
              <a:lnSpc>
                <a:spcPct val="8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Virtualization</a:t>
            </a:r>
            <a:endParaRPr/>
          </a:p>
          <a:p>
            <a:pPr indent="-285750" lvl="1" marL="742950" marR="0" rtl="0" algn="l">
              <a:lnSpc>
                <a:spcPct val="8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Allows single physical resource to act as multiple resources (i.e., run multiple instances of OS)</a:t>
            </a:r>
            <a:endParaRPr/>
          </a:p>
          <a:p>
            <a:pPr indent="-285750" lvl="1" marL="742950" marR="0" rtl="0" algn="l">
              <a:lnSpc>
                <a:spcPct val="8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Reduces hardware and power expenditures</a:t>
            </a:r>
            <a:endParaRPr/>
          </a:p>
          <a:p>
            <a:pPr indent="-285750" lvl="1" marL="742950" marR="0" rtl="0" algn="l">
              <a:lnSpc>
                <a:spcPct val="8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Facilitates hardware centralization</a:t>
            </a:r>
            <a:endParaRPr/>
          </a:p>
          <a:p>
            <a:pPr indent="-177800" lvl="0" marL="342900" marR="0" rtl="0" algn="l">
              <a:spcBef>
                <a:spcPts val="1120"/>
              </a:spcBef>
              <a:spcAft>
                <a:spcPts val="0"/>
              </a:spcAft>
              <a:buClr>
                <a:schemeClr val="dk1"/>
              </a:buClr>
              <a:buSzPts val="2600"/>
              <a:buFont typeface="Times New Roman"/>
              <a:buNone/>
            </a:pPr>
            <a:r>
              <a:t/>
            </a:r>
            <a:endParaRPr b="1" i="0" sz="2600" u="none" cap="none" strike="noStrike">
              <a:solidFill>
                <a:schemeClr val="dk1"/>
              </a:solidFill>
              <a:latin typeface="Calibri"/>
              <a:ea typeface="Calibri"/>
              <a:cs typeface="Calibri"/>
              <a:sym typeface="Calibri"/>
            </a:endParaRPr>
          </a:p>
        </p:txBody>
      </p:sp>
      <p:sp>
        <p:nvSpPr>
          <p:cNvPr id="575" name="Google Shape;575;p31"/>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Contemporary Hardware Platform Trends</a:t>
            </a:r>
            <a:endParaRP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2"/>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Cloud computing</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On-demand (utility) computing  services obtained over network </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Infrastructure as a service</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Platform as a service</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Software as a service</a:t>
            </a:r>
            <a:endParaRPr/>
          </a:p>
          <a:p>
            <a:pPr indent="-285750" lvl="1" marL="742950" marR="0" rtl="0" algn="l">
              <a:lnSpc>
                <a:spcPct val="9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Cloud can be public or private</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Allows companies to minimize IT investments</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Drawbacks:  Concerns of security, reliability</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Hybrid cloud computing model</a:t>
            </a:r>
            <a:endParaRPr/>
          </a:p>
        </p:txBody>
      </p:sp>
      <p:sp>
        <p:nvSpPr>
          <p:cNvPr id="582" name="Google Shape;582;p32"/>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Contemporary Hardware Platform Trends</a:t>
            </a:r>
            <a:endParaRPr/>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3"/>
          <p:cNvSpPr txBox="1"/>
          <p:nvPr>
            <p:ph idx="1" type="body"/>
          </p:nvPr>
        </p:nvSpPr>
        <p:spPr>
          <a:xfrm>
            <a:off x="457200" y="1776412"/>
            <a:ext cx="2133600" cy="32527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0" i="0" lang="en-US" sz="1200" u="none">
                <a:solidFill>
                  <a:schemeClr val="dk1"/>
                </a:solidFill>
                <a:latin typeface="Times New Roman"/>
                <a:ea typeface="Times New Roman"/>
                <a:cs typeface="Times New Roman"/>
                <a:sym typeface="Times New Roman"/>
              </a:rPr>
              <a:t>In cloud computing, hardware and software capabilities are a pool of virtualized resources provided over a network, often the Internet. Businesses and employees have access to applications and IT infrastructure anywhere, at any time, and on any device.</a:t>
            </a:r>
            <a:endParaRPr/>
          </a:p>
        </p:txBody>
      </p:sp>
      <p:sp>
        <p:nvSpPr>
          <p:cNvPr id="588" name="Google Shape;588;p33"/>
          <p:cNvSpPr txBox="1"/>
          <p:nvPr>
            <p:ph idx="1" type="body"/>
          </p:nvPr>
        </p:nvSpPr>
        <p:spPr>
          <a:xfrm>
            <a:off x="457200" y="3657600"/>
            <a:ext cx="2133600" cy="22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1" i="0" lang="en-US" sz="1200" u="none">
                <a:solidFill>
                  <a:schemeClr val="dk1"/>
                </a:solidFill>
                <a:latin typeface="Times New Roman"/>
                <a:ea typeface="Times New Roman"/>
                <a:cs typeface="Times New Roman"/>
                <a:sym typeface="Times New Roman"/>
              </a:rPr>
              <a:t>Figure 5-10</a:t>
            </a:r>
            <a:endParaRPr/>
          </a:p>
        </p:txBody>
      </p:sp>
      <p:sp>
        <p:nvSpPr>
          <p:cNvPr id="589" name="Google Shape;589;p33"/>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9F0F10"/>
              </a:buClr>
              <a:buSzPts val="2000"/>
              <a:buNone/>
            </a:pPr>
            <a:r>
              <a:rPr b="1" i="1" lang="en-US" sz="2000" u="none">
                <a:solidFill>
                  <a:srgbClr val="9F0F10"/>
                </a:solidFill>
                <a:latin typeface="Calibri"/>
                <a:ea typeface="Calibri"/>
                <a:cs typeface="Calibri"/>
                <a:sym typeface="Calibri"/>
              </a:rPr>
              <a:t>CLOUD COMPUTING PLATFORM</a:t>
            </a:r>
            <a:endParaRPr/>
          </a:p>
        </p:txBody>
      </p:sp>
      <p:pic>
        <p:nvPicPr>
          <p:cNvPr id="590" name="Google Shape;590;p33"/>
          <p:cNvPicPr preferRelativeResize="0"/>
          <p:nvPr/>
        </p:nvPicPr>
        <p:blipFill rotWithShape="1">
          <a:blip r:embed="rId3">
            <a:alphaModFix/>
          </a:blip>
          <a:srcRect b="0" l="0" r="0" t="0"/>
          <a:stretch/>
        </p:blipFill>
        <p:spPr>
          <a:xfrm>
            <a:off x="2971800" y="1676400"/>
            <a:ext cx="5665787" cy="4624387"/>
          </a:xfrm>
          <a:prstGeom prst="rect">
            <a:avLst/>
          </a:prstGeom>
          <a:noFill/>
          <a:ln>
            <a:noFill/>
          </a:ln>
        </p:spPr>
      </p:pic>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4"/>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Green computing</a:t>
            </a:r>
            <a:endParaRPr/>
          </a:p>
          <a:p>
            <a:pPr indent="-285750" lvl="1" marL="742950" marR="0" rtl="0" algn="l">
              <a:lnSpc>
                <a:spcPct val="80000"/>
              </a:lnSpc>
              <a:spcBef>
                <a:spcPts val="4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Practices and technologies for manufacturing, using, disposing of computing and networking hardware</a:t>
            </a:r>
            <a:endParaRPr/>
          </a:p>
          <a:p>
            <a:pPr indent="-342900" lvl="0" marL="342900" marR="0" rtl="0" algn="l">
              <a:lnSpc>
                <a:spcPct val="80000"/>
              </a:lnSpc>
              <a:spcBef>
                <a:spcPts val="8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High performance, power-saving processors</a:t>
            </a:r>
            <a:endParaRPr/>
          </a:p>
          <a:p>
            <a:pPr indent="-285750" lvl="1" marL="742950" marR="0" rtl="0" algn="l">
              <a:lnSpc>
                <a:spcPct val="80000"/>
              </a:lnSpc>
              <a:spcBef>
                <a:spcPts val="12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Multi-core processors</a:t>
            </a:r>
            <a:endParaRPr/>
          </a:p>
          <a:p>
            <a:pPr indent="-342900" lvl="0" marL="342900" marR="0" rtl="0" algn="l">
              <a:lnSpc>
                <a:spcPct val="8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Autonomic computing</a:t>
            </a:r>
            <a:endParaRPr/>
          </a:p>
          <a:p>
            <a:pPr indent="-285750" lvl="1" marL="742950" marR="0" rtl="0" algn="l">
              <a:lnSpc>
                <a:spcPct val="80000"/>
              </a:lnSpc>
              <a:spcBef>
                <a:spcPts val="4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Industry-wide effort to develop systems that can configure, heal themselves when broken, and protect themselves from outside intruders</a:t>
            </a:r>
            <a:endParaRPr/>
          </a:p>
          <a:p>
            <a:pPr indent="-285750" lvl="1" marL="742950" marR="0" rtl="0" algn="l">
              <a:lnSpc>
                <a:spcPct val="80000"/>
              </a:lnSpc>
              <a:spcBef>
                <a:spcPts val="4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Similar to self-updating antivirus software; Apple and Microsoft both use automatic updates</a:t>
            </a:r>
            <a:endParaRPr/>
          </a:p>
          <a:p>
            <a:pPr indent="-190500" lvl="0" marL="342900" marR="0" rtl="0" algn="l">
              <a:spcBef>
                <a:spcPts val="1080"/>
              </a:spcBef>
              <a:spcAft>
                <a:spcPts val="0"/>
              </a:spcAft>
              <a:buClr>
                <a:schemeClr val="dk1"/>
              </a:buClr>
              <a:buSzPts val="2400"/>
              <a:buFont typeface="Times New Roman"/>
              <a:buNone/>
            </a:pPr>
            <a:r>
              <a:t/>
            </a:r>
            <a:endParaRPr b="0" i="0" sz="2400" u="none" cap="none" strike="noStrike">
              <a:solidFill>
                <a:schemeClr val="dk1"/>
              </a:solidFill>
              <a:latin typeface="Calibri"/>
              <a:ea typeface="Calibri"/>
              <a:cs typeface="Calibri"/>
              <a:sym typeface="Calibri"/>
            </a:endParaRPr>
          </a:p>
        </p:txBody>
      </p:sp>
      <p:sp>
        <p:nvSpPr>
          <p:cNvPr id="597" name="Google Shape;597;p34"/>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Contemporary Hardware Platform Trends</a:t>
            </a:r>
            <a:endParaRPr/>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5"/>
          <p:cNvSpPr txBox="1"/>
          <p:nvPr>
            <p:ph idx="1" type="body"/>
          </p:nvPr>
        </p:nvSpPr>
        <p:spPr>
          <a:xfrm>
            <a:off x="457200" y="2365375"/>
            <a:ext cx="8229600" cy="39592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What business and social problems does data center power consumption cause?</a:t>
            </a:r>
            <a:endParaRPr/>
          </a:p>
          <a:p>
            <a:pPr indent="-342900" lvl="0" marL="342900" marR="0" rtl="0" algn="l">
              <a:lnSpc>
                <a:spcPct val="100000"/>
              </a:lnSpc>
              <a:spcBef>
                <a:spcPts val="12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What solutions are available for these problems? Are they management, organizational, or technology solutions?</a:t>
            </a:r>
            <a:endParaRPr/>
          </a:p>
          <a:p>
            <a:pPr indent="-342900" lvl="0" marL="342900" marR="0" rtl="0" algn="l">
              <a:lnSpc>
                <a:spcPct val="100000"/>
              </a:lnSpc>
              <a:spcBef>
                <a:spcPts val="12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What are the business benefits and costs of these solutions?</a:t>
            </a:r>
            <a:endParaRPr/>
          </a:p>
          <a:p>
            <a:pPr indent="-342900" lvl="0" marL="342900" marR="0" rtl="0" algn="l">
              <a:lnSpc>
                <a:spcPct val="100000"/>
              </a:lnSpc>
              <a:spcBef>
                <a:spcPts val="12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Should all firms move toward green computing? </a:t>
            </a:r>
            <a:endParaRPr/>
          </a:p>
        </p:txBody>
      </p:sp>
      <p:sp>
        <p:nvSpPr>
          <p:cNvPr id="604" name="Google Shape;604;p35"/>
          <p:cNvSpPr txBox="1"/>
          <p:nvPr>
            <p:ph idx="1" type="body"/>
          </p:nvPr>
        </p:nvSpPr>
        <p:spPr>
          <a:xfrm>
            <a:off x="457200" y="1600200"/>
            <a:ext cx="8229600" cy="3810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rgbClr val="000000"/>
              </a:buClr>
              <a:buSzPts val="2800"/>
              <a:buFont typeface="Calibri"/>
              <a:buNone/>
            </a:pPr>
            <a:r>
              <a:rPr b="1" i="0" lang="en-US" sz="2800" u="none">
                <a:solidFill>
                  <a:srgbClr val="000000"/>
                </a:solidFill>
                <a:latin typeface="Calibri"/>
                <a:ea typeface="Calibri"/>
                <a:cs typeface="Calibri"/>
                <a:sym typeface="Calibri"/>
              </a:rPr>
              <a:t>GREEN DATA CENTERS: GOOD FOR BUSINESS?</a:t>
            </a:r>
            <a:endParaRPr/>
          </a:p>
          <a:p>
            <a:pPr indent="-165100" lvl="0" marL="342900" rtl="0" algn="l">
              <a:spcBef>
                <a:spcPts val="600"/>
              </a:spcBef>
              <a:spcAft>
                <a:spcPts val="0"/>
              </a:spcAft>
              <a:buClr>
                <a:schemeClr val="dk1"/>
              </a:buClr>
              <a:buSzPts val="2800"/>
              <a:buFont typeface="Calibri"/>
              <a:buNone/>
            </a:pPr>
            <a:r>
              <a:t/>
            </a:r>
            <a:endParaRPr b="1" i="0" sz="2800" u="none">
              <a:solidFill>
                <a:srgbClr val="000000"/>
              </a:solidFill>
              <a:latin typeface="Calibri"/>
              <a:ea typeface="Calibri"/>
              <a:cs typeface="Calibri"/>
              <a:sym typeface="Calibri"/>
            </a:endParaRPr>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36"/>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Open-source software: </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Produced by community of programmers</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Free and modifiable by user</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Examples: Apache web server, Mozilla Firefox browser, OpenOffice</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Linux</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Open-source OS</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Used in mobile devices, local area networks, Web servers, high-performance computing</a:t>
            </a:r>
            <a:endParaRPr/>
          </a:p>
        </p:txBody>
      </p:sp>
      <p:sp>
        <p:nvSpPr>
          <p:cNvPr id="611" name="Google Shape;611;p36"/>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Contemporary Software Platform Trends</a:t>
            </a:r>
            <a:endParaRPr/>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37"/>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Software for the Web</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Java: </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Object-oriented programming language</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Operating system, processor-independent</a:t>
            </a:r>
            <a:endParaRPr/>
          </a:p>
          <a:p>
            <a:pPr indent="-285750" lvl="1" marL="742950" marR="0" rtl="0" algn="l">
              <a:lnSpc>
                <a:spcPct val="9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HTML/HTML5</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Web page description language</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Specifies how text, graphics are placed on Web page</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HTML5 is latest evolution</a:t>
            </a:r>
            <a:endParaRPr/>
          </a:p>
          <a:p>
            <a:pPr indent="-228600" lvl="3" marL="1600200" marR="0" rtl="0" algn="l">
              <a:lnSpc>
                <a:spcPct val="100000"/>
              </a:lnSpc>
              <a:spcBef>
                <a:spcPts val="6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Includes animation and video processing functionality previously provided by third party add-ons such as Flash</a:t>
            </a:r>
            <a:endParaRPr/>
          </a:p>
          <a:p>
            <a:pPr indent="-139700" lvl="0" marL="342900" marR="0" rtl="0" algn="l">
              <a:lnSpc>
                <a:spcPct val="90000"/>
              </a:lnSpc>
              <a:spcBef>
                <a:spcPts val="1200"/>
              </a:spcBef>
              <a:spcAft>
                <a:spcPts val="0"/>
              </a:spcAft>
              <a:buClr>
                <a:schemeClr val="dk1"/>
              </a:buClr>
              <a:buSzPts val="3200"/>
              <a:buFont typeface="Times New Roman"/>
              <a:buNone/>
            </a:pPr>
            <a:r>
              <a:t/>
            </a:r>
            <a:endParaRPr b="1" i="0" sz="3200" u="none">
              <a:solidFill>
                <a:srgbClr val="0D0D0D"/>
              </a:solidFill>
              <a:latin typeface="Calibri"/>
              <a:ea typeface="Calibri"/>
              <a:cs typeface="Calibri"/>
              <a:sym typeface="Calibri"/>
            </a:endParaRPr>
          </a:p>
          <a:p>
            <a:pPr indent="-139700" lvl="0" marL="342900" marR="0" rtl="0" algn="l">
              <a:spcBef>
                <a:spcPts val="1440"/>
              </a:spcBef>
              <a:spcAft>
                <a:spcPts val="0"/>
              </a:spcAft>
              <a:buClr>
                <a:schemeClr val="dk1"/>
              </a:buClr>
              <a:buSzPts val="3200"/>
              <a:buFont typeface="Times New Roman"/>
              <a:buNone/>
            </a:pPr>
            <a:r>
              <a:t/>
            </a:r>
            <a:endParaRPr b="1" i="0" sz="3200" u="none">
              <a:solidFill>
                <a:srgbClr val="0D0D0D"/>
              </a:solidFill>
              <a:latin typeface="Calibri"/>
              <a:ea typeface="Calibri"/>
              <a:cs typeface="Calibri"/>
              <a:sym typeface="Calibri"/>
            </a:endParaRPr>
          </a:p>
        </p:txBody>
      </p:sp>
      <p:sp>
        <p:nvSpPr>
          <p:cNvPr id="618" name="Google Shape;618;p37"/>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0000"/>
              </a:buClr>
              <a:buSzPts val="2000"/>
              <a:buFont typeface="Calibri"/>
              <a:buNone/>
            </a:pPr>
            <a:r>
              <a:rPr b="1" i="0" lang="en-US" sz="2000" u="none">
                <a:solidFill>
                  <a:srgbClr val="000000"/>
                </a:solidFill>
                <a:latin typeface="Calibri"/>
                <a:ea typeface="Calibri"/>
                <a:cs typeface="Calibri"/>
                <a:sym typeface="Calibri"/>
              </a:rPr>
              <a:t>Contemporary Software Platform Trends</a:t>
            </a:r>
            <a:endParaRPr/>
          </a:p>
          <a:p>
            <a:pPr indent="-215900" lvl="0" marL="342900" rtl="0" algn="l">
              <a:lnSpc>
                <a:spcPct val="90000"/>
              </a:lnSpc>
              <a:spcBef>
                <a:spcPts val="800"/>
              </a:spcBef>
              <a:spcAft>
                <a:spcPts val="0"/>
              </a:spcAft>
              <a:buClr>
                <a:srgbClr val="0C0C0C"/>
              </a:buClr>
              <a:buSzPts val="2000"/>
              <a:buFont typeface="Calibri"/>
              <a:buNone/>
            </a:pPr>
            <a:r>
              <a:t/>
            </a:r>
            <a:endParaRPr b="1" i="0" sz="2000" u="none">
              <a:solidFill>
                <a:srgbClr val="000000"/>
              </a:solidFill>
              <a:latin typeface="Calibri"/>
              <a:ea typeface="Calibri"/>
              <a:cs typeface="Calibri"/>
              <a:sym typeface="Calibri"/>
            </a:endParaRPr>
          </a:p>
        </p:txBody>
      </p:sp>
    </p:spTree>
  </p:cSld>
  <p:clrMapOvr>
    <a:masterClrMapping/>
  </p:clrMapOvr>
  <p:transition spd="slow">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38"/>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Web Services</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Software components that exchange information using Web standards and languages</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XML: Extensible Markup Language</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More powerful and flexible than HTML</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Tagging allows computers to process data automatically</a:t>
            </a:r>
            <a:endParaRPr/>
          </a:p>
        </p:txBody>
      </p:sp>
      <p:sp>
        <p:nvSpPr>
          <p:cNvPr id="625" name="Google Shape;625;p38"/>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Contemporary Software Platform Trends</a:t>
            </a:r>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IT infrastructure:</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Set of physical devices and software required to operate enterprise</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Set of firmwide services including:</a:t>
            </a:r>
            <a:endParaRPr/>
          </a:p>
          <a:p>
            <a:pPr indent="-228600" lvl="2" marL="1143000" marR="0" rtl="0" algn="l">
              <a:lnSpc>
                <a:spcPct val="90000"/>
              </a:lnSpc>
              <a:spcBef>
                <a:spcPts val="2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Computing platforms providing computing services</a:t>
            </a:r>
            <a:endParaRPr/>
          </a:p>
          <a:p>
            <a:pPr indent="-228600" lvl="2" marL="1143000" marR="0" rtl="0" algn="l">
              <a:lnSpc>
                <a:spcPct val="90000"/>
              </a:lnSpc>
              <a:spcBef>
                <a:spcPts val="2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Telecommunications services</a:t>
            </a:r>
            <a:endParaRPr/>
          </a:p>
          <a:p>
            <a:pPr indent="-228600" lvl="2" marL="1143000" marR="0" rtl="0" algn="l">
              <a:lnSpc>
                <a:spcPct val="90000"/>
              </a:lnSpc>
              <a:spcBef>
                <a:spcPts val="2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Data management services</a:t>
            </a:r>
            <a:endParaRPr/>
          </a:p>
          <a:p>
            <a:pPr indent="-228600" lvl="2" marL="1143000" marR="0" rtl="0" algn="l">
              <a:lnSpc>
                <a:spcPct val="90000"/>
              </a:lnSpc>
              <a:spcBef>
                <a:spcPts val="2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Application software services</a:t>
            </a:r>
            <a:endParaRPr/>
          </a:p>
          <a:p>
            <a:pPr indent="-228600" lvl="2" marL="1143000" marR="0" rtl="0" algn="l">
              <a:lnSpc>
                <a:spcPct val="90000"/>
              </a:lnSpc>
              <a:spcBef>
                <a:spcPts val="2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Physical facilities management services</a:t>
            </a:r>
            <a:endParaRPr/>
          </a:p>
          <a:p>
            <a:pPr indent="-228600" lvl="2" marL="1143000" marR="0" rtl="0" algn="l">
              <a:lnSpc>
                <a:spcPct val="90000"/>
              </a:lnSpc>
              <a:spcBef>
                <a:spcPts val="2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IT management, education, and other services</a:t>
            </a:r>
            <a:endParaRPr/>
          </a:p>
          <a:p>
            <a:pPr indent="-285750" lvl="1" marL="742950" marR="0" rtl="0" algn="l">
              <a:lnSpc>
                <a:spcPct val="9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“Service platform” perspective</a:t>
            </a:r>
            <a:endParaRPr/>
          </a:p>
          <a:p>
            <a:pPr indent="-228600" lvl="2" marL="1143000" marR="0" rtl="0" algn="l">
              <a:lnSpc>
                <a:spcPct val="90000"/>
              </a:lnSpc>
              <a:spcBef>
                <a:spcPts val="8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More accurate view of value of investments</a:t>
            </a:r>
            <a:endParaRPr/>
          </a:p>
          <a:p>
            <a:pPr indent="-215900" lvl="0" marL="342900" marR="0" rtl="0" algn="l">
              <a:spcBef>
                <a:spcPts val="800"/>
              </a:spcBef>
              <a:spcAft>
                <a:spcPts val="0"/>
              </a:spcAft>
              <a:buClr>
                <a:schemeClr val="dk1"/>
              </a:buClr>
              <a:buSzPts val="2000"/>
              <a:buFont typeface="Times New Roman"/>
              <a:buNone/>
            </a:pPr>
            <a:r>
              <a:t/>
            </a:r>
            <a:endParaRPr b="0" i="0" sz="2000" u="none" cap="none" strike="noStrike">
              <a:solidFill>
                <a:schemeClr val="dk1"/>
              </a:solidFill>
              <a:latin typeface="Calibri"/>
              <a:ea typeface="Calibri"/>
              <a:cs typeface="Calibri"/>
              <a:sym typeface="Calibri"/>
            </a:endParaRPr>
          </a:p>
        </p:txBody>
      </p:sp>
      <p:sp>
        <p:nvSpPr>
          <p:cNvPr id="360" name="Google Shape;360;p4"/>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IT Infrastructure</a:t>
            </a:r>
            <a:endParaRPr/>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39"/>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SOA: Service-oriented architecture</a:t>
            </a:r>
            <a:endParaRPr/>
          </a:p>
          <a:p>
            <a:pPr indent="-285750" lvl="1" marL="742950" marR="0" rtl="0" algn="l">
              <a:lnSpc>
                <a:spcPct val="8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Set of self-contained services that communicate with each other to create a working software application</a:t>
            </a:r>
            <a:endParaRPr/>
          </a:p>
          <a:p>
            <a:pPr indent="-285750" lvl="1" marL="742950" marR="0" rtl="0" algn="l">
              <a:lnSpc>
                <a:spcPct val="8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Software developers reuse these services in other combinations to assemble other applications as needed</a:t>
            </a:r>
            <a:endParaRPr/>
          </a:p>
          <a:p>
            <a:pPr indent="-228600" lvl="2" marL="1143000" marR="0" rtl="0" algn="l">
              <a:lnSpc>
                <a:spcPct val="8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Example: an “invoice service” to serve whole firm for calculating and sending printed invoices</a:t>
            </a:r>
            <a:endParaRPr/>
          </a:p>
          <a:p>
            <a:pPr indent="-285750" lvl="1" marL="742950" marR="0" rtl="0" algn="l">
              <a:lnSpc>
                <a:spcPct val="8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Dollar Rent A Car</a:t>
            </a:r>
            <a:endParaRPr/>
          </a:p>
          <a:p>
            <a:pPr indent="-228600" lvl="2" marL="1143000" marR="0" rtl="0" algn="l">
              <a:lnSpc>
                <a:spcPct val="8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Uses Web services to link online booking system with Southwest Airlines’ Web site</a:t>
            </a:r>
            <a:endParaRPr/>
          </a:p>
          <a:p>
            <a:pPr indent="-190500" lvl="0" marL="342900" marR="0" rtl="0" algn="l">
              <a:spcBef>
                <a:spcPts val="880"/>
              </a:spcBef>
              <a:spcAft>
                <a:spcPts val="0"/>
              </a:spcAft>
              <a:buClr>
                <a:schemeClr val="dk1"/>
              </a:buClr>
              <a:buSzPts val="2400"/>
              <a:buFont typeface="Times New Roman"/>
              <a:buNone/>
            </a:pPr>
            <a:r>
              <a:t/>
            </a:r>
            <a:endParaRPr b="0" i="0" sz="2400" u="none" cap="none" strike="noStrike">
              <a:solidFill>
                <a:schemeClr val="dk1"/>
              </a:solidFill>
              <a:latin typeface="Calibri"/>
              <a:ea typeface="Calibri"/>
              <a:cs typeface="Calibri"/>
              <a:sym typeface="Calibri"/>
            </a:endParaRPr>
          </a:p>
        </p:txBody>
      </p:sp>
      <p:sp>
        <p:nvSpPr>
          <p:cNvPr id="632" name="Google Shape;632;p39"/>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Contemporary Software Platform Trends</a:t>
            </a:r>
            <a:endParaRPr/>
          </a:p>
        </p:txBody>
      </p:sp>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40"/>
          <p:cNvSpPr txBox="1"/>
          <p:nvPr>
            <p:ph idx="1" type="body"/>
          </p:nvPr>
        </p:nvSpPr>
        <p:spPr>
          <a:xfrm>
            <a:off x="1676400" y="5791200"/>
            <a:ext cx="7010400" cy="838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0" i="0" lang="en-US" sz="1200" u="none">
                <a:solidFill>
                  <a:schemeClr val="dk1"/>
                </a:solidFill>
                <a:latin typeface="Times New Roman"/>
                <a:ea typeface="Times New Roman"/>
                <a:cs typeface="Times New Roman"/>
                <a:sym typeface="Times New Roman"/>
              </a:rPr>
              <a:t>Dollar Rent A Car uses Web services to provide a standard intermediate layer of software to “talk” to other companies’ information systems. Dollar Rent A Car can use this set of Web services to link to other companies’ information systems without having to build a separate link to each firm’s systems.</a:t>
            </a:r>
            <a:endParaRPr/>
          </a:p>
        </p:txBody>
      </p:sp>
      <p:sp>
        <p:nvSpPr>
          <p:cNvPr id="639" name="Google Shape;639;p40"/>
          <p:cNvSpPr txBox="1"/>
          <p:nvPr>
            <p:ph idx="1" type="body"/>
          </p:nvPr>
        </p:nvSpPr>
        <p:spPr>
          <a:xfrm>
            <a:off x="533400" y="5791200"/>
            <a:ext cx="1219200" cy="22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1" i="0" lang="en-US" sz="1200" u="none">
                <a:solidFill>
                  <a:schemeClr val="dk1"/>
                </a:solidFill>
                <a:latin typeface="Times New Roman"/>
                <a:ea typeface="Times New Roman"/>
                <a:cs typeface="Times New Roman"/>
                <a:sym typeface="Times New Roman"/>
              </a:rPr>
              <a:t>FIGURE  5-11</a:t>
            </a:r>
            <a:endParaRPr/>
          </a:p>
          <a:p>
            <a:pPr indent="0" lvl="0" marL="0" rtl="0" algn="l">
              <a:spcBef>
                <a:spcPts val="240"/>
              </a:spcBef>
              <a:spcAft>
                <a:spcPts val="0"/>
              </a:spcAft>
              <a:buClr>
                <a:schemeClr val="dk1"/>
              </a:buClr>
              <a:buSzPts val="1200"/>
              <a:buFont typeface="Arial"/>
              <a:buNone/>
            </a:pPr>
            <a:r>
              <a:t/>
            </a:r>
            <a:endParaRPr b="1" i="0" sz="1200" u="none">
              <a:solidFill>
                <a:schemeClr val="dk1"/>
              </a:solidFill>
              <a:latin typeface="Times New Roman"/>
              <a:ea typeface="Times New Roman"/>
              <a:cs typeface="Times New Roman"/>
              <a:sym typeface="Times New Roman"/>
            </a:endParaRPr>
          </a:p>
        </p:txBody>
      </p:sp>
      <p:sp>
        <p:nvSpPr>
          <p:cNvPr id="640" name="Google Shape;640;p40"/>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9F0F10"/>
              </a:buClr>
              <a:buSzPts val="2000"/>
              <a:buNone/>
            </a:pPr>
            <a:r>
              <a:rPr b="1" i="1" lang="en-US" sz="2000" u="none">
                <a:solidFill>
                  <a:srgbClr val="9F0F10"/>
                </a:solidFill>
                <a:latin typeface="Calibri"/>
                <a:ea typeface="Calibri"/>
                <a:cs typeface="Calibri"/>
                <a:sym typeface="Calibri"/>
              </a:rPr>
              <a:t>HOW DOLLAR RENT A CAR USES WEB SERVICES</a:t>
            </a:r>
            <a:endParaRPr/>
          </a:p>
          <a:p>
            <a:pPr indent="0" lvl="0" marL="0" rtl="0" algn="l">
              <a:spcBef>
                <a:spcPts val="400"/>
              </a:spcBef>
              <a:spcAft>
                <a:spcPts val="0"/>
              </a:spcAft>
              <a:buClr>
                <a:schemeClr val="dk1"/>
              </a:buClr>
              <a:buSzPts val="2000"/>
              <a:buFont typeface="Arial"/>
              <a:buNone/>
            </a:pPr>
            <a:r>
              <a:t/>
            </a:r>
            <a:endParaRPr b="1" i="1" sz="2000" u="none">
              <a:solidFill>
                <a:srgbClr val="9F0F10"/>
              </a:solidFill>
              <a:latin typeface="Calibri"/>
              <a:ea typeface="Calibri"/>
              <a:cs typeface="Calibri"/>
              <a:sym typeface="Calibri"/>
            </a:endParaRPr>
          </a:p>
        </p:txBody>
      </p:sp>
      <p:pic>
        <p:nvPicPr>
          <p:cNvPr descr="Fig-5-01.png" id="641" name="Google Shape;641;p40"/>
          <p:cNvPicPr preferRelativeResize="0"/>
          <p:nvPr>
            <p:ph idx="1" type="body"/>
          </p:nvPr>
        </p:nvPicPr>
        <p:blipFill rotWithShape="1">
          <a:blip r:embed="rId3">
            <a:alphaModFix/>
          </a:blip>
          <a:srcRect b="0" l="0" r="0" t="0"/>
          <a:stretch/>
        </p:blipFill>
        <p:spPr>
          <a:xfrm>
            <a:off x="1219200" y="1676400"/>
            <a:ext cx="5943600" cy="4014787"/>
          </a:xfrm>
          <a:prstGeom prst="rect">
            <a:avLst/>
          </a:prstGeom>
          <a:noFill/>
          <a:ln>
            <a:noFill/>
          </a:ln>
        </p:spPr>
      </p:pic>
    </p:spTree>
  </p:cSld>
  <p:clrMapOvr>
    <a:masterClrMapping/>
  </p:clrMapOvr>
  <p:transition spd="slow">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41"/>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Software outsourcing and cloud services</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Three external sources for software:</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Software packages and enterprise software</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Software outsourcing</a:t>
            </a:r>
            <a:endParaRPr/>
          </a:p>
          <a:p>
            <a:pPr indent="-228600" lvl="3" marL="1600200" marR="0" rtl="0" algn="l">
              <a:lnSpc>
                <a:spcPct val="100000"/>
              </a:lnSpc>
              <a:spcBef>
                <a:spcPts val="6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Contracting outside firms to develop software</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Cloud-based software services</a:t>
            </a:r>
            <a:endParaRPr/>
          </a:p>
          <a:p>
            <a:pPr indent="-228600" lvl="3" marL="1600200" marR="0" rtl="0" algn="l">
              <a:lnSpc>
                <a:spcPct val="100000"/>
              </a:lnSpc>
              <a:spcBef>
                <a:spcPts val="6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Software as a service (SaaS)</a:t>
            </a:r>
            <a:endParaRPr/>
          </a:p>
          <a:p>
            <a:pPr indent="-228600" lvl="3" marL="1600200" marR="0" rtl="0" algn="l">
              <a:lnSpc>
                <a:spcPct val="100000"/>
              </a:lnSpc>
              <a:spcBef>
                <a:spcPts val="6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Accessed with Web browser over Internet</a:t>
            </a:r>
            <a:endParaRPr/>
          </a:p>
          <a:p>
            <a:pPr indent="-228600" lvl="3" marL="1600200" marR="0" rtl="0" algn="l">
              <a:lnSpc>
                <a:spcPct val="100000"/>
              </a:lnSpc>
              <a:spcBef>
                <a:spcPts val="6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Service Level Agreements (SLAs): formal agreement with service providers</a:t>
            </a:r>
            <a:endParaRPr/>
          </a:p>
          <a:p>
            <a:pPr indent="-215900" lvl="0" marL="342900" marR="0" rtl="0" algn="l">
              <a:spcBef>
                <a:spcPts val="800"/>
              </a:spcBef>
              <a:spcAft>
                <a:spcPts val="0"/>
              </a:spcAft>
              <a:buClr>
                <a:schemeClr val="dk1"/>
              </a:buClr>
              <a:buSzPts val="2000"/>
              <a:buFont typeface="Times New Roman"/>
              <a:buNone/>
            </a:pPr>
            <a:r>
              <a:t/>
            </a:r>
            <a:endParaRPr b="0" i="0" sz="2000" u="none" cap="none" strike="noStrike">
              <a:solidFill>
                <a:schemeClr val="dk1"/>
              </a:solidFill>
              <a:latin typeface="Calibri"/>
              <a:ea typeface="Calibri"/>
              <a:cs typeface="Calibri"/>
              <a:sym typeface="Calibri"/>
            </a:endParaRPr>
          </a:p>
        </p:txBody>
      </p:sp>
      <p:sp>
        <p:nvSpPr>
          <p:cNvPr id="648" name="Google Shape;648;p41"/>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Contemporary Software Platform Trends</a:t>
            </a:r>
            <a:endParaRPr/>
          </a:p>
        </p:txBody>
      </p:sp>
    </p:spTree>
  </p:cSld>
  <p:clrMapOvr>
    <a:masterClrMapping/>
  </p:clrMapOvr>
  <p:transition spd="slow">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42"/>
          <p:cNvSpPr txBox="1"/>
          <p:nvPr>
            <p:ph idx="1" type="body"/>
          </p:nvPr>
        </p:nvSpPr>
        <p:spPr>
          <a:xfrm>
            <a:off x="1676400" y="5486400"/>
            <a:ext cx="7010400" cy="838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0" i="0" lang="en-US" sz="1200" u="none">
                <a:solidFill>
                  <a:schemeClr val="dk1"/>
                </a:solidFill>
                <a:latin typeface="Times New Roman"/>
                <a:ea typeface="Times New Roman"/>
                <a:cs typeface="Times New Roman"/>
                <a:sym typeface="Times New Roman"/>
              </a:rPr>
              <a:t>In 2012, U.S. firms will spend more than $279 billion on software. About 35 percent of that ($98 billion) will originate outside the firm, either from enterprise software vendors selling firmwide applications or individual application service providers leasing or selling software modules. Another 4 percent ($11 billion) will be provided by SaaS vendors as an online cloud-based service.</a:t>
            </a:r>
            <a:endParaRPr/>
          </a:p>
        </p:txBody>
      </p:sp>
      <p:sp>
        <p:nvSpPr>
          <p:cNvPr id="655" name="Google Shape;655;p42"/>
          <p:cNvSpPr txBox="1"/>
          <p:nvPr>
            <p:ph idx="1" type="body"/>
          </p:nvPr>
        </p:nvSpPr>
        <p:spPr>
          <a:xfrm>
            <a:off x="533400" y="5486400"/>
            <a:ext cx="1066800" cy="22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1" i="0" lang="en-US" sz="1200" u="none">
                <a:solidFill>
                  <a:schemeClr val="dk1"/>
                </a:solidFill>
                <a:latin typeface="Times New Roman"/>
                <a:ea typeface="Times New Roman"/>
                <a:cs typeface="Times New Roman"/>
                <a:sym typeface="Times New Roman"/>
              </a:rPr>
              <a:t>Figure 5-12</a:t>
            </a:r>
            <a:endParaRPr/>
          </a:p>
        </p:txBody>
      </p:sp>
      <p:sp>
        <p:nvSpPr>
          <p:cNvPr id="656" name="Google Shape;656;p42"/>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9F0F10"/>
              </a:buClr>
              <a:buSzPts val="2000"/>
              <a:buNone/>
            </a:pPr>
            <a:r>
              <a:rPr b="1" i="1" lang="en-US" sz="2000" u="none">
                <a:solidFill>
                  <a:srgbClr val="9F0F10"/>
                </a:solidFill>
                <a:latin typeface="Calibri"/>
                <a:ea typeface="Calibri"/>
                <a:cs typeface="Calibri"/>
                <a:sym typeface="Calibri"/>
              </a:rPr>
              <a:t>CHANGING SOURCES OF FIRM SOFTWARE</a:t>
            </a:r>
            <a:endParaRPr/>
          </a:p>
        </p:txBody>
      </p:sp>
      <p:pic>
        <p:nvPicPr>
          <p:cNvPr id="657" name="Google Shape;657;p42"/>
          <p:cNvPicPr preferRelativeResize="0"/>
          <p:nvPr>
            <p:ph idx="1" type="body"/>
          </p:nvPr>
        </p:nvPicPr>
        <p:blipFill rotWithShape="1">
          <a:blip r:embed="rId3">
            <a:alphaModFix/>
          </a:blip>
          <a:srcRect b="0" l="0" r="0" t="0"/>
          <a:stretch/>
        </p:blipFill>
        <p:spPr>
          <a:xfrm>
            <a:off x="1485900" y="1724025"/>
            <a:ext cx="6065837" cy="3452812"/>
          </a:xfrm>
          <a:prstGeom prst="rect">
            <a:avLst/>
          </a:prstGeom>
          <a:noFill/>
          <a:ln>
            <a:noFill/>
          </a:ln>
        </p:spPr>
      </p:pic>
    </p:spTree>
  </p:cSld>
  <p:clrMapOvr>
    <a:masterClrMapping/>
  </p:clrMapOvr>
  <p:transition spd="slow">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43"/>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Software outsourcing and cloud services (cont.)</a:t>
            </a:r>
            <a:endParaRPr/>
          </a:p>
          <a:p>
            <a:pPr indent="-285750" lvl="1" marL="742950" marR="0" rtl="0" algn="l">
              <a:lnSpc>
                <a:spcPct val="90000"/>
              </a:lnSpc>
              <a:spcBef>
                <a:spcPts val="12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Mashups</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Combinations of two or more online applications, such as combining mapping software (Google Maps) with local content</a:t>
            </a:r>
            <a:endParaRPr/>
          </a:p>
          <a:p>
            <a:pPr indent="-285750" lvl="1" marL="742950" marR="0" rtl="0" algn="l">
              <a:lnSpc>
                <a:spcPct val="90000"/>
              </a:lnSpc>
              <a:spcBef>
                <a:spcPts val="8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Apps</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Small pieces of software that run on the Internet, on your computer, or on your cell phone </a:t>
            </a:r>
            <a:endParaRPr/>
          </a:p>
          <a:p>
            <a:pPr indent="-228600" lvl="3" marL="1600200" marR="0" rtl="0" algn="l">
              <a:lnSpc>
                <a:spcPct val="100000"/>
              </a:lnSpc>
              <a:spcBef>
                <a:spcPts val="6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iPhone, Android</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Generally delivered over the Internet</a:t>
            </a:r>
            <a:endParaRPr b="0" i="0" sz="2400" u="none" cap="none" strike="noStrike">
              <a:solidFill>
                <a:schemeClr val="dk1"/>
              </a:solidFill>
              <a:latin typeface="Calibri"/>
              <a:ea typeface="Calibri"/>
              <a:cs typeface="Calibri"/>
              <a:sym typeface="Calibri"/>
            </a:endParaRPr>
          </a:p>
          <a:p>
            <a:pPr indent="-190500" lvl="0" marL="342900" marR="0" rtl="0" algn="l">
              <a:spcBef>
                <a:spcPts val="880"/>
              </a:spcBef>
              <a:spcAft>
                <a:spcPts val="0"/>
              </a:spcAft>
              <a:buClr>
                <a:schemeClr val="dk1"/>
              </a:buClr>
              <a:buSzPts val="2400"/>
              <a:buFont typeface="Times New Roman"/>
              <a:buNone/>
            </a:pPr>
            <a:r>
              <a:t/>
            </a:r>
            <a:endParaRPr b="0" i="0" sz="2400" u="none" cap="none" strike="noStrike">
              <a:solidFill>
                <a:schemeClr val="dk1"/>
              </a:solidFill>
              <a:latin typeface="Calibri"/>
              <a:ea typeface="Calibri"/>
              <a:cs typeface="Calibri"/>
              <a:sym typeface="Calibri"/>
            </a:endParaRPr>
          </a:p>
        </p:txBody>
      </p:sp>
      <p:sp>
        <p:nvSpPr>
          <p:cNvPr id="664" name="Google Shape;664;p43"/>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Contemporary Software Platform Trends</a:t>
            </a:r>
            <a:endParaRPr/>
          </a:p>
        </p:txBody>
      </p:sp>
    </p:spTree>
  </p:cSld>
  <p:clrMapOvr>
    <a:masterClrMapping/>
  </p:clrMapOvr>
  <p:transition spd="slow">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44"/>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Dealing with platform and infrastructure change</a:t>
            </a:r>
            <a:endParaRPr/>
          </a:p>
          <a:p>
            <a:pPr indent="-285750" lvl="1" marL="742950" marR="0" rtl="0" algn="l">
              <a:lnSpc>
                <a:spcPct val="90000"/>
              </a:lnSpc>
              <a:spcBef>
                <a:spcPts val="12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As firms shrink or grow, IT needs to be flexible and scalable</a:t>
            </a:r>
            <a:endParaRPr/>
          </a:p>
          <a:p>
            <a:pPr indent="-285750" lvl="1" marL="742950" marR="0" rtl="0" algn="l">
              <a:lnSpc>
                <a:spcPct val="90000"/>
              </a:lnSpc>
              <a:spcBef>
                <a:spcPts val="10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Scalability: </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Ability to expand to serve larger number of users</a:t>
            </a:r>
            <a:endParaRPr/>
          </a:p>
          <a:p>
            <a:pPr indent="-285750" lvl="1" marL="742950" marR="0" rtl="0" algn="l">
              <a:lnSpc>
                <a:spcPct val="90000"/>
              </a:lnSpc>
              <a:spcBef>
                <a:spcPts val="8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For mobile computing and cloud computing </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New policies and procedures for managing these new platforms</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Contractual agreements with firms running clouds and distributing software required</a:t>
            </a:r>
            <a:endParaRPr/>
          </a:p>
          <a:p>
            <a:pPr indent="-190500" lvl="0" marL="342900" marR="0" rtl="0" algn="l">
              <a:spcBef>
                <a:spcPts val="880"/>
              </a:spcBef>
              <a:spcAft>
                <a:spcPts val="0"/>
              </a:spcAft>
              <a:buClr>
                <a:schemeClr val="dk1"/>
              </a:buClr>
              <a:buSzPts val="2400"/>
              <a:buFont typeface="Times New Roman"/>
              <a:buNone/>
            </a:pPr>
            <a:r>
              <a:t/>
            </a:r>
            <a:endParaRPr b="0" i="0" sz="2400" u="none" cap="none" strike="noStrike">
              <a:solidFill>
                <a:schemeClr val="dk1"/>
              </a:solidFill>
              <a:latin typeface="Calibri"/>
              <a:ea typeface="Calibri"/>
              <a:cs typeface="Calibri"/>
              <a:sym typeface="Calibri"/>
            </a:endParaRPr>
          </a:p>
        </p:txBody>
      </p:sp>
      <p:sp>
        <p:nvSpPr>
          <p:cNvPr id="671" name="Google Shape;671;p44"/>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Management Issues</a:t>
            </a:r>
            <a:endParaRPr/>
          </a:p>
        </p:txBody>
      </p:sp>
    </p:spTree>
  </p:cSld>
  <p:clrMapOvr>
    <a:masterClrMapping/>
  </p:clrMapOvr>
  <p:transition spd="slow">
    <p:fade/>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45"/>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Arial"/>
              <a:buChar char="•"/>
            </a:pPr>
            <a:r>
              <a:rPr b="1" i="0" lang="en-US" sz="3200" u="none">
                <a:solidFill>
                  <a:srgbClr val="0D0D0D"/>
                </a:solidFill>
                <a:latin typeface="Arial"/>
                <a:ea typeface="Arial"/>
                <a:cs typeface="Arial"/>
                <a:sym typeface="Arial"/>
              </a:rPr>
              <a:t>Management and governance</a:t>
            </a:r>
            <a:endParaRPr/>
          </a:p>
          <a:p>
            <a:pPr indent="-285750" lvl="1" marL="742950" marR="0" rtl="0" algn="l">
              <a:lnSpc>
                <a:spcPct val="90000"/>
              </a:lnSpc>
              <a:spcBef>
                <a:spcPts val="120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Who controls IT infrastructure?</a:t>
            </a:r>
            <a:endParaRPr/>
          </a:p>
          <a:p>
            <a:pPr indent="-285750" lvl="1" marL="742950" marR="0" rtl="0" algn="l">
              <a:lnSpc>
                <a:spcPct val="90000"/>
              </a:lnSpc>
              <a:spcBef>
                <a:spcPts val="100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How should IT department be organized?</a:t>
            </a:r>
            <a:endParaRPr/>
          </a:p>
          <a:p>
            <a:pPr indent="-228600" lvl="2" marL="1143000" marR="0" rtl="0" algn="l">
              <a:lnSpc>
                <a:spcPct val="90000"/>
              </a:lnSpc>
              <a:spcBef>
                <a:spcPts val="8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Centralized</a:t>
            </a:r>
            <a:endParaRPr/>
          </a:p>
          <a:p>
            <a:pPr indent="-228600" lvl="3" marL="1600200" marR="0" rtl="0" algn="l">
              <a:lnSpc>
                <a:spcPct val="100000"/>
              </a:lnSpc>
              <a:spcBef>
                <a:spcPts val="6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Central IT department makes decisions</a:t>
            </a:r>
            <a:endParaRPr/>
          </a:p>
          <a:p>
            <a:pPr indent="-228600" lvl="2" marL="1143000"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Decentralized</a:t>
            </a:r>
            <a:endParaRPr/>
          </a:p>
          <a:p>
            <a:pPr indent="-228600" lvl="3" marL="1600200" marR="0" rtl="0" algn="l">
              <a:lnSpc>
                <a:spcPct val="100000"/>
              </a:lnSpc>
              <a:spcBef>
                <a:spcPts val="6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Business unit IT departments make own decisions</a:t>
            </a:r>
            <a:endParaRPr/>
          </a:p>
          <a:p>
            <a:pPr indent="-285750" lvl="1" marL="742950" marR="0" rtl="0" algn="l">
              <a:lnSpc>
                <a:spcPct val="90000"/>
              </a:lnSpc>
              <a:spcBef>
                <a:spcPts val="80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How are costs allocated between divisions, departments?</a:t>
            </a:r>
            <a:endParaRPr/>
          </a:p>
          <a:p>
            <a:pPr indent="-165100" lvl="0" marL="342900" marR="0" rtl="0" algn="l">
              <a:spcBef>
                <a:spcPts val="1160"/>
              </a:spcBef>
              <a:spcAft>
                <a:spcPts val="0"/>
              </a:spcAft>
              <a:buClr>
                <a:schemeClr val="dk1"/>
              </a:buClr>
              <a:buSzPts val="2800"/>
              <a:buFont typeface="Times New Roman"/>
              <a:buNone/>
            </a:pPr>
            <a:r>
              <a:t/>
            </a:r>
            <a:endParaRPr b="1" i="0" sz="2800" u="none" cap="none" strike="noStrike">
              <a:solidFill>
                <a:schemeClr val="dk1"/>
              </a:solidFill>
              <a:latin typeface="Arial"/>
              <a:ea typeface="Arial"/>
              <a:cs typeface="Arial"/>
              <a:sym typeface="Arial"/>
            </a:endParaRPr>
          </a:p>
        </p:txBody>
      </p:sp>
      <p:sp>
        <p:nvSpPr>
          <p:cNvPr id="678" name="Google Shape;678;p45"/>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Management Issues</a:t>
            </a:r>
            <a:endParaRPr/>
          </a:p>
        </p:txBody>
      </p:sp>
    </p:spTree>
  </p:cSld>
  <p:clrMapOvr>
    <a:masterClrMapping/>
  </p:clrMapOvr>
  <p:transition spd="slow">
    <p:fade/>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46"/>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2800"/>
              <a:buFont typeface="Calibri"/>
              <a:buChar char="•"/>
            </a:pPr>
            <a:r>
              <a:rPr b="1" i="0" lang="en-US" sz="2800" u="none">
                <a:solidFill>
                  <a:srgbClr val="0D0D0D"/>
                </a:solidFill>
                <a:latin typeface="Calibri"/>
                <a:ea typeface="Calibri"/>
                <a:cs typeface="Calibri"/>
                <a:sym typeface="Calibri"/>
              </a:rPr>
              <a:t>Making wise infrastructure investments</a:t>
            </a:r>
            <a:endParaRPr/>
          </a:p>
          <a:p>
            <a:pPr indent="-285750" lvl="1" marL="742950" marR="0" rtl="0" algn="l">
              <a:lnSpc>
                <a:spcPct val="90000"/>
              </a:lnSpc>
              <a:spcBef>
                <a:spcPts val="12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Amount to spend on IT is complex question</a:t>
            </a:r>
            <a:endParaRPr/>
          </a:p>
          <a:p>
            <a:pPr indent="-228600" lvl="2" marL="1143000" marR="0" rtl="0" algn="l">
              <a:lnSpc>
                <a:spcPct val="90000"/>
              </a:lnSpc>
              <a:spcBef>
                <a:spcPts val="8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Rent vs. buy, cloud computing</a:t>
            </a:r>
            <a:endParaRPr/>
          </a:p>
          <a:p>
            <a:pPr indent="-228600" lvl="2" marL="1143000" marR="0" rtl="0" algn="l">
              <a:lnSpc>
                <a:spcPct val="90000"/>
              </a:lnSpc>
              <a:spcBef>
                <a:spcPts val="6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Outsourcing</a:t>
            </a:r>
            <a:endParaRPr/>
          </a:p>
          <a:p>
            <a:pPr indent="-285750" lvl="1" marL="742950" marR="0" rtl="0" algn="l">
              <a:lnSpc>
                <a:spcPct val="90000"/>
              </a:lnSpc>
              <a:spcBef>
                <a:spcPts val="8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Total cost of ownership (TCO) model </a:t>
            </a:r>
            <a:endParaRPr/>
          </a:p>
          <a:p>
            <a:pPr indent="-228600" lvl="2" marL="1143000" marR="0" rtl="0" algn="l">
              <a:lnSpc>
                <a:spcPct val="90000"/>
              </a:lnSpc>
              <a:spcBef>
                <a:spcPts val="8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Analyzes direct and indirect costs</a:t>
            </a:r>
            <a:endParaRPr/>
          </a:p>
          <a:p>
            <a:pPr indent="-228600" lvl="2" marL="1143000" marR="0" rtl="0" algn="l">
              <a:lnSpc>
                <a:spcPct val="90000"/>
              </a:lnSpc>
              <a:spcBef>
                <a:spcPts val="6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Hardware, software account for only about 20% of TCO</a:t>
            </a:r>
            <a:endParaRPr/>
          </a:p>
          <a:p>
            <a:pPr indent="-228600" lvl="2" marL="1143000" marR="0" rtl="0" algn="l">
              <a:lnSpc>
                <a:spcPct val="90000"/>
              </a:lnSpc>
              <a:spcBef>
                <a:spcPts val="6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Other costs: Installation, training, support, maintenance, infrastructure, downtime, space, and energy</a:t>
            </a:r>
            <a:endParaRPr/>
          </a:p>
          <a:p>
            <a:pPr indent="-285750" lvl="1" marL="742950" marR="0" rtl="0" algn="l">
              <a:lnSpc>
                <a:spcPct val="90000"/>
              </a:lnSpc>
              <a:spcBef>
                <a:spcPts val="8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TCO can be reduced</a:t>
            </a:r>
            <a:endParaRPr/>
          </a:p>
          <a:p>
            <a:pPr indent="-228600" lvl="2" marL="1143000" marR="0" rtl="0" algn="l">
              <a:lnSpc>
                <a:spcPct val="90000"/>
              </a:lnSpc>
              <a:spcBef>
                <a:spcPts val="8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Use of cloud services, greater centralization and standardization of hardware and software resources</a:t>
            </a:r>
            <a:endParaRPr/>
          </a:p>
          <a:p>
            <a:pPr indent="-215900" lvl="0" marL="342900" marR="0" rtl="0" algn="l">
              <a:spcBef>
                <a:spcPts val="800"/>
              </a:spcBef>
              <a:spcAft>
                <a:spcPts val="0"/>
              </a:spcAft>
              <a:buClr>
                <a:schemeClr val="dk1"/>
              </a:buClr>
              <a:buSzPts val="2000"/>
              <a:buFont typeface="Times New Roman"/>
              <a:buNone/>
            </a:pPr>
            <a:r>
              <a:t/>
            </a:r>
            <a:endParaRPr b="0" i="0" sz="2000" u="none" cap="none" strike="noStrike">
              <a:solidFill>
                <a:schemeClr val="dk1"/>
              </a:solidFill>
              <a:latin typeface="Calibri"/>
              <a:ea typeface="Calibri"/>
              <a:cs typeface="Calibri"/>
              <a:sym typeface="Calibri"/>
            </a:endParaRPr>
          </a:p>
        </p:txBody>
      </p:sp>
      <p:sp>
        <p:nvSpPr>
          <p:cNvPr id="685" name="Google Shape;685;p46"/>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Management Issues</a:t>
            </a:r>
            <a:endParaRPr/>
          </a:p>
        </p:txBody>
      </p:sp>
    </p:spTree>
  </p:cSld>
  <p:clrMapOvr>
    <a:masterClrMapping/>
  </p:clrMapOvr>
  <p:transition spd="slow">
    <p:fade/>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47"/>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Competitive forces model for IT infrastructure investment</a:t>
            </a:r>
            <a:endParaRPr/>
          </a:p>
          <a:p>
            <a:pPr indent="-514350" lvl="1" marL="971550" marR="0" rtl="0" algn="l">
              <a:lnSpc>
                <a:spcPct val="90000"/>
              </a:lnSpc>
              <a:spcBef>
                <a:spcPts val="1200"/>
              </a:spcBef>
              <a:spcAft>
                <a:spcPts val="0"/>
              </a:spcAft>
              <a:buClr>
                <a:schemeClr val="dk1"/>
              </a:buClr>
              <a:buSzPts val="2800"/>
              <a:buFont typeface="Times New Roman"/>
              <a:buAutoNum type="arabicPeriod"/>
            </a:pPr>
            <a:r>
              <a:rPr b="1" i="0" lang="en-US" sz="2800" u="none" cap="none" strike="noStrike">
                <a:solidFill>
                  <a:schemeClr val="dk1"/>
                </a:solidFill>
                <a:latin typeface="Calibri"/>
                <a:ea typeface="Calibri"/>
                <a:cs typeface="Calibri"/>
                <a:sym typeface="Calibri"/>
              </a:rPr>
              <a:t>Market demand for firm’s services</a:t>
            </a:r>
            <a:endParaRPr/>
          </a:p>
          <a:p>
            <a:pPr indent="-514350" lvl="1" marL="971550" marR="0" rtl="0" algn="l">
              <a:lnSpc>
                <a:spcPct val="90000"/>
              </a:lnSpc>
              <a:spcBef>
                <a:spcPts val="1000"/>
              </a:spcBef>
              <a:spcAft>
                <a:spcPts val="0"/>
              </a:spcAft>
              <a:buClr>
                <a:schemeClr val="dk1"/>
              </a:buClr>
              <a:buSzPts val="2800"/>
              <a:buFont typeface="Times New Roman"/>
              <a:buAutoNum type="arabicPeriod"/>
            </a:pPr>
            <a:r>
              <a:rPr b="1" i="0" lang="en-US" sz="2800" u="none" cap="none" strike="noStrike">
                <a:solidFill>
                  <a:schemeClr val="dk1"/>
                </a:solidFill>
                <a:latin typeface="Calibri"/>
                <a:ea typeface="Calibri"/>
                <a:cs typeface="Calibri"/>
                <a:sym typeface="Calibri"/>
              </a:rPr>
              <a:t>Firm’s business strategy</a:t>
            </a:r>
            <a:endParaRPr/>
          </a:p>
          <a:p>
            <a:pPr indent="-514350" lvl="1" marL="971550" marR="0" rtl="0" algn="l">
              <a:lnSpc>
                <a:spcPct val="90000"/>
              </a:lnSpc>
              <a:spcBef>
                <a:spcPts val="1000"/>
              </a:spcBef>
              <a:spcAft>
                <a:spcPts val="0"/>
              </a:spcAft>
              <a:buClr>
                <a:schemeClr val="dk1"/>
              </a:buClr>
              <a:buSzPts val="2800"/>
              <a:buFont typeface="Times New Roman"/>
              <a:buAutoNum type="arabicPeriod"/>
            </a:pPr>
            <a:r>
              <a:rPr b="1" i="0" lang="en-US" sz="2800" u="none" cap="none" strike="noStrike">
                <a:solidFill>
                  <a:schemeClr val="dk1"/>
                </a:solidFill>
                <a:latin typeface="Calibri"/>
                <a:ea typeface="Calibri"/>
                <a:cs typeface="Calibri"/>
                <a:sym typeface="Calibri"/>
              </a:rPr>
              <a:t>Firm’s IT strategy, infrastructure, and cost</a:t>
            </a:r>
            <a:endParaRPr/>
          </a:p>
          <a:p>
            <a:pPr indent="-514350" lvl="1" marL="971550" marR="0" rtl="0" algn="l">
              <a:lnSpc>
                <a:spcPct val="90000"/>
              </a:lnSpc>
              <a:spcBef>
                <a:spcPts val="1000"/>
              </a:spcBef>
              <a:spcAft>
                <a:spcPts val="0"/>
              </a:spcAft>
              <a:buClr>
                <a:schemeClr val="dk1"/>
              </a:buClr>
              <a:buSzPts val="2800"/>
              <a:buFont typeface="Times New Roman"/>
              <a:buAutoNum type="arabicPeriod"/>
            </a:pPr>
            <a:r>
              <a:rPr b="1" i="0" lang="en-US" sz="2800" u="none" cap="none" strike="noStrike">
                <a:solidFill>
                  <a:schemeClr val="dk1"/>
                </a:solidFill>
                <a:latin typeface="Calibri"/>
                <a:ea typeface="Calibri"/>
                <a:cs typeface="Calibri"/>
                <a:sym typeface="Calibri"/>
              </a:rPr>
              <a:t>Information technology assessment</a:t>
            </a:r>
            <a:endParaRPr/>
          </a:p>
          <a:p>
            <a:pPr indent="-514350" lvl="1" marL="971550" marR="0" rtl="0" algn="l">
              <a:lnSpc>
                <a:spcPct val="90000"/>
              </a:lnSpc>
              <a:spcBef>
                <a:spcPts val="1000"/>
              </a:spcBef>
              <a:spcAft>
                <a:spcPts val="0"/>
              </a:spcAft>
              <a:buClr>
                <a:schemeClr val="dk1"/>
              </a:buClr>
              <a:buSzPts val="2800"/>
              <a:buFont typeface="Times New Roman"/>
              <a:buAutoNum type="arabicPeriod"/>
            </a:pPr>
            <a:r>
              <a:rPr b="1" i="0" lang="en-US" sz="2800" u="none" cap="none" strike="noStrike">
                <a:solidFill>
                  <a:schemeClr val="dk1"/>
                </a:solidFill>
                <a:latin typeface="Calibri"/>
                <a:ea typeface="Calibri"/>
                <a:cs typeface="Calibri"/>
                <a:sym typeface="Calibri"/>
              </a:rPr>
              <a:t>Competitor firm services</a:t>
            </a:r>
            <a:endParaRPr/>
          </a:p>
          <a:p>
            <a:pPr indent="-514350" lvl="1" marL="971550" marR="0" rtl="0" algn="l">
              <a:lnSpc>
                <a:spcPct val="90000"/>
              </a:lnSpc>
              <a:spcBef>
                <a:spcPts val="1000"/>
              </a:spcBef>
              <a:spcAft>
                <a:spcPts val="0"/>
              </a:spcAft>
              <a:buClr>
                <a:schemeClr val="dk1"/>
              </a:buClr>
              <a:buSzPts val="2800"/>
              <a:buFont typeface="Times New Roman"/>
              <a:buAutoNum type="arabicPeriod"/>
            </a:pPr>
            <a:r>
              <a:rPr b="1" i="0" lang="en-US" sz="2800" u="none" cap="none" strike="noStrike">
                <a:solidFill>
                  <a:schemeClr val="dk1"/>
                </a:solidFill>
                <a:latin typeface="Calibri"/>
                <a:ea typeface="Calibri"/>
                <a:cs typeface="Calibri"/>
                <a:sym typeface="Calibri"/>
              </a:rPr>
              <a:t>Competitor firm IT infrastructure investments</a:t>
            </a:r>
            <a:endParaRPr/>
          </a:p>
          <a:p>
            <a:pPr indent="-139700" lvl="0" marL="342900" marR="0" rtl="0" algn="l">
              <a:lnSpc>
                <a:spcPct val="90000"/>
              </a:lnSpc>
              <a:spcBef>
                <a:spcPts val="1400"/>
              </a:spcBef>
              <a:spcAft>
                <a:spcPts val="0"/>
              </a:spcAft>
              <a:buClr>
                <a:schemeClr val="dk1"/>
              </a:buClr>
              <a:buSzPts val="3200"/>
              <a:buFont typeface="Times New Roman"/>
              <a:buNone/>
            </a:pPr>
            <a:r>
              <a:t/>
            </a:r>
            <a:endParaRPr b="1" i="0" sz="3200" u="none">
              <a:solidFill>
                <a:srgbClr val="0D0D0D"/>
              </a:solidFill>
              <a:latin typeface="Calibri"/>
              <a:ea typeface="Calibri"/>
              <a:cs typeface="Calibri"/>
              <a:sym typeface="Calibri"/>
            </a:endParaRPr>
          </a:p>
          <a:p>
            <a:pPr indent="-139700" lvl="0" marL="342900" marR="0" rtl="0" algn="l">
              <a:spcBef>
                <a:spcPts val="1440"/>
              </a:spcBef>
              <a:spcAft>
                <a:spcPts val="0"/>
              </a:spcAft>
              <a:buClr>
                <a:schemeClr val="dk1"/>
              </a:buClr>
              <a:buSzPts val="3200"/>
              <a:buFont typeface="Times New Roman"/>
              <a:buNone/>
            </a:pPr>
            <a:r>
              <a:t/>
            </a:r>
            <a:endParaRPr b="1" i="0" sz="3200" u="none">
              <a:solidFill>
                <a:srgbClr val="0D0D0D"/>
              </a:solidFill>
              <a:latin typeface="Calibri"/>
              <a:ea typeface="Calibri"/>
              <a:cs typeface="Calibri"/>
              <a:sym typeface="Calibri"/>
            </a:endParaRPr>
          </a:p>
        </p:txBody>
      </p:sp>
      <p:sp>
        <p:nvSpPr>
          <p:cNvPr id="692" name="Google Shape;692;p47"/>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Management Issues</a:t>
            </a:r>
            <a:endParaRPr/>
          </a:p>
        </p:txBody>
      </p:sp>
    </p:spTree>
  </p:cSld>
  <p:clrMapOvr>
    <a:masterClrMapping/>
  </p:clrMapOvr>
  <p:transition spd="slow">
    <p:fade/>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48"/>
          <p:cNvSpPr txBox="1"/>
          <p:nvPr>
            <p:ph idx="1" type="body"/>
          </p:nvPr>
        </p:nvSpPr>
        <p:spPr>
          <a:xfrm>
            <a:off x="1676400" y="6019800"/>
            <a:ext cx="7010400" cy="838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0" i="0" lang="en-US" sz="1200" u="none">
                <a:solidFill>
                  <a:schemeClr val="dk1"/>
                </a:solidFill>
                <a:latin typeface="Times New Roman"/>
                <a:ea typeface="Times New Roman"/>
                <a:cs typeface="Times New Roman"/>
                <a:sym typeface="Times New Roman"/>
              </a:rPr>
              <a:t>There are six factors you can use to answer the question, “How much should our firm spend on IT infrastructure?”</a:t>
            </a:r>
            <a:endParaRPr/>
          </a:p>
          <a:p>
            <a:pPr indent="0" lvl="0" marL="0" rtl="0" algn="l">
              <a:spcBef>
                <a:spcPts val="24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p:txBody>
      </p:sp>
      <p:sp>
        <p:nvSpPr>
          <p:cNvPr id="699" name="Google Shape;699;p48"/>
          <p:cNvSpPr txBox="1"/>
          <p:nvPr>
            <p:ph idx="1" type="body"/>
          </p:nvPr>
        </p:nvSpPr>
        <p:spPr>
          <a:xfrm>
            <a:off x="533400" y="6019800"/>
            <a:ext cx="1143000" cy="22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1" i="0" lang="en-US" sz="1200" u="none">
                <a:solidFill>
                  <a:schemeClr val="dk1"/>
                </a:solidFill>
                <a:latin typeface="Times New Roman"/>
                <a:ea typeface="Times New Roman"/>
                <a:cs typeface="Times New Roman"/>
                <a:sym typeface="Times New Roman"/>
              </a:rPr>
              <a:t>FIGURE  5-12</a:t>
            </a:r>
            <a:endParaRPr/>
          </a:p>
          <a:p>
            <a:pPr indent="0" lvl="0" marL="0" rtl="0" algn="l">
              <a:spcBef>
                <a:spcPts val="240"/>
              </a:spcBef>
              <a:spcAft>
                <a:spcPts val="0"/>
              </a:spcAft>
              <a:buClr>
                <a:schemeClr val="dk1"/>
              </a:buClr>
              <a:buSzPts val="1200"/>
              <a:buFont typeface="Arial"/>
              <a:buNone/>
            </a:pPr>
            <a:r>
              <a:t/>
            </a:r>
            <a:endParaRPr b="1" i="0" sz="1200" u="none">
              <a:solidFill>
                <a:schemeClr val="dk1"/>
              </a:solidFill>
              <a:latin typeface="Times New Roman"/>
              <a:ea typeface="Times New Roman"/>
              <a:cs typeface="Times New Roman"/>
              <a:sym typeface="Times New Roman"/>
            </a:endParaRPr>
          </a:p>
        </p:txBody>
      </p:sp>
      <p:sp>
        <p:nvSpPr>
          <p:cNvPr id="700" name="Google Shape;700;p48"/>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9F0F10"/>
              </a:buClr>
              <a:buSzPts val="2000"/>
              <a:buNone/>
            </a:pPr>
            <a:r>
              <a:rPr b="1" i="1" lang="en-US" sz="2000" u="none">
                <a:solidFill>
                  <a:srgbClr val="9F0F10"/>
                </a:solidFill>
                <a:latin typeface="Calibri"/>
                <a:ea typeface="Calibri"/>
                <a:cs typeface="Calibri"/>
                <a:sym typeface="Calibri"/>
              </a:rPr>
              <a:t>COMPETITIVE FORCES MODEL FOR IT INFRASTRUCTURE</a:t>
            </a:r>
            <a:endParaRPr/>
          </a:p>
          <a:p>
            <a:pPr indent="0" lvl="0" marL="0" rtl="0" algn="l">
              <a:spcBef>
                <a:spcPts val="400"/>
              </a:spcBef>
              <a:spcAft>
                <a:spcPts val="0"/>
              </a:spcAft>
              <a:buClr>
                <a:schemeClr val="dk1"/>
              </a:buClr>
              <a:buSzPts val="2000"/>
              <a:buFont typeface="Arial"/>
              <a:buNone/>
            </a:pPr>
            <a:r>
              <a:t/>
            </a:r>
            <a:endParaRPr b="1" i="1" sz="2000" u="none">
              <a:solidFill>
                <a:srgbClr val="9F0F10"/>
              </a:solidFill>
              <a:latin typeface="Calibri"/>
              <a:ea typeface="Calibri"/>
              <a:cs typeface="Calibri"/>
              <a:sym typeface="Calibri"/>
            </a:endParaRPr>
          </a:p>
        </p:txBody>
      </p:sp>
      <p:pic>
        <p:nvPicPr>
          <p:cNvPr descr="Fig-5-01.png" id="701" name="Google Shape;701;p48"/>
          <p:cNvPicPr preferRelativeResize="0"/>
          <p:nvPr>
            <p:ph idx="1" type="body"/>
          </p:nvPr>
        </p:nvPicPr>
        <p:blipFill rotWithShape="1">
          <a:blip r:embed="rId3">
            <a:alphaModFix/>
          </a:blip>
          <a:srcRect b="0" l="0" r="0" t="0"/>
          <a:stretch/>
        </p:blipFill>
        <p:spPr>
          <a:xfrm>
            <a:off x="1333500" y="1752600"/>
            <a:ext cx="6324600" cy="4168775"/>
          </a:xfrm>
          <a:prstGeom prst="rect">
            <a:avLst/>
          </a:prstGeom>
          <a:noFill/>
          <a:ln>
            <a:noFill/>
          </a:ln>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
          <p:cNvSpPr txBox="1"/>
          <p:nvPr>
            <p:ph idx="1" type="body"/>
          </p:nvPr>
        </p:nvSpPr>
        <p:spPr>
          <a:xfrm>
            <a:off x="1676400" y="5638800"/>
            <a:ext cx="7010400" cy="838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0" i="0" lang="en-US" sz="1200" u="none">
                <a:solidFill>
                  <a:schemeClr val="dk1"/>
                </a:solidFill>
                <a:latin typeface="Times New Roman"/>
                <a:ea typeface="Times New Roman"/>
                <a:cs typeface="Times New Roman"/>
                <a:sym typeface="Times New Roman"/>
              </a:rPr>
              <a:t>The services a firm is capable of providing to its customers, suppliers, and employees are a direct function of its IT infrastructure. Ideally, this infrastructure should support the firm’s business and information systems strategy. New information technologies have a powerful impact on business and IT strategies, as well as the services that can be provided to customers.</a:t>
            </a:r>
            <a:endParaRPr/>
          </a:p>
          <a:p>
            <a:pPr indent="0" lvl="0" marL="0" rtl="0" algn="l">
              <a:spcBef>
                <a:spcPts val="24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p:txBody>
      </p:sp>
      <p:sp>
        <p:nvSpPr>
          <p:cNvPr id="367" name="Google Shape;367;p5"/>
          <p:cNvSpPr txBox="1"/>
          <p:nvPr>
            <p:ph idx="1" type="body"/>
          </p:nvPr>
        </p:nvSpPr>
        <p:spPr>
          <a:xfrm>
            <a:off x="533400" y="5638800"/>
            <a:ext cx="1066800" cy="22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1" i="0" lang="en-US" sz="1200" u="none">
                <a:solidFill>
                  <a:schemeClr val="dk1"/>
                </a:solidFill>
                <a:latin typeface="Times New Roman"/>
                <a:ea typeface="Times New Roman"/>
                <a:cs typeface="Times New Roman"/>
                <a:sym typeface="Times New Roman"/>
              </a:rPr>
              <a:t>FIGURE 5-1</a:t>
            </a:r>
            <a:endParaRPr/>
          </a:p>
          <a:p>
            <a:pPr indent="0" lvl="0" marL="0" rtl="0" algn="l">
              <a:spcBef>
                <a:spcPts val="240"/>
              </a:spcBef>
              <a:spcAft>
                <a:spcPts val="0"/>
              </a:spcAft>
              <a:buClr>
                <a:schemeClr val="dk1"/>
              </a:buClr>
              <a:buSzPts val="1200"/>
              <a:buFont typeface="Arial"/>
              <a:buNone/>
            </a:pPr>
            <a:r>
              <a:t/>
            </a:r>
            <a:endParaRPr b="1" i="0" sz="1200" u="none">
              <a:solidFill>
                <a:schemeClr val="dk1"/>
              </a:solidFill>
              <a:latin typeface="Times New Roman"/>
              <a:ea typeface="Times New Roman"/>
              <a:cs typeface="Times New Roman"/>
              <a:sym typeface="Times New Roman"/>
            </a:endParaRPr>
          </a:p>
        </p:txBody>
      </p:sp>
      <p:sp>
        <p:nvSpPr>
          <p:cNvPr id="368" name="Google Shape;368;p5"/>
          <p:cNvSpPr txBox="1"/>
          <p:nvPr>
            <p:ph idx="1" type="body"/>
          </p:nvPr>
        </p:nvSpPr>
        <p:spPr>
          <a:xfrm>
            <a:off x="1066800" y="990600"/>
            <a:ext cx="79248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9F0F10"/>
              </a:buClr>
              <a:buSzPts val="1600"/>
              <a:buNone/>
            </a:pPr>
            <a:r>
              <a:rPr b="1" i="1" lang="en-US" sz="1600" u="none">
                <a:solidFill>
                  <a:srgbClr val="9F0F10"/>
                </a:solidFill>
                <a:latin typeface="Calibri"/>
                <a:ea typeface="Calibri"/>
                <a:cs typeface="Calibri"/>
                <a:sym typeface="Calibri"/>
              </a:rPr>
              <a:t>CONNECTION BETWEEN THE FIRM, IT INFRASTRUCTURE, AND BUSINESS CAPABILITIES</a:t>
            </a:r>
            <a:endParaRPr/>
          </a:p>
        </p:txBody>
      </p:sp>
      <p:pic>
        <p:nvPicPr>
          <p:cNvPr descr="Fig-5-01.png" id="369" name="Google Shape;369;p5"/>
          <p:cNvPicPr preferRelativeResize="0"/>
          <p:nvPr>
            <p:ph idx="1" type="body"/>
          </p:nvPr>
        </p:nvPicPr>
        <p:blipFill rotWithShape="1">
          <a:blip r:embed="rId3">
            <a:alphaModFix/>
          </a:blip>
          <a:srcRect b="0" l="0" r="0" t="0"/>
          <a:stretch/>
        </p:blipFill>
        <p:spPr>
          <a:xfrm>
            <a:off x="1295400" y="1676400"/>
            <a:ext cx="6288087" cy="3886200"/>
          </a:xfrm>
          <a:prstGeom prst="rect">
            <a:avLst/>
          </a:prstGeom>
          <a:noFill/>
          <a:ln>
            <a:noFill/>
          </a:ln>
        </p:spPr>
      </p:pic>
    </p:spTree>
  </p:cSld>
  <p:clrMapOvr>
    <a:masterClrMapping/>
  </p:clrMapOvr>
  <p:transition spd="slow">
    <p:fade/>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49"/>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0" i="0" lang="en-US" sz="3200" u="none">
                <a:solidFill>
                  <a:srgbClr val="0D0D0D"/>
                </a:solidFill>
                <a:latin typeface="Calibri"/>
                <a:ea typeface="Calibri"/>
                <a:cs typeface="Calibri"/>
                <a:sym typeface="Calibri"/>
              </a:rPr>
              <a:t>Why is selecting computer hardware and software for the organization an important management decision?</a:t>
            </a:r>
            <a:endParaRPr/>
          </a:p>
          <a:p>
            <a:pPr indent="-342900" lvl="0" marL="342900" marR="0" rtl="0" algn="l">
              <a:lnSpc>
                <a:spcPct val="90000"/>
              </a:lnSpc>
              <a:spcBef>
                <a:spcPts val="1600"/>
              </a:spcBef>
              <a:spcAft>
                <a:spcPts val="0"/>
              </a:spcAft>
              <a:buClr>
                <a:srgbClr val="0D0D0D"/>
              </a:buClr>
              <a:buSzPts val="3200"/>
              <a:buFont typeface="Calibri"/>
              <a:buChar char="•"/>
            </a:pPr>
            <a:r>
              <a:rPr b="0" i="0" lang="en-US" sz="3200" u="none">
                <a:solidFill>
                  <a:srgbClr val="0D0D0D"/>
                </a:solidFill>
                <a:latin typeface="Calibri"/>
                <a:ea typeface="Calibri"/>
                <a:cs typeface="Calibri"/>
                <a:sym typeface="Calibri"/>
              </a:rPr>
              <a:t>What management, organization, and technology issues should be considered when selecting computer hardware and software?</a:t>
            </a:r>
            <a:endParaRPr/>
          </a:p>
        </p:txBody>
      </p:sp>
      <p:sp>
        <p:nvSpPr>
          <p:cNvPr id="707" name="Google Shape;707;p49"/>
          <p:cNvSpPr txBox="1"/>
          <p:nvPr>
            <p:ph idx="1" type="body"/>
          </p:nvPr>
        </p:nvSpPr>
        <p:spPr>
          <a:xfrm>
            <a:off x="1485900" y="990600"/>
            <a:ext cx="6172200" cy="381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1" i="0" lang="en-US" sz="3200" u="none">
                <a:solidFill>
                  <a:schemeClr val="dk1"/>
                </a:solidFill>
                <a:latin typeface="Calibri"/>
                <a:ea typeface="Calibri"/>
                <a:cs typeface="Calibri"/>
                <a:sym typeface="Calibri"/>
              </a:rPr>
              <a:t>Discussion 1</a:t>
            </a:r>
            <a:endParaRPr/>
          </a:p>
        </p:txBody>
      </p:sp>
    </p:spTree>
  </p:cSld>
  <p:clrMapOvr>
    <a:masterClrMapping/>
  </p:clrMapOvr>
  <p:transition spd="slow">
    <p:fade/>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50"/>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0" i="0" lang="en-US" sz="3200" u="none">
                <a:solidFill>
                  <a:srgbClr val="0D0D0D"/>
                </a:solidFill>
                <a:latin typeface="Calibri"/>
                <a:ea typeface="Calibri"/>
                <a:cs typeface="Calibri"/>
                <a:sym typeface="Calibri"/>
              </a:rPr>
              <a:t>Should organizations use software service providers for all their software needs? Why or why not? </a:t>
            </a:r>
            <a:endParaRPr/>
          </a:p>
          <a:p>
            <a:pPr indent="-342900" lvl="0" marL="342900" marR="0" rtl="0" algn="l">
              <a:lnSpc>
                <a:spcPct val="90000"/>
              </a:lnSpc>
              <a:spcBef>
                <a:spcPts val="1600"/>
              </a:spcBef>
              <a:spcAft>
                <a:spcPts val="0"/>
              </a:spcAft>
              <a:buClr>
                <a:srgbClr val="0D0D0D"/>
              </a:buClr>
              <a:buSzPts val="3200"/>
              <a:buFont typeface="Calibri"/>
              <a:buChar char="•"/>
            </a:pPr>
            <a:r>
              <a:rPr b="0" i="0" lang="en-US" sz="3200" u="none">
                <a:solidFill>
                  <a:srgbClr val="0D0D0D"/>
                </a:solidFill>
                <a:latin typeface="Calibri"/>
                <a:ea typeface="Calibri"/>
                <a:cs typeface="Calibri"/>
                <a:sym typeface="Calibri"/>
              </a:rPr>
              <a:t>What management, organization, and technology factors should be considered when making this decision?</a:t>
            </a:r>
            <a:endParaRPr/>
          </a:p>
        </p:txBody>
      </p:sp>
      <p:sp>
        <p:nvSpPr>
          <p:cNvPr id="713" name="Google Shape;713;p50"/>
          <p:cNvSpPr txBox="1"/>
          <p:nvPr>
            <p:ph idx="1" type="body"/>
          </p:nvPr>
        </p:nvSpPr>
        <p:spPr>
          <a:xfrm>
            <a:off x="1485900" y="990600"/>
            <a:ext cx="6172200" cy="381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1" i="0" lang="en-US" sz="3200" u="none">
                <a:solidFill>
                  <a:schemeClr val="dk1"/>
                </a:solidFill>
                <a:latin typeface="Calibri"/>
                <a:ea typeface="Calibri"/>
                <a:cs typeface="Calibri"/>
                <a:sym typeface="Calibri"/>
              </a:rPr>
              <a:t>Discussion 2</a:t>
            </a:r>
            <a:endParaRPr/>
          </a:p>
        </p:txBody>
      </p:sp>
    </p:spTree>
  </p:cSld>
  <p:clrMapOvr>
    <a:masterClrMapping/>
  </p:clrMapOvr>
  <p:transition spd="slow">
    <p:fade/>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51"/>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0" i="0" lang="en-US" sz="3200" u="none">
                <a:solidFill>
                  <a:srgbClr val="0D0D0D"/>
                </a:solidFill>
                <a:latin typeface="Calibri"/>
                <a:ea typeface="Calibri"/>
                <a:cs typeface="Calibri"/>
                <a:sym typeface="Calibri"/>
              </a:rPr>
              <a:t>What are the advantages and disadvantages of cloud computing?</a:t>
            </a:r>
            <a:endParaRPr/>
          </a:p>
        </p:txBody>
      </p:sp>
      <p:sp>
        <p:nvSpPr>
          <p:cNvPr id="719" name="Google Shape;719;p51"/>
          <p:cNvSpPr txBox="1"/>
          <p:nvPr>
            <p:ph idx="1" type="body"/>
          </p:nvPr>
        </p:nvSpPr>
        <p:spPr>
          <a:xfrm>
            <a:off x="1485900" y="990600"/>
            <a:ext cx="6172200" cy="381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1" i="0" lang="en-US" sz="3600" u="none">
                <a:solidFill>
                  <a:schemeClr val="dk1"/>
                </a:solidFill>
                <a:latin typeface="Calibri"/>
                <a:ea typeface="Calibri"/>
                <a:cs typeface="Calibri"/>
                <a:sym typeface="Calibri"/>
              </a:rPr>
              <a:t>Discussion 3</a:t>
            </a:r>
            <a:endParaRPr/>
          </a:p>
        </p:txBody>
      </p:sp>
    </p:spTree>
  </p:cSld>
  <p:clrMapOvr>
    <a:masterClrMapping/>
  </p:clrMapOvr>
  <p:transition spd="slow">
    <p:fade/>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2800"/>
              <a:buFont typeface="Calibri"/>
              <a:buChar char="•"/>
            </a:pPr>
            <a:r>
              <a:rPr b="1" i="0" lang="en-US" sz="2800" u="none">
                <a:solidFill>
                  <a:srgbClr val="0D0D0D"/>
                </a:solidFill>
                <a:latin typeface="Calibri"/>
                <a:ea typeface="Calibri"/>
                <a:cs typeface="Calibri"/>
                <a:sym typeface="Calibri"/>
              </a:rPr>
              <a:t>Evolution of IT infrastructure</a:t>
            </a:r>
            <a:endParaRPr/>
          </a:p>
          <a:p>
            <a:pPr indent="-285750" lvl="1" marL="742950" marR="0" rtl="0" algn="l">
              <a:lnSpc>
                <a:spcPct val="90000"/>
              </a:lnSpc>
              <a:spcBef>
                <a:spcPts val="12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General-purpose mainframe and minicomputer era: 1959 to present</a:t>
            </a:r>
            <a:endParaRPr/>
          </a:p>
          <a:p>
            <a:pPr indent="-228600" lvl="2" marL="1143000" marR="0" rtl="0" algn="l">
              <a:lnSpc>
                <a:spcPct val="90000"/>
              </a:lnSpc>
              <a:spcBef>
                <a:spcPts val="20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1958: IBM first mainframes introduced</a:t>
            </a:r>
            <a:endParaRPr/>
          </a:p>
          <a:p>
            <a:pPr indent="-228600" lvl="2" marL="1143000" marR="0" rtl="0" algn="l">
              <a:lnSpc>
                <a:spcPct val="90000"/>
              </a:lnSpc>
              <a:spcBef>
                <a:spcPts val="20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1965: less expensive DEC minicomputers introduced</a:t>
            </a:r>
            <a:endParaRPr/>
          </a:p>
          <a:p>
            <a:pPr indent="-285750" lvl="1" marL="742950" marR="0" rtl="0" algn="l">
              <a:lnSpc>
                <a:spcPct val="90000"/>
              </a:lnSpc>
              <a:spcBef>
                <a:spcPts val="8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Personal computer era: 1981 to present</a:t>
            </a:r>
            <a:endParaRPr/>
          </a:p>
          <a:p>
            <a:pPr indent="-228600" lvl="2" marL="1143000" marR="0" rtl="0" algn="l">
              <a:lnSpc>
                <a:spcPct val="90000"/>
              </a:lnSpc>
              <a:spcBef>
                <a:spcPts val="20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1981: Introduction of IBM PC</a:t>
            </a:r>
            <a:endParaRPr/>
          </a:p>
          <a:p>
            <a:pPr indent="-228600" lvl="2" marL="1143000" marR="0" rtl="0" algn="l">
              <a:lnSpc>
                <a:spcPct val="90000"/>
              </a:lnSpc>
              <a:spcBef>
                <a:spcPts val="20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Proliferation in 80s, 90s resulted in growth of personal software</a:t>
            </a:r>
            <a:endParaRPr/>
          </a:p>
          <a:p>
            <a:pPr indent="-285750" lvl="1" marL="742950" marR="0" rtl="0" algn="l">
              <a:lnSpc>
                <a:spcPct val="90000"/>
              </a:lnSpc>
              <a:spcBef>
                <a:spcPts val="8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Client/server era: 1983 to present</a:t>
            </a:r>
            <a:endParaRPr/>
          </a:p>
          <a:p>
            <a:pPr indent="-228600" lvl="2" marL="1143000" marR="0" rtl="0" algn="l">
              <a:lnSpc>
                <a:spcPct val="90000"/>
              </a:lnSpc>
              <a:spcBef>
                <a:spcPts val="20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Desktop clients networked to  servers, with processing work split between clients and servers</a:t>
            </a:r>
            <a:endParaRPr/>
          </a:p>
          <a:p>
            <a:pPr indent="-228600" lvl="2" marL="1143000" marR="0" rtl="0" algn="l">
              <a:lnSpc>
                <a:spcPct val="90000"/>
              </a:lnSpc>
              <a:spcBef>
                <a:spcPts val="20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Network may be two-tiered or multitiered (N-tiered)</a:t>
            </a:r>
            <a:endParaRPr/>
          </a:p>
          <a:p>
            <a:pPr indent="-228600" lvl="2" marL="1143000" marR="0" rtl="0" algn="l">
              <a:lnSpc>
                <a:spcPct val="90000"/>
              </a:lnSpc>
              <a:spcBef>
                <a:spcPts val="20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Various types of servers (network, application, Web)</a:t>
            </a:r>
            <a:endParaRPr/>
          </a:p>
          <a:p>
            <a:pPr indent="-101600" lvl="2" marL="1143000" marR="0" rtl="0" algn="l">
              <a:lnSpc>
                <a:spcPct val="90000"/>
              </a:lnSpc>
              <a:spcBef>
                <a:spcPts val="600"/>
              </a:spcBef>
              <a:spcAft>
                <a:spcPts val="0"/>
              </a:spcAft>
              <a:buClr>
                <a:schemeClr val="dk1"/>
              </a:buClr>
              <a:buSzPts val="2000"/>
              <a:buFont typeface="Times New Roman"/>
              <a:buNone/>
            </a:pPr>
            <a:r>
              <a:t/>
            </a:r>
            <a:endParaRPr b="0" i="0" sz="2000" u="none" cap="none" strike="noStrike">
              <a:solidFill>
                <a:schemeClr val="dk1"/>
              </a:solidFill>
              <a:latin typeface="Calibri"/>
              <a:ea typeface="Calibri"/>
              <a:cs typeface="Calibri"/>
              <a:sym typeface="Calibri"/>
            </a:endParaRPr>
          </a:p>
          <a:p>
            <a:pPr indent="-101600" lvl="2" marL="1143000" marR="0" rtl="0" algn="l">
              <a:lnSpc>
                <a:spcPct val="90000"/>
              </a:lnSpc>
              <a:spcBef>
                <a:spcPts val="600"/>
              </a:spcBef>
              <a:spcAft>
                <a:spcPts val="0"/>
              </a:spcAft>
              <a:buClr>
                <a:schemeClr val="dk1"/>
              </a:buClr>
              <a:buSzPts val="2000"/>
              <a:buFont typeface="Times New Roman"/>
              <a:buNone/>
            </a:pPr>
            <a:r>
              <a:t/>
            </a:r>
            <a:endParaRPr b="0" i="0" sz="2000" u="none" cap="none" strike="noStrike">
              <a:solidFill>
                <a:schemeClr val="dk1"/>
              </a:solidFill>
              <a:latin typeface="Calibri"/>
              <a:ea typeface="Calibri"/>
              <a:cs typeface="Calibri"/>
              <a:sym typeface="Calibri"/>
            </a:endParaRPr>
          </a:p>
          <a:p>
            <a:pPr indent="-215900" lvl="0" marL="342900" marR="0" rtl="0" algn="l">
              <a:spcBef>
                <a:spcPts val="800"/>
              </a:spcBef>
              <a:spcAft>
                <a:spcPts val="0"/>
              </a:spcAft>
              <a:buClr>
                <a:schemeClr val="dk1"/>
              </a:buClr>
              <a:buSzPts val="2000"/>
              <a:buFont typeface="Times New Roman"/>
              <a:buNone/>
            </a:pPr>
            <a:r>
              <a:t/>
            </a:r>
            <a:endParaRPr b="0" i="0" sz="2000" u="none" cap="none" strike="noStrike">
              <a:solidFill>
                <a:schemeClr val="dk1"/>
              </a:solidFill>
              <a:latin typeface="Calibri"/>
              <a:ea typeface="Calibri"/>
              <a:cs typeface="Calibri"/>
              <a:sym typeface="Calibri"/>
            </a:endParaRPr>
          </a:p>
        </p:txBody>
      </p:sp>
      <p:sp>
        <p:nvSpPr>
          <p:cNvPr id="376" name="Google Shape;376;p6"/>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IT Infrastructure</a:t>
            </a:r>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7"/>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Evolution of IT infrastructure (cont.)</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Enterprise computing era: 1992 to present</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Move toward integrating disparate networks, applications using Internet standards and enterprise applications</a:t>
            </a:r>
            <a:endParaRPr/>
          </a:p>
          <a:p>
            <a:pPr indent="-285750" lvl="1" marL="742950" marR="0" rtl="0" algn="l">
              <a:lnSpc>
                <a:spcPct val="9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Cloud and mobile computing: 2000 to present</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Cloud computing: computing power and software applications supplied over the Internet or other network</a:t>
            </a:r>
            <a:endParaRPr/>
          </a:p>
          <a:p>
            <a:pPr indent="-228600" lvl="3" marL="1600200" marR="0" rtl="0" algn="l">
              <a:lnSpc>
                <a:spcPct val="100000"/>
              </a:lnSpc>
              <a:spcBef>
                <a:spcPts val="6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Fastest growing form of computing</a:t>
            </a:r>
            <a:endParaRPr/>
          </a:p>
          <a:p>
            <a:pPr indent="-215900" lvl="0" marL="342900" marR="0" rtl="0" algn="l">
              <a:spcBef>
                <a:spcPts val="800"/>
              </a:spcBef>
              <a:spcAft>
                <a:spcPts val="0"/>
              </a:spcAft>
              <a:buClr>
                <a:schemeClr val="dk1"/>
              </a:buClr>
              <a:buSzPts val="2000"/>
              <a:buFont typeface="Times New Roman"/>
              <a:buNone/>
            </a:pPr>
            <a:r>
              <a:t/>
            </a:r>
            <a:endParaRPr b="0" i="0" sz="2000" u="none" cap="none" strike="noStrike">
              <a:solidFill>
                <a:schemeClr val="dk1"/>
              </a:solidFill>
              <a:latin typeface="Calibri"/>
              <a:ea typeface="Calibri"/>
              <a:cs typeface="Calibri"/>
              <a:sym typeface="Calibri"/>
            </a:endParaRPr>
          </a:p>
        </p:txBody>
      </p:sp>
      <p:sp>
        <p:nvSpPr>
          <p:cNvPr id="383" name="Google Shape;383;p7"/>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IT Infrastructure</a:t>
            </a:r>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8"/>
          <p:cNvSpPr txBox="1"/>
          <p:nvPr>
            <p:ph idx="1" type="body"/>
          </p:nvPr>
        </p:nvSpPr>
        <p:spPr>
          <a:xfrm>
            <a:off x="457200" y="1776412"/>
            <a:ext cx="2133600" cy="32527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0" i="0" lang="en-US" sz="1200" u="none">
                <a:solidFill>
                  <a:schemeClr val="dk1"/>
                </a:solidFill>
                <a:latin typeface="Times New Roman"/>
                <a:ea typeface="Times New Roman"/>
                <a:cs typeface="Times New Roman"/>
                <a:sym typeface="Times New Roman"/>
              </a:rPr>
              <a:t>Illustrated here are the typical computing configurations characterizing each of the five eras of IT infrastructure evolution.</a:t>
            </a:r>
            <a:endParaRPr/>
          </a:p>
          <a:p>
            <a:pPr indent="0" lvl="0" marL="0" rtl="0" algn="l">
              <a:spcBef>
                <a:spcPts val="24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p:txBody>
      </p:sp>
      <p:sp>
        <p:nvSpPr>
          <p:cNvPr id="390" name="Google Shape;390;p8"/>
          <p:cNvSpPr txBox="1"/>
          <p:nvPr>
            <p:ph idx="1" type="body"/>
          </p:nvPr>
        </p:nvSpPr>
        <p:spPr>
          <a:xfrm>
            <a:off x="457200" y="2895600"/>
            <a:ext cx="2133600" cy="22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1" i="0" lang="en-US" sz="1200" u="none">
                <a:solidFill>
                  <a:schemeClr val="dk1"/>
                </a:solidFill>
                <a:latin typeface="Times New Roman"/>
                <a:ea typeface="Times New Roman"/>
                <a:cs typeface="Times New Roman"/>
                <a:sym typeface="Times New Roman"/>
              </a:rPr>
              <a:t>FIGURE 5-2</a:t>
            </a:r>
            <a:endParaRPr/>
          </a:p>
          <a:p>
            <a:pPr indent="0" lvl="0" marL="0" rtl="0" algn="l">
              <a:spcBef>
                <a:spcPts val="240"/>
              </a:spcBef>
              <a:spcAft>
                <a:spcPts val="0"/>
              </a:spcAft>
              <a:buClr>
                <a:schemeClr val="dk1"/>
              </a:buClr>
              <a:buSzPts val="1200"/>
              <a:buFont typeface="Arial"/>
              <a:buNone/>
            </a:pPr>
            <a:r>
              <a:t/>
            </a:r>
            <a:endParaRPr b="1" i="0" sz="1200" u="none">
              <a:solidFill>
                <a:schemeClr val="dk1"/>
              </a:solidFill>
              <a:latin typeface="Times New Roman"/>
              <a:ea typeface="Times New Roman"/>
              <a:cs typeface="Times New Roman"/>
              <a:sym typeface="Times New Roman"/>
            </a:endParaRPr>
          </a:p>
        </p:txBody>
      </p:sp>
      <p:sp>
        <p:nvSpPr>
          <p:cNvPr id="391" name="Google Shape;391;p8"/>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9F0F10"/>
              </a:buClr>
              <a:buSzPts val="2000"/>
              <a:buNone/>
            </a:pPr>
            <a:r>
              <a:rPr b="1" i="1" lang="en-US" sz="2000" u="none">
                <a:solidFill>
                  <a:srgbClr val="9F0F10"/>
                </a:solidFill>
                <a:latin typeface="Calibri"/>
                <a:ea typeface="Calibri"/>
                <a:cs typeface="Calibri"/>
                <a:sym typeface="Calibri"/>
              </a:rPr>
              <a:t>STAGES IN IT INFRASTRUCTURE EVOLUTION</a:t>
            </a:r>
            <a:endParaRPr/>
          </a:p>
          <a:p>
            <a:pPr indent="0" lvl="0" marL="0" rtl="0" algn="l">
              <a:spcBef>
                <a:spcPts val="400"/>
              </a:spcBef>
              <a:spcAft>
                <a:spcPts val="0"/>
              </a:spcAft>
              <a:buClr>
                <a:schemeClr val="dk1"/>
              </a:buClr>
              <a:buSzPts val="2000"/>
              <a:buFont typeface="Arial"/>
              <a:buNone/>
            </a:pPr>
            <a:r>
              <a:t/>
            </a:r>
            <a:endParaRPr b="1" i="1" sz="2000" u="none">
              <a:solidFill>
                <a:srgbClr val="9F0F10"/>
              </a:solidFill>
              <a:latin typeface="Calibri"/>
              <a:ea typeface="Calibri"/>
              <a:cs typeface="Calibri"/>
              <a:sym typeface="Calibri"/>
            </a:endParaRPr>
          </a:p>
        </p:txBody>
      </p:sp>
      <p:pic>
        <p:nvPicPr>
          <p:cNvPr descr="Fig-5-02A.png" id="392" name="Google Shape;392;p8"/>
          <p:cNvPicPr preferRelativeResize="0"/>
          <p:nvPr>
            <p:ph idx="1" type="body"/>
          </p:nvPr>
        </p:nvPicPr>
        <p:blipFill rotWithShape="1">
          <a:blip r:embed="rId3">
            <a:alphaModFix/>
          </a:blip>
          <a:srcRect b="0" l="-2294" r="22107" t="0"/>
          <a:stretch/>
        </p:blipFill>
        <p:spPr>
          <a:xfrm>
            <a:off x="2608262" y="1524000"/>
            <a:ext cx="5697537" cy="4954587"/>
          </a:xfrm>
          <a:prstGeom prst="rect">
            <a:avLst/>
          </a:prstGeom>
          <a:noFill/>
          <a:ln>
            <a:noFill/>
          </a:ln>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9"/>
          <p:cNvSpPr txBox="1"/>
          <p:nvPr>
            <p:ph idx="1" type="body"/>
          </p:nvPr>
        </p:nvSpPr>
        <p:spPr>
          <a:xfrm>
            <a:off x="457200" y="1776412"/>
            <a:ext cx="2133600" cy="11191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0" i="0" lang="en-US" sz="1200" u="none">
                <a:solidFill>
                  <a:schemeClr val="dk1"/>
                </a:solidFill>
                <a:latin typeface="Times New Roman"/>
                <a:ea typeface="Times New Roman"/>
                <a:cs typeface="Times New Roman"/>
                <a:sym typeface="Times New Roman"/>
              </a:rPr>
              <a:t>Illustrated here are the typical computing configurations characterizing each of the five eras of IT infrastructure evolution.</a:t>
            </a:r>
            <a:endParaRPr/>
          </a:p>
          <a:p>
            <a:pPr indent="0" lvl="0" marL="0" rtl="0" algn="l">
              <a:spcBef>
                <a:spcPts val="24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p:txBody>
      </p:sp>
      <p:sp>
        <p:nvSpPr>
          <p:cNvPr id="399" name="Google Shape;399;p9"/>
          <p:cNvSpPr txBox="1"/>
          <p:nvPr>
            <p:ph idx="1" type="body"/>
          </p:nvPr>
        </p:nvSpPr>
        <p:spPr>
          <a:xfrm>
            <a:off x="457200" y="2895600"/>
            <a:ext cx="2133600" cy="22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1" i="0" lang="en-US" sz="1200" u="none">
                <a:solidFill>
                  <a:schemeClr val="dk1"/>
                </a:solidFill>
                <a:latin typeface="Times New Roman"/>
                <a:ea typeface="Times New Roman"/>
                <a:cs typeface="Times New Roman"/>
                <a:sym typeface="Times New Roman"/>
              </a:rPr>
              <a:t>FIGURE 5-2 </a:t>
            </a:r>
            <a:endParaRPr/>
          </a:p>
          <a:p>
            <a:pPr indent="0" lvl="0" marL="0" rtl="0" algn="l">
              <a:spcBef>
                <a:spcPts val="240"/>
              </a:spcBef>
              <a:spcAft>
                <a:spcPts val="0"/>
              </a:spcAft>
              <a:buClr>
                <a:schemeClr val="dk1"/>
              </a:buClr>
              <a:buSzPts val="1200"/>
              <a:buFont typeface="Arial"/>
              <a:buNone/>
            </a:pPr>
            <a:r>
              <a:t/>
            </a:r>
            <a:endParaRPr b="1" i="0" sz="1200" u="none">
              <a:solidFill>
                <a:schemeClr val="dk1"/>
              </a:solidFill>
              <a:latin typeface="Times New Roman"/>
              <a:ea typeface="Times New Roman"/>
              <a:cs typeface="Times New Roman"/>
              <a:sym typeface="Times New Roman"/>
            </a:endParaRPr>
          </a:p>
        </p:txBody>
      </p:sp>
      <p:sp>
        <p:nvSpPr>
          <p:cNvPr id="400" name="Google Shape;400;p9"/>
          <p:cNvSpPr txBox="1"/>
          <p:nvPr>
            <p:ph idx="1" type="body"/>
          </p:nvPr>
        </p:nvSpPr>
        <p:spPr>
          <a:xfrm>
            <a:off x="1485900" y="990600"/>
            <a:ext cx="61722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9F0F10"/>
              </a:buClr>
              <a:buSzPts val="2000"/>
              <a:buNone/>
            </a:pPr>
            <a:r>
              <a:rPr b="1" i="1" lang="en-US" sz="2000" u="none">
                <a:solidFill>
                  <a:srgbClr val="9F0F10"/>
                </a:solidFill>
                <a:latin typeface="Calibri"/>
                <a:ea typeface="Calibri"/>
                <a:cs typeface="Calibri"/>
                <a:sym typeface="Calibri"/>
              </a:rPr>
              <a:t>STAGES IN IT INFRASTRUCTURE EVOLUTION (cont.)</a:t>
            </a:r>
            <a:endParaRPr/>
          </a:p>
          <a:p>
            <a:pPr indent="0" lvl="0" marL="0" rtl="0" algn="l">
              <a:spcBef>
                <a:spcPts val="400"/>
              </a:spcBef>
              <a:spcAft>
                <a:spcPts val="0"/>
              </a:spcAft>
              <a:buClr>
                <a:schemeClr val="dk1"/>
              </a:buClr>
              <a:buSzPts val="2000"/>
              <a:buFont typeface="Arial"/>
              <a:buNone/>
            </a:pPr>
            <a:r>
              <a:t/>
            </a:r>
            <a:endParaRPr b="1" i="1" sz="2000" u="none">
              <a:solidFill>
                <a:srgbClr val="9F0F10"/>
              </a:solidFill>
              <a:latin typeface="Calibri"/>
              <a:ea typeface="Calibri"/>
              <a:cs typeface="Calibri"/>
              <a:sym typeface="Calibri"/>
            </a:endParaRPr>
          </a:p>
        </p:txBody>
      </p:sp>
      <p:pic>
        <p:nvPicPr>
          <p:cNvPr descr="Fig-5-02A.png" id="401" name="Google Shape;401;p9"/>
          <p:cNvPicPr preferRelativeResize="0"/>
          <p:nvPr>
            <p:ph idx="1" type="body"/>
          </p:nvPr>
        </p:nvPicPr>
        <p:blipFill rotWithShape="1">
          <a:blip r:embed="rId3">
            <a:alphaModFix/>
          </a:blip>
          <a:srcRect b="-1654" l="0" r="0" t="-219"/>
          <a:stretch/>
        </p:blipFill>
        <p:spPr>
          <a:xfrm>
            <a:off x="2628900" y="1600200"/>
            <a:ext cx="5029200" cy="4826000"/>
          </a:xfrm>
          <a:prstGeom prst="rect">
            <a:avLst/>
          </a:prstGeom>
          <a:noFill/>
          <a:ln>
            <a:noFill/>
          </a:ln>
        </p:spPr>
      </p:pic>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6_ess10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2_mis13_ppt_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9_ess10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mis13_ppt_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_ess10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4_mis13_ppt_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3_mis13_ppt_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8_ess10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3_ess10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7_mis13_ppt_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1_mis13_ppt_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name="4_ess10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xmlns:r="http://schemas.openxmlformats.org/officeDocument/2006/relationships" name="7_ess10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5_mis13_ppt_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6_mis13_ppt_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ess10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8_mis13_ppt_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_ess10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0_ess10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2_ess10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2010-12-23T17:07:10Z</dcterms:created>
  <dc:creator/>
</cp:coreProperties>
</file>

<file path=docProps/custom.xml><?xml version="1.0" encoding="utf-8"?>
<Properties xmlns="http://schemas.openxmlformats.org/officeDocument/2006/custom-properties" xmlns:vt="http://schemas.openxmlformats.org/officeDocument/2006/docPropsVTypes"/>
</file>