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52" r:id="rId7"/>
    <p:sldMasterId id="2147483656" r:id="rId8"/>
    <p:sldMasterId id="2147483658" r:id="rId9"/>
    <p:sldMasterId id="2147483660" r:id="rId10"/>
    <p:sldMasterId id="2147483662" r:id="rId11"/>
    <p:sldMasterId id="2147483664" r:id="rId12"/>
    <p:sldMasterId id="2147483665" r:id="rId13"/>
    <p:sldMasterId id="2147483667" r:id="rId14"/>
    <p:sldMasterId id="2147483669" r:id="rId15"/>
    <p:sldMasterId id="2147483671" r:id="rId16"/>
    <p:sldMasterId id="2147483673" r:id="rId17"/>
    <p:sldMasterId id="2147483675"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72" roundtripDataSignature="AMtx7mi1jGCGqZvF3IVcsv/EhQA3ial2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600D9C-2776-4E58-A5AE-A231A3728695}">
  <a:tblStyle styleId="{05600D9C-2776-4E58-A5AE-A231A37286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2" Type="http://customschemas.google.com/relationships/presentationmetadata" Target="metadata"/><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71" Type="http://schemas.openxmlformats.org/officeDocument/2006/relationships/slide" Target="slides/slide52.xml"/><Relationship Id="rId70" Type="http://schemas.openxmlformats.org/officeDocument/2006/relationships/slide" Target="slides/slide51.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62" Type="http://schemas.openxmlformats.org/officeDocument/2006/relationships/slide" Target="slides/slide43.xml"/><Relationship Id="rId61" Type="http://schemas.openxmlformats.org/officeDocument/2006/relationships/slide" Target="slides/slide42.xml"/><Relationship Id="rId20" Type="http://schemas.openxmlformats.org/officeDocument/2006/relationships/slide" Target="slides/slide1.xml"/><Relationship Id="rId64" Type="http://schemas.openxmlformats.org/officeDocument/2006/relationships/slide" Target="slides/slide45.xml"/><Relationship Id="rId63" Type="http://schemas.openxmlformats.org/officeDocument/2006/relationships/slide" Target="slides/slide44.xml"/><Relationship Id="rId22" Type="http://schemas.openxmlformats.org/officeDocument/2006/relationships/slide" Target="slides/slide3.xml"/><Relationship Id="rId66" Type="http://schemas.openxmlformats.org/officeDocument/2006/relationships/slide" Target="slides/slide47.xml"/><Relationship Id="rId21" Type="http://schemas.openxmlformats.org/officeDocument/2006/relationships/slide" Target="slides/slide2.xml"/><Relationship Id="rId65" Type="http://schemas.openxmlformats.org/officeDocument/2006/relationships/slide" Target="slides/slide46.xml"/><Relationship Id="rId24" Type="http://schemas.openxmlformats.org/officeDocument/2006/relationships/slide" Target="slides/slide5.xml"/><Relationship Id="rId68" Type="http://schemas.openxmlformats.org/officeDocument/2006/relationships/slide" Target="slides/slide49.xml"/><Relationship Id="rId23" Type="http://schemas.openxmlformats.org/officeDocument/2006/relationships/slide" Target="slides/slide4.xml"/><Relationship Id="rId67" Type="http://schemas.openxmlformats.org/officeDocument/2006/relationships/slide" Target="slides/slide48.xml"/><Relationship Id="rId60" Type="http://schemas.openxmlformats.org/officeDocument/2006/relationships/slide" Target="slides/slide41.xml"/><Relationship Id="rId26" Type="http://schemas.openxmlformats.org/officeDocument/2006/relationships/slide" Target="slides/slide7.xml"/><Relationship Id="rId25" Type="http://schemas.openxmlformats.org/officeDocument/2006/relationships/slide" Target="slides/slide6.xml"/><Relationship Id="rId69" Type="http://schemas.openxmlformats.org/officeDocument/2006/relationships/slide" Target="slides/slide50.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slide" Target="slides/slide34.xml"/><Relationship Id="rId52" Type="http://schemas.openxmlformats.org/officeDocument/2006/relationships/slide" Target="slides/slide33.xml"/><Relationship Id="rId11" Type="http://schemas.openxmlformats.org/officeDocument/2006/relationships/slideMaster" Target="slideMasters/slideMaster7.xml"/><Relationship Id="rId55" Type="http://schemas.openxmlformats.org/officeDocument/2006/relationships/slide" Target="slides/slide36.xml"/><Relationship Id="rId10" Type="http://schemas.openxmlformats.org/officeDocument/2006/relationships/slideMaster" Target="slideMasters/slideMaster6.xml"/><Relationship Id="rId54" Type="http://schemas.openxmlformats.org/officeDocument/2006/relationships/slide" Target="slides/slide35.xml"/><Relationship Id="rId13" Type="http://schemas.openxmlformats.org/officeDocument/2006/relationships/slideMaster" Target="slideMasters/slideMaster9.xml"/><Relationship Id="rId57" Type="http://schemas.openxmlformats.org/officeDocument/2006/relationships/slide" Target="slides/slide38.xml"/><Relationship Id="rId12" Type="http://schemas.openxmlformats.org/officeDocument/2006/relationships/slideMaster" Target="slideMasters/slideMaster8.xml"/><Relationship Id="rId56" Type="http://schemas.openxmlformats.org/officeDocument/2006/relationships/slide" Target="slides/slide37.xml"/><Relationship Id="rId15" Type="http://schemas.openxmlformats.org/officeDocument/2006/relationships/slideMaster" Target="slideMasters/slideMaster11.xml"/><Relationship Id="rId59" Type="http://schemas.openxmlformats.org/officeDocument/2006/relationships/slide" Target="slides/slide40.xml"/><Relationship Id="rId14" Type="http://schemas.openxmlformats.org/officeDocument/2006/relationships/slideMaster" Target="slideMasters/slideMaster10.xml"/><Relationship Id="rId58" Type="http://schemas.openxmlformats.org/officeDocument/2006/relationships/slide" Target="slides/slide39.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notesMaster" Target="notesMasters/notesMaster1.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identifies the various types of malware that threaten information systems and computers. Ask students if they have ever had a problem with a virus. Do they know how they got infected? Note that there are now more than 200 viruses and worms targeting mobile phones, and Web 2.0 applications such as MySpace and blogs are new conduits for malware and spyware. Malware is a serious problem—over the past decade, worms and viruses have cause billions of dollars of damage to corporate networks, e-mail systems, and data.</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73" name="Google Shape;273;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types of malware on the previous slide. Note that SQL injection attacks are the largest malware threat. Ask students why this is so. (These attacks enable hackers access to underlying databases that support Web applications, such as sales of products and services, e-commerce financial data, and other classified information. In other words, the database is where the information is located. SQL databases have little or no built in security once a hacker gets beyond the entrance point to a corporate network).  </a:t>
            </a:r>
            <a:endParaRPr/>
          </a:p>
        </p:txBody>
      </p:sp>
      <p:sp>
        <p:nvSpPr>
          <p:cNvPr id="280" name="Google Shape;280;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malware.</a:t>
            </a:r>
            <a:endParaRPr/>
          </a:p>
          <a:p>
            <a:pPr indent="0" lvl="0" marL="0" rtl="0" algn="l">
              <a:spcBef>
                <a:spcPts val="0"/>
              </a:spcBef>
              <a:spcAft>
                <a:spcPts val="0"/>
              </a:spcAft>
              <a:buSzPts val="1800"/>
              <a:buNone/>
            </a:pPr>
            <a:r>
              <a:rPr b="1" lang="en-US"/>
              <a:t>surreptitiously : bí mật</a:t>
            </a:r>
            <a:endParaRPr/>
          </a:p>
          <a:p>
            <a:pPr indent="0" lvl="0" marL="0" rtl="0" algn="l">
              <a:spcBef>
                <a:spcPts val="0"/>
              </a:spcBef>
              <a:spcAft>
                <a:spcPts val="0"/>
              </a:spcAft>
              <a:buSzPts val="1800"/>
              <a:buNone/>
            </a:pPr>
            <a:r>
              <a:rPr lang="en-US"/>
              <a:t>keystroke : phím tắt</a:t>
            </a:r>
            <a:endParaRPr/>
          </a:p>
        </p:txBody>
      </p:sp>
      <p:sp>
        <p:nvSpPr>
          <p:cNvPr id="287" name="Google Shape;287;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people who commit computer crime, and at the various types of computer crime. </a:t>
            </a:r>
            <a:endParaRPr/>
          </a:p>
          <a:p>
            <a:pPr indent="0" lvl="0" marL="0" rtl="0" algn="l">
              <a:spcBef>
                <a:spcPts val="0"/>
              </a:spcBef>
              <a:spcAft>
                <a:spcPts val="0"/>
              </a:spcAft>
              <a:buSzPts val="1800"/>
              <a:buNone/>
            </a:pPr>
            <a:r>
              <a:rPr lang="en-US"/>
              <a:t>Ask students what the difference is between hackers and crackers and if they agree with the differentiation. Have any students been the victim of computer crime or invasion of privacy?  </a:t>
            </a:r>
            <a:endParaRPr/>
          </a:p>
          <a:p>
            <a:pPr indent="0" lvl="0" marL="0" rtl="0" algn="l">
              <a:spcBef>
                <a:spcPts val="0"/>
              </a:spcBef>
              <a:spcAft>
                <a:spcPts val="0"/>
              </a:spcAft>
              <a:buNone/>
            </a:pPr>
            <a:r>
              <a:t/>
            </a:r>
            <a:endParaRPr/>
          </a:p>
        </p:txBody>
      </p:sp>
      <p:sp>
        <p:nvSpPr>
          <p:cNvPr id="294" name="Google Shape;294;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different types of computer crimes. Ask students what the ultimate purpose of spoofing and sniffing are. Note that there are legitimate uses of sniffing—sniffers can help identify network trouble spots or spot criminal activity on a network. Sniffers can also be used to identify copyrighted data being sent over networks, such as pirated music or video files.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01" name="Google Shape;301;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the types of computer crimes. What is the result of a DoS attack? The text gives the example of the Grum botnet, which was responsible for 18% of worldwide spam traffic (18 billion messages a day) until it was shut down on July 19, 2012. Bots and botnets are an extremely serious threat because they can be used to launch very large attacks using many different techniques. </a:t>
            </a:r>
            <a:endParaRPr/>
          </a:p>
          <a:p>
            <a:pPr indent="0" lvl="0" marL="0" rtl="0" algn="l">
              <a:spcBef>
                <a:spcPts val="0"/>
              </a:spcBef>
              <a:spcAft>
                <a:spcPts val="0"/>
              </a:spcAft>
              <a:buNone/>
            </a:pPr>
            <a:r>
              <a:t/>
            </a:r>
            <a:endParaRPr/>
          </a:p>
        </p:txBody>
      </p:sp>
      <p:sp>
        <p:nvSpPr>
          <p:cNvPr id="308" name="Google Shape;308;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legal definition of computer crime and the two main classes of computer crime. The text lists a variety of other examples for computers as targets and as instruments of crime. Ask the students to provide more examples. According to the Ponemon Institute, the median annual cost of cybercrime for organizations in their study was $5.9 million. However, many companies are reluctant to report computer crimes. Why? What are the most economically damaging types of computer crime? (DoS, introducing viruses, theft of services, disruption of computer systems.)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15" name="Google Shape;315;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types of computer crime. Have any students encountered any of these types of crimes personally? Note that The U.S. Congress addressed the threat of computer crime in 1986 with the Computer Fraud and Abuse Act. This act makes it illegal to access a computer system without authorization. The text lists other legislation to counter computer crime, such as the National Information Infrastructure Protection Act in 1996 to make virus distribution and hacker attacks to disable Web sites federal crimes.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22" name="Google Shape;322;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types of computer crime. Note that cybercriminal activities are borderless: The global nature of the Internet makes it possible for cybercriminals to operate anywhere in the world. Ask students if there should be legislation outlawing click fraud. One concern is the use of computer attacks by organized governments, and that such attacks might target major infrastructure such as electrical grids. The text says that at least 20 countries, including China, are believed to be developing offensive and defensive cyberwarfare capabilities. One of the leading, if not </a:t>
            </a:r>
            <a:r>
              <a:rPr i="1" lang="en-US"/>
              <a:t>the</a:t>
            </a:r>
            <a:r>
              <a:rPr lang="en-US"/>
              <a:t> leading, countries in cyberwarfare is the United States.  </a:t>
            </a:r>
            <a:endParaRPr/>
          </a:p>
          <a:p>
            <a:pPr indent="0" lvl="0" marL="0" rtl="0" algn="l">
              <a:spcBef>
                <a:spcPts val="0"/>
              </a:spcBef>
              <a:spcAft>
                <a:spcPts val="0"/>
              </a:spcAft>
              <a:buNone/>
            </a:pPr>
            <a:r>
              <a:t/>
            </a:r>
            <a:endParaRPr/>
          </a:p>
        </p:txBody>
      </p:sp>
      <p:sp>
        <p:nvSpPr>
          <p:cNvPr id="329" name="Google Shape;329;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chapter discusses the need for security to guard information systems and data as well as technologies used secure information systems. Ask students what types of threats can harm an information system. Internet security, or the lack thereof, will continue to be a topic of major concern to corporations and countries. Ask students why there is so much attention paid to Internet security issues in the press. Ask if anyone has been a victim of a breach in computer security.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Abuse: lạm dụng</a:t>
            </a:r>
            <a:endParaRPr/>
          </a:p>
        </p:txBody>
      </p:sp>
      <p:sp>
        <p:nvSpPr>
          <p:cNvPr id="213" name="Google Shape;213;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another source of security problems—people inside the company with access to the system. Ask students if they have ever worked somewhere with a vulnerable password system. Have they ever revealed to anyone what their password is or was? What are some solutions to password security? Some financial institutions assign users a new password every day, or every hour.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43" name="Google Shape;343;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security and other vulnerabilities caused by software errors that open networks to intruders. The text cites the example of a database-related software error that prevented millions of JP Morgan Chase retail and small-business customers from accessing their online bank accounts for two days in September 2010.  Ask students why complete testing is not possible with large programs.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text also gives the example of Microsoft’s service pack upgrades to its operating system software. Service Pack 1 for Vista included security enhancements to counter malware and hackers.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50" name="Google Shape;350;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students to give an example of how inadequate security or control can pose a serious legal liability. The text gives the example of BJ’s Wholesale Club which was sued by the U.S. Federal Trade Commission for allowing hackers to access its systems and steal credit and debit card data for fraudulent purchase.</a:t>
            </a:r>
            <a:endParaRPr/>
          </a:p>
          <a:p>
            <a:pPr indent="0" lvl="0" marL="0" rtl="0" algn="l">
              <a:spcBef>
                <a:spcPts val="0"/>
              </a:spcBef>
              <a:spcAft>
                <a:spcPts val="0"/>
              </a:spcAft>
              <a:buNone/>
            </a:pPr>
            <a:r>
              <a:t/>
            </a:r>
            <a:endParaRPr/>
          </a:p>
        </p:txBody>
      </p:sp>
      <p:sp>
        <p:nvSpPr>
          <p:cNvPr id="357" name="Google Shape;357;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look at the business value of security and control, examining the legal requirements for electronic records management. Note that the Sarbanes-Oxley Act was designed to protect investors after the scandals at Enron, WorldCom, and other public companies. Sarbanes-Oxley is fundamentally about ensuring that internal controls are in place to govern the creation and documentation of information in financial statements. Because managing this data involves information systems, information systems must implement controls to make sure this information  is accurate and to enforce integrity, confidentiality, and accuracy.</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64" name="Google Shape;364;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the business value of security and control. Security, control, and electronic records management are essential today for responding to legal actions. Ask students what the most common form of electronic evidence is (e-mail).</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Note that in a legal action, a firm is obligated to respond to a discovery request for access to information that may be used as evidence, and the company is required by law to produce those data. The cost of responding to a discovery request can be enormous if the company has trouble assembling the required data or the data have been corrupted or destroyed. Courts impose severe financial and even criminal penalties for improper destruction of electronic documents. Ask students what ambient data is and to give an example. Given the legal requirements for electronic records, it is important that an awareness of computer forensics should be incorporated into a firm’s contingency planning process.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71" name="Google Shape;371;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000"/>
              <a:buNone/>
            </a:pPr>
            <a:r>
              <a:rPr lang="en-US" sz="1000"/>
              <a:t>To improve security for a firm’s information systems, it is important to create a framework that supports security. This includes establishing information systems controls, understanding the risks to the firm’s information systems, and establishing security policies that are appropriate for the firm. This slide looks at controls used in information systems. Remember that controls are </a:t>
            </a:r>
            <a:r>
              <a:rPr lang="en-US" sz="1800"/>
              <a:t>methods, policies, and organizational procedures that ensure safety of organization’s assets; accuracy and reliability of its accounting records; and operational adherence to management standards. Controls may be manual or automated. Ask students to explain the difference between manual and automated controls (e.g., making sure that computer storage areas are secure vs. automated virus updates.) There are two main types of controls: general controls and application controls. General controls apply to all computerized applications. A list of types of general controls appears on the next slide. Ask students what the functions are of the different types of general controls. </a:t>
            </a:r>
            <a:endParaRPr/>
          </a:p>
          <a:p>
            <a:pPr indent="0" lvl="1" marL="742950" rtl="0" algn="l">
              <a:lnSpc>
                <a:spcPct val="80000"/>
              </a:lnSpc>
              <a:spcBef>
                <a:spcPts val="0"/>
              </a:spcBef>
              <a:spcAft>
                <a:spcPts val="0"/>
              </a:spcAft>
              <a:buSzPts val="1800"/>
              <a:buNone/>
            </a:pPr>
            <a:r>
              <a:t/>
            </a:r>
            <a:endParaRPr sz="1800"/>
          </a:p>
          <a:p>
            <a:pPr indent="0" lvl="1" marL="742950" rtl="0" algn="l">
              <a:lnSpc>
                <a:spcPct val="80000"/>
              </a:lnSpc>
              <a:spcBef>
                <a:spcPts val="0"/>
              </a:spcBef>
              <a:spcAft>
                <a:spcPts val="0"/>
              </a:spcAft>
              <a:buSzPts val="1800"/>
              <a:buNone/>
            </a:pPr>
            <a:r>
              <a:t/>
            </a:r>
            <a:endParaRPr sz="1800"/>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t/>
            </a:r>
            <a:endParaRPr sz="1000"/>
          </a:p>
          <a:p>
            <a:pPr indent="0" lvl="0" marL="0" rtl="0" algn="l">
              <a:spcBef>
                <a:spcPts val="0"/>
              </a:spcBef>
              <a:spcAft>
                <a:spcPts val="0"/>
              </a:spcAft>
              <a:buNone/>
            </a:pPr>
            <a:r>
              <a:t/>
            </a:r>
            <a:endParaRPr sz="1000"/>
          </a:p>
        </p:txBody>
      </p:sp>
      <p:sp>
        <p:nvSpPr>
          <p:cNvPr id="378" name="Google Shape;378;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lists the different categories of general controls. Ask students what the functions are of the different types of general controls. </a:t>
            </a:r>
            <a:endParaRPr/>
          </a:p>
        </p:txBody>
      </p:sp>
      <p:sp>
        <p:nvSpPr>
          <p:cNvPr id="385" name="Google Shape;385;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examines the second type of information systems controls, application controls. Ask students what each type of application control does. (Input controls check data for accuracy and completeness when they enter the system. There are specific input controls for input authorization, data conversion, data editing, and error handling. Processing controls establish that data are complete and accurate during updating. Output controls ensure that the results of computer processing are accurate, complete, and properly distributed.)</a:t>
            </a:r>
            <a:endParaRPr/>
          </a:p>
          <a:p>
            <a:pPr indent="0" lvl="0" marL="0" rtl="0" algn="l">
              <a:spcBef>
                <a:spcPts val="0"/>
              </a:spcBef>
              <a:spcAft>
                <a:spcPts val="0"/>
              </a:spcAft>
              <a:buNone/>
            </a:pPr>
            <a:r>
              <a:t/>
            </a:r>
            <a:endParaRPr/>
          </a:p>
        </p:txBody>
      </p:sp>
      <p:sp>
        <p:nvSpPr>
          <p:cNvPr id="392" name="Google Shape;392;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another important factor in establishing an appropriate framework for security and control, risk assessment. Although not all risks can be anticipated and measured, most businesses should be able identify many of the risks they face. The table illustrates sample results of a risk assessment for an online order processing system that processes 30,000 orders per day. The likelihood of each exposure occurring over a one-year period is expressed as a percentage. The expected annual loss is the result of multiplying the probability by the average loss.  Ask students to rank the three risks listed here in order of most important to minimize.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99" name="Google Shape;399;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need for a firm to establish a security policy for protecting a company’s assets, as well as other company policies the security policy drives, and how information systems support this. The text provides the example of the security policy at Unilever, a multinational consumer goods company, which requires every employee with a laptop or mobile handheld to use an approved device and employ a password or other method of identification when logging onto the corporate network. Ask students what types of issues would be covered under an AUP. (Privacy, user responsibility, and personal use of company equipment and networks, unacceptable and acceptable actions for every user, and consequences for noncompliance.)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07" name="Google Shape;407;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the chapter opening case, which describes the security problems LinkedIn has had. Note that the size of LinkedIn is one major factor that makes it an especially tempting target for hackers. Why is the size of the user base such a factor ? (It’s another example of a “network effect”!)  Also, why might the users of LinkedIn be considered “high value” targets?</a:t>
            </a:r>
            <a:endParaRPr/>
          </a:p>
        </p:txBody>
      </p:sp>
      <p:sp>
        <p:nvSpPr>
          <p:cNvPr id="220" name="Google Shape;220;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area of security policy involved in managing identities of system users. Ask students why businesses consider it important to  specify which portion of an information system a user has access to? What kinds of information requires very high levels of security access? What rules might be used to determine access rules? One rule is “need to know.” </a:t>
            </a:r>
            <a:endParaRPr/>
          </a:p>
        </p:txBody>
      </p:sp>
      <p:sp>
        <p:nvSpPr>
          <p:cNvPr id="414" name="Google Shape;414;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security allowed for two sets of users of a personnel database that contains sensitive information such as employees’ salaries and medical histories. One set of users consists of all employees who perform clerical functions, such as inputting employee data into the system. All individuals with this type of profile can update the system but can neither read nor update sensitive fields, such as salary, medical history, or earnings data. Another profile applies to a divisional manager, who cannot update the system but who can read all employee data fields for his or her division, including medical history and salary. These security profiles are based on access rules supplied by business groups in the firm. </a:t>
            </a:r>
            <a:endParaRPr/>
          </a:p>
        </p:txBody>
      </p:sp>
      <p:sp>
        <p:nvSpPr>
          <p:cNvPr id="421" name="Google Shape;421;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essential activities a firm performs to maximize security and control, here looking at planning for activities should a disaster occur, such as a flood, earthquake, or power outage. Note that disaster recovery plans focus primarily on the technical issues involved in keeping systems up and running, such as which files to back up and the maintenance of backup computer systems or disaster recovery services. The text provides the example of MasterCard, which maintains a duplicate computer center in Kansas City, Missouri, to serve as an emergency backup to its primary computer center in St. Louis. Ask students why it is important that both business managers and information systems specialists work together on these plans.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30" name="Google Shape;430;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role of auditing. An MIS audit enables a firm to determine if existing security measures and controls are effective.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37" name="Google Shape;437;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a sample page from an auditor’s listing of control weaknesses for a loan system. It includes a section for notifying management of such weaknesses and for management’s response. Management is expected to devise a plan for countering significant weaknesses in controls.</a:t>
            </a:r>
            <a:endParaRPr/>
          </a:p>
        </p:txBody>
      </p:sp>
      <p:sp>
        <p:nvSpPr>
          <p:cNvPr id="444" name="Google Shape;444;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technologies used for identifying and authenticating users. Ask students which of the various authentication methods seem to be the most fool proof. Passwords are traditional methods for authentication and newer methods include tokens, smart cards, and biometric authentication. Have any students used authentication methods other than passwords to access a system? Ask students to give examples of things that can be used for biometric authentication (voices, irises, fingerprints, palmprints, face recognition.)  Some PCs can be ordered with fingerprint authentication of the user. What are some problems with strict biometric authentication for PCs?</a:t>
            </a:r>
            <a:endParaRPr/>
          </a:p>
        </p:txBody>
      </p:sp>
      <p:sp>
        <p:nvSpPr>
          <p:cNvPr id="453" name="Google Shape;453;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an essential tool used to prevent intruders from accessing private networks—firewalls. To create a strong firewall, an administrator must maintain detailed internal rules identifying the people, applications, or addresses that are allowed or rejected. Firewalls can deter, but not completely prevent, network penetration by outsiders and should be viewed as one element in an overall security plan.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Ask students to differentiate between the screening technologies listed here. Note that these are often used in combination. Ask students if they use firewall software on their own computers.</a:t>
            </a:r>
            <a:endParaRPr/>
          </a:p>
        </p:txBody>
      </p:sp>
      <p:sp>
        <p:nvSpPr>
          <p:cNvPr id="460" name="Google Shape;460;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use of firewalls on a corporate network. Notice that here, a second, “inner” firewall protects the Web server from access through the internal network.</a:t>
            </a:r>
            <a:endParaRPr/>
          </a:p>
        </p:txBody>
      </p:sp>
      <p:sp>
        <p:nvSpPr>
          <p:cNvPr id="467" name="Google Shape;467;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additional tools to prevent unwanted intruders and software from accessing the network. Ask students what antivirus and antispyware tools they use. Ask why these tools require continual updating. Ask why UTM packages would include anti spam software.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76" name="Google Shape;476;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tools and technologies used to secure wireless networks. Ask students with laptops what types of wireless security they have available to them, and which one they use.</a:t>
            </a:r>
            <a:endParaRPr/>
          </a:p>
          <a:p>
            <a:pPr indent="0" lvl="0" marL="0" rtl="0" algn="l">
              <a:spcBef>
                <a:spcPts val="0"/>
              </a:spcBef>
              <a:spcAft>
                <a:spcPts val="0"/>
              </a:spcAft>
              <a:buNone/>
            </a:pPr>
            <a:r>
              <a:t/>
            </a:r>
            <a:endParaRPr/>
          </a:p>
        </p:txBody>
      </p:sp>
      <p:sp>
        <p:nvSpPr>
          <p:cNvPr id="483" name="Google Shape;483;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introduces the need for both security and controls in today’s businesses in order to safeguard information systems. Ask students to give an example of  security technique and an example of a control that might be used in a business. </a:t>
            </a:r>
            <a:endParaRPr/>
          </a:p>
          <a:p>
            <a:pPr indent="0" lvl="0" marL="0" rtl="0" algn="l">
              <a:spcBef>
                <a:spcPts val="0"/>
              </a:spcBef>
              <a:spcAft>
                <a:spcPts val="0"/>
              </a:spcAft>
              <a:buNone/>
            </a:pPr>
            <a:r>
              <a:t/>
            </a:r>
            <a:endParaRPr/>
          </a:p>
        </p:txBody>
      </p:sp>
      <p:sp>
        <p:nvSpPr>
          <p:cNvPr id="227" name="Google Shape;227;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introduces the use of encryption to ensure that data traveling along networks cannot be read by unauthorized users. Ask students what encryption involves: use of encryption key (a numerical code) that is used to transform a message into undecipherable text. The cipher text requires a key to decrypted and read by the recipient.</a:t>
            </a:r>
            <a:endParaRPr/>
          </a:p>
          <a:p>
            <a:pPr indent="0" lvl="0" marL="0" rtl="0" algn="l">
              <a:spcBef>
                <a:spcPts val="0"/>
              </a:spcBef>
              <a:spcAft>
                <a:spcPts val="0"/>
              </a:spcAft>
              <a:buNone/>
            </a:pPr>
            <a:r>
              <a:t/>
            </a:r>
            <a:endParaRPr/>
          </a:p>
        </p:txBody>
      </p:sp>
      <p:sp>
        <p:nvSpPr>
          <p:cNvPr id="490" name="Google Shape;490;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the use of encryption to ensure that data traveling along networks cannot be read by unauthorized users. Ask students to explain the difference between symmetric key encryption  and public key encryption. (In symmetric key encryption, the sender and receiver establish a secure Internet session by creating a single encryption key and sending it to the receiver so both the sender and receiver share the same key. Public key encryption uses two keys: one shared (or public) and one totally private. The keys are mathematically related so that data encrypted with one key can be decrypted using only the other key. To send and receive messages, communicators first create separate pairs of private and public keys. The public key is kept in a directory and the private key must be kept secret. The sender encrypts a message with the recipient’s public key. On receiving the message, the recipient uses his or her private key to decrypt it. Ask students why public key encryption is stronger than symmetric key encryption. Note that the strength of an encryption key is measured by its bit length. Today, a typical key will be 128 bits long (a string of 128 binary digits).</a:t>
            </a:r>
            <a:endParaRPr/>
          </a:p>
          <a:p>
            <a:pPr indent="0" lvl="0" marL="0" rtl="0" algn="l">
              <a:spcBef>
                <a:spcPts val="0"/>
              </a:spcBef>
              <a:spcAft>
                <a:spcPts val="0"/>
              </a:spcAft>
              <a:buNone/>
            </a:pPr>
            <a:r>
              <a:t/>
            </a:r>
            <a:endParaRPr/>
          </a:p>
        </p:txBody>
      </p:sp>
      <p:sp>
        <p:nvSpPr>
          <p:cNvPr id="497" name="Google Shape;497;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steps in public key encryption. The sender encrypts data using the public key of the recipient; data encrypted with this public key can only be decrypted with the recipient’s private key.</a:t>
            </a:r>
            <a:endParaRPr/>
          </a:p>
          <a:p>
            <a:pPr indent="0" lvl="0" marL="0" rtl="0" algn="l">
              <a:spcBef>
                <a:spcPts val="0"/>
              </a:spcBef>
              <a:spcAft>
                <a:spcPts val="0"/>
              </a:spcAft>
              <a:buNone/>
            </a:pPr>
            <a:r>
              <a:t/>
            </a:r>
            <a:endParaRPr/>
          </a:p>
        </p:txBody>
      </p:sp>
      <p:sp>
        <p:nvSpPr>
          <p:cNvPr id="504" name="Google Shape;504;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use of digital certificates as a tool to help protect online transactions. Digital certificates are used in conjunction with public key encryption to validate the identities of two parties in a transaction before data is exchanged. </a:t>
            </a:r>
            <a:endParaRPr/>
          </a:p>
          <a:p>
            <a:pPr indent="0" lvl="0" marL="0" rtl="0" algn="l">
              <a:spcBef>
                <a:spcPts val="0"/>
              </a:spcBef>
              <a:spcAft>
                <a:spcPts val="0"/>
              </a:spcAft>
              <a:buNone/>
            </a:pPr>
            <a:r>
              <a:t/>
            </a:r>
            <a:endParaRPr/>
          </a:p>
        </p:txBody>
      </p:sp>
      <p:sp>
        <p:nvSpPr>
          <p:cNvPr id="513" name="Google Shape;513;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process for using digital certificates. The institution or individual requests a certificate over the Internet from a CA; the certificate received from the CA can then be used to validate a transaction with an online merchant or customer.</a:t>
            </a:r>
            <a:endParaRPr/>
          </a:p>
        </p:txBody>
      </p:sp>
      <p:sp>
        <p:nvSpPr>
          <p:cNvPr id="520" name="Google Shape;520;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and the next look at technologies and tools for ensuring system availability. Ask students why online transaction processing requires 100% availability. Note that firms with heavy e-commerce processing or for firms that depend on digital networks for their internal operations require at minimum high-availability computing, using tools such as backup servers, distribution of processing across multiple servers, high-capacity storage, and good disaster recovery and business continuity plans. </a:t>
            </a:r>
            <a:endParaRPr/>
          </a:p>
          <a:p>
            <a:pPr indent="0" lvl="0" marL="0" rtl="0" algn="l">
              <a:spcBef>
                <a:spcPts val="0"/>
              </a:spcBef>
              <a:spcAft>
                <a:spcPts val="0"/>
              </a:spcAft>
              <a:buNone/>
            </a:pPr>
            <a:r>
              <a:t/>
            </a:r>
            <a:endParaRPr/>
          </a:p>
        </p:txBody>
      </p:sp>
      <p:sp>
        <p:nvSpPr>
          <p:cNvPr id="529" name="Google Shape;529;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techniques to minimize downtime and improve network performance. Deep packet inspection enables a network to sort low-priority data packets from high-priority ones in order to improve performance for business critical communication. Ask students what types of network traffic would be suitable for assigning lower priority in a business setting?</a:t>
            </a:r>
            <a:endParaRPr/>
          </a:p>
          <a:p>
            <a:pPr indent="0" lvl="0" marL="0" rtl="0" algn="l">
              <a:spcBef>
                <a:spcPts val="0"/>
              </a:spcBef>
              <a:spcAft>
                <a:spcPts val="0"/>
              </a:spcAft>
              <a:buNone/>
            </a:pPr>
            <a:r>
              <a:t/>
            </a:r>
            <a:endParaRPr/>
          </a:p>
        </p:txBody>
      </p:sp>
      <p:sp>
        <p:nvSpPr>
          <p:cNvPr id="536" name="Google Shape;536;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describes security concerns specific to cloud computing and mobile computing. Ask students what the key factors are to consider in ensuring a provider has adequate protection (downtime, privacy, and privacy rules in accordance with jurisdiction, external audits, disaster planning). </a:t>
            </a:r>
            <a:endParaRPr/>
          </a:p>
        </p:txBody>
      </p:sp>
      <p:sp>
        <p:nvSpPr>
          <p:cNvPr id="543" name="Google Shape;543;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securing mobile systems. What specific concerns are there with mobile devices? (Encrypting communications, theft and loss, inventory records) One very common security breach involves employees losing phones while traveling. In some phones, the rule is, “lose your phone, lose your job.”  Mobile devices such as tablets will increasingly store a considerable amount of corporate information. Then again, if the data is largely stored in the cloud, and passwords are required for access, then the threat is reduced.  </a:t>
            </a:r>
            <a:endParaRPr/>
          </a:p>
        </p:txBody>
      </p:sp>
      <p:sp>
        <p:nvSpPr>
          <p:cNvPr id="550" name="Google Shape;550;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the main categories of threats to information systems. Note that when large amounts of data are stored digitally, on computers and servers and in databases, they are vulnerable to many more kinds of threats than when they were stored in manual form, on paper in folders and file cabinets. When data are available over a network, there are even more vulnerabilities. Ask students if they have ever lost data on their computers. What was the reason (hardware, software, “disaster,” other people, etc.). On the other hand, digital records are not vulnerable in ways that manual records in a file cabinet are vulnerable. For instance, you really can’t tell who has accessed manual records, or when, in a physical file. In a database, file access is monitored (unless a hacker has found a way to read records without leaving a digital trail).  </a:t>
            </a:r>
            <a:endParaRPr/>
          </a:p>
          <a:p>
            <a:pPr indent="0" lvl="0" marL="0" rtl="0" algn="l">
              <a:spcBef>
                <a:spcPts val="0"/>
              </a:spcBef>
              <a:spcAft>
                <a:spcPts val="0"/>
              </a:spcAft>
              <a:buNone/>
            </a:pPr>
            <a:r>
              <a:t/>
            </a:r>
            <a:endParaRPr/>
          </a:p>
        </p:txBody>
      </p:sp>
      <p:sp>
        <p:nvSpPr>
          <p:cNvPr id="234" name="Google Shape;234;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ensuring software quality as a way to improve system quality and reliability by employing software metrics and rigorous software testing. Ongoing use of metrics allows the information systems department and end users to jointly measure the performance of the system and identify problems as they occur. </a:t>
            </a:r>
            <a:endParaRPr/>
          </a:p>
        </p:txBody>
      </p:sp>
      <p:sp>
        <p:nvSpPr>
          <p:cNvPr id="564" name="Google Shape;564;p5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types of threats to system security and the points over the network at which these threats are prevalent. Some problems occur at the client computer, others through the network lines, corporate servers, or in corporate hardware and software.</a:t>
            </a:r>
            <a:endParaRPr/>
          </a:p>
          <a:p>
            <a:pPr indent="0" lvl="0" marL="0" rtl="0" algn="l">
              <a:spcBef>
                <a:spcPts val="0"/>
              </a:spcBef>
              <a:spcAft>
                <a:spcPts val="0"/>
              </a:spcAft>
              <a:buSzPts val="1800"/>
              <a:buNone/>
            </a:pPr>
            <a:r>
              <a:rPr lang="en-US"/>
              <a:t>Tapping: Khai thác</a:t>
            </a:r>
            <a:endParaRPr/>
          </a:p>
          <a:p>
            <a:pPr indent="0" lvl="0" marL="0" rtl="0" algn="l">
              <a:spcBef>
                <a:spcPts val="0"/>
              </a:spcBef>
              <a:spcAft>
                <a:spcPts val="0"/>
              </a:spcAft>
              <a:buSzPts val="1800"/>
              <a:buNone/>
            </a:pPr>
            <a:r>
              <a:rPr lang="en-US"/>
              <a:t>Vadilism: phá hoại</a:t>
            </a:r>
            <a:endParaRPr/>
          </a:p>
          <a:p>
            <a:pPr indent="0" lvl="0" marL="0" rtl="0" algn="l">
              <a:spcBef>
                <a:spcPts val="0"/>
              </a:spcBef>
              <a:spcAft>
                <a:spcPts val="0"/>
              </a:spcAft>
              <a:buNone/>
            </a:pPr>
            <a:r>
              <a:t/>
            </a:r>
            <a:endParaRPr/>
          </a:p>
        </p:txBody>
      </p:sp>
      <p:sp>
        <p:nvSpPr>
          <p:cNvPr id="241" name="Google Shape;241;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the types of threats that large public networks, such as the Internet, face because they are open to virtually anyone. Note that Internet is so huge that when abuses do occur, they can have an enormously widespread impact. And when the Internet becomes part of the corporate network, the organization’s information systems are even more vulnerable to actions from outsiders. </a:t>
            </a:r>
            <a:endParaRPr/>
          </a:p>
          <a:p>
            <a:pPr indent="0" lvl="0" marL="0" rtl="0" algn="l">
              <a:spcBef>
                <a:spcPts val="0"/>
              </a:spcBef>
              <a:spcAft>
                <a:spcPts val="0"/>
              </a:spcAft>
              <a:buNone/>
            </a:pPr>
            <a:r>
              <a:t/>
            </a:r>
            <a:endParaRPr/>
          </a:p>
        </p:txBody>
      </p:sp>
      <p:sp>
        <p:nvSpPr>
          <p:cNvPr id="250" name="Google Shape;250;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security threats related to wireless networks. Local-area networks (LANs) using the 802.11 standard can be easily penetrated by outsiders armed with laptops, wireless cards, external antennae, and hacking software. Hackers use these tools to detect unprotected networks, monitor network traffic, and, in some cases, gain access to the Internet or to corporate networks. Ask students if they have connected to the Internet through an unknown wireless network that a person or business had established and left unprotected. Note that there are stronger encryption and authentication systems available for wireless networks but users must install them. Many Wi-Fi routers ship today with pre-installed security protection.  </a:t>
            </a:r>
            <a:endParaRPr/>
          </a:p>
          <a:p>
            <a:pPr indent="0" lvl="0" marL="0" rtl="0" algn="l">
              <a:spcBef>
                <a:spcPts val="0"/>
              </a:spcBef>
              <a:spcAft>
                <a:spcPts val="0"/>
              </a:spcAft>
              <a:buNone/>
            </a:pPr>
            <a:r>
              <a:t/>
            </a:r>
            <a:endParaRPr/>
          </a:p>
        </p:txBody>
      </p:sp>
      <p:sp>
        <p:nvSpPr>
          <p:cNvPr id="257" name="Google Shape;257;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why wireless networks are vulnerable—The service set identifiers (SSIDs) identifying the access points in a Wi-Fi network are broadcast multiple times (as illustrated by the orange sphere) and can be picked up fairly easily by intruders’ sniffer programs.</a:t>
            </a:r>
            <a:endParaRPr/>
          </a:p>
        </p:txBody>
      </p:sp>
      <p:sp>
        <p:nvSpPr>
          <p:cNvPr id="264" name="Google Shape;264;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
  <p:cSld name="title-slide">
    <p:spTree>
      <p:nvGrpSpPr>
        <p:cNvPr id="19" name="Shape 19"/>
        <p:cNvGrpSpPr/>
        <p:nvPr/>
      </p:nvGrpSpPr>
      <p:grpSpPr>
        <a:xfrm>
          <a:off x="0" y="0"/>
          <a:ext cx="0" cy="0"/>
          <a:chOff x="0" y="0"/>
          <a:chExt cx="0" cy="0"/>
        </a:xfrm>
      </p:grpSpPr>
      <p:sp>
        <p:nvSpPr>
          <p:cNvPr id="20" name="Google Shape;20;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5400">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54"/>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4000"/>
              <a:buNone/>
              <a:defRPr b="1" sz="4000">
                <a:latin typeface="Cambria"/>
                <a:ea typeface="Cambria"/>
                <a:cs typeface="Cambria"/>
                <a:sym typeface="Cambria"/>
              </a:defRPr>
            </a:lvl1pPr>
            <a:lvl2pPr lvl="1" algn="ctr">
              <a:lnSpc>
                <a:spcPct val="90000"/>
              </a:lnSpc>
              <a:spcBef>
                <a:spcPts val="500"/>
              </a:spcBef>
              <a:spcAft>
                <a:spcPts val="0"/>
              </a:spcAft>
              <a:buClr>
                <a:schemeClr val="dk1"/>
              </a:buClr>
              <a:buSzPts val="2400"/>
              <a:buNone/>
              <a:defRPr/>
            </a:lvl2pPr>
            <a:lvl3pPr lvl="2" algn="ctr">
              <a:lnSpc>
                <a:spcPct val="90000"/>
              </a:lnSpc>
              <a:spcBef>
                <a:spcPts val="500"/>
              </a:spcBef>
              <a:spcAft>
                <a:spcPts val="0"/>
              </a:spcAft>
              <a:buClr>
                <a:schemeClr val="dk1"/>
              </a:buClr>
              <a:buSzPts val="2000"/>
              <a:buNone/>
              <a:defRPr/>
            </a:lvl3pPr>
            <a:lvl4pPr lvl="3" algn="ctr">
              <a:lnSpc>
                <a:spcPct val="90000"/>
              </a:lnSpc>
              <a:spcBef>
                <a:spcPts val="500"/>
              </a:spcBef>
              <a:spcAft>
                <a:spcPts val="0"/>
              </a:spcAft>
              <a:buClr>
                <a:schemeClr val="dk1"/>
              </a:buClr>
              <a:buSzPts val="1800"/>
              <a:buNone/>
              <a:defRPr/>
            </a:lvl4pPr>
            <a:lvl5pPr lvl="4" algn="ctr">
              <a:lnSpc>
                <a:spcPct val="90000"/>
              </a:lnSpc>
              <a:spcBef>
                <a:spcPts val="500"/>
              </a:spcBef>
              <a:spcAft>
                <a:spcPts val="0"/>
              </a:spcAft>
              <a:buClr>
                <a:schemeClr val="dk1"/>
              </a:buClr>
              <a:buSzPts val="1800"/>
              <a:buNone/>
              <a:defRPr/>
            </a:lvl5pPr>
            <a:lvl6pPr lvl="5" algn="ctr">
              <a:lnSpc>
                <a:spcPct val="90000"/>
              </a:lnSpc>
              <a:spcBef>
                <a:spcPts val="500"/>
              </a:spcBef>
              <a:spcAft>
                <a:spcPts val="0"/>
              </a:spcAft>
              <a:buClr>
                <a:schemeClr val="dk1"/>
              </a:buClr>
              <a:buSzPts val="1800"/>
              <a:buNone/>
              <a:defRPr/>
            </a:lvl6pPr>
            <a:lvl7pPr lvl="6" algn="ctr">
              <a:lnSpc>
                <a:spcPct val="90000"/>
              </a:lnSpc>
              <a:spcBef>
                <a:spcPts val="500"/>
              </a:spcBef>
              <a:spcAft>
                <a:spcPts val="0"/>
              </a:spcAft>
              <a:buClr>
                <a:schemeClr val="dk1"/>
              </a:buClr>
              <a:buSzPts val="1800"/>
              <a:buNone/>
              <a:defRPr/>
            </a:lvl7pPr>
            <a:lvl8pPr lvl="7" algn="ctr">
              <a:lnSpc>
                <a:spcPct val="90000"/>
              </a:lnSpc>
              <a:spcBef>
                <a:spcPts val="500"/>
              </a:spcBef>
              <a:spcAft>
                <a:spcPts val="0"/>
              </a:spcAft>
              <a:buClr>
                <a:schemeClr val="dk1"/>
              </a:buClr>
              <a:buSzPts val="1800"/>
              <a:buNone/>
              <a:defRPr/>
            </a:lvl8pPr>
            <a:lvl9pPr lvl="8" algn="ctr">
              <a:lnSpc>
                <a:spcPct val="90000"/>
              </a:lnSpc>
              <a:spcBef>
                <a:spcPts val="500"/>
              </a:spcBef>
              <a:spcAft>
                <a:spcPts val="0"/>
              </a:spcAft>
              <a:buClr>
                <a:schemeClr val="dk1"/>
              </a:buClr>
              <a:buSzPts val="1800"/>
              <a:buNone/>
              <a:defRPr/>
            </a:lvl9pPr>
          </a:lstStyle>
          <a:p/>
        </p:txBody>
      </p:sp>
      <p:sp>
        <p:nvSpPr>
          <p:cNvPr id="22" name="Google Shape;22;p54"/>
          <p:cNvSpPr txBox="1"/>
          <p:nvPr>
            <p:ph idx="2" type="body"/>
          </p:nvPr>
        </p:nvSpPr>
        <p:spPr>
          <a:xfrm>
            <a:off x="838200" y="5632104"/>
            <a:ext cx="7620000" cy="692497"/>
          </a:xfrm>
          <a:prstGeom prst="rect">
            <a:avLst/>
          </a:prstGeom>
          <a:noFill/>
          <a:ln>
            <a:noFill/>
          </a:ln>
        </p:spPr>
        <p:txBody>
          <a:bodyPr anchorCtr="0" anchor="b" bIns="45700" lIns="91425" spcFirstLastPara="1" rIns="91425" wrap="square" tIns="45700">
            <a:spAutoFit/>
          </a:bodyPr>
          <a:lstStyle>
            <a:lvl1pPr indent="-228600" lvl="0" marL="457200" algn="l">
              <a:lnSpc>
                <a:spcPct val="100000"/>
              </a:lnSpc>
              <a:spcBef>
                <a:spcPts val="0"/>
              </a:spcBef>
              <a:spcAft>
                <a:spcPts val="0"/>
              </a:spcAft>
              <a:buClr>
                <a:schemeClr val="dk1"/>
              </a:buClr>
              <a:buSzPts val="1800"/>
              <a:buNone/>
              <a:defRPr b="1" sz="1800">
                <a:latin typeface="Cambria"/>
                <a:ea typeface="Cambria"/>
                <a:cs typeface="Cambria"/>
                <a:sym typeface="Cambria"/>
              </a:defRPr>
            </a:lvl1pPr>
            <a:lvl2pPr indent="-228600" lvl="1" marL="914400" algn="l">
              <a:lnSpc>
                <a:spcPct val="100000"/>
              </a:lnSpc>
              <a:spcBef>
                <a:spcPts val="600"/>
              </a:spcBef>
              <a:spcAft>
                <a:spcPts val="0"/>
              </a:spcAft>
              <a:buClr>
                <a:schemeClr val="dk1"/>
              </a:buClr>
              <a:buSzPts val="1600"/>
              <a:buNone/>
              <a:defRPr i="1" sz="1600">
                <a:latin typeface="Cambria"/>
                <a:ea typeface="Cambria"/>
                <a:cs typeface="Cambria"/>
                <a:sym typeface="Cambria"/>
              </a:defRPr>
            </a:lvl2pPr>
            <a:lvl3pPr indent="-228600" lvl="2" marL="1371600" algn="l">
              <a:lnSpc>
                <a:spcPct val="90000"/>
              </a:lnSpc>
              <a:spcBef>
                <a:spcPts val="500"/>
              </a:spcBef>
              <a:spcAft>
                <a:spcPts val="0"/>
              </a:spcAft>
              <a:buClr>
                <a:schemeClr val="dk1"/>
              </a:buClr>
              <a:buSzPts val="1600"/>
              <a:buNone/>
              <a:defRPr sz="1600">
                <a:latin typeface="Cambria"/>
                <a:ea typeface="Cambria"/>
                <a:cs typeface="Cambria"/>
                <a:sym typeface="Cambria"/>
              </a:defRPr>
            </a:lvl3pPr>
            <a:lvl4pPr indent="-228600" lvl="3" marL="1828800" algn="l">
              <a:lnSpc>
                <a:spcPct val="90000"/>
              </a:lnSpc>
              <a:spcBef>
                <a:spcPts val="500"/>
              </a:spcBef>
              <a:spcAft>
                <a:spcPts val="0"/>
              </a:spcAft>
              <a:buClr>
                <a:schemeClr val="dk1"/>
              </a:buClr>
              <a:buSzPts val="1400"/>
              <a:buNone/>
              <a:defRPr sz="1400">
                <a:latin typeface="Cambria"/>
                <a:ea typeface="Cambria"/>
                <a:cs typeface="Cambria"/>
                <a:sym typeface="Cambria"/>
              </a:defRPr>
            </a:lvl4pPr>
            <a:lvl5pPr indent="-228600" lvl="4" marL="2286000" algn="l">
              <a:lnSpc>
                <a:spcPct val="90000"/>
              </a:lnSpc>
              <a:spcBef>
                <a:spcPts val="500"/>
              </a:spcBef>
              <a:spcAft>
                <a:spcPts val="0"/>
              </a:spcAft>
              <a:buClr>
                <a:schemeClr val="dk1"/>
              </a:buClr>
              <a:buSzPts val="1400"/>
              <a:buNone/>
              <a:defRPr sz="1400">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S - Mgmt">
  <p:cSld name="9_IS - Mgmt">
    <p:spTree>
      <p:nvGrpSpPr>
        <p:cNvPr id="125" name="Shape 125"/>
        <p:cNvGrpSpPr/>
        <p:nvPr/>
      </p:nvGrpSpPr>
      <p:grpSpPr>
        <a:xfrm>
          <a:off x="0" y="0"/>
          <a:ext cx="0" cy="0"/>
          <a:chOff x="0" y="0"/>
          <a:chExt cx="0" cy="0"/>
        </a:xfrm>
      </p:grpSpPr>
      <p:sp>
        <p:nvSpPr>
          <p:cNvPr id="126" name="Google Shape;126;p71"/>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7" name="Google Shape;127;p71"/>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138" name="Shape 138"/>
        <p:cNvGrpSpPr/>
        <p:nvPr/>
      </p:nvGrpSpPr>
      <p:grpSpPr>
        <a:xfrm>
          <a:off x="0" y="0"/>
          <a:ext cx="0" cy="0"/>
          <a:chOff x="0" y="0"/>
          <a:chExt cx="0" cy="0"/>
        </a:xfrm>
      </p:grpSpPr>
      <p:sp>
        <p:nvSpPr>
          <p:cNvPr id="139" name="Google Shape;139;p73"/>
          <p:cNvSpPr txBox="1"/>
          <p:nvPr>
            <p:ph type="title"/>
          </p:nvPr>
        </p:nvSpPr>
        <p:spPr>
          <a:xfrm>
            <a:off x="722313" y="3048000"/>
            <a:ext cx="7772400" cy="1828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40" name="Google Shape;140;p73"/>
          <p:cNvSpPr txBox="1"/>
          <p:nvPr>
            <p:ph idx="1" type="body"/>
          </p:nvPr>
        </p:nvSpPr>
        <p:spPr>
          <a:xfrm>
            <a:off x="722313" y="1295400"/>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880"/>
              </a:spcBef>
              <a:spcAft>
                <a:spcPts val="0"/>
              </a:spcAft>
              <a:buClr>
                <a:srgbClr val="9F0F10"/>
              </a:buClr>
              <a:buSzPts val="4400"/>
              <a:buFont typeface="Times New Roman"/>
              <a:buNone/>
              <a:defRPr b="1" i="0" sz="4400" u="none" cap="none" strike="noStrike">
                <a:solidFill>
                  <a:srgbClr val="9F0F10"/>
                </a:solidFill>
                <a:latin typeface="Times New Roman"/>
                <a:ea typeface="Times New Roman"/>
                <a:cs typeface="Times New Roman"/>
                <a:sym typeface="Times New Roman"/>
              </a:defRPr>
            </a:lvl1pPr>
            <a:lvl2pPr indent="-228600" lvl="1" marL="914400" marR="0" rtl="0" algn="l">
              <a:spcBef>
                <a:spcPts val="360"/>
              </a:spcBef>
              <a:spcAft>
                <a:spcPts val="0"/>
              </a:spcAft>
              <a:buClr>
                <a:srgbClr val="888888"/>
              </a:buClr>
              <a:buSzPts val="1800"/>
              <a:buFont typeface="Times New Roman"/>
              <a:buNone/>
              <a:defRPr b="0" i="0" sz="1800" u="none" cap="none" strike="noStrike">
                <a:solidFill>
                  <a:srgbClr val="888888"/>
                </a:solidFill>
                <a:latin typeface="Times New Roman"/>
                <a:ea typeface="Times New Roman"/>
                <a:cs typeface="Times New Roman"/>
                <a:sym typeface="Times New Roman"/>
              </a:defRPr>
            </a:lvl2pPr>
            <a:lvl3pPr indent="-228600" lvl="2" marL="1371600" marR="0" rtl="0" algn="l">
              <a:spcBef>
                <a:spcPts val="320"/>
              </a:spcBef>
              <a:spcAft>
                <a:spcPts val="0"/>
              </a:spcAft>
              <a:buClr>
                <a:srgbClr val="888888"/>
              </a:buClr>
              <a:buSzPts val="1600"/>
              <a:buFont typeface="Times New Roman"/>
              <a:buNone/>
              <a:defRPr b="0" i="0" sz="1600" u="none" cap="none" strike="noStrike">
                <a:solidFill>
                  <a:srgbClr val="888888"/>
                </a:solidFill>
                <a:latin typeface="Times New Roman"/>
                <a:ea typeface="Times New Roman"/>
                <a:cs typeface="Times New Roman"/>
                <a:sym typeface="Times New Roman"/>
              </a:defRPr>
            </a:lvl3pPr>
            <a:lvl4pPr indent="-228600" lvl="3" marL="18288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4pPr>
            <a:lvl5pPr indent="-228600" lvl="4" marL="22860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5pPr>
            <a:lvl6pPr indent="-228600" lvl="5" marL="27432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6pPr>
            <a:lvl7pPr indent="-228600" lvl="6" marL="32004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7pPr>
            <a:lvl8pPr indent="-228600" lvl="7" marL="36576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8pPr>
            <a:lvl9pPr indent="-228600" lvl="8" marL="41148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9pPr>
          </a:lstStyle>
          <a:p/>
        </p:txBody>
      </p:sp>
      <p:sp>
        <p:nvSpPr>
          <p:cNvPr id="141" name="Google Shape;141;p73"/>
          <p:cNvSpPr txBox="1"/>
          <p:nvPr>
            <p:ph idx="2" type="body"/>
          </p:nvPr>
        </p:nvSpPr>
        <p:spPr>
          <a:xfrm>
            <a:off x="685800" y="5334000"/>
            <a:ext cx="5486400" cy="99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342900" lvl="1" marL="914400" marR="0" rtl="0" algn="l">
              <a:spcBef>
                <a:spcPts val="0"/>
              </a:spcBef>
              <a:spcAft>
                <a:spcPts val="0"/>
              </a:spcAft>
              <a:buClr>
                <a:schemeClr val="dk1"/>
              </a:buClr>
              <a:buSzPts val="1800"/>
              <a:buFont typeface="Arial"/>
              <a:buChar char="•"/>
              <a:defRPr b="0" i="1" sz="1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age">
  <p:cSld name="Standard page">
    <p:spTree>
      <p:nvGrpSpPr>
        <p:cNvPr id="151" name="Shape 151"/>
        <p:cNvGrpSpPr/>
        <p:nvPr/>
      </p:nvGrpSpPr>
      <p:grpSpPr>
        <a:xfrm>
          <a:off x="0" y="0"/>
          <a:ext cx="0" cy="0"/>
          <a:chOff x="0" y="0"/>
          <a:chExt cx="0" cy="0"/>
        </a:xfrm>
      </p:grpSpPr>
      <p:sp>
        <p:nvSpPr>
          <p:cNvPr id="152" name="Google Shape;152;p7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800"/>
              </a:spcBef>
              <a:spcAft>
                <a:spcPts val="0"/>
              </a:spcAft>
              <a:buClr>
                <a:srgbClr val="0C0C0C"/>
              </a:buClr>
              <a:buSzPts val="2800"/>
              <a:buFont typeface="Calibri"/>
              <a:buChar char="•"/>
              <a:defRPr b="1" i="0" sz="28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3" name="Google Shape;153;p75"/>
          <p:cNvSpPr txBox="1"/>
          <p:nvPr>
            <p:ph idx="2"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4" name="Google Shape;154;p75"/>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Bottom Caption">
  <p:cSld name="Image with Bottom Caption">
    <p:spTree>
      <p:nvGrpSpPr>
        <p:cNvPr id="164" name="Shape 164"/>
        <p:cNvGrpSpPr/>
        <p:nvPr/>
      </p:nvGrpSpPr>
      <p:grpSpPr>
        <a:xfrm>
          <a:off x="0" y="0"/>
          <a:ext cx="0" cy="0"/>
          <a:chOff x="0" y="0"/>
          <a:chExt cx="0" cy="0"/>
        </a:xfrm>
      </p:grpSpPr>
      <p:sp>
        <p:nvSpPr>
          <p:cNvPr id="165" name="Google Shape;165;p77"/>
          <p:cNvSpPr txBox="1"/>
          <p:nvPr>
            <p:ph idx="1"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6" name="Google Shape;166;p77"/>
          <p:cNvSpPr/>
          <p:nvPr>
            <p:ph idx="2" type="pic"/>
          </p:nvPr>
        </p:nvSpPr>
        <p:spPr>
          <a:xfrm>
            <a:off x="381000" y="2209800"/>
            <a:ext cx="8382000" cy="3211794"/>
          </a:xfrm>
          <a:prstGeom prst="rect">
            <a:avLst/>
          </a:prstGeom>
          <a:noFill/>
          <a:ln cap="flat" cmpd="sng" w="19050">
            <a:solidFill>
              <a:schemeClr val="accent4"/>
            </a:solidFill>
            <a:prstDash val="solid"/>
            <a:round/>
            <a:headEnd len="sm" w="sm" type="none"/>
            <a:tailEnd len="sm" w="sm" type="none"/>
          </a:ln>
        </p:spPr>
      </p:sp>
      <p:sp>
        <p:nvSpPr>
          <p:cNvPr id="167" name="Google Shape;167;p77"/>
          <p:cNvSpPr txBox="1"/>
          <p:nvPr>
            <p:ph idx="3" type="body"/>
          </p:nvPr>
        </p:nvSpPr>
        <p:spPr>
          <a:xfrm>
            <a:off x="0" y="16002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8" name="Google Shape;168;p77"/>
          <p:cNvSpPr txBox="1"/>
          <p:nvPr>
            <p:ph idx="4" type="body"/>
          </p:nvPr>
        </p:nvSpPr>
        <p:spPr>
          <a:xfrm>
            <a:off x="1828800" y="5791200"/>
            <a:ext cx="6858000" cy="457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9" name="Google Shape;169;p77"/>
          <p:cNvSpPr txBox="1"/>
          <p:nvPr>
            <p:ph idx="5" type="body"/>
          </p:nvPr>
        </p:nvSpPr>
        <p:spPr>
          <a:xfrm>
            <a:off x="533400" y="5791200"/>
            <a:ext cx="9144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0" name="Google Shape;170;p77"/>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lefthand caption">
  <p:cSld name="Image with lefthand caption">
    <p:spTree>
      <p:nvGrpSpPr>
        <p:cNvPr id="180" name="Shape 180"/>
        <p:cNvGrpSpPr/>
        <p:nvPr/>
      </p:nvGrpSpPr>
      <p:grpSpPr>
        <a:xfrm>
          <a:off x="0" y="0"/>
          <a:ext cx="0" cy="0"/>
          <a:chOff x="0" y="0"/>
          <a:chExt cx="0" cy="0"/>
        </a:xfrm>
      </p:grpSpPr>
      <p:sp>
        <p:nvSpPr>
          <p:cNvPr id="181" name="Google Shape;181;p79"/>
          <p:cNvSpPr txBox="1"/>
          <p:nvPr>
            <p:ph idx="1"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2" name="Google Shape;182;p79"/>
          <p:cNvSpPr/>
          <p:nvPr>
            <p:ph idx="2" type="pic"/>
          </p:nvPr>
        </p:nvSpPr>
        <p:spPr>
          <a:xfrm>
            <a:off x="2895600" y="1752600"/>
            <a:ext cx="5638800" cy="4572000"/>
          </a:xfrm>
          <a:prstGeom prst="rect">
            <a:avLst/>
          </a:prstGeom>
          <a:noFill/>
          <a:ln cap="flat" cmpd="sng" w="19050">
            <a:solidFill>
              <a:schemeClr val="accent4"/>
            </a:solidFill>
            <a:prstDash val="solid"/>
            <a:round/>
            <a:headEnd len="sm" w="sm" type="none"/>
            <a:tailEnd len="sm" w="sm" type="none"/>
          </a:ln>
        </p:spPr>
      </p:sp>
      <p:sp>
        <p:nvSpPr>
          <p:cNvPr id="183" name="Google Shape;183;p79"/>
          <p:cNvSpPr txBox="1"/>
          <p:nvPr>
            <p:ph idx="3" type="body"/>
          </p:nvPr>
        </p:nvSpPr>
        <p:spPr>
          <a:xfrm>
            <a:off x="457200" y="1752600"/>
            <a:ext cx="2133600" cy="1143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4" name="Google Shape;184;p79"/>
          <p:cNvSpPr txBox="1"/>
          <p:nvPr>
            <p:ph idx="4" type="body"/>
          </p:nvPr>
        </p:nvSpPr>
        <p:spPr>
          <a:xfrm>
            <a:off x="457200" y="2971800"/>
            <a:ext cx="2133600" cy="2057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5" name="Google Shape;185;p79"/>
          <p:cNvSpPr txBox="1"/>
          <p:nvPr>
            <p:ph idx="5"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6" name="Google Shape;186;p79"/>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Questions">
  <p:cSld name="Case Study Questions">
    <p:spTree>
      <p:nvGrpSpPr>
        <p:cNvPr id="197" name="Shape 197"/>
        <p:cNvGrpSpPr/>
        <p:nvPr/>
      </p:nvGrpSpPr>
      <p:grpSpPr>
        <a:xfrm>
          <a:off x="0" y="0"/>
          <a:ext cx="0" cy="0"/>
          <a:chOff x="0" y="0"/>
          <a:chExt cx="0" cy="0"/>
        </a:xfrm>
      </p:grpSpPr>
      <p:sp>
        <p:nvSpPr>
          <p:cNvPr id="198" name="Google Shape;198;p81"/>
          <p:cNvSpPr txBox="1"/>
          <p:nvPr>
            <p:ph idx="1" type="body"/>
          </p:nvPr>
        </p:nvSpPr>
        <p:spPr>
          <a:xfrm>
            <a:off x="457200" y="2514600"/>
            <a:ext cx="8229600" cy="3810000"/>
          </a:xfrm>
          <a:prstGeom prst="rect">
            <a:avLst/>
          </a:prstGeom>
          <a:solidFill>
            <a:srgbClr val="999999"/>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99" name="Google Shape;199;p81"/>
          <p:cNvSpPr txBox="1"/>
          <p:nvPr>
            <p:ph idx="2"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0" name="Google Shape;200;p81"/>
          <p:cNvSpPr txBox="1"/>
          <p:nvPr>
            <p:ph idx="3" type="body"/>
          </p:nvPr>
        </p:nvSpPr>
        <p:spPr>
          <a:xfrm>
            <a:off x="0" y="16764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80"/>
              </a:spcBef>
              <a:spcAft>
                <a:spcPts val="0"/>
              </a:spcAft>
              <a:buClr>
                <a:schemeClr val="accent4"/>
              </a:buClr>
              <a:buSzPts val="2400"/>
              <a:buFont typeface="Times New Roman"/>
              <a:buNone/>
              <a:defRPr b="1" i="0" sz="2400" u="none" cap="none" strike="noStrike">
                <a:solidFill>
                  <a:schemeClr val="accent4"/>
                </a:solidFill>
                <a:latin typeface="Times New Roman"/>
                <a:ea typeface="Times New Roman"/>
                <a:cs typeface="Times New Roman"/>
                <a:sym typeface="Times New Roman"/>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1" name="Google Shape;201;p81"/>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Page">
  <p:cSld name="2_Standard Page">
    <p:spTree>
      <p:nvGrpSpPr>
        <p:cNvPr id="32" name="Shape 32"/>
        <p:cNvGrpSpPr/>
        <p:nvPr/>
      </p:nvGrpSpPr>
      <p:grpSpPr>
        <a:xfrm>
          <a:off x="0" y="0"/>
          <a:ext cx="0" cy="0"/>
          <a:chOff x="0" y="0"/>
          <a:chExt cx="0" cy="0"/>
        </a:xfrm>
      </p:grpSpPr>
      <p:sp>
        <p:nvSpPr>
          <p:cNvPr id="33" name="Google Shape;33;p5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6"/>
          <p:cNvSpPr txBox="1"/>
          <p:nvPr>
            <p:ph idx="2"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with Bottom Caption">
  <p:cSld name="4_Image with Bottom Caption">
    <p:spTree>
      <p:nvGrpSpPr>
        <p:cNvPr id="43" name="Shape 43"/>
        <p:cNvGrpSpPr/>
        <p:nvPr/>
      </p:nvGrpSpPr>
      <p:grpSpPr>
        <a:xfrm>
          <a:off x="0" y="0"/>
          <a:ext cx="0" cy="0"/>
          <a:chOff x="0" y="0"/>
          <a:chExt cx="0" cy="0"/>
        </a:xfrm>
      </p:grpSpPr>
      <p:sp>
        <p:nvSpPr>
          <p:cNvPr id="44" name="Google Shape;44;p58"/>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5" name="Google Shape;45;p58"/>
          <p:cNvSpPr txBox="1"/>
          <p:nvPr>
            <p:ph idx="2" type="body"/>
          </p:nvPr>
        </p:nvSpPr>
        <p:spPr>
          <a:xfrm>
            <a:off x="533400" y="5486400"/>
            <a:ext cx="11430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6" name="Google Shape;46;p58"/>
          <p:cNvSpPr txBox="1"/>
          <p:nvPr>
            <p:ph idx="3"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with lefthand caption">
  <p:cSld name="5_Image with lefthand caption">
    <p:spTree>
      <p:nvGrpSpPr>
        <p:cNvPr id="47" name="Shape 47"/>
        <p:cNvGrpSpPr/>
        <p:nvPr/>
      </p:nvGrpSpPr>
      <p:grpSpPr>
        <a:xfrm>
          <a:off x="0" y="0"/>
          <a:ext cx="0" cy="0"/>
          <a:chOff x="0" y="0"/>
          <a:chExt cx="0" cy="0"/>
        </a:xfrm>
      </p:grpSpPr>
      <p:sp>
        <p:nvSpPr>
          <p:cNvPr id="48" name="Google Shape;48;p59"/>
          <p:cNvSpPr txBox="1"/>
          <p:nvPr>
            <p:ph idx="1" type="body"/>
          </p:nvPr>
        </p:nvSpPr>
        <p:spPr>
          <a:xfrm>
            <a:off x="457200" y="1775716"/>
            <a:ext cx="2133600" cy="325348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59"/>
          <p:cNvSpPr txBox="1"/>
          <p:nvPr>
            <p:ph idx="2"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0" name="Google Shape;50;p59"/>
          <p:cNvSpPr txBox="1"/>
          <p:nvPr>
            <p:ph idx="3"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Title">
  <p:cSld name="1_Chapter Title">
    <p:spTree>
      <p:nvGrpSpPr>
        <p:cNvPr id="51" name="Shape 51"/>
        <p:cNvGrpSpPr/>
        <p:nvPr/>
      </p:nvGrpSpPr>
      <p:grpSpPr>
        <a:xfrm>
          <a:off x="0" y="0"/>
          <a:ext cx="0" cy="0"/>
          <a:chOff x="0" y="0"/>
          <a:chExt cx="0" cy="0"/>
        </a:xfrm>
      </p:grpSpPr>
      <p:sp>
        <p:nvSpPr>
          <p:cNvPr id="52" name="Google Shape;52;p68"/>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5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3" name="Google Shape;53;p68"/>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800"/>
              </a:spcBef>
              <a:spcAft>
                <a:spcPts val="0"/>
              </a:spcAft>
              <a:buClr>
                <a:schemeClr val="dk1"/>
              </a:buClr>
              <a:buSzPts val="4000"/>
              <a:buFont typeface="Cambria"/>
              <a:buNone/>
              <a:defRPr b="1" i="0" sz="4000" u="none" cap="none" strike="noStrike">
                <a:solidFill>
                  <a:schemeClr val="dk1"/>
                </a:solidFill>
                <a:latin typeface="Cambria"/>
                <a:ea typeface="Cambria"/>
                <a:cs typeface="Cambria"/>
                <a:sym typeface="Cambria"/>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54" name="Google Shape;54;p68"/>
          <p:cNvSpPr txBox="1"/>
          <p:nvPr>
            <p:ph idx="2" type="body"/>
          </p:nvPr>
        </p:nvSpPr>
        <p:spPr>
          <a:xfrm>
            <a:off x="838200" y="5257800"/>
            <a:ext cx="6477000" cy="10668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indent="-228600" lvl="1" marL="914400" marR="0" rtl="0" algn="l">
              <a:spcBef>
                <a:spcPts val="360"/>
              </a:spcBef>
              <a:spcAft>
                <a:spcPts val="0"/>
              </a:spcAft>
              <a:buClr>
                <a:schemeClr val="dk1"/>
              </a:buClr>
              <a:buSzPts val="1800"/>
              <a:buFont typeface="Cambria"/>
              <a:buNone/>
              <a:defRPr b="0" i="1" sz="1800" u="none" cap="none" strike="noStrike">
                <a:solidFill>
                  <a:schemeClr val="dk1"/>
                </a:solidFill>
                <a:latin typeface="Cambria"/>
                <a:ea typeface="Cambria"/>
                <a:cs typeface="Cambria"/>
                <a:sym typeface="Cambria"/>
              </a:defRPr>
            </a:lvl2pPr>
            <a:lvl3pPr indent="-228600" lvl="2" marL="1371600" marR="0" rtl="0" algn="l">
              <a:spcBef>
                <a:spcPts val="320"/>
              </a:spcBef>
              <a:spcAft>
                <a:spcPts val="0"/>
              </a:spcAft>
              <a:buClr>
                <a:schemeClr val="dk1"/>
              </a:buClr>
              <a:buSzPts val="1600"/>
              <a:buFont typeface="Cambria"/>
              <a:buNone/>
              <a:defRPr b="0" i="0" sz="1600" u="none" cap="none" strike="noStrike">
                <a:solidFill>
                  <a:schemeClr val="dk1"/>
                </a:solidFill>
                <a:latin typeface="Cambria"/>
                <a:ea typeface="Cambria"/>
                <a:cs typeface="Cambria"/>
                <a:sym typeface="Cambria"/>
              </a:defRPr>
            </a:lvl3pPr>
            <a:lvl4pPr indent="-228600" lvl="3" marL="18288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4pPr>
            <a:lvl5pPr indent="-228600" lvl="4" marL="22860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S - Orgs">
  <p:cSld name="7_IS - Orgs">
    <p:spTree>
      <p:nvGrpSpPr>
        <p:cNvPr id="65" name="Shape 65"/>
        <p:cNvGrpSpPr/>
        <p:nvPr/>
      </p:nvGrpSpPr>
      <p:grpSpPr>
        <a:xfrm>
          <a:off x="0" y="0"/>
          <a:ext cx="0" cy="0"/>
          <a:chOff x="0" y="0"/>
          <a:chExt cx="0" cy="0"/>
        </a:xfrm>
      </p:grpSpPr>
      <p:sp>
        <p:nvSpPr>
          <p:cNvPr id="66" name="Google Shape;66;p61"/>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7" name="Google Shape;67;p61"/>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Wider Standard Page">
  <p:cSld name="3_Wider Standard Page">
    <p:spTree>
      <p:nvGrpSpPr>
        <p:cNvPr id="77" name="Shape 77"/>
        <p:cNvGrpSpPr/>
        <p:nvPr/>
      </p:nvGrpSpPr>
      <p:grpSpPr>
        <a:xfrm>
          <a:off x="0" y="0"/>
          <a:ext cx="0" cy="0"/>
          <a:chOff x="0" y="0"/>
          <a:chExt cx="0" cy="0"/>
        </a:xfrm>
      </p:grpSpPr>
      <p:sp>
        <p:nvSpPr>
          <p:cNvPr id="78" name="Google Shape;78;p63"/>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9" name="Google Shape;79;p63"/>
          <p:cNvSpPr txBox="1"/>
          <p:nvPr>
            <p:ph idx="2"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S - Tech">
  <p:cSld name="8_IS - Tech">
    <p:spTree>
      <p:nvGrpSpPr>
        <p:cNvPr id="90" name="Shape 90"/>
        <p:cNvGrpSpPr/>
        <p:nvPr/>
      </p:nvGrpSpPr>
      <p:grpSpPr>
        <a:xfrm>
          <a:off x="0" y="0"/>
          <a:ext cx="0" cy="0"/>
          <a:chOff x="0" y="0"/>
          <a:chExt cx="0" cy="0"/>
        </a:xfrm>
      </p:grpSpPr>
      <p:sp>
        <p:nvSpPr>
          <p:cNvPr id="91" name="Google Shape;91;p65"/>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2" name="Google Shape;92;p65"/>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Notice">
  <p:cSld name="Copyright Notice">
    <p:spTree>
      <p:nvGrpSpPr>
        <p:cNvPr id="102" name="Shape 10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1.xml"/><Relationship Id="rId4"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4.xml"/><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5.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6.xml"/><Relationship Id="rId4"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7.xml"/><Relationship Id="rId4" Type="http://schemas.openxmlformats.org/officeDocument/2006/relationships/theme" Target="../theme/theme1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8.xml"/><Relationship Id="rId4"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6.jpg"/><Relationship Id="rId4" Type="http://schemas.openxmlformats.org/officeDocument/2006/relationships/slideLayout" Target="../slideLayouts/slideLayout9.xml"/><Relationship Id="rId5" Type="http://schemas.openxmlformats.org/officeDocument/2006/relationships/theme" Target="../theme/theme5.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main" id="10" name="Google Shape;10;p53"/>
          <p:cNvPicPr preferRelativeResize="0"/>
          <p:nvPr/>
        </p:nvPicPr>
        <p:blipFill rotWithShape="1">
          <a:blip r:embed="rId1">
            <a:alphaModFix/>
          </a:blip>
          <a:srcRect b="0" l="0" r="0" t="0"/>
          <a:stretch/>
        </p:blipFill>
        <p:spPr>
          <a:xfrm>
            <a:off x="0" y="0"/>
            <a:ext cx="9144000" cy="1524000"/>
          </a:xfrm>
          <a:prstGeom prst="rect">
            <a:avLst/>
          </a:prstGeom>
          <a:noFill/>
          <a:ln>
            <a:noFill/>
          </a:ln>
        </p:spPr>
      </p:pic>
      <p:pic>
        <p:nvPicPr>
          <p:cNvPr descr="main" id="11" name="Google Shape;11;p53"/>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2" name="Google Shape;12;p53"/>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53"/>
          <p:cNvSpPr txBox="1"/>
          <p:nvPr/>
        </p:nvSpPr>
        <p:spPr>
          <a:xfrm>
            <a:off x="0" y="65087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6.</a:t>
            </a:r>
            <a:fld id="{00000000-1234-1234-1234-123412341234}" type="slidenum">
              <a:rPr b="1" i="0" lang="en-US" sz="1600" u="none">
                <a:solidFill>
                  <a:srgbClr val="FFB060"/>
                </a:solidFill>
                <a:latin typeface="Arial"/>
                <a:ea typeface="Arial"/>
                <a:cs typeface="Arial"/>
                <a:sym typeface="Arial"/>
              </a:rPr>
              <a:t>‹#›</a:t>
            </a:fld>
            <a:endParaRPr/>
          </a:p>
        </p:txBody>
      </p:sp>
      <p:sp>
        <p:nvSpPr>
          <p:cNvPr id="14" name="Google Shape;14;p53"/>
          <p:cNvSpPr txBox="1"/>
          <p:nvPr/>
        </p:nvSpPr>
        <p:spPr>
          <a:xfrm>
            <a:off x="3048000" y="6553200"/>
            <a:ext cx="6048375"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r>
              <a:rPr b="0" i="0" lang="en-US" sz="1400" u="none">
                <a:solidFill>
                  <a:schemeClr val="dk1"/>
                </a:solidFill>
                <a:latin typeface="Arial"/>
                <a:ea typeface="Arial"/>
                <a:cs typeface="Arial"/>
                <a:sym typeface="Arial"/>
              </a:rPr>
              <a:t> </a:t>
            </a:r>
            <a:endParaRPr/>
          </a:p>
        </p:txBody>
      </p:sp>
      <p:sp>
        <p:nvSpPr>
          <p:cNvPr id="15" name="Google Shape;15;p53"/>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53"/>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 name="Google Shape;17;p5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5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8" name="Shape 128"/>
        <p:cNvGrpSpPr/>
        <p:nvPr/>
      </p:nvGrpSpPr>
      <p:grpSpPr>
        <a:xfrm>
          <a:off x="0" y="0"/>
          <a:ext cx="0" cy="0"/>
          <a:chOff x="0" y="0"/>
          <a:chExt cx="0" cy="0"/>
        </a:xfrm>
      </p:grpSpPr>
      <p:pic>
        <p:nvPicPr>
          <p:cNvPr descr="main" id="129" name="Google Shape;129;p7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30" name="Google Shape;130;p7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 name="Google Shape;131;p7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32" name="Google Shape;132;p72"/>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133" name="Google Shape;133;p7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 name="Google Shape;134;p7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35" name="Google Shape;135;p7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36" name="Google Shape;136;p72"/>
          <p:cNvSpPr txBox="1"/>
          <p:nvPr/>
        </p:nvSpPr>
        <p:spPr>
          <a:xfrm>
            <a:off x="0" y="9525"/>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37" name="Google Shape;137;p72"/>
          <p:cNvSpPr txBox="1"/>
          <p:nvPr/>
        </p:nvSpPr>
        <p:spPr>
          <a:xfrm>
            <a:off x="0" y="457200"/>
            <a:ext cx="91440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MANAGING THE DIGITAL FIRM, 12</a:t>
            </a:r>
            <a:r>
              <a:rPr b="1" baseline="30000" i="0" lang="en-US" sz="1800" u="none">
                <a:solidFill>
                  <a:srgbClr val="000000"/>
                </a:solidFill>
                <a:latin typeface="Times New Roman"/>
                <a:ea typeface="Times New Roman"/>
                <a:cs typeface="Times New Roman"/>
                <a:sym typeface="Times New Roman"/>
              </a:rPr>
              <a:t>TH</a:t>
            </a:r>
            <a:r>
              <a:rPr b="1" i="0" lang="en-US" sz="1800" u="none">
                <a:solidFill>
                  <a:srgbClr val="000000"/>
                </a:solidFill>
                <a:latin typeface="Times New Roman"/>
                <a:ea typeface="Times New Roman"/>
                <a:cs typeface="Times New Roman"/>
                <a:sym typeface="Times New Roman"/>
              </a:rPr>
              <a:t> EDITION</a:t>
            </a:r>
            <a:endParaRPr/>
          </a:p>
        </p:txBody>
      </p:sp>
    </p:spTree>
  </p:cSld>
  <p:clrMap accent1="accent1" accent2="accent2" accent3="accent3" accent4="accent4" accent5="accent5" accent6="accent6" bg1="lt1" bg2="dk2" tx1="dk1" tx2="lt2" folHlink="folHlink" hlink="hlink"/>
  <p:sldLayoutIdLst>
    <p:sldLayoutId id="2147483668"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2" name="Shape 142"/>
        <p:cNvGrpSpPr/>
        <p:nvPr/>
      </p:nvGrpSpPr>
      <p:grpSpPr>
        <a:xfrm>
          <a:off x="0" y="0"/>
          <a:ext cx="0" cy="0"/>
          <a:chOff x="0" y="0"/>
          <a:chExt cx="0" cy="0"/>
        </a:xfrm>
      </p:grpSpPr>
      <p:pic>
        <p:nvPicPr>
          <p:cNvPr descr="main" id="143" name="Google Shape;143;p74"/>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44" name="Google Shape;144;p74"/>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5" name="Google Shape;145;p74"/>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46" name="Google Shape;146;p74"/>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147" name="Google Shape;147;p74"/>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 name="Google Shape;148;p7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49" name="Google Shape;149;p74"/>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50" name="Google Shape;150;p7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670"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5" name="Shape 155"/>
        <p:cNvGrpSpPr/>
        <p:nvPr/>
      </p:nvGrpSpPr>
      <p:grpSpPr>
        <a:xfrm>
          <a:off x="0" y="0"/>
          <a:ext cx="0" cy="0"/>
          <a:chOff x="0" y="0"/>
          <a:chExt cx="0" cy="0"/>
        </a:xfrm>
      </p:grpSpPr>
      <p:pic>
        <p:nvPicPr>
          <p:cNvPr descr="main" id="156" name="Google Shape;156;p76"/>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57" name="Google Shape;157;p76"/>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 name="Google Shape;158;p76"/>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59" name="Google Shape;159;p76"/>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160" name="Google Shape;160;p76"/>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 name="Google Shape;161;p7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62" name="Google Shape;162;p76"/>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63" name="Google Shape;163;p7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672"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1" name="Shape 171"/>
        <p:cNvGrpSpPr/>
        <p:nvPr/>
      </p:nvGrpSpPr>
      <p:grpSpPr>
        <a:xfrm>
          <a:off x="0" y="0"/>
          <a:ext cx="0" cy="0"/>
          <a:chOff x="0" y="0"/>
          <a:chExt cx="0" cy="0"/>
        </a:xfrm>
      </p:grpSpPr>
      <p:pic>
        <p:nvPicPr>
          <p:cNvPr descr="main" id="172" name="Google Shape;172;p78"/>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73" name="Google Shape;173;p78"/>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4" name="Google Shape;174;p78"/>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75" name="Google Shape;175;p78"/>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176" name="Google Shape;176;p78"/>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7" name="Google Shape;177;p7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78" name="Google Shape;178;p78"/>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79" name="Google Shape;179;p7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674"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7" name="Shape 187"/>
        <p:cNvGrpSpPr/>
        <p:nvPr/>
      </p:nvGrpSpPr>
      <p:grpSpPr>
        <a:xfrm>
          <a:off x="0" y="0"/>
          <a:ext cx="0" cy="0"/>
          <a:chOff x="0" y="0"/>
          <a:chExt cx="0" cy="0"/>
        </a:xfrm>
      </p:grpSpPr>
      <p:pic>
        <p:nvPicPr>
          <p:cNvPr descr="main" id="188" name="Google Shape;188;p8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89" name="Google Shape;189;p8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0" name="Google Shape;190;p8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91" name="Google Shape;191;p8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192" name="Google Shape;192;p8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3" name="Google Shape;193;p8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94" name="Google Shape;194;p8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95" name="Google Shape;195;p8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96" name="Google Shape;196;p80"/>
          <p:cNvSpPr txBox="1"/>
          <p:nvPr/>
        </p:nvSpPr>
        <p:spPr>
          <a:xfrm>
            <a:off x="457200" y="2057400"/>
            <a:ext cx="8229600" cy="7381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Read the Interactive Session and discuss the following questions</a:t>
            </a:r>
            <a:endParaRPr/>
          </a:p>
          <a:p>
            <a:pPr indent="0" lvl="0" marL="0" marR="0" rtl="0" algn="l">
              <a:lnSpc>
                <a:spcPct val="100000"/>
              </a:lnSpc>
              <a:spcBef>
                <a:spcPts val="0"/>
              </a:spcBef>
              <a:spcAft>
                <a:spcPts val="0"/>
              </a:spcAft>
              <a:buNone/>
            </a:pPr>
            <a:r>
              <a:t/>
            </a:r>
            <a:endParaRPr b="0" i="1" sz="1800" u="non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6"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 name="Shape 23"/>
        <p:cNvGrpSpPr/>
        <p:nvPr/>
      </p:nvGrpSpPr>
      <p:grpSpPr>
        <a:xfrm>
          <a:off x="0" y="0"/>
          <a:ext cx="0" cy="0"/>
          <a:chOff x="0" y="0"/>
          <a:chExt cx="0" cy="0"/>
        </a:xfrm>
      </p:grpSpPr>
      <p:pic>
        <p:nvPicPr>
          <p:cNvPr descr="main" id="24" name="Google Shape;24;p55"/>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5" name="Google Shape;25;p55"/>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55"/>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27" name="Google Shape;27;p55"/>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28" name="Google Shape;28;p55"/>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 name="Google Shape;29;p55"/>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30" name="Google Shape;30;p55"/>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31" name="Google Shape;31;p55"/>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 name="Shape 35"/>
        <p:cNvGrpSpPr/>
        <p:nvPr/>
      </p:nvGrpSpPr>
      <p:grpSpPr>
        <a:xfrm>
          <a:off x="0" y="0"/>
          <a:ext cx="0" cy="0"/>
          <a:chOff x="0" y="0"/>
          <a:chExt cx="0" cy="0"/>
        </a:xfrm>
      </p:grpSpPr>
      <p:pic>
        <p:nvPicPr>
          <p:cNvPr descr="main" id="36" name="Google Shape;36;p57"/>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37" name="Google Shape;37;p57"/>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 name="Google Shape;38;p57"/>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39" name="Google Shape;39;p57"/>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40" name="Google Shape;40;p57"/>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57"/>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42" name="Google Shape;42;p57"/>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pic>
        <p:nvPicPr>
          <p:cNvPr descr="main" id="56" name="Google Shape;56;p6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57" name="Google Shape;57;p6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Google Shape;58;p6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59" name="Google Shape;59;p6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60" name="Google Shape;60;p6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6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62" name="Google Shape;62;p6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63" name="Google Shape;63;p60"/>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64" name="Google Shape;64;p60"/>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Organizations</a:t>
            </a:r>
            <a:endParaRPr/>
          </a:p>
        </p:txBody>
      </p:sp>
    </p:spTree>
  </p:cSld>
  <p:clrMap accent1="accent1" accent2="accent2" accent3="accent3" accent4="accent4" accent5="accent5" accent6="accent6" bg1="lt1" bg2="dk2" tx1="dk1" tx2="lt2" folHlink="folHlink" hlink="hlink"/>
  <p:sldLayoutIdLst>
    <p:sldLayoutId id="2147483657"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8" name="Shape 68"/>
        <p:cNvGrpSpPr/>
        <p:nvPr/>
      </p:nvGrpSpPr>
      <p:grpSpPr>
        <a:xfrm>
          <a:off x="0" y="0"/>
          <a:ext cx="0" cy="0"/>
          <a:chOff x="0" y="0"/>
          <a:chExt cx="0" cy="0"/>
        </a:xfrm>
      </p:grpSpPr>
      <p:pic>
        <p:nvPicPr>
          <p:cNvPr descr="main" id="69" name="Google Shape;69;p6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70" name="Google Shape;70;p6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 name="Google Shape;71;p6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72" name="Google Shape;72;p62"/>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73" name="Google Shape;73;p6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 name="Google Shape;74;p6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75" name="Google Shape;75;p6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76" name="Google Shape;76;p62"/>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0" name="Shape 80"/>
        <p:cNvGrpSpPr/>
        <p:nvPr/>
      </p:nvGrpSpPr>
      <p:grpSpPr>
        <a:xfrm>
          <a:off x="0" y="0"/>
          <a:ext cx="0" cy="0"/>
          <a:chOff x="0" y="0"/>
          <a:chExt cx="0" cy="0"/>
        </a:xfrm>
      </p:grpSpPr>
      <p:pic>
        <p:nvPicPr>
          <p:cNvPr descr="main" id="81" name="Google Shape;81;p64"/>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82" name="Google Shape;82;p64"/>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 name="Google Shape;83;p64"/>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84" name="Google Shape;84;p64"/>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85" name="Google Shape;85;p64"/>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 name="Google Shape;86;p6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87" name="Google Shape;87;p64"/>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88" name="Google Shape;88;p64"/>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89" name="Google Shape;89;p64"/>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Technology</a:t>
            </a:r>
            <a:endParaRPr/>
          </a:p>
        </p:txBody>
      </p:sp>
    </p:spTree>
  </p:cSld>
  <p:clrMap accent1="accent1" accent2="accent2" accent3="accent3" accent4="accent4" accent5="accent5" accent6="accent6" bg1="lt1" bg2="dk2" tx1="dk1" tx2="lt2" folHlink="folHlink" hlink="hlink"/>
  <p:sldLayoutIdLst>
    <p:sldLayoutId id="2147483661"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3" name="Shape 93"/>
        <p:cNvGrpSpPr/>
        <p:nvPr/>
      </p:nvGrpSpPr>
      <p:grpSpPr>
        <a:xfrm>
          <a:off x="0" y="0"/>
          <a:ext cx="0" cy="0"/>
          <a:chOff x="0" y="0"/>
          <a:chExt cx="0" cy="0"/>
        </a:xfrm>
      </p:grpSpPr>
      <p:pic>
        <p:nvPicPr>
          <p:cNvPr descr="main" id="94" name="Google Shape;94;p66"/>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95" name="Google Shape;95;p66"/>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6" name="Google Shape;96;p66"/>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97" name="Google Shape;97;p66"/>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98" name="Google Shape;98;p66"/>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9" name="Google Shape;99;p6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00" name="Google Shape;100;p66"/>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pic>
        <p:nvPicPr>
          <p:cNvPr descr="cid:3287383400_2177562" id="101" name="Google Shape;101;p66"/>
          <p:cNvPicPr preferRelativeResize="0"/>
          <p:nvPr/>
        </p:nvPicPr>
        <p:blipFill rotWithShape="1">
          <a:blip r:embed="rId3">
            <a:alphaModFix/>
          </a:blip>
          <a:srcRect b="0" l="0" r="0" t="0"/>
          <a:stretch/>
        </p:blipFill>
        <p:spPr>
          <a:xfrm>
            <a:off x="79375" y="1671637"/>
            <a:ext cx="8423275" cy="2747962"/>
          </a:xfrm>
          <a:prstGeom prst="rect">
            <a:avLst/>
          </a:prstGeom>
          <a:noFill/>
          <a:ln cap="flat" cmpd="sng" w="9525">
            <a:solidFill>
              <a:schemeClr val="lt1"/>
            </a:solidFill>
            <a:prstDash val="solid"/>
            <a:miter lim="800000"/>
            <a:headEnd len="sm" w="sm" type="none"/>
            <a:tailEnd len="sm" w="sm" type="none"/>
          </a:ln>
        </p:spPr>
      </p:pic>
    </p:spTree>
  </p:cSld>
  <p:clrMap accent1="accent1" accent2="accent2" accent3="accent3" accent4="accent4" accent5="accent5" accent6="accent6" bg1="lt1" bg2="dk2" tx1="dk1" tx2="lt2" folHlink="folHlink" hlink="hlink"/>
  <p:sldLayoutIdLst>
    <p:sldLayoutId id="2147483663" r:id="rId4"/>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pic>
        <p:nvPicPr>
          <p:cNvPr descr="main" id="104" name="Google Shape;104;p69"/>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05" name="Google Shape;105;p6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6" name="Google Shape;106;p6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6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8" name="Google Shape;108;p6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9" name="Google Shape;109;p6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descr="main" id="110" name="Google Shape;110;p69"/>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11" name="Google Shape;111;p69"/>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2" name="Google Shape;112;p69"/>
          <p:cNvSpPr txBox="1"/>
          <p:nvPr/>
        </p:nvSpPr>
        <p:spPr>
          <a:xfrm>
            <a:off x="0" y="65087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6.</a:t>
            </a:r>
            <a:fld id="{00000000-1234-1234-1234-123412341234}" type="slidenum">
              <a:rPr b="1" i="0" lang="en-US" sz="1600" u="none">
                <a:solidFill>
                  <a:srgbClr val="FFB060"/>
                </a:solidFill>
                <a:latin typeface="Arial"/>
                <a:ea typeface="Arial"/>
                <a:cs typeface="Arial"/>
                <a:sym typeface="Arial"/>
              </a:rPr>
              <a:t>‹#›</a:t>
            </a:fld>
            <a:endParaRPr/>
          </a:p>
        </p:txBody>
      </p:sp>
      <p:sp>
        <p:nvSpPr>
          <p:cNvPr id="113" name="Google Shape;113;p69"/>
          <p:cNvSpPr txBox="1"/>
          <p:nvPr/>
        </p:nvSpPr>
        <p:spPr>
          <a:xfrm>
            <a:off x="3048000" y="6553200"/>
            <a:ext cx="6048375"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r>
              <a:rPr b="0" i="0" lang="en-US" sz="1400" u="none">
                <a:solidFill>
                  <a:schemeClr val="dk1"/>
                </a:solidFill>
                <a:latin typeface="Arial"/>
                <a:ea typeface="Arial"/>
                <a:cs typeface="Arial"/>
                <a:sym typeface="Arial"/>
              </a:rPr>
              <a:t> </a:t>
            </a:r>
            <a:endParaRPr/>
          </a:p>
        </p:txBody>
      </p:sp>
      <p:sp>
        <p:nvSpPr>
          <p:cNvPr id="114" name="Google Shape;114;p69"/>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5" name="Shape 115"/>
        <p:cNvGrpSpPr/>
        <p:nvPr/>
      </p:nvGrpSpPr>
      <p:grpSpPr>
        <a:xfrm>
          <a:off x="0" y="0"/>
          <a:ext cx="0" cy="0"/>
          <a:chOff x="0" y="0"/>
          <a:chExt cx="0" cy="0"/>
        </a:xfrm>
      </p:grpSpPr>
      <p:pic>
        <p:nvPicPr>
          <p:cNvPr descr="main" id="116" name="Google Shape;116;p7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17" name="Google Shape;117;p7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8" name="Google Shape;118;p7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19" name="Google Shape;119;p7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endParaRPr/>
          </a:p>
        </p:txBody>
      </p:sp>
      <p:sp>
        <p:nvSpPr>
          <p:cNvPr id="120" name="Google Shape;120;p7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1" name="Google Shape;121;p7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22" name="Google Shape;122;p7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23" name="Google Shape;123;p70"/>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124" name="Google Shape;124;p70"/>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Management</a:t>
            </a:r>
            <a:endParaRPr/>
          </a:p>
        </p:txBody>
      </p:sp>
    </p:spTree>
  </p:cSld>
  <p:clrMap accent1="accent1" accent2="accent2" accent3="accent3" accent4="accent4" accent5="accent5" accent6="accent6" bg1="lt1" bg2="dk2" tx1="dk1" tx2="lt2" folHlink="folHlink" hlink="hlink"/>
  <p:sldLayoutIdLst>
    <p:sldLayoutId id="2147483666"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900"/>
              <a:buFont typeface="Calibri"/>
              <a:buNone/>
            </a:pPr>
            <a:r>
              <a:rPr b="1" i="0" lang="en-US" sz="4900" u="none">
                <a:solidFill>
                  <a:schemeClr val="dk1"/>
                </a:solidFill>
                <a:latin typeface="Calibri"/>
                <a:ea typeface="Calibri"/>
                <a:cs typeface="Calibri"/>
                <a:sym typeface="Calibri"/>
              </a:rPr>
              <a:t>Securing information systems</a:t>
            </a:r>
            <a:endParaRPr/>
          </a:p>
        </p:txBody>
      </p:sp>
      <p:sp>
        <p:nvSpPr>
          <p:cNvPr id="208" name="Google Shape;208;p1"/>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i="0" lang="en-US" sz="4000" u="none">
                <a:solidFill>
                  <a:schemeClr val="dk1"/>
                </a:solidFill>
                <a:latin typeface="Cambria"/>
                <a:ea typeface="Cambria"/>
                <a:cs typeface="Cambria"/>
                <a:sym typeface="Cambria"/>
              </a:rPr>
              <a:t>Chapter 8</a:t>
            </a:r>
            <a:endParaRPr/>
          </a:p>
          <a:p>
            <a:pPr indent="0" lvl="0" marL="0" rtl="0" algn="ctr">
              <a:lnSpc>
                <a:spcPct val="90000"/>
              </a:lnSpc>
              <a:spcBef>
                <a:spcPts val="1000"/>
              </a:spcBef>
              <a:spcAft>
                <a:spcPts val="0"/>
              </a:spcAft>
              <a:buClr>
                <a:schemeClr val="dk1"/>
              </a:buClr>
              <a:buSzPts val="4000"/>
              <a:buNone/>
            </a:pPr>
            <a:r>
              <a:t/>
            </a:r>
            <a:endParaRPr b="1" i="0" sz="4000" u="none">
              <a:solidFill>
                <a:schemeClr val="dk1"/>
              </a:solidFill>
              <a:latin typeface="Cambria"/>
              <a:ea typeface="Cambria"/>
              <a:cs typeface="Cambria"/>
              <a:sym typeface="Cambria"/>
            </a:endParaRPr>
          </a:p>
        </p:txBody>
      </p:sp>
      <p:sp>
        <p:nvSpPr>
          <p:cNvPr id="209" name="Google Shape;209;p1"/>
          <p:cNvSpPr txBox="1"/>
          <p:nvPr>
            <p:ph idx="2" type="body"/>
          </p:nvPr>
        </p:nvSpPr>
        <p:spPr>
          <a:xfrm>
            <a:off x="838200" y="4138612"/>
            <a:ext cx="7620000" cy="2185987"/>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1"/>
              </a:buClr>
              <a:buSzPts val="1800"/>
              <a:buNone/>
            </a:pPr>
            <a:r>
              <a:rPr b="1" i="0" lang="en-US" sz="1800" u="none">
                <a:solidFill>
                  <a:schemeClr val="dk1"/>
                </a:solidFill>
                <a:latin typeface="Cambria"/>
                <a:ea typeface="Cambria"/>
                <a:cs typeface="Cambria"/>
                <a:sym typeface="Cambria"/>
              </a:rPr>
              <a:t>VIDEO CASES</a:t>
            </a:r>
            <a:endParaRPr/>
          </a:p>
          <a:p>
            <a:pPr indent="0" lvl="1" marL="457200" rtl="0" algn="l">
              <a:lnSpc>
                <a:spcPct val="100000"/>
              </a:lnSpc>
              <a:spcBef>
                <a:spcPts val="600"/>
              </a:spcBef>
              <a:spcAft>
                <a:spcPts val="0"/>
              </a:spcAft>
              <a:buClr>
                <a:schemeClr val="dk1"/>
              </a:buClr>
              <a:buSzPts val="1600"/>
              <a:buNone/>
            </a:pPr>
            <a:r>
              <a:rPr b="0" i="1" lang="en-US" sz="1600" u="none">
                <a:solidFill>
                  <a:schemeClr val="dk1"/>
                </a:solidFill>
                <a:latin typeface="Cambria"/>
                <a:ea typeface="Cambria"/>
                <a:cs typeface="Cambria"/>
                <a:sym typeface="Cambria"/>
              </a:rPr>
              <a:t>Case 1: Stuxnet and Cyber Warfare</a:t>
            </a:r>
            <a:endParaRPr/>
          </a:p>
          <a:p>
            <a:pPr indent="0" lvl="1" marL="457200" rtl="0" algn="l">
              <a:lnSpc>
                <a:spcPct val="100000"/>
              </a:lnSpc>
              <a:spcBef>
                <a:spcPts val="300"/>
              </a:spcBef>
              <a:spcAft>
                <a:spcPts val="0"/>
              </a:spcAft>
              <a:buClr>
                <a:schemeClr val="dk1"/>
              </a:buClr>
              <a:buSzPts val="1600"/>
              <a:buNone/>
            </a:pPr>
            <a:r>
              <a:rPr b="0" i="1" lang="en-US" sz="1600" u="none">
                <a:solidFill>
                  <a:schemeClr val="dk1"/>
                </a:solidFill>
                <a:latin typeface="Cambria"/>
                <a:ea typeface="Cambria"/>
                <a:cs typeface="Cambria"/>
                <a:sym typeface="Cambria"/>
              </a:rPr>
              <a:t>Case 2: Cyber Espionage: The Chinese Threat</a:t>
            </a:r>
            <a:endParaRPr/>
          </a:p>
          <a:p>
            <a:pPr indent="0" lvl="1" marL="457200" rtl="0" algn="l">
              <a:lnSpc>
                <a:spcPct val="100000"/>
              </a:lnSpc>
              <a:spcBef>
                <a:spcPts val="300"/>
              </a:spcBef>
              <a:spcAft>
                <a:spcPts val="0"/>
              </a:spcAft>
              <a:buClr>
                <a:schemeClr val="dk1"/>
              </a:buClr>
              <a:buSzPts val="1600"/>
              <a:buNone/>
            </a:pPr>
            <a:r>
              <a:rPr b="0" i="1" lang="en-US" sz="1600" u="none">
                <a:solidFill>
                  <a:schemeClr val="dk1"/>
                </a:solidFill>
                <a:latin typeface="Cambria"/>
                <a:ea typeface="Cambria"/>
                <a:cs typeface="Cambria"/>
                <a:sym typeface="Cambria"/>
              </a:rPr>
              <a:t>Case 3: UBS Access Key: IBM Zone Trusted Information Channel</a:t>
            </a:r>
            <a:endParaRPr/>
          </a:p>
          <a:p>
            <a:pPr indent="0" lvl="1" marL="457200" rtl="0" algn="l">
              <a:lnSpc>
                <a:spcPct val="100000"/>
              </a:lnSpc>
              <a:spcBef>
                <a:spcPts val="300"/>
              </a:spcBef>
              <a:spcAft>
                <a:spcPts val="0"/>
              </a:spcAft>
              <a:buClr>
                <a:schemeClr val="dk1"/>
              </a:buClr>
              <a:buSzPts val="1600"/>
              <a:buNone/>
            </a:pPr>
            <a:r>
              <a:rPr b="0" i="1" lang="en-US" sz="1600" u="none">
                <a:solidFill>
                  <a:schemeClr val="dk1"/>
                </a:solidFill>
                <a:latin typeface="Cambria"/>
                <a:ea typeface="Cambria"/>
                <a:cs typeface="Cambria"/>
                <a:sym typeface="Cambria"/>
              </a:rPr>
              <a:t>Instructional Video 1: Sony PlayStation Hacked; Data Stolen from 77 million users</a:t>
            </a:r>
            <a:endParaRPr/>
          </a:p>
          <a:p>
            <a:pPr indent="0" lvl="1" marL="457200" rtl="0" algn="l">
              <a:lnSpc>
                <a:spcPct val="100000"/>
              </a:lnSpc>
              <a:spcBef>
                <a:spcPts val="300"/>
              </a:spcBef>
              <a:spcAft>
                <a:spcPts val="0"/>
              </a:spcAft>
              <a:buClr>
                <a:schemeClr val="dk1"/>
              </a:buClr>
              <a:buSzPts val="1600"/>
              <a:buNone/>
            </a:pPr>
            <a:r>
              <a:rPr b="0" i="1" lang="en-US" sz="1600" u="none">
                <a:solidFill>
                  <a:schemeClr val="dk1"/>
                </a:solidFill>
                <a:latin typeface="Cambria"/>
                <a:ea typeface="Cambria"/>
                <a:cs typeface="Cambria"/>
                <a:sym typeface="Cambria"/>
              </a:rPr>
              <a:t>Instructional Video 2: Zappos Working To Correct Online Security Breach </a:t>
            </a:r>
            <a:endParaRPr/>
          </a:p>
          <a:p>
            <a:pPr indent="0" lvl="1" marL="457200" rtl="0" algn="l">
              <a:lnSpc>
                <a:spcPct val="100000"/>
              </a:lnSpc>
              <a:spcBef>
                <a:spcPts val="300"/>
              </a:spcBef>
              <a:spcAft>
                <a:spcPts val="0"/>
              </a:spcAft>
              <a:buClr>
                <a:schemeClr val="dk1"/>
              </a:buClr>
              <a:buSzPts val="1600"/>
              <a:buNone/>
            </a:pPr>
            <a:r>
              <a:rPr b="0" i="1" lang="en-US" sz="1600" u="none">
                <a:solidFill>
                  <a:schemeClr val="dk1"/>
                </a:solidFill>
                <a:latin typeface="Cambria"/>
                <a:ea typeface="Cambria"/>
                <a:cs typeface="Cambria"/>
                <a:sym typeface="Cambria"/>
              </a:rPr>
              <a:t>Instructional Video 3: Meet the Hackers: Anonymous Statement on Hacking SONY </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Malware (malicious software)</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Viruses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Rogue software program that attaches itself to other software programs or data files in order to be executed</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Worms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Independent programs that copy themselves from one computer to other computers over a network.</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Worms and viruses spread by</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Downloads (drive-by downloads)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E-mail, IM attachments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Downloads on Web sites and social networks</a:t>
            </a:r>
            <a:endParaRPr/>
          </a:p>
        </p:txBody>
      </p:sp>
      <p:sp>
        <p:nvSpPr>
          <p:cNvPr id="276" name="Google Shape;276;p1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Malware (cont.)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Smartphones as vulnerable as computers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Study finds 13,000 types of smartphone malware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Trojan horses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Software that appears benign but does something other than expected</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SQL injection attacks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Hackers submit data to Web forms that exploits site’s unprotected software and sends rogue SQL query to database</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283" name="Google Shape;283;p1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Malware (cont.)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Spyware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Small programs install themselves surreptitiously on computers to monitor user Web surfing activity and serve up advertising</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Key loggers</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Record every keystroke on computer to steal serial numbers, passwords, launch Internet attacks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Other types:</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Reset browser home page</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Redirect search requests</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Slow computer performance by taking up memory</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290" name="Google Shape;290;p1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a:p>
            <a:pPr indent="-215900" lvl="0" marL="342900" rtl="0" algn="l">
              <a:lnSpc>
                <a:spcPct val="90000"/>
              </a:lnSpc>
              <a:spcBef>
                <a:spcPts val="800"/>
              </a:spcBef>
              <a:spcAft>
                <a:spcPts val="0"/>
              </a:spcAft>
              <a:buClr>
                <a:srgbClr val="0C0C0C"/>
              </a:buClr>
              <a:buSzPts val="2000"/>
              <a:buFont typeface="Calibri"/>
              <a:buNone/>
            </a:pPr>
            <a:r>
              <a:t/>
            </a:r>
            <a:endParaRPr b="1" i="0" sz="200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Hackers and computer crime</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Hackers vs. crackers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Activities include:</a:t>
            </a:r>
            <a:endParaRPr/>
          </a:p>
          <a:p>
            <a:pPr indent="-228600" lvl="2" marL="1143000" marR="0" rtl="0" algn="l">
              <a:lnSpc>
                <a:spcPct val="90000"/>
              </a:lnSpc>
              <a:spcBef>
                <a:spcPts val="8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System intrusion</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System damage</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Cybervandalism</a:t>
            </a:r>
            <a:endParaRPr/>
          </a:p>
          <a:p>
            <a:pPr indent="-228600" lvl="3" marL="1600200" marR="0" rtl="0" algn="l">
              <a:lnSpc>
                <a:spcPct val="10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Intentional disruption, defacement, destruction of Web site or corporate information system</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297" name="Google Shape;297;p1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Spoofing (1)</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Misrepresenting oneself by using fake e-mail addresses or masquerading as someone else</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Redirecting Web link to address different from intended one, with site masquerading as intended destination</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Sniffer (2)</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Eavesdropping program that monitors information traveling over network</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Enables hackers to steal proprietary information such as e-mail, company files, and so on</a:t>
            </a:r>
            <a:endParaRPr/>
          </a:p>
          <a:p>
            <a:pPr indent="-177800" lvl="0" marL="342900" marR="0" rtl="0" algn="l">
              <a:spcBef>
                <a:spcPts val="5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304" name="Google Shape;304;p1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Denial-of-service attacks (DoS) (3)</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Flooding server with thousands of false requests to crash the network</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Distributed denial-of-service attacks (DDoS)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Use of numerous computers to launch a DoS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Botnets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Networks of “zombie” PCs infiltrated by bot malware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Deliver 90% of world spam, 80% of world malware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Grum botnet: controlled 560K to 840K computers</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311" name="Google Shape;311;p1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Computer crime (</a:t>
            </a:r>
            <a:r>
              <a:rPr lang="en-US">
                <a:solidFill>
                  <a:srgbClr val="0D0D0D"/>
                </a:solidFill>
              </a:rPr>
              <a:t>1</a:t>
            </a:r>
            <a:r>
              <a:rPr b="1" i="0" lang="en-US" sz="3200" u="none">
                <a:solidFill>
                  <a:srgbClr val="0D0D0D"/>
                </a:solidFill>
                <a:latin typeface="Calibri"/>
                <a:ea typeface="Calibri"/>
                <a:cs typeface="Calibri"/>
                <a:sym typeface="Calibri"/>
              </a:rPr>
              <a:t>0)</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Defined as “any violations of criminal law that involve a knowledge of computer technology for their perpetration, investigation, or prosecution”</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Computer may be target of crime, for example: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Breaching confidentiality of protected computerized data</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Accessing a computer system without authority</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Computer may be instrument of crime, for example: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Theft of trade secrets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Using e-mail for threats or harassment</a:t>
            </a:r>
            <a:endParaRPr/>
          </a:p>
          <a:p>
            <a:pPr indent="-120650" lvl="1" marL="742950" marR="0" rtl="0" algn="l">
              <a:lnSpc>
                <a:spcPct val="90000"/>
              </a:lnSpc>
              <a:spcBef>
                <a:spcPts val="80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318" name="Google Shape;318;p1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Identity theft</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Theft of personal Information (social security ID, driver’s license, or credit card numbers) to impersonate someone else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Phishing (4</a:t>
            </a:r>
            <a:r>
              <a:rPr lang="en-US">
                <a:solidFill>
                  <a:srgbClr val="0D0D0D"/>
                </a:solidFill>
              </a:rPr>
              <a:t>)</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Setting up fake Web sites or sending e-mail messages that look like legitimate businesses to ask users for confidential personal data.</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Evil twins (5)</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Wireless networks that pretend to offer trustworthy Wi-Fi connections to the Internet</a:t>
            </a:r>
            <a:endParaRPr/>
          </a:p>
          <a:p>
            <a:pPr indent="-139700" lvl="0" marL="342900" marR="0" rtl="0" algn="l">
              <a:lnSpc>
                <a:spcPct val="90000"/>
              </a:lnSpc>
              <a:spcBef>
                <a:spcPts val="140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25" name="Google Shape;325;p1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Pharming (6)</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Redirects users to a bogus Web page, even when individual types correct Web page address into his or her browser</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Click fraud (7)</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Occurs when individual or computer program fraudulently clicks on online ad without any intention of learning more about the advertiser or making a purchase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Cyberterrorism and Cyberwarfare (8)</a:t>
            </a:r>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32" name="Google Shape;332;p1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idx="1" type="body"/>
          </p:nvPr>
        </p:nvSpPr>
        <p:spPr>
          <a:xfrm>
            <a:off x="457200" y="2514600"/>
            <a:ext cx="8229600" cy="381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Is cyberwarfare a serious problem? Why or why not?</a:t>
            </a:r>
            <a:endParaRPr/>
          </a:p>
          <a:p>
            <a:pPr indent="-342900" lvl="0" marL="342900" marR="0" rtl="0" algn="l">
              <a:lnSpc>
                <a:spcPct val="100000"/>
              </a:lnSpc>
              <a:spcBef>
                <a:spcPts val="1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Assess the management, organization, and technology factors that have created this problem.</a:t>
            </a:r>
            <a:endParaRPr/>
          </a:p>
          <a:p>
            <a:pPr indent="-342900" lvl="0" marL="342900" marR="0" rtl="0" algn="l">
              <a:lnSpc>
                <a:spcPct val="100000"/>
              </a:lnSpc>
              <a:spcBef>
                <a:spcPts val="1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makes Stuxnet different from other cyberwarfare attacks? How serious a threat is this technology?</a:t>
            </a:r>
            <a:endParaRPr/>
          </a:p>
          <a:p>
            <a:pPr indent="-342900" lvl="0" marL="342900" marR="0" rtl="0" algn="l">
              <a:lnSpc>
                <a:spcPct val="100000"/>
              </a:lnSpc>
              <a:spcBef>
                <a:spcPts val="1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solutions have been proposed for this problem? Do you think they will be effective? Why or why not?</a:t>
            </a:r>
            <a:endParaRPr/>
          </a:p>
        </p:txBody>
      </p:sp>
      <p:sp>
        <p:nvSpPr>
          <p:cNvPr id="339" name="Google Shape;339;p19"/>
          <p:cNvSpPr txBox="1"/>
          <p:nvPr>
            <p:ph idx="1" type="body"/>
          </p:nvPr>
        </p:nvSpPr>
        <p:spPr>
          <a:xfrm>
            <a:off x="457200" y="1600200"/>
            <a:ext cx="8229600" cy="3810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rgbClr val="000000"/>
              </a:buClr>
              <a:buSzPts val="2800"/>
              <a:buFont typeface="Calibri"/>
              <a:buNone/>
            </a:pPr>
            <a:r>
              <a:rPr b="1" i="0" lang="en-US" sz="2800" u="none">
                <a:solidFill>
                  <a:srgbClr val="000000"/>
                </a:solidFill>
                <a:latin typeface="Calibri"/>
                <a:ea typeface="Calibri"/>
                <a:cs typeface="Calibri"/>
                <a:sym typeface="Calibri"/>
              </a:rPr>
              <a:t>Stuxnet and the Changing Face of Cyberwarfare</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Explain why information systems are vulnerable to destruction, error, and abuse.</a:t>
            </a:r>
            <a:endParaRPr/>
          </a:p>
          <a:p>
            <a:pPr indent="-342900" lvl="0" marL="342900" marR="0" rtl="0" algn="l">
              <a:lnSpc>
                <a:spcPct val="90000"/>
              </a:lnSpc>
              <a:spcBef>
                <a:spcPts val="160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Describe the business value of security and control.</a:t>
            </a:r>
            <a:endParaRPr/>
          </a:p>
          <a:p>
            <a:pPr indent="-342900" lvl="0" marL="342900" marR="0" rtl="0" algn="l">
              <a:lnSpc>
                <a:spcPct val="90000"/>
              </a:lnSpc>
              <a:spcBef>
                <a:spcPts val="160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Describe the components of an organizational framework for security and control.</a:t>
            </a:r>
            <a:endParaRPr/>
          </a:p>
          <a:p>
            <a:pPr indent="-342900" lvl="0" marL="342900" marR="0" rtl="0" algn="l">
              <a:lnSpc>
                <a:spcPct val="90000"/>
              </a:lnSpc>
              <a:spcBef>
                <a:spcPts val="160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Describe the tools and technologies used for safeguarding information resources.</a:t>
            </a:r>
            <a:endParaRPr/>
          </a:p>
        </p:txBody>
      </p:sp>
      <p:sp>
        <p:nvSpPr>
          <p:cNvPr id="216" name="Google Shape;216;p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Learning Objectives</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Internal threats: Employees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Security threats often originate inside an organization</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Inside knowledge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Sloppy security procedures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User lack of knowledge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Social engineering:(9)</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Tricking employees into revealing their passwords by pretending to be legitimate members of the company in need of information</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346" name="Google Shape;346;p2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Software vulnerability</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Commercial software contains flaws that create security vulnerabilities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Hidden bugs (program code defects)</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Zero defects cannot be achieved because complete testing is not possible with large programs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Flaws can open networks to intruders</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Patches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Small pieces of software to repair flaws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Exploits often created faster than patches can be released and implemented</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353" name="Google Shape;353;p2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Failed computer systems can lead to significant or total loss of business function.</a:t>
            </a:r>
            <a:endParaRPr/>
          </a:p>
          <a:p>
            <a:pPr indent="-342900" lvl="0" marL="342900" marR="0" rtl="0" algn="l">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Firms now are more vulnerable than ever.</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Confidential personal and financial data</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Trade secrets, new products, strategies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 security breach may cut into a firm’s market value almost immediately.</a:t>
            </a:r>
            <a:endParaRPr/>
          </a:p>
          <a:p>
            <a:pPr indent="-342900" lvl="0" marL="342900" marR="0" rtl="0" algn="l">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Inadequate security and controls also bring forth issues of liability.</a:t>
            </a:r>
            <a:endParaRPr/>
          </a:p>
          <a:p>
            <a:pPr indent="-139700" lvl="0" marL="342900" marR="0" rtl="0" algn="l">
              <a:lnSpc>
                <a:spcPct val="90000"/>
              </a:lnSpc>
              <a:spcBef>
                <a:spcPts val="160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60" name="Google Shape;360;p2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Business Value of Security and Control</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Legal and regulatory requirements for electronic records management and privacy protection</a:t>
            </a:r>
            <a:endParaRPr/>
          </a:p>
          <a:p>
            <a:pPr indent="-285750" lvl="1" marL="742950" marR="0" rtl="0" algn="l">
              <a:lnSpc>
                <a:spcPct val="90000"/>
              </a:lnSpc>
              <a:spcBef>
                <a:spcPts val="2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HIPAA: </a:t>
            </a:r>
            <a:r>
              <a:rPr b="0" i="0" lang="en-US" sz="2600" u="none" cap="none" strike="noStrike">
                <a:solidFill>
                  <a:schemeClr val="dk1"/>
                </a:solidFill>
                <a:latin typeface="Calibri"/>
                <a:ea typeface="Calibri"/>
                <a:cs typeface="Calibri"/>
                <a:sym typeface="Calibri"/>
              </a:rPr>
              <a:t>Medical security and privacy rules and procedures</a:t>
            </a:r>
            <a:endParaRPr/>
          </a:p>
          <a:p>
            <a:pPr indent="-285750" lvl="1" marL="742950" marR="0" rtl="0" algn="l">
              <a:lnSpc>
                <a:spcPct val="90000"/>
              </a:lnSpc>
              <a:spcBef>
                <a:spcPts val="2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Gramm-Leach-Bliley Act: </a:t>
            </a:r>
            <a:r>
              <a:rPr b="0" i="0" lang="en-US" sz="2600" u="none" cap="none" strike="noStrike">
                <a:solidFill>
                  <a:schemeClr val="dk1"/>
                </a:solidFill>
                <a:latin typeface="Calibri"/>
                <a:ea typeface="Calibri"/>
                <a:cs typeface="Calibri"/>
                <a:sym typeface="Calibri"/>
              </a:rPr>
              <a:t>Requires financial institutions to ensure the security and confidentiality of customer data</a:t>
            </a:r>
            <a:endParaRPr/>
          </a:p>
          <a:p>
            <a:pPr indent="-285750" lvl="1" marL="742950" marR="0" rtl="0" algn="l">
              <a:lnSpc>
                <a:spcPct val="90000"/>
              </a:lnSpc>
              <a:spcBef>
                <a:spcPts val="2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Sarbanes-Oxley Act: </a:t>
            </a:r>
            <a:r>
              <a:rPr b="0" i="0" lang="en-US" sz="2600" u="none" cap="none" strike="noStrike">
                <a:solidFill>
                  <a:schemeClr val="dk1"/>
                </a:solidFill>
                <a:latin typeface="Calibri"/>
                <a:ea typeface="Calibri"/>
                <a:cs typeface="Calibri"/>
                <a:sym typeface="Calibri"/>
              </a:rPr>
              <a:t>Imposes responsibility on companies and their management to safeguard the accuracy and integrity of financial information that is used internally and released externally</a:t>
            </a:r>
            <a:endParaRPr/>
          </a:p>
          <a:p>
            <a:pPr indent="-177800" lvl="0" marL="342900" marR="0" rtl="0" algn="l">
              <a:spcBef>
                <a:spcPts val="23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
        <p:nvSpPr>
          <p:cNvPr id="367" name="Google Shape;367;p2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Business Value of Security and Control</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Electronic evidence</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Evidence for white collar crimes often in digital form</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Data on computers, e-mail, instant messages,                e-commerce transactions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Proper control of data can save time and money when responding to legal discovery request</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Computer forensics: </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Scientific collection, examination, authentication, preservation, and analysis of data from computer storage media for use as evidence in court of law</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Includes recovery of ambient and hidden data</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374" name="Google Shape;374;p2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Business Value of Security and Control</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Information systems controls </a:t>
            </a:r>
            <a:endParaRPr/>
          </a:p>
          <a:p>
            <a:pPr indent="-285750" lvl="1" marL="742950" marR="0" rtl="0" algn="l">
              <a:lnSpc>
                <a:spcPct val="90000"/>
              </a:lnSpc>
              <a:spcBef>
                <a:spcPts val="4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Manual and automated controls</a:t>
            </a:r>
            <a:endParaRPr/>
          </a:p>
          <a:p>
            <a:pPr indent="-285750" lvl="1" marL="742950" marR="0" rtl="0" algn="l">
              <a:lnSpc>
                <a:spcPct val="90000"/>
              </a:lnSpc>
              <a:spcBef>
                <a:spcPts val="4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General and application controls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General controls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Govern design, security, and use of computer programs and security of data files in general throughout organization’s information technology infrastructure</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Apply to all computerized applications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Combination of hardware, software, and manual procedures to create overall control environment</a:t>
            </a:r>
            <a:endParaRPr/>
          </a:p>
          <a:p>
            <a:pPr indent="-101600" lvl="3" marL="1600200" marR="0" rtl="0" algn="l">
              <a:lnSpc>
                <a:spcPct val="100000"/>
              </a:lnSpc>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381" name="Google Shape;381;p2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Types of general controls</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Software controls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Hardware controls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Computer operations controls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Data security controls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Implementation controls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Administrative controls</a:t>
            </a:r>
            <a:endParaRPr/>
          </a:p>
          <a:p>
            <a:pPr indent="-139700" lvl="0" marL="342900" marR="0" rtl="0" algn="l">
              <a:spcBef>
                <a:spcPts val="1240"/>
              </a:spcBef>
              <a:spcAft>
                <a:spcPts val="0"/>
              </a:spcAft>
              <a:buClr>
                <a:schemeClr val="dk1"/>
              </a:buClr>
              <a:buSzPts val="3200"/>
              <a:buFont typeface="Times New Roman"/>
              <a:buNone/>
            </a:pPr>
            <a:r>
              <a:t/>
            </a:r>
            <a:endParaRPr b="1" i="0" sz="3200" u="none" cap="none" strike="noStrike">
              <a:solidFill>
                <a:schemeClr val="dk1"/>
              </a:solidFill>
              <a:latin typeface="Calibri"/>
              <a:ea typeface="Calibri"/>
              <a:cs typeface="Calibri"/>
              <a:sym typeface="Calibri"/>
            </a:endParaRPr>
          </a:p>
        </p:txBody>
      </p:sp>
      <p:sp>
        <p:nvSpPr>
          <p:cNvPr id="388" name="Google Shape;388;p2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Application controls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Specific controls unique to each computerized application, such as payroll or order processing</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Include both automated and manual procedures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Ensure that only authorized data are completely and accurately processed by that application</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Include: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Input controls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Processing controls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Output controls</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395" name="Google Shape;395;p2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a:solidFill>
                  <a:srgbClr val="0D0D0D"/>
                </a:solidFill>
                <a:latin typeface="Calibri"/>
                <a:ea typeface="Calibri"/>
                <a:cs typeface="Calibri"/>
                <a:sym typeface="Calibri"/>
              </a:rPr>
              <a:t>Risk assessment: </a:t>
            </a:r>
            <a:r>
              <a:rPr b="0" i="0" lang="en-US" sz="2800" u="none">
                <a:solidFill>
                  <a:srgbClr val="0D0D0D"/>
                </a:solidFill>
                <a:latin typeface="Calibri"/>
                <a:ea typeface="Calibri"/>
                <a:cs typeface="Calibri"/>
                <a:sym typeface="Calibri"/>
              </a:rPr>
              <a:t>Determines level of risk to firm if specific activity or process is not properly controlled</a:t>
            </a:r>
            <a:endParaRPr/>
          </a:p>
          <a:p>
            <a:pPr indent="-228600" lvl="2" marL="1143000" marR="0" rtl="0" algn="l">
              <a:lnSpc>
                <a:spcPct val="90000"/>
              </a:lnSpc>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Types of threat</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Probability of occurrence during year</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Potential losses, value of threat</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Expected annual loss</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402" name="Google Shape;402;p2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graphicFrame>
        <p:nvGraphicFramePr>
          <p:cNvPr id="403" name="Google Shape;403;p28"/>
          <p:cNvGraphicFramePr/>
          <p:nvPr/>
        </p:nvGraphicFramePr>
        <p:xfrm>
          <a:off x="762000" y="4435475"/>
          <a:ext cx="3000000" cy="3000000"/>
        </p:xfrm>
        <a:graphic>
          <a:graphicData uri="http://schemas.openxmlformats.org/drawingml/2006/table">
            <a:tbl>
              <a:tblPr>
                <a:noFill/>
                <a:tableStyleId>{05600D9C-2776-4E58-A5AE-A231A3728695}</a:tableStyleId>
              </a:tblPr>
              <a:tblGrid>
                <a:gridCol w="1744650"/>
                <a:gridCol w="1712900"/>
                <a:gridCol w="2616200"/>
                <a:gridCol w="1774825"/>
              </a:tblGrid>
              <a:tr h="579425">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EXPOSURE</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PROBABILITY</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LOSS RANGE (AVG)</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EXPECTED ANNUAL LOSS</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r>
              <a:tr h="425450">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Power failure</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30%</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$5K–$200K ($102,500)</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c>
                  <a:txBody>
                    <a:bodyPr/>
                    <a:lstStyle/>
                    <a:p>
                      <a:pPr indent="0" lvl="0" marL="0" marR="0" rtl="0" algn="r">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$30,750</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r>
              <a:tr h="425450">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Embezzlement</a:t>
                      </a:r>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5%</a:t>
                      </a:r>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$1K–$50K ($25,500)</a:t>
                      </a:r>
                      <a:endParaRPr/>
                    </a:p>
                  </a:txBody>
                  <a:tcPr marT="45725" marB="45725" marR="91450" marL="91450">
                    <a:solidFill>
                      <a:schemeClr val="lt1"/>
                    </a:solidFill>
                  </a:tcPr>
                </a:tc>
                <a:tc>
                  <a:txBody>
                    <a:bodyPr/>
                    <a:lstStyle/>
                    <a:p>
                      <a:pPr indent="0" lvl="0" marL="0" marR="0" rtl="0" algn="r">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$1,275</a:t>
                      </a:r>
                      <a:endParaRPr/>
                    </a:p>
                  </a:txBody>
                  <a:tcPr marT="45725" marB="45725" marR="91450" marL="91450">
                    <a:solidFill>
                      <a:schemeClr val="lt1"/>
                    </a:solidFill>
                  </a:tcPr>
                </a:tc>
              </a:tr>
              <a:tr h="425450">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User error</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98%</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$200–$40K ($20,100)</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c>
                  <a:txBody>
                    <a:bodyPr/>
                    <a:lstStyle/>
                    <a:p>
                      <a:pPr indent="0" lvl="0" marL="0" marR="0" rtl="0" algn="r">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$19,698</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r>
            </a:tbl>
          </a:graphicData>
        </a:graphic>
      </p:graphicFrame>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Security policy</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Ranks information risks, identifies acceptable security goals, and identifies mechanisms for achieving these goals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Drives other policies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Acceptable use policy (AUP)</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Defines acceptable uses of firm’s information resources and computing equipment</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Authorization policies</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Determine differing levels of  user access to information assets</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410" name="Google Shape;410;p29"/>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A50021"/>
              </a:buClr>
              <a:buSzPts val="2800"/>
              <a:buFont typeface="Calibri"/>
              <a:buChar char="•"/>
            </a:pPr>
            <a:r>
              <a:rPr b="1" i="0" lang="en-US" sz="2800" u="none" cap="none" strike="noStrike">
                <a:solidFill>
                  <a:srgbClr val="A50021"/>
                </a:solidFill>
                <a:latin typeface="Calibri"/>
                <a:ea typeface="Calibri"/>
                <a:cs typeface="Calibri"/>
                <a:sym typeface="Calibri"/>
              </a:rPr>
              <a:t>Problem: </a:t>
            </a:r>
            <a:r>
              <a:rPr b="1" i="0" lang="en-US" sz="2800" u="none" cap="none" strike="noStrike">
                <a:solidFill>
                  <a:srgbClr val="0D0D0D"/>
                </a:solidFill>
                <a:latin typeface="Calibri"/>
                <a:ea typeface="Calibri"/>
                <a:cs typeface="Calibri"/>
                <a:sym typeface="Calibri"/>
              </a:rPr>
              <a:t>Massive data breach; using old security practices</a:t>
            </a:r>
            <a:endParaRPr/>
          </a:p>
          <a:p>
            <a:pPr indent="-342900" lvl="0" marL="342900" marR="0" rtl="0" algn="l">
              <a:lnSpc>
                <a:spcPct val="90000"/>
              </a:lnSpc>
              <a:spcBef>
                <a:spcPts val="1600"/>
              </a:spcBef>
              <a:spcAft>
                <a:spcPts val="0"/>
              </a:spcAft>
              <a:buClr>
                <a:srgbClr val="A50021"/>
              </a:buClr>
              <a:buSzPts val="2800"/>
              <a:buFont typeface="Calibri"/>
              <a:buChar char="•"/>
            </a:pPr>
            <a:r>
              <a:rPr b="1" i="0" lang="en-US" sz="2800" u="none" cap="none" strike="noStrike">
                <a:solidFill>
                  <a:srgbClr val="A50021"/>
                </a:solidFill>
                <a:latin typeface="Calibri"/>
                <a:ea typeface="Calibri"/>
                <a:cs typeface="Calibri"/>
                <a:sym typeface="Calibri"/>
              </a:rPr>
              <a:t>Solution: </a:t>
            </a:r>
            <a:r>
              <a:rPr b="1" i="0" lang="en-US" sz="2800" u="none" cap="none" strike="noStrike">
                <a:solidFill>
                  <a:srgbClr val="0D0D0D"/>
                </a:solidFill>
                <a:latin typeface="Calibri"/>
                <a:ea typeface="Calibri"/>
                <a:cs typeface="Calibri"/>
                <a:sym typeface="Calibri"/>
              </a:rPr>
              <a:t>Initiative to use minimal up-to-date industry practices, for example, salting passwords</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Illustrates the need for security practices to keep up with current standards and threats</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Demonstrates the lack of regulation for corporate computer security and social network data security; poor data protection by many companies</a:t>
            </a:r>
            <a:endParaRPr/>
          </a:p>
          <a:p>
            <a:pPr indent="-165100" lvl="0" marL="342900" marR="0" rtl="0" algn="l">
              <a:spcBef>
                <a:spcPts val="1360"/>
              </a:spcBef>
              <a:spcAft>
                <a:spcPts val="0"/>
              </a:spcAft>
              <a:buClr>
                <a:schemeClr val="dk1"/>
              </a:buClr>
              <a:buSzPts val="2800"/>
              <a:buFont typeface="Times New Roman"/>
              <a:buNone/>
            </a:pPr>
            <a:r>
              <a:t/>
            </a:r>
            <a:endParaRPr b="1" i="0" sz="2800" u="none">
              <a:solidFill>
                <a:srgbClr val="0D0D0D"/>
              </a:solidFill>
              <a:latin typeface="Calibri"/>
              <a:ea typeface="Calibri"/>
              <a:cs typeface="Calibri"/>
              <a:sym typeface="Calibri"/>
            </a:endParaRPr>
          </a:p>
        </p:txBody>
      </p:sp>
      <p:sp>
        <p:nvSpPr>
          <p:cNvPr id="223" name="Google Shape;223;p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You’re on LinkedIn? Watch Out!</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Identity management</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Business processes and tools to identify valid users of system and control access</a:t>
            </a:r>
            <a:endParaRPr/>
          </a:p>
          <a:p>
            <a:pPr indent="-228600" lvl="2" marL="1143000" marR="0" rtl="0" algn="l">
              <a:lnSpc>
                <a:spcPct val="90000"/>
              </a:lnSpc>
              <a:spcBef>
                <a:spcPts val="8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Identifies and authorizes different categories of users</a:t>
            </a:r>
            <a:endParaRPr/>
          </a:p>
          <a:p>
            <a:pPr indent="-228600" lvl="2" marL="1143000" marR="0" rtl="0" algn="l">
              <a:lnSpc>
                <a:spcPct val="90000"/>
              </a:lnSpc>
              <a:spcBef>
                <a:spcPts val="6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Specifies which portion of system users can access</a:t>
            </a:r>
            <a:endParaRPr/>
          </a:p>
          <a:p>
            <a:pPr indent="-228600" lvl="2" marL="1143000" marR="0" rtl="0" algn="l">
              <a:lnSpc>
                <a:spcPct val="90000"/>
              </a:lnSpc>
              <a:spcBef>
                <a:spcPts val="6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Authenticating users and protects identities</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Identity management systems</a:t>
            </a:r>
            <a:endParaRPr/>
          </a:p>
          <a:p>
            <a:pPr indent="-228600" lvl="2" marL="1143000" marR="0" rtl="0" algn="l">
              <a:lnSpc>
                <a:spcPct val="90000"/>
              </a:lnSpc>
              <a:spcBef>
                <a:spcPts val="8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Captures access rules for different levels of users</a:t>
            </a:r>
            <a:endParaRPr/>
          </a:p>
          <a:p>
            <a:pPr indent="-177800" lvl="0" marL="342900" marR="0" rtl="0" algn="l">
              <a:spcBef>
                <a:spcPts val="9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
        <p:nvSpPr>
          <p:cNvPr id="417" name="Google Shape;417;p3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These two examples represent two security profiles or data security patterns that might be found in a personnel system. Depending on the security profile, a user would have certain restrictions on access to various systems, locations, or data in an organization.</a:t>
            </a:r>
            <a:endParaRPr/>
          </a:p>
        </p:txBody>
      </p:sp>
      <p:sp>
        <p:nvSpPr>
          <p:cNvPr id="424" name="Google Shape;424;p31"/>
          <p:cNvSpPr txBox="1"/>
          <p:nvPr>
            <p:ph idx="1" type="body"/>
          </p:nvPr>
        </p:nvSpPr>
        <p:spPr>
          <a:xfrm>
            <a:off x="457200" y="35814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8-3</a:t>
            </a:r>
            <a:endParaRPr/>
          </a:p>
        </p:txBody>
      </p:sp>
      <p:sp>
        <p:nvSpPr>
          <p:cNvPr id="425" name="Google Shape;425;p3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SECURITY PROFILES FOR A PERSONNEL SYSTEM</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8-01.png" id="426" name="Google Shape;426;p31"/>
          <p:cNvPicPr preferRelativeResize="0"/>
          <p:nvPr>
            <p:ph idx="1" type="body"/>
          </p:nvPr>
        </p:nvPicPr>
        <p:blipFill rotWithShape="1">
          <a:blip r:embed="rId3">
            <a:alphaModFix/>
          </a:blip>
          <a:srcRect b="0" l="1283" r="1283" t="0"/>
          <a:stretch/>
        </p:blipFill>
        <p:spPr>
          <a:xfrm>
            <a:off x="3048000" y="1776412"/>
            <a:ext cx="5638800" cy="4572000"/>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Disaster recovery planning: </a:t>
            </a:r>
            <a:r>
              <a:rPr b="0" i="0" lang="en-US" sz="3200" u="none">
                <a:solidFill>
                  <a:srgbClr val="0D0D0D"/>
                </a:solidFill>
                <a:latin typeface="Calibri"/>
                <a:ea typeface="Calibri"/>
                <a:cs typeface="Calibri"/>
                <a:sym typeface="Calibri"/>
              </a:rPr>
              <a:t>Devises plans for restoration of disrupted services</a:t>
            </a:r>
            <a:endParaRPr/>
          </a:p>
          <a:p>
            <a:pPr indent="-342900" lvl="0" marL="342900" marR="0" rtl="0" algn="l">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Business continuity planning: </a:t>
            </a:r>
            <a:r>
              <a:rPr b="0" i="0" lang="en-US" sz="3200" u="none">
                <a:solidFill>
                  <a:srgbClr val="0D0D0D"/>
                </a:solidFill>
                <a:latin typeface="Calibri"/>
                <a:ea typeface="Calibri"/>
                <a:cs typeface="Calibri"/>
                <a:sym typeface="Calibri"/>
              </a:rPr>
              <a:t>Focuses on restoring business operations after disaster</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Both types of plans needed to identify firm’s most critical systems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Business impact analysis to determine impact of an outage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Management must determine which systems restored first</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433" name="Google Shape;433;p3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MIS audit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Examines firm’s overall security environment as well as controls governing individual information systems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Reviews technologies, procedures, documentation, training, and personnel.</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May even simulate disaster to test response of technology, IS staff, other employees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Lists and ranks all control weaknesses and estimates probability of their occurrence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Assesses financial and organizational impact of each threat</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440" name="Google Shape;440;p3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Establishing a Framework for Security and Control</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4"/>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This chart is a sample page from a list of control weaknesses that an auditor might find in a loan system in a local commercial bank. This form helps auditors record and evaluate control weaknesses and shows the results of discussing those weaknesses with management, as well as any corrective actions taken by management.</a:t>
            </a:r>
            <a:endParaRPr/>
          </a:p>
        </p:txBody>
      </p:sp>
      <p:sp>
        <p:nvSpPr>
          <p:cNvPr id="447" name="Google Shape;447;p34"/>
          <p:cNvSpPr txBox="1"/>
          <p:nvPr>
            <p:ph idx="1" type="body"/>
          </p:nvPr>
        </p:nvSpPr>
        <p:spPr>
          <a:xfrm>
            <a:off x="457200" y="4191000"/>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8-4</a:t>
            </a:r>
            <a:endParaRPr/>
          </a:p>
        </p:txBody>
      </p:sp>
      <p:sp>
        <p:nvSpPr>
          <p:cNvPr id="448" name="Google Shape;448;p3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SAMPLE AUDITOR’S LIST OF CONTROL WEAKNESSES</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8-01.png" id="449" name="Google Shape;449;p34"/>
          <p:cNvPicPr preferRelativeResize="0"/>
          <p:nvPr>
            <p:ph idx="1" type="body"/>
          </p:nvPr>
        </p:nvPicPr>
        <p:blipFill rotWithShape="1">
          <a:blip r:embed="rId3">
            <a:alphaModFix/>
          </a:blip>
          <a:srcRect b="0" l="0" r="0" t="0"/>
          <a:stretch/>
        </p:blipFill>
        <p:spPr>
          <a:xfrm>
            <a:off x="2743200" y="1776412"/>
            <a:ext cx="5976937" cy="4183062"/>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Identity management software</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Automates keeping track of all users and privileges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Authenticates users, protecting identities, controlling access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Authentication</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Password systems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Tokens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Smart cards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Biometric authentication</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456" name="Google Shape;456;p3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Firewall: </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Combination of hardware and software that prevents unauthorized users from accessing private networks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Technologies include:</a:t>
            </a:r>
            <a:endParaRPr/>
          </a:p>
          <a:p>
            <a:pPr indent="-228600" lvl="2" marL="1143000" marR="0" rtl="0" algn="l">
              <a:lnSpc>
                <a:spcPct val="90000"/>
              </a:lnSpc>
              <a:spcBef>
                <a:spcPts val="8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Static packet filtering</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Stateful inspection</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Network address translation (NAT)</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Application proxy filtering</a:t>
            </a:r>
            <a:endParaRPr/>
          </a:p>
        </p:txBody>
      </p:sp>
      <p:sp>
        <p:nvSpPr>
          <p:cNvPr id="463" name="Google Shape;463;p3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descr="Fig-8-01.png" id="469" name="Google Shape;469;p37"/>
          <p:cNvPicPr preferRelativeResize="0"/>
          <p:nvPr>
            <p:ph idx="1" type="body"/>
          </p:nvPr>
        </p:nvPicPr>
        <p:blipFill rotWithShape="1">
          <a:blip r:embed="rId3">
            <a:alphaModFix/>
          </a:blip>
          <a:srcRect b="0" l="0" r="0" t="0"/>
          <a:stretch/>
        </p:blipFill>
        <p:spPr>
          <a:xfrm>
            <a:off x="1219200" y="1752600"/>
            <a:ext cx="7310437" cy="4724400"/>
          </a:xfrm>
          <a:prstGeom prst="rect">
            <a:avLst/>
          </a:prstGeom>
          <a:noFill/>
          <a:ln>
            <a:noFill/>
          </a:ln>
        </p:spPr>
      </p:pic>
      <p:sp>
        <p:nvSpPr>
          <p:cNvPr id="470" name="Google Shape;470;p37"/>
          <p:cNvSpPr txBox="1"/>
          <p:nvPr>
            <p:ph idx="1" type="body"/>
          </p:nvPr>
        </p:nvSpPr>
        <p:spPr>
          <a:xfrm>
            <a:off x="1676400" y="4419600"/>
            <a:ext cx="19812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 firewall is placed between the firm’s private network and the public Internet or another distrusted network to protect against unauthorized</a:t>
            </a:r>
            <a:endParaRPr/>
          </a:p>
          <a:p>
            <a:pPr indent="0" lvl="0" marL="0" rtl="0" algn="l">
              <a:lnSpc>
                <a:spcPct val="100000"/>
              </a:lnSpc>
              <a:spcBef>
                <a:spcPts val="24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traffic.</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471" name="Google Shape;471;p37"/>
          <p:cNvSpPr txBox="1"/>
          <p:nvPr>
            <p:ph idx="1" type="body"/>
          </p:nvPr>
        </p:nvSpPr>
        <p:spPr>
          <a:xfrm>
            <a:off x="533400" y="44196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8-5</a:t>
            </a:r>
            <a:endParaRPr/>
          </a:p>
        </p:txBody>
      </p:sp>
      <p:sp>
        <p:nvSpPr>
          <p:cNvPr id="472" name="Google Shape;472;p3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A CORPORATE FIREWALL</a:t>
            </a:r>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Intrusion detection systems: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Monitors hot spots on corporate networks to detect and deter intruders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Examines events  as they are happening to discover attacks in progress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Antivirus and antispyware software:</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Checks computers for presence of malware and can often eliminate it as well</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Requires continual updating</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Unified threat management (UTM) systems</a:t>
            </a:r>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479" name="Google Shape;479;p3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Securing wireless networks</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WEP security can provide some security by:</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Assigning unique name to network’s SSID and not broadcasting SSID</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Using it with VPN technology</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Wi-Fi Alliance finalized WAP2 specification, replacing WEP with stronger standards</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Continually changing keys</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Encrypted authentication system with central server</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486" name="Google Shape;486;p39"/>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Security: </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Policies, procedures, and technical measures used to prevent unauthorized access, alteration, theft, or physical damage to information systems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Controls: </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Methods, policies, and organizational procedures that ensure safety of organization’s assets; accuracy and reliability of its accounting records; and operational adherence to management standards</a:t>
            </a:r>
            <a:endParaRPr/>
          </a:p>
        </p:txBody>
      </p:sp>
      <p:sp>
        <p:nvSpPr>
          <p:cNvPr id="230" name="Google Shape;230;p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Encryption: </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Transforming text or data into cipher text that cannot be read by unintended recipients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Two methods for encryption on networks</a:t>
            </a:r>
            <a:endParaRPr/>
          </a:p>
          <a:p>
            <a:pPr indent="-228600" lvl="2" marL="1143000" marR="0" rtl="0" algn="l">
              <a:lnSpc>
                <a:spcPct val="90000"/>
              </a:lnSpc>
              <a:spcBef>
                <a:spcPts val="8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Secure Sockets Layer (SSL) and successor Transport Layer Security (TLS)</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Secure Hypertext Transfer Protocol (S-HTTP)</a:t>
            </a:r>
            <a:endParaRPr/>
          </a:p>
          <a:p>
            <a:pPr indent="-139700" lvl="0" marL="342900" marR="0" rtl="0" algn="l">
              <a:spcBef>
                <a:spcPts val="10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p:txBody>
      </p:sp>
      <p:sp>
        <p:nvSpPr>
          <p:cNvPr id="493" name="Google Shape;493;p4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Two methods of encryption</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Symmetric key encryption</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Sender and receiver use single, shared key</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Public key encryption</a:t>
            </a:r>
            <a:endParaRPr/>
          </a:p>
          <a:p>
            <a:pPr indent="-228600" lvl="2" marL="1143000" marR="0" rtl="0" algn="l">
              <a:lnSpc>
                <a:spcPct val="90000"/>
              </a:lnSpc>
              <a:spcBef>
                <a:spcPts val="8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Uses two, mathematically related keys: Public key and private key</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Sender encrypts message with recipient’s public key</a:t>
            </a:r>
            <a:endParaRPr/>
          </a:p>
          <a:p>
            <a:pPr indent="-228600" lvl="2" marL="1143000" marR="0" rtl="0" algn="l">
              <a:lnSpc>
                <a:spcPct val="9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Recipient decrypts with private key</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500" name="Google Shape;500;p4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A public key encryption system can be viewed as a series of public and private keys that lock data when they are transmitted and unlock the data when they are received. The sender locates the recipient’s public key in a directory and uses it to encrypt a message. The message is sent in encrypted form over the Internet or a private network. When the encrypted message arrives, the recipient uses his or her private key to decrypt the data and read the message.</a:t>
            </a:r>
            <a:endParaRPr/>
          </a:p>
        </p:txBody>
      </p:sp>
      <p:sp>
        <p:nvSpPr>
          <p:cNvPr id="507" name="Google Shape;507;p42"/>
          <p:cNvSpPr txBox="1"/>
          <p:nvPr>
            <p:ph idx="1" type="body"/>
          </p:nvPr>
        </p:nvSpPr>
        <p:spPr>
          <a:xfrm>
            <a:off x="533400" y="54864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8-6</a:t>
            </a:r>
            <a:endParaRPr/>
          </a:p>
        </p:txBody>
      </p:sp>
      <p:sp>
        <p:nvSpPr>
          <p:cNvPr id="508" name="Google Shape;508;p4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PUBLIC KEY ENCRYPTION</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8-01.png" id="509" name="Google Shape;509;p42"/>
          <p:cNvPicPr preferRelativeResize="0"/>
          <p:nvPr>
            <p:ph idx="1" type="body"/>
          </p:nvPr>
        </p:nvPicPr>
        <p:blipFill rotWithShape="1">
          <a:blip r:embed="rId3">
            <a:alphaModFix/>
          </a:blip>
          <a:srcRect b="0" l="0" r="0" t="0"/>
          <a:stretch/>
        </p:blipFill>
        <p:spPr>
          <a:xfrm>
            <a:off x="381000" y="2587625"/>
            <a:ext cx="8382000" cy="1722437"/>
          </a:xfrm>
          <a:prstGeom prst="rect">
            <a:avLst/>
          </a:prstGeom>
          <a:noFill/>
          <a:ln>
            <a:noFill/>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Digital certificate: </a:t>
            </a:r>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Data file used to establish the identity of users and electronic assets for protection of online transactions</a:t>
            </a:r>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Uses a trusted third party, certification authority (CA), to validate a user’s identity</a:t>
            </a:r>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 verifies user’s identity, stores information in CA server, which generates encrypted digital certificate containing owner ID information and copy of owner’s public key</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Public key infrastructure (PKI)</a:t>
            </a:r>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 of public key cryptography working with certificate authority</a:t>
            </a:r>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Widely used in e-commerce</a:t>
            </a:r>
            <a:endParaRPr b="0" i="0" sz="2600" u="none" cap="none" strike="noStrike">
              <a:solidFill>
                <a:schemeClr val="dk1"/>
              </a:solidFill>
              <a:latin typeface="Calibri"/>
              <a:ea typeface="Calibri"/>
              <a:cs typeface="Calibri"/>
              <a:sym typeface="Calibri"/>
            </a:endParaRPr>
          </a:p>
          <a:p>
            <a:pPr indent="-177800" lvl="0" marL="342900" marR="0" rtl="0" algn="l">
              <a:spcBef>
                <a:spcPts val="11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
        <p:nvSpPr>
          <p:cNvPr id="516" name="Google Shape;516;p4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4"/>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Digital certificates help establish the identity of people or electronic assets. They protect online transactions by providing secure, encrypted, online communication.</a:t>
            </a:r>
            <a:endParaRPr/>
          </a:p>
        </p:txBody>
      </p:sp>
      <p:sp>
        <p:nvSpPr>
          <p:cNvPr id="523" name="Google Shape;523;p44"/>
          <p:cNvSpPr txBox="1"/>
          <p:nvPr>
            <p:ph idx="1" type="body"/>
          </p:nvPr>
        </p:nvSpPr>
        <p:spPr>
          <a:xfrm>
            <a:off x="457200" y="3173412"/>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8-7</a:t>
            </a:r>
            <a:endParaRPr/>
          </a:p>
        </p:txBody>
      </p:sp>
      <p:sp>
        <p:nvSpPr>
          <p:cNvPr id="524" name="Google Shape;524;p4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DIGITAL CERTIFICATES</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8-01.png" id="525" name="Google Shape;525;p44"/>
          <p:cNvPicPr preferRelativeResize="0"/>
          <p:nvPr>
            <p:ph idx="1" type="body"/>
          </p:nvPr>
        </p:nvPicPr>
        <p:blipFill rotWithShape="1">
          <a:blip r:embed="rId3">
            <a:alphaModFix/>
          </a:blip>
          <a:srcRect b="0" l="0" r="0" t="0"/>
          <a:stretch/>
        </p:blipFill>
        <p:spPr>
          <a:xfrm>
            <a:off x="2819400" y="1600200"/>
            <a:ext cx="6056312" cy="4267200"/>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Ensuring system availability</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Online transaction processing requires 100% availability, no downtime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Fault-tolerant computer systems</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For continuous availability, for example, stock markets</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Contain redundant hardware, software, and power supply components that create an environment that  provides continuous, uninterrupted service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High-availability computing</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Helps recover quickly from crash</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Minimizes, does not eliminate, downtime</a:t>
            </a:r>
            <a:endParaRPr/>
          </a:p>
          <a:p>
            <a:pPr indent="-190500" lvl="0" marL="342900" marR="0" rtl="0" algn="l">
              <a:spcBef>
                <a:spcPts val="1080"/>
              </a:spcBef>
              <a:spcAft>
                <a:spcPts val="0"/>
              </a:spcAft>
              <a:buClr>
                <a:schemeClr val="dk1"/>
              </a:buClr>
              <a:buSzPts val="2400"/>
              <a:buFont typeface="Times New Roman"/>
              <a:buNone/>
            </a:pPr>
            <a:r>
              <a:t/>
            </a:r>
            <a:endParaRPr b="1" i="0" sz="2400" u="none" cap="none" strike="noStrike">
              <a:solidFill>
                <a:schemeClr val="dk1"/>
              </a:solidFill>
              <a:latin typeface="Calibri"/>
              <a:ea typeface="Calibri"/>
              <a:cs typeface="Calibri"/>
              <a:sym typeface="Calibri"/>
            </a:endParaRPr>
          </a:p>
        </p:txBody>
      </p:sp>
      <p:sp>
        <p:nvSpPr>
          <p:cNvPr id="532" name="Google Shape;532;p4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Recovery-oriented computing</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Designing systems that recover quickly with capabilities to help operators pinpoint and correct  faults in multi-component systems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Controlling network traffic</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Deep packet inspection (DPI) </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Video and music blocking</a:t>
            </a:r>
            <a:endParaRPr/>
          </a:p>
          <a:p>
            <a:pPr indent="-342900" lvl="0" marL="342900" marR="0" rtl="0" algn="l">
              <a:lnSpc>
                <a:spcPct val="90000"/>
              </a:lnSpc>
              <a:spcBef>
                <a:spcPts val="12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Security outsourcing</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Managed security service providers (MSSPs)</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539" name="Google Shape;539;p4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Security in the cloud</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Responsibility for security resides with company owning the data</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Firms must ensure providers provides adequate protection:</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Where data are stored</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Meeting corporate requirements, legal privacy laws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Segregation of data from other clients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Audits and security certifications</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Service level agreements (SLAs)</a:t>
            </a:r>
            <a:endParaRPr/>
          </a:p>
        </p:txBody>
      </p:sp>
      <p:sp>
        <p:nvSpPr>
          <p:cNvPr id="546" name="Google Shape;546;p4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Securing mobile platforms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Security policies should include and cover any special requirements for mobile devices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Guidelines for use of platforms and applications</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Mobile device management tools </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Authorization</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Inventory records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Control updates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Lock down/erase lost devices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Encryption</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Software for segregating corporate data on devices</a:t>
            </a:r>
            <a:endParaRPr/>
          </a:p>
          <a:p>
            <a:pPr indent="-120650" lvl="1" marL="742950" marR="0" rtl="0" algn="l">
              <a:lnSpc>
                <a:spcPct val="90000"/>
              </a:lnSpc>
              <a:spcBef>
                <a:spcPts val="100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553" name="Google Shape;553;p4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a:p>
            <a:pPr indent="-215900" lvl="0" marL="342900" rtl="0" algn="l">
              <a:lnSpc>
                <a:spcPct val="90000"/>
              </a:lnSpc>
              <a:spcBef>
                <a:spcPts val="800"/>
              </a:spcBef>
              <a:spcAft>
                <a:spcPts val="0"/>
              </a:spcAft>
              <a:buClr>
                <a:srgbClr val="0C0C0C"/>
              </a:buClr>
              <a:buSzPts val="2000"/>
              <a:buFont typeface="Calibri"/>
              <a:buNone/>
            </a:pPr>
            <a:r>
              <a:t/>
            </a:r>
            <a:endParaRPr b="1" i="0" sz="200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9"/>
          <p:cNvSpPr txBox="1"/>
          <p:nvPr>
            <p:ph idx="1" type="body"/>
          </p:nvPr>
        </p:nvSpPr>
        <p:spPr>
          <a:xfrm>
            <a:off x="457200" y="2365375"/>
            <a:ext cx="8229600" cy="3959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It has been said that a smartphone is a microcomputer in your hand. Discuss the security implications of this statement.</a:t>
            </a:r>
            <a:endParaRPr/>
          </a:p>
          <a:p>
            <a:pPr indent="-342900" lvl="0" marL="342900" marR="0" rtl="0" algn="l">
              <a:lnSpc>
                <a:spcPct val="100000"/>
              </a:lnSpc>
              <a:spcBef>
                <a:spcPts val="1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management, organizational, and technology issues must be addressed by smartphone security?</a:t>
            </a:r>
            <a:endParaRPr/>
          </a:p>
          <a:p>
            <a:pPr indent="-342900" lvl="0" marL="342900" marR="0" rtl="0" algn="l">
              <a:lnSpc>
                <a:spcPct val="100000"/>
              </a:lnSpc>
              <a:spcBef>
                <a:spcPts val="1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problems do smartphone security weaknesses cause for businesses?</a:t>
            </a:r>
            <a:endParaRPr/>
          </a:p>
          <a:p>
            <a:pPr indent="-342900" lvl="0" marL="342900" marR="0" rtl="0" algn="l">
              <a:lnSpc>
                <a:spcPct val="100000"/>
              </a:lnSpc>
              <a:spcBef>
                <a:spcPts val="1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steps can individuals and businesses take to make their smartphones more secure?</a:t>
            </a:r>
            <a:endParaRPr/>
          </a:p>
        </p:txBody>
      </p:sp>
      <p:sp>
        <p:nvSpPr>
          <p:cNvPr id="560" name="Google Shape;560;p49"/>
          <p:cNvSpPr txBox="1"/>
          <p:nvPr>
            <p:ph idx="1" type="body"/>
          </p:nvPr>
        </p:nvSpPr>
        <p:spPr>
          <a:xfrm>
            <a:off x="457200" y="1600200"/>
            <a:ext cx="8229600" cy="3810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rgbClr val="000000"/>
              </a:buClr>
              <a:buSzPts val="2800"/>
              <a:buFont typeface="Calibri"/>
              <a:buNone/>
            </a:pPr>
            <a:r>
              <a:rPr b="1" i="0" lang="en-US" sz="2800" u="none">
                <a:solidFill>
                  <a:srgbClr val="000000"/>
                </a:solidFill>
                <a:latin typeface="Calibri"/>
                <a:ea typeface="Calibri"/>
                <a:cs typeface="Calibri"/>
                <a:sym typeface="Calibri"/>
              </a:rPr>
              <a:t>How Secure Is Your Smartphone?</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Why systems are vulnerable</a:t>
            </a:r>
            <a:endParaRPr/>
          </a:p>
          <a:p>
            <a:pPr indent="-285750" lvl="1" marL="742950" marR="0" rtl="0" algn="l">
              <a:lnSpc>
                <a:spcPct val="90000"/>
              </a:lnSpc>
              <a:spcBef>
                <a:spcPts val="16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Accessibility of networks</a:t>
            </a:r>
            <a:endParaRPr/>
          </a:p>
          <a:p>
            <a:pPr indent="-285750" lvl="1" marL="742950" marR="0" rtl="0" algn="l">
              <a:lnSpc>
                <a:spcPct val="90000"/>
              </a:lnSpc>
              <a:spcBef>
                <a:spcPts val="16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Hardware problems (breakdowns, configuration errors, damage from improper use or crime)</a:t>
            </a:r>
            <a:endParaRPr/>
          </a:p>
          <a:p>
            <a:pPr indent="-285750" lvl="1" marL="742950" marR="0" rtl="0" algn="l">
              <a:lnSpc>
                <a:spcPct val="90000"/>
              </a:lnSpc>
              <a:spcBef>
                <a:spcPts val="16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Software problems (programming errors, installation errors, unauthorized changes)</a:t>
            </a:r>
            <a:endParaRPr/>
          </a:p>
          <a:p>
            <a:pPr indent="-285750" lvl="1" marL="742950" marR="0" rtl="0" algn="l">
              <a:lnSpc>
                <a:spcPct val="90000"/>
              </a:lnSpc>
              <a:spcBef>
                <a:spcPts val="16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Disasters</a:t>
            </a:r>
            <a:endParaRPr/>
          </a:p>
          <a:p>
            <a:pPr indent="-285750" lvl="1" marL="742950" marR="0" rtl="0" algn="l">
              <a:lnSpc>
                <a:spcPct val="90000"/>
              </a:lnSpc>
              <a:spcBef>
                <a:spcPts val="16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Use of networks/computers outside of firm’s control</a:t>
            </a:r>
            <a:endParaRPr/>
          </a:p>
          <a:p>
            <a:pPr indent="-285750" lvl="1" marL="742950" marR="0" rtl="0" algn="l">
              <a:lnSpc>
                <a:spcPct val="90000"/>
              </a:lnSpc>
              <a:spcBef>
                <a:spcPts val="16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Loss and theft of portable devices </a:t>
            </a:r>
            <a:endParaRPr/>
          </a:p>
          <a:p>
            <a:pPr indent="-342900" lvl="0" marL="342900" marR="0" rtl="0" algn="l">
              <a:lnSpc>
                <a:spcPct val="90000"/>
              </a:lnSpc>
              <a:spcBef>
                <a:spcPts val="200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237" name="Google Shape;237;p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Ensuring software quality</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Software metrics: Objective assessments of system in form of quantified measurements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Number of transactions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Online response time</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Payroll checks printed per hour</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Known bugs per hundred lines of code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Early and regular testing</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Walkthrough: Review of specification or design document by small group of qualified people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Debugging: Process by which errors are eliminated</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567" name="Google Shape;567;p5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Technologies and Tools for Protecting Information Resources</a:t>
            </a:r>
            <a:endParaRP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0" i="0" lang="en-US" sz="3200" u="none">
                <a:solidFill>
                  <a:srgbClr val="0D0D0D"/>
                </a:solidFill>
                <a:latin typeface="Calibri"/>
                <a:ea typeface="Calibri"/>
                <a:cs typeface="Calibri"/>
                <a:sym typeface="Calibri"/>
              </a:rPr>
              <a:t>Suppose your business had an e-commerce Web site where it sold goods and accepted credit card payments. Discuss the major security threats to this Web site and their potential impact. What can be done to minimize these threats?</a:t>
            </a:r>
            <a:endParaRPr/>
          </a:p>
        </p:txBody>
      </p:sp>
      <p:sp>
        <p:nvSpPr>
          <p:cNvPr id="573" name="Google Shape;573;p5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Exercise</a:t>
            </a:r>
            <a:endParaRP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6"/>
          <p:cNvSpPr txBox="1"/>
          <p:nvPr>
            <p:ph idx="1" type="body"/>
          </p:nvPr>
        </p:nvSpPr>
        <p:spPr>
          <a:xfrm>
            <a:off x="1676400" y="56388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 architecture of a Web-based application typically includes a Web client, a server, and corporate information systems linked to databases. Each of these components presents security challenges and vulnerabilities. Floods, fires, power failures, and other electrical problems can cause disruptions at any point in the network.</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244" name="Google Shape;244;p6"/>
          <p:cNvSpPr txBox="1"/>
          <p:nvPr>
            <p:ph idx="1" type="body"/>
          </p:nvPr>
        </p:nvSpPr>
        <p:spPr>
          <a:xfrm>
            <a:off x="533400" y="56388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8-1</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245" name="Google Shape;245;p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CONTEMPORARY SECURITY CHALLENGES AND VULNERABILITIES</a:t>
            </a:r>
            <a:endParaRPr/>
          </a:p>
        </p:txBody>
      </p:sp>
      <p:pic>
        <p:nvPicPr>
          <p:cNvPr descr="Fig-8-01.png" id="246" name="Google Shape;246;p6"/>
          <p:cNvPicPr preferRelativeResize="0"/>
          <p:nvPr>
            <p:ph idx="1" type="body"/>
          </p:nvPr>
        </p:nvPicPr>
        <p:blipFill rotWithShape="1">
          <a:blip r:embed="rId3">
            <a:alphaModFix/>
          </a:blip>
          <a:srcRect b="207" l="0" r="0" t="-1867"/>
          <a:stretch/>
        </p:blipFill>
        <p:spPr>
          <a:xfrm>
            <a:off x="381000" y="1752600"/>
            <a:ext cx="8382000" cy="373380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Internet vulnerabilities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Network open to anyone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Size of Internet means abuses can have wide impact</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Use of fixed Internet addresses with cable / DSL modems creates fixed targets for hackers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Unencrypted VOIP</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E-mail, P2P, IM </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Interception</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Attachments with malicious software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Transmitting trade secrets</a:t>
            </a:r>
            <a:endParaRPr/>
          </a:p>
        </p:txBody>
      </p:sp>
      <p:sp>
        <p:nvSpPr>
          <p:cNvPr id="253" name="Google Shape;253;p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Wireless security challenges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Radio frequency bands easy to scan</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SSIDs (service set identifiers)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Identify access points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Broadcast multiple times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be identified by sniffer programs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War driving</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Eavesdroppers drive by buildings and try to detect SSID and gain access to network and resources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Once access point is breached, intruder can use OS to access networked drives and files</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260" name="Google Shape;260;p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
          <p:cNvSpPr txBox="1"/>
          <p:nvPr>
            <p:ph idx="1" type="body"/>
          </p:nvPr>
        </p:nvSpPr>
        <p:spPr>
          <a:xfrm>
            <a:off x="457200" y="1776412"/>
            <a:ext cx="21336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b="0" i="0" lang="en-US" sz="1400" u="none">
                <a:solidFill>
                  <a:schemeClr val="dk1"/>
                </a:solidFill>
                <a:latin typeface="Times New Roman"/>
                <a:ea typeface="Times New Roman"/>
                <a:cs typeface="Times New Roman"/>
                <a:sym typeface="Times New Roman"/>
              </a:rPr>
              <a:t>Many Wi-Fi networks can be penetrated easily by intruders using sniffer programs to obtain an address to access the resources of a network without authorization.</a:t>
            </a:r>
            <a:endParaRPr/>
          </a:p>
        </p:txBody>
      </p:sp>
      <p:sp>
        <p:nvSpPr>
          <p:cNvPr id="267" name="Google Shape;267;p9"/>
          <p:cNvSpPr txBox="1"/>
          <p:nvPr>
            <p:ph idx="1" type="body"/>
          </p:nvPr>
        </p:nvSpPr>
        <p:spPr>
          <a:xfrm>
            <a:off x="457200" y="3402012"/>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8-2</a:t>
            </a:r>
            <a:endParaRPr/>
          </a:p>
        </p:txBody>
      </p:sp>
      <p:sp>
        <p:nvSpPr>
          <p:cNvPr id="268" name="Google Shape;268;p9"/>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WI-FI SECURITY CHALLENGES</a:t>
            </a:r>
            <a:endParaRPr/>
          </a:p>
        </p:txBody>
      </p:sp>
      <p:pic>
        <p:nvPicPr>
          <p:cNvPr descr="Fig-8-01.png" id="269" name="Google Shape;269;p9"/>
          <p:cNvPicPr preferRelativeResize="0"/>
          <p:nvPr>
            <p:ph idx="1" type="body"/>
          </p:nvPr>
        </p:nvPicPr>
        <p:blipFill rotWithShape="1">
          <a:blip r:embed="rId3">
            <a:alphaModFix/>
          </a:blip>
          <a:srcRect b="365" l="0" r="0" t="-454"/>
          <a:stretch/>
        </p:blipFill>
        <p:spPr>
          <a:xfrm>
            <a:off x="2971800" y="1600200"/>
            <a:ext cx="4724400" cy="472440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4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mis13_title-slide-only">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7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9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0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2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1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mis13_title-slide-only">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2010-12-23T17:07:10Z</dcterms:created>
  <dc:creator/>
</cp:coreProperties>
</file>