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0972800" cy="8229600" type="B4JIS"/>
  <p:notesSz cx="10972800" cy="82296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760382-F6B7-4C67-9798-1F20D8221A98}">
  <a:tblStyle styleId="{03760382-F6B7-4C67-9798-1F20D8221A9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698" y="10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829150" y="617200"/>
            <a:ext cx="731555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97275" y="3909050"/>
            <a:ext cx="8778225" cy="37033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3429000" y="617538"/>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fad205d52_0_0: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26fad205d52_0_0: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6fad205d52_0_9: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26fad205d52_0_9: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fad205d52_0_19: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6fad205d52_0_19: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6fad205d52_0_29: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26fad205d52_0_29: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d047d84065_1_108: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2d047d84065_1_108: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d047d84065_1_10: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2d047d84065_1_10: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d047d84065_1_20: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2d047d84065_1_20: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d047d84065_1_29: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2d047d84065_1_29: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71f9483bbf_0_3: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g271f9483bbf_0_3: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71f9483bbf_0_9: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g271f9483bbf_0_9: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3: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p3:notes"/>
          <p:cNvSpPr>
            <a:spLocks noGrp="1" noRot="1" noChangeAspect="1"/>
          </p:cNvSpPr>
          <p:nvPr>
            <p:ph type="sldImg" idx="2"/>
          </p:nvPr>
        </p:nvSpPr>
        <p:spPr>
          <a:xfrm>
            <a:off x="1829150" y="617200"/>
            <a:ext cx="7315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d047d84065_1_47: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2d047d84065_1_47: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d047d84065_1_118: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2d047d84065_1_118: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d047d84065_1_55: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2d047d84065_1_55: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d047d84065_1_65: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g2d047d84065_1_65: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d047d84065_1_74: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5" name="Google Shape;255;g2d047d84065_1_74: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d047d84065_1_80: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g2d047d84065_1_80: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2d047d84065_1_97: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g2d047d84065_1_97: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d047d84065_1_89:notes"/>
          <p:cNvSpPr txBox="1">
            <a:spLocks noGrp="1"/>
          </p:cNvSpPr>
          <p:nvPr>
            <p:ph type="body" idx="1"/>
          </p:nvPr>
        </p:nvSpPr>
        <p:spPr>
          <a:xfrm>
            <a:off x="1097275" y="3909050"/>
            <a:ext cx="8778300" cy="37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2d047d84065_1_89:notes"/>
          <p:cNvSpPr>
            <a:spLocks noGrp="1" noRot="1" noChangeAspect="1"/>
          </p:cNvSpPr>
          <p:nvPr>
            <p:ph type="sldImg" idx="2"/>
          </p:nvPr>
        </p:nvSpPr>
        <p:spPr>
          <a:xfrm>
            <a:off x="1829150" y="617200"/>
            <a:ext cx="73155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notes"/>
          <p:cNvSpPr>
            <a:spLocks noGrp="1" noRot="1" noChangeAspect="1"/>
          </p:cNvSpPr>
          <p:nvPr>
            <p:ph type="sldImg" idx="2"/>
          </p:nvPr>
        </p:nvSpPr>
        <p:spPr>
          <a:xfrm>
            <a:off x="3429000" y="617538"/>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6: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36:notes"/>
          <p:cNvSpPr>
            <a:spLocks noGrp="1" noRot="1" noChangeAspect="1"/>
          </p:cNvSpPr>
          <p:nvPr>
            <p:ph type="sldImg" idx="2"/>
          </p:nvPr>
        </p:nvSpPr>
        <p:spPr>
          <a:xfrm>
            <a:off x="1829150" y="617200"/>
            <a:ext cx="7315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4: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4:notes"/>
          <p:cNvSpPr>
            <a:spLocks noGrp="1" noRot="1" noChangeAspect="1"/>
          </p:cNvSpPr>
          <p:nvPr>
            <p:ph type="sldImg" idx="2"/>
          </p:nvPr>
        </p:nvSpPr>
        <p:spPr>
          <a:xfrm>
            <a:off x="1829150" y="617200"/>
            <a:ext cx="7315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7: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37:notes"/>
          <p:cNvSpPr>
            <a:spLocks noGrp="1" noRot="1" noChangeAspect="1"/>
          </p:cNvSpPr>
          <p:nvPr>
            <p:ph type="sldImg" idx="2"/>
          </p:nvPr>
        </p:nvSpPr>
        <p:spPr>
          <a:xfrm>
            <a:off x="1829150" y="617200"/>
            <a:ext cx="7315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6: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6:notes"/>
          <p:cNvSpPr>
            <a:spLocks noGrp="1" noRot="1" noChangeAspect="1"/>
          </p:cNvSpPr>
          <p:nvPr>
            <p:ph type="sldImg" idx="2"/>
          </p:nvPr>
        </p:nvSpPr>
        <p:spPr>
          <a:xfrm>
            <a:off x="1829150" y="617200"/>
            <a:ext cx="7315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1829150" y="617200"/>
            <a:ext cx="7315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8:notes"/>
          <p:cNvSpPr>
            <a:spLocks noGrp="1" noRot="1" noChangeAspect="1"/>
          </p:cNvSpPr>
          <p:nvPr>
            <p:ph type="sldImg" idx="2"/>
          </p:nvPr>
        </p:nvSpPr>
        <p:spPr>
          <a:xfrm>
            <a:off x="1829150" y="617200"/>
            <a:ext cx="7315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9: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9:notes"/>
          <p:cNvSpPr>
            <a:spLocks noGrp="1" noRot="1" noChangeAspect="1"/>
          </p:cNvSpPr>
          <p:nvPr>
            <p:ph type="sldImg" idx="2"/>
          </p:nvPr>
        </p:nvSpPr>
        <p:spPr>
          <a:xfrm>
            <a:off x="1829150" y="617200"/>
            <a:ext cx="7315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1: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11:notes"/>
          <p:cNvSpPr>
            <a:spLocks noGrp="1" noRot="1" noChangeAspect="1"/>
          </p:cNvSpPr>
          <p:nvPr>
            <p:ph type="sldImg" idx="2"/>
          </p:nvPr>
        </p:nvSpPr>
        <p:spPr>
          <a:xfrm>
            <a:off x="1829150" y="617200"/>
            <a:ext cx="7315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2:notes"/>
          <p:cNvSpPr txBox="1">
            <a:spLocks noGrp="1"/>
          </p:cNvSpPr>
          <p:nvPr>
            <p:ph type="body" idx="1"/>
          </p:nvPr>
        </p:nvSpPr>
        <p:spPr>
          <a:xfrm>
            <a:off x="1097275" y="3909050"/>
            <a:ext cx="8778225" cy="370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12:notes"/>
          <p:cNvSpPr>
            <a:spLocks noGrp="1" noRot="1" noChangeAspect="1"/>
          </p:cNvSpPr>
          <p:nvPr>
            <p:ph type="sldImg" idx="2"/>
          </p:nvPr>
        </p:nvSpPr>
        <p:spPr>
          <a:xfrm>
            <a:off x="1829150" y="617200"/>
            <a:ext cx="73155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230530" y="-117498"/>
            <a:ext cx="8350250" cy="14890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body" idx="1"/>
          </p:nvPr>
        </p:nvSpPr>
        <p:spPr>
          <a:xfrm>
            <a:off x="621217" y="2527934"/>
            <a:ext cx="9923780" cy="381698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3730752" y="7653528"/>
            <a:ext cx="3511296" cy="4114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dt" idx="10"/>
          </p:nvPr>
        </p:nvSpPr>
        <p:spPr>
          <a:xfrm>
            <a:off x="548640" y="7653528"/>
            <a:ext cx="2523744" cy="411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7900416" y="7653528"/>
            <a:ext cx="2523744" cy="41148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230530" y="-117498"/>
            <a:ext cx="8350250" cy="14890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36270" y="2059301"/>
            <a:ext cx="4470400" cy="465137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1" i="0">
                <a:solidFill>
                  <a:srgbClr val="272424"/>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 name="Google Shape;20;p3"/>
          <p:cNvSpPr txBox="1">
            <a:spLocks noGrp="1"/>
          </p:cNvSpPr>
          <p:nvPr>
            <p:ph type="body" idx="2"/>
          </p:nvPr>
        </p:nvSpPr>
        <p:spPr>
          <a:xfrm>
            <a:off x="6917817" y="2138271"/>
            <a:ext cx="4037965" cy="462025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1"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730752" y="7653528"/>
            <a:ext cx="3511296" cy="4114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dt" idx="10"/>
          </p:nvPr>
        </p:nvSpPr>
        <p:spPr>
          <a:xfrm>
            <a:off x="548640" y="7653528"/>
            <a:ext cx="2523744" cy="411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7900416" y="7653528"/>
            <a:ext cx="2523744" cy="41148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230530" y="-117498"/>
            <a:ext cx="8350250" cy="14890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730752" y="7653528"/>
            <a:ext cx="3511296" cy="4114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548640" y="7653528"/>
            <a:ext cx="2523744" cy="411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7900416" y="7653528"/>
            <a:ext cx="2523744" cy="41148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9"/>
        <p:cNvGrpSpPr/>
        <p:nvPr/>
      </p:nvGrpSpPr>
      <p:grpSpPr>
        <a:xfrm>
          <a:off x="0" y="0"/>
          <a:ext cx="0" cy="0"/>
          <a:chOff x="0" y="0"/>
          <a:chExt cx="0" cy="0"/>
        </a:xfrm>
      </p:grpSpPr>
      <p:sp>
        <p:nvSpPr>
          <p:cNvPr id="30" name="Google Shape;30;p5"/>
          <p:cNvSpPr txBox="1">
            <a:spLocks noGrp="1"/>
          </p:cNvSpPr>
          <p:nvPr>
            <p:ph type="ctrTitle"/>
          </p:nvPr>
        </p:nvSpPr>
        <p:spPr>
          <a:xfrm>
            <a:off x="822960" y="2551176"/>
            <a:ext cx="9326880" cy="172821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subTitle" idx="1"/>
          </p:nvPr>
        </p:nvSpPr>
        <p:spPr>
          <a:xfrm>
            <a:off x="1645920" y="4608576"/>
            <a:ext cx="7680960" cy="20574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3730752" y="7653528"/>
            <a:ext cx="3511296" cy="4114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548640" y="7653528"/>
            <a:ext cx="2523744" cy="411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ldNum" idx="12"/>
          </p:nvPr>
        </p:nvSpPr>
        <p:spPr>
          <a:xfrm>
            <a:off x="7900416" y="7653528"/>
            <a:ext cx="2523744" cy="41148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6"/>
          <p:cNvSpPr txBox="1">
            <a:spLocks noGrp="1"/>
          </p:cNvSpPr>
          <p:nvPr>
            <p:ph type="ftr" idx="11"/>
          </p:nvPr>
        </p:nvSpPr>
        <p:spPr>
          <a:xfrm>
            <a:off x="3730752" y="7653528"/>
            <a:ext cx="3511296" cy="4114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6"/>
          <p:cNvSpPr txBox="1">
            <a:spLocks noGrp="1"/>
          </p:cNvSpPr>
          <p:nvPr>
            <p:ph type="dt" idx="10"/>
          </p:nvPr>
        </p:nvSpPr>
        <p:spPr>
          <a:xfrm>
            <a:off x="548640" y="7653528"/>
            <a:ext cx="2523744" cy="411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7900416" y="7653528"/>
            <a:ext cx="2523744" cy="41148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0530" y="-117498"/>
            <a:ext cx="8350250" cy="14890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621217" y="2527934"/>
            <a:ext cx="9923780" cy="381698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3730752" y="7653528"/>
            <a:ext cx="3511296" cy="41148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
          <p:cNvSpPr txBox="1">
            <a:spLocks noGrp="1"/>
          </p:cNvSpPr>
          <p:nvPr>
            <p:ph type="dt" idx="10"/>
          </p:nvPr>
        </p:nvSpPr>
        <p:spPr>
          <a:xfrm>
            <a:off x="548640" y="7653528"/>
            <a:ext cx="2523744" cy="4114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1"/>
          <p:cNvSpPr txBox="1">
            <a:spLocks noGrp="1"/>
          </p:cNvSpPr>
          <p:nvPr>
            <p:ph type="sldNum" idx="12"/>
          </p:nvPr>
        </p:nvSpPr>
        <p:spPr>
          <a:xfrm>
            <a:off x="7900416" y="7653528"/>
            <a:ext cx="2523744" cy="411480"/>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youtube.com/watch?v=R-iFka68ZwM"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www.youtube.com/watch?v=GRHsg0d5X8Y" TargetMode="External"/><Relationship Id="rId5" Type="http://schemas.openxmlformats.org/officeDocument/2006/relationships/hyperlink" Target="https://www.pinecone.io/learn/series/faiss/locality-sensitive-hashing/" TargetMode="External"/><Relationship Id="rId4" Type="http://schemas.openxmlformats.org/officeDocument/2006/relationships/hyperlink" Target="https://www.cs.bu.edu/~gkollios/cs660f19/Slides/minhashLSH.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953004" y="2267788"/>
            <a:ext cx="7876795" cy="84382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400"/>
              <a:t>Progress II presentation</a:t>
            </a:r>
            <a:endParaRPr sz="5400"/>
          </a:p>
        </p:txBody>
      </p:sp>
      <p:sp>
        <p:nvSpPr>
          <p:cNvPr id="44" name="Google Shape;44;p7"/>
          <p:cNvSpPr txBox="1"/>
          <p:nvPr/>
        </p:nvSpPr>
        <p:spPr>
          <a:xfrm>
            <a:off x="2978020" y="3456178"/>
            <a:ext cx="5480180" cy="2228815"/>
          </a:xfrm>
          <a:prstGeom prst="rect">
            <a:avLst/>
          </a:prstGeom>
          <a:noFill/>
          <a:ln>
            <a:noFill/>
          </a:ln>
        </p:spPr>
        <p:txBody>
          <a:bodyPr spcFirstLastPara="1" wrap="square" lIns="0" tIns="12700" rIns="0" bIns="0" anchor="t" anchorCtr="0">
            <a:spAutoFit/>
          </a:bodyPr>
          <a:lstStyle/>
          <a:p>
            <a:pPr marL="421005" marR="5080" lvl="0" indent="-408940" algn="ctr" rtl="0">
              <a:lnSpc>
                <a:spcPct val="100000"/>
              </a:lnSpc>
              <a:spcBef>
                <a:spcPts val="0"/>
              </a:spcBef>
              <a:spcAft>
                <a:spcPts val="0"/>
              </a:spcAft>
              <a:buNone/>
            </a:pPr>
            <a:r>
              <a:rPr lang="en-US" sz="3600" b="1" dirty="0">
                <a:latin typeface="Arial"/>
                <a:ea typeface="Arial"/>
                <a:cs typeface="Arial"/>
                <a:sym typeface="Arial"/>
              </a:rPr>
              <a:t>Subject: Massive Data Processing Techniques in Data Science</a:t>
            </a:r>
            <a:endParaRPr sz="3600" dirty="0">
              <a:latin typeface="Arial"/>
              <a:ea typeface="Arial"/>
              <a:cs typeface="Arial"/>
              <a:sym typeface="Arial"/>
            </a:endParaRPr>
          </a:p>
        </p:txBody>
      </p:sp>
      <p:sp>
        <p:nvSpPr>
          <p:cNvPr id="45" name="Google Shape;45;p7"/>
          <p:cNvSpPr txBox="1"/>
          <p:nvPr/>
        </p:nvSpPr>
        <p:spPr>
          <a:xfrm>
            <a:off x="5712331" y="6538979"/>
            <a:ext cx="4700905"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2400" i="1">
                <a:latin typeface="Arial"/>
                <a:ea typeface="Arial"/>
                <a:cs typeface="Arial"/>
                <a:sym typeface="Arial"/>
              </a:rPr>
              <a:t>Instructor: </a:t>
            </a:r>
            <a:r>
              <a:rPr lang="en-US" sz="2400">
                <a:latin typeface="Arial"/>
                <a:ea typeface="Arial"/>
                <a:cs typeface="Arial"/>
                <a:sym typeface="Arial"/>
              </a:rPr>
              <a:t>Msc </a:t>
            </a:r>
            <a:r>
              <a:rPr lang="en-US" sz="2400" b="1">
                <a:latin typeface="Arial"/>
                <a:ea typeface="Arial"/>
                <a:cs typeface="Arial"/>
                <a:sym typeface="Arial"/>
              </a:rPr>
              <a:t>Nguyễn Thành An</a:t>
            </a:r>
            <a:endParaRPr sz="2400">
              <a:latin typeface="Arial"/>
              <a:ea typeface="Arial"/>
              <a:cs typeface="Arial"/>
              <a:sym typeface="Arial"/>
            </a:endParaRPr>
          </a:p>
        </p:txBody>
      </p:sp>
      <p:grpSp>
        <p:nvGrpSpPr>
          <p:cNvPr id="46" name="Google Shape;46;p7"/>
          <p:cNvGrpSpPr/>
          <p:nvPr/>
        </p:nvGrpSpPr>
        <p:grpSpPr>
          <a:xfrm>
            <a:off x="0" y="7592565"/>
            <a:ext cx="10972800" cy="165100"/>
            <a:chOff x="0" y="7592565"/>
            <a:chExt cx="10972800" cy="165100"/>
          </a:xfrm>
        </p:grpSpPr>
        <p:sp>
          <p:nvSpPr>
            <p:cNvPr id="47" name="Google Shape;47;p7"/>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48" name="Google Shape;48;p7"/>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49" name="Google Shape;49;p7"/>
          <p:cNvPicPr preferRelativeResize="0"/>
          <p:nvPr/>
        </p:nvPicPr>
        <p:blipFill rotWithShape="1">
          <a:blip r:embed="rId3">
            <a:alphaModFix/>
          </a:blip>
          <a:srcRect/>
          <a:stretch/>
        </p:blipFill>
        <p:spPr>
          <a:xfrm>
            <a:off x="4363211" y="524255"/>
            <a:ext cx="2538983" cy="140207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20"/>
        <p:cNvGrpSpPr/>
        <p:nvPr/>
      </p:nvGrpSpPr>
      <p:grpSpPr>
        <a:xfrm>
          <a:off x="0" y="0"/>
          <a:ext cx="0" cy="0"/>
          <a:chOff x="0" y="0"/>
          <a:chExt cx="0" cy="0"/>
        </a:xfrm>
      </p:grpSpPr>
      <p:sp>
        <p:nvSpPr>
          <p:cNvPr id="121" name="Google Shape;121;p16"/>
          <p:cNvSpPr txBox="1">
            <a:spLocks noGrp="1"/>
          </p:cNvSpPr>
          <p:nvPr>
            <p:ph type="title"/>
          </p:nvPr>
        </p:nvSpPr>
        <p:spPr>
          <a:xfrm>
            <a:off x="152400" y="410306"/>
            <a:ext cx="83649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a:t>Introduction to MinHashLSH algorithm</a:t>
            </a:r>
            <a:endParaRPr sz="3200"/>
          </a:p>
        </p:txBody>
      </p:sp>
      <p:sp>
        <p:nvSpPr>
          <p:cNvPr id="122" name="Google Shape;122;p16"/>
          <p:cNvSpPr txBox="1">
            <a:spLocks noGrp="1"/>
          </p:cNvSpPr>
          <p:nvPr>
            <p:ph type="body" idx="1"/>
          </p:nvPr>
        </p:nvSpPr>
        <p:spPr>
          <a:xfrm>
            <a:off x="455475" y="2320654"/>
            <a:ext cx="9850800" cy="3588300"/>
          </a:xfrm>
          <a:prstGeom prst="rect">
            <a:avLst/>
          </a:prstGeom>
          <a:noFill/>
          <a:ln>
            <a:noFill/>
          </a:ln>
        </p:spPr>
        <p:txBody>
          <a:bodyPr spcFirstLastPara="1" wrap="square" lIns="0" tIns="135250" rIns="0" bIns="0" anchor="t" anchorCtr="0">
            <a:spAutoFit/>
          </a:bodyPr>
          <a:lstStyle/>
          <a:p>
            <a:pPr marL="93980" lvl="0" indent="0" algn="l" rtl="0">
              <a:lnSpc>
                <a:spcPct val="100000"/>
              </a:lnSpc>
              <a:spcBef>
                <a:spcPts val="0"/>
              </a:spcBef>
              <a:spcAft>
                <a:spcPts val="0"/>
              </a:spcAft>
              <a:buNone/>
            </a:pPr>
            <a:r>
              <a:rPr lang="en-US" sz="3200"/>
              <a:t>How can we find out two documents are similar?</a:t>
            </a:r>
            <a:endParaRPr sz="3200"/>
          </a:p>
          <a:p>
            <a:pPr marL="0" lvl="0" indent="0" algn="l" rtl="0">
              <a:lnSpc>
                <a:spcPct val="100000"/>
              </a:lnSpc>
              <a:spcBef>
                <a:spcPts val="505"/>
              </a:spcBef>
              <a:spcAft>
                <a:spcPts val="0"/>
              </a:spcAft>
              <a:buNone/>
            </a:pPr>
            <a:endParaRPr sz="2200" b="0"/>
          </a:p>
          <a:p>
            <a:pPr marL="0" lvl="0" indent="0" algn="l" rtl="0">
              <a:lnSpc>
                <a:spcPct val="100000"/>
              </a:lnSpc>
              <a:spcBef>
                <a:spcPts val="505"/>
              </a:spcBef>
              <a:spcAft>
                <a:spcPts val="0"/>
              </a:spcAft>
              <a:buNone/>
            </a:pPr>
            <a:endParaRPr sz="2200" b="0"/>
          </a:p>
          <a:p>
            <a:pPr marL="0" lvl="0" indent="0" algn="l" rtl="0">
              <a:lnSpc>
                <a:spcPct val="100000"/>
              </a:lnSpc>
              <a:spcBef>
                <a:spcPts val="505"/>
              </a:spcBef>
              <a:spcAft>
                <a:spcPts val="0"/>
              </a:spcAft>
              <a:buNone/>
            </a:pPr>
            <a:endParaRPr sz="2200" b="0"/>
          </a:p>
          <a:p>
            <a:pPr marL="0" lvl="0" indent="0" algn="l" rtl="0">
              <a:lnSpc>
                <a:spcPct val="100000"/>
              </a:lnSpc>
              <a:spcBef>
                <a:spcPts val="505"/>
              </a:spcBef>
              <a:spcAft>
                <a:spcPts val="0"/>
              </a:spcAft>
              <a:buNone/>
            </a:pPr>
            <a:r>
              <a:rPr lang="en-US" sz="3200" b="0"/>
              <a:t>→ </a:t>
            </a:r>
            <a:r>
              <a:rPr lang="en-US" sz="2500" b="0">
                <a:solidFill>
                  <a:schemeClr val="dk1"/>
                </a:solidFill>
                <a:highlight>
                  <a:srgbClr val="FFFFFF"/>
                </a:highlight>
              </a:rPr>
              <a:t>We use Jaccard similarity to calculate the similarity between their signature vectors</a:t>
            </a:r>
            <a:endParaRPr sz="3200" b="0"/>
          </a:p>
          <a:p>
            <a:pPr marL="0" lvl="0" indent="0" algn="l" rtl="0">
              <a:lnSpc>
                <a:spcPct val="100000"/>
              </a:lnSpc>
              <a:spcBef>
                <a:spcPts val="505"/>
              </a:spcBef>
              <a:spcAft>
                <a:spcPts val="0"/>
              </a:spcAft>
              <a:buNone/>
            </a:pPr>
            <a:endParaRPr sz="2200" b="0"/>
          </a:p>
          <a:p>
            <a:pPr marL="0" lvl="0" indent="0" algn="l" rtl="0">
              <a:lnSpc>
                <a:spcPct val="100000"/>
              </a:lnSpc>
              <a:spcBef>
                <a:spcPts val="505"/>
              </a:spcBef>
              <a:spcAft>
                <a:spcPts val="0"/>
              </a:spcAft>
              <a:buNone/>
            </a:pPr>
            <a:endParaRPr sz="2200" b="0"/>
          </a:p>
        </p:txBody>
      </p:sp>
      <p:pic>
        <p:nvPicPr>
          <p:cNvPr id="123" name="Google Shape;123;p16"/>
          <p:cNvPicPr preferRelativeResize="0"/>
          <p:nvPr/>
        </p:nvPicPr>
        <p:blipFill rotWithShape="1">
          <a:blip r:embed="rId3">
            <a:alphaModFix/>
          </a:blip>
          <a:srcRect/>
          <a:stretch/>
        </p:blipFill>
        <p:spPr>
          <a:xfrm>
            <a:off x="8903208" y="140209"/>
            <a:ext cx="1892807" cy="104546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367074" y="361950"/>
            <a:ext cx="7577100" cy="502800"/>
          </a:xfrm>
          <a:prstGeom prst="rect">
            <a:avLst/>
          </a:prstGeom>
          <a:noFill/>
          <a:ln>
            <a:noFill/>
          </a:ln>
        </p:spPr>
        <p:txBody>
          <a:bodyPr spcFirstLastPara="1" wrap="square" lIns="0" tIns="10150" rIns="0" bIns="0" anchor="t" anchorCtr="0">
            <a:spAutoFit/>
          </a:bodyPr>
          <a:lstStyle/>
          <a:p>
            <a:pPr marL="12700" lvl="0" indent="0" algn="l" rtl="0">
              <a:spcBef>
                <a:spcPts val="0"/>
              </a:spcBef>
              <a:spcAft>
                <a:spcPts val="0"/>
              </a:spcAft>
              <a:buClr>
                <a:schemeClr val="dk1"/>
              </a:buClr>
              <a:buFont typeface="Arial"/>
              <a:buNone/>
            </a:pPr>
            <a:r>
              <a:rPr lang="en-US" sz="3200"/>
              <a:t>Introduction to MinHashLSH algorithm</a:t>
            </a:r>
            <a:endParaRPr sz="5400"/>
          </a:p>
        </p:txBody>
      </p:sp>
      <p:sp>
        <p:nvSpPr>
          <p:cNvPr id="129" name="Google Shape;129;p17"/>
          <p:cNvSpPr txBox="1"/>
          <p:nvPr/>
        </p:nvSpPr>
        <p:spPr>
          <a:xfrm>
            <a:off x="92392" y="1333498"/>
            <a:ext cx="10788000" cy="2839800"/>
          </a:xfrm>
          <a:prstGeom prst="rect">
            <a:avLst/>
          </a:prstGeom>
          <a:noFill/>
          <a:ln>
            <a:noFill/>
          </a:ln>
        </p:spPr>
        <p:txBody>
          <a:bodyPr spcFirstLastPara="1" wrap="square" lIns="0" tIns="256525" rIns="0" bIns="0" anchor="t" anchorCtr="0">
            <a:spAutoFit/>
          </a:bodyPr>
          <a:lstStyle/>
          <a:p>
            <a:pPr marL="38100" lvl="1" indent="0" algn="l" rtl="0">
              <a:spcBef>
                <a:spcPts val="0"/>
              </a:spcBef>
              <a:spcAft>
                <a:spcPts val="0"/>
              </a:spcAft>
              <a:buNone/>
            </a:pPr>
            <a:r>
              <a:rPr lang="en-US" sz="2600" b="1">
                <a:solidFill>
                  <a:schemeClr val="dk1"/>
                </a:solidFill>
              </a:rPr>
              <a:t>Locality Sensitive Hashing</a:t>
            </a:r>
            <a:endParaRPr sz="2600" b="1">
              <a:solidFill>
                <a:schemeClr val="dk1"/>
              </a:solidFill>
            </a:endParaRPr>
          </a:p>
          <a:p>
            <a:pPr marL="457200" lvl="0" indent="-349250" algn="l" rtl="0">
              <a:spcBef>
                <a:spcPts val="2020"/>
              </a:spcBef>
              <a:spcAft>
                <a:spcPts val="0"/>
              </a:spcAft>
              <a:buClr>
                <a:schemeClr val="dk1"/>
              </a:buClr>
              <a:buSzPts val="1900"/>
              <a:buChar char="●"/>
            </a:pPr>
            <a:r>
              <a:rPr lang="en-US" sz="1900">
                <a:solidFill>
                  <a:schemeClr val="dk1"/>
                </a:solidFill>
              </a:rPr>
              <a:t>We now obtained a signature matrix, across the different permutations for each document. The goal is to identify across the matrix similar columns.</a:t>
            </a:r>
            <a:endParaRPr sz="1900">
              <a:latin typeface="Arial"/>
              <a:ea typeface="Arial"/>
              <a:cs typeface="Arial"/>
              <a:sym typeface="Arial"/>
            </a:endParaRPr>
          </a:p>
          <a:p>
            <a:pPr marL="457200" lvl="0" indent="-349250" algn="l" rtl="0">
              <a:spcBef>
                <a:spcPts val="0"/>
              </a:spcBef>
              <a:spcAft>
                <a:spcPts val="0"/>
              </a:spcAft>
              <a:buSzPts val="1900"/>
              <a:buChar char="●"/>
            </a:pPr>
            <a:r>
              <a:rPr lang="en-US" sz="1900"/>
              <a:t>The trick is to break down the matrix into bands, and collapse portions of each band, hash it, and then identify others that fall under the same bucket.</a:t>
            </a:r>
            <a:endParaRPr sz="1900"/>
          </a:p>
          <a:p>
            <a:pPr marL="38100" lvl="1" indent="0" algn="l" rtl="0">
              <a:spcBef>
                <a:spcPts val="2020"/>
              </a:spcBef>
              <a:spcAft>
                <a:spcPts val="0"/>
              </a:spcAft>
              <a:buNone/>
            </a:pPr>
            <a:endParaRPr sz="3200"/>
          </a:p>
        </p:txBody>
      </p:sp>
      <p:grpSp>
        <p:nvGrpSpPr>
          <p:cNvPr id="130" name="Google Shape;130;p17"/>
          <p:cNvGrpSpPr/>
          <p:nvPr/>
        </p:nvGrpSpPr>
        <p:grpSpPr>
          <a:xfrm>
            <a:off x="0" y="7592565"/>
            <a:ext cx="10972800" cy="165100"/>
            <a:chOff x="0" y="7592565"/>
            <a:chExt cx="10972800" cy="165100"/>
          </a:xfrm>
        </p:grpSpPr>
        <p:sp>
          <p:nvSpPr>
            <p:cNvPr id="131" name="Google Shape;131;p17"/>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32" name="Google Shape;132;p17"/>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133" name="Google Shape;133;p17"/>
          <p:cNvPicPr preferRelativeResize="0"/>
          <p:nvPr/>
        </p:nvPicPr>
        <p:blipFill rotWithShape="1">
          <a:blip r:embed="rId3">
            <a:alphaModFix/>
          </a:blip>
          <a:srcRect/>
          <a:stretch/>
        </p:blipFill>
        <p:spPr>
          <a:xfrm>
            <a:off x="8708135" y="231647"/>
            <a:ext cx="1994916" cy="1101851"/>
          </a:xfrm>
          <a:prstGeom prst="rect">
            <a:avLst/>
          </a:prstGeom>
          <a:noFill/>
          <a:ln>
            <a:noFill/>
          </a:ln>
        </p:spPr>
      </p:pic>
      <p:pic>
        <p:nvPicPr>
          <p:cNvPr id="134" name="Google Shape;134;p17"/>
          <p:cNvPicPr preferRelativeResize="0"/>
          <p:nvPr/>
        </p:nvPicPr>
        <p:blipFill>
          <a:blip r:embed="rId4">
            <a:alphaModFix/>
          </a:blip>
          <a:stretch>
            <a:fillRect/>
          </a:stretch>
        </p:blipFill>
        <p:spPr>
          <a:xfrm>
            <a:off x="1468150" y="3501801"/>
            <a:ext cx="7828950" cy="385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367074" y="361950"/>
            <a:ext cx="7577100" cy="502800"/>
          </a:xfrm>
          <a:prstGeom prst="rect">
            <a:avLst/>
          </a:prstGeom>
          <a:noFill/>
          <a:ln>
            <a:noFill/>
          </a:ln>
        </p:spPr>
        <p:txBody>
          <a:bodyPr spcFirstLastPara="1" wrap="square" lIns="0" tIns="10150" rIns="0" bIns="0" anchor="t" anchorCtr="0">
            <a:spAutoFit/>
          </a:bodyPr>
          <a:lstStyle/>
          <a:p>
            <a:pPr marL="12700" lvl="0" indent="0" algn="l" rtl="0">
              <a:spcBef>
                <a:spcPts val="0"/>
              </a:spcBef>
              <a:spcAft>
                <a:spcPts val="0"/>
              </a:spcAft>
              <a:buNone/>
            </a:pPr>
            <a:r>
              <a:rPr lang="en-US" sz="3200"/>
              <a:t>Introduction to MinHashLSH algorithm</a:t>
            </a:r>
            <a:endParaRPr sz="5400"/>
          </a:p>
        </p:txBody>
      </p:sp>
      <p:sp>
        <p:nvSpPr>
          <p:cNvPr id="140" name="Google Shape;140;p18"/>
          <p:cNvSpPr txBox="1"/>
          <p:nvPr/>
        </p:nvSpPr>
        <p:spPr>
          <a:xfrm>
            <a:off x="92392" y="1333498"/>
            <a:ext cx="10788000" cy="5151300"/>
          </a:xfrm>
          <a:prstGeom prst="rect">
            <a:avLst/>
          </a:prstGeom>
          <a:noFill/>
          <a:ln>
            <a:noFill/>
          </a:ln>
        </p:spPr>
        <p:txBody>
          <a:bodyPr spcFirstLastPara="1" wrap="square" lIns="0" tIns="256525" rIns="0" bIns="0" anchor="t" anchorCtr="0">
            <a:spAutoFit/>
          </a:bodyPr>
          <a:lstStyle/>
          <a:p>
            <a:pPr marL="38100" lvl="1" indent="0" algn="l" rtl="0">
              <a:spcBef>
                <a:spcPts val="0"/>
              </a:spcBef>
              <a:spcAft>
                <a:spcPts val="0"/>
              </a:spcAft>
              <a:buNone/>
            </a:pPr>
            <a:r>
              <a:rPr lang="en-US" sz="2600" b="1">
                <a:solidFill>
                  <a:schemeClr val="dk1"/>
                </a:solidFill>
              </a:rPr>
              <a:t>Advantages of MinHashLSH algorithm</a:t>
            </a:r>
            <a:endParaRPr sz="2600" b="1">
              <a:solidFill>
                <a:schemeClr val="dk1"/>
              </a:solidFill>
            </a:endParaRPr>
          </a:p>
          <a:p>
            <a:pPr marL="457200" lvl="0" indent="-387350" algn="l" rtl="0">
              <a:spcBef>
                <a:spcPts val="2020"/>
              </a:spcBef>
              <a:spcAft>
                <a:spcPts val="0"/>
              </a:spcAft>
              <a:buSzPts val="2500"/>
              <a:buChar char="●"/>
            </a:pPr>
            <a:r>
              <a:rPr lang="en-US" sz="2500">
                <a:solidFill>
                  <a:srgbClr val="4471C4"/>
                </a:solidFill>
              </a:rPr>
              <a:t>Scalability</a:t>
            </a:r>
            <a:r>
              <a:rPr lang="en-US" sz="2500"/>
              <a:t>: MinHash LSH is highly scalable and efficient for large datasets. It can handle millions or even billions of items efficiently.</a:t>
            </a:r>
            <a:endParaRPr sz="2500"/>
          </a:p>
          <a:p>
            <a:pPr marL="457200" lvl="0" indent="-387350" algn="l" rtl="0">
              <a:spcBef>
                <a:spcPts val="0"/>
              </a:spcBef>
              <a:spcAft>
                <a:spcPts val="0"/>
              </a:spcAft>
              <a:buSzPts val="2500"/>
              <a:buChar char="●"/>
            </a:pPr>
            <a:r>
              <a:rPr lang="en-US" sz="2500">
                <a:solidFill>
                  <a:srgbClr val="4471C4"/>
                </a:solidFill>
              </a:rPr>
              <a:t>Space Efficiency</a:t>
            </a:r>
            <a:r>
              <a:rPr lang="en-US" sz="2500"/>
              <a:t>: MinHash LSH reduces the dimensionality of the data, which leads to significant savings in storage space and computational resources.</a:t>
            </a:r>
            <a:endParaRPr sz="2500"/>
          </a:p>
          <a:p>
            <a:pPr marL="457200" lvl="0" indent="-387350" algn="l" rtl="0">
              <a:spcBef>
                <a:spcPts val="0"/>
              </a:spcBef>
              <a:spcAft>
                <a:spcPts val="0"/>
              </a:spcAft>
              <a:buSzPts val="2500"/>
              <a:buChar char="●"/>
            </a:pPr>
            <a:r>
              <a:rPr lang="en-US" sz="2500">
                <a:solidFill>
                  <a:srgbClr val="4471C4"/>
                </a:solidFill>
              </a:rPr>
              <a:t>Versatility</a:t>
            </a:r>
            <a:r>
              <a:rPr lang="en-US" sz="2500"/>
              <a:t>: It can be applied to various types of data, including text, images, and other high-dimensional data, making it a versatile solution for similarity search problems.</a:t>
            </a:r>
            <a:endParaRPr sz="2500"/>
          </a:p>
          <a:p>
            <a:pPr marL="457200" lvl="0" indent="-387350" algn="l" rtl="0">
              <a:spcBef>
                <a:spcPts val="0"/>
              </a:spcBef>
              <a:spcAft>
                <a:spcPts val="0"/>
              </a:spcAft>
              <a:buSzPts val="2500"/>
              <a:buChar char="●"/>
            </a:pPr>
            <a:r>
              <a:rPr lang="en-US" sz="2500">
                <a:solidFill>
                  <a:srgbClr val="4471C4"/>
                </a:solidFill>
              </a:rPr>
              <a:t>Speed</a:t>
            </a:r>
            <a:r>
              <a:rPr lang="en-US" sz="2500"/>
              <a:t>: MinHash LSH can perform similarity searches in sub-linear time, which means that the search time does not increase linearly with the size of the dataset.</a:t>
            </a:r>
            <a:endParaRPr sz="2500"/>
          </a:p>
        </p:txBody>
      </p:sp>
      <p:grpSp>
        <p:nvGrpSpPr>
          <p:cNvPr id="141" name="Google Shape;141;p18"/>
          <p:cNvGrpSpPr/>
          <p:nvPr/>
        </p:nvGrpSpPr>
        <p:grpSpPr>
          <a:xfrm>
            <a:off x="0" y="7592565"/>
            <a:ext cx="10972800" cy="165100"/>
            <a:chOff x="0" y="7592565"/>
            <a:chExt cx="10972800" cy="165100"/>
          </a:xfrm>
        </p:grpSpPr>
        <p:sp>
          <p:nvSpPr>
            <p:cNvPr id="142" name="Google Shape;142;p18"/>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43" name="Google Shape;143;p18"/>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144" name="Google Shape;144;p18"/>
          <p:cNvPicPr preferRelativeResize="0"/>
          <p:nvPr/>
        </p:nvPicPr>
        <p:blipFill rotWithShape="1">
          <a:blip r:embed="rId3">
            <a:alphaModFix/>
          </a:blip>
          <a:srcRect/>
          <a:stretch/>
        </p:blipFill>
        <p:spPr>
          <a:xfrm>
            <a:off x="8708135" y="231647"/>
            <a:ext cx="1994916" cy="1101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367074" y="361950"/>
            <a:ext cx="7577100" cy="502800"/>
          </a:xfrm>
          <a:prstGeom prst="rect">
            <a:avLst/>
          </a:prstGeom>
          <a:noFill/>
          <a:ln>
            <a:noFill/>
          </a:ln>
        </p:spPr>
        <p:txBody>
          <a:bodyPr spcFirstLastPara="1" wrap="square" lIns="0" tIns="10150" rIns="0" bIns="0" anchor="t" anchorCtr="0">
            <a:spAutoFit/>
          </a:bodyPr>
          <a:lstStyle/>
          <a:p>
            <a:pPr marL="12700" lvl="0" indent="0" algn="l" rtl="0">
              <a:spcBef>
                <a:spcPts val="0"/>
              </a:spcBef>
              <a:spcAft>
                <a:spcPts val="0"/>
              </a:spcAft>
              <a:buNone/>
            </a:pPr>
            <a:r>
              <a:rPr lang="en-US" sz="3200"/>
              <a:t>Introduction to MinHashLSH algorithm</a:t>
            </a:r>
            <a:endParaRPr sz="5400"/>
          </a:p>
        </p:txBody>
      </p:sp>
      <p:sp>
        <p:nvSpPr>
          <p:cNvPr id="150" name="Google Shape;150;p19"/>
          <p:cNvSpPr txBox="1"/>
          <p:nvPr/>
        </p:nvSpPr>
        <p:spPr>
          <a:xfrm>
            <a:off x="92392" y="1333498"/>
            <a:ext cx="10788000" cy="5133300"/>
          </a:xfrm>
          <a:prstGeom prst="rect">
            <a:avLst/>
          </a:prstGeom>
          <a:noFill/>
          <a:ln>
            <a:noFill/>
          </a:ln>
        </p:spPr>
        <p:txBody>
          <a:bodyPr spcFirstLastPara="1" wrap="square" lIns="0" tIns="256525" rIns="0" bIns="0" anchor="t" anchorCtr="0">
            <a:spAutoFit/>
          </a:bodyPr>
          <a:lstStyle/>
          <a:p>
            <a:pPr marL="38100" lvl="1" indent="0" algn="l" rtl="0">
              <a:spcBef>
                <a:spcPts val="0"/>
              </a:spcBef>
              <a:spcAft>
                <a:spcPts val="0"/>
              </a:spcAft>
              <a:buNone/>
            </a:pPr>
            <a:r>
              <a:rPr lang="en-US" sz="2600" b="1">
                <a:solidFill>
                  <a:schemeClr val="dk1"/>
                </a:solidFill>
              </a:rPr>
              <a:t>Disadvantages of MinHashLSH algorithm</a:t>
            </a:r>
            <a:endParaRPr sz="2600" b="1">
              <a:solidFill>
                <a:schemeClr val="dk1"/>
              </a:solidFill>
            </a:endParaRPr>
          </a:p>
          <a:p>
            <a:pPr marL="457200" lvl="0" indent="-387350" algn="l" rtl="0">
              <a:spcBef>
                <a:spcPts val="2020"/>
              </a:spcBef>
              <a:spcAft>
                <a:spcPts val="0"/>
              </a:spcAft>
              <a:buSzPts val="2500"/>
              <a:buChar char="●"/>
            </a:pPr>
            <a:r>
              <a:rPr lang="en-US" sz="2500">
                <a:solidFill>
                  <a:srgbClr val="4471C4"/>
                </a:solidFill>
              </a:rPr>
              <a:t>Approximate Results</a:t>
            </a:r>
            <a:r>
              <a:rPr lang="en-US" sz="2500">
                <a:solidFill>
                  <a:schemeClr val="dk1"/>
                </a:solidFill>
              </a:rPr>
              <a:t>: While MinHash LSH is efficient, it sacrifices accuracy for speed and scalability. The results provided by the algorithm are approximate and may not always be perfectly accurate.</a:t>
            </a:r>
            <a:endParaRPr sz="2500">
              <a:solidFill>
                <a:schemeClr val="dk1"/>
              </a:solidFill>
            </a:endParaRPr>
          </a:p>
          <a:p>
            <a:pPr marL="457200" lvl="0" indent="-387350" algn="l" rtl="0">
              <a:spcBef>
                <a:spcPts val="0"/>
              </a:spcBef>
              <a:spcAft>
                <a:spcPts val="0"/>
              </a:spcAft>
              <a:buClr>
                <a:schemeClr val="dk1"/>
              </a:buClr>
              <a:buSzPts val="2500"/>
              <a:buChar char="●"/>
            </a:pPr>
            <a:r>
              <a:rPr lang="en-US" sz="2500">
                <a:solidFill>
                  <a:srgbClr val="4471C4"/>
                </a:solidFill>
              </a:rPr>
              <a:t>Sensitivity to Parameters</a:t>
            </a:r>
            <a:r>
              <a:rPr lang="en-US" sz="2500">
                <a:solidFill>
                  <a:schemeClr val="dk1"/>
                </a:solidFill>
              </a:rPr>
              <a:t>: The performance of MinHash LSH can be sensitive to the choice of parameters, such as the number of hash functions and the number of hash tables. Tuning these parameters for optimal performance can be challenging.</a:t>
            </a:r>
            <a:endParaRPr sz="2500">
              <a:solidFill>
                <a:schemeClr val="dk1"/>
              </a:solidFill>
            </a:endParaRPr>
          </a:p>
          <a:p>
            <a:pPr marL="457200" lvl="0" indent="-387350" algn="l" rtl="0">
              <a:spcBef>
                <a:spcPts val="0"/>
              </a:spcBef>
              <a:spcAft>
                <a:spcPts val="0"/>
              </a:spcAft>
              <a:buClr>
                <a:schemeClr val="dk1"/>
              </a:buClr>
              <a:buSzPts val="2500"/>
              <a:buChar char="●"/>
            </a:pPr>
            <a:r>
              <a:rPr lang="en-US" sz="2500">
                <a:solidFill>
                  <a:srgbClr val="4471C4"/>
                </a:solidFill>
              </a:rPr>
              <a:t>False Positives/Negatives</a:t>
            </a:r>
            <a:r>
              <a:rPr lang="en-US" sz="2500">
                <a:solidFill>
                  <a:schemeClr val="dk1"/>
                </a:solidFill>
              </a:rPr>
              <a:t>: The create Signature method can produce </a:t>
            </a:r>
            <a:r>
              <a:rPr lang="en-US" sz="2500">
                <a:solidFill>
                  <a:srgbClr val="FF0000"/>
                </a:solidFill>
              </a:rPr>
              <a:t>false negatives</a:t>
            </a:r>
            <a:r>
              <a:rPr lang="en-US" sz="2500">
                <a:solidFill>
                  <a:schemeClr val="dk1"/>
                </a:solidFill>
              </a:rPr>
              <a:t> and </a:t>
            </a:r>
            <a:r>
              <a:rPr lang="en-US" sz="2500">
                <a:solidFill>
                  <a:srgbClr val="F1C232"/>
                </a:solidFill>
              </a:rPr>
              <a:t>false positives</a:t>
            </a:r>
            <a:endParaRPr sz="2500">
              <a:solidFill>
                <a:srgbClr val="F1C232"/>
              </a:solidFill>
            </a:endParaRPr>
          </a:p>
          <a:p>
            <a:pPr marL="38100" lvl="1" indent="0" algn="l" rtl="0">
              <a:spcBef>
                <a:spcPts val="2020"/>
              </a:spcBef>
              <a:spcAft>
                <a:spcPts val="0"/>
              </a:spcAft>
              <a:buNone/>
            </a:pPr>
            <a:endParaRPr sz="3200"/>
          </a:p>
        </p:txBody>
      </p:sp>
      <p:grpSp>
        <p:nvGrpSpPr>
          <p:cNvPr id="151" name="Google Shape;151;p19"/>
          <p:cNvGrpSpPr/>
          <p:nvPr/>
        </p:nvGrpSpPr>
        <p:grpSpPr>
          <a:xfrm>
            <a:off x="0" y="7592565"/>
            <a:ext cx="10972800" cy="165100"/>
            <a:chOff x="0" y="7592565"/>
            <a:chExt cx="10972800" cy="165100"/>
          </a:xfrm>
        </p:grpSpPr>
        <p:sp>
          <p:nvSpPr>
            <p:cNvPr id="152" name="Google Shape;152;p19"/>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53" name="Google Shape;153;p19"/>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154" name="Google Shape;154;p19"/>
          <p:cNvPicPr preferRelativeResize="0"/>
          <p:nvPr/>
        </p:nvPicPr>
        <p:blipFill rotWithShape="1">
          <a:blip r:embed="rId3">
            <a:alphaModFix/>
          </a:blip>
          <a:srcRect/>
          <a:stretch/>
        </p:blipFill>
        <p:spPr>
          <a:xfrm>
            <a:off x="8708135" y="231647"/>
            <a:ext cx="1994916" cy="1101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58"/>
        <p:cNvGrpSpPr/>
        <p:nvPr/>
      </p:nvGrpSpPr>
      <p:grpSpPr>
        <a:xfrm>
          <a:off x="0" y="0"/>
          <a:ext cx="0" cy="0"/>
          <a:chOff x="0" y="0"/>
          <a:chExt cx="0" cy="0"/>
        </a:xfrm>
      </p:grpSpPr>
      <p:sp>
        <p:nvSpPr>
          <p:cNvPr id="159" name="Google Shape;159;p20"/>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Task 1</a:t>
            </a:r>
            <a:endParaRPr sz="4800"/>
          </a:p>
        </p:txBody>
      </p:sp>
      <p:grpSp>
        <p:nvGrpSpPr>
          <p:cNvPr id="160" name="Google Shape;160;p20"/>
          <p:cNvGrpSpPr/>
          <p:nvPr/>
        </p:nvGrpSpPr>
        <p:grpSpPr>
          <a:xfrm>
            <a:off x="0" y="7592565"/>
            <a:ext cx="10972800" cy="165100"/>
            <a:chOff x="0" y="7592565"/>
            <a:chExt cx="10972800" cy="165100"/>
          </a:xfrm>
        </p:grpSpPr>
        <p:sp>
          <p:nvSpPr>
            <p:cNvPr id="161" name="Google Shape;161;p20"/>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62" name="Google Shape;162;p20"/>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163" name="Google Shape;163;p20"/>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164" name="Google Shape;164;p20"/>
          <p:cNvSpPr txBox="1"/>
          <p:nvPr/>
        </p:nvSpPr>
        <p:spPr>
          <a:xfrm>
            <a:off x="573126" y="1605613"/>
            <a:ext cx="9651300" cy="1636800"/>
          </a:xfrm>
          <a:prstGeom prst="rect">
            <a:avLst/>
          </a:prstGeom>
          <a:noFill/>
          <a:ln>
            <a:noFill/>
          </a:ln>
        </p:spPr>
        <p:txBody>
          <a:bodyPr spcFirstLastPara="1" wrap="square" lIns="0" tIns="164450" rIns="0" bIns="0" anchor="t" anchorCtr="0">
            <a:spAutoFit/>
          </a:bodyPr>
          <a:lstStyle/>
          <a:p>
            <a:pPr marL="457200" lvl="0" indent="0" algn="l" rtl="0">
              <a:lnSpc>
                <a:spcPct val="115000"/>
              </a:lnSpc>
              <a:spcBef>
                <a:spcPts val="0"/>
              </a:spcBef>
              <a:spcAft>
                <a:spcPts val="0"/>
              </a:spcAft>
              <a:buSzPts val="1100"/>
              <a:buNone/>
            </a:pPr>
            <a:r>
              <a:rPr lang="en-US" sz="1900" b="1">
                <a:solidFill>
                  <a:schemeClr val="dk1"/>
                </a:solidFill>
              </a:rPr>
              <a:t>We use pure in-memory processing operation and encapsulated it into corresponding classes:</a:t>
            </a:r>
            <a:endParaRPr sz="1900" b="1">
              <a:solidFill>
                <a:schemeClr val="dk1"/>
              </a:solidFill>
            </a:endParaRPr>
          </a:p>
          <a:p>
            <a:pPr marL="457200" lvl="0" indent="0" algn="l" rtl="0">
              <a:lnSpc>
                <a:spcPct val="115000"/>
              </a:lnSpc>
              <a:spcBef>
                <a:spcPts val="0"/>
              </a:spcBef>
              <a:spcAft>
                <a:spcPts val="0"/>
              </a:spcAft>
              <a:buSzPts val="1100"/>
              <a:buNone/>
            </a:pPr>
            <a:endParaRPr sz="1900" b="1">
              <a:solidFill>
                <a:schemeClr val="dk1"/>
              </a:solidFill>
            </a:endParaRPr>
          </a:p>
          <a:p>
            <a:pPr marL="561340" lvl="0" indent="0" algn="l" rtl="0">
              <a:lnSpc>
                <a:spcPct val="100000"/>
              </a:lnSpc>
              <a:spcBef>
                <a:spcPts val="1200"/>
              </a:spcBef>
              <a:spcAft>
                <a:spcPts val="0"/>
              </a:spcAft>
              <a:buNone/>
            </a:pPr>
            <a:endParaRPr sz="2000" b="1"/>
          </a:p>
        </p:txBody>
      </p:sp>
      <p:pic>
        <p:nvPicPr>
          <p:cNvPr id="165" name="Google Shape;165;p20"/>
          <p:cNvPicPr preferRelativeResize="0"/>
          <p:nvPr/>
        </p:nvPicPr>
        <p:blipFill>
          <a:blip r:embed="rId4">
            <a:alphaModFix/>
          </a:blip>
          <a:stretch>
            <a:fillRect/>
          </a:stretch>
        </p:blipFill>
        <p:spPr>
          <a:xfrm>
            <a:off x="402000" y="2788963"/>
            <a:ext cx="10168795" cy="404535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22"/>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Pseudocode for Task 1</a:t>
            </a:r>
            <a:endParaRPr sz="4800"/>
          </a:p>
        </p:txBody>
      </p:sp>
      <p:grpSp>
        <p:nvGrpSpPr>
          <p:cNvPr id="181" name="Google Shape;181;p22"/>
          <p:cNvGrpSpPr/>
          <p:nvPr/>
        </p:nvGrpSpPr>
        <p:grpSpPr>
          <a:xfrm>
            <a:off x="0" y="7592565"/>
            <a:ext cx="10972800" cy="165100"/>
            <a:chOff x="0" y="7592565"/>
            <a:chExt cx="10972800" cy="165100"/>
          </a:xfrm>
        </p:grpSpPr>
        <p:sp>
          <p:nvSpPr>
            <p:cNvPr id="182" name="Google Shape;182;p22"/>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83" name="Google Shape;183;p22"/>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184" name="Google Shape;184;p22"/>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185" name="Google Shape;185;p22"/>
          <p:cNvSpPr txBox="1"/>
          <p:nvPr/>
        </p:nvSpPr>
        <p:spPr>
          <a:xfrm>
            <a:off x="560701" y="1111463"/>
            <a:ext cx="9651300" cy="7017900"/>
          </a:xfrm>
          <a:prstGeom prst="rect">
            <a:avLst/>
          </a:prstGeom>
          <a:noFill/>
          <a:ln>
            <a:noFill/>
          </a:ln>
        </p:spPr>
        <p:txBody>
          <a:bodyPr spcFirstLastPara="1" wrap="square" lIns="0" tIns="164450" rIns="0" bIns="0" anchor="t" anchorCtr="0">
            <a:spAutoFit/>
          </a:bodyPr>
          <a:lstStyle/>
          <a:p>
            <a:pPr marL="0" lvl="0" indent="0" algn="l" rtl="0">
              <a:lnSpc>
                <a:spcPct val="115000"/>
              </a:lnSpc>
              <a:spcBef>
                <a:spcPts val="0"/>
              </a:spcBef>
              <a:spcAft>
                <a:spcPts val="0"/>
              </a:spcAft>
              <a:buSzPts val="1100"/>
              <a:buNone/>
            </a:pPr>
            <a:r>
              <a:rPr lang="en-US" sz="2100">
                <a:solidFill>
                  <a:schemeClr val="dk1"/>
                </a:solidFill>
              </a:rPr>
              <a:t> </a:t>
            </a:r>
            <a:r>
              <a:rPr lang="en-US" sz="1600">
                <a:solidFill>
                  <a:schemeClr val="dk1"/>
                </a:solidFill>
              </a:rPr>
              <a:t>   </a:t>
            </a:r>
            <a:r>
              <a:rPr lang="en-US" sz="1600" b="1">
                <a:solidFill>
                  <a:schemeClr val="dk1"/>
                </a:solidFill>
              </a:rPr>
              <a:t> Function</a:t>
            </a:r>
            <a:r>
              <a:rPr lang="en-US" sz="1600">
                <a:solidFill>
                  <a:schemeClr val="dk1"/>
                </a:solidFill>
              </a:rPr>
              <a:t> shingling(documents):</a:t>
            </a: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Initialize shingle_dict as an empty dictionary</a:t>
            </a: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Initialize all_shingles as an empty set</a:t>
            </a:r>
            <a:endParaRPr sz="1600">
              <a:solidFill>
                <a:schemeClr val="dk1"/>
              </a:solidFill>
            </a:endParaRPr>
          </a:p>
          <a:p>
            <a:pPr marL="0" lvl="0" indent="0" algn="l" rtl="0">
              <a:lnSpc>
                <a:spcPct val="115000"/>
              </a:lnSpc>
              <a:spcBef>
                <a:spcPts val="0"/>
              </a:spcBef>
              <a:spcAft>
                <a:spcPts val="0"/>
              </a:spcAft>
              <a:buSzPts val="1100"/>
              <a:buNone/>
            </a:pP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For each document in documents:</a:t>
            </a: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Create shingles from the document</a:t>
            </a: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Add shingles to shingle_dict</a:t>
            </a: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Update all_shingles with new shingles</a:t>
            </a:r>
            <a:endParaRPr sz="1600">
              <a:solidFill>
                <a:schemeClr val="dk1"/>
              </a:solidFill>
            </a:endParaRPr>
          </a:p>
          <a:p>
            <a:pPr marL="0" lvl="0" indent="0" algn="l" rtl="0">
              <a:lnSpc>
                <a:spcPct val="115000"/>
              </a:lnSpc>
              <a:spcBef>
                <a:spcPts val="0"/>
              </a:spcBef>
              <a:spcAft>
                <a:spcPts val="0"/>
              </a:spcAft>
              <a:buSzPts val="1100"/>
              <a:buNone/>
            </a:pP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Create shingle_index mapping each shingle to a unique index</a:t>
            </a: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Set num_shingles to the length of all_shingles</a:t>
            </a:r>
            <a:endParaRPr sz="1600">
              <a:solidFill>
                <a:schemeClr val="dk1"/>
              </a:solidFill>
            </a:endParaRPr>
          </a:p>
          <a:p>
            <a:pPr marL="0" lvl="0" indent="0" algn="l" rtl="0">
              <a:lnSpc>
                <a:spcPct val="115000"/>
              </a:lnSpc>
              <a:spcBef>
                <a:spcPts val="0"/>
              </a:spcBef>
              <a:spcAft>
                <a:spcPts val="0"/>
              </a:spcAft>
              <a:buSzPts val="1100"/>
              <a:buNone/>
            </a:pP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Initialize sparse_matrix as a sparse matrix with dimensions (number of documents, num_shingles)</a:t>
            </a:r>
            <a:endParaRPr sz="1600">
              <a:solidFill>
                <a:schemeClr val="dk1"/>
              </a:solidFill>
            </a:endParaRPr>
          </a:p>
          <a:p>
            <a:pPr marL="0" lvl="0" indent="0" algn="l" rtl="0">
              <a:lnSpc>
                <a:spcPct val="115000"/>
              </a:lnSpc>
              <a:spcBef>
                <a:spcPts val="0"/>
              </a:spcBef>
              <a:spcAft>
                <a:spcPts val="0"/>
              </a:spcAft>
              <a:buSzPts val="1100"/>
              <a:buNone/>
            </a:pP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For each document's shingles:</a:t>
            </a: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Get indices for the shingles</a:t>
            </a: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Set corresponding entries in sparse_matrix to True</a:t>
            </a:r>
            <a:endParaRPr sz="1600">
              <a:solidFill>
                <a:schemeClr val="dk1"/>
              </a:solidFill>
            </a:endParaRPr>
          </a:p>
          <a:p>
            <a:pPr marL="0" lvl="0" indent="0" algn="l" rtl="0">
              <a:lnSpc>
                <a:spcPct val="115000"/>
              </a:lnSpc>
              <a:spcBef>
                <a:spcPts val="0"/>
              </a:spcBef>
              <a:spcAft>
                <a:spcPts val="0"/>
              </a:spcAft>
              <a:buSzPts val="1100"/>
              <a:buNone/>
            </a:pP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Initialize hash coefficients a_coefs and b_coefs with random integers</a:t>
            </a:r>
            <a:endParaRPr sz="1600">
              <a:solidFill>
                <a:schemeClr val="dk1"/>
              </a:solidFill>
            </a:endParaRPr>
          </a:p>
          <a:p>
            <a:pPr marL="0" lvl="0" indent="0" algn="l" rtl="0">
              <a:lnSpc>
                <a:spcPct val="115000"/>
              </a:lnSpc>
              <a:spcBef>
                <a:spcPts val="0"/>
              </a:spcBef>
              <a:spcAft>
                <a:spcPts val="0"/>
              </a:spcAft>
              <a:buSzPts val="1100"/>
              <a:buNone/>
            </a:pPr>
            <a:endParaRPr sz="1600">
              <a:solidFill>
                <a:schemeClr val="dk1"/>
              </a:solidFill>
            </a:endParaRPr>
          </a:p>
          <a:p>
            <a:pPr marL="0" lvl="0" indent="0" algn="l" rtl="0">
              <a:lnSpc>
                <a:spcPct val="115000"/>
              </a:lnSpc>
              <a:spcBef>
                <a:spcPts val="0"/>
              </a:spcBef>
              <a:spcAft>
                <a:spcPts val="0"/>
              </a:spcAft>
              <a:buSzPts val="1100"/>
              <a:buNone/>
            </a:pPr>
            <a:r>
              <a:rPr lang="en-US" sz="1600">
                <a:solidFill>
                  <a:schemeClr val="dk1"/>
                </a:solidFill>
              </a:rPr>
              <a:t>        Return sparse_matrix and shingle_index</a:t>
            </a:r>
            <a:endParaRPr sz="1600">
              <a:solidFill>
                <a:schemeClr val="dk1"/>
              </a:solidFill>
            </a:endParaRPr>
          </a:p>
          <a:p>
            <a:pPr marL="0" lvl="0" indent="0" algn="l" rtl="0">
              <a:lnSpc>
                <a:spcPct val="115000"/>
              </a:lnSpc>
              <a:spcBef>
                <a:spcPts val="0"/>
              </a:spcBef>
              <a:spcAft>
                <a:spcPts val="0"/>
              </a:spcAft>
              <a:buSzPts val="1100"/>
              <a:buNone/>
            </a:pPr>
            <a:endParaRPr sz="2000">
              <a:solidFill>
                <a:schemeClr val="dk1"/>
              </a:solidFill>
            </a:endParaRPr>
          </a:p>
          <a:p>
            <a:pPr marL="561340" lvl="0" indent="0" algn="l" rtl="0">
              <a:lnSpc>
                <a:spcPct val="100000"/>
              </a:lnSpc>
              <a:spcBef>
                <a:spcPts val="1200"/>
              </a:spcBef>
              <a:spcAft>
                <a:spcPts val="0"/>
              </a:spcAft>
              <a:buNone/>
            </a:pPr>
            <a:endParaRPr sz="2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Pseudocode for Task 1</a:t>
            </a:r>
            <a:endParaRPr sz="4800"/>
          </a:p>
        </p:txBody>
      </p:sp>
      <p:grpSp>
        <p:nvGrpSpPr>
          <p:cNvPr id="191" name="Google Shape;191;p23"/>
          <p:cNvGrpSpPr/>
          <p:nvPr/>
        </p:nvGrpSpPr>
        <p:grpSpPr>
          <a:xfrm>
            <a:off x="0" y="7592565"/>
            <a:ext cx="10972800" cy="165100"/>
            <a:chOff x="0" y="7592565"/>
            <a:chExt cx="10972800" cy="165100"/>
          </a:xfrm>
        </p:grpSpPr>
        <p:sp>
          <p:nvSpPr>
            <p:cNvPr id="192" name="Google Shape;192;p23"/>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193" name="Google Shape;193;p23"/>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194" name="Google Shape;194;p23"/>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195" name="Google Shape;195;p23"/>
          <p:cNvSpPr txBox="1"/>
          <p:nvPr/>
        </p:nvSpPr>
        <p:spPr>
          <a:xfrm>
            <a:off x="573126" y="1605613"/>
            <a:ext cx="9651300" cy="5584200"/>
          </a:xfrm>
          <a:prstGeom prst="rect">
            <a:avLst/>
          </a:prstGeom>
          <a:noFill/>
          <a:ln>
            <a:noFill/>
          </a:ln>
        </p:spPr>
        <p:txBody>
          <a:bodyPr spcFirstLastPara="1" wrap="square" lIns="0" tIns="164450" rIns="0" bIns="0" anchor="t" anchorCtr="0">
            <a:spAutoFit/>
          </a:bodyPr>
          <a:lstStyle/>
          <a:p>
            <a:pPr marL="0" lvl="0" indent="0" algn="l" rtl="0">
              <a:lnSpc>
                <a:spcPct val="115000"/>
              </a:lnSpc>
              <a:spcBef>
                <a:spcPts val="0"/>
              </a:spcBef>
              <a:spcAft>
                <a:spcPts val="0"/>
              </a:spcAft>
              <a:buSzPts val="1100"/>
              <a:buNone/>
            </a:pPr>
            <a:r>
              <a:rPr lang="en-US" sz="2000">
                <a:solidFill>
                  <a:schemeClr val="dk1"/>
                </a:solidFill>
              </a:rPr>
              <a:t>   </a:t>
            </a:r>
            <a:r>
              <a:rPr lang="en-US" sz="2000" b="1">
                <a:solidFill>
                  <a:schemeClr val="dk1"/>
                </a:solidFill>
              </a:rPr>
              <a:t>Function</a:t>
            </a:r>
            <a:r>
              <a:rPr lang="en-US" sz="2000">
                <a:solidFill>
                  <a:schemeClr val="dk1"/>
                </a:solidFill>
              </a:rPr>
              <a:t> minhashing(sparse_matrix, shingle_index):</a:t>
            </a:r>
            <a:endParaRPr sz="2000">
              <a:solidFill>
                <a:schemeClr val="dk1"/>
              </a:solidFill>
            </a:endParaRPr>
          </a:p>
          <a:p>
            <a:pPr marL="457200" lvl="0" indent="0" algn="l" rtl="0">
              <a:lnSpc>
                <a:spcPct val="115000"/>
              </a:lnSpc>
              <a:spcBef>
                <a:spcPts val="0"/>
              </a:spcBef>
              <a:spcAft>
                <a:spcPts val="0"/>
              </a:spcAft>
              <a:buSzPts val="1100"/>
              <a:buNone/>
            </a:pPr>
            <a:r>
              <a:rPr lang="en-US" sz="2000">
                <a:solidFill>
                  <a:schemeClr val="dk1"/>
                </a:solidFill>
              </a:rPr>
              <a:t>        Set num_shingles to length of shingle_index</a:t>
            </a:r>
            <a:endParaRPr sz="2000">
              <a:solidFill>
                <a:schemeClr val="dk1"/>
              </a:solidFill>
            </a:endParaRPr>
          </a:p>
          <a:p>
            <a:pPr marL="457200" lvl="0" indent="0" algn="l" rtl="0">
              <a:lnSpc>
                <a:spcPct val="115000"/>
              </a:lnSpc>
              <a:spcBef>
                <a:spcPts val="0"/>
              </a:spcBef>
              <a:spcAft>
                <a:spcPts val="0"/>
              </a:spcAft>
              <a:buSzPts val="1100"/>
              <a:buNone/>
            </a:pPr>
            <a:r>
              <a:rPr lang="en-US" sz="2000">
                <a:solidFill>
                  <a:schemeClr val="dk1"/>
                </a:solidFill>
              </a:rPr>
              <a:t>        Initialize signatures as an array of size (number of documents, num_perm) filled with infinity</a:t>
            </a:r>
            <a:endParaRPr sz="2000">
              <a:solidFill>
                <a:schemeClr val="dk1"/>
              </a:solidFill>
            </a:endParaRPr>
          </a:p>
          <a:p>
            <a:pPr marL="457200" lvl="0" indent="0" algn="l" rtl="0">
              <a:lnSpc>
                <a:spcPct val="115000"/>
              </a:lnSpc>
              <a:spcBef>
                <a:spcPts val="0"/>
              </a:spcBef>
              <a:spcAft>
                <a:spcPts val="0"/>
              </a:spcAft>
              <a:buSzPts val="1100"/>
              <a:buNone/>
            </a:pPr>
            <a:endParaRPr sz="2000">
              <a:solidFill>
                <a:schemeClr val="dk1"/>
              </a:solidFill>
            </a:endParaRPr>
          </a:p>
          <a:p>
            <a:pPr marL="457200" lvl="0" indent="0" algn="l" rtl="0">
              <a:lnSpc>
                <a:spcPct val="115000"/>
              </a:lnSpc>
              <a:spcBef>
                <a:spcPts val="0"/>
              </a:spcBef>
              <a:spcAft>
                <a:spcPts val="0"/>
              </a:spcAft>
              <a:buSzPts val="1100"/>
              <a:buNone/>
            </a:pPr>
            <a:r>
              <a:rPr lang="en-US" sz="2000">
                <a:solidFill>
                  <a:schemeClr val="dk1"/>
                </a:solidFill>
              </a:rPr>
              <a:t>        For each permutation i:</a:t>
            </a:r>
            <a:endParaRPr sz="2000">
              <a:solidFill>
                <a:schemeClr val="dk1"/>
              </a:solidFill>
            </a:endParaRPr>
          </a:p>
          <a:p>
            <a:pPr marL="457200" lvl="0" indent="0" algn="l" rtl="0">
              <a:lnSpc>
                <a:spcPct val="115000"/>
              </a:lnSpc>
              <a:spcBef>
                <a:spcPts val="0"/>
              </a:spcBef>
              <a:spcAft>
                <a:spcPts val="0"/>
              </a:spcAft>
              <a:buSzPts val="1100"/>
              <a:buNone/>
            </a:pPr>
            <a:r>
              <a:rPr lang="en-US" sz="2000">
                <a:solidFill>
                  <a:schemeClr val="dk1"/>
                </a:solidFill>
              </a:rPr>
              <a:t>            Calculate hash values using coefficients a and b</a:t>
            </a:r>
            <a:endParaRPr sz="2000">
              <a:solidFill>
                <a:schemeClr val="dk1"/>
              </a:solidFill>
            </a:endParaRPr>
          </a:p>
          <a:p>
            <a:pPr marL="457200" lvl="0" indent="0" algn="l" rtl="0">
              <a:lnSpc>
                <a:spcPct val="115000"/>
              </a:lnSpc>
              <a:spcBef>
                <a:spcPts val="0"/>
              </a:spcBef>
              <a:spcAft>
                <a:spcPts val="0"/>
              </a:spcAft>
              <a:buSzPts val="1100"/>
              <a:buNone/>
            </a:pPr>
            <a:r>
              <a:rPr lang="en-US" sz="2000">
                <a:solidFill>
                  <a:schemeClr val="dk1"/>
                </a:solidFill>
              </a:rPr>
              <a:t>            For each document:</a:t>
            </a:r>
            <a:endParaRPr sz="2000">
              <a:solidFill>
                <a:schemeClr val="dk1"/>
              </a:solidFill>
            </a:endParaRPr>
          </a:p>
          <a:p>
            <a:pPr marL="457200" lvl="0" indent="0" algn="l" rtl="0">
              <a:lnSpc>
                <a:spcPct val="115000"/>
              </a:lnSpc>
              <a:spcBef>
                <a:spcPts val="0"/>
              </a:spcBef>
              <a:spcAft>
                <a:spcPts val="0"/>
              </a:spcAft>
              <a:buSzPts val="1100"/>
              <a:buNone/>
            </a:pPr>
            <a:r>
              <a:rPr lang="en-US" sz="2000">
                <a:solidFill>
                  <a:schemeClr val="dk1"/>
                </a:solidFill>
              </a:rPr>
              <a:t>                Get shingle indices from sparse_matrix</a:t>
            </a:r>
            <a:endParaRPr sz="2000">
              <a:solidFill>
                <a:schemeClr val="dk1"/>
              </a:solidFill>
            </a:endParaRPr>
          </a:p>
          <a:p>
            <a:pPr marL="457200" lvl="0" indent="0" algn="l" rtl="0">
              <a:lnSpc>
                <a:spcPct val="115000"/>
              </a:lnSpc>
              <a:spcBef>
                <a:spcPts val="0"/>
              </a:spcBef>
              <a:spcAft>
                <a:spcPts val="0"/>
              </a:spcAft>
              <a:buSzPts val="1100"/>
              <a:buNone/>
            </a:pPr>
            <a:r>
              <a:rPr lang="en-US" sz="2000">
                <a:solidFill>
                  <a:schemeClr val="dk1"/>
                </a:solidFill>
              </a:rPr>
              <a:t>                Find minimum hash value for the document</a:t>
            </a:r>
            <a:endParaRPr sz="2000">
              <a:solidFill>
                <a:schemeClr val="dk1"/>
              </a:solidFill>
            </a:endParaRPr>
          </a:p>
          <a:p>
            <a:pPr marL="457200" lvl="0" indent="0" algn="l" rtl="0">
              <a:lnSpc>
                <a:spcPct val="115000"/>
              </a:lnSpc>
              <a:spcBef>
                <a:spcPts val="0"/>
              </a:spcBef>
              <a:spcAft>
                <a:spcPts val="0"/>
              </a:spcAft>
              <a:buSzPts val="1100"/>
              <a:buNone/>
            </a:pPr>
            <a:r>
              <a:rPr lang="en-US" sz="2000">
                <a:solidFill>
                  <a:schemeClr val="dk1"/>
                </a:solidFill>
              </a:rPr>
              <a:t>                Update signatures array</a:t>
            </a:r>
            <a:endParaRPr sz="2000">
              <a:solidFill>
                <a:schemeClr val="dk1"/>
              </a:solidFill>
            </a:endParaRPr>
          </a:p>
          <a:p>
            <a:pPr marL="457200" lvl="0" indent="0" algn="l" rtl="0">
              <a:lnSpc>
                <a:spcPct val="115000"/>
              </a:lnSpc>
              <a:spcBef>
                <a:spcPts val="0"/>
              </a:spcBef>
              <a:spcAft>
                <a:spcPts val="0"/>
              </a:spcAft>
              <a:buSzPts val="1100"/>
              <a:buNone/>
            </a:pPr>
            <a:endParaRPr sz="2000">
              <a:solidFill>
                <a:schemeClr val="dk1"/>
              </a:solidFill>
            </a:endParaRPr>
          </a:p>
          <a:p>
            <a:pPr marL="457200" lvl="0" indent="0" algn="l" rtl="0">
              <a:lnSpc>
                <a:spcPct val="115000"/>
              </a:lnSpc>
              <a:spcBef>
                <a:spcPts val="0"/>
              </a:spcBef>
              <a:spcAft>
                <a:spcPts val="0"/>
              </a:spcAft>
              <a:buSzPts val="1100"/>
              <a:buNone/>
            </a:pPr>
            <a:r>
              <a:rPr lang="en-US" sz="2000">
                <a:solidFill>
                  <a:schemeClr val="dk1"/>
                </a:solidFill>
              </a:rPr>
              <a:t>        Return signatures as a DataFrame</a:t>
            </a:r>
            <a:endParaRPr sz="2000">
              <a:solidFill>
                <a:schemeClr val="dk1"/>
              </a:solidFill>
            </a:endParaRPr>
          </a:p>
          <a:p>
            <a:pPr marL="0" lvl="0" indent="0" algn="l" rtl="0">
              <a:lnSpc>
                <a:spcPct val="115000"/>
              </a:lnSpc>
              <a:spcBef>
                <a:spcPts val="0"/>
              </a:spcBef>
              <a:spcAft>
                <a:spcPts val="0"/>
              </a:spcAft>
              <a:buSzPts val="1100"/>
              <a:buNone/>
            </a:pPr>
            <a:endParaRPr sz="2000" b="1">
              <a:solidFill>
                <a:schemeClr val="dk1"/>
              </a:solidFill>
            </a:endParaRPr>
          </a:p>
          <a:p>
            <a:pPr marL="561340" lvl="0" indent="0" algn="l" rtl="0">
              <a:lnSpc>
                <a:spcPct val="100000"/>
              </a:lnSpc>
              <a:spcBef>
                <a:spcPts val="1200"/>
              </a:spcBef>
              <a:spcAft>
                <a:spcPts val="0"/>
              </a:spcAft>
              <a:buNone/>
            </a:pPr>
            <a:endParaRPr sz="20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Pseudocode for Task 1</a:t>
            </a:r>
            <a:endParaRPr sz="4800"/>
          </a:p>
        </p:txBody>
      </p:sp>
      <p:pic>
        <p:nvPicPr>
          <p:cNvPr id="201" name="Google Shape;201;p24"/>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202" name="Google Shape;202;p24"/>
          <p:cNvSpPr txBox="1"/>
          <p:nvPr/>
        </p:nvSpPr>
        <p:spPr>
          <a:xfrm>
            <a:off x="945076" y="1605613"/>
            <a:ext cx="9651300" cy="4663800"/>
          </a:xfrm>
          <a:prstGeom prst="rect">
            <a:avLst/>
          </a:prstGeom>
          <a:noFill/>
          <a:ln>
            <a:noFill/>
          </a:ln>
        </p:spPr>
        <p:txBody>
          <a:bodyPr spcFirstLastPara="1" wrap="square" lIns="0" tIns="164450" rIns="0" bIns="0" anchor="t" anchorCtr="0">
            <a:spAutoFit/>
          </a:bodyPr>
          <a:lstStyle/>
          <a:p>
            <a:pPr marL="0" lvl="0" indent="0" algn="l" rtl="0">
              <a:lnSpc>
                <a:spcPct val="115000"/>
              </a:lnSpc>
              <a:spcBef>
                <a:spcPts val="0"/>
              </a:spcBef>
              <a:spcAft>
                <a:spcPts val="0"/>
              </a:spcAft>
              <a:buSzPts val="1100"/>
              <a:buNone/>
            </a:pPr>
            <a:r>
              <a:rPr lang="en-US" sz="1700">
                <a:solidFill>
                  <a:schemeClr val="dk1"/>
                </a:solidFill>
              </a:rPr>
              <a:t>      </a:t>
            </a:r>
            <a:r>
              <a:rPr lang="en-US" sz="1900" b="1">
                <a:solidFill>
                  <a:schemeClr val="dk1"/>
                </a:solidFill>
              </a:rPr>
              <a:t>Function </a:t>
            </a:r>
            <a:r>
              <a:rPr lang="en-US" sz="1900">
                <a:solidFill>
                  <a:schemeClr val="dk1"/>
                </a:solidFill>
              </a:rPr>
              <a:t>locality_sensitivity_hashing(signatures):</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Set rows_per_band to num_perm divided by num_bands</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Initialize signature_to_bucket as an empty list</a:t>
            </a:r>
            <a:endParaRPr sz="1900">
              <a:solidFill>
                <a:schemeClr val="dk1"/>
              </a:solidFill>
            </a:endParaRPr>
          </a:p>
          <a:p>
            <a:pPr marL="457200" lvl="0" indent="0" algn="l" rtl="0">
              <a:lnSpc>
                <a:spcPct val="115000"/>
              </a:lnSpc>
              <a:spcBef>
                <a:spcPts val="0"/>
              </a:spcBef>
              <a:spcAft>
                <a:spcPts val="0"/>
              </a:spcAft>
              <a:buSzPts val="1100"/>
              <a:buNone/>
            </a:pP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For each document's signature:</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For each band:</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Get the band_signature</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Calculate bucket_key by hashing the band_signature</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Append document's signature index and bucket_key to signature_to_bucket</a:t>
            </a:r>
            <a:endParaRPr sz="1900">
              <a:solidFill>
                <a:schemeClr val="dk1"/>
              </a:solidFill>
            </a:endParaRPr>
          </a:p>
          <a:p>
            <a:pPr marL="457200" lvl="0" indent="0" algn="l" rtl="0">
              <a:lnSpc>
                <a:spcPct val="115000"/>
              </a:lnSpc>
              <a:spcBef>
                <a:spcPts val="0"/>
              </a:spcBef>
              <a:spcAft>
                <a:spcPts val="0"/>
              </a:spcAft>
              <a:buSzPts val="1100"/>
              <a:buNone/>
            </a:pP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Convert signature_to_bucket to a DataFrame</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Return signature_bucket_df</a:t>
            </a:r>
            <a:endParaRPr sz="2100">
              <a:solidFill>
                <a:schemeClr val="dk1"/>
              </a:solidFill>
            </a:endParaRPr>
          </a:p>
          <a:p>
            <a:pPr marL="561340" lvl="0" indent="0" algn="l" rtl="0">
              <a:lnSpc>
                <a:spcPct val="100000"/>
              </a:lnSpc>
              <a:spcBef>
                <a:spcPts val="1200"/>
              </a:spcBef>
              <a:spcAft>
                <a:spcPts val="0"/>
              </a:spcAft>
              <a:buNone/>
            </a:pPr>
            <a:endParaRPr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Pseudocode for Task 1</a:t>
            </a:r>
            <a:endParaRPr sz="4800"/>
          </a:p>
        </p:txBody>
      </p:sp>
      <p:pic>
        <p:nvPicPr>
          <p:cNvPr id="208" name="Google Shape;208;p25"/>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209" name="Google Shape;209;p25"/>
          <p:cNvSpPr txBox="1"/>
          <p:nvPr/>
        </p:nvSpPr>
        <p:spPr>
          <a:xfrm>
            <a:off x="945075" y="1605647"/>
            <a:ext cx="9651300" cy="7017900"/>
          </a:xfrm>
          <a:prstGeom prst="rect">
            <a:avLst/>
          </a:prstGeom>
          <a:noFill/>
          <a:ln>
            <a:noFill/>
          </a:ln>
        </p:spPr>
        <p:txBody>
          <a:bodyPr spcFirstLastPara="1" wrap="square" lIns="0" tIns="164450" rIns="0" bIns="0" anchor="t" anchorCtr="0">
            <a:spAutoFit/>
          </a:bodyPr>
          <a:lstStyle/>
          <a:p>
            <a:pPr marL="0" lvl="0" indent="0" algn="l" rtl="0">
              <a:lnSpc>
                <a:spcPct val="115000"/>
              </a:lnSpc>
              <a:spcBef>
                <a:spcPts val="0"/>
              </a:spcBef>
              <a:spcAft>
                <a:spcPts val="0"/>
              </a:spcAft>
              <a:buSzPts val="1100"/>
              <a:buNone/>
            </a:pPr>
            <a:r>
              <a:rPr lang="en-US" sz="1700">
                <a:solidFill>
                  <a:schemeClr val="dk1"/>
                </a:solidFill>
              </a:rPr>
              <a:t>      </a:t>
            </a:r>
            <a:r>
              <a:rPr lang="en-US" sz="1900" b="1">
                <a:solidFill>
                  <a:schemeClr val="dk1"/>
                </a:solidFill>
              </a:rPr>
              <a:t>  Function </a:t>
            </a:r>
            <a:r>
              <a:rPr lang="en-US" sz="1900">
                <a:solidFill>
                  <a:schemeClr val="dk1"/>
                </a:solidFill>
              </a:rPr>
              <a:t>approxNearestNeighbors(query_doc, n):</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Create shingles from query_doc</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Get indices for query shingles</a:t>
            </a:r>
            <a:endParaRPr sz="1900">
              <a:solidFill>
                <a:schemeClr val="dk1"/>
              </a:solidFill>
            </a:endParaRPr>
          </a:p>
          <a:p>
            <a:pPr marL="457200" lvl="0" indent="0" algn="l" rtl="0">
              <a:lnSpc>
                <a:spcPct val="115000"/>
              </a:lnSpc>
              <a:spcBef>
                <a:spcPts val="0"/>
              </a:spcBef>
              <a:spcAft>
                <a:spcPts val="0"/>
              </a:spcAft>
              <a:buSzPts val="1100"/>
              <a:buNone/>
            </a:pP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If no query_indices match, return empty list</a:t>
            </a:r>
            <a:endParaRPr sz="1900">
              <a:solidFill>
                <a:schemeClr val="dk1"/>
              </a:solidFill>
            </a:endParaRPr>
          </a:p>
          <a:p>
            <a:pPr marL="457200" lvl="0" indent="0" algn="l" rtl="0">
              <a:lnSpc>
                <a:spcPct val="115000"/>
              </a:lnSpc>
              <a:spcBef>
                <a:spcPts val="0"/>
              </a:spcBef>
              <a:spcAft>
                <a:spcPts val="0"/>
              </a:spcAft>
              <a:buSzPts val="1100"/>
              <a:buNone/>
            </a:pP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Initialize query_sparse_matrix with dimensions (1, num_shingles)</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Set corresponding entries in query_sparse_matrix to True for valid indices</a:t>
            </a:r>
            <a:endParaRPr sz="1900">
              <a:solidFill>
                <a:schemeClr val="dk1"/>
              </a:solidFill>
            </a:endParaRPr>
          </a:p>
          <a:p>
            <a:pPr marL="457200" lvl="0" indent="0" algn="l" rtl="0">
              <a:lnSpc>
                <a:spcPct val="115000"/>
              </a:lnSpc>
              <a:spcBef>
                <a:spcPts val="0"/>
              </a:spcBef>
              <a:spcAft>
                <a:spcPts val="0"/>
              </a:spcAft>
              <a:buSzPts val="1100"/>
              <a:buNone/>
            </a:pP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Calculate query_signatures using hash functions</a:t>
            </a:r>
            <a:endParaRPr sz="1900">
              <a:solidFill>
                <a:schemeClr val="dk1"/>
              </a:solidFill>
            </a:endParaRPr>
          </a:p>
          <a:p>
            <a:pPr marL="457200" lvl="0" indent="0" algn="l" rtl="0">
              <a:lnSpc>
                <a:spcPct val="115000"/>
              </a:lnSpc>
              <a:spcBef>
                <a:spcPts val="0"/>
              </a:spcBef>
              <a:spcAft>
                <a:spcPts val="0"/>
              </a:spcAft>
              <a:buSzPts val="1100"/>
              <a:buNone/>
            </a:pP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Initialize similarities as an empty dictionary</a:t>
            </a:r>
            <a:endParaRPr sz="1900">
              <a:solidFill>
                <a:schemeClr val="dk1"/>
              </a:solidFill>
            </a:endParaRPr>
          </a:p>
          <a:p>
            <a:pPr marL="457200" lvl="0" indent="0" algn="l" rtl="0">
              <a:lnSpc>
                <a:spcPct val="115000"/>
              </a:lnSpc>
              <a:spcBef>
                <a:spcPts val="0"/>
              </a:spcBef>
              <a:spcAft>
                <a:spcPts val="0"/>
              </a:spcAft>
              <a:buSzPts val="1100"/>
              <a:buNone/>
            </a:pP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For each document's signature:</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Calculate Jaccard similarity with query signature</a:t>
            </a: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Add similarity to similarities dictionary</a:t>
            </a:r>
            <a:endParaRPr sz="1900">
              <a:solidFill>
                <a:schemeClr val="dk1"/>
              </a:solidFill>
            </a:endParaRPr>
          </a:p>
          <a:p>
            <a:pPr marL="457200" lvl="0" indent="0" algn="l" rtl="0">
              <a:lnSpc>
                <a:spcPct val="115000"/>
              </a:lnSpc>
              <a:spcBef>
                <a:spcPts val="0"/>
              </a:spcBef>
              <a:spcAft>
                <a:spcPts val="0"/>
              </a:spcAft>
              <a:buSzPts val="1100"/>
              <a:buNone/>
            </a:pPr>
            <a:endParaRPr sz="1900">
              <a:solidFill>
                <a:schemeClr val="dk1"/>
              </a:solidFill>
            </a:endParaRPr>
          </a:p>
          <a:p>
            <a:pPr marL="457200" lvl="0" indent="0" algn="l" rtl="0">
              <a:lnSpc>
                <a:spcPct val="115000"/>
              </a:lnSpc>
              <a:spcBef>
                <a:spcPts val="0"/>
              </a:spcBef>
              <a:spcAft>
                <a:spcPts val="0"/>
              </a:spcAft>
              <a:buSzPts val="1100"/>
              <a:buNone/>
            </a:pPr>
            <a:r>
              <a:rPr lang="en-US" sz="1900">
                <a:solidFill>
                  <a:schemeClr val="dk1"/>
                </a:solidFill>
              </a:rPr>
              <a:t>        Sort similarities in descending order and return top n results</a:t>
            </a:r>
            <a:endParaRPr sz="1900">
              <a:solidFill>
                <a:schemeClr val="dk1"/>
              </a:solidFill>
            </a:endParaRPr>
          </a:p>
          <a:p>
            <a:pPr marL="457200" lvl="0" indent="0" algn="l" rtl="0">
              <a:lnSpc>
                <a:spcPct val="115000"/>
              </a:lnSpc>
              <a:spcBef>
                <a:spcPts val="0"/>
              </a:spcBef>
              <a:spcAft>
                <a:spcPts val="0"/>
              </a:spcAft>
              <a:buSzPts val="1100"/>
              <a:buNone/>
            </a:pPr>
            <a:endParaRPr sz="1900" b="1">
              <a:solidFill>
                <a:schemeClr val="dk1"/>
              </a:solidFill>
            </a:endParaRPr>
          </a:p>
          <a:p>
            <a:pPr marL="561340" lvl="0" indent="0" algn="l" rtl="0">
              <a:lnSpc>
                <a:spcPct val="100000"/>
              </a:lnSpc>
              <a:spcBef>
                <a:spcPts val="1200"/>
              </a:spcBef>
              <a:spcAft>
                <a:spcPts val="0"/>
              </a:spcAft>
              <a:buNone/>
            </a:pPr>
            <a:endParaRPr sz="20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13"/>
        <p:cNvGrpSpPr/>
        <p:nvPr/>
      </p:nvGrpSpPr>
      <p:grpSpPr>
        <a:xfrm>
          <a:off x="0" y="0"/>
          <a:ext cx="0" cy="0"/>
          <a:chOff x="0" y="0"/>
          <a:chExt cx="0" cy="0"/>
        </a:xfrm>
      </p:grpSpPr>
      <p:sp>
        <p:nvSpPr>
          <p:cNvPr id="214" name="Google Shape;214;p26"/>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Pseudocode for Task 1</a:t>
            </a:r>
            <a:endParaRPr sz="4800"/>
          </a:p>
        </p:txBody>
      </p:sp>
      <p:pic>
        <p:nvPicPr>
          <p:cNvPr id="215" name="Google Shape;215;p26"/>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216" name="Google Shape;216;p26"/>
          <p:cNvSpPr txBox="1"/>
          <p:nvPr/>
        </p:nvSpPr>
        <p:spPr>
          <a:xfrm>
            <a:off x="945075" y="1605647"/>
            <a:ext cx="9651300" cy="3820200"/>
          </a:xfrm>
          <a:prstGeom prst="rect">
            <a:avLst/>
          </a:prstGeom>
          <a:noFill/>
          <a:ln>
            <a:noFill/>
          </a:ln>
        </p:spPr>
        <p:txBody>
          <a:bodyPr spcFirstLastPara="1" wrap="square" lIns="0" tIns="164450" rIns="0" bIns="0" anchor="t" anchorCtr="0">
            <a:spAutoFit/>
          </a:bodyPr>
          <a:lstStyle/>
          <a:p>
            <a:pPr marL="0" lvl="0" indent="0" algn="l" rtl="0">
              <a:lnSpc>
                <a:spcPct val="115000"/>
              </a:lnSpc>
              <a:spcBef>
                <a:spcPts val="0"/>
              </a:spcBef>
              <a:spcAft>
                <a:spcPts val="0"/>
              </a:spcAft>
              <a:buSzPts val="1100"/>
              <a:buNone/>
            </a:pPr>
            <a:r>
              <a:rPr lang="en-US" sz="1700">
                <a:solidFill>
                  <a:schemeClr val="dk1"/>
                </a:solidFill>
              </a:rPr>
              <a:t>      </a:t>
            </a:r>
            <a:r>
              <a:rPr lang="en-US" sz="1900" b="1">
                <a:solidFill>
                  <a:schemeClr val="dk1"/>
                </a:solidFill>
              </a:rPr>
              <a:t>  Function</a:t>
            </a:r>
            <a:r>
              <a:rPr lang="en-US" sz="1900">
                <a:solidFill>
                  <a:schemeClr val="dk1"/>
                </a:solidFill>
              </a:rPr>
              <a:t> jaccard_similarity(set1, set2):</a:t>
            </a:r>
            <a:endParaRPr sz="1900">
              <a:solidFill>
                <a:schemeClr val="dk1"/>
              </a:solidFill>
            </a:endParaRPr>
          </a:p>
          <a:p>
            <a:pPr marL="0" lvl="0" indent="0" algn="l" rtl="0">
              <a:lnSpc>
                <a:spcPct val="115000"/>
              </a:lnSpc>
              <a:spcBef>
                <a:spcPts val="0"/>
              </a:spcBef>
              <a:spcAft>
                <a:spcPts val="0"/>
              </a:spcAft>
              <a:buSzPts val="1100"/>
              <a:buNone/>
            </a:pPr>
            <a:r>
              <a:rPr lang="en-US" sz="1900">
                <a:solidFill>
                  <a:schemeClr val="dk1"/>
                </a:solidFill>
              </a:rPr>
              <a:t>        	Calculate intersection and union of set1 and set2</a:t>
            </a:r>
            <a:endParaRPr sz="1900">
              <a:solidFill>
                <a:schemeClr val="dk1"/>
              </a:solidFill>
            </a:endParaRPr>
          </a:p>
          <a:p>
            <a:pPr marL="0" lvl="0" indent="0" algn="l" rtl="0">
              <a:lnSpc>
                <a:spcPct val="115000"/>
              </a:lnSpc>
              <a:spcBef>
                <a:spcPts val="0"/>
              </a:spcBef>
              <a:spcAft>
                <a:spcPts val="0"/>
              </a:spcAft>
              <a:buSzPts val="1100"/>
              <a:buNone/>
            </a:pPr>
            <a:r>
              <a:rPr lang="en-US" sz="1900">
                <a:solidFill>
                  <a:schemeClr val="dk1"/>
                </a:solidFill>
              </a:rPr>
              <a:t>        	Return intersection divided by union if union is not empty, else return 0</a:t>
            </a:r>
            <a:endParaRPr sz="1900">
              <a:solidFill>
                <a:schemeClr val="dk1"/>
              </a:solidFill>
            </a:endParaRPr>
          </a:p>
          <a:p>
            <a:pPr marL="0" lvl="0" indent="0" algn="l" rtl="0">
              <a:lnSpc>
                <a:spcPct val="115000"/>
              </a:lnSpc>
              <a:spcBef>
                <a:spcPts val="0"/>
              </a:spcBef>
              <a:spcAft>
                <a:spcPts val="0"/>
              </a:spcAft>
              <a:buSzPts val="1100"/>
              <a:buNone/>
            </a:pPr>
            <a:endParaRPr sz="1900" b="1">
              <a:solidFill>
                <a:schemeClr val="dk1"/>
              </a:solidFill>
            </a:endParaRPr>
          </a:p>
          <a:p>
            <a:pPr marL="561340" lvl="0" indent="0" algn="l" rtl="0">
              <a:lnSpc>
                <a:spcPct val="100000"/>
              </a:lnSpc>
              <a:spcBef>
                <a:spcPts val="1200"/>
              </a:spcBef>
              <a:spcAft>
                <a:spcPts val="0"/>
              </a:spcAft>
              <a:buNone/>
            </a:pPr>
            <a:r>
              <a:rPr lang="en-US" sz="2000" b="1"/>
              <a:t>Function</a:t>
            </a:r>
            <a:r>
              <a:rPr lang="en-US" sz="2000"/>
              <a:t> run():</a:t>
            </a:r>
            <a:endParaRPr sz="2000"/>
          </a:p>
          <a:p>
            <a:pPr marL="561340" lvl="0" indent="0" algn="l" rtl="0">
              <a:lnSpc>
                <a:spcPct val="100000"/>
              </a:lnSpc>
              <a:spcBef>
                <a:spcPts val="1200"/>
              </a:spcBef>
              <a:spcAft>
                <a:spcPts val="0"/>
              </a:spcAft>
              <a:buNone/>
            </a:pPr>
            <a:r>
              <a:rPr lang="en-US" sz="2000"/>
              <a:t>     Execute shingling to get sparse_matrix and shingle_index</a:t>
            </a:r>
            <a:endParaRPr sz="2000"/>
          </a:p>
          <a:p>
            <a:pPr marL="561340" lvl="0" indent="0" algn="l" rtl="0">
              <a:lnSpc>
                <a:spcPct val="100000"/>
              </a:lnSpc>
              <a:spcBef>
                <a:spcPts val="1200"/>
              </a:spcBef>
              <a:spcAft>
                <a:spcPts val="0"/>
              </a:spcAft>
              <a:buNone/>
            </a:pPr>
            <a:r>
              <a:rPr lang="en-US" sz="2000"/>
              <a:t>     Generate signatures using minhashing</a:t>
            </a:r>
            <a:endParaRPr sz="2000"/>
          </a:p>
          <a:p>
            <a:pPr marL="561340" lvl="0" indent="0" algn="l" rtl="0">
              <a:lnSpc>
                <a:spcPct val="100000"/>
              </a:lnSpc>
              <a:spcBef>
                <a:spcPts val="1200"/>
              </a:spcBef>
              <a:spcAft>
                <a:spcPts val="0"/>
              </a:spcAft>
              <a:buNone/>
            </a:pPr>
            <a:r>
              <a:rPr lang="en-US" sz="2000"/>
              <a:t>     Perform locality sensitivity hashing on signatures</a:t>
            </a:r>
            <a:endParaRPr sz="2000"/>
          </a:p>
          <a:p>
            <a:pPr marL="561340" lvl="0" indent="0" algn="l" rtl="0">
              <a:lnSpc>
                <a:spcPct val="100000"/>
              </a:lnSpc>
              <a:spcBef>
                <a:spcPts val="1200"/>
              </a:spcBef>
              <a:spcAft>
                <a:spcPts val="0"/>
              </a:spcAft>
              <a:buNone/>
            </a:pPr>
            <a:r>
              <a:rPr lang="en-US" sz="2000"/>
              <a:t>     Return the resulting signature_bucket_df</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228600" y="884288"/>
            <a:ext cx="8350250" cy="55399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Table of contents</a:t>
            </a:r>
            <a:endParaRPr/>
          </a:p>
        </p:txBody>
      </p:sp>
      <p:sp>
        <p:nvSpPr>
          <p:cNvPr id="55" name="Google Shape;55;p8"/>
          <p:cNvSpPr txBox="1">
            <a:spLocks noGrp="1"/>
          </p:cNvSpPr>
          <p:nvPr>
            <p:ph type="body" idx="1"/>
          </p:nvPr>
        </p:nvSpPr>
        <p:spPr>
          <a:xfrm>
            <a:off x="975867" y="2362200"/>
            <a:ext cx="9923700" cy="3879000"/>
          </a:xfrm>
          <a:prstGeom prst="rect">
            <a:avLst/>
          </a:prstGeom>
          <a:noFill/>
          <a:ln>
            <a:noFill/>
          </a:ln>
        </p:spPr>
        <p:txBody>
          <a:bodyPr spcFirstLastPara="1" wrap="square" lIns="0" tIns="0" rIns="0" bIns="0" anchor="t" anchorCtr="0">
            <a:spAutoFit/>
          </a:bodyPr>
          <a:lstStyle/>
          <a:p>
            <a:pPr marL="342900" lvl="0" indent="-342900" algn="l" rtl="0">
              <a:lnSpc>
                <a:spcPct val="200000"/>
              </a:lnSpc>
              <a:spcBef>
                <a:spcPts val="0"/>
              </a:spcBef>
              <a:spcAft>
                <a:spcPts val="0"/>
              </a:spcAft>
              <a:buClr>
                <a:schemeClr val="dk1"/>
              </a:buClr>
              <a:buSzPts val="3600"/>
              <a:buFont typeface="Calibri"/>
              <a:buAutoNum type="arabicPeriod"/>
            </a:pPr>
            <a:r>
              <a:rPr lang="en-US" sz="3600"/>
              <a:t>Motivating problem</a:t>
            </a:r>
            <a:endParaRPr/>
          </a:p>
          <a:p>
            <a:pPr marL="342900" lvl="0" indent="-342900" algn="l" rtl="0">
              <a:lnSpc>
                <a:spcPct val="200000"/>
              </a:lnSpc>
              <a:spcBef>
                <a:spcPts val="0"/>
              </a:spcBef>
              <a:spcAft>
                <a:spcPts val="0"/>
              </a:spcAft>
              <a:buClr>
                <a:schemeClr val="dk1"/>
              </a:buClr>
              <a:buSzPts val="3600"/>
              <a:buFont typeface="Calibri"/>
              <a:buAutoNum type="arabicPeriod"/>
            </a:pPr>
            <a:r>
              <a:rPr lang="en-US" sz="3600"/>
              <a:t>Introduction to MinHashLSH algorithm</a:t>
            </a:r>
            <a:endParaRPr/>
          </a:p>
          <a:p>
            <a:pPr marL="342900" lvl="0" indent="-342900" algn="l" rtl="0">
              <a:lnSpc>
                <a:spcPct val="200000"/>
              </a:lnSpc>
              <a:spcBef>
                <a:spcPts val="0"/>
              </a:spcBef>
              <a:spcAft>
                <a:spcPts val="0"/>
              </a:spcAft>
              <a:buClr>
                <a:schemeClr val="dk1"/>
              </a:buClr>
              <a:buSzPts val="3600"/>
              <a:buFont typeface="Calibri"/>
              <a:buAutoNum type="arabicPeriod"/>
            </a:pPr>
            <a:r>
              <a:rPr lang="en-US" sz="3600"/>
              <a:t>Task 1: In-memory MinhashLSH</a:t>
            </a:r>
            <a:endParaRPr sz="3600"/>
          </a:p>
          <a:p>
            <a:pPr marL="342900" lvl="0" indent="-342900" algn="l" rtl="0">
              <a:lnSpc>
                <a:spcPct val="200000"/>
              </a:lnSpc>
              <a:spcBef>
                <a:spcPts val="0"/>
              </a:spcBef>
              <a:spcAft>
                <a:spcPts val="0"/>
              </a:spcAft>
              <a:buClr>
                <a:schemeClr val="dk1"/>
              </a:buClr>
              <a:buSzPts val="3600"/>
              <a:buFont typeface="Calibri"/>
              <a:buAutoNum type="arabicPeriod"/>
            </a:pPr>
            <a:r>
              <a:rPr lang="en-US" sz="3600"/>
              <a:t>Task 2: LargeDataMinhashLSH</a:t>
            </a:r>
            <a:endParaRPr sz="3600"/>
          </a:p>
        </p:txBody>
      </p:sp>
      <p:pic>
        <p:nvPicPr>
          <p:cNvPr id="56" name="Google Shape;56;p8"/>
          <p:cNvPicPr preferRelativeResize="0"/>
          <p:nvPr/>
        </p:nvPicPr>
        <p:blipFill rotWithShape="1">
          <a:blip r:embed="rId3">
            <a:alphaModFix/>
          </a:blip>
          <a:srcRect/>
          <a:stretch/>
        </p:blipFill>
        <p:spPr>
          <a:xfrm>
            <a:off x="8903208" y="59438"/>
            <a:ext cx="1996439" cy="11018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7"/>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Result of Task 1</a:t>
            </a:r>
            <a:endParaRPr sz="4800"/>
          </a:p>
        </p:txBody>
      </p:sp>
      <p:pic>
        <p:nvPicPr>
          <p:cNvPr id="222" name="Google Shape;222;p27"/>
          <p:cNvPicPr preferRelativeResize="0"/>
          <p:nvPr/>
        </p:nvPicPr>
        <p:blipFill rotWithShape="1">
          <a:blip r:embed="rId3">
            <a:alphaModFix/>
          </a:blip>
          <a:srcRect/>
          <a:stretch/>
        </p:blipFill>
        <p:spPr>
          <a:xfrm>
            <a:off x="8705088" y="324611"/>
            <a:ext cx="1891283" cy="1043939"/>
          </a:xfrm>
          <a:prstGeom prst="rect">
            <a:avLst/>
          </a:prstGeom>
          <a:noFill/>
          <a:ln>
            <a:noFill/>
          </a:ln>
        </p:spPr>
      </p:pic>
      <p:pic>
        <p:nvPicPr>
          <p:cNvPr id="223" name="Google Shape;223;p27"/>
          <p:cNvPicPr preferRelativeResize="0"/>
          <p:nvPr/>
        </p:nvPicPr>
        <p:blipFill>
          <a:blip r:embed="rId4">
            <a:alphaModFix/>
          </a:blip>
          <a:stretch>
            <a:fillRect/>
          </a:stretch>
        </p:blipFill>
        <p:spPr>
          <a:xfrm>
            <a:off x="584975" y="2724025"/>
            <a:ext cx="9916150" cy="5240900"/>
          </a:xfrm>
          <a:prstGeom prst="rect">
            <a:avLst/>
          </a:prstGeom>
          <a:noFill/>
          <a:ln>
            <a:noFill/>
          </a:ln>
        </p:spPr>
      </p:pic>
      <p:pic>
        <p:nvPicPr>
          <p:cNvPr id="224" name="Google Shape;224;p27"/>
          <p:cNvPicPr preferRelativeResize="0"/>
          <p:nvPr/>
        </p:nvPicPr>
        <p:blipFill>
          <a:blip r:embed="rId5">
            <a:alphaModFix/>
          </a:blip>
          <a:stretch>
            <a:fillRect/>
          </a:stretch>
        </p:blipFill>
        <p:spPr>
          <a:xfrm>
            <a:off x="56650" y="1750100"/>
            <a:ext cx="10972800" cy="97391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28"/>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Task 2</a:t>
            </a:r>
            <a:endParaRPr sz="4800"/>
          </a:p>
        </p:txBody>
      </p:sp>
      <p:grpSp>
        <p:nvGrpSpPr>
          <p:cNvPr id="230" name="Google Shape;230;p28"/>
          <p:cNvGrpSpPr/>
          <p:nvPr/>
        </p:nvGrpSpPr>
        <p:grpSpPr>
          <a:xfrm>
            <a:off x="0" y="7592565"/>
            <a:ext cx="10972800" cy="165100"/>
            <a:chOff x="0" y="7592565"/>
            <a:chExt cx="10972800" cy="165100"/>
          </a:xfrm>
        </p:grpSpPr>
        <p:sp>
          <p:nvSpPr>
            <p:cNvPr id="231" name="Google Shape;231;p28"/>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32" name="Google Shape;232;p28"/>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233" name="Google Shape;233;p28"/>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234" name="Google Shape;234;p28"/>
          <p:cNvSpPr txBox="1"/>
          <p:nvPr/>
        </p:nvSpPr>
        <p:spPr>
          <a:xfrm>
            <a:off x="573126" y="1605613"/>
            <a:ext cx="9651300" cy="1300500"/>
          </a:xfrm>
          <a:prstGeom prst="rect">
            <a:avLst/>
          </a:prstGeom>
          <a:noFill/>
          <a:ln>
            <a:noFill/>
          </a:ln>
        </p:spPr>
        <p:txBody>
          <a:bodyPr spcFirstLastPara="1" wrap="square" lIns="0" tIns="164450" rIns="0" bIns="0" anchor="t" anchorCtr="0">
            <a:spAutoFit/>
          </a:bodyPr>
          <a:lstStyle/>
          <a:p>
            <a:pPr marL="457200" lvl="0" indent="0" algn="l" rtl="0">
              <a:lnSpc>
                <a:spcPct val="115000"/>
              </a:lnSpc>
              <a:spcBef>
                <a:spcPts val="0"/>
              </a:spcBef>
              <a:spcAft>
                <a:spcPts val="0"/>
              </a:spcAft>
              <a:buSzPts val="1100"/>
              <a:buNone/>
            </a:pPr>
            <a:r>
              <a:rPr lang="en-US" sz="1900" b="1">
                <a:solidFill>
                  <a:schemeClr val="dk1"/>
                </a:solidFill>
              </a:rPr>
              <a:t>We re-implement the requirements from task 1 using PySpark</a:t>
            </a:r>
            <a:endParaRPr sz="1900" b="1">
              <a:solidFill>
                <a:schemeClr val="dk1"/>
              </a:solidFill>
            </a:endParaRPr>
          </a:p>
          <a:p>
            <a:pPr marL="457200" lvl="0" indent="0" algn="l" rtl="0">
              <a:lnSpc>
                <a:spcPct val="115000"/>
              </a:lnSpc>
              <a:spcBef>
                <a:spcPts val="0"/>
              </a:spcBef>
              <a:spcAft>
                <a:spcPts val="0"/>
              </a:spcAft>
              <a:buSzPts val="1100"/>
              <a:buNone/>
            </a:pPr>
            <a:endParaRPr sz="1900" b="1">
              <a:solidFill>
                <a:schemeClr val="dk1"/>
              </a:solidFill>
            </a:endParaRPr>
          </a:p>
          <a:p>
            <a:pPr marL="561340" lvl="0" indent="0" algn="l" rtl="0">
              <a:lnSpc>
                <a:spcPct val="100000"/>
              </a:lnSpc>
              <a:spcBef>
                <a:spcPts val="1200"/>
              </a:spcBef>
              <a:spcAft>
                <a:spcPts val="0"/>
              </a:spcAft>
              <a:buNone/>
            </a:pPr>
            <a:endParaRPr sz="2000" b="1"/>
          </a:p>
        </p:txBody>
      </p:sp>
      <p:pic>
        <p:nvPicPr>
          <p:cNvPr id="235" name="Google Shape;235;p28"/>
          <p:cNvPicPr preferRelativeResize="0"/>
          <p:nvPr/>
        </p:nvPicPr>
        <p:blipFill>
          <a:blip r:embed="rId4">
            <a:alphaModFix/>
          </a:blip>
          <a:stretch>
            <a:fillRect/>
          </a:stretch>
        </p:blipFill>
        <p:spPr>
          <a:xfrm>
            <a:off x="152400" y="3058513"/>
            <a:ext cx="10506075" cy="2581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29"/>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Pseudocode for Task 2</a:t>
            </a:r>
            <a:endParaRPr sz="4800"/>
          </a:p>
        </p:txBody>
      </p:sp>
      <p:grpSp>
        <p:nvGrpSpPr>
          <p:cNvPr id="241" name="Google Shape;241;p29"/>
          <p:cNvGrpSpPr/>
          <p:nvPr/>
        </p:nvGrpSpPr>
        <p:grpSpPr>
          <a:xfrm>
            <a:off x="0" y="7592565"/>
            <a:ext cx="10972800" cy="165100"/>
            <a:chOff x="0" y="7592565"/>
            <a:chExt cx="10972800" cy="165100"/>
          </a:xfrm>
        </p:grpSpPr>
        <p:sp>
          <p:nvSpPr>
            <p:cNvPr id="242" name="Google Shape;242;p29"/>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43" name="Google Shape;243;p29"/>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244" name="Google Shape;244;p29"/>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245" name="Google Shape;245;p29"/>
          <p:cNvSpPr txBox="1"/>
          <p:nvPr/>
        </p:nvSpPr>
        <p:spPr>
          <a:xfrm>
            <a:off x="573126" y="1605613"/>
            <a:ext cx="9651300" cy="4919400"/>
          </a:xfrm>
          <a:prstGeom prst="rect">
            <a:avLst/>
          </a:prstGeom>
          <a:noFill/>
          <a:ln>
            <a:noFill/>
          </a:ln>
        </p:spPr>
        <p:txBody>
          <a:bodyPr spcFirstLastPara="1" wrap="square" lIns="0" tIns="164450" rIns="0" bIns="0" anchor="t" anchorCtr="0">
            <a:spAutoFit/>
          </a:bodyPr>
          <a:lstStyle/>
          <a:p>
            <a:pPr marL="0" lvl="0" indent="0" algn="l" rtl="0">
              <a:lnSpc>
                <a:spcPct val="115000"/>
              </a:lnSpc>
              <a:spcBef>
                <a:spcPts val="0"/>
              </a:spcBef>
              <a:spcAft>
                <a:spcPts val="0"/>
              </a:spcAft>
              <a:buSzPts val="1100"/>
              <a:buNone/>
            </a:pPr>
            <a:r>
              <a:rPr lang="en-US" sz="2100">
                <a:solidFill>
                  <a:schemeClr val="dk1"/>
                </a:solidFill>
              </a:rPr>
              <a:t>  </a:t>
            </a:r>
            <a:r>
              <a:rPr lang="en-US" sz="2100" b="1">
                <a:solidFill>
                  <a:schemeClr val="dk1"/>
                </a:solidFill>
              </a:rPr>
              <a:t>function</a:t>
            </a:r>
            <a:r>
              <a:rPr lang="en-US" sz="2100">
                <a:solidFill>
                  <a:schemeClr val="dk1"/>
                </a:solidFill>
              </a:rPr>
              <a:t> LargeScaleMinHashLSH(spark)</a:t>
            </a:r>
            <a:endParaRPr sz="2100">
              <a:solidFill>
                <a:schemeClr val="dk1"/>
              </a:solidFill>
            </a:endParaRPr>
          </a:p>
          <a:p>
            <a:pPr marL="457200" lvl="0" indent="0" algn="l" rtl="0">
              <a:lnSpc>
                <a:spcPct val="115000"/>
              </a:lnSpc>
              <a:spcBef>
                <a:spcPts val="0"/>
              </a:spcBef>
              <a:spcAft>
                <a:spcPts val="0"/>
              </a:spcAft>
              <a:buSzPts val="1100"/>
              <a:buNone/>
            </a:pPr>
            <a:r>
              <a:rPr lang="en-US" sz="2100">
                <a:solidFill>
                  <a:schemeClr val="dk1"/>
                </a:solidFill>
              </a:rPr>
              <a:t>    self.spark ← spark</a:t>
            </a:r>
            <a:endParaRPr sz="2100">
              <a:solidFill>
                <a:schemeClr val="dk1"/>
              </a:solidFill>
            </a:endParaRPr>
          </a:p>
          <a:p>
            <a:pPr marL="457200" lvl="0" indent="0" algn="l" rtl="0">
              <a:lnSpc>
                <a:spcPct val="115000"/>
              </a:lnSpc>
              <a:spcBef>
                <a:spcPts val="0"/>
              </a:spcBef>
              <a:spcAft>
                <a:spcPts val="0"/>
              </a:spcAft>
              <a:buSzPts val="1100"/>
              <a:buNone/>
            </a:pPr>
            <a:r>
              <a:rPr lang="en-US" sz="2100">
                <a:solidFill>
                  <a:schemeClr val="dk1"/>
                </a:solidFill>
              </a:rPr>
              <a:t>    self.documents ← null</a:t>
            </a:r>
            <a:endParaRPr sz="2100">
              <a:solidFill>
                <a:schemeClr val="dk1"/>
              </a:solidFill>
            </a:endParaRPr>
          </a:p>
          <a:p>
            <a:pPr marL="457200" lvl="0" indent="0" algn="l" rtl="0">
              <a:lnSpc>
                <a:spcPct val="115000"/>
              </a:lnSpc>
              <a:spcBef>
                <a:spcPts val="0"/>
              </a:spcBef>
              <a:spcAft>
                <a:spcPts val="0"/>
              </a:spcAft>
              <a:buSzPts val="1100"/>
              <a:buNone/>
            </a:pPr>
            <a:r>
              <a:rPr lang="en-US" sz="2100">
                <a:solidFill>
                  <a:schemeClr val="dk1"/>
                </a:solidFill>
              </a:rPr>
              <a:t>    self.shingles ← null</a:t>
            </a:r>
            <a:endParaRPr sz="2100">
              <a:solidFill>
                <a:schemeClr val="dk1"/>
              </a:solidFill>
            </a:endParaRPr>
          </a:p>
          <a:p>
            <a:pPr marL="457200" lvl="0" indent="0" algn="l" rtl="0">
              <a:lnSpc>
                <a:spcPct val="115000"/>
              </a:lnSpc>
              <a:spcBef>
                <a:spcPts val="0"/>
              </a:spcBef>
              <a:spcAft>
                <a:spcPts val="0"/>
              </a:spcAft>
              <a:buSzPts val="1100"/>
              <a:buNone/>
            </a:pPr>
            <a:r>
              <a:rPr lang="en-US" sz="2100">
                <a:solidFill>
                  <a:schemeClr val="dk1"/>
                </a:solidFill>
              </a:rPr>
              <a:t>    self.signatures ← null</a:t>
            </a:r>
            <a:endParaRPr sz="2100">
              <a:solidFill>
                <a:schemeClr val="dk1"/>
              </a:solidFill>
            </a:endParaRPr>
          </a:p>
          <a:p>
            <a:pPr marL="457200" lvl="0" indent="0" algn="l" rtl="0">
              <a:lnSpc>
                <a:spcPct val="115000"/>
              </a:lnSpc>
              <a:spcBef>
                <a:spcPts val="0"/>
              </a:spcBef>
              <a:spcAft>
                <a:spcPts val="0"/>
              </a:spcAft>
              <a:buSzPts val="1100"/>
              <a:buNone/>
            </a:pPr>
            <a:r>
              <a:rPr lang="en-US" sz="2100">
                <a:solidFill>
                  <a:schemeClr val="dk1"/>
                </a:solidFill>
              </a:rPr>
              <a:t>    self.hash_buckets ← null</a:t>
            </a:r>
            <a:endParaRPr sz="2100">
              <a:solidFill>
                <a:schemeClr val="dk1"/>
              </a:solidFill>
            </a:endParaRPr>
          </a:p>
          <a:p>
            <a:pPr marL="0" lvl="0" indent="0" algn="l" rtl="0">
              <a:lnSpc>
                <a:spcPct val="115000"/>
              </a:lnSpc>
              <a:spcBef>
                <a:spcPts val="0"/>
              </a:spcBef>
              <a:spcAft>
                <a:spcPts val="0"/>
              </a:spcAft>
              <a:buSzPts val="1100"/>
              <a:buNone/>
            </a:pPr>
            <a:endParaRPr sz="2100">
              <a:solidFill>
                <a:schemeClr val="dk1"/>
              </a:solidFill>
            </a:endParaRPr>
          </a:p>
          <a:p>
            <a:pPr marL="457200" lvl="0" indent="0" algn="l" rtl="0">
              <a:lnSpc>
                <a:spcPct val="115000"/>
              </a:lnSpc>
              <a:spcBef>
                <a:spcPts val="0"/>
              </a:spcBef>
              <a:spcAft>
                <a:spcPts val="0"/>
              </a:spcAft>
              <a:buSzPts val="1100"/>
              <a:buNone/>
            </a:pPr>
            <a:r>
              <a:rPr lang="en-US" sz="2100">
                <a:solidFill>
                  <a:schemeClr val="dk1"/>
                </a:solidFill>
              </a:rPr>
              <a:t>    </a:t>
            </a:r>
            <a:r>
              <a:rPr lang="en-US" sz="2100" b="1">
                <a:solidFill>
                  <a:schemeClr val="dk1"/>
                </a:solidFill>
              </a:rPr>
              <a:t>function</a:t>
            </a:r>
            <a:r>
              <a:rPr lang="en-US" sz="2100">
                <a:solidFill>
                  <a:schemeClr val="dk1"/>
                </a:solidFill>
              </a:rPr>
              <a:t> shingling(documents)</a:t>
            </a:r>
            <a:endParaRPr sz="2100">
              <a:solidFill>
                <a:schemeClr val="dk1"/>
              </a:solidFill>
            </a:endParaRPr>
          </a:p>
          <a:p>
            <a:pPr marL="457200" lvl="0" indent="0" algn="l" rtl="0">
              <a:lnSpc>
                <a:spcPct val="115000"/>
              </a:lnSpc>
              <a:spcBef>
                <a:spcPts val="0"/>
              </a:spcBef>
              <a:spcAft>
                <a:spcPts val="0"/>
              </a:spcAft>
              <a:buSzPts val="1100"/>
              <a:buNone/>
            </a:pPr>
            <a:r>
              <a:rPr lang="en-US" sz="2100">
                <a:solidFill>
                  <a:schemeClr val="dk1"/>
                </a:solidFill>
              </a:rPr>
              <a:t>        self.shingles ← documents.select("doc_id", "text")</a:t>
            </a:r>
            <a:endParaRPr sz="2100">
              <a:solidFill>
                <a:schemeClr val="dk1"/>
              </a:solidFill>
            </a:endParaRPr>
          </a:p>
          <a:p>
            <a:pPr marL="457200" lvl="0" indent="0" algn="l" rtl="0">
              <a:lnSpc>
                <a:spcPct val="115000"/>
              </a:lnSpc>
              <a:spcBef>
                <a:spcPts val="0"/>
              </a:spcBef>
              <a:spcAft>
                <a:spcPts val="0"/>
              </a:spcAft>
              <a:buSzPts val="1100"/>
              <a:buNone/>
            </a:pPr>
            <a:r>
              <a:rPr lang="en-US" sz="2100">
                <a:solidFill>
                  <a:schemeClr val="dk1"/>
                </a:solidFill>
              </a:rPr>
              <a:t>            .rdd.map(lambda x: (x[0], x[1].split()))</a:t>
            </a:r>
            <a:endParaRPr sz="2100">
              <a:solidFill>
                <a:schemeClr val="dk1"/>
              </a:solidFill>
            </a:endParaRPr>
          </a:p>
          <a:p>
            <a:pPr marL="457200" lvl="0" indent="0" algn="l" rtl="0">
              <a:lnSpc>
                <a:spcPct val="115000"/>
              </a:lnSpc>
              <a:spcBef>
                <a:spcPts val="0"/>
              </a:spcBef>
              <a:spcAft>
                <a:spcPts val="0"/>
              </a:spcAft>
              <a:buSzPts val="1100"/>
              <a:buNone/>
            </a:pPr>
            <a:r>
              <a:rPr lang="en-US" sz="2100">
                <a:solidFill>
                  <a:schemeClr val="dk1"/>
                </a:solidFill>
              </a:rPr>
              <a:t>            .toDF(["doc_id", "shingles"])</a:t>
            </a:r>
            <a:endParaRPr sz="2100">
              <a:solidFill>
                <a:schemeClr val="dk1"/>
              </a:solidFill>
            </a:endParaRPr>
          </a:p>
          <a:p>
            <a:pPr marL="0" lvl="0" indent="0" algn="l" rtl="0">
              <a:lnSpc>
                <a:spcPct val="115000"/>
              </a:lnSpc>
              <a:spcBef>
                <a:spcPts val="0"/>
              </a:spcBef>
              <a:spcAft>
                <a:spcPts val="0"/>
              </a:spcAft>
              <a:buSzPts val="1100"/>
              <a:buNone/>
            </a:pPr>
            <a:endParaRPr sz="2100">
              <a:solidFill>
                <a:schemeClr val="dk1"/>
              </a:solidFill>
            </a:endParaRPr>
          </a:p>
          <a:p>
            <a:pPr marL="0" lvl="0" indent="0" algn="l" rtl="0">
              <a:lnSpc>
                <a:spcPct val="115000"/>
              </a:lnSpc>
              <a:spcBef>
                <a:spcPts val="0"/>
              </a:spcBef>
              <a:spcAft>
                <a:spcPts val="0"/>
              </a:spcAft>
              <a:buSzPts val="1100"/>
              <a:buNone/>
            </a:pPr>
            <a:endParaRPr sz="1900" b="1">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49"/>
        <p:cNvGrpSpPr/>
        <p:nvPr/>
      </p:nvGrpSpPr>
      <p:grpSpPr>
        <a:xfrm>
          <a:off x="0" y="0"/>
          <a:ext cx="0" cy="0"/>
          <a:chOff x="0" y="0"/>
          <a:chExt cx="0" cy="0"/>
        </a:xfrm>
      </p:grpSpPr>
      <p:sp>
        <p:nvSpPr>
          <p:cNvPr id="250" name="Google Shape;250;p30"/>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Pseudocode for Task 2</a:t>
            </a:r>
            <a:endParaRPr sz="4800"/>
          </a:p>
        </p:txBody>
      </p:sp>
      <p:pic>
        <p:nvPicPr>
          <p:cNvPr id="251" name="Google Shape;251;p30"/>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252" name="Google Shape;252;p30"/>
          <p:cNvSpPr txBox="1"/>
          <p:nvPr/>
        </p:nvSpPr>
        <p:spPr>
          <a:xfrm>
            <a:off x="573126" y="1605613"/>
            <a:ext cx="9651300" cy="7202700"/>
          </a:xfrm>
          <a:prstGeom prst="rect">
            <a:avLst/>
          </a:prstGeom>
          <a:noFill/>
          <a:ln>
            <a:noFill/>
          </a:ln>
        </p:spPr>
        <p:txBody>
          <a:bodyPr spcFirstLastPara="1" wrap="square" lIns="0" tIns="164450" rIns="0" bIns="0" anchor="t" anchorCtr="0">
            <a:spAutoFit/>
          </a:bodyPr>
          <a:lstStyle/>
          <a:p>
            <a:pPr marL="0" lvl="0" indent="0" algn="l" rtl="0">
              <a:lnSpc>
                <a:spcPct val="115000"/>
              </a:lnSpc>
              <a:spcBef>
                <a:spcPts val="0"/>
              </a:spcBef>
              <a:spcAft>
                <a:spcPts val="0"/>
              </a:spcAft>
              <a:buNone/>
            </a:pPr>
            <a:r>
              <a:rPr lang="en-US" sz="1800">
                <a:solidFill>
                  <a:schemeClr val="dk1"/>
                </a:solidFill>
              </a:rPr>
              <a:t>  </a:t>
            </a:r>
            <a:r>
              <a:rPr lang="en-US" sz="1800" b="1">
                <a:solidFill>
                  <a:schemeClr val="dk1"/>
                </a:solidFill>
              </a:rPr>
              <a:t> function</a:t>
            </a:r>
            <a:r>
              <a:rPr lang="en-US" sz="1800">
                <a:solidFill>
                  <a:schemeClr val="dk1"/>
                </a:solidFill>
              </a:rPr>
              <a:t> minhashing(documents, num_hash_functions=100)</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exploded_shingles ← self.shingles.select("doc_id", explode("shingles").alias("shingle"))</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hash_values ← exploded_shingles.select("shingle")</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.distinct().rdd.map(lambda x: (x[0], [hash(x[0]) % num_hash_functions for _ in range(num_hash_functions)]))</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.toDF(["shingle", "hash_values"])</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self.signatures ← exploded_shingles.join(hash_values, exploded_shingles.shingle == hash_values.shingle)</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.groupBy("doc_id").agg(collect_list("hash_values").alias("hash_values"))</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a:t>
            </a:r>
            <a:r>
              <a:rPr lang="en-US" sz="1800" b="1">
                <a:solidFill>
                  <a:schemeClr val="dk1"/>
                </a:solidFill>
              </a:rPr>
              <a:t>function</a:t>
            </a:r>
            <a:r>
              <a:rPr lang="en-US" sz="1800">
                <a:solidFill>
                  <a:schemeClr val="dk1"/>
                </a:solidFill>
              </a:rPr>
              <a:t> locality_sensity_hashing(documents, num_hash_buckets=10)</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self.hash_buckets ← self.signatures.rdd.flatMap(lambda x: [(tuple(h), x[0]) for h in x[1]])</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.map(lambda x: ((hash(x[0]), x[1]), x[0]))</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.groupByKey().map(lambda x: (x[0][0] % num_hash_buckets, [x[0][1]]))</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.reduceByKey(lambda x, y: x + y).collect()</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a:t>
            </a:r>
            <a:r>
              <a:rPr lang="en-US" sz="1800" b="1">
                <a:solidFill>
                  <a:schemeClr val="dk1"/>
                </a:solidFill>
              </a:rPr>
              <a:t>function</a:t>
            </a:r>
            <a:r>
              <a:rPr lang="en-US" sz="1800">
                <a:solidFill>
                  <a:schemeClr val="dk1"/>
                </a:solidFill>
              </a:rPr>
              <a:t> run()</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shingling(self.documents)</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minhashing(self.documents)</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locality_sensity_hashing(self.documents)</a:t>
            </a:r>
            <a:endParaRPr sz="1800">
              <a:solidFill>
                <a:schemeClr val="dk1"/>
              </a:solidFill>
            </a:endParaRPr>
          </a:p>
          <a:p>
            <a:pPr marL="0" lvl="0" indent="0" algn="l" rtl="0">
              <a:lnSpc>
                <a:spcPct val="115000"/>
              </a:lnSpc>
              <a:spcBef>
                <a:spcPts val="0"/>
              </a:spcBef>
              <a:spcAft>
                <a:spcPts val="0"/>
              </a:spcAft>
              <a:buSzPts val="1100"/>
              <a:buNone/>
            </a:pPr>
            <a:endParaRPr sz="2100">
              <a:solidFill>
                <a:schemeClr val="dk1"/>
              </a:solidFill>
            </a:endParaRPr>
          </a:p>
          <a:p>
            <a:pPr marL="0" lvl="0" indent="0" algn="l" rtl="0">
              <a:lnSpc>
                <a:spcPct val="115000"/>
              </a:lnSpc>
              <a:spcBef>
                <a:spcPts val="0"/>
              </a:spcBef>
              <a:spcAft>
                <a:spcPts val="0"/>
              </a:spcAft>
              <a:buSzPts val="1100"/>
              <a:buNone/>
            </a:pPr>
            <a:endParaRPr sz="1900" b="1">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31"/>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Pseudocode for Task 2</a:t>
            </a:r>
            <a:endParaRPr sz="4800"/>
          </a:p>
        </p:txBody>
      </p:sp>
      <p:pic>
        <p:nvPicPr>
          <p:cNvPr id="258" name="Google Shape;258;p31"/>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259" name="Google Shape;259;p31"/>
          <p:cNvSpPr txBox="1"/>
          <p:nvPr/>
        </p:nvSpPr>
        <p:spPr>
          <a:xfrm>
            <a:off x="573126" y="1605613"/>
            <a:ext cx="9651300" cy="7202700"/>
          </a:xfrm>
          <a:prstGeom prst="rect">
            <a:avLst/>
          </a:prstGeom>
          <a:noFill/>
          <a:ln>
            <a:noFill/>
          </a:ln>
        </p:spPr>
        <p:txBody>
          <a:bodyPr spcFirstLastPara="1" wrap="square" lIns="0" tIns="164450" rIns="0" bIns="0" anchor="t" anchorCtr="0">
            <a:spAutoFit/>
          </a:bodyPr>
          <a:lstStyle/>
          <a:p>
            <a:pPr marL="0" lvl="0" indent="0" algn="l" rtl="0">
              <a:lnSpc>
                <a:spcPct val="115000"/>
              </a:lnSpc>
              <a:spcBef>
                <a:spcPts val="0"/>
              </a:spcBef>
              <a:spcAft>
                <a:spcPts val="0"/>
              </a:spcAft>
              <a:buNone/>
            </a:pPr>
            <a:r>
              <a:rPr lang="en-US" sz="1800">
                <a:solidFill>
                  <a:schemeClr val="dk1"/>
                </a:solidFill>
              </a:rPr>
              <a:t>  </a:t>
            </a:r>
            <a:r>
              <a:rPr lang="en-US" sz="1800" b="1">
                <a:solidFill>
                  <a:schemeClr val="dk1"/>
                </a:solidFill>
              </a:rPr>
              <a:t> function</a:t>
            </a:r>
            <a:r>
              <a:rPr lang="en-US" sz="1800">
                <a:solidFill>
                  <a:schemeClr val="dk1"/>
                </a:solidFill>
              </a:rPr>
              <a:t> minhashing(documents, num_hash_functions=100)</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exploded_shingles ← self.shingles.select("doc_id", explode("shingles").alias("shingle"))</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hash_values ← exploded_shingles.select("shingle")</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.distinct().rdd.map(lambda x: (x[0], [hash(x[0]) % num_hash_functions for _ in range(num_hash_functions)]))</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.toDF(["shingle", "hash_values"])</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self.signatures ← exploded_shingles.join(hash_values, exploded_shingles.shingle == hash_values.shingle)</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.groupBy("doc_id").agg(collect_list("hash_values").alias("hash_values"))</a:t>
            </a:r>
            <a:endParaRPr sz="1800">
              <a:solidFill>
                <a:schemeClr val="dk1"/>
              </a:solidFill>
            </a:endParaRPr>
          </a:p>
          <a:p>
            <a:pPr marL="0" lvl="0" indent="0" algn="l" rtl="0">
              <a:lnSpc>
                <a:spcPct val="115000"/>
              </a:lnSpc>
              <a:spcBef>
                <a:spcPts val="0"/>
              </a:spcBef>
              <a:spcAft>
                <a:spcPts val="0"/>
              </a:spcAft>
              <a:buNone/>
            </a:pP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a:t>
            </a:r>
            <a:r>
              <a:rPr lang="en-US" sz="1800" b="1">
                <a:solidFill>
                  <a:schemeClr val="dk1"/>
                </a:solidFill>
              </a:rPr>
              <a:t>function</a:t>
            </a:r>
            <a:r>
              <a:rPr lang="en-US" sz="1800">
                <a:solidFill>
                  <a:schemeClr val="dk1"/>
                </a:solidFill>
              </a:rPr>
              <a:t> locality_sensity_hashing(documents, num_hash_buckets=10)</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self.hash_buckets ← self.signatures.rdd.flatMap(lambda x: [(tuple(h), x[0]) for h in x[1]])</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.map(lambda x: ((hash(x[0]), x[1]), x[0]))</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.groupByKey().map(lambda x: (x[0][0] % num_hash_buckets, [x[0][1]]))</a:t>
            </a:r>
            <a:endParaRPr sz="1800">
              <a:solidFill>
                <a:schemeClr val="dk1"/>
              </a:solidFill>
            </a:endParaRPr>
          </a:p>
          <a:p>
            <a:pPr marL="0" lvl="0" indent="0" algn="l" rtl="0">
              <a:lnSpc>
                <a:spcPct val="115000"/>
              </a:lnSpc>
              <a:spcBef>
                <a:spcPts val="0"/>
              </a:spcBef>
              <a:spcAft>
                <a:spcPts val="0"/>
              </a:spcAft>
              <a:buNone/>
            </a:pPr>
            <a:r>
              <a:rPr lang="en-US" sz="1800">
                <a:solidFill>
                  <a:schemeClr val="dk1"/>
                </a:solidFill>
              </a:rPr>
              <a:t>            .reduceByKey(lambda x, y: x + y).collect()</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a:t>
            </a:r>
            <a:r>
              <a:rPr lang="en-US" sz="1800" b="1">
                <a:solidFill>
                  <a:schemeClr val="dk1"/>
                </a:solidFill>
              </a:rPr>
              <a:t>function</a:t>
            </a:r>
            <a:r>
              <a:rPr lang="en-US" sz="1800">
                <a:solidFill>
                  <a:schemeClr val="dk1"/>
                </a:solidFill>
              </a:rPr>
              <a:t> run()</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shingling(self.documents)</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minhashing(self.documents)</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locality_sensity_hashing(self.documents)</a:t>
            </a:r>
            <a:endParaRPr sz="1800">
              <a:solidFill>
                <a:schemeClr val="dk1"/>
              </a:solidFill>
            </a:endParaRPr>
          </a:p>
          <a:p>
            <a:pPr marL="0" lvl="0" indent="0" algn="l" rtl="0">
              <a:lnSpc>
                <a:spcPct val="115000"/>
              </a:lnSpc>
              <a:spcBef>
                <a:spcPts val="0"/>
              </a:spcBef>
              <a:spcAft>
                <a:spcPts val="0"/>
              </a:spcAft>
              <a:buSzPts val="1100"/>
              <a:buNone/>
            </a:pPr>
            <a:endParaRPr sz="2100">
              <a:solidFill>
                <a:schemeClr val="dk1"/>
              </a:solidFill>
            </a:endParaRPr>
          </a:p>
          <a:p>
            <a:pPr marL="0" lvl="0" indent="0" algn="l" rtl="0">
              <a:lnSpc>
                <a:spcPct val="115000"/>
              </a:lnSpc>
              <a:spcBef>
                <a:spcPts val="0"/>
              </a:spcBef>
              <a:spcAft>
                <a:spcPts val="0"/>
              </a:spcAft>
              <a:buSzPts val="1100"/>
              <a:buNone/>
            </a:pPr>
            <a:endParaRPr sz="1900" b="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32"/>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Pseudocode for Task 2</a:t>
            </a:r>
            <a:endParaRPr sz="4800"/>
          </a:p>
        </p:txBody>
      </p:sp>
      <p:pic>
        <p:nvPicPr>
          <p:cNvPr id="265" name="Google Shape;265;p32"/>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266" name="Google Shape;266;p32"/>
          <p:cNvSpPr txBox="1"/>
          <p:nvPr/>
        </p:nvSpPr>
        <p:spPr>
          <a:xfrm>
            <a:off x="573126" y="1605613"/>
            <a:ext cx="9651300" cy="5928300"/>
          </a:xfrm>
          <a:prstGeom prst="rect">
            <a:avLst/>
          </a:prstGeom>
          <a:noFill/>
          <a:ln>
            <a:noFill/>
          </a:ln>
        </p:spPr>
        <p:txBody>
          <a:bodyPr spcFirstLastPara="1" wrap="square" lIns="0" tIns="164450" rIns="0" bIns="0" anchor="t" anchorCtr="0">
            <a:spAutoFit/>
          </a:bodyPr>
          <a:lstStyle/>
          <a:p>
            <a:pPr marL="0" lvl="0" indent="0" algn="l" rtl="0">
              <a:lnSpc>
                <a:spcPct val="115000"/>
              </a:lnSpc>
              <a:spcBef>
                <a:spcPts val="0"/>
              </a:spcBef>
              <a:spcAft>
                <a:spcPts val="0"/>
              </a:spcAft>
              <a:buSzPts val="1100"/>
              <a:buNone/>
            </a:pPr>
            <a:r>
              <a:rPr lang="en-US" sz="1800" b="1">
                <a:solidFill>
                  <a:schemeClr val="dk1"/>
                </a:solidFill>
              </a:rPr>
              <a:t>function</a:t>
            </a:r>
            <a:r>
              <a:rPr lang="en-US" sz="1800">
                <a:solidFill>
                  <a:schemeClr val="dk1"/>
                </a:solidFill>
              </a:rPr>
              <a:t> approxNearestNeighbors(documents, query_document, n)</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query_hash ← hash(query_document)</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for bucket_id, documents in self.hash_buckets do</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if hash(query_hash) % len(self.hash_buckets) == bucket_id then</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return documents[:n]</a:t>
            </a:r>
            <a:endParaRPr sz="1800">
              <a:solidFill>
                <a:schemeClr val="dk1"/>
              </a:solidFill>
            </a:endParaRPr>
          </a:p>
          <a:p>
            <a:pPr marL="0" lvl="0" indent="0" algn="l" rtl="0">
              <a:lnSpc>
                <a:spcPct val="115000"/>
              </a:lnSpc>
              <a:spcBef>
                <a:spcPts val="0"/>
              </a:spcBef>
              <a:spcAft>
                <a:spcPts val="0"/>
              </a:spcAft>
              <a:buSzPts val="1100"/>
              <a:buNone/>
            </a:pP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return []</a:t>
            </a:r>
            <a:endParaRPr sz="1800">
              <a:solidFill>
                <a:schemeClr val="dk1"/>
              </a:solidFill>
            </a:endParaRPr>
          </a:p>
          <a:p>
            <a:pPr marL="0" lvl="0" indent="0" algn="l" rtl="0">
              <a:lnSpc>
                <a:spcPct val="115000"/>
              </a:lnSpc>
              <a:spcBef>
                <a:spcPts val="0"/>
              </a:spcBef>
              <a:spcAft>
                <a:spcPts val="0"/>
              </a:spcAft>
              <a:buSzPts val="1100"/>
              <a:buNone/>
            </a:pP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a:t>
            </a:r>
            <a:r>
              <a:rPr lang="en-US" sz="1800" b="1">
                <a:solidFill>
                  <a:schemeClr val="dk1"/>
                </a:solidFill>
              </a:rPr>
              <a:t>function</a:t>
            </a:r>
            <a:r>
              <a:rPr lang="en-US" sz="1800">
                <a:solidFill>
                  <a:schemeClr val="dk1"/>
                </a:solidFill>
              </a:rPr>
              <a:t> jaccard_similarity(set1, set2)</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intersection ← length(set1.intersection(set2))</a:t>
            </a: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union ← length(set1.union(set2))</a:t>
            </a:r>
            <a:endParaRPr sz="1800">
              <a:solidFill>
                <a:schemeClr val="dk1"/>
              </a:solidFill>
            </a:endParaRPr>
          </a:p>
          <a:p>
            <a:pPr marL="0" lvl="0" indent="0" algn="l" rtl="0">
              <a:lnSpc>
                <a:spcPct val="115000"/>
              </a:lnSpc>
              <a:spcBef>
                <a:spcPts val="0"/>
              </a:spcBef>
              <a:spcAft>
                <a:spcPts val="0"/>
              </a:spcAft>
              <a:buSzPts val="1100"/>
              <a:buNone/>
            </a:pP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return intersection / union</a:t>
            </a:r>
            <a:endParaRPr sz="1800">
              <a:solidFill>
                <a:schemeClr val="dk1"/>
              </a:solidFill>
            </a:endParaRPr>
          </a:p>
          <a:p>
            <a:pPr marL="0" lvl="0" indent="0" algn="l" rtl="0">
              <a:lnSpc>
                <a:spcPct val="115000"/>
              </a:lnSpc>
              <a:spcBef>
                <a:spcPts val="0"/>
              </a:spcBef>
              <a:spcAft>
                <a:spcPts val="0"/>
              </a:spcAft>
              <a:buSzPts val="1100"/>
              <a:buNone/>
            </a:pPr>
            <a:endParaRPr sz="1800">
              <a:solidFill>
                <a:schemeClr val="dk1"/>
              </a:solidFill>
            </a:endParaRPr>
          </a:p>
          <a:p>
            <a:pPr marL="0" lvl="0" indent="0" algn="l" rtl="0">
              <a:lnSpc>
                <a:spcPct val="115000"/>
              </a:lnSpc>
              <a:spcBef>
                <a:spcPts val="0"/>
              </a:spcBef>
              <a:spcAft>
                <a:spcPts val="0"/>
              </a:spcAft>
              <a:buSzPts val="1100"/>
              <a:buNone/>
            </a:pPr>
            <a:r>
              <a:rPr lang="en-US" sz="1800">
                <a:solidFill>
                  <a:schemeClr val="dk1"/>
                </a:solidFill>
              </a:rPr>
              <a:t>    return self</a:t>
            </a:r>
            <a:endParaRPr sz="1800">
              <a:solidFill>
                <a:schemeClr val="dk1"/>
              </a:solidFill>
            </a:endParaRPr>
          </a:p>
          <a:p>
            <a:pPr marL="0" lvl="0" indent="0" algn="l" rtl="0">
              <a:lnSpc>
                <a:spcPct val="115000"/>
              </a:lnSpc>
              <a:spcBef>
                <a:spcPts val="0"/>
              </a:spcBef>
              <a:spcAft>
                <a:spcPts val="0"/>
              </a:spcAft>
              <a:buSzPts val="1100"/>
              <a:buNone/>
            </a:pPr>
            <a:endParaRPr sz="1800">
              <a:solidFill>
                <a:schemeClr val="dk1"/>
              </a:solidFill>
            </a:endParaRPr>
          </a:p>
          <a:p>
            <a:pPr marL="0" lvl="0" indent="0" algn="l" rtl="0">
              <a:lnSpc>
                <a:spcPct val="115000"/>
              </a:lnSpc>
              <a:spcBef>
                <a:spcPts val="0"/>
              </a:spcBef>
              <a:spcAft>
                <a:spcPts val="0"/>
              </a:spcAft>
              <a:buSzPts val="1100"/>
              <a:buNone/>
            </a:pPr>
            <a:endParaRPr sz="2100">
              <a:solidFill>
                <a:schemeClr val="dk1"/>
              </a:solidFill>
            </a:endParaRPr>
          </a:p>
          <a:p>
            <a:pPr marL="0" lvl="0" indent="0" algn="l" rtl="0">
              <a:lnSpc>
                <a:spcPct val="115000"/>
              </a:lnSpc>
              <a:spcBef>
                <a:spcPts val="0"/>
              </a:spcBef>
              <a:spcAft>
                <a:spcPts val="0"/>
              </a:spcAft>
              <a:buSzPts val="1100"/>
              <a:buNone/>
            </a:pPr>
            <a:endParaRPr sz="1900" b="1">
              <a:solidFill>
                <a:schemeClr val="dk1"/>
              </a:solidFill>
            </a:endParaRPr>
          </a:p>
        </p:txBody>
      </p:sp>
      <p:grpSp>
        <p:nvGrpSpPr>
          <p:cNvPr id="267" name="Google Shape;267;p32"/>
          <p:cNvGrpSpPr/>
          <p:nvPr/>
        </p:nvGrpSpPr>
        <p:grpSpPr>
          <a:xfrm>
            <a:off x="0" y="7592565"/>
            <a:ext cx="10972800" cy="165100"/>
            <a:chOff x="0" y="7592565"/>
            <a:chExt cx="10972800" cy="165100"/>
          </a:xfrm>
        </p:grpSpPr>
        <p:sp>
          <p:nvSpPr>
            <p:cNvPr id="268" name="Google Shape;268;p32"/>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69" name="Google Shape;269;p32"/>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73"/>
        <p:cNvGrpSpPr/>
        <p:nvPr/>
      </p:nvGrpSpPr>
      <p:grpSpPr>
        <a:xfrm>
          <a:off x="0" y="0"/>
          <a:ext cx="0" cy="0"/>
          <a:chOff x="0" y="0"/>
          <a:chExt cx="0" cy="0"/>
        </a:xfrm>
      </p:grpSpPr>
      <p:sp>
        <p:nvSpPr>
          <p:cNvPr id="274" name="Google Shape;274;p33"/>
          <p:cNvSpPr txBox="1">
            <a:spLocks noGrp="1"/>
          </p:cNvSpPr>
          <p:nvPr>
            <p:ph type="title"/>
          </p:nvPr>
        </p:nvSpPr>
        <p:spPr>
          <a:xfrm>
            <a:off x="230530" y="-117498"/>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Pseudocode for Task 2</a:t>
            </a:r>
            <a:endParaRPr sz="4800"/>
          </a:p>
        </p:txBody>
      </p:sp>
      <p:pic>
        <p:nvPicPr>
          <p:cNvPr id="275" name="Google Shape;275;p33"/>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276" name="Google Shape;276;p33"/>
          <p:cNvSpPr txBox="1"/>
          <p:nvPr/>
        </p:nvSpPr>
        <p:spPr>
          <a:xfrm>
            <a:off x="573126" y="1605613"/>
            <a:ext cx="9651300" cy="5397300"/>
          </a:xfrm>
          <a:prstGeom prst="rect">
            <a:avLst/>
          </a:prstGeom>
          <a:noFill/>
          <a:ln>
            <a:noFill/>
          </a:ln>
        </p:spPr>
        <p:txBody>
          <a:bodyPr spcFirstLastPara="1" wrap="square" lIns="0" tIns="164450" rIns="0" bIns="0" anchor="t" anchorCtr="0">
            <a:spAutoFit/>
          </a:bodyPr>
          <a:lstStyle/>
          <a:p>
            <a:pPr marL="0" lvl="0" indent="0" algn="l" rtl="0">
              <a:lnSpc>
                <a:spcPct val="115000"/>
              </a:lnSpc>
              <a:spcBef>
                <a:spcPts val="0"/>
              </a:spcBef>
              <a:spcAft>
                <a:spcPts val="0"/>
              </a:spcAft>
              <a:buSzPts val="1100"/>
              <a:buNone/>
            </a:pPr>
            <a:r>
              <a:rPr lang="en-US" sz="2000">
                <a:solidFill>
                  <a:schemeClr val="dk1"/>
                </a:solidFill>
              </a:rPr>
              <a:t>query_document ← " "</a:t>
            </a:r>
            <a:endParaRPr sz="2000">
              <a:solidFill>
                <a:schemeClr val="dk1"/>
              </a:solidFill>
            </a:endParaRPr>
          </a:p>
          <a:p>
            <a:pPr marL="0" lvl="0" indent="0" algn="l" rtl="0">
              <a:lnSpc>
                <a:spcPct val="115000"/>
              </a:lnSpc>
              <a:spcBef>
                <a:spcPts val="0"/>
              </a:spcBef>
              <a:spcAft>
                <a:spcPts val="0"/>
              </a:spcAft>
              <a:buSzPts val="1100"/>
              <a:buNone/>
            </a:pPr>
            <a:endParaRPr sz="2000">
              <a:solidFill>
                <a:schemeClr val="dk1"/>
              </a:solidFill>
            </a:endParaRPr>
          </a:p>
          <a:p>
            <a:pPr marL="0" lvl="0" indent="0" algn="l" rtl="0">
              <a:lnSpc>
                <a:spcPct val="115000"/>
              </a:lnSpc>
              <a:spcBef>
                <a:spcPts val="0"/>
              </a:spcBef>
              <a:spcAft>
                <a:spcPts val="0"/>
              </a:spcAft>
              <a:buSzPts val="1100"/>
              <a:buNone/>
            </a:pPr>
            <a:r>
              <a:rPr lang="en-US" sz="2000">
                <a:solidFill>
                  <a:schemeClr val="dk1"/>
                </a:solidFill>
              </a:rPr>
              <a:t>n ← 10</a:t>
            </a:r>
            <a:endParaRPr sz="2000">
              <a:solidFill>
                <a:schemeClr val="dk1"/>
              </a:solidFill>
            </a:endParaRPr>
          </a:p>
          <a:p>
            <a:pPr marL="0" lvl="0" indent="0" algn="l" rtl="0">
              <a:lnSpc>
                <a:spcPct val="115000"/>
              </a:lnSpc>
              <a:spcBef>
                <a:spcPts val="0"/>
              </a:spcBef>
              <a:spcAft>
                <a:spcPts val="0"/>
              </a:spcAft>
              <a:buSzPts val="1100"/>
              <a:buNone/>
            </a:pPr>
            <a:r>
              <a:rPr lang="en-US" sz="2000">
                <a:solidFill>
                  <a:schemeClr val="dk1"/>
                </a:solidFill>
              </a:rPr>
              <a:t>results ← lsh.approxNearestNeighbors(file_content_df, query_document, n)</a:t>
            </a:r>
            <a:endParaRPr sz="2000">
              <a:solidFill>
                <a:schemeClr val="dk1"/>
              </a:solidFill>
            </a:endParaRPr>
          </a:p>
          <a:p>
            <a:pPr marL="0" lvl="0" indent="0" algn="l" rtl="0">
              <a:lnSpc>
                <a:spcPct val="115000"/>
              </a:lnSpc>
              <a:spcBef>
                <a:spcPts val="0"/>
              </a:spcBef>
              <a:spcAft>
                <a:spcPts val="0"/>
              </a:spcAft>
              <a:buSzPts val="1100"/>
              <a:buNone/>
            </a:pPr>
            <a:r>
              <a:rPr lang="en-US" sz="2000">
                <a:solidFill>
                  <a:schemeClr val="dk1"/>
                </a:solidFill>
              </a:rPr>
              <a:t>print("Approximate nearest neighbors:", results)</a:t>
            </a:r>
            <a:endParaRPr sz="2000">
              <a:solidFill>
                <a:schemeClr val="dk1"/>
              </a:solidFill>
            </a:endParaRPr>
          </a:p>
          <a:p>
            <a:pPr marL="0" lvl="0" indent="0" algn="l" rtl="0">
              <a:lnSpc>
                <a:spcPct val="115000"/>
              </a:lnSpc>
              <a:spcBef>
                <a:spcPts val="0"/>
              </a:spcBef>
              <a:spcAft>
                <a:spcPts val="0"/>
              </a:spcAft>
              <a:buSzPts val="1100"/>
              <a:buNone/>
            </a:pPr>
            <a:r>
              <a:rPr lang="en-US" sz="2000">
                <a:solidFill>
                  <a:schemeClr val="dk1"/>
                </a:solidFill>
              </a:rPr>
              <a:t>query_shingles ← set(query_document.split())</a:t>
            </a:r>
            <a:endParaRPr sz="2000">
              <a:solidFill>
                <a:schemeClr val="dk1"/>
              </a:solidFill>
            </a:endParaRPr>
          </a:p>
          <a:p>
            <a:pPr marL="0" lvl="0" indent="0" algn="l" rtl="0">
              <a:lnSpc>
                <a:spcPct val="115000"/>
              </a:lnSpc>
              <a:spcBef>
                <a:spcPts val="0"/>
              </a:spcBef>
              <a:spcAft>
                <a:spcPts val="0"/>
              </a:spcAft>
              <a:buSzPts val="1100"/>
              <a:buNone/>
            </a:pPr>
            <a:endParaRPr sz="2000">
              <a:solidFill>
                <a:schemeClr val="dk1"/>
              </a:solidFill>
            </a:endParaRPr>
          </a:p>
          <a:p>
            <a:pPr marL="0" lvl="0" indent="0" algn="l" rtl="0">
              <a:lnSpc>
                <a:spcPct val="115000"/>
              </a:lnSpc>
              <a:spcBef>
                <a:spcPts val="0"/>
              </a:spcBef>
              <a:spcAft>
                <a:spcPts val="0"/>
              </a:spcAft>
              <a:buSzPts val="1100"/>
              <a:buNone/>
            </a:pPr>
            <a:r>
              <a:rPr lang="en-US" sz="2000">
                <a:solidFill>
                  <a:schemeClr val="dk1"/>
                </a:solidFill>
              </a:rPr>
              <a:t>for result_doc_id in results do</a:t>
            </a:r>
            <a:endParaRPr sz="2000">
              <a:solidFill>
                <a:schemeClr val="dk1"/>
              </a:solidFill>
            </a:endParaRPr>
          </a:p>
          <a:p>
            <a:pPr marL="0" lvl="0" indent="0" algn="l" rtl="0">
              <a:lnSpc>
                <a:spcPct val="115000"/>
              </a:lnSpc>
              <a:spcBef>
                <a:spcPts val="0"/>
              </a:spcBef>
              <a:spcAft>
                <a:spcPts val="0"/>
              </a:spcAft>
              <a:buSzPts val="1100"/>
              <a:buNone/>
            </a:pPr>
            <a:r>
              <a:rPr lang="en-US" sz="2000">
                <a:solidFill>
                  <a:schemeClr val="dk1"/>
                </a:solidFill>
              </a:rPr>
              <a:t>    result_shingle_set ← set(file_content_df.filter(file_content_df['doc_id'] == result_doc_id).collect()[0]['text'])</a:t>
            </a:r>
            <a:endParaRPr sz="2000">
              <a:solidFill>
                <a:schemeClr val="dk1"/>
              </a:solidFill>
            </a:endParaRPr>
          </a:p>
          <a:p>
            <a:pPr marL="0" lvl="0" indent="0" algn="l" rtl="0">
              <a:lnSpc>
                <a:spcPct val="115000"/>
              </a:lnSpc>
              <a:spcBef>
                <a:spcPts val="0"/>
              </a:spcBef>
              <a:spcAft>
                <a:spcPts val="0"/>
              </a:spcAft>
              <a:buSzPts val="1100"/>
              <a:buNone/>
            </a:pPr>
            <a:r>
              <a:rPr lang="en-US" sz="2000">
                <a:solidFill>
                  <a:schemeClr val="dk1"/>
                </a:solidFill>
              </a:rPr>
              <a:t>    jaccard_similarity ← lsh.jaccard_similarity(result_shingle_set, query_shingles)</a:t>
            </a:r>
            <a:endParaRPr sz="2000">
              <a:solidFill>
                <a:schemeClr val="dk1"/>
              </a:solidFill>
            </a:endParaRPr>
          </a:p>
          <a:p>
            <a:pPr marL="0" lvl="0" indent="0" algn="l" rtl="0">
              <a:lnSpc>
                <a:spcPct val="115000"/>
              </a:lnSpc>
              <a:spcBef>
                <a:spcPts val="0"/>
              </a:spcBef>
              <a:spcAft>
                <a:spcPts val="0"/>
              </a:spcAft>
              <a:buSzPts val="1100"/>
              <a:buNone/>
            </a:pPr>
            <a:r>
              <a:rPr lang="en-US" sz="2000">
                <a:solidFill>
                  <a:schemeClr val="dk1"/>
                </a:solidFill>
              </a:rPr>
              <a:t>    print(jaccard_similarit</a:t>
            </a:r>
            <a:r>
              <a:rPr lang="en-US" sz="1800">
                <a:solidFill>
                  <a:schemeClr val="dk1"/>
                </a:solidFill>
              </a:rPr>
              <a:t>y)</a:t>
            </a:r>
            <a:endParaRPr sz="1800" b="1">
              <a:solidFill>
                <a:schemeClr val="dk1"/>
              </a:solidFill>
            </a:endParaRPr>
          </a:p>
          <a:p>
            <a:pPr marL="0" lvl="0" indent="0" algn="l" rtl="0">
              <a:lnSpc>
                <a:spcPct val="115000"/>
              </a:lnSpc>
              <a:spcBef>
                <a:spcPts val="0"/>
              </a:spcBef>
              <a:spcAft>
                <a:spcPts val="0"/>
              </a:spcAft>
              <a:buSzPts val="1100"/>
              <a:buNone/>
            </a:pPr>
            <a:endParaRPr sz="1800">
              <a:solidFill>
                <a:schemeClr val="dk1"/>
              </a:solidFill>
            </a:endParaRPr>
          </a:p>
          <a:p>
            <a:pPr marL="0" lvl="0" indent="0" algn="l" rtl="0">
              <a:lnSpc>
                <a:spcPct val="115000"/>
              </a:lnSpc>
              <a:spcBef>
                <a:spcPts val="0"/>
              </a:spcBef>
              <a:spcAft>
                <a:spcPts val="0"/>
              </a:spcAft>
              <a:buSzPts val="1100"/>
              <a:buNone/>
            </a:pPr>
            <a:endParaRPr sz="2100">
              <a:solidFill>
                <a:schemeClr val="dk1"/>
              </a:solidFill>
            </a:endParaRPr>
          </a:p>
          <a:p>
            <a:pPr marL="0" lvl="0" indent="0" algn="l" rtl="0">
              <a:lnSpc>
                <a:spcPct val="115000"/>
              </a:lnSpc>
              <a:spcBef>
                <a:spcPts val="0"/>
              </a:spcBef>
              <a:spcAft>
                <a:spcPts val="0"/>
              </a:spcAft>
              <a:buSzPts val="1100"/>
              <a:buNone/>
            </a:pPr>
            <a:endParaRPr sz="1900" b="1">
              <a:solidFill>
                <a:schemeClr val="dk1"/>
              </a:solidFill>
            </a:endParaRPr>
          </a:p>
        </p:txBody>
      </p:sp>
      <p:grpSp>
        <p:nvGrpSpPr>
          <p:cNvPr id="277" name="Google Shape;277;p33"/>
          <p:cNvGrpSpPr/>
          <p:nvPr/>
        </p:nvGrpSpPr>
        <p:grpSpPr>
          <a:xfrm>
            <a:off x="0" y="7592565"/>
            <a:ext cx="10972800" cy="165100"/>
            <a:chOff x="0" y="7592565"/>
            <a:chExt cx="10972800" cy="165100"/>
          </a:xfrm>
        </p:grpSpPr>
        <p:sp>
          <p:nvSpPr>
            <p:cNvPr id="278" name="Google Shape;278;p33"/>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79" name="Google Shape;279;p33"/>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83"/>
        <p:cNvGrpSpPr/>
        <p:nvPr/>
      </p:nvGrpSpPr>
      <p:grpSpPr>
        <a:xfrm>
          <a:off x="0" y="0"/>
          <a:ext cx="0" cy="0"/>
          <a:chOff x="0" y="0"/>
          <a:chExt cx="0" cy="0"/>
        </a:xfrm>
      </p:grpSpPr>
      <p:sp>
        <p:nvSpPr>
          <p:cNvPr id="284" name="Google Shape;284;p34"/>
          <p:cNvSpPr txBox="1">
            <a:spLocks noGrp="1"/>
          </p:cNvSpPr>
          <p:nvPr>
            <p:ph type="title"/>
          </p:nvPr>
        </p:nvSpPr>
        <p:spPr>
          <a:xfrm>
            <a:off x="617605" y="155677"/>
            <a:ext cx="8350200" cy="1381800"/>
          </a:xfrm>
          <a:prstGeom prst="rect">
            <a:avLst/>
          </a:prstGeom>
          <a:noFill/>
          <a:ln>
            <a:noFill/>
          </a:ln>
        </p:spPr>
        <p:txBody>
          <a:bodyPr spcFirstLastPara="1" wrap="square" lIns="0" tIns="636525" rIns="0" bIns="0" anchor="t" anchorCtr="0">
            <a:spAutoFit/>
          </a:bodyPr>
          <a:lstStyle/>
          <a:p>
            <a:pPr marL="80645" lvl="0" indent="0" algn="l" rtl="0">
              <a:lnSpc>
                <a:spcPct val="100000"/>
              </a:lnSpc>
              <a:spcBef>
                <a:spcPts val="0"/>
              </a:spcBef>
              <a:spcAft>
                <a:spcPts val="0"/>
              </a:spcAft>
              <a:buNone/>
            </a:pPr>
            <a:r>
              <a:rPr lang="en-US" sz="4800"/>
              <a:t>Result of Task 2</a:t>
            </a:r>
            <a:endParaRPr sz="4800"/>
          </a:p>
        </p:txBody>
      </p:sp>
      <p:pic>
        <p:nvPicPr>
          <p:cNvPr id="285" name="Google Shape;285;p34"/>
          <p:cNvPicPr preferRelativeResize="0"/>
          <p:nvPr/>
        </p:nvPicPr>
        <p:blipFill rotWithShape="1">
          <a:blip r:embed="rId3">
            <a:alphaModFix/>
          </a:blip>
          <a:srcRect/>
          <a:stretch/>
        </p:blipFill>
        <p:spPr>
          <a:xfrm>
            <a:off x="8705088" y="324611"/>
            <a:ext cx="1891283" cy="1043939"/>
          </a:xfrm>
          <a:prstGeom prst="rect">
            <a:avLst/>
          </a:prstGeom>
          <a:noFill/>
          <a:ln>
            <a:noFill/>
          </a:ln>
        </p:spPr>
      </p:pic>
      <p:sp>
        <p:nvSpPr>
          <p:cNvPr id="286" name="Google Shape;286;p34"/>
          <p:cNvSpPr txBox="1"/>
          <p:nvPr/>
        </p:nvSpPr>
        <p:spPr>
          <a:xfrm>
            <a:off x="945076" y="1605613"/>
            <a:ext cx="9651300" cy="1088100"/>
          </a:xfrm>
          <a:prstGeom prst="rect">
            <a:avLst/>
          </a:prstGeom>
          <a:noFill/>
          <a:ln>
            <a:noFill/>
          </a:ln>
        </p:spPr>
        <p:txBody>
          <a:bodyPr spcFirstLastPara="1" wrap="square" lIns="0" tIns="164450" rIns="0" bIns="0" anchor="t" anchorCtr="0">
            <a:spAutoFit/>
          </a:bodyPr>
          <a:lstStyle/>
          <a:p>
            <a:pPr marL="0" lvl="0" indent="0" algn="l" rtl="0">
              <a:lnSpc>
                <a:spcPct val="115000"/>
              </a:lnSpc>
              <a:spcBef>
                <a:spcPts val="0"/>
              </a:spcBef>
              <a:spcAft>
                <a:spcPts val="0"/>
              </a:spcAft>
              <a:buSzPts val="1100"/>
              <a:buNone/>
            </a:pPr>
            <a:endParaRPr sz="2600" b="1">
              <a:solidFill>
                <a:schemeClr val="dk1"/>
              </a:solidFill>
            </a:endParaRPr>
          </a:p>
          <a:p>
            <a:pPr marL="561340" lvl="0" indent="0" algn="l" rtl="0">
              <a:lnSpc>
                <a:spcPct val="100000"/>
              </a:lnSpc>
              <a:spcBef>
                <a:spcPts val="1200"/>
              </a:spcBef>
              <a:spcAft>
                <a:spcPts val="0"/>
              </a:spcAft>
              <a:buNone/>
            </a:pPr>
            <a:endParaRPr sz="2000" b="1"/>
          </a:p>
        </p:txBody>
      </p:sp>
      <p:pic>
        <p:nvPicPr>
          <p:cNvPr id="287" name="Google Shape;287;p34"/>
          <p:cNvPicPr preferRelativeResize="0"/>
          <p:nvPr/>
        </p:nvPicPr>
        <p:blipFill>
          <a:blip r:embed="rId4">
            <a:alphaModFix/>
          </a:blip>
          <a:stretch>
            <a:fillRect/>
          </a:stretch>
        </p:blipFill>
        <p:spPr>
          <a:xfrm>
            <a:off x="39350" y="2268250"/>
            <a:ext cx="10894089" cy="509650"/>
          </a:xfrm>
          <a:prstGeom prst="rect">
            <a:avLst/>
          </a:prstGeom>
          <a:noFill/>
          <a:ln>
            <a:noFill/>
          </a:ln>
        </p:spPr>
      </p:pic>
      <p:pic>
        <p:nvPicPr>
          <p:cNvPr id="288" name="Google Shape;288;p34"/>
          <p:cNvPicPr preferRelativeResize="0"/>
          <p:nvPr/>
        </p:nvPicPr>
        <p:blipFill>
          <a:blip r:embed="rId5">
            <a:alphaModFix/>
          </a:blip>
          <a:stretch>
            <a:fillRect/>
          </a:stretch>
        </p:blipFill>
        <p:spPr>
          <a:xfrm>
            <a:off x="773682" y="3036025"/>
            <a:ext cx="7634990" cy="5193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grpSp>
        <p:nvGrpSpPr>
          <p:cNvPr id="293" name="Google Shape;293;p35"/>
          <p:cNvGrpSpPr/>
          <p:nvPr/>
        </p:nvGrpSpPr>
        <p:grpSpPr>
          <a:xfrm>
            <a:off x="763" y="1222247"/>
            <a:ext cx="2493010" cy="612775"/>
            <a:chOff x="763" y="1222247"/>
            <a:chExt cx="2493010" cy="612775"/>
          </a:xfrm>
        </p:grpSpPr>
        <p:sp>
          <p:nvSpPr>
            <p:cNvPr id="294" name="Google Shape;294;p35"/>
            <p:cNvSpPr/>
            <p:nvPr/>
          </p:nvSpPr>
          <p:spPr>
            <a:xfrm>
              <a:off x="822960" y="1222247"/>
              <a:ext cx="1391920" cy="612775"/>
            </a:xfrm>
            <a:custGeom>
              <a:avLst/>
              <a:gdLst/>
              <a:ahLst/>
              <a:cxnLst/>
              <a:rect l="l" t="t" r="r" b="b"/>
              <a:pathLst>
                <a:path w="1391920" h="612775" extrusionOk="0">
                  <a:moveTo>
                    <a:pt x="1000125" y="0"/>
                  </a:moveTo>
                  <a:lnTo>
                    <a:pt x="391339" y="0"/>
                  </a:lnTo>
                  <a:lnTo>
                    <a:pt x="374411" y="2006"/>
                  </a:lnTo>
                  <a:lnTo>
                    <a:pt x="360588" y="7477"/>
                  </a:lnTo>
                  <a:lnTo>
                    <a:pt x="351268" y="15591"/>
                  </a:lnTo>
                  <a:lnTo>
                    <a:pt x="347850" y="25527"/>
                  </a:lnTo>
                  <a:lnTo>
                    <a:pt x="347850" y="102108"/>
                  </a:lnTo>
                  <a:lnTo>
                    <a:pt x="0" y="102108"/>
                  </a:lnTo>
                  <a:lnTo>
                    <a:pt x="173925" y="357378"/>
                  </a:lnTo>
                  <a:lnTo>
                    <a:pt x="0" y="612648"/>
                  </a:lnTo>
                  <a:lnTo>
                    <a:pt x="478282" y="612648"/>
                  </a:lnTo>
                  <a:lnTo>
                    <a:pt x="495194" y="610641"/>
                  </a:lnTo>
                  <a:lnTo>
                    <a:pt x="509000" y="605170"/>
                  </a:lnTo>
                  <a:lnTo>
                    <a:pt x="518304" y="597056"/>
                  </a:lnTo>
                  <a:lnTo>
                    <a:pt x="521716" y="587121"/>
                  </a:lnTo>
                  <a:lnTo>
                    <a:pt x="518304" y="577185"/>
                  </a:lnTo>
                  <a:lnTo>
                    <a:pt x="509000" y="569071"/>
                  </a:lnTo>
                  <a:lnTo>
                    <a:pt x="495194" y="563600"/>
                  </a:lnTo>
                  <a:lnTo>
                    <a:pt x="478282" y="561594"/>
                  </a:lnTo>
                  <a:lnTo>
                    <a:pt x="391339" y="561594"/>
                  </a:lnTo>
                  <a:lnTo>
                    <a:pt x="374411" y="559587"/>
                  </a:lnTo>
                  <a:lnTo>
                    <a:pt x="360588" y="554116"/>
                  </a:lnTo>
                  <a:lnTo>
                    <a:pt x="351268" y="546002"/>
                  </a:lnTo>
                  <a:lnTo>
                    <a:pt x="347850" y="536067"/>
                  </a:lnTo>
                  <a:lnTo>
                    <a:pt x="351268" y="526131"/>
                  </a:lnTo>
                  <a:lnTo>
                    <a:pt x="360588" y="518017"/>
                  </a:lnTo>
                  <a:lnTo>
                    <a:pt x="374411" y="512546"/>
                  </a:lnTo>
                  <a:lnTo>
                    <a:pt x="391339" y="510540"/>
                  </a:lnTo>
                  <a:lnTo>
                    <a:pt x="1000125" y="510540"/>
                  </a:lnTo>
                  <a:lnTo>
                    <a:pt x="1017037" y="512546"/>
                  </a:lnTo>
                  <a:lnTo>
                    <a:pt x="1030843" y="518017"/>
                  </a:lnTo>
                  <a:lnTo>
                    <a:pt x="1040147" y="526131"/>
                  </a:lnTo>
                  <a:lnTo>
                    <a:pt x="1043559" y="536067"/>
                  </a:lnTo>
                  <a:lnTo>
                    <a:pt x="1040147" y="546002"/>
                  </a:lnTo>
                  <a:lnTo>
                    <a:pt x="1030843" y="554116"/>
                  </a:lnTo>
                  <a:lnTo>
                    <a:pt x="1017037" y="559587"/>
                  </a:lnTo>
                  <a:lnTo>
                    <a:pt x="1000125" y="561594"/>
                  </a:lnTo>
                  <a:lnTo>
                    <a:pt x="913130" y="561594"/>
                  </a:lnTo>
                  <a:lnTo>
                    <a:pt x="896197" y="563600"/>
                  </a:lnTo>
                  <a:lnTo>
                    <a:pt x="882348" y="569071"/>
                  </a:lnTo>
                  <a:lnTo>
                    <a:pt x="872999" y="577185"/>
                  </a:lnTo>
                  <a:lnTo>
                    <a:pt x="869569" y="587121"/>
                  </a:lnTo>
                  <a:lnTo>
                    <a:pt x="872999" y="597056"/>
                  </a:lnTo>
                  <a:lnTo>
                    <a:pt x="882348" y="605170"/>
                  </a:lnTo>
                  <a:lnTo>
                    <a:pt x="896197" y="610641"/>
                  </a:lnTo>
                  <a:lnTo>
                    <a:pt x="913130" y="612648"/>
                  </a:lnTo>
                  <a:lnTo>
                    <a:pt x="1391412" y="612648"/>
                  </a:lnTo>
                  <a:lnTo>
                    <a:pt x="1217422" y="357378"/>
                  </a:lnTo>
                  <a:lnTo>
                    <a:pt x="1391412" y="102108"/>
                  </a:lnTo>
                  <a:lnTo>
                    <a:pt x="1043559" y="102108"/>
                  </a:lnTo>
                  <a:lnTo>
                    <a:pt x="1043559" y="25527"/>
                  </a:lnTo>
                  <a:lnTo>
                    <a:pt x="1040147" y="15591"/>
                  </a:lnTo>
                  <a:lnTo>
                    <a:pt x="1030843" y="7477"/>
                  </a:lnTo>
                  <a:lnTo>
                    <a:pt x="1017037" y="2006"/>
                  </a:lnTo>
                  <a:lnTo>
                    <a:pt x="1000125" y="0"/>
                  </a:lnTo>
                  <a:close/>
                </a:path>
              </a:pathLst>
            </a:custGeom>
            <a:solidFill>
              <a:srgbClr val="C55A1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95" name="Google Shape;295;p35"/>
            <p:cNvSpPr/>
            <p:nvPr/>
          </p:nvSpPr>
          <p:spPr>
            <a:xfrm>
              <a:off x="1170810" y="1732787"/>
              <a:ext cx="695960" cy="76835"/>
            </a:xfrm>
            <a:custGeom>
              <a:avLst/>
              <a:gdLst/>
              <a:ahLst/>
              <a:cxnLst/>
              <a:rect l="l" t="t" r="r" b="b"/>
              <a:pathLst>
                <a:path w="695960" h="76835" extrusionOk="0">
                  <a:moveTo>
                    <a:pt x="173865" y="0"/>
                  </a:moveTo>
                  <a:lnTo>
                    <a:pt x="43488" y="0"/>
                  </a:lnTo>
                  <a:lnTo>
                    <a:pt x="26561" y="2006"/>
                  </a:lnTo>
                  <a:lnTo>
                    <a:pt x="12737" y="7477"/>
                  </a:lnTo>
                  <a:lnTo>
                    <a:pt x="3417" y="15591"/>
                  </a:lnTo>
                  <a:lnTo>
                    <a:pt x="0" y="25527"/>
                  </a:lnTo>
                  <a:lnTo>
                    <a:pt x="3417" y="35462"/>
                  </a:lnTo>
                  <a:lnTo>
                    <a:pt x="12737" y="43576"/>
                  </a:lnTo>
                  <a:lnTo>
                    <a:pt x="26561" y="49047"/>
                  </a:lnTo>
                  <a:lnTo>
                    <a:pt x="43488" y="51054"/>
                  </a:lnTo>
                  <a:lnTo>
                    <a:pt x="130431" y="51054"/>
                  </a:lnTo>
                  <a:lnTo>
                    <a:pt x="147344" y="53060"/>
                  </a:lnTo>
                  <a:lnTo>
                    <a:pt x="161149" y="58531"/>
                  </a:lnTo>
                  <a:lnTo>
                    <a:pt x="170454" y="66645"/>
                  </a:lnTo>
                  <a:lnTo>
                    <a:pt x="173865" y="76581"/>
                  </a:lnTo>
                  <a:lnTo>
                    <a:pt x="173865" y="0"/>
                  </a:lnTo>
                  <a:close/>
                </a:path>
                <a:path w="695960" h="76835" extrusionOk="0">
                  <a:moveTo>
                    <a:pt x="652274" y="0"/>
                  </a:moveTo>
                  <a:lnTo>
                    <a:pt x="521718" y="0"/>
                  </a:lnTo>
                  <a:lnTo>
                    <a:pt x="521718" y="76581"/>
                  </a:lnTo>
                  <a:lnTo>
                    <a:pt x="525149" y="66645"/>
                  </a:lnTo>
                  <a:lnTo>
                    <a:pt x="534497" y="58531"/>
                  </a:lnTo>
                  <a:lnTo>
                    <a:pt x="548346" y="53060"/>
                  </a:lnTo>
                  <a:lnTo>
                    <a:pt x="565279" y="51054"/>
                  </a:lnTo>
                  <a:lnTo>
                    <a:pt x="652274" y="51054"/>
                  </a:lnTo>
                  <a:lnTo>
                    <a:pt x="669187" y="49047"/>
                  </a:lnTo>
                  <a:lnTo>
                    <a:pt x="682992" y="43576"/>
                  </a:lnTo>
                  <a:lnTo>
                    <a:pt x="692297" y="35462"/>
                  </a:lnTo>
                  <a:lnTo>
                    <a:pt x="695708" y="25527"/>
                  </a:lnTo>
                  <a:lnTo>
                    <a:pt x="692297" y="15591"/>
                  </a:lnTo>
                  <a:lnTo>
                    <a:pt x="682992" y="7477"/>
                  </a:lnTo>
                  <a:lnTo>
                    <a:pt x="669187" y="2006"/>
                  </a:lnTo>
                  <a:lnTo>
                    <a:pt x="652274" y="0"/>
                  </a:lnTo>
                  <a:close/>
                </a:path>
              </a:pathLst>
            </a:custGeom>
            <a:solidFill>
              <a:srgbClr val="9D470D"/>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96" name="Google Shape;296;p35"/>
            <p:cNvSpPr/>
            <p:nvPr/>
          </p:nvSpPr>
          <p:spPr>
            <a:xfrm>
              <a:off x="822960" y="1222247"/>
              <a:ext cx="1391920" cy="612775"/>
            </a:xfrm>
            <a:custGeom>
              <a:avLst/>
              <a:gdLst/>
              <a:ahLst/>
              <a:cxnLst/>
              <a:rect l="l" t="t" r="r" b="b"/>
              <a:pathLst>
                <a:path w="1391920" h="612775" extrusionOk="0">
                  <a:moveTo>
                    <a:pt x="0" y="612648"/>
                  </a:moveTo>
                  <a:lnTo>
                    <a:pt x="173925" y="357378"/>
                  </a:lnTo>
                  <a:lnTo>
                    <a:pt x="0" y="102108"/>
                  </a:lnTo>
                  <a:lnTo>
                    <a:pt x="347850" y="102108"/>
                  </a:lnTo>
                  <a:lnTo>
                    <a:pt x="347850" y="25527"/>
                  </a:lnTo>
                  <a:lnTo>
                    <a:pt x="351268" y="15591"/>
                  </a:lnTo>
                  <a:lnTo>
                    <a:pt x="360588" y="7477"/>
                  </a:lnTo>
                  <a:lnTo>
                    <a:pt x="374411" y="2006"/>
                  </a:lnTo>
                  <a:lnTo>
                    <a:pt x="391339" y="0"/>
                  </a:lnTo>
                  <a:lnTo>
                    <a:pt x="1000125" y="0"/>
                  </a:lnTo>
                  <a:lnTo>
                    <a:pt x="1017037" y="2006"/>
                  </a:lnTo>
                  <a:lnTo>
                    <a:pt x="1030843" y="7477"/>
                  </a:lnTo>
                  <a:lnTo>
                    <a:pt x="1040147" y="15591"/>
                  </a:lnTo>
                  <a:lnTo>
                    <a:pt x="1043559" y="25527"/>
                  </a:lnTo>
                  <a:lnTo>
                    <a:pt x="1043559" y="102108"/>
                  </a:lnTo>
                  <a:lnTo>
                    <a:pt x="1391412" y="102108"/>
                  </a:lnTo>
                  <a:lnTo>
                    <a:pt x="1217422" y="357378"/>
                  </a:lnTo>
                  <a:lnTo>
                    <a:pt x="1391412" y="612648"/>
                  </a:lnTo>
                  <a:lnTo>
                    <a:pt x="913130" y="612648"/>
                  </a:lnTo>
                  <a:lnTo>
                    <a:pt x="896197" y="610641"/>
                  </a:lnTo>
                  <a:lnTo>
                    <a:pt x="882348" y="605170"/>
                  </a:lnTo>
                  <a:lnTo>
                    <a:pt x="872999" y="597056"/>
                  </a:lnTo>
                  <a:lnTo>
                    <a:pt x="869569" y="587121"/>
                  </a:lnTo>
                  <a:lnTo>
                    <a:pt x="872999" y="577185"/>
                  </a:lnTo>
                  <a:lnTo>
                    <a:pt x="882348" y="569071"/>
                  </a:lnTo>
                  <a:lnTo>
                    <a:pt x="896197" y="563600"/>
                  </a:lnTo>
                  <a:lnTo>
                    <a:pt x="913130" y="561594"/>
                  </a:lnTo>
                  <a:lnTo>
                    <a:pt x="1000125" y="561594"/>
                  </a:lnTo>
                  <a:lnTo>
                    <a:pt x="1017037" y="559587"/>
                  </a:lnTo>
                  <a:lnTo>
                    <a:pt x="1030843" y="554116"/>
                  </a:lnTo>
                  <a:lnTo>
                    <a:pt x="1040147" y="546002"/>
                  </a:lnTo>
                  <a:lnTo>
                    <a:pt x="1043559" y="536067"/>
                  </a:lnTo>
                  <a:lnTo>
                    <a:pt x="1040147" y="526131"/>
                  </a:lnTo>
                  <a:lnTo>
                    <a:pt x="1030843" y="518017"/>
                  </a:lnTo>
                  <a:lnTo>
                    <a:pt x="1017037" y="512546"/>
                  </a:lnTo>
                  <a:lnTo>
                    <a:pt x="1000125" y="510540"/>
                  </a:lnTo>
                  <a:lnTo>
                    <a:pt x="391339" y="510540"/>
                  </a:lnTo>
                  <a:lnTo>
                    <a:pt x="374411" y="512546"/>
                  </a:lnTo>
                  <a:lnTo>
                    <a:pt x="360588" y="518017"/>
                  </a:lnTo>
                  <a:lnTo>
                    <a:pt x="351268" y="526131"/>
                  </a:lnTo>
                  <a:lnTo>
                    <a:pt x="347850" y="536067"/>
                  </a:lnTo>
                  <a:lnTo>
                    <a:pt x="351268" y="546002"/>
                  </a:lnTo>
                  <a:lnTo>
                    <a:pt x="360588" y="554116"/>
                  </a:lnTo>
                  <a:lnTo>
                    <a:pt x="374411" y="559587"/>
                  </a:lnTo>
                  <a:lnTo>
                    <a:pt x="391339" y="561594"/>
                  </a:lnTo>
                  <a:lnTo>
                    <a:pt x="478282" y="561594"/>
                  </a:lnTo>
                  <a:lnTo>
                    <a:pt x="495194" y="563600"/>
                  </a:lnTo>
                  <a:lnTo>
                    <a:pt x="509000" y="569071"/>
                  </a:lnTo>
                  <a:lnTo>
                    <a:pt x="518304" y="577185"/>
                  </a:lnTo>
                  <a:lnTo>
                    <a:pt x="521716" y="587121"/>
                  </a:lnTo>
                  <a:lnTo>
                    <a:pt x="518304" y="597056"/>
                  </a:lnTo>
                  <a:lnTo>
                    <a:pt x="509000" y="605170"/>
                  </a:lnTo>
                  <a:lnTo>
                    <a:pt x="495194" y="610641"/>
                  </a:lnTo>
                  <a:lnTo>
                    <a:pt x="478282" y="612648"/>
                  </a:lnTo>
                  <a:lnTo>
                    <a:pt x="0" y="612648"/>
                  </a:lnTo>
                  <a:close/>
                </a:path>
                <a:path w="1391920" h="612775" extrusionOk="0">
                  <a:moveTo>
                    <a:pt x="521716" y="510540"/>
                  </a:moveTo>
                  <a:lnTo>
                    <a:pt x="521716" y="587121"/>
                  </a:lnTo>
                </a:path>
                <a:path w="1391920" h="612775" extrusionOk="0">
                  <a:moveTo>
                    <a:pt x="869569" y="587121"/>
                  </a:moveTo>
                  <a:lnTo>
                    <a:pt x="869569" y="510540"/>
                  </a:lnTo>
                </a:path>
                <a:path w="1391920" h="612775" extrusionOk="0">
                  <a:moveTo>
                    <a:pt x="347850" y="536067"/>
                  </a:moveTo>
                  <a:lnTo>
                    <a:pt x="347850" y="102108"/>
                  </a:lnTo>
                </a:path>
                <a:path w="1391920" h="612775" extrusionOk="0">
                  <a:moveTo>
                    <a:pt x="1043559" y="102108"/>
                  </a:moveTo>
                  <a:lnTo>
                    <a:pt x="1043559" y="536067"/>
                  </a:lnTo>
                </a:path>
              </a:pathLst>
            </a:custGeom>
            <a:noFill/>
            <a:ln w="12700" cap="flat" cmpd="sng">
              <a:solidFill>
                <a:srgbClr val="162C5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97" name="Google Shape;297;p35"/>
            <p:cNvSpPr/>
            <p:nvPr/>
          </p:nvSpPr>
          <p:spPr>
            <a:xfrm>
              <a:off x="763" y="1223009"/>
              <a:ext cx="2493010" cy="0"/>
            </a:xfrm>
            <a:custGeom>
              <a:avLst/>
              <a:gdLst/>
              <a:ahLst/>
              <a:cxnLst/>
              <a:rect l="l" t="t" r="r" b="b"/>
              <a:pathLst>
                <a:path w="2493010" h="120000" extrusionOk="0">
                  <a:moveTo>
                    <a:pt x="0" y="0"/>
                  </a:moveTo>
                  <a:lnTo>
                    <a:pt x="2492500" y="0"/>
                  </a:lnTo>
                </a:path>
              </a:pathLst>
            </a:custGeom>
            <a:noFill/>
            <a:ln w="28575"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sp>
        <p:nvSpPr>
          <p:cNvPr id="298" name="Google Shape;298;p35"/>
          <p:cNvSpPr/>
          <p:nvPr/>
        </p:nvSpPr>
        <p:spPr>
          <a:xfrm>
            <a:off x="6469379" y="1223009"/>
            <a:ext cx="4504690" cy="0"/>
          </a:xfrm>
          <a:custGeom>
            <a:avLst/>
            <a:gdLst/>
            <a:ahLst/>
            <a:cxnLst/>
            <a:rect l="l" t="t" r="r" b="b"/>
            <a:pathLst>
              <a:path w="4504690" h="120000" extrusionOk="0">
                <a:moveTo>
                  <a:pt x="0" y="0"/>
                </a:moveTo>
                <a:lnTo>
                  <a:pt x="4504182" y="0"/>
                </a:lnTo>
              </a:path>
            </a:pathLst>
          </a:custGeom>
          <a:noFill/>
          <a:ln w="28575" cap="flat" cmpd="sng">
            <a:solidFill>
              <a:srgbClr val="FFC0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299" name="Google Shape;299;p35"/>
          <p:cNvSpPr txBox="1">
            <a:spLocks noGrp="1"/>
          </p:cNvSpPr>
          <p:nvPr>
            <p:ph type="title"/>
          </p:nvPr>
        </p:nvSpPr>
        <p:spPr>
          <a:xfrm>
            <a:off x="230530" y="-117498"/>
            <a:ext cx="8350250" cy="1489075"/>
          </a:xfrm>
          <a:prstGeom prst="rect">
            <a:avLst/>
          </a:prstGeom>
          <a:noFill/>
          <a:ln>
            <a:noFill/>
          </a:ln>
        </p:spPr>
        <p:txBody>
          <a:bodyPr spcFirstLastPara="1" wrap="square" lIns="0" tIns="956950" rIns="0" bIns="0" anchor="t" anchorCtr="0">
            <a:spAutoFit/>
          </a:bodyPr>
          <a:lstStyle/>
          <a:p>
            <a:pPr marL="2353945" lvl="0" indent="0" algn="l" rtl="0">
              <a:lnSpc>
                <a:spcPct val="100000"/>
              </a:lnSpc>
              <a:spcBef>
                <a:spcPts val="0"/>
              </a:spcBef>
              <a:spcAft>
                <a:spcPts val="0"/>
              </a:spcAft>
              <a:buNone/>
            </a:pPr>
            <a:r>
              <a:rPr lang="en-US"/>
              <a:t>Group’s member</a:t>
            </a:r>
            <a:endParaRPr/>
          </a:p>
        </p:txBody>
      </p:sp>
      <p:grpSp>
        <p:nvGrpSpPr>
          <p:cNvPr id="300" name="Google Shape;300;p35"/>
          <p:cNvGrpSpPr/>
          <p:nvPr/>
        </p:nvGrpSpPr>
        <p:grpSpPr>
          <a:xfrm>
            <a:off x="1071374" y="775715"/>
            <a:ext cx="894715" cy="894715"/>
            <a:chOff x="1071374" y="775715"/>
            <a:chExt cx="894715" cy="894715"/>
          </a:xfrm>
        </p:grpSpPr>
        <p:sp>
          <p:nvSpPr>
            <p:cNvPr id="301" name="Google Shape;301;p35"/>
            <p:cNvSpPr/>
            <p:nvPr/>
          </p:nvSpPr>
          <p:spPr>
            <a:xfrm>
              <a:off x="1071374" y="775715"/>
              <a:ext cx="894715" cy="894715"/>
            </a:xfrm>
            <a:custGeom>
              <a:avLst/>
              <a:gdLst/>
              <a:ahLst/>
              <a:cxnLst/>
              <a:rect l="l" t="t" r="r" b="b"/>
              <a:pathLst>
                <a:path w="894714" h="894714" extrusionOk="0">
                  <a:moveTo>
                    <a:pt x="447291" y="0"/>
                  </a:moveTo>
                  <a:lnTo>
                    <a:pt x="398557" y="2624"/>
                  </a:lnTo>
                  <a:lnTo>
                    <a:pt x="351342" y="10317"/>
                  </a:lnTo>
                  <a:lnTo>
                    <a:pt x="305919" y="22805"/>
                  </a:lnTo>
                  <a:lnTo>
                    <a:pt x="262561" y="39814"/>
                  </a:lnTo>
                  <a:lnTo>
                    <a:pt x="221542" y="61072"/>
                  </a:lnTo>
                  <a:lnTo>
                    <a:pt x="183134" y="86307"/>
                  </a:lnTo>
                  <a:lnTo>
                    <a:pt x="147610" y="115244"/>
                  </a:lnTo>
                  <a:lnTo>
                    <a:pt x="115243" y="147611"/>
                  </a:lnTo>
                  <a:lnTo>
                    <a:pt x="86306" y="183136"/>
                  </a:lnTo>
                  <a:lnTo>
                    <a:pt x="61072" y="221544"/>
                  </a:lnTo>
                  <a:lnTo>
                    <a:pt x="39814" y="262563"/>
                  </a:lnTo>
                  <a:lnTo>
                    <a:pt x="22804" y="305921"/>
                  </a:lnTo>
                  <a:lnTo>
                    <a:pt x="10317" y="351344"/>
                  </a:lnTo>
                  <a:lnTo>
                    <a:pt x="2624" y="398559"/>
                  </a:lnTo>
                  <a:lnTo>
                    <a:pt x="0" y="447294"/>
                  </a:lnTo>
                  <a:lnTo>
                    <a:pt x="2624" y="496028"/>
                  </a:lnTo>
                  <a:lnTo>
                    <a:pt x="10317" y="543243"/>
                  </a:lnTo>
                  <a:lnTo>
                    <a:pt x="22804" y="588666"/>
                  </a:lnTo>
                  <a:lnTo>
                    <a:pt x="39814" y="632024"/>
                  </a:lnTo>
                  <a:lnTo>
                    <a:pt x="61072" y="673043"/>
                  </a:lnTo>
                  <a:lnTo>
                    <a:pt x="86306" y="711451"/>
                  </a:lnTo>
                  <a:lnTo>
                    <a:pt x="115243" y="746976"/>
                  </a:lnTo>
                  <a:lnTo>
                    <a:pt x="147610" y="779343"/>
                  </a:lnTo>
                  <a:lnTo>
                    <a:pt x="183134" y="808280"/>
                  </a:lnTo>
                  <a:lnTo>
                    <a:pt x="221542" y="833515"/>
                  </a:lnTo>
                  <a:lnTo>
                    <a:pt x="262561" y="854773"/>
                  </a:lnTo>
                  <a:lnTo>
                    <a:pt x="305919" y="871782"/>
                  </a:lnTo>
                  <a:lnTo>
                    <a:pt x="351342" y="884270"/>
                  </a:lnTo>
                  <a:lnTo>
                    <a:pt x="398557" y="891963"/>
                  </a:lnTo>
                  <a:lnTo>
                    <a:pt x="447291" y="894588"/>
                  </a:lnTo>
                  <a:lnTo>
                    <a:pt x="496025" y="891963"/>
                  </a:lnTo>
                  <a:lnTo>
                    <a:pt x="543240" y="884270"/>
                  </a:lnTo>
                  <a:lnTo>
                    <a:pt x="588663" y="871782"/>
                  </a:lnTo>
                  <a:lnTo>
                    <a:pt x="632021" y="854773"/>
                  </a:lnTo>
                  <a:lnTo>
                    <a:pt x="673041" y="833515"/>
                  </a:lnTo>
                  <a:lnTo>
                    <a:pt x="711449" y="808280"/>
                  </a:lnTo>
                  <a:lnTo>
                    <a:pt x="746973" y="779343"/>
                  </a:lnTo>
                  <a:lnTo>
                    <a:pt x="779341" y="746976"/>
                  </a:lnTo>
                  <a:lnTo>
                    <a:pt x="808278" y="711451"/>
                  </a:lnTo>
                  <a:lnTo>
                    <a:pt x="833512" y="673043"/>
                  </a:lnTo>
                  <a:lnTo>
                    <a:pt x="854770" y="632024"/>
                  </a:lnTo>
                  <a:lnTo>
                    <a:pt x="871780" y="588666"/>
                  </a:lnTo>
                  <a:lnTo>
                    <a:pt x="884267" y="543243"/>
                  </a:lnTo>
                  <a:lnTo>
                    <a:pt x="891960" y="496028"/>
                  </a:lnTo>
                  <a:lnTo>
                    <a:pt x="894585" y="447294"/>
                  </a:lnTo>
                  <a:lnTo>
                    <a:pt x="891960" y="398559"/>
                  </a:lnTo>
                  <a:lnTo>
                    <a:pt x="884267" y="351344"/>
                  </a:lnTo>
                  <a:lnTo>
                    <a:pt x="871780" y="305921"/>
                  </a:lnTo>
                  <a:lnTo>
                    <a:pt x="854770" y="262563"/>
                  </a:lnTo>
                  <a:lnTo>
                    <a:pt x="833512" y="221544"/>
                  </a:lnTo>
                  <a:lnTo>
                    <a:pt x="808278" y="183136"/>
                  </a:lnTo>
                  <a:lnTo>
                    <a:pt x="779341" y="147611"/>
                  </a:lnTo>
                  <a:lnTo>
                    <a:pt x="746973" y="115244"/>
                  </a:lnTo>
                  <a:lnTo>
                    <a:pt x="711449" y="86307"/>
                  </a:lnTo>
                  <a:lnTo>
                    <a:pt x="673041" y="61072"/>
                  </a:lnTo>
                  <a:lnTo>
                    <a:pt x="632021" y="39814"/>
                  </a:lnTo>
                  <a:lnTo>
                    <a:pt x="588663" y="22805"/>
                  </a:lnTo>
                  <a:lnTo>
                    <a:pt x="543240" y="10317"/>
                  </a:lnTo>
                  <a:lnTo>
                    <a:pt x="496025" y="2624"/>
                  </a:lnTo>
                  <a:lnTo>
                    <a:pt x="447291"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02" name="Google Shape;302;p35"/>
            <p:cNvSpPr/>
            <p:nvPr/>
          </p:nvSpPr>
          <p:spPr>
            <a:xfrm>
              <a:off x="1071374" y="775715"/>
              <a:ext cx="894715" cy="894715"/>
            </a:xfrm>
            <a:custGeom>
              <a:avLst/>
              <a:gdLst/>
              <a:ahLst/>
              <a:cxnLst/>
              <a:rect l="l" t="t" r="r" b="b"/>
              <a:pathLst>
                <a:path w="894714" h="894714" extrusionOk="0">
                  <a:moveTo>
                    <a:pt x="0" y="447294"/>
                  </a:moveTo>
                  <a:lnTo>
                    <a:pt x="2624" y="398559"/>
                  </a:lnTo>
                  <a:lnTo>
                    <a:pt x="10317" y="351344"/>
                  </a:lnTo>
                  <a:lnTo>
                    <a:pt x="22804" y="305921"/>
                  </a:lnTo>
                  <a:lnTo>
                    <a:pt x="39814" y="262563"/>
                  </a:lnTo>
                  <a:lnTo>
                    <a:pt x="61072" y="221544"/>
                  </a:lnTo>
                  <a:lnTo>
                    <a:pt x="86306" y="183136"/>
                  </a:lnTo>
                  <a:lnTo>
                    <a:pt x="115243" y="147611"/>
                  </a:lnTo>
                  <a:lnTo>
                    <a:pt x="147610" y="115244"/>
                  </a:lnTo>
                  <a:lnTo>
                    <a:pt x="183134" y="86307"/>
                  </a:lnTo>
                  <a:lnTo>
                    <a:pt x="221542" y="61072"/>
                  </a:lnTo>
                  <a:lnTo>
                    <a:pt x="262561" y="39814"/>
                  </a:lnTo>
                  <a:lnTo>
                    <a:pt x="305919" y="22805"/>
                  </a:lnTo>
                  <a:lnTo>
                    <a:pt x="351342" y="10317"/>
                  </a:lnTo>
                  <a:lnTo>
                    <a:pt x="398557" y="2624"/>
                  </a:lnTo>
                  <a:lnTo>
                    <a:pt x="447291" y="0"/>
                  </a:lnTo>
                  <a:lnTo>
                    <a:pt x="496025" y="2624"/>
                  </a:lnTo>
                  <a:lnTo>
                    <a:pt x="543240" y="10317"/>
                  </a:lnTo>
                  <a:lnTo>
                    <a:pt x="588663" y="22805"/>
                  </a:lnTo>
                  <a:lnTo>
                    <a:pt x="632021" y="39814"/>
                  </a:lnTo>
                  <a:lnTo>
                    <a:pt x="673041" y="61072"/>
                  </a:lnTo>
                  <a:lnTo>
                    <a:pt x="711449" y="86307"/>
                  </a:lnTo>
                  <a:lnTo>
                    <a:pt x="746973" y="115244"/>
                  </a:lnTo>
                  <a:lnTo>
                    <a:pt x="779341" y="147611"/>
                  </a:lnTo>
                  <a:lnTo>
                    <a:pt x="808278" y="183136"/>
                  </a:lnTo>
                  <a:lnTo>
                    <a:pt x="833512" y="221544"/>
                  </a:lnTo>
                  <a:lnTo>
                    <a:pt x="854770" y="262563"/>
                  </a:lnTo>
                  <a:lnTo>
                    <a:pt x="871780" y="305921"/>
                  </a:lnTo>
                  <a:lnTo>
                    <a:pt x="884267" y="351344"/>
                  </a:lnTo>
                  <a:lnTo>
                    <a:pt x="891960" y="398559"/>
                  </a:lnTo>
                  <a:lnTo>
                    <a:pt x="894585" y="447294"/>
                  </a:lnTo>
                  <a:lnTo>
                    <a:pt x="891960" y="496028"/>
                  </a:lnTo>
                  <a:lnTo>
                    <a:pt x="884267" y="543243"/>
                  </a:lnTo>
                  <a:lnTo>
                    <a:pt x="871780" y="588666"/>
                  </a:lnTo>
                  <a:lnTo>
                    <a:pt x="854770" y="632024"/>
                  </a:lnTo>
                  <a:lnTo>
                    <a:pt x="833512" y="673043"/>
                  </a:lnTo>
                  <a:lnTo>
                    <a:pt x="808278" y="711451"/>
                  </a:lnTo>
                  <a:lnTo>
                    <a:pt x="779341" y="746976"/>
                  </a:lnTo>
                  <a:lnTo>
                    <a:pt x="746973" y="779343"/>
                  </a:lnTo>
                  <a:lnTo>
                    <a:pt x="711449" y="808280"/>
                  </a:lnTo>
                  <a:lnTo>
                    <a:pt x="673041" y="833515"/>
                  </a:lnTo>
                  <a:lnTo>
                    <a:pt x="632021" y="854773"/>
                  </a:lnTo>
                  <a:lnTo>
                    <a:pt x="588663" y="871782"/>
                  </a:lnTo>
                  <a:lnTo>
                    <a:pt x="543240" y="884270"/>
                  </a:lnTo>
                  <a:lnTo>
                    <a:pt x="496025" y="891963"/>
                  </a:lnTo>
                  <a:lnTo>
                    <a:pt x="447291" y="894588"/>
                  </a:lnTo>
                  <a:lnTo>
                    <a:pt x="398557" y="891963"/>
                  </a:lnTo>
                  <a:lnTo>
                    <a:pt x="351342" y="884270"/>
                  </a:lnTo>
                  <a:lnTo>
                    <a:pt x="305919" y="871782"/>
                  </a:lnTo>
                  <a:lnTo>
                    <a:pt x="262561" y="854773"/>
                  </a:lnTo>
                  <a:lnTo>
                    <a:pt x="221542" y="833515"/>
                  </a:lnTo>
                  <a:lnTo>
                    <a:pt x="183134" y="808280"/>
                  </a:lnTo>
                  <a:lnTo>
                    <a:pt x="147610" y="779343"/>
                  </a:lnTo>
                  <a:lnTo>
                    <a:pt x="115243" y="746976"/>
                  </a:lnTo>
                  <a:lnTo>
                    <a:pt x="86306" y="711451"/>
                  </a:lnTo>
                  <a:lnTo>
                    <a:pt x="61072" y="673043"/>
                  </a:lnTo>
                  <a:lnTo>
                    <a:pt x="39814" y="632024"/>
                  </a:lnTo>
                  <a:lnTo>
                    <a:pt x="22804" y="588666"/>
                  </a:lnTo>
                  <a:lnTo>
                    <a:pt x="10317" y="543243"/>
                  </a:lnTo>
                  <a:lnTo>
                    <a:pt x="2624" y="496028"/>
                  </a:lnTo>
                  <a:lnTo>
                    <a:pt x="0" y="447294"/>
                  </a:lnTo>
                  <a:close/>
                </a:path>
              </a:pathLst>
            </a:custGeom>
            <a:noFill/>
            <a:ln w="12700" cap="flat" cmpd="sng">
              <a:solidFill>
                <a:srgbClr val="162C5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03" name="Google Shape;303;p35"/>
            <p:cNvSpPr/>
            <p:nvPr/>
          </p:nvSpPr>
          <p:spPr>
            <a:xfrm>
              <a:off x="1263269" y="1044930"/>
              <a:ext cx="511809" cy="424815"/>
            </a:xfrm>
            <a:custGeom>
              <a:avLst/>
              <a:gdLst/>
              <a:ahLst/>
              <a:cxnLst/>
              <a:rect l="l" t="t" r="r" b="b"/>
              <a:pathLst>
                <a:path w="511810" h="424815" extrusionOk="0">
                  <a:moveTo>
                    <a:pt x="104508" y="30391"/>
                  </a:moveTo>
                  <a:lnTo>
                    <a:pt x="102120" y="18567"/>
                  </a:lnTo>
                  <a:lnTo>
                    <a:pt x="95605" y="8902"/>
                  </a:lnTo>
                  <a:lnTo>
                    <a:pt x="85953" y="2400"/>
                  </a:lnTo>
                  <a:lnTo>
                    <a:pt x="74142" y="0"/>
                  </a:lnTo>
                  <a:lnTo>
                    <a:pt x="62306" y="2400"/>
                  </a:lnTo>
                  <a:lnTo>
                    <a:pt x="52654" y="8902"/>
                  </a:lnTo>
                  <a:lnTo>
                    <a:pt x="46139" y="18567"/>
                  </a:lnTo>
                  <a:lnTo>
                    <a:pt x="43764" y="30391"/>
                  </a:lnTo>
                  <a:lnTo>
                    <a:pt x="46139" y="42227"/>
                  </a:lnTo>
                  <a:lnTo>
                    <a:pt x="52654" y="51879"/>
                  </a:lnTo>
                  <a:lnTo>
                    <a:pt x="62306" y="58394"/>
                  </a:lnTo>
                  <a:lnTo>
                    <a:pt x="74142" y="60782"/>
                  </a:lnTo>
                  <a:lnTo>
                    <a:pt x="85953" y="58394"/>
                  </a:lnTo>
                  <a:lnTo>
                    <a:pt x="95605" y="51879"/>
                  </a:lnTo>
                  <a:lnTo>
                    <a:pt x="102120" y="42227"/>
                  </a:lnTo>
                  <a:lnTo>
                    <a:pt x="104508" y="30391"/>
                  </a:lnTo>
                  <a:close/>
                </a:path>
                <a:path w="511810" h="424815" extrusionOk="0">
                  <a:moveTo>
                    <a:pt x="225755" y="30391"/>
                  </a:moveTo>
                  <a:lnTo>
                    <a:pt x="223367" y="18567"/>
                  </a:lnTo>
                  <a:lnTo>
                    <a:pt x="216852" y="8902"/>
                  </a:lnTo>
                  <a:lnTo>
                    <a:pt x="207200" y="2400"/>
                  </a:lnTo>
                  <a:lnTo>
                    <a:pt x="195389" y="0"/>
                  </a:lnTo>
                  <a:lnTo>
                    <a:pt x="183553" y="2400"/>
                  </a:lnTo>
                  <a:lnTo>
                    <a:pt x="173901" y="8902"/>
                  </a:lnTo>
                  <a:lnTo>
                    <a:pt x="167386" y="18567"/>
                  </a:lnTo>
                  <a:lnTo>
                    <a:pt x="165011" y="30391"/>
                  </a:lnTo>
                  <a:lnTo>
                    <a:pt x="167386" y="42227"/>
                  </a:lnTo>
                  <a:lnTo>
                    <a:pt x="173901" y="51879"/>
                  </a:lnTo>
                  <a:lnTo>
                    <a:pt x="183553" y="58394"/>
                  </a:lnTo>
                  <a:lnTo>
                    <a:pt x="195389" y="60782"/>
                  </a:lnTo>
                  <a:lnTo>
                    <a:pt x="207200" y="58394"/>
                  </a:lnTo>
                  <a:lnTo>
                    <a:pt x="216852" y="51879"/>
                  </a:lnTo>
                  <a:lnTo>
                    <a:pt x="223367" y="42227"/>
                  </a:lnTo>
                  <a:lnTo>
                    <a:pt x="225755" y="30391"/>
                  </a:lnTo>
                  <a:close/>
                </a:path>
                <a:path w="511810" h="424815" extrusionOk="0">
                  <a:moveTo>
                    <a:pt x="347421" y="30391"/>
                  </a:moveTo>
                  <a:lnTo>
                    <a:pt x="345033" y="18567"/>
                  </a:lnTo>
                  <a:lnTo>
                    <a:pt x="338518" y="8902"/>
                  </a:lnTo>
                  <a:lnTo>
                    <a:pt x="328866" y="2400"/>
                  </a:lnTo>
                  <a:lnTo>
                    <a:pt x="317030" y="0"/>
                  </a:lnTo>
                  <a:lnTo>
                    <a:pt x="305219" y="2400"/>
                  </a:lnTo>
                  <a:lnTo>
                    <a:pt x="295567" y="8902"/>
                  </a:lnTo>
                  <a:lnTo>
                    <a:pt x="289052" y="18567"/>
                  </a:lnTo>
                  <a:lnTo>
                    <a:pt x="286677" y="30391"/>
                  </a:lnTo>
                  <a:lnTo>
                    <a:pt x="289052" y="42227"/>
                  </a:lnTo>
                  <a:lnTo>
                    <a:pt x="295567" y="51879"/>
                  </a:lnTo>
                  <a:lnTo>
                    <a:pt x="305219" y="58394"/>
                  </a:lnTo>
                  <a:lnTo>
                    <a:pt x="317030" y="60782"/>
                  </a:lnTo>
                  <a:lnTo>
                    <a:pt x="328866" y="58394"/>
                  </a:lnTo>
                  <a:lnTo>
                    <a:pt x="338518" y="51879"/>
                  </a:lnTo>
                  <a:lnTo>
                    <a:pt x="345033" y="42227"/>
                  </a:lnTo>
                  <a:lnTo>
                    <a:pt x="347421" y="30391"/>
                  </a:lnTo>
                  <a:close/>
                </a:path>
                <a:path w="511810" h="424815" extrusionOk="0">
                  <a:moveTo>
                    <a:pt x="386715" y="166649"/>
                  </a:moveTo>
                  <a:lnTo>
                    <a:pt x="372884" y="104419"/>
                  </a:lnTo>
                  <a:lnTo>
                    <a:pt x="369836" y="90678"/>
                  </a:lnTo>
                  <a:lnTo>
                    <a:pt x="329285" y="67868"/>
                  </a:lnTo>
                  <a:lnTo>
                    <a:pt x="316928" y="66852"/>
                  </a:lnTo>
                  <a:lnTo>
                    <a:pt x="304558" y="67868"/>
                  </a:lnTo>
                  <a:lnTo>
                    <a:pt x="268147" y="83870"/>
                  </a:lnTo>
                  <a:lnTo>
                    <a:pt x="256374" y="126288"/>
                  </a:lnTo>
                  <a:lnTo>
                    <a:pt x="251472" y="104419"/>
                  </a:lnTo>
                  <a:lnTo>
                    <a:pt x="248412" y="90678"/>
                  </a:lnTo>
                  <a:lnTo>
                    <a:pt x="247853" y="87985"/>
                  </a:lnTo>
                  <a:lnTo>
                    <a:pt x="200914" y="67284"/>
                  </a:lnTo>
                  <a:lnTo>
                    <a:pt x="181864" y="68326"/>
                  </a:lnTo>
                  <a:lnTo>
                    <a:pt x="147027" y="83870"/>
                  </a:lnTo>
                  <a:lnTo>
                    <a:pt x="142900" y="90678"/>
                  </a:lnTo>
                  <a:lnTo>
                    <a:pt x="134886" y="125133"/>
                  </a:lnTo>
                  <a:lnTo>
                    <a:pt x="130035" y="103987"/>
                  </a:lnTo>
                  <a:lnTo>
                    <a:pt x="129882" y="103314"/>
                  </a:lnTo>
                  <a:lnTo>
                    <a:pt x="126365" y="87985"/>
                  </a:lnTo>
                  <a:lnTo>
                    <a:pt x="86321" y="67868"/>
                  </a:lnTo>
                  <a:lnTo>
                    <a:pt x="73952" y="66852"/>
                  </a:lnTo>
                  <a:lnTo>
                    <a:pt x="61582" y="67868"/>
                  </a:lnTo>
                  <a:lnTo>
                    <a:pt x="25184" y="83870"/>
                  </a:lnTo>
                  <a:lnTo>
                    <a:pt x="1727" y="178917"/>
                  </a:lnTo>
                  <a:lnTo>
                    <a:pt x="0" y="185724"/>
                  </a:lnTo>
                  <a:lnTo>
                    <a:pt x="4102" y="192633"/>
                  </a:lnTo>
                  <a:lnTo>
                    <a:pt x="11226" y="194449"/>
                  </a:lnTo>
                  <a:lnTo>
                    <a:pt x="12065" y="194538"/>
                  </a:lnTo>
                  <a:lnTo>
                    <a:pt x="12725" y="194538"/>
                  </a:lnTo>
                  <a:lnTo>
                    <a:pt x="13398" y="194475"/>
                  </a:lnTo>
                  <a:lnTo>
                    <a:pt x="19215" y="194614"/>
                  </a:lnTo>
                  <a:lnTo>
                    <a:pt x="19392" y="194475"/>
                  </a:lnTo>
                  <a:lnTo>
                    <a:pt x="24257" y="190652"/>
                  </a:lnTo>
                  <a:lnTo>
                    <a:pt x="24333" y="190487"/>
                  </a:lnTo>
                  <a:lnTo>
                    <a:pt x="25552" y="184937"/>
                  </a:lnTo>
                  <a:lnTo>
                    <a:pt x="43764" y="103314"/>
                  </a:lnTo>
                  <a:lnTo>
                    <a:pt x="43738" y="146532"/>
                  </a:lnTo>
                  <a:lnTo>
                    <a:pt x="25552" y="237020"/>
                  </a:lnTo>
                  <a:lnTo>
                    <a:pt x="43764" y="237020"/>
                  </a:lnTo>
                  <a:lnTo>
                    <a:pt x="43764" y="327520"/>
                  </a:lnTo>
                  <a:lnTo>
                    <a:pt x="68072" y="303212"/>
                  </a:lnTo>
                  <a:lnTo>
                    <a:pt x="68072" y="237020"/>
                  </a:lnTo>
                  <a:lnTo>
                    <a:pt x="80213" y="237020"/>
                  </a:lnTo>
                  <a:lnTo>
                    <a:pt x="80213" y="291058"/>
                  </a:lnTo>
                  <a:lnTo>
                    <a:pt x="104508" y="266750"/>
                  </a:lnTo>
                  <a:lnTo>
                    <a:pt x="104508" y="237020"/>
                  </a:lnTo>
                  <a:lnTo>
                    <a:pt x="122732" y="237020"/>
                  </a:lnTo>
                  <a:lnTo>
                    <a:pt x="104508" y="146532"/>
                  </a:lnTo>
                  <a:lnTo>
                    <a:pt x="104508" y="103987"/>
                  </a:lnTo>
                  <a:lnTo>
                    <a:pt x="122732" y="183362"/>
                  </a:lnTo>
                  <a:lnTo>
                    <a:pt x="123278" y="189661"/>
                  </a:lnTo>
                  <a:lnTo>
                    <a:pt x="128562" y="194513"/>
                  </a:lnTo>
                  <a:lnTo>
                    <a:pt x="140563" y="194449"/>
                  </a:lnTo>
                  <a:lnTo>
                    <a:pt x="145453" y="190487"/>
                  </a:lnTo>
                  <a:lnTo>
                    <a:pt x="146672" y="184937"/>
                  </a:lnTo>
                  <a:lnTo>
                    <a:pt x="147027" y="182321"/>
                  </a:lnTo>
                  <a:lnTo>
                    <a:pt x="160032" y="125133"/>
                  </a:lnTo>
                  <a:lnTo>
                    <a:pt x="164769" y="104355"/>
                  </a:lnTo>
                  <a:lnTo>
                    <a:pt x="164769" y="206273"/>
                  </a:lnTo>
                  <a:lnTo>
                    <a:pt x="178206" y="192760"/>
                  </a:lnTo>
                  <a:lnTo>
                    <a:pt x="186245" y="187426"/>
                  </a:lnTo>
                  <a:lnTo>
                    <a:pt x="195364" y="185648"/>
                  </a:lnTo>
                  <a:lnTo>
                    <a:pt x="204520" y="187439"/>
                  </a:lnTo>
                  <a:lnTo>
                    <a:pt x="212572" y="192773"/>
                  </a:lnTo>
                  <a:lnTo>
                    <a:pt x="225996" y="205727"/>
                  </a:lnTo>
                  <a:lnTo>
                    <a:pt x="225996" y="185648"/>
                  </a:lnTo>
                  <a:lnTo>
                    <a:pt x="225996" y="104419"/>
                  </a:lnTo>
                  <a:lnTo>
                    <a:pt x="245491" y="190652"/>
                  </a:lnTo>
                  <a:lnTo>
                    <a:pt x="250571" y="194627"/>
                  </a:lnTo>
                  <a:lnTo>
                    <a:pt x="256374" y="194475"/>
                  </a:lnTo>
                  <a:lnTo>
                    <a:pt x="262064" y="194475"/>
                  </a:lnTo>
                  <a:lnTo>
                    <a:pt x="266992" y="190512"/>
                  </a:lnTo>
                  <a:lnTo>
                    <a:pt x="268211" y="184937"/>
                  </a:lnTo>
                  <a:lnTo>
                    <a:pt x="281470" y="126288"/>
                  </a:lnTo>
                  <a:lnTo>
                    <a:pt x="286435" y="104355"/>
                  </a:lnTo>
                  <a:lnTo>
                    <a:pt x="286435" y="266623"/>
                  </a:lnTo>
                  <a:lnTo>
                    <a:pt x="310730" y="242316"/>
                  </a:lnTo>
                  <a:lnTo>
                    <a:pt x="310730" y="200558"/>
                  </a:lnTo>
                  <a:lnTo>
                    <a:pt x="322884" y="200558"/>
                  </a:lnTo>
                  <a:lnTo>
                    <a:pt x="322884" y="230403"/>
                  </a:lnTo>
                  <a:lnTo>
                    <a:pt x="347179" y="206082"/>
                  </a:lnTo>
                  <a:lnTo>
                    <a:pt x="347179" y="200558"/>
                  </a:lnTo>
                  <a:lnTo>
                    <a:pt x="347179" y="104419"/>
                  </a:lnTo>
                  <a:lnTo>
                    <a:pt x="366306" y="186702"/>
                  </a:lnTo>
                  <a:lnTo>
                    <a:pt x="366737" y="186639"/>
                  </a:lnTo>
                  <a:lnTo>
                    <a:pt x="386715" y="166649"/>
                  </a:lnTo>
                  <a:close/>
                </a:path>
                <a:path w="511810" h="424815" extrusionOk="0">
                  <a:moveTo>
                    <a:pt x="511492" y="101803"/>
                  </a:moveTo>
                  <a:lnTo>
                    <a:pt x="414299" y="101803"/>
                  </a:lnTo>
                  <a:lnTo>
                    <a:pt x="450138" y="137655"/>
                  </a:lnTo>
                  <a:lnTo>
                    <a:pt x="286740" y="301142"/>
                  </a:lnTo>
                  <a:lnTo>
                    <a:pt x="195630" y="209981"/>
                  </a:lnTo>
                  <a:lnTo>
                    <a:pt x="6705" y="398995"/>
                  </a:lnTo>
                  <a:lnTo>
                    <a:pt x="32232" y="424522"/>
                  </a:lnTo>
                  <a:lnTo>
                    <a:pt x="195630" y="261035"/>
                  </a:lnTo>
                  <a:lnTo>
                    <a:pt x="286740" y="352196"/>
                  </a:lnTo>
                  <a:lnTo>
                    <a:pt x="414299" y="224574"/>
                  </a:lnTo>
                  <a:lnTo>
                    <a:pt x="475653" y="163182"/>
                  </a:lnTo>
                  <a:lnTo>
                    <a:pt x="511492" y="199034"/>
                  </a:lnTo>
                  <a:lnTo>
                    <a:pt x="511492" y="101803"/>
                  </a:lnTo>
                  <a:close/>
                </a:path>
              </a:pathLst>
            </a:custGeom>
            <a:solidFill>
              <a:srgbClr val="000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grpSp>
      <p:graphicFrame>
        <p:nvGraphicFramePr>
          <p:cNvPr id="304" name="Google Shape;304;p35"/>
          <p:cNvGraphicFramePr/>
          <p:nvPr/>
        </p:nvGraphicFramePr>
        <p:xfrm>
          <a:off x="685800" y="1916277"/>
          <a:ext cx="9834875" cy="4821575"/>
        </p:xfrm>
        <a:graphic>
          <a:graphicData uri="http://schemas.openxmlformats.org/drawingml/2006/table">
            <a:tbl>
              <a:tblPr firstRow="1" bandRow="1">
                <a:noFill/>
                <a:tableStyleId>{03760382-F6B7-4C67-9798-1F20D8221A98}</a:tableStyleId>
              </a:tblPr>
              <a:tblGrid>
                <a:gridCol w="12192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2514600">
                  <a:extLst>
                    <a:ext uri="{9D8B030D-6E8A-4147-A177-3AD203B41FA5}">
                      <a16:colId xmlns:a16="http://schemas.microsoft.com/office/drawing/2014/main" val="20003"/>
                    </a:ext>
                  </a:extLst>
                </a:gridCol>
                <a:gridCol w="1757675">
                  <a:extLst>
                    <a:ext uri="{9D8B030D-6E8A-4147-A177-3AD203B41FA5}">
                      <a16:colId xmlns:a16="http://schemas.microsoft.com/office/drawing/2014/main" val="20004"/>
                    </a:ext>
                  </a:extLst>
                </a:gridCol>
              </a:tblGrid>
              <a:tr h="715650">
                <a:tc>
                  <a:txBody>
                    <a:bodyPr/>
                    <a:lstStyle/>
                    <a:p>
                      <a:pPr marL="0" marR="0" lvl="0" indent="0" algn="ctr" rtl="0">
                        <a:lnSpc>
                          <a:spcPct val="100000"/>
                        </a:lnSpc>
                        <a:spcBef>
                          <a:spcPts val="0"/>
                        </a:spcBef>
                        <a:spcAft>
                          <a:spcPts val="0"/>
                        </a:spcAft>
                        <a:buNone/>
                      </a:pPr>
                      <a:r>
                        <a:rPr lang="en-US" sz="1600" b="1" u="none" strike="noStrike" cap="none">
                          <a:latin typeface="Arial"/>
                          <a:ea typeface="Arial"/>
                          <a:cs typeface="Arial"/>
                          <a:sym typeface="Arial"/>
                        </a:rPr>
                        <a:t>Student</a:t>
                      </a:r>
                      <a:endParaRPr/>
                    </a:p>
                    <a:p>
                      <a:pPr marL="0" marR="0" lvl="0" indent="0" algn="ctr" rtl="0">
                        <a:lnSpc>
                          <a:spcPct val="100000"/>
                        </a:lnSpc>
                        <a:spcBef>
                          <a:spcPts val="1320"/>
                        </a:spcBef>
                        <a:spcAft>
                          <a:spcPts val="0"/>
                        </a:spcAft>
                        <a:buNone/>
                      </a:pPr>
                      <a:r>
                        <a:rPr lang="en-US" sz="1600" b="1" u="none" strike="noStrike" cap="none">
                          <a:latin typeface="Arial"/>
                          <a:ea typeface="Arial"/>
                          <a:cs typeface="Arial"/>
                          <a:sym typeface="Arial"/>
                        </a:rPr>
                        <a:t>ID</a:t>
                      </a:r>
                      <a:endParaRPr sz="1600" u="none" strike="noStrike" cap="none">
                        <a:latin typeface="Arial"/>
                        <a:ea typeface="Arial"/>
                        <a:cs typeface="Arial"/>
                        <a:sym typeface="Arial"/>
                      </a:endParaRPr>
                    </a:p>
                  </a:txBody>
                  <a:tcPr marL="0" marR="0" marT="167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b="1" u="none" strike="noStrike" cap="none">
                          <a:latin typeface="Arial"/>
                          <a:ea typeface="Arial"/>
                          <a:cs typeface="Arial"/>
                          <a:sym typeface="Arial"/>
                        </a:rPr>
                        <a:t>Full name</a:t>
                      </a:r>
                      <a:endParaRPr sz="1600" u="none" strike="noStrike" cap="none">
                        <a:latin typeface="Arial"/>
                        <a:ea typeface="Arial"/>
                        <a:cs typeface="Arial"/>
                        <a:sym typeface="Arial"/>
                      </a:endParaRPr>
                    </a:p>
                  </a:txBody>
                  <a:tcPr marL="0" marR="0" marT="167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b="1" u="none" strike="noStrike" cap="none">
                          <a:latin typeface="Arial"/>
                          <a:ea typeface="Arial"/>
                          <a:cs typeface="Arial"/>
                          <a:sym typeface="Arial"/>
                        </a:rPr>
                        <a:t>Email</a:t>
                      </a:r>
                      <a:endParaRPr sz="1600" u="none" strike="noStrike" cap="none">
                        <a:latin typeface="Arial"/>
                        <a:ea typeface="Arial"/>
                        <a:cs typeface="Arial"/>
                        <a:sym typeface="Arial"/>
                      </a:endParaRPr>
                    </a:p>
                  </a:txBody>
                  <a:tcPr marL="0" marR="0" marT="167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b="1" u="none" strike="noStrike" cap="none">
                          <a:latin typeface="Arial"/>
                          <a:ea typeface="Arial"/>
                          <a:cs typeface="Arial"/>
                          <a:sym typeface="Arial"/>
                        </a:rPr>
                        <a:t>Tasks</a:t>
                      </a:r>
                      <a:endParaRPr sz="1600" b="1" u="none" strike="noStrike" cap="none">
                        <a:latin typeface="Arial"/>
                        <a:ea typeface="Arial"/>
                        <a:cs typeface="Arial"/>
                        <a:sym typeface="Arial"/>
                      </a:endParaRPr>
                    </a:p>
                  </a:txBody>
                  <a:tcPr marL="0" marR="0" marT="167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b="1" u="none" strike="noStrike" cap="none">
                          <a:latin typeface="Arial"/>
                          <a:ea typeface="Arial"/>
                          <a:cs typeface="Arial"/>
                          <a:sym typeface="Arial"/>
                        </a:rPr>
                        <a:t>Complete</a:t>
                      </a:r>
                      <a:endParaRPr/>
                    </a:p>
                    <a:p>
                      <a:pPr marL="0" marR="0" lvl="0" indent="0" algn="ctr" rtl="0">
                        <a:lnSpc>
                          <a:spcPct val="100000"/>
                        </a:lnSpc>
                        <a:spcBef>
                          <a:spcPts val="1320"/>
                        </a:spcBef>
                        <a:spcAft>
                          <a:spcPts val="0"/>
                        </a:spcAft>
                        <a:buNone/>
                      </a:pPr>
                      <a:r>
                        <a:rPr lang="en-US" sz="1600" b="1" u="none" strike="noStrike" cap="none">
                          <a:latin typeface="Arial"/>
                          <a:ea typeface="Arial"/>
                          <a:cs typeface="Arial"/>
                          <a:sym typeface="Arial"/>
                        </a:rPr>
                        <a:t>percentage</a:t>
                      </a:r>
                      <a:endParaRPr sz="1600" u="none" strike="noStrike" cap="none">
                        <a:latin typeface="Arial"/>
                        <a:ea typeface="Arial"/>
                        <a:cs typeface="Arial"/>
                        <a:sym typeface="Arial"/>
                      </a:endParaRPr>
                    </a:p>
                  </a:txBody>
                  <a:tcPr marL="0" marR="0" marT="1676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31225">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520H0536</a:t>
                      </a:r>
                      <a:endParaRPr sz="1600" u="none" strike="noStrike" cap="none">
                        <a:latin typeface="Arial"/>
                        <a:ea typeface="Arial"/>
                        <a:cs typeface="Arial"/>
                        <a:sym typeface="Arial"/>
                      </a:endParaRPr>
                    </a:p>
                  </a:txBody>
                  <a:tcPr marL="0" marR="0" marT="226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635" marR="0" lvl="0" indent="0" algn="ctr" rtl="0">
                        <a:lnSpc>
                          <a:spcPct val="100000"/>
                        </a:lnSpc>
                        <a:spcBef>
                          <a:spcPts val="0"/>
                        </a:spcBef>
                        <a:spcAft>
                          <a:spcPts val="0"/>
                        </a:spcAft>
                        <a:buNone/>
                      </a:pPr>
                      <a:r>
                        <a:rPr lang="en-US" sz="1600">
                          <a:latin typeface="Arial"/>
                          <a:ea typeface="Arial"/>
                          <a:cs typeface="Arial"/>
                          <a:sym typeface="Arial"/>
                        </a:rPr>
                        <a:t>Lê Quốc Huy</a:t>
                      </a:r>
                      <a:endParaRPr sz="1600" u="none" strike="noStrike" cap="none">
                        <a:latin typeface="Arial"/>
                        <a:ea typeface="Arial"/>
                        <a:cs typeface="Arial"/>
                        <a:sym typeface="Arial"/>
                      </a:endParaRPr>
                    </a:p>
                  </a:txBody>
                  <a:tcPr marL="0" marR="0" marT="226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520H0536@student.tdtu.edu.vn</a:t>
                      </a:r>
                      <a:endParaRPr sz="1600" u="none" strike="noStrike" cap="none">
                        <a:latin typeface="Arial"/>
                        <a:ea typeface="Arial"/>
                        <a:cs typeface="Arial"/>
                        <a:sym typeface="Arial"/>
                      </a:endParaRPr>
                    </a:p>
                  </a:txBody>
                  <a:tcPr marL="0" marR="0" marT="226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Task 1, slide</a:t>
                      </a:r>
                      <a:endParaRPr sz="1600" u="none" strike="noStrike" cap="none">
                        <a:latin typeface="Arial"/>
                        <a:ea typeface="Arial"/>
                        <a:cs typeface="Arial"/>
                        <a:sym typeface="Arial"/>
                      </a:endParaRPr>
                    </a:p>
                  </a:txBody>
                  <a:tcPr marL="0" marR="0" marT="226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100</a:t>
                      </a:r>
                      <a:endParaRPr sz="1600" u="none" strike="noStrike" cap="none">
                        <a:latin typeface="Arial"/>
                        <a:ea typeface="Arial"/>
                        <a:cs typeface="Arial"/>
                        <a:sym typeface="Arial"/>
                      </a:endParaRPr>
                    </a:p>
                  </a:txBody>
                  <a:tcPr marL="0" marR="0" marT="2260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87400">
                <a:tc>
                  <a:txBody>
                    <a:bodyPr/>
                    <a:lstStyle/>
                    <a:p>
                      <a:pPr marL="0" marR="0" lvl="0" indent="0" algn="ctr" rtl="0">
                        <a:lnSpc>
                          <a:spcPct val="100000"/>
                        </a:lnSpc>
                        <a:spcBef>
                          <a:spcPts val="0"/>
                        </a:spcBef>
                        <a:spcAft>
                          <a:spcPts val="0"/>
                        </a:spcAft>
                        <a:buNone/>
                      </a:pPr>
                      <a:r>
                        <a:rPr lang="en-US" sz="1600" u="none" strike="noStrike" cap="none">
                          <a:latin typeface="Arial"/>
                          <a:ea typeface="Arial"/>
                          <a:cs typeface="Arial"/>
                          <a:sym typeface="Arial"/>
                        </a:rPr>
                        <a:t>522</a:t>
                      </a:r>
                      <a:r>
                        <a:rPr lang="en-US" sz="1600">
                          <a:latin typeface="Arial"/>
                          <a:ea typeface="Arial"/>
                          <a:cs typeface="Arial"/>
                          <a:sym typeface="Arial"/>
                        </a:rPr>
                        <a:t>H0120</a:t>
                      </a:r>
                      <a:endParaRPr sz="1600" u="none" strike="noStrike" cap="none">
                        <a:latin typeface="Arial"/>
                        <a:ea typeface="Arial"/>
                        <a:cs typeface="Arial"/>
                        <a:sym typeface="Arial"/>
                      </a:endParaRPr>
                    </a:p>
                  </a:txBody>
                  <a:tcPr marL="0" marR="0" marT="204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u="none" strike="noStrike" cap="none">
                          <a:latin typeface="Arial"/>
                          <a:ea typeface="Arial"/>
                          <a:cs typeface="Arial"/>
                          <a:sym typeface="Arial"/>
                        </a:rPr>
                        <a:t>Nguyễn </a:t>
                      </a:r>
                      <a:r>
                        <a:rPr lang="en-US" sz="1600">
                          <a:latin typeface="Arial"/>
                          <a:ea typeface="Arial"/>
                          <a:cs typeface="Arial"/>
                          <a:sym typeface="Arial"/>
                        </a:rPr>
                        <a:t>Đình Việt Hoàng</a:t>
                      </a:r>
                      <a:endParaRPr sz="1600" u="none" strike="noStrike" cap="none">
                        <a:latin typeface="Arial"/>
                        <a:ea typeface="Arial"/>
                        <a:cs typeface="Arial"/>
                        <a:sym typeface="Arial"/>
                      </a:endParaRPr>
                    </a:p>
                  </a:txBody>
                  <a:tcPr marL="0" marR="0" marT="204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US" sz="1600">
                          <a:latin typeface="Arial"/>
                          <a:ea typeface="Arial"/>
                          <a:cs typeface="Arial"/>
                          <a:sym typeface="Arial"/>
                        </a:rPr>
                        <a:t>522H0120@student.tdtu.edu.vn</a:t>
                      </a:r>
                      <a:endParaRPr sz="1600" u="none" strike="noStrike" cap="none">
                        <a:latin typeface="Arial"/>
                        <a:ea typeface="Arial"/>
                        <a:cs typeface="Arial"/>
                        <a:sym typeface="Arial"/>
                      </a:endParaRPr>
                    </a:p>
                  </a:txBody>
                  <a:tcPr marL="0" marR="0" marT="204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Slide</a:t>
                      </a:r>
                      <a:endParaRPr sz="1600" u="none" strike="noStrike" cap="none">
                        <a:latin typeface="Arial"/>
                        <a:ea typeface="Arial"/>
                        <a:cs typeface="Arial"/>
                        <a:sym typeface="Arial"/>
                      </a:endParaRPr>
                    </a:p>
                  </a:txBody>
                  <a:tcPr marL="0" marR="0" marT="204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100</a:t>
                      </a:r>
                      <a:endParaRPr sz="1600" u="none" strike="noStrike" cap="none">
                        <a:latin typeface="Arial"/>
                        <a:ea typeface="Arial"/>
                        <a:cs typeface="Arial"/>
                        <a:sym typeface="Arial"/>
                      </a:endParaRPr>
                    </a:p>
                  </a:txBody>
                  <a:tcPr marL="0" marR="0" marT="204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67075">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520H0523</a:t>
                      </a:r>
                      <a:endParaRPr sz="1600" u="none" strike="noStrike" cap="none">
                        <a:latin typeface="Arial"/>
                        <a:ea typeface="Arial"/>
                        <a:cs typeface="Arial"/>
                        <a:sym typeface="Arial"/>
                      </a:endParaRPr>
                    </a:p>
                  </a:txBody>
                  <a:tcPr marL="0" marR="0" marT="1943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Tăng Đại</a:t>
                      </a:r>
                      <a:endParaRPr sz="1600" u="none" strike="noStrike" cap="none">
                        <a:latin typeface="Arial"/>
                        <a:ea typeface="Arial"/>
                        <a:cs typeface="Arial"/>
                        <a:sym typeface="Arial"/>
                      </a:endParaRPr>
                    </a:p>
                  </a:txBody>
                  <a:tcPr marL="0" marR="0" marT="1943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US" sz="1600">
                          <a:latin typeface="Arial"/>
                          <a:ea typeface="Arial"/>
                          <a:cs typeface="Arial"/>
                          <a:sym typeface="Arial"/>
                        </a:rPr>
                        <a:t>520H0523@student.tdtu.edu.vn</a:t>
                      </a:r>
                      <a:endParaRPr sz="1600" u="none" strike="noStrike" cap="none">
                        <a:latin typeface="Arial"/>
                        <a:ea typeface="Arial"/>
                        <a:cs typeface="Arial"/>
                        <a:sym typeface="Arial"/>
                      </a:endParaRPr>
                    </a:p>
                  </a:txBody>
                  <a:tcPr marL="0" marR="0" marT="1943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Task 1, slide</a:t>
                      </a:r>
                      <a:endParaRPr sz="1600" u="none" strike="noStrike" cap="none">
                        <a:latin typeface="Arial"/>
                        <a:ea typeface="Arial"/>
                        <a:cs typeface="Arial"/>
                        <a:sym typeface="Arial"/>
                      </a:endParaRPr>
                    </a:p>
                  </a:txBody>
                  <a:tcPr marL="0" marR="0" marT="1943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100</a:t>
                      </a:r>
                      <a:endParaRPr sz="1600" u="none" strike="noStrike" cap="none">
                        <a:latin typeface="Arial"/>
                        <a:ea typeface="Arial"/>
                        <a:cs typeface="Arial"/>
                        <a:sym typeface="Arial"/>
                      </a:endParaRPr>
                    </a:p>
                  </a:txBody>
                  <a:tcPr marL="0" marR="0" marT="19430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15650">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521H0072</a:t>
                      </a:r>
                      <a:endParaRPr sz="2100" u="none" strike="noStrike" cap="none">
                        <a:latin typeface="Arial"/>
                        <a:ea typeface="Arial"/>
                        <a:cs typeface="Arial"/>
                        <a:sym typeface="Arial"/>
                      </a:endParaRPr>
                    </a:p>
                  </a:txBody>
                  <a:tcPr marL="0" marR="0" marT="168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1600">
                          <a:latin typeface="Arial"/>
                          <a:ea typeface="Arial"/>
                          <a:cs typeface="Arial"/>
                          <a:sym typeface="Arial"/>
                        </a:rPr>
                        <a:t>Nguyễn Thiên Huy</a:t>
                      </a:r>
                      <a:endParaRPr sz="1600" u="none" strike="noStrike" cap="none">
                        <a:latin typeface="Arial"/>
                        <a:ea typeface="Arial"/>
                        <a:cs typeface="Arial"/>
                        <a:sym typeface="Arial"/>
                      </a:endParaRPr>
                    </a:p>
                  </a:txBody>
                  <a:tcPr marL="0" marR="0" marT="168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US" sz="1600">
                          <a:latin typeface="Arial"/>
                          <a:ea typeface="Arial"/>
                          <a:cs typeface="Arial"/>
                          <a:sym typeface="Arial"/>
                        </a:rPr>
                        <a:t>521H0072@student.tdtu.edu.vn</a:t>
                      </a:r>
                      <a:endParaRPr sz="1600" u="none" strike="noStrike" cap="none">
                        <a:latin typeface="Arial"/>
                        <a:ea typeface="Arial"/>
                        <a:cs typeface="Arial"/>
                        <a:sym typeface="Arial"/>
                      </a:endParaRPr>
                    </a:p>
                  </a:txBody>
                  <a:tcPr marL="0" marR="0" marT="168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Task 2</a:t>
                      </a:r>
                      <a:endParaRPr sz="1600" u="none" strike="noStrike" cap="none">
                        <a:latin typeface="Arial"/>
                        <a:ea typeface="Arial"/>
                        <a:cs typeface="Arial"/>
                        <a:sym typeface="Arial"/>
                      </a:endParaRPr>
                    </a:p>
                  </a:txBody>
                  <a:tcPr marL="0" marR="0" marT="168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100</a:t>
                      </a:r>
                      <a:endParaRPr sz="1600" u="none" strike="noStrike" cap="none">
                        <a:latin typeface="Arial"/>
                        <a:ea typeface="Arial"/>
                        <a:cs typeface="Arial"/>
                        <a:sym typeface="Arial"/>
                      </a:endParaRPr>
                    </a:p>
                  </a:txBody>
                  <a:tcPr marL="0" marR="0" marT="168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715650">
                <a:tc>
                  <a:txBody>
                    <a:bodyPr/>
                    <a:lstStyle/>
                    <a:p>
                      <a:pPr marL="0" marR="0" lvl="0" indent="0" algn="ctr" rtl="0">
                        <a:lnSpc>
                          <a:spcPct val="100000"/>
                        </a:lnSpc>
                        <a:spcBef>
                          <a:spcPts val="0"/>
                        </a:spcBef>
                        <a:spcAft>
                          <a:spcPts val="0"/>
                        </a:spcAft>
                        <a:buNone/>
                      </a:pPr>
                      <a:r>
                        <a:rPr lang="en-US" sz="1600" u="none" strike="noStrike" cap="none">
                          <a:latin typeface="Arial"/>
                          <a:ea typeface="Arial"/>
                          <a:cs typeface="Arial"/>
                          <a:sym typeface="Arial"/>
                        </a:rPr>
                        <a:t>52</a:t>
                      </a:r>
                      <a:r>
                        <a:rPr lang="en-US" sz="1600">
                          <a:latin typeface="Arial"/>
                          <a:ea typeface="Arial"/>
                          <a:cs typeface="Arial"/>
                          <a:sym typeface="Arial"/>
                        </a:rPr>
                        <a:t>1H0503</a:t>
                      </a:r>
                      <a:endParaRPr sz="1600" u="none" strike="noStrike" cap="none">
                        <a:latin typeface="Arial"/>
                        <a:ea typeface="Arial"/>
                        <a:cs typeface="Arial"/>
                        <a:sym typeface="Arial"/>
                      </a:endParaRPr>
                    </a:p>
                  </a:txBody>
                  <a:tcPr marL="0" marR="0" marT="168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en-US" sz="1600">
                          <a:latin typeface="Arial"/>
                          <a:ea typeface="Arial"/>
                          <a:cs typeface="Arial"/>
                          <a:sym typeface="Arial"/>
                        </a:rPr>
                        <a:t>Trương Huỳnh Đăng Khoa</a:t>
                      </a:r>
                      <a:endParaRPr sz="1600" u="none" strike="noStrike" cap="none">
                        <a:latin typeface="Arial"/>
                        <a:ea typeface="Arial"/>
                        <a:cs typeface="Arial"/>
                        <a:sym typeface="Arial"/>
                      </a:endParaRPr>
                    </a:p>
                  </a:txBody>
                  <a:tcPr marL="0" marR="0" marT="168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Font typeface="Arial"/>
                        <a:buNone/>
                      </a:pPr>
                      <a:r>
                        <a:rPr lang="en-US" sz="1600">
                          <a:latin typeface="Arial"/>
                          <a:ea typeface="Arial"/>
                          <a:cs typeface="Arial"/>
                          <a:sym typeface="Arial"/>
                        </a:rPr>
                        <a:t>521H0503@student.tdtu.edu.vn</a:t>
                      </a:r>
                      <a:endParaRPr sz="1600">
                        <a:latin typeface="Arial"/>
                        <a:ea typeface="Arial"/>
                        <a:cs typeface="Arial"/>
                        <a:sym typeface="Arial"/>
                      </a:endParaRPr>
                    </a:p>
                    <a:p>
                      <a:pPr marL="0" marR="0" lvl="0" indent="0" algn="ctr" rtl="0">
                        <a:lnSpc>
                          <a:spcPct val="100000"/>
                        </a:lnSpc>
                        <a:spcBef>
                          <a:spcPts val="0"/>
                        </a:spcBef>
                        <a:spcAft>
                          <a:spcPts val="0"/>
                        </a:spcAft>
                        <a:buNone/>
                      </a:pPr>
                      <a:endParaRPr sz="1600">
                        <a:latin typeface="Arial"/>
                        <a:ea typeface="Arial"/>
                        <a:cs typeface="Arial"/>
                        <a:sym typeface="Arial"/>
                      </a:endParaRPr>
                    </a:p>
                  </a:txBody>
                  <a:tcPr marL="0" marR="0" marT="168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Task 2</a:t>
                      </a:r>
                      <a:endParaRPr sz="1600" u="none" strike="noStrike" cap="none">
                        <a:latin typeface="Arial"/>
                        <a:ea typeface="Arial"/>
                        <a:cs typeface="Arial"/>
                        <a:sym typeface="Arial"/>
                      </a:endParaRPr>
                    </a:p>
                  </a:txBody>
                  <a:tcPr marL="0" marR="0" marT="168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US" sz="1600">
                          <a:latin typeface="Arial"/>
                          <a:ea typeface="Arial"/>
                          <a:cs typeface="Arial"/>
                          <a:sym typeface="Arial"/>
                        </a:rPr>
                        <a:t>100</a:t>
                      </a:r>
                      <a:endParaRPr sz="1600" u="none" strike="noStrike" cap="none">
                        <a:latin typeface="Arial"/>
                        <a:ea typeface="Arial"/>
                        <a:cs typeface="Arial"/>
                        <a:sym typeface="Arial"/>
                      </a:endParaRPr>
                    </a:p>
                  </a:txBody>
                  <a:tcPr marL="0" marR="0" marT="168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305" name="Google Shape;305;p35"/>
          <p:cNvGrpSpPr/>
          <p:nvPr/>
        </p:nvGrpSpPr>
        <p:grpSpPr>
          <a:xfrm>
            <a:off x="0" y="7592565"/>
            <a:ext cx="10972800" cy="165100"/>
            <a:chOff x="0" y="7592565"/>
            <a:chExt cx="10972800" cy="165100"/>
          </a:xfrm>
        </p:grpSpPr>
        <p:sp>
          <p:nvSpPr>
            <p:cNvPr id="306" name="Google Shape;306;p35"/>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07" name="Google Shape;307;p35"/>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308" name="Google Shape;308;p35"/>
          <p:cNvPicPr preferRelativeResize="0"/>
          <p:nvPr/>
        </p:nvPicPr>
        <p:blipFill rotWithShape="1">
          <a:blip r:embed="rId3">
            <a:alphaModFix/>
          </a:blip>
          <a:srcRect/>
          <a:stretch/>
        </p:blipFill>
        <p:spPr>
          <a:xfrm>
            <a:off x="8903208" y="59438"/>
            <a:ext cx="1996439" cy="110184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312"/>
        <p:cNvGrpSpPr/>
        <p:nvPr/>
      </p:nvGrpSpPr>
      <p:grpSpPr>
        <a:xfrm>
          <a:off x="0" y="0"/>
          <a:ext cx="0" cy="0"/>
          <a:chOff x="0" y="0"/>
          <a:chExt cx="0" cy="0"/>
        </a:xfrm>
      </p:grpSpPr>
      <p:sp>
        <p:nvSpPr>
          <p:cNvPr id="313" name="Google Shape;313;p36"/>
          <p:cNvSpPr txBox="1">
            <a:spLocks noGrp="1"/>
          </p:cNvSpPr>
          <p:nvPr>
            <p:ph type="title"/>
          </p:nvPr>
        </p:nvSpPr>
        <p:spPr>
          <a:xfrm>
            <a:off x="230530" y="-117498"/>
            <a:ext cx="8350250" cy="1489075"/>
          </a:xfrm>
          <a:prstGeom prst="rect">
            <a:avLst/>
          </a:prstGeom>
          <a:noFill/>
          <a:ln>
            <a:noFill/>
          </a:ln>
        </p:spPr>
        <p:txBody>
          <a:bodyPr spcFirstLastPara="1" wrap="square" lIns="0" tIns="331100" rIns="0" bIns="0" anchor="t" anchorCtr="0">
            <a:spAutoFit/>
          </a:bodyPr>
          <a:lstStyle/>
          <a:p>
            <a:pPr marL="149225" lvl="0" indent="0" algn="l" rtl="0">
              <a:lnSpc>
                <a:spcPct val="100000"/>
              </a:lnSpc>
              <a:spcBef>
                <a:spcPts val="0"/>
              </a:spcBef>
              <a:spcAft>
                <a:spcPts val="0"/>
              </a:spcAft>
              <a:buNone/>
            </a:pPr>
            <a:r>
              <a:rPr lang="en-US" sz="4800"/>
              <a:t>References</a:t>
            </a:r>
            <a:endParaRPr sz="4800"/>
          </a:p>
        </p:txBody>
      </p:sp>
      <p:grpSp>
        <p:nvGrpSpPr>
          <p:cNvPr id="314" name="Google Shape;314;p36"/>
          <p:cNvGrpSpPr/>
          <p:nvPr/>
        </p:nvGrpSpPr>
        <p:grpSpPr>
          <a:xfrm>
            <a:off x="0" y="7592565"/>
            <a:ext cx="10972800" cy="165100"/>
            <a:chOff x="0" y="7592565"/>
            <a:chExt cx="10972800" cy="165100"/>
          </a:xfrm>
        </p:grpSpPr>
        <p:sp>
          <p:nvSpPr>
            <p:cNvPr id="315" name="Google Shape;315;p36"/>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16" name="Google Shape;316;p36"/>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317" name="Google Shape;317;p36"/>
          <p:cNvPicPr preferRelativeResize="0"/>
          <p:nvPr/>
        </p:nvPicPr>
        <p:blipFill rotWithShape="1">
          <a:blip r:embed="rId3">
            <a:alphaModFix/>
          </a:blip>
          <a:srcRect/>
          <a:stretch/>
        </p:blipFill>
        <p:spPr>
          <a:xfrm>
            <a:off x="8845295" y="147828"/>
            <a:ext cx="1839467" cy="1014983"/>
          </a:xfrm>
          <a:prstGeom prst="rect">
            <a:avLst/>
          </a:prstGeom>
          <a:noFill/>
          <a:ln>
            <a:noFill/>
          </a:ln>
        </p:spPr>
      </p:pic>
      <p:sp>
        <p:nvSpPr>
          <p:cNvPr id="318" name="Google Shape;318;p36"/>
          <p:cNvSpPr txBox="1"/>
          <p:nvPr/>
        </p:nvSpPr>
        <p:spPr>
          <a:xfrm>
            <a:off x="597813" y="1516761"/>
            <a:ext cx="9183900" cy="6539700"/>
          </a:xfrm>
          <a:prstGeom prst="rect">
            <a:avLst/>
          </a:prstGeom>
          <a:noFill/>
          <a:ln>
            <a:noFill/>
          </a:ln>
        </p:spPr>
        <p:txBody>
          <a:bodyPr spcFirstLastPara="1" wrap="square" lIns="0" tIns="12050" rIns="0" bIns="0" anchor="t" anchorCtr="0">
            <a:spAutoFit/>
          </a:bodyPr>
          <a:lstStyle/>
          <a:p>
            <a:pPr marL="457200" marR="5080" lvl="0" indent="0" algn="l" rtl="0">
              <a:lnSpc>
                <a:spcPct val="100000"/>
              </a:lnSpc>
              <a:spcBef>
                <a:spcPts val="0"/>
              </a:spcBef>
              <a:spcAft>
                <a:spcPts val="0"/>
              </a:spcAft>
              <a:buNone/>
            </a:pPr>
            <a:r>
              <a:rPr lang="en-US" sz="2100"/>
              <a:t>[1]“MIN-HASHING AND LOCALITY SENSITIVE HASHING Thanks to: Rajaraman and Ullman, ‘Mining Massive Datasets’ Evimaria Terzi, slides for Data Mining Course.” Accessed: Apr. 28, 2024. [Online]. Available: </a:t>
            </a:r>
            <a:r>
              <a:rPr lang="en-US" sz="2100" u="sng">
                <a:solidFill>
                  <a:schemeClr val="hlink"/>
                </a:solidFill>
                <a:hlinkClick r:id="rId4"/>
              </a:rPr>
              <a:t>https://www.cs.bu.edu/~gkollios/cs660f19/Slides/minhashLSH.pdf</a:t>
            </a:r>
            <a:r>
              <a:rPr lang="en-US" sz="2100"/>
              <a:t> </a:t>
            </a:r>
            <a:endParaRPr sz="2100">
              <a:latin typeface="Arial"/>
              <a:ea typeface="Arial"/>
              <a:cs typeface="Arial"/>
              <a:sym typeface="Arial"/>
            </a:endParaRPr>
          </a:p>
          <a:p>
            <a:pPr marL="0" lvl="0" indent="0" algn="l" rtl="0">
              <a:lnSpc>
                <a:spcPct val="100000"/>
              </a:lnSpc>
              <a:spcBef>
                <a:spcPts val="110"/>
              </a:spcBef>
              <a:spcAft>
                <a:spcPts val="0"/>
              </a:spcAft>
              <a:buSzPts val="2200"/>
              <a:buFont typeface="Arial"/>
              <a:buNone/>
            </a:pPr>
            <a:endParaRPr sz="2100">
              <a:latin typeface="Arial"/>
              <a:ea typeface="Arial"/>
              <a:cs typeface="Arial"/>
              <a:sym typeface="Arial"/>
            </a:endParaRPr>
          </a:p>
          <a:p>
            <a:pPr marL="457200" marR="216534" lvl="0" indent="0" algn="l" rtl="0">
              <a:lnSpc>
                <a:spcPct val="100000"/>
              </a:lnSpc>
              <a:spcBef>
                <a:spcPts val="5"/>
              </a:spcBef>
              <a:spcAft>
                <a:spcPts val="0"/>
              </a:spcAft>
              <a:buNone/>
            </a:pPr>
            <a:r>
              <a:rPr lang="en-US" sz="2100"/>
              <a:t>[2]“Locality Sensitive Hashing (LSH): The Illustrated Guide | Pinecone,” www.pinecone.io. </a:t>
            </a:r>
            <a:r>
              <a:rPr lang="en-US" sz="2100" u="sng">
                <a:solidFill>
                  <a:schemeClr val="hlink"/>
                </a:solidFill>
                <a:hlinkClick r:id="rId5"/>
              </a:rPr>
              <a:t>https://www.pinecone.io/learn/series/faiss/locality-sensitive-hashing/</a:t>
            </a:r>
            <a:r>
              <a:rPr lang="en-US" sz="2100"/>
              <a:t> </a:t>
            </a:r>
            <a:endParaRPr sz="2100"/>
          </a:p>
          <a:p>
            <a:pPr marL="0" marR="216534" lvl="0" indent="0" algn="l" rtl="0">
              <a:lnSpc>
                <a:spcPct val="100000"/>
              </a:lnSpc>
              <a:spcBef>
                <a:spcPts val="5"/>
              </a:spcBef>
              <a:spcAft>
                <a:spcPts val="0"/>
              </a:spcAft>
              <a:buNone/>
            </a:pPr>
            <a:endParaRPr sz="2100"/>
          </a:p>
          <a:p>
            <a:pPr marL="457200" marR="216534" lvl="0" indent="0" algn="l" rtl="0">
              <a:lnSpc>
                <a:spcPct val="100000"/>
              </a:lnSpc>
              <a:spcBef>
                <a:spcPts val="5"/>
              </a:spcBef>
              <a:spcAft>
                <a:spcPts val="0"/>
              </a:spcAft>
              <a:buNone/>
            </a:pPr>
            <a:r>
              <a:rPr lang="en-US" sz="2100"/>
              <a:t>‌[3]“Learn in 5 Minutes: Finding Nearest Neighbor using MinHash,” www.youtube.com. </a:t>
            </a:r>
            <a:r>
              <a:rPr lang="en-US" sz="2100" u="sng">
                <a:solidFill>
                  <a:schemeClr val="hlink"/>
                </a:solidFill>
                <a:hlinkClick r:id="rId6"/>
              </a:rPr>
              <a:t>https://www.youtube.com/watch?v=GRHsg0d5X8Y</a:t>
            </a:r>
            <a:r>
              <a:rPr lang="en-US" sz="2100"/>
              <a:t>  (accessed Apr. 28, 2024).</a:t>
            </a:r>
            <a:endParaRPr sz="2100"/>
          </a:p>
          <a:p>
            <a:pPr marL="457200" marR="216534" lvl="0" indent="0" algn="l" rtl="0">
              <a:lnSpc>
                <a:spcPct val="100000"/>
              </a:lnSpc>
              <a:spcBef>
                <a:spcPts val="5"/>
              </a:spcBef>
              <a:spcAft>
                <a:spcPts val="0"/>
              </a:spcAft>
              <a:buNone/>
            </a:pPr>
            <a:endParaRPr sz="2100"/>
          </a:p>
          <a:p>
            <a:pPr marL="457200" marR="216534" lvl="0" indent="0" algn="l" rtl="0">
              <a:lnSpc>
                <a:spcPct val="100000"/>
              </a:lnSpc>
              <a:spcBef>
                <a:spcPts val="5"/>
              </a:spcBef>
              <a:spcAft>
                <a:spcPts val="0"/>
              </a:spcAft>
              <a:buNone/>
            </a:pPr>
            <a:r>
              <a:rPr lang="en-US" sz="2100"/>
              <a:t>[4]“Learn in 5 Minutes: Locality Sensitive Hashing (MinHash, SimHash, and more!),” www.youtube.com. </a:t>
            </a:r>
            <a:r>
              <a:rPr lang="en-US" sz="2100" u="sng">
                <a:solidFill>
                  <a:schemeClr val="hlink"/>
                </a:solidFill>
                <a:hlinkClick r:id="rId7"/>
              </a:rPr>
              <a:t>https://www.youtube.com/watch?v=R-iFka68ZwM</a:t>
            </a:r>
            <a:r>
              <a:rPr lang="en-US" sz="2100"/>
              <a:t>  (accessed Apr. 28, 2024).</a:t>
            </a:r>
            <a:endParaRPr sz="2100"/>
          </a:p>
          <a:p>
            <a:pPr marL="457200" marR="216534" lvl="0" indent="0" algn="l" rtl="0">
              <a:lnSpc>
                <a:spcPct val="100000"/>
              </a:lnSpc>
              <a:spcBef>
                <a:spcPts val="5"/>
              </a:spcBef>
              <a:spcAft>
                <a:spcPts val="0"/>
              </a:spcAft>
              <a:buNone/>
            </a:pPr>
            <a:r>
              <a:rPr lang="en-US" sz="2100"/>
              <a:t>‌</a:t>
            </a:r>
            <a:endParaRPr sz="2100"/>
          </a:p>
          <a:p>
            <a:pPr marL="0" lvl="0" indent="0" algn="l" rtl="0">
              <a:lnSpc>
                <a:spcPct val="100000"/>
              </a:lnSpc>
              <a:spcBef>
                <a:spcPts val="110"/>
              </a:spcBef>
              <a:spcAft>
                <a:spcPts val="0"/>
              </a:spcAft>
              <a:buSzPts val="2200"/>
              <a:buFont typeface="Arial"/>
              <a:buNone/>
            </a:pPr>
            <a:endParaRPr sz="2200">
              <a:latin typeface="Arial"/>
              <a:ea typeface="Arial"/>
              <a:cs typeface="Arial"/>
              <a:sym typeface="Arial"/>
            </a:endParaRPr>
          </a:p>
          <a:p>
            <a:pPr marL="457200" marR="184785" lvl="0" indent="0" algn="l" rtl="0">
              <a:lnSpc>
                <a:spcPct val="100000"/>
              </a:lnSpc>
              <a:spcBef>
                <a:spcPts val="0"/>
              </a:spcBef>
              <a:spcAft>
                <a:spcPts val="0"/>
              </a:spcAft>
              <a:buNone/>
            </a:pPr>
            <a:endParaRPr sz="22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367079" y="361950"/>
            <a:ext cx="6669405" cy="802720"/>
          </a:xfrm>
          <a:prstGeom prst="rect">
            <a:avLst/>
          </a:prstGeom>
          <a:noFill/>
          <a:ln>
            <a:noFill/>
          </a:ln>
        </p:spPr>
        <p:txBody>
          <a:bodyPr spcFirstLastPara="1" wrap="square" lIns="0" tIns="10150" rIns="0" bIns="0" anchor="t" anchorCtr="0">
            <a:spAutoFit/>
          </a:bodyPr>
          <a:lstStyle/>
          <a:p>
            <a:pPr marL="12700" marR="5080" lvl="0" indent="0" algn="l" rtl="0">
              <a:lnSpc>
                <a:spcPct val="122222"/>
              </a:lnSpc>
              <a:spcBef>
                <a:spcPts val="0"/>
              </a:spcBef>
              <a:spcAft>
                <a:spcPts val="0"/>
              </a:spcAft>
              <a:buNone/>
            </a:pPr>
            <a:r>
              <a:rPr lang="en-US" sz="5400"/>
              <a:t>Motivating problem</a:t>
            </a:r>
            <a:endParaRPr sz="5400"/>
          </a:p>
        </p:txBody>
      </p:sp>
      <p:sp>
        <p:nvSpPr>
          <p:cNvPr id="62" name="Google Shape;62;p9"/>
          <p:cNvSpPr txBox="1"/>
          <p:nvPr/>
        </p:nvSpPr>
        <p:spPr>
          <a:xfrm>
            <a:off x="92392" y="1333498"/>
            <a:ext cx="10788015" cy="6291466"/>
          </a:xfrm>
          <a:prstGeom prst="rect">
            <a:avLst/>
          </a:prstGeom>
          <a:noFill/>
          <a:ln>
            <a:noFill/>
          </a:ln>
        </p:spPr>
        <p:txBody>
          <a:bodyPr spcFirstLastPara="1" wrap="square" lIns="0" tIns="256525" rIns="0" bIns="0" anchor="t" anchorCtr="0">
            <a:spAutoFit/>
          </a:bodyPr>
          <a:lstStyle/>
          <a:p>
            <a:pPr marL="38100" lvl="1" indent="0" algn="l" rtl="0">
              <a:spcBef>
                <a:spcPts val="0"/>
              </a:spcBef>
              <a:spcAft>
                <a:spcPts val="0"/>
              </a:spcAft>
              <a:buNone/>
            </a:pPr>
            <a:r>
              <a:rPr lang="en-US" sz="3600" b="1">
                <a:latin typeface="Arial"/>
                <a:ea typeface="Arial"/>
                <a:cs typeface="Arial"/>
                <a:sym typeface="Arial"/>
              </a:rPr>
              <a:t>Consider the following problem:</a:t>
            </a:r>
            <a:endParaRPr/>
          </a:p>
          <a:p>
            <a:pPr marL="38100" lvl="1" indent="0" algn="l" rtl="0">
              <a:spcBef>
                <a:spcPts val="2020"/>
              </a:spcBef>
              <a:spcAft>
                <a:spcPts val="0"/>
              </a:spcAft>
              <a:buNone/>
            </a:pPr>
            <a:endParaRPr sz="3200">
              <a:latin typeface="Arial"/>
              <a:ea typeface="Arial"/>
              <a:cs typeface="Arial"/>
              <a:sym typeface="Arial"/>
            </a:endParaRPr>
          </a:p>
          <a:p>
            <a:pPr marL="38100" lvl="1" indent="0" algn="l" rtl="0">
              <a:spcBef>
                <a:spcPts val="2020"/>
              </a:spcBef>
              <a:spcAft>
                <a:spcPts val="0"/>
              </a:spcAft>
              <a:buNone/>
            </a:pPr>
            <a:r>
              <a:rPr lang="en-US" sz="3200">
                <a:latin typeface="Arial"/>
                <a:ea typeface="Arial"/>
                <a:cs typeface="Arial"/>
                <a:sym typeface="Arial"/>
              </a:rPr>
              <a:t>We have several billion documents, and we want to identify near-duplicate or similar documents.</a:t>
            </a:r>
            <a:endParaRPr/>
          </a:p>
          <a:p>
            <a:pPr marL="38100" lvl="1" indent="0" algn="l" rtl="0">
              <a:spcBef>
                <a:spcPts val="2020"/>
              </a:spcBef>
              <a:spcAft>
                <a:spcPts val="0"/>
              </a:spcAft>
              <a:buNone/>
            </a:pPr>
            <a:r>
              <a:rPr lang="en-US" sz="3200">
                <a:latin typeface="Arial"/>
                <a:ea typeface="Arial"/>
                <a:cs typeface="Arial"/>
                <a:sym typeface="Arial"/>
              </a:rPr>
              <a:t>How can we solve this efficiently?</a:t>
            </a:r>
            <a:endParaRPr/>
          </a:p>
          <a:p>
            <a:pPr marL="38100" lvl="1" indent="0" algn="l" rtl="0">
              <a:spcBef>
                <a:spcPts val="2020"/>
              </a:spcBef>
              <a:spcAft>
                <a:spcPts val="0"/>
              </a:spcAft>
              <a:buNone/>
            </a:pPr>
            <a:r>
              <a:rPr lang="en-US" sz="3200">
                <a:latin typeface="Arial"/>
                <a:ea typeface="Arial"/>
                <a:cs typeface="Arial"/>
                <a:sym typeface="Arial"/>
              </a:rPr>
              <a:t>If we do </a:t>
            </a:r>
            <a:r>
              <a:rPr lang="en-US" sz="3200"/>
              <a:t>naïve approach, we would go through each pair-wise document in the collection </a:t>
            </a:r>
            <a:r>
              <a:rPr lang="en-US" sz="3200">
                <a:solidFill>
                  <a:srgbClr val="FF0000"/>
                </a:solidFill>
              </a:rPr>
              <a:t>🡪 but that is too slow</a:t>
            </a:r>
            <a:endParaRPr sz="3200">
              <a:solidFill>
                <a:srgbClr val="FF0000"/>
              </a:solidFill>
            </a:endParaRPr>
          </a:p>
          <a:p>
            <a:pPr marL="38100" lvl="1" indent="0" algn="l" rtl="0">
              <a:spcBef>
                <a:spcPts val="2020"/>
              </a:spcBef>
              <a:spcAft>
                <a:spcPts val="0"/>
              </a:spcAft>
              <a:buNone/>
            </a:pPr>
            <a:r>
              <a:rPr lang="en-US" sz="3200">
                <a:latin typeface="Arial"/>
                <a:ea typeface="Arial"/>
                <a:cs typeface="Arial"/>
                <a:sym typeface="Arial"/>
              </a:rPr>
              <a:t>We need an efficient way to cluster similar documents </a:t>
            </a:r>
            <a:endParaRPr/>
          </a:p>
          <a:p>
            <a:pPr marL="38100" lvl="1" indent="0" algn="l" rtl="0">
              <a:spcBef>
                <a:spcPts val="2020"/>
              </a:spcBef>
              <a:spcAft>
                <a:spcPts val="0"/>
              </a:spcAft>
              <a:buNone/>
            </a:pPr>
            <a:r>
              <a:rPr lang="en-US" sz="3200">
                <a:latin typeface="Arial"/>
                <a:ea typeface="Arial"/>
                <a:cs typeface="Arial"/>
                <a:sym typeface="Arial"/>
              </a:rPr>
              <a:t>🡪 Locality sensitive hashing</a:t>
            </a:r>
            <a:endParaRPr sz="3200">
              <a:latin typeface="Arial"/>
              <a:ea typeface="Arial"/>
              <a:cs typeface="Arial"/>
              <a:sym typeface="Arial"/>
            </a:endParaRPr>
          </a:p>
        </p:txBody>
      </p:sp>
      <p:grpSp>
        <p:nvGrpSpPr>
          <p:cNvPr id="63" name="Google Shape;63;p9"/>
          <p:cNvGrpSpPr/>
          <p:nvPr/>
        </p:nvGrpSpPr>
        <p:grpSpPr>
          <a:xfrm>
            <a:off x="0" y="7592565"/>
            <a:ext cx="10972800" cy="165100"/>
            <a:chOff x="0" y="7592565"/>
            <a:chExt cx="10972800" cy="165100"/>
          </a:xfrm>
        </p:grpSpPr>
        <p:sp>
          <p:nvSpPr>
            <p:cNvPr id="64" name="Google Shape;64;p9"/>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65" name="Google Shape;65;p9"/>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66" name="Google Shape;66;p9"/>
          <p:cNvPicPr preferRelativeResize="0"/>
          <p:nvPr/>
        </p:nvPicPr>
        <p:blipFill rotWithShape="1">
          <a:blip r:embed="rId3">
            <a:alphaModFix/>
          </a:blip>
          <a:srcRect/>
          <a:stretch/>
        </p:blipFill>
        <p:spPr>
          <a:xfrm>
            <a:off x="8708135" y="231647"/>
            <a:ext cx="1994915" cy="110185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322"/>
        <p:cNvGrpSpPr/>
        <p:nvPr/>
      </p:nvGrpSpPr>
      <p:grpSpPr>
        <a:xfrm>
          <a:off x="0" y="0"/>
          <a:ext cx="0" cy="0"/>
          <a:chOff x="0" y="0"/>
          <a:chExt cx="0" cy="0"/>
        </a:xfrm>
      </p:grpSpPr>
      <p:sp>
        <p:nvSpPr>
          <p:cNvPr id="323" name="Google Shape;323;p37"/>
          <p:cNvSpPr txBox="1"/>
          <p:nvPr/>
        </p:nvSpPr>
        <p:spPr>
          <a:xfrm>
            <a:off x="1514600" y="3471650"/>
            <a:ext cx="10202100" cy="1146000"/>
          </a:xfrm>
          <a:prstGeom prst="rect">
            <a:avLst/>
          </a:prstGeom>
          <a:noFill/>
          <a:ln>
            <a:noFill/>
          </a:ln>
        </p:spPr>
        <p:txBody>
          <a:bodyPr spcFirstLastPara="1" wrap="square" lIns="0" tIns="311775" rIns="0" bIns="0" anchor="t" anchorCtr="0">
            <a:spAutoFit/>
          </a:bodyPr>
          <a:lstStyle/>
          <a:p>
            <a:pPr marL="12700" lvl="0" indent="0" algn="l" rtl="0">
              <a:lnSpc>
                <a:spcPct val="100000"/>
              </a:lnSpc>
              <a:spcBef>
                <a:spcPts val="0"/>
              </a:spcBef>
              <a:spcAft>
                <a:spcPts val="0"/>
              </a:spcAft>
              <a:buNone/>
            </a:pPr>
            <a:r>
              <a:rPr lang="en-US" sz="5400" b="1">
                <a:latin typeface="Arial"/>
                <a:ea typeface="Arial"/>
                <a:cs typeface="Arial"/>
                <a:sym typeface="Arial"/>
              </a:rPr>
              <a:t>Thanks</a:t>
            </a:r>
            <a:r>
              <a:rPr lang="en-US" sz="5400" b="1"/>
              <a:t> </a:t>
            </a:r>
            <a:r>
              <a:rPr lang="en-US" sz="5400" b="1">
                <a:latin typeface="Arial"/>
                <a:ea typeface="Arial"/>
                <a:cs typeface="Arial"/>
                <a:sym typeface="Arial"/>
              </a:rPr>
              <a:t>for	your</a:t>
            </a:r>
            <a:r>
              <a:rPr lang="en-US" sz="5400" b="1"/>
              <a:t> </a:t>
            </a:r>
            <a:r>
              <a:rPr lang="en-US" sz="5400" b="1">
                <a:latin typeface="Arial"/>
                <a:ea typeface="Arial"/>
                <a:cs typeface="Arial"/>
                <a:sym typeface="Arial"/>
              </a:rPr>
              <a:t>listening</a:t>
            </a:r>
            <a:endParaRPr sz="2800">
              <a:latin typeface="Arial"/>
              <a:ea typeface="Arial"/>
              <a:cs typeface="Arial"/>
              <a:sym typeface="Arial"/>
            </a:endParaRPr>
          </a:p>
        </p:txBody>
      </p:sp>
      <p:sp>
        <p:nvSpPr>
          <p:cNvPr id="324" name="Google Shape;324;p37"/>
          <p:cNvSpPr txBox="1">
            <a:spLocks noGrp="1"/>
          </p:cNvSpPr>
          <p:nvPr>
            <p:ph type="title"/>
          </p:nvPr>
        </p:nvSpPr>
        <p:spPr>
          <a:xfrm>
            <a:off x="1414396" y="2282697"/>
            <a:ext cx="8142605" cy="48260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3000"/>
              <a:t>Subject: Mining Massive Datasets</a:t>
            </a:r>
            <a:endParaRPr sz="3000"/>
          </a:p>
        </p:txBody>
      </p:sp>
      <p:grpSp>
        <p:nvGrpSpPr>
          <p:cNvPr id="325" name="Google Shape;325;p37"/>
          <p:cNvGrpSpPr/>
          <p:nvPr/>
        </p:nvGrpSpPr>
        <p:grpSpPr>
          <a:xfrm>
            <a:off x="0" y="7592565"/>
            <a:ext cx="10972800" cy="165100"/>
            <a:chOff x="0" y="7592565"/>
            <a:chExt cx="10972800" cy="165100"/>
          </a:xfrm>
        </p:grpSpPr>
        <p:sp>
          <p:nvSpPr>
            <p:cNvPr id="326" name="Google Shape;326;p37"/>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327" name="Google Shape;327;p37"/>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328" name="Google Shape;328;p37"/>
          <p:cNvPicPr preferRelativeResize="0"/>
          <p:nvPr/>
        </p:nvPicPr>
        <p:blipFill rotWithShape="1">
          <a:blip r:embed="rId3">
            <a:alphaModFix/>
          </a:blip>
          <a:srcRect/>
          <a:stretch/>
        </p:blipFill>
        <p:spPr>
          <a:xfrm>
            <a:off x="4216908" y="397763"/>
            <a:ext cx="2538983" cy="14020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367079" y="361950"/>
            <a:ext cx="6669405" cy="802720"/>
          </a:xfrm>
          <a:prstGeom prst="rect">
            <a:avLst/>
          </a:prstGeom>
          <a:noFill/>
          <a:ln>
            <a:noFill/>
          </a:ln>
        </p:spPr>
        <p:txBody>
          <a:bodyPr spcFirstLastPara="1" wrap="square" lIns="0" tIns="10150" rIns="0" bIns="0" anchor="t" anchorCtr="0">
            <a:spAutoFit/>
          </a:bodyPr>
          <a:lstStyle/>
          <a:p>
            <a:pPr marL="12700" marR="5080" lvl="0" indent="0" algn="l" rtl="0">
              <a:lnSpc>
                <a:spcPct val="122222"/>
              </a:lnSpc>
              <a:spcBef>
                <a:spcPts val="0"/>
              </a:spcBef>
              <a:spcAft>
                <a:spcPts val="0"/>
              </a:spcAft>
              <a:buNone/>
            </a:pPr>
            <a:r>
              <a:rPr lang="en-US" sz="5400"/>
              <a:t>Motivating problem</a:t>
            </a:r>
            <a:endParaRPr sz="5400"/>
          </a:p>
        </p:txBody>
      </p:sp>
      <p:grpSp>
        <p:nvGrpSpPr>
          <p:cNvPr id="72" name="Google Shape;72;p10"/>
          <p:cNvGrpSpPr/>
          <p:nvPr/>
        </p:nvGrpSpPr>
        <p:grpSpPr>
          <a:xfrm>
            <a:off x="0" y="7592565"/>
            <a:ext cx="10972800" cy="165100"/>
            <a:chOff x="0" y="7592565"/>
            <a:chExt cx="10972800" cy="165100"/>
          </a:xfrm>
        </p:grpSpPr>
        <p:sp>
          <p:nvSpPr>
            <p:cNvPr id="73" name="Google Shape;73;p10"/>
            <p:cNvSpPr/>
            <p:nvPr/>
          </p:nvSpPr>
          <p:spPr>
            <a:xfrm>
              <a:off x="0" y="7592565"/>
              <a:ext cx="10972800" cy="165100"/>
            </a:xfrm>
            <a:custGeom>
              <a:avLst/>
              <a:gdLst/>
              <a:ahLst/>
              <a:cxnLst/>
              <a:rect l="l" t="t" r="r" b="b"/>
              <a:pathLst>
                <a:path w="10972800" h="165100" extrusionOk="0">
                  <a:moveTo>
                    <a:pt x="10972800" y="0"/>
                  </a:moveTo>
                  <a:lnTo>
                    <a:pt x="0" y="0"/>
                  </a:lnTo>
                  <a:lnTo>
                    <a:pt x="0" y="164594"/>
                  </a:lnTo>
                  <a:lnTo>
                    <a:pt x="10972800" y="164594"/>
                  </a:lnTo>
                  <a:lnTo>
                    <a:pt x="10972800" y="0"/>
                  </a:lnTo>
                  <a:close/>
                </a:path>
              </a:pathLst>
            </a:custGeom>
            <a:solidFill>
              <a:srgbClr val="FFC000"/>
            </a:solidFill>
            <a:ln>
              <a:noFill/>
            </a:ln>
          </p:spPr>
          <p:txBody>
            <a:bodyPr spcFirstLastPara="1" wrap="square" lIns="0" tIns="0" rIns="0" bIns="0" anchor="t" anchorCtr="0">
              <a:noAutofit/>
            </a:bodyPr>
            <a:lstStyle/>
            <a:p>
              <a:pPr marL="0" lvl="0" indent="0" algn="l" rtl="0">
                <a:spcBef>
                  <a:spcPts val="0"/>
                </a:spcBef>
                <a:spcAft>
                  <a:spcPts val="0"/>
                </a:spcAft>
                <a:buNone/>
              </a:pPr>
              <a:endParaRPr sz="1800"/>
            </a:p>
          </p:txBody>
        </p:sp>
        <p:sp>
          <p:nvSpPr>
            <p:cNvPr id="74" name="Google Shape;74;p10"/>
            <p:cNvSpPr/>
            <p:nvPr/>
          </p:nvSpPr>
          <p:spPr>
            <a:xfrm>
              <a:off x="0" y="7592565"/>
              <a:ext cx="10972800" cy="165100"/>
            </a:xfrm>
            <a:custGeom>
              <a:avLst/>
              <a:gdLst/>
              <a:ahLst/>
              <a:cxnLst/>
              <a:rect l="l" t="t" r="r" b="b"/>
              <a:pathLst>
                <a:path w="10972800" h="165100" extrusionOk="0">
                  <a:moveTo>
                    <a:pt x="0" y="164594"/>
                  </a:moveTo>
                  <a:lnTo>
                    <a:pt x="10972800" y="164594"/>
                  </a:lnTo>
                  <a:lnTo>
                    <a:pt x="10972800" y="0"/>
                  </a:lnTo>
                  <a:lnTo>
                    <a:pt x="0" y="0"/>
                  </a:lnTo>
                  <a:lnTo>
                    <a:pt x="0" y="164594"/>
                  </a:lnTo>
                  <a:close/>
                </a:path>
              </a:pathLst>
            </a:custGeom>
            <a:noFill/>
            <a:ln w="12700" cap="flat" cmpd="sng">
              <a:solidFill>
                <a:srgbClr val="6C4F00"/>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800"/>
            </a:p>
          </p:txBody>
        </p:sp>
      </p:grpSp>
      <p:pic>
        <p:nvPicPr>
          <p:cNvPr id="75" name="Google Shape;75;p10"/>
          <p:cNvPicPr preferRelativeResize="0"/>
          <p:nvPr/>
        </p:nvPicPr>
        <p:blipFill rotWithShape="1">
          <a:blip r:embed="rId3">
            <a:alphaModFix/>
          </a:blip>
          <a:srcRect/>
          <a:stretch/>
        </p:blipFill>
        <p:spPr>
          <a:xfrm>
            <a:off x="8708135" y="231647"/>
            <a:ext cx="1994915" cy="1101851"/>
          </a:xfrm>
          <a:prstGeom prst="rect">
            <a:avLst/>
          </a:prstGeom>
          <a:noFill/>
          <a:ln>
            <a:noFill/>
          </a:ln>
        </p:spPr>
      </p:pic>
      <p:pic>
        <p:nvPicPr>
          <p:cNvPr id="76" name="Google Shape;76;p10"/>
          <p:cNvPicPr preferRelativeResize="0"/>
          <p:nvPr/>
        </p:nvPicPr>
        <p:blipFill rotWithShape="1">
          <a:blip r:embed="rId4">
            <a:alphaModFix/>
          </a:blip>
          <a:srcRect/>
          <a:stretch/>
        </p:blipFill>
        <p:spPr>
          <a:xfrm>
            <a:off x="951867" y="1442664"/>
            <a:ext cx="9069066" cy="534427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0"/>
        <p:cNvGrpSpPr/>
        <p:nvPr/>
      </p:nvGrpSpPr>
      <p:grpSpPr>
        <a:xfrm>
          <a:off x="0" y="0"/>
          <a:ext cx="0" cy="0"/>
          <a:chOff x="0" y="0"/>
          <a:chExt cx="0" cy="0"/>
        </a:xfrm>
      </p:grpSpPr>
      <p:pic>
        <p:nvPicPr>
          <p:cNvPr id="81" name="Google Shape;81;p11"/>
          <p:cNvPicPr preferRelativeResize="0"/>
          <p:nvPr/>
        </p:nvPicPr>
        <p:blipFill rotWithShape="1">
          <a:blip r:embed="rId3">
            <a:alphaModFix/>
          </a:blip>
          <a:srcRect/>
          <a:stretch/>
        </p:blipFill>
        <p:spPr>
          <a:xfrm>
            <a:off x="9246108" y="123444"/>
            <a:ext cx="1594103" cy="879347"/>
          </a:xfrm>
          <a:prstGeom prst="rect">
            <a:avLst/>
          </a:prstGeom>
          <a:noFill/>
          <a:ln>
            <a:noFill/>
          </a:ln>
        </p:spPr>
      </p:pic>
      <p:sp>
        <p:nvSpPr>
          <p:cNvPr id="82" name="Google Shape;82;p11"/>
          <p:cNvSpPr txBox="1">
            <a:spLocks noGrp="1"/>
          </p:cNvSpPr>
          <p:nvPr>
            <p:ph type="title"/>
          </p:nvPr>
        </p:nvSpPr>
        <p:spPr>
          <a:xfrm>
            <a:off x="304800" y="318578"/>
            <a:ext cx="6362065" cy="1368425"/>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None/>
            </a:pPr>
            <a:r>
              <a:rPr lang="en-US" sz="4400"/>
              <a:t>Introduction to MinHashLSH algorithm</a:t>
            </a:r>
            <a:endParaRPr sz="4400"/>
          </a:p>
        </p:txBody>
      </p:sp>
      <p:pic>
        <p:nvPicPr>
          <p:cNvPr id="83" name="Google Shape;83;p11"/>
          <p:cNvPicPr preferRelativeResize="0"/>
          <p:nvPr/>
        </p:nvPicPr>
        <p:blipFill rotWithShape="1">
          <a:blip r:embed="rId4">
            <a:alphaModFix/>
          </a:blip>
          <a:srcRect/>
          <a:stretch/>
        </p:blipFill>
        <p:spPr>
          <a:xfrm>
            <a:off x="838200" y="2514600"/>
            <a:ext cx="8897592" cy="416300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165914" y="898016"/>
            <a:ext cx="8364855"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a:t>Introduction to MinHashLSH algorithm</a:t>
            </a:r>
            <a:endParaRPr sz="3200"/>
          </a:p>
        </p:txBody>
      </p:sp>
      <p:sp>
        <p:nvSpPr>
          <p:cNvPr id="89" name="Google Shape;89;p12"/>
          <p:cNvSpPr txBox="1">
            <a:spLocks noGrp="1"/>
          </p:cNvSpPr>
          <p:nvPr>
            <p:ph type="body" idx="1"/>
          </p:nvPr>
        </p:nvSpPr>
        <p:spPr>
          <a:xfrm>
            <a:off x="436270" y="2022051"/>
            <a:ext cx="9850800" cy="909300"/>
          </a:xfrm>
          <a:prstGeom prst="rect">
            <a:avLst/>
          </a:prstGeom>
          <a:noFill/>
          <a:ln>
            <a:noFill/>
          </a:ln>
        </p:spPr>
        <p:txBody>
          <a:bodyPr spcFirstLastPara="1" wrap="square" lIns="0" tIns="135250" rIns="0" bIns="0" anchor="t" anchorCtr="0">
            <a:spAutoFit/>
          </a:bodyPr>
          <a:lstStyle/>
          <a:p>
            <a:pPr marL="93980" lvl="0" indent="0" algn="l" rtl="0">
              <a:lnSpc>
                <a:spcPct val="100000"/>
              </a:lnSpc>
              <a:spcBef>
                <a:spcPts val="0"/>
              </a:spcBef>
              <a:spcAft>
                <a:spcPts val="0"/>
              </a:spcAft>
              <a:buNone/>
            </a:pPr>
            <a:r>
              <a:rPr lang="en-US"/>
              <a:t>Shingling: </a:t>
            </a:r>
            <a:r>
              <a:rPr lang="en-US" sz="2200" b="0"/>
              <a:t>Convert a document into a set</a:t>
            </a:r>
            <a:endParaRPr sz="2200">
              <a:latin typeface="Arial"/>
              <a:ea typeface="Arial"/>
              <a:cs typeface="Arial"/>
              <a:sym typeface="Arial"/>
            </a:endParaRPr>
          </a:p>
          <a:p>
            <a:pPr marL="0" lvl="0" indent="0" algn="l" rtl="0">
              <a:lnSpc>
                <a:spcPct val="100000"/>
              </a:lnSpc>
              <a:spcBef>
                <a:spcPts val="505"/>
              </a:spcBef>
              <a:spcAft>
                <a:spcPts val="0"/>
              </a:spcAft>
              <a:buNone/>
            </a:pPr>
            <a:endParaRPr sz="2200">
              <a:latin typeface="Arial"/>
              <a:ea typeface="Arial"/>
              <a:cs typeface="Arial"/>
              <a:sym typeface="Arial"/>
            </a:endParaRPr>
          </a:p>
        </p:txBody>
      </p:sp>
      <p:pic>
        <p:nvPicPr>
          <p:cNvPr id="90" name="Google Shape;90;p12"/>
          <p:cNvPicPr preferRelativeResize="0"/>
          <p:nvPr/>
        </p:nvPicPr>
        <p:blipFill rotWithShape="1">
          <a:blip r:embed="rId3">
            <a:alphaModFix/>
          </a:blip>
          <a:srcRect/>
          <a:stretch/>
        </p:blipFill>
        <p:spPr>
          <a:xfrm>
            <a:off x="8903208" y="140209"/>
            <a:ext cx="1892807" cy="1045462"/>
          </a:xfrm>
          <a:prstGeom prst="rect">
            <a:avLst/>
          </a:prstGeom>
          <a:noFill/>
          <a:ln>
            <a:noFill/>
          </a:ln>
        </p:spPr>
      </p:pic>
      <p:pic>
        <p:nvPicPr>
          <p:cNvPr id="91" name="Google Shape;91;p12"/>
          <p:cNvPicPr preferRelativeResize="0"/>
          <p:nvPr/>
        </p:nvPicPr>
        <p:blipFill>
          <a:blip r:embed="rId4">
            <a:alphaModFix/>
          </a:blip>
          <a:stretch>
            <a:fillRect/>
          </a:stretch>
        </p:blipFill>
        <p:spPr>
          <a:xfrm>
            <a:off x="2277175" y="2773399"/>
            <a:ext cx="5517975" cy="457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165914" y="898016"/>
            <a:ext cx="8364855"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a:t>Introduction to MinHashLSH algorithm</a:t>
            </a:r>
            <a:endParaRPr sz="3200"/>
          </a:p>
        </p:txBody>
      </p:sp>
      <p:sp>
        <p:nvSpPr>
          <p:cNvPr id="97" name="Google Shape;97;p13"/>
          <p:cNvSpPr txBox="1">
            <a:spLocks noGrp="1"/>
          </p:cNvSpPr>
          <p:nvPr>
            <p:ph type="body" idx="1"/>
          </p:nvPr>
        </p:nvSpPr>
        <p:spPr>
          <a:xfrm>
            <a:off x="436270" y="2059301"/>
            <a:ext cx="9850730" cy="908582"/>
          </a:xfrm>
          <a:prstGeom prst="rect">
            <a:avLst/>
          </a:prstGeom>
          <a:noFill/>
          <a:ln>
            <a:noFill/>
          </a:ln>
        </p:spPr>
        <p:txBody>
          <a:bodyPr spcFirstLastPara="1" wrap="square" lIns="0" tIns="135250" rIns="0" bIns="0" anchor="t" anchorCtr="0">
            <a:spAutoFit/>
          </a:bodyPr>
          <a:lstStyle/>
          <a:p>
            <a:pPr marL="93980" lvl="0" indent="0" algn="l" rtl="0">
              <a:lnSpc>
                <a:spcPct val="100000"/>
              </a:lnSpc>
              <a:spcBef>
                <a:spcPts val="0"/>
              </a:spcBef>
              <a:spcAft>
                <a:spcPts val="0"/>
              </a:spcAft>
              <a:buNone/>
            </a:pPr>
            <a:r>
              <a:rPr lang="en-US"/>
              <a:t>Example of Shingling with k = 2</a:t>
            </a:r>
            <a:endParaRPr/>
          </a:p>
          <a:p>
            <a:pPr marL="0" lvl="0" indent="0" algn="l" rtl="0">
              <a:lnSpc>
                <a:spcPct val="100000"/>
              </a:lnSpc>
              <a:spcBef>
                <a:spcPts val="505"/>
              </a:spcBef>
              <a:spcAft>
                <a:spcPts val="0"/>
              </a:spcAft>
              <a:buNone/>
            </a:pPr>
            <a:endParaRPr sz="2200">
              <a:latin typeface="Arial"/>
              <a:ea typeface="Arial"/>
              <a:cs typeface="Arial"/>
              <a:sym typeface="Arial"/>
            </a:endParaRPr>
          </a:p>
        </p:txBody>
      </p:sp>
      <p:pic>
        <p:nvPicPr>
          <p:cNvPr id="98" name="Google Shape;98;p13"/>
          <p:cNvPicPr preferRelativeResize="0"/>
          <p:nvPr/>
        </p:nvPicPr>
        <p:blipFill rotWithShape="1">
          <a:blip r:embed="rId3">
            <a:alphaModFix/>
          </a:blip>
          <a:srcRect/>
          <a:stretch/>
        </p:blipFill>
        <p:spPr>
          <a:xfrm>
            <a:off x="8903208" y="140209"/>
            <a:ext cx="1892807" cy="1045462"/>
          </a:xfrm>
          <a:prstGeom prst="rect">
            <a:avLst/>
          </a:prstGeom>
          <a:noFill/>
          <a:ln>
            <a:noFill/>
          </a:ln>
        </p:spPr>
      </p:pic>
      <p:pic>
        <p:nvPicPr>
          <p:cNvPr id="99" name="Google Shape;99;p13"/>
          <p:cNvPicPr preferRelativeResize="0"/>
          <p:nvPr/>
        </p:nvPicPr>
        <p:blipFill rotWithShape="1">
          <a:blip r:embed="rId4">
            <a:alphaModFix/>
          </a:blip>
          <a:srcRect/>
          <a:stretch/>
        </p:blipFill>
        <p:spPr>
          <a:xfrm>
            <a:off x="427410" y="2998009"/>
            <a:ext cx="10221751" cy="364858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xfrm>
            <a:off x="165914" y="898016"/>
            <a:ext cx="8364855"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a:t>Introduction to MinHashLSH algorithm</a:t>
            </a:r>
            <a:endParaRPr sz="3200"/>
          </a:p>
        </p:txBody>
      </p:sp>
      <p:sp>
        <p:nvSpPr>
          <p:cNvPr id="105" name="Google Shape;105;p14"/>
          <p:cNvSpPr txBox="1">
            <a:spLocks noGrp="1"/>
          </p:cNvSpPr>
          <p:nvPr>
            <p:ph type="body" idx="1"/>
          </p:nvPr>
        </p:nvSpPr>
        <p:spPr>
          <a:xfrm>
            <a:off x="304800" y="1600200"/>
            <a:ext cx="9850800" cy="506100"/>
          </a:xfrm>
          <a:prstGeom prst="rect">
            <a:avLst/>
          </a:prstGeom>
          <a:noFill/>
          <a:ln>
            <a:noFill/>
          </a:ln>
        </p:spPr>
        <p:txBody>
          <a:bodyPr spcFirstLastPara="1" wrap="square" lIns="0" tIns="135250" rIns="0" bIns="0" anchor="t" anchorCtr="0">
            <a:spAutoFit/>
          </a:bodyPr>
          <a:lstStyle/>
          <a:p>
            <a:pPr marL="12700" marR="5080" lvl="0" indent="0" algn="l" rtl="0">
              <a:lnSpc>
                <a:spcPct val="106200"/>
              </a:lnSpc>
              <a:spcBef>
                <a:spcPts val="0"/>
              </a:spcBef>
              <a:spcAft>
                <a:spcPts val="0"/>
              </a:spcAft>
              <a:buNone/>
            </a:pPr>
            <a:r>
              <a:rPr lang="en-US"/>
              <a:t>From set to boolean matrices</a:t>
            </a:r>
            <a:endParaRPr b="0"/>
          </a:p>
        </p:txBody>
      </p:sp>
      <p:pic>
        <p:nvPicPr>
          <p:cNvPr id="106" name="Google Shape;106;p14"/>
          <p:cNvPicPr preferRelativeResize="0"/>
          <p:nvPr/>
        </p:nvPicPr>
        <p:blipFill rotWithShape="1">
          <a:blip r:embed="rId3">
            <a:alphaModFix/>
          </a:blip>
          <a:srcRect/>
          <a:stretch/>
        </p:blipFill>
        <p:spPr>
          <a:xfrm>
            <a:off x="8903208" y="140209"/>
            <a:ext cx="1892807" cy="1045462"/>
          </a:xfrm>
          <a:prstGeom prst="rect">
            <a:avLst/>
          </a:prstGeom>
          <a:noFill/>
          <a:ln>
            <a:noFill/>
          </a:ln>
        </p:spPr>
      </p:pic>
      <p:pic>
        <p:nvPicPr>
          <p:cNvPr id="107" name="Google Shape;107;p14"/>
          <p:cNvPicPr preferRelativeResize="0"/>
          <p:nvPr/>
        </p:nvPicPr>
        <p:blipFill rotWithShape="1">
          <a:blip r:embed="rId4">
            <a:alphaModFix/>
          </a:blip>
          <a:srcRect/>
          <a:stretch/>
        </p:blipFill>
        <p:spPr>
          <a:xfrm>
            <a:off x="757827" y="2929400"/>
            <a:ext cx="9074075" cy="4919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52400" y="410306"/>
            <a:ext cx="8364855"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200"/>
              <a:t>Introduction to MinHashLSH algorithm</a:t>
            </a:r>
            <a:endParaRPr sz="3200"/>
          </a:p>
        </p:txBody>
      </p:sp>
      <p:sp>
        <p:nvSpPr>
          <p:cNvPr id="113" name="Google Shape;113;p15"/>
          <p:cNvSpPr txBox="1">
            <a:spLocks noGrp="1"/>
          </p:cNvSpPr>
          <p:nvPr>
            <p:ph type="body" idx="1"/>
          </p:nvPr>
        </p:nvSpPr>
        <p:spPr>
          <a:xfrm>
            <a:off x="381000" y="1287379"/>
            <a:ext cx="9850800" cy="1278900"/>
          </a:xfrm>
          <a:prstGeom prst="rect">
            <a:avLst/>
          </a:prstGeom>
          <a:noFill/>
          <a:ln>
            <a:noFill/>
          </a:ln>
        </p:spPr>
        <p:txBody>
          <a:bodyPr spcFirstLastPara="1" wrap="square" lIns="0" tIns="135250" rIns="0" bIns="0" anchor="t" anchorCtr="0">
            <a:spAutoFit/>
          </a:bodyPr>
          <a:lstStyle/>
          <a:p>
            <a:pPr marL="93980" lvl="0" indent="0" algn="l" rtl="0">
              <a:lnSpc>
                <a:spcPct val="100000"/>
              </a:lnSpc>
              <a:spcBef>
                <a:spcPts val="0"/>
              </a:spcBef>
              <a:spcAft>
                <a:spcPts val="0"/>
              </a:spcAft>
              <a:buNone/>
            </a:pPr>
            <a:r>
              <a:rPr lang="en-US"/>
              <a:t>MinHashing: </a:t>
            </a:r>
            <a:r>
              <a:rPr lang="en-US" b="0"/>
              <a:t>Convert </a:t>
            </a:r>
            <a:r>
              <a:rPr lang="en-US" b="0" i="1"/>
              <a:t>large set</a:t>
            </a:r>
            <a:r>
              <a:rPr lang="en-US" b="0"/>
              <a:t> to short signatures, </a:t>
            </a:r>
            <a:r>
              <a:rPr lang="en-US" b="0" u="sng"/>
              <a:t>while preserving similarity</a:t>
            </a:r>
            <a:endParaRPr b="0" u="sng"/>
          </a:p>
          <a:p>
            <a:pPr marL="0" lvl="0" indent="0" algn="l" rtl="0">
              <a:lnSpc>
                <a:spcPct val="100000"/>
              </a:lnSpc>
              <a:spcBef>
                <a:spcPts val="505"/>
              </a:spcBef>
              <a:spcAft>
                <a:spcPts val="0"/>
              </a:spcAft>
              <a:buNone/>
            </a:pPr>
            <a:r>
              <a:rPr lang="en-US" sz="2200" b="0"/>
              <a:t>	</a:t>
            </a:r>
            <a:endParaRPr sz="2200" b="0"/>
          </a:p>
        </p:txBody>
      </p:sp>
      <p:pic>
        <p:nvPicPr>
          <p:cNvPr id="114" name="Google Shape;114;p15"/>
          <p:cNvPicPr preferRelativeResize="0"/>
          <p:nvPr/>
        </p:nvPicPr>
        <p:blipFill rotWithShape="1">
          <a:blip r:embed="rId3">
            <a:alphaModFix/>
          </a:blip>
          <a:srcRect/>
          <a:stretch/>
        </p:blipFill>
        <p:spPr>
          <a:xfrm>
            <a:off x="8903208" y="140209"/>
            <a:ext cx="1892807" cy="1045462"/>
          </a:xfrm>
          <a:prstGeom prst="rect">
            <a:avLst/>
          </a:prstGeom>
          <a:noFill/>
          <a:ln>
            <a:noFill/>
          </a:ln>
        </p:spPr>
      </p:pic>
      <p:pic>
        <p:nvPicPr>
          <p:cNvPr id="115" name="Google Shape;115;p15"/>
          <p:cNvPicPr preferRelativeResize="0"/>
          <p:nvPr/>
        </p:nvPicPr>
        <p:blipFill rotWithShape="1">
          <a:blip r:embed="rId4">
            <a:alphaModFix/>
          </a:blip>
          <a:srcRect/>
          <a:stretch/>
        </p:blipFill>
        <p:spPr>
          <a:xfrm>
            <a:off x="1816375" y="2358502"/>
            <a:ext cx="5499390" cy="4427009"/>
          </a:xfrm>
          <a:prstGeom prst="rect">
            <a:avLst/>
          </a:prstGeom>
          <a:noFill/>
          <a:ln>
            <a:noFill/>
          </a:ln>
        </p:spPr>
      </p:pic>
      <p:sp>
        <p:nvSpPr>
          <p:cNvPr id="116" name="Google Shape;116;p15"/>
          <p:cNvSpPr txBox="1"/>
          <p:nvPr/>
        </p:nvSpPr>
        <p:spPr>
          <a:xfrm>
            <a:off x="7564798" y="5585175"/>
            <a:ext cx="2667000" cy="12006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a:t>At the end of this, we produce our minhash signature — or dense vector.</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2277</Words>
  <Application>Microsoft Office PowerPoint</Application>
  <PresentationFormat>Custom</PresentationFormat>
  <Paragraphs>256</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Office Theme</vt:lpstr>
      <vt:lpstr>Progress II presentation</vt:lpstr>
      <vt:lpstr>Table of contents</vt:lpstr>
      <vt:lpstr>Motivating problem</vt:lpstr>
      <vt:lpstr>Motivating problem</vt:lpstr>
      <vt:lpstr>Introduction to MinHashLSH algorithm</vt:lpstr>
      <vt:lpstr>Introduction to MinHashLSH algorithm</vt:lpstr>
      <vt:lpstr>Introduction to MinHashLSH algorithm</vt:lpstr>
      <vt:lpstr>Introduction to MinHashLSH algorithm</vt:lpstr>
      <vt:lpstr>Introduction to MinHashLSH algorithm</vt:lpstr>
      <vt:lpstr>Introduction to MinHashLSH algorithm</vt:lpstr>
      <vt:lpstr>Introduction to MinHashLSH algorithm</vt:lpstr>
      <vt:lpstr>Introduction to MinHashLSH algorithm</vt:lpstr>
      <vt:lpstr>Introduction to MinHashLSH algorithm</vt:lpstr>
      <vt:lpstr>Task 1</vt:lpstr>
      <vt:lpstr>Pseudocode for Task 1</vt:lpstr>
      <vt:lpstr>Pseudocode for Task 1</vt:lpstr>
      <vt:lpstr>Pseudocode for Task 1</vt:lpstr>
      <vt:lpstr>Pseudocode for Task 1</vt:lpstr>
      <vt:lpstr>Pseudocode for Task 1</vt:lpstr>
      <vt:lpstr>Result of Task 1</vt:lpstr>
      <vt:lpstr>Task 2</vt:lpstr>
      <vt:lpstr>Pseudocode for Task 2</vt:lpstr>
      <vt:lpstr>Pseudocode for Task 2</vt:lpstr>
      <vt:lpstr>Pseudocode for Task 2</vt:lpstr>
      <vt:lpstr>Pseudocode for Task 2</vt:lpstr>
      <vt:lpstr>Pseudocode for Task 2</vt:lpstr>
      <vt:lpstr>Result of Task 2</vt:lpstr>
      <vt:lpstr>Group’s member</vt:lpstr>
      <vt:lpstr>References</vt:lpstr>
      <vt:lpstr>Subject: Mining Massive Datasets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Progress II presentation</dc:title>
  <cp:lastModifiedBy>Việt Hoàng Nguyễn Đình</cp:lastModifiedBy>
  <cp:revision>1</cp:revision>
  <dcterms:modified xsi:type="dcterms:W3CDTF">2024-05-22T09:09:46Z</dcterms:modified>
</cp:coreProperties>
</file>