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Oswald Bold" charset="1" panose="00000800000000000000"/>
      <p:regular r:id="rId37"/>
    </p:embeddedFont>
    <p:embeddedFont>
      <p:font typeface="DM Sans" charset="1" panose="00000000000000000000"/>
      <p:regular r:id="rId38"/>
    </p:embeddedFont>
    <p:embeddedFont>
      <p:font typeface="DM Sans Italics" charset="1" panose="00000000000000000000"/>
      <p:regular r:id="rId39"/>
    </p:embeddedFont>
    <p:embeddedFont>
      <p:font typeface="Times New Roman" charset="1" panose="02030502070405020303"/>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0" y="3432810"/>
            <a:ext cx="18288000" cy="2750819"/>
          </a:xfrm>
          <a:prstGeom prst="rect">
            <a:avLst/>
          </a:prstGeom>
        </p:spPr>
        <p:txBody>
          <a:bodyPr anchor="t" rtlCol="false" tIns="0" lIns="0" bIns="0" rIns="0">
            <a:spAutoFit/>
          </a:bodyPr>
          <a:lstStyle/>
          <a:p>
            <a:pPr algn="ctr">
              <a:lnSpc>
                <a:spcPts val="11040"/>
              </a:lnSpc>
            </a:pPr>
            <a:r>
              <a:rPr lang="en-US" b="true" sz="8000" spc="784">
                <a:solidFill>
                  <a:srgbClr val="231F20"/>
                </a:solidFill>
                <a:latin typeface="Oswald Bold"/>
                <a:ea typeface="Oswald Bold"/>
                <a:cs typeface="Oswald Bold"/>
                <a:sym typeface="Oswald Bold"/>
              </a:rPr>
              <a:t>MOBILE APPLICATION FOR </a:t>
            </a:r>
          </a:p>
          <a:p>
            <a:pPr algn="ctr">
              <a:lnSpc>
                <a:spcPts val="11040"/>
              </a:lnSpc>
            </a:pPr>
            <a:r>
              <a:rPr lang="en-US" b="true" sz="8000" spc="784">
                <a:solidFill>
                  <a:srgbClr val="231F20"/>
                </a:solidFill>
                <a:latin typeface="Oswald Bold"/>
                <a:ea typeface="Oswald Bold"/>
                <a:cs typeface="Oswald Bold"/>
                <a:sym typeface="Oswald Bold"/>
              </a:rPr>
              <a:t>ROOM MANAGEMENT AND RENTAL</a:t>
            </a:r>
          </a:p>
        </p:txBody>
      </p:sp>
      <p:sp>
        <p:nvSpPr>
          <p:cNvPr name="TextBox 4" id="4"/>
          <p:cNvSpPr txBox="true"/>
          <p:nvPr/>
        </p:nvSpPr>
        <p:spPr>
          <a:xfrm rot="0">
            <a:off x="1520565" y="933450"/>
            <a:ext cx="15246870" cy="857250"/>
          </a:xfrm>
          <a:prstGeom prst="rect">
            <a:avLst/>
          </a:prstGeom>
        </p:spPr>
        <p:txBody>
          <a:bodyPr anchor="t" rtlCol="false" tIns="0" lIns="0" bIns="0" rIns="0">
            <a:spAutoFit/>
          </a:bodyPr>
          <a:lstStyle/>
          <a:p>
            <a:pPr algn="ctr">
              <a:lnSpc>
                <a:spcPts val="6900"/>
              </a:lnSpc>
            </a:pPr>
            <a:r>
              <a:rPr lang="en-US" b="true" sz="5000" spc="490">
                <a:solidFill>
                  <a:srgbClr val="231F20"/>
                </a:solidFill>
                <a:latin typeface="Oswald Bold"/>
                <a:ea typeface="Oswald Bold"/>
                <a:cs typeface="Oswald Bold"/>
                <a:sym typeface="Oswald Bold"/>
              </a:rPr>
              <a:t>MOBILE APPS DEVELOPMENT</a:t>
            </a:r>
          </a:p>
        </p:txBody>
      </p:sp>
      <p:sp>
        <p:nvSpPr>
          <p:cNvPr name="TextBox 5" id="5"/>
          <p:cNvSpPr txBox="true"/>
          <p:nvPr/>
        </p:nvSpPr>
        <p:spPr>
          <a:xfrm rot="0">
            <a:off x="4236347" y="7882890"/>
            <a:ext cx="9815307" cy="1375410"/>
          </a:xfrm>
          <a:prstGeom prst="rect">
            <a:avLst/>
          </a:prstGeom>
        </p:spPr>
        <p:txBody>
          <a:bodyPr anchor="t" rtlCol="false" tIns="0" lIns="0" bIns="0" rIns="0">
            <a:spAutoFit/>
          </a:bodyPr>
          <a:lstStyle/>
          <a:p>
            <a:pPr algn="ctr">
              <a:lnSpc>
                <a:spcPts val="5519"/>
              </a:lnSpc>
            </a:pPr>
            <a:r>
              <a:rPr lang="en-US" b="true" sz="3999" spc="391">
                <a:solidFill>
                  <a:srgbClr val="231F20"/>
                </a:solidFill>
                <a:latin typeface="Oswald Bold"/>
                <a:ea typeface="Oswald Bold"/>
                <a:cs typeface="Oswald Bold"/>
                <a:sym typeface="Oswald Bold"/>
              </a:rPr>
              <a:t>521H0072 - NGUYEN THIEN HUY</a:t>
            </a:r>
          </a:p>
          <a:p>
            <a:pPr algn="ctr">
              <a:lnSpc>
                <a:spcPts val="5519"/>
              </a:lnSpc>
            </a:pPr>
            <a:r>
              <a:rPr lang="en-US" b="true" sz="3999" spc="391">
                <a:solidFill>
                  <a:srgbClr val="231F20"/>
                </a:solidFill>
                <a:latin typeface="Oswald Bold"/>
                <a:ea typeface="Oswald Bold"/>
                <a:cs typeface="Oswald Bold"/>
                <a:sym typeface="Oswald Bold"/>
              </a:rPr>
              <a:t>522H0120 - NGUYEN DINH VIET HOANG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6611615" y="0"/>
            <a:ext cx="5064770"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THEORETICAL SURVEY</a:t>
            </a:r>
          </a:p>
        </p:txBody>
      </p:sp>
      <p:sp>
        <p:nvSpPr>
          <p:cNvPr name="TextBox 4" id="4"/>
          <p:cNvSpPr txBox="true"/>
          <p:nvPr/>
        </p:nvSpPr>
        <p:spPr>
          <a:xfrm rot="0">
            <a:off x="0" y="1526482"/>
            <a:ext cx="18288000" cy="4236721"/>
          </a:xfrm>
          <a:prstGeom prst="rect">
            <a:avLst/>
          </a:prstGeom>
        </p:spPr>
        <p:txBody>
          <a:bodyPr anchor="t" rtlCol="false" tIns="0" lIns="0" bIns="0" rIns="0">
            <a:spAutoFit/>
          </a:bodyPr>
          <a:lstStyle/>
          <a:p>
            <a:pPr algn="l">
              <a:lnSpc>
                <a:spcPts val="4139"/>
              </a:lnSpc>
            </a:pPr>
            <a:r>
              <a:rPr lang="en-US" sz="2999" spc="293">
                <a:solidFill>
                  <a:srgbClr val="231F20"/>
                </a:solidFill>
                <a:latin typeface="Times New Roman"/>
                <a:ea typeface="Times New Roman"/>
                <a:cs typeface="Times New Roman"/>
                <a:sym typeface="Times New Roman"/>
              </a:rPr>
              <a:t>        Firebase Authentication is a user authentication service provided by Firebase that helps applications manage and secure user accounts easily. While the project does not require Firebase Authentication, it is a popular solution suitable for implementing login, registration, and session management functions.</a:t>
            </a:r>
          </a:p>
          <a:p>
            <a:pPr algn="l">
              <a:lnSpc>
                <a:spcPts val="4139"/>
              </a:lnSpc>
            </a:pPr>
          </a:p>
          <a:p>
            <a:pPr algn="l">
              <a:lnSpc>
                <a:spcPts val="4139"/>
              </a:lnSpc>
            </a:pPr>
            <a:r>
              <a:rPr lang="en-US" sz="2999" spc="293">
                <a:solidFill>
                  <a:srgbClr val="231F20"/>
                </a:solidFill>
                <a:latin typeface="Times New Roman"/>
                <a:ea typeface="Times New Roman"/>
                <a:cs typeface="Times New Roman"/>
                <a:sym typeface="Times New Roman"/>
              </a:rPr>
              <a:t>        </a:t>
            </a:r>
            <a:r>
              <a:rPr lang="en-US" sz="2999" spc="293">
                <a:solidFill>
                  <a:srgbClr val="231F20"/>
                </a:solidFill>
                <a:latin typeface="Times New Roman"/>
                <a:ea typeface="Times New Roman"/>
                <a:cs typeface="Times New Roman"/>
                <a:sym typeface="Times New Roman"/>
              </a:rPr>
              <a:t>Firebase Authentication supports email/password, phone number, Google account, Facebook, and other methods, providing flexibility and security for user access to the application.</a:t>
            </a:r>
          </a:p>
        </p:txBody>
      </p:sp>
      <p:sp>
        <p:nvSpPr>
          <p:cNvPr name="TextBox 5" id="5"/>
          <p:cNvSpPr txBox="true"/>
          <p:nvPr/>
        </p:nvSpPr>
        <p:spPr>
          <a:xfrm rot="0">
            <a:off x="0" y="628650"/>
            <a:ext cx="8858126"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4. Firebase Authentication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317656" y="1232154"/>
            <a:ext cx="9652688" cy="5683020"/>
          </a:xfrm>
          <a:custGeom>
            <a:avLst/>
            <a:gdLst/>
            <a:ahLst/>
            <a:cxnLst/>
            <a:rect r="r" b="b" t="t" l="l"/>
            <a:pathLst>
              <a:path h="5683020" w="9652688">
                <a:moveTo>
                  <a:pt x="0" y="0"/>
                </a:moveTo>
                <a:lnTo>
                  <a:pt x="9652688" y="0"/>
                </a:lnTo>
                <a:lnTo>
                  <a:pt x="9652688" y="5683020"/>
                </a:lnTo>
                <a:lnTo>
                  <a:pt x="0" y="5683020"/>
                </a:lnTo>
                <a:lnTo>
                  <a:pt x="0" y="0"/>
                </a:lnTo>
                <a:close/>
              </a:path>
            </a:pathLst>
          </a:custGeom>
          <a:blipFill>
            <a:blip r:embed="rId3"/>
            <a:stretch>
              <a:fillRect l="0" t="0" r="0" b="0"/>
            </a:stretch>
          </a:blipFill>
        </p:spPr>
      </p:sp>
      <p:sp>
        <p:nvSpPr>
          <p:cNvPr name="TextBox 4" id="4"/>
          <p:cNvSpPr txBox="true"/>
          <p:nvPr/>
        </p:nvSpPr>
        <p:spPr>
          <a:xfrm rot="0">
            <a:off x="6611615" y="0"/>
            <a:ext cx="5064770"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THEORETICAL SURVEY</a:t>
            </a:r>
          </a:p>
        </p:txBody>
      </p:sp>
      <p:sp>
        <p:nvSpPr>
          <p:cNvPr name="TextBox 5" id="5"/>
          <p:cNvSpPr txBox="true"/>
          <p:nvPr/>
        </p:nvSpPr>
        <p:spPr>
          <a:xfrm rot="0">
            <a:off x="0" y="628650"/>
            <a:ext cx="8858126"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5. Realtime Database vs. Firestore</a:t>
            </a:r>
          </a:p>
        </p:txBody>
      </p:sp>
      <p:sp>
        <p:nvSpPr>
          <p:cNvPr name="TextBox 6" id="6"/>
          <p:cNvSpPr txBox="true"/>
          <p:nvPr/>
        </p:nvSpPr>
        <p:spPr>
          <a:xfrm rot="0">
            <a:off x="0" y="7098029"/>
            <a:ext cx="18288000" cy="3188971"/>
          </a:xfrm>
          <a:prstGeom prst="rect">
            <a:avLst/>
          </a:prstGeom>
        </p:spPr>
        <p:txBody>
          <a:bodyPr anchor="t" rtlCol="false" tIns="0" lIns="0" bIns="0" rIns="0">
            <a:spAutoFit/>
          </a:bodyPr>
          <a:lstStyle/>
          <a:p>
            <a:pPr algn="l">
              <a:lnSpc>
                <a:spcPts val="4139"/>
              </a:lnSpc>
            </a:pPr>
            <a:r>
              <a:rPr lang="en-US" sz="2999" spc="293">
                <a:solidFill>
                  <a:srgbClr val="231F20"/>
                </a:solidFill>
                <a:latin typeface="Times New Roman"/>
                <a:ea typeface="Times New Roman"/>
                <a:cs typeface="Times New Roman"/>
                <a:sym typeface="Times New Roman"/>
              </a:rPr>
              <a:t>         From the figure above, we can indicate that Firestore uses a document-collection structure, whereas Realtime Database uses a JSON tree structure. Moreover, Firestore supports stronger queries, handles large-scale data with a hierarchical structure, whereas Realtime Database is mainly suited for applications with simple data structures. In addition, Firestore allows filtering and sorting data based on multiple conditions without downloading the entire dataset to the client.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6611615" y="0"/>
            <a:ext cx="5064770"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THEORETICAL SURVEY</a:t>
            </a:r>
          </a:p>
        </p:txBody>
      </p:sp>
      <p:sp>
        <p:nvSpPr>
          <p:cNvPr name="TextBox 4" id="4"/>
          <p:cNvSpPr txBox="true"/>
          <p:nvPr/>
        </p:nvSpPr>
        <p:spPr>
          <a:xfrm rot="0">
            <a:off x="0" y="628650"/>
            <a:ext cx="10670448"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6. Query and Filter Functions in Firestore</a:t>
            </a:r>
          </a:p>
        </p:txBody>
      </p:sp>
      <p:sp>
        <p:nvSpPr>
          <p:cNvPr name="TextBox 5" id="5"/>
          <p:cNvSpPr txBox="true"/>
          <p:nvPr/>
        </p:nvSpPr>
        <p:spPr>
          <a:xfrm rot="0">
            <a:off x="0" y="1387390"/>
            <a:ext cx="18288000" cy="5665471"/>
          </a:xfrm>
          <a:prstGeom prst="rect">
            <a:avLst/>
          </a:prstGeom>
        </p:spPr>
        <p:txBody>
          <a:bodyPr anchor="t" rtlCol="false" tIns="0" lIns="0" bIns="0" rIns="0">
            <a:spAutoFit/>
          </a:bodyPr>
          <a:lstStyle/>
          <a:p>
            <a:pPr algn="l">
              <a:lnSpc>
                <a:spcPts val="4139"/>
              </a:lnSpc>
            </a:pPr>
            <a:r>
              <a:rPr lang="en-US" sz="2999" spc="293">
                <a:solidFill>
                  <a:srgbClr val="231F20"/>
                </a:solidFill>
                <a:latin typeface="Times New Roman"/>
                <a:ea typeface="Times New Roman"/>
                <a:cs typeface="Times New Roman"/>
                <a:sym typeface="Times New Roman"/>
              </a:rPr>
              <a:t>          Firestore supports complex queries, making it easy to filter and sort data based on different criteria. This is especially useful for managing student lists, searching for students, and sorting lists based on various criteria.</a:t>
            </a:r>
          </a:p>
          <a:p>
            <a:pPr algn="l">
              <a:lnSpc>
                <a:spcPts val="4799"/>
              </a:lnSpc>
            </a:pPr>
            <a:r>
              <a:rPr lang="en-US" sz="2999" spc="293">
                <a:solidFill>
                  <a:srgbClr val="231F20"/>
                </a:solidFill>
                <a:latin typeface="Times New Roman"/>
                <a:ea typeface="Times New Roman"/>
                <a:cs typeface="Times New Roman"/>
                <a:sym typeface="Times New Roman"/>
              </a:rPr>
              <a:t>          </a:t>
            </a:r>
            <a:r>
              <a:rPr lang="en-US" sz="2999" spc="293">
                <a:solidFill>
                  <a:srgbClr val="231F20"/>
                </a:solidFill>
                <a:latin typeface="Times New Roman"/>
                <a:ea typeface="Times New Roman"/>
                <a:cs typeface="Times New Roman"/>
                <a:sym typeface="Times New Roman"/>
              </a:rPr>
              <a:t>Firestore allows:</a:t>
            </a:r>
          </a:p>
          <a:p>
            <a:pPr algn="l" marL="1943085" indent="-485771" lvl="3">
              <a:lnSpc>
                <a:spcPts val="4799"/>
              </a:lnSpc>
              <a:buFont typeface="Arial"/>
              <a:buChar char="￭"/>
            </a:pPr>
            <a:r>
              <a:rPr lang="en-US" sz="2999" spc="293">
                <a:solidFill>
                  <a:srgbClr val="231F20"/>
                </a:solidFill>
                <a:latin typeface="Times New Roman"/>
                <a:ea typeface="Times New Roman"/>
                <a:cs typeface="Times New Roman"/>
                <a:sym typeface="Times New Roman"/>
              </a:rPr>
              <a:t>Conditional Queries: Filter data based on specific conditions (e.g., finding students with a specific name or ID).</a:t>
            </a:r>
          </a:p>
          <a:p>
            <a:pPr algn="l" marL="1943085" indent="-485771" lvl="3">
              <a:lnSpc>
                <a:spcPts val="4799"/>
              </a:lnSpc>
              <a:buFont typeface="Arial"/>
              <a:buChar char="￭"/>
            </a:pPr>
            <a:r>
              <a:rPr lang="en-US" sz="2999" spc="293">
                <a:solidFill>
                  <a:srgbClr val="231F20"/>
                </a:solidFill>
                <a:latin typeface="Times New Roman"/>
                <a:ea typeface="Times New Roman"/>
                <a:cs typeface="Times New Roman"/>
                <a:sym typeface="Times New Roman"/>
              </a:rPr>
              <a:t>Sorting Data: Sort results by one or more fields.</a:t>
            </a:r>
          </a:p>
          <a:p>
            <a:pPr algn="l" marL="1943085" indent="-485771" lvl="3">
              <a:lnSpc>
                <a:spcPts val="4799"/>
              </a:lnSpc>
              <a:buFont typeface="Arial"/>
              <a:buChar char="￭"/>
            </a:pPr>
            <a:r>
              <a:rPr lang="en-US" sz="2999" spc="293">
                <a:solidFill>
                  <a:srgbClr val="231F20"/>
                </a:solidFill>
                <a:latin typeface="Times New Roman"/>
                <a:ea typeface="Times New Roman"/>
                <a:cs typeface="Times New Roman"/>
                <a:sym typeface="Times New Roman"/>
              </a:rPr>
              <a:t>Combined Queries: Combine multiple conditions to produce the desired result.</a:t>
            </a:r>
          </a:p>
          <a:p>
            <a:pPr algn="l">
              <a:lnSpc>
                <a:spcPts val="4139"/>
              </a:lnSpc>
            </a:pPr>
            <a:r>
              <a:rPr lang="en-US" sz="2999" spc="293">
                <a:solidFill>
                  <a:srgbClr val="231F20"/>
                </a:solidFill>
                <a:latin typeface="Times New Roman"/>
                <a:ea typeface="Times New Roman"/>
                <a:cs typeface="Times New Roman"/>
                <a:sym typeface="Times New Roman"/>
              </a:rPr>
              <a:t>         </a:t>
            </a:r>
            <a:r>
              <a:rPr lang="en-US" sz="2999" spc="293">
                <a:solidFill>
                  <a:srgbClr val="231F20"/>
                </a:solidFill>
                <a:latin typeface="Times New Roman"/>
                <a:ea typeface="Times New Roman"/>
                <a:cs typeface="Times New Roman"/>
                <a:sym typeface="Times New Roman"/>
              </a:rPr>
              <a:t>Firestore supports real-time queries, meaning that when data changes, connected clients are immediately notified and can update the data.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6611615" y="0"/>
            <a:ext cx="5064770"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THEORETICAL SURVEY</a:t>
            </a:r>
          </a:p>
        </p:txBody>
      </p:sp>
      <p:sp>
        <p:nvSpPr>
          <p:cNvPr name="TextBox 4" id="4"/>
          <p:cNvSpPr txBox="true"/>
          <p:nvPr/>
        </p:nvSpPr>
        <p:spPr>
          <a:xfrm rot="0">
            <a:off x="0" y="628650"/>
            <a:ext cx="11913183"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7. Real-Time Data Update and Synchronization</a:t>
            </a:r>
          </a:p>
        </p:txBody>
      </p:sp>
      <p:sp>
        <p:nvSpPr>
          <p:cNvPr name="TextBox 5" id="5"/>
          <p:cNvSpPr txBox="true"/>
          <p:nvPr/>
        </p:nvSpPr>
        <p:spPr>
          <a:xfrm rot="0">
            <a:off x="0" y="1428616"/>
            <a:ext cx="18288000" cy="4236721"/>
          </a:xfrm>
          <a:prstGeom prst="rect">
            <a:avLst/>
          </a:prstGeom>
        </p:spPr>
        <p:txBody>
          <a:bodyPr anchor="t" rtlCol="false" tIns="0" lIns="0" bIns="0" rIns="0">
            <a:spAutoFit/>
          </a:bodyPr>
          <a:lstStyle/>
          <a:p>
            <a:pPr algn="l">
              <a:lnSpc>
                <a:spcPts val="4139"/>
              </a:lnSpc>
            </a:pPr>
            <a:r>
              <a:rPr lang="en-US" sz="2999" spc="293">
                <a:solidFill>
                  <a:srgbClr val="231F20"/>
                </a:solidFill>
                <a:latin typeface="Times New Roman"/>
                <a:ea typeface="Times New Roman"/>
                <a:cs typeface="Times New Roman"/>
                <a:sym typeface="Times New Roman"/>
              </a:rPr>
              <a:t>         Firestore offers real-time synchronization, allowing updates to be instantly reflected on all connected devices. This feature is ideal for building a real-time student management application, as data will synchronize as soon as changes are made, ensuring that administrators, managers, and staff always have the latest data.</a:t>
            </a:r>
          </a:p>
          <a:p>
            <a:pPr algn="l">
              <a:lnSpc>
                <a:spcPts val="4139"/>
              </a:lnSpc>
            </a:pPr>
          </a:p>
          <a:p>
            <a:pPr algn="l">
              <a:lnSpc>
                <a:spcPts val="4139"/>
              </a:lnSpc>
            </a:pPr>
            <a:r>
              <a:rPr lang="en-US" sz="2999" spc="293">
                <a:solidFill>
                  <a:srgbClr val="231F20"/>
                </a:solidFill>
                <a:latin typeface="Times New Roman"/>
                <a:ea typeface="Times New Roman"/>
                <a:cs typeface="Times New Roman"/>
                <a:sym typeface="Times New Roman"/>
              </a:rPr>
              <a:t>         </a:t>
            </a:r>
            <a:r>
              <a:rPr lang="en-US" sz="2999" spc="293">
                <a:solidFill>
                  <a:srgbClr val="231F20"/>
                </a:solidFill>
                <a:latin typeface="Times New Roman"/>
                <a:ea typeface="Times New Roman"/>
                <a:cs typeface="Times New Roman"/>
                <a:sym typeface="Times New Roman"/>
              </a:rPr>
              <a:t>Firestore supports Listeners, which allow the application to listen for changes in a specific collection or document. When data changes, the Listener will automatically update the user interface with the new data.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6611615" y="0"/>
            <a:ext cx="5064770"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THEORETICAL SURVEY</a:t>
            </a:r>
          </a:p>
        </p:txBody>
      </p:sp>
      <p:sp>
        <p:nvSpPr>
          <p:cNvPr name="TextBox 4" id="4"/>
          <p:cNvSpPr txBox="true"/>
          <p:nvPr/>
        </p:nvSpPr>
        <p:spPr>
          <a:xfrm rot="0">
            <a:off x="0" y="628650"/>
            <a:ext cx="11913183"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8. Security and Access Control in Firestore</a:t>
            </a:r>
          </a:p>
        </p:txBody>
      </p:sp>
      <p:sp>
        <p:nvSpPr>
          <p:cNvPr name="TextBox 5" id="5"/>
          <p:cNvSpPr txBox="true"/>
          <p:nvPr/>
        </p:nvSpPr>
        <p:spPr>
          <a:xfrm rot="0">
            <a:off x="0" y="1402079"/>
            <a:ext cx="18288000" cy="8884921"/>
          </a:xfrm>
          <a:prstGeom prst="rect">
            <a:avLst/>
          </a:prstGeom>
        </p:spPr>
        <p:txBody>
          <a:bodyPr anchor="t" rtlCol="false" tIns="0" lIns="0" bIns="0" rIns="0">
            <a:spAutoFit/>
          </a:bodyPr>
          <a:lstStyle/>
          <a:p>
            <a:pPr algn="l">
              <a:lnSpc>
                <a:spcPts val="4139"/>
              </a:lnSpc>
            </a:pPr>
            <a:r>
              <a:rPr lang="en-US" sz="2999" spc="293">
                <a:solidFill>
                  <a:srgbClr val="231F20"/>
                </a:solidFill>
                <a:latin typeface="Times New Roman"/>
                <a:ea typeface="Times New Roman"/>
                <a:cs typeface="Times New Roman"/>
                <a:sym typeface="Times New Roman"/>
              </a:rPr>
              <a:t>          Firestore Security Rules: Firestore provides Security Rules to protect data, allowing you to define access rights for each document and collection based on specific conditions. These rules are applied in real time and can be customized based on the application’s requirements.</a:t>
            </a:r>
          </a:p>
          <a:p>
            <a:pPr algn="l">
              <a:lnSpc>
                <a:spcPts val="4139"/>
              </a:lnSpc>
            </a:pPr>
          </a:p>
          <a:p>
            <a:pPr algn="l">
              <a:lnSpc>
                <a:spcPts val="4139"/>
              </a:lnSpc>
            </a:pPr>
            <a:r>
              <a:rPr lang="en-US" sz="2999" spc="293">
                <a:solidFill>
                  <a:srgbClr val="231F20"/>
                </a:solidFill>
                <a:latin typeface="Times New Roman"/>
                <a:ea typeface="Times New Roman"/>
                <a:cs typeface="Times New Roman"/>
                <a:sym typeface="Times New Roman"/>
              </a:rPr>
              <a:t>          </a:t>
            </a:r>
            <a:r>
              <a:rPr lang="en-US" sz="2999" spc="293">
                <a:solidFill>
                  <a:srgbClr val="231F20"/>
                </a:solidFill>
                <a:latin typeface="Times New Roman"/>
                <a:ea typeface="Times New Roman"/>
                <a:cs typeface="Times New Roman"/>
                <a:sym typeface="Times New Roman"/>
              </a:rPr>
              <a:t>To implement the system requirements for the three user roles (Admin, Manager, and Employee), Firestore Security Rules can be set up to allow only:</a:t>
            </a:r>
          </a:p>
          <a:p>
            <a:pPr algn="l" marL="1943085" indent="-485771" lvl="3">
              <a:lnSpc>
                <a:spcPts val="4799"/>
              </a:lnSpc>
              <a:buFont typeface="Arial"/>
              <a:buChar char="￭"/>
            </a:pPr>
            <a:r>
              <a:rPr lang="en-US" sz="2999" spc="293">
                <a:solidFill>
                  <a:srgbClr val="231F20"/>
                </a:solidFill>
                <a:latin typeface="Times New Roman"/>
                <a:ea typeface="Times New Roman"/>
                <a:cs typeface="Times New Roman"/>
                <a:sym typeface="Times New Roman"/>
              </a:rPr>
              <a:t>Admin full access to data, including add, delete, and update permissions.</a:t>
            </a:r>
          </a:p>
          <a:p>
            <a:pPr algn="l" marL="1943085" indent="-485771" lvl="3">
              <a:lnSpc>
                <a:spcPts val="4799"/>
              </a:lnSpc>
              <a:buFont typeface="Arial"/>
              <a:buChar char="￭"/>
            </a:pPr>
            <a:r>
              <a:rPr lang="en-US" sz="2999" spc="293">
                <a:solidFill>
                  <a:srgbClr val="231F20"/>
                </a:solidFill>
                <a:latin typeface="Times New Roman"/>
                <a:ea typeface="Times New Roman"/>
                <a:cs typeface="Times New Roman"/>
                <a:sym typeface="Times New Roman"/>
              </a:rPr>
              <a:t>Manager restricted access to add, modify, and view student information but no permissions to alter system settings or security configurations.</a:t>
            </a:r>
          </a:p>
          <a:p>
            <a:pPr algn="l" marL="1943085" indent="-485771" lvl="3">
              <a:lnSpc>
                <a:spcPts val="4799"/>
              </a:lnSpc>
              <a:buFont typeface="Arial"/>
              <a:buChar char="￭"/>
            </a:pPr>
            <a:r>
              <a:rPr lang="en-US" sz="2999" spc="293">
                <a:solidFill>
                  <a:srgbClr val="231F20"/>
                </a:solidFill>
                <a:latin typeface="Times New Roman"/>
                <a:ea typeface="Times New Roman"/>
                <a:cs typeface="Times New Roman"/>
                <a:sym typeface="Times New Roman"/>
              </a:rPr>
              <a:t>Employee view-only access to data without modification rights, except for updating their own profile picture.</a:t>
            </a:r>
          </a:p>
          <a:p>
            <a:pPr algn="l">
              <a:lnSpc>
                <a:spcPts val="4799"/>
              </a:lnSpc>
            </a:pPr>
          </a:p>
          <a:p>
            <a:pPr algn="l">
              <a:lnSpc>
                <a:spcPts val="4139"/>
              </a:lnSpc>
            </a:pPr>
            <a:r>
              <a:rPr lang="en-US" sz="2999" spc="293">
                <a:solidFill>
                  <a:srgbClr val="231F20"/>
                </a:solidFill>
                <a:latin typeface="Times New Roman"/>
                <a:ea typeface="Times New Roman"/>
                <a:cs typeface="Times New Roman"/>
                <a:sym typeface="Times New Roman"/>
              </a:rPr>
              <a:t>          </a:t>
            </a:r>
            <a:r>
              <a:rPr lang="en-US" sz="2999" spc="293">
                <a:solidFill>
                  <a:srgbClr val="231F20"/>
                </a:solidFill>
                <a:latin typeface="Times New Roman"/>
                <a:ea typeface="Times New Roman"/>
                <a:cs typeface="Times New Roman"/>
                <a:sym typeface="Times New Roman"/>
              </a:rPr>
              <a:t>Custom Claims: Combined with Firebase Authentication, Firestore supports Custom Claims to grant access rights based on user roles. For example, Custom Claims can label users as Admin, Manager, or Employee and apply corresponding access permissions.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6611615" y="0"/>
            <a:ext cx="5064770"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THEORETICAL SURVEY</a:t>
            </a:r>
          </a:p>
        </p:txBody>
      </p:sp>
      <p:sp>
        <p:nvSpPr>
          <p:cNvPr name="TextBox 4" id="4"/>
          <p:cNvSpPr txBox="true"/>
          <p:nvPr/>
        </p:nvSpPr>
        <p:spPr>
          <a:xfrm rot="0">
            <a:off x="0" y="628650"/>
            <a:ext cx="9772917"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9. Data Import and Export in Firestore</a:t>
            </a:r>
          </a:p>
        </p:txBody>
      </p:sp>
      <p:sp>
        <p:nvSpPr>
          <p:cNvPr name="TextBox 5" id="5"/>
          <p:cNvSpPr txBox="true"/>
          <p:nvPr/>
        </p:nvSpPr>
        <p:spPr>
          <a:xfrm rot="0">
            <a:off x="0" y="1707675"/>
            <a:ext cx="18288000" cy="5191888"/>
          </a:xfrm>
          <a:prstGeom prst="rect">
            <a:avLst/>
          </a:prstGeom>
        </p:spPr>
        <p:txBody>
          <a:bodyPr anchor="t" rtlCol="false" tIns="0" lIns="0" bIns="0" rIns="0">
            <a:spAutoFit/>
          </a:bodyPr>
          <a:lstStyle/>
          <a:p>
            <a:pPr algn="l">
              <a:lnSpc>
                <a:spcPts val="4553"/>
              </a:lnSpc>
            </a:pPr>
            <a:r>
              <a:rPr lang="en-US" sz="3299" spc="323">
                <a:solidFill>
                  <a:srgbClr val="231F20"/>
                </a:solidFill>
                <a:latin typeface="Times New Roman"/>
                <a:ea typeface="Times New Roman"/>
                <a:cs typeface="Times New Roman"/>
                <a:sym typeface="Times New Roman"/>
              </a:rPr>
              <a:t>         Data Import: Firestore allows data import from JSON or CSV files through support tools or programmatically. For a student management application, Admins can import student lists or certificates from files for easier management.</a:t>
            </a:r>
          </a:p>
          <a:p>
            <a:pPr algn="l">
              <a:lnSpc>
                <a:spcPts val="4553"/>
              </a:lnSpc>
            </a:pPr>
          </a:p>
          <a:p>
            <a:pPr algn="l">
              <a:lnSpc>
                <a:spcPts val="4553"/>
              </a:lnSpc>
            </a:pPr>
            <a:r>
              <a:rPr lang="en-US" sz="3299" spc="323">
                <a:solidFill>
                  <a:srgbClr val="231F20"/>
                </a:solidFill>
                <a:latin typeface="Times New Roman"/>
                <a:ea typeface="Times New Roman"/>
                <a:cs typeface="Times New Roman"/>
                <a:sym typeface="Times New Roman"/>
              </a:rPr>
              <a:t>         </a:t>
            </a:r>
            <a:r>
              <a:rPr lang="en-US" sz="3299" spc="323">
                <a:solidFill>
                  <a:srgbClr val="231F20"/>
                </a:solidFill>
                <a:latin typeface="Times New Roman"/>
                <a:ea typeface="Times New Roman"/>
                <a:cs typeface="Times New Roman"/>
                <a:sym typeface="Times New Roman"/>
              </a:rPr>
              <a:t>Data Export: Firestore allows data export in formats such as JSON or CSV. This is useful for creating reports, generating statistics, or storing data offline when needed. For the requirement to export student and certificate data, Firestore can be combined with libraries like papaparse (for CSV) or exceljs to export data to Excel or CSV files easily.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6611615" y="0"/>
            <a:ext cx="5064770"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THEORETICAL SURVEY</a:t>
            </a:r>
          </a:p>
        </p:txBody>
      </p:sp>
      <p:sp>
        <p:nvSpPr>
          <p:cNvPr name="TextBox 4" id="4"/>
          <p:cNvSpPr txBox="true"/>
          <p:nvPr/>
        </p:nvSpPr>
        <p:spPr>
          <a:xfrm rot="0">
            <a:off x="0" y="628650"/>
            <a:ext cx="8081417"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10. Firestore SDK and REST API</a:t>
            </a:r>
          </a:p>
        </p:txBody>
      </p:sp>
      <p:sp>
        <p:nvSpPr>
          <p:cNvPr name="TextBox 5" id="5"/>
          <p:cNvSpPr txBox="true"/>
          <p:nvPr/>
        </p:nvSpPr>
        <p:spPr>
          <a:xfrm rot="0">
            <a:off x="0" y="1623287"/>
            <a:ext cx="18288000" cy="4048888"/>
          </a:xfrm>
          <a:prstGeom prst="rect">
            <a:avLst/>
          </a:prstGeom>
        </p:spPr>
        <p:txBody>
          <a:bodyPr anchor="t" rtlCol="false" tIns="0" lIns="0" bIns="0" rIns="0">
            <a:spAutoFit/>
          </a:bodyPr>
          <a:lstStyle/>
          <a:p>
            <a:pPr algn="l">
              <a:lnSpc>
                <a:spcPts val="4553"/>
              </a:lnSpc>
            </a:pPr>
            <a:r>
              <a:rPr lang="en-US" sz="3299" spc="323">
                <a:solidFill>
                  <a:srgbClr val="231F20"/>
                </a:solidFill>
                <a:latin typeface="Times New Roman"/>
                <a:ea typeface="Times New Roman"/>
                <a:cs typeface="Times New Roman"/>
                <a:sym typeface="Times New Roman"/>
              </a:rPr>
              <a:t>         Firestore provides Firebase SDKs for multiple platforms like web, iOS, and Android, enabling easy integration and development with Firestore. Firestore SDKs support full functionality such as add, edit, delete, and real-time data synchronization.</a:t>
            </a:r>
          </a:p>
          <a:p>
            <a:pPr algn="l">
              <a:lnSpc>
                <a:spcPts val="4553"/>
              </a:lnSpc>
            </a:pPr>
          </a:p>
          <a:p>
            <a:pPr algn="l">
              <a:lnSpc>
                <a:spcPts val="4553"/>
              </a:lnSpc>
            </a:pPr>
            <a:r>
              <a:rPr lang="en-US" sz="3299" spc="323">
                <a:solidFill>
                  <a:srgbClr val="231F20"/>
                </a:solidFill>
                <a:latin typeface="Times New Roman"/>
                <a:ea typeface="Times New Roman"/>
                <a:cs typeface="Times New Roman"/>
                <a:sym typeface="Times New Roman"/>
              </a:rPr>
              <a:t>         </a:t>
            </a:r>
            <a:r>
              <a:rPr lang="en-US" sz="3299" spc="323">
                <a:solidFill>
                  <a:srgbClr val="231F20"/>
                </a:solidFill>
                <a:latin typeface="Times New Roman"/>
                <a:ea typeface="Times New Roman"/>
                <a:cs typeface="Times New Roman"/>
                <a:sym typeface="Times New Roman"/>
              </a:rPr>
              <a:t>Additionally, Firestore also offers a REST API, allowing data access and management from server applications or environments without SDK support.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6611615" y="0"/>
            <a:ext cx="5064770"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THEORETICAL SURVEY</a:t>
            </a:r>
          </a:p>
        </p:txBody>
      </p:sp>
      <p:sp>
        <p:nvSpPr>
          <p:cNvPr name="TextBox 4" id="4"/>
          <p:cNvSpPr txBox="true"/>
          <p:nvPr/>
        </p:nvSpPr>
        <p:spPr>
          <a:xfrm rot="0">
            <a:off x="0" y="628650"/>
            <a:ext cx="8081417"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11. Firestore Indexing</a:t>
            </a:r>
          </a:p>
        </p:txBody>
      </p:sp>
      <p:sp>
        <p:nvSpPr>
          <p:cNvPr name="TextBox 5" id="5"/>
          <p:cNvSpPr txBox="true"/>
          <p:nvPr/>
        </p:nvSpPr>
        <p:spPr>
          <a:xfrm rot="0">
            <a:off x="0" y="1657807"/>
            <a:ext cx="18288000" cy="4048888"/>
          </a:xfrm>
          <a:prstGeom prst="rect">
            <a:avLst/>
          </a:prstGeom>
        </p:spPr>
        <p:txBody>
          <a:bodyPr anchor="t" rtlCol="false" tIns="0" lIns="0" bIns="0" rIns="0">
            <a:spAutoFit/>
          </a:bodyPr>
          <a:lstStyle/>
          <a:p>
            <a:pPr algn="l">
              <a:lnSpc>
                <a:spcPts val="4553"/>
              </a:lnSpc>
            </a:pPr>
            <a:r>
              <a:rPr lang="en-US" sz="3299" spc="323">
                <a:solidFill>
                  <a:srgbClr val="231F20"/>
                </a:solidFill>
                <a:latin typeface="Times New Roman"/>
                <a:ea typeface="Times New Roman"/>
                <a:cs typeface="Times New Roman"/>
                <a:sym typeface="Times New Roman"/>
              </a:rPr>
              <a:t>        Firestore automatically indexes each field in documents to support efficient queries. However, custom indexes are needed for complex queries. This optimizes the application’s performance when querying large datasets like student lists or certificates.</a:t>
            </a:r>
          </a:p>
          <a:p>
            <a:pPr algn="l">
              <a:lnSpc>
                <a:spcPts val="4553"/>
              </a:lnSpc>
            </a:pPr>
          </a:p>
          <a:p>
            <a:pPr algn="l">
              <a:lnSpc>
                <a:spcPts val="4553"/>
              </a:lnSpc>
            </a:pPr>
            <a:r>
              <a:rPr lang="en-US" sz="3299" spc="323">
                <a:solidFill>
                  <a:srgbClr val="231F20"/>
                </a:solidFill>
                <a:latin typeface="Times New Roman"/>
                <a:ea typeface="Times New Roman"/>
                <a:cs typeface="Times New Roman"/>
                <a:sym typeface="Times New Roman"/>
              </a:rPr>
              <a:t>        </a:t>
            </a:r>
            <a:r>
              <a:rPr lang="en-US" sz="3299" spc="323">
                <a:solidFill>
                  <a:srgbClr val="231F20"/>
                </a:solidFill>
                <a:latin typeface="Times New Roman"/>
                <a:ea typeface="Times New Roman"/>
                <a:cs typeface="Times New Roman"/>
                <a:sym typeface="Times New Roman"/>
              </a:rPr>
              <a:t>Composite Index: Firestore allows creating composite indexes to support multi-condition queries, such as sorting students by name and age.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6611615" y="0"/>
            <a:ext cx="5064770"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THEORETICAL SURVEY</a:t>
            </a:r>
          </a:p>
        </p:txBody>
      </p:sp>
      <p:sp>
        <p:nvSpPr>
          <p:cNvPr name="TextBox 4" id="4"/>
          <p:cNvSpPr txBox="true"/>
          <p:nvPr/>
        </p:nvSpPr>
        <p:spPr>
          <a:xfrm rot="0">
            <a:off x="0" y="628650"/>
            <a:ext cx="13708245"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12. Development and Management Tools for Firestore</a:t>
            </a:r>
          </a:p>
        </p:txBody>
      </p:sp>
      <p:sp>
        <p:nvSpPr>
          <p:cNvPr name="TextBox 5" id="5"/>
          <p:cNvSpPr txBox="true"/>
          <p:nvPr/>
        </p:nvSpPr>
        <p:spPr>
          <a:xfrm rot="0">
            <a:off x="0" y="1657807"/>
            <a:ext cx="18288000" cy="4048888"/>
          </a:xfrm>
          <a:prstGeom prst="rect">
            <a:avLst/>
          </a:prstGeom>
        </p:spPr>
        <p:txBody>
          <a:bodyPr anchor="t" rtlCol="false" tIns="0" lIns="0" bIns="0" rIns="0">
            <a:spAutoFit/>
          </a:bodyPr>
          <a:lstStyle/>
          <a:p>
            <a:pPr algn="l">
              <a:lnSpc>
                <a:spcPts val="4553"/>
              </a:lnSpc>
            </a:pPr>
            <a:r>
              <a:rPr lang="en-US" sz="3299" spc="323">
                <a:solidFill>
                  <a:srgbClr val="231F20"/>
                </a:solidFill>
                <a:latin typeface="Times New Roman"/>
                <a:ea typeface="Times New Roman"/>
                <a:cs typeface="Times New Roman"/>
                <a:sym typeface="Times New Roman"/>
              </a:rPr>
              <a:t>        Firebase Console: An online Firestore administration interface, allowing developers to manage the database, view and edit data, set security rules, and monitor system metrics.</a:t>
            </a:r>
          </a:p>
          <a:p>
            <a:pPr algn="l">
              <a:lnSpc>
                <a:spcPts val="4553"/>
              </a:lnSpc>
            </a:pPr>
          </a:p>
          <a:p>
            <a:pPr algn="l">
              <a:lnSpc>
                <a:spcPts val="4553"/>
              </a:lnSpc>
            </a:pPr>
            <a:r>
              <a:rPr lang="en-US" sz="3299" spc="323">
                <a:solidFill>
                  <a:srgbClr val="231F20"/>
                </a:solidFill>
                <a:latin typeface="Times New Roman"/>
                <a:ea typeface="Times New Roman"/>
                <a:cs typeface="Times New Roman"/>
                <a:sym typeface="Times New Roman"/>
              </a:rPr>
              <a:t>        </a:t>
            </a:r>
            <a:r>
              <a:rPr lang="en-US" sz="3299" spc="323">
                <a:solidFill>
                  <a:srgbClr val="231F20"/>
                </a:solidFill>
                <a:latin typeface="Times New Roman"/>
                <a:ea typeface="Times New Roman"/>
                <a:cs typeface="Times New Roman"/>
                <a:sym typeface="Times New Roman"/>
              </a:rPr>
              <a:t>Firebase Emulator Suite: Firebase’s emulation toolset allows development and testing of Firestore without connecting to the live database. This is particularly useful for testing security rules and authentication before deploying to production.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541264" y="0"/>
            <a:ext cx="15205472"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ROOM RENTAL MANAGEMENT APPLICATION ON MOBILE PLATFORM</a:t>
            </a:r>
          </a:p>
        </p:txBody>
      </p:sp>
      <p:sp>
        <p:nvSpPr>
          <p:cNvPr name="TextBox 4" id="4"/>
          <p:cNvSpPr txBox="true"/>
          <p:nvPr/>
        </p:nvSpPr>
        <p:spPr>
          <a:xfrm rot="0">
            <a:off x="0" y="628650"/>
            <a:ext cx="6303615"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1. Requirements Analysis</a:t>
            </a:r>
          </a:p>
        </p:txBody>
      </p:sp>
      <p:sp>
        <p:nvSpPr>
          <p:cNvPr name="TextBox 5" id="5"/>
          <p:cNvSpPr txBox="true"/>
          <p:nvPr/>
        </p:nvSpPr>
        <p:spPr>
          <a:xfrm rot="0">
            <a:off x="0" y="1657807"/>
            <a:ext cx="18288000" cy="4048888"/>
          </a:xfrm>
          <a:prstGeom prst="rect">
            <a:avLst/>
          </a:prstGeom>
        </p:spPr>
        <p:txBody>
          <a:bodyPr anchor="t" rtlCol="false" tIns="0" lIns="0" bIns="0" rIns="0">
            <a:spAutoFit/>
          </a:bodyPr>
          <a:lstStyle/>
          <a:p>
            <a:pPr algn="l">
              <a:lnSpc>
                <a:spcPts val="4553"/>
              </a:lnSpc>
            </a:pPr>
            <a:r>
              <a:rPr lang="en-US" sz="3299" spc="323">
                <a:solidFill>
                  <a:srgbClr val="231F20"/>
                </a:solidFill>
                <a:latin typeface="Times New Roman"/>
                <a:ea typeface="Times New Roman"/>
                <a:cs typeface="Times New Roman"/>
                <a:sym typeface="Times New Roman"/>
              </a:rPr>
              <a:t>         The Room Rental Management mobile application is designed to enable efficient and straightforward management of room rental information. This application focuses on handling room details, landlord and tenant information, with an emphasis on ease of use and user-friendliness. The app allows for quick updates and additions to room listings and supports user profile management and role-based access control across three roles: Landlord, Tenant, and Administrator, ensuring a customized experience for each user group.</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204283" y="3220383"/>
            <a:ext cx="1400485" cy="4059489"/>
            <a:chOff x="0" y="0"/>
            <a:chExt cx="368852" cy="1069166"/>
          </a:xfrm>
        </p:grpSpPr>
        <p:sp>
          <p:nvSpPr>
            <p:cNvPr name="Freeform 4" id="4"/>
            <p:cNvSpPr/>
            <p:nvPr/>
          </p:nvSpPr>
          <p:spPr>
            <a:xfrm flipH="false" flipV="false" rot="0">
              <a:off x="0" y="0"/>
              <a:ext cx="368852" cy="1069166"/>
            </a:xfrm>
            <a:custGeom>
              <a:avLst/>
              <a:gdLst/>
              <a:ahLst/>
              <a:cxnLst/>
              <a:rect r="r" b="b" t="t" l="l"/>
              <a:pathLst>
                <a:path h="1069166" w="368852">
                  <a:moveTo>
                    <a:pt x="0" y="0"/>
                  </a:moveTo>
                  <a:lnTo>
                    <a:pt x="368852" y="0"/>
                  </a:lnTo>
                  <a:lnTo>
                    <a:pt x="368852" y="1069166"/>
                  </a:lnTo>
                  <a:lnTo>
                    <a:pt x="0" y="1069166"/>
                  </a:lnTo>
                  <a:close/>
                </a:path>
              </a:pathLst>
            </a:custGeom>
            <a:solidFill>
              <a:srgbClr val="CCCCCC"/>
            </a:solidFill>
          </p:spPr>
        </p:sp>
        <p:sp>
          <p:nvSpPr>
            <p:cNvPr name="TextBox 5" id="5"/>
            <p:cNvSpPr txBox="true"/>
            <p:nvPr/>
          </p:nvSpPr>
          <p:spPr>
            <a:xfrm>
              <a:off x="0" y="-19050"/>
              <a:ext cx="368852" cy="1088216"/>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4435916" y="3619189"/>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4435916" y="445272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4435916" y="530699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4435916" y="6098466"/>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5856003" y="3767748"/>
            <a:ext cx="4426947"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PROJECT INTRODUCTION</a:t>
            </a:r>
          </a:p>
        </p:txBody>
      </p:sp>
      <p:sp>
        <p:nvSpPr>
          <p:cNvPr name="TextBox 13" id="13"/>
          <p:cNvSpPr txBox="true"/>
          <p:nvPr/>
        </p:nvSpPr>
        <p:spPr>
          <a:xfrm rot="0">
            <a:off x="5856003" y="4557772"/>
            <a:ext cx="3884582"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THEORETICAL SURVEY</a:t>
            </a:r>
          </a:p>
        </p:txBody>
      </p:sp>
      <p:sp>
        <p:nvSpPr>
          <p:cNvPr name="TextBox 14" id="14"/>
          <p:cNvSpPr txBox="true"/>
          <p:nvPr/>
        </p:nvSpPr>
        <p:spPr>
          <a:xfrm rot="0">
            <a:off x="5856003" y="5444430"/>
            <a:ext cx="11868194"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ROOM RENTAL MANAGEMENT APPLICATION ON MOBILE PLATFORM</a:t>
            </a:r>
          </a:p>
        </p:txBody>
      </p:sp>
      <p:sp>
        <p:nvSpPr>
          <p:cNvPr name="TextBox 15" id="15"/>
          <p:cNvSpPr txBox="true"/>
          <p:nvPr/>
        </p:nvSpPr>
        <p:spPr>
          <a:xfrm rot="0">
            <a:off x="5856003" y="6203517"/>
            <a:ext cx="2451985"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DEMO</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541264" y="0"/>
            <a:ext cx="15205472"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ROOM RENTAL MANAGEMENT APPLICATION ON MOBILE PLATFORM</a:t>
            </a:r>
          </a:p>
        </p:txBody>
      </p:sp>
      <p:sp>
        <p:nvSpPr>
          <p:cNvPr name="TextBox 4" id="4"/>
          <p:cNvSpPr txBox="true"/>
          <p:nvPr/>
        </p:nvSpPr>
        <p:spPr>
          <a:xfrm rot="0">
            <a:off x="0" y="628650"/>
            <a:ext cx="6303615"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2. System Scope</a:t>
            </a:r>
          </a:p>
        </p:txBody>
      </p:sp>
      <p:sp>
        <p:nvSpPr>
          <p:cNvPr name="TextBox 5" id="5"/>
          <p:cNvSpPr txBox="true"/>
          <p:nvPr/>
        </p:nvSpPr>
        <p:spPr>
          <a:xfrm rot="0">
            <a:off x="0" y="1390296"/>
            <a:ext cx="18288000" cy="8427721"/>
          </a:xfrm>
          <a:prstGeom prst="rect">
            <a:avLst/>
          </a:prstGeom>
        </p:spPr>
        <p:txBody>
          <a:bodyPr anchor="t" rtlCol="false" tIns="0" lIns="0" bIns="0" rIns="0">
            <a:spAutoFit/>
          </a:bodyPr>
          <a:lstStyle/>
          <a:p>
            <a:pPr algn="l">
              <a:lnSpc>
                <a:spcPts val="4139"/>
              </a:lnSpc>
            </a:pPr>
            <a:r>
              <a:rPr lang="en-US" sz="2999" spc="293">
                <a:solidFill>
                  <a:srgbClr val="231F20"/>
                </a:solidFill>
                <a:latin typeface="Times New Roman"/>
                <a:ea typeface="Times New Roman"/>
                <a:cs typeface="Times New Roman"/>
                <a:sym typeface="Times New Roman"/>
              </a:rPr>
              <a:t>          The Room Rental Management mobile system provides the following key features:</a:t>
            </a:r>
          </a:p>
          <a:p>
            <a:pPr algn="l">
              <a:lnSpc>
                <a:spcPts val="4139"/>
              </a:lnSpc>
            </a:pPr>
            <a:r>
              <a:rPr lang="en-US" sz="2999" spc="293">
                <a:solidFill>
                  <a:srgbClr val="231F20"/>
                </a:solidFill>
                <a:latin typeface="Times New Roman"/>
                <a:ea typeface="Times New Roman"/>
                <a:cs typeface="Times New Roman"/>
                <a:sym typeface="Times New Roman"/>
              </a:rPr>
              <a:t>1.Login and Authentication</a:t>
            </a:r>
          </a:p>
          <a:p>
            <a:pPr algn="l">
              <a:lnSpc>
                <a:spcPts val="4139"/>
              </a:lnSpc>
            </a:pPr>
            <a:r>
              <a:rPr lang="en-US" sz="2999" spc="293">
                <a:solidFill>
                  <a:srgbClr val="231F20"/>
                </a:solidFill>
                <a:latin typeface="Times New Roman"/>
                <a:ea typeface="Times New Roman"/>
                <a:cs typeface="Times New Roman"/>
                <a:sym typeface="Times New Roman"/>
              </a:rPr>
              <a:t>2.User Management</a:t>
            </a:r>
          </a:p>
          <a:p>
            <a:pPr algn="l">
              <a:lnSpc>
                <a:spcPts val="4139"/>
              </a:lnSpc>
            </a:pPr>
            <a:r>
              <a:rPr lang="en-US" sz="2999" spc="293">
                <a:solidFill>
                  <a:srgbClr val="231F20"/>
                </a:solidFill>
                <a:latin typeface="Times New Roman"/>
                <a:ea typeface="Times New Roman"/>
                <a:cs typeface="Times New Roman"/>
                <a:sym typeface="Times New Roman"/>
              </a:rPr>
              <a:t>3.Room Listing Management</a:t>
            </a:r>
          </a:p>
          <a:p>
            <a:pPr algn="l">
              <a:lnSpc>
                <a:spcPts val="4139"/>
              </a:lnSpc>
            </a:pPr>
            <a:r>
              <a:rPr lang="en-US" sz="2999" spc="293">
                <a:solidFill>
                  <a:srgbClr val="231F20"/>
                </a:solidFill>
                <a:latin typeface="Times New Roman"/>
                <a:ea typeface="Times New Roman"/>
                <a:cs typeface="Times New Roman"/>
                <a:sym typeface="Times New Roman"/>
              </a:rPr>
              <a:t>4.Booking and Reservation System</a:t>
            </a:r>
          </a:p>
          <a:p>
            <a:pPr algn="l">
              <a:lnSpc>
                <a:spcPts val="4139"/>
              </a:lnSpc>
            </a:pPr>
            <a:r>
              <a:rPr lang="en-US" sz="2999" spc="293">
                <a:solidFill>
                  <a:srgbClr val="231F20"/>
                </a:solidFill>
                <a:latin typeface="Times New Roman"/>
                <a:ea typeface="Times New Roman"/>
                <a:cs typeface="Times New Roman"/>
                <a:sym typeface="Times New Roman"/>
              </a:rPr>
              <a:t>5.Role-based Access Control</a:t>
            </a:r>
          </a:p>
          <a:p>
            <a:pPr algn="l">
              <a:lnSpc>
                <a:spcPts val="4139"/>
              </a:lnSpc>
            </a:pPr>
          </a:p>
          <a:p>
            <a:pPr algn="l">
              <a:lnSpc>
                <a:spcPts val="4139"/>
              </a:lnSpc>
            </a:pPr>
            <a:r>
              <a:rPr lang="en-US" sz="2999" spc="293">
                <a:solidFill>
                  <a:srgbClr val="231F20"/>
                </a:solidFill>
                <a:latin typeface="Times New Roman"/>
                <a:ea typeface="Times New Roman"/>
                <a:cs typeface="Times New Roman"/>
                <a:sym typeface="Times New Roman"/>
              </a:rPr>
              <a:t>          The system integrates a secure, user-friendly login system, establishing a clear access hierarchy for each role. Administrator users have powerful management tools, including the ability to update user profile pictures, monitor a comprehensive user list, add new users, and manage personal details such as name, contact information, and account status.</a:t>
            </a:r>
          </a:p>
          <a:p>
            <a:pPr algn="l">
              <a:lnSpc>
                <a:spcPts val="4139"/>
              </a:lnSpc>
            </a:pPr>
          </a:p>
          <a:p>
            <a:pPr algn="l">
              <a:lnSpc>
                <a:spcPts val="4139"/>
              </a:lnSpc>
            </a:pPr>
            <a:r>
              <a:rPr lang="en-US" sz="2999" spc="293">
                <a:solidFill>
                  <a:srgbClr val="231F20"/>
                </a:solidFill>
                <a:latin typeface="Times New Roman"/>
                <a:ea typeface="Times New Roman"/>
                <a:cs typeface="Times New Roman"/>
                <a:sym typeface="Times New Roman"/>
              </a:rPr>
              <a:t>          </a:t>
            </a:r>
            <a:r>
              <a:rPr lang="en-US" sz="2999" spc="293">
                <a:solidFill>
                  <a:srgbClr val="231F20"/>
                </a:solidFill>
                <a:latin typeface="Times New Roman"/>
                <a:ea typeface="Times New Roman"/>
                <a:cs typeface="Times New Roman"/>
                <a:sym typeface="Times New Roman"/>
              </a:rPr>
              <a:t>For room management, Landlords and Administrators have access to intuitive tools for handling room listings. Users can view detailed room lists, add or update room information, and use sorting and multi-criteria search functions to retrieve comprehensive information about each room, including images, pricing, and amenities.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541264" y="0"/>
            <a:ext cx="15205472"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ROOM RENTAL MANAGEMENT APPLICATION ON MOBILE PLATFORM</a:t>
            </a:r>
          </a:p>
        </p:txBody>
      </p:sp>
      <p:sp>
        <p:nvSpPr>
          <p:cNvPr name="TextBox 4" id="4"/>
          <p:cNvSpPr txBox="true"/>
          <p:nvPr/>
        </p:nvSpPr>
        <p:spPr>
          <a:xfrm rot="0">
            <a:off x="0" y="1016684"/>
            <a:ext cx="18288000" cy="6127624"/>
          </a:xfrm>
          <a:prstGeom prst="rect">
            <a:avLst/>
          </a:prstGeom>
        </p:spPr>
        <p:txBody>
          <a:bodyPr anchor="t" rtlCol="false" tIns="0" lIns="0" bIns="0" rIns="0">
            <a:spAutoFit/>
          </a:bodyPr>
          <a:lstStyle/>
          <a:p>
            <a:pPr algn="l">
              <a:lnSpc>
                <a:spcPts val="4415"/>
              </a:lnSpc>
            </a:pPr>
            <a:r>
              <a:rPr lang="en-US" sz="3199" spc="313">
                <a:solidFill>
                  <a:srgbClr val="231F20"/>
                </a:solidFill>
                <a:latin typeface="Times New Roman"/>
                <a:ea typeface="Times New Roman"/>
                <a:cs typeface="Times New Roman"/>
                <a:sym typeface="Times New Roman"/>
              </a:rPr>
              <a:t>          Additionally, the system supports the import and export of room listings and tenant information, enhancing data accessibility and integration. Administrators can upload and download listing data using import and export functions, formatting data into Excel or CSV files for user convenience.</a:t>
            </a:r>
          </a:p>
          <a:p>
            <a:pPr algn="l">
              <a:lnSpc>
                <a:spcPts val="4415"/>
              </a:lnSpc>
            </a:pPr>
          </a:p>
          <a:p>
            <a:pPr algn="l">
              <a:lnSpc>
                <a:spcPts val="4415"/>
              </a:lnSpc>
            </a:pPr>
            <a:r>
              <a:rPr lang="en-US" sz="3199" spc="313">
                <a:solidFill>
                  <a:srgbClr val="231F20"/>
                </a:solidFill>
                <a:latin typeface="Times New Roman"/>
                <a:ea typeface="Times New Roman"/>
                <a:cs typeface="Times New Roman"/>
                <a:sym typeface="Times New Roman"/>
              </a:rPr>
              <a:t>        </a:t>
            </a:r>
            <a:r>
              <a:rPr lang="en-US" sz="3199" spc="313">
                <a:solidFill>
                  <a:srgbClr val="231F20"/>
                </a:solidFill>
                <a:latin typeface="Times New Roman"/>
                <a:ea typeface="Times New Roman"/>
                <a:cs typeface="Times New Roman"/>
                <a:sym typeface="Times New Roman"/>
              </a:rPr>
              <a:t>  The application sets up role-based access control for three primary user roles:</a:t>
            </a:r>
          </a:p>
          <a:p>
            <a:pPr algn="l" marL="2072622" indent="-518156" lvl="3">
              <a:lnSpc>
                <a:spcPts val="4415"/>
              </a:lnSpc>
              <a:buFont typeface="Arial"/>
              <a:buChar char="￭"/>
            </a:pPr>
            <a:r>
              <a:rPr lang="en-US" sz="3199" spc="313">
                <a:solidFill>
                  <a:srgbClr val="231F20"/>
                </a:solidFill>
                <a:latin typeface="Times New Roman"/>
                <a:ea typeface="Times New Roman"/>
                <a:cs typeface="Times New Roman"/>
                <a:sym typeface="Times New Roman"/>
              </a:rPr>
              <a:t>Landlord: Full control over their room listings, booking management, and profile</a:t>
            </a:r>
          </a:p>
          <a:p>
            <a:pPr algn="l" marL="2072622" indent="-518156" lvl="3">
              <a:lnSpc>
                <a:spcPts val="4415"/>
              </a:lnSpc>
              <a:buFont typeface="Arial"/>
              <a:buChar char="￭"/>
            </a:pPr>
            <a:r>
              <a:rPr lang="en-US" sz="3199" spc="313">
                <a:solidFill>
                  <a:srgbClr val="231F20"/>
                </a:solidFill>
                <a:latin typeface="Times New Roman"/>
                <a:ea typeface="Times New Roman"/>
                <a:cs typeface="Times New Roman"/>
                <a:sym typeface="Times New Roman"/>
              </a:rPr>
              <a:t>Tenant: Ability to search, view, and book rooms, manage personal profile</a:t>
            </a:r>
          </a:p>
          <a:p>
            <a:pPr algn="l" marL="2072622" indent="-518156" lvl="3">
              <a:lnSpc>
                <a:spcPts val="4415"/>
              </a:lnSpc>
              <a:buFont typeface="Arial"/>
              <a:buChar char="￭"/>
            </a:pPr>
            <a:r>
              <a:rPr lang="en-US" sz="3199" spc="313">
                <a:solidFill>
                  <a:srgbClr val="231F20"/>
                </a:solidFill>
                <a:latin typeface="Times New Roman"/>
                <a:ea typeface="Times New Roman"/>
                <a:cs typeface="Times New Roman"/>
                <a:sym typeface="Times New Roman"/>
              </a:rPr>
              <a:t>Administrator: Complete system management, user control, and overall platform oversight</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0" y="2132457"/>
            <a:ext cx="18288000" cy="2103120"/>
          </a:xfrm>
          <a:custGeom>
            <a:avLst/>
            <a:gdLst/>
            <a:ahLst/>
            <a:cxnLst/>
            <a:rect r="r" b="b" t="t" l="l"/>
            <a:pathLst>
              <a:path h="2103120" w="18288000">
                <a:moveTo>
                  <a:pt x="0" y="0"/>
                </a:moveTo>
                <a:lnTo>
                  <a:pt x="18288000" y="0"/>
                </a:lnTo>
                <a:lnTo>
                  <a:pt x="18288000" y="2103120"/>
                </a:lnTo>
                <a:lnTo>
                  <a:pt x="0" y="2103120"/>
                </a:lnTo>
                <a:lnTo>
                  <a:pt x="0" y="0"/>
                </a:lnTo>
                <a:close/>
              </a:path>
            </a:pathLst>
          </a:custGeom>
          <a:blipFill>
            <a:blip r:embed="rId3"/>
            <a:stretch>
              <a:fillRect l="0" t="0" r="0" b="0"/>
            </a:stretch>
          </a:blipFill>
        </p:spPr>
      </p:sp>
      <p:sp>
        <p:nvSpPr>
          <p:cNvPr name="TextBox 4" id="4"/>
          <p:cNvSpPr txBox="true"/>
          <p:nvPr/>
        </p:nvSpPr>
        <p:spPr>
          <a:xfrm rot="0">
            <a:off x="1541264" y="0"/>
            <a:ext cx="15205472"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ROOM RENTAL MANAGEMENT APPLICATION ON MOBILE PLATFORM</a:t>
            </a:r>
          </a:p>
        </p:txBody>
      </p:sp>
      <p:sp>
        <p:nvSpPr>
          <p:cNvPr name="TextBox 5" id="5"/>
          <p:cNvSpPr txBox="true"/>
          <p:nvPr/>
        </p:nvSpPr>
        <p:spPr>
          <a:xfrm rot="0">
            <a:off x="0" y="4824983"/>
            <a:ext cx="18288000" cy="4620388"/>
          </a:xfrm>
          <a:prstGeom prst="rect">
            <a:avLst/>
          </a:prstGeom>
        </p:spPr>
        <p:txBody>
          <a:bodyPr anchor="t" rtlCol="false" tIns="0" lIns="0" bIns="0" rIns="0">
            <a:spAutoFit/>
          </a:bodyPr>
          <a:lstStyle/>
          <a:p>
            <a:pPr algn="l">
              <a:lnSpc>
                <a:spcPts val="4553"/>
              </a:lnSpc>
            </a:pPr>
            <a:r>
              <a:rPr lang="en-US" sz="3299" spc="323">
                <a:solidFill>
                  <a:srgbClr val="231F20"/>
                </a:solidFill>
                <a:latin typeface="Times New Roman"/>
                <a:ea typeface="Times New Roman"/>
                <a:cs typeface="Times New Roman"/>
                <a:sym typeface="Times New Roman"/>
              </a:rPr>
              <a:t>Use Case 1: User Authentication</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Actors: Administrator, Landlord, Tenant</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Description: Users log into the system, with their assigned roles determined by their login credentials.</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Preconditions: The system is operational, and users possess valid cred</a:t>
            </a:r>
            <a:r>
              <a:rPr lang="en-US" sz="3299" spc="323">
                <a:solidFill>
                  <a:srgbClr val="231F20"/>
                </a:solidFill>
                <a:latin typeface="Times New Roman"/>
                <a:ea typeface="Times New Roman"/>
                <a:cs typeface="Times New Roman"/>
                <a:sym typeface="Times New Roman"/>
              </a:rPr>
              <a:t>entials.</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Postconditions: Users gain access to the system upon successful login.</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M</a:t>
            </a:r>
            <a:r>
              <a:rPr lang="en-US" sz="3299" spc="323">
                <a:solidFill>
                  <a:srgbClr val="231F20"/>
                </a:solidFill>
                <a:latin typeface="Times New Roman"/>
                <a:ea typeface="Times New Roman"/>
                <a:cs typeface="Times New Roman"/>
                <a:sym typeface="Times New Roman"/>
              </a:rPr>
              <a:t>ain Flow: Users enter username and password. The system verifies credentials and grants appropriate access based on user role.</a:t>
            </a:r>
          </a:p>
        </p:txBody>
      </p:sp>
      <p:sp>
        <p:nvSpPr>
          <p:cNvPr name="TextBox 6" id="6"/>
          <p:cNvSpPr txBox="true"/>
          <p:nvPr/>
        </p:nvSpPr>
        <p:spPr>
          <a:xfrm rot="0">
            <a:off x="0" y="628650"/>
            <a:ext cx="6752381"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3. UML Use Case Diagram</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0" y="2132457"/>
            <a:ext cx="18288000" cy="2103120"/>
          </a:xfrm>
          <a:custGeom>
            <a:avLst/>
            <a:gdLst/>
            <a:ahLst/>
            <a:cxnLst/>
            <a:rect r="r" b="b" t="t" l="l"/>
            <a:pathLst>
              <a:path h="2103120" w="18288000">
                <a:moveTo>
                  <a:pt x="0" y="0"/>
                </a:moveTo>
                <a:lnTo>
                  <a:pt x="18288000" y="0"/>
                </a:lnTo>
                <a:lnTo>
                  <a:pt x="18288000" y="2103120"/>
                </a:lnTo>
                <a:lnTo>
                  <a:pt x="0" y="2103120"/>
                </a:lnTo>
                <a:lnTo>
                  <a:pt x="0" y="0"/>
                </a:lnTo>
                <a:close/>
              </a:path>
            </a:pathLst>
          </a:custGeom>
          <a:blipFill>
            <a:blip r:embed="rId3"/>
            <a:stretch>
              <a:fillRect l="0" t="0" r="0" b="0"/>
            </a:stretch>
          </a:blipFill>
        </p:spPr>
      </p:sp>
      <p:sp>
        <p:nvSpPr>
          <p:cNvPr name="TextBox 4" id="4"/>
          <p:cNvSpPr txBox="true"/>
          <p:nvPr/>
        </p:nvSpPr>
        <p:spPr>
          <a:xfrm rot="0">
            <a:off x="1541264" y="0"/>
            <a:ext cx="15205472"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ROOM RENTAL MANAGEMENT APPLICATION ON MOBILE PLATFORM</a:t>
            </a:r>
          </a:p>
        </p:txBody>
      </p:sp>
      <p:sp>
        <p:nvSpPr>
          <p:cNvPr name="TextBox 5" id="5"/>
          <p:cNvSpPr txBox="true"/>
          <p:nvPr/>
        </p:nvSpPr>
        <p:spPr>
          <a:xfrm rot="0">
            <a:off x="0" y="5635751"/>
            <a:ext cx="18288000" cy="2998852"/>
          </a:xfrm>
          <a:prstGeom prst="rect">
            <a:avLst/>
          </a:prstGeom>
        </p:spPr>
        <p:txBody>
          <a:bodyPr anchor="t" rtlCol="false" tIns="0" lIns="0" bIns="0" rIns="0">
            <a:spAutoFit/>
          </a:bodyPr>
          <a:lstStyle/>
          <a:p>
            <a:pPr algn="l">
              <a:lnSpc>
                <a:spcPts val="4691"/>
              </a:lnSpc>
            </a:pPr>
            <a:r>
              <a:rPr lang="en-US" sz="3399" spc="333">
                <a:solidFill>
                  <a:srgbClr val="231F20"/>
                </a:solidFill>
                <a:latin typeface="Times New Roman"/>
                <a:ea typeface="Times New Roman"/>
                <a:cs typeface="Times New Roman"/>
                <a:sym typeface="Times New Roman"/>
              </a:rPr>
              <a:t>Use Case 2: Profile Picture Update</a:t>
            </a:r>
          </a:p>
          <a:p>
            <a:pPr algn="l" marL="734053" indent="-367026" lvl="1">
              <a:lnSpc>
                <a:spcPts val="4691"/>
              </a:lnSpc>
              <a:buFont typeface="Arial"/>
              <a:buChar char="•"/>
            </a:pPr>
            <a:r>
              <a:rPr lang="en-US" sz="3399" spc="333">
                <a:solidFill>
                  <a:srgbClr val="231F20"/>
                </a:solidFill>
                <a:latin typeface="Times New Roman"/>
                <a:ea typeface="Times New Roman"/>
                <a:cs typeface="Times New Roman"/>
                <a:sym typeface="Times New Roman"/>
              </a:rPr>
              <a:t>Actors: Administrator, Landlord, Tenant</a:t>
            </a:r>
          </a:p>
          <a:p>
            <a:pPr algn="l" marL="734053" indent="-367026" lvl="1">
              <a:lnSpc>
                <a:spcPts val="4691"/>
              </a:lnSpc>
              <a:buFont typeface="Arial"/>
              <a:buChar char="•"/>
            </a:pPr>
            <a:r>
              <a:rPr lang="en-US" sz="3399" spc="333">
                <a:solidFill>
                  <a:srgbClr val="231F20"/>
                </a:solidFill>
                <a:latin typeface="Times New Roman"/>
                <a:ea typeface="Times New Roman"/>
                <a:cs typeface="Times New Roman"/>
                <a:sym typeface="Times New Roman"/>
              </a:rPr>
              <a:t>Description: Logged-in users can update their profile pictures.</a:t>
            </a:r>
          </a:p>
          <a:p>
            <a:pPr algn="l" marL="734053" indent="-367026" lvl="1">
              <a:lnSpc>
                <a:spcPts val="4691"/>
              </a:lnSpc>
              <a:buFont typeface="Arial"/>
              <a:buChar char="•"/>
            </a:pPr>
            <a:r>
              <a:rPr lang="en-US" sz="3399" spc="333">
                <a:solidFill>
                  <a:srgbClr val="231F20"/>
                </a:solidFill>
                <a:latin typeface="Times New Roman"/>
                <a:ea typeface="Times New Roman"/>
                <a:cs typeface="Times New Roman"/>
                <a:sym typeface="Times New Roman"/>
              </a:rPr>
              <a:t>Preconditions: Users are signed into the system</a:t>
            </a:r>
            <a:r>
              <a:rPr lang="en-US" sz="3399" spc="333">
                <a:solidFill>
                  <a:srgbClr val="231F20"/>
                </a:solidFill>
                <a:latin typeface="Times New Roman"/>
                <a:ea typeface="Times New Roman"/>
                <a:cs typeface="Times New Roman"/>
                <a:sym typeface="Times New Roman"/>
              </a:rPr>
              <a:t>.</a:t>
            </a:r>
          </a:p>
          <a:p>
            <a:pPr algn="l" marL="734053" indent="-367026" lvl="1">
              <a:lnSpc>
                <a:spcPts val="4691"/>
              </a:lnSpc>
              <a:buFont typeface="Arial"/>
              <a:buChar char="•"/>
            </a:pPr>
            <a:r>
              <a:rPr lang="en-US" sz="3399" spc="333">
                <a:solidFill>
                  <a:srgbClr val="231F20"/>
                </a:solidFill>
                <a:latin typeface="Times New Roman"/>
                <a:ea typeface="Times New Roman"/>
                <a:cs typeface="Times New Roman"/>
                <a:sym typeface="Times New Roman"/>
              </a:rPr>
              <a:t>Postconditions: The user's profile picture is updated to the selected image.</a:t>
            </a:r>
          </a:p>
        </p:txBody>
      </p:sp>
      <p:sp>
        <p:nvSpPr>
          <p:cNvPr name="TextBox 6" id="6"/>
          <p:cNvSpPr txBox="true"/>
          <p:nvPr/>
        </p:nvSpPr>
        <p:spPr>
          <a:xfrm rot="0">
            <a:off x="0" y="628650"/>
            <a:ext cx="6752381"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3. UML Use Case Diagram</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0" y="2132457"/>
            <a:ext cx="18288000" cy="2103120"/>
          </a:xfrm>
          <a:custGeom>
            <a:avLst/>
            <a:gdLst/>
            <a:ahLst/>
            <a:cxnLst/>
            <a:rect r="r" b="b" t="t" l="l"/>
            <a:pathLst>
              <a:path h="2103120" w="18288000">
                <a:moveTo>
                  <a:pt x="0" y="0"/>
                </a:moveTo>
                <a:lnTo>
                  <a:pt x="18288000" y="0"/>
                </a:lnTo>
                <a:lnTo>
                  <a:pt x="18288000" y="2103120"/>
                </a:lnTo>
                <a:lnTo>
                  <a:pt x="0" y="2103120"/>
                </a:lnTo>
                <a:lnTo>
                  <a:pt x="0" y="0"/>
                </a:lnTo>
                <a:close/>
              </a:path>
            </a:pathLst>
          </a:custGeom>
          <a:blipFill>
            <a:blip r:embed="rId3"/>
            <a:stretch>
              <a:fillRect l="0" t="0" r="0" b="0"/>
            </a:stretch>
          </a:blipFill>
        </p:spPr>
      </p:sp>
      <p:sp>
        <p:nvSpPr>
          <p:cNvPr name="TextBox 4" id="4"/>
          <p:cNvSpPr txBox="true"/>
          <p:nvPr/>
        </p:nvSpPr>
        <p:spPr>
          <a:xfrm rot="0">
            <a:off x="1541264" y="0"/>
            <a:ext cx="15205472"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ROOM RENTAL MANAGEMENT APPLICATION ON MOBILE PLATFORM</a:t>
            </a:r>
          </a:p>
        </p:txBody>
      </p:sp>
      <p:sp>
        <p:nvSpPr>
          <p:cNvPr name="TextBox 5" id="5"/>
          <p:cNvSpPr txBox="true"/>
          <p:nvPr/>
        </p:nvSpPr>
        <p:spPr>
          <a:xfrm rot="0">
            <a:off x="0" y="5682233"/>
            <a:ext cx="18288000" cy="2905888"/>
          </a:xfrm>
          <a:prstGeom prst="rect">
            <a:avLst/>
          </a:prstGeom>
        </p:spPr>
        <p:txBody>
          <a:bodyPr anchor="t" rtlCol="false" tIns="0" lIns="0" bIns="0" rIns="0">
            <a:spAutoFit/>
          </a:bodyPr>
          <a:lstStyle/>
          <a:p>
            <a:pPr algn="l">
              <a:lnSpc>
                <a:spcPts val="4553"/>
              </a:lnSpc>
            </a:pPr>
            <a:r>
              <a:rPr lang="en-US" sz="3299" spc="323">
                <a:solidFill>
                  <a:srgbClr val="231F20"/>
                </a:solidFill>
                <a:latin typeface="Times New Roman"/>
                <a:ea typeface="Times New Roman"/>
                <a:cs typeface="Times New Roman"/>
                <a:sym typeface="Times New Roman"/>
              </a:rPr>
              <a:t>Use Case 3: View Room Listings</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Actors: Administrator, Landlord, Tenant</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Description: Users access a complete list of available rooms within the system.</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Preconditions: Users are logged in</a:t>
            </a:r>
            <a:r>
              <a:rPr lang="en-US" sz="3299" spc="323">
                <a:solidFill>
                  <a:srgbClr val="231F20"/>
                </a:solidFill>
                <a:latin typeface="Times New Roman"/>
                <a:ea typeface="Times New Roman"/>
                <a:cs typeface="Times New Roman"/>
                <a:sym typeface="Times New Roman"/>
              </a:rPr>
              <a:t>.</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Postconditions: Users view an overview of all room listings.</a:t>
            </a:r>
          </a:p>
        </p:txBody>
      </p:sp>
      <p:sp>
        <p:nvSpPr>
          <p:cNvPr name="TextBox 6" id="6"/>
          <p:cNvSpPr txBox="true"/>
          <p:nvPr/>
        </p:nvSpPr>
        <p:spPr>
          <a:xfrm rot="0">
            <a:off x="0" y="628650"/>
            <a:ext cx="6752381"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3. UML Use Case Diagram</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0" y="2132457"/>
            <a:ext cx="18288000" cy="2103120"/>
          </a:xfrm>
          <a:custGeom>
            <a:avLst/>
            <a:gdLst/>
            <a:ahLst/>
            <a:cxnLst/>
            <a:rect r="r" b="b" t="t" l="l"/>
            <a:pathLst>
              <a:path h="2103120" w="18288000">
                <a:moveTo>
                  <a:pt x="0" y="0"/>
                </a:moveTo>
                <a:lnTo>
                  <a:pt x="18288000" y="0"/>
                </a:lnTo>
                <a:lnTo>
                  <a:pt x="18288000" y="2103120"/>
                </a:lnTo>
                <a:lnTo>
                  <a:pt x="0" y="2103120"/>
                </a:lnTo>
                <a:lnTo>
                  <a:pt x="0" y="0"/>
                </a:lnTo>
                <a:close/>
              </a:path>
            </a:pathLst>
          </a:custGeom>
          <a:blipFill>
            <a:blip r:embed="rId3"/>
            <a:stretch>
              <a:fillRect l="0" t="0" r="0" b="0"/>
            </a:stretch>
          </a:blipFill>
        </p:spPr>
      </p:sp>
      <p:sp>
        <p:nvSpPr>
          <p:cNvPr name="TextBox 4" id="4"/>
          <p:cNvSpPr txBox="true"/>
          <p:nvPr/>
        </p:nvSpPr>
        <p:spPr>
          <a:xfrm rot="0">
            <a:off x="1541264" y="0"/>
            <a:ext cx="15205472"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ROOM RENTAL MANAGEMENT APPLICATION ON MOBILE PLATFORM</a:t>
            </a:r>
          </a:p>
        </p:txBody>
      </p:sp>
      <p:sp>
        <p:nvSpPr>
          <p:cNvPr name="TextBox 5" id="5"/>
          <p:cNvSpPr txBox="true"/>
          <p:nvPr/>
        </p:nvSpPr>
        <p:spPr>
          <a:xfrm rot="0">
            <a:off x="0" y="5396483"/>
            <a:ext cx="18288000" cy="3477388"/>
          </a:xfrm>
          <a:prstGeom prst="rect">
            <a:avLst/>
          </a:prstGeom>
        </p:spPr>
        <p:txBody>
          <a:bodyPr anchor="t" rtlCol="false" tIns="0" lIns="0" bIns="0" rIns="0">
            <a:spAutoFit/>
          </a:bodyPr>
          <a:lstStyle/>
          <a:p>
            <a:pPr algn="l">
              <a:lnSpc>
                <a:spcPts val="4553"/>
              </a:lnSpc>
            </a:pPr>
            <a:r>
              <a:rPr lang="en-US" sz="3299" spc="323">
                <a:solidFill>
                  <a:srgbClr val="231F20"/>
                </a:solidFill>
                <a:latin typeface="Times New Roman"/>
                <a:ea typeface="Times New Roman"/>
                <a:cs typeface="Times New Roman"/>
                <a:sym typeface="Times New Roman"/>
              </a:rPr>
              <a:t>Use Case 4: Room Listing Details</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Actors: Administrator, Landlord, Tenant</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Description: Users open a detailed page showing comprehensive information about a specific room.</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Preconditions: Users are logged into the system</a:t>
            </a:r>
            <a:r>
              <a:rPr lang="en-US" sz="3299" spc="323">
                <a:solidFill>
                  <a:srgbClr val="231F20"/>
                </a:solidFill>
                <a:latin typeface="Times New Roman"/>
                <a:ea typeface="Times New Roman"/>
                <a:cs typeface="Times New Roman"/>
                <a:sym typeface="Times New Roman"/>
              </a:rPr>
              <a:t>.</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Postconditions: Users see full details about the selected room listing.</a:t>
            </a:r>
          </a:p>
        </p:txBody>
      </p:sp>
      <p:sp>
        <p:nvSpPr>
          <p:cNvPr name="TextBox 6" id="6"/>
          <p:cNvSpPr txBox="true"/>
          <p:nvPr/>
        </p:nvSpPr>
        <p:spPr>
          <a:xfrm rot="0">
            <a:off x="0" y="628650"/>
            <a:ext cx="6752381"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3. UML Use Case Diagram</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0" y="2132457"/>
            <a:ext cx="18288000" cy="2103120"/>
          </a:xfrm>
          <a:custGeom>
            <a:avLst/>
            <a:gdLst/>
            <a:ahLst/>
            <a:cxnLst/>
            <a:rect r="r" b="b" t="t" l="l"/>
            <a:pathLst>
              <a:path h="2103120" w="18288000">
                <a:moveTo>
                  <a:pt x="0" y="0"/>
                </a:moveTo>
                <a:lnTo>
                  <a:pt x="18288000" y="0"/>
                </a:lnTo>
                <a:lnTo>
                  <a:pt x="18288000" y="2103120"/>
                </a:lnTo>
                <a:lnTo>
                  <a:pt x="0" y="2103120"/>
                </a:lnTo>
                <a:lnTo>
                  <a:pt x="0" y="0"/>
                </a:lnTo>
                <a:close/>
              </a:path>
            </a:pathLst>
          </a:custGeom>
          <a:blipFill>
            <a:blip r:embed="rId3"/>
            <a:stretch>
              <a:fillRect l="0" t="0" r="0" b="0"/>
            </a:stretch>
          </a:blipFill>
        </p:spPr>
      </p:sp>
      <p:sp>
        <p:nvSpPr>
          <p:cNvPr name="TextBox 4" id="4"/>
          <p:cNvSpPr txBox="true"/>
          <p:nvPr/>
        </p:nvSpPr>
        <p:spPr>
          <a:xfrm rot="0">
            <a:off x="1541264" y="0"/>
            <a:ext cx="15205472"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ROOM RENTAL MANAGEMENT APPLICATION ON MOBILE PLATFORM</a:t>
            </a:r>
          </a:p>
        </p:txBody>
      </p:sp>
      <p:sp>
        <p:nvSpPr>
          <p:cNvPr name="TextBox 5" id="5"/>
          <p:cNvSpPr txBox="true"/>
          <p:nvPr/>
        </p:nvSpPr>
        <p:spPr>
          <a:xfrm rot="0">
            <a:off x="0" y="5016627"/>
            <a:ext cx="18288000" cy="5191888"/>
          </a:xfrm>
          <a:prstGeom prst="rect">
            <a:avLst/>
          </a:prstGeom>
        </p:spPr>
        <p:txBody>
          <a:bodyPr anchor="t" rtlCol="false" tIns="0" lIns="0" bIns="0" rIns="0">
            <a:spAutoFit/>
          </a:bodyPr>
          <a:lstStyle/>
          <a:p>
            <a:pPr algn="l">
              <a:lnSpc>
                <a:spcPts val="4553"/>
              </a:lnSpc>
            </a:pPr>
            <a:r>
              <a:rPr lang="en-US" sz="3299" spc="323">
                <a:solidFill>
                  <a:srgbClr val="231F20"/>
                </a:solidFill>
                <a:latin typeface="Times New Roman"/>
                <a:ea typeface="Times New Roman"/>
                <a:cs typeface="Times New Roman"/>
                <a:sym typeface="Times New Roman"/>
              </a:rPr>
              <a:t>Use Case 5: Manage Room Listings</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Actors: Landlord, Administrator</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Description: Users manage room records by adding, updating, deleting, and importing/exporting room listing data.</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K</a:t>
            </a:r>
            <a:r>
              <a:rPr lang="en-US" sz="3299" spc="323">
                <a:solidFill>
                  <a:srgbClr val="231F20"/>
                </a:solidFill>
                <a:latin typeface="Times New Roman"/>
                <a:ea typeface="Times New Roman"/>
                <a:cs typeface="Times New Roman"/>
                <a:sym typeface="Times New Roman"/>
              </a:rPr>
              <a:t>ey Actions:</a:t>
            </a:r>
          </a:p>
          <a:p>
            <a:pPr algn="l">
              <a:lnSpc>
                <a:spcPts val="4553"/>
              </a:lnSpc>
            </a:pPr>
            <a:r>
              <a:rPr lang="en-US" sz="3299" spc="323">
                <a:solidFill>
                  <a:srgbClr val="231F20"/>
                </a:solidFill>
                <a:latin typeface="Times New Roman"/>
                <a:ea typeface="Times New Roman"/>
                <a:cs typeface="Times New Roman"/>
                <a:sym typeface="Times New Roman"/>
              </a:rPr>
              <a:t>1.     Update Room Informa</a:t>
            </a:r>
            <a:r>
              <a:rPr lang="en-US" sz="3299" spc="323">
                <a:solidFill>
                  <a:srgbClr val="231F20"/>
                </a:solidFill>
                <a:latin typeface="Times New Roman"/>
                <a:ea typeface="Times New Roman"/>
                <a:cs typeface="Times New Roman"/>
                <a:sym typeface="Times New Roman"/>
              </a:rPr>
              <a:t>tion</a:t>
            </a:r>
          </a:p>
          <a:p>
            <a:pPr algn="l">
              <a:lnSpc>
                <a:spcPts val="4553"/>
              </a:lnSpc>
            </a:pPr>
            <a:r>
              <a:rPr lang="en-US" sz="3299" spc="323">
                <a:solidFill>
                  <a:srgbClr val="231F20"/>
                </a:solidFill>
                <a:latin typeface="Times New Roman"/>
                <a:ea typeface="Times New Roman"/>
                <a:cs typeface="Times New Roman"/>
                <a:sym typeface="Times New Roman"/>
              </a:rPr>
              <a:t>2.     Delete Room Listing</a:t>
            </a:r>
          </a:p>
          <a:p>
            <a:pPr algn="l">
              <a:lnSpc>
                <a:spcPts val="4553"/>
              </a:lnSpc>
            </a:pPr>
            <a:r>
              <a:rPr lang="en-US" sz="3299" spc="323">
                <a:solidFill>
                  <a:srgbClr val="231F20"/>
                </a:solidFill>
                <a:latin typeface="Times New Roman"/>
                <a:ea typeface="Times New Roman"/>
                <a:cs typeface="Times New Roman"/>
                <a:sym typeface="Times New Roman"/>
              </a:rPr>
              <a:t>3.     Add New Room</a:t>
            </a:r>
          </a:p>
          <a:p>
            <a:pPr algn="l">
              <a:lnSpc>
                <a:spcPts val="4553"/>
              </a:lnSpc>
            </a:pPr>
            <a:r>
              <a:rPr lang="en-US" sz="3299" spc="323">
                <a:solidFill>
                  <a:srgbClr val="231F20"/>
                </a:solidFill>
                <a:latin typeface="Times New Roman"/>
                <a:ea typeface="Times New Roman"/>
                <a:cs typeface="Times New Roman"/>
                <a:sym typeface="Times New Roman"/>
              </a:rPr>
              <a:t>4.     Import/Export Room Listings</a:t>
            </a:r>
          </a:p>
        </p:txBody>
      </p:sp>
      <p:sp>
        <p:nvSpPr>
          <p:cNvPr name="TextBox 6" id="6"/>
          <p:cNvSpPr txBox="true"/>
          <p:nvPr/>
        </p:nvSpPr>
        <p:spPr>
          <a:xfrm rot="0">
            <a:off x="0" y="628650"/>
            <a:ext cx="6752381"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3. UML Use Case Diagram</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0" y="2132457"/>
            <a:ext cx="18288000" cy="2103120"/>
          </a:xfrm>
          <a:custGeom>
            <a:avLst/>
            <a:gdLst/>
            <a:ahLst/>
            <a:cxnLst/>
            <a:rect r="r" b="b" t="t" l="l"/>
            <a:pathLst>
              <a:path h="2103120" w="18288000">
                <a:moveTo>
                  <a:pt x="0" y="0"/>
                </a:moveTo>
                <a:lnTo>
                  <a:pt x="18288000" y="0"/>
                </a:lnTo>
                <a:lnTo>
                  <a:pt x="18288000" y="2103120"/>
                </a:lnTo>
                <a:lnTo>
                  <a:pt x="0" y="2103120"/>
                </a:lnTo>
                <a:lnTo>
                  <a:pt x="0" y="0"/>
                </a:lnTo>
                <a:close/>
              </a:path>
            </a:pathLst>
          </a:custGeom>
          <a:blipFill>
            <a:blip r:embed="rId3"/>
            <a:stretch>
              <a:fillRect l="0" t="0" r="0" b="0"/>
            </a:stretch>
          </a:blipFill>
        </p:spPr>
      </p:sp>
      <p:sp>
        <p:nvSpPr>
          <p:cNvPr name="TextBox 4" id="4"/>
          <p:cNvSpPr txBox="true"/>
          <p:nvPr/>
        </p:nvSpPr>
        <p:spPr>
          <a:xfrm rot="0">
            <a:off x="1541264" y="0"/>
            <a:ext cx="15205472"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ROOM RENTAL MANAGEMENT APPLICATION ON MOBILE PLATFORM</a:t>
            </a:r>
          </a:p>
        </p:txBody>
      </p:sp>
      <p:sp>
        <p:nvSpPr>
          <p:cNvPr name="TextBox 5" id="5"/>
          <p:cNvSpPr txBox="true"/>
          <p:nvPr/>
        </p:nvSpPr>
        <p:spPr>
          <a:xfrm rot="0">
            <a:off x="0" y="5016627"/>
            <a:ext cx="18288000" cy="5191888"/>
          </a:xfrm>
          <a:prstGeom prst="rect">
            <a:avLst/>
          </a:prstGeom>
        </p:spPr>
        <p:txBody>
          <a:bodyPr anchor="t" rtlCol="false" tIns="0" lIns="0" bIns="0" rIns="0">
            <a:spAutoFit/>
          </a:bodyPr>
          <a:lstStyle/>
          <a:p>
            <a:pPr algn="l">
              <a:lnSpc>
                <a:spcPts val="4553"/>
              </a:lnSpc>
            </a:pPr>
            <a:r>
              <a:rPr lang="en-US" sz="3299" spc="323">
                <a:solidFill>
                  <a:srgbClr val="231F20"/>
                </a:solidFill>
                <a:latin typeface="Times New Roman"/>
                <a:ea typeface="Times New Roman"/>
                <a:cs typeface="Times New Roman"/>
                <a:sym typeface="Times New Roman"/>
              </a:rPr>
              <a:t>Use Case 6: Booking and Reservation Management</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Actors: Tenant, Landlord</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Description: Management of room bookings, including creating, modifying, and canceling reservations.</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K</a:t>
            </a:r>
            <a:r>
              <a:rPr lang="en-US" sz="3299" spc="323">
                <a:solidFill>
                  <a:srgbClr val="231F20"/>
                </a:solidFill>
                <a:latin typeface="Times New Roman"/>
                <a:ea typeface="Times New Roman"/>
                <a:cs typeface="Times New Roman"/>
                <a:sym typeface="Times New Roman"/>
              </a:rPr>
              <a:t>ey Actions: </a:t>
            </a:r>
          </a:p>
          <a:p>
            <a:pPr algn="l">
              <a:lnSpc>
                <a:spcPts val="4553"/>
              </a:lnSpc>
            </a:pPr>
            <a:r>
              <a:rPr lang="en-US" sz="3299" spc="323">
                <a:solidFill>
                  <a:srgbClr val="231F20"/>
                </a:solidFill>
                <a:latin typeface="Times New Roman"/>
                <a:ea typeface="Times New Roman"/>
                <a:cs typeface="Times New Roman"/>
                <a:sym typeface="Times New Roman"/>
              </a:rPr>
              <a:t>1.     Create New Book</a:t>
            </a:r>
            <a:r>
              <a:rPr lang="en-US" sz="3299" spc="323">
                <a:solidFill>
                  <a:srgbClr val="231F20"/>
                </a:solidFill>
                <a:latin typeface="Times New Roman"/>
                <a:ea typeface="Times New Roman"/>
                <a:cs typeface="Times New Roman"/>
                <a:sym typeface="Times New Roman"/>
              </a:rPr>
              <a:t>ing</a:t>
            </a:r>
          </a:p>
          <a:p>
            <a:pPr algn="l">
              <a:lnSpc>
                <a:spcPts val="4553"/>
              </a:lnSpc>
            </a:pPr>
            <a:r>
              <a:rPr lang="en-US" sz="3299" spc="323">
                <a:solidFill>
                  <a:srgbClr val="231F20"/>
                </a:solidFill>
                <a:latin typeface="Times New Roman"/>
                <a:ea typeface="Times New Roman"/>
                <a:cs typeface="Times New Roman"/>
                <a:sym typeface="Times New Roman"/>
              </a:rPr>
              <a:t>2.     Modify Existing Reservation</a:t>
            </a:r>
          </a:p>
          <a:p>
            <a:pPr algn="l">
              <a:lnSpc>
                <a:spcPts val="4553"/>
              </a:lnSpc>
            </a:pPr>
            <a:r>
              <a:rPr lang="en-US" sz="3299" spc="323">
                <a:solidFill>
                  <a:srgbClr val="231F20"/>
                </a:solidFill>
                <a:latin typeface="Times New Roman"/>
                <a:ea typeface="Times New Roman"/>
                <a:cs typeface="Times New Roman"/>
                <a:sym typeface="Times New Roman"/>
              </a:rPr>
              <a:t>3.     Cancel Booking</a:t>
            </a:r>
          </a:p>
          <a:p>
            <a:pPr algn="l">
              <a:lnSpc>
                <a:spcPts val="4553"/>
              </a:lnSpc>
            </a:pPr>
            <a:r>
              <a:rPr lang="en-US" sz="3299" spc="323">
                <a:solidFill>
                  <a:srgbClr val="231F20"/>
                </a:solidFill>
                <a:latin typeface="Times New Roman"/>
                <a:ea typeface="Times New Roman"/>
                <a:cs typeface="Times New Roman"/>
                <a:sym typeface="Times New Roman"/>
              </a:rPr>
              <a:t>4.     Confirm/Reject Booking Requests</a:t>
            </a:r>
          </a:p>
        </p:txBody>
      </p:sp>
      <p:sp>
        <p:nvSpPr>
          <p:cNvPr name="TextBox 6" id="6"/>
          <p:cNvSpPr txBox="true"/>
          <p:nvPr/>
        </p:nvSpPr>
        <p:spPr>
          <a:xfrm rot="0">
            <a:off x="0" y="628650"/>
            <a:ext cx="6752381"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3. UML Use Case Diagram</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0" y="2132457"/>
            <a:ext cx="18288000" cy="2103120"/>
          </a:xfrm>
          <a:custGeom>
            <a:avLst/>
            <a:gdLst/>
            <a:ahLst/>
            <a:cxnLst/>
            <a:rect r="r" b="b" t="t" l="l"/>
            <a:pathLst>
              <a:path h="2103120" w="18288000">
                <a:moveTo>
                  <a:pt x="0" y="0"/>
                </a:moveTo>
                <a:lnTo>
                  <a:pt x="18288000" y="0"/>
                </a:lnTo>
                <a:lnTo>
                  <a:pt x="18288000" y="2103120"/>
                </a:lnTo>
                <a:lnTo>
                  <a:pt x="0" y="2103120"/>
                </a:lnTo>
                <a:lnTo>
                  <a:pt x="0" y="0"/>
                </a:lnTo>
                <a:close/>
              </a:path>
            </a:pathLst>
          </a:custGeom>
          <a:blipFill>
            <a:blip r:embed="rId3"/>
            <a:stretch>
              <a:fillRect l="0" t="0" r="0" b="0"/>
            </a:stretch>
          </a:blipFill>
        </p:spPr>
      </p:sp>
      <p:sp>
        <p:nvSpPr>
          <p:cNvPr name="TextBox 4" id="4"/>
          <p:cNvSpPr txBox="true"/>
          <p:nvPr/>
        </p:nvSpPr>
        <p:spPr>
          <a:xfrm rot="0">
            <a:off x="1541264" y="0"/>
            <a:ext cx="15205472"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ROOM RENTAL MANAGEMENT APPLICATION ON MOBILE PLATFORM</a:t>
            </a:r>
          </a:p>
        </p:txBody>
      </p:sp>
      <p:sp>
        <p:nvSpPr>
          <p:cNvPr name="TextBox 5" id="5"/>
          <p:cNvSpPr txBox="true"/>
          <p:nvPr/>
        </p:nvSpPr>
        <p:spPr>
          <a:xfrm rot="0">
            <a:off x="0" y="5016627"/>
            <a:ext cx="18288000" cy="2334388"/>
          </a:xfrm>
          <a:prstGeom prst="rect">
            <a:avLst/>
          </a:prstGeom>
        </p:spPr>
        <p:txBody>
          <a:bodyPr anchor="t" rtlCol="false" tIns="0" lIns="0" bIns="0" rIns="0">
            <a:spAutoFit/>
          </a:bodyPr>
          <a:lstStyle/>
          <a:p>
            <a:pPr algn="l">
              <a:lnSpc>
                <a:spcPts val="4553"/>
              </a:lnSpc>
            </a:pPr>
            <a:r>
              <a:rPr lang="en-US" sz="3299" spc="323">
                <a:solidFill>
                  <a:srgbClr val="231F20"/>
                </a:solidFill>
                <a:latin typeface="Times New Roman"/>
                <a:ea typeface="Times New Roman"/>
                <a:cs typeface="Times New Roman"/>
                <a:sym typeface="Times New Roman"/>
              </a:rPr>
              <a:t>Use Case 7: User Management</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Actor: Administrator</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Description: Comprehensive user account management, including user creation, modification, and access cont</a:t>
            </a:r>
            <a:r>
              <a:rPr lang="en-US" sz="3299" spc="323">
                <a:solidFill>
                  <a:srgbClr val="231F20"/>
                </a:solidFill>
                <a:latin typeface="Times New Roman"/>
                <a:ea typeface="Times New Roman"/>
                <a:cs typeface="Times New Roman"/>
                <a:sym typeface="Times New Roman"/>
              </a:rPr>
              <a:t>rol.</a:t>
            </a:r>
          </a:p>
        </p:txBody>
      </p:sp>
      <p:sp>
        <p:nvSpPr>
          <p:cNvPr name="TextBox 6" id="6"/>
          <p:cNvSpPr txBox="true"/>
          <p:nvPr/>
        </p:nvSpPr>
        <p:spPr>
          <a:xfrm rot="0">
            <a:off x="0" y="628650"/>
            <a:ext cx="6752381"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3. UML Use Case Diagram</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0" y="2132457"/>
            <a:ext cx="18288000" cy="2103120"/>
          </a:xfrm>
          <a:custGeom>
            <a:avLst/>
            <a:gdLst/>
            <a:ahLst/>
            <a:cxnLst/>
            <a:rect r="r" b="b" t="t" l="l"/>
            <a:pathLst>
              <a:path h="2103120" w="18288000">
                <a:moveTo>
                  <a:pt x="0" y="0"/>
                </a:moveTo>
                <a:lnTo>
                  <a:pt x="18288000" y="0"/>
                </a:lnTo>
                <a:lnTo>
                  <a:pt x="18288000" y="2103120"/>
                </a:lnTo>
                <a:lnTo>
                  <a:pt x="0" y="2103120"/>
                </a:lnTo>
                <a:lnTo>
                  <a:pt x="0" y="0"/>
                </a:lnTo>
                <a:close/>
              </a:path>
            </a:pathLst>
          </a:custGeom>
          <a:blipFill>
            <a:blip r:embed="rId3"/>
            <a:stretch>
              <a:fillRect l="0" t="0" r="0" b="0"/>
            </a:stretch>
          </a:blipFill>
        </p:spPr>
      </p:sp>
      <p:sp>
        <p:nvSpPr>
          <p:cNvPr name="TextBox 4" id="4"/>
          <p:cNvSpPr txBox="true"/>
          <p:nvPr/>
        </p:nvSpPr>
        <p:spPr>
          <a:xfrm rot="0">
            <a:off x="1541264" y="0"/>
            <a:ext cx="15205472"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ROOM RENTAL MANAGEMENT APPLICATION ON MOBILE PLATFORM</a:t>
            </a:r>
          </a:p>
        </p:txBody>
      </p:sp>
      <p:sp>
        <p:nvSpPr>
          <p:cNvPr name="TextBox 5" id="5"/>
          <p:cNvSpPr txBox="true"/>
          <p:nvPr/>
        </p:nvSpPr>
        <p:spPr>
          <a:xfrm rot="0">
            <a:off x="0" y="5016627"/>
            <a:ext cx="18288000" cy="2334388"/>
          </a:xfrm>
          <a:prstGeom prst="rect">
            <a:avLst/>
          </a:prstGeom>
        </p:spPr>
        <p:txBody>
          <a:bodyPr anchor="t" rtlCol="false" tIns="0" lIns="0" bIns="0" rIns="0">
            <a:spAutoFit/>
          </a:bodyPr>
          <a:lstStyle/>
          <a:p>
            <a:pPr algn="l">
              <a:lnSpc>
                <a:spcPts val="4553"/>
              </a:lnSpc>
            </a:pPr>
            <a:r>
              <a:rPr lang="en-US" sz="3299" spc="323">
                <a:solidFill>
                  <a:srgbClr val="231F20"/>
                </a:solidFill>
                <a:latin typeface="Times New Roman"/>
                <a:ea typeface="Times New Roman"/>
                <a:cs typeface="Times New Roman"/>
                <a:sym typeface="Times New Roman"/>
              </a:rPr>
              <a:t>Use Case 8: Advanced Search and Filtering</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Actors: Tenant, Landlord, Administrator</a:t>
            </a:r>
          </a:p>
          <a:p>
            <a:pPr algn="l" marL="712464" indent="-356232" lvl="1">
              <a:lnSpc>
                <a:spcPts val="4553"/>
              </a:lnSpc>
              <a:buFont typeface="Arial"/>
              <a:buChar char="•"/>
            </a:pPr>
            <a:r>
              <a:rPr lang="en-US" sz="3299" spc="323">
                <a:solidFill>
                  <a:srgbClr val="231F20"/>
                </a:solidFill>
                <a:latin typeface="Times New Roman"/>
                <a:ea typeface="Times New Roman"/>
                <a:cs typeface="Times New Roman"/>
                <a:sym typeface="Times New Roman"/>
              </a:rPr>
              <a:t>Description: Advanced search capabilities to find rooms based on multiple criteria such as location, price, amenities, and availabi</a:t>
            </a:r>
            <a:r>
              <a:rPr lang="en-US" sz="3299" spc="323">
                <a:solidFill>
                  <a:srgbClr val="231F20"/>
                </a:solidFill>
                <a:latin typeface="Times New Roman"/>
                <a:ea typeface="Times New Roman"/>
                <a:cs typeface="Times New Roman"/>
                <a:sym typeface="Times New Roman"/>
              </a:rPr>
              <a:t>lity.</a:t>
            </a:r>
          </a:p>
        </p:txBody>
      </p:sp>
      <p:sp>
        <p:nvSpPr>
          <p:cNvPr name="TextBox 6" id="6"/>
          <p:cNvSpPr txBox="true"/>
          <p:nvPr/>
        </p:nvSpPr>
        <p:spPr>
          <a:xfrm rot="0">
            <a:off x="0" y="628650"/>
            <a:ext cx="6752381"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3. UML Use Case Diagram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0" y="698373"/>
            <a:ext cx="7201146"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1. Room Rental Management</a:t>
            </a:r>
          </a:p>
        </p:txBody>
      </p:sp>
      <p:sp>
        <p:nvSpPr>
          <p:cNvPr name="TextBox 4" id="4"/>
          <p:cNvSpPr txBox="true"/>
          <p:nvPr/>
        </p:nvSpPr>
        <p:spPr>
          <a:xfrm rot="0">
            <a:off x="6303615" y="0"/>
            <a:ext cx="5870632"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PROJECT INTRODUCTION</a:t>
            </a:r>
          </a:p>
        </p:txBody>
      </p:sp>
      <p:sp>
        <p:nvSpPr>
          <p:cNvPr name="TextBox 5" id="5"/>
          <p:cNvSpPr txBox="true"/>
          <p:nvPr/>
        </p:nvSpPr>
        <p:spPr>
          <a:xfrm rot="0">
            <a:off x="0" y="1454260"/>
            <a:ext cx="18288000" cy="2905887"/>
          </a:xfrm>
          <a:prstGeom prst="rect">
            <a:avLst/>
          </a:prstGeom>
        </p:spPr>
        <p:txBody>
          <a:bodyPr anchor="t" rtlCol="false" tIns="0" lIns="0" bIns="0" rIns="0">
            <a:spAutoFit/>
          </a:bodyPr>
          <a:lstStyle/>
          <a:p>
            <a:pPr algn="l">
              <a:lnSpc>
                <a:spcPts val="4554"/>
              </a:lnSpc>
            </a:pPr>
            <a:r>
              <a:rPr lang="en-US" sz="3300" spc="323">
                <a:solidFill>
                  <a:srgbClr val="231F20"/>
                </a:solidFill>
                <a:latin typeface="Times New Roman"/>
                <a:ea typeface="Times New Roman"/>
                <a:cs typeface="Times New Roman"/>
                <a:sym typeface="Times New Roman"/>
              </a:rPr>
              <a:t>         The Room Rental and Management Application is a meticulously designed system aimed at facilitating easy and efficient management and connection between landlords and tenants. This system allows for managing room information, supporting search capabilities, scheduling room viewings, and conducting rental transactions transparently and conveniently.</a:t>
            </a:r>
          </a:p>
        </p:txBody>
      </p:sp>
      <p:sp>
        <p:nvSpPr>
          <p:cNvPr name="TextBox 6" id="6"/>
          <p:cNvSpPr txBox="true"/>
          <p:nvPr/>
        </p:nvSpPr>
        <p:spPr>
          <a:xfrm rot="0">
            <a:off x="0" y="4579222"/>
            <a:ext cx="7201146"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2. System Scope</a:t>
            </a:r>
          </a:p>
        </p:txBody>
      </p:sp>
      <p:sp>
        <p:nvSpPr>
          <p:cNvPr name="TextBox 7" id="7"/>
          <p:cNvSpPr txBox="true"/>
          <p:nvPr/>
        </p:nvSpPr>
        <p:spPr>
          <a:xfrm rot="0">
            <a:off x="0" y="5335126"/>
            <a:ext cx="17373209" cy="4620387"/>
          </a:xfrm>
          <a:prstGeom prst="rect">
            <a:avLst/>
          </a:prstGeom>
        </p:spPr>
        <p:txBody>
          <a:bodyPr anchor="t" rtlCol="false" tIns="0" lIns="0" bIns="0" rIns="0">
            <a:spAutoFit/>
          </a:bodyPr>
          <a:lstStyle/>
          <a:p>
            <a:pPr algn="l">
              <a:lnSpc>
                <a:spcPts val="4554"/>
              </a:lnSpc>
            </a:pPr>
            <a:r>
              <a:rPr lang="en-US" sz="3300" spc="323">
                <a:solidFill>
                  <a:srgbClr val="231F20"/>
                </a:solidFill>
                <a:latin typeface="Times New Roman"/>
                <a:ea typeface="Times New Roman"/>
                <a:cs typeface="Times New Roman"/>
                <a:sym typeface="Times New Roman"/>
              </a:rPr>
              <a:t>          The Room Rental and Management System includes the following main components:</a:t>
            </a:r>
          </a:p>
          <a:p>
            <a:pPr algn="l">
              <a:lnSpc>
                <a:spcPts val="4554"/>
              </a:lnSpc>
            </a:pPr>
            <a:r>
              <a:rPr lang="en-US" sz="3300" spc="323">
                <a:solidFill>
                  <a:srgbClr val="231F20"/>
                </a:solidFill>
                <a:latin typeface="Times New Roman"/>
                <a:ea typeface="Times New Roman"/>
                <a:cs typeface="Times New Roman"/>
                <a:sym typeface="Times New Roman"/>
              </a:rPr>
              <a:t>1.     Login and Account Management</a:t>
            </a:r>
          </a:p>
          <a:p>
            <a:pPr algn="l">
              <a:lnSpc>
                <a:spcPts val="4554"/>
              </a:lnSpc>
            </a:pPr>
            <a:r>
              <a:rPr lang="en-US" sz="3300" spc="323">
                <a:solidFill>
                  <a:srgbClr val="231F20"/>
                </a:solidFill>
                <a:latin typeface="Times New Roman"/>
                <a:ea typeface="Times New Roman"/>
                <a:cs typeface="Times New Roman"/>
                <a:sym typeface="Times New Roman"/>
              </a:rPr>
              <a:t>2.     Room Rental Posting</a:t>
            </a:r>
          </a:p>
          <a:p>
            <a:pPr algn="l">
              <a:lnSpc>
                <a:spcPts val="4554"/>
              </a:lnSpc>
            </a:pPr>
            <a:r>
              <a:rPr lang="en-US" sz="3300" spc="323">
                <a:solidFill>
                  <a:srgbClr val="231F20"/>
                </a:solidFill>
                <a:latin typeface="Times New Roman"/>
                <a:ea typeface="Times New Roman"/>
                <a:cs typeface="Times New Roman"/>
                <a:sym typeface="Times New Roman"/>
              </a:rPr>
              <a:t>3.     Room Search and Filtering</a:t>
            </a:r>
          </a:p>
          <a:p>
            <a:pPr algn="l">
              <a:lnSpc>
                <a:spcPts val="4554"/>
              </a:lnSpc>
            </a:pPr>
            <a:r>
              <a:rPr lang="en-US" sz="3300" spc="323">
                <a:solidFill>
                  <a:srgbClr val="231F20"/>
                </a:solidFill>
                <a:latin typeface="Times New Roman"/>
                <a:ea typeface="Times New Roman"/>
                <a:cs typeface="Times New Roman"/>
                <a:sym typeface="Times New Roman"/>
              </a:rPr>
              <a:t>4.     Appointment Management</a:t>
            </a:r>
          </a:p>
          <a:p>
            <a:pPr algn="l">
              <a:lnSpc>
                <a:spcPts val="4554"/>
              </a:lnSpc>
            </a:pPr>
            <a:r>
              <a:rPr lang="en-US" sz="3300" spc="323">
                <a:solidFill>
                  <a:srgbClr val="231F20"/>
                </a:solidFill>
                <a:latin typeface="Times New Roman"/>
                <a:ea typeface="Times New Roman"/>
                <a:cs typeface="Times New Roman"/>
                <a:sym typeface="Times New Roman"/>
              </a:rPr>
              <a:t>5.     Deposit and Payment System</a:t>
            </a:r>
          </a:p>
          <a:p>
            <a:pPr algn="l">
              <a:lnSpc>
                <a:spcPts val="4554"/>
              </a:lnSpc>
            </a:pPr>
            <a:r>
              <a:rPr lang="en-US" sz="3300" spc="323">
                <a:solidFill>
                  <a:srgbClr val="231F20"/>
                </a:solidFill>
                <a:latin typeface="Times New Roman"/>
                <a:ea typeface="Times New Roman"/>
                <a:cs typeface="Times New Roman"/>
                <a:sym typeface="Times New Roman"/>
              </a:rPr>
              <a:t>6.     User Support</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442637" y="1175142"/>
            <a:ext cx="6934540" cy="9111858"/>
          </a:xfrm>
          <a:custGeom>
            <a:avLst/>
            <a:gdLst/>
            <a:ahLst/>
            <a:cxnLst/>
            <a:rect r="r" b="b" t="t" l="l"/>
            <a:pathLst>
              <a:path h="9111858" w="6934540">
                <a:moveTo>
                  <a:pt x="0" y="0"/>
                </a:moveTo>
                <a:lnTo>
                  <a:pt x="6934540" y="0"/>
                </a:lnTo>
                <a:lnTo>
                  <a:pt x="6934540" y="9111858"/>
                </a:lnTo>
                <a:lnTo>
                  <a:pt x="0" y="9111858"/>
                </a:lnTo>
                <a:lnTo>
                  <a:pt x="0" y="0"/>
                </a:lnTo>
                <a:close/>
              </a:path>
            </a:pathLst>
          </a:custGeom>
          <a:blipFill>
            <a:blip r:embed="rId3"/>
            <a:stretch>
              <a:fillRect l="0" t="-2395" r="0" b="-2395"/>
            </a:stretch>
          </a:blipFill>
        </p:spPr>
      </p:sp>
      <p:sp>
        <p:nvSpPr>
          <p:cNvPr name="TextBox 4" id="4"/>
          <p:cNvSpPr txBox="true"/>
          <p:nvPr/>
        </p:nvSpPr>
        <p:spPr>
          <a:xfrm rot="0">
            <a:off x="1541264" y="0"/>
            <a:ext cx="15205472"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ROOM RENTAL MANAGEMENT APPLICATION ON MOBILE PLATFORM</a:t>
            </a:r>
          </a:p>
        </p:txBody>
      </p:sp>
      <p:sp>
        <p:nvSpPr>
          <p:cNvPr name="TextBox 5" id="5"/>
          <p:cNvSpPr txBox="true"/>
          <p:nvPr/>
        </p:nvSpPr>
        <p:spPr>
          <a:xfrm rot="0">
            <a:off x="0" y="628650"/>
            <a:ext cx="8909907"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4. UML Entity Relationship Diagram</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8480152" y="0"/>
            <a:ext cx="1327696"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DEMO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0" y="628650"/>
            <a:ext cx="7960595"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3. Detailed System Description</a:t>
            </a:r>
          </a:p>
        </p:txBody>
      </p:sp>
      <p:sp>
        <p:nvSpPr>
          <p:cNvPr name="TextBox 4" id="4"/>
          <p:cNvSpPr txBox="true"/>
          <p:nvPr/>
        </p:nvSpPr>
        <p:spPr>
          <a:xfrm rot="0">
            <a:off x="0" y="1146429"/>
            <a:ext cx="18288000" cy="9179433"/>
          </a:xfrm>
          <a:prstGeom prst="rect">
            <a:avLst/>
          </a:prstGeom>
        </p:spPr>
        <p:txBody>
          <a:bodyPr anchor="t" rtlCol="false" tIns="0" lIns="0" bIns="0" rIns="0">
            <a:spAutoFit/>
          </a:bodyPr>
          <a:lstStyle/>
          <a:p>
            <a:pPr algn="l">
              <a:lnSpc>
                <a:spcPts val="3035"/>
              </a:lnSpc>
            </a:pPr>
            <a:r>
              <a:rPr lang="en-US" sz="2199" spc="215">
                <a:solidFill>
                  <a:srgbClr val="231F20"/>
                </a:solidFill>
                <a:latin typeface="Times New Roman"/>
                <a:ea typeface="Times New Roman"/>
                <a:cs typeface="Times New Roman"/>
                <a:sym typeface="Times New Roman"/>
              </a:rPr>
              <a:t>           The system is developed with 17 main features, serving two primary user groups: Landlords and Tenants.</a:t>
            </a:r>
          </a:p>
          <a:p>
            <a:pPr algn="l">
              <a:lnSpc>
                <a:spcPts val="3035"/>
              </a:lnSpc>
            </a:pPr>
            <a:r>
              <a:rPr lang="en-US" sz="2199" spc="215">
                <a:solidFill>
                  <a:srgbClr val="231F20"/>
                </a:solidFill>
                <a:latin typeface="Times New Roman"/>
                <a:ea typeface="Times New Roman"/>
                <a:cs typeface="Times New Roman"/>
                <a:sym typeface="Times New Roman"/>
              </a:rPr>
              <a:t>+ </a:t>
            </a:r>
            <a:r>
              <a:rPr lang="en-US" sz="2199" spc="215">
                <a:solidFill>
                  <a:srgbClr val="231F20"/>
                </a:solidFill>
                <a:latin typeface="Times New Roman"/>
                <a:ea typeface="Times New Roman"/>
                <a:cs typeface="Times New Roman"/>
                <a:sym typeface="Times New Roman"/>
              </a:rPr>
              <a:t>Main Features:</a:t>
            </a:r>
          </a:p>
          <a:p>
            <a:pPr algn="l" marL="474979" indent="-237490" lvl="1">
              <a:lnSpc>
                <a:spcPts val="3035"/>
              </a:lnSpc>
              <a:buFont typeface="Arial"/>
              <a:buChar char="•"/>
            </a:pPr>
            <a:r>
              <a:rPr lang="en-US" sz="2199" spc="215">
                <a:solidFill>
                  <a:srgbClr val="231F20"/>
                </a:solidFill>
                <a:latin typeface="Times New Roman"/>
                <a:ea typeface="Times New Roman"/>
                <a:cs typeface="Times New Roman"/>
                <a:sym typeface="Times New Roman"/>
              </a:rPr>
              <a:t>For Landlords:</a:t>
            </a:r>
          </a:p>
          <a:p>
            <a:pPr algn="l" marL="949959" indent="-316653" lvl="2">
              <a:lnSpc>
                <a:spcPts val="3035"/>
              </a:lnSpc>
              <a:buFont typeface="Arial"/>
              <a:buChar char="⚬"/>
            </a:pPr>
            <a:r>
              <a:rPr lang="en-US" sz="2199" spc="215">
                <a:solidFill>
                  <a:srgbClr val="231F20"/>
                </a:solidFill>
                <a:latin typeface="Times New Roman"/>
                <a:ea typeface="Times New Roman"/>
                <a:cs typeface="Times New Roman"/>
                <a:sym typeface="Times New Roman"/>
              </a:rPr>
              <a:t>Room Rental Posting: Allows landlords to post detailed information about rooms, including images, rental prices, address, and amenities.</a:t>
            </a:r>
          </a:p>
          <a:p>
            <a:pPr algn="l" marL="949959" indent="-316653" lvl="2">
              <a:lnSpc>
                <a:spcPts val="3035"/>
              </a:lnSpc>
              <a:buFont typeface="Arial"/>
              <a:buChar char="⚬"/>
            </a:pPr>
            <a:r>
              <a:rPr lang="en-US" sz="2199" spc="215">
                <a:solidFill>
                  <a:srgbClr val="231F20"/>
                </a:solidFill>
                <a:latin typeface="Times New Roman"/>
                <a:ea typeface="Times New Roman"/>
                <a:cs typeface="Times New Roman"/>
                <a:sym typeface="Times New Roman"/>
              </a:rPr>
              <a:t>Vacancy Management: Update and manage room status to prevent double bookings.</a:t>
            </a:r>
          </a:p>
          <a:p>
            <a:pPr algn="l" marL="949959" indent="-316653" lvl="2">
              <a:lnSpc>
                <a:spcPts val="3035"/>
              </a:lnSpc>
              <a:buFont typeface="Arial"/>
              <a:buChar char="⚬"/>
            </a:pPr>
            <a:r>
              <a:rPr lang="en-US" sz="2199" spc="215">
                <a:solidFill>
                  <a:srgbClr val="231F20"/>
                </a:solidFill>
                <a:latin typeface="Times New Roman"/>
                <a:ea typeface="Times New Roman"/>
                <a:cs typeface="Times New Roman"/>
                <a:sym typeface="Times New Roman"/>
              </a:rPr>
              <a:t>Information Confirmation: Feature to confirm information with tenants to ensure accuracy.</a:t>
            </a:r>
          </a:p>
          <a:p>
            <a:pPr algn="l" marL="949959" indent="-316653" lvl="2">
              <a:lnSpc>
                <a:spcPts val="3035"/>
              </a:lnSpc>
              <a:buFont typeface="Arial"/>
              <a:buChar char="⚬"/>
            </a:pPr>
            <a:r>
              <a:rPr lang="en-US" sz="2199" spc="215">
                <a:solidFill>
                  <a:srgbClr val="231F20"/>
                </a:solidFill>
                <a:latin typeface="Times New Roman"/>
                <a:ea typeface="Times New Roman"/>
                <a:cs typeface="Times New Roman"/>
                <a:sym typeface="Times New Roman"/>
              </a:rPr>
              <a:t>Contract Management: Create and manage rental contracts easily.</a:t>
            </a:r>
          </a:p>
          <a:p>
            <a:pPr algn="l" marL="949959" indent="-316653" lvl="2">
              <a:lnSpc>
                <a:spcPts val="3035"/>
              </a:lnSpc>
              <a:buFont typeface="Arial"/>
              <a:buChar char="⚬"/>
            </a:pPr>
            <a:r>
              <a:rPr lang="en-US" sz="2199" spc="215">
                <a:solidFill>
                  <a:srgbClr val="231F20"/>
                </a:solidFill>
                <a:latin typeface="Times New Roman"/>
                <a:ea typeface="Times New Roman"/>
                <a:cs typeface="Times New Roman"/>
                <a:sym typeface="Times New Roman"/>
              </a:rPr>
              <a:t>Payment Management: Track and receive payments from tenants.</a:t>
            </a:r>
          </a:p>
          <a:p>
            <a:pPr algn="l" marL="474979" indent="-237490" lvl="1">
              <a:lnSpc>
                <a:spcPts val="3035"/>
              </a:lnSpc>
              <a:buFont typeface="Arial"/>
              <a:buChar char="•"/>
            </a:pPr>
            <a:r>
              <a:rPr lang="en-US" sz="2199" spc="215">
                <a:solidFill>
                  <a:srgbClr val="231F20"/>
                </a:solidFill>
                <a:latin typeface="Times New Roman"/>
                <a:ea typeface="Times New Roman"/>
                <a:cs typeface="Times New Roman"/>
                <a:sym typeface="Times New Roman"/>
              </a:rPr>
              <a:t>For Tenants:</a:t>
            </a:r>
          </a:p>
          <a:p>
            <a:pPr algn="l" marL="949959" indent="-316653" lvl="2">
              <a:lnSpc>
                <a:spcPts val="3035"/>
              </a:lnSpc>
              <a:buFont typeface="Arial"/>
              <a:buChar char="⚬"/>
            </a:pPr>
            <a:r>
              <a:rPr lang="en-US" sz="2199" spc="215">
                <a:solidFill>
                  <a:srgbClr val="231F20"/>
                </a:solidFill>
                <a:latin typeface="Times New Roman"/>
                <a:ea typeface="Times New Roman"/>
                <a:cs typeface="Times New Roman"/>
                <a:sym typeface="Times New Roman"/>
              </a:rPr>
              <a:t>Room Search: Quick search based on criteria such as location, rental price, area, and amenities.</a:t>
            </a:r>
          </a:p>
          <a:p>
            <a:pPr algn="l" marL="949959" indent="-316653" lvl="2">
              <a:lnSpc>
                <a:spcPts val="3035"/>
              </a:lnSpc>
              <a:buFont typeface="Arial"/>
              <a:buChar char="⚬"/>
            </a:pPr>
            <a:r>
              <a:rPr lang="en-US" sz="2199" spc="215">
                <a:solidFill>
                  <a:srgbClr val="231F20"/>
                </a:solidFill>
                <a:latin typeface="Times New Roman"/>
                <a:ea typeface="Times New Roman"/>
                <a:cs typeface="Times New Roman"/>
                <a:sym typeface="Times New Roman"/>
              </a:rPr>
              <a:t>Detailed Information Display: View comprehensive information about rooms, including images and detailed descriptions.</a:t>
            </a:r>
          </a:p>
          <a:p>
            <a:pPr algn="l" marL="949959" indent="-316653" lvl="2">
              <a:lnSpc>
                <a:spcPts val="3035"/>
              </a:lnSpc>
              <a:buFont typeface="Arial"/>
              <a:buChar char="⚬"/>
            </a:pPr>
            <a:r>
              <a:rPr lang="en-US" sz="2199" spc="215">
                <a:solidFill>
                  <a:srgbClr val="231F20"/>
                </a:solidFill>
                <a:latin typeface="Times New Roman"/>
                <a:ea typeface="Times New Roman"/>
                <a:cs typeface="Times New Roman"/>
                <a:sym typeface="Times New Roman"/>
              </a:rPr>
              <a:t>Direct Contact: Connect with landlords directly within the app.</a:t>
            </a:r>
          </a:p>
          <a:p>
            <a:pPr algn="l" marL="949959" indent="-316653" lvl="2">
              <a:lnSpc>
                <a:spcPts val="3035"/>
              </a:lnSpc>
              <a:buFont typeface="Arial"/>
              <a:buChar char="⚬"/>
            </a:pPr>
            <a:r>
              <a:rPr lang="en-US" sz="2199" spc="215">
                <a:solidFill>
                  <a:srgbClr val="231F20"/>
                </a:solidFill>
                <a:latin typeface="Times New Roman"/>
                <a:ea typeface="Times New Roman"/>
                <a:cs typeface="Times New Roman"/>
                <a:sym typeface="Times New Roman"/>
              </a:rPr>
              <a:t>Room Viewing Scheduling: Book room viewings online.</a:t>
            </a:r>
          </a:p>
          <a:p>
            <a:pPr algn="l" marL="949959" indent="-316653" lvl="2">
              <a:lnSpc>
                <a:spcPts val="3035"/>
              </a:lnSpc>
              <a:buFont typeface="Arial"/>
              <a:buChar char="⚬"/>
            </a:pPr>
            <a:r>
              <a:rPr lang="en-US" sz="2199" spc="215">
                <a:solidFill>
                  <a:srgbClr val="231F20"/>
                </a:solidFill>
                <a:latin typeface="Times New Roman"/>
                <a:ea typeface="Times New Roman"/>
                <a:cs typeface="Times New Roman"/>
                <a:sym typeface="Times New Roman"/>
              </a:rPr>
              <a:t>Reviews and Comments: Share experiences after renting a room.</a:t>
            </a:r>
          </a:p>
          <a:p>
            <a:pPr algn="l" marL="474979" indent="-237490" lvl="1">
              <a:lnSpc>
                <a:spcPts val="3035"/>
              </a:lnSpc>
              <a:buFont typeface="Arial"/>
              <a:buChar char="•"/>
            </a:pPr>
            <a:r>
              <a:rPr lang="en-US" sz="2199" spc="215">
                <a:solidFill>
                  <a:srgbClr val="231F20"/>
                </a:solidFill>
                <a:latin typeface="Times New Roman"/>
                <a:ea typeface="Times New Roman"/>
                <a:cs typeface="Times New Roman"/>
                <a:sym typeface="Times New Roman"/>
              </a:rPr>
              <a:t>Additional Features:</a:t>
            </a:r>
          </a:p>
          <a:p>
            <a:pPr algn="l" marL="949959" indent="-316653" lvl="2">
              <a:lnSpc>
                <a:spcPts val="3035"/>
              </a:lnSpc>
              <a:buFont typeface="Arial"/>
              <a:buChar char="⚬"/>
            </a:pPr>
            <a:r>
              <a:rPr lang="en-US" sz="2199" spc="215">
                <a:solidFill>
                  <a:srgbClr val="231F20"/>
                </a:solidFill>
                <a:latin typeface="Times New Roman"/>
                <a:ea typeface="Times New Roman"/>
                <a:cs typeface="Times New Roman"/>
                <a:sym typeface="Times New Roman"/>
              </a:rPr>
              <a:t>Safe Deposit System</a:t>
            </a:r>
          </a:p>
          <a:p>
            <a:pPr algn="l" marL="949959" indent="-316653" lvl="2">
              <a:lnSpc>
                <a:spcPts val="3035"/>
              </a:lnSpc>
              <a:buFont typeface="Arial"/>
              <a:buChar char="⚬"/>
            </a:pPr>
            <a:r>
              <a:rPr lang="en-US" sz="2199" spc="215">
                <a:solidFill>
                  <a:srgbClr val="231F20"/>
                </a:solidFill>
                <a:latin typeface="Times New Roman"/>
                <a:ea typeface="Times New Roman"/>
                <a:cs typeface="Times New Roman"/>
                <a:sym typeface="Times New Roman"/>
              </a:rPr>
              <a:t>Favorites List</a:t>
            </a:r>
          </a:p>
          <a:p>
            <a:pPr algn="l" marL="949959" indent="-316653" lvl="2">
              <a:lnSpc>
                <a:spcPts val="3035"/>
              </a:lnSpc>
              <a:buFont typeface="Arial"/>
              <a:buChar char="⚬"/>
            </a:pPr>
            <a:r>
              <a:rPr lang="en-US" sz="2199" spc="215">
                <a:solidFill>
                  <a:srgbClr val="231F20"/>
                </a:solidFill>
                <a:latin typeface="Times New Roman"/>
                <a:ea typeface="Times New Roman"/>
                <a:cs typeface="Times New Roman"/>
                <a:sym typeface="Times New Roman"/>
              </a:rPr>
              <a:t>New Room Notifications</a:t>
            </a:r>
          </a:p>
          <a:p>
            <a:pPr algn="l" marL="949959" indent="-316653" lvl="2">
              <a:lnSpc>
                <a:spcPts val="3035"/>
              </a:lnSpc>
              <a:buFont typeface="Arial"/>
              <a:buChar char="⚬"/>
            </a:pPr>
            <a:r>
              <a:rPr lang="en-US" sz="2199" spc="215">
                <a:solidFill>
                  <a:srgbClr val="231F20"/>
                </a:solidFill>
                <a:latin typeface="Times New Roman"/>
                <a:ea typeface="Times New Roman"/>
                <a:cs typeface="Times New Roman"/>
                <a:sym typeface="Times New Roman"/>
              </a:rPr>
              <a:t>Payment Reminders</a:t>
            </a:r>
          </a:p>
          <a:p>
            <a:pPr algn="l" marL="949959" indent="-316653" lvl="2">
              <a:lnSpc>
                <a:spcPts val="3035"/>
              </a:lnSpc>
              <a:buFont typeface="Arial"/>
              <a:buChar char="⚬"/>
            </a:pPr>
            <a:r>
              <a:rPr lang="en-US" sz="2199" spc="215">
                <a:solidFill>
                  <a:srgbClr val="231F20"/>
                </a:solidFill>
                <a:latin typeface="Times New Roman"/>
                <a:ea typeface="Times New Roman"/>
                <a:cs typeface="Times New Roman"/>
                <a:sym typeface="Times New Roman"/>
              </a:rPr>
              <a:t>Issue Reporting</a:t>
            </a:r>
          </a:p>
          <a:p>
            <a:pPr algn="l" marL="949959" indent="-316653" lvl="2">
              <a:lnSpc>
                <a:spcPts val="3035"/>
              </a:lnSpc>
              <a:buFont typeface="Arial"/>
              <a:buChar char="⚬"/>
            </a:pPr>
            <a:r>
              <a:rPr lang="en-US" sz="2199" spc="215">
                <a:solidFill>
                  <a:srgbClr val="231F20"/>
                </a:solidFill>
                <a:latin typeface="Times New Roman"/>
                <a:ea typeface="Times New Roman"/>
                <a:cs typeface="Times New Roman"/>
                <a:sym typeface="Times New Roman"/>
              </a:rPr>
              <a:t>Online Support</a:t>
            </a:r>
          </a:p>
          <a:p>
            <a:pPr algn="l" marL="949959" indent="-316653" lvl="2">
              <a:lnSpc>
                <a:spcPts val="3035"/>
              </a:lnSpc>
              <a:buFont typeface="Arial"/>
              <a:buChar char="⚬"/>
            </a:pPr>
            <a:r>
              <a:rPr lang="en-US" sz="2199" spc="215">
                <a:solidFill>
                  <a:srgbClr val="231F20"/>
                </a:solidFill>
                <a:latin typeface="Times New Roman"/>
                <a:ea typeface="Times New Roman"/>
                <a:cs typeface="Times New Roman"/>
                <a:sym typeface="Times New Roman"/>
              </a:rPr>
              <a:t>Neighborhood Information</a:t>
            </a:r>
          </a:p>
        </p:txBody>
      </p:sp>
      <p:sp>
        <p:nvSpPr>
          <p:cNvPr name="TextBox 5" id="5"/>
          <p:cNvSpPr txBox="true"/>
          <p:nvPr/>
        </p:nvSpPr>
        <p:spPr>
          <a:xfrm rot="0">
            <a:off x="6303615" y="0"/>
            <a:ext cx="5870632"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PROJECT INTRODUCTION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0" y="628650"/>
            <a:ext cx="6458957"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4. Application Objectives</a:t>
            </a:r>
          </a:p>
        </p:txBody>
      </p:sp>
      <p:sp>
        <p:nvSpPr>
          <p:cNvPr name="TextBox 4" id="4"/>
          <p:cNvSpPr txBox="true"/>
          <p:nvPr/>
        </p:nvSpPr>
        <p:spPr>
          <a:xfrm rot="0">
            <a:off x="0" y="1453533"/>
            <a:ext cx="18288000" cy="4620387"/>
          </a:xfrm>
          <a:prstGeom prst="rect">
            <a:avLst/>
          </a:prstGeom>
        </p:spPr>
        <p:txBody>
          <a:bodyPr anchor="t" rtlCol="false" tIns="0" lIns="0" bIns="0" rIns="0">
            <a:spAutoFit/>
          </a:bodyPr>
          <a:lstStyle/>
          <a:p>
            <a:pPr algn="l">
              <a:lnSpc>
                <a:spcPts val="4554"/>
              </a:lnSpc>
            </a:pPr>
            <a:r>
              <a:rPr lang="en-US" sz="3300" spc="323">
                <a:solidFill>
                  <a:srgbClr val="231F20"/>
                </a:solidFill>
                <a:latin typeface="Times New Roman"/>
                <a:ea typeface="Times New Roman"/>
                <a:cs typeface="Times New Roman"/>
                <a:sym typeface="Times New Roman"/>
              </a:rPr>
              <a:t>        The main objectives of the application are:</a:t>
            </a:r>
          </a:p>
          <a:p>
            <a:pPr algn="l" marL="2137410" indent="-534352" lvl="3">
              <a:lnSpc>
                <a:spcPts val="4554"/>
              </a:lnSpc>
              <a:buFont typeface="Arial"/>
              <a:buChar char="￭"/>
            </a:pPr>
            <a:r>
              <a:rPr lang="en-US" sz="3300" spc="323">
                <a:solidFill>
                  <a:srgbClr val="231F20"/>
                </a:solidFill>
                <a:latin typeface="Times New Roman"/>
                <a:ea typeface="Times New Roman"/>
                <a:cs typeface="Times New Roman"/>
                <a:sym typeface="Times New Roman"/>
              </a:rPr>
              <a:t>Create a reliable platform connecting landlords and tenants</a:t>
            </a:r>
          </a:p>
          <a:p>
            <a:pPr algn="l" marL="2137410" indent="-534352" lvl="3">
              <a:lnSpc>
                <a:spcPts val="4554"/>
              </a:lnSpc>
              <a:buFont typeface="Arial"/>
              <a:buChar char="￭"/>
            </a:pPr>
            <a:r>
              <a:rPr lang="en-US" sz="3300" spc="323">
                <a:solidFill>
                  <a:srgbClr val="231F20"/>
                </a:solidFill>
                <a:latin typeface="Times New Roman"/>
                <a:ea typeface="Times New Roman"/>
                <a:cs typeface="Times New Roman"/>
                <a:sym typeface="Times New Roman"/>
              </a:rPr>
              <a:t>Simplify the process of finding and renting rooms</a:t>
            </a:r>
          </a:p>
          <a:p>
            <a:pPr algn="l" marL="2137410" indent="-534352" lvl="3">
              <a:lnSpc>
                <a:spcPts val="4554"/>
              </a:lnSpc>
              <a:buFont typeface="Arial"/>
              <a:buChar char="￭"/>
            </a:pPr>
            <a:r>
              <a:rPr lang="en-US" sz="3300" spc="323">
                <a:solidFill>
                  <a:srgbClr val="231F20"/>
                </a:solidFill>
                <a:latin typeface="Times New Roman"/>
                <a:ea typeface="Times New Roman"/>
                <a:cs typeface="Times New Roman"/>
                <a:sym typeface="Times New Roman"/>
              </a:rPr>
              <a:t>Ensure transparency and safety in transactions</a:t>
            </a:r>
          </a:p>
          <a:p>
            <a:pPr algn="l" marL="2137410" indent="-534352" lvl="3">
              <a:lnSpc>
                <a:spcPts val="4554"/>
              </a:lnSpc>
              <a:buFont typeface="Arial"/>
              <a:buChar char="￭"/>
            </a:pPr>
            <a:r>
              <a:rPr lang="en-US" sz="3300" spc="323">
                <a:solidFill>
                  <a:srgbClr val="231F20"/>
                </a:solidFill>
                <a:latin typeface="Times New Roman"/>
                <a:ea typeface="Times New Roman"/>
                <a:cs typeface="Times New Roman"/>
                <a:sym typeface="Times New Roman"/>
              </a:rPr>
              <a:t>Provide a convenient and efficient user experience</a:t>
            </a:r>
          </a:p>
          <a:p>
            <a:pPr algn="l">
              <a:lnSpc>
                <a:spcPts val="4554"/>
              </a:lnSpc>
            </a:pPr>
          </a:p>
          <a:p>
            <a:pPr algn="l">
              <a:lnSpc>
                <a:spcPts val="4554"/>
              </a:lnSpc>
            </a:pPr>
            <a:r>
              <a:rPr lang="en-US" sz="3300" spc="323">
                <a:solidFill>
                  <a:srgbClr val="231F20"/>
                </a:solidFill>
                <a:latin typeface="Times New Roman"/>
                <a:ea typeface="Times New Roman"/>
                <a:cs typeface="Times New Roman"/>
                <a:sym typeface="Times New Roman"/>
              </a:rPr>
              <a:t>        </a:t>
            </a:r>
            <a:r>
              <a:rPr lang="en-US" sz="3300" spc="323">
                <a:solidFill>
                  <a:srgbClr val="231F20"/>
                </a:solidFill>
                <a:latin typeface="Times New Roman"/>
                <a:ea typeface="Times New Roman"/>
                <a:cs typeface="Times New Roman"/>
                <a:sym typeface="Times New Roman"/>
              </a:rPr>
              <a:t>The application is designed to address challenges in room searching and renting, offering a comprehensive solution for both landlords and tenants.</a:t>
            </a:r>
          </a:p>
        </p:txBody>
      </p:sp>
      <p:sp>
        <p:nvSpPr>
          <p:cNvPr name="TextBox 5" id="5"/>
          <p:cNvSpPr txBox="true"/>
          <p:nvPr/>
        </p:nvSpPr>
        <p:spPr>
          <a:xfrm rot="0">
            <a:off x="6303615" y="0"/>
            <a:ext cx="5870632"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PROJECT INTRODUCTION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0" y="628650"/>
            <a:ext cx="7529090"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1. What is Firebase Firestore?</a:t>
            </a:r>
          </a:p>
        </p:txBody>
      </p:sp>
      <p:sp>
        <p:nvSpPr>
          <p:cNvPr name="TextBox 4" id="4"/>
          <p:cNvSpPr txBox="true"/>
          <p:nvPr/>
        </p:nvSpPr>
        <p:spPr>
          <a:xfrm rot="0">
            <a:off x="6611615" y="0"/>
            <a:ext cx="5064770"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THEORETICAL SURVEY</a:t>
            </a:r>
          </a:p>
        </p:txBody>
      </p:sp>
      <p:sp>
        <p:nvSpPr>
          <p:cNvPr name="TextBox 5" id="5"/>
          <p:cNvSpPr txBox="true"/>
          <p:nvPr/>
        </p:nvSpPr>
        <p:spPr>
          <a:xfrm rot="0">
            <a:off x="0" y="1453533"/>
            <a:ext cx="18288000" cy="7477887"/>
          </a:xfrm>
          <a:prstGeom prst="rect">
            <a:avLst/>
          </a:prstGeom>
        </p:spPr>
        <p:txBody>
          <a:bodyPr anchor="t" rtlCol="false" tIns="0" lIns="0" bIns="0" rIns="0">
            <a:spAutoFit/>
          </a:bodyPr>
          <a:lstStyle/>
          <a:p>
            <a:pPr algn="l">
              <a:lnSpc>
                <a:spcPts val="4554"/>
              </a:lnSpc>
            </a:pPr>
            <a:r>
              <a:rPr lang="en-US" sz="3300" spc="323">
                <a:solidFill>
                  <a:srgbClr val="231F20"/>
                </a:solidFill>
                <a:latin typeface="Times New Roman"/>
                <a:ea typeface="Times New Roman"/>
                <a:cs typeface="Times New Roman"/>
                <a:sym typeface="Times New Roman"/>
              </a:rPr>
              <a:t>        Cloud Firestore is an innovative, cloud-hosted NoSQL database from Google that allows developers to manipulate their data with ease. It uses intuitive and familiar features for storing, syncing, and querying data for web and mobile app development.</a:t>
            </a:r>
          </a:p>
          <a:p>
            <a:pPr algn="l">
              <a:lnSpc>
                <a:spcPts val="4554"/>
              </a:lnSpc>
            </a:pPr>
            <a:r>
              <a:rPr lang="en-US" sz="3300" spc="323">
                <a:solidFill>
                  <a:srgbClr val="231F20"/>
                </a:solidFill>
                <a:latin typeface="Times New Roman"/>
                <a:ea typeface="Times New Roman"/>
                <a:cs typeface="Times New Roman"/>
                <a:sym typeface="Times New Roman"/>
              </a:rPr>
              <a:t>        </a:t>
            </a:r>
            <a:r>
              <a:rPr lang="en-US" sz="3300" spc="323">
                <a:solidFill>
                  <a:srgbClr val="231F20"/>
                </a:solidFill>
                <a:latin typeface="Times New Roman"/>
                <a:ea typeface="Times New Roman"/>
                <a:cs typeface="Times New Roman"/>
                <a:sym typeface="Times New Roman"/>
              </a:rPr>
              <a:t>Firestore offers convenience as well as scalability with its intelligent caching capability that stores the most frequently used queries, thus minimizing latency when accessing data. Development teams can also benefit from intuitive usage through the integration of both real-time capabilities (sync) and offline support in queries.</a:t>
            </a:r>
          </a:p>
          <a:p>
            <a:pPr algn="l">
              <a:lnSpc>
                <a:spcPts val="4554"/>
              </a:lnSpc>
            </a:pPr>
            <a:r>
              <a:rPr lang="en-US" sz="3300" spc="323">
                <a:solidFill>
                  <a:srgbClr val="231F20"/>
                </a:solidFill>
                <a:latin typeface="Times New Roman"/>
                <a:ea typeface="Times New Roman"/>
                <a:cs typeface="Times New Roman"/>
                <a:sym typeface="Times New Roman"/>
              </a:rPr>
              <a:t>        </a:t>
            </a:r>
            <a:r>
              <a:rPr lang="en-US" sz="3300" spc="323">
                <a:solidFill>
                  <a:srgbClr val="231F20"/>
                </a:solidFill>
                <a:latin typeface="Times New Roman"/>
                <a:ea typeface="Times New Roman"/>
                <a:cs typeface="Times New Roman"/>
                <a:sym typeface="Times New Roman"/>
              </a:rPr>
              <a:t>Its real-time capabilities keep data updated across all connected clients as soon as changes are made. This means that users will always have access to the most up-to-date available version of their documents no matter where they’re stored.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0" y="1307997"/>
            <a:ext cx="9947246" cy="7448001"/>
          </a:xfrm>
          <a:custGeom>
            <a:avLst/>
            <a:gdLst/>
            <a:ahLst/>
            <a:cxnLst/>
            <a:rect r="r" b="b" t="t" l="l"/>
            <a:pathLst>
              <a:path h="7448001" w="9947246">
                <a:moveTo>
                  <a:pt x="0" y="0"/>
                </a:moveTo>
                <a:lnTo>
                  <a:pt x="9947246" y="0"/>
                </a:lnTo>
                <a:lnTo>
                  <a:pt x="9947246" y="7448000"/>
                </a:lnTo>
                <a:lnTo>
                  <a:pt x="0" y="7448000"/>
                </a:lnTo>
                <a:lnTo>
                  <a:pt x="0" y="0"/>
                </a:lnTo>
                <a:close/>
              </a:path>
            </a:pathLst>
          </a:custGeom>
          <a:blipFill>
            <a:blip r:embed="rId3"/>
            <a:stretch>
              <a:fillRect l="0" t="0" r="0" b="0"/>
            </a:stretch>
          </a:blipFill>
        </p:spPr>
      </p:sp>
      <p:sp>
        <p:nvSpPr>
          <p:cNvPr name="TextBox 4" id="4"/>
          <p:cNvSpPr txBox="true"/>
          <p:nvPr/>
        </p:nvSpPr>
        <p:spPr>
          <a:xfrm rot="0">
            <a:off x="6611615" y="0"/>
            <a:ext cx="5064770"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THEORETICAL SURVEY</a:t>
            </a:r>
          </a:p>
        </p:txBody>
      </p:sp>
      <p:sp>
        <p:nvSpPr>
          <p:cNvPr name="TextBox 5" id="5"/>
          <p:cNvSpPr txBox="true"/>
          <p:nvPr/>
        </p:nvSpPr>
        <p:spPr>
          <a:xfrm rot="0">
            <a:off x="9947246" y="1608902"/>
            <a:ext cx="8340754" cy="6750939"/>
          </a:xfrm>
          <a:prstGeom prst="rect">
            <a:avLst/>
          </a:prstGeom>
        </p:spPr>
        <p:txBody>
          <a:bodyPr anchor="t" rtlCol="false" tIns="0" lIns="0" bIns="0" rIns="0">
            <a:spAutoFit/>
          </a:bodyPr>
          <a:lstStyle/>
          <a:p>
            <a:pPr algn="l">
              <a:lnSpc>
                <a:spcPts val="3587"/>
              </a:lnSpc>
            </a:pPr>
            <a:r>
              <a:rPr lang="en-US" sz="2599" spc="254">
                <a:solidFill>
                  <a:srgbClr val="231F20"/>
                </a:solidFill>
                <a:latin typeface="Times New Roman"/>
                <a:ea typeface="Times New Roman"/>
                <a:cs typeface="Times New Roman"/>
                <a:sym typeface="Times New Roman"/>
              </a:rPr>
              <a:t>+ In the figure, we can see that:</a:t>
            </a:r>
          </a:p>
          <a:p>
            <a:pPr algn="l" marL="561339" indent="-280669" lvl="1">
              <a:lnSpc>
                <a:spcPts val="3587"/>
              </a:lnSpc>
              <a:buFont typeface="Arial"/>
              <a:buChar char="•"/>
            </a:pPr>
            <a:r>
              <a:rPr lang="en-US" sz="2599" spc="254">
                <a:solidFill>
                  <a:srgbClr val="231F20"/>
                </a:solidFill>
                <a:latin typeface="Times New Roman"/>
                <a:ea typeface="Times New Roman"/>
                <a:cs typeface="Times New Roman"/>
                <a:sym typeface="Times New Roman"/>
              </a:rPr>
              <a:t>Collections: Collections contain documents of the same type. For example, the "users" collection contains documents representing users.</a:t>
            </a:r>
          </a:p>
          <a:p>
            <a:pPr algn="l" marL="561339" indent="-280669" lvl="1">
              <a:lnSpc>
                <a:spcPts val="3587"/>
              </a:lnSpc>
              <a:buFont typeface="Arial"/>
              <a:buChar char="•"/>
            </a:pPr>
            <a:r>
              <a:rPr lang="en-US" sz="2599" spc="254">
                <a:solidFill>
                  <a:srgbClr val="231F20"/>
                </a:solidFill>
                <a:latin typeface="Times New Roman"/>
                <a:ea typeface="Times New Roman"/>
                <a:cs typeface="Times New Roman"/>
                <a:sym typeface="Times New Roman"/>
              </a:rPr>
              <a:t>Documents: Each document is a data record, which can contain many different fields. For example, a document in the "users" collection can contain fields such as "name", "email", "address", etc.</a:t>
            </a:r>
          </a:p>
          <a:p>
            <a:pPr algn="l" marL="561339" indent="-280669" lvl="1">
              <a:lnSpc>
                <a:spcPts val="3587"/>
              </a:lnSpc>
              <a:buFont typeface="Arial"/>
              <a:buChar char="•"/>
            </a:pPr>
            <a:r>
              <a:rPr lang="en-US" sz="2599" spc="254">
                <a:solidFill>
                  <a:srgbClr val="231F20"/>
                </a:solidFill>
                <a:latin typeface="Times New Roman"/>
                <a:ea typeface="Times New Roman"/>
                <a:cs typeface="Times New Roman"/>
                <a:sym typeface="Times New Roman"/>
              </a:rPr>
              <a:t>Fields: Fields contain data values. For example, the "name" field contains the name of the user.</a:t>
            </a:r>
          </a:p>
          <a:p>
            <a:pPr algn="l" marL="561339" indent="-280669" lvl="1">
              <a:lnSpc>
                <a:spcPts val="3587"/>
              </a:lnSpc>
              <a:buFont typeface="Arial"/>
              <a:buChar char="•"/>
            </a:pPr>
            <a:r>
              <a:rPr lang="en-US" sz="2599" spc="254">
                <a:solidFill>
                  <a:srgbClr val="231F20"/>
                </a:solidFill>
                <a:latin typeface="Times New Roman"/>
                <a:ea typeface="Times New Roman"/>
                <a:cs typeface="Times New Roman"/>
                <a:sym typeface="Times New Roman"/>
              </a:rPr>
              <a:t>Nested documents: Documents can be nested to create more complex data structures.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6611615" y="0"/>
            <a:ext cx="5064770"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THEORETICAL SURVEY</a:t>
            </a:r>
          </a:p>
        </p:txBody>
      </p:sp>
      <p:sp>
        <p:nvSpPr>
          <p:cNvPr name="TextBox 4" id="4"/>
          <p:cNvSpPr txBox="true"/>
          <p:nvPr/>
        </p:nvSpPr>
        <p:spPr>
          <a:xfrm rot="0">
            <a:off x="0" y="1488081"/>
            <a:ext cx="18288000" cy="5407914"/>
          </a:xfrm>
          <a:prstGeom prst="rect">
            <a:avLst/>
          </a:prstGeom>
        </p:spPr>
        <p:txBody>
          <a:bodyPr anchor="t" rtlCol="false" tIns="0" lIns="0" bIns="0" rIns="0">
            <a:spAutoFit/>
          </a:bodyPr>
          <a:lstStyle/>
          <a:p>
            <a:pPr algn="l">
              <a:lnSpc>
                <a:spcPts val="3587"/>
              </a:lnSpc>
            </a:pPr>
            <a:r>
              <a:rPr lang="en-US" sz="2599" spc="254">
                <a:solidFill>
                  <a:srgbClr val="231F20"/>
                </a:solidFill>
                <a:latin typeface="Times New Roman"/>
                <a:ea typeface="Times New Roman"/>
                <a:cs typeface="Times New Roman"/>
                <a:sym typeface="Times New Roman"/>
              </a:rPr>
              <a:t>         Realtime Database is a cloud-hosted database service provided by Google Firebase that synchronizes data between the user’s device and the cloud without manually refreshing the page.</a:t>
            </a:r>
          </a:p>
          <a:p>
            <a:pPr algn="l">
              <a:lnSpc>
                <a:spcPts val="3587"/>
              </a:lnSpc>
            </a:pPr>
          </a:p>
          <a:p>
            <a:pPr algn="l">
              <a:lnSpc>
                <a:spcPts val="3587"/>
              </a:lnSpc>
            </a:pPr>
            <a:r>
              <a:rPr lang="en-US" sz="2599" spc="254">
                <a:solidFill>
                  <a:srgbClr val="231F20"/>
                </a:solidFill>
                <a:latin typeface="Times New Roman"/>
                <a:ea typeface="Times New Roman"/>
                <a:cs typeface="Times New Roman"/>
                <a:sym typeface="Times New Roman"/>
              </a:rPr>
              <a:t>         </a:t>
            </a:r>
            <a:r>
              <a:rPr lang="en-US" sz="2599" spc="254">
                <a:solidFill>
                  <a:srgbClr val="231F20"/>
                </a:solidFill>
                <a:latin typeface="Times New Roman"/>
                <a:ea typeface="Times New Roman"/>
                <a:cs typeface="Times New Roman"/>
                <a:sym typeface="Times New Roman"/>
              </a:rPr>
              <a:t>It allows you to build powerful and complex applications without having to worry about networking or data storage. It also facilitates interactive web and mobile apps, making it easier to manage data and create real-time experiences for users.</a:t>
            </a:r>
          </a:p>
          <a:p>
            <a:pPr algn="l">
              <a:lnSpc>
                <a:spcPts val="3587"/>
              </a:lnSpc>
            </a:pPr>
          </a:p>
          <a:p>
            <a:pPr algn="l">
              <a:lnSpc>
                <a:spcPts val="3587"/>
              </a:lnSpc>
            </a:pPr>
            <a:r>
              <a:rPr lang="en-US" sz="2599" spc="254">
                <a:solidFill>
                  <a:srgbClr val="231F20"/>
                </a:solidFill>
                <a:latin typeface="Times New Roman"/>
                <a:ea typeface="Times New Roman"/>
                <a:cs typeface="Times New Roman"/>
                <a:sym typeface="Times New Roman"/>
              </a:rPr>
              <a:t>         </a:t>
            </a:r>
            <a:r>
              <a:rPr lang="en-US" sz="2599" spc="254">
                <a:solidFill>
                  <a:srgbClr val="231F20"/>
                </a:solidFill>
                <a:latin typeface="Times New Roman"/>
                <a:ea typeface="Times New Roman"/>
                <a:cs typeface="Times New Roman"/>
                <a:sym typeface="Times New Roman"/>
              </a:rPr>
              <a:t>This helps businesses easily integrate real-time updates into their applications and enables them to keep customers informed if anything changes with their products or services.</a:t>
            </a:r>
          </a:p>
          <a:p>
            <a:pPr algn="l">
              <a:lnSpc>
                <a:spcPts val="3587"/>
              </a:lnSpc>
            </a:pPr>
          </a:p>
          <a:p>
            <a:pPr algn="l">
              <a:lnSpc>
                <a:spcPts val="3587"/>
              </a:lnSpc>
            </a:pPr>
            <a:r>
              <a:rPr lang="en-US" sz="2599" spc="254">
                <a:solidFill>
                  <a:srgbClr val="231F20"/>
                </a:solidFill>
                <a:latin typeface="Times New Roman"/>
                <a:ea typeface="Times New Roman"/>
                <a:cs typeface="Times New Roman"/>
                <a:sym typeface="Times New Roman"/>
              </a:rPr>
              <a:t>         </a:t>
            </a:r>
            <a:r>
              <a:rPr lang="en-US" sz="2599" spc="254">
                <a:solidFill>
                  <a:srgbClr val="231F20"/>
                </a:solidFill>
                <a:latin typeface="Times New Roman"/>
                <a:ea typeface="Times New Roman"/>
                <a:cs typeface="Times New Roman"/>
                <a:sym typeface="Times New Roman"/>
              </a:rPr>
              <a:t>Realtime Database simplifies the way we access and update information from anywhere, creating efficient user experiences across devices.</a:t>
            </a:r>
          </a:p>
        </p:txBody>
      </p:sp>
      <p:sp>
        <p:nvSpPr>
          <p:cNvPr name="TextBox 5" id="5"/>
          <p:cNvSpPr txBox="true"/>
          <p:nvPr/>
        </p:nvSpPr>
        <p:spPr>
          <a:xfrm rot="0">
            <a:off x="0" y="628650"/>
            <a:ext cx="10066341"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2. What Is Firebase Realtime Database?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0" y="2223023"/>
            <a:ext cx="10534697" cy="5557053"/>
          </a:xfrm>
          <a:custGeom>
            <a:avLst/>
            <a:gdLst/>
            <a:ahLst/>
            <a:cxnLst/>
            <a:rect r="r" b="b" t="t" l="l"/>
            <a:pathLst>
              <a:path h="5557053" w="10534697">
                <a:moveTo>
                  <a:pt x="0" y="0"/>
                </a:moveTo>
                <a:lnTo>
                  <a:pt x="10534697" y="0"/>
                </a:lnTo>
                <a:lnTo>
                  <a:pt x="10534697" y="5557053"/>
                </a:lnTo>
                <a:lnTo>
                  <a:pt x="0" y="5557053"/>
                </a:lnTo>
                <a:lnTo>
                  <a:pt x="0" y="0"/>
                </a:lnTo>
                <a:close/>
              </a:path>
            </a:pathLst>
          </a:custGeom>
          <a:blipFill>
            <a:blip r:embed="rId3"/>
            <a:stretch>
              <a:fillRect l="0" t="0" r="0" b="0"/>
            </a:stretch>
          </a:blipFill>
        </p:spPr>
      </p:sp>
      <p:sp>
        <p:nvSpPr>
          <p:cNvPr name="TextBox 4" id="4"/>
          <p:cNvSpPr txBox="true"/>
          <p:nvPr/>
        </p:nvSpPr>
        <p:spPr>
          <a:xfrm rot="0">
            <a:off x="6611615" y="0"/>
            <a:ext cx="5064770" cy="685800"/>
          </a:xfrm>
          <a:prstGeom prst="rect">
            <a:avLst/>
          </a:prstGeom>
        </p:spPr>
        <p:txBody>
          <a:bodyPr anchor="t" rtlCol="false" tIns="0" lIns="0" bIns="0" rIns="0">
            <a:spAutoFit/>
          </a:bodyPr>
          <a:lstStyle/>
          <a:p>
            <a:pPr algn="ctr">
              <a:lnSpc>
                <a:spcPts val="5400"/>
              </a:lnSpc>
              <a:spcBef>
                <a:spcPct val="0"/>
              </a:spcBef>
            </a:pPr>
            <a:r>
              <a:rPr lang="en-US" b="true" sz="4500">
                <a:solidFill>
                  <a:srgbClr val="231F20"/>
                </a:solidFill>
                <a:latin typeface="Oswald Bold"/>
                <a:ea typeface="Oswald Bold"/>
                <a:cs typeface="Oswald Bold"/>
                <a:sym typeface="Oswald Bold"/>
              </a:rPr>
              <a:t>THEORETICAL SURVEY</a:t>
            </a:r>
          </a:p>
        </p:txBody>
      </p:sp>
      <p:sp>
        <p:nvSpPr>
          <p:cNvPr name="TextBox 5" id="5"/>
          <p:cNvSpPr txBox="true"/>
          <p:nvPr/>
        </p:nvSpPr>
        <p:spPr>
          <a:xfrm rot="0">
            <a:off x="10534697" y="726567"/>
            <a:ext cx="7753303" cy="9560433"/>
          </a:xfrm>
          <a:prstGeom prst="rect">
            <a:avLst/>
          </a:prstGeom>
        </p:spPr>
        <p:txBody>
          <a:bodyPr anchor="t" rtlCol="false" tIns="0" lIns="0" bIns="0" rIns="0">
            <a:spAutoFit/>
          </a:bodyPr>
          <a:lstStyle/>
          <a:p>
            <a:pPr algn="l">
              <a:lnSpc>
                <a:spcPts val="3035"/>
              </a:lnSpc>
            </a:pPr>
            <a:r>
              <a:rPr lang="en-US" sz="2199" spc="215">
                <a:solidFill>
                  <a:srgbClr val="231F20"/>
                </a:solidFill>
                <a:latin typeface="Times New Roman"/>
                <a:ea typeface="Times New Roman"/>
                <a:cs typeface="Times New Roman"/>
                <a:sym typeface="Times New Roman"/>
              </a:rPr>
              <a:t>         In the figure, we can see each Firebase project can have multiple Firestore databases, each database contains collections, collections contain documents and each document is a data record.</a:t>
            </a:r>
          </a:p>
          <a:p>
            <a:pPr algn="l">
              <a:lnSpc>
                <a:spcPts val="3035"/>
              </a:lnSpc>
            </a:pPr>
            <a:r>
              <a:rPr lang="en-US" sz="2199" spc="215">
                <a:solidFill>
                  <a:srgbClr val="231F20"/>
                </a:solidFill>
                <a:latin typeface="Times New Roman"/>
                <a:ea typeface="Times New Roman"/>
                <a:cs typeface="Times New Roman"/>
                <a:sym typeface="Times New Roman"/>
              </a:rPr>
              <a:t>         </a:t>
            </a:r>
            <a:r>
              <a:rPr lang="en-US" sz="2199" spc="215">
                <a:solidFill>
                  <a:srgbClr val="231F20"/>
                </a:solidFill>
                <a:latin typeface="Times New Roman"/>
                <a:ea typeface="Times New Roman"/>
                <a:cs typeface="Times New Roman"/>
                <a:sym typeface="Times New Roman"/>
              </a:rPr>
              <a:t>Additional definitions of the keywords:</a:t>
            </a:r>
          </a:p>
          <a:p>
            <a:pPr algn="l" marL="1424938" indent="-356235" lvl="3">
              <a:lnSpc>
                <a:spcPts val="3035"/>
              </a:lnSpc>
              <a:buFont typeface="Arial"/>
              <a:buChar char="￭"/>
            </a:pPr>
            <a:r>
              <a:rPr lang="en-US" sz="2199" spc="215">
                <a:solidFill>
                  <a:srgbClr val="231F20"/>
                </a:solidFill>
                <a:latin typeface="Times New Roman"/>
                <a:ea typeface="Times New Roman"/>
                <a:cs typeface="Times New Roman"/>
                <a:sym typeface="Times New Roman"/>
              </a:rPr>
              <a:t>Collections: A group of related documents. Each document belongs to a collection, and a collection can contain many documents. Collections are the primary data organization unit in Firestore.</a:t>
            </a:r>
          </a:p>
          <a:p>
            <a:pPr algn="l" marL="1424938" indent="-356235" lvl="3">
              <a:lnSpc>
                <a:spcPts val="3035"/>
              </a:lnSpc>
              <a:buFont typeface="Arial"/>
              <a:buChar char="￭"/>
            </a:pPr>
            <a:r>
              <a:rPr lang="en-US" sz="2199" spc="215">
                <a:solidFill>
                  <a:srgbClr val="231F20"/>
                </a:solidFill>
                <a:latin typeface="Times New Roman"/>
                <a:ea typeface="Times New Roman"/>
                <a:cs typeface="Times New Roman"/>
                <a:sym typeface="Times New Roman"/>
              </a:rPr>
              <a:t>Documents: The main storage units in Firestore, containing application data as key-value pairs. Each document has a unique ID and can contain multiple fields as well as sub-collections.</a:t>
            </a:r>
          </a:p>
          <a:p>
            <a:pPr algn="l" marL="1424938" indent="-356235" lvl="3">
              <a:lnSpc>
                <a:spcPts val="3035"/>
              </a:lnSpc>
              <a:buFont typeface="Arial"/>
              <a:buChar char="￭"/>
            </a:pPr>
            <a:r>
              <a:rPr lang="en-US" sz="2199" spc="215">
                <a:solidFill>
                  <a:srgbClr val="231F20"/>
                </a:solidFill>
                <a:latin typeface="Times New Roman"/>
                <a:ea typeface="Times New Roman"/>
                <a:cs typeface="Times New Roman"/>
                <a:sym typeface="Times New Roman"/>
              </a:rPr>
              <a:t>Fields: Attributes within each document, similar to columns in traditional databases. A field can contain basic data types (strings, numbers, booleans) or complex types (arrays, maps).</a:t>
            </a:r>
          </a:p>
          <a:p>
            <a:pPr algn="l" marL="1424938" indent="-356235" lvl="3">
              <a:lnSpc>
                <a:spcPts val="3035"/>
              </a:lnSpc>
              <a:buFont typeface="Arial"/>
              <a:buChar char="￭"/>
            </a:pPr>
            <a:r>
              <a:rPr lang="en-US" sz="2199" spc="215">
                <a:solidFill>
                  <a:srgbClr val="231F20"/>
                </a:solidFill>
                <a:latin typeface="Times New Roman"/>
                <a:ea typeface="Times New Roman"/>
                <a:cs typeface="Times New Roman"/>
                <a:sym typeface="Times New Roman"/>
              </a:rPr>
              <a:t>Sub-collections: Collections within a document, creating a hierarchical structure between collections and documents. Firestore supports sub-collections to store detailed data related to each document.</a:t>
            </a:r>
          </a:p>
        </p:txBody>
      </p:sp>
      <p:sp>
        <p:nvSpPr>
          <p:cNvPr name="TextBox 6" id="6"/>
          <p:cNvSpPr txBox="true"/>
          <p:nvPr/>
        </p:nvSpPr>
        <p:spPr>
          <a:xfrm rot="0">
            <a:off x="0" y="628650"/>
            <a:ext cx="8858126" cy="603504"/>
          </a:xfrm>
          <a:prstGeom prst="rect">
            <a:avLst/>
          </a:prstGeom>
        </p:spPr>
        <p:txBody>
          <a:bodyPr anchor="t" rtlCol="false" tIns="0" lIns="0" bIns="0" rIns="0">
            <a:spAutoFit/>
          </a:bodyPr>
          <a:lstStyle/>
          <a:p>
            <a:pPr algn="l">
              <a:lnSpc>
                <a:spcPts val="4967"/>
              </a:lnSpc>
            </a:pPr>
            <a:r>
              <a:rPr lang="en-US" sz="3599" i="true" spc="352">
                <a:solidFill>
                  <a:srgbClr val="FF3131"/>
                </a:solidFill>
                <a:latin typeface="DM Sans Italics"/>
                <a:ea typeface="DM Sans Italics"/>
                <a:cs typeface="DM Sans Italics"/>
                <a:sym typeface="DM Sans Italics"/>
              </a:rPr>
              <a:t>3. Firestore Database Architecture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DAGZALQxiKg</dc:identifier>
  <dcterms:modified xsi:type="dcterms:W3CDTF">2011-08-01T06:04:30Z</dcterms:modified>
  <cp:revision>1</cp:revision>
  <dc:title>FINALPROJECT_MOBILE</dc:title>
</cp:coreProperties>
</file>