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445" r:id="rId3"/>
    <p:sldId id="519" r:id="rId4"/>
    <p:sldId id="551" r:id="rId5"/>
    <p:sldId id="516" r:id="rId6"/>
    <p:sldId id="520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61" r:id="rId15"/>
    <p:sldId id="559" r:id="rId16"/>
    <p:sldId id="560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70" r:id="rId26"/>
    <p:sldId id="572" r:id="rId27"/>
    <p:sldId id="571" r:id="rId28"/>
    <p:sldId id="573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  <p:sldId id="583" r:id="rId39"/>
    <p:sldId id="584" r:id="rId40"/>
    <p:sldId id="585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93" r:id="rId49"/>
    <p:sldId id="594" r:id="rId50"/>
    <p:sldId id="595" r:id="rId51"/>
    <p:sldId id="596" r:id="rId52"/>
    <p:sldId id="597" r:id="rId53"/>
    <p:sldId id="598" r:id="rId54"/>
    <p:sldId id="599" r:id="rId55"/>
    <p:sldId id="600" r:id="rId56"/>
    <p:sldId id="601" r:id="rId57"/>
    <p:sldId id="602" r:id="rId58"/>
    <p:sldId id="603" r:id="rId59"/>
    <p:sldId id="604" r:id="rId60"/>
    <p:sldId id="605" r:id="rId61"/>
    <p:sldId id="606" r:id="rId62"/>
    <p:sldId id="607" r:id="rId63"/>
    <p:sldId id="608" r:id="rId64"/>
    <p:sldId id="610" r:id="rId65"/>
    <p:sldId id="609" r:id="rId66"/>
    <p:sldId id="611" r:id="rId67"/>
    <p:sldId id="612" r:id="rId68"/>
    <p:sldId id="613" r:id="rId69"/>
    <p:sldId id="42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6977-AFAF-43A6-A652-BF1743AEB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2EA84-A4F3-46B4-BABE-F95CABEA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D773-3C28-4601-9333-C7C8F6A3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658-8BDD-4D71-B8A1-6696865E07F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EB23-3492-484A-BBD9-C49AFC13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7CAB-5EDE-41E9-8478-C207F618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C9D-C9A4-4516-BC13-B95F31AB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1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1B49-2973-431F-A1DD-987671FB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4C6E4-E042-467B-911C-BEF0B0854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2620-39E6-4C1C-9D24-CFAE0B65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658-8BDD-4D71-B8A1-6696865E07F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A68D-A05A-48B2-AB28-0E6DD70D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8663-CC1E-42F4-A149-A4B38A7E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C9D-C9A4-4516-BC13-B95F31AB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7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95A37-DB1A-4502-90F7-D045D2DC9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BF80F-4F58-44C0-8671-880DE6613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74B4-1DD2-48E9-8C85-28E96C02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658-8BDD-4D71-B8A1-6696865E07F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A8895-EE6B-4E96-B634-94D2BACA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DFCB-97E2-4D22-9B4A-6FB2599D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C9D-C9A4-4516-BC13-B95F31AB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88A0-F55A-403C-B56B-0BD94C26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B9A3-D076-4E8C-9E23-2F28CCB5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D7A1-7B9B-45F8-8F70-F8715C49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658-8BDD-4D71-B8A1-6696865E07F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7FDF-6089-4301-892C-2EF1D531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753F-E81C-4EE2-9CE7-6163A82C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C9D-C9A4-4516-BC13-B95F31AB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87BC-6817-4C8B-9CCC-23613F81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17520-5C8A-469F-9390-F2E7E31BC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E0D6-2D09-49B7-83AE-00A1CEDD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658-8BDD-4D71-B8A1-6696865E07F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B66A-4883-468C-92AF-95D37DF7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2C3E-1FD6-4B14-A5DA-A4EB7F1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C9D-C9A4-4516-BC13-B95F31AB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2479-449A-497C-A392-33BE1963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925B-2684-440B-BEC6-DA3A4FFD8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AD7F5-67FE-4C8E-B314-1E1BD3E8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A2BEF-4360-4D32-B863-EC417014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658-8BDD-4D71-B8A1-6696865E07F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B9AD-726C-4CC4-9CBD-1EBDB9B9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26288-1BA4-42CF-A11A-43724066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C9D-C9A4-4516-BC13-B95F31AB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49DA-541F-43BE-9C7D-153F796B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DC923-AD8A-4385-BD8E-5357F832D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35900-1FE7-429C-819A-64DF2303F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2E44C-D898-406D-BD40-ED9E4DA3A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9F510-EF41-4169-A76A-80F9F50E7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9A8A3-A1C7-43CF-B0C3-23E87BD7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658-8BDD-4D71-B8A1-6696865E07F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D8D87-00C1-4FA5-BFBD-136F0988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EC1D4-D8D5-4E63-871D-C2DCA118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C9D-C9A4-4516-BC13-B95F31AB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7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E265-76A7-482F-9BC0-FFB8A08E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8C0CE-03F2-410B-9B9B-4585BF5C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658-8BDD-4D71-B8A1-6696865E07F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7BE6-E7A6-4864-B36D-17EFF8CB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D561-DE32-41D6-9C51-8A7CD5D1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C9D-C9A4-4516-BC13-B95F31AB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63D8C-9B20-4BB4-9A72-F3FABFA7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658-8BDD-4D71-B8A1-6696865E07F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9CC6D-2274-49CC-BDDA-8FBE54CC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E1B63-0CD5-41A6-BF45-22B770F2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C9D-C9A4-4516-BC13-B95F31AB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1F4E-5EE8-485B-A990-741BBA95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13C0-2B46-4D75-BAD1-2CB56300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A4F78-792F-4D0E-A450-0FC606F7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50B88-EC65-4964-A0B5-A746C987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658-8BDD-4D71-B8A1-6696865E07F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4B69-B4D5-4963-A5D4-1C67767F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C6A52-C780-49D5-8FB6-2E0D7DEF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C9D-C9A4-4516-BC13-B95F31AB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AD02-61D2-4DF4-91E3-DE185BA6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1FA92-F6F4-429A-88E3-4D886D5F2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A4CF9-3227-4060-BB5F-78DC5F1A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9CC24-668E-447A-8DED-B507BCAB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658-8BDD-4D71-B8A1-6696865E07F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92D74-6435-494C-8B7D-2107F043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34843-8D2A-4F9C-A2EA-4F4FA8C1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C9D-C9A4-4516-BC13-B95F31AB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FA852-7C1F-4CD0-86AE-AA607B3A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56D75-ECA4-4863-ACB0-7521CF240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3EF3-51D7-4982-B8AF-1163FD79B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A658-8BDD-4D71-B8A1-6696865E07F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E473-746E-42FE-B4B0-D2FF5E876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005C-242D-4972-AD96-DC5D5BB15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DC9D-C9A4-4516-BC13-B95F31AB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3828" y="1839445"/>
            <a:ext cx="7948246" cy="707886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11D47-B77E-4990-B3C1-3C42144F02BE}"/>
              </a:ext>
            </a:extLst>
          </p:cNvPr>
          <p:cNvSpPr txBox="1"/>
          <p:nvPr/>
        </p:nvSpPr>
        <p:spPr>
          <a:xfrm>
            <a:off x="1861627" y="6058038"/>
            <a:ext cx="482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6DEF0-3220-48D5-B6D6-050249F30F76}"/>
              </a:ext>
            </a:extLst>
          </p:cNvPr>
          <p:cNvSpPr txBox="1"/>
          <p:nvPr/>
        </p:nvSpPr>
        <p:spPr>
          <a:xfrm>
            <a:off x="2192216" y="2916590"/>
            <a:ext cx="7371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3612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9717"/>
            <a:ext cx="11258550" cy="4445283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THỂ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Đơn trị (Simple): mỗi thực thể chỉ có một giá trị ứng với 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tính.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MaSV,TenSV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hợp (Composite): thuộc tính có thể được tạo thành từ nhiều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phần.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(SONHA,DUONG,PHUONG,QUAN)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 thuộc tính HOTEN(HO,TENLOT,TEN).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Đa trị (Multi-valued): thuộc tính có thể có nhiều giá trị đối với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thực thể.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BANGCAP ký hiệu {BANGCAP}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6" y="1574518"/>
            <a:ext cx="11182349" cy="3502308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vi-V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tập thuộc tính nhận diện 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thể.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ăn cứ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duy nhất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đối tượng cụ thể (thể hiện)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SINHVIEN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5E909-2DD2-4CE7-B681-409C7110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48" y="2872678"/>
            <a:ext cx="638175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BE3FA3-E607-4052-8EE5-B73DA2E2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551" y="2660332"/>
            <a:ext cx="533400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7328E9-1753-4515-B49D-92B50DAC6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221" y="4778657"/>
            <a:ext cx="23431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9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03" y="1279242"/>
            <a:ext cx="8526251" cy="5442517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KẾT HỢP: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hay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Giữa hai thực thể có thể tồn tại nhiều hơn một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kết hợp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728BB-2868-4876-BB36-9D55E27E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68" y="2414212"/>
            <a:ext cx="3486150" cy="14097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2D7AA2-8C4C-4B9B-9573-63C73AE10E32}"/>
              </a:ext>
            </a:extLst>
          </p:cNvPr>
          <p:cNvSpPr/>
          <p:nvPr/>
        </p:nvSpPr>
        <p:spPr>
          <a:xfrm>
            <a:off x="1999637" y="5124291"/>
            <a:ext cx="1356919" cy="652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SINH VIÊN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818E69-29CD-4A14-A549-96B5B8A8F1EE}"/>
              </a:ext>
            </a:extLst>
          </p:cNvPr>
          <p:cNvSpPr/>
          <p:nvPr/>
        </p:nvSpPr>
        <p:spPr>
          <a:xfrm>
            <a:off x="6606100" y="5124291"/>
            <a:ext cx="1356918" cy="652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LỚP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90C93A7-0687-42C5-95C5-9CD21FF21AAC}"/>
              </a:ext>
            </a:extLst>
          </p:cNvPr>
          <p:cNvSpPr/>
          <p:nvPr/>
        </p:nvSpPr>
        <p:spPr>
          <a:xfrm>
            <a:off x="4067587" y="5133389"/>
            <a:ext cx="1885070" cy="65208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THUỘC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C93CAA-261E-4145-8356-084FD8BAF4F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356555" y="5450333"/>
            <a:ext cx="711032" cy="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535B08-6446-4BE3-8A94-4A5CF629FB6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58510" y="5447027"/>
            <a:ext cx="647590" cy="3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3F972B5B-3A6A-43EA-A327-4C1B0E5D35DB}"/>
              </a:ext>
            </a:extLst>
          </p:cNvPr>
          <p:cNvSpPr/>
          <p:nvPr/>
        </p:nvSpPr>
        <p:spPr>
          <a:xfrm>
            <a:off x="4073440" y="5976139"/>
            <a:ext cx="1885070" cy="65208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trưởng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68E1FB-A488-4A20-97FF-905715845C95}"/>
              </a:ext>
            </a:extLst>
          </p:cNvPr>
          <p:cNvCxnSpPr>
            <a:stCxn id="8" idx="2"/>
          </p:cNvCxnSpPr>
          <p:nvPr/>
        </p:nvCxnSpPr>
        <p:spPr>
          <a:xfrm flipH="1">
            <a:off x="2678096" y="5776375"/>
            <a:ext cx="1" cy="509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D63417-8CBD-4C84-94BA-F162F580B07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678096" y="6285489"/>
            <a:ext cx="1395344" cy="1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99492F-F1D8-4C41-B182-4C955AFB4F52}"/>
              </a:ext>
            </a:extLst>
          </p:cNvPr>
          <p:cNvCxnSpPr>
            <a:stCxn id="19" idx="3"/>
          </p:cNvCxnSpPr>
          <p:nvPr/>
        </p:nvCxnSpPr>
        <p:spPr>
          <a:xfrm flipV="1">
            <a:off x="5958511" y="6285489"/>
            <a:ext cx="1326049" cy="1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C500D6-173F-41C7-A0E1-B286DFB5B6D6}"/>
              </a:ext>
            </a:extLst>
          </p:cNvPr>
          <p:cNvCxnSpPr>
            <a:stCxn id="10" idx="2"/>
          </p:cNvCxnSpPr>
          <p:nvPr/>
        </p:nvCxnSpPr>
        <p:spPr>
          <a:xfrm>
            <a:off x="7284559" y="5776375"/>
            <a:ext cx="0" cy="50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4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6" y="38913"/>
            <a:ext cx="8364823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859809"/>
            <a:ext cx="11753850" cy="4221113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KẾT HỢP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số lượng tối thiểu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số lượng tối đa các thể hiện mà một đối tượng cụ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của thực thể thuộc nhánh đó tham gia vào mối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8373E-C2F7-4E6A-85AB-183DF0A7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5706934"/>
            <a:ext cx="589597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071688-3DDF-424C-B26D-ECB1CA9F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740" y="2122096"/>
            <a:ext cx="4152826" cy="20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352" y="440980"/>
            <a:ext cx="8869648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87" y="1410068"/>
            <a:ext cx="11858625" cy="4221113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KẾT HỢP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pt-B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pt-B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– Một : max(E1,R)=1 &amp; max(E2,R)=1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pt-B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– Nhiều : max(E1,R)=1 &amp; max(E2,R)=n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pt-B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Một: max(E1,R)=n &amp; max(E2,R)=1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pt-B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Nhiều: max(E1,R)=n &amp; max(E2,R)=n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CBCA6-5C90-4B0A-8D40-1AE0491A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15" y="2696161"/>
            <a:ext cx="3390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7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6" y="38913"/>
            <a:ext cx="9431623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C072E-021B-4D07-BD1E-6C4D6A46B608}"/>
              </a:ext>
            </a:extLst>
          </p:cNvPr>
          <p:cNvSpPr txBox="1"/>
          <p:nvPr/>
        </p:nvSpPr>
        <p:spPr>
          <a:xfrm>
            <a:off x="645828" y="1089327"/>
            <a:ext cx="11469972" cy="261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KẾT HỢP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SINHVIEN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LOP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GIAOVIEN, MONHOC, LOP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8D7266-D560-49C7-B28B-F44FBA6B2DB0}"/>
              </a:ext>
            </a:extLst>
          </p:cNvPr>
          <p:cNvSpPr/>
          <p:nvPr/>
        </p:nvSpPr>
        <p:spPr>
          <a:xfrm>
            <a:off x="2079063" y="4408155"/>
            <a:ext cx="1356919" cy="652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MÔN HỌC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E7160E-7807-4F73-89B4-AD71075A3BC6}"/>
              </a:ext>
            </a:extLst>
          </p:cNvPr>
          <p:cNvSpPr/>
          <p:nvPr/>
        </p:nvSpPr>
        <p:spPr>
          <a:xfrm>
            <a:off x="6685526" y="4408155"/>
            <a:ext cx="1356918" cy="652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LỚP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459812E-AF3A-4F26-B71F-89641505B0C4}"/>
              </a:ext>
            </a:extLst>
          </p:cNvPr>
          <p:cNvSpPr/>
          <p:nvPr/>
        </p:nvSpPr>
        <p:spPr>
          <a:xfrm>
            <a:off x="4147013" y="4417253"/>
            <a:ext cx="1885070" cy="65208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GIẢNG DẠY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26C202-148B-47D7-AA7D-89C846EFA40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435981" y="4734197"/>
            <a:ext cx="711032" cy="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AF7159-5044-4F9D-94EE-A822D192122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37936" y="4730891"/>
            <a:ext cx="647590" cy="3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7030AB-5762-4843-AA74-11D2D2CF7ED3}"/>
              </a:ext>
            </a:extLst>
          </p:cNvPr>
          <p:cNvSpPr/>
          <p:nvPr/>
        </p:nvSpPr>
        <p:spPr>
          <a:xfrm>
            <a:off x="4298545" y="5771716"/>
            <a:ext cx="1620994" cy="652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GIÁO VIÊN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3B0C87-C04F-4CF3-9C15-9FFC980AC751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5089548" y="5069338"/>
            <a:ext cx="19494" cy="70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82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201" y="365138"/>
            <a:ext cx="8469598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53" y="1262961"/>
            <a:ext cx="11026379" cy="2977000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KẾT HỢP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GIAOVIEN, MONHOC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LOP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Magv,Mamh,Malop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Hocky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ABCA-A5F4-4C6F-95BE-FB8D6F74A106}"/>
              </a:ext>
            </a:extLst>
          </p:cNvPr>
          <p:cNvGrpSpPr/>
          <p:nvPr/>
        </p:nvGrpSpPr>
        <p:grpSpPr>
          <a:xfrm>
            <a:off x="2366279" y="4232039"/>
            <a:ext cx="5963381" cy="2015645"/>
            <a:chOff x="2290079" y="4933348"/>
            <a:chExt cx="5963381" cy="201564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DB34FE8-BD91-41F7-81FA-EDBDA2C39A87}"/>
                </a:ext>
              </a:extLst>
            </p:cNvPr>
            <p:cNvSpPr/>
            <p:nvPr/>
          </p:nvSpPr>
          <p:spPr>
            <a:xfrm>
              <a:off x="2290079" y="4933348"/>
              <a:ext cx="1356919" cy="65208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MÔN HỌC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862E65A-89A0-444C-B15C-0E20AA78A3E4}"/>
                </a:ext>
              </a:extLst>
            </p:cNvPr>
            <p:cNvSpPr/>
            <p:nvPr/>
          </p:nvSpPr>
          <p:spPr>
            <a:xfrm>
              <a:off x="6896542" y="4933348"/>
              <a:ext cx="1356918" cy="65208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LỚP</a:t>
              </a: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06F13F72-58FC-414C-ABA4-2AAA15CE8763}"/>
                </a:ext>
              </a:extLst>
            </p:cNvPr>
            <p:cNvSpPr/>
            <p:nvPr/>
          </p:nvSpPr>
          <p:spPr>
            <a:xfrm>
              <a:off x="4354481" y="4942955"/>
              <a:ext cx="1885070" cy="652084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GIẢNG DẠY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FE75B4-D6E1-40AF-AD41-5FF7863C6AD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3646998" y="5259390"/>
              <a:ext cx="707483" cy="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81920A-0E6A-45D9-BEDF-7234A1387E17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248952" y="5256084"/>
              <a:ext cx="647590" cy="3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617A1E7-F710-424E-A6EF-B37E4A9DF948}"/>
                </a:ext>
              </a:extLst>
            </p:cNvPr>
            <p:cNvSpPr/>
            <p:nvPr/>
          </p:nvSpPr>
          <p:spPr>
            <a:xfrm>
              <a:off x="4509561" y="6296909"/>
              <a:ext cx="1620994" cy="65208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GIÁO VIÊN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C6C80F7-6EC1-4FBC-A26E-9414D72DDAE0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5297016" y="5595039"/>
              <a:ext cx="23042" cy="701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7ACB5E-187A-4760-BF6A-748BC646F6EF}"/>
                </a:ext>
              </a:extLst>
            </p:cNvPr>
            <p:cNvCxnSpPr/>
            <p:nvPr/>
          </p:nvCxnSpPr>
          <p:spPr>
            <a:xfrm>
              <a:off x="5967837" y="5355377"/>
              <a:ext cx="604911" cy="489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E1766E0-14B9-4BF8-8935-69F8FFBA1B8C}"/>
                </a:ext>
              </a:extLst>
            </p:cNvPr>
            <p:cNvCxnSpPr/>
            <p:nvPr/>
          </p:nvCxnSpPr>
          <p:spPr>
            <a:xfrm>
              <a:off x="5670315" y="5570868"/>
              <a:ext cx="604911" cy="489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A87BBFC6-D761-45FD-9B23-AE3FE1C39F7A}"/>
                </a:ext>
              </a:extLst>
            </p:cNvPr>
            <p:cNvSpPr/>
            <p:nvPr/>
          </p:nvSpPr>
          <p:spPr>
            <a:xfrm>
              <a:off x="6533264" y="5783852"/>
              <a:ext cx="184435" cy="1342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7053E5D1-8C8E-4558-B54D-B296C830BA0D}"/>
                </a:ext>
              </a:extLst>
            </p:cNvPr>
            <p:cNvSpPr/>
            <p:nvPr/>
          </p:nvSpPr>
          <p:spPr>
            <a:xfrm>
              <a:off x="6239551" y="5897139"/>
              <a:ext cx="184435" cy="1342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7B13E4-8AAA-4A06-AB70-199DBB938BF5}"/>
                </a:ext>
              </a:extLst>
            </p:cNvPr>
            <p:cNvSpPr txBox="1"/>
            <p:nvPr/>
          </p:nvSpPr>
          <p:spPr>
            <a:xfrm>
              <a:off x="6717698" y="5711035"/>
              <a:ext cx="102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Học</a:t>
              </a:r>
              <a:r>
                <a:rPr lang="en-US" dirty="0"/>
                <a:t> </a:t>
              </a:r>
              <a:r>
                <a:rPr lang="en-US" dirty="0" err="1"/>
                <a:t>kỳ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933B4A-B919-4843-83E7-07863FFCAB01}"/>
                </a:ext>
              </a:extLst>
            </p:cNvPr>
            <p:cNvSpPr txBox="1"/>
            <p:nvPr/>
          </p:nvSpPr>
          <p:spPr>
            <a:xfrm>
              <a:off x="6096000" y="6017618"/>
              <a:ext cx="102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Năm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187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307" y="417195"/>
            <a:ext cx="8225385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2B7233-2553-4A29-9B98-755D34AA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139" y="2307517"/>
            <a:ext cx="8846073" cy="348120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44A587-550F-40F3-A8C3-3900FB3CF171}"/>
              </a:ext>
            </a:extLst>
          </p:cNvPr>
          <p:cNvSpPr txBox="1"/>
          <p:nvPr/>
        </p:nvSpPr>
        <p:spPr>
          <a:xfrm>
            <a:off x="1168139" y="1268424"/>
            <a:ext cx="180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3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10300743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70" y="1276143"/>
            <a:ext cx="11347555" cy="2087601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THỂ YẾU: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LYLICH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SINHVIEN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8CAD08-4B41-4A42-BEBE-FF3BB2F89598}"/>
              </a:ext>
            </a:extLst>
          </p:cNvPr>
          <p:cNvSpPr/>
          <p:nvPr/>
        </p:nvSpPr>
        <p:spPr>
          <a:xfrm>
            <a:off x="2782446" y="3789176"/>
            <a:ext cx="1356919" cy="652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SINHVIEN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F18A82-6F9A-430C-B049-D246BFC554EF}"/>
              </a:ext>
            </a:extLst>
          </p:cNvPr>
          <p:cNvSpPr/>
          <p:nvPr/>
        </p:nvSpPr>
        <p:spPr>
          <a:xfrm>
            <a:off x="7388909" y="3789176"/>
            <a:ext cx="1356918" cy="652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LYLICH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6EE6B81B-0D48-47FC-8363-DB1898A90471}"/>
              </a:ext>
            </a:extLst>
          </p:cNvPr>
          <p:cNvSpPr/>
          <p:nvPr/>
        </p:nvSpPr>
        <p:spPr>
          <a:xfrm>
            <a:off x="4850396" y="3798274"/>
            <a:ext cx="1885070" cy="65208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CÓ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F0202-A537-4315-B985-F00B27C588E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139364" y="4115218"/>
            <a:ext cx="711032" cy="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1E693B-5CBF-4D92-BDA9-22EBEC468E0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1319" y="4111912"/>
            <a:ext cx="647590" cy="3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6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8063247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70" y="1328686"/>
            <a:ext cx="11604730" cy="2087601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KẾT HỢP PHẢN XẠ: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mối kết hợp được tạo thành từ cùng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thực thể (hay một thực thể có mối kết hợp với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chính nó)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nhân viên có một người quản lý trực tiếp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người quản lý đó cũng là một nhân viên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8CAD08-4B41-4A42-BEBE-FF3BB2F89598}"/>
              </a:ext>
            </a:extLst>
          </p:cNvPr>
          <p:cNvSpPr/>
          <p:nvPr/>
        </p:nvSpPr>
        <p:spPr>
          <a:xfrm>
            <a:off x="2791971" y="4809817"/>
            <a:ext cx="1356919" cy="652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NHANVIEN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6EE6B81B-0D48-47FC-8363-DB1898A90471}"/>
              </a:ext>
            </a:extLst>
          </p:cNvPr>
          <p:cNvSpPr/>
          <p:nvPr/>
        </p:nvSpPr>
        <p:spPr>
          <a:xfrm>
            <a:off x="4859921" y="4818915"/>
            <a:ext cx="1885070" cy="65208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F0202-A537-4315-B985-F00B27C588E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148889" y="5135859"/>
            <a:ext cx="711032" cy="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B2A5B-7CCB-469D-BA54-88D3C41550B3}"/>
              </a:ext>
            </a:extLst>
          </p:cNvPr>
          <p:cNvCxnSpPr>
            <a:stCxn id="6" idx="3"/>
          </p:cNvCxnSpPr>
          <p:nvPr/>
        </p:nvCxnSpPr>
        <p:spPr>
          <a:xfrm flipV="1">
            <a:off x="6744992" y="5135859"/>
            <a:ext cx="668829" cy="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91B408-8D90-4D31-98F2-DADC842462CB}"/>
              </a:ext>
            </a:extLst>
          </p:cNvPr>
          <p:cNvCxnSpPr>
            <a:cxnSpLocks/>
          </p:cNvCxnSpPr>
          <p:nvPr/>
        </p:nvCxnSpPr>
        <p:spPr>
          <a:xfrm>
            <a:off x="7385685" y="4225913"/>
            <a:ext cx="28135" cy="90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4C9E77-92F2-431F-96AA-24BE15B114D1}"/>
              </a:ext>
            </a:extLst>
          </p:cNvPr>
          <p:cNvCxnSpPr/>
          <p:nvPr/>
        </p:nvCxnSpPr>
        <p:spPr>
          <a:xfrm flipH="1">
            <a:off x="3480060" y="4225913"/>
            <a:ext cx="3905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7DF771-EC11-4DE2-8705-C7DF541DD0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470430" y="4225913"/>
            <a:ext cx="0" cy="5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93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FEB7-2CA7-433F-8770-CF40C67F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65AF-9EFE-419C-9C37-2353BC21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501" y="1949071"/>
            <a:ext cx="8217992" cy="3756404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</a:t>
            </a:r>
          </a:p>
          <a:p>
            <a:pPr marL="514350" indent="-514350">
              <a:buAutoNum type="arabicPeriod"/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</p:txBody>
      </p:sp>
    </p:spTree>
    <p:extLst>
      <p:ext uri="{BB962C8B-B14F-4D97-AF65-F5344CB8AC3E}">
        <p14:creationId xmlns:p14="http://schemas.microsoft.com/office/powerpoint/2010/main" val="149600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10405518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470097"/>
            <a:ext cx="11649075" cy="1311203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KẾT HỢP MỞ RỘNG: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mối kết hợp định nghĩa trên ít nhất một mối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khác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nhân viên có một người quản lý trực tiếp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người quản lý đó cũng là một nhân viên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958F1E-F58C-4023-8921-9D91DC7D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42" y="3326058"/>
            <a:ext cx="64103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8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10405518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619" y="1374847"/>
            <a:ext cx="9088956" cy="4650083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PHÂN CẤP: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 Xây dựng thực-thể-chuyên-biệt khi xác định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đặc trưng riêng của nó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 Xây dựng thực thể tổng quát khi xác định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các đặc trưng chung của các thực 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Tái sử dụng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40247-8296-4684-A870-F16127EA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34" y="2398771"/>
            <a:ext cx="3684916" cy="13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10167393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045" y="1117672"/>
            <a:ext cx="8526251" cy="1766206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KẾ THỪA: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D7122-4175-4549-95FA-0CB6DD18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20" y="2742174"/>
            <a:ext cx="53721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7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07725"/>
            <a:ext cx="10839450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20" y="1167263"/>
            <a:ext cx="11203505" cy="4523474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tương quan giữa các đối tượng trong cấu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trúc phân cấp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 tương quan giữa các thực thể chuyên biệt với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thể tổng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 Toàn phần (t- total): các đối tượng của tất cả các thực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chuyên biệt phủ toàn bộ tập đối tượng của thực thể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quát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 Bán phần (p- partial):các đối tượng của tất cả các thực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chuyên biệt không phủ toàn bộ tập đối tượng của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thể tổng quát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03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331550"/>
            <a:ext cx="10534650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10" y="1554125"/>
            <a:ext cx="11270180" cy="3749750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tương quan giữa các đối tượng trong cấu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trúc phân cấp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 tương quan giữa các thực thể chuyên biệt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Riêng biệt (e-executive): đối tượng trong thực thể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biệt này thì không là đối tượng của thực thể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biệt khác.</a:t>
            </a: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Chồng lắp (o-overlapping): đối tượng trong thực thể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biệt này có thể là đối tượng của thực thể chuyên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 khác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9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10167393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791630"/>
            <a:ext cx="8526251" cy="652084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tương quan giữa các đối tượng trong cấu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trúc phân cấp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DFBEE-A100-43B4-B756-2B9367B1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67" y="2027619"/>
            <a:ext cx="62960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6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10215018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6" y="1307566"/>
            <a:ext cx="8526251" cy="652084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tương quan giữa các đối tượng trong cấu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trúc phân cấp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F0777-974E-4A62-9561-4F0B0015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79" y="2407407"/>
            <a:ext cx="74104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44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10081668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117673"/>
            <a:ext cx="11401425" cy="1133159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con: 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trường hợp đặc biệt của tổng quát hóa khi chỉ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một thực thể chuyên biệt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0ECC1-178E-4FDC-9003-4EC1A29A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79" y="3264204"/>
            <a:ext cx="7570470" cy="26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4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10005468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07" y="1307940"/>
            <a:ext cx="10834143" cy="4242119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B1 -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B2 -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B3 -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B4 -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B5 -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207725"/>
            <a:ext cx="11315700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6" y="1277282"/>
            <a:ext cx="8526251" cy="5105055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Phân hoạch dữ liệu thành các phân hệ xử lý</a:t>
            </a:r>
            <a:br>
              <a:rPr lang="vi-VN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• Tiêu chuẩn phân hoạch thường căn cứ vào tính chất chức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năng, nghiệp vụ của tổ chức.</a:t>
            </a:r>
            <a:b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• Các dữ liệu của phân hệ xử lý này có khi liên quan đến dữ liệu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của phân hệ xử lý kia.</a:t>
            </a:r>
            <a:b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•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Ví</a:t>
            </a:r>
            <a: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dụ: Hệ thống kế toán có thể phân chia thành các phân hệ</a:t>
            </a:r>
            <a:b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– Phân hệ nguyên liệu: nhập – xuất nguyên liệu chính, nguyên liệu phụ,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công cụ sản xuất.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– Phân hệ sản phẩm: sản xuất và bán sản phẩm.</a:t>
            </a:r>
            <a:b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– Phân hệ công cụ: nhập - xuất, khấu hao công cụ.</a:t>
            </a:r>
            <a:b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– Phân hệ tài sản cố định: cập nhật, tính khấu hao.</a:t>
            </a:r>
            <a:b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– Phân hệ thuế: lập báo cáo thuế giá trị gia tăng đầu vào, đầu ra.</a:t>
            </a:r>
            <a:b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vi-V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– Phân hệ thanh toán - các loại công nợ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br>
              <a:rPr lang="vi-VN" sz="1800" dirty="0"/>
            </a:b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9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30478-1810-4084-93E0-235716C91F3C}"/>
              </a:ext>
            </a:extLst>
          </p:cNvPr>
          <p:cNvSpPr txBox="1"/>
          <p:nvPr/>
        </p:nvSpPr>
        <p:spPr>
          <a:xfrm>
            <a:off x="838199" y="1720840"/>
            <a:ext cx="11001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 các khái niệm trong việc mô hình hóa dữ liệu ở mức quan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2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 các loại câu hỏi để xác định dữ liệu yêu cầu cho một hệ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thông tin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 được mô hình thực thể - mối kết hợp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 vai trò của việc mô hình hóa dữ liệu trong giai đoạn phân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và thiết kế một hệ thống thông tin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biệt được các thành phần trong mô hình thực thể kết hợp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 rõ quy tắc và các bước xây dựng mô hình thực thể kết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87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557" y="741125"/>
            <a:ext cx="10243593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078" y="2322980"/>
            <a:ext cx="8526251" cy="2643209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45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107" y="490324"/>
            <a:ext cx="10557918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07" y="1513354"/>
            <a:ext cx="10776993" cy="4528280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hợp các mô hình thực thể - kết hợp từ tất các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hệ xử lý của hệ thống ứng dụng để có một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tổng quát.</a:t>
            </a:r>
            <a:br>
              <a:rPr lang="vi-V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Thường mỗi phân hệ xử lý có tính chất nghiệp vụ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riêng, khi tổng hợp lại chúng có thể có những thực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 chung.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Ví dụ: các phân hệ trong hệ thống kế toán luôn liên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đến những lớp đối tượng chung như hệ thống tài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khoản, khách hàng, nhân viên…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49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82" y="483950"/>
            <a:ext cx="10100718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1" y="1421784"/>
            <a:ext cx="11125199" cy="4528280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 bỏ những từ đồng nghĩa và đa nghĩa</a:t>
            </a:r>
            <a:b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Từ đồng nghĩa: 2 vật thể (object) mang 2 tên khác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nhau, nhưng thực chất là như nhau.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dụ: thực thể "SINH VIÊN" và "HỌC VIÊN" hay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"HỌC SINH", thuộc tính "ĐIỂM" và "KẾT QUẢ" môn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thi.</a:t>
            </a:r>
            <a:b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Từ đa nghĩa: 2 vật thể khác nhau mang cùng một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tên.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 dụ: Trong trường Đại học, khi sau này có phân biệt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 quan đến chức năng, cùng là "NHÂN VIÊN" nhưng</a:t>
            </a:r>
            <a:b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 không phân biệt được đó là "CÁN BỘ GIẢNG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DẠY" hay "NHÂN VIÊN HÀNH CHÁNH".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55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10024518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364634"/>
            <a:ext cx="10791824" cy="4528280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ngữ vựng chung: Tạo danh mục tổng quát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 các danh mục sau:</a:t>
            </a:r>
            <a:b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Danh mục các thuộc tính.</a:t>
            </a:r>
            <a:b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Danh mục các thực thể.</a:t>
            </a:r>
            <a:b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Danh mục các mối kết hợp.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ý: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thuộc tính, các thực thể, và các quan hệ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định danh bằng các tên không thể trùng nhau và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tổng hợp có thể xem một thực thể của mô hình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thể – kết hợp này lại là mối kết hợp trong một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– kết hợp khác.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979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032" y="483950"/>
            <a:ext cx="10043568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1" y="1450359"/>
            <a:ext cx="11353799" cy="4528280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hóa</a:t>
            </a:r>
            <a:br>
              <a:rPr lang="vi-V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Áp dụng các quy tắc chuẩn hóa để có một mô hình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 lý.</a:t>
            </a:r>
            <a:b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vi-V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khi chuẩn hoá không làm mất ngữ nghĩa bản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 của vấn đề trong thế giới thực.</a:t>
            </a:r>
            <a:b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Ví dụ: trong vấn đề quản lý nhân sự, nếu cần quản lý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con của nhân viên thì cần quan tâm đến ngữ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 của vấn đề: đó là con của nhân viên với người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vợ hoặc người chồng nào vì mỗi nhân viên có thể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(thậm chí không) nhưng cũng có nhiều vợ (hoặc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 chồng).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20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8566"/>
            <a:ext cx="10135479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MỞ RỘNG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6" y="2107585"/>
            <a:ext cx="10563224" cy="3359765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sz="2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Kiểm tra lần cuối</a:t>
            </a:r>
            <a:br>
              <a:rPr lang="vi-VN" sz="2200" b="1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• Trao đổi lại với những người có trách nhiệm và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những người có liên quan đến mô hình như: lãnh đạo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cơ quan, những người sử dụng, cũng như các đồng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nghiệp, những nhà tin học khác.</a:t>
            </a:r>
            <a:b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• Phân tích những ý kiến này, nếu hợp lý =&gt; điều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chỉnh cho phù hợp.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60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257" y="541100"/>
            <a:ext cx="9976893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PHÁP PHÂN TÍCH DỮ LIỆU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023" y="2028377"/>
            <a:ext cx="6304547" cy="3760317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Các luật căn bản phân tích quan niệm dữ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Chiến lược trên – xuống (top-down)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Chiến lược dưới – lên (bottom–up)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Chiến lược trong-ra-ngòai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Chiến lược phối hợp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7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8063247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LUẬT CĂN BẢN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081" y="1064427"/>
            <a:ext cx="8349180" cy="3318666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 để tinh chế lược đồ quan niệm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hữu hạn các chuyển đổi cần áp dụng cho lược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ban đầu để tạo ra lược đồ cuối cùng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chia thành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 căn bản trên xuống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 căn bản dưới lên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74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8063247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LUẬT CĂN BẢN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548" y="1028252"/>
            <a:ext cx="6304547" cy="3318666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1C932-1CCC-442F-9FD4-2BDF6393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45" y="1686374"/>
            <a:ext cx="66865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0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8063247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LUẬT CĂN BẢN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548" y="1028252"/>
            <a:ext cx="7443105" cy="3318666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 đồ ở mức quan niệm được tạo ra sau</a:t>
            </a: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 trình xử lý lặp đi lặp lạ</a:t>
            </a:r>
            <a:r>
              <a:rPr lang="en-US" alt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Bắt đầu bằng phiên bản chưa hoàn chỉnh</a:t>
            </a:r>
            <a:endParaRPr lang="en-US" altLang="en-US" sz="2200" dirty="0">
              <a:solidFill>
                <a:srgbClr val="002060"/>
              </a:solidFill>
              <a:latin typeface="The Serif Hand Black" panose="03070902030502020204" pitchFamily="66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các chuyển đổi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ra phiên bản cuối cùng</a:t>
            </a:r>
            <a:endParaRPr lang="en-US" altLang="en-US" sz="2200" dirty="0">
              <a:solidFill>
                <a:srgbClr val="002060"/>
              </a:solidFill>
              <a:latin typeface="The Serif Hand Black" panose="03070902030502020204" pitchFamily="66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MÔ HÌNH DỮ LIỆU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74CCA-2C40-4239-8D42-C600C002A97B}"/>
              </a:ext>
            </a:extLst>
          </p:cNvPr>
          <p:cNvSpPr txBox="1"/>
          <p:nvPr/>
        </p:nvSpPr>
        <p:spPr>
          <a:xfrm>
            <a:off x="838200" y="1690688"/>
            <a:ext cx="1072515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dữ liệu là tập hợp các khái niệm dùng để diễn tả tập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đối tượng dữ liệu cũng như những mối quan hệ giữa chúng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hệ thống thông tin cần tin học hóa.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ược xem là cầu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 giữa thế giới thực với mô hình cơ sở dữ liệu bên trong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 tính.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một mô hình dữ liệu mô tả một tập hợp các khái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 từ thế giới thực, ta gọi đó là mô hình </a:t>
            </a:r>
            <a:r>
              <a:rPr lang="vi-V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niệm dữ liệu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13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8063247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LUẬT CĂN BẢN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082" y="807770"/>
            <a:ext cx="9033919" cy="582974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 đồ ở mức quan niệm được tạo ra sau</a:t>
            </a: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 trình xử lý lặp đi lặp lạ</a:t>
            </a:r>
            <a:r>
              <a:rPr lang="en-US" alt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Bắt đầu bằng phiên bản chưa hoàn chỉnh</a:t>
            </a:r>
            <a:endParaRPr lang="en-US" altLang="en-US" sz="2200" dirty="0">
              <a:solidFill>
                <a:srgbClr val="002060"/>
              </a:solidFill>
              <a:latin typeface="The Serif Hand Black" panose="03070902030502020204" pitchFamily="66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các chuyển đổi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ra phiên bản cuối cùng</a:t>
            </a:r>
            <a:endParaRPr lang="en-US" alt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chất của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chuyển đổi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lược đồ khởi điểm, 1 lược đồ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 xạ tên giữa 2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đồ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khái niệm trong </a:t>
            </a:r>
            <a:r>
              <a:rPr lang="en-US" sz="22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vi-VN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đồ kết quả </a:t>
            </a: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 kế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 tất cả các kết nối đã xác định trong </a:t>
            </a:r>
            <a:r>
              <a:rPr lang="en-US" sz="22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khởi điểm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1200" dirty="0"/>
            </a:br>
            <a:endParaRPr lang="en-US" altLang="en-US" sz="1800" dirty="0">
              <a:solidFill>
                <a:srgbClr val="002060"/>
              </a:solidFill>
              <a:latin typeface="The Serif Hand Black" panose="03070902030502020204" pitchFamily="66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62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8063247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LUẬT CĂN BẢN TỪ TRÊN XUỐNG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4EAA0-AD9D-4E7A-9D66-86FC0DB8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81" y="982173"/>
            <a:ext cx="8274264" cy="51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82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8063247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 DỤ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B3998-4591-40F2-818E-F9E844CA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00" y="869519"/>
            <a:ext cx="8734901" cy="49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54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8063247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A9A00-BBF5-4B88-9913-363EB189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6" y="1130918"/>
            <a:ext cx="6866866" cy="470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88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8063247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FFAB1-EB90-449B-B370-DD8EC3F9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18" y="1145198"/>
            <a:ext cx="7794945" cy="47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63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8063247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LUẬT CĂN BẢN TỪ DƯỚI LÊN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A0412-E351-496A-9695-B24BFBF9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60" y="1097279"/>
            <a:ext cx="9005312" cy="43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1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8063247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 DỤ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60714-D2F2-4E27-AF7C-CDB7EDC3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6" y="1154577"/>
            <a:ext cx="4505325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EB182-A0BF-4FC1-9140-BD21A9320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3429001"/>
            <a:ext cx="4776874" cy="1719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6905BC-9978-4A6F-9A2E-B954C27DD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963" y="1566570"/>
            <a:ext cx="36576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74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82" y="207725"/>
            <a:ext cx="8063247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 DỤ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60714-D2F2-4E27-AF7C-CDB7EDC3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6" y="1154577"/>
            <a:ext cx="4505325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EB182-A0BF-4FC1-9140-BD21A9320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3429001"/>
            <a:ext cx="4776874" cy="1719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6905BC-9978-4A6F-9A2E-B954C27DD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963" y="1566570"/>
            <a:ext cx="36576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944100" cy="1170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THIẾT KẾ LƯỢC ĐỒ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F60A6-29F0-494B-B7E9-FA00E3C92653}"/>
              </a:ext>
            </a:extLst>
          </p:cNvPr>
          <p:cNvSpPr txBox="1"/>
          <p:nvPr/>
        </p:nvSpPr>
        <p:spPr>
          <a:xfrm>
            <a:off x="1524001" y="1170910"/>
            <a:ext cx="548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QUẢN LÝ NHÂN CHỦNG HỌC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05A9C-E515-44D8-991D-A1D1D96FC48B}"/>
              </a:ext>
            </a:extLst>
          </p:cNvPr>
          <p:cNvSpPr/>
          <p:nvPr/>
        </p:nvSpPr>
        <p:spPr>
          <a:xfrm>
            <a:off x="5104226" y="1872190"/>
            <a:ext cx="2757266" cy="803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D830C-E38F-4303-9FFF-36BE8C61B937}"/>
              </a:ext>
            </a:extLst>
          </p:cNvPr>
          <p:cNvSpPr/>
          <p:nvPr/>
        </p:nvSpPr>
        <p:spPr>
          <a:xfrm>
            <a:off x="2443093" y="3801273"/>
            <a:ext cx="2074985" cy="75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C17C9-DF1D-44E9-9847-E957DE400965}"/>
              </a:ext>
            </a:extLst>
          </p:cNvPr>
          <p:cNvSpPr/>
          <p:nvPr/>
        </p:nvSpPr>
        <p:spPr>
          <a:xfrm>
            <a:off x="7976380" y="3784209"/>
            <a:ext cx="1901480" cy="754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A65B21D-0257-4C49-B9AB-F78AFE6CDF81}"/>
              </a:ext>
            </a:extLst>
          </p:cNvPr>
          <p:cNvSpPr/>
          <p:nvPr/>
        </p:nvSpPr>
        <p:spPr>
          <a:xfrm>
            <a:off x="5209737" y="3701627"/>
            <a:ext cx="2074985" cy="95660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5B8451-D194-42FE-8734-C66E9084853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4518078" y="4179928"/>
            <a:ext cx="69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1F5375-9572-409F-9105-4F5BF3649ACD}"/>
              </a:ext>
            </a:extLst>
          </p:cNvPr>
          <p:cNvCxnSpPr/>
          <p:nvPr/>
        </p:nvCxnSpPr>
        <p:spPr>
          <a:xfrm>
            <a:off x="7284722" y="4179928"/>
            <a:ext cx="69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55B5AF-7F02-4F22-A2FF-A35D27D1720A}"/>
              </a:ext>
            </a:extLst>
          </p:cNvPr>
          <p:cNvSpPr txBox="1"/>
          <p:nvPr/>
        </p:nvSpPr>
        <p:spPr>
          <a:xfrm>
            <a:off x="1702189" y="2341818"/>
            <a:ext cx="212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6BDEA8-A3E5-4784-9071-81D49E0D780C}"/>
              </a:ext>
            </a:extLst>
          </p:cNvPr>
          <p:cNvCxnSpPr>
            <a:cxnSpLocks/>
          </p:cNvCxnSpPr>
          <p:nvPr/>
        </p:nvCxnSpPr>
        <p:spPr>
          <a:xfrm flipV="1">
            <a:off x="3781277" y="2302640"/>
            <a:ext cx="971845" cy="28195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BEE67C-8F79-430D-B150-96FD80CF33B2}"/>
              </a:ext>
            </a:extLst>
          </p:cNvPr>
          <p:cNvSpPr txBox="1"/>
          <p:nvPr/>
        </p:nvSpPr>
        <p:spPr>
          <a:xfrm>
            <a:off x="1854589" y="5110809"/>
            <a:ext cx="212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BC57A8-8615-43DF-A415-722BCBA7C969}"/>
              </a:ext>
            </a:extLst>
          </p:cNvPr>
          <p:cNvCxnSpPr>
            <a:cxnSpLocks/>
          </p:cNvCxnSpPr>
          <p:nvPr/>
        </p:nvCxnSpPr>
        <p:spPr>
          <a:xfrm flipV="1">
            <a:off x="3546233" y="4937239"/>
            <a:ext cx="847577" cy="36646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45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97845"/>
            <a:ext cx="10086975" cy="1170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THIẾT KẾ LƯỢC ĐỒ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F60A6-29F0-494B-B7E9-FA00E3C92653}"/>
              </a:ext>
            </a:extLst>
          </p:cNvPr>
          <p:cNvSpPr txBox="1"/>
          <p:nvPr/>
        </p:nvSpPr>
        <p:spPr>
          <a:xfrm>
            <a:off x="1438276" y="1790035"/>
            <a:ext cx="548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QUẢN LÝ NHÂN CHỦNG HỌC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79D8A-078E-45A0-AA19-047502D2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3483"/>
            <a:ext cx="8604779" cy="40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0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76" y="1766888"/>
            <a:ext cx="11165173" cy="37631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(</a:t>
            </a:r>
            <a:r>
              <a:rPr lang="vi-V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 tắc ER) được CHEN giới thiệu năm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1976.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ER được sử dụng nhiều trong thiết kế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ở mức quan niệm.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 công nhận mô hình chuẩn, 1988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nguyên thủy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mở rộng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38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75" y="313391"/>
            <a:ext cx="10382250" cy="1170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THIẾT KẾ LƯỢC ĐỒ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F60A6-29F0-494B-B7E9-FA00E3C92653}"/>
              </a:ext>
            </a:extLst>
          </p:cNvPr>
          <p:cNvSpPr txBox="1"/>
          <p:nvPr/>
        </p:nvSpPr>
        <p:spPr>
          <a:xfrm>
            <a:off x="1590676" y="1418560"/>
            <a:ext cx="548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QUẢN LÝ NHÂN CHỦNG HỌC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0DE49-6B77-4AE7-A768-1F0F7077F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61" y="2341819"/>
            <a:ext cx="8294980" cy="42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478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7160455" cy="1170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THIẾT KẾ LƯỢC ĐỒ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F60A6-29F0-494B-B7E9-FA00E3C92653}"/>
              </a:ext>
            </a:extLst>
          </p:cNvPr>
          <p:cNvSpPr txBox="1"/>
          <p:nvPr/>
        </p:nvSpPr>
        <p:spPr>
          <a:xfrm>
            <a:off x="1524001" y="1170910"/>
            <a:ext cx="548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QUẢN LÝ NHÂN CHỦNG HỌC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A35DE-64D2-4D24-A157-303AB67D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34" y="2772705"/>
            <a:ext cx="8048625" cy="308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FC4058-AF6E-4F29-8E08-AFFEE4131BDF}"/>
              </a:ext>
            </a:extLst>
          </p:cNvPr>
          <p:cNvSpPr txBox="1"/>
          <p:nvPr/>
        </p:nvSpPr>
        <p:spPr>
          <a:xfrm>
            <a:off x="1987757" y="1931702"/>
            <a:ext cx="7653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967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304783"/>
            <a:ext cx="10410825" cy="1170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THIẾT KẾ LƯỢC ĐỒ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F60A6-29F0-494B-B7E9-FA00E3C92653}"/>
              </a:ext>
            </a:extLst>
          </p:cNvPr>
          <p:cNvSpPr txBox="1"/>
          <p:nvPr/>
        </p:nvSpPr>
        <p:spPr>
          <a:xfrm>
            <a:off x="1333501" y="1780474"/>
            <a:ext cx="548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QUẢN LÝ NHÂN CHỦNG HỌC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6EE2E-7ED0-4D30-A7BE-DFD68434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76" y="2820925"/>
            <a:ext cx="7697899" cy="40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05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7478"/>
            <a:ext cx="10077450" cy="1170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THIẾT KẾ LƯỢC ĐỒ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F60A6-29F0-494B-B7E9-FA00E3C92653}"/>
              </a:ext>
            </a:extLst>
          </p:cNvPr>
          <p:cNvSpPr txBox="1"/>
          <p:nvPr/>
        </p:nvSpPr>
        <p:spPr>
          <a:xfrm>
            <a:off x="1524000" y="1618585"/>
            <a:ext cx="548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QUẢN LÝ NHÂN CHỦNG HỌC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E8806-256D-4B8E-9EB9-FBB6189B1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27" y="2497147"/>
            <a:ext cx="82391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30981"/>
            <a:ext cx="10591800" cy="1170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THIẾT KẾ LƯỢC ĐỒ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F60A6-29F0-494B-B7E9-FA00E3C92653}"/>
              </a:ext>
            </a:extLst>
          </p:cNvPr>
          <p:cNvSpPr txBox="1"/>
          <p:nvPr/>
        </p:nvSpPr>
        <p:spPr>
          <a:xfrm>
            <a:off x="1524000" y="1632872"/>
            <a:ext cx="548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QUẢN LÝ NHÂN CHỦNG HỌC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83446-89F7-4568-84DF-039B31CB1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54" y="2525722"/>
            <a:ext cx="8797891" cy="420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8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0" y="255802"/>
            <a:ext cx="10496550" cy="1170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THIẾT KẾ LƯỢC ĐỒ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TRONG RA NGOÀI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F60A6-29F0-494B-B7E9-FA00E3C92653}"/>
              </a:ext>
            </a:extLst>
          </p:cNvPr>
          <p:cNvSpPr txBox="1"/>
          <p:nvPr/>
        </p:nvSpPr>
        <p:spPr>
          <a:xfrm>
            <a:off x="1524000" y="1500692"/>
            <a:ext cx="548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QUẢN LÝ NHÂN CHỦNG HỌC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E3422-B596-486A-A8D6-15E6AE8D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87" y="2341819"/>
            <a:ext cx="8381073" cy="42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03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9" y="238126"/>
            <a:ext cx="10525125" cy="1170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THIẾT KẾ LƯỢC ĐỒ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PHỐI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F60A6-29F0-494B-B7E9-FA00E3C92653}"/>
              </a:ext>
            </a:extLst>
          </p:cNvPr>
          <p:cNvSpPr txBox="1"/>
          <p:nvPr/>
        </p:nvSpPr>
        <p:spPr>
          <a:xfrm>
            <a:off x="750570" y="1855313"/>
            <a:ext cx="548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QUẢN LÝ NHÂN CHỦNG HỌC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6190A3-1984-4C41-8A97-B5926E58984F}"/>
              </a:ext>
            </a:extLst>
          </p:cNvPr>
          <p:cNvGrpSpPr/>
          <p:nvPr/>
        </p:nvGrpSpPr>
        <p:grpSpPr>
          <a:xfrm>
            <a:off x="2457452" y="2477166"/>
            <a:ext cx="7124700" cy="4380834"/>
            <a:chOff x="1676402" y="1601797"/>
            <a:chExt cx="7124700" cy="43808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FCE2BC-370F-4E61-A4DC-624CEC223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6532" y="1601797"/>
              <a:ext cx="5438775" cy="11525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F1B24E-6E22-40DB-BBD6-E2879FD2F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402" y="2754321"/>
              <a:ext cx="3505200" cy="30670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DCB3707-773A-484F-8E04-7A07286C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602" y="2829856"/>
              <a:ext cx="3619500" cy="3152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737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10391775" cy="1170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THIẾT KẾ LƯỢC ĐỒ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PHỐI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F60A6-29F0-494B-B7E9-FA00E3C92653}"/>
              </a:ext>
            </a:extLst>
          </p:cNvPr>
          <p:cNvSpPr txBox="1"/>
          <p:nvPr/>
        </p:nvSpPr>
        <p:spPr>
          <a:xfrm>
            <a:off x="1524001" y="1170910"/>
            <a:ext cx="548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QUẢN LÝ NHÂN CHỦNG HỌC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6EA8F-9702-4EE0-B095-C0154B8E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13" y="1825503"/>
            <a:ext cx="8472243" cy="39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68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DBCA-D213-4E5C-AEA9-4C8E5E35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QUY TẮC MÔ HÌNH HÓA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9258-B6D4-43A1-BDFD-36FB448A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826" y="1091822"/>
            <a:ext cx="7416134" cy="100426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C152D-BCBE-4182-AECB-F6935B28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53" y="2449721"/>
            <a:ext cx="8049320" cy="33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4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DBCA-D213-4E5C-AEA9-4C8E5E35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QUY TẮC MÔ HÌNH HÓA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9258-B6D4-43A1-BDFD-36FB448A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826" y="1091822"/>
            <a:ext cx="7416134" cy="162324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0F733-E9FF-41F3-BAA3-0FB60502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26" y="3082399"/>
            <a:ext cx="7602392" cy="162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710" y="1535620"/>
            <a:ext cx="10827140" cy="4957255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(ENTITY)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diễn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 các đối tượng hay sự vật của thế giới 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tồn tại cụ thể cần được quản 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rực quan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người: nhân viên, sinh viên, khách hàng…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Nơi chốn: phòng học, chi nhánh, văn phòng…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tượng: sách, máy móc, sản phẩm, xe…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kiện: đăng ký, bán hàng, đặt trước, yêu cầu…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trực quan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−Tài khoản, thời gian, khóa học, khả năng, nguồn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vốn…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294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DBCA-D213-4E5C-AEA9-4C8E5E35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QUY TẮC MÔ HÌNH HÓA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9258-B6D4-43A1-BDFD-36FB448A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766" y="873844"/>
            <a:ext cx="8371256" cy="162324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13EC6-DEA5-4C59-9245-01559177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27" y="2262139"/>
            <a:ext cx="7194012" cy="39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6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DBCA-D213-4E5C-AEA9-4C8E5E35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QUY TẮC MÔ HÌNH HÓA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9258-B6D4-43A1-BDFD-36FB448A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766" y="873844"/>
            <a:ext cx="8725407" cy="162324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0D96F-0D67-4419-BEDE-50BD78BF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14" y="2407983"/>
            <a:ext cx="7327709" cy="39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08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DBCA-D213-4E5C-AEA9-4C8E5E35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QUY TẮC MÔ HÌNH HÓA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9258-B6D4-43A1-BDFD-36FB448A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766" y="873844"/>
            <a:ext cx="8725407" cy="162324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3616CA-BCBC-47DF-B3F7-B2CDE30B5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71" y="2083119"/>
            <a:ext cx="2450197" cy="1633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CC9BCF-DA90-48D6-B9AF-9EA5C0B6C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44" y="4774883"/>
            <a:ext cx="5505450" cy="60007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96BFE888-E51E-4C4C-8E41-D26373DB9E35}"/>
              </a:ext>
            </a:extLst>
          </p:cNvPr>
          <p:cNvSpPr/>
          <p:nvPr/>
        </p:nvSpPr>
        <p:spPr>
          <a:xfrm>
            <a:off x="5287128" y="3923567"/>
            <a:ext cx="386841" cy="644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776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DBCA-D213-4E5C-AEA9-4C8E5E35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CẦN LƯU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9258-B6D4-43A1-BDFD-36FB448A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794"/>
            <a:ext cx="11115675" cy="4781368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(Pepsi,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CocaCola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Tribeco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…). Khi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217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DBCA-D213-4E5C-AEA9-4C8E5E35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CẦN LƯU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9258-B6D4-43A1-BDFD-36FB448A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41" y="1320002"/>
            <a:ext cx="8725407" cy="2291387"/>
          </a:xfrm>
        </p:spPr>
        <p:txBody>
          <a:bodyPr>
            <a:no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thể hay thuộc tính đơn ?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là thực thể khi có thể xác định một số đặc trưng căn bản như các thuộc tính,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kết hợp, tổng quát hóa hay tập con.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là thuộc tính khi đối tượng có cấu trúc nguyên tố đơn giản và không có 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622B0-11FE-49D4-A988-07658956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35" y="3980329"/>
            <a:ext cx="6889643" cy="2668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24AF0E-7BA1-4B3D-B48F-5423B7F7E0D3}"/>
              </a:ext>
            </a:extLst>
          </p:cNvPr>
          <p:cNvSpPr txBox="1"/>
          <p:nvPr/>
        </p:nvSpPr>
        <p:spPr>
          <a:xfrm>
            <a:off x="8782929" y="3549442"/>
            <a:ext cx="1797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DD613D-DF34-4DAD-A1F4-C66D0C04C44C}"/>
              </a:ext>
            </a:extLst>
          </p:cNvPr>
          <p:cNvCxnSpPr>
            <a:cxnSpLocks/>
          </p:cNvCxnSpPr>
          <p:nvPr/>
        </p:nvCxnSpPr>
        <p:spPr>
          <a:xfrm flipH="1">
            <a:off x="8153925" y="3815033"/>
            <a:ext cx="629004" cy="33059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5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DBCA-D213-4E5C-AEA9-4C8E5E35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42" y="5483"/>
            <a:ext cx="10515600" cy="96991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CẦN LƯU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9258-B6D4-43A1-BDFD-36FB448A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66" y="1331045"/>
            <a:ext cx="11381009" cy="2291387"/>
          </a:xfrm>
        </p:spPr>
        <p:txBody>
          <a:bodyPr>
            <a:no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quát hóa hay thuộc tính ?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Tổng quát hóa được chọn khi chúng ta cho rằng một số đặc trưng sẽ được liên 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cấp thấp hơn (ví dụ như thuộc tính hay mối kết hợp).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Trường hợp ngược lại sẽ là thuộc tính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08A29-650D-447E-928B-D550E966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42" y="3429000"/>
            <a:ext cx="4974301" cy="3023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F05A8-75F5-409B-9D18-F54AA25FE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468" y="3978079"/>
            <a:ext cx="2590800" cy="7524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04EEB4A-F07E-4F78-874F-D6CAE3B3C27C}"/>
              </a:ext>
            </a:extLst>
          </p:cNvPr>
          <p:cNvSpPr/>
          <p:nvPr/>
        </p:nvSpPr>
        <p:spPr>
          <a:xfrm>
            <a:off x="4733230" y="4262511"/>
            <a:ext cx="772550" cy="239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427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DBCA-D213-4E5C-AEA9-4C8E5E35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2" y="159497"/>
            <a:ext cx="10515600" cy="50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CẦN LƯU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9258-B6D4-43A1-BDFD-36FB448A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3845"/>
            <a:ext cx="12192000" cy="2291387"/>
          </a:xfrm>
        </p:spPr>
        <p:txBody>
          <a:bodyPr>
            <a:no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kết hợp hay một tập các thuộc tính đơn ?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thuộc tính kết hợp nếu có thể gán tên một cách tự nhiên cho khái niệm.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Ngược lại, chọn một tập các thuộc tính đơn nếu chúng diễn tả các đặc trưng độc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A1B0D-7B2D-4139-AAA9-E6B393FA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43" y="2938390"/>
            <a:ext cx="3714846" cy="1508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7645BA-289C-4B35-8FCC-04225DFB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200" y="4681023"/>
            <a:ext cx="5286332" cy="15087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89BC5C-862D-4E14-B563-5F0280116188}"/>
              </a:ext>
            </a:extLst>
          </p:cNvPr>
          <p:cNvSpPr txBox="1"/>
          <p:nvPr/>
        </p:nvSpPr>
        <p:spPr>
          <a:xfrm>
            <a:off x="5716172" y="5401994"/>
            <a:ext cx="10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50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DBCA-D213-4E5C-AEA9-4C8E5E35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84151"/>
            <a:ext cx="10515600" cy="50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CẦN LƯU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9258-B6D4-43A1-BDFD-36FB448A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873846"/>
            <a:ext cx="11801475" cy="1535980"/>
          </a:xfrm>
        </p:spPr>
        <p:txBody>
          <a:bodyPr>
            <a:no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kết hợp hay thực thể ?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thực thể nếu khái niệm quan tâm có một số đặc trưng cần mô hình hóa ví dụ 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mối kết hợp đến các thực thể khác, có định danh phân biệt,...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3EAA13-09CD-4233-BC5B-E737E6E94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447" y="2686783"/>
            <a:ext cx="8268725" cy="31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473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DBCA-D213-4E5C-AEA9-4C8E5E35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7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CẦN LƯU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9258-B6D4-43A1-BDFD-36FB448A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766" y="873845"/>
            <a:ext cx="8725407" cy="758008"/>
          </a:xfrm>
        </p:spPr>
        <p:txBody>
          <a:bodyPr>
            <a:no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kết hợp hay thực thể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C1471-A693-479A-8EBA-CC350D4D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51" y="1602104"/>
            <a:ext cx="8990235" cy="44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4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WordArt 3"/>
          <p:cNvSpPr>
            <a:spLocks noChangeArrowheads="1" noChangeShapeType="1" noTextEdit="1"/>
          </p:cNvSpPr>
          <p:nvPr/>
        </p:nvSpPr>
        <p:spPr bwMode="gray">
          <a:xfrm>
            <a:off x="2178051" y="4419600"/>
            <a:ext cx="4494213" cy="8001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Q&amp;A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93210B-C21E-472C-9B6E-9FAD8687F9D1}" type="slidenum">
              <a:rPr lang="en-US" smtClean="0"/>
              <a:pPr eaLnBrk="1" hangingPunct="1"/>
              <a:t>69</a:t>
            </a:fld>
            <a:endParaRPr lang="en-US"/>
          </a:p>
        </p:txBody>
      </p:sp>
      <p:sp>
        <p:nvSpPr>
          <p:cNvPr id="17412" name="Date Placeholder 5"/>
          <p:cNvSpPr>
            <a:spLocks noGrp="1"/>
          </p:cNvSpPr>
          <p:nvPr>
            <p:ph type="dt" sz="quarter" idx="10"/>
          </p:nvPr>
        </p:nvSpPr>
        <p:spPr>
          <a:xfrm>
            <a:off x="5251938" y="6041364"/>
            <a:ext cx="2361452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1448D6-48A9-48DC-BD5E-7BB630DD5F05}" type="datetime1">
              <a:rPr lang="en-US" smtClean="0"/>
              <a:pPr eaLnBrk="1" hangingPunct="1"/>
              <a:t>3/28/2022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135" y="1544192"/>
            <a:ext cx="8526251" cy="4957255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THỂ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40BDB-1D3F-4F93-AF25-F2FAD4BB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10" y="2141709"/>
            <a:ext cx="1495425" cy="4667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F530B2-75B8-4063-92CB-B2B7A054C12C}"/>
              </a:ext>
            </a:extLst>
          </p:cNvPr>
          <p:cNvSpPr/>
          <p:nvPr/>
        </p:nvSpPr>
        <p:spPr>
          <a:xfrm>
            <a:off x="3256233" y="4386565"/>
            <a:ext cx="1786597" cy="65208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E3EC45-296C-4C96-90FF-FB34339AFB0A}"/>
              </a:ext>
            </a:extLst>
          </p:cNvPr>
          <p:cNvSpPr/>
          <p:nvPr/>
        </p:nvSpPr>
        <p:spPr>
          <a:xfrm>
            <a:off x="3256233" y="5489670"/>
            <a:ext cx="1786597" cy="65208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8B169B-821B-4793-8DAC-FB5C8C931D51}"/>
              </a:ext>
            </a:extLst>
          </p:cNvPr>
          <p:cNvSpPr/>
          <p:nvPr/>
        </p:nvSpPr>
        <p:spPr>
          <a:xfrm>
            <a:off x="5913735" y="4370861"/>
            <a:ext cx="1786597" cy="65208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F21808-1119-4D32-9499-22CF11504BE3}"/>
              </a:ext>
            </a:extLst>
          </p:cNvPr>
          <p:cNvSpPr/>
          <p:nvPr/>
        </p:nvSpPr>
        <p:spPr>
          <a:xfrm>
            <a:off x="5913734" y="5489670"/>
            <a:ext cx="1786597" cy="65208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0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335" y="1564660"/>
            <a:ext cx="11474840" cy="5104893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THỂ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(properties)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(characteristics)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(ER)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đối tượng cụ thể của một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loại thực thể có nhiều thể hiện thực 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lưu trữ trong cơ sở dữ liệu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SINHVIEN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(‘SV001’, ‘Nguyen Van A’, ‘1/2/1987’,’Nam’)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(‘SV002’, ‘Tran Van B’, ‘13/2/1987’, ‘Nam’)</a:t>
            </a:r>
          </a:p>
        </p:txBody>
      </p:sp>
    </p:spTree>
    <p:extLst>
      <p:ext uri="{BB962C8B-B14F-4D97-AF65-F5344CB8AC3E}">
        <p14:creationId xmlns:p14="http://schemas.microsoft.com/office/powerpoint/2010/main" val="39171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10" y="1480365"/>
            <a:ext cx="10515600" cy="4725065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THỂ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là những tính chất đặc trưng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thực thể cần lưu trữ.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Loại thực thể SINHVIEN có các thuộc tính: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sinh viên, họ tên, giới tính, ngày sinh, nơi sinh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74CF2-6385-40BE-9FCD-CAA7F0A4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115" y="4747773"/>
            <a:ext cx="2324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3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3704</Words>
  <Application>Microsoft Office PowerPoint</Application>
  <PresentationFormat>Widescreen</PresentationFormat>
  <Paragraphs>276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Calibri Light</vt:lpstr>
      <vt:lpstr>The Serif Hand Black</vt:lpstr>
      <vt:lpstr>Times New Roman</vt:lpstr>
      <vt:lpstr>Verdana</vt:lpstr>
      <vt:lpstr>Wingdings</vt:lpstr>
      <vt:lpstr>Office Theme</vt:lpstr>
      <vt:lpstr>PHÂN TÍCH THIẾT KẾ HỆ THỐNG</vt:lpstr>
      <vt:lpstr>NỘI DUNG</vt:lpstr>
      <vt:lpstr>MỤC TIÊU</vt:lpstr>
      <vt:lpstr>KHÁI NIỆM MÔ HÌNH DỮ LIỆU</vt:lpstr>
      <vt:lpstr>MÔ HÌNH THỰC THỂ KẾT HỢP</vt:lpstr>
      <vt:lpstr>MÔ HÌNH THỰC THỂ KẾT HỢP</vt:lpstr>
      <vt:lpstr>MÔ HÌNH THỰC THỂ KẾT HỢP</vt:lpstr>
      <vt:lpstr>MÔ HÌNH THỰC THỂ KẾT HỢP</vt:lpstr>
      <vt:lpstr>MÔ HÌNH THỰC THỂ KẾT HỢP</vt:lpstr>
      <vt:lpstr>MÔ HÌNH THỰC THỂ KẾT HỢP</vt:lpstr>
      <vt:lpstr>MÔ HÌNH THỰC THỂ KẾT HỢP</vt:lpstr>
      <vt:lpstr>MÔ HÌNH THỰC THỂ KẾT HỢP</vt:lpstr>
      <vt:lpstr>MÔ HÌNH THỰC THỂ KẾT HỢP</vt:lpstr>
      <vt:lpstr>MÔ HÌNH THỰC THỂ KẾT HỢP</vt:lpstr>
      <vt:lpstr>MÔ HÌNH THỰC THỂ KẾT HỢP</vt:lpstr>
      <vt:lpstr>MÔ HÌNH THỰC THỂ KẾT HỢP</vt:lpstr>
      <vt:lpstr>MÔ HÌNH THỰC THỂ KẾT HỢP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MÔ HÌNH THỰC THỂ KẾT HỢP MỞ RỘNG</vt:lpstr>
      <vt:lpstr>CÁC PHƯƠNG PHÁP PHÂN TÍCH DỮ LIỆU</vt:lpstr>
      <vt:lpstr>CÁC LUẬT CĂN BẢN</vt:lpstr>
      <vt:lpstr>CÁC LUẬT CĂN BẢN</vt:lpstr>
      <vt:lpstr>CÁC LUẬT CĂN BẢN</vt:lpstr>
      <vt:lpstr>CÁC LUẬT CĂN BẢN</vt:lpstr>
      <vt:lpstr>LUẬT CĂN BẢN TỪ TRÊN XUỐNG</vt:lpstr>
      <vt:lpstr>VÍ DỤ</vt:lpstr>
      <vt:lpstr>VÍ DỤ</vt:lpstr>
      <vt:lpstr>VÍ DỤ</vt:lpstr>
      <vt:lpstr>LUẬT CĂN BẢN TỪ DƯỚI LÊN</vt:lpstr>
      <vt:lpstr>VÍ DỤ</vt:lpstr>
      <vt:lpstr>VÍ DỤ</vt:lpstr>
      <vt:lpstr>CHIẾN LƯỢC THIẾT KẾ LƯỢC ĐỒ TOP-DOWN</vt:lpstr>
      <vt:lpstr>CHIẾN LƯỢC THIẾT KẾ LƯỢC ĐỒ TOP-DOWN</vt:lpstr>
      <vt:lpstr>CHIẾN LƯỢC THIẾT KẾ LƯỢC ĐỒ TOP-DOWN</vt:lpstr>
      <vt:lpstr>CHIẾN LƯỢC THIẾT KẾ LƯỢC ĐỒ BOTTOM-UP</vt:lpstr>
      <vt:lpstr>CHIẾN LƯỢC THIẾT KẾ LƯỢC ĐỒ BOTTOM-UP</vt:lpstr>
      <vt:lpstr>CHIẾN LƯỢC THIẾT KẾ LƯỢC ĐỒ BOTTOM-UP</vt:lpstr>
      <vt:lpstr>CHIẾN LƯỢC THIẾT KẾ LƯỢC ĐỒ BOTTOM-UP</vt:lpstr>
      <vt:lpstr>CHIẾN LƯỢC THIẾT KẾ LƯỢC ĐỒ TỪ TRONG RA NGOÀI</vt:lpstr>
      <vt:lpstr>CHIẾN LƯỢC THIẾT KẾ LƯỢC ĐỒ PHỐI HỢP</vt:lpstr>
      <vt:lpstr>CHIẾN LƯỢC THIẾT KẾ LƯỢC ĐỒ PHỐI HỢP</vt:lpstr>
      <vt:lpstr>CÁC QUY TẮC MÔ HÌNH HÓA  </vt:lpstr>
      <vt:lpstr>CÁC QUY TẮC MÔ HÌNH HÓA  </vt:lpstr>
      <vt:lpstr>CÁC QUY TẮC MÔ HÌNH HÓA  </vt:lpstr>
      <vt:lpstr>CÁC QUY TẮC MÔ HÌNH HÓA  </vt:lpstr>
      <vt:lpstr>CÁC QUY TẮC MÔ HÌNH HÓA  </vt:lpstr>
      <vt:lpstr>CÁC VẤN ĐỀ CẦN LƯU Ý</vt:lpstr>
      <vt:lpstr>CÁC VẤN ĐỀ CẦN LƯU Ý</vt:lpstr>
      <vt:lpstr>CÁC VẤN ĐỀ CẦN LƯU Ý</vt:lpstr>
      <vt:lpstr>CÁC VẤN ĐỀ CẦN LƯU Ý</vt:lpstr>
      <vt:lpstr>CÁC VẤN ĐỀ CẦN LƯU Ý</vt:lpstr>
      <vt:lpstr>CÁC VẤN ĐỀ CẦN LƯU Ý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Hồ Thị Thanh Tuyến</dc:creator>
  <cp:lastModifiedBy>Hồ Thị Thanh Tuyến</cp:lastModifiedBy>
  <cp:revision>3</cp:revision>
  <dcterms:created xsi:type="dcterms:W3CDTF">2022-03-28T00:55:32Z</dcterms:created>
  <dcterms:modified xsi:type="dcterms:W3CDTF">2022-03-28T04:32:49Z</dcterms:modified>
</cp:coreProperties>
</file>