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69" r:id="rId2"/>
    <p:sldId id="445" r:id="rId3"/>
    <p:sldId id="422" r:id="rId4"/>
    <p:sldId id="516" r:id="rId5"/>
    <p:sldId id="519" r:id="rId6"/>
    <p:sldId id="517" r:id="rId7"/>
    <p:sldId id="518"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01" r:id="rId21"/>
    <p:sldId id="532" r:id="rId22"/>
    <p:sldId id="533" r:id="rId23"/>
    <p:sldId id="535" r:id="rId24"/>
    <p:sldId id="536" r:id="rId25"/>
    <p:sldId id="537" r:id="rId26"/>
    <p:sldId id="538" r:id="rId27"/>
    <p:sldId id="539" r:id="rId28"/>
    <p:sldId id="540" r:id="rId29"/>
    <p:sldId id="511" r:id="rId30"/>
    <p:sldId id="485" r:id="rId31"/>
    <p:sldId id="495" r:id="rId32"/>
    <p:sldId id="541" r:id="rId33"/>
    <p:sldId id="496" r:id="rId34"/>
    <p:sldId id="497" r:id="rId35"/>
    <p:sldId id="498" r:id="rId36"/>
    <p:sldId id="499" r:id="rId37"/>
    <p:sldId id="491" r:id="rId38"/>
    <p:sldId id="486" r:id="rId39"/>
    <p:sldId id="492" r:id="rId40"/>
    <p:sldId id="488" r:id="rId41"/>
    <p:sldId id="493" r:id="rId42"/>
    <p:sldId id="494" r:id="rId43"/>
    <p:sldId id="543" r:id="rId44"/>
    <p:sldId id="544" r:id="rId45"/>
    <p:sldId id="545" r:id="rId46"/>
    <p:sldId id="546" r:id="rId47"/>
    <p:sldId id="547" r:id="rId48"/>
    <p:sldId id="548" r:id="rId49"/>
    <p:sldId id="549" r:id="rId50"/>
    <p:sldId id="550" r:id="rId51"/>
    <p:sldId id="551" r:id="rId52"/>
    <p:sldId id="552" r:id="rId53"/>
    <p:sldId id="554" r:id="rId54"/>
    <p:sldId id="555" r:id="rId55"/>
    <p:sldId id="557" r:id="rId56"/>
    <p:sldId id="556" r:id="rId57"/>
    <p:sldId id="512" r:id="rId58"/>
    <p:sldId id="42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00D09-5F33-4949-88E7-6FD8C5E895B4}"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76F55-691A-42BD-882C-ED04A0DFB2E8}" type="slidenum">
              <a:rPr lang="en-US" smtClean="0"/>
              <a:t>‹#›</a:t>
            </a:fld>
            <a:endParaRPr lang="en-US"/>
          </a:p>
        </p:txBody>
      </p:sp>
    </p:spTree>
    <p:extLst>
      <p:ext uri="{BB962C8B-B14F-4D97-AF65-F5344CB8AC3E}">
        <p14:creationId xmlns:p14="http://schemas.microsoft.com/office/powerpoint/2010/main" val="74661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5373F-DBC2-C84C-856B-6C780F63FA5B}" type="slidenum">
              <a:rPr lang="en-US" smtClean="0"/>
              <a:t>19</a:t>
            </a:fld>
            <a:endParaRPr lang="en-US"/>
          </a:p>
        </p:txBody>
      </p:sp>
    </p:spTree>
    <p:extLst>
      <p:ext uri="{BB962C8B-B14F-4D97-AF65-F5344CB8AC3E}">
        <p14:creationId xmlns:p14="http://schemas.microsoft.com/office/powerpoint/2010/main" val="283712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2283-5525-4F58-A5EA-D8D88BFF4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FF1455-1B1A-405B-8BC8-FB40E72683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9264B-D1F5-4C84-9A25-4746E28816A4}"/>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8797A2E2-2371-4C9B-A4C5-B3A6641CB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752E3-C742-47C6-B0C3-196945261983}"/>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169464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C766-8875-44C6-9FD1-A6BF41D1A2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EAE0A-DAA6-48A8-A706-3A0AE821F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67AD7-6BED-41F2-93CE-E52EE994C9F4}"/>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710C6B54-ABAE-4541-AC0C-6108FA530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8350A-88A3-4B9F-B501-8660B617AEC0}"/>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227859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74AF4-F260-4057-8517-124CFCB66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30D41C-EAFE-45E5-8D59-2521063840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C12B7-FF6D-417B-8ED8-96314BC6964F}"/>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78B4E6CF-DD74-4287-A8B9-03A96552A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4CD7B-E400-4A24-B52C-00DFC867AF74}"/>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428306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A061-FB43-4C5B-A303-F8CDCAB00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12AE6-D5EE-4312-A7A5-3F4E82084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F0080-D528-45C8-A1ED-520096C897C9}"/>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17D3B90C-6A0B-4FFA-9A74-D105AC8AE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74115-09DD-4DF4-9AF0-F830CB2AE3E9}"/>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54702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90D7-E6B0-4CBD-96C6-EE207D4C5C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47C84D-34B9-4AEC-A523-D1CCAB19C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0BC85-D868-4831-AB8D-D14C6E1F3518}"/>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53E97E04-CA2B-4019-A476-793E37048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8DEAF-D96C-474B-BE70-EE71550DE7E7}"/>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392526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06DD-1865-4B90-AA33-ED2138B34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8F012-9A88-40AB-905A-D933F7440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97902-7435-4ECB-B4F8-1B390A648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45421D-64F6-4A7E-B7FF-AC3506F4C161}"/>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6" name="Footer Placeholder 5">
            <a:extLst>
              <a:ext uri="{FF2B5EF4-FFF2-40B4-BE49-F238E27FC236}">
                <a16:creationId xmlns:a16="http://schemas.microsoft.com/office/drawing/2014/main" id="{BDD7C2EC-EF6E-4884-9B08-57472CE43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4FB68-924F-48A9-BCC8-269A7E62BD81}"/>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253410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011B-3DFB-4EF0-9A63-8FFB4509D9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EB0516-08EF-4085-8B32-9E4902E7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D02EC0-9543-4109-A26D-8394CE223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ECB6FC-44B1-4A26-B335-5C408E79F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497D71-A4F1-480A-975D-408F5226BB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B8C09A-D41D-46F6-A955-CA61D87B5878}"/>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8" name="Footer Placeholder 7">
            <a:extLst>
              <a:ext uri="{FF2B5EF4-FFF2-40B4-BE49-F238E27FC236}">
                <a16:creationId xmlns:a16="http://schemas.microsoft.com/office/drawing/2014/main" id="{13AE19F5-6010-429F-A78F-DBFCD449FD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317FC-7868-4D82-96BA-81B98D35D46A}"/>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343209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4B38-A016-4E4C-AFBA-2C7CA807A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C00C6-4315-4876-B967-6CC8CDBB405E}"/>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4" name="Footer Placeholder 3">
            <a:extLst>
              <a:ext uri="{FF2B5EF4-FFF2-40B4-BE49-F238E27FC236}">
                <a16:creationId xmlns:a16="http://schemas.microsoft.com/office/drawing/2014/main" id="{CF576F00-E3B9-46EE-91C9-1D78DCA581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137347-57EA-4BD7-9F08-93648239E14B}"/>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80027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C1916-9B44-45D5-8620-566FA70CB66B}"/>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3" name="Footer Placeholder 2">
            <a:extLst>
              <a:ext uri="{FF2B5EF4-FFF2-40B4-BE49-F238E27FC236}">
                <a16:creationId xmlns:a16="http://schemas.microsoft.com/office/drawing/2014/main" id="{6E077DF0-FBD6-483C-B38F-4E16198385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79D37-95CF-4431-AAE3-8052E45E612C}"/>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261728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560-98FE-45D9-BEC1-C3D5D69FF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EFDFB0-8248-48F3-BE9E-4EE5DD0FB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3C8AA-F294-4FD2-A249-E620F3146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A05D6-972D-44A4-BE8A-1B154D74A7E0}"/>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6" name="Footer Placeholder 5">
            <a:extLst>
              <a:ext uri="{FF2B5EF4-FFF2-40B4-BE49-F238E27FC236}">
                <a16:creationId xmlns:a16="http://schemas.microsoft.com/office/drawing/2014/main" id="{0FA5A1C8-6FBE-4526-9724-AB5D23391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DE24-6345-4A4F-882B-8AD76F39F701}"/>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402159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4385-3729-4B3B-A20A-BF5972FEB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B74306-709C-4690-8008-7D25ED1C2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1D10C8-C255-4028-92CA-94C6907B5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6F709-C4B1-491C-BD17-7FED4440B0FF}"/>
              </a:ext>
            </a:extLst>
          </p:cNvPr>
          <p:cNvSpPr>
            <a:spLocks noGrp="1"/>
          </p:cNvSpPr>
          <p:nvPr>
            <p:ph type="dt" sz="half" idx="10"/>
          </p:nvPr>
        </p:nvSpPr>
        <p:spPr/>
        <p:txBody>
          <a:bodyPr/>
          <a:lstStyle/>
          <a:p>
            <a:fld id="{1061A632-CD29-488F-9F4E-7736ED65F29E}" type="datetimeFigureOut">
              <a:rPr lang="en-US" smtClean="0"/>
              <a:t>2/21/2022</a:t>
            </a:fld>
            <a:endParaRPr lang="en-US"/>
          </a:p>
        </p:txBody>
      </p:sp>
      <p:sp>
        <p:nvSpPr>
          <p:cNvPr id="6" name="Footer Placeholder 5">
            <a:extLst>
              <a:ext uri="{FF2B5EF4-FFF2-40B4-BE49-F238E27FC236}">
                <a16:creationId xmlns:a16="http://schemas.microsoft.com/office/drawing/2014/main" id="{E13C0258-2626-419B-9B50-C38F07621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321E3-ABFB-41E3-99BD-503A1783F303}"/>
              </a:ext>
            </a:extLst>
          </p:cNvPr>
          <p:cNvSpPr>
            <a:spLocks noGrp="1"/>
          </p:cNvSpPr>
          <p:nvPr>
            <p:ph type="sldNum" sz="quarter" idx="12"/>
          </p:nvPr>
        </p:nvSpPr>
        <p:spPr/>
        <p:txBody>
          <a:bodyPr/>
          <a:lstStyle/>
          <a:p>
            <a:fld id="{A746F0D4-0149-48A0-A9C7-2FDEAE4A5F2F}" type="slidenum">
              <a:rPr lang="en-US" smtClean="0"/>
              <a:t>‹#›</a:t>
            </a:fld>
            <a:endParaRPr lang="en-US"/>
          </a:p>
        </p:txBody>
      </p:sp>
    </p:spTree>
    <p:extLst>
      <p:ext uri="{BB962C8B-B14F-4D97-AF65-F5344CB8AC3E}">
        <p14:creationId xmlns:p14="http://schemas.microsoft.com/office/powerpoint/2010/main" val="351069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92A09-EC3E-40A8-B13C-1C58E25C0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7347AD-D96D-4177-8F25-9909330DA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3285F-191A-4350-9BDE-10EE2BA23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1A632-CD29-488F-9F4E-7736ED65F29E}" type="datetimeFigureOut">
              <a:rPr lang="en-US" smtClean="0"/>
              <a:t>2/21/2022</a:t>
            </a:fld>
            <a:endParaRPr lang="en-US"/>
          </a:p>
        </p:txBody>
      </p:sp>
      <p:sp>
        <p:nvSpPr>
          <p:cNvPr id="5" name="Footer Placeholder 4">
            <a:extLst>
              <a:ext uri="{FF2B5EF4-FFF2-40B4-BE49-F238E27FC236}">
                <a16:creationId xmlns:a16="http://schemas.microsoft.com/office/drawing/2014/main" id="{F606DFB8-A903-4DF8-938B-F82D5FC08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4F9913-1CAD-405B-9654-F2F68EC42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6F0D4-0149-48A0-A9C7-2FDEAE4A5F2F}" type="slidenum">
              <a:rPr lang="en-US" smtClean="0"/>
              <a:t>‹#›</a:t>
            </a:fld>
            <a:endParaRPr lang="en-US"/>
          </a:p>
        </p:txBody>
      </p:sp>
    </p:spTree>
    <p:extLst>
      <p:ext uri="{BB962C8B-B14F-4D97-AF65-F5344CB8AC3E}">
        <p14:creationId xmlns:p14="http://schemas.microsoft.com/office/powerpoint/2010/main" val="309060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topdev.vn/blog/28-cong-cu-uml-tot-nhat/"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828" y="1839445"/>
            <a:ext cx="7948246" cy="707886"/>
          </a:xfrm>
        </p:spPr>
        <p:txBody>
          <a:bodyPr/>
          <a:lstStyle/>
          <a:p>
            <a:pPr algn="ctr"/>
            <a:r>
              <a:rPr lang="en-US" sz="3600" dirty="0">
                <a:latin typeface="Times New Roman" panose="02020603050405020304" pitchFamily="18" charset="0"/>
                <a:cs typeface="Times New Roman" panose="02020603050405020304" pitchFamily="18" charset="0"/>
              </a:rPr>
              <a:t>PHÂN TÍCH THIẾT KẾ HỆ THỐNG</a:t>
            </a:r>
          </a:p>
        </p:txBody>
      </p:sp>
      <p:sp>
        <p:nvSpPr>
          <p:cNvPr id="3" name="TextBox 2">
            <a:extLst>
              <a:ext uri="{FF2B5EF4-FFF2-40B4-BE49-F238E27FC236}">
                <a16:creationId xmlns:a16="http://schemas.microsoft.com/office/drawing/2014/main" id="{83111D47-B77E-4990-B3C1-3C42144F02BE}"/>
              </a:ext>
            </a:extLst>
          </p:cNvPr>
          <p:cNvSpPr txBox="1"/>
          <p:nvPr/>
        </p:nvSpPr>
        <p:spPr>
          <a:xfrm>
            <a:off x="1861627" y="6058038"/>
            <a:ext cx="4825219"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Giảng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Thanh </a:t>
            </a:r>
            <a:r>
              <a:rPr lang="en-US" sz="2400" dirty="0" err="1">
                <a:latin typeface="Times New Roman" panose="02020603050405020304" pitchFamily="18" charset="0"/>
                <a:cs typeface="Times New Roman" panose="02020603050405020304" pitchFamily="18" charset="0"/>
              </a:rPr>
              <a:t>Tuyến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B6DEF0-3220-48D5-B6D6-050249F30F76}"/>
              </a:ext>
            </a:extLst>
          </p:cNvPr>
          <p:cNvSpPr txBox="1"/>
          <p:nvPr/>
        </p:nvSpPr>
        <p:spPr>
          <a:xfrm>
            <a:off x="1903829" y="2916591"/>
            <a:ext cx="8271803"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1. TỔNG QUAN VỀ PHÁT TRIỂN HỆ THỐNG (PM)</a:t>
            </a:r>
          </a:p>
        </p:txBody>
      </p:sp>
    </p:spTree>
    <p:extLst>
      <p:ext uri="{BB962C8B-B14F-4D97-AF65-F5344CB8AC3E}">
        <p14:creationId xmlns:p14="http://schemas.microsoft.com/office/powerpoint/2010/main" val="23612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684052" y="1690688"/>
            <a:ext cx="8683230" cy="4943832"/>
          </a:xfrm>
        </p:spPr>
        <p:txBody>
          <a:bodyPr>
            <a:noAutofit/>
          </a:bodyPr>
          <a:lstStyle/>
          <a:p>
            <a:pPr marL="0" indent="0">
              <a:buNone/>
            </a:pPr>
            <a:r>
              <a:rPr lang="en-US" b="1" i="1" dirty="0" err="1">
                <a:solidFill>
                  <a:schemeClr val="accent2">
                    <a:lumMod val="75000"/>
                  </a:schemeClr>
                </a:solidFill>
                <a:latin typeface="Times New Roman" panose="02020603050405020304" pitchFamily="18" charset="0"/>
                <a:cs typeface="Times New Roman" panose="02020603050405020304" pitchFamily="18" charset="0"/>
              </a:rPr>
              <a:t>Các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mức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độ</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nhận</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thức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về</a:t>
            </a:r>
            <a:r>
              <a:rPr lang="en-US" b="1" i="1" dirty="0">
                <a:solidFill>
                  <a:schemeClr val="accent2">
                    <a:lumMod val="75000"/>
                  </a:schemeClr>
                </a:solidFill>
                <a:latin typeface="Times New Roman" panose="02020603050405020304" pitchFamily="18" charset="0"/>
                <a:cs typeface="Times New Roman" panose="02020603050405020304" pitchFamily="18" charset="0"/>
              </a:rPr>
              <a:t> HTTT</a:t>
            </a:r>
          </a:p>
          <a:p>
            <a:pPr marL="0" indent="0">
              <a:buNone/>
            </a:pPr>
            <a:r>
              <a:rPr lang="vi-VN"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Mức vật lý</a:t>
            </a:r>
            <a:r>
              <a:rPr lang="vi-VN"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Biểu diễn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HTTT trong một môi trường cụ thể</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Gắn liền với thiết bị phần cứng, phần mềm, …, kỹ thuật và phương tiện vật </a:t>
            </a:r>
            <a:r>
              <a:rPr lang="en-US" dirty="0" err="1">
                <a:latin typeface="Times New Roman" panose="02020603050405020304" pitchFamily="18" charset="0"/>
                <a:cs typeface="Times New Roman" panose="02020603050405020304" pitchFamily="18" charset="0"/>
              </a:rPr>
              <a:t>lý</a:t>
            </a:r>
            <a:endParaRPr lang="vi-VN"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k</a:t>
            </a:r>
            <a:r>
              <a:rPr lang="vi-VN" i="1" dirty="0">
                <a:latin typeface="Times New Roman" panose="02020603050405020304" pitchFamily="18" charset="0"/>
                <a:cs typeface="Times New Roman" panose="02020603050405020304" pitchFamily="18" charset="0"/>
              </a:rPr>
              <a:t>iến trúc client-server</a:t>
            </a:r>
            <a:r>
              <a:rPr lang="en-US" i="1" dirty="0">
                <a:latin typeface="Times New Roman" panose="02020603050405020304" pitchFamily="18" charset="0"/>
                <a:cs typeface="Times New Roman" panose="02020603050405020304" pitchFamily="18" charset="0"/>
              </a:rPr>
              <a:t>, k</a:t>
            </a:r>
            <a:r>
              <a:rPr lang="vi-VN" i="1" dirty="0">
                <a:latin typeface="Times New Roman" panose="02020603050405020304" pitchFamily="18" charset="0"/>
                <a:cs typeface="Times New Roman" panose="02020603050405020304" pitchFamily="18" charset="0"/>
              </a:rPr>
              <a:t>iến trúc phân tán</a:t>
            </a:r>
            <a:r>
              <a:rPr lang="en-US" i="1" dirty="0">
                <a:latin typeface="Times New Roman" panose="02020603050405020304" pitchFamily="18" charset="0"/>
                <a:cs typeface="Times New Roman" panose="02020603050405020304" pitchFamily="18" charset="0"/>
              </a:rPr>
              <a:t>, k</a:t>
            </a:r>
            <a:r>
              <a:rPr lang="vi-VN" i="1" dirty="0">
                <a:latin typeface="Times New Roman" panose="02020603050405020304" pitchFamily="18" charset="0"/>
                <a:cs typeface="Times New Roman" panose="02020603050405020304" pitchFamily="18" charset="0"/>
              </a:rPr>
              <a:t>iến trúc tổng hợp (lai)…</a:t>
            </a:r>
          </a:p>
          <a:p>
            <a:pPr marL="0" indent="0">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Câu hỏi chính là “như thế nào?”</a:t>
            </a:r>
          </a:p>
          <a:p>
            <a:pPr marL="0" indent="0">
              <a:buNone/>
            </a:pP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Ngôn ngữ thể hiện mức vật lý là ngôn ngữ tin học.</a:t>
            </a:r>
          </a:p>
        </p:txBody>
      </p:sp>
    </p:spTree>
    <p:extLst>
      <p:ext uri="{BB962C8B-B14F-4D97-AF65-F5344CB8AC3E}">
        <p14:creationId xmlns:p14="http://schemas.microsoft.com/office/powerpoint/2010/main" val="51303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502264" y="1391706"/>
            <a:ext cx="5324210" cy="1230248"/>
          </a:xfrm>
        </p:spPr>
        <p:txBody>
          <a:bodyPr>
            <a:noAutofit/>
          </a:bodyPr>
          <a:lstStyle/>
          <a:p>
            <a:pPr marL="0" indent="0">
              <a:buNone/>
            </a:pPr>
            <a:r>
              <a:rPr lang="en-US" b="1" i="1" dirty="0" err="1">
                <a:solidFill>
                  <a:schemeClr val="accent2">
                    <a:lumMod val="75000"/>
                  </a:schemeClr>
                </a:solidFill>
                <a:latin typeface="Times New Roman" panose="02020603050405020304" pitchFamily="18" charset="0"/>
                <a:cs typeface="Times New Roman" panose="02020603050405020304" pitchFamily="18" charset="0"/>
              </a:rPr>
              <a:t>Các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mức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độ</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nhận</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thức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về</a:t>
            </a:r>
            <a:r>
              <a:rPr lang="en-US" b="1" i="1" dirty="0">
                <a:solidFill>
                  <a:schemeClr val="accent2">
                    <a:lumMod val="75000"/>
                  </a:schemeClr>
                </a:solidFill>
                <a:latin typeface="Times New Roman" panose="02020603050405020304" pitchFamily="18" charset="0"/>
                <a:cs typeface="Times New Roman" panose="02020603050405020304" pitchFamily="18" charset="0"/>
              </a:rPr>
              <a:t> HTTT</a:t>
            </a:r>
          </a:p>
          <a:p>
            <a:pPr marL="0" indent="0">
              <a:buNone/>
            </a:pPr>
            <a:r>
              <a:rPr lang="vi-VN"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endParaRPr lang="en-US" b="1"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633DC56-2D0E-4095-A380-DD6FB9C65ED5}"/>
              </a:ext>
            </a:extLst>
          </p:cNvPr>
          <p:cNvGrpSpPr/>
          <p:nvPr/>
        </p:nvGrpSpPr>
        <p:grpSpPr>
          <a:xfrm>
            <a:off x="2096271" y="3069552"/>
            <a:ext cx="5840985" cy="2861073"/>
            <a:chOff x="2096271" y="3069552"/>
            <a:chExt cx="5840985" cy="2861073"/>
          </a:xfrm>
        </p:grpSpPr>
        <p:cxnSp>
          <p:nvCxnSpPr>
            <p:cNvPr id="13" name="Straight Connector 12">
              <a:extLst>
                <a:ext uri="{FF2B5EF4-FFF2-40B4-BE49-F238E27FC236}">
                  <a16:creationId xmlns:a16="http://schemas.microsoft.com/office/drawing/2014/main" id="{5B9361DE-76C2-4553-BEEA-97D81F081767}"/>
                </a:ext>
              </a:extLst>
            </p:cNvPr>
            <p:cNvCxnSpPr>
              <a:cxnSpLocks/>
            </p:cNvCxnSpPr>
            <p:nvPr/>
          </p:nvCxnSpPr>
          <p:spPr>
            <a:xfrm>
              <a:off x="3598523" y="5388819"/>
              <a:ext cx="433873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9CCD34-D01D-4609-968B-2583E1A459F5}"/>
                </a:ext>
              </a:extLst>
            </p:cNvPr>
            <p:cNvCxnSpPr>
              <a:cxnSpLocks/>
            </p:cNvCxnSpPr>
            <p:nvPr/>
          </p:nvCxnSpPr>
          <p:spPr>
            <a:xfrm>
              <a:off x="3586067" y="4528389"/>
              <a:ext cx="433873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926F0D-9EDA-44C9-A2B0-8F83BDDE1C72}"/>
                </a:ext>
              </a:extLst>
            </p:cNvPr>
            <p:cNvCxnSpPr>
              <a:cxnSpLocks/>
            </p:cNvCxnSpPr>
            <p:nvPr/>
          </p:nvCxnSpPr>
          <p:spPr>
            <a:xfrm>
              <a:off x="3586068" y="3684432"/>
              <a:ext cx="433873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54923A-0089-4CA7-A6D0-1E1C2B386BE1}"/>
                </a:ext>
              </a:extLst>
            </p:cNvPr>
            <p:cNvCxnSpPr>
              <a:cxnSpLocks/>
            </p:cNvCxnSpPr>
            <p:nvPr/>
          </p:nvCxnSpPr>
          <p:spPr>
            <a:xfrm>
              <a:off x="3586066" y="3208332"/>
              <a:ext cx="12456" cy="261454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B7BB5F0-935E-4021-A4DD-ED47482299D7}"/>
                </a:ext>
              </a:extLst>
            </p:cNvPr>
            <p:cNvSpPr txBox="1"/>
            <p:nvPr/>
          </p:nvSpPr>
          <p:spPr>
            <a:xfrm>
              <a:off x="2464065" y="5388819"/>
              <a:ext cx="796215" cy="369332"/>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Vật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70A2DBC-4B2F-46FB-9205-C93A01650E9C}"/>
                </a:ext>
              </a:extLst>
            </p:cNvPr>
            <p:cNvSpPr txBox="1"/>
            <p:nvPr/>
          </p:nvSpPr>
          <p:spPr>
            <a:xfrm>
              <a:off x="2214106" y="4768519"/>
              <a:ext cx="1032578" cy="369332"/>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Tổ</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chức</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AA37100-79E6-40DB-8811-632113CF360A}"/>
                </a:ext>
              </a:extLst>
            </p:cNvPr>
            <p:cNvSpPr txBox="1"/>
            <p:nvPr/>
          </p:nvSpPr>
          <p:spPr>
            <a:xfrm>
              <a:off x="2096271" y="3948315"/>
              <a:ext cx="1270520" cy="369332"/>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Quan </a:t>
              </a:r>
              <a:r>
                <a:rPr lang="en-US" b="1" dirty="0" err="1">
                  <a:solidFill>
                    <a:srgbClr val="0070C0"/>
                  </a:solidFill>
                  <a:latin typeface="Times New Roman" panose="02020603050405020304" pitchFamily="18" charset="0"/>
                  <a:cs typeface="Times New Roman" panose="02020603050405020304" pitchFamily="18" charset="0"/>
                </a:rPr>
                <a:t>niệm</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5B64A62-D833-4D13-85E2-AF2E73452940}"/>
                </a:ext>
              </a:extLst>
            </p:cNvPr>
            <p:cNvSpPr txBox="1"/>
            <p:nvPr/>
          </p:nvSpPr>
          <p:spPr>
            <a:xfrm>
              <a:off x="4196869" y="3069552"/>
              <a:ext cx="1062124"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Yêu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cầu</a:t>
              </a:r>
              <a:endParaRPr lang="en-US"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7D23C61E-AAE3-4B57-A66E-1E9921A8883F}"/>
                </a:ext>
              </a:extLst>
            </p:cNvPr>
            <p:cNvSpPr txBox="1"/>
            <p:nvPr/>
          </p:nvSpPr>
          <p:spPr>
            <a:xfrm>
              <a:off x="4184787" y="3945518"/>
              <a:ext cx="2690284"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AE839C8-BC07-4FE7-8FDA-A621BCD09352}"/>
                </a:ext>
              </a:extLst>
            </p:cNvPr>
            <p:cNvSpPr txBox="1"/>
            <p:nvPr/>
          </p:nvSpPr>
          <p:spPr>
            <a:xfrm>
              <a:off x="4184787" y="4789474"/>
              <a:ext cx="2690284"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mức</a:t>
              </a:r>
              <a:r>
                <a:rPr lang="en-US" b="1" dirty="0">
                  <a:latin typeface="Times New Roman" panose="02020603050405020304" pitchFamily="18" charset="0"/>
                  <a:cs typeface="Times New Roman" panose="02020603050405020304" pitchFamily="18" charset="0"/>
                </a:rPr>
                <a:t> logic</a:t>
              </a:r>
            </a:p>
          </p:txBody>
        </p:sp>
        <p:sp>
          <p:nvSpPr>
            <p:cNvPr id="43" name="TextBox 42">
              <a:extLst>
                <a:ext uri="{FF2B5EF4-FFF2-40B4-BE49-F238E27FC236}">
                  <a16:creationId xmlns:a16="http://schemas.microsoft.com/office/drawing/2014/main" id="{22DD7DC2-4FC3-4AB9-87E8-400C0DA935FD}"/>
                </a:ext>
              </a:extLst>
            </p:cNvPr>
            <p:cNvSpPr txBox="1"/>
            <p:nvPr/>
          </p:nvSpPr>
          <p:spPr>
            <a:xfrm>
              <a:off x="4184787" y="5561293"/>
              <a:ext cx="2690284"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endParaRPr lang="en-US" b="1" dirty="0">
                <a:latin typeface="Times New Roman" panose="02020603050405020304" pitchFamily="18" charset="0"/>
                <a:cs typeface="Times New Roman" panose="02020603050405020304" pitchFamily="18" charset="0"/>
              </a:endParaRPr>
            </a:p>
          </p:txBody>
        </p:sp>
        <p:sp>
          <p:nvSpPr>
            <p:cNvPr id="44" name="Arrow: Down 43">
              <a:extLst>
                <a:ext uri="{FF2B5EF4-FFF2-40B4-BE49-F238E27FC236}">
                  <a16:creationId xmlns:a16="http://schemas.microsoft.com/office/drawing/2014/main" id="{D2C1EA6D-E0D9-48F4-AB4F-2643C0D7509E}"/>
                </a:ext>
              </a:extLst>
            </p:cNvPr>
            <p:cNvSpPr/>
            <p:nvPr/>
          </p:nvSpPr>
          <p:spPr>
            <a:xfrm>
              <a:off x="4659086" y="3454419"/>
              <a:ext cx="223934" cy="519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ECA3B184-63D0-456E-86C6-0B18A2F790DB}"/>
                </a:ext>
              </a:extLst>
            </p:cNvPr>
            <p:cNvSpPr/>
            <p:nvPr/>
          </p:nvSpPr>
          <p:spPr>
            <a:xfrm>
              <a:off x="4659086" y="4316311"/>
              <a:ext cx="223934" cy="519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7C97DF1D-F85D-4C39-9508-BD42664B7E55}"/>
                </a:ext>
              </a:extLst>
            </p:cNvPr>
            <p:cNvSpPr/>
            <p:nvPr/>
          </p:nvSpPr>
          <p:spPr>
            <a:xfrm>
              <a:off x="4659086" y="5112723"/>
              <a:ext cx="223934" cy="519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537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769777" y="1793259"/>
            <a:ext cx="8515279" cy="4962493"/>
          </a:xfrm>
        </p:spPr>
        <p:txBody>
          <a:bodyPr>
            <a:noAutofit/>
          </a:bodyPr>
          <a:lstStyle/>
          <a:p>
            <a:pPr marL="0" indent="0">
              <a:buNone/>
            </a:pPr>
            <a:r>
              <a:rPr lang="en-US" b="1" i="1" dirty="0" err="1">
                <a:solidFill>
                  <a:schemeClr val="accent2">
                    <a:lumMod val="75000"/>
                  </a:schemeClr>
                </a:solidFill>
                <a:latin typeface="Times New Roman" panose="02020603050405020304" pitchFamily="18" charset="0"/>
                <a:cs typeface="Times New Roman" panose="02020603050405020304" pitchFamily="18" charset="0"/>
              </a:rPr>
              <a:t>Các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bước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phát</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triển</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hệ</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thống</a:t>
            </a:r>
            <a:endParaRPr lang="en-US" b="1" i="1"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Lập kế hoạch</a:t>
            </a:r>
          </a:p>
          <a:p>
            <a:pPr marL="0" indent="0">
              <a:buNone/>
            </a:pPr>
            <a:r>
              <a:rPr lang="vi-VN"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2: </a:t>
            </a:r>
            <a:r>
              <a:rPr lang="vi-VN" dirty="0">
                <a:latin typeface="Times New Roman" panose="02020603050405020304" pitchFamily="18" charset="0"/>
                <a:cs typeface="Times New Roman" panose="02020603050405020304" pitchFamily="18" charset="0"/>
              </a:rPr>
              <a:t>Nghiên cứu khả thi, khảo sát hiện trạng </a:t>
            </a:r>
          </a:p>
          <a:p>
            <a:pPr marL="0" indent="0">
              <a:buNone/>
            </a:pPr>
            <a:r>
              <a:rPr lang="vi-VN"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Hợp đồng trách 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endParaRPr lang="vi-VN"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4:</a:t>
            </a:r>
            <a:r>
              <a:rPr lang="vi-VN" dirty="0">
                <a:latin typeface="Times New Roman" panose="02020603050405020304" pitchFamily="18" charset="0"/>
                <a:cs typeface="Times New Roman" panose="02020603050405020304" pitchFamily="18" charset="0"/>
              </a:rPr>
              <a:t> Phân tích, thiết kế</a:t>
            </a:r>
          </a:p>
          <a:p>
            <a:pPr marL="0" indent="0">
              <a:buNone/>
            </a:pPr>
            <a:r>
              <a:rPr lang="vi-VN"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5:</a:t>
            </a:r>
            <a:r>
              <a:rPr lang="vi-VN" dirty="0">
                <a:latin typeface="Times New Roman" panose="02020603050405020304" pitchFamily="18" charset="0"/>
                <a:cs typeface="Times New Roman" panose="02020603050405020304" pitchFamily="18" charset="0"/>
              </a:rPr>
              <a:t> Lập trình</a:t>
            </a:r>
          </a:p>
          <a:p>
            <a:pPr marL="0" indent="0">
              <a:buNone/>
            </a:pPr>
            <a:r>
              <a:rPr lang="vi-VN"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6:</a:t>
            </a:r>
            <a:r>
              <a:rPr lang="vi-VN" dirty="0">
                <a:latin typeface="Times New Roman" panose="02020603050405020304" pitchFamily="18" charset="0"/>
                <a:cs typeface="Times New Roman" panose="02020603050405020304" pitchFamily="18" charset="0"/>
              </a:rPr>
              <a:t> Thử nghiệm</a:t>
            </a:r>
          </a:p>
          <a:p>
            <a:pPr marL="0" indent="0">
              <a:buNone/>
            </a:pPr>
            <a:r>
              <a:rPr lang="vi-VN"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7:</a:t>
            </a:r>
            <a:r>
              <a:rPr lang="vi-VN" dirty="0">
                <a:latin typeface="Times New Roman" panose="02020603050405020304" pitchFamily="18" charset="0"/>
                <a:cs typeface="Times New Roman" panose="02020603050405020304" pitchFamily="18" charset="0"/>
              </a:rPr>
              <a:t> Triển khai</a:t>
            </a:r>
          </a:p>
          <a:p>
            <a:pPr marL="0" indent="0">
              <a:buNone/>
            </a:pPr>
            <a:r>
              <a:rPr lang="vi-VN"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8: </a:t>
            </a:r>
            <a:r>
              <a:rPr lang="vi-VN" dirty="0">
                <a:latin typeface="Times New Roman" panose="02020603050405020304" pitchFamily="18" charset="0"/>
                <a:cs typeface="Times New Roman" panose="02020603050405020304" pitchFamily="18" charset="0"/>
              </a:rPr>
              <a:t>Bảo trì</a:t>
            </a:r>
          </a:p>
        </p:txBody>
      </p:sp>
    </p:spTree>
    <p:extLst>
      <p:ext uri="{BB962C8B-B14F-4D97-AF65-F5344CB8AC3E}">
        <p14:creationId xmlns:p14="http://schemas.microsoft.com/office/powerpoint/2010/main" val="113234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207803" y="1862348"/>
            <a:ext cx="8683231" cy="4066755"/>
          </a:xfrm>
        </p:spPr>
        <p:txBody>
          <a:bodyPr>
            <a:noAutofit/>
          </a:bodyPr>
          <a:lstStyle/>
          <a:p>
            <a:pPr marL="0" indent="0">
              <a:buNone/>
            </a:pPr>
            <a:r>
              <a:rPr lang="en-US" b="1" i="1" dirty="0" err="1">
                <a:solidFill>
                  <a:srgbClr val="0070C0"/>
                </a:solidFill>
                <a:latin typeface="Times New Roman" panose="02020603050405020304" pitchFamily="18" charset="0"/>
                <a:cs typeface="Times New Roman" panose="02020603050405020304" pitchFamily="18" charset="0"/>
              </a:rPr>
              <a:t>Phân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thiết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kế</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hệ</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thống</a:t>
            </a:r>
            <a:r>
              <a:rPr lang="en-US" b="1" i="1" dirty="0">
                <a:solidFill>
                  <a:srgbClr val="0070C0"/>
                </a:solidFill>
                <a:latin typeface="Times New Roman" panose="02020603050405020304" pitchFamily="18" charset="0"/>
                <a:cs typeface="Times New Roman" panose="02020603050405020304" pitchFamily="18" charset="0"/>
              </a:rPr>
              <a:t>: </a:t>
            </a:r>
          </a:p>
          <a:p>
            <a:pPr marL="0" indent="0">
              <a:buNone/>
            </a:pP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tổ</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a:t>
            </a:r>
            <a:r>
              <a:rPr lang="en-US" dirty="0">
                <a:solidFill>
                  <a:schemeClr val="tx1"/>
                </a:solidFill>
                <a:latin typeface="Times New Roman" panose="02020603050405020304" pitchFamily="18" charset="0"/>
                <a:cs typeface="Times New Roman" panose="02020603050405020304" pitchFamily="18" charset="0"/>
              </a:rPr>
              <a:t>.</a:t>
            </a:r>
          </a:p>
          <a:p>
            <a:pPr marL="0" indent="0">
              <a:buNone/>
            </a:pP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Mục</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tiêu</a:t>
            </a:r>
            <a:r>
              <a:rPr lang="en-US" b="1" i="1"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b="1" i="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56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112553" y="1690688"/>
            <a:ext cx="8879173" cy="4882488"/>
          </a:xfrm>
        </p:spPr>
        <p:txBody>
          <a:bodyPr>
            <a:noAutofit/>
          </a:bodyPr>
          <a:lstStyle/>
          <a:p>
            <a:pPr marL="0" indent="0">
              <a:buNone/>
            </a:pPr>
            <a:r>
              <a:rPr lang="en-US" b="1" i="1" dirty="0" err="1">
                <a:solidFill>
                  <a:srgbClr val="0070C0"/>
                </a:solidFill>
                <a:latin typeface="Times New Roman" panose="02020603050405020304" pitchFamily="18" charset="0"/>
                <a:cs typeface="Times New Roman" panose="02020603050405020304" pitchFamily="18" charset="0"/>
              </a:rPr>
              <a:t>Vai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trò</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của</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chuyên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viên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phân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hệ</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thống</a:t>
            </a:r>
            <a:r>
              <a:rPr lang="en-US" b="1" i="1" dirty="0">
                <a:solidFill>
                  <a:srgbClr val="0070C0"/>
                </a:solidFill>
                <a:latin typeface="Times New Roman" panose="02020603050405020304" pitchFamily="18" charset="0"/>
                <a:cs typeface="Times New Roman" panose="02020603050405020304" pitchFamily="18" charset="0"/>
              </a:rPr>
              <a:t>:</a:t>
            </a:r>
          </a:p>
          <a:p>
            <a:pPr marL="0" indent="0">
              <a:buNone/>
            </a:pPr>
            <a:r>
              <a:rPr lang="vi-VN" dirty="0">
                <a:solidFill>
                  <a:schemeClr val="tx1"/>
                </a:solidFill>
                <a:latin typeface="Times New Roman" panose="02020603050405020304" pitchFamily="18" charset="0"/>
                <a:cs typeface="Times New Roman" panose="02020603050405020304" pitchFamily="18" charset="0"/>
              </a:rPr>
              <a:t>• Là chìa khóa trong quy trình phát triển HTTT</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vi-VN" dirty="0">
                <a:solidFill>
                  <a:schemeClr val="tx1"/>
                </a:solidFill>
                <a:latin typeface="Times New Roman" panose="02020603050405020304" pitchFamily="18" charset="0"/>
                <a:cs typeface="Times New Roman" panose="02020603050405020304" pitchFamily="18" charset="0"/>
              </a:rPr>
              <a:t>• Nghiên cứu các vấn đề</a:t>
            </a:r>
            <a:r>
              <a:rPr lang="en-US" dirty="0">
                <a:solidFill>
                  <a:schemeClr val="tx1"/>
                </a:solidFill>
                <a:latin typeface="Times New Roman" panose="02020603050405020304" pitchFamily="18" charset="0"/>
                <a:cs typeface="Times New Roman" panose="02020603050405020304" pitchFamily="18" charset="0"/>
              </a:rPr>
              <a:t>,</a:t>
            </a:r>
            <a:r>
              <a:rPr lang="vi-VN" dirty="0">
                <a:solidFill>
                  <a:schemeClr val="tx1"/>
                </a:solidFill>
                <a:latin typeface="Times New Roman" panose="02020603050405020304" pitchFamily="18" charset="0"/>
                <a:cs typeface="Times New Roman" panose="02020603050405020304" pitchFamily="18" charset="0"/>
              </a:rPr>
              <a:t> nhu cầu cần thiết của tổ chức</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vi-VN" dirty="0">
                <a:solidFill>
                  <a:schemeClr val="tx1"/>
                </a:solidFill>
                <a:latin typeface="Times New Roman" panose="02020603050405020304" pitchFamily="18" charset="0"/>
                <a:cs typeface="Times New Roman" panose="02020603050405020304" pitchFamily="18" charset="0"/>
              </a:rPr>
              <a:t>• Giúp người </a:t>
            </a:r>
            <a:r>
              <a:rPr lang="en-US" dirty="0" err="1">
                <a:solidFill>
                  <a:schemeClr val="tx1"/>
                </a:solidFill>
                <a:latin typeface="Times New Roman" panose="02020603050405020304" pitchFamily="18" charset="0"/>
                <a:cs typeface="Times New Roman" panose="02020603050405020304" pitchFamily="18" charset="0"/>
              </a:rPr>
              <a:t>dùng</a:t>
            </a:r>
            <a:r>
              <a:rPr lang="vi-VN" dirty="0">
                <a:solidFill>
                  <a:schemeClr val="tx1"/>
                </a:solidFill>
                <a:latin typeface="Times New Roman" panose="02020603050405020304" pitchFamily="18" charset="0"/>
                <a:cs typeface="Times New Roman" panose="02020603050405020304" pitchFamily="18" charset="0"/>
              </a:rPr>
              <a:t> định nghĩa những yêu cầu mới, làm tăng khả năng cung cấp các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đáp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tổ</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chức</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vi-VN" dirty="0">
                <a:solidFill>
                  <a:schemeClr val="tx1"/>
                </a:solidFill>
                <a:latin typeface="Times New Roman" panose="02020603050405020304" pitchFamily="18" charset="0"/>
                <a:cs typeface="Times New Roman" panose="02020603050405020304" pitchFamily="18" charset="0"/>
              </a:rPr>
              <a:t>• Thu thập thông tin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từ</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quan</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vi-VN" dirty="0">
                <a:solidFill>
                  <a:schemeClr val="tx1"/>
                </a:solidFill>
                <a:latin typeface="Times New Roman" panose="02020603050405020304" pitchFamily="18" charset="0"/>
                <a:cs typeface="Times New Roman" panose="02020603050405020304" pitchFamily="18" charset="0"/>
              </a:rPr>
              <a:t>• Là cầu nối, trung gian giữa các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xây dựng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8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274990" y="1690688"/>
            <a:ext cx="9078686" cy="4929141"/>
          </a:xfrm>
        </p:spPr>
        <p:txBody>
          <a:bodyPr>
            <a:noAutofit/>
          </a:bodyPr>
          <a:lstStyle/>
          <a:p>
            <a:pPr marL="0" indent="0">
              <a:buNone/>
            </a:pPr>
            <a:r>
              <a:rPr lang="en-US" b="1" i="1" dirty="0" err="1">
                <a:solidFill>
                  <a:srgbClr val="0070C0"/>
                </a:solidFill>
                <a:latin typeface="Times New Roman" panose="02020603050405020304" pitchFamily="18" charset="0"/>
                <a:cs typeface="Times New Roman" panose="02020603050405020304" pitchFamily="18" charset="0"/>
              </a:rPr>
              <a:t>Yêu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đối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với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chuyên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viên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phân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hệ</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thống</a:t>
            </a:r>
            <a:r>
              <a:rPr lang="en-US" b="1" i="1" dirty="0">
                <a:solidFill>
                  <a:srgbClr val="0070C0"/>
                </a:solidFill>
                <a:latin typeface="Times New Roman" panose="02020603050405020304" pitchFamily="18" charset="0"/>
                <a:cs typeface="Times New Roman" panose="02020603050405020304" pitchFamily="18" charset="0"/>
              </a:rPr>
              <a:t>:</a:t>
            </a:r>
          </a:p>
          <a:p>
            <a:pPr marL="0" indent="0">
              <a:buNone/>
            </a:pPr>
            <a:r>
              <a:rPr lang="vi-VN" dirty="0">
                <a:solidFill>
                  <a:schemeClr val="tx1"/>
                </a:solidFill>
                <a:latin typeface="Times New Roman" panose="02020603050405020304" pitchFamily="18" charset="0"/>
                <a:cs typeface="Times New Roman" panose="02020603050405020304" pitchFamily="18" charset="0"/>
              </a:rPr>
              <a:t> </a:t>
            </a:r>
            <a:r>
              <a:rPr lang="vi-VN" b="1" dirty="0">
                <a:solidFill>
                  <a:schemeClr val="tx1"/>
                </a:solidFill>
                <a:latin typeface="Times New Roman" panose="02020603050405020304" pitchFamily="18" charset="0"/>
                <a:cs typeface="Times New Roman" panose="02020603050405020304" pitchFamily="18" charset="0"/>
              </a:rPr>
              <a:t>Kỹ năng phân tích</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Hiểu </a:t>
            </a:r>
            <a:r>
              <a:rPr lang="en-US" dirty="0" err="1">
                <a:solidFill>
                  <a:schemeClr val="tx1"/>
                </a:solidFill>
                <a:latin typeface="Times New Roman" panose="02020603050405020304" pitchFamily="18" charset="0"/>
                <a:cs typeface="Times New Roman" panose="02020603050405020304" pitchFamily="18" charset="0"/>
              </a:rPr>
              <a:t>cách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thức</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hoạt động của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tổ</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chức</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a:t>
            </a:r>
            <a:r>
              <a:rPr lang="vi-VN"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ưu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khuyết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a:t>
            </a:r>
            <a:r>
              <a:rPr lang="vi-VN"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k</a:t>
            </a:r>
            <a:r>
              <a:rPr lang="vi-VN" dirty="0">
                <a:solidFill>
                  <a:schemeClr val="tx1"/>
                </a:solidFill>
                <a:latin typeface="Times New Roman" panose="02020603050405020304" pitchFamily="18" charset="0"/>
                <a:cs typeface="Times New Roman" panose="02020603050405020304" pitchFamily="18" charset="0"/>
              </a:rPr>
              <a:t>iến thức về nghiệp vụ hệ thống</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k</a:t>
            </a:r>
            <a:r>
              <a:rPr lang="vi-VN" dirty="0">
                <a:solidFill>
                  <a:schemeClr val="tx1"/>
                </a:solidFill>
                <a:latin typeface="Times New Roman" panose="02020603050405020304" pitchFamily="18" charset="0"/>
                <a:cs typeface="Times New Roman" panose="02020603050405020304" pitchFamily="18" charset="0"/>
              </a:rPr>
              <a:t>hả năng xác định vấn đề, nắm bắt và hiểu thấu đáo những yêu cầu của người </a:t>
            </a:r>
            <a:r>
              <a:rPr lang="en-US" dirty="0" err="1">
                <a:solidFill>
                  <a:schemeClr val="tx1"/>
                </a:solidFill>
                <a:latin typeface="Times New Roman" panose="02020603050405020304" pitchFamily="18" charset="0"/>
                <a:cs typeface="Times New Roman" panose="02020603050405020304" pitchFamily="18" charset="0"/>
              </a:rPr>
              <a:t>dùng</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vi-V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k</a:t>
            </a:r>
            <a:r>
              <a:rPr lang="vi-VN" dirty="0">
                <a:solidFill>
                  <a:schemeClr val="tx1"/>
                </a:solidFill>
                <a:latin typeface="Times New Roman" panose="02020603050405020304" pitchFamily="18" charset="0"/>
                <a:cs typeface="Times New Roman" panose="02020603050405020304" pitchFamily="18" charset="0"/>
              </a:rPr>
              <a:t>hả năng phân tích và giải quyết vấn đề</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a:t>
            </a:r>
            <a:r>
              <a:rPr lang="vi-VN"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vi-VN" dirty="0">
                <a:solidFill>
                  <a:schemeClr val="tx1"/>
                </a:solidFill>
                <a:latin typeface="Times New Roman" panose="02020603050405020304" pitchFamily="18" charset="0"/>
                <a:cs typeface="Times New Roman" panose="02020603050405020304" pitchFamily="18" charset="0"/>
              </a:rPr>
              <a:t> tư duy hệ thống</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68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427390" y="1690688"/>
            <a:ext cx="9078686" cy="4929141"/>
          </a:xfrm>
        </p:spPr>
        <p:txBody>
          <a:bodyPr>
            <a:noAutofit/>
          </a:bodyPr>
          <a:lstStyle/>
          <a:p>
            <a:pPr marL="0" indent="0">
              <a:buNone/>
            </a:pPr>
            <a:r>
              <a:rPr lang="en-US" b="1" i="1" dirty="0" err="1">
                <a:solidFill>
                  <a:srgbClr val="0070C0"/>
                </a:solidFill>
                <a:latin typeface="Times New Roman" panose="02020603050405020304" pitchFamily="18" charset="0"/>
                <a:cs typeface="Times New Roman" panose="02020603050405020304" pitchFamily="18" charset="0"/>
              </a:rPr>
              <a:t>Yêu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đối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với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chuyên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viên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phân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hệ</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thống</a:t>
            </a:r>
            <a:r>
              <a:rPr lang="en-US" b="1" i="1" dirty="0">
                <a:solidFill>
                  <a:srgbClr val="0070C0"/>
                </a:solidFill>
                <a:latin typeface="Times New Roman" panose="02020603050405020304" pitchFamily="18" charset="0"/>
                <a:cs typeface="Times New Roman" panose="02020603050405020304" pitchFamily="18" charset="0"/>
              </a:rPr>
              <a:t>:</a:t>
            </a:r>
          </a:p>
          <a:p>
            <a:pPr marL="0" indent="0">
              <a:buNone/>
            </a:pPr>
            <a:r>
              <a:rPr lang="vi-VN"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K</a:t>
            </a:r>
            <a:r>
              <a:rPr lang="vi-VN" b="1" dirty="0">
                <a:solidFill>
                  <a:schemeClr val="tx1"/>
                </a:solidFill>
                <a:latin typeface="Times New Roman" panose="02020603050405020304" pitchFamily="18" charset="0"/>
                <a:cs typeface="Times New Roman" panose="02020603050405020304" pitchFamily="18" charset="0"/>
              </a:rPr>
              <a:t>ỹ năng kỹ thuật</a:t>
            </a:r>
            <a:r>
              <a:rPr lang="vi-VN" dirty="0">
                <a:solidFill>
                  <a:schemeClr val="tx1"/>
                </a:solidFill>
                <a:latin typeface="Times New Roman" panose="02020603050405020304" pitchFamily="18" charset="0"/>
                <a:cs typeface="Times New Roman" panose="02020603050405020304" pitchFamily="18" charset="0"/>
              </a:rPr>
              <a:t>: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k</a:t>
            </a:r>
            <a:r>
              <a:rPr lang="vi-VN" dirty="0">
                <a:solidFill>
                  <a:schemeClr val="tx1"/>
                </a:solidFill>
                <a:latin typeface="Times New Roman" panose="02020603050405020304" pitchFamily="18" charset="0"/>
                <a:cs typeface="Times New Roman" panose="02020603050405020304" pitchFamily="18" charset="0"/>
              </a:rPr>
              <a:t>iến thức về </a:t>
            </a:r>
            <a:r>
              <a:rPr lang="en-US" dirty="0" err="1">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a:t>
            </a:r>
            <a:r>
              <a:rPr lang="en-US" dirty="0" err="1">
                <a:solidFill>
                  <a:schemeClr val="tx1"/>
                </a:solidFill>
                <a:latin typeface="Times New Roman" panose="02020603050405020304" pitchFamily="18" charset="0"/>
                <a:cs typeface="Times New Roman" panose="02020603050405020304" pitchFamily="18" charset="0"/>
              </a:rPr>
              <a:t>kỹ</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máy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Hiểu rõ tiềm năng và hạn chế của </a:t>
            </a:r>
            <a:r>
              <a:rPr lang="en-US" dirty="0" err="1">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nghệ</a:t>
            </a:r>
            <a:r>
              <a:rPr lang="vi-VN" dirty="0">
                <a:solidFill>
                  <a:schemeClr val="tx1"/>
                </a:solidFill>
                <a:latin typeface="Times New Roman" panose="02020603050405020304" pitchFamily="18" charset="0"/>
                <a:cs typeface="Times New Roman" panose="02020603050405020304" pitchFamily="18" charset="0"/>
              </a:rPr>
              <a:t>, phần cứng, phần mềm và các công cụ liên quan</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Hiểu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nền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vi-VN"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k</a:t>
            </a:r>
            <a:r>
              <a:rPr lang="vi-VN" dirty="0">
                <a:solidFill>
                  <a:schemeClr val="tx1"/>
                </a:solidFill>
                <a:latin typeface="Times New Roman" panose="02020603050405020304" pitchFamily="18" charset="0"/>
                <a:cs typeface="Times New Roman" panose="02020603050405020304" pitchFamily="18" charset="0"/>
              </a:rPr>
              <a:t>hả năng ứng dụng công nghệ thông tin vào giải quyết những vấn đề thực tế. </a:t>
            </a:r>
          </a:p>
        </p:txBody>
      </p:sp>
    </p:spTree>
    <p:extLst>
      <p:ext uri="{BB962C8B-B14F-4D97-AF65-F5344CB8AC3E}">
        <p14:creationId xmlns:p14="http://schemas.microsoft.com/office/powerpoint/2010/main" val="226548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389290" y="1563734"/>
            <a:ext cx="9078686" cy="4929141"/>
          </a:xfrm>
        </p:spPr>
        <p:txBody>
          <a:bodyPr>
            <a:noAutofit/>
          </a:bodyPr>
          <a:lstStyle/>
          <a:p>
            <a:pPr marL="0" indent="0">
              <a:buNone/>
            </a:pPr>
            <a:r>
              <a:rPr lang="en-US" b="1" i="1" dirty="0" err="1">
                <a:solidFill>
                  <a:srgbClr val="0070C0"/>
                </a:solidFill>
                <a:latin typeface="Times New Roman" panose="02020603050405020304" pitchFamily="18" charset="0"/>
                <a:cs typeface="Times New Roman" panose="02020603050405020304" pitchFamily="18" charset="0"/>
              </a:rPr>
              <a:t>Yêu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đối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với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chuyên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viên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phân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hệ</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thống</a:t>
            </a:r>
            <a:r>
              <a:rPr lang="en-US" b="1" i="1" dirty="0">
                <a:solidFill>
                  <a:srgbClr val="0070C0"/>
                </a:solidFill>
                <a:latin typeface="Times New Roman" panose="02020603050405020304" pitchFamily="18" charset="0"/>
                <a:cs typeface="Times New Roman" panose="02020603050405020304" pitchFamily="18" charset="0"/>
              </a:rPr>
              <a:t>:</a:t>
            </a:r>
          </a:p>
          <a:p>
            <a:pPr marL="0" indent="0">
              <a:buNone/>
            </a:pPr>
            <a:r>
              <a:rPr lang="vi-VN" b="1" dirty="0">
                <a:solidFill>
                  <a:schemeClr val="tx1"/>
                </a:solidFill>
                <a:latin typeface="Times New Roman" panose="02020603050405020304" pitchFamily="18" charset="0"/>
                <a:cs typeface="Times New Roman" panose="02020603050405020304" pitchFamily="18" charset="0"/>
              </a:rPr>
              <a:t> Kỹ năng quản lý: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q</a:t>
            </a:r>
            <a:r>
              <a:rPr lang="vi-VN" dirty="0">
                <a:solidFill>
                  <a:schemeClr val="tx1"/>
                </a:solidFill>
                <a:latin typeface="Times New Roman" panose="02020603050405020304" pitchFamily="18" charset="0"/>
                <a:cs typeface="Times New Roman" panose="02020603050405020304" pitchFamily="18" charset="0"/>
              </a:rPr>
              <a:t>uản lý tài nguyên: quản lý và sử dụng hiệu quả</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kỹ</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q</a:t>
            </a:r>
            <a:r>
              <a:rPr lang="vi-VN" dirty="0">
                <a:solidFill>
                  <a:schemeClr val="tx1"/>
                </a:solidFill>
                <a:latin typeface="Times New Roman" panose="02020603050405020304" pitchFamily="18" charset="0"/>
                <a:cs typeface="Times New Roman" panose="02020603050405020304" pitchFamily="18" charset="0"/>
              </a:rPr>
              <a:t>uản lý dự án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kỹ</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q</a:t>
            </a:r>
            <a:r>
              <a:rPr lang="vi-VN" dirty="0">
                <a:solidFill>
                  <a:schemeClr val="tx1"/>
                </a:solidFill>
                <a:latin typeface="Times New Roman" panose="02020603050405020304" pitchFamily="18" charset="0"/>
                <a:cs typeface="Times New Roman" panose="02020603050405020304" pitchFamily="18" charset="0"/>
              </a:rPr>
              <a:t>uản lý rủi ro: khả năng dự đoán, phát hiện các rủi ro của dự án và khả năng giảm thiểu các rủi ro đó</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kỹ</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q</a:t>
            </a:r>
            <a:r>
              <a:rPr lang="vi-VN" dirty="0">
                <a:solidFill>
                  <a:schemeClr val="tx1"/>
                </a:solidFill>
                <a:latin typeface="Times New Roman" panose="02020603050405020304" pitchFamily="18" charset="0"/>
                <a:cs typeface="Times New Roman" panose="02020603050405020304" pitchFamily="18" charset="0"/>
              </a:rPr>
              <a:t>uản lý những thay đổi trong yêu cầu hệ thống</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495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261382" y="1690688"/>
            <a:ext cx="8766110" cy="4387965"/>
          </a:xfrm>
        </p:spPr>
        <p:txBody>
          <a:bodyPr>
            <a:noAutofit/>
          </a:bodyPr>
          <a:lstStyle/>
          <a:p>
            <a:pPr marL="0" indent="0">
              <a:buNone/>
            </a:pPr>
            <a:r>
              <a:rPr lang="en-US" b="1" i="1" dirty="0" err="1">
                <a:solidFill>
                  <a:srgbClr val="0070C0"/>
                </a:solidFill>
                <a:latin typeface="Times New Roman" panose="02020603050405020304" pitchFamily="18" charset="0"/>
                <a:cs typeface="Times New Roman" panose="02020603050405020304" pitchFamily="18" charset="0"/>
              </a:rPr>
              <a:t>Yêu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đối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với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chuyên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viên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phân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hệ</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thống</a:t>
            </a:r>
            <a:r>
              <a:rPr lang="en-US" b="1" i="1" dirty="0">
                <a:solidFill>
                  <a:srgbClr val="0070C0"/>
                </a:solidFill>
                <a:latin typeface="Times New Roman" panose="02020603050405020304" pitchFamily="18" charset="0"/>
                <a:cs typeface="Times New Roman" panose="02020603050405020304" pitchFamily="18" charset="0"/>
              </a:rPr>
              <a:t>:</a:t>
            </a:r>
          </a:p>
          <a:p>
            <a:pPr marL="0" indent="0">
              <a:buNone/>
            </a:pPr>
            <a:r>
              <a:rPr lang="vi-VN" b="1" dirty="0">
                <a:solidFill>
                  <a:schemeClr val="tx1"/>
                </a:solidFill>
                <a:latin typeface="Times New Roman" panose="02020603050405020304" pitchFamily="18" charset="0"/>
                <a:cs typeface="Times New Roman" panose="02020603050405020304" pitchFamily="18" charset="0"/>
              </a:rPr>
              <a:t> Kỹ năng giao tiếp</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trao đổi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 </a:t>
            </a:r>
            <a:r>
              <a:rPr lang="en-US" dirty="0" err="1">
                <a:solidFill>
                  <a:schemeClr val="tx1"/>
                </a:solidFill>
                <a:latin typeface="Times New Roman" panose="02020603050405020304" pitchFamily="18" charset="0"/>
                <a:cs typeface="Times New Roman" panose="02020603050405020304" pitchFamily="18" charset="0"/>
              </a:rPr>
              <a:t>hiệu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nhóm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nhau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kỹ</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hàng</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kỹ</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p</a:t>
            </a:r>
            <a:r>
              <a:rPr lang="vi-VN" dirty="0">
                <a:solidFill>
                  <a:schemeClr val="tx1"/>
                </a:solidFill>
                <a:latin typeface="Times New Roman" panose="02020603050405020304" pitchFamily="18" charset="0"/>
                <a:cs typeface="Times New Roman" panose="02020603050405020304" pitchFamily="18" charset="0"/>
              </a:rPr>
              <a:t>hỏng vấn, lắng nghe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vi-VN" dirty="0">
                <a:solidFill>
                  <a:schemeClr val="tx1"/>
                </a:solidFill>
                <a:latin typeface="Times New Roman" panose="02020603050405020304" pitchFamily="18" charset="0"/>
                <a:cs typeface="Times New Roman" panose="02020603050405020304" pitchFamily="18" charset="0"/>
              </a:rPr>
              <a:t> đặt câu hỏi</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k</a:t>
            </a:r>
            <a:r>
              <a:rPr lang="vi-VN" dirty="0">
                <a:solidFill>
                  <a:schemeClr val="tx1"/>
                </a:solidFill>
                <a:latin typeface="Times New Roman" panose="02020603050405020304" pitchFamily="18" charset="0"/>
                <a:cs typeface="Times New Roman" panose="02020603050405020304" pitchFamily="18" charset="0"/>
              </a:rPr>
              <a:t>ỹ năng viết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bản</a:t>
            </a:r>
            <a:r>
              <a:rPr lang="en-US" dirty="0">
                <a:solidFill>
                  <a:schemeClr val="tx1"/>
                </a:solidFill>
                <a:latin typeface="Times New Roman" panose="02020603050405020304" pitchFamily="18" charset="0"/>
                <a:cs typeface="Times New Roman" panose="02020603050405020304" pitchFamily="18" charset="0"/>
              </a:rPr>
              <a:t>)</a:t>
            </a:r>
            <a:r>
              <a:rPr lang="vi-VN" dirty="0">
                <a:solidFill>
                  <a:schemeClr val="tx1"/>
                </a:solidFill>
                <a:latin typeface="Times New Roman" panose="02020603050405020304" pitchFamily="18" charset="0"/>
                <a:cs typeface="Times New Roman" panose="02020603050405020304" pitchFamily="18" charset="0"/>
              </a:rPr>
              <a:t> tốt</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khả</a:t>
            </a:r>
            <a:r>
              <a:rPr lang="en-US" dirty="0">
                <a:solidFill>
                  <a:schemeClr val="tx1"/>
                </a:solidFill>
                <a:latin typeface="Times New Roman" panose="02020603050405020304" pitchFamily="18" charset="0"/>
                <a:cs typeface="Times New Roman" panose="02020603050405020304" pitchFamily="18" charset="0"/>
              </a:rPr>
              <a:t> t</a:t>
            </a:r>
            <a:r>
              <a:rPr lang="vi-VN" dirty="0">
                <a:solidFill>
                  <a:schemeClr val="tx1"/>
                </a:solidFill>
                <a:latin typeface="Times New Roman" panose="02020603050405020304" pitchFamily="18" charset="0"/>
                <a:cs typeface="Times New Roman" panose="02020603050405020304" pitchFamily="18" charset="0"/>
              </a:rPr>
              <a:t>rình bày</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thuyết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vi-VN" dirty="0">
                <a:solidFill>
                  <a:schemeClr val="tx1"/>
                </a:solidFill>
                <a:latin typeface="Times New Roman" panose="02020603050405020304" pitchFamily="18" charset="0"/>
                <a:cs typeface="Times New Roman" panose="02020603050405020304" pitchFamily="18" charset="0"/>
              </a:rPr>
              <a:t> vấn đề mạch lạc, rõ ràng</a:t>
            </a:r>
            <a:r>
              <a:rPr lang="en-US"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l</a:t>
            </a:r>
            <a:r>
              <a:rPr lang="vi-VN" dirty="0">
                <a:solidFill>
                  <a:schemeClr val="tx1"/>
                </a:solidFill>
                <a:latin typeface="Times New Roman" panose="02020603050405020304" pitchFamily="18" charset="0"/>
                <a:cs typeface="Times New Roman" panose="02020603050405020304" pitchFamily="18" charset="0"/>
              </a:rPr>
              <a:t>àm việc độc lập hoặc theo nhóm</a:t>
            </a:r>
            <a:r>
              <a:rPr lang="en-US" dirty="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190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7950705" cy="652084"/>
          </a:xfrm>
        </p:spPr>
        <p:txBody>
          <a:bodyPr>
            <a:normAutofit fontScale="90000"/>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PTTK HT</a:t>
            </a:r>
          </a:p>
        </p:txBody>
      </p:sp>
      <p:sp>
        <p:nvSpPr>
          <p:cNvPr id="3" name="Content Placeholder 2"/>
          <p:cNvSpPr>
            <a:spLocks noGrp="1"/>
          </p:cNvSpPr>
          <p:nvPr>
            <p:ph idx="1"/>
          </p:nvPr>
        </p:nvSpPr>
        <p:spPr>
          <a:xfrm>
            <a:off x="317630" y="1091992"/>
            <a:ext cx="11366240" cy="4967733"/>
          </a:xfrm>
        </p:spPr>
        <p:txBody>
          <a:bodyPr>
            <a:noAutofit/>
          </a:bodyPr>
          <a:lstStyle/>
          <a:p>
            <a:pPr marL="0" indent="0">
              <a:buNone/>
            </a:pPr>
            <a:r>
              <a:rPr lang="en-US" dirty="0">
                <a:solidFill>
                  <a:srgbClr val="0070C0"/>
                </a:solidFill>
                <a:latin typeface="Times New Roman" panose="02020603050405020304" pitchFamily="18" charset="0"/>
                <a:cs typeface="Times New Roman" panose="02020603050405020304" pitchFamily="18" charset="0"/>
              </a:rPr>
              <a:t>Chu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phát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triển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thống</a:t>
            </a:r>
            <a:r>
              <a:rPr lang="en-US" dirty="0">
                <a:solidFill>
                  <a:srgbClr val="0070C0"/>
                </a:solidFill>
                <a:latin typeface="Times New Roman" panose="02020603050405020304" pitchFamily="18" charset="0"/>
                <a:cs typeface="Times New Roman" panose="02020603050405020304" pitchFamily="18" charset="0"/>
              </a:rPr>
              <a:t> (Systems Development Life Cycle -SDLC)</a:t>
            </a:r>
            <a:endParaRPr lang="en-US" sz="2400" dirty="0">
              <a:solidFill>
                <a:srgbClr val="0070C0"/>
              </a:solidFill>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SDLC b</a:t>
            </a:r>
            <a:r>
              <a:rPr lang="vi-VN" dirty="0">
                <a:latin typeface="Times New Roman" panose="02020603050405020304" pitchFamily="18" charset="0"/>
                <a:cs typeface="Times New Roman" panose="02020603050405020304" pitchFamily="18" charset="0"/>
              </a:rPr>
              <a:t>ao gồm nhiều giai đoạn từ khi bắt đầu dự án hệ thống cho đến khi kết thúc khai thác hệ thống</a:t>
            </a:r>
            <a:r>
              <a:rPr lang="en-US" dirty="0">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Các giai đoạn trong chu trình có thể thay đổi tùy theo từng đơn vị</a:t>
            </a:r>
            <a:r>
              <a:rPr lang="en-US" dirty="0">
                <a:latin typeface="Times New Roman" panose="02020603050405020304" pitchFamily="18" charset="0"/>
                <a:cs typeface="Times New Roman" panose="02020603050405020304" pitchFamily="18" charset="0"/>
              </a:rPr>
              <a:t>.</a:t>
            </a:r>
          </a:p>
          <a:p>
            <a:pPr marL="0" indent="0">
              <a:buNone/>
            </a:pPr>
            <a:r>
              <a:rPr lang="vi-VN" dirty="0">
                <a:latin typeface="Times New Roman" panose="02020603050405020304" pitchFamily="18" charset="0"/>
                <a:cs typeface="Times New Roman" panose="02020603050405020304" pitchFamily="18" charset="0"/>
              </a:rPr>
              <a:t>• Việc phát triển HTTT bao gồm 2 khái niệm:</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Qui trình phát triển: các giai đoạn, trình tự giai đoạn để phát triển hệ thống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Mô hình: các phương tiện để biểu diễn nội dung của hệ thống thông qua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25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1236376" y="1878068"/>
            <a:ext cx="8879174" cy="4614807"/>
          </a:xfrm>
        </p:spPr>
        <p:txBody>
          <a:bodyPr>
            <a:normAutofit/>
          </a:bodyPr>
          <a:lstStyle/>
          <a:p>
            <a:pPr marL="514350" indent="-514350">
              <a:buAutoNum type="arabicPeriod"/>
            </a:pPr>
            <a:r>
              <a:rPr lang="en-US" sz="3000" b="1" dirty="0" err="1">
                <a:solidFill>
                  <a:srgbClr val="000000"/>
                </a:solidFill>
                <a:latin typeface="Times New Roman" panose="02020603050405020304" pitchFamily="18" charset="0"/>
                <a:cs typeface="Times New Roman" panose="02020603050405020304" pitchFamily="18" charset="0"/>
              </a:rPr>
              <a:t>Giới</a:t>
            </a:r>
            <a:r>
              <a:rPr lang="en-US" sz="3000" b="1" dirty="0">
                <a:solidFill>
                  <a:srgbClr val="000000"/>
                </a:solidFill>
                <a:latin typeface="Times New Roman" panose="02020603050405020304" pitchFamily="18" charset="0"/>
                <a:cs typeface="Times New Roman" panose="02020603050405020304" pitchFamily="18" charset="0"/>
              </a:rPr>
              <a:t> </a:t>
            </a:r>
            <a:r>
              <a:rPr lang="en-US" sz="3000" b="1" dirty="0" err="1">
                <a:solidFill>
                  <a:srgbClr val="000000"/>
                </a:solidFill>
                <a:latin typeface="Times New Roman" panose="02020603050405020304" pitchFamily="18" charset="0"/>
                <a:cs typeface="Times New Roman" panose="02020603050405020304" pitchFamily="18" charset="0"/>
              </a:rPr>
              <a:t>thiệu</a:t>
            </a:r>
            <a:r>
              <a:rPr lang="en-US" sz="3000" b="1" dirty="0">
                <a:solidFill>
                  <a:srgbClr val="000000"/>
                </a:solidFill>
                <a:latin typeface="Times New Roman" panose="02020603050405020304" pitchFamily="18" charset="0"/>
                <a:cs typeface="Times New Roman" panose="02020603050405020304" pitchFamily="18" charset="0"/>
              </a:rPr>
              <a:t> </a:t>
            </a:r>
            <a:r>
              <a:rPr lang="vi-VN" sz="3000" b="1" dirty="0">
                <a:solidFill>
                  <a:srgbClr val="000000"/>
                </a:solidFill>
                <a:latin typeface="Times New Roman" panose="02020603050405020304" pitchFamily="18" charset="0"/>
                <a:cs typeface="Times New Roman" panose="02020603050405020304" pitchFamily="18" charset="0"/>
              </a:rPr>
              <a:t>phân tích thiết kế </a:t>
            </a:r>
            <a:r>
              <a:rPr lang="en-US" sz="3000" b="1" dirty="0">
                <a:solidFill>
                  <a:srgbClr val="000000"/>
                </a:solidFill>
                <a:latin typeface="Times New Roman" panose="02020603050405020304" pitchFamily="18" charset="0"/>
                <a:cs typeface="Times New Roman" panose="02020603050405020304" pitchFamily="18" charset="0"/>
              </a:rPr>
              <a:t>h</a:t>
            </a:r>
            <a:r>
              <a:rPr lang="vi-VN" sz="3000" b="1" dirty="0">
                <a:solidFill>
                  <a:srgbClr val="000000"/>
                </a:solidFill>
                <a:latin typeface="Times New Roman" panose="02020603050405020304" pitchFamily="18" charset="0"/>
                <a:cs typeface="Times New Roman" panose="02020603050405020304" pitchFamily="18" charset="0"/>
              </a:rPr>
              <a:t>ệ</a:t>
            </a:r>
            <a:r>
              <a:rPr lang="en-US" sz="3000" b="1" dirty="0">
                <a:solidFill>
                  <a:srgbClr val="000000"/>
                </a:solidFill>
                <a:latin typeface="Times New Roman" panose="02020603050405020304" pitchFamily="18" charset="0"/>
                <a:cs typeface="Times New Roman" panose="02020603050405020304" pitchFamily="18" charset="0"/>
              </a:rPr>
              <a:t> </a:t>
            </a:r>
            <a:r>
              <a:rPr lang="vi-VN" sz="3000" b="1" dirty="0">
                <a:solidFill>
                  <a:srgbClr val="000000"/>
                </a:solidFill>
                <a:latin typeface="Times New Roman" panose="02020603050405020304" pitchFamily="18" charset="0"/>
                <a:cs typeface="Times New Roman" panose="02020603050405020304" pitchFamily="18" charset="0"/>
              </a:rPr>
              <a:t>thốn</a:t>
            </a:r>
            <a:r>
              <a:rPr lang="en-US" sz="3000" b="1" dirty="0">
                <a:solidFill>
                  <a:srgbClr val="000000"/>
                </a:solidFill>
                <a:latin typeface="Times New Roman" panose="02020603050405020304" pitchFamily="18" charset="0"/>
                <a:cs typeface="Times New Roman" panose="02020603050405020304" pitchFamily="18" charset="0"/>
              </a:rPr>
              <a:t>g</a:t>
            </a:r>
          </a:p>
          <a:p>
            <a:pPr marL="857250" lvl="1" indent="-457200">
              <a:buFont typeface="Wingdings" panose="05000000000000000000" pitchFamily="2" charset="2"/>
              <a:buChar char="v"/>
            </a:pPr>
            <a:r>
              <a:rPr lang="vi-VN" sz="3000" dirty="0">
                <a:solidFill>
                  <a:srgbClr val="000000"/>
                </a:solidFill>
                <a:latin typeface="Times New Roman" panose="02020603050405020304" pitchFamily="18" charset="0"/>
                <a:cs typeface="Times New Roman" panose="02020603050405020304" pitchFamily="18" charset="0"/>
              </a:rPr>
              <a:t>Một số khái niệm cơ bản</a:t>
            </a:r>
            <a:endParaRPr lang="en-US" sz="3000" dirty="0">
              <a:solidFill>
                <a:srgbClr val="000000"/>
              </a:solidFill>
              <a:latin typeface="Times New Roman" panose="02020603050405020304" pitchFamily="18" charset="0"/>
              <a:cs typeface="Times New Roman" panose="02020603050405020304" pitchFamily="18" charset="0"/>
            </a:endParaRPr>
          </a:p>
          <a:p>
            <a:pPr marL="857250" lvl="1" indent="-457200">
              <a:buFont typeface="Wingdings" panose="05000000000000000000" pitchFamily="2" charset="2"/>
              <a:buChar char="v"/>
            </a:pPr>
            <a:r>
              <a:rPr lang="en-US" sz="3000" dirty="0">
                <a:solidFill>
                  <a:srgbClr val="000000"/>
                </a:solidFill>
                <a:latin typeface="Times New Roman" panose="02020603050405020304" pitchFamily="18" charset="0"/>
                <a:cs typeface="Times New Roman" panose="02020603050405020304" pitchFamily="18" charset="0"/>
              </a:rPr>
              <a:t>Chu </a:t>
            </a:r>
            <a:r>
              <a:rPr lang="en-US" sz="3000" dirty="0" err="1">
                <a:solidFill>
                  <a:srgbClr val="000000"/>
                </a:solidFill>
                <a:latin typeface="Times New Roman" panose="02020603050405020304" pitchFamily="18" charset="0"/>
                <a:cs typeface="Times New Roman" panose="02020603050405020304" pitchFamily="18" charset="0"/>
              </a:rPr>
              <a:t>trình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phát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triển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hệ</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thống</a:t>
            </a:r>
            <a:endParaRPr lang="en-US" sz="3000" dirty="0">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r>
              <a:rPr lang="vi-VN" sz="3200" b="1" dirty="0">
                <a:solidFill>
                  <a:srgbClr val="000000"/>
                </a:solidFill>
                <a:latin typeface="Times New Roman" panose="02020603050405020304" pitchFamily="18" charset="0"/>
                <a:cs typeface="Times New Roman" panose="02020603050405020304" pitchFamily="18" charset="0"/>
              </a:rPr>
              <a:t>Các hướng tiếp cận trong phân tích thiết kế</a:t>
            </a:r>
            <a:endParaRPr lang="en-US" sz="3000" b="1" dirty="0">
              <a:solidFill>
                <a:srgbClr val="000000"/>
              </a:solidFill>
              <a:latin typeface="Times New Roman" panose="02020603050405020304" pitchFamily="18" charset="0"/>
              <a:cs typeface="Times New Roman" panose="02020603050405020304" pitchFamily="18" charset="0"/>
            </a:endParaRPr>
          </a:p>
          <a:p>
            <a:pPr marL="914400" lvl="1" indent="-514350">
              <a:buFont typeface="Wingdings" panose="05000000000000000000" pitchFamily="2" charset="2"/>
              <a:buChar char="v"/>
            </a:pPr>
            <a:r>
              <a:rPr lang="vi-VN" sz="3000" dirty="0">
                <a:solidFill>
                  <a:srgbClr val="000000"/>
                </a:solidFill>
                <a:latin typeface="Times New Roman" panose="02020603050405020304" pitchFamily="18" charset="0"/>
                <a:cs typeface="Times New Roman" panose="02020603050405020304" pitchFamily="18" charset="0"/>
              </a:rPr>
              <a:t>Tiếp cận hướng </a:t>
            </a:r>
            <a:r>
              <a:rPr lang="en-US" sz="3000" dirty="0" err="1">
                <a:solidFill>
                  <a:srgbClr val="000000"/>
                </a:solidFill>
                <a:latin typeface="Times New Roman" panose="02020603050405020304" pitchFamily="18" charset="0"/>
                <a:cs typeface="Times New Roman" panose="02020603050405020304" pitchFamily="18" charset="0"/>
              </a:rPr>
              <a:t>cấu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trúc</a:t>
            </a:r>
            <a:endParaRPr lang="en-US" sz="3000" dirty="0">
              <a:solidFill>
                <a:srgbClr val="000000"/>
              </a:solidFill>
              <a:latin typeface="Times New Roman" panose="02020603050405020304" pitchFamily="18" charset="0"/>
              <a:cs typeface="Times New Roman" panose="02020603050405020304" pitchFamily="18" charset="0"/>
            </a:endParaRPr>
          </a:p>
          <a:p>
            <a:pPr marL="914400" lvl="1" indent="-514350">
              <a:buFont typeface="Wingdings" panose="05000000000000000000" pitchFamily="2" charset="2"/>
              <a:buChar char="v"/>
            </a:pPr>
            <a:r>
              <a:rPr lang="vi-VN" sz="3000" dirty="0">
                <a:solidFill>
                  <a:srgbClr val="000000"/>
                </a:solidFill>
                <a:latin typeface="Times New Roman" panose="02020603050405020304" pitchFamily="18" charset="0"/>
                <a:cs typeface="Times New Roman" panose="02020603050405020304" pitchFamily="18" charset="0"/>
              </a:rPr>
              <a:t>Tiếp cận hướng đối tượng</a:t>
            </a:r>
            <a:endParaRPr lang="en-US" sz="3000" dirty="0">
              <a:solidFill>
                <a:srgbClr val="000000"/>
              </a:solidFill>
              <a:latin typeface="Times New Roman" panose="02020603050405020304" pitchFamily="18" charset="0"/>
              <a:cs typeface="Times New Roman" panose="02020603050405020304" pitchFamily="18" charset="0"/>
            </a:endParaRPr>
          </a:p>
          <a:p>
            <a:pPr marL="914400" lvl="1" indent="-514350">
              <a:buFont typeface="Wingdings" panose="05000000000000000000" pitchFamily="2" charset="2"/>
              <a:buChar char="v"/>
            </a:pP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mô</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hình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phát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triển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hệ</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thống</a:t>
            </a:r>
            <a:endParaRPr lang="en-US" sz="3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00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7950705" cy="652084"/>
          </a:xfrm>
        </p:spPr>
        <p:txBody>
          <a:bodyPr>
            <a:normAutofit fontScale="90000"/>
          </a:bodyPr>
          <a:lstStyle/>
          <a:p>
            <a:r>
              <a:rPr lang="en-US" dirty="0">
                <a:effectLst/>
                <a:latin typeface="Times New Roman" panose="02020603050405020304" pitchFamily="18" charset="0"/>
                <a:cs typeface="Times New Roman" panose="02020603050405020304" pitchFamily="18" charset="0"/>
              </a:rPr>
              <a:t>Chu </a:t>
            </a:r>
            <a:r>
              <a:rPr lang="en-US" dirty="0" err="1">
                <a:effectLst/>
                <a:latin typeface="Times New Roman" panose="02020603050405020304" pitchFamily="18" charset="0"/>
                <a:cs typeface="Times New Roman" panose="02020603050405020304" pitchFamily="18" charset="0"/>
              </a:rPr>
              <a:t>trình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phát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triển</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hệ</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thống</a:t>
            </a:r>
            <a:r>
              <a:rPr lang="en-US" dirty="0">
                <a:effectLst/>
                <a:latin typeface="Times New Roman" panose="02020603050405020304" pitchFamily="18" charset="0"/>
                <a:cs typeface="Times New Roman" panose="02020603050405020304" pitchFamily="18" charset="0"/>
              </a:rPr>
              <a:t> - SDLC</a:t>
            </a:r>
          </a:p>
        </p:txBody>
      </p:sp>
      <p:sp>
        <p:nvSpPr>
          <p:cNvPr id="3" name="Content Placeholder 2"/>
          <p:cNvSpPr>
            <a:spLocks noGrp="1"/>
          </p:cNvSpPr>
          <p:nvPr>
            <p:ph idx="1"/>
          </p:nvPr>
        </p:nvSpPr>
        <p:spPr>
          <a:xfrm>
            <a:off x="638173" y="1259058"/>
            <a:ext cx="5219701" cy="4885150"/>
          </a:xfrm>
        </p:spPr>
        <p:txBody>
          <a:bodyPr>
            <a:noAutofit/>
          </a:bodyPr>
          <a:lstStyle/>
          <a:p>
            <a:pPr marL="0" indent="0">
              <a:buNone/>
            </a:pP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bao </a:t>
            </a:r>
            <a:r>
              <a:rPr lang="en-US" dirty="0" err="1">
                <a:solidFill>
                  <a:schemeClr val="tx1"/>
                </a:solidFill>
                <a:latin typeface="Times New Roman" panose="02020603050405020304" pitchFamily="18" charset="0"/>
                <a:cs typeface="Times New Roman" panose="02020603050405020304" pitchFamily="18" charset="0"/>
              </a:rPr>
              <a:t>gồm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pha</a:t>
            </a:r>
            <a:r>
              <a:rPr lang="en-US" dirty="0">
                <a:solidFill>
                  <a:schemeClr val="tx1"/>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hoạch</a:t>
            </a:r>
            <a:endParaRPr lang="en-US" dirty="0">
              <a:latin typeface="Times New Roman" panose="02020603050405020304" pitchFamily="18" charset="0"/>
              <a:cs typeface="Times New Roman" panose="02020603050405020304" pitchFamily="18" charset="0"/>
            </a:endParaRPr>
          </a:p>
          <a:p>
            <a:pPr>
              <a:buFontTx/>
              <a:buChar char="-"/>
            </a:pPr>
            <a:r>
              <a:rPr lang="en-US" dirty="0" err="1">
                <a:solidFill>
                  <a:schemeClr val="tx1"/>
                </a:solidFill>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(Testing)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nâng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cấp</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B93CEF-D494-4C30-BA41-11B043DD8CBD}"/>
              </a:ext>
            </a:extLst>
          </p:cNvPr>
          <p:cNvPicPr>
            <a:picLocks noChangeAspect="1"/>
          </p:cNvPicPr>
          <p:nvPr/>
        </p:nvPicPr>
        <p:blipFill>
          <a:blip r:embed="rId2"/>
          <a:stretch>
            <a:fillRect/>
          </a:stretch>
        </p:blipFill>
        <p:spPr>
          <a:xfrm>
            <a:off x="6243299" y="1487084"/>
            <a:ext cx="4800600" cy="4657124"/>
          </a:xfrm>
          <a:prstGeom prst="rect">
            <a:avLst/>
          </a:prstGeom>
        </p:spPr>
      </p:pic>
    </p:spTree>
    <p:extLst>
      <p:ext uri="{BB962C8B-B14F-4D97-AF65-F5344CB8AC3E}">
        <p14:creationId xmlns:p14="http://schemas.microsoft.com/office/powerpoint/2010/main" val="2942712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7950705" cy="652084"/>
          </a:xfrm>
        </p:spPr>
        <p:txBody>
          <a:bodyPr>
            <a:normAutofit fontScale="90000"/>
          </a:bodyPr>
          <a:lstStyle/>
          <a:p>
            <a:r>
              <a:rPr lang="en-US" dirty="0">
                <a:effectLst/>
                <a:latin typeface="Times New Roman" panose="02020603050405020304" pitchFamily="18" charset="0"/>
                <a:cs typeface="Times New Roman" panose="02020603050405020304" pitchFamily="18" charset="0"/>
              </a:rPr>
              <a:t>LẬP KẾ HOẠCH</a:t>
            </a:r>
          </a:p>
        </p:txBody>
      </p:sp>
      <p:sp>
        <p:nvSpPr>
          <p:cNvPr id="3" name="Content Placeholder 2"/>
          <p:cNvSpPr>
            <a:spLocks noGrp="1"/>
          </p:cNvSpPr>
          <p:nvPr>
            <p:ph idx="1"/>
          </p:nvPr>
        </p:nvSpPr>
        <p:spPr>
          <a:xfrm>
            <a:off x="1523999" y="1030458"/>
            <a:ext cx="8752115" cy="4885150"/>
          </a:xfrm>
        </p:spPr>
        <p:txBody>
          <a:bodyPr>
            <a:noAutofit/>
          </a:bodyPr>
          <a:lstStyle/>
          <a:p>
            <a:pPr>
              <a:lnSpc>
                <a:spcPct val="150000"/>
              </a:lnSpc>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Xác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doanh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Ph</a:t>
            </a:r>
            <a:r>
              <a:rPr lang="en-US" dirty="0" err="1">
                <a:solidFill>
                  <a:schemeClr val="tx1"/>
                </a:solidFill>
                <a:latin typeface="Times New Roman" panose="02020603050405020304" pitchFamily="18" charset="0"/>
                <a:cs typeface="Times New Roman" panose="02020603050405020304" pitchFamily="18" charset="0"/>
              </a:rPr>
              <a:t>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a:t>
            </a:r>
            <a:r>
              <a:rPr lang="en-US" dirty="0" err="1">
                <a:solidFill>
                  <a:schemeClr val="tx1"/>
                </a:solidFill>
                <a:latin typeface="Times New Roman" panose="02020603050405020304" pitchFamily="18" charset="0"/>
                <a:cs typeface="Times New Roman" panose="02020603050405020304" pitchFamily="18" charset="0"/>
              </a:rPr>
              <a:t>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hoạch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a:t>
            </a:r>
            <a:r>
              <a:rPr lang="en-US" dirty="0" err="1">
                <a:solidFill>
                  <a:schemeClr val="tx1"/>
                </a:solidFill>
                <a:latin typeface="Times New Roman" panose="02020603050405020304" pitchFamily="18" charset="0"/>
                <a:cs typeface="Times New Roman" panose="02020603050405020304" pitchFamily="18" charset="0"/>
              </a:rPr>
              <a:t>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nguồn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Ước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lượng</a:t>
            </a:r>
            <a:r>
              <a:rPr lang="en-US" dirty="0">
                <a:solidFill>
                  <a:schemeClr val="tx1"/>
                </a:solidFill>
                <a:latin typeface="Times New Roman" panose="02020603050405020304" pitchFamily="18" charset="0"/>
                <a:cs typeface="Times New Roman" panose="02020603050405020304" pitchFamily="18" charset="0"/>
              </a:rPr>
              <a:t> chi </a:t>
            </a:r>
            <a:r>
              <a:rPr lang="en-US" dirty="0" err="1">
                <a:solidFill>
                  <a:schemeClr val="tx1"/>
                </a:solidFill>
                <a:latin typeface="Times New Roman" panose="02020603050405020304" pitchFamily="18" charset="0"/>
                <a:cs typeface="Times New Roman" panose="02020603050405020304" pitchFamily="18" charset="0"/>
              </a:rPr>
              <a:t>phí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bổ</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sách</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Phương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soát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6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9717373" cy="652084"/>
          </a:xfrm>
        </p:spPr>
        <p:txBody>
          <a:bodyPr>
            <a:normAutofit fontScale="90000"/>
          </a:bodyPr>
          <a:lstStyle/>
          <a:p>
            <a:r>
              <a:rPr lang="en-US" dirty="0">
                <a:effectLst/>
                <a:latin typeface="Times New Roman" panose="02020603050405020304" pitchFamily="18" charset="0"/>
                <a:cs typeface="Times New Roman" panose="02020603050405020304" pitchFamily="18" charset="0"/>
              </a:rPr>
              <a:t>XÁC ĐỊNH VÀ PHÂN TÍCH YÊU CẦU</a:t>
            </a:r>
          </a:p>
        </p:txBody>
      </p:sp>
      <p:sp>
        <p:nvSpPr>
          <p:cNvPr id="3" name="Content Placeholder 2"/>
          <p:cNvSpPr>
            <a:spLocks noGrp="1"/>
          </p:cNvSpPr>
          <p:nvPr>
            <p:ph idx="1"/>
          </p:nvPr>
        </p:nvSpPr>
        <p:spPr>
          <a:xfrm>
            <a:off x="476251" y="1301466"/>
            <a:ext cx="10667999" cy="4885150"/>
          </a:xfrm>
        </p:spPr>
        <p:txBody>
          <a:bodyPr>
            <a:noAutofit/>
          </a:bodyPr>
          <a:lstStyle/>
          <a:p>
            <a:pPr marL="0" indent="0">
              <a:lnSpc>
                <a:spcPct val="150000"/>
              </a:lnSpc>
              <a:buNone/>
            </a:pPr>
            <a:r>
              <a:rPr lang="en-US" b="1" dirty="0" err="1">
                <a:solidFill>
                  <a:schemeClr val="tx1"/>
                </a:solidFill>
                <a:latin typeface="Times New Roman" panose="02020603050405020304" pitchFamily="18" charset="0"/>
                <a:cs typeface="Times New Roman" panose="02020603050405020304" pitchFamily="18" charset="0"/>
              </a:rPr>
              <a:t>Tầm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quan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trọng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của</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việc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xác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định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yêu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cầu</a:t>
            </a:r>
            <a:r>
              <a:rPr lang="en-US" b="1" dirty="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phải</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thảo</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luận</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và</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điều</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chỉnh</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a:lnSpc>
                <a:spcPct val="150000"/>
              </a:lnSpc>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Những</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sai</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sót</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trong</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quá</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trình</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lấy</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yêu</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cầu</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sẽ</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làm</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tăng</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chi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phí</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tốn</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thời</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gian</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thậm</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chí</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làm</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dự</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án</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thất</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bại</a:t>
            </a:r>
            <a:endPar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6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9907873" cy="652084"/>
          </a:xfrm>
        </p:spPr>
        <p:txBody>
          <a:bodyPr>
            <a:normAutofit fontScale="90000"/>
          </a:bodyPr>
          <a:lstStyle/>
          <a:p>
            <a:r>
              <a:rPr lang="en-US" dirty="0">
                <a:effectLst/>
                <a:latin typeface="Times New Roman" panose="02020603050405020304" pitchFamily="18" charset="0"/>
                <a:cs typeface="Times New Roman" panose="02020603050405020304" pitchFamily="18" charset="0"/>
              </a:rPr>
              <a:t>XÁC ĐỊNH VÀ PHÂN TÍCH YÊU CẦU</a:t>
            </a:r>
          </a:p>
        </p:txBody>
      </p:sp>
      <p:sp>
        <p:nvSpPr>
          <p:cNvPr id="3" name="Content Placeholder 2"/>
          <p:cNvSpPr>
            <a:spLocks noGrp="1"/>
          </p:cNvSpPr>
          <p:nvPr>
            <p:ph idx="1"/>
          </p:nvPr>
        </p:nvSpPr>
        <p:spPr>
          <a:xfrm>
            <a:off x="1598645" y="1134487"/>
            <a:ext cx="8994710" cy="4025342"/>
          </a:xfrm>
        </p:spPr>
        <p:txBody>
          <a:bodyPr>
            <a:noAutofit/>
          </a:bodyPr>
          <a:lstStyle/>
          <a:p>
            <a:pPr marL="0" indent="0">
              <a:lnSpc>
                <a:spcPct val="150000"/>
              </a:lnSpc>
              <a:buNone/>
            </a:pPr>
            <a:r>
              <a:rPr lang="en-US" b="1" dirty="0" err="1">
                <a:solidFill>
                  <a:schemeClr val="tx1"/>
                </a:solidFill>
                <a:latin typeface="Times New Roman" panose="02020603050405020304" pitchFamily="18" charset="0"/>
                <a:cs typeface="Times New Roman" panose="02020603050405020304" pitchFamily="18" charset="0"/>
              </a:rPr>
              <a:t>Yêu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cầu</a:t>
            </a:r>
            <a:r>
              <a:rPr lang="en-US" b="1" dirty="0">
                <a:solidFill>
                  <a:schemeClr val="tx1"/>
                </a:solidFill>
                <a:latin typeface="Times New Roman" panose="02020603050405020304" pitchFamily="18" charset="0"/>
                <a:cs typeface="Times New Roman" panose="02020603050405020304" pitchFamily="18" charset="0"/>
              </a:rPr>
              <a:t> bao </a:t>
            </a:r>
            <a:r>
              <a:rPr lang="en-US" b="1" dirty="0" err="1">
                <a:solidFill>
                  <a:schemeClr val="tx1"/>
                </a:solidFill>
                <a:latin typeface="Times New Roman" panose="02020603050405020304" pitchFamily="18" charset="0"/>
                <a:cs typeface="Times New Roman" panose="02020603050405020304" pitchFamily="18" charset="0"/>
              </a:rPr>
              <a:t>gồm</a:t>
            </a:r>
            <a:r>
              <a:rPr lang="en-US" b="1" dirty="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Yêu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những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gì</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làm</a:t>
            </a:r>
            <a:r>
              <a:rPr lang="en-US" dirty="0">
                <a:solidFill>
                  <a:schemeClr val="tx1"/>
                </a:solidFill>
                <a:latin typeface="Times New Roman" panose="02020603050405020304" pitchFamily="18" charset="0"/>
                <a:cs typeface="Times New Roman" panose="02020603050405020304" pitchFamily="18" charset="0"/>
              </a:rPr>
              <a:t> (what)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 (how)</a:t>
            </a:r>
          </a:p>
          <a:p>
            <a:pPr>
              <a:lnSpc>
                <a:spcPct val="150000"/>
              </a:lnSpc>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Yêu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phi </a:t>
            </a:r>
            <a:r>
              <a:rPr lang="en-US" dirty="0" err="1">
                <a:solidFill>
                  <a:schemeClr val="tx1"/>
                </a:solidFill>
                <a:latin typeface="Times New Roman" panose="02020603050405020304" pitchFamily="18" charset="0"/>
                <a:cs typeface="Times New Roman" panose="02020603050405020304" pitchFamily="18" charset="0"/>
              </a:rPr>
              <a:t>chức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ràng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buộc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vận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ngữ</a:t>
            </a:r>
            <a:r>
              <a:rPr lang="en-US"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353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9707848" cy="652084"/>
          </a:xfrm>
        </p:spPr>
        <p:txBody>
          <a:bodyPr>
            <a:normAutofit fontScale="90000"/>
          </a:bodyPr>
          <a:lstStyle/>
          <a:p>
            <a:r>
              <a:rPr lang="en-US" dirty="0">
                <a:effectLst/>
                <a:latin typeface="Times New Roman" panose="02020603050405020304" pitchFamily="18" charset="0"/>
                <a:cs typeface="Times New Roman" panose="02020603050405020304" pitchFamily="18" charset="0"/>
              </a:rPr>
              <a:t>XÁC ĐỊNH VÀ PHÂN TÍCH YÊU CẦU</a:t>
            </a:r>
          </a:p>
        </p:txBody>
      </p:sp>
      <p:sp>
        <p:nvSpPr>
          <p:cNvPr id="3" name="Content Placeholder 2"/>
          <p:cNvSpPr>
            <a:spLocks noGrp="1"/>
          </p:cNvSpPr>
          <p:nvPr>
            <p:ph idx="1"/>
          </p:nvPr>
        </p:nvSpPr>
        <p:spPr>
          <a:xfrm>
            <a:off x="541370" y="1173947"/>
            <a:ext cx="10317130" cy="5182337"/>
          </a:xfrm>
        </p:spPr>
        <p:txBody>
          <a:bodyPr>
            <a:noAutofit/>
          </a:bodyPr>
          <a:lstStyle/>
          <a:p>
            <a:pPr marL="0" indent="0">
              <a:lnSpc>
                <a:spcPct val="150000"/>
              </a:lnSpc>
              <a:buNone/>
            </a:pPr>
            <a:r>
              <a:rPr lang="en-US" b="1" dirty="0" err="1">
                <a:solidFill>
                  <a:schemeClr val="tx1"/>
                </a:solidFill>
                <a:latin typeface="Times New Roman" panose="02020603050405020304" pitchFamily="18" charset="0"/>
                <a:cs typeface="Times New Roman" panose="02020603050405020304" pitchFamily="18" charset="0"/>
              </a:rPr>
              <a:t>Các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khó</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khăn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trong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quá</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trình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phân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tích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yêu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cầu</a:t>
            </a:r>
            <a:r>
              <a:rPr lang="en-US" b="1" dirty="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thường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hoàn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chỉnh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thiếu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quán</a:t>
            </a:r>
            <a:r>
              <a:rPr lang="en-US" dirty="0">
                <a:solidFill>
                  <a:schemeClr val="tx1"/>
                </a:solidFill>
                <a:latin typeface="Times New Roman" panose="02020603050405020304" pitchFamily="18" charset="0"/>
                <a:cs typeface="Times New Roman" panose="02020603050405020304" pitchFamily="18" charset="0"/>
              </a:rPr>
              <a:t> (do </a:t>
            </a:r>
            <a:r>
              <a:rPr lang="en-US" dirty="0" err="1">
                <a:solidFill>
                  <a:schemeClr val="tx1"/>
                </a:solidFill>
                <a:latin typeface="Times New Roman" panose="02020603050405020304" pitchFamily="18" charset="0"/>
                <a:cs typeface="Times New Roman" panose="02020603050405020304" pitchFamily="18" charset="0"/>
              </a:rPr>
              <a:t>người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dùng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đủ</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họ</a:t>
            </a:r>
            <a:r>
              <a:rPr lang="en-US" dirty="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vấn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đề</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về</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hiểu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đúng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thuật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ngữ</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chuyên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lĩnh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khác</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Luôn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tồn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những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467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7950705" cy="652084"/>
          </a:xfrm>
        </p:spPr>
        <p:txBody>
          <a:bodyPr>
            <a:normAutofit fontScale="90000"/>
          </a:bodyPr>
          <a:lstStyle/>
          <a:p>
            <a:r>
              <a:rPr lang="en-US" dirty="0">
                <a:latin typeface="Times New Roman" panose="02020603050405020304" pitchFamily="18" charset="0"/>
                <a:cs typeface="Times New Roman" panose="02020603050405020304" pitchFamily="18" charset="0"/>
              </a:rPr>
              <a:t>THIẾT KẾ</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8645" y="1069172"/>
            <a:ext cx="8994710" cy="4771792"/>
          </a:xfrm>
        </p:spPr>
        <p:txBody>
          <a:bodyPr>
            <a:noAutofit/>
          </a:bodyPr>
          <a:lstStyle/>
          <a:p>
            <a:pPr>
              <a:lnSpc>
                <a:spcPct val="150000"/>
              </a:lnSpc>
              <a:buFontTx/>
              <a:buChar char="-"/>
            </a:pP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endParaRPr lang="en-US" dirty="0">
              <a:latin typeface="Times New Roman" panose="02020603050405020304" pitchFamily="18" charset="0"/>
              <a:cs typeface="Times New Roman" panose="02020603050405020304" pitchFamily="18" charset="0"/>
            </a:endParaRPr>
          </a:p>
          <a:p>
            <a:pPr>
              <a:lnSpc>
                <a:spcPct val="150000"/>
              </a:lnSpc>
              <a:buFontTx/>
              <a:buChar char="-"/>
            </a:pPr>
            <a:r>
              <a:rPr lang="en-US" dirty="0" err="1">
                <a:solidFill>
                  <a:schemeClr val="tx1"/>
                </a:solidFill>
                <a:latin typeface="Times New Roman" panose="02020603050405020304" pitchFamily="18" charset="0"/>
                <a:cs typeface="Times New Roman" panose="02020603050405020304" pitchFamily="18" charset="0"/>
              </a:rPr>
              <a:t>Xác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thảo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cấu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trúc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Tx/>
              <a:buChar char="-"/>
            </a:pPr>
            <a:r>
              <a:rPr lang="en-US" dirty="0" err="1">
                <a:solidFill>
                  <a:schemeClr val="tx1"/>
                </a:solidFill>
                <a:latin typeface="Times New Roman" panose="02020603050405020304" pitchFamily="18" charset="0"/>
                <a:cs typeface="Times New Roman" panose="02020603050405020304" pitchFamily="18" charset="0"/>
              </a:rPr>
              <a:t>Thiết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năng</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Tx/>
              <a:buChar char="-"/>
            </a:pPr>
            <a:r>
              <a:rPr lang="en-US" dirty="0" err="1">
                <a:solidFill>
                  <a:schemeClr val="tx1"/>
                </a:solidFill>
                <a:latin typeface="Times New Roman" panose="02020603050405020304" pitchFamily="18" charset="0"/>
                <a:cs typeface="Times New Roman" panose="02020603050405020304" pitchFamily="18" charset="0"/>
              </a:rPr>
              <a:t>Thiết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lớp</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Tx/>
              <a:buChar char="-"/>
            </a:pP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a:lnSpc>
                <a:spcPct val="150000"/>
              </a:lnSpc>
              <a:buFontTx/>
              <a:buChar char="-"/>
            </a:pP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512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7950705" cy="652084"/>
          </a:xfrm>
        </p:spPr>
        <p:txBody>
          <a:bodyPr>
            <a:normAutofit fontScale="90000"/>
          </a:bodyPr>
          <a:lstStyle/>
          <a:p>
            <a:r>
              <a:rPr lang="en-US" dirty="0">
                <a:latin typeface="Times New Roman" panose="02020603050405020304" pitchFamily="18" charset="0"/>
                <a:cs typeface="Times New Roman" panose="02020603050405020304" pitchFamily="18" charset="0"/>
              </a:rPr>
              <a:t>PHÁT TRIỂN VÀ KIỂM THỬ</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9545" y="1084755"/>
            <a:ext cx="10240930" cy="5218268"/>
          </a:xfrm>
        </p:spPr>
        <p:txBody>
          <a:bodyPr>
            <a:noAutofit/>
          </a:bodyPr>
          <a:lstStyle/>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Mỗi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module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xen </a:t>
            </a:r>
            <a:r>
              <a:rPr lang="en-US" sz="2600" dirty="0" err="1">
                <a:latin typeface="Times New Roman" panose="02020603050405020304" pitchFamily="18" charset="0"/>
                <a:cs typeface="Times New Roman" panose="02020603050405020304" pitchFamily="18" charset="0"/>
              </a:rPr>
              <a:t>kẽ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triển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theo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từng</a:t>
            </a:r>
            <a:r>
              <a:rPr lang="en-US" sz="2600" dirty="0">
                <a:latin typeface="Times New Roman" panose="02020603050405020304" pitchFamily="18" charset="0"/>
                <a:cs typeface="Times New Roman" panose="02020603050405020304" pitchFamily="18" charset="0"/>
              </a:rPr>
              <a:t> module)</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Khi </a:t>
            </a:r>
            <a:r>
              <a:rPr lang="en-US" sz="2600" dirty="0" err="1">
                <a:latin typeface="Times New Roman" panose="02020603050405020304" pitchFamily="18" charset="0"/>
                <a:cs typeface="Times New Roman" panose="02020603050405020304" pitchFamily="18" charset="0"/>
              </a:rPr>
              <a:t>hoàn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hợp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module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bảo</a:t>
            </a:r>
            <a:r>
              <a:rPr lang="en-US" sz="2600" dirty="0">
                <a:latin typeface="Times New Roman" panose="02020603050405020304" pitchFamily="18" charset="0"/>
                <a:cs typeface="Times New Roman" panose="02020603050405020304" pitchFamily="18" charset="0"/>
              </a:rPr>
              <a:t> HT </a:t>
            </a:r>
            <a:r>
              <a:rPr lang="en-US" sz="2600" dirty="0" err="1">
                <a:latin typeface="Times New Roman" panose="02020603050405020304" pitchFamily="18" charset="0"/>
                <a:cs typeface="Times New Roman" panose="02020603050405020304" pitchFamily="18" charset="0"/>
              </a:rPr>
              <a:t>hoạt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lỗi</a:t>
            </a:r>
            <a:r>
              <a:rPr lang="en-US" sz="26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Cho </a:t>
            </a:r>
            <a:r>
              <a:rPr lang="en-US" sz="2600" dirty="0" err="1">
                <a:latin typeface="Times New Roman" panose="02020603050405020304" pitchFamily="18" charset="0"/>
                <a:cs typeface="Times New Roman" panose="02020603050405020304" pitchFamily="18" charset="0"/>
              </a:rPr>
              <a:t>khách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nghiệm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sym typeface="Wingdings" panose="05000000000000000000" pitchFamily="2" charset="2"/>
              </a:rPr>
              <a:t> Khi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khách</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hàng</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chấp</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nhận</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sản</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phẩm</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thì</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giai</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đoạn</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này</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hoàn</a:t>
            </a: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dirty="0" err="1">
                <a:latin typeface="Times New Roman" panose="02020603050405020304" pitchFamily="18" charset="0"/>
                <a:cs typeface="Times New Roman" panose="02020603050405020304" pitchFamily="18" charset="0"/>
                <a:sym typeface="Wingdings" panose="05000000000000000000" pitchFamily="2" charset="2"/>
              </a:rPr>
              <a:t>tất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894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7950705" cy="652084"/>
          </a:xfrm>
        </p:spPr>
        <p:txBody>
          <a:bodyPr>
            <a:normAutofit fontScale="90000"/>
          </a:bodyPr>
          <a:lstStyle/>
          <a:p>
            <a:r>
              <a:rPr lang="en-US" dirty="0">
                <a:latin typeface="Times New Roman" panose="02020603050405020304" pitchFamily="18" charset="0"/>
                <a:cs typeface="Times New Roman" panose="02020603050405020304" pitchFamily="18" charset="0"/>
              </a:rPr>
              <a:t>TRIỂN KHAI VÀ VẬN HÀNH</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3795" y="1199055"/>
            <a:ext cx="10812430" cy="5012994"/>
          </a:xfrm>
        </p:spPr>
        <p:txBody>
          <a:bodyPr>
            <a:noAutofit/>
          </a:bodyPr>
          <a:lstStyle/>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Lên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triển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endParaRPr lang="en-US" sz="2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hướng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dẫn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endParaRPr lang="en-US" sz="2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huấn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luyện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nếu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cần</a:t>
            </a:r>
            <a:r>
              <a:rPr lang="en-US" sz="26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endParaRPr lang="en-US" sz="2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Tiếp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hồi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tế</a:t>
            </a:r>
            <a:r>
              <a:rPr lang="en-US" sz="26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Tiến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đặt</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cấu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205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7950705" cy="652084"/>
          </a:xfrm>
        </p:spPr>
        <p:txBody>
          <a:bodyPr>
            <a:normAutofit fontScale="90000"/>
          </a:bodyPr>
          <a:lstStyle/>
          <a:p>
            <a:r>
              <a:rPr lang="en-US" dirty="0">
                <a:latin typeface="Times New Roman" panose="02020603050405020304" pitchFamily="18" charset="0"/>
                <a:cs typeface="Times New Roman" panose="02020603050405020304" pitchFamily="18" charset="0"/>
              </a:rPr>
              <a:t>BẢO TRÌ VÀ NÂNG CẤP</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8645" y="1151103"/>
            <a:ext cx="8994710" cy="5012994"/>
          </a:xfrm>
        </p:spPr>
        <p:txBody>
          <a:bodyPr>
            <a:noAutofit/>
          </a:bodyPr>
          <a:lstStyle/>
          <a:p>
            <a:pPr marL="0" indent="0">
              <a:lnSpc>
                <a:spcPct val="150000"/>
              </a:lnSpc>
              <a:buNone/>
            </a:pPr>
            <a:r>
              <a:rPr lang="en-US" sz="2600" b="1" dirty="0" err="1">
                <a:latin typeface="Times New Roman" panose="02020603050405020304" pitchFamily="18" charset="0"/>
                <a:cs typeface="Times New Roman" panose="02020603050405020304" pitchFamily="18" charset="0"/>
              </a:rPr>
              <a:t>Bảo</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trì</a:t>
            </a:r>
            <a:r>
              <a:rPr lang="en-US" sz="2600" b="1"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Đảm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endParaRPr lang="en-US" sz="2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Sửa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lỗi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sinh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r>
              <a:rPr lang="en-US" sz="26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Thoả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phương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án</a:t>
            </a:r>
            <a:r>
              <a:rPr lang="en-US" sz="2600" dirty="0">
                <a:latin typeface="Times New Roman" panose="02020603050405020304" pitchFamily="18" charset="0"/>
                <a:cs typeface="Times New Roman" panose="02020603050405020304" pitchFamily="18" charset="0"/>
              </a:rPr>
              <a:t> chi </a:t>
            </a:r>
            <a:r>
              <a:rPr lang="en-US" sz="2600" dirty="0" err="1">
                <a:latin typeface="Times New Roman" panose="02020603050405020304" pitchFamily="18" charset="0"/>
                <a:cs typeface="Times New Roman" panose="02020603050405020304" pitchFamily="18" charset="0"/>
              </a:rPr>
              <a:t>phí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dưỡng</a:t>
            </a:r>
            <a:endParaRPr lang="en-US" sz="2600" dirty="0">
              <a:latin typeface="Times New Roman" panose="02020603050405020304" pitchFamily="18" charset="0"/>
              <a:cs typeface="Times New Roman" panose="02020603050405020304" pitchFamily="18" charset="0"/>
            </a:endParaRPr>
          </a:p>
          <a:p>
            <a:pPr marL="0" indent="0">
              <a:lnSpc>
                <a:spcPct val="150000"/>
              </a:lnSpc>
              <a:buNone/>
            </a:pPr>
            <a:r>
              <a:rPr lang="en-US" sz="2600" b="1" dirty="0" err="1">
                <a:latin typeface="Times New Roman" panose="02020603050405020304" pitchFamily="18" charset="0"/>
                <a:cs typeface="Times New Roman" panose="02020603050405020304" pitchFamily="18" charset="0"/>
              </a:rPr>
              <a:t>Nâng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cấp</a:t>
            </a:r>
            <a:r>
              <a:rPr lang="en-US" sz="2600" b="1"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Bổ</a:t>
            </a:r>
            <a:r>
              <a:rPr lang="en-US" sz="2600" dirty="0">
                <a:latin typeface="Times New Roman" panose="02020603050405020304" pitchFamily="18" charset="0"/>
                <a:cs typeface="Times New Roman" panose="02020603050405020304" pitchFamily="18" charset="0"/>
              </a:rPr>
              <a:t> sung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Thay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đổi</a:t>
            </a:r>
            <a:r>
              <a:rPr lang="en-US" sz="2600" dirty="0">
                <a:latin typeface="Times New Roman" panose="02020603050405020304" pitchFamily="18" charset="0"/>
                <a:cs typeface="Times New Roman" panose="02020603050405020304" pitchFamily="18" charset="0"/>
              </a:rPr>
              <a:t> do </a:t>
            </a:r>
            <a:r>
              <a:rPr lang="en-US" sz="2600" dirty="0" err="1">
                <a:latin typeface="Times New Roman" panose="02020603050405020304" pitchFamily="18" charset="0"/>
                <a:cs typeface="Times New Roman" panose="02020603050405020304" pitchFamily="18" charset="0"/>
              </a:rPr>
              <a:t>nâng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hoặc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quan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814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8B34-68CC-4B14-82CA-840A24930A4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CÁC GIAI ĐOẠN VÀ KẾT QUẢ</a:t>
            </a:r>
          </a:p>
        </p:txBody>
      </p:sp>
      <p:pic>
        <p:nvPicPr>
          <p:cNvPr id="5" name="Picture 4">
            <a:extLst>
              <a:ext uri="{FF2B5EF4-FFF2-40B4-BE49-F238E27FC236}">
                <a16:creationId xmlns:a16="http://schemas.microsoft.com/office/drawing/2014/main" id="{55E12569-737B-48A7-B321-701258E3E3E8}"/>
              </a:ext>
            </a:extLst>
          </p:cNvPr>
          <p:cNvPicPr>
            <a:picLocks noChangeAspect="1"/>
          </p:cNvPicPr>
          <p:nvPr/>
        </p:nvPicPr>
        <p:blipFill>
          <a:blip r:embed="rId2"/>
          <a:stretch>
            <a:fillRect/>
          </a:stretch>
        </p:blipFill>
        <p:spPr>
          <a:xfrm>
            <a:off x="1909072" y="1690688"/>
            <a:ext cx="6940331" cy="4556333"/>
          </a:xfrm>
          <a:prstGeom prst="rect">
            <a:avLst/>
          </a:prstGeom>
        </p:spPr>
      </p:pic>
    </p:spTree>
    <p:extLst>
      <p:ext uri="{BB962C8B-B14F-4D97-AF65-F5344CB8AC3E}">
        <p14:creationId xmlns:p14="http://schemas.microsoft.com/office/powerpoint/2010/main" val="12504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690688"/>
            <a:ext cx="8780700" cy="4614807"/>
          </a:xfrm>
        </p:spPr>
        <p:txBody>
          <a:bodyPr>
            <a:normAutofit fontScale="92500" lnSpcReduction="10000"/>
          </a:bodyPr>
          <a:lstStyle/>
          <a:p>
            <a:pPr algn="just"/>
            <a:r>
              <a:rPr lang="en-US" sz="3000" b="1" i="1" dirty="0" err="1">
                <a:solidFill>
                  <a:schemeClr val="accent2">
                    <a:lumMod val="75000"/>
                  </a:schemeClr>
                </a:solidFill>
                <a:latin typeface="Times New Roman" panose="02020603050405020304" pitchFamily="18" charset="0"/>
                <a:cs typeface="Times New Roman" panose="02020603050405020304" pitchFamily="18" charset="0"/>
              </a:rPr>
              <a:t>Một</a:t>
            </a:r>
            <a:r>
              <a:rPr lang="en-US" sz="30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000" b="1" i="1" dirty="0" err="1">
                <a:solidFill>
                  <a:schemeClr val="accent2">
                    <a:lumMod val="75000"/>
                  </a:schemeClr>
                </a:solidFill>
                <a:latin typeface="Times New Roman" panose="02020603050405020304" pitchFamily="18" charset="0"/>
                <a:cs typeface="Times New Roman" panose="02020603050405020304" pitchFamily="18" charset="0"/>
              </a:rPr>
              <a:t>số</a:t>
            </a:r>
            <a:r>
              <a:rPr lang="en-US" sz="30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000" b="1" i="1" dirty="0" err="1">
                <a:solidFill>
                  <a:schemeClr val="accent2">
                    <a:lumMod val="75000"/>
                  </a:schemeClr>
                </a:solidFill>
                <a:latin typeface="Times New Roman" panose="02020603050405020304" pitchFamily="18" charset="0"/>
                <a:cs typeface="Times New Roman" panose="02020603050405020304" pitchFamily="18" charset="0"/>
              </a:rPr>
              <a:t>khái</a:t>
            </a:r>
            <a:r>
              <a:rPr lang="en-US" sz="30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000" b="1" i="1" dirty="0" err="1">
                <a:solidFill>
                  <a:schemeClr val="accent2">
                    <a:lumMod val="75000"/>
                  </a:schemeClr>
                </a:solidFill>
                <a:latin typeface="Times New Roman" panose="02020603050405020304" pitchFamily="18" charset="0"/>
                <a:cs typeface="Times New Roman" panose="02020603050405020304" pitchFamily="18" charset="0"/>
              </a:rPr>
              <a:t>niệm</a:t>
            </a:r>
            <a:endParaRPr lang="en-US" sz="3000" b="1" i="1" dirty="0">
              <a:solidFill>
                <a:schemeClr val="accent2">
                  <a:lumMod val="75000"/>
                </a:schemeClr>
              </a:solidFill>
              <a:latin typeface="Times New Roman" panose="02020603050405020304" pitchFamily="18" charset="0"/>
              <a:cs typeface="Times New Roman" panose="02020603050405020304" pitchFamily="18" charset="0"/>
            </a:endParaRPr>
          </a:p>
          <a:p>
            <a:pPr marL="457200" lvl="1" indent="0" algn="just">
              <a:buNone/>
            </a:pPr>
            <a:r>
              <a:rPr lang="vi-VN" sz="3000" b="1" dirty="0">
                <a:solidFill>
                  <a:srgbClr val="00B050"/>
                </a:solidFill>
                <a:latin typeface="Times New Roman" panose="02020603050405020304" pitchFamily="18" charset="0"/>
                <a:cs typeface="Times New Roman" panose="02020603050405020304" pitchFamily="18" charset="0"/>
              </a:rPr>
              <a:t>Hệ thống</a:t>
            </a:r>
            <a:r>
              <a:rPr lang="vi-VN" sz="3000" dirty="0">
                <a:solidFill>
                  <a:srgbClr val="000000"/>
                </a:solidFill>
                <a:latin typeface="Times New Roman" panose="02020603050405020304" pitchFamily="18" charset="0"/>
                <a:cs typeface="Times New Roman" panose="02020603050405020304" pitchFamily="18" charset="0"/>
              </a:rPr>
              <a:t>: là tập hợp gồm nhiều</a:t>
            </a:r>
            <a:r>
              <a:rPr lang="en-US" sz="3000" dirty="0">
                <a:solidFill>
                  <a:srgbClr val="000000"/>
                </a:solidFill>
                <a:latin typeface="Times New Roman" panose="02020603050405020304" pitchFamily="18" charset="0"/>
                <a:cs typeface="Times New Roman" panose="02020603050405020304" pitchFamily="18" charset="0"/>
              </a:rPr>
              <a:t> </a:t>
            </a:r>
            <a:r>
              <a:rPr lang="vi-VN" sz="3000" i="1" dirty="0">
                <a:solidFill>
                  <a:srgbClr val="6600CC"/>
                </a:solidFill>
                <a:latin typeface="Times New Roman" panose="02020603050405020304" pitchFamily="18" charset="0"/>
                <a:cs typeface="Times New Roman" panose="02020603050405020304" pitchFamily="18" charset="0"/>
              </a:rPr>
              <a:t>thành phần/đối tượng</a:t>
            </a:r>
            <a:r>
              <a:rPr lang="vi-VN" sz="3000" i="1" dirty="0">
                <a:solidFill>
                  <a:srgbClr val="000000"/>
                </a:solidFill>
                <a:latin typeface="Times New Roman" panose="02020603050405020304" pitchFamily="18" charset="0"/>
                <a:cs typeface="Times New Roman" panose="02020603050405020304" pitchFamily="18" charset="0"/>
              </a:rPr>
              <a:t> </a:t>
            </a:r>
            <a:r>
              <a:rPr lang="vi-VN" sz="3000" dirty="0">
                <a:solidFill>
                  <a:srgbClr val="000000"/>
                </a:solidFill>
                <a:latin typeface="Times New Roman" panose="02020603050405020304" pitchFamily="18" charset="0"/>
                <a:cs typeface="Times New Roman" panose="02020603050405020304" pitchFamily="18" charset="0"/>
              </a:rPr>
              <a:t>có tổ chức và tương tác</a:t>
            </a:r>
            <a:r>
              <a:rPr lang="en-US" sz="3000" dirty="0">
                <a:solidFill>
                  <a:srgbClr val="000000"/>
                </a:solidFill>
                <a:latin typeface="Times New Roman" panose="02020603050405020304" pitchFamily="18" charset="0"/>
                <a:cs typeface="Times New Roman" panose="02020603050405020304" pitchFamily="18" charset="0"/>
              </a:rPr>
              <a:t> </a:t>
            </a:r>
            <a:r>
              <a:rPr lang="vi-VN" sz="3000" dirty="0">
                <a:solidFill>
                  <a:srgbClr val="000000"/>
                </a:solidFill>
                <a:latin typeface="Times New Roman" panose="02020603050405020304" pitchFamily="18" charset="0"/>
                <a:cs typeface="Times New Roman" panose="02020603050405020304" pitchFamily="18" charset="0"/>
              </a:rPr>
              <a:t>với nhau nhằm thực hiện các </a:t>
            </a:r>
            <a:r>
              <a:rPr lang="vi-VN" sz="3000" i="1" dirty="0">
                <a:solidFill>
                  <a:srgbClr val="FF0000"/>
                </a:solidFill>
                <a:latin typeface="Times New Roman" panose="02020603050405020304" pitchFamily="18" charset="0"/>
                <a:cs typeface="Times New Roman" panose="02020603050405020304" pitchFamily="18" charset="0"/>
              </a:rPr>
              <a:t>mục tiêu</a:t>
            </a:r>
            <a:r>
              <a:rPr lang="en-US" sz="3000" i="1" dirty="0">
                <a:solidFill>
                  <a:srgbClr val="000000"/>
                </a:solidFill>
                <a:latin typeface="Times New Roman" panose="02020603050405020304" pitchFamily="18" charset="0"/>
                <a:cs typeface="Times New Roman" panose="02020603050405020304" pitchFamily="18" charset="0"/>
              </a:rPr>
              <a:t> </a:t>
            </a:r>
            <a:r>
              <a:rPr lang="vi-VN" sz="3000" dirty="0">
                <a:solidFill>
                  <a:srgbClr val="000000"/>
                </a:solidFill>
                <a:latin typeface="Times New Roman" panose="02020603050405020304" pitchFamily="18" charset="0"/>
                <a:cs typeface="Times New Roman" panose="02020603050405020304" pitchFamily="18" charset="0"/>
              </a:rPr>
              <a:t>chung.</a:t>
            </a:r>
            <a:endParaRPr lang="en-US" sz="3000" dirty="0">
              <a:solidFill>
                <a:srgbClr val="000000"/>
              </a:solidFill>
              <a:latin typeface="Times New Roman" panose="02020603050405020304" pitchFamily="18" charset="0"/>
              <a:cs typeface="Times New Roman" panose="02020603050405020304" pitchFamily="18" charset="0"/>
            </a:endParaRPr>
          </a:p>
          <a:p>
            <a:pPr marL="457200" lvl="1" indent="0" algn="just">
              <a:buNone/>
            </a:pPr>
            <a:r>
              <a:rPr lang="en-US" sz="3000" b="1" dirty="0" err="1">
                <a:solidFill>
                  <a:srgbClr val="00B050"/>
                </a:solidFill>
                <a:latin typeface="Times New Roman" panose="02020603050405020304" pitchFamily="18" charset="0"/>
                <a:cs typeface="Times New Roman" panose="02020603050405020304" pitchFamily="18" charset="0"/>
              </a:rPr>
              <a:t>Hệ</a:t>
            </a:r>
            <a:r>
              <a:rPr lang="en-US" sz="3000" b="1" dirty="0">
                <a:solidFill>
                  <a:srgbClr val="00B050"/>
                </a:solidFill>
                <a:latin typeface="Times New Roman" panose="02020603050405020304" pitchFamily="18" charset="0"/>
                <a:cs typeface="Times New Roman" panose="02020603050405020304" pitchFamily="18" charset="0"/>
              </a:rPr>
              <a:t> </a:t>
            </a:r>
            <a:r>
              <a:rPr lang="en-US" sz="3000" b="1" dirty="0" err="1">
                <a:solidFill>
                  <a:srgbClr val="00B050"/>
                </a:solidFill>
                <a:latin typeface="Times New Roman" panose="02020603050405020304" pitchFamily="18" charset="0"/>
                <a:cs typeface="Times New Roman" panose="02020603050405020304" pitchFamily="18" charset="0"/>
              </a:rPr>
              <a:t>thống</a:t>
            </a:r>
            <a:r>
              <a:rPr lang="en-US" sz="3000" b="1" dirty="0">
                <a:solidFill>
                  <a:srgbClr val="00B050"/>
                </a:solidFill>
                <a:latin typeface="Times New Roman" panose="02020603050405020304" pitchFamily="18" charset="0"/>
                <a:cs typeface="Times New Roman" panose="02020603050405020304" pitchFamily="18" charset="0"/>
              </a:rPr>
              <a:t> </a:t>
            </a:r>
            <a:r>
              <a:rPr lang="en-US" sz="3000" b="1" dirty="0" err="1">
                <a:solidFill>
                  <a:srgbClr val="00B050"/>
                </a:solidFill>
                <a:latin typeface="Times New Roman" panose="02020603050405020304" pitchFamily="18" charset="0"/>
                <a:cs typeface="Times New Roman" panose="02020603050405020304" pitchFamily="18" charset="0"/>
              </a:rPr>
              <a:t>thông</a:t>
            </a:r>
            <a:r>
              <a:rPr lang="en-US" sz="3000" b="1" dirty="0">
                <a:solidFill>
                  <a:srgbClr val="00B050"/>
                </a:solidFill>
                <a:latin typeface="Times New Roman" panose="02020603050405020304" pitchFamily="18" charset="0"/>
                <a:cs typeface="Times New Roman" panose="02020603050405020304" pitchFamily="18" charset="0"/>
              </a:rPr>
              <a:t> tin</a:t>
            </a:r>
            <a:r>
              <a:rPr lang="en-US" sz="3000" dirty="0">
                <a:solidFill>
                  <a:srgbClr val="000000"/>
                </a:solidFill>
                <a:latin typeface="Times New Roman" panose="02020603050405020304" pitchFamily="18" charset="0"/>
                <a:cs typeface="Times New Roman" panose="02020603050405020304" pitchFamily="18" charset="0"/>
              </a:rPr>
              <a:t>: </a:t>
            </a:r>
            <a:r>
              <a:rPr lang="vi-VN" sz="3000" dirty="0">
                <a:solidFill>
                  <a:srgbClr val="000000"/>
                </a:solidFill>
                <a:latin typeface="Times New Roman" panose="02020603050405020304" pitchFamily="18" charset="0"/>
                <a:cs typeface="Times New Roman" panose="02020603050405020304" pitchFamily="18" charset="0"/>
              </a:rPr>
              <a:t> Là tập hợp các thành phần </a:t>
            </a:r>
            <a:r>
              <a:rPr lang="vi-VN" sz="3000" dirty="0">
                <a:latin typeface="Times New Roman" panose="02020603050405020304" pitchFamily="18" charset="0"/>
                <a:cs typeface="Times New Roman" panose="02020603050405020304" pitchFamily="18" charset="0"/>
              </a:rPr>
              <a:t>tương tác </a:t>
            </a:r>
            <a:r>
              <a:rPr lang="vi-VN" sz="3000" dirty="0">
                <a:solidFill>
                  <a:srgbClr val="000000"/>
                </a:solidFill>
                <a:latin typeface="Times New Roman" panose="02020603050405020304" pitchFamily="18" charset="0"/>
                <a:cs typeface="Times New Roman" panose="02020603050405020304" pitchFamily="18" charset="0"/>
              </a:rPr>
              <a:t>với nhau</a:t>
            </a:r>
            <a:r>
              <a:rPr lang="en-US" sz="3000" dirty="0">
                <a:solidFill>
                  <a:srgbClr val="000000"/>
                </a:solidFill>
                <a:latin typeface="Times New Roman" panose="02020603050405020304" pitchFamily="18" charset="0"/>
                <a:cs typeface="Times New Roman" panose="02020603050405020304" pitchFamily="18" charset="0"/>
              </a:rPr>
              <a:t> </a:t>
            </a:r>
            <a:r>
              <a:rPr lang="vi-VN" sz="3000" dirty="0">
                <a:solidFill>
                  <a:srgbClr val="000000"/>
                </a:solidFill>
                <a:latin typeface="Times New Roman" panose="02020603050405020304" pitchFamily="18" charset="0"/>
                <a:cs typeface="Times New Roman" panose="02020603050405020304" pitchFamily="18" charset="0"/>
              </a:rPr>
              <a:t>để </a:t>
            </a:r>
            <a:r>
              <a:rPr lang="vi-VN" sz="3000" i="1" dirty="0">
                <a:solidFill>
                  <a:srgbClr val="CC6600"/>
                </a:solidFill>
                <a:latin typeface="Times New Roman" panose="02020603050405020304" pitchFamily="18" charset="0"/>
                <a:cs typeface="Times New Roman" panose="02020603050405020304" pitchFamily="18" charset="0"/>
              </a:rPr>
              <a:t>thu thập, xử lý, lưu trữ và phân phối thông</a:t>
            </a:r>
            <a:r>
              <a:rPr lang="en-US" sz="3000" i="1" dirty="0">
                <a:solidFill>
                  <a:srgbClr val="CC6600"/>
                </a:solidFill>
                <a:latin typeface="Times New Roman" panose="02020603050405020304" pitchFamily="18" charset="0"/>
                <a:cs typeface="Times New Roman" panose="02020603050405020304" pitchFamily="18" charset="0"/>
              </a:rPr>
              <a:t> </a:t>
            </a:r>
            <a:r>
              <a:rPr lang="vi-VN" sz="3000" i="1" dirty="0">
                <a:solidFill>
                  <a:srgbClr val="CC6600"/>
                </a:solidFill>
                <a:latin typeface="Times New Roman" panose="02020603050405020304" pitchFamily="18" charset="0"/>
                <a:cs typeface="Times New Roman" panose="02020603050405020304" pitchFamily="18" charset="0"/>
              </a:rPr>
              <a:t>tin </a:t>
            </a:r>
            <a:r>
              <a:rPr lang="vi-VN" sz="3000" dirty="0">
                <a:solidFill>
                  <a:srgbClr val="000000"/>
                </a:solidFill>
                <a:latin typeface="Times New Roman" panose="02020603050405020304" pitchFamily="18" charset="0"/>
                <a:cs typeface="Times New Roman" panose="02020603050405020304" pitchFamily="18" charset="0"/>
              </a:rPr>
              <a:t>nhằm hỗ trợ các hoạt động </a:t>
            </a:r>
            <a:r>
              <a:rPr lang="en-US" sz="3000" i="1" dirty="0" err="1">
                <a:solidFill>
                  <a:srgbClr val="00B0F0"/>
                </a:solidFill>
                <a:latin typeface="Times New Roman" panose="02020603050405020304" pitchFamily="18" charset="0"/>
                <a:cs typeface="Times New Roman" panose="02020603050405020304" pitchFamily="18" charset="0"/>
              </a:rPr>
              <a:t>quản</a:t>
            </a:r>
            <a:r>
              <a:rPr lang="en-US" sz="3000" i="1" dirty="0">
                <a:solidFill>
                  <a:srgbClr val="00B0F0"/>
                </a:solidFill>
                <a:latin typeface="Times New Roman" panose="02020603050405020304" pitchFamily="18" charset="0"/>
                <a:cs typeface="Times New Roman" panose="02020603050405020304" pitchFamily="18" charset="0"/>
              </a:rPr>
              <a:t> </a:t>
            </a:r>
            <a:r>
              <a:rPr lang="en-US" sz="3000" i="1" dirty="0" err="1">
                <a:solidFill>
                  <a:srgbClr val="00B0F0"/>
                </a:solidFill>
                <a:latin typeface="Times New Roman" panose="02020603050405020304" pitchFamily="18" charset="0"/>
                <a:cs typeface="Times New Roman" panose="02020603050405020304" pitchFamily="18" charset="0"/>
              </a:rPr>
              <a:t>lý</a:t>
            </a:r>
            <a:r>
              <a:rPr lang="en-US" sz="3000" i="1" dirty="0">
                <a:solidFill>
                  <a:srgbClr val="00B0F0"/>
                </a:solidFill>
                <a:latin typeface="Times New Roman" panose="02020603050405020304" pitchFamily="18" charset="0"/>
                <a:cs typeface="Times New Roman" panose="02020603050405020304" pitchFamily="18" charset="0"/>
              </a:rPr>
              <a:t>, ra </a:t>
            </a:r>
            <a:r>
              <a:rPr lang="vi-VN" sz="3000" i="1" dirty="0">
                <a:solidFill>
                  <a:srgbClr val="00B0F0"/>
                </a:solidFill>
                <a:latin typeface="Times New Roman" panose="02020603050405020304" pitchFamily="18" charset="0"/>
                <a:cs typeface="Times New Roman" panose="02020603050405020304" pitchFamily="18" charset="0"/>
              </a:rPr>
              <a:t>quyết định</a:t>
            </a:r>
            <a:r>
              <a:rPr lang="en-US" sz="3000" i="1" dirty="0">
                <a:solidFill>
                  <a:srgbClr val="00B0F0"/>
                </a:solidFill>
                <a:latin typeface="Times New Roman" panose="02020603050405020304" pitchFamily="18" charset="0"/>
                <a:cs typeface="Times New Roman" panose="02020603050405020304" pitchFamily="18" charset="0"/>
              </a:rPr>
              <a:t> </a:t>
            </a:r>
            <a:r>
              <a:rPr lang="en-US" sz="3000" i="1" dirty="0" err="1">
                <a:solidFill>
                  <a:srgbClr val="00B0F0"/>
                </a:solidFill>
                <a:latin typeface="Times New Roman" panose="02020603050405020304" pitchFamily="18" charset="0"/>
                <a:cs typeface="Times New Roman" panose="02020603050405020304" pitchFamily="18" charset="0"/>
              </a:rPr>
              <a:t>và</a:t>
            </a:r>
            <a:r>
              <a:rPr lang="en-US" sz="3000" i="1" dirty="0">
                <a:solidFill>
                  <a:srgbClr val="00B0F0"/>
                </a:solidFill>
                <a:latin typeface="Times New Roman" panose="02020603050405020304" pitchFamily="18" charset="0"/>
                <a:cs typeface="Times New Roman" panose="02020603050405020304" pitchFamily="18" charset="0"/>
              </a:rPr>
              <a:t> </a:t>
            </a:r>
            <a:r>
              <a:rPr lang="vi-VN" sz="3000" i="1" dirty="0">
                <a:solidFill>
                  <a:srgbClr val="00B0F0"/>
                </a:solidFill>
                <a:latin typeface="Times New Roman" panose="02020603050405020304" pitchFamily="18" charset="0"/>
                <a:cs typeface="Times New Roman" panose="02020603050405020304" pitchFamily="18" charset="0"/>
              </a:rPr>
              <a:t>kiểm soát</a:t>
            </a:r>
            <a:r>
              <a:rPr lang="vi-VN" sz="3000" dirty="0">
                <a:solidFill>
                  <a:srgbClr val="000000"/>
                </a:solidFill>
                <a:latin typeface="Times New Roman" panose="02020603050405020304" pitchFamily="18" charset="0"/>
                <a:cs typeface="Times New Roman" panose="02020603050405020304" pitchFamily="18" charset="0"/>
              </a:rPr>
              <a:t> trong một tổ chức</a:t>
            </a:r>
            <a:r>
              <a:rPr lang="en-US" sz="3000" dirty="0">
                <a:solidFill>
                  <a:srgbClr val="000000"/>
                </a:solidFill>
                <a:latin typeface="Times New Roman" panose="02020603050405020304" pitchFamily="18" charset="0"/>
                <a:cs typeface="Times New Roman" panose="02020603050405020304" pitchFamily="18" charset="0"/>
              </a:rPr>
              <a:t>.</a:t>
            </a:r>
          </a:p>
          <a:p>
            <a:pPr marL="457200" lvl="1" indent="0" algn="just">
              <a:buNone/>
            </a:pPr>
            <a:r>
              <a:rPr lang="en-US" sz="3000" b="1" dirty="0" err="1">
                <a:solidFill>
                  <a:srgbClr val="00B050"/>
                </a:solidFill>
                <a:latin typeface="Times New Roman" panose="02020603050405020304" pitchFamily="18" charset="0"/>
                <a:cs typeface="Times New Roman" panose="02020603050405020304" pitchFamily="18" charset="0"/>
              </a:rPr>
              <a:t>Phân</a:t>
            </a:r>
            <a:r>
              <a:rPr lang="en-US" sz="3000" b="1" dirty="0">
                <a:solidFill>
                  <a:srgbClr val="00B050"/>
                </a:solidFill>
                <a:latin typeface="Times New Roman" panose="02020603050405020304" pitchFamily="18" charset="0"/>
                <a:cs typeface="Times New Roman" panose="02020603050405020304" pitchFamily="18" charset="0"/>
              </a:rPr>
              <a:t> </a:t>
            </a:r>
            <a:r>
              <a:rPr lang="en-US" sz="3000" b="1" dirty="0" err="1">
                <a:solidFill>
                  <a:srgbClr val="00B050"/>
                </a:solidFill>
                <a:latin typeface="Times New Roman" panose="02020603050405020304" pitchFamily="18" charset="0"/>
                <a:cs typeface="Times New Roman" panose="02020603050405020304" pitchFamily="18" charset="0"/>
              </a:rPr>
              <a:t>loại</a:t>
            </a:r>
            <a:r>
              <a:rPr lang="en-US" sz="3000" b="1" dirty="0">
                <a:solidFill>
                  <a:srgbClr val="00B05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theo</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ứng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dụng</a:t>
            </a:r>
            <a:r>
              <a:rPr lang="en-US" sz="3000" dirty="0">
                <a:solidFill>
                  <a:srgbClr val="000000"/>
                </a:solidFill>
                <a:latin typeface="Times New Roman" panose="02020603050405020304" pitchFamily="18" charset="0"/>
                <a:cs typeface="Times New Roman" panose="02020603050405020304" pitchFamily="18" charset="0"/>
              </a:rPr>
              <a:t>: HTTT </a:t>
            </a:r>
            <a:r>
              <a:rPr lang="en-US" sz="3000" dirty="0" err="1">
                <a:solidFill>
                  <a:srgbClr val="000000"/>
                </a:solidFill>
                <a:latin typeface="Times New Roman" panose="02020603050405020304" pitchFamily="18" charset="0"/>
                <a:cs typeface="Times New Roman" panose="02020603050405020304" pitchFamily="18" charset="0"/>
              </a:rPr>
              <a:t>quản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lý</a:t>
            </a:r>
            <a:r>
              <a:rPr lang="en-US" sz="3000" dirty="0">
                <a:solidFill>
                  <a:srgbClr val="000000"/>
                </a:solidFill>
                <a:latin typeface="Times New Roman" panose="02020603050405020304" pitchFamily="18" charset="0"/>
                <a:cs typeface="Times New Roman" panose="02020603050405020304" pitchFamily="18" charset="0"/>
              </a:rPr>
              <a:t>, HT TMĐT, HT </a:t>
            </a:r>
            <a:r>
              <a:rPr lang="en-US" sz="3000" dirty="0" err="1">
                <a:solidFill>
                  <a:srgbClr val="000000"/>
                </a:solidFill>
                <a:latin typeface="Times New Roman" panose="02020603050405020304" pitchFamily="18" charset="0"/>
                <a:cs typeface="Times New Roman" panose="02020603050405020304" pitchFamily="18" charset="0"/>
              </a:rPr>
              <a:t>điều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khiển</a:t>
            </a:r>
            <a:r>
              <a:rPr lang="en-US" sz="3000" dirty="0">
                <a:solidFill>
                  <a:srgbClr val="000000"/>
                </a:solidFill>
                <a:latin typeface="Times New Roman" panose="02020603050405020304" pitchFamily="18" charset="0"/>
                <a:cs typeface="Times New Roman" panose="02020603050405020304" pitchFamily="18" charset="0"/>
              </a:rPr>
              <a:t>…</a:t>
            </a:r>
          </a:p>
          <a:p>
            <a:pPr marL="457200" lvl="1" indent="0" algn="just">
              <a:buNone/>
            </a:pPr>
            <a:r>
              <a:rPr lang="en-US" sz="3000" b="1" i="1" dirty="0">
                <a:solidFill>
                  <a:srgbClr val="000000"/>
                </a:solidFill>
                <a:latin typeface="Times New Roman" panose="02020603050405020304" pitchFamily="18" charset="0"/>
                <a:cs typeface="Times New Roman" panose="02020603050405020304" pitchFamily="18" charset="0"/>
              </a:rPr>
              <a:t>V</a:t>
            </a:r>
            <a:r>
              <a:rPr lang="vi-VN" sz="3000" b="1" i="1" dirty="0">
                <a:latin typeface="Times New Roman" panose="02020603050405020304" pitchFamily="18" charset="0"/>
                <a:cs typeface="Times New Roman" panose="02020603050405020304" pitchFamily="18" charset="0"/>
              </a:rPr>
              <a:t>í dụ</a:t>
            </a:r>
            <a:r>
              <a:rPr lang="vi-VN" sz="3000" b="1" i="1" dirty="0">
                <a:solidFill>
                  <a:srgbClr val="000000"/>
                </a:solidFill>
                <a:latin typeface="Times New Roman" panose="02020603050405020304" pitchFamily="18" charset="0"/>
                <a:cs typeface="Times New Roman" panose="02020603050405020304" pitchFamily="18" charset="0"/>
              </a:rPr>
              <a:t>: </a:t>
            </a:r>
            <a:r>
              <a:rPr lang="en-US" sz="3000" dirty="0">
                <a:solidFill>
                  <a:srgbClr val="000000"/>
                </a:solidFill>
                <a:latin typeface="Times New Roman" panose="02020603050405020304" pitchFamily="18" charset="0"/>
                <a:cs typeface="Times New Roman" panose="02020603050405020304" pitchFamily="18" charset="0"/>
              </a:rPr>
              <a:t>HT</a:t>
            </a:r>
            <a:r>
              <a:rPr lang="vi-VN" sz="3000" dirty="0">
                <a:solidFill>
                  <a:srgbClr val="000000"/>
                </a:solidFill>
                <a:latin typeface="Times New Roman" panose="02020603050405020304" pitchFamily="18" charset="0"/>
                <a:cs typeface="Times New Roman" panose="02020603050405020304" pitchFamily="18" charset="0"/>
              </a:rPr>
              <a:t> điều khiển giao thông, </a:t>
            </a:r>
            <a:r>
              <a:rPr lang="en-US" sz="3000" dirty="0">
                <a:solidFill>
                  <a:srgbClr val="000000"/>
                </a:solidFill>
                <a:latin typeface="Times New Roman" panose="02020603050405020304" pitchFamily="18" charset="0"/>
                <a:cs typeface="Times New Roman" panose="02020603050405020304" pitchFamily="18" charset="0"/>
              </a:rPr>
              <a:t>HT </a:t>
            </a:r>
            <a:r>
              <a:rPr lang="en-US" sz="3000" dirty="0" err="1">
                <a:solidFill>
                  <a:srgbClr val="000000"/>
                </a:solidFill>
                <a:latin typeface="Times New Roman" panose="02020603050405020304" pitchFamily="18" charset="0"/>
                <a:cs typeface="Times New Roman" panose="02020603050405020304" pitchFamily="18" charset="0"/>
              </a:rPr>
              <a:t>thương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mại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điện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tử</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của</a:t>
            </a:r>
            <a:r>
              <a:rPr lang="en-US" sz="3000" dirty="0">
                <a:solidFill>
                  <a:srgbClr val="000000"/>
                </a:solidFill>
                <a:latin typeface="Times New Roman" panose="02020603050405020304" pitchFamily="18" charset="0"/>
                <a:cs typeface="Times New Roman" panose="02020603050405020304" pitchFamily="18" charset="0"/>
              </a:rPr>
              <a:t> Tiki, HT </a:t>
            </a:r>
            <a:r>
              <a:rPr lang="en-US" sz="3000" dirty="0" err="1">
                <a:solidFill>
                  <a:srgbClr val="000000"/>
                </a:solidFill>
                <a:latin typeface="Times New Roman" panose="02020603050405020304" pitchFamily="18" charset="0"/>
                <a:cs typeface="Times New Roman" panose="02020603050405020304" pitchFamily="18" charset="0"/>
              </a:rPr>
              <a:t>quản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lý</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đăng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ký</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học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phần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sinh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viên</a:t>
            </a:r>
            <a:r>
              <a:rPr lang="en-US" sz="3000" dirty="0">
                <a:solidFill>
                  <a:srgbClr val="000000"/>
                </a:solidFill>
                <a:latin typeface="Times New Roman" panose="02020603050405020304" pitchFamily="18" charset="0"/>
                <a:cs typeface="Times New Roman" panose="02020603050405020304" pitchFamily="18" charset="0"/>
              </a:rPr>
              <a:t> UEH…</a:t>
            </a:r>
          </a:p>
        </p:txBody>
      </p:sp>
    </p:spTree>
    <p:extLst>
      <p:ext uri="{BB962C8B-B14F-4D97-AF65-F5344CB8AC3E}">
        <p14:creationId xmlns:p14="http://schemas.microsoft.com/office/powerpoint/2010/main" val="1781966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Lịch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endParaRPr lang="en-US" dirty="0">
              <a:effectLst/>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FC0825-37A5-4831-BDA7-67FD81FAD417}"/>
              </a:ext>
            </a:extLst>
          </p:cNvPr>
          <p:cNvPicPr>
            <a:picLocks noGrp="1" noChangeAspect="1"/>
          </p:cNvPicPr>
          <p:nvPr>
            <p:ph idx="1"/>
          </p:nvPr>
        </p:nvPicPr>
        <p:blipFill>
          <a:blip r:embed="rId2"/>
          <a:stretch>
            <a:fillRect/>
          </a:stretch>
        </p:blipFill>
        <p:spPr>
          <a:xfrm>
            <a:off x="1274763" y="1417257"/>
            <a:ext cx="7945168" cy="5075618"/>
          </a:xfrm>
        </p:spPr>
      </p:pic>
    </p:spTree>
    <p:extLst>
      <p:ext uri="{BB962C8B-B14F-4D97-AF65-F5344CB8AC3E}">
        <p14:creationId xmlns:p14="http://schemas.microsoft.com/office/powerpoint/2010/main" val="3993563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PTTK HT</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0351" y="1690688"/>
            <a:ext cx="8357439" cy="4335526"/>
          </a:xfrm>
        </p:spPr>
        <p:txBody>
          <a:bodyPr>
            <a:normAutofit/>
          </a:bodyPr>
          <a:lstStyle/>
          <a:p>
            <a:pPr marL="0" indent="0">
              <a:buNone/>
            </a:pPr>
            <a:r>
              <a:rPr lang="en-US" b="1" dirty="0" err="1">
                <a:solidFill>
                  <a:schemeClr val="tx1"/>
                </a:solidFill>
                <a:latin typeface="Times New Roman" panose="02020603050405020304" pitchFamily="18" charset="0"/>
                <a:cs typeface="Times New Roman" panose="02020603050405020304" pitchFamily="18" charset="0"/>
              </a:rPr>
              <a:t>Có</a:t>
            </a:r>
            <a:r>
              <a:rPr lang="en-US" b="1" dirty="0">
                <a:solidFill>
                  <a:schemeClr val="tx1"/>
                </a:solidFill>
                <a:latin typeface="Times New Roman" panose="02020603050405020304" pitchFamily="18" charset="0"/>
                <a:cs typeface="Times New Roman" panose="02020603050405020304" pitchFamily="18" charset="0"/>
              </a:rPr>
              <a:t> 2 </a:t>
            </a:r>
            <a:r>
              <a:rPr lang="en-US" b="1" dirty="0" err="1">
                <a:solidFill>
                  <a:schemeClr val="tx1"/>
                </a:solidFill>
                <a:latin typeface="Times New Roman" panose="02020603050405020304" pitchFamily="18" charset="0"/>
                <a:cs typeface="Times New Roman" panose="02020603050405020304" pitchFamily="18" charset="0"/>
              </a:rPr>
              <a:t>hướng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tiếp</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cận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chính</a:t>
            </a:r>
            <a:r>
              <a:rPr lang="en-US" dirty="0">
                <a:solidFill>
                  <a:schemeClr val="tx1"/>
                </a:solidFill>
                <a:latin typeface="Times New Roman" panose="02020603050405020304" pitchFamily="18" charset="0"/>
                <a:cs typeface="Times New Roman" panose="02020603050405020304" pitchFamily="18" charset="0"/>
              </a:rPr>
              <a:t>:</a:t>
            </a:r>
          </a:p>
          <a:p>
            <a:pPr>
              <a:buFontTx/>
              <a:buChar char="-"/>
            </a:pPr>
            <a:r>
              <a:rPr lang="en-US" b="0" i="1" dirty="0" err="1">
                <a:solidFill>
                  <a:srgbClr val="00B050"/>
                </a:solidFill>
                <a:effectLst/>
                <a:latin typeface="Times New Roman" panose="02020603050405020304" pitchFamily="18" charset="0"/>
                <a:cs typeface="Times New Roman" panose="02020603050405020304" pitchFamily="18" charset="0"/>
              </a:rPr>
              <a:t>Hướng</a:t>
            </a:r>
            <a:r>
              <a:rPr lang="en-US" b="0" i="1" dirty="0">
                <a:solidFill>
                  <a:srgbClr val="00B050"/>
                </a:solidFill>
                <a:effectLst/>
                <a:latin typeface="Times New Roman" panose="02020603050405020304" pitchFamily="18" charset="0"/>
                <a:cs typeface="Times New Roman" panose="02020603050405020304" pitchFamily="18" charset="0"/>
              </a:rPr>
              <a:t> </a:t>
            </a:r>
            <a:r>
              <a:rPr lang="en-US" b="0" i="1" dirty="0" err="1">
                <a:solidFill>
                  <a:srgbClr val="00B050"/>
                </a:solidFill>
                <a:effectLst/>
                <a:latin typeface="Times New Roman" panose="02020603050405020304" pitchFamily="18" charset="0"/>
                <a:cs typeface="Times New Roman" panose="02020603050405020304" pitchFamily="18" charset="0"/>
              </a:rPr>
              <a:t>cấu</a:t>
            </a:r>
            <a:r>
              <a:rPr lang="en-US" b="0" i="1" dirty="0">
                <a:solidFill>
                  <a:srgbClr val="00B050"/>
                </a:solidFill>
                <a:effectLst/>
                <a:latin typeface="Times New Roman" panose="02020603050405020304" pitchFamily="18" charset="0"/>
                <a:cs typeface="Times New Roman" panose="02020603050405020304" pitchFamily="18" charset="0"/>
              </a:rPr>
              <a:t> </a:t>
            </a:r>
            <a:r>
              <a:rPr lang="en-US" b="0" i="1" dirty="0" err="1">
                <a:solidFill>
                  <a:srgbClr val="00B050"/>
                </a:solidFill>
                <a:effectLst/>
                <a:latin typeface="Times New Roman" panose="02020603050405020304" pitchFamily="18" charset="0"/>
                <a:cs typeface="Times New Roman" panose="02020603050405020304" pitchFamily="18" charset="0"/>
              </a:rPr>
              <a:t>trúc</a:t>
            </a:r>
            <a:r>
              <a:rPr lang="en-US" b="0" i="1" dirty="0">
                <a:solidFill>
                  <a:srgbClr val="00B050"/>
                </a:solidFill>
                <a:effectLst/>
                <a:latin typeface="Times New Roman" panose="02020603050405020304" pitchFamily="18" charset="0"/>
                <a:cs typeface="Times New Roman" panose="02020603050405020304" pitchFamily="18" charset="0"/>
              </a:rPr>
              <a:t> (</a:t>
            </a:r>
            <a:r>
              <a:rPr lang="en-US" b="0" i="1" dirty="0" err="1">
                <a:solidFill>
                  <a:srgbClr val="00B050"/>
                </a:solidFill>
                <a:effectLst/>
                <a:latin typeface="Times New Roman" panose="02020603050405020304" pitchFamily="18" charset="0"/>
                <a:cs typeface="Times New Roman" panose="02020603050405020304" pitchFamily="18" charset="0"/>
              </a:rPr>
              <a:t>hướng</a:t>
            </a:r>
            <a:r>
              <a:rPr lang="en-US" b="0" i="1" dirty="0">
                <a:solidFill>
                  <a:srgbClr val="00B050"/>
                </a:solidFill>
                <a:effectLst/>
                <a:latin typeface="Times New Roman" panose="02020603050405020304" pitchFamily="18" charset="0"/>
                <a:cs typeface="Times New Roman" panose="02020603050405020304" pitchFamily="18" charset="0"/>
              </a:rPr>
              <a:t> </a:t>
            </a:r>
            <a:r>
              <a:rPr lang="en-US" b="0" i="1" dirty="0" err="1">
                <a:solidFill>
                  <a:srgbClr val="00B050"/>
                </a:solidFill>
                <a:effectLst/>
                <a:latin typeface="Times New Roman" panose="02020603050405020304" pitchFamily="18" charset="0"/>
                <a:cs typeface="Times New Roman" panose="02020603050405020304" pitchFamily="18" charset="0"/>
              </a:rPr>
              <a:t>chức</a:t>
            </a:r>
            <a:r>
              <a:rPr lang="en-US" b="0" i="1" dirty="0">
                <a:solidFill>
                  <a:srgbClr val="00B050"/>
                </a:solidFill>
                <a:effectLst/>
                <a:latin typeface="Times New Roman" panose="02020603050405020304" pitchFamily="18" charset="0"/>
                <a:cs typeface="Times New Roman" panose="02020603050405020304" pitchFamily="18" charset="0"/>
              </a:rPr>
              <a:t> </a:t>
            </a:r>
            <a:r>
              <a:rPr lang="en-US" b="0" i="1" dirty="0" err="1">
                <a:solidFill>
                  <a:srgbClr val="00B050"/>
                </a:solidFill>
                <a:effectLst/>
                <a:latin typeface="Times New Roman" panose="02020603050405020304" pitchFamily="18" charset="0"/>
                <a:cs typeface="Times New Roman" panose="02020603050405020304" pitchFamily="18" charset="0"/>
              </a:rPr>
              <a:t>năng</a:t>
            </a:r>
            <a:r>
              <a:rPr lang="en-US" b="0" i="1" dirty="0">
                <a:solidFill>
                  <a:srgbClr val="00B050"/>
                </a:solidFill>
                <a:effectLst/>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en-US" b="0" i="0" dirty="0" err="1">
                <a:solidFill>
                  <a:schemeClr val="tx1"/>
                </a:solidFill>
                <a:effectLst/>
                <a:latin typeface="Times New Roman" panose="02020603050405020304" pitchFamily="18" charset="0"/>
                <a:cs typeface="Times New Roman" panose="02020603050405020304" pitchFamily="18" charset="0"/>
              </a:rPr>
              <a:t>Hướng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dữ</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liệu</a:t>
            </a:r>
            <a:r>
              <a:rPr lang="en-US" b="0" i="0" dirty="0">
                <a:solidFill>
                  <a:schemeClr val="tx1"/>
                </a:solidFill>
                <a:effectLst/>
                <a:latin typeface="Times New Roman" panose="02020603050405020304" pitchFamily="18" charset="0"/>
                <a:cs typeface="Times New Roman" panose="02020603050405020304" pitchFamily="18" charset="0"/>
              </a:rPr>
              <a:t> (data - centered)</a:t>
            </a:r>
          </a:p>
          <a:p>
            <a:pPr lvl="1">
              <a:buFont typeface="Wingdings" panose="05000000000000000000" pitchFamily="2" charset="2"/>
              <a:buChar char="v"/>
            </a:pPr>
            <a:r>
              <a:rPr lang="en-US" b="0" i="0" dirty="0" err="1">
                <a:solidFill>
                  <a:schemeClr val="tx1"/>
                </a:solidFill>
                <a:effectLst/>
                <a:latin typeface="Times New Roman" panose="02020603050405020304" pitchFamily="18" charset="0"/>
                <a:cs typeface="Times New Roman" panose="02020603050405020304" pitchFamily="18" charset="0"/>
              </a:rPr>
              <a:t>Hướng</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quy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(process - centered)</a:t>
            </a:r>
            <a:endParaRPr lang="en-US" b="0" i="0" dirty="0">
              <a:solidFill>
                <a:schemeClr val="tx1"/>
              </a:solidFill>
              <a:effectLst/>
              <a:latin typeface="Times New Roman" panose="02020603050405020304" pitchFamily="18" charset="0"/>
              <a:cs typeface="Times New Roman" panose="02020603050405020304" pitchFamily="18" charset="0"/>
            </a:endParaRPr>
          </a:p>
          <a:p>
            <a:pPr>
              <a:buFontTx/>
              <a:buChar char="-"/>
            </a:pPr>
            <a:r>
              <a:rPr lang="en-US" b="0" i="1" dirty="0" err="1">
                <a:solidFill>
                  <a:srgbClr val="00B050"/>
                </a:solidFill>
                <a:effectLst/>
                <a:latin typeface="Times New Roman" panose="02020603050405020304" pitchFamily="18" charset="0"/>
                <a:cs typeface="Times New Roman" panose="02020603050405020304" pitchFamily="18" charset="0"/>
              </a:rPr>
              <a:t>Hướng</a:t>
            </a:r>
            <a:r>
              <a:rPr lang="en-US" b="0" i="1" dirty="0">
                <a:solidFill>
                  <a:srgbClr val="00B050"/>
                </a:solidFill>
                <a:effectLst/>
                <a:latin typeface="Times New Roman" panose="02020603050405020304" pitchFamily="18" charset="0"/>
                <a:cs typeface="Times New Roman" panose="02020603050405020304" pitchFamily="18" charset="0"/>
              </a:rPr>
              <a:t> </a:t>
            </a:r>
            <a:r>
              <a:rPr lang="en-US" b="0" i="1" dirty="0" err="1">
                <a:solidFill>
                  <a:srgbClr val="00B050"/>
                </a:solidFill>
                <a:effectLst/>
                <a:latin typeface="Times New Roman" panose="02020603050405020304" pitchFamily="18" charset="0"/>
                <a:cs typeface="Times New Roman" panose="02020603050405020304" pitchFamily="18" charset="0"/>
              </a:rPr>
              <a:t>đối</a:t>
            </a:r>
            <a:r>
              <a:rPr lang="en-US" b="0" i="1" dirty="0">
                <a:solidFill>
                  <a:srgbClr val="00B050"/>
                </a:solidFill>
                <a:effectLst/>
                <a:latin typeface="Times New Roman" panose="02020603050405020304" pitchFamily="18" charset="0"/>
                <a:cs typeface="Times New Roman" panose="02020603050405020304" pitchFamily="18" charset="0"/>
              </a:rPr>
              <a:t> </a:t>
            </a:r>
            <a:r>
              <a:rPr lang="en-US" b="0" i="1" dirty="0" err="1">
                <a:solidFill>
                  <a:srgbClr val="00B050"/>
                </a:solidFill>
                <a:effectLst/>
                <a:latin typeface="Times New Roman" panose="02020603050405020304" pitchFamily="18" charset="0"/>
                <a:cs typeface="Times New Roman" panose="02020603050405020304" pitchFamily="18" charset="0"/>
              </a:rPr>
              <a:t>tượng</a:t>
            </a:r>
            <a:endParaRPr lang="en-US" b="0" i="1" dirty="0">
              <a:solidFill>
                <a:srgbClr val="00B050"/>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err="1">
                <a:solidFill>
                  <a:srgbClr val="000000"/>
                </a:solidFill>
                <a:latin typeface="Times New Roman" panose="02020603050405020304" pitchFamily="18" charset="0"/>
                <a:cs typeface="Times New Roman" panose="02020603050405020304" pitchFamily="18" charset="0"/>
              </a:rPr>
              <a:t>Đóng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gói</a:t>
            </a:r>
            <a:r>
              <a:rPr lang="en-US" dirty="0">
                <a:solidFill>
                  <a:srgbClr val="000000"/>
                </a:solidFill>
                <a:latin typeface="Times New Roman" panose="02020603050405020304" pitchFamily="18" charset="0"/>
                <a:cs typeface="Times New Roman" panose="02020603050405020304" pitchFamily="18" charset="0"/>
              </a:rPr>
              <a:t> (Encapsulation)</a:t>
            </a:r>
          </a:p>
          <a:p>
            <a:pPr lvl="1">
              <a:buFont typeface="Wingdings" panose="05000000000000000000" pitchFamily="2" charset="2"/>
              <a:buChar char="v"/>
            </a:pPr>
            <a:r>
              <a:rPr lang="en-US" b="0" i="0" dirty="0" err="1">
                <a:solidFill>
                  <a:srgbClr val="000000"/>
                </a:solidFill>
                <a:effectLst/>
                <a:latin typeface="Times New Roman" panose="02020603050405020304" pitchFamily="18" charset="0"/>
                <a:cs typeface="Times New Roman" panose="02020603050405020304" pitchFamily="18" charset="0"/>
              </a:rPr>
              <a:t>Kế</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thừa</a:t>
            </a:r>
            <a:r>
              <a:rPr lang="en-US" b="0" i="0" dirty="0">
                <a:solidFill>
                  <a:srgbClr val="000000"/>
                </a:solidFill>
                <a:effectLst/>
                <a:latin typeface="Times New Roman" panose="02020603050405020304" pitchFamily="18" charset="0"/>
                <a:cs typeface="Times New Roman" panose="02020603050405020304" pitchFamily="18" charset="0"/>
              </a:rPr>
              <a:t> (Inheritance)</a:t>
            </a:r>
          </a:p>
          <a:p>
            <a:pPr lvl="1">
              <a:buFont typeface="Wingdings" panose="05000000000000000000" pitchFamily="2" charset="2"/>
              <a:buChar char="v"/>
            </a:pPr>
            <a:r>
              <a:rPr lang="en-US" dirty="0" err="1">
                <a:solidFill>
                  <a:srgbClr val="000000"/>
                </a:solidFill>
                <a:latin typeface="Times New Roman" panose="02020603050405020304" pitchFamily="18" charset="0"/>
                <a:cs typeface="Times New Roman" panose="02020603050405020304" pitchFamily="18" charset="0"/>
              </a:rPr>
              <a:t>Đa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hình</a:t>
            </a:r>
            <a:r>
              <a:rPr lang="en-US" dirty="0">
                <a:solidFill>
                  <a:srgbClr val="000000"/>
                </a:solidFill>
                <a:latin typeface="Times New Roman" panose="02020603050405020304" pitchFamily="18" charset="0"/>
                <a:cs typeface="Times New Roman" panose="02020603050405020304" pitchFamily="18" charset="0"/>
              </a:rPr>
              <a:t> (Polymorphism)</a:t>
            </a:r>
            <a:endParaRPr lang="vi-V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74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hướng</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tiếp</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PTTK HT</a:t>
            </a:r>
            <a:endParaRPr lang="en-US" dirty="0">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06867AA-16EB-4BA8-B6A5-626742DE4794}"/>
              </a:ext>
            </a:extLst>
          </p:cNvPr>
          <p:cNvSpPr>
            <a:spLocks noGrp="1"/>
          </p:cNvSpPr>
          <p:nvPr>
            <p:ph idx="1"/>
          </p:nvPr>
        </p:nvSpPr>
        <p:spPr>
          <a:xfrm>
            <a:off x="1217325" y="1690688"/>
            <a:ext cx="10622249" cy="4846819"/>
          </a:xfrm>
        </p:spPr>
        <p:txBody>
          <a:bodyPr>
            <a:normAutofit fontScale="85000" lnSpcReduction="20000"/>
          </a:bodyPr>
          <a:lstStyle/>
          <a:p>
            <a:r>
              <a:rPr lang="vi-VN" b="1" dirty="0"/>
              <a:t>Thiết kế cấu trúc (Structured design)</a:t>
            </a:r>
            <a:r>
              <a:rPr lang="en-US" b="1" dirty="0"/>
              <a:t> – N3</a:t>
            </a:r>
            <a:endParaRPr lang="vi-VN" b="1" dirty="0"/>
          </a:p>
          <a:p>
            <a:pPr lvl="1"/>
            <a:r>
              <a:rPr lang="vi-VN" dirty="0"/>
              <a:t>Phương pháp thác nước (waterfall method)</a:t>
            </a:r>
          </a:p>
          <a:p>
            <a:pPr lvl="1"/>
            <a:r>
              <a:rPr lang="vi-VN" dirty="0"/>
              <a:t>Phương pháp phát triển song song (Parallel development)</a:t>
            </a:r>
          </a:p>
          <a:p>
            <a:r>
              <a:rPr lang="en-US" b="1" dirty="0"/>
              <a:t>P</a:t>
            </a:r>
            <a:r>
              <a:rPr lang="vi-VN" b="1" dirty="0"/>
              <a:t>hương pháp dạng Spiral</a:t>
            </a:r>
            <a:r>
              <a:rPr lang="en-US" b="1" dirty="0"/>
              <a:t> – N4</a:t>
            </a:r>
            <a:endParaRPr lang="vi-VN" b="1" dirty="0"/>
          </a:p>
          <a:p>
            <a:r>
              <a:rPr lang="vi-VN" b="1" dirty="0"/>
              <a:t>Phương pháp phát triển nhanh ứng dụng (RAD)</a:t>
            </a:r>
            <a:r>
              <a:rPr lang="en-US" b="1" dirty="0"/>
              <a:t> – N1</a:t>
            </a:r>
            <a:endParaRPr lang="vi-VN" b="1" dirty="0"/>
          </a:p>
          <a:p>
            <a:pPr lvl="1"/>
            <a:r>
              <a:rPr lang="vi-VN" dirty="0"/>
              <a:t>Phương pháp phát triển theo các pha</a:t>
            </a:r>
          </a:p>
          <a:p>
            <a:pPr lvl="1"/>
            <a:r>
              <a:rPr lang="vi-VN" dirty="0"/>
              <a:t>Phương pháp xây dựng nguyên mẫu (prototyping)</a:t>
            </a:r>
          </a:p>
          <a:p>
            <a:pPr marL="0" indent="0">
              <a:buNone/>
            </a:pPr>
            <a:r>
              <a:rPr lang="en-US" dirty="0"/>
              <a:t>	</a:t>
            </a:r>
            <a:r>
              <a:rPr lang="vi-VN" dirty="0"/>
              <a:t>• Thông thường (regular)</a:t>
            </a:r>
          </a:p>
          <a:p>
            <a:pPr marL="0" indent="0">
              <a:buNone/>
            </a:pPr>
            <a:r>
              <a:rPr lang="en-US" dirty="0"/>
              <a:t>	</a:t>
            </a:r>
            <a:r>
              <a:rPr lang="vi-VN" dirty="0"/>
              <a:t>• Loại bỏ (throwaway)</a:t>
            </a:r>
          </a:p>
          <a:p>
            <a:r>
              <a:rPr lang="vi-VN" b="1" dirty="0"/>
              <a:t>Phương pháp phát triển linh động (Agile development)</a:t>
            </a:r>
            <a:r>
              <a:rPr lang="en-US" b="1" dirty="0"/>
              <a:t> – N2</a:t>
            </a:r>
            <a:endParaRPr lang="vi-VN" b="1" dirty="0"/>
          </a:p>
          <a:p>
            <a:pPr lvl="1"/>
            <a:r>
              <a:rPr lang="vi-VN" dirty="0"/>
              <a:t>XP (extreme programming)</a:t>
            </a:r>
            <a:endParaRPr lang="en-US" dirty="0"/>
          </a:p>
          <a:p>
            <a:r>
              <a:rPr lang="en-US" sz="2900" b="1" dirty="0">
                <a:latin typeface="Arial" panose="020B0604020202020204" pitchFamily="34" charset="0"/>
                <a:cs typeface="Arial" panose="020B0604020202020204" pitchFamily="34" charset="0"/>
              </a:rPr>
              <a:t>Object-Oriented Analysis and Design – OOAD – N5</a:t>
            </a:r>
          </a:p>
          <a:p>
            <a:r>
              <a:rPr lang="en-US" sz="2900" b="1" dirty="0">
                <a:latin typeface="Arial" panose="020B0604020202020204" pitchFamily="34" charset="0"/>
                <a:cs typeface="Arial" panose="020B0604020202020204" pitchFamily="34" charset="0"/>
              </a:rPr>
              <a:t>Integrated Methodology Software Development</a:t>
            </a:r>
          </a:p>
        </p:txBody>
      </p:sp>
    </p:spTree>
    <p:extLst>
      <p:ext uri="{BB962C8B-B14F-4D97-AF65-F5344CB8AC3E}">
        <p14:creationId xmlns:p14="http://schemas.microsoft.com/office/powerpoint/2010/main" val="445612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PTTK HT</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1226" y="1757363"/>
            <a:ext cx="10638749" cy="4335526"/>
          </a:xfrm>
        </p:spPr>
        <p:txBody>
          <a:bodyPr>
            <a:normAutofit/>
          </a:bodyPr>
          <a:lstStyle/>
          <a:p>
            <a:pPr marL="0" indent="0">
              <a:buNone/>
            </a:pPr>
            <a:r>
              <a:rPr lang="en-US" b="1" dirty="0" err="1">
                <a:solidFill>
                  <a:schemeClr val="tx1"/>
                </a:solidFill>
                <a:latin typeface="Times New Roman" panose="02020603050405020304" pitchFamily="18" charset="0"/>
                <a:cs typeface="Times New Roman" panose="02020603050405020304" pitchFamily="18" charset="0"/>
              </a:rPr>
              <a:t>Hướng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cấu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trúc</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err="1">
                <a:solidFill>
                  <a:schemeClr val="tx1"/>
                </a:solidFill>
                <a:latin typeface="Times New Roman" panose="02020603050405020304" pitchFamily="18" charset="0"/>
                <a:cs typeface="Times New Roman" panose="02020603050405020304" pitchFamily="18" charset="0"/>
              </a:rPr>
              <a:t>Đặc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vi-VN" sz="2600" dirty="0">
                <a:solidFill>
                  <a:srgbClr val="000000"/>
                </a:solidFill>
                <a:latin typeface="Times New Roman" panose="02020603050405020304" pitchFamily="18" charset="0"/>
                <a:cs typeface="Times New Roman" panose="02020603050405020304" pitchFamily="18" charset="0"/>
              </a:rPr>
              <a:t>Dựa vào chức năng là chính</a:t>
            </a:r>
            <a:endParaRPr lang="en-US" sz="26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600" dirty="0">
                <a:solidFill>
                  <a:srgbClr val="000000"/>
                </a:solidFill>
                <a:latin typeface="Times New Roman" panose="02020603050405020304" pitchFamily="18" charset="0"/>
                <a:cs typeface="Times New Roman" panose="02020603050405020304" pitchFamily="18" charset="0"/>
              </a:rPr>
              <a:t>Phân rã chức năng và làm mịn dần theo cách thực hiện</a:t>
            </a:r>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từ trên xuống</a:t>
            </a:r>
            <a:endParaRPr lang="en-US" sz="26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600" dirty="0">
                <a:solidFill>
                  <a:srgbClr val="000000"/>
                </a:solidFill>
                <a:latin typeface="Times New Roman" panose="02020603050405020304" pitchFamily="18" charset="0"/>
                <a:cs typeface="Times New Roman" panose="02020603050405020304" pitchFamily="18" charset="0"/>
              </a:rPr>
              <a:t>Các đơn thể chức năng trao đổi với nhau bằng cách</a:t>
            </a:r>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truyền tham số hoặc sử dụng dữ liệu chung</a:t>
            </a:r>
            <a:endParaRPr lang="en-US" sz="26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600" dirty="0">
                <a:solidFill>
                  <a:srgbClr val="000000"/>
                </a:solidFill>
                <a:latin typeface="Times New Roman" panose="02020603050405020304" pitchFamily="18" charset="0"/>
                <a:cs typeface="Times New Roman" panose="02020603050405020304" pitchFamily="18" charset="0"/>
              </a:rPr>
              <a:t>Tính mở và thích nghi của HT bị hạn chế</a:t>
            </a:r>
            <a:endParaRPr lang="en-US" sz="26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600" dirty="0">
                <a:solidFill>
                  <a:srgbClr val="000000"/>
                </a:solidFill>
                <a:latin typeface="Times New Roman" panose="02020603050405020304" pitchFamily="18" charset="0"/>
                <a:cs typeface="Times New Roman" panose="02020603050405020304" pitchFamily="18" charset="0"/>
              </a:rPr>
              <a:t>Khả năng tái sử dụng bị hạn chế và không hỗ trợ cơ</a:t>
            </a:r>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chế kế thừa</a:t>
            </a:r>
            <a:r>
              <a:rPr lang="vi-VN" sz="2600" dirty="0">
                <a:latin typeface="Times New Roman" panose="02020603050405020304" pitchFamily="18" charset="0"/>
                <a:cs typeface="Times New Roman" panose="02020603050405020304" pitchFamily="18" charset="0"/>
              </a:rPr>
              <a:t> </a:t>
            </a:r>
            <a:br>
              <a:rPr lang="vi-VN" dirty="0"/>
            </a:br>
            <a:endParaRPr lang="vi-V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1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PTTK HT</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3597" y="1516324"/>
            <a:ext cx="6164578" cy="4745834"/>
          </a:xfrm>
        </p:spPr>
        <p:txBody>
          <a:bodyPr>
            <a:normAutofit fontScale="62500" lnSpcReduction="20000"/>
          </a:bodyPr>
          <a:lstStyle/>
          <a:p>
            <a:pPr marL="0" indent="0">
              <a:buNone/>
            </a:pPr>
            <a:r>
              <a:rPr lang="en-US" sz="5500" dirty="0" err="1">
                <a:latin typeface="Times New Roman" panose="02020603050405020304" pitchFamily="18" charset="0"/>
                <a:cs typeface="Times New Roman" panose="02020603050405020304" pitchFamily="18" charset="0"/>
              </a:rPr>
              <a:t>Hạn</a:t>
            </a:r>
            <a:r>
              <a:rPr lang="en-US" sz="5500" dirty="0">
                <a:latin typeface="Times New Roman" panose="02020603050405020304" pitchFamily="18" charset="0"/>
                <a:cs typeface="Times New Roman" panose="02020603050405020304" pitchFamily="18" charset="0"/>
              </a:rPr>
              <a:t> </a:t>
            </a:r>
            <a:r>
              <a:rPr lang="en-US" sz="5500" dirty="0" err="1">
                <a:latin typeface="Times New Roman" panose="02020603050405020304" pitchFamily="18" charset="0"/>
                <a:cs typeface="Times New Roman" panose="02020603050405020304" pitchFamily="18" charset="0"/>
              </a:rPr>
              <a:t>chế</a:t>
            </a:r>
            <a:r>
              <a:rPr lang="en-US" sz="55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vi-VN" sz="3800" dirty="0">
                <a:solidFill>
                  <a:srgbClr val="000000"/>
                </a:solidFill>
                <a:latin typeface="Times New Roman" panose="02020603050405020304" pitchFamily="18" charset="0"/>
                <a:cs typeface="Times New Roman" panose="02020603050405020304" pitchFamily="18" charset="0"/>
              </a:rPr>
              <a:t>Không hỗ trợ việc sử dụng lại.</a:t>
            </a:r>
            <a:endParaRPr lang="en-US" sz="3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3800" dirty="0">
                <a:solidFill>
                  <a:srgbClr val="000000"/>
                </a:solidFill>
                <a:latin typeface="Times New Roman" panose="02020603050405020304" pitchFamily="18" charset="0"/>
                <a:cs typeface="Times New Roman" panose="02020603050405020304" pitchFamily="18" charset="0"/>
              </a:rPr>
              <a:t>Các chương trình hướng cấu</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trúc</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phụ thuộc chặt chẽ vào</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cấu trúc dữ liệu và bài toán cụ</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thể, do đó không thể dùng lại</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modul</a:t>
            </a:r>
            <a:r>
              <a:rPr lang="en-US" sz="3800" dirty="0">
                <a:solidFill>
                  <a:srgbClr val="000000"/>
                </a:solidFill>
                <a:latin typeface="Times New Roman" panose="02020603050405020304" pitchFamily="18" charset="0"/>
                <a:cs typeface="Times New Roman" panose="02020603050405020304" pitchFamily="18" charset="0"/>
              </a:rPr>
              <a:t>e</a:t>
            </a:r>
            <a:r>
              <a:rPr lang="vi-VN" sz="3800" dirty="0">
                <a:solidFill>
                  <a:srgbClr val="000000"/>
                </a:solidFill>
                <a:latin typeface="Times New Roman" panose="02020603050405020304" pitchFamily="18" charset="0"/>
                <a:cs typeface="Times New Roman" panose="02020603050405020304" pitchFamily="18" charset="0"/>
              </a:rPr>
              <a:t> nào đó</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trong phần</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mềm này cho phần</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mềm khác</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với các yêu cầu về dữ liệu</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khác.</a:t>
            </a:r>
            <a:endParaRPr lang="en-US" sz="3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3800" dirty="0">
                <a:solidFill>
                  <a:srgbClr val="000000"/>
                </a:solidFill>
                <a:latin typeface="Times New Roman" panose="02020603050405020304" pitchFamily="18" charset="0"/>
                <a:cs typeface="Times New Roman" panose="02020603050405020304" pitchFamily="18" charset="0"/>
              </a:rPr>
              <a:t>Không phù hợp cho phát triển</a:t>
            </a:r>
            <a:br>
              <a:rPr lang="vi-VN" sz="3800" dirty="0">
                <a:solidFill>
                  <a:srgbClr val="000000"/>
                </a:solidFill>
                <a:latin typeface="Times New Roman" panose="02020603050405020304" pitchFamily="18" charset="0"/>
                <a:cs typeface="Times New Roman" panose="02020603050405020304" pitchFamily="18" charset="0"/>
              </a:rPr>
            </a:br>
            <a:r>
              <a:rPr lang="vi-VN" sz="3800" dirty="0">
                <a:solidFill>
                  <a:srgbClr val="000000"/>
                </a:solidFill>
                <a:latin typeface="Times New Roman" panose="02020603050405020304" pitchFamily="18" charset="0"/>
                <a:cs typeface="Times New Roman" panose="02020603050405020304" pitchFamily="18" charset="0"/>
              </a:rPr>
              <a:t>các phần mềm lớn</a:t>
            </a:r>
            <a:r>
              <a:rPr lang="en-US" sz="3800" dirty="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3800" dirty="0">
                <a:solidFill>
                  <a:srgbClr val="000000"/>
                </a:solidFill>
                <a:latin typeface="Times New Roman" panose="02020603050405020304" pitchFamily="18" charset="0"/>
                <a:cs typeface="Times New Roman" panose="02020603050405020304" pitchFamily="18" charset="0"/>
              </a:rPr>
              <a:t>K</a:t>
            </a:r>
            <a:r>
              <a:rPr lang="vi-VN" sz="3800" dirty="0">
                <a:solidFill>
                  <a:srgbClr val="000000"/>
                </a:solidFill>
                <a:latin typeface="Times New Roman" panose="02020603050405020304" pitchFamily="18" charset="0"/>
                <a:cs typeface="Times New Roman" panose="02020603050405020304" pitchFamily="18" charset="0"/>
              </a:rPr>
              <a:t>hó quản lý mối quan hệ giữa</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các modul</a:t>
            </a:r>
            <a:r>
              <a:rPr lang="en-US" sz="3800" dirty="0">
                <a:solidFill>
                  <a:srgbClr val="000000"/>
                </a:solidFill>
                <a:latin typeface="Times New Roman" panose="02020603050405020304" pitchFamily="18" charset="0"/>
                <a:cs typeface="Times New Roman" panose="02020603050405020304" pitchFamily="18" charset="0"/>
              </a:rPr>
              <a:t>e</a:t>
            </a:r>
            <a:r>
              <a:rPr lang="vi-VN" sz="3800" dirty="0">
                <a:solidFill>
                  <a:srgbClr val="000000"/>
                </a:solidFill>
                <a:latin typeface="Times New Roman" panose="02020603050405020304" pitchFamily="18" charset="0"/>
                <a:cs typeface="Times New Roman" panose="02020603050405020304" pitchFamily="18" charset="0"/>
              </a:rPr>
              <a:t> và dễ gây ra lỗi</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trong phân tích cũng như khó</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kiểm thử và bảo</a:t>
            </a:r>
            <a:r>
              <a:rPr lang="en-US" sz="3800" dirty="0">
                <a:solidFill>
                  <a:srgbClr val="000000"/>
                </a:solidFill>
                <a:latin typeface="Times New Roman" panose="02020603050405020304" pitchFamily="18" charset="0"/>
                <a:cs typeface="Times New Roman" panose="02020603050405020304" pitchFamily="18" charset="0"/>
              </a:rPr>
              <a:t> </a:t>
            </a:r>
            <a:r>
              <a:rPr lang="vi-VN" sz="3800" dirty="0">
                <a:solidFill>
                  <a:srgbClr val="000000"/>
                </a:solidFill>
                <a:latin typeface="Times New Roman" panose="02020603050405020304" pitchFamily="18" charset="0"/>
                <a:cs typeface="Times New Roman" panose="02020603050405020304" pitchFamily="18" charset="0"/>
              </a:rPr>
              <a:t>trì.</a:t>
            </a:r>
            <a:r>
              <a:rPr lang="vi-VN" sz="3800" dirty="0">
                <a:latin typeface="Times New Roman" panose="02020603050405020304" pitchFamily="18" charset="0"/>
                <a:cs typeface="Times New Roman" panose="02020603050405020304" pitchFamily="18" charset="0"/>
              </a:rPr>
              <a:t> </a:t>
            </a:r>
            <a:br>
              <a:rPr lang="vi-VN" sz="1600"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endParaRPr lang="vi-VN" b="0" i="0" dirty="0">
              <a:solidFill>
                <a:srgbClr val="000000"/>
              </a:solidFill>
              <a:effectLst/>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35B3542-7323-4079-BFFF-7241DD8A0ED3}"/>
              </a:ext>
            </a:extLst>
          </p:cNvPr>
          <p:cNvSpPr txBox="1">
            <a:spLocks/>
          </p:cNvSpPr>
          <p:nvPr/>
        </p:nvSpPr>
        <p:spPr>
          <a:xfrm>
            <a:off x="466726" y="1516324"/>
            <a:ext cx="5248274" cy="43355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err="1">
                <a:solidFill>
                  <a:schemeClr val="tx1"/>
                </a:solidFill>
                <a:latin typeface="Times New Roman" panose="02020603050405020304" pitchFamily="18" charset="0"/>
                <a:cs typeface="Times New Roman" panose="02020603050405020304" pitchFamily="18" charset="0"/>
              </a:rPr>
              <a:t>Hướng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cấu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trúc</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err="1">
                <a:solidFill>
                  <a:schemeClr val="tx1"/>
                </a:solidFill>
                <a:latin typeface="Times New Roman" panose="02020603050405020304" pitchFamily="18" charset="0"/>
                <a:cs typeface="Times New Roman" panose="02020603050405020304" pitchFamily="18" charset="0"/>
              </a:rPr>
              <a:t>Ưu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vi-VN" sz="2100" dirty="0">
                <a:solidFill>
                  <a:srgbClr val="000000"/>
                </a:solidFill>
                <a:latin typeface="Times New Roman" panose="02020603050405020304" pitchFamily="18" charset="0"/>
                <a:cs typeface="Times New Roman" panose="02020603050405020304" pitchFamily="18" charset="0"/>
              </a:rPr>
              <a:t>Tư duy phân tích thiết</a:t>
            </a:r>
            <a:r>
              <a:rPr lang="en-US" sz="2100" dirty="0">
                <a:solidFill>
                  <a:srgbClr val="000000"/>
                </a:solidFill>
                <a:latin typeface="Times New Roman" panose="02020603050405020304" pitchFamily="18" charset="0"/>
                <a:cs typeface="Times New Roman" panose="02020603050405020304" pitchFamily="18" charset="0"/>
              </a:rPr>
              <a:t> </a:t>
            </a:r>
            <a:r>
              <a:rPr lang="vi-VN" sz="2100" dirty="0">
                <a:solidFill>
                  <a:srgbClr val="000000"/>
                </a:solidFill>
                <a:latin typeface="Times New Roman" panose="02020603050405020304" pitchFamily="18" charset="0"/>
                <a:cs typeface="Times New Roman" panose="02020603050405020304" pitchFamily="18" charset="0"/>
              </a:rPr>
              <a:t>kế rõ ràng.</a:t>
            </a:r>
            <a:endParaRPr lang="en-US" sz="21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100" dirty="0">
                <a:solidFill>
                  <a:srgbClr val="000000"/>
                </a:solidFill>
                <a:latin typeface="Times New Roman" panose="02020603050405020304" pitchFamily="18" charset="0"/>
                <a:cs typeface="Times New Roman" panose="02020603050405020304" pitchFamily="18" charset="0"/>
              </a:rPr>
              <a:t>Chương trình sáng sủa</a:t>
            </a:r>
            <a:br>
              <a:rPr lang="vi-VN" sz="2100" dirty="0">
                <a:solidFill>
                  <a:srgbClr val="000000"/>
                </a:solidFill>
                <a:latin typeface="Times New Roman" panose="02020603050405020304" pitchFamily="18" charset="0"/>
                <a:cs typeface="Times New Roman" panose="02020603050405020304" pitchFamily="18" charset="0"/>
              </a:rPr>
            </a:br>
            <a:r>
              <a:rPr lang="vi-VN" sz="2100" dirty="0">
                <a:solidFill>
                  <a:srgbClr val="000000"/>
                </a:solidFill>
                <a:latin typeface="Times New Roman" panose="02020603050405020304" pitchFamily="18" charset="0"/>
                <a:cs typeface="Times New Roman" panose="02020603050405020304" pitchFamily="18" charset="0"/>
              </a:rPr>
              <a:t>dễ hiểu</a:t>
            </a:r>
            <a:endParaRPr lang="en-US" sz="21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100" dirty="0">
                <a:solidFill>
                  <a:srgbClr val="000000"/>
                </a:solidFill>
                <a:latin typeface="Times New Roman" panose="02020603050405020304" pitchFamily="18" charset="0"/>
                <a:cs typeface="Times New Roman" panose="02020603050405020304" pitchFamily="18" charset="0"/>
              </a:rPr>
              <a:t>Phân tích được các</a:t>
            </a:r>
            <a:r>
              <a:rPr lang="en-US" sz="2100" dirty="0">
                <a:solidFill>
                  <a:srgbClr val="000000"/>
                </a:solidFill>
                <a:latin typeface="Times New Roman" panose="02020603050405020304" pitchFamily="18" charset="0"/>
                <a:cs typeface="Times New Roman" panose="02020603050405020304" pitchFamily="18" charset="0"/>
              </a:rPr>
              <a:t> </a:t>
            </a:r>
            <a:r>
              <a:rPr lang="vi-VN" sz="2100" dirty="0">
                <a:solidFill>
                  <a:srgbClr val="000000"/>
                </a:solidFill>
                <a:latin typeface="Times New Roman" panose="02020603050405020304" pitchFamily="18" charset="0"/>
                <a:cs typeface="Times New Roman" panose="02020603050405020304" pitchFamily="18" charset="0"/>
              </a:rPr>
              <a:t>chức năng của hệ thống</a:t>
            </a:r>
            <a:endParaRPr lang="en-US" sz="21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100" dirty="0">
                <a:solidFill>
                  <a:srgbClr val="000000"/>
                </a:solidFill>
                <a:latin typeface="Times New Roman" panose="02020603050405020304" pitchFamily="18" charset="0"/>
                <a:cs typeface="Times New Roman" panose="02020603050405020304" pitchFamily="18" charset="0"/>
              </a:rPr>
              <a:t>Dễ theo dõi luồng dữ</a:t>
            </a:r>
            <a:r>
              <a:rPr lang="en-US" sz="2100" dirty="0">
                <a:solidFill>
                  <a:srgbClr val="000000"/>
                </a:solidFill>
                <a:latin typeface="Times New Roman" panose="02020603050405020304" pitchFamily="18" charset="0"/>
                <a:cs typeface="Times New Roman" panose="02020603050405020304" pitchFamily="18" charset="0"/>
              </a:rPr>
              <a:t> </a:t>
            </a:r>
            <a:r>
              <a:rPr lang="vi-VN" sz="2100" dirty="0">
                <a:solidFill>
                  <a:srgbClr val="000000"/>
                </a:solidFill>
                <a:latin typeface="Times New Roman" panose="02020603050405020304" pitchFamily="18" charset="0"/>
                <a:cs typeface="Times New Roman" panose="02020603050405020304" pitchFamily="18" charset="0"/>
              </a:rPr>
              <a:t>liệu.</a:t>
            </a:r>
            <a:br>
              <a:rPr lang="vi-VN" sz="1600"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endParaRPr lang="vi-V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936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PTTK HT</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8357439" cy="4335526"/>
          </a:xfrm>
        </p:spPr>
        <p:txBody>
          <a:bodyPr>
            <a:normAutofit/>
          </a:bodyPr>
          <a:lstStyle/>
          <a:p>
            <a:pPr marL="0" indent="0">
              <a:buNone/>
            </a:pPr>
            <a:r>
              <a:rPr lang="en-US" b="1" dirty="0" err="1">
                <a:solidFill>
                  <a:schemeClr val="tx1"/>
                </a:solidFill>
                <a:latin typeface="Times New Roman" panose="02020603050405020304" pitchFamily="18" charset="0"/>
                <a:cs typeface="Times New Roman" panose="02020603050405020304" pitchFamily="18" charset="0"/>
              </a:rPr>
              <a:t>Hướng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đối</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tượng</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dirty="0" err="1">
                <a:solidFill>
                  <a:schemeClr val="tx1"/>
                </a:solidFill>
                <a:latin typeface="Times New Roman" panose="02020603050405020304" pitchFamily="18" charset="0"/>
                <a:cs typeface="Times New Roman" panose="02020603050405020304" pitchFamily="18" charset="0"/>
              </a:rPr>
              <a:t>Đặc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vi-VN" sz="2600" dirty="0">
                <a:solidFill>
                  <a:srgbClr val="000000"/>
                </a:solidFill>
                <a:latin typeface="Times New Roman" panose="02020603050405020304" pitchFamily="18" charset="0"/>
                <a:cs typeface="Times New Roman" panose="02020603050405020304" pitchFamily="18" charset="0"/>
              </a:rPr>
              <a:t>Xem HT như là tập các thực thể, đối tượng</a:t>
            </a:r>
          </a:p>
          <a:p>
            <a:pPr>
              <a:buFont typeface="Wingdings" panose="05000000000000000000" pitchFamily="2" charset="2"/>
              <a:buChar char="v"/>
            </a:pPr>
            <a:r>
              <a:rPr lang="vi-VN" sz="2600" dirty="0">
                <a:solidFill>
                  <a:srgbClr val="000000"/>
                </a:solidFill>
                <a:latin typeface="Times New Roman" panose="02020603050405020304" pitchFamily="18" charset="0"/>
                <a:cs typeface="Times New Roman" panose="02020603050405020304" pitchFamily="18" charset="0"/>
              </a:rPr>
              <a:t>Các lớp trao </a:t>
            </a:r>
            <a:r>
              <a:rPr lang="en-US" sz="2600" dirty="0">
                <a:solidFill>
                  <a:srgbClr val="000000"/>
                </a:solidFill>
                <a:latin typeface="Times New Roman" panose="02020603050405020304" pitchFamily="18" charset="0"/>
                <a:cs typeface="Times New Roman" panose="02020603050405020304" pitchFamily="18" charset="0"/>
              </a:rPr>
              <a:t>đ</a:t>
            </a:r>
            <a:r>
              <a:rPr lang="vi-VN" sz="2600" dirty="0">
                <a:solidFill>
                  <a:srgbClr val="000000"/>
                </a:solidFill>
                <a:latin typeface="Times New Roman" panose="02020603050405020304" pitchFamily="18" charset="0"/>
                <a:cs typeface="Times New Roman" panose="02020603050405020304" pitchFamily="18" charset="0"/>
              </a:rPr>
              <a:t>ổi với nhau bằng thông điệp</a:t>
            </a:r>
          </a:p>
          <a:p>
            <a:pPr>
              <a:buFont typeface="Wingdings" panose="05000000000000000000" pitchFamily="2" charset="2"/>
              <a:buChar char="v"/>
            </a:pPr>
            <a:r>
              <a:rPr lang="vi-VN" sz="2600" dirty="0">
                <a:solidFill>
                  <a:srgbClr val="000000"/>
                </a:solidFill>
                <a:latin typeface="Times New Roman" panose="02020603050405020304" pitchFamily="18" charset="0"/>
                <a:cs typeface="Times New Roman" panose="02020603050405020304" pitchFamily="18" charset="0"/>
              </a:rPr>
              <a:t>Tính mở và thích nghi của HT cao hơn</a:t>
            </a:r>
          </a:p>
          <a:p>
            <a:pPr>
              <a:buFont typeface="Wingdings" panose="05000000000000000000" pitchFamily="2" charset="2"/>
              <a:buChar char="v"/>
            </a:pPr>
            <a:r>
              <a:rPr lang="vi-VN" sz="2600" dirty="0">
                <a:solidFill>
                  <a:srgbClr val="000000"/>
                </a:solidFill>
                <a:latin typeface="Times New Roman" panose="02020603050405020304" pitchFamily="18" charset="0"/>
                <a:cs typeface="Times New Roman" panose="02020603050405020304" pitchFamily="18" charset="0"/>
              </a:rPr>
              <a:t>Hỗ trợ sử dụng lại và cơ chế kế thừa.</a:t>
            </a:r>
            <a:br>
              <a:rPr lang="vi-VN" dirty="0"/>
            </a:br>
            <a:endParaRPr lang="vi-V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465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PTTK HT</a:t>
            </a:r>
            <a:endParaRPr lang="en-US" dirty="0">
              <a:effectLst/>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35B3542-7323-4079-BFFF-7241DD8A0ED3}"/>
              </a:ext>
            </a:extLst>
          </p:cNvPr>
          <p:cNvSpPr txBox="1">
            <a:spLocks/>
          </p:cNvSpPr>
          <p:nvPr/>
        </p:nvSpPr>
        <p:spPr>
          <a:xfrm>
            <a:off x="838200" y="1398378"/>
            <a:ext cx="10668000" cy="48051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err="1">
                <a:solidFill>
                  <a:schemeClr val="tx1"/>
                </a:solidFill>
                <a:latin typeface="Times New Roman" panose="02020603050405020304" pitchFamily="18" charset="0"/>
                <a:cs typeface="Times New Roman" panose="02020603050405020304" pitchFamily="18" charset="0"/>
              </a:rPr>
              <a:t>Hướng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đối</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tượng</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sz="2700" u="sng" dirty="0" err="1">
                <a:solidFill>
                  <a:schemeClr val="tx1"/>
                </a:solidFill>
                <a:latin typeface="Times New Roman" panose="02020603050405020304" pitchFamily="18" charset="0"/>
                <a:cs typeface="Times New Roman" panose="02020603050405020304" pitchFamily="18" charset="0"/>
              </a:rPr>
              <a:t>Ưu</a:t>
            </a:r>
            <a:r>
              <a:rPr lang="en-US" sz="2700" u="sng" dirty="0">
                <a:solidFill>
                  <a:schemeClr val="tx1"/>
                </a:solidFill>
                <a:latin typeface="Times New Roman" panose="02020603050405020304" pitchFamily="18" charset="0"/>
                <a:cs typeface="Times New Roman" panose="02020603050405020304" pitchFamily="18" charset="0"/>
              </a:rPr>
              <a:t> </a:t>
            </a:r>
            <a:r>
              <a:rPr lang="en-US" sz="2700" u="sng" dirty="0" err="1">
                <a:solidFill>
                  <a:schemeClr val="tx1"/>
                </a:solidFill>
                <a:latin typeface="Times New Roman" panose="02020603050405020304" pitchFamily="18" charset="0"/>
                <a:cs typeface="Times New Roman" panose="02020603050405020304" pitchFamily="18" charset="0"/>
              </a:rPr>
              <a:t>điểm</a:t>
            </a:r>
            <a:r>
              <a:rPr lang="en-US" sz="2700" u="sng"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400" dirty="0" err="1">
                <a:solidFill>
                  <a:srgbClr val="000000"/>
                </a:solidFill>
                <a:latin typeface="Times New Roman" panose="02020603050405020304" pitchFamily="18" charset="0"/>
                <a:cs typeface="Times New Roman" panose="02020603050405020304" pitchFamily="18" charset="0"/>
              </a:rPr>
              <a:t>Gần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gũi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với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thế</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giới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thực</a:t>
            </a:r>
            <a:r>
              <a:rPr lang="vi-VN" sz="2400" dirty="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err="1">
                <a:solidFill>
                  <a:srgbClr val="000000"/>
                </a:solidFill>
                <a:latin typeface="Times New Roman" panose="02020603050405020304" pitchFamily="18" charset="0"/>
                <a:cs typeface="Times New Roman" panose="02020603050405020304" pitchFamily="18" charset="0"/>
              </a:rPr>
              <a:t>Tái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sử</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dụng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dễ</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dàng</a:t>
            </a:r>
            <a:endParaRPr lang="en-US"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err="1">
                <a:solidFill>
                  <a:srgbClr val="000000"/>
                </a:solidFill>
                <a:latin typeface="Times New Roman" panose="02020603050405020304" pitchFamily="18" charset="0"/>
                <a:cs typeface="Times New Roman" panose="02020603050405020304" pitchFamily="18" charset="0"/>
              </a:rPr>
              <a:t>Sự</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đóng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gói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che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dấu</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thông</a:t>
            </a:r>
            <a:r>
              <a:rPr lang="en-US" sz="2400" dirty="0">
                <a:solidFill>
                  <a:srgbClr val="000000"/>
                </a:solidFill>
                <a:latin typeface="Times New Roman" panose="02020603050405020304" pitchFamily="18" charset="0"/>
                <a:cs typeface="Times New Roman" panose="02020603050405020304" pitchFamily="18" charset="0"/>
              </a:rPr>
              <a:t> tin) </a:t>
            </a:r>
            <a:r>
              <a:rPr lang="en-US" sz="2400" dirty="0" err="1">
                <a:solidFill>
                  <a:srgbClr val="000000"/>
                </a:solidFill>
                <a:latin typeface="Times New Roman" panose="02020603050405020304" pitchFamily="18" charset="0"/>
                <a:cs typeface="Times New Roman" panose="02020603050405020304" pitchFamily="18" charset="0"/>
              </a:rPr>
              <a:t>làm</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cho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hệ</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thống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đáng</a:t>
            </a:r>
            <a:r>
              <a:rPr lang="en-US" sz="2400" dirty="0">
                <a:solidFill>
                  <a:srgbClr val="000000"/>
                </a:solidFill>
                <a:latin typeface="Times New Roman" panose="02020603050405020304" pitchFamily="18" charset="0"/>
                <a:cs typeface="Times New Roman" panose="02020603050405020304" pitchFamily="18" charset="0"/>
              </a:rPr>
              <a:t> tin </a:t>
            </a:r>
            <a:r>
              <a:rPr lang="en-US" sz="2400" dirty="0" err="1">
                <a:solidFill>
                  <a:srgbClr val="000000"/>
                </a:solidFill>
                <a:latin typeface="Times New Roman" panose="02020603050405020304" pitchFamily="18" charset="0"/>
                <a:cs typeface="Times New Roman" panose="02020603050405020304" pitchFamily="18" charset="0"/>
              </a:rPr>
              <a:t>cậy</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hơn</a:t>
            </a:r>
            <a:r>
              <a:rPr lang="en-US" sz="2400" dirty="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Chi </a:t>
            </a:r>
            <a:r>
              <a:rPr lang="en-US" sz="2400" dirty="0" err="1">
                <a:solidFill>
                  <a:srgbClr val="000000"/>
                </a:solidFill>
                <a:latin typeface="Times New Roman" panose="02020603050405020304" pitchFamily="18" charset="0"/>
                <a:cs typeface="Times New Roman" panose="02020603050405020304" pitchFamily="18" charset="0"/>
              </a:rPr>
              <a:t>phí</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hệ</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thống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giảm</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nhờ</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tính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kế</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thừa</a:t>
            </a: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u="sng" dirty="0" err="1">
                <a:solidFill>
                  <a:schemeClr val="tx1"/>
                </a:solidFill>
                <a:latin typeface="Times New Roman" panose="02020603050405020304" pitchFamily="18" charset="0"/>
                <a:cs typeface="Times New Roman" panose="02020603050405020304" pitchFamily="18" charset="0"/>
              </a:rPr>
              <a:t>Hạn</a:t>
            </a:r>
            <a:r>
              <a:rPr lang="en-US" sz="2400" u="sng" dirty="0">
                <a:solidFill>
                  <a:schemeClr val="tx1"/>
                </a:solidFill>
                <a:latin typeface="Times New Roman" panose="02020603050405020304" pitchFamily="18" charset="0"/>
                <a:cs typeface="Times New Roman" panose="02020603050405020304" pitchFamily="18" charset="0"/>
              </a:rPr>
              <a:t> </a:t>
            </a:r>
            <a:r>
              <a:rPr lang="en-US" sz="2400" u="sng" dirty="0" err="1">
                <a:solidFill>
                  <a:schemeClr val="tx1"/>
                </a:solidFill>
                <a:latin typeface="Times New Roman" panose="02020603050405020304" pitchFamily="18" charset="0"/>
                <a:cs typeface="Times New Roman" panose="02020603050405020304" pitchFamily="18" charset="0"/>
              </a:rPr>
              <a:t>chế</a:t>
            </a:r>
            <a:r>
              <a:rPr lang="en-US" sz="2400" u="sng"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400" dirty="0" err="1">
                <a:solidFill>
                  <a:srgbClr val="000000"/>
                </a:solidFill>
                <a:latin typeface="Times New Roman" panose="02020603050405020304" pitchFamily="18" charset="0"/>
                <a:cs typeface="Times New Roman" panose="02020603050405020304" pitchFamily="18" charset="0"/>
              </a:rPr>
              <a:t>Xây</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dựng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phức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tạp</a:t>
            </a:r>
            <a:r>
              <a:rPr lang="en-US" sz="2400" dirty="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err="1">
                <a:solidFill>
                  <a:srgbClr val="000000"/>
                </a:solidFill>
                <a:latin typeface="Times New Roman" panose="02020603050405020304" pitchFamily="18" charset="0"/>
                <a:cs typeface="Times New Roman" panose="02020603050405020304" pitchFamily="18" charset="0"/>
              </a:rPr>
              <a:t>Khó</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theo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dõi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luồng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dữ</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liệu</a:t>
            </a:r>
            <a:endParaRPr lang="vi-V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84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hướng</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tiếp</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PTTK HT</a:t>
            </a:r>
            <a:endParaRPr lang="en-US" dirty="0">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06867AA-16EB-4BA8-B6A5-626742DE4794}"/>
              </a:ext>
            </a:extLst>
          </p:cNvPr>
          <p:cNvSpPr>
            <a:spLocks noGrp="1"/>
          </p:cNvSpPr>
          <p:nvPr>
            <p:ph idx="1"/>
          </p:nvPr>
        </p:nvSpPr>
        <p:spPr>
          <a:xfrm>
            <a:off x="741075" y="1536085"/>
            <a:ext cx="9879299" cy="4846819"/>
          </a:xfrm>
        </p:spPr>
        <p:txBody>
          <a:bodyPr>
            <a:normAutofit fontScale="85000" lnSpcReduction="20000"/>
          </a:bodyPr>
          <a:lstStyle/>
          <a:p>
            <a:r>
              <a:rPr lang="vi-VN" b="1" dirty="0"/>
              <a:t>Thiết kế cấu trúc (Structured design)</a:t>
            </a:r>
          </a:p>
          <a:p>
            <a:pPr lvl="1"/>
            <a:r>
              <a:rPr lang="vi-VN" dirty="0"/>
              <a:t>Phương pháp thác nước (waterfall method)</a:t>
            </a:r>
          </a:p>
          <a:p>
            <a:pPr lvl="1"/>
            <a:r>
              <a:rPr lang="vi-VN" dirty="0"/>
              <a:t>Phương pháp phát triển song song (Parallel development)</a:t>
            </a:r>
          </a:p>
          <a:p>
            <a:r>
              <a:rPr lang="en-US" b="1" dirty="0"/>
              <a:t>P</a:t>
            </a:r>
            <a:r>
              <a:rPr lang="vi-VN" b="1" dirty="0"/>
              <a:t>hương pháp dạng Spiral</a:t>
            </a:r>
          </a:p>
          <a:p>
            <a:r>
              <a:rPr lang="vi-VN" b="1" dirty="0"/>
              <a:t>Phương pháp phát triển nhanh ứng dụng (RAD - )</a:t>
            </a:r>
          </a:p>
          <a:p>
            <a:pPr lvl="1"/>
            <a:r>
              <a:rPr lang="vi-VN" dirty="0"/>
              <a:t>Phương pháp phát triển theo các pha</a:t>
            </a:r>
          </a:p>
          <a:p>
            <a:pPr lvl="1"/>
            <a:r>
              <a:rPr lang="vi-VN" dirty="0"/>
              <a:t>Phương pháp xây dựng nguyên mẫu (prototyping)</a:t>
            </a:r>
          </a:p>
          <a:p>
            <a:pPr marL="0" indent="0">
              <a:buNone/>
            </a:pPr>
            <a:r>
              <a:rPr lang="en-US" dirty="0"/>
              <a:t>	</a:t>
            </a:r>
            <a:r>
              <a:rPr lang="vi-VN" dirty="0"/>
              <a:t>• Thông thường (regular)</a:t>
            </a:r>
          </a:p>
          <a:p>
            <a:pPr marL="0" indent="0">
              <a:buNone/>
            </a:pPr>
            <a:r>
              <a:rPr lang="en-US" dirty="0"/>
              <a:t>	</a:t>
            </a:r>
            <a:r>
              <a:rPr lang="vi-VN" dirty="0"/>
              <a:t>• Loại bỏ (throwaway)</a:t>
            </a:r>
          </a:p>
          <a:p>
            <a:r>
              <a:rPr lang="vi-VN" b="1" dirty="0"/>
              <a:t>Phương pháp phát triển linh động (Agile development)</a:t>
            </a:r>
          </a:p>
          <a:p>
            <a:pPr lvl="1"/>
            <a:r>
              <a:rPr lang="vi-VN" dirty="0"/>
              <a:t>XP (extreme programming)</a:t>
            </a:r>
            <a:endParaRPr lang="en-US" dirty="0"/>
          </a:p>
          <a:p>
            <a:r>
              <a:rPr lang="en-US" sz="2900" b="1" dirty="0">
                <a:latin typeface="Arial" panose="020B0604020202020204" pitchFamily="34" charset="0"/>
                <a:cs typeface="Arial" panose="020B0604020202020204" pitchFamily="34" charset="0"/>
              </a:rPr>
              <a:t>Object-Oriented Analysis and Design – OOAD</a:t>
            </a:r>
          </a:p>
          <a:p>
            <a:r>
              <a:rPr lang="en-US" sz="2900" b="1" dirty="0">
                <a:latin typeface="Arial" panose="020B0604020202020204" pitchFamily="34" charset="0"/>
                <a:cs typeface="Arial" panose="020B0604020202020204" pitchFamily="34" charset="0"/>
              </a:rPr>
              <a:t>Integrated Methodology Software Development</a:t>
            </a:r>
          </a:p>
        </p:txBody>
      </p:sp>
    </p:spTree>
    <p:extLst>
      <p:ext uri="{BB962C8B-B14F-4D97-AF65-F5344CB8AC3E}">
        <p14:creationId xmlns:p14="http://schemas.microsoft.com/office/powerpoint/2010/main" val="1129935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mô</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hình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phát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triển</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hệ</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thống</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3624" y="1690688"/>
            <a:ext cx="10133925" cy="4529137"/>
          </a:xfrm>
        </p:spPr>
        <p:txBody>
          <a:bodyPr>
            <a:noAutofit/>
          </a:bodyPr>
          <a:lstStyle/>
          <a:p>
            <a:pPr algn="l" fontAlgn="base">
              <a:buFont typeface="Arial" panose="020B0604020202020204" pitchFamily="34" charset="0"/>
              <a:buChar char="•"/>
            </a:pPr>
            <a:r>
              <a:rPr lang="vi-VN" sz="2600" dirty="0">
                <a:solidFill>
                  <a:srgbClr val="000000"/>
                </a:solidFill>
                <a:latin typeface="Times New Roman" panose="02020603050405020304" pitchFamily="18" charset="0"/>
                <a:cs typeface="Times New Roman" panose="02020603050405020304" pitchFamily="18" charset="0"/>
              </a:rPr>
              <a:t>Mô hình thác nước ( Waterfall model)</a:t>
            </a:r>
            <a:endParaRPr lang="en-US" sz="2600" dirty="0">
              <a:solidFill>
                <a:srgbClr val="00000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600" dirty="0" err="1">
                <a:solidFill>
                  <a:srgbClr val="000000"/>
                </a:solidFill>
                <a:latin typeface="Times New Roman" panose="02020603050405020304" pitchFamily="18" charset="0"/>
                <a:cs typeface="Times New Roman" panose="02020603050405020304" pitchFamily="18" charset="0"/>
              </a:rPr>
              <a:t>Mô</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hình</a:t>
            </a:r>
            <a:r>
              <a:rPr lang="en-US" sz="2600" dirty="0">
                <a:solidFill>
                  <a:srgbClr val="000000"/>
                </a:solidFill>
                <a:latin typeface="Times New Roman" panose="02020603050405020304" pitchFamily="18" charset="0"/>
                <a:cs typeface="Times New Roman" panose="02020603050405020304" pitchFamily="18" charset="0"/>
              </a:rPr>
              <a:t> song </a:t>
            </a:r>
            <a:r>
              <a:rPr lang="en-US" sz="2600" dirty="0" err="1">
                <a:solidFill>
                  <a:srgbClr val="000000"/>
                </a:solidFill>
                <a:latin typeface="Times New Roman" panose="02020603050405020304" pitchFamily="18" charset="0"/>
                <a:cs typeface="Times New Roman" panose="02020603050405020304" pitchFamily="18" charset="0"/>
              </a:rPr>
              <a:t>song</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Paralel</a:t>
            </a:r>
            <a:r>
              <a:rPr lang="en-US" sz="2600" dirty="0">
                <a:solidFill>
                  <a:srgbClr val="000000"/>
                </a:solidFill>
                <a:latin typeface="Times New Roman" panose="02020603050405020304" pitchFamily="18" charset="0"/>
                <a:cs typeface="Times New Roman" panose="02020603050405020304" pitchFamily="18" charset="0"/>
              </a:rPr>
              <a:t> model)</a:t>
            </a:r>
            <a:endParaRPr lang="vi-VN" sz="2600" dirty="0">
              <a:solidFill>
                <a:srgbClr val="00000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vi-VN" sz="2600" dirty="0">
                <a:solidFill>
                  <a:srgbClr val="000000"/>
                </a:solidFill>
                <a:latin typeface="Times New Roman" panose="02020603050405020304" pitchFamily="18" charset="0"/>
                <a:cs typeface="Times New Roman" panose="02020603050405020304" pitchFamily="18" charset="0"/>
              </a:rPr>
              <a:t>Mô hình xoắn ốc ( Spiral model)</a:t>
            </a:r>
            <a:endParaRPr lang="en-US" sz="2600" dirty="0">
              <a:solidFill>
                <a:srgbClr val="00000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600" dirty="0" err="1">
                <a:solidFill>
                  <a:srgbClr val="000000"/>
                </a:solidFill>
                <a:latin typeface="Times New Roman" panose="02020603050405020304" pitchFamily="18" charset="0"/>
                <a:cs typeface="Times New Roman" panose="02020603050405020304" pitchFamily="18" charset="0"/>
              </a:rPr>
              <a:t>Mô</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hình</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mẫu</a:t>
            </a:r>
            <a:r>
              <a:rPr lang="en-US" sz="2600" dirty="0">
                <a:solidFill>
                  <a:srgbClr val="000000"/>
                </a:solidFill>
                <a:latin typeface="Times New Roman" panose="02020603050405020304" pitchFamily="18" charset="0"/>
                <a:cs typeface="Times New Roman" panose="02020603050405020304" pitchFamily="18" charset="0"/>
              </a:rPr>
              <a:t> (Prototype) (N2)</a:t>
            </a:r>
            <a:endParaRPr lang="vi-VN" sz="2600" dirty="0">
              <a:solidFill>
                <a:srgbClr val="00000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vi-VN" sz="2600" dirty="0">
                <a:solidFill>
                  <a:srgbClr val="000000"/>
                </a:solidFill>
                <a:latin typeface="Times New Roman" panose="02020603050405020304" pitchFamily="18" charset="0"/>
                <a:cs typeface="Times New Roman" panose="02020603050405020304" pitchFamily="18" charset="0"/>
              </a:rPr>
              <a:t>Mô hình agile</a:t>
            </a:r>
            <a:r>
              <a:rPr lang="en-US" sz="2600" dirty="0">
                <a:solidFill>
                  <a:srgbClr val="000000"/>
                </a:solidFill>
                <a:latin typeface="Times New Roman" panose="02020603050405020304" pitchFamily="18" charset="0"/>
                <a:cs typeface="Times New Roman" panose="02020603050405020304" pitchFamily="18" charset="0"/>
              </a:rPr>
              <a:t> (Extreme Programming)x</a:t>
            </a:r>
            <a:endParaRPr lang="vi-VN" sz="2600" dirty="0">
              <a:solidFill>
                <a:srgbClr val="00000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vi-VN" sz="2600" dirty="0">
                <a:solidFill>
                  <a:srgbClr val="000000"/>
                </a:solidFill>
                <a:latin typeface="Times New Roman" panose="02020603050405020304" pitchFamily="18" charset="0"/>
                <a:cs typeface="Times New Roman" panose="02020603050405020304" pitchFamily="18" charset="0"/>
              </a:rPr>
              <a:t>Mô hình </a:t>
            </a:r>
            <a:r>
              <a:rPr lang="en-US" sz="2600" dirty="0" err="1">
                <a:solidFill>
                  <a:srgbClr val="000000"/>
                </a:solidFill>
                <a:latin typeface="Times New Roman" panose="02020603050405020304" pitchFamily="18" charset="0"/>
                <a:cs typeface="Times New Roman" panose="02020603050405020304" pitchFamily="18" charset="0"/>
              </a:rPr>
              <a:t>lặp</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và</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tăng</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trưởng</a:t>
            </a:r>
            <a:r>
              <a:rPr lang="vi-VN" sz="2600" dirty="0">
                <a:solidFill>
                  <a:srgbClr val="000000"/>
                </a:solidFill>
                <a:latin typeface="Times New Roman" panose="02020603050405020304" pitchFamily="18" charset="0"/>
                <a:cs typeface="Times New Roman" panose="02020603050405020304" pitchFamily="18" charset="0"/>
              </a:rPr>
              <a:t> ( Iterative </a:t>
            </a:r>
            <a:r>
              <a:rPr lang="en-US" sz="2600" dirty="0">
                <a:solidFill>
                  <a:srgbClr val="000000"/>
                </a:solidFill>
                <a:latin typeface="Times New Roman" panose="02020603050405020304" pitchFamily="18" charset="0"/>
                <a:cs typeface="Times New Roman" panose="02020603050405020304" pitchFamily="18" charset="0"/>
              </a:rPr>
              <a:t>and</a:t>
            </a:r>
            <a:r>
              <a:rPr lang="vi-VN" sz="2600" dirty="0">
                <a:solidFill>
                  <a:srgbClr val="000000"/>
                </a:solidFill>
                <a:latin typeface="Times New Roman" panose="02020603050405020304" pitchFamily="18" charset="0"/>
                <a:cs typeface="Times New Roman" panose="02020603050405020304" pitchFamily="18" charset="0"/>
              </a:rPr>
              <a:t> Incremental model)</a:t>
            </a:r>
            <a:r>
              <a:rPr lang="en-US" sz="2600" dirty="0">
                <a:solidFill>
                  <a:srgbClr val="000000"/>
                </a:solidFill>
                <a:latin typeface="Times New Roman" panose="02020603050405020304" pitchFamily="18" charset="0"/>
                <a:cs typeface="Times New Roman" panose="02020603050405020304" pitchFamily="18" charset="0"/>
              </a:rPr>
              <a:t> (N1)</a:t>
            </a:r>
            <a:endParaRPr lang="vi-VN" sz="2600" dirty="0">
              <a:solidFill>
                <a:srgbClr val="00000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vi-VN" sz="2600" dirty="0">
                <a:solidFill>
                  <a:srgbClr val="000000"/>
                </a:solidFill>
                <a:latin typeface="Times New Roman" panose="02020603050405020304" pitchFamily="18" charset="0"/>
                <a:cs typeface="Times New Roman" panose="02020603050405020304" pitchFamily="18" charset="0"/>
              </a:rPr>
              <a:t>Mô hình chữ V ( V model)</a:t>
            </a:r>
            <a:r>
              <a:rPr lang="en-US" sz="2600" dirty="0">
                <a:solidFill>
                  <a:srgbClr val="000000"/>
                </a:solidFill>
                <a:latin typeface="Times New Roman" panose="02020603050405020304" pitchFamily="18" charset="0"/>
                <a:cs typeface="Times New Roman" panose="02020603050405020304" pitchFamily="18" charset="0"/>
              </a:rPr>
              <a:t> (N3)</a:t>
            </a:r>
            <a:endParaRPr lang="vi-VN" sz="2600" dirty="0">
              <a:solidFill>
                <a:srgbClr val="00000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vi-VN" sz="2600" dirty="0">
                <a:solidFill>
                  <a:srgbClr val="000000"/>
                </a:solidFill>
                <a:latin typeface="Times New Roman" panose="02020603050405020304" pitchFamily="18" charset="0"/>
                <a:cs typeface="Times New Roman" panose="02020603050405020304" pitchFamily="18" charset="0"/>
              </a:rPr>
              <a:t>Mô hình Scrum</a:t>
            </a:r>
            <a:r>
              <a:rPr lang="en-US" sz="2600" dirty="0">
                <a:solidFill>
                  <a:srgbClr val="000000"/>
                </a:solidFill>
                <a:latin typeface="Times New Roman" panose="02020603050405020304" pitchFamily="18" charset="0"/>
                <a:cs typeface="Times New Roman" panose="02020603050405020304" pitchFamily="18" charset="0"/>
              </a:rPr>
              <a:t> (N4)</a:t>
            </a:r>
            <a:endParaRPr lang="vi-VN" sz="2600" dirty="0">
              <a:solidFill>
                <a:srgbClr val="00000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vi-VN" sz="2600" dirty="0">
                <a:solidFill>
                  <a:srgbClr val="000000"/>
                </a:solidFill>
                <a:latin typeface="Times New Roman" panose="02020603050405020304" pitchFamily="18" charset="0"/>
                <a:cs typeface="Times New Roman" panose="02020603050405020304" pitchFamily="18" charset="0"/>
              </a:rPr>
              <a:t>RAD model ( Rapid Application Development)</a:t>
            </a:r>
            <a:r>
              <a:rPr lang="en-US" sz="2600" dirty="0">
                <a:solidFill>
                  <a:srgbClr val="000000"/>
                </a:solidFill>
                <a:latin typeface="Times New Roman" panose="02020603050405020304" pitchFamily="18" charset="0"/>
                <a:cs typeface="Times New Roman" panose="02020603050405020304" pitchFamily="18" charset="0"/>
              </a:rPr>
              <a:t>x</a:t>
            </a:r>
            <a:endParaRPr lang="vi-VN" sz="2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613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178C39-7177-41DA-9F16-98657E0BBAC3}"/>
              </a:ext>
            </a:extLst>
          </p:cNvPr>
          <p:cNvPicPr>
            <a:picLocks noChangeAspect="1"/>
          </p:cNvPicPr>
          <p:nvPr/>
        </p:nvPicPr>
        <p:blipFill>
          <a:blip r:embed="rId2"/>
          <a:stretch>
            <a:fillRect/>
          </a:stretch>
        </p:blipFill>
        <p:spPr>
          <a:xfrm>
            <a:off x="1755385" y="1880675"/>
            <a:ext cx="8366295" cy="4718099"/>
          </a:xfrm>
          <a:prstGeom prst="rect">
            <a:avLst/>
          </a:prstGeom>
        </p:spPr>
      </p:pic>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Mô</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hình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thác</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nước</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88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007776" y="1878068"/>
            <a:ext cx="8608586" cy="4614807"/>
          </a:xfrm>
        </p:spPr>
        <p:txBody>
          <a:bodyPr>
            <a:normAutofit fontScale="92500"/>
          </a:bodyPr>
          <a:lstStyle/>
          <a:p>
            <a:r>
              <a:rPr lang="en-US" b="1" i="1" dirty="0" err="1">
                <a:solidFill>
                  <a:srgbClr val="0070C0"/>
                </a:solidFill>
                <a:latin typeface="Times New Roman" panose="02020603050405020304" pitchFamily="18" charset="0"/>
                <a:cs typeface="Times New Roman" panose="02020603050405020304" pitchFamily="18" charset="0"/>
              </a:rPr>
              <a:t>Ví</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dụ</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về</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hệ</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thống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đại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lý</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mỹ</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phẩm</a:t>
            </a:r>
            <a:r>
              <a:rPr lang="en-US" b="1" i="1" dirty="0">
                <a:solidFill>
                  <a:srgbClr val="0070C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ối tượng mà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vi-VN" dirty="0">
                <a:latin typeface="Times New Roman" panose="02020603050405020304" pitchFamily="18" charset="0"/>
                <a:cs typeface="Times New Roman" panose="02020603050405020304" pitchFamily="18" charset="0"/>
              </a:rPr>
              <a:t> giao tiếp là</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khách hàng, nhà cung cấp</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ngân 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vi-VN" dirty="0">
                <a:latin typeface="Times New Roman" panose="02020603050405020304" pitchFamily="18" charset="0"/>
                <a:cs typeface="Times New Roman" panose="02020603050405020304" pitchFamily="18" charset="0"/>
              </a:rPr>
              <a:t> có 3 bộ 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K</a:t>
            </a:r>
            <a:r>
              <a:rPr lang="vi-VN" b="1" dirty="0">
                <a:latin typeface="Times New Roman" panose="02020603050405020304" pitchFamily="18" charset="0"/>
                <a:cs typeface="Times New Roman" panose="02020603050405020304" pitchFamily="18" charset="0"/>
              </a:rPr>
              <a:t>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và quản lý thông tin về tồn kho hàng ngày.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Bộ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bán và nhận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vi-VN" dirty="0">
                <a:latin typeface="Times New Roman" panose="02020603050405020304" pitchFamily="18" charset="0"/>
                <a:cs typeface="Times New Roman" panose="02020603050405020304" pitchFamily="18" charset="0"/>
              </a:rPr>
              <a:t> khách hàng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lập hóa đơn và xử lý thanh toán.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Bộ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quản lý và theo dõi thông tin về nhập</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vi-VN" dirty="0">
                <a:latin typeface="Times New Roman" panose="02020603050405020304" pitchFamily="18" charset="0"/>
                <a:cs typeface="Times New Roman" panose="02020603050405020304" pitchFamily="18" charset="0"/>
              </a:rPr>
              <a:t>, kế toán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vi-VN" dirty="0">
                <a:latin typeface="Times New Roman" panose="02020603050405020304" pitchFamily="18" charset="0"/>
                <a:cs typeface="Times New Roman" panose="02020603050405020304" pitchFamily="18" charset="0"/>
              </a:rPr>
              <a:t>, đơn đặt 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a:t>
            </a:r>
            <a:endParaRPr lang="en-US" b="1" i="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307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Mô</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hình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thác</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nước</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8375" y="1526024"/>
            <a:ext cx="8346530" cy="4966851"/>
          </a:xfrm>
        </p:spPr>
        <p:txBody>
          <a:bodyPr>
            <a:noAutofit/>
          </a:bodyPr>
          <a:lstStyle/>
          <a:p>
            <a:pPr marL="457200" lvl="1" indent="0" fontAlgn="base">
              <a:buNone/>
            </a:pPr>
            <a:r>
              <a:rPr lang="en-US" sz="1700" b="1" dirty="0" err="1">
                <a:solidFill>
                  <a:srgbClr val="000000"/>
                </a:solidFill>
                <a:latin typeface="Times New Roman" panose="02020603050405020304" pitchFamily="18" charset="0"/>
                <a:cs typeface="Times New Roman" panose="02020603050405020304" pitchFamily="18" charset="0"/>
              </a:rPr>
              <a:t>Đặc</a:t>
            </a:r>
            <a:r>
              <a:rPr lang="en-US" sz="1700" b="1" dirty="0">
                <a:solidFill>
                  <a:srgbClr val="000000"/>
                </a:solidFill>
                <a:latin typeface="Times New Roman" panose="02020603050405020304" pitchFamily="18" charset="0"/>
                <a:cs typeface="Times New Roman" panose="02020603050405020304" pitchFamily="18" charset="0"/>
              </a:rPr>
              <a:t> </a:t>
            </a:r>
            <a:r>
              <a:rPr lang="en-US" sz="1700" b="1" dirty="0" err="1">
                <a:solidFill>
                  <a:srgbClr val="000000"/>
                </a:solidFill>
                <a:latin typeface="Times New Roman" panose="02020603050405020304" pitchFamily="18" charset="0"/>
                <a:cs typeface="Times New Roman" panose="02020603050405020304" pitchFamily="18" charset="0"/>
              </a:rPr>
              <a:t>điểm</a:t>
            </a:r>
            <a:r>
              <a:rPr lang="en-US" sz="1700" b="1" dirty="0">
                <a:solidFill>
                  <a:srgbClr val="000000"/>
                </a:solidFill>
                <a:latin typeface="Times New Roman" panose="02020603050405020304" pitchFamily="18" charset="0"/>
                <a:cs typeface="Times New Roman" panose="02020603050405020304" pitchFamily="18" charset="0"/>
              </a:rPr>
              <a:t>:</a:t>
            </a: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Là</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mô</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hình</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đầu</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tiên</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được</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sử</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dụng</a:t>
            </a:r>
            <a:endParaRPr lang="en-US" sz="1700" dirty="0">
              <a:solidFill>
                <a:srgbClr val="000000"/>
              </a:solidFill>
              <a:latin typeface="Times New Roman" panose="02020603050405020304" pitchFamily="18" charset="0"/>
              <a:cs typeface="Times New Roman" panose="02020603050405020304" pitchFamily="18" charset="0"/>
            </a:endParaRP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Thực</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hiện</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tuần</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tự</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các</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pha</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đầu</a:t>
            </a:r>
            <a:r>
              <a:rPr lang="en-US" sz="1700" dirty="0">
                <a:solidFill>
                  <a:srgbClr val="000000"/>
                </a:solidFill>
                <a:latin typeface="Times New Roman" panose="02020603050405020304" pitchFamily="18" charset="0"/>
                <a:cs typeface="Times New Roman" panose="02020603050405020304" pitchFamily="18" charset="0"/>
              </a:rPr>
              <a:t> ra </a:t>
            </a:r>
            <a:r>
              <a:rPr lang="en-US" sz="1700" dirty="0" err="1">
                <a:solidFill>
                  <a:srgbClr val="000000"/>
                </a:solidFill>
                <a:latin typeface="Times New Roman" panose="02020603050405020304" pitchFamily="18" charset="0"/>
                <a:cs typeface="Times New Roman" panose="02020603050405020304" pitchFamily="18" charset="0"/>
              </a:rPr>
              <a:t>của</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pha</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trước</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là</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đầu</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vào</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của</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pha</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sau</a:t>
            </a:r>
            <a:endParaRPr lang="en-US" sz="1700" dirty="0">
              <a:solidFill>
                <a:srgbClr val="000000"/>
              </a:solidFill>
              <a:latin typeface="Times New Roman" panose="02020603050405020304" pitchFamily="18" charset="0"/>
              <a:cs typeface="Times New Roman" panose="02020603050405020304" pitchFamily="18" charset="0"/>
            </a:endParaRP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Không</a:t>
            </a:r>
            <a:r>
              <a:rPr lang="en-US" sz="1700" dirty="0">
                <a:solidFill>
                  <a:srgbClr val="000000"/>
                </a:solidFill>
                <a:latin typeface="Times New Roman" panose="02020603050405020304" pitchFamily="18" charset="0"/>
                <a:cs typeface="Times New Roman" panose="02020603050405020304" pitchFamily="18" charset="0"/>
              </a:rPr>
              <a:t> quay </a:t>
            </a:r>
            <a:r>
              <a:rPr lang="en-US" sz="1700" dirty="0" err="1">
                <a:solidFill>
                  <a:srgbClr val="000000"/>
                </a:solidFill>
                <a:latin typeface="Times New Roman" panose="02020603050405020304" pitchFamily="18" charset="0"/>
                <a:cs typeface="Times New Roman" panose="02020603050405020304" pitchFamily="18" charset="0"/>
              </a:rPr>
              <a:t>ngược</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lại</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pha</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trước</a:t>
            </a:r>
            <a:endParaRPr lang="en-US" sz="1700" dirty="0">
              <a:solidFill>
                <a:srgbClr val="000000"/>
              </a:solidFill>
              <a:latin typeface="Times New Roman" panose="02020603050405020304" pitchFamily="18" charset="0"/>
              <a:cs typeface="Times New Roman" panose="02020603050405020304" pitchFamily="18" charset="0"/>
            </a:endParaRP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Áp</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dụng</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cho</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những</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dự</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án</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nhỏ</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và</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ngắn</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hạn</a:t>
            </a:r>
            <a:endParaRPr lang="en-US" sz="1700" dirty="0">
              <a:solidFill>
                <a:srgbClr val="000000"/>
              </a:solidFill>
              <a:latin typeface="Times New Roman" panose="02020603050405020304" pitchFamily="18" charset="0"/>
              <a:cs typeface="Times New Roman" panose="02020603050405020304" pitchFamily="18" charset="0"/>
            </a:endParaRP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Yêu</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cầu</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rõ</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ràng</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và</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ít</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thay</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đổi</a:t>
            </a:r>
            <a:endParaRPr lang="en-US" sz="1700" dirty="0">
              <a:solidFill>
                <a:srgbClr val="000000"/>
              </a:solidFill>
              <a:latin typeface="Times New Roman" panose="02020603050405020304" pitchFamily="18" charset="0"/>
              <a:cs typeface="Times New Roman" panose="02020603050405020304" pitchFamily="18" charset="0"/>
            </a:endParaRPr>
          </a:p>
          <a:p>
            <a:pPr marL="457200" lvl="1" indent="0" fontAlgn="base">
              <a:buNone/>
            </a:pPr>
            <a:r>
              <a:rPr lang="en-US" sz="1700" b="1" dirty="0" err="1">
                <a:solidFill>
                  <a:srgbClr val="000000"/>
                </a:solidFill>
                <a:latin typeface="Times New Roman" panose="02020603050405020304" pitchFamily="18" charset="0"/>
                <a:cs typeface="Times New Roman" panose="02020603050405020304" pitchFamily="18" charset="0"/>
              </a:rPr>
              <a:t>Ưu</a:t>
            </a:r>
            <a:r>
              <a:rPr lang="en-US" sz="1700" b="1" dirty="0">
                <a:solidFill>
                  <a:srgbClr val="000000"/>
                </a:solidFill>
                <a:latin typeface="Times New Roman" panose="02020603050405020304" pitchFamily="18" charset="0"/>
                <a:cs typeface="Times New Roman" panose="02020603050405020304" pitchFamily="18" charset="0"/>
              </a:rPr>
              <a:t> </a:t>
            </a:r>
            <a:r>
              <a:rPr lang="en-US" sz="1700" b="1" dirty="0" err="1">
                <a:solidFill>
                  <a:srgbClr val="000000"/>
                </a:solidFill>
                <a:latin typeface="Times New Roman" panose="02020603050405020304" pitchFamily="18" charset="0"/>
                <a:cs typeface="Times New Roman" panose="02020603050405020304" pitchFamily="18" charset="0"/>
              </a:rPr>
              <a:t>điểm</a:t>
            </a:r>
            <a:endParaRPr lang="en-US" sz="1700" b="1" dirty="0">
              <a:solidFill>
                <a:srgbClr val="000000"/>
              </a:solidFill>
              <a:latin typeface="Times New Roman" panose="02020603050405020304" pitchFamily="18" charset="0"/>
              <a:cs typeface="Times New Roman" panose="02020603050405020304" pitchFamily="18" charset="0"/>
            </a:endParaRP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Dễ</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hiểu</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dễ</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sử</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dụng</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dễ</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quản</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lý</a:t>
            </a:r>
            <a:endParaRPr lang="en-US" sz="1700" dirty="0">
              <a:solidFill>
                <a:srgbClr val="000000"/>
              </a:solidFill>
              <a:latin typeface="Times New Roman" panose="02020603050405020304" pitchFamily="18" charset="0"/>
              <a:cs typeface="Times New Roman" panose="02020603050405020304" pitchFamily="18" charset="0"/>
            </a:endParaRP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Các</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giai</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đoạn</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được</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xác</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định</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rõ</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ràng</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ranh</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giới</a:t>
            </a:r>
            <a:endParaRPr lang="en-US" sz="1700" dirty="0">
              <a:solidFill>
                <a:srgbClr val="000000"/>
              </a:solidFill>
              <a:latin typeface="Times New Roman" panose="02020603050405020304" pitchFamily="18" charset="0"/>
              <a:cs typeface="Times New Roman" panose="02020603050405020304" pitchFamily="18" charset="0"/>
            </a:endParaRP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Có</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thể</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phát</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hiện</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lỗi</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sớm</a:t>
            </a:r>
            <a:endParaRPr lang="en-US" sz="1700" dirty="0">
              <a:solidFill>
                <a:srgbClr val="000000"/>
              </a:solidFill>
              <a:latin typeface="Times New Roman" panose="02020603050405020304" pitchFamily="18" charset="0"/>
              <a:cs typeface="Times New Roman" panose="02020603050405020304" pitchFamily="18" charset="0"/>
            </a:endParaRPr>
          </a:p>
          <a:p>
            <a:pPr marL="457200" lvl="1" indent="0" fontAlgn="base">
              <a:buNone/>
            </a:pPr>
            <a:r>
              <a:rPr lang="en-US" sz="1700" b="1" dirty="0" err="1">
                <a:solidFill>
                  <a:srgbClr val="000000"/>
                </a:solidFill>
                <a:latin typeface="Times New Roman" panose="02020603050405020304" pitchFamily="18" charset="0"/>
                <a:cs typeface="Times New Roman" panose="02020603050405020304" pitchFamily="18" charset="0"/>
              </a:rPr>
              <a:t>Hạn</a:t>
            </a:r>
            <a:r>
              <a:rPr lang="en-US" sz="1700" b="1" dirty="0">
                <a:solidFill>
                  <a:srgbClr val="000000"/>
                </a:solidFill>
                <a:latin typeface="Times New Roman" panose="02020603050405020304" pitchFamily="18" charset="0"/>
                <a:cs typeface="Times New Roman" panose="02020603050405020304" pitchFamily="18" charset="0"/>
              </a:rPr>
              <a:t> </a:t>
            </a:r>
            <a:r>
              <a:rPr lang="en-US" sz="1700" b="1" dirty="0" err="1">
                <a:solidFill>
                  <a:srgbClr val="000000"/>
                </a:solidFill>
                <a:latin typeface="Times New Roman" panose="02020603050405020304" pitchFamily="18" charset="0"/>
                <a:cs typeface="Times New Roman" panose="02020603050405020304" pitchFamily="18" charset="0"/>
              </a:rPr>
              <a:t>chế</a:t>
            </a:r>
            <a:endParaRPr lang="en-US" sz="1700" b="1" dirty="0">
              <a:solidFill>
                <a:srgbClr val="000000"/>
              </a:solidFill>
              <a:latin typeface="Times New Roman" panose="02020603050405020304" pitchFamily="18" charset="0"/>
              <a:cs typeface="Times New Roman" panose="02020603050405020304" pitchFamily="18" charset="0"/>
            </a:endParaRP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Kém</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linh</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hoạt</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khó</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đo</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lường</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trong</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từng</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giai</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đoạn</a:t>
            </a:r>
            <a:endParaRPr lang="en-US" sz="1700" dirty="0">
              <a:solidFill>
                <a:srgbClr val="000000"/>
              </a:solidFill>
              <a:latin typeface="Times New Roman" panose="02020603050405020304" pitchFamily="18" charset="0"/>
              <a:cs typeface="Times New Roman" panose="02020603050405020304" pitchFamily="18" charset="0"/>
            </a:endParaRPr>
          </a:p>
          <a:p>
            <a:pPr lvl="1" fontAlgn="base">
              <a:buFontTx/>
              <a:buChar char="-"/>
            </a:pPr>
            <a:r>
              <a:rPr lang="en-US" sz="1700" dirty="0" err="1">
                <a:solidFill>
                  <a:srgbClr val="000000"/>
                </a:solidFill>
                <a:latin typeface="Times New Roman" panose="02020603050405020304" pitchFamily="18" charset="0"/>
                <a:cs typeface="Times New Roman" panose="02020603050405020304" pitchFamily="18" charset="0"/>
              </a:rPr>
              <a:t>Không</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thể</a:t>
            </a:r>
            <a:r>
              <a:rPr lang="en-US" sz="1700" dirty="0">
                <a:solidFill>
                  <a:srgbClr val="000000"/>
                </a:solidFill>
                <a:latin typeface="Times New Roman" panose="02020603050405020304" pitchFamily="18" charset="0"/>
                <a:cs typeface="Times New Roman" panose="02020603050405020304" pitchFamily="18" charset="0"/>
              </a:rPr>
              <a:t> quay </a:t>
            </a:r>
            <a:r>
              <a:rPr lang="en-US" sz="1700" dirty="0" err="1">
                <a:solidFill>
                  <a:srgbClr val="000000"/>
                </a:solidFill>
                <a:latin typeface="Times New Roman" panose="02020603050405020304" pitchFamily="18" charset="0"/>
                <a:cs typeface="Times New Roman" panose="02020603050405020304" pitchFamily="18" charset="0"/>
              </a:rPr>
              <a:t>ngược</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lại</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để</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điều</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chỉnh</a:t>
            </a:r>
            <a:endParaRPr lang="vi-VN" sz="17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884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Mô</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hình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thác</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nước</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theo</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vòng</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lặp</a:t>
            </a:r>
            <a:endParaRPr lang="en-US"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3D4104-8DA5-40B3-AE29-4B00E81AC1A4}"/>
              </a:ext>
            </a:extLst>
          </p:cNvPr>
          <p:cNvPicPr>
            <a:picLocks noChangeAspect="1"/>
          </p:cNvPicPr>
          <p:nvPr/>
        </p:nvPicPr>
        <p:blipFill>
          <a:blip r:embed="rId2"/>
          <a:stretch>
            <a:fillRect/>
          </a:stretch>
        </p:blipFill>
        <p:spPr>
          <a:xfrm>
            <a:off x="1788827" y="1438704"/>
            <a:ext cx="7087695" cy="4318285"/>
          </a:xfrm>
          <a:prstGeom prst="rect">
            <a:avLst/>
          </a:prstGeom>
        </p:spPr>
      </p:pic>
    </p:spTree>
    <p:extLst>
      <p:ext uri="{BB962C8B-B14F-4D97-AF65-F5344CB8AC3E}">
        <p14:creationId xmlns:p14="http://schemas.microsoft.com/office/powerpoint/2010/main" val="3096294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Mô</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hình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thác</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nước</a:t>
            </a:r>
            <a:endParaRPr lang="en-US"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154663-AC29-45A6-9328-28455EEFA6F7}"/>
              </a:ext>
            </a:extLst>
          </p:cNvPr>
          <p:cNvPicPr>
            <a:picLocks noChangeAspect="1"/>
          </p:cNvPicPr>
          <p:nvPr/>
        </p:nvPicPr>
        <p:blipFill>
          <a:blip r:embed="rId2"/>
          <a:stretch>
            <a:fillRect/>
          </a:stretch>
        </p:blipFill>
        <p:spPr>
          <a:xfrm>
            <a:off x="1524001" y="1485523"/>
            <a:ext cx="7632441" cy="4397125"/>
          </a:xfrm>
          <a:prstGeom prst="rect">
            <a:avLst/>
          </a:prstGeom>
        </p:spPr>
      </p:pic>
    </p:spTree>
    <p:extLst>
      <p:ext uri="{BB962C8B-B14F-4D97-AF65-F5344CB8AC3E}">
        <p14:creationId xmlns:p14="http://schemas.microsoft.com/office/powerpoint/2010/main" val="4104352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7" y="207725"/>
            <a:ext cx="10031698" cy="652084"/>
          </a:xfrm>
        </p:spPr>
        <p:txBody>
          <a:bodyPr>
            <a:normAutofit fontScale="90000"/>
          </a:bodyPr>
          <a:lstStyle/>
          <a:p>
            <a:r>
              <a:rPr lang="en-US" b="1" dirty="0" err="1">
                <a:effectLst/>
                <a:latin typeface="Times New Roman" panose="02020603050405020304" pitchFamily="18" charset="0"/>
                <a:cs typeface="Times New Roman" panose="02020603050405020304" pitchFamily="18" charset="0"/>
              </a:rPr>
              <a:t>Mô</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hình</a:t>
            </a:r>
            <a:r>
              <a:rPr lang="en-US" b="1" dirty="0">
                <a:effectLst/>
                <a:latin typeface="Times New Roman" panose="02020603050405020304" pitchFamily="18" charset="0"/>
                <a:cs typeface="Times New Roman" panose="02020603050405020304" pitchFamily="18" charset="0"/>
              </a:rPr>
              <a:t> </a:t>
            </a:r>
            <a:r>
              <a:rPr lang="vi-VN" b="1" dirty="0">
                <a:effectLst/>
                <a:latin typeface="Times New Roman" panose="02020603050405020304" pitchFamily="18" charset="0"/>
                <a:cs typeface="Times New Roman" panose="02020603050405020304" pitchFamily="18" charset="0"/>
              </a:rPr>
              <a:t>tăng trưởng (D. R. Grahma, 1989 )</a:t>
            </a:r>
            <a:endParaRPr lang="vi-VN"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BAAE01-FAF6-4616-AC4C-5E7CB4010A28}"/>
              </a:ext>
            </a:extLst>
          </p:cNvPr>
          <p:cNvPicPr>
            <a:picLocks noChangeAspect="1"/>
          </p:cNvPicPr>
          <p:nvPr/>
        </p:nvPicPr>
        <p:blipFill>
          <a:blip r:embed="rId2"/>
          <a:stretch>
            <a:fillRect/>
          </a:stretch>
        </p:blipFill>
        <p:spPr>
          <a:xfrm>
            <a:off x="1524002" y="1275961"/>
            <a:ext cx="9143999" cy="4306078"/>
          </a:xfrm>
          <a:prstGeom prst="rect">
            <a:avLst/>
          </a:prstGeom>
        </p:spPr>
      </p:pic>
    </p:spTree>
    <p:extLst>
      <p:ext uri="{BB962C8B-B14F-4D97-AF65-F5344CB8AC3E}">
        <p14:creationId xmlns:p14="http://schemas.microsoft.com/office/powerpoint/2010/main" val="370477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8" y="357015"/>
            <a:ext cx="10023021" cy="652084"/>
          </a:xfrm>
        </p:spPr>
        <p:txBody>
          <a:bodyPr>
            <a:normAutofit fontScale="90000"/>
          </a:bodyPr>
          <a:lstStyle/>
          <a:p>
            <a:r>
              <a:rPr lang="en-US" b="1" dirty="0" err="1">
                <a:effectLst/>
                <a:latin typeface="Times New Roman" panose="02020603050405020304" pitchFamily="18" charset="0"/>
                <a:cs typeface="Times New Roman" panose="02020603050405020304" pitchFamily="18" charset="0"/>
              </a:rPr>
              <a:t>Mô</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hình</a:t>
            </a:r>
            <a:r>
              <a:rPr lang="en-US" b="1" dirty="0">
                <a:effectLst/>
                <a:latin typeface="Times New Roman" panose="02020603050405020304" pitchFamily="18" charset="0"/>
                <a:cs typeface="Times New Roman" panose="02020603050405020304" pitchFamily="18" charset="0"/>
              </a:rPr>
              <a:t> </a:t>
            </a:r>
            <a:r>
              <a:rPr lang="vi-VN" b="1" dirty="0">
                <a:effectLst/>
                <a:latin typeface="Times New Roman" panose="02020603050405020304" pitchFamily="18" charset="0"/>
                <a:cs typeface="Times New Roman" panose="02020603050405020304" pitchFamily="18" charset="0"/>
              </a:rPr>
              <a:t>tăng trưởng (D. R. Grahma, 1989 )</a:t>
            </a:r>
          </a:p>
        </p:txBody>
      </p:sp>
      <p:sp>
        <p:nvSpPr>
          <p:cNvPr id="3" name="TextBox 2">
            <a:extLst>
              <a:ext uri="{FF2B5EF4-FFF2-40B4-BE49-F238E27FC236}">
                <a16:creationId xmlns:a16="http://schemas.microsoft.com/office/drawing/2014/main" id="{B39F5415-15D3-4DD2-875C-E4AA6927E532}"/>
              </a:ext>
            </a:extLst>
          </p:cNvPr>
          <p:cNvSpPr txBox="1"/>
          <p:nvPr/>
        </p:nvSpPr>
        <p:spPr>
          <a:xfrm>
            <a:off x="1654629" y="1259632"/>
            <a:ext cx="8266922" cy="4031873"/>
          </a:xfrm>
          <a:prstGeom prst="rect">
            <a:avLst/>
          </a:prstGeom>
          <a:noFill/>
        </p:spPr>
        <p:txBody>
          <a:bodyPr wrap="square" rtlCol="0">
            <a:spAutoFit/>
          </a:bodyPr>
          <a:lstStyle/>
          <a:p>
            <a:r>
              <a:rPr lang="en-US" sz="3200" b="1" i="1" dirty="0" err="1">
                <a:latin typeface="Times New Roman" panose="02020603050405020304" pitchFamily="18" charset="0"/>
                <a:cs typeface="Times New Roman" panose="02020603050405020304" pitchFamily="18" charset="0"/>
              </a:rPr>
              <a:t>Đặc</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điểm</a:t>
            </a:r>
            <a:r>
              <a:rPr lang="en-US" sz="3200" b="1" i="1"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Hoàn thành từng thành phần của hệ thống </a:t>
            </a:r>
          </a:p>
          <a:p>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Mỗi bước tăng trưởng áp dụng qui trình tuyến</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tính xây dựng hoàn</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thành một phần của hệ thống </a:t>
            </a:r>
          </a:p>
          <a:p>
            <a:r>
              <a:rPr lang="en-US" sz="3200" dirty="0">
                <a:latin typeface="Times New Roman" panose="02020603050405020304" pitchFamily="18" charset="0"/>
                <a:cs typeface="Times New Roman" panose="02020603050405020304" pitchFamily="18" charset="0"/>
              </a:rPr>
              <a:t> </a:t>
            </a:r>
          </a:p>
          <a:p>
            <a:r>
              <a:rPr lang="vi-VN" sz="3200" b="1" i="1" dirty="0">
                <a:latin typeface="Times New Roman" panose="02020603050405020304" pitchFamily="18" charset="0"/>
                <a:cs typeface="Times New Roman" panose="02020603050405020304" pitchFamily="18" charset="0"/>
              </a:rPr>
              <a:t>Nhược điểm:</a:t>
            </a:r>
            <a:endParaRPr lang="en-US" sz="3200" b="1" i="1"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chỉ phù hợp cho những hệ thống có sự phân chia rõ ràng và chuyển giao theo từng phần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295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9" y="357015"/>
            <a:ext cx="8039418" cy="652084"/>
          </a:xfrm>
        </p:spPr>
        <p:txBody>
          <a:bodyPr>
            <a:normAutofit fontScale="90000"/>
          </a:bodyPr>
          <a:lstStyle/>
          <a:p>
            <a:r>
              <a:rPr lang="en-US" b="1" dirty="0" err="1">
                <a:effectLst/>
                <a:latin typeface="Times New Roman" panose="02020603050405020304" pitchFamily="18" charset="0"/>
                <a:cs typeface="Times New Roman" panose="02020603050405020304" pitchFamily="18" charset="0"/>
              </a:rPr>
              <a:t>Mô</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xoắn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ốc</a:t>
            </a:r>
            <a:r>
              <a:rPr lang="en-US" b="1" dirty="0">
                <a:effectLst/>
                <a:latin typeface="Times New Roman" panose="02020603050405020304" pitchFamily="18" charset="0"/>
                <a:cs typeface="Times New Roman" panose="02020603050405020304" pitchFamily="18" charset="0"/>
              </a:rPr>
              <a:t> (Boehm, 1988 )</a:t>
            </a:r>
            <a:endParaRPr lang="vi-VN" b="1"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039B2F9-D287-4CEA-A86F-51A015D75E29}"/>
              </a:ext>
            </a:extLst>
          </p:cNvPr>
          <p:cNvPicPr>
            <a:picLocks noChangeAspect="1"/>
          </p:cNvPicPr>
          <p:nvPr/>
        </p:nvPicPr>
        <p:blipFill>
          <a:blip r:embed="rId2"/>
          <a:stretch>
            <a:fillRect/>
          </a:stretch>
        </p:blipFill>
        <p:spPr>
          <a:xfrm>
            <a:off x="1857376" y="1084407"/>
            <a:ext cx="6823205" cy="4446583"/>
          </a:xfrm>
          <a:prstGeom prst="rect">
            <a:avLst/>
          </a:prstGeom>
        </p:spPr>
      </p:pic>
      <p:sp>
        <p:nvSpPr>
          <p:cNvPr id="9" name="TextBox 8">
            <a:extLst>
              <a:ext uri="{FF2B5EF4-FFF2-40B4-BE49-F238E27FC236}">
                <a16:creationId xmlns:a16="http://schemas.microsoft.com/office/drawing/2014/main" id="{66447D96-4C2C-4D9F-A0D4-2D2F5A071902}"/>
              </a:ext>
            </a:extLst>
          </p:cNvPr>
          <p:cNvSpPr txBox="1"/>
          <p:nvPr/>
        </p:nvSpPr>
        <p:spPr>
          <a:xfrm>
            <a:off x="1654629" y="5503943"/>
            <a:ext cx="8679996"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https://lcdung.top/quy-trinh-phat-trien-phan-mem-mo-hinh-xoan-oc-the-boehms-spiral-model/</a:t>
            </a:r>
          </a:p>
        </p:txBody>
      </p:sp>
    </p:spTree>
    <p:extLst>
      <p:ext uri="{BB962C8B-B14F-4D97-AF65-F5344CB8AC3E}">
        <p14:creationId xmlns:p14="http://schemas.microsoft.com/office/powerpoint/2010/main" val="2226256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9" y="357015"/>
            <a:ext cx="8039418" cy="652084"/>
          </a:xfrm>
        </p:spPr>
        <p:txBody>
          <a:bodyPr>
            <a:normAutofit fontScale="90000"/>
          </a:bodyPr>
          <a:lstStyle/>
          <a:p>
            <a:r>
              <a:rPr lang="en-US" b="1" dirty="0" err="1">
                <a:effectLst/>
                <a:latin typeface="Times New Roman" panose="02020603050405020304" pitchFamily="18" charset="0"/>
                <a:cs typeface="Times New Roman" panose="02020603050405020304" pitchFamily="18" charset="0"/>
              </a:rPr>
              <a:t>Mô</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xoắn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ốc</a:t>
            </a:r>
            <a:r>
              <a:rPr lang="en-US" b="1" dirty="0">
                <a:effectLst/>
                <a:latin typeface="Times New Roman" panose="02020603050405020304" pitchFamily="18" charset="0"/>
                <a:cs typeface="Times New Roman" panose="02020603050405020304" pitchFamily="18" charset="0"/>
              </a:rPr>
              <a:t> (Boehm, 1988 )</a:t>
            </a:r>
            <a:endParaRPr lang="vi-VN"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9F5415-15D3-4DD2-875C-E4AA6927E532}"/>
              </a:ext>
            </a:extLst>
          </p:cNvPr>
          <p:cNvSpPr txBox="1"/>
          <p:nvPr/>
        </p:nvSpPr>
        <p:spPr>
          <a:xfrm>
            <a:off x="514350" y="1164961"/>
            <a:ext cx="11382375" cy="1953868"/>
          </a:xfrm>
          <a:prstGeom prst="rect">
            <a:avLst/>
          </a:prstGeom>
          <a:noFill/>
        </p:spPr>
        <p:txBody>
          <a:bodyPr wrap="square" rtlCol="0">
            <a:spAutoFit/>
          </a:bodyPr>
          <a:lstStyle/>
          <a:p>
            <a:pPr>
              <a:lnSpc>
                <a:spcPct val="150000"/>
              </a:lnSpc>
            </a:pPr>
            <a:r>
              <a:rPr lang="en-US" sz="2800" b="1" i="1" dirty="0" err="1">
                <a:latin typeface="Times New Roman" panose="02020603050405020304" pitchFamily="18" charset="0"/>
                <a:cs typeface="Times New Roman" panose="02020603050405020304" pitchFamily="18" charset="0"/>
              </a:rPr>
              <a:t>Đặc</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điểm</a:t>
            </a:r>
            <a:r>
              <a:rPr lang="en-US" sz="2800" b="1" i="1" dirty="0">
                <a:latin typeface="Times New Roman" panose="02020603050405020304" pitchFamily="18" charset="0"/>
                <a:cs typeface="Times New Roman" panose="02020603050405020304" pitchFamily="18" charset="0"/>
              </a:rPr>
              <a:t>:</a:t>
            </a:r>
          </a:p>
          <a:p>
            <a:pPr>
              <a:lnSpc>
                <a:spcPct val="150000"/>
              </a:lnSpc>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trọng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qui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rủi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niệm</a:t>
            </a:r>
            <a:r>
              <a:rPr lang="en-US" sz="2800" dirty="0">
                <a:latin typeface="Times New Roman" panose="02020603050405020304" pitchFamily="18" charset="0"/>
                <a:cs typeface="Times New Roman" panose="02020603050405020304" pitchFamily="18" charset="0"/>
              </a:rPr>
              <a:t> chu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qui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chu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lặp</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72358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9" y="357015"/>
            <a:ext cx="8039418" cy="652084"/>
          </a:xfrm>
        </p:spPr>
        <p:txBody>
          <a:bodyPr>
            <a:normAutofit fontScale="90000"/>
          </a:bodyPr>
          <a:lstStyle/>
          <a:p>
            <a:r>
              <a:rPr lang="en-US" b="1" dirty="0" err="1">
                <a:effectLst/>
                <a:latin typeface="Times New Roman" panose="02020603050405020304" pitchFamily="18" charset="0"/>
                <a:cs typeface="Times New Roman" panose="02020603050405020304" pitchFamily="18" charset="0"/>
              </a:rPr>
              <a:t>Mô</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xoắn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ốc</a:t>
            </a:r>
            <a:r>
              <a:rPr lang="en-US" b="1" dirty="0">
                <a:effectLst/>
                <a:latin typeface="Times New Roman" panose="02020603050405020304" pitchFamily="18" charset="0"/>
                <a:cs typeface="Times New Roman" panose="02020603050405020304" pitchFamily="18" charset="0"/>
              </a:rPr>
              <a:t> (Boehm, 1988 )</a:t>
            </a:r>
            <a:endParaRPr lang="vi-VN"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9F5415-15D3-4DD2-875C-E4AA6927E532}"/>
              </a:ext>
            </a:extLst>
          </p:cNvPr>
          <p:cNvSpPr txBox="1"/>
          <p:nvPr/>
        </p:nvSpPr>
        <p:spPr>
          <a:xfrm>
            <a:off x="831787" y="1193536"/>
            <a:ext cx="10360088" cy="4821769"/>
          </a:xfrm>
          <a:prstGeom prst="rect">
            <a:avLst/>
          </a:prstGeom>
          <a:noFill/>
        </p:spPr>
        <p:txBody>
          <a:bodyPr wrap="square" rtlCol="0">
            <a:spAutoFit/>
          </a:bodyPr>
          <a:lstStyle/>
          <a:p>
            <a:pPr algn="l">
              <a:lnSpc>
                <a:spcPct val="150000"/>
              </a:lnSpc>
            </a:pPr>
            <a:r>
              <a:rPr lang="vi-VN" sz="2600" b="1" dirty="0">
                <a:solidFill>
                  <a:srgbClr val="000000"/>
                </a:solidFill>
                <a:latin typeface="Times New Roman" panose="02020603050405020304" pitchFamily="18" charset="0"/>
                <a:cs typeface="Times New Roman" panose="02020603050405020304" pitchFamily="18" charset="0"/>
              </a:rPr>
              <a:t>Ưu điểm</a:t>
            </a:r>
            <a:r>
              <a:rPr lang="en-US" sz="2600" b="1" dirty="0">
                <a:solidFill>
                  <a:srgbClr val="000000"/>
                </a:solidFill>
                <a:latin typeface="Times New Roman" panose="02020603050405020304" pitchFamily="18" charset="0"/>
                <a:cs typeface="Times New Roman" panose="02020603050405020304" pitchFamily="18" charset="0"/>
              </a:rPr>
              <a:t>:</a:t>
            </a:r>
            <a:endParaRPr lang="vi-VN" sz="2600" dirty="0">
              <a:solidFill>
                <a:srgbClr val="222222"/>
              </a:solidFill>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600" dirty="0">
                <a:solidFill>
                  <a:srgbClr val="222222"/>
                </a:solidFill>
                <a:latin typeface="Times New Roman" panose="02020603050405020304" pitchFamily="18" charset="0"/>
                <a:cs typeface="Times New Roman" panose="02020603050405020304" pitchFamily="18" charset="0"/>
              </a:rPr>
              <a:t> </a:t>
            </a:r>
            <a:r>
              <a:rPr lang="vi-VN" sz="2600" dirty="0">
                <a:solidFill>
                  <a:srgbClr val="222222"/>
                </a:solidFill>
                <a:latin typeface="Times New Roman" panose="02020603050405020304" pitchFamily="18" charset="0"/>
                <a:cs typeface="Times New Roman" panose="02020603050405020304" pitchFamily="18" charset="0"/>
              </a:rPr>
              <a:t>Xây dựng dự án có sự kết hợp các mô hình khác</a:t>
            </a:r>
            <a:r>
              <a:rPr lang="en-US" sz="2600" dirty="0">
                <a:solidFill>
                  <a:srgbClr val="222222"/>
                </a:solidFill>
                <a:latin typeface="Times New Roman" panose="02020603050405020304" pitchFamily="18" charset="0"/>
                <a:cs typeface="Times New Roman" panose="02020603050405020304" pitchFamily="18" charset="0"/>
              </a:rPr>
              <a:t>.</a:t>
            </a:r>
            <a:endParaRPr lang="vi-VN" sz="2600" dirty="0">
              <a:solidFill>
                <a:srgbClr val="222222"/>
              </a:solidFill>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600" dirty="0">
                <a:solidFill>
                  <a:srgbClr val="222222"/>
                </a:solidFill>
                <a:latin typeface="Times New Roman" panose="02020603050405020304" pitchFamily="18" charset="0"/>
                <a:cs typeface="Times New Roman" panose="02020603050405020304" pitchFamily="18" charset="0"/>
              </a:rPr>
              <a:t> </a:t>
            </a:r>
            <a:r>
              <a:rPr lang="vi-VN" sz="2600" dirty="0">
                <a:solidFill>
                  <a:srgbClr val="222222"/>
                </a:solidFill>
                <a:latin typeface="Times New Roman" panose="02020603050405020304" pitchFamily="18" charset="0"/>
                <a:cs typeface="Times New Roman" panose="02020603050405020304" pitchFamily="18" charset="0"/>
              </a:rPr>
              <a:t>Cho phép thay đổi tuỳ theo yêu cầu cho mỗi vòng xoắn ốc.</a:t>
            </a:r>
          </a:p>
          <a:p>
            <a:pPr algn="l">
              <a:lnSpc>
                <a:spcPct val="150000"/>
              </a:lnSpc>
              <a:buFont typeface="Arial" panose="020B0604020202020204" pitchFamily="34" charset="0"/>
              <a:buChar char="•"/>
            </a:pPr>
            <a:r>
              <a:rPr lang="en-US" sz="2600" dirty="0">
                <a:solidFill>
                  <a:srgbClr val="222222"/>
                </a:solidFill>
                <a:latin typeface="Times New Roman" panose="02020603050405020304" pitchFamily="18" charset="0"/>
                <a:cs typeface="Times New Roman" panose="02020603050405020304" pitchFamily="18" charset="0"/>
              </a:rPr>
              <a:t> Đ</a:t>
            </a:r>
            <a:r>
              <a:rPr lang="vi-VN" sz="2600" dirty="0">
                <a:solidFill>
                  <a:srgbClr val="222222"/>
                </a:solidFill>
                <a:latin typeface="Times New Roman" panose="02020603050405020304" pitchFamily="18" charset="0"/>
                <a:cs typeface="Times New Roman" panose="02020603050405020304" pitchFamily="18" charset="0"/>
              </a:rPr>
              <a:t>ược xem như là một mô hình tổng hợp của các mô hình khác.</a:t>
            </a:r>
          </a:p>
          <a:p>
            <a:pPr algn="l">
              <a:lnSpc>
                <a:spcPct val="150000"/>
              </a:lnSpc>
              <a:buFont typeface="Arial" panose="020B0604020202020204" pitchFamily="34" charset="0"/>
              <a:buChar char="•"/>
            </a:pPr>
            <a:r>
              <a:rPr lang="en-US" sz="2600" dirty="0">
                <a:solidFill>
                  <a:srgbClr val="222222"/>
                </a:solidFill>
                <a:latin typeface="Times New Roman" panose="02020603050405020304" pitchFamily="18" charset="0"/>
                <a:cs typeface="Times New Roman" panose="02020603050405020304" pitchFamily="18" charset="0"/>
              </a:rPr>
              <a:t> Khi </a:t>
            </a:r>
            <a:r>
              <a:rPr lang="en-US" sz="2600" dirty="0" err="1">
                <a:solidFill>
                  <a:srgbClr val="222222"/>
                </a:solidFill>
                <a:latin typeface="Times New Roman" panose="02020603050405020304" pitchFamily="18" charset="0"/>
                <a:cs typeface="Times New Roman" panose="02020603050405020304" pitchFamily="18" charset="0"/>
              </a:rPr>
              <a:t>có</a:t>
            </a:r>
            <a:r>
              <a:rPr lang="en-US" sz="2600" dirty="0">
                <a:solidFill>
                  <a:srgbClr val="222222"/>
                </a:solidFill>
                <a:latin typeface="Times New Roman" panose="02020603050405020304" pitchFamily="18" charset="0"/>
                <a:cs typeface="Times New Roman" panose="02020603050405020304" pitchFamily="18" charset="0"/>
              </a:rPr>
              <a:t> m</a:t>
            </a:r>
            <a:r>
              <a:rPr lang="vi-VN" sz="2600" dirty="0">
                <a:solidFill>
                  <a:srgbClr val="222222"/>
                </a:solidFill>
                <a:latin typeface="Times New Roman" panose="02020603050405020304" pitchFamily="18" charset="0"/>
                <a:cs typeface="Times New Roman" panose="02020603050405020304" pitchFamily="18" charset="0"/>
              </a:rPr>
              <a:t>ột rủi ro nào đó không được giải quyết thì chấm dứt dự án.</a:t>
            </a:r>
          </a:p>
          <a:p>
            <a:pPr algn="l">
              <a:lnSpc>
                <a:spcPct val="150000"/>
              </a:lnSpc>
              <a:buFont typeface="Arial" panose="020B0604020202020204" pitchFamily="34" charset="0"/>
              <a:buChar char="•"/>
            </a:pPr>
            <a:r>
              <a:rPr lang="en-US" sz="2600" dirty="0">
                <a:solidFill>
                  <a:srgbClr val="222222"/>
                </a:solidFill>
                <a:latin typeface="Times New Roman" panose="02020603050405020304" pitchFamily="18" charset="0"/>
                <a:cs typeface="Times New Roman" panose="02020603050405020304" pitchFamily="18" charset="0"/>
              </a:rPr>
              <a:t> </a:t>
            </a:r>
            <a:r>
              <a:rPr lang="vi-VN" sz="2600" dirty="0">
                <a:solidFill>
                  <a:srgbClr val="222222"/>
                </a:solidFill>
                <a:latin typeface="Times New Roman" panose="02020603050405020304" pitchFamily="18" charset="0"/>
                <a:cs typeface="Times New Roman" panose="02020603050405020304" pitchFamily="18" charset="0"/>
              </a:rPr>
              <a:t>Các vòng tròn được lặp để đáp </a:t>
            </a:r>
            <a:r>
              <a:rPr lang="en-US" sz="2600" dirty="0">
                <a:solidFill>
                  <a:srgbClr val="222222"/>
                </a:solidFill>
                <a:latin typeface="Times New Roman" panose="02020603050405020304" pitchFamily="18" charset="0"/>
                <a:cs typeface="Times New Roman" panose="02020603050405020304" pitchFamily="18" charset="0"/>
              </a:rPr>
              <a:t>ứ</a:t>
            </a:r>
            <a:r>
              <a:rPr lang="vi-VN" sz="2600" dirty="0">
                <a:solidFill>
                  <a:srgbClr val="222222"/>
                </a:solidFill>
                <a:latin typeface="Times New Roman" panose="02020603050405020304" pitchFamily="18" charset="0"/>
                <a:cs typeface="Times New Roman" panose="02020603050405020304" pitchFamily="18" charset="0"/>
              </a:rPr>
              <a:t>ng những thay đổi của người dùng</a:t>
            </a:r>
          </a:p>
          <a:p>
            <a:pPr algn="l">
              <a:lnSpc>
                <a:spcPct val="150000"/>
              </a:lnSpc>
              <a:buFont typeface="Arial" panose="020B0604020202020204" pitchFamily="34" charset="0"/>
              <a:buChar char="•"/>
            </a:pPr>
            <a:r>
              <a:rPr lang="en-US" sz="2600" dirty="0">
                <a:solidFill>
                  <a:srgbClr val="222222"/>
                </a:solidFill>
                <a:latin typeface="Times New Roman" panose="02020603050405020304" pitchFamily="18" charset="0"/>
                <a:cs typeface="Times New Roman" panose="02020603050405020304" pitchFamily="18" charset="0"/>
              </a:rPr>
              <a:t> </a:t>
            </a:r>
            <a:r>
              <a:rPr lang="vi-VN" sz="2600" dirty="0">
                <a:solidFill>
                  <a:srgbClr val="222222"/>
                </a:solidFill>
                <a:latin typeface="Times New Roman" panose="02020603050405020304" pitchFamily="18" charset="0"/>
                <a:cs typeface="Times New Roman" panose="02020603050405020304" pitchFamily="18" charset="0"/>
              </a:rPr>
              <a:t>Kiểm soát rủi ro ở từng giai đoạn phát triển.</a:t>
            </a:r>
          </a:p>
          <a:p>
            <a:pPr algn="l">
              <a:lnSpc>
                <a:spcPct val="150000"/>
              </a:lnSpc>
              <a:buFont typeface="Arial" panose="020B0604020202020204" pitchFamily="34" charset="0"/>
              <a:buChar char="•"/>
            </a:pPr>
            <a:r>
              <a:rPr lang="en-US" sz="2600" dirty="0">
                <a:solidFill>
                  <a:srgbClr val="222222"/>
                </a:solidFill>
                <a:latin typeface="Times New Roman" panose="02020603050405020304" pitchFamily="18" charset="0"/>
                <a:cs typeface="Times New Roman" panose="02020603050405020304" pitchFamily="18" charset="0"/>
              </a:rPr>
              <a:t> </a:t>
            </a:r>
            <a:r>
              <a:rPr lang="vi-VN" sz="2600" dirty="0">
                <a:solidFill>
                  <a:srgbClr val="222222"/>
                </a:solidFill>
                <a:latin typeface="Times New Roman" panose="02020603050405020304" pitchFamily="18" charset="0"/>
                <a:cs typeface="Times New Roman" panose="02020603050405020304" pitchFamily="18" charset="0"/>
              </a:rPr>
              <a:t>Đánh giá </a:t>
            </a:r>
            <a:r>
              <a:rPr lang="en-US" sz="2600" dirty="0" err="1">
                <a:solidFill>
                  <a:srgbClr val="222222"/>
                </a:solidFill>
                <a:latin typeface="Times New Roman" panose="02020603050405020304" pitchFamily="18" charset="0"/>
                <a:cs typeface="Times New Roman" panose="02020603050405020304" pitchFamily="18" charset="0"/>
              </a:rPr>
              <a:t>ch</a:t>
            </a:r>
            <a:r>
              <a:rPr lang="vi-VN" sz="2600" dirty="0">
                <a:solidFill>
                  <a:srgbClr val="222222"/>
                </a:solidFill>
                <a:latin typeface="Times New Roman" panose="02020603050405020304" pitchFamily="18" charset="0"/>
                <a:cs typeface="Times New Roman" panose="02020603050405020304" pitchFamily="18" charset="0"/>
              </a:rPr>
              <a:t>i phí chính xác hơn các phương pháp khác</a:t>
            </a:r>
            <a:r>
              <a:rPr lang="en-US" sz="2600" dirty="0">
                <a:solidFill>
                  <a:srgbClr val="222222"/>
                </a:solidFill>
                <a:latin typeface="Times New Roman" panose="02020603050405020304" pitchFamily="18" charset="0"/>
                <a:cs typeface="Times New Roman" panose="02020603050405020304" pitchFamily="18" charset="0"/>
              </a:rPr>
              <a:t>.</a:t>
            </a:r>
            <a:endParaRPr lang="vi-VN" sz="26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840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9" y="357015"/>
            <a:ext cx="8039418" cy="652084"/>
          </a:xfrm>
        </p:spPr>
        <p:txBody>
          <a:bodyPr>
            <a:normAutofit fontScale="90000"/>
          </a:bodyPr>
          <a:lstStyle/>
          <a:p>
            <a:r>
              <a:rPr lang="en-US" b="1" dirty="0" err="1">
                <a:effectLst/>
                <a:latin typeface="Times New Roman" panose="02020603050405020304" pitchFamily="18" charset="0"/>
                <a:cs typeface="Times New Roman" panose="02020603050405020304" pitchFamily="18" charset="0"/>
              </a:rPr>
              <a:t>Mô</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xoắn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ốc</a:t>
            </a:r>
            <a:r>
              <a:rPr lang="en-US" b="1" dirty="0">
                <a:effectLst/>
                <a:latin typeface="Times New Roman" panose="02020603050405020304" pitchFamily="18" charset="0"/>
                <a:cs typeface="Times New Roman" panose="02020603050405020304" pitchFamily="18" charset="0"/>
              </a:rPr>
              <a:t> (Boehm, 1988 )</a:t>
            </a:r>
            <a:endParaRPr lang="vi-VN"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9F5415-15D3-4DD2-875C-E4AA6927E532}"/>
              </a:ext>
            </a:extLst>
          </p:cNvPr>
          <p:cNvSpPr txBox="1"/>
          <p:nvPr/>
        </p:nvSpPr>
        <p:spPr>
          <a:xfrm>
            <a:off x="680942" y="1947567"/>
            <a:ext cx="10434733" cy="3892861"/>
          </a:xfrm>
          <a:prstGeom prst="rect">
            <a:avLst/>
          </a:prstGeom>
          <a:noFill/>
        </p:spPr>
        <p:txBody>
          <a:bodyPr wrap="square" rtlCol="0">
            <a:spAutoFit/>
          </a:bodyPr>
          <a:lstStyle/>
          <a:p>
            <a:pPr algn="l">
              <a:lnSpc>
                <a:spcPct val="150000"/>
              </a:lnSpc>
            </a:pPr>
            <a:r>
              <a:rPr lang="vi-VN" sz="2800" b="1" dirty="0">
                <a:solidFill>
                  <a:srgbClr val="000000"/>
                </a:solidFill>
                <a:latin typeface="Times New Roman" panose="02020603050405020304" pitchFamily="18" charset="0"/>
                <a:cs typeface="Times New Roman" panose="02020603050405020304" pitchFamily="18" charset="0"/>
              </a:rPr>
              <a:t>Nhược điểm:</a:t>
            </a:r>
          </a:p>
          <a:p>
            <a:pPr algn="l">
              <a:lnSpc>
                <a:spcPct val="150000"/>
              </a:lnSpc>
            </a:pPr>
            <a:r>
              <a:rPr lang="en-US" sz="2800" dirty="0">
                <a:solidFill>
                  <a:srgbClr val="000000"/>
                </a:solidFill>
                <a:latin typeface="Times New Roman" panose="02020603050405020304" pitchFamily="18" charset="0"/>
                <a:cs typeface="Times New Roman" panose="02020603050405020304" pitchFamily="18" charset="0"/>
              </a:rPr>
              <a:t>- </a:t>
            </a:r>
            <a:r>
              <a:rPr lang="vi-VN" sz="2800" dirty="0">
                <a:solidFill>
                  <a:srgbClr val="000000"/>
                </a:solidFill>
                <a:latin typeface="Times New Roman" panose="02020603050405020304" pitchFamily="18" charset="0"/>
                <a:cs typeface="Times New Roman" panose="02020603050405020304" pitchFamily="18" charset="0"/>
              </a:rPr>
              <a:t>Phức tạp và không thích hợp với các dự án nhỏ và ít rủi ro.</a:t>
            </a:r>
          </a:p>
          <a:p>
            <a:pPr algn="l">
              <a:lnSpc>
                <a:spcPct val="150000"/>
              </a:lnSpc>
            </a:pPr>
            <a:r>
              <a:rPr lang="en-US" sz="2800" dirty="0">
                <a:solidFill>
                  <a:srgbClr val="000000"/>
                </a:solidFill>
                <a:latin typeface="Times New Roman" panose="02020603050405020304" pitchFamily="18" charset="0"/>
                <a:cs typeface="Times New Roman" panose="02020603050405020304" pitchFamily="18" charset="0"/>
              </a:rPr>
              <a:t>- </a:t>
            </a:r>
            <a:r>
              <a:rPr lang="vi-VN" sz="2800" dirty="0">
                <a:solidFill>
                  <a:srgbClr val="000000"/>
                </a:solidFill>
                <a:latin typeface="Times New Roman" panose="02020603050405020304" pitchFamily="18" charset="0"/>
                <a:cs typeface="Times New Roman" panose="02020603050405020304" pitchFamily="18" charset="0"/>
              </a:rPr>
              <a:t>Cần có kỹ năng tốt về phân tích rủi ro.</a:t>
            </a:r>
          </a:p>
          <a:p>
            <a:pPr algn="l">
              <a:lnSpc>
                <a:spcPct val="150000"/>
              </a:lnSpc>
            </a:pPr>
            <a:r>
              <a:rPr lang="en-US" sz="2800" dirty="0">
                <a:solidFill>
                  <a:srgbClr val="000000"/>
                </a:solidFill>
                <a:latin typeface="Times New Roman" panose="02020603050405020304" pitchFamily="18" charset="0"/>
                <a:cs typeface="Times New Roman" panose="02020603050405020304" pitchFamily="18" charset="0"/>
              </a:rPr>
              <a:t>- </a:t>
            </a:r>
            <a:r>
              <a:rPr lang="vi-VN" sz="2800" dirty="0">
                <a:solidFill>
                  <a:srgbClr val="000000"/>
                </a:solidFill>
                <a:latin typeface="Times New Roman" panose="02020603050405020304" pitchFamily="18" charset="0"/>
                <a:cs typeface="Times New Roman" panose="02020603050405020304" pitchFamily="18" charset="0"/>
              </a:rPr>
              <a:t>Yêu cầu thay đổi thường xuyên dẫn đến lặp vô hạn</a:t>
            </a:r>
          </a:p>
          <a:p>
            <a:pPr algn="l">
              <a:lnSpc>
                <a:spcPct val="150000"/>
              </a:lnSpc>
            </a:pPr>
            <a:r>
              <a:rPr lang="en-US" sz="2800" dirty="0">
                <a:solidFill>
                  <a:srgbClr val="000000"/>
                </a:solidFill>
                <a:latin typeface="Times New Roman" panose="02020603050405020304" pitchFamily="18" charset="0"/>
                <a:cs typeface="Times New Roman" panose="02020603050405020304" pitchFamily="18" charset="0"/>
              </a:rPr>
              <a:t>- </a:t>
            </a:r>
            <a:r>
              <a:rPr lang="vi-VN" sz="2800" dirty="0">
                <a:solidFill>
                  <a:srgbClr val="000000"/>
                </a:solidFill>
                <a:latin typeface="Times New Roman" panose="02020603050405020304" pitchFamily="18" charset="0"/>
                <a:cs typeface="Times New Roman" panose="02020603050405020304" pitchFamily="18" charset="0"/>
              </a:rPr>
              <a:t>Chưa được dùng rộng </a:t>
            </a:r>
            <a:r>
              <a:rPr lang="en-US" sz="2800" dirty="0">
                <a:solidFill>
                  <a:srgbClr val="000000"/>
                </a:solidFill>
                <a:latin typeface="Times New Roman" panose="02020603050405020304" pitchFamily="18" charset="0"/>
                <a:cs typeface="Times New Roman" panose="02020603050405020304" pitchFamily="18" charset="0"/>
              </a:rPr>
              <a:t>r</a:t>
            </a:r>
            <a:r>
              <a:rPr lang="vi-VN" sz="2800" dirty="0">
                <a:solidFill>
                  <a:srgbClr val="000000"/>
                </a:solidFill>
                <a:latin typeface="Times New Roman" panose="02020603050405020304" pitchFamily="18" charset="0"/>
                <a:cs typeface="Times New Roman" panose="02020603050405020304" pitchFamily="18" charset="0"/>
              </a:rPr>
              <a:t>ãi như mô hình thác nước hay là </a:t>
            </a:r>
            <a:r>
              <a:rPr lang="en-US" sz="2800" dirty="0" err="1">
                <a:solidFill>
                  <a:srgbClr val="000000"/>
                </a:solidFill>
                <a:latin typeface="Times New Roman" panose="02020603050405020304" pitchFamily="18" charset="0"/>
                <a:cs typeface="Times New Roman" panose="02020603050405020304" pitchFamily="18" charset="0"/>
              </a:rPr>
              <a:t>mô</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hình</a:t>
            </a:r>
            <a:r>
              <a:rPr lang="en-US" sz="2800" dirty="0">
                <a:solidFill>
                  <a:srgbClr val="000000"/>
                </a:solidFill>
                <a:latin typeface="Times New Roman" panose="02020603050405020304" pitchFamily="18" charset="0"/>
                <a:cs typeface="Times New Roman" panose="02020603050405020304" pitchFamily="18" charset="0"/>
              </a:rPr>
              <a:t> </a:t>
            </a:r>
            <a:r>
              <a:rPr lang="vi-VN" sz="2800" dirty="0">
                <a:solidFill>
                  <a:srgbClr val="000000"/>
                </a:solidFill>
                <a:latin typeface="Times New Roman" panose="02020603050405020304" pitchFamily="18" charset="0"/>
                <a:cs typeface="Times New Roman" panose="02020603050405020304" pitchFamily="18" charset="0"/>
              </a:rPr>
              <a:t>mẫu.</a:t>
            </a:r>
          </a:p>
          <a:p>
            <a:pPr algn="l">
              <a:lnSpc>
                <a:spcPct val="150000"/>
              </a:lnSpc>
            </a:pPr>
            <a:r>
              <a:rPr lang="en-US" sz="2800" dirty="0">
                <a:solidFill>
                  <a:srgbClr val="000000"/>
                </a:solidFill>
                <a:latin typeface="Times New Roman" panose="02020603050405020304" pitchFamily="18" charset="0"/>
                <a:cs typeface="Times New Roman" panose="02020603050405020304" pitchFamily="18" charset="0"/>
              </a:rPr>
              <a:t>- </a:t>
            </a:r>
            <a:r>
              <a:rPr lang="vi-VN" sz="2800" dirty="0">
                <a:solidFill>
                  <a:srgbClr val="000000"/>
                </a:solidFill>
                <a:latin typeface="Times New Roman" panose="02020603050405020304" pitchFamily="18" charset="0"/>
                <a:cs typeface="Times New Roman" panose="02020603050405020304" pitchFamily="18" charset="0"/>
              </a:rPr>
              <a:t>Đòi hỏi năng lực quản lý</a:t>
            </a:r>
            <a:endParaRPr lang="vi-VN" sz="2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809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119" y="303359"/>
            <a:ext cx="10593355" cy="1425132"/>
          </a:xfrm>
        </p:spPr>
        <p:txBody>
          <a:bodyPr>
            <a:normAutofit fontScale="90000"/>
          </a:bodyPr>
          <a:lstStyle/>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phát</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triển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nhanh</a:t>
            </a:r>
            <a:r>
              <a:rPr lang="en-US" b="1" dirty="0">
                <a:effectLst/>
                <a:latin typeface="Times New Roman" panose="02020603050405020304" pitchFamily="18" charset="0"/>
                <a:cs typeface="Times New Roman" panose="02020603050405020304" pitchFamily="18" charset="0"/>
              </a:rPr>
              <a:t> (RAD – Rapid </a:t>
            </a:r>
            <a:br>
              <a:rPr lang="en-US" b="1" dirty="0">
                <a:effectLst/>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Development Application - James Martin, 1991)</a:t>
            </a:r>
            <a:endParaRPr lang="vi-VN" b="1"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D7AFFB-8685-45DE-9839-CD3D5E5CF888}"/>
              </a:ext>
            </a:extLst>
          </p:cNvPr>
          <p:cNvPicPr>
            <a:picLocks noChangeAspect="1"/>
          </p:cNvPicPr>
          <p:nvPr/>
        </p:nvPicPr>
        <p:blipFill>
          <a:blip r:embed="rId2"/>
          <a:stretch>
            <a:fillRect/>
          </a:stretch>
        </p:blipFill>
        <p:spPr>
          <a:xfrm>
            <a:off x="1714501" y="2604940"/>
            <a:ext cx="6901251" cy="4130676"/>
          </a:xfrm>
          <a:prstGeom prst="rect">
            <a:avLst/>
          </a:prstGeom>
        </p:spPr>
      </p:pic>
    </p:spTree>
    <p:extLst>
      <p:ext uri="{BB962C8B-B14F-4D97-AF65-F5344CB8AC3E}">
        <p14:creationId xmlns:p14="http://schemas.microsoft.com/office/powerpoint/2010/main" val="7003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a:xfrm>
            <a:off x="835319" y="107950"/>
            <a:ext cx="10515600" cy="1325563"/>
          </a:xfrm>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264951" y="1606172"/>
            <a:ext cx="8608586" cy="4614807"/>
          </a:xfrm>
        </p:spPr>
        <p:txBody>
          <a:bodyPr>
            <a:normAutofit/>
          </a:bodyPr>
          <a:lstStyle/>
          <a:p>
            <a:pPr marL="0" indent="0">
              <a:buNone/>
            </a:pPr>
            <a:r>
              <a:rPr lang="en-US" b="1" i="1" dirty="0" err="1">
                <a:solidFill>
                  <a:srgbClr val="0070C0"/>
                </a:solidFill>
                <a:latin typeface="Times New Roman" panose="02020603050405020304" pitchFamily="18" charset="0"/>
                <a:cs typeface="Times New Roman" panose="02020603050405020304" pitchFamily="18" charset="0"/>
              </a:rPr>
              <a:t>Để</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hiểu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được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một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hệ</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thống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cần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xác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định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yếu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tố</a:t>
            </a:r>
            <a:r>
              <a:rPr lang="en-US" b="1" i="1" dirty="0">
                <a:solidFill>
                  <a:srgbClr val="0070C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err="1">
                <a:solidFill>
                  <a:schemeClr val="tx1"/>
                </a:solidFill>
                <a:latin typeface="Times New Roman" panose="02020603050405020304" pitchFamily="18" charset="0"/>
                <a:cs typeface="Times New Roman" panose="02020603050405020304" pitchFamily="18" charset="0"/>
              </a:rPr>
              <a:t>Môi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a:solidFill>
                  <a:schemeClr val="tx1"/>
                </a:solidFill>
                <a:latin typeface="Times New Roman" panose="02020603050405020304" pitchFamily="18" charset="0"/>
                <a:cs typeface="Times New Roman" panose="02020603050405020304" pitchFamily="18" charset="0"/>
              </a:rPr>
              <a:t>Giới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hạn</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đầu</a:t>
            </a:r>
            <a:r>
              <a:rPr lang="en-US" dirty="0">
                <a:solidFill>
                  <a:schemeClr val="tx1"/>
                </a:solidFill>
                <a:latin typeface="Times New Roman" panose="02020603050405020304" pitchFamily="18" charset="0"/>
                <a:cs typeface="Times New Roman" panose="02020603050405020304" pitchFamily="18" charset="0"/>
              </a:rPr>
              <a:t> ra</a:t>
            </a:r>
          </a:p>
          <a:p>
            <a:pPr>
              <a:buFont typeface="Wingdings" panose="05000000000000000000" pitchFamily="2" charset="2"/>
              <a:buChar char="ü"/>
            </a:pPr>
            <a:r>
              <a:rPr lang="en-US" dirty="0" err="1">
                <a:solidFill>
                  <a:schemeClr val="tx1"/>
                </a:solidFill>
                <a:latin typeface="Times New Roman" panose="02020603050405020304" pitchFamily="18" charset="0"/>
                <a:cs typeface="Times New Roman" panose="02020603050405020304" pitchFamily="18" charset="0"/>
              </a:rPr>
              <a:t>Mục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đích</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ràng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buộc</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b="1" i="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335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44" y="236684"/>
            <a:ext cx="10593355" cy="1425132"/>
          </a:xfrm>
        </p:spPr>
        <p:txBody>
          <a:bodyPr>
            <a:normAutofit fontScale="90000"/>
          </a:bodyPr>
          <a:lstStyle/>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phát</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triển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nhanh</a:t>
            </a:r>
            <a:r>
              <a:rPr lang="en-US" b="1" dirty="0">
                <a:effectLst/>
                <a:latin typeface="Times New Roman" panose="02020603050405020304" pitchFamily="18" charset="0"/>
                <a:cs typeface="Times New Roman" panose="02020603050405020304" pitchFamily="18" charset="0"/>
              </a:rPr>
              <a:t> (RAD – Rapid </a:t>
            </a:r>
            <a:br>
              <a:rPr lang="en-US" b="1" dirty="0">
                <a:effectLst/>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Development Application - James Martin, 1991)</a:t>
            </a:r>
            <a:endParaRPr lang="vi-VN"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9F5415-15D3-4DD2-875C-E4AA6927E532}"/>
              </a:ext>
            </a:extLst>
          </p:cNvPr>
          <p:cNvSpPr txBox="1"/>
          <p:nvPr/>
        </p:nvSpPr>
        <p:spPr>
          <a:xfrm>
            <a:off x="303244" y="2242078"/>
            <a:ext cx="11726831" cy="3693319"/>
          </a:xfrm>
          <a:prstGeom prst="rect">
            <a:avLst/>
          </a:prstGeom>
          <a:noFill/>
        </p:spPr>
        <p:txBody>
          <a:bodyPr wrap="square" rtlCol="0">
            <a:spAutoFit/>
          </a:bodyPr>
          <a:lstStyle/>
          <a:p>
            <a:pPr algn="l"/>
            <a:r>
              <a:rPr lang="en-US" sz="2600" b="1" dirty="0" err="1">
                <a:solidFill>
                  <a:srgbClr val="000000"/>
                </a:solidFill>
                <a:latin typeface="Times New Roman" panose="02020603050405020304" pitchFamily="18" charset="0"/>
                <a:cs typeface="Times New Roman" panose="02020603050405020304" pitchFamily="18" charset="0"/>
              </a:rPr>
              <a:t>Đặc</a:t>
            </a:r>
            <a:r>
              <a:rPr lang="en-US" sz="2600" b="1" dirty="0">
                <a:solidFill>
                  <a:srgbClr val="000000"/>
                </a:solidFill>
                <a:latin typeface="Times New Roman" panose="02020603050405020304" pitchFamily="18" charset="0"/>
                <a:cs typeface="Times New Roman" panose="02020603050405020304" pitchFamily="18" charset="0"/>
              </a:rPr>
              <a:t> </a:t>
            </a:r>
            <a:r>
              <a:rPr lang="en-US" sz="2600" b="1" dirty="0" err="1">
                <a:solidFill>
                  <a:srgbClr val="000000"/>
                </a:solidFill>
                <a:latin typeface="Times New Roman" panose="02020603050405020304" pitchFamily="18" charset="0"/>
                <a:cs typeface="Times New Roman" panose="02020603050405020304" pitchFamily="18" charset="0"/>
              </a:rPr>
              <a:t>điểm</a:t>
            </a:r>
            <a:r>
              <a:rPr lang="en-US" sz="2600" b="1" dirty="0">
                <a:solidFill>
                  <a:srgbClr val="000000"/>
                </a:solidFill>
                <a:latin typeface="Times New Roman" panose="02020603050405020304" pitchFamily="18" charset="0"/>
                <a:cs typeface="Times New Roman" panose="02020603050405020304" pitchFamily="18" charset="0"/>
              </a:rPr>
              <a:t>:</a:t>
            </a:r>
          </a:p>
          <a:p>
            <a:pPr algn="l"/>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Người phát triển hệ thống và các người sử dụng hệ thống sẽ làm việc kết hợp chặt chẽ với nhau</a:t>
            </a:r>
            <a:r>
              <a:rPr lang="en-US" sz="2600" dirty="0">
                <a:solidFill>
                  <a:srgbClr val="000000"/>
                </a:solidFill>
                <a:latin typeface="Times New Roman" panose="02020603050405020304" pitchFamily="18" charset="0"/>
                <a:cs typeface="Times New Roman" panose="02020603050405020304" pitchFamily="18" charset="0"/>
              </a:rPr>
              <a:t>.</a:t>
            </a:r>
            <a:endParaRPr lang="vi-VN" sz="2600" dirty="0">
              <a:solidFill>
                <a:srgbClr val="000000"/>
              </a:solidFill>
              <a:latin typeface="Times New Roman" panose="02020603050405020304" pitchFamily="18" charset="0"/>
              <a:cs typeface="Times New Roman" panose="02020603050405020304" pitchFamily="18" charset="0"/>
            </a:endParaRPr>
          </a:p>
          <a:p>
            <a:pPr algn="l"/>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Không phải là một phương pháp luận riêng lẽ mà là một chiến lược chung để phát triển HTTT, có những đặc điểm sau:</a:t>
            </a:r>
          </a:p>
          <a:p>
            <a:pPr algn="l"/>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Sử dụng các công cụ phần mềm và các môi trường phát triển trực quan để để biểu diễn tối đa các kết quả đạt được </a:t>
            </a:r>
          </a:p>
          <a:p>
            <a:pPr algn="l"/>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Đẩy nhanh việc phân tích vấn đề, thiết kế một giải pháp hệ thống </a:t>
            </a:r>
          </a:p>
          <a:p>
            <a:pPr algn="l"/>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Là một quá trình lặp thay đổi và điểu chỉnh </a:t>
            </a:r>
            <a:endParaRPr lang="vi-VN" sz="26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490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44" y="122384"/>
            <a:ext cx="10593355" cy="1425132"/>
          </a:xfrm>
        </p:spPr>
        <p:txBody>
          <a:bodyPr>
            <a:normAutofit fontScale="90000"/>
          </a:bodyPr>
          <a:lstStyle/>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phát</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triển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nhanh</a:t>
            </a:r>
            <a:r>
              <a:rPr lang="en-US" b="1" dirty="0">
                <a:effectLst/>
                <a:latin typeface="Times New Roman" panose="02020603050405020304" pitchFamily="18" charset="0"/>
                <a:cs typeface="Times New Roman" panose="02020603050405020304" pitchFamily="18" charset="0"/>
              </a:rPr>
              <a:t> (RAD – Rapid </a:t>
            </a:r>
            <a:br>
              <a:rPr lang="en-US" b="1" dirty="0">
                <a:effectLst/>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Development Application - James Martin, 1991)</a:t>
            </a:r>
            <a:endParaRPr lang="vi-VN"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9F5415-15D3-4DD2-875C-E4AA6927E532}"/>
              </a:ext>
            </a:extLst>
          </p:cNvPr>
          <p:cNvSpPr txBox="1"/>
          <p:nvPr/>
        </p:nvSpPr>
        <p:spPr>
          <a:xfrm>
            <a:off x="1831912" y="1659285"/>
            <a:ext cx="8836089" cy="3539430"/>
          </a:xfrm>
          <a:prstGeom prst="rect">
            <a:avLst/>
          </a:prstGeom>
          <a:noFill/>
        </p:spPr>
        <p:txBody>
          <a:bodyPr wrap="square" rtlCol="0">
            <a:spAutoFit/>
          </a:bodyPr>
          <a:lstStyle/>
          <a:p>
            <a:pPr algn="l"/>
            <a:r>
              <a:rPr lang="vi-VN" sz="3200" b="1" dirty="0">
                <a:solidFill>
                  <a:srgbClr val="000000"/>
                </a:solidFill>
                <a:latin typeface="Times New Roman" panose="02020603050405020304" pitchFamily="18" charset="0"/>
                <a:cs typeface="Times New Roman" panose="02020603050405020304" pitchFamily="18" charset="0"/>
              </a:rPr>
              <a:t>Ưu điểm</a:t>
            </a:r>
            <a:r>
              <a:rPr lang="en-US" sz="3200" b="1" dirty="0">
                <a:solidFill>
                  <a:srgbClr val="000000"/>
                </a:solidFill>
                <a:latin typeface="Times New Roman" panose="02020603050405020304" pitchFamily="18" charset="0"/>
                <a:cs typeface="Times New Roman" panose="02020603050405020304" pitchFamily="18" charset="0"/>
              </a:rPr>
              <a:t>:</a:t>
            </a:r>
            <a:endParaRPr lang="vi-VN" sz="3200" b="1" dirty="0">
              <a:solidFill>
                <a:srgbClr val="000000"/>
              </a:solidFill>
              <a:latin typeface="Times New Roman" panose="02020603050405020304" pitchFamily="18" charset="0"/>
              <a:cs typeface="Times New Roman" panose="02020603050405020304" pitchFamily="18" charset="0"/>
            </a:endParaRPr>
          </a:p>
          <a:p>
            <a:pPr algn="l"/>
            <a:r>
              <a:rPr lang="vi-VN" sz="3200" dirty="0">
                <a:solidFill>
                  <a:srgbClr val="000000"/>
                </a:solidFill>
                <a:latin typeface="Times New Roman" panose="02020603050405020304" pitchFamily="18" charset="0"/>
                <a:cs typeface="Times New Roman" panose="02020603050405020304" pitchFamily="18" charset="0"/>
              </a:rPr>
              <a:t>+ Giảm được thời gian phát triển.</a:t>
            </a:r>
          </a:p>
          <a:p>
            <a:pPr algn="l"/>
            <a:r>
              <a:rPr lang="vi-VN" sz="3200" dirty="0">
                <a:solidFill>
                  <a:srgbClr val="000000"/>
                </a:solidFill>
                <a:latin typeface="Times New Roman" panose="02020603050405020304" pitchFamily="18" charset="0"/>
                <a:cs typeface="Times New Roman" panose="02020603050405020304" pitchFamily="18" charset="0"/>
              </a:rPr>
              <a:t>+ Tăng khả năng sử dụng lại của thành phẩm.</a:t>
            </a:r>
          </a:p>
          <a:p>
            <a:pPr algn="l"/>
            <a:r>
              <a:rPr lang="vi-VN" sz="3200" dirty="0">
                <a:solidFill>
                  <a:srgbClr val="000000"/>
                </a:solidFill>
                <a:latin typeface="Times New Roman" panose="02020603050405020304" pitchFamily="18" charset="0"/>
                <a:cs typeface="Times New Roman" panose="02020603050405020304" pitchFamily="18" charset="0"/>
              </a:rPr>
              <a:t>+ Sớm đưa ra được những đánh giá, nhận xét để dễ dàng điều chỉnh.</a:t>
            </a:r>
          </a:p>
          <a:p>
            <a:pPr algn="l"/>
            <a:r>
              <a:rPr lang="vi-VN" sz="3200" dirty="0">
                <a:solidFill>
                  <a:srgbClr val="000000"/>
                </a:solidFill>
                <a:latin typeface="Times New Roman" panose="02020603050405020304" pitchFamily="18" charset="0"/>
                <a:cs typeface="Times New Roman" panose="02020603050405020304" pitchFamily="18" charset="0"/>
              </a:rPr>
              <a:t>+ Tạo ra những khuyến khích sự phản hồi từ phía khách hàng.</a:t>
            </a:r>
          </a:p>
        </p:txBody>
      </p:sp>
    </p:spTree>
    <p:extLst>
      <p:ext uri="{BB962C8B-B14F-4D97-AF65-F5344CB8AC3E}">
        <p14:creationId xmlns:p14="http://schemas.microsoft.com/office/powerpoint/2010/main" val="42120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122384"/>
            <a:ext cx="12115800" cy="1425132"/>
          </a:xfrm>
        </p:spPr>
        <p:txBody>
          <a:bodyPr>
            <a:normAutofit/>
          </a:bodyPr>
          <a:lstStyle/>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phát</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triển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nhanh</a:t>
            </a:r>
            <a:r>
              <a:rPr lang="en-US" b="1" dirty="0">
                <a:effectLst/>
                <a:latin typeface="Times New Roman" panose="02020603050405020304" pitchFamily="18" charset="0"/>
                <a:cs typeface="Times New Roman" panose="02020603050405020304" pitchFamily="18" charset="0"/>
              </a:rPr>
              <a:t> (RAD – Rapid </a:t>
            </a:r>
            <a:br>
              <a:rPr lang="en-US" b="1" dirty="0">
                <a:effectLst/>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Development Application - James Martin, 1991)</a:t>
            </a:r>
            <a:endParaRPr lang="vi-VN"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9F5415-15D3-4DD2-875C-E4AA6927E532}"/>
              </a:ext>
            </a:extLst>
          </p:cNvPr>
          <p:cNvSpPr txBox="1"/>
          <p:nvPr/>
        </p:nvSpPr>
        <p:spPr>
          <a:xfrm>
            <a:off x="114300" y="1659285"/>
            <a:ext cx="11896725" cy="3697166"/>
          </a:xfrm>
          <a:prstGeom prst="rect">
            <a:avLst/>
          </a:prstGeom>
          <a:noFill/>
        </p:spPr>
        <p:txBody>
          <a:bodyPr wrap="square" rtlCol="0">
            <a:spAutoFit/>
          </a:bodyPr>
          <a:lstStyle/>
          <a:p>
            <a:pPr algn="l">
              <a:lnSpc>
                <a:spcPct val="150000"/>
              </a:lnSpc>
            </a:pPr>
            <a:r>
              <a:rPr lang="vi-VN" sz="3200" b="1" dirty="0">
                <a:solidFill>
                  <a:srgbClr val="000000"/>
                </a:solidFill>
                <a:latin typeface="Times New Roman" panose="02020603050405020304" pitchFamily="18" charset="0"/>
                <a:cs typeface="Times New Roman" panose="02020603050405020304" pitchFamily="18" charset="0"/>
              </a:rPr>
              <a:t>Nhược điểm</a:t>
            </a:r>
            <a:r>
              <a:rPr lang="en-US" sz="3200" b="1" dirty="0">
                <a:solidFill>
                  <a:srgbClr val="000000"/>
                </a:solidFill>
                <a:latin typeface="Times New Roman" panose="02020603050405020304" pitchFamily="18" charset="0"/>
                <a:cs typeface="Times New Roman" panose="02020603050405020304" pitchFamily="18" charset="0"/>
              </a:rPr>
              <a:t>:</a:t>
            </a:r>
            <a:endParaRPr lang="vi-VN" sz="3200" b="1" dirty="0">
              <a:solidFill>
                <a:srgbClr val="000000"/>
              </a:solidFill>
              <a:latin typeface="Times New Roman" panose="02020603050405020304" pitchFamily="18" charset="0"/>
              <a:cs typeface="Times New Roman" panose="02020603050405020304" pitchFamily="18" charset="0"/>
            </a:endParaRPr>
          </a:p>
          <a:p>
            <a:pPr algn="l">
              <a:lnSpc>
                <a:spcPct val="150000"/>
              </a:lnSpc>
            </a:pPr>
            <a:r>
              <a:rPr lang="vi-VN" sz="3200" dirty="0">
                <a:solidFill>
                  <a:srgbClr val="000000"/>
                </a:solidFill>
                <a:latin typeface="Times New Roman" panose="02020603050405020304" pitchFamily="18" charset="0"/>
                <a:cs typeface="Times New Roman" panose="02020603050405020304" pitchFamily="18" charset="0"/>
              </a:rPr>
              <a:t>+ Mô hình này là một mô hình đặc biệt, chỉ được sử dụng khi </a:t>
            </a:r>
            <a:r>
              <a:rPr lang="en-US" sz="3200" dirty="0" err="1">
                <a:solidFill>
                  <a:srgbClr val="000000"/>
                </a:solidFill>
                <a:latin typeface="Times New Roman" panose="02020603050405020304" pitchFamily="18" charset="0"/>
                <a:cs typeface="Times New Roman" panose="02020603050405020304" pitchFamily="18" charset="0"/>
              </a:rPr>
              <a:t>phát</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triển</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các hệ thống </a:t>
            </a:r>
            <a:r>
              <a:rPr lang="en-US" sz="3200" dirty="0" err="1">
                <a:solidFill>
                  <a:srgbClr val="000000"/>
                </a:solidFill>
                <a:latin typeface="Times New Roman" panose="02020603050405020304" pitchFamily="18" charset="0"/>
                <a:cs typeface="Times New Roman" panose="02020603050405020304" pitchFamily="18" charset="0"/>
              </a:rPr>
              <a:t>cần</a:t>
            </a:r>
            <a:r>
              <a:rPr lang="vi-VN" sz="3200" dirty="0">
                <a:solidFill>
                  <a:srgbClr val="000000"/>
                </a:solidFill>
                <a:latin typeface="Times New Roman" panose="02020603050405020304" pitchFamily="18" charset="0"/>
                <a:cs typeface="Times New Roman" panose="02020603050405020304" pitchFamily="18" charset="0"/>
              </a:rPr>
              <a:t> module hóa </a:t>
            </a:r>
            <a:r>
              <a:rPr lang="en-US" sz="3200" dirty="0" err="1">
                <a:solidFill>
                  <a:srgbClr val="000000"/>
                </a:solidFill>
                <a:latin typeface="Times New Roman" panose="02020603050405020304" pitchFamily="18" charset="0"/>
                <a:cs typeface="Times New Roman" panose="02020603050405020304" pitchFamily="18" charset="0"/>
              </a:rPr>
              <a:t>trong</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2 hoặc 3 tháng.</a:t>
            </a:r>
          </a:p>
          <a:p>
            <a:pPr algn="l">
              <a:lnSpc>
                <a:spcPct val="150000"/>
              </a:lnSpc>
            </a:pPr>
            <a:r>
              <a:rPr lang="vi-VN"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Đòi</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hỏi</a:t>
            </a:r>
            <a:r>
              <a:rPr lang="vi-VN" sz="3200" dirty="0">
                <a:solidFill>
                  <a:srgbClr val="000000"/>
                </a:solidFill>
                <a:latin typeface="Times New Roman" panose="02020603050405020304" pitchFamily="18" charset="0"/>
                <a:cs typeface="Times New Roman" panose="02020603050405020304" pitchFamily="18" charset="0"/>
              </a:rPr>
              <a:t> thiết kế </a:t>
            </a:r>
            <a:r>
              <a:rPr lang="en-US" sz="3200" dirty="0" err="1">
                <a:solidFill>
                  <a:srgbClr val="000000"/>
                </a:solidFill>
                <a:latin typeface="Times New Roman" panose="02020603050405020304" pitchFamily="18" charset="0"/>
                <a:cs typeface="Times New Roman" panose="02020603050405020304" pitchFamily="18" charset="0"/>
              </a:rPr>
              <a:t>phải</a:t>
            </a:r>
            <a:r>
              <a:rPr lang="vi-VN" sz="3200" dirty="0">
                <a:solidFill>
                  <a:srgbClr val="000000"/>
                </a:solidFill>
                <a:latin typeface="Times New Roman" panose="02020603050405020304" pitchFamily="18" charset="0"/>
                <a:cs typeface="Times New Roman" panose="02020603050405020304" pitchFamily="18" charset="0"/>
              </a:rPr>
              <a:t> sẵn có và bên cạnh đó là ngân sách phải có nhiều để có thể xây dựng được nhiều </a:t>
            </a:r>
            <a:r>
              <a:rPr lang="en-US" sz="3200" dirty="0" err="1">
                <a:solidFill>
                  <a:srgbClr val="000000"/>
                </a:solidFill>
                <a:latin typeface="Times New Roman" panose="02020603050405020304" pitchFamily="18" charset="0"/>
                <a:cs typeface="Times New Roman" panose="02020603050405020304" pitchFamily="18" charset="0"/>
              </a:rPr>
              <a:t>nhóm</a:t>
            </a:r>
            <a:r>
              <a:rPr lang="vi-VN" sz="3200" dirty="0">
                <a:solidFill>
                  <a:srgbClr val="000000"/>
                </a:solidFill>
                <a:latin typeface="Times New Roman" panose="02020603050405020304" pitchFamily="18" charset="0"/>
                <a:cs typeface="Times New Roman" panose="02020603050405020304" pitchFamily="18" charset="0"/>
              </a:rPr>
              <a:t> cùng phát triển song song.</a:t>
            </a:r>
            <a:endParaRPr lang="vi-VN" sz="32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842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44" y="122384"/>
            <a:ext cx="10593355" cy="1425132"/>
          </a:xfrm>
        </p:spPr>
        <p:txBody>
          <a:bodyPr>
            <a:normAutofit/>
          </a:bodyPr>
          <a:lstStyle/>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lắp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(component)</a:t>
            </a:r>
            <a:endParaRPr lang="vi-VN"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9F5415-15D3-4DD2-875C-E4AA6927E532}"/>
              </a:ext>
            </a:extLst>
          </p:cNvPr>
          <p:cNvSpPr txBox="1"/>
          <p:nvPr/>
        </p:nvSpPr>
        <p:spPr>
          <a:xfrm>
            <a:off x="152400" y="1164568"/>
            <a:ext cx="11630025" cy="2421112"/>
          </a:xfrm>
          <a:prstGeom prst="rect">
            <a:avLst/>
          </a:prstGeom>
          <a:noFill/>
        </p:spPr>
        <p:txBody>
          <a:bodyPr wrap="square" rtlCol="0">
            <a:spAutoFit/>
          </a:bodyPr>
          <a:lstStyle/>
          <a:p>
            <a:pPr algn="l">
              <a:lnSpc>
                <a:spcPct val="150000"/>
              </a:lnSpc>
            </a:pPr>
            <a:r>
              <a:rPr lang="en-US" sz="2600" b="1" dirty="0" err="1">
                <a:solidFill>
                  <a:srgbClr val="000000"/>
                </a:solidFill>
                <a:latin typeface="Times New Roman" panose="02020603050405020304" pitchFamily="18" charset="0"/>
                <a:cs typeface="Times New Roman" panose="02020603050405020304" pitchFamily="18" charset="0"/>
              </a:rPr>
              <a:t>Đặc</a:t>
            </a:r>
            <a:r>
              <a:rPr lang="vi-VN" sz="2600" b="1" dirty="0">
                <a:solidFill>
                  <a:srgbClr val="000000"/>
                </a:solidFill>
                <a:latin typeface="Times New Roman" panose="02020603050405020304" pitchFamily="18" charset="0"/>
                <a:cs typeface="Times New Roman" panose="02020603050405020304" pitchFamily="18" charset="0"/>
              </a:rPr>
              <a:t> điểm</a:t>
            </a:r>
            <a:r>
              <a:rPr lang="en-US" sz="2600" b="1" dirty="0">
                <a:solidFill>
                  <a:srgbClr val="000000"/>
                </a:solidFill>
                <a:latin typeface="Times New Roman" panose="02020603050405020304" pitchFamily="18" charset="0"/>
                <a:cs typeface="Times New Roman" panose="02020603050405020304" pitchFamily="18" charset="0"/>
              </a:rPr>
              <a:t>:</a:t>
            </a:r>
            <a:endParaRPr lang="vi-VN" sz="2600" b="1" dirty="0">
              <a:solidFill>
                <a:srgbClr val="000000"/>
              </a:solidFill>
              <a:latin typeface="Times New Roman" panose="02020603050405020304" pitchFamily="18" charset="0"/>
              <a:cs typeface="Times New Roman" panose="02020603050405020304" pitchFamily="18" charset="0"/>
            </a:endParaRPr>
          </a:p>
          <a:p>
            <a:pPr algn="l">
              <a:lnSpc>
                <a:spcPct val="150000"/>
              </a:lnSpc>
            </a:pPr>
            <a:r>
              <a:rPr lang="en-US" sz="2600" dirty="0">
                <a:solidFill>
                  <a:srgbClr val="000000"/>
                </a:solidFill>
                <a:latin typeface="Times New Roman" panose="02020603050405020304" pitchFamily="18" charset="0"/>
                <a:cs typeface="Times New Roman" panose="02020603050405020304" pitchFamily="18" charset="0"/>
              </a:rPr>
              <a:t>-</a:t>
            </a:r>
            <a:r>
              <a:rPr lang="vi-VN" sz="2600" dirty="0">
                <a:solidFill>
                  <a:srgbClr val="000000"/>
                </a:solidFill>
                <a:latin typeface="Times New Roman" panose="02020603050405020304" pitchFamily="18" charset="0"/>
                <a:cs typeface="Times New Roman" panose="02020603050405020304" pitchFamily="18" charset="0"/>
              </a:rPr>
              <a:t> Dựa trên việc tái sử dụng thành phần phần mềm có sẵn</a:t>
            </a:r>
          </a:p>
          <a:p>
            <a:pPr algn="l">
              <a:lnSpc>
                <a:spcPct val="150000"/>
              </a:lnSpc>
            </a:pPr>
            <a:r>
              <a:rPr lang="en-US" sz="2600" dirty="0">
                <a:solidFill>
                  <a:srgbClr val="000000"/>
                </a:solidFill>
                <a:latin typeface="Times New Roman" panose="02020603050405020304" pitchFamily="18" charset="0"/>
                <a:cs typeface="Times New Roman" panose="02020603050405020304" pitchFamily="18" charset="0"/>
              </a:rPr>
              <a:t>-</a:t>
            </a:r>
            <a:r>
              <a:rPr lang="vi-VN" sz="2600" dirty="0">
                <a:solidFill>
                  <a:srgbClr val="000000"/>
                </a:solidFill>
                <a:latin typeface="Times New Roman" panose="02020603050405020304" pitchFamily="18" charset="0"/>
                <a:cs typeface="Times New Roman" panose="02020603050405020304" pitchFamily="18" charset="0"/>
              </a:rPr>
              <a:t> Phát triển một phần mềm được thực hiện bằng cách tập hợp lại các thành phần có sẵn</a:t>
            </a:r>
            <a:r>
              <a:rPr lang="en-US" sz="2600" dirty="0">
                <a:solidFill>
                  <a:srgbClr val="000000"/>
                </a:solidFill>
                <a:latin typeface="Times New Roman" panose="02020603050405020304" pitchFamily="18" charset="0"/>
                <a:cs typeface="Times New Roman" panose="02020603050405020304" pitchFamily="18" charset="0"/>
              </a:rPr>
              <a:t>. </a:t>
            </a:r>
            <a:r>
              <a:rPr lang="vi-VN" sz="2600" dirty="0">
                <a:solidFill>
                  <a:srgbClr val="000000"/>
                </a:solidFill>
                <a:latin typeface="Times New Roman" panose="02020603050405020304" pitchFamily="18" charset="0"/>
                <a:cs typeface="Times New Roman" panose="02020603050405020304" pitchFamily="18" charset="0"/>
              </a:rPr>
              <a:t>Là một quy trình lặp, mỗi chu trình gồm 4 giai đoạn</a:t>
            </a:r>
            <a:endParaRPr lang="vi-VN" sz="2600" dirty="0">
              <a:solidFill>
                <a:srgbClr val="22222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7FFE19-6180-45B1-A2C7-84DBE1B5F291}"/>
              </a:ext>
            </a:extLst>
          </p:cNvPr>
          <p:cNvPicPr>
            <a:picLocks noChangeAspect="1"/>
          </p:cNvPicPr>
          <p:nvPr/>
        </p:nvPicPr>
        <p:blipFill>
          <a:blip r:embed="rId2"/>
          <a:stretch>
            <a:fillRect/>
          </a:stretch>
        </p:blipFill>
        <p:spPr>
          <a:xfrm>
            <a:off x="1524000" y="3738170"/>
            <a:ext cx="9144000" cy="3113537"/>
          </a:xfrm>
          <a:prstGeom prst="rect">
            <a:avLst/>
          </a:prstGeom>
        </p:spPr>
      </p:pic>
    </p:spTree>
    <p:extLst>
      <p:ext uri="{BB962C8B-B14F-4D97-AF65-F5344CB8AC3E}">
        <p14:creationId xmlns:p14="http://schemas.microsoft.com/office/powerpoint/2010/main" val="663084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6" y="122384"/>
            <a:ext cx="12087224" cy="1425132"/>
          </a:xfrm>
        </p:spPr>
        <p:txBody>
          <a:bodyPr>
            <a:normAutofit/>
          </a:bodyPr>
          <a:lstStyle/>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Rational (RUP – Rational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Unified Process)</a:t>
            </a:r>
            <a:endParaRPr lang="vi-VN"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9F5415-15D3-4DD2-875C-E4AA6927E532}"/>
              </a:ext>
            </a:extLst>
          </p:cNvPr>
          <p:cNvSpPr txBox="1"/>
          <p:nvPr/>
        </p:nvSpPr>
        <p:spPr>
          <a:xfrm>
            <a:off x="468864" y="1448277"/>
            <a:ext cx="11618360" cy="4221605"/>
          </a:xfrm>
          <a:prstGeom prst="rect">
            <a:avLst/>
          </a:prstGeom>
          <a:noFill/>
        </p:spPr>
        <p:txBody>
          <a:bodyPr wrap="square" rtlCol="0">
            <a:spAutoFit/>
          </a:bodyPr>
          <a:lstStyle/>
          <a:p>
            <a:pPr algn="l">
              <a:lnSpc>
                <a:spcPct val="150000"/>
              </a:lnSpc>
            </a:pPr>
            <a:r>
              <a:rPr lang="en-US" sz="2600" b="1" dirty="0" err="1">
                <a:solidFill>
                  <a:srgbClr val="000000"/>
                </a:solidFill>
                <a:latin typeface="Times New Roman" panose="02020603050405020304" pitchFamily="18" charset="0"/>
                <a:cs typeface="Times New Roman" panose="02020603050405020304" pitchFamily="18" charset="0"/>
              </a:rPr>
              <a:t>Đặc</a:t>
            </a:r>
            <a:r>
              <a:rPr lang="vi-VN" sz="2600" b="1" dirty="0">
                <a:solidFill>
                  <a:srgbClr val="000000"/>
                </a:solidFill>
                <a:latin typeface="Times New Roman" panose="02020603050405020304" pitchFamily="18" charset="0"/>
                <a:cs typeface="Times New Roman" panose="02020603050405020304" pitchFamily="18" charset="0"/>
              </a:rPr>
              <a:t> điểm</a:t>
            </a:r>
            <a:r>
              <a:rPr lang="en-US" sz="2600" b="1" dirty="0">
                <a:solidFill>
                  <a:srgbClr val="000000"/>
                </a:solidFill>
                <a:latin typeface="Times New Roman" panose="02020603050405020304" pitchFamily="18" charset="0"/>
                <a:cs typeface="Times New Roman" panose="02020603050405020304" pitchFamily="18" charset="0"/>
              </a:rPr>
              <a:t>:</a:t>
            </a:r>
            <a:endParaRPr lang="vi-VN" sz="2600" b="1" dirty="0">
              <a:solidFill>
                <a:srgbClr val="000000"/>
              </a:solidFill>
              <a:latin typeface="Times New Roman" panose="02020603050405020304" pitchFamily="18" charset="0"/>
              <a:cs typeface="Times New Roman" panose="02020603050405020304" pitchFamily="18" charset="0"/>
            </a:endParaRPr>
          </a:p>
          <a:p>
            <a:pPr algn="l">
              <a:lnSpc>
                <a:spcPct val="150000"/>
              </a:lnSpc>
            </a:pP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Mô</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hình</a:t>
            </a:r>
            <a:r>
              <a:rPr lang="vi-VN" sz="2600" dirty="0">
                <a:solidFill>
                  <a:srgbClr val="000000"/>
                </a:solidFill>
                <a:latin typeface="Times New Roman" panose="02020603050405020304" pitchFamily="18" charset="0"/>
                <a:cs typeface="Times New Roman" panose="02020603050405020304" pitchFamily="18" charset="0"/>
              </a:rPr>
              <a:t> hợp nhất được phát triển bởi hãng IBM. </a:t>
            </a:r>
            <a:endParaRPr lang="en-US" sz="2600" dirty="0">
              <a:solidFill>
                <a:srgbClr val="000000"/>
              </a:solidFill>
              <a:latin typeface="Times New Roman" panose="02020603050405020304" pitchFamily="18" charset="0"/>
              <a:cs typeface="Times New Roman" panose="02020603050405020304" pitchFamily="18" charset="0"/>
            </a:endParaRPr>
          </a:p>
          <a:p>
            <a:pPr algn="l">
              <a:lnSpc>
                <a:spcPct val="150000"/>
              </a:lnSpc>
            </a:pPr>
            <a:r>
              <a:rPr lang="en-US" sz="2600" dirty="0">
                <a:solidFill>
                  <a:srgbClr val="000000"/>
                </a:solidFill>
                <a:latin typeface="Times New Roman" panose="02020603050405020304" pitchFamily="18" charset="0"/>
                <a:cs typeface="Times New Roman" panose="02020603050405020304" pitchFamily="18" charset="0"/>
              </a:rPr>
              <a:t>- RUP</a:t>
            </a:r>
            <a:r>
              <a:rPr lang="vi-VN" sz="2600" dirty="0">
                <a:solidFill>
                  <a:srgbClr val="000000"/>
                </a:solidFill>
                <a:latin typeface="Times New Roman" panose="02020603050405020304" pitchFamily="18" charset="0"/>
                <a:cs typeface="Times New Roman" panose="02020603050405020304" pitchFamily="18" charset="0"/>
              </a:rPr>
              <a:t> yêu cầu việc phát triển ứng dụng một cách chặt chẽ và nghiêm ngặt với việc đưa ra các mẫu được thực hiện nhanh chóng qua các cuộc làm việc vớ</a:t>
            </a:r>
            <a:r>
              <a:rPr lang="en-US" sz="2600" dirty="0" err="1">
                <a:solidFill>
                  <a:srgbClr val="000000"/>
                </a:solidFill>
                <a:latin typeface="Times New Roman" panose="02020603050405020304" pitchFamily="18" charset="0"/>
                <a:cs typeface="Times New Roman" panose="02020603050405020304" pitchFamily="18" charset="0"/>
              </a:rPr>
              <a:t>i</a:t>
            </a:r>
            <a:r>
              <a:rPr lang="vi-VN" sz="2600" dirty="0">
                <a:solidFill>
                  <a:srgbClr val="000000"/>
                </a:solidFill>
                <a:latin typeface="Times New Roman" panose="02020603050405020304" pitchFamily="18" charset="0"/>
                <a:cs typeface="Times New Roman" panose="02020603050405020304" pitchFamily="18" charset="0"/>
              </a:rPr>
              <a:t> khách hàng và nhóm dự án</a:t>
            </a:r>
            <a:r>
              <a:rPr lang="en-US" sz="2600" dirty="0">
                <a:solidFill>
                  <a:srgbClr val="000000"/>
                </a:solidFill>
                <a:latin typeface="Times New Roman" panose="02020603050405020304" pitchFamily="18" charset="0"/>
                <a:cs typeface="Times New Roman" panose="02020603050405020304" pitchFamily="18" charset="0"/>
              </a:rPr>
              <a:t>,</a:t>
            </a:r>
            <a:r>
              <a:rPr lang="vi-VN" sz="2600" dirty="0">
                <a:solidFill>
                  <a:srgbClr val="000000"/>
                </a:solidFill>
                <a:latin typeface="Times New Roman" panose="02020603050405020304" pitchFamily="18" charset="0"/>
                <a:cs typeface="Times New Roman" panose="02020603050405020304" pitchFamily="18" charset="0"/>
              </a:rPr>
              <a:t> lập kế hoạch và đưa ra các chức năng hệ thống một cách tích cực</a:t>
            </a:r>
            <a:r>
              <a:rPr lang="en-US" sz="2600" dirty="0">
                <a:solidFill>
                  <a:srgbClr val="000000"/>
                </a:solidFill>
                <a:latin typeface="Times New Roman" panose="02020603050405020304" pitchFamily="18" charset="0"/>
                <a:cs typeface="Times New Roman" panose="02020603050405020304" pitchFamily="18" charset="0"/>
              </a:rPr>
              <a:t>.</a:t>
            </a:r>
          </a:p>
          <a:p>
            <a:pPr algn="l">
              <a:lnSpc>
                <a:spcPct val="150000"/>
              </a:lnSpc>
            </a:pPr>
            <a:r>
              <a:rPr lang="en-US" sz="2600" dirty="0">
                <a:solidFill>
                  <a:srgbClr val="000000"/>
                </a:solidFill>
                <a:latin typeface="Times New Roman" panose="02020603050405020304" pitchFamily="18" charset="0"/>
                <a:cs typeface="Times New Roman" panose="02020603050405020304" pitchFamily="18" charset="0"/>
              </a:rPr>
              <a:t>- RUP </a:t>
            </a:r>
            <a:r>
              <a:rPr lang="en-US" sz="2600" dirty="0" err="1">
                <a:solidFill>
                  <a:srgbClr val="000000"/>
                </a:solidFill>
                <a:latin typeface="Times New Roman" panose="02020603050405020304" pitchFamily="18" charset="0"/>
                <a:cs typeface="Times New Roman" panose="02020603050405020304" pitchFamily="18" charset="0"/>
              </a:rPr>
              <a:t>gồm</a:t>
            </a:r>
            <a:r>
              <a:rPr lang="en-US" sz="2600" dirty="0">
                <a:solidFill>
                  <a:srgbClr val="000000"/>
                </a:solidFill>
                <a:latin typeface="Times New Roman" panose="02020603050405020304" pitchFamily="18" charset="0"/>
                <a:cs typeface="Times New Roman" panose="02020603050405020304" pitchFamily="18" charset="0"/>
              </a:rPr>
              <a:t> 4 </a:t>
            </a:r>
            <a:r>
              <a:rPr lang="en-US" sz="2600" dirty="0" err="1">
                <a:solidFill>
                  <a:srgbClr val="000000"/>
                </a:solidFill>
                <a:latin typeface="Times New Roman" panose="02020603050405020304" pitchFamily="18" charset="0"/>
                <a:cs typeface="Times New Roman" panose="02020603050405020304" pitchFamily="18" charset="0"/>
              </a:rPr>
              <a:t>pha</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pha</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khởi</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đầu</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pha</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xây</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dựng</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phác</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thảo</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pha</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xây</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dựng</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pha</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chuyển</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cs typeface="Times New Roman" panose="02020603050405020304" pitchFamily="18" charset="0"/>
              </a:rPr>
              <a:t>giao</a:t>
            </a:r>
            <a:endParaRPr lang="vi-VN" sz="26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7142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45" y="122384"/>
            <a:ext cx="8938726" cy="1425132"/>
          </a:xfrm>
        </p:spPr>
        <p:txBody>
          <a:bodyPr>
            <a:normAutofit/>
          </a:bodyPr>
          <a:lstStyle/>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Rational (RUP – Rational Unified Process)</a:t>
            </a:r>
            <a:endParaRPr lang="vi-VN" b="1"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EC24E7-CF1D-4515-A40F-91F516725438}"/>
              </a:ext>
            </a:extLst>
          </p:cNvPr>
          <p:cNvPicPr>
            <a:picLocks noChangeAspect="1"/>
          </p:cNvPicPr>
          <p:nvPr/>
        </p:nvPicPr>
        <p:blipFill>
          <a:blip r:embed="rId2"/>
          <a:stretch>
            <a:fillRect/>
          </a:stretch>
        </p:blipFill>
        <p:spPr>
          <a:xfrm>
            <a:off x="3155787" y="1384104"/>
            <a:ext cx="5287151" cy="2989330"/>
          </a:xfrm>
          <a:prstGeom prst="rect">
            <a:avLst/>
          </a:prstGeom>
        </p:spPr>
      </p:pic>
      <p:sp>
        <p:nvSpPr>
          <p:cNvPr id="3" name="TextBox 2">
            <a:extLst>
              <a:ext uri="{FF2B5EF4-FFF2-40B4-BE49-F238E27FC236}">
                <a16:creationId xmlns:a16="http://schemas.microsoft.com/office/drawing/2014/main" id="{1D6DD0F4-8911-455E-B1EE-3C41043555F4}"/>
              </a:ext>
            </a:extLst>
          </p:cNvPr>
          <p:cNvSpPr txBox="1"/>
          <p:nvPr/>
        </p:nvSpPr>
        <p:spPr>
          <a:xfrm>
            <a:off x="914400" y="4297424"/>
            <a:ext cx="11925300" cy="369332"/>
          </a:xfrm>
          <a:prstGeom prst="rect">
            <a:avLst/>
          </a:prstGeom>
          <a:noFill/>
        </p:spPr>
        <p:txBody>
          <a:bodyPr wrap="square" rtlCol="0">
            <a:spAutoFit/>
          </a:bodyPr>
          <a:lstStyle/>
          <a:p>
            <a:r>
              <a:rPr lang="en-US" dirty="0" err="1"/>
              <a:t>Nguồn</a:t>
            </a:r>
            <a:r>
              <a:rPr lang="en-US" dirty="0"/>
              <a:t>: http://itprotraining.vn/vi/modeling-language/quy-trinh-san-xuat-phan-mem-rup-rational-unified-process</a:t>
            </a:r>
          </a:p>
        </p:txBody>
      </p:sp>
      <p:pic>
        <p:nvPicPr>
          <p:cNvPr id="6" name="Picture 5">
            <a:extLst>
              <a:ext uri="{FF2B5EF4-FFF2-40B4-BE49-F238E27FC236}">
                <a16:creationId xmlns:a16="http://schemas.microsoft.com/office/drawing/2014/main" id="{29A7D8E1-C6B5-4138-BB63-C4FC1F6FB68B}"/>
              </a:ext>
            </a:extLst>
          </p:cNvPr>
          <p:cNvPicPr>
            <a:picLocks noChangeAspect="1"/>
          </p:cNvPicPr>
          <p:nvPr/>
        </p:nvPicPr>
        <p:blipFill>
          <a:blip r:embed="rId3"/>
          <a:stretch>
            <a:fillRect/>
          </a:stretch>
        </p:blipFill>
        <p:spPr>
          <a:xfrm>
            <a:off x="1625173" y="4666756"/>
            <a:ext cx="8930860" cy="2162175"/>
          </a:xfrm>
          <a:prstGeom prst="rect">
            <a:avLst/>
          </a:prstGeom>
        </p:spPr>
      </p:pic>
    </p:spTree>
    <p:extLst>
      <p:ext uri="{BB962C8B-B14F-4D97-AF65-F5344CB8AC3E}">
        <p14:creationId xmlns:p14="http://schemas.microsoft.com/office/powerpoint/2010/main" val="3195846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45" y="122384"/>
            <a:ext cx="8938726" cy="1425132"/>
          </a:xfrm>
        </p:spPr>
        <p:txBody>
          <a:bodyPr>
            <a:normAutofit fontScale="90000"/>
          </a:bodyPr>
          <a:lstStyle/>
          <a:p>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Rational (RUP – Rational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Unified Process)</a:t>
            </a:r>
            <a:endParaRPr lang="vi-VN" b="1"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EC24E7-CF1D-4515-A40F-91F516725438}"/>
              </a:ext>
            </a:extLst>
          </p:cNvPr>
          <p:cNvPicPr>
            <a:picLocks noChangeAspect="1"/>
          </p:cNvPicPr>
          <p:nvPr/>
        </p:nvPicPr>
        <p:blipFill>
          <a:blip r:embed="rId2"/>
          <a:stretch>
            <a:fillRect/>
          </a:stretch>
        </p:blipFill>
        <p:spPr>
          <a:xfrm>
            <a:off x="1900529" y="1228628"/>
            <a:ext cx="8240234" cy="4658988"/>
          </a:xfrm>
          <a:prstGeom prst="rect">
            <a:avLst/>
          </a:prstGeom>
        </p:spPr>
      </p:pic>
    </p:spTree>
    <p:extLst>
      <p:ext uri="{BB962C8B-B14F-4D97-AF65-F5344CB8AC3E}">
        <p14:creationId xmlns:p14="http://schemas.microsoft.com/office/powerpoint/2010/main" val="1967612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4A9F-A0BD-4FAE-A2E1-07F5CEDCAED5}"/>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E03603-F57D-49A3-8D8B-8E04EB970C78}"/>
              </a:ext>
            </a:extLst>
          </p:cNvPr>
          <p:cNvSpPr>
            <a:spLocks noGrp="1"/>
          </p:cNvSpPr>
          <p:nvPr>
            <p:ph idx="1"/>
          </p:nvPr>
        </p:nvSpPr>
        <p:spPr>
          <a:xfrm>
            <a:off x="1648867" y="1315756"/>
            <a:ext cx="7778162" cy="2743060"/>
          </a:xfrm>
        </p:spPr>
        <p:txBody>
          <a:bodyPr>
            <a:normAutofit/>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UML (</a:t>
            </a:r>
            <a:r>
              <a:rPr lang="en-US" dirty="0">
                <a:latin typeface="Times New Roman" panose="02020603050405020304" pitchFamily="18" charset="0"/>
                <a:cs typeface="Times New Roman" panose="02020603050405020304" pitchFamily="18" charset="0"/>
                <a:hlinkClick r:id="rId2"/>
              </a:rPr>
              <a:t>https://topdev.vn/blog/28-cong-cu-uml-tot-nhat/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7809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3"/>
          <p:cNvSpPr>
            <a:spLocks noChangeArrowheads="1" noChangeShapeType="1" noTextEdit="1"/>
          </p:cNvSpPr>
          <p:nvPr/>
        </p:nvSpPr>
        <p:spPr bwMode="gray">
          <a:xfrm>
            <a:off x="2178051" y="4419600"/>
            <a:ext cx="4494213" cy="800100"/>
          </a:xfrm>
          <a:prstGeom prst="rect">
            <a:avLst/>
          </a:prstGeom>
        </p:spPr>
        <p:txBody>
          <a:bodyPr wrap="none" fromWordArt="1">
            <a:prstTxWarp prst="textDeflate">
              <a:avLst>
                <a:gd name="adj" fmla="val 0"/>
              </a:avLst>
            </a:prstTxWarp>
          </a:bodyPr>
          <a:lstStyle/>
          <a:p>
            <a:pPr algn="ctr"/>
            <a:r>
              <a:rPr lang="en-US" sz="5400" b="1" kern="10">
                <a:ln w="28575">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Verdana"/>
                <a:ea typeface="Verdana"/>
                <a:cs typeface="Verdana"/>
              </a:rPr>
              <a:t>Q&amp;A</a:t>
            </a:r>
          </a:p>
        </p:txBody>
      </p:sp>
      <p:sp>
        <p:nvSpPr>
          <p:cNvPr id="17411" name="Slide Number Placeholder 2"/>
          <p:cNvSpPr>
            <a:spLocks noGrp="1"/>
          </p:cNvSpPr>
          <p:nvPr>
            <p:ph type="sldNum" sz="quarter" idx="12"/>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893210B-C21E-472C-9B6E-9FAD8687F9D1}" type="slidenum">
              <a:rPr lang="en-US" smtClean="0"/>
              <a:pPr eaLnBrk="1" hangingPunct="1"/>
              <a:t>58</a:t>
            </a:fld>
            <a:endParaRPr lang="en-US"/>
          </a:p>
        </p:txBody>
      </p:sp>
      <p:sp>
        <p:nvSpPr>
          <p:cNvPr id="17412" name="Date Placeholder 5"/>
          <p:cNvSpPr>
            <a:spLocks noGrp="1"/>
          </p:cNvSpPr>
          <p:nvPr>
            <p:ph type="dt" sz="quarter" idx="10"/>
          </p:nvPr>
        </p:nvSpPr>
        <p:spPr>
          <a:xfrm>
            <a:off x="5251938" y="6041364"/>
            <a:ext cx="2361452" cy="365125"/>
          </a:xfrm>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01448D6-48A9-48DC-BD5E-7BB630DD5F05}" type="datetime1">
              <a:rPr lang="en-US" smtClean="0"/>
              <a:pPr eaLnBrk="1" hangingPunct="1"/>
              <a:t>2/21/2022</a:t>
            </a:fld>
            <a:endParaRPr lang="en-US"/>
          </a:p>
        </p:txBody>
      </p:sp>
    </p:spTree>
    <p:extLst>
      <p:ext uri="{BB962C8B-B14F-4D97-AF65-F5344CB8AC3E}">
        <p14:creationId xmlns:p14="http://schemas.microsoft.com/office/powerpoint/2010/main" val="312720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a:xfrm>
            <a:off x="670250" y="-163886"/>
            <a:ext cx="10515600" cy="1325563"/>
          </a:xfrm>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2696777" y="6154101"/>
            <a:ext cx="6462545" cy="652085"/>
          </a:xfrm>
        </p:spPr>
        <p:txBody>
          <a:bodyPr>
            <a:normAutofit/>
          </a:bodyPr>
          <a:lstStyle/>
          <a:p>
            <a:r>
              <a:rPr lang="en-US" b="1" i="1" dirty="0" err="1">
                <a:solidFill>
                  <a:schemeClr val="accent2">
                    <a:lumMod val="75000"/>
                  </a:schemeClr>
                </a:solidFill>
                <a:latin typeface="Times New Roman" panose="02020603050405020304" pitchFamily="18" charset="0"/>
                <a:cs typeface="Times New Roman" panose="02020603050405020304" pitchFamily="18" charset="0"/>
              </a:rPr>
              <a:t>Ví</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dụ</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về</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hệ</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thống</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đại</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lý</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mỹ</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phẩm</a:t>
            </a:r>
            <a:r>
              <a:rPr lang="en-US" b="1" i="1" dirty="0">
                <a:solidFill>
                  <a:schemeClr val="accent2">
                    <a:lumMod val="75000"/>
                  </a:schemeClr>
                </a:solidFill>
                <a:latin typeface="Times New Roman" panose="02020603050405020304" pitchFamily="18" charset="0"/>
                <a:cs typeface="Times New Roman" panose="02020603050405020304" pitchFamily="18" charset="0"/>
              </a:rPr>
              <a:t>:</a:t>
            </a:r>
          </a:p>
        </p:txBody>
      </p:sp>
      <p:grpSp>
        <p:nvGrpSpPr>
          <p:cNvPr id="15" name="Group 14">
            <a:extLst>
              <a:ext uri="{FF2B5EF4-FFF2-40B4-BE49-F238E27FC236}">
                <a16:creationId xmlns:a16="http://schemas.microsoft.com/office/drawing/2014/main" id="{D2052E29-3A28-4ADD-A9A7-942F13A47BD1}"/>
              </a:ext>
            </a:extLst>
          </p:cNvPr>
          <p:cNvGrpSpPr/>
          <p:nvPr/>
        </p:nvGrpSpPr>
        <p:grpSpPr>
          <a:xfrm>
            <a:off x="3139378" y="1996751"/>
            <a:ext cx="4900498" cy="3117345"/>
            <a:chOff x="2304661" y="1996750"/>
            <a:chExt cx="4900498" cy="3117345"/>
          </a:xfrm>
        </p:grpSpPr>
        <p:sp>
          <p:nvSpPr>
            <p:cNvPr id="4" name="Rectangle 3">
              <a:extLst>
                <a:ext uri="{FF2B5EF4-FFF2-40B4-BE49-F238E27FC236}">
                  <a16:creationId xmlns:a16="http://schemas.microsoft.com/office/drawing/2014/main" id="{875A82DC-533B-4AD9-A8E8-7EDAA79CCE64}"/>
                </a:ext>
              </a:extLst>
            </p:cNvPr>
            <p:cNvSpPr/>
            <p:nvPr/>
          </p:nvSpPr>
          <p:spPr>
            <a:xfrm>
              <a:off x="2304661" y="1996750"/>
              <a:ext cx="4900498" cy="3117345"/>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3F0A8F-5F15-45CA-A251-F5770CFC1D3D}"/>
                </a:ext>
              </a:extLst>
            </p:cNvPr>
            <p:cNvSpPr/>
            <p:nvPr/>
          </p:nvSpPr>
          <p:spPr>
            <a:xfrm>
              <a:off x="2957803" y="2537930"/>
              <a:ext cx="1744824" cy="106369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Kho</a:t>
              </a:r>
            </a:p>
          </p:txBody>
        </p:sp>
        <p:sp>
          <p:nvSpPr>
            <p:cNvPr id="6" name="Rectangle 5">
              <a:extLst>
                <a:ext uri="{FF2B5EF4-FFF2-40B4-BE49-F238E27FC236}">
                  <a16:creationId xmlns:a16="http://schemas.microsoft.com/office/drawing/2014/main" id="{4BC1B65C-B268-4B4D-8D8F-A901F191DD87}"/>
                </a:ext>
              </a:extLst>
            </p:cNvPr>
            <p:cNvSpPr/>
            <p:nvPr/>
          </p:nvSpPr>
          <p:spPr>
            <a:xfrm>
              <a:off x="2957803" y="3676265"/>
              <a:ext cx="1744824" cy="11346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Văn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phòng</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78B0A94-B2F2-47E1-9EEB-4501C894122B}"/>
                </a:ext>
              </a:extLst>
            </p:cNvPr>
            <p:cNvSpPr/>
            <p:nvPr/>
          </p:nvSpPr>
          <p:spPr>
            <a:xfrm>
              <a:off x="4771052" y="2526265"/>
              <a:ext cx="1744824" cy="22902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Bộ</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phận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bán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hàng</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5BBEA29-1D2B-4338-B42B-96DA0A7B58CC}"/>
                </a:ext>
              </a:extLst>
            </p:cNvPr>
            <p:cNvSpPr txBox="1"/>
            <p:nvPr/>
          </p:nvSpPr>
          <p:spPr>
            <a:xfrm>
              <a:off x="3023118" y="2034441"/>
              <a:ext cx="3778898" cy="461665"/>
            </a:xfrm>
            <a:prstGeom prst="rect">
              <a:avLst/>
            </a:prstGeom>
            <a:noFill/>
          </p:spPr>
          <p:txBody>
            <a:bodyPr wrap="square" rtlCol="0">
              <a:spAutoFit/>
            </a:bodyPr>
            <a:lstStyle/>
            <a:p>
              <a:r>
                <a:rPr lang="en-US" sz="2400" i="1" dirty="0" err="1">
                  <a:solidFill>
                    <a:srgbClr val="CC00CC"/>
                  </a:solidFill>
                  <a:latin typeface="Times New Roman" panose="02020603050405020304" pitchFamily="18" charset="0"/>
                  <a:cs typeface="Times New Roman" panose="02020603050405020304" pitchFamily="18" charset="0"/>
                </a:rPr>
                <a:t>Hệ</a:t>
              </a:r>
              <a:r>
                <a:rPr lang="en-US" sz="2400" i="1" dirty="0">
                  <a:solidFill>
                    <a:srgbClr val="CC00CC"/>
                  </a:solidFill>
                  <a:latin typeface="Times New Roman" panose="02020603050405020304" pitchFamily="18" charset="0"/>
                  <a:cs typeface="Times New Roman" panose="02020603050405020304" pitchFamily="18" charset="0"/>
                </a:rPr>
                <a:t> </a:t>
              </a:r>
              <a:r>
                <a:rPr lang="en-US" sz="2400" i="1" dirty="0" err="1">
                  <a:solidFill>
                    <a:srgbClr val="CC00CC"/>
                  </a:solidFill>
                  <a:latin typeface="Times New Roman" panose="02020603050405020304" pitchFamily="18" charset="0"/>
                  <a:cs typeface="Times New Roman" panose="02020603050405020304" pitchFamily="18" charset="0"/>
                </a:rPr>
                <a:t>thống</a:t>
              </a:r>
              <a:r>
                <a:rPr lang="en-US" sz="2400" i="1" dirty="0">
                  <a:solidFill>
                    <a:srgbClr val="CC00CC"/>
                  </a:solidFill>
                  <a:latin typeface="Times New Roman" panose="02020603050405020304" pitchFamily="18" charset="0"/>
                  <a:cs typeface="Times New Roman" panose="02020603050405020304" pitchFamily="18" charset="0"/>
                </a:rPr>
                <a:t> </a:t>
              </a:r>
              <a:r>
                <a:rPr lang="en-US" sz="2400" i="1" dirty="0" err="1">
                  <a:solidFill>
                    <a:srgbClr val="CC00CC"/>
                  </a:solidFill>
                  <a:latin typeface="Times New Roman" panose="02020603050405020304" pitchFamily="18" charset="0"/>
                  <a:cs typeface="Times New Roman" panose="02020603050405020304" pitchFamily="18" charset="0"/>
                </a:rPr>
                <a:t>đại</a:t>
              </a:r>
              <a:r>
                <a:rPr lang="en-US" sz="2400" i="1" dirty="0">
                  <a:solidFill>
                    <a:srgbClr val="CC00CC"/>
                  </a:solidFill>
                  <a:latin typeface="Times New Roman" panose="02020603050405020304" pitchFamily="18" charset="0"/>
                  <a:cs typeface="Times New Roman" panose="02020603050405020304" pitchFamily="18" charset="0"/>
                </a:rPr>
                <a:t> </a:t>
              </a:r>
              <a:r>
                <a:rPr lang="en-US" sz="2400" i="1" dirty="0" err="1">
                  <a:solidFill>
                    <a:srgbClr val="CC00CC"/>
                  </a:solidFill>
                  <a:latin typeface="Times New Roman" panose="02020603050405020304" pitchFamily="18" charset="0"/>
                  <a:cs typeface="Times New Roman" panose="02020603050405020304" pitchFamily="18" charset="0"/>
                </a:rPr>
                <a:t>lý</a:t>
              </a:r>
              <a:r>
                <a:rPr lang="en-US" sz="2400" i="1" dirty="0">
                  <a:solidFill>
                    <a:srgbClr val="CC00CC"/>
                  </a:solidFill>
                  <a:latin typeface="Times New Roman" panose="02020603050405020304" pitchFamily="18" charset="0"/>
                  <a:cs typeface="Times New Roman" panose="02020603050405020304" pitchFamily="18" charset="0"/>
                </a:rPr>
                <a:t> </a:t>
              </a:r>
              <a:r>
                <a:rPr lang="en-US" sz="2400" i="1" dirty="0" err="1">
                  <a:solidFill>
                    <a:srgbClr val="CC00CC"/>
                  </a:solidFill>
                  <a:latin typeface="Times New Roman" panose="02020603050405020304" pitchFamily="18" charset="0"/>
                  <a:cs typeface="Times New Roman" panose="02020603050405020304" pitchFamily="18" charset="0"/>
                </a:rPr>
                <a:t>mỹ</a:t>
              </a:r>
              <a:r>
                <a:rPr lang="en-US" sz="2400" i="1" dirty="0">
                  <a:solidFill>
                    <a:srgbClr val="CC00CC"/>
                  </a:solidFill>
                  <a:latin typeface="Times New Roman" panose="02020603050405020304" pitchFamily="18" charset="0"/>
                  <a:cs typeface="Times New Roman" panose="02020603050405020304" pitchFamily="18" charset="0"/>
                </a:rPr>
                <a:t> </a:t>
              </a:r>
              <a:r>
                <a:rPr lang="en-US" sz="2400" i="1" dirty="0" err="1">
                  <a:solidFill>
                    <a:srgbClr val="CC00CC"/>
                  </a:solidFill>
                  <a:latin typeface="Times New Roman" panose="02020603050405020304" pitchFamily="18" charset="0"/>
                  <a:cs typeface="Times New Roman" panose="02020603050405020304" pitchFamily="18" charset="0"/>
                </a:rPr>
                <a:t>phẩm</a:t>
              </a:r>
              <a:endParaRPr lang="en-US" sz="2400" i="1" dirty="0">
                <a:solidFill>
                  <a:srgbClr val="CC00CC"/>
                </a:solidFill>
                <a:latin typeface="Times New Roman" panose="02020603050405020304" pitchFamily="18" charset="0"/>
                <a:cs typeface="Times New Roman" panose="02020603050405020304" pitchFamily="18" charset="0"/>
              </a:endParaRPr>
            </a:p>
          </p:txBody>
        </p:sp>
      </p:grpSp>
      <p:sp>
        <p:nvSpPr>
          <p:cNvPr id="11" name="Rectangle: Rounded Corners 10">
            <a:extLst>
              <a:ext uri="{FF2B5EF4-FFF2-40B4-BE49-F238E27FC236}">
                <a16:creationId xmlns:a16="http://schemas.microsoft.com/office/drawing/2014/main" id="{6CAEEAF3-B889-45A1-ABC4-E44E9FB28CFD}"/>
              </a:ext>
            </a:extLst>
          </p:cNvPr>
          <p:cNvSpPr/>
          <p:nvPr/>
        </p:nvSpPr>
        <p:spPr>
          <a:xfrm>
            <a:off x="6087854" y="5253444"/>
            <a:ext cx="1952023" cy="4264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solidFill>
                  <a:schemeClr val="tx1"/>
                </a:solidFill>
                <a:latin typeface="Times New Roman" panose="02020603050405020304" pitchFamily="18" charset="0"/>
                <a:cs typeface="Times New Roman" panose="02020603050405020304" pitchFamily="18" charset="0"/>
              </a:rPr>
              <a:t>Khách</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hàng</a:t>
            </a:r>
            <a:endParaRPr lang="en-US" sz="2200" b="1"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63AAA119-7B32-4586-AE44-17C2AB5877B0}"/>
              </a:ext>
            </a:extLst>
          </p:cNvPr>
          <p:cNvSpPr/>
          <p:nvPr/>
        </p:nvSpPr>
        <p:spPr>
          <a:xfrm>
            <a:off x="3174415" y="1387272"/>
            <a:ext cx="2084578" cy="47013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solidFill>
                  <a:schemeClr val="tx1"/>
                </a:solidFill>
                <a:latin typeface="Times New Roman" panose="02020603050405020304" pitchFamily="18" charset="0"/>
                <a:cs typeface="Times New Roman" panose="02020603050405020304" pitchFamily="18" charset="0"/>
              </a:rPr>
              <a:t>Nhà</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cung</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cấp</a:t>
            </a:r>
            <a:endParaRPr lang="en-US" sz="2200" b="1"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D33D4707-F256-46AA-9962-9DAEAD8A65BA}"/>
              </a:ext>
            </a:extLst>
          </p:cNvPr>
          <p:cNvSpPr/>
          <p:nvPr/>
        </p:nvSpPr>
        <p:spPr>
          <a:xfrm>
            <a:off x="5762464" y="1422669"/>
            <a:ext cx="2277412" cy="47013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solidFill>
                  <a:schemeClr val="tx1"/>
                </a:solidFill>
                <a:latin typeface="Times New Roman" panose="02020603050405020304" pitchFamily="18" charset="0"/>
                <a:cs typeface="Times New Roman" panose="02020603050405020304" pitchFamily="18" charset="0"/>
              </a:rPr>
              <a:t>Ngân</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hàng</a:t>
            </a:r>
            <a:endParaRPr lang="en-US" sz="2200" b="1" dirty="0">
              <a:solidFill>
                <a:schemeClr val="tx1"/>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11CF5C3F-D0AD-406A-A065-C955E14C0AF1}"/>
              </a:ext>
            </a:extLst>
          </p:cNvPr>
          <p:cNvSpPr/>
          <p:nvPr/>
        </p:nvSpPr>
        <p:spPr>
          <a:xfrm>
            <a:off x="3139378" y="5260697"/>
            <a:ext cx="2788672" cy="4264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solidFill>
                  <a:schemeClr val="tx1"/>
                </a:solidFill>
                <a:latin typeface="Times New Roman" panose="02020603050405020304" pitchFamily="18" charset="0"/>
                <a:cs typeface="Times New Roman" panose="02020603050405020304" pitchFamily="18" charset="0"/>
              </a:rPr>
              <a:t>Đơn</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vị</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vận</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chuyển</a:t>
            </a:r>
            <a:endParaRPr lang="en-US" sz="2200" b="1" dirty="0">
              <a:solidFill>
                <a:schemeClr val="tx1"/>
              </a:solidFill>
              <a:latin typeface="Times New Roman" panose="02020603050405020304" pitchFamily="18" charset="0"/>
              <a:cs typeface="Times New Roman" panose="02020603050405020304" pitchFamily="18" charset="0"/>
            </a:endParaRPr>
          </a:p>
        </p:txBody>
      </p:sp>
      <p:sp>
        <p:nvSpPr>
          <p:cNvPr id="16" name="Arrow: Right 15">
            <a:extLst>
              <a:ext uri="{FF2B5EF4-FFF2-40B4-BE49-F238E27FC236}">
                <a16:creationId xmlns:a16="http://schemas.microsoft.com/office/drawing/2014/main" id="{4A523211-CED9-4DFA-9729-2AC253F00FA9}"/>
              </a:ext>
            </a:extLst>
          </p:cNvPr>
          <p:cNvSpPr/>
          <p:nvPr/>
        </p:nvSpPr>
        <p:spPr>
          <a:xfrm>
            <a:off x="2643673" y="2993576"/>
            <a:ext cx="427500" cy="6520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ADB6861B-75F9-4945-B3CD-570926009FA3}"/>
              </a:ext>
            </a:extLst>
          </p:cNvPr>
          <p:cNvSpPr/>
          <p:nvPr/>
        </p:nvSpPr>
        <p:spPr>
          <a:xfrm>
            <a:off x="8120737" y="2951588"/>
            <a:ext cx="457207" cy="6520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E155963-3EFF-4D37-877E-3A8ADB6DFEAE}"/>
              </a:ext>
            </a:extLst>
          </p:cNvPr>
          <p:cNvSpPr txBox="1"/>
          <p:nvPr/>
        </p:nvSpPr>
        <p:spPr>
          <a:xfrm>
            <a:off x="1609785" y="1986106"/>
            <a:ext cx="1369791" cy="3416320"/>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Đầu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Mỹ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p:txBody>
      </p:sp>
      <p:sp>
        <p:nvSpPr>
          <p:cNvPr id="19" name="TextBox 18">
            <a:extLst>
              <a:ext uri="{FF2B5EF4-FFF2-40B4-BE49-F238E27FC236}">
                <a16:creationId xmlns:a16="http://schemas.microsoft.com/office/drawing/2014/main" id="{182D98A0-7A42-457C-B02E-0F3C83A58279}"/>
              </a:ext>
            </a:extLst>
          </p:cNvPr>
          <p:cNvSpPr txBox="1"/>
          <p:nvPr/>
        </p:nvSpPr>
        <p:spPr>
          <a:xfrm>
            <a:off x="8615271" y="1921710"/>
            <a:ext cx="1369791" cy="3416320"/>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Đầu</a:t>
            </a:r>
            <a:r>
              <a:rPr lang="en-US" sz="2400" b="1" dirty="0">
                <a:latin typeface="Times New Roman" panose="02020603050405020304" pitchFamily="18" charset="0"/>
                <a:cs typeface="Times New Roman" panose="02020603050405020304" pitchFamily="18" charset="0"/>
              </a:rPr>
              <a:t> ra</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Mỹ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Hoá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p>
        </p:txBody>
      </p:sp>
      <p:cxnSp>
        <p:nvCxnSpPr>
          <p:cNvPr id="21" name="Straight Arrow Connector 20">
            <a:extLst>
              <a:ext uri="{FF2B5EF4-FFF2-40B4-BE49-F238E27FC236}">
                <a16:creationId xmlns:a16="http://schemas.microsoft.com/office/drawing/2014/main" id="{587B621D-1D3B-440B-9541-CE2B80F4444F}"/>
              </a:ext>
            </a:extLst>
          </p:cNvPr>
          <p:cNvCxnSpPr>
            <a:cxnSpLocks/>
          </p:cNvCxnSpPr>
          <p:nvPr/>
        </p:nvCxnSpPr>
        <p:spPr>
          <a:xfrm>
            <a:off x="5274902" y="3072886"/>
            <a:ext cx="578501" cy="0"/>
          </a:xfrm>
          <a:prstGeom prst="straightConnector1">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C52EEC-FC0B-4407-B993-4A9BDA3B462F}"/>
              </a:ext>
            </a:extLst>
          </p:cNvPr>
          <p:cNvCxnSpPr>
            <a:cxnSpLocks/>
          </p:cNvCxnSpPr>
          <p:nvPr/>
        </p:nvCxnSpPr>
        <p:spPr>
          <a:xfrm>
            <a:off x="5274902" y="4232993"/>
            <a:ext cx="578501" cy="0"/>
          </a:xfrm>
          <a:prstGeom prst="straightConnector1">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50523D-646F-4F4B-BB1A-187E8592A8EE}"/>
              </a:ext>
            </a:extLst>
          </p:cNvPr>
          <p:cNvCxnSpPr>
            <a:cxnSpLocks/>
          </p:cNvCxnSpPr>
          <p:nvPr/>
        </p:nvCxnSpPr>
        <p:spPr>
          <a:xfrm>
            <a:off x="4708844" y="3328425"/>
            <a:ext cx="0" cy="550501"/>
          </a:xfrm>
          <a:prstGeom prst="straightConnector1">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63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a:xfrm>
            <a:off x="863084" y="53888"/>
            <a:ext cx="10515600" cy="1325563"/>
          </a:xfrm>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2558162" y="6123036"/>
            <a:ext cx="5230905" cy="522375"/>
          </a:xfrm>
        </p:spPr>
        <p:txBody>
          <a:bodyPr>
            <a:normAutofit/>
          </a:bodyPr>
          <a:lstStyle/>
          <a:p>
            <a:pPr marL="0" indent="0">
              <a:buNone/>
            </a:pPr>
            <a:r>
              <a:rPr lang="en-US" b="1" i="1" dirty="0" err="1">
                <a:solidFill>
                  <a:schemeClr val="accent2">
                    <a:lumMod val="75000"/>
                  </a:schemeClr>
                </a:solidFill>
                <a:latin typeface="Times New Roman" panose="02020603050405020304" pitchFamily="18" charset="0"/>
                <a:cs typeface="Times New Roman" panose="02020603050405020304" pitchFamily="18" charset="0"/>
              </a:rPr>
              <a:t>Các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cấp</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độ</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nhận</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thức</a:t>
            </a:r>
            <a:r>
              <a:rPr lang="en-US" b="1" i="1" dirty="0">
                <a:solidFill>
                  <a:schemeClr val="accent2">
                    <a:lumMod val="75000"/>
                  </a:schemeClr>
                </a:solidFill>
                <a:latin typeface="Times New Roman" panose="02020603050405020304" pitchFamily="18" charset="0"/>
                <a:cs typeface="Times New Roman" panose="02020603050405020304" pitchFamily="18" charset="0"/>
              </a:rPr>
              <a:t> </a:t>
            </a:r>
            <a:r>
              <a:rPr lang="en-US" b="1" i="1" dirty="0" err="1">
                <a:solidFill>
                  <a:schemeClr val="accent2">
                    <a:lumMod val="75000"/>
                  </a:schemeClr>
                </a:solidFill>
                <a:latin typeface="Times New Roman" panose="02020603050405020304" pitchFamily="18" charset="0"/>
                <a:cs typeface="Times New Roman" panose="02020603050405020304" pitchFamily="18" charset="0"/>
              </a:rPr>
              <a:t>về</a:t>
            </a:r>
            <a:r>
              <a:rPr lang="en-US" b="1" i="1" dirty="0">
                <a:solidFill>
                  <a:schemeClr val="accent2">
                    <a:lumMod val="75000"/>
                  </a:schemeClr>
                </a:solidFill>
                <a:latin typeface="Times New Roman" panose="02020603050405020304" pitchFamily="18" charset="0"/>
                <a:cs typeface="Times New Roman" panose="02020603050405020304" pitchFamily="18" charset="0"/>
              </a:rPr>
              <a:t> HTTT</a:t>
            </a:r>
          </a:p>
        </p:txBody>
      </p:sp>
      <p:grpSp>
        <p:nvGrpSpPr>
          <p:cNvPr id="61" name="Group 60">
            <a:extLst>
              <a:ext uri="{FF2B5EF4-FFF2-40B4-BE49-F238E27FC236}">
                <a16:creationId xmlns:a16="http://schemas.microsoft.com/office/drawing/2014/main" id="{7E7B3923-700C-4DFC-AF0B-44AF67454391}"/>
              </a:ext>
            </a:extLst>
          </p:cNvPr>
          <p:cNvGrpSpPr/>
          <p:nvPr/>
        </p:nvGrpSpPr>
        <p:grpSpPr>
          <a:xfrm>
            <a:off x="2399912" y="1229555"/>
            <a:ext cx="6463785" cy="4105616"/>
            <a:chOff x="170283" y="1743905"/>
            <a:chExt cx="6463785" cy="4105616"/>
          </a:xfrm>
        </p:grpSpPr>
        <p:cxnSp>
          <p:nvCxnSpPr>
            <p:cNvPr id="5" name="Straight Arrow Connector 4">
              <a:extLst>
                <a:ext uri="{FF2B5EF4-FFF2-40B4-BE49-F238E27FC236}">
                  <a16:creationId xmlns:a16="http://schemas.microsoft.com/office/drawing/2014/main" id="{446A9EDF-7586-4F64-BF45-48FD21DA6C43}"/>
                </a:ext>
              </a:extLst>
            </p:cNvPr>
            <p:cNvCxnSpPr>
              <a:cxnSpLocks/>
            </p:cNvCxnSpPr>
            <p:nvPr/>
          </p:nvCxnSpPr>
          <p:spPr>
            <a:xfrm flipV="1">
              <a:off x="1623529" y="1743905"/>
              <a:ext cx="0" cy="404107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4CEF684-9EF5-4120-8E0D-6EB8C10CD8C5}"/>
                </a:ext>
              </a:extLst>
            </p:cNvPr>
            <p:cNvCxnSpPr>
              <a:cxnSpLocks/>
            </p:cNvCxnSpPr>
            <p:nvPr/>
          </p:nvCxnSpPr>
          <p:spPr>
            <a:xfrm>
              <a:off x="805543" y="5327780"/>
              <a:ext cx="582852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CE3D57-8A38-44A3-BF94-80E33C47FBCF}"/>
                </a:ext>
              </a:extLst>
            </p:cNvPr>
            <p:cNvCxnSpPr>
              <a:cxnSpLocks/>
            </p:cNvCxnSpPr>
            <p:nvPr/>
          </p:nvCxnSpPr>
          <p:spPr>
            <a:xfrm>
              <a:off x="1567548" y="2836509"/>
              <a:ext cx="121298"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451BD4-6537-4A6F-BDA5-33E93F882F49}"/>
                </a:ext>
              </a:extLst>
            </p:cNvPr>
            <p:cNvCxnSpPr>
              <a:cxnSpLocks/>
            </p:cNvCxnSpPr>
            <p:nvPr/>
          </p:nvCxnSpPr>
          <p:spPr>
            <a:xfrm>
              <a:off x="1551991" y="3716699"/>
              <a:ext cx="146186" cy="1089"/>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3640CA8-C4EB-4D8D-ACAD-06385E181DAB}"/>
                </a:ext>
              </a:extLst>
            </p:cNvPr>
            <p:cNvCxnSpPr>
              <a:cxnSpLocks/>
            </p:cNvCxnSpPr>
            <p:nvPr/>
          </p:nvCxnSpPr>
          <p:spPr>
            <a:xfrm>
              <a:off x="1555104" y="4578219"/>
              <a:ext cx="133742"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D76539-9837-49FD-909B-7559088EC64D}"/>
                </a:ext>
              </a:extLst>
            </p:cNvPr>
            <p:cNvCxnSpPr>
              <a:cxnSpLocks/>
            </p:cNvCxnSpPr>
            <p:nvPr/>
          </p:nvCxnSpPr>
          <p:spPr>
            <a:xfrm>
              <a:off x="2416635" y="5215819"/>
              <a:ext cx="0" cy="175729"/>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FC2888-65F6-4AFA-8606-AE7BB905DDEF}"/>
                </a:ext>
              </a:extLst>
            </p:cNvPr>
            <p:cNvCxnSpPr>
              <a:cxnSpLocks/>
            </p:cNvCxnSpPr>
            <p:nvPr/>
          </p:nvCxnSpPr>
          <p:spPr>
            <a:xfrm>
              <a:off x="3334134" y="5228254"/>
              <a:ext cx="0" cy="175729"/>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B6C035-9720-4304-92FF-DA9D9A76395F}"/>
                </a:ext>
              </a:extLst>
            </p:cNvPr>
            <p:cNvCxnSpPr>
              <a:cxnSpLocks/>
            </p:cNvCxnSpPr>
            <p:nvPr/>
          </p:nvCxnSpPr>
          <p:spPr>
            <a:xfrm>
              <a:off x="4270307" y="5231358"/>
              <a:ext cx="0" cy="175729"/>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7C67CB-05CF-4BBB-890D-9C398AB8E815}"/>
                </a:ext>
              </a:extLst>
            </p:cNvPr>
            <p:cNvCxnSpPr>
              <a:cxnSpLocks/>
            </p:cNvCxnSpPr>
            <p:nvPr/>
          </p:nvCxnSpPr>
          <p:spPr>
            <a:xfrm>
              <a:off x="1735493" y="4578219"/>
              <a:ext cx="1598641"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423E2A-82CB-4545-8426-E8A05C2AC809}"/>
                </a:ext>
              </a:extLst>
            </p:cNvPr>
            <p:cNvCxnSpPr>
              <a:cxnSpLocks/>
            </p:cNvCxnSpPr>
            <p:nvPr/>
          </p:nvCxnSpPr>
          <p:spPr>
            <a:xfrm flipV="1">
              <a:off x="1735493" y="3716699"/>
              <a:ext cx="1598641" cy="108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7C8308-107A-446D-BDBB-756C0CE4B84A}"/>
                </a:ext>
              </a:extLst>
            </p:cNvPr>
            <p:cNvCxnSpPr>
              <a:cxnSpLocks/>
            </p:cNvCxnSpPr>
            <p:nvPr/>
          </p:nvCxnSpPr>
          <p:spPr>
            <a:xfrm>
              <a:off x="1735493" y="2836509"/>
              <a:ext cx="1607977"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7091D1E-7F4C-48EC-BBED-E5DF821A3ACC}"/>
                </a:ext>
              </a:extLst>
            </p:cNvPr>
            <p:cNvCxnSpPr>
              <a:cxnSpLocks/>
            </p:cNvCxnSpPr>
            <p:nvPr/>
          </p:nvCxnSpPr>
          <p:spPr>
            <a:xfrm>
              <a:off x="2429081" y="2836509"/>
              <a:ext cx="0" cy="2320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6E83B7-E4EA-4F5C-AEAA-EB64CF2931C3}"/>
                </a:ext>
              </a:extLst>
            </p:cNvPr>
            <p:cNvCxnSpPr>
              <a:cxnSpLocks/>
            </p:cNvCxnSpPr>
            <p:nvPr/>
          </p:nvCxnSpPr>
          <p:spPr>
            <a:xfrm flipH="1">
              <a:off x="3334134" y="2836509"/>
              <a:ext cx="9336" cy="2320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54018AF-7ADF-4E71-B957-856386C1F0BD}"/>
                </a:ext>
              </a:extLst>
            </p:cNvPr>
            <p:cNvSpPr txBox="1"/>
            <p:nvPr/>
          </p:nvSpPr>
          <p:spPr>
            <a:xfrm>
              <a:off x="513184" y="4348069"/>
              <a:ext cx="796215" cy="369332"/>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Vật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4B2BA678-6E81-4550-88AC-28EFC56923EF}"/>
                </a:ext>
              </a:extLst>
            </p:cNvPr>
            <p:cNvSpPr txBox="1"/>
            <p:nvPr/>
          </p:nvSpPr>
          <p:spPr>
            <a:xfrm>
              <a:off x="370113" y="3482057"/>
              <a:ext cx="1032578" cy="369332"/>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Tổ</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chức</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2F744A4F-533E-4588-8DCD-6E678635C74B}"/>
                </a:ext>
              </a:extLst>
            </p:cNvPr>
            <p:cNvSpPr txBox="1"/>
            <p:nvPr/>
          </p:nvSpPr>
          <p:spPr>
            <a:xfrm>
              <a:off x="170283" y="2579562"/>
              <a:ext cx="1270520" cy="369332"/>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Quan </a:t>
              </a:r>
              <a:r>
                <a:rPr lang="en-US" b="1" dirty="0" err="1">
                  <a:solidFill>
                    <a:srgbClr val="0070C0"/>
                  </a:solidFill>
                  <a:latin typeface="Times New Roman" panose="02020603050405020304" pitchFamily="18" charset="0"/>
                  <a:cs typeface="Times New Roman" panose="02020603050405020304" pitchFamily="18" charset="0"/>
                </a:rPr>
                <a:t>niệm</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B9547310-AAE6-4E6D-9A11-39B3A478105A}"/>
                </a:ext>
              </a:extLst>
            </p:cNvPr>
            <p:cNvSpPr txBox="1"/>
            <p:nvPr/>
          </p:nvSpPr>
          <p:spPr>
            <a:xfrm>
              <a:off x="1912799" y="5480189"/>
              <a:ext cx="970362" cy="369332"/>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Dữ</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liệu</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583792F1-21A6-4D48-A241-A419BD5B1335}"/>
                </a:ext>
              </a:extLst>
            </p:cNvPr>
            <p:cNvSpPr txBox="1"/>
            <p:nvPr/>
          </p:nvSpPr>
          <p:spPr>
            <a:xfrm>
              <a:off x="2991800" y="5467754"/>
              <a:ext cx="805758" cy="369332"/>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Xử</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EAF4DBDD-2AE3-4670-9938-2016DDB0BDBF}"/>
                </a:ext>
              </a:extLst>
            </p:cNvPr>
            <p:cNvSpPr txBox="1"/>
            <p:nvPr/>
          </p:nvSpPr>
          <p:spPr>
            <a:xfrm>
              <a:off x="4776844" y="4934351"/>
              <a:ext cx="1829233"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endParaRPr lang="en-US" b="1"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6908E01B-469A-4A37-82F3-CDC8AE005F2F}"/>
                </a:ext>
              </a:extLst>
            </p:cNvPr>
            <p:cNvSpPr txBox="1"/>
            <p:nvPr/>
          </p:nvSpPr>
          <p:spPr>
            <a:xfrm>
              <a:off x="1648197" y="1870225"/>
              <a:ext cx="2248678"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Mức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endParaRPr lang="en-US"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116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645952" y="1743732"/>
            <a:ext cx="8683230" cy="4749143"/>
          </a:xfrm>
        </p:spPr>
        <p:txBody>
          <a:bodyPr>
            <a:noAutofit/>
          </a:bodyPr>
          <a:lstStyle/>
          <a:p>
            <a:pPr marL="0" indent="0">
              <a:buNone/>
            </a:pPr>
            <a:r>
              <a:rPr lang="en-US" sz="3200" b="1" i="1" dirty="0">
                <a:solidFill>
                  <a:schemeClr val="accent2">
                    <a:lumMod val="75000"/>
                  </a:schemeClr>
                </a:solidFill>
                <a:latin typeface="Times New Roman" panose="02020603050405020304" pitchFamily="18" charset="0"/>
                <a:cs typeface="Times New Roman" panose="02020603050405020304" pitchFamily="18" charset="0"/>
              </a:rPr>
              <a:t>3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cấp</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độ</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nhận</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thức</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về</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HTTT</a:t>
            </a:r>
          </a:p>
          <a:p>
            <a:pPr marL="0" indent="0">
              <a:buNone/>
            </a:pPr>
            <a:r>
              <a:rPr lang="vi-VN" sz="3200"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Mức quan niệm: </a:t>
            </a:r>
            <a:endParaRPr lang="en-US" sz="3200" b="1"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Biểu diễn HTTT ở góc độ trừu tượng hóa, biểu diễn yêu cầu hệ thống </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Độc lập với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nghệ</a:t>
            </a:r>
            <a:r>
              <a:rPr lang="vi-VN" sz="3200" dirty="0">
                <a:latin typeface="Times New Roman" panose="02020603050405020304" pitchFamily="18" charset="0"/>
                <a:cs typeface="Times New Roman" panose="02020603050405020304" pitchFamily="18" charset="0"/>
              </a:rPr>
              <a:t>, kỹ thuật và phương tiện vật lý, ngôn ngữ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a:t>
            </a:r>
          </a:p>
          <a:p>
            <a:pPr marL="0" indent="0">
              <a:buNone/>
            </a:pP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Câu hỏi chính là “cái gì?”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44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721-D79D-4D92-A4A9-F80023D96D76}"/>
              </a:ext>
            </a:extLst>
          </p:cNvPr>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Giới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thiệu</a:t>
            </a:r>
            <a:r>
              <a:rPr lang="en-US" dirty="0">
                <a:effectLst/>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PTTKHT</a:t>
            </a:r>
            <a:endParaRPr lang="en-US" dirty="0"/>
          </a:p>
        </p:txBody>
      </p:sp>
      <p:sp>
        <p:nvSpPr>
          <p:cNvPr id="3" name="Content Placeholder 2">
            <a:extLst>
              <a:ext uri="{FF2B5EF4-FFF2-40B4-BE49-F238E27FC236}">
                <a16:creationId xmlns:a16="http://schemas.microsoft.com/office/drawing/2014/main" id="{272082F2-C562-4383-BAE6-E992EC9B1512}"/>
              </a:ext>
            </a:extLst>
          </p:cNvPr>
          <p:cNvSpPr>
            <a:spLocks noGrp="1"/>
          </p:cNvSpPr>
          <p:nvPr>
            <p:ph idx="1"/>
          </p:nvPr>
        </p:nvSpPr>
        <p:spPr>
          <a:xfrm>
            <a:off x="1607852" y="1998446"/>
            <a:ext cx="8683230" cy="3685453"/>
          </a:xfrm>
        </p:spPr>
        <p:txBody>
          <a:bodyPr>
            <a:noAutofit/>
          </a:bodyPr>
          <a:lstStyle/>
          <a:p>
            <a:pPr marL="0" indent="0">
              <a:buNone/>
            </a:pP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Các</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mức</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độ</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nhận</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thức</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i="1" dirty="0" err="1">
                <a:solidFill>
                  <a:schemeClr val="accent2">
                    <a:lumMod val="75000"/>
                  </a:schemeClr>
                </a:solidFill>
                <a:latin typeface="Times New Roman" panose="02020603050405020304" pitchFamily="18" charset="0"/>
                <a:cs typeface="Times New Roman" panose="02020603050405020304" pitchFamily="18" charset="0"/>
              </a:rPr>
              <a:t>về</a:t>
            </a:r>
            <a:r>
              <a:rPr lang="en-US" sz="3200" b="1" i="1" dirty="0">
                <a:solidFill>
                  <a:schemeClr val="accent2">
                    <a:lumMod val="75000"/>
                  </a:schemeClr>
                </a:solidFill>
                <a:latin typeface="Times New Roman" panose="02020603050405020304" pitchFamily="18" charset="0"/>
                <a:cs typeface="Times New Roman" panose="02020603050405020304" pitchFamily="18" charset="0"/>
              </a:rPr>
              <a:t> HTTT</a:t>
            </a:r>
          </a:p>
          <a:p>
            <a:pPr marL="0" indent="0">
              <a:buNone/>
            </a:pPr>
            <a:r>
              <a:rPr lang="vi-VN" sz="3200"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Mức tổ chức </a:t>
            </a:r>
            <a:r>
              <a:rPr lang="vi-VN"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mức</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logic): </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Xác định sự phân bố dữ liệu và xử lý và sự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vi-VN" sz="3200" dirty="0">
                <a:latin typeface="Times New Roman" panose="02020603050405020304" pitchFamily="18" charset="0"/>
                <a:cs typeface="Times New Roman" panose="02020603050405020304" pitchFamily="18" charset="0"/>
              </a:rPr>
              <a:t> giữa các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Câu hỏi chính là “ Ai? Ở đâu? Bao giờ?” </a:t>
            </a:r>
            <a:r>
              <a:rPr lang="en-US" sz="3200" dirty="0">
                <a:latin typeface="Times New Roman" panose="02020603050405020304" pitchFamily="18" charset="0"/>
                <a:cs typeface="Times New Roman" panose="02020603050405020304" pitchFamily="18" charset="0"/>
              </a:rPr>
              <a:t>.</a:t>
            </a:r>
            <a:endParaRPr lang="en-US" sz="3200" b="1" i="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219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3783</Words>
  <Application>Microsoft Office PowerPoint</Application>
  <PresentationFormat>Widescreen</PresentationFormat>
  <Paragraphs>381</Paragraphs>
  <Slides>58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Light</vt:lpstr>
      <vt:lpstr>Times New Roman</vt:lpstr>
      <vt:lpstr>Verdana</vt:lpstr>
      <vt:lpstr>Wingdings</vt:lpstr>
      <vt:lpstr>Wingdings 3</vt:lpstr>
      <vt:lpstr>Office Theme</vt:lpstr>
      <vt:lpstr>PHÂN TÍCH THIẾT KẾ HỆ THỐNG</vt:lpstr>
      <vt:lpstr>NỘI DUNG</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PTTKHT</vt:lpstr>
      <vt:lpstr>Giới thiệu PTTK HT</vt:lpstr>
      <vt:lpstr>Chu trình phát triển hệ thống - SDLC</vt:lpstr>
      <vt:lpstr>LẬP KẾ HOẠCH</vt:lpstr>
      <vt:lpstr>XÁC ĐỊNH VÀ PHÂN TÍCH YÊU CẦU</vt:lpstr>
      <vt:lpstr>XÁC ĐỊNH VÀ PHÂN TÍCH YÊU CẦU</vt:lpstr>
      <vt:lpstr>XÁC ĐỊNH VÀ PHÂN TÍCH YÊU CẦU</vt:lpstr>
      <vt:lpstr>THIẾT KẾ</vt:lpstr>
      <vt:lpstr>PHÁT TRIỂN VÀ KIỂM THỬ</vt:lpstr>
      <vt:lpstr>TRIỂN KHAI VÀ VẬN HÀNH</vt:lpstr>
      <vt:lpstr>BẢO TRÌ VÀ NÂNG CẤP</vt:lpstr>
      <vt:lpstr>CÁC GIAI ĐOẠN VÀ KẾT QUẢ</vt:lpstr>
      <vt:lpstr>Lịch sử phát triển</vt:lpstr>
      <vt:lpstr>Các hướng tiếp cận PTTK HT</vt:lpstr>
      <vt:lpstr>Các hướng tiếp cận PTTK HT</vt:lpstr>
      <vt:lpstr>Các hướng tiếp cận PTTK HT</vt:lpstr>
      <vt:lpstr>Các hướng tiếp cận PTTK HT</vt:lpstr>
      <vt:lpstr>Các hướng tiếp cận PTTK HT</vt:lpstr>
      <vt:lpstr>Các hướng tiếp cận PTTK HT</vt:lpstr>
      <vt:lpstr>Các hướng tiếp cận PTTK HT</vt:lpstr>
      <vt:lpstr>Các mô hình phát triển hệ thống</vt:lpstr>
      <vt:lpstr>Mô hình thác nước</vt:lpstr>
      <vt:lpstr>Mô hình thác nước</vt:lpstr>
      <vt:lpstr>Mô hình thác nước theo vòng lặp</vt:lpstr>
      <vt:lpstr>Mô hình thác nước</vt:lpstr>
      <vt:lpstr>Mô hình tăng trưởng (D. R. Grahma, 1989 )</vt:lpstr>
      <vt:lpstr>Mô hình tăng trưởng (D. R. Grahma, 1989 )</vt:lpstr>
      <vt:lpstr>Mô hình xoắn ốc (Boehm, 1988 )</vt:lpstr>
      <vt:lpstr>Mô hình xoắn ốc (Boehm, 1988 )</vt:lpstr>
      <vt:lpstr>Mô hình xoắn ốc (Boehm, 1988 )</vt:lpstr>
      <vt:lpstr>Mô hình xoắn ốc (Boehm, 1988 )</vt:lpstr>
      <vt:lpstr>Mô hình phát triển nhanh (RAD – Rapid  Development Application - James Martin, 1991)</vt:lpstr>
      <vt:lpstr>Mô hình phát triển nhanh (RAD – Rapid  Development Application - James Martin, 1991)</vt:lpstr>
      <vt:lpstr>Mô hình phát triển nhanh (RAD – Rapid  Development Application - James Martin, 1991)</vt:lpstr>
      <vt:lpstr>Mô hình phát triển nhanh (RAD – Rapid  Development Application - James Martin, 1991)</vt:lpstr>
      <vt:lpstr>Mô hình lắp ráp thành phần (component)</vt:lpstr>
      <vt:lpstr>Mô hình đồng nhất của Rational (RUP – Rational  Unified Process)</vt:lpstr>
      <vt:lpstr>Mô hình đồng nhất của Rational (RUP – Rational Unified Process)</vt:lpstr>
      <vt:lpstr>Mô hình đồng nhất của Rational (RUP – Rational  Unified Process)</vt:lpstr>
      <vt:lpstr>Bài tập về nhà</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Hồ Thị Thanh Tuyến</dc:creator>
  <cp:lastModifiedBy>Hồ Thị Thanh Tuyến</cp:lastModifiedBy>
  <cp:revision>4</cp:revision>
  <dcterms:created xsi:type="dcterms:W3CDTF">2022-02-07T00:11:01Z</dcterms:created>
  <dcterms:modified xsi:type="dcterms:W3CDTF">2022-02-21T01:19:45Z</dcterms:modified>
</cp:coreProperties>
</file>