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558" r:id="rId2"/>
    <p:sldId id="559" r:id="rId3"/>
    <p:sldId id="564" r:id="rId4"/>
    <p:sldId id="565" r:id="rId5"/>
    <p:sldId id="482" r:id="rId6"/>
    <p:sldId id="483" r:id="rId7"/>
    <p:sldId id="566" r:id="rId8"/>
    <p:sldId id="500" r:id="rId9"/>
    <p:sldId id="567" r:id="rId10"/>
    <p:sldId id="514" r:id="rId11"/>
    <p:sldId id="515" r:id="rId12"/>
    <p:sldId id="568" r:id="rId13"/>
    <p:sldId id="569" r:id="rId14"/>
    <p:sldId id="570" r:id="rId15"/>
    <p:sldId id="571" r:id="rId16"/>
    <p:sldId id="572" r:id="rId17"/>
    <p:sldId id="573" r:id="rId18"/>
    <p:sldId id="574" r:id="rId19"/>
    <p:sldId id="575" r:id="rId20"/>
    <p:sldId id="576" r:id="rId21"/>
    <p:sldId id="577" r:id="rId22"/>
    <p:sldId id="542" r:id="rId23"/>
    <p:sldId id="578" r:id="rId24"/>
    <p:sldId id="579" r:id="rId25"/>
    <p:sldId id="580" r:id="rId26"/>
    <p:sldId id="581" r:id="rId27"/>
    <p:sldId id="582" r:id="rId28"/>
    <p:sldId id="583" r:id="rId29"/>
    <p:sldId id="584" r:id="rId30"/>
    <p:sldId id="585" r:id="rId31"/>
    <p:sldId id="586" r:id="rId32"/>
    <p:sldId id="587" r:id="rId33"/>
    <p:sldId id="588" r:id="rId34"/>
    <p:sldId id="589" r:id="rId35"/>
    <p:sldId id="590" r:id="rId36"/>
    <p:sldId id="591" r:id="rId37"/>
    <p:sldId id="534" r:id="rId38"/>
    <p:sldId id="592" r:id="rId39"/>
    <p:sldId id="593" r:id="rId40"/>
    <p:sldId id="594" r:id="rId41"/>
    <p:sldId id="560" r:id="rId42"/>
    <p:sldId id="595" r:id="rId43"/>
    <p:sldId id="561" r:id="rId44"/>
    <p:sldId id="596" r:id="rId45"/>
    <p:sldId id="562" r:id="rId46"/>
    <p:sldId id="563" r:id="rId47"/>
    <p:sldId id="59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00D09-5F33-4949-88E7-6FD8C5E895B4}"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76F55-691A-42BD-882C-ED04A0DFB2E8}" type="slidenum">
              <a:rPr lang="en-US" smtClean="0"/>
              <a:t>‹#›</a:t>
            </a:fld>
            <a:endParaRPr lang="en-US"/>
          </a:p>
        </p:txBody>
      </p:sp>
    </p:spTree>
    <p:extLst>
      <p:ext uri="{BB962C8B-B14F-4D97-AF65-F5344CB8AC3E}">
        <p14:creationId xmlns:p14="http://schemas.microsoft.com/office/powerpoint/2010/main" val="74661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2283-5525-4F58-A5EA-D8D88BFF4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FF1455-1B1A-405B-8BC8-FB40E72683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9264B-D1F5-4C84-9A25-4746E28816A4}"/>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8797A2E2-2371-4C9B-A4C5-B3A6641CB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752E3-C742-47C6-B0C3-196945261983}"/>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169464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C766-8875-44C6-9FD1-A6BF41D1A2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EAE0A-DAA6-48A8-A706-3A0AE821F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67AD7-6BED-41F2-93CE-E52EE994C9F4}"/>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710C6B54-ABAE-4541-AC0C-6108FA530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8350A-88A3-4B9F-B501-8660B617AEC0}"/>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227859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74AF4-F260-4057-8517-124CFCB66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30D41C-EAFE-45E5-8D59-2521063840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C12B7-FF6D-417B-8ED8-96314BC6964F}"/>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78B4E6CF-DD74-4287-A8B9-03A96552A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4CD7B-E400-4A24-B52C-00DFC867AF74}"/>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428306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A061-FB43-4C5B-A303-F8CDCAB00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12AE6-D5EE-4312-A7A5-3F4E82084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F0080-D528-45C8-A1ED-520096C897C9}"/>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17D3B90C-6A0B-4FFA-9A74-D105AC8AE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74115-09DD-4DF4-9AF0-F830CB2AE3E9}"/>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54702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90D7-E6B0-4CBD-96C6-EE207D4C5C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47C84D-34B9-4AEC-A523-D1CCAB19C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0BC85-D868-4831-AB8D-D14C6E1F3518}"/>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53E97E04-CA2B-4019-A476-793E37048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8DEAF-D96C-474B-BE70-EE71550DE7E7}"/>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392526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06DD-1865-4B90-AA33-ED2138B34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8F012-9A88-40AB-905A-D933F7440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97902-7435-4ECB-B4F8-1B390A648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45421D-64F6-4A7E-B7FF-AC3506F4C161}"/>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6" name="Footer Placeholder 5">
            <a:extLst>
              <a:ext uri="{FF2B5EF4-FFF2-40B4-BE49-F238E27FC236}">
                <a16:creationId xmlns:a16="http://schemas.microsoft.com/office/drawing/2014/main" id="{BDD7C2EC-EF6E-4884-9B08-57472CE43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4FB68-924F-48A9-BCC8-269A7E62BD81}"/>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253410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011B-3DFB-4EF0-9A63-8FFB4509D9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EB0516-08EF-4085-8B32-9E4902E7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D02EC0-9543-4109-A26D-8394CE223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ECB6FC-44B1-4A26-B335-5C408E79F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497D71-A4F1-480A-975D-408F5226BB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B8C09A-D41D-46F6-A955-CA61D87B5878}"/>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8" name="Footer Placeholder 7">
            <a:extLst>
              <a:ext uri="{FF2B5EF4-FFF2-40B4-BE49-F238E27FC236}">
                <a16:creationId xmlns:a16="http://schemas.microsoft.com/office/drawing/2014/main" id="{13AE19F5-6010-429F-A78F-DBFCD449FD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317FC-7868-4D82-96BA-81B98D35D46A}"/>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343209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4B38-A016-4E4C-AFBA-2C7CA807A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C00C6-4315-4876-B967-6CC8CDBB405E}"/>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4" name="Footer Placeholder 3">
            <a:extLst>
              <a:ext uri="{FF2B5EF4-FFF2-40B4-BE49-F238E27FC236}">
                <a16:creationId xmlns:a16="http://schemas.microsoft.com/office/drawing/2014/main" id="{CF576F00-E3B9-46EE-91C9-1D78DCA581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137347-57EA-4BD7-9F08-93648239E14B}"/>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80027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C1916-9B44-45D5-8620-566FA70CB66B}"/>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3" name="Footer Placeholder 2">
            <a:extLst>
              <a:ext uri="{FF2B5EF4-FFF2-40B4-BE49-F238E27FC236}">
                <a16:creationId xmlns:a16="http://schemas.microsoft.com/office/drawing/2014/main" id="{6E077DF0-FBD6-483C-B38F-4E16198385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79D37-95CF-4431-AAE3-8052E45E612C}"/>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261728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560-98FE-45D9-BEC1-C3D5D69FF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EFDFB0-8248-48F3-BE9E-4EE5DD0FB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3C8AA-F294-4FD2-A249-E620F3146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A05D6-972D-44A4-BE8A-1B154D74A7E0}"/>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6" name="Footer Placeholder 5">
            <a:extLst>
              <a:ext uri="{FF2B5EF4-FFF2-40B4-BE49-F238E27FC236}">
                <a16:creationId xmlns:a16="http://schemas.microsoft.com/office/drawing/2014/main" id="{0FA5A1C8-6FBE-4526-9724-AB5D23391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DE24-6345-4A4F-882B-8AD76F39F701}"/>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402159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4385-3729-4B3B-A20A-BF5972FEB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B74306-709C-4690-8008-7D25ED1C2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1D10C8-C255-4028-92CA-94C6907B5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6F709-C4B1-491C-BD17-7FED4440B0FF}"/>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6" name="Footer Placeholder 5">
            <a:extLst>
              <a:ext uri="{FF2B5EF4-FFF2-40B4-BE49-F238E27FC236}">
                <a16:creationId xmlns:a16="http://schemas.microsoft.com/office/drawing/2014/main" id="{E13C0258-2626-419B-9B50-C38F07621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321E3-ABFB-41E3-99BD-503A1783F303}"/>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351069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92A09-EC3E-40A8-B13C-1C58E25C0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7347AD-D96D-4177-8F25-9909330DA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3285F-191A-4350-9BDE-10EE2BA23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F606DFB8-A903-4DF8-938B-F82D5FC08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4F9913-1CAD-405B-9654-F2F68EC42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6F0D4-0149-48A0-A9C7-2FDEAE4A5F2F}" type="slidenum">
              <a:rPr lang="en-US" smtClean="0"/>
              <a:t>‹#›</a:t>
            </a:fld>
            <a:endParaRPr lang="en-US"/>
          </a:p>
        </p:txBody>
      </p:sp>
    </p:spTree>
    <p:extLst>
      <p:ext uri="{BB962C8B-B14F-4D97-AF65-F5344CB8AC3E}">
        <p14:creationId xmlns:p14="http://schemas.microsoft.com/office/powerpoint/2010/main" val="309060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828" y="1839445"/>
            <a:ext cx="7948246" cy="707886"/>
          </a:xfrm>
        </p:spPr>
        <p:txBody>
          <a:bodyPr/>
          <a:lstStyle/>
          <a:p>
            <a:pPr algn="ctr"/>
            <a:r>
              <a:rPr lang="en-US" sz="3600" dirty="0">
                <a:latin typeface="Times New Roman" panose="02020603050405020304" pitchFamily="18" charset="0"/>
                <a:cs typeface="Times New Roman" panose="02020603050405020304" pitchFamily="18" charset="0"/>
              </a:rPr>
              <a:t>PHÂN TÍCH THIẾT KẾ HỆ THỐNG</a:t>
            </a:r>
          </a:p>
        </p:txBody>
      </p:sp>
      <p:sp>
        <p:nvSpPr>
          <p:cNvPr id="3" name="TextBox 2">
            <a:extLst>
              <a:ext uri="{FF2B5EF4-FFF2-40B4-BE49-F238E27FC236}">
                <a16:creationId xmlns:a16="http://schemas.microsoft.com/office/drawing/2014/main" id="{83111D47-B77E-4990-B3C1-3C42144F02BE}"/>
              </a:ext>
            </a:extLst>
          </p:cNvPr>
          <p:cNvSpPr txBox="1"/>
          <p:nvPr/>
        </p:nvSpPr>
        <p:spPr>
          <a:xfrm>
            <a:off x="1861627" y="6058038"/>
            <a:ext cx="4825219"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Giảng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Thanh </a:t>
            </a:r>
            <a:r>
              <a:rPr lang="en-US" sz="2400" dirty="0" err="1">
                <a:latin typeface="Times New Roman" panose="02020603050405020304" pitchFamily="18" charset="0"/>
                <a:cs typeface="Times New Roman" panose="02020603050405020304" pitchFamily="18" charset="0"/>
              </a:rPr>
              <a:t>Tuyến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B6DEF0-3220-48D5-B6D6-050249F30F76}"/>
              </a:ext>
            </a:extLst>
          </p:cNvPr>
          <p:cNvSpPr txBox="1"/>
          <p:nvPr/>
        </p:nvSpPr>
        <p:spPr>
          <a:xfrm>
            <a:off x="1903829" y="2916591"/>
            <a:ext cx="8271803"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2. MÔ HÌNH VÀ CÁC PHƯƠNG PHÁP MÔ HÌNH HOÁ</a:t>
            </a:r>
          </a:p>
        </p:txBody>
      </p:sp>
    </p:spTree>
    <p:extLst>
      <p:ext uri="{BB962C8B-B14F-4D97-AF65-F5344CB8AC3E}">
        <p14:creationId xmlns:p14="http://schemas.microsoft.com/office/powerpoint/2010/main" val="181334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MÔ HÌNH TỔ CHỨC</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598201" y="2616793"/>
            <a:ext cx="5678773" cy="2660057"/>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luân</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chuyển</a:t>
            </a:r>
            <a:r>
              <a:rPr lang="en-US" b="1" i="1" dirty="0">
                <a:solidFill>
                  <a:srgbClr val="000000"/>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Diễn tả quá</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trình luân</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chuyển</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thông tin</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qua các</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không gian</a:t>
            </a:r>
            <a:r>
              <a:rPr lang="en-US"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err="1">
                <a:solidFill>
                  <a:srgbClr val="C00000"/>
                </a:solidFill>
                <a:latin typeface="Times New Roman" panose="02020603050405020304" pitchFamily="18" charset="0"/>
                <a:cs typeface="Times New Roman" panose="02020603050405020304" pitchFamily="18" charset="0"/>
              </a:rPr>
              <a:t>Mô</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hình</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này</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không</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thích</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hợp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xử</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lý</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các</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giao</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tác</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BBA030-B574-4E1F-9A47-6FEE189E1AC4}"/>
              </a:ext>
            </a:extLst>
          </p:cNvPr>
          <p:cNvPicPr>
            <a:picLocks noChangeAspect="1"/>
          </p:cNvPicPr>
          <p:nvPr/>
        </p:nvPicPr>
        <p:blipFill>
          <a:blip r:embed="rId2"/>
          <a:stretch>
            <a:fillRect/>
          </a:stretch>
        </p:blipFill>
        <p:spPr>
          <a:xfrm>
            <a:off x="6653082" y="1511893"/>
            <a:ext cx="5193439" cy="5220536"/>
          </a:xfrm>
          <a:prstGeom prst="rect">
            <a:avLst/>
          </a:prstGeom>
        </p:spPr>
      </p:pic>
    </p:spTree>
    <p:extLst>
      <p:ext uri="{BB962C8B-B14F-4D97-AF65-F5344CB8AC3E}">
        <p14:creationId xmlns:p14="http://schemas.microsoft.com/office/powerpoint/2010/main" val="46341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889"/>
            <a:ext cx="10515600" cy="1325563"/>
          </a:xfrm>
        </p:spPr>
        <p:txBody>
          <a:bodyPr>
            <a:normAutofit/>
          </a:bodyPr>
          <a:lstStyle/>
          <a:p>
            <a:r>
              <a:rPr lang="en-US" dirty="0">
                <a:latin typeface="Times New Roman" panose="02020603050405020304" pitchFamily="18" charset="0"/>
                <a:cs typeface="Times New Roman" panose="02020603050405020304" pitchFamily="18" charset="0"/>
              </a:rPr>
              <a:t>MÔ HÌNH DÒNG DỮ LIỆU</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981075" y="5777537"/>
            <a:ext cx="11810999" cy="940415"/>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tương</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tác</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thông</a:t>
            </a:r>
            <a:r>
              <a:rPr lang="en-US" b="1" i="1" dirty="0">
                <a:solidFill>
                  <a:srgbClr val="000000"/>
                </a:solidFill>
                <a:latin typeface="Times New Roman" panose="02020603050405020304" pitchFamily="18" charset="0"/>
                <a:cs typeface="Times New Roman" panose="02020603050405020304" pitchFamily="18" charset="0"/>
              </a:rPr>
              <a:t> tin:  </a:t>
            </a:r>
            <a:r>
              <a:rPr lang="en-US" dirty="0" err="1">
                <a:solidFill>
                  <a:schemeClr val="tx1"/>
                </a:solidFill>
                <a:latin typeface="Times New Roman" panose="02020603050405020304" pitchFamily="18" charset="0"/>
                <a:cs typeface="Times New Roman" panose="02020603050405020304" pitchFamily="18" charset="0"/>
              </a:rPr>
              <a:t>diễn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tiếp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không</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mô</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tả</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xử</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lý</a:t>
            </a:r>
            <a:r>
              <a:rPr lang="en-US" i="1" dirty="0">
                <a:solidFill>
                  <a:srgbClr val="C00000"/>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98EFDD6E-9F5D-4231-9DB5-19A020E7FB06}"/>
              </a:ext>
            </a:extLst>
          </p:cNvPr>
          <p:cNvPicPr>
            <a:picLocks noChangeAspect="1"/>
          </p:cNvPicPr>
          <p:nvPr/>
        </p:nvPicPr>
        <p:blipFill>
          <a:blip r:embed="rId2"/>
          <a:stretch>
            <a:fillRect/>
          </a:stretch>
        </p:blipFill>
        <p:spPr>
          <a:xfrm>
            <a:off x="1702192" y="1239432"/>
            <a:ext cx="6485206" cy="4251217"/>
          </a:xfrm>
          <a:prstGeom prst="rect">
            <a:avLst/>
          </a:prstGeom>
        </p:spPr>
      </p:pic>
      <p:cxnSp>
        <p:nvCxnSpPr>
          <p:cNvPr id="8" name="Straight Arrow Connector 7">
            <a:extLst>
              <a:ext uri="{FF2B5EF4-FFF2-40B4-BE49-F238E27FC236}">
                <a16:creationId xmlns:a16="http://schemas.microsoft.com/office/drawing/2014/main" id="{36E5D834-1CA9-4ED0-9B5B-4373DC80BE52}"/>
              </a:ext>
            </a:extLst>
          </p:cNvPr>
          <p:cNvCxnSpPr/>
          <p:nvPr/>
        </p:nvCxnSpPr>
        <p:spPr>
          <a:xfrm flipV="1">
            <a:off x="7680961" y="2202019"/>
            <a:ext cx="1012874" cy="633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3C1FEF2-0D5E-4BF8-A886-48A93A2E0AC7}"/>
              </a:ext>
            </a:extLst>
          </p:cNvPr>
          <p:cNvSpPr txBox="1"/>
          <p:nvPr/>
        </p:nvSpPr>
        <p:spPr>
          <a:xfrm>
            <a:off x="8693835" y="1966252"/>
            <a:ext cx="1322363"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Tác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FB1BF53-4121-4EEF-85A9-BBA7A5B6A696}"/>
              </a:ext>
            </a:extLst>
          </p:cNvPr>
          <p:cNvSpPr txBox="1"/>
          <p:nvPr/>
        </p:nvSpPr>
        <p:spPr>
          <a:xfrm>
            <a:off x="8330419" y="4864885"/>
            <a:ext cx="1648265"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Dòng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endParaRPr lang="en-US" b="1"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B5E02129-593F-4B2D-B355-A5FABAE75D9B}"/>
              </a:ext>
            </a:extLst>
          </p:cNvPr>
          <p:cNvCxnSpPr>
            <a:cxnSpLocks/>
            <a:endCxn id="11" idx="1"/>
          </p:cNvCxnSpPr>
          <p:nvPr/>
        </p:nvCxnSpPr>
        <p:spPr>
          <a:xfrm>
            <a:off x="5429250" y="3863272"/>
            <a:ext cx="2901169" cy="118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34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6" y="0"/>
            <a:ext cx="10515600" cy="1325563"/>
          </a:xfrm>
        </p:spPr>
        <p:txBody>
          <a:bodyPr>
            <a:normAutofit/>
          </a:bodyPr>
          <a:lstStyle/>
          <a:p>
            <a:r>
              <a:rPr lang="en-US" dirty="0">
                <a:latin typeface="Times New Roman" panose="02020603050405020304" pitchFamily="18" charset="0"/>
                <a:cs typeface="Times New Roman" panose="02020603050405020304" pitchFamily="18" charset="0"/>
              </a:rPr>
              <a:t>MÔ HÌNH DÒNG DỮ LIỆU</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476251" y="1041178"/>
            <a:ext cx="11649074" cy="1067465"/>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dòng</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dữ</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liệu</a:t>
            </a:r>
            <a:r>
              <a:rPr lang="en-US" b="1" i="1" dirty="0">
                <a:solidFill>
                  <a:srgbClr val="000000"/>
                </a:solidFill>
                <a:latin typeface="Times New Roman" panose="02020603050405020304" pitchFamily="18" charset="0"/>
                <a:cs typeface="Times New Roman" panose="02020603050405020304" pitchFamily="18" charset="0"/>
              </a:rPr>
              <a:t> (DFD):  </a:t>
            </a:r>
            <a:r>
              <a:rPr lang="en-US" dirty="0" err="1">
                <a:solidFill>
                  <a:schemeClr val="tx1"/>
                </a:solidFill>
                <a:latin typeface="Times New Roman" panose="02020603050405020304" pitchFamily="18" charset="0"/>
                <a:cs typeface="Times New Roman" panose="02020603050405020304" pitchFamily="18" charset="0"/>
              </a:rPr>
              <a:t>diễn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dòng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en-US" i="1" dirty="0" err="1">
                <a:solidFill>
                  <a:srgbClr val="C00000"/>
                </a:solidFill>
                <a:latin typeface="Times New Roman" panose="02020603050405020304" pitchFamily="18" charset="0"/>
                <a:cs typeface="Times New Roman" panose="02020603050405020304" pitchFamily="18" charset="0"/>
              </a:rPr>
              <a:t>không</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mô</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tả</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tính</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đồng</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bộ</a:t>
            </a:r>
            <a:r>
              <a:rPr lang="en-US" i="1" dirty="0">
                <a:solidFill>
                  <a:srgbClr val="C00000"/>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898B4CD7-92C4-4AD0-87E0-7A9F09B46F4C}"/>
              </a:ext>
            </a:extLst>
          </p:cNvPr>
          <p:cNvPicPr>
            <a:picLocks noChangeAspect="1"/>
          </p:cNvPicPr>
          <p:nvPr/>
        </p:nvPicPr>
        <p:blipFill>
          <a:blip r:embed="rId2"/>
          <a:stretch>
            <a:fillRect/>
          </a:stretch>
        </p:blipFill>
        <p:spPr>
          <a:xfrm>
            <a:off x="3067050" y="1824257"/>
            <a:ext cx="9144000" cy="5043268"/>
          </a:xfrm>
          <a:prstGeom prst="rect">
            <a:avLst/>
          </a:prstGeom>
        </p:spPr>
      </p:pic>
    </p:spTree>
    <p:extLst>
      <p:ext uri="{BB962C8B-B14F-4D97-AF65-F5344CB8AC3E}">
        <p14:creationId xmlns:p14="http://schemas.microsoft.com/office/powerpoint/2010/main" val="182269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MÔ HÌNH ĐỘNG</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374202" y="1497985"/>
            <a:ext cx="11817798" cy="1447293"/>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mạng</a:t>
            </a:r>
            <a:r>
              <a:rPr lang="en-US" b="1" i="1" dirty="0">
                <a:solidFill>
                  <a:srgbClr val="000000"/>
                </a:solidFill>
                <a:latin typeface="Times New Roman" panose="02020603050405020304" pitchFamily="18" charset="0"/>
                <a:cs typeface="Times New Roman" panose="02020603050405020304" pitchFamily="18" charset="0"/>
              </a:rPr>
              <a:t> Petri-net: </a:t>
            </a:r>
            <a:r>
              <a:rPr lang="en-US" dirty="0" err="1">
                <a:solidFill>
                  <a:schemeClr val="tx1"/>
                </a:solidFill>
                <a:latin typeface="Times New Roman" panose="02020603050405020304" pitchFamily="18" charset="0"/>
                <a:cs typeface="Times New Roman" panose="02020603050405020304" pitchFamily="18" charset="0"/>
              </a:rPr>
              <a:t>Diễn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đồng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bộ</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cố</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rgbClr val="C00000"/>
                </a:solidFill>
                <a:latin typeface="Times New Roman" panose="02020603050405020304" pitchFamily="18" charset="0"/>
                <a:cs typeface="Times New Roman" panose="02020603050405020304" pitchFamily="18" charset="0"/>
              </a:rPr>
              <a:t>(</a:t>
            </a:r>
            <a:r>
              <a:rPr lang="en-US" i="1" dirty="0" err="1">
                <a:solidFill>
                  <a:srgbClr val="C00000"/>
                </a:solidFill>
                <a:latin typeface="Times New Roman" panose="02020603050405020304" pitchFamily="18" charset="0"/>
                <a:cs typeface="Times New Roman" panose="02020603050405020304" pitchFamily="18" charset="0"/>
              </a:rPr>
              <a:t>diễn</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tả</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rõ</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khái</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niệm</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động</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nhưng</a:t>
            </a:r>
            <a:r>
              <a:rPr lang="en-US" i="1" dirty="0">
                <a:solidFill>
                  <a:srgbClr val="C00000"/>
                </a:solidFill>
                <a:latin typeface="Times New Roman" panose="02020603050405020304" pitchFamily="18" charset="0"/>
                <a:cs typeface="Times New Roman" panose="02020603050405020304" pitchFamily="18" charset="0"/>
              </a:rPr>
              <a:t> k</a:t>
            </a:r>
            <a:r>
              <a:rPr lang="vi-VN" i="1" dirty="0">
                <a:solidFill>
                  <a:srgbClr val="C00000"/>
                </a:solidFill>
                <a:latin typeface="Times New Roman" panose="02020603050405020304" pitchFamily="18" charset="0"/>
                <a:cs typeface="Times New Roman" panose="02020603050405020304" pitchFamily="18" charset="0"/>
              </a:rPr>
              <a:t>hông mô tả được các đối tượng</a:t>
            </a:r>
            <a:r>
              <a:rPr lang="en-US" i="1" dirty="0">
                <a:solidFill>
                  <a:srgbClr val="C00000"/>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EB4B2DB-238D-4856-977A-3A926B250E80}"/>
              </a:ext>
            </a:extLst>
          </p:cNvPr>
          <p:cNvPicPr>
            <a:picLocks noChangeAspect="1"/>
          </p:cNvPicPr>
          <p:nvPr/>
        </p:nvPicPr>
        <p:blipFill>
          <a:blip r:embed="rId2"/>
          <a:stretch>
            <a:fillRect/>
          </a:stretch>
        </p:blipFill>
        <p:spPr>
          <a:xfrm>
            <a:off x="2137520" y="3277299"/>
            <a:ext cx="7631210" cy="3580701"/>
          </a:xfrm>
          <a:prstGeom prst="rect">
            <a:avLst/>
          </a:prstGeom>
        </p:spPr>
      </p:pic>
    </p:spTree>
    <p:extLst>
      <p:ext uri="{BB962C8B-B14F-4D97-AF65-F5344CB8AC3E}">
        <p14:creationId xmlns:p14="http://schemas.microsoft.com/office/powerpoint/2010/main" val="252875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25050"/>
            <a:ext cx="10515600" cy="1325563"/>
          </a:xfrm>
        </p:spPr>
        <p:txBody>
          <a:bodyPr>
            <a:normAutofit/>
          </a:bodyPr>
          <a:lstStyle/>
          <a:p>
            <a:r>
              <a:rPr lang="en-US" dirty="0">
                <a:latin typeface="Times New Roman" panose="02020603050405020304" pitchFamily="18" charset="0"/>
                <a:cs typeface="Times New Roman" panose="02020603050405020304" pitchFamily="18" charset="0"/>
              </a:rPr>
              <a:t>MÔ HÌNH ĐỘNG</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155127" y="1374160"/>
            <a:ext cx="11893998" cy="1447293"/>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trạng</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thái</a:t>
            </a:r>
            <a:r>
              <a:rPr lang="en-US" b="1" i="1" dirty="0">
                <a:solidFill>
                  <a:srgbClr val="000000"/>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đồng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bộ</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cố</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rgbClr val="C00000"/>
                </a:solidFill>
                <a:latin typeface="Times New Roman" panose="02020603050405020304" pitchFamily="18" charset="0"/>
                <a:cs typeface="Times New Roman" panose="02020603050405020304" pitchFamily="18" charset="0"/>
              </a:rPr>
              <a:t>(</a:t>
            </a:r>
            <a:r>
              <a:rPr lang="en-US" i="1" dirty="0" err="1">
                <a:solidFill>
                  <a:srgbClr val="C00000"/>
                </a:solidFill>
                <a:latin typeface="Times New Roman" panose="02020603050405020304" pitchFamily="18" charset="0"/>
                <a:cs typeface="Times New Roman" panose="02020603050405020304" pitchFamily="18" charset="0"/>
              </a:rPr>
              <a:t>diễn</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tả</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rõ</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khái</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niệm</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động</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nhưng</a:t>
            </a:r>
            <a:r>
              <a:rPr lang="en-US" i="1" dirty="0">
                <a:solidFill>
                  <a:srgbClr val="C00000"/>
                </a:solidFill>
                <a:latin typeface="Times New Roman" panose="02020603050405020304" pitchFamily="18" charset="0"/>
                <a:cs typeface="Times New Roman" panose="02020603050405020304" pitchFamily="18" charset="0"/>
              </a:rPr>
              <a:t> k</a:t>
            </a:r>
            <a:r>
              <a:rPr lang="vi-VN" i="1" dirty="0">
                <a:solidFill>
                  <a:srgbClr val="C00000"/>
                </a:solidFill>
                <a:latin typeface="Times New Roman" panose="02020603050405020304" pitchFamily="18" charset="0"/>
                <a:cs typeface="Times New Roman" panose="02020603050405020304" pitchFamily="18" charset="0"/>
              </a:rPr>
              <a:t>hông mô tả được các đối tượng</a:t>
            </a:r>
            <a:r>
              <a:rPr lang="en-US" i="1" dirty="0">
                <a:solidFill>
                  <a:srgbClr val="C00000"/>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D650181-47A7-44DB-8B5A-F7C01B8FE6A9}"/>
              </a:ext>
            </a:extLst>
          </p:cNvPr>
          <p:cNvPicPr>
            <a:picLocks noChangeAspect="1"/>
          </p:cNvPicPr>
          <p:nvPr/>
        </p:nvPicPr>
        <p:blipFill>
          <a:blip r:embed="rId2"/>
          <a:stretch>
            <a:fillRect/>
          </a:stretch>
        </p:blipFill>
        <p:spPr>
          <a:xfrm>
            <a:off x="3029529" y="2995100"/>
            <a:ext cx="7121395" cy="3691089"/>
          </a:xfrm>
          <a:prstGeom prst="rect">
            <a:avLst/>
          </a:prstGeom>
        </p:spPr>
      </p:pic>
    </p:spTree>
    <p:extLst>
      <p:ext uri="{BB962C8B-B14F-4D97-AF65-F5344CB8AC3E}">
        <p14:creationId xmlns:p14="http://schemas.microsoft.com/office/powerpoint/2010/main" val="217498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MÔ HÌNH ĐỘNG</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612327" y="1497985"/>
            <a:ext cx="6746688" cy="652084"/>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Merise</a:t>
            </a:r>
            <a:r>
              <a:rPr lang="en-US" b="1" i="1" dirty="0">
                <a:solidFill>
                  <a:srgbClr val="000000"/>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niệm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endParaRPr lang="en-US" i="1" dirty="0">
              <a:solidFill>
                <a:srgbClr val="C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295EAE-2C63-4639-83CB-7D70A430059D}"/>
              </a:ext>
            </a:extLst>
          </p:cNvPr>
          <p:cNvPicPr>
            <a:picLocks noChangeAspect="1"/>
          </p:cNvPicPr>
          <p:nvPr/>
        </p:nvPicPr>
        <p:blipFill>
          <a:blip r:embed="rId2"/>
          <a:stretch>
            <a:fillRect/>
          </a:stretch>
        </p:blipFill>
        <p:spPr>
          <a:xfrm>
            <a:off x="2060283" y="2270403"/>
            <a:ext cx="7503843" cy="4378217"/>
          </a:xfrm>
          <a:prstGeom prst="rect">
            <a:avLst/>
          </a:prstGeom>
        </p:spPr>
      </p:pic>
    </p:spTree>
    <p:extLst>
      <p:ext uri="{BB962C8B-B14F-4D97-AF65-F5344CB8AC3E}">
        <p14:creationId xmlns:p14="http://schemas.microsoft.com/office/powerpoint/2010/main" val="44376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MÔ HÌNH DỮ LIỆU</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607612" y="1450360"/>
            <a:ext cx="10850963" cy="1345840"/>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quan</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hệ</a:t>
            </a:r>
            <a:r>
              <a:rPr lang="en-US" b="1" i="1" dirty="0">
                <a:solidFill>
                  <a:srgbClr val="000000"/>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niệm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i="1" dirty="0" err="1">
                <a:solidFill>
                  <a:srgbClr val="C00000"/>
                </a:solidFill>
                <a:latin typeface="Times New Roman" panose="02020603050405020304" pitchFamily="18" charset="0"/>
                <a:cs typeface="Times New Roman" panose="02020603050405020304" pitchFamily="18" charset="0"/>
              </a:rPr>
              <a:t>Cấu</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trúc</a:t>
            </a:r>
            <a:r>
              <a:rPr lang="en-US" i="1" dirty="0">
                <a:solidFill>
                  <a:srgbClr val="C00000"/>
                </a:solidFill>
                <a:latin typeface="Times New Roman" panose="02020603050405020304" pitchFamily="18" charset="0"/>
                <a:cs typeface="Times New Roman" panose="02020603050405020304" pitchFamily="18" charset="0"/>
              </a:rPr>
              <a:t>: Quan </a:t>
            </a:r>
            <a:r>
              <a:rPr lang="en-US" i="1" dirty="0" err="1">
                <a:solidFill>
                  <a:srgbClr val="C00000"/>
                </a:solidFill>
                <a:latin typeface="Times New Roman" panose="02020603050405020304" pitchFamily="18" charset="0"/>
                <a:cs typeface="Times New Roman" panose="02020603050405020304" pitchFamily="18" charset="0"/>
              </a:rPr>
              <a:t>hệ</a:t>
            </a:r>
            <a:r>
              <a:rPr lang="en-US" i="1" dirty="0">
                <a:solidFill>
                  <a:srgbClr val="C00000"/>
                </a:solidFill>
                <a:latin typeface="Times New Roman" panose="02020603050405020304" pitchFamily="18" charset="0"/>
                <a:cs typeface="Times New Roman" panose="02020603050405020304" pitchFamily="18" charset="0"/>
              </a:rPr>
              <a:t> (</a:t>
            </a:r>
            <a:r>
              <a:rPr lang="en-US" i="1" u="sng" dirty="0" err="1">
                <a:solidFill>
                  <a:srgbClr val="C00000"/>
                </a:solidFill>
                <a:latin typeface="Times New Roman" panose="02020603050405020304" pitchFamily="18" charset="0"/>
                <a:cs typeface="Times New Roman" panose="02020603050405020304" pitchFamily="18" charset="0"/>
              </a:rPr>
              <a:t>Thuộc</a:t>
            </a:r>
            <a:r>
              <a:rPr lang="en-US" i="1" u="sng" dirty="0">
                <a:solidFill>
                  <a:srgbClr val="C00000"/>
                </a:solidFill>
                <a:latin typeface="Times New Roman" panose="02020603050405020304" pitchFamily="18" charset="0"/>
                <a:cs typeface="Times New Roman" panose="02020603050405020304" pitchFamily="18" charset="0"/>
              </a:rPr>
              <a:t> </a:t>
            </a:r>
            <a:r>
              <a:rPr lang="en-US" i="1" u="sng" dirty="0" err="1">
                <a:solidFill>
                  <a:srgbClr val="C00000"/>
                </a:solidFill>
                <a:latin typeface="Times New Roman" panose="02020603050405020304" pitchFamily="18" charset="0"/>
                <a:cs typeface="Times New Roman" panose="02020603050405020304" pitchFamily="18" charset="0"/>
              </a:rPr>
              <a:t>tính</a:t>
            </a:r>
            <a:r>
              <a:rPr lang="en-US" i="1" u="sng" dirty="0">
                <a:solidFill>
                  <a:srgbClr val="C00000"/>
                </a:solidFill>
                <a:latin typeface="Times New Roman" panose="02020603050405020304" pitchFamily="18" charset="0"/>
                <a:cs typeface="Times New Roman" panose="02020603050405020304" pitchFamily="18" charset="0"/>
              </a:rPr>
              <a:t> </a:t>
            </a:r>
            <a:r>
              <a:rPr lang="en-US" i="1" u="sng" dirty="0" err="1">
                <a:solidFill>
                  <a:srgbClr val="C00000"/>
                </a:solidFill>
                <a:latin typeface="Times New Roman" panose="02020603050405020304" pitchFamily="18" charset="0"/>
                <a:cs typeface="Times New Roman" panose="02020603050405020304" pitchFamily="18" charset="0"/>
              </a:rPr>
              <a:t>khóa</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thuộc</a:t>
            </a:r>
            <a:r>
              <a:rPr lang="en-US" i="1" dirty="0">
                <a:solidFill>
                  <a:srgbClr val="C00000"/>
                </a:solidFill>
                <a:latin typeface="Times New Roman" panose="02020603050405020304" pitchFamily="18" charset="0"/>
                <a:cs typeface="Times New Roman" panose="02020603050405020304" pitchFamily="18" charset="0"/>
              </a:rPr>
              <a:t> </a:t>
            </a:r>
            <a:r>
              <a:rPr lang="en-US" i="1" dirty="0" err="1">
                <a:solidFill>
                  <a:srgbClr val="C00000"/>
                </a:solidFill>
                <a:latin typeface="Times New Roman" panose="02020603050405020304" pitchFamily="18" charset="0"/>
                <a:cs typeface="Times New Roman" panose="02020603050405020304" pitchFamily="18" charset="0"/>
              </a:rPr>
              <a:t>tính</a:t>
            </a:r>
            <a:r>
              <a:rPr lang="en-US" i="1" dirty="0">
                <a:solidFill>
                  <a:srgbClr val="C00000"/>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73ED2FD2-BD7F-445E-A4FB-9EC269B5C87C}"/>
              </a:ext>
            </a:extLst>
          </p:cNvPr>
          <p:cNvPicPr>
            <a:picLocks noChangeAspect="1"/>
          </p:cNvPicPr>
          <p:nvPr/>
        </p:nvPicPr>
        <p:blipFill>
          <a:blip r:embed="rId2"/>
          <a:stretch>
            <a:fillRect/>
          </a:stretch>
        </p:blipFill>
        <p:spPr>
          <a:xfrm>
            <a:off x="1826928" y="3139101"/>
            <a:ext cx="7145157" cy="3604307"/>
          </a:xfrm>
          <a:prstGeom prst="rect">
            <a:avLst/>
          </a:prstGeom>
        </p:spPr>
      </p:pic>
    </p:spTree>
    <p:extLst>
      <p:ext uri="{BB962C8B-B14F-4D97-AF65-F5344CB8AC3E}">
        <p14:creationId xmlns:p14="http://schemas.microsoft.com/office/powerpoint/2010/main" val="42883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MÔ HÌNH DỮ LIỆU</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838200" y="1406229"/>
            <a:ext cx="6746688" cy="652084"/>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mạng</a:t>
            </a:r>
            <a:r>
              <a:rPr lang="en-US" b="1" i="1" dirty="0">
                <a:solidFill>
                  <a:srgbClr val="000000"/>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niệm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endParaRPr lang="en-US" i="1" dirty="0">
              <a:solidFill>
                <a:srgbClr val="C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3139F02-CF5A-4769-B47D-D8D5A067A998}"/>
              </a:ext>
            </a:extLst>
          </p:cNvPr>
          <p:cNvPicPr>
            <a:picLocks noChangeAspect="1"/>
          </p:cNvPicPr>
          <p:nvPr/>
        </p:nvPicPr>
        <p:blipFill>
          <a:blip r:embed="rId2"/>
          <a:stretch>
            <a:fillRect/>
          </a:stretch>
        </p:blipFill>
        <p:spPr>
          <a:xfrm>
            <a:off x="1726752" y="2295525"/>
            <a:ext cx="8678249" cy="3619500"/>
          </a:xfrm>
          <a:prstGeom prst="rect">
            <a:avLst/>
          </a:prstGeom>
        </p:spPr>
      </p:pic>
      <p:sp>
        <p:nvSpPr>
          <p:cNvPr id="9" name="TextBox 8">
            <a:extLst>
              <a:ext uri="{FF2B5EF4-FFF2-40B4-BE49-F238E27FC236}">
                <a16:creationId xmlns:a16="http://schemas.microsoft.com/office/drawing/2014/main" id="{EFBD2DAD-E856-44CE-9A93-4CF16A76E345}"/>
              </a:ext>
            </a:extLst>
          </p:cNvPr>
          <p:cNvSpPr txBox="1"/>
          <p:nvPr/>
        </p:nvSpPr>
        <p:spPr>
          <a:xfrm>
            <a:off x="3137129" y="5998190"/>
            <a:ext cx="4799541" cy="523220"/>
          </a:xfrm>
          <a:prstGeom prst="rect">
            <a:avLst/>
          </a:prstGeom>
          <a:noFill/>
        </p:spPr>
        <p:txBody>
          <a:bodyPr wrap="square" rtlCol="0">
            <a:spAutoFit/>
          </a:bodyPr>
          <a:lstStyle/>
          <a:p>
            <a:r>
              <a:rPr lang="en-US" sz="2800" i="1" dirty="0" err="1">
                <a:solidFill>
                  <a:srgbClr val="C00000"/>
                </a:solidFill>
                <a:latin typeface="Times New Roman" panose="02020603050405020304" pitchFamily="18" charset="0"/>
                <a:cs typeface="Times New Roman" panose="02020603050405020304" pitchFamily="18" charset="0"/>
              </a:rPr>
              <a:t>Chỉ</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có</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một</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loại</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liên</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kết</a:t>
            </a:r>
            <a:r>
              <a:rPr lang="en-US" sz="2800" i="1" dirty="0">
                <a:solidFill>
                  <a:srgbClr val="C00000"/>
                </a:solidFill>
                <a:latin typeface="Times New Roman" panose="02020603050405020304" pitchFamily="18" charset="0"/>
                <a:cs typeface="Times New Roman" panose="02020603050405020304" pitchFamily="18" charset="0"/>
              </a:rPr>
              <a:t> (1-1)</a:t>
            </a:r>
          </a:p>
        </p:txBody>
      </p:sp>
    </p:spTree>
    <p:extLst>
      <p:ext uri="{BB962C8B-B14F-4D97-AF65-F5344CB8AC3E}">
        <p14:creationId xmlns:p14="http://schemas.microsoft.com/office/powerpoint/2010/main" val="38040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MÔ HÌNH DỮ LIỆU</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717102" y="1626256"/>
            <a:ext cx="7548546" cy="652084"/>
          </a:xfrm>
        </p:spPr>
        <p:txBody>
          <a:bodyPr>
            <a:normAutofit fontScale="92500"/>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thực</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thể</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kết</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hợp</a:t>
            </a:r>
            <a:r>
              <a:rPr lang="en-US" b="1" i="1" dirty="0">
                <a:solidFill>
                  <a:srgbClr val="000000"/>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niệm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endParaRPr lang="en-US" i="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A65107-892F-41F0-BBF7-7467DB6FA9EB}"/>
              </a:ext>
            </a:extLst>
          </p:cNvPr>
          <p:cNvPicPr>
            <a:picLocks noChangeAspect="1"/>
          </p:cNvPicPr>
          <p:nvPr/>
        </p:nvPicPr>
        <p:blipFill>
          <a:blip r:embed="rId2"/>
          <a:stretch>
            <a:fillRect/>
          </a:stretch>
        </p:blipFill>
        <p:spPr>
          <a:xfrm>
            <a:off x="1431478" y="2555727"/>
            <a:ext cx="7256657" cy="3180853"/>
          </a:xfrm>
          <a:prstGeom prst="rect">
            <a:avLst/>
          </a:prstGeom>
        </p:spPr>
      </p:pic>
      <p:sp>
        <p:nvSpPr>
          <p:cNvPr id="5" name="TextBox 4">
            <a:extLst>
              <a:ext uri="{FF2B5EF4-FFF2-40B4-BE49-F238E27FC236}">
                <a16:creationId xmlns:a16="http://schemas.microsoft.com/office/drawing/2014/main" id="{15D2E13C-11B6-494A-8E01-F82764BB8B8B}"/>
              </a:ext>
            </a:extLst>
          </p:cNvPr>
          <p:cNvSpPr txBox="1"/>
          <p:nvPr/>
        </p:nvSpPr>
        <p:spPr>
          <a:xfrm>
            <a:off x="2429641" y="5736580"/>
            <a:ext cx="3561585" cy="523220"/>
          </a:xfrm>
          <a:prstGeom prst="rect">
            <a:avLst/>
          </a:prstGeom>
          <a:noFill/>
        </p:spPr>
        <p:txBody>
          <a:bodyPr wrap="square" rtlCol="0">
            <a:spAutoFit/>
          </a:bodyPr>
          <a:lstStyle/>
          <a:p>
            <a:r>
              <a:rPr lang="en-US" sz="2800" i="1" dirty="0" err="1">
                <a:solidFill>
                  <a:srgbClr val="C00000"/>
                </a:solidFill>
                <a:latin typeface="Times New Roman" panose="02020603050405020304" pitchFamily="18" charset="0"/>
                <a:cs typeface="Times New Roman" panose="02020603050405020304" pitchFamily="18" charset="0"/>
              </a:rPr>
              <a:t>Có</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nhiều</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loại</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liên</a:t>
            </a:r>
            <a:r>
              <a:rPr lang="en-US" sz="2800" i="1" dirty="0">
                <a:solidFill>
                  <a:srgbClr val="C00000"/>
                </a:solidFill>
                <a:latin typeface="Times New Roman" panose="02020603050405020304" pitchFamily="18" charset="0"/>
                <a:cs typeface="Times New Roman" panose="02020603050405020304" pitchFamily="18" charset="0"/>
              </a:rPr>
              <a:t> </a:t>
            </a:r>
            <a:r>
              <a:rPr lang="en-US" sz="2800" i="1" dirty="0" err="1">
                <a:solidFill>
                  <a:srgbClr val="C00000"/>
                </a:solidFill>
                <a:latin typeface="Times New Roman" panose="02020603050405020304" pitchFamily="18" charset="0"/>
                <a:cs typeface="Times New Roman" panose="02020603050405020304" pitchFamily="18" charset="0"/>
              </a:rPr>
              <a:t>kết</a:t>
            </a:r>
            <a:endParaRPr lang="en-US" sz="28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592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MÔ HÌNH HƯỚNG ĐỐI TƯỢNG</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917126" y="1536085"/>
            <a:ext cx="9769923" cy="652084"/>
          </a:xfrm>
        </p:spPr>
        <p:txBody>
          <a:bodyPr>
            <a:normAutofit fontScale="92500"/>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OOA: </a:t>
            </a:r>
            <a:r>
              <a:rPr lang="en-US" dirty="0" err="1">
                <a:solidFill>
                  <a:srgbClr val="000000"/>
                </a:solidFill>
                <a:latin typeface="Times New Roman" panose="02020603050405020304" pitchFamily="18" charset="0"/>
                <a:cs typeface="Times New Roman" panose="02020603050405020304" pitchFamily="18" charset="0"/>
              </a:rPr>
              <a:t>Mô</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tả</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lớp</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đối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tượng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và</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mối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kết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hợp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giữa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chúng</a:t>
            </a:r>
            <a:r>
              <a:rPr lang="en-US" dirty="0">
                <a:solidFill>
                  <a:srgbClr val="000000"/>
                </a:solidFill>
                <a:latin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765BDBA-47C5-4836-A0C0-00DF61260B6E}"/>
              </a:ext>
            </a:extLst>
          </p:cNvPr>
          <p:cNvPicPr>
            <a:picLocks noChangeAspect="1"/>
          </p:cNvPicPr>
          <p:nvPr/>
        </p:nvPicPr>
        <p:blipFill>
          <a:blip r:embed="rId2"/>
          <a:stretch>
            <a:fillRect/>
          </a:stretch>
        </p:blipFill>
        <p:spPr>
          <a:xfrm>
            <a:off x="1726752" y="2499946"/>
            <a:ext cx="7928374" cy="4358054"/>
          </a:xfrm>
          <a:prstGeom prst="rect">
            <a:avLst/>
          </a:prstGeom>
        </p:spPr>
      </p:pic>
    </p:spTree>
    <p:extLst>
      <p:ext uri="{BB962C8B-B14F-4D97-AF65-F5344CB8AC3E}">
        <p14:creationId xmlns:p14="http://schemas.microsoft.com/office/powerpoint/2010/main" val="386641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1788826" y="1091822"/>
            <a:ext cx="8879174" cy="4614807"/>
          </a:xfrm>
        </p:spPr>
        <p:txBody>
          <a:bodyPr>
            <a:normAutofit/>
          </a:bodyPr>
          <a:lstStyle/>
          <a:p>
            <a:pPr marL="514350" indent="-514350">
              <a:buAutoNum type="arabicPeriod"/>
            </a:pPr>
            <a:r>
              <a:rPr lang="en-US" sz="3000" dirty="0">
                <a:solidFill>
                  <a:srgbClr val="000000"/>
                </a:solidFill>
                <a:latin typeface="Times New Roman" panose="02020603050405020304" pitchFamily="18" charset="0"/>
                <a:cs typeface="Times New Roman" panose="02020603050405020304" pitchFamily="18" charset="0"/>
              </a:rPr>
              <a:t>KHÁI NIỆM MÔ HÌNH HOÁ</a:t>
            </a:r>
          </a:p>
          <a:p>
            <a:pPr marL="857250" lvl="1" indent="-457200">
              <a:buFont typeface="Wingdings" panose="05000000000000000000" pitchFamily="2" charset="2"/>
              <a:buChar char="v"/>
            </a:pPr>
            <a:r>
              <a:rPr lang="en-US" sz="3000" dirty="0" err="1">
                <a:solidFill>
                  <a:srgbClr val="000000"/>
                </a:solidFill>
                <a:latin typeface="Times New Roman" panose="02020603050405020304" pitchFamily="18" charset="0"/>
                <a:cs typeface="Times New Roman" panose="02020603050405020304" pitchFamily="18" charset="0"/>
              </a:rPr>
              <a:t>Mô</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hình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phân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loại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mô</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hình</a:t>
            </a:r>
            <a:endParaRPr lang="en-US" sz="3000" dirty="0">
              <a:solidFill>
                <a:srgbClr val="000000"/>
              </a:solidFill>
              <a:latin typeface="Times New Roman" panose="02020603050405020304" pitchFamily="18" charset="0"/>
              <a:cs typeface="Times New Roman" panose="02020603050405020304" pitchFamily="18" charset="0"/>
            </a:endParaRPr>
          </a:p>
          <a:p>
            <a:pPr marL="857250" lvl="1" indent="-457200">
              <a:buFont typeface="Wingdings" panose="05000000000000000000" pitchFamily="2" charset="2"/>
              <a:buChar char="v"/>
            </a:pPr>
            <a:r>
              <a:rPr lang="en-US" sz="3000" dirty="0" err="1">
                <a:solidFill>
                  <a:srgbClr val="000000"/>
                </a:solidFill>
                <a:latin typeface="Times New Roman" panose="02020603050405020304" pitchFamily="18" charset="0"/>
                <a:cs typeface="Times New Roman" panose="02020603050405020304" pitchFamily="18" charset="0"/>
              </a:rPr>
              <a:t>Mô</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hình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hoá</a:t>
            </a:r>
            <a:endParaRPr lang="en-US" sz="3000" dirty="0">
              <a:solidFill>
                <a:srgbClr val="000000"/>
              </a:solidFill>
              <a:latin typeface="Times New Roman" panose="02020603050405020304" pitchFamily="18" charset="0"/>
              <a:cs typeface="Times New Roman" panose="02020603050405020304" pitchFamily="18" charset="0"/>
            </a:endParaRPr>
          </a:p>
          <a:p>
            <a:pPr marL="857250" lvl="1" indent="-457200">
              <a:buFont typeface="Wingdings" panose="05000000000000000000" pitchFamily="2" charset="2"/>
              <a:buChar char="v"/>
            </a:pP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phương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pháp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mô</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hình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hóa</a:t>
            </a:r>
            <a:endParaRPr lang="en-US" sz="3000" dirty="0">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r>
              <a:rPr lang="en-US" sz="3200" dirty="0" err="1">
                <a:solidFill>
                  <a:srgbClr val="000000"/>
                </a:solidFill>
                <a:latin typeface="Times New Roman" panose="02020603050405020304" pitchFamily="18" charset="0"/>
                <a:cs typeface="Times New Roman" panose="02020603050405020304" pitchFamily="18" charset="0"/>
              </a:rPr>
              <a:t>Ngôn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ngữ</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mô</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hình</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hóa</a:t>
            </a:r>
            <a:r>
              <a:rPr lang="en-US" sz="3200" dirty="0">
                <a:solidFill>
                  <a:srgbClr val="000000"/>
                </a:solidFill>
                <a:latin typeface="Times New Roman" panose="02020603050405020304" pitchFamily="18" charset="0"/>
                <a:cs typeface="Times New Roman" panose="02020603050405020304" pitchFamily="18" charset="0"/>
              </a:rPr>
              <a:t> (UML)</a:t>
            </a:r>
            <a:endParaRPr lang="en-US" sz="3000" dirty="0">
              <a:solidFill>
                <a:srgbClr val="000000"/>
              </a:solidFill>
              <a:latin typeface="Times New Roman" panose="02020603050405020304" pitchFamily="18" charset="0"/>
              <a:cs typeface="Times New Roman" panose="02020603050405020304" pitchFamily="18" charset="0"/>
            </a:endParaRPr>
          </a:p>
          <a:p>
            <a:pPr marL="914400" lvl="1" indent="-514350">
              <a:buFont typeface="Wingdings" panose="05000000000000000000" pitchFamily="2" charset="2"/>
              <a:buChar char="v"/>
            </a:pPr>
            <a:r>
              <a:rPr lang="en-US" sz="2800" dirty="0" err="1">
                <a:solidFill>
                  <a:srgbClr val="000000"/>
                </a:solidFill>
                <a:latin typeface="Times New Roman" panose="02020603050405020304" pitchFamily="18" charset="0"/>
                <a:cs typeface="Times New Roman" panose="02020603050405020304" pitchFamily="18" charset="0"/>
              </a:rPr>
              <a:t>Giới</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thiệu</a:t>
            </a:r>
            <a:r>
              <a:rPr lang="en-US" sz="2800" dirty="0">
                <a:solidFill>
                  <a:srgbClr val="000000"/>
                </a:solidFill>
                <a:latin typeface="Times New Roman" panose="02020603050405020304" pitchFamily="18" charset="0"/>
                <a:cs typeface="Times New Roman" panose="02020603050405020304" pitchFamily="18" charset="0"/>
              </a:rPr>
              <a:t> UML</a:t>
            </a:r>
          </a:p>
          <a:p>
            <a:pPr marL="914400" lvl="1" indent="-514350">
              <a:buFont typeface="Wingdings" panose="05000000000000000000" pitchFamily="2" charset="2"/>
              <a:buChar char="v"/>
            </a:pPr>
            <a:r>
              <a:rPr lang="en-US" sz="2800" dirty="0" err="1">
                <a:solidFill>
                  <a:srgbClr val="000000"/>
                </a:solidFill>
                <a:latin typeface="Times New Roman" panose="02020603050405020304" pitchFamily="18" charset="0"/>
                <a:cs typeface="Times New Roman" panose="02020603050405020304" pitchFamily="18" charset="0"/>
              </a:rPr>
              <a:t>Các</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nhóm</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biểu</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đồ</a:t>
            </a:r>
            <a:endParaRPr lang="en-US" sz="2800" dirty="0">
              <a:solidFill>
                <a:srgbClr val="000000"/>
              </a:solidFill>
              <a:latin typeface="Times New Roman" panose="02020603050405020304" pitchFamily="18" charset="0"/>
              <a:cs typeface="Times New Roman" panose="02020603050405020304" pitchFamily="18" charset="0"/>
            </a:endParaRPr>
          </a:p>
          <a:p>
            <a:pPr marL="914400" lvl="1" indent="-514350">
              <a:buFont typeface="Wingdings" panose="05000000000000000000" pitchFamily="2" charset="2"/>
              <a:buChar char="v"/>
            </a:pPr>
            <a:r>
              <a:rPr lang="en-US" sz="2800" dirty="0">
                <a:solidFill>
                  <a:srgbClr val="000000"/>
                </a:solidFill>
                <a:latin typeface="Times New Roman" panose="02020603050405020304" pitchFamily="18" charset="0"/>
                <a:cs typeface="Times New Roman" panose="02020603050405020304" pitchFamily="18" charset="0"/>
              </a:rPr>
              <a:t>Unified process</a:t>
            </a:r>
            <a:br>
              <a:rPr lang="vi-VN" dirty="0"/>
            </a:br>
            <a:endParaRPr lang="en-US" dirty="0"/>
          </a:p>
        </p:txBody>
      </p:sp>
    </p:spTree>
    <p:extLst>
      <p:ext uri="{BB962C8B-B14F-4D97-AF65-F5344CB8AC3E}">
        <p14:creationId xmlns:p14="http://schemas.microsoft.com/office/powerpoint/2010/main" val="1144333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MÔ HÌNH HƯỚNG ĐỐI TƯỢNG</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123825" y="1507510"/>
            <a:ext cx="11849100" cy="940855"/>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UML: </a:t>
            </a:r>
            <a:r>
              <a:rPr lang="en-US" dirty="0" err="1">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biểu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diễn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bằng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hệ</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thống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sơ</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đồ</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biểu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diễn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hệ</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thống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từ</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khái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quát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đến</a:t>
            </a:r>
            <a:r>
              <a:rPr lang="en-US" dirty="0">
                <a:solidFill>
                  <a:srgbClr val="000000"/>
                </a:solidFill>
                <a:latin typeface="Times New Roman" panose="02020603050405020304" pitchFamily="18" charset="0"/>
                <a:cs typeface="Times New Roman" panose="02020603050405020304" pitchFamily="18" charset="0"/>
              </a:rPr>
              <a:t> chi </a:t>
            </a:r>
            <a:r>
              <a:rPr lang="en-US" dirty="0" err="1">
                <a:solidFill>
                  <a:srgbClr val="000000"/>
                </a:solidFill>
                <a:latin typeface="Times New Roman" panose="02020603050405020304" pitchFamily="18" charset="0"/>
                <a:cs typeface="Times New Roman" panose="02020603050405020304" pitchFamily="18" charset="0"/>
              </a:rPr>
              <a:t>tiết</a:t>
            </a:r>
            <a:r>
              <a:rPr lang="en-US" dirty="0">
                <a:solidFill>
                  <a:srgbClr val="000000"/>
                </a:solidFill>
                <a:latin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A7576188-9C27-4674-90F2-BFEBCE5C14FD}"/>
              </a:ext>
            </a:extLst>
          </p:cNvPr>
          <p:cNvPicPr>
            <a:picLocks noChangeAspect="1"/>
          </p:cNvPicPr>
          <p:nvPr/>
        </p:nvPicPr>
        <p:blipFill>
          <a:blip r:embed="rId2"/>
          <a:stretch>
            <a:fillRect/>
          </a:stretch>
        </p:blipFill>
        <p:spPr>
          <a:xfrm>
            <a:off x="2107351" y="2788915"/>
            <a:ext cx="6564658" cy="4069085"/>
          </a:xfrm>
          <a:prstGeom prst="rect">
            <a:avLst/>
          </a:prstGeom>
        </p:spPr>
      </p:pic>
    </p:spTree>
    <p:extLst>
      <p:ext uri="{BB962C8B-B14F-4D97-AF65-F5344CB8AC3E}">
        <p14:creationId xmlns:p14="http://schemas.microsoft.com/office/powerpoint/2010/main" val="105317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latin typeface="Times New Roman" panose="02020603050405020304" pitchFamily="18" charset="0"/>
                <a:cs typeface="Times New Roman" panose="02020603050405020304" pitchFamily="18" charset="0"/>
              </a:rPr>
              <a:t>NG</a:t>
            </a:r>
            <a:r>
              <a:rPr lang="en-US" dirty="0">
                <a:latin typeface="Times New Roman" panose="02020603050405020304" pitchFamily="18" charset="0"/>
                <a:cs typeface="Times New Roman" panose="02020603050405020304" pitchFamily="18" charset="0"/>
              </a:rPr>
              <a:t>ÔN NGỮ MÔ HÌNH HÓA UML</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838200" y="1545610"/>
            <a:ext cx="11106150" cy="940855"/>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Giới</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thiệu</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về</a:t>
            </a:r>
            <a:r>
              <a:rPr lang="en-US" b="1" i="1" dirty="0">
                <a:solidFill>
                  <a:srgbClr val="000000"/>
                </a:solidFill>
                <a:latin typeface="Times New Roman" panose="02020603050405020304" pitchFamily="18" charset="0"/>
                <a:cs typeface="Times New Roman" panose="02020603050405020304" pitchFamily="18" charset="0"/>
              </a:rPr>
              <a:t> UML: </a:t>
            </a:r>
            <a:r>
              <a:rPr lang="en-US" dirty="0" err="1">
                <a:solidFill>
                  <a:srgbClr val="000000"/>
                </a:solidFill>
                <a:latin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ngôn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ngữ</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hỗ</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trợ</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việc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mô</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hóa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hệ</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thống</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3BF275-E861-4E84-9C06-158ACC0723B2}"/>
              </a:ext>
            </a:extLst>
          </p:cNvPr>
          <p:cNvPicPr>
            <a:picLocks noChangeAspect="1"/>
          </p:cNvPicPr>
          <p:nvPr/>
        </p:nvPicPr>
        <p:blipFill>
          <a:blip r:embed="rId2"/>
          <a:stretch>
            <a:fillRect/>
          </a:stretch>
        </p:blipFill>
        <p:spPr>
          <a:xfrm>
            <a:off x="3188750" y="2698652"/>
            <a:ext cx="4937101" cy="3528382"/>
          </a:xfrm>
          <a:prstGeom prst="rect">
            <a:avLst/>
          </a:prstGeom>
        </p:spPr>
      </p:pic>
    </p:spTree>
    <p:extLst>
      <p:ext uri="{BB962C8B-B14F-4D97-AF65-F5344CB8AC3E}">
        <p14:creationId xmlns:p14="http://schemas.microsoft.com/office/powerpoint/2010/main" val="163478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UML VÀ OOAD</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838200" y="1793260"/>
            <a:ext cx="8364474" cy="3810665"/>
          </a:xfrm>
        </p:spPr>
        <p:txBody>
          <a:bodyPr>
            <a:normAutofit/>
          </a:bodyPr>
          <a:lstStyle/>
          <a:p>
            <a:pPr marL="0" indent="0">
              <a:buNone/>
            </a:pPr>
            <a:r>
              <a:rPr lang="en-US" b="0" i="0" dirty="0">
                <a:solidFill>
                  <a:srgbClr val="2F2F2F"/>
                </a:solidFill>
                <a:effectLst/>
                <a:latin typeface="Arial" panose="020B0604020202020204" pitchFamily="34" charset="0"/>
              </a:rPr>
              <a:t>OOAD </a:t>
            </a:r>
            <a:r>
              <a:rPr lang="en-US" b="0" i="0" dirty="0" err="1">
                <a:solidFill>
                  <a:srgbClr val="2F2F2F"/>
                </a:solidFill>
                <a:effectLst/>
                <a:latin typeface="Arial" panose="020B0604020202020204" pitchFamily="34" charset="0"/>
              </a:rPr>
              <a:t>sử</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dụng</a:t>
            </a:r>
            <a:r>
              <a:rPr lang="en-US" b="0" i="0" dirty="0">
                <a:solidFill>
                  <a:srgbClr val="2F2F2F"/>
                </a:solidFill>
                <a:effectLst/>
                <a:latin typeface="Arial" panose="020B0604020202020204" pitchFamily="34" charset="0"/>
              </a:rPr>
              <a:t> UML bao </a:t>
            </a:r>
            <a:r>
              <a:rPr lang="en-US" b="0" i="0" dirty="0" err="1">
                <a:solidFill>
                  <a:srgbClr val="2F2F2F"/>
                </a:solidFill>
                <a:effectLst/>
                <a:latin typeface="Arial" panose="020B0604020202020204" pitchFamily="34" charset="0"/>
              </a:rPr>
              <a:t>gồm</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các</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thành</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phần</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sau</a:t>
            </a:r>
            <a:r>
              <a:rPr lang="en-US" b="0" i="0" dirty="0">
                <a:solidFill>
                  <a:srgbClr val="2F2F2F"/>
                </a:solidFill>
                <a:effectLst/>
                <a:latin typeface="Arial" panose="020B0604020202020204" pitchFamily="34" charset="0"/>
              </a:rPr>
              <a:t>:</a:t>
            </a:r>
          </a:p>
          <a:p>
            <a:pPr algn="l"/>
            <a:r>
              <a:rPr lang="vi-VN" b="0" i="0" dirty="0">
                <a:solidFill>
                  <a:srgbClr val="2F2F2F"/>
                </a:solidFill>
                <a:effectLst/>
                <a:latin typeface="Arial" panose="020B0604020202020204" pitchFamily="34" charset="0"/>
              </a:rPr>
              <a:t>View (góc nhìn)</a:t>
            </a:r>
          </a:p>
          <a:p>
            <a:pPr algn="l"/>
            <a:r>
              <a:rPr lang="vi-VN" b="0" i="0" dirty="0">
                <a:solidFill>
                  <a:srgbClr val="2F2F2F"/>
                </a:solidFill>
                <a:effectLst/>
                <a:latin typeface="Arial" panose="020B0604020202020204" pitchFamily="34" charset="0"/>
              </a:rPr>
              <a:t>Diagram (bản vẽ)</a:t>
            </a:r>
          </a:p>
          <a:p>
            <a:pPr algn="l"/>
            <a:r>
              <a:rPr lang="vi-VN" b="0" i="0" dirty="0">
                <a:solidFill>
                  <a:srgbClr val="2F2F2F"/>
                </a:solidFill>
                <a:effectLst/>
                <a:latin typeface="Arial" panose="020B0604020202020204" pitchFamily="34" charset="0"/>
              </a:rPr>
              <a:t>Notations (ký hiệu)</a:t>
            </a:r>
          </a:p>
          <a:p>
            <a:pPr algn="l"/>
            <a:r>
              <a:rPr lang="vi-VN" b="0" i="0" dirty="0">
                <a:solidFill>
                  <a:srgbClr val="2F2F2F"/>
                </a:solidFill>
                <a:effectLst/>
                <a:latin typeface="Arial" panose="020B0604020202020204" pitchFamily="34" charset="0"/>
              </a:rPr>
              <a:t>Mechanisms (qui tắc, cơ chế)</a:t>
            </a:r>
          </a:p>
          <a:p>
            <a:pPr marL="0" indent="0">
              <a:buNone/>
            </a:pP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0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UML VÀ OOAD</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190500" y="1517036"/>
            <a:ext cx="12001500" cy="1461359"/>
          </a:xfrm>
        </p:spPr>
        <p:txBody>
          <a:bodyPr>
            <a:normAutofit/>
          </a:bodyPr>
          <a:lstStyle/>
          <a:p>
            <a:pPr algn="l"/>
            <a:r>
              <a:rPr lang="en-US" b="1" i="0" dirty="0">
                <a:solidFill>
                  <a:srgbClr val="2F2F2F"/>
                </a:solidFill>
                <a:effectLst/>
                <a:latin typeface="Arial" panose="020B0604020202020204" pitchFamily="34" charset="0"/>
              </a:rPr>
              <a:t>View (</a:t>
            </a:r>
            <a:r>
              <a:rPr lang="en-US" b="1" i="0" dirty="0" err="1">
                <a:solidFill>
                  <a:srgbClr val="2F2F2F"/>
                </a:solidFill>
                <a:effectLst/>
                <a:latin typeface="Arial" panose="020B0604020202020204" pitchFamily="34" charset="0"/>
              </a:rPr>
              <a:t>góc</a:t>
            </a:r>
            <a:r>
              <a:rPr lang="en-US" b="1" i="0" dirty="0">
                <a:solidFill>
                  <a:srgbClr val="2F2F2F"/>
                </a:solidFill>
                <a:effectLst/>
                <a:latin typeface="Arial" panose="020B0604020202020204" pitchFamily="34" charset="0"/>
              </a:rPr>
              <a:t> </a:t>
            </a:r>
            <a:r>
              <a:rPr lang="en-US" b="1" i="0" dirty="0" err="1">
                <a:solidFill>
                  <a:srgbClr val="2F2F2F"/>
                </a:solidFill>
                <a:effectLst/>
                <a:latin typeface="Arial" panose="020B0604020202020204" pitchFamily="34" charset="0"/>
              </a:rPr>
              <a:t>nhìn</a:t>
            </a:r>
            <a:r>
              <a:rPr lang="en-US" b="1" i="0" dirty="0">
                <a:solidFill>
                  <a:srgbClr val="2F2F2F"/>
                </a:solidFill>
                <a:effectLst/>
                <a:latin typeface="Arial" panose="020B0604020202020204" pitchFamily="34" charset="0"/>
              </a:rPr>
              <a:t>)</a:t>
            </a:r>
            <a:r>
              <a:rPr lang="en-US" b="1" dirty="0">
                <a:solidFill>
                  <a:schemeClr val="tx1"/>
                </a:solidFill>
                <a:latin typeface="Times New Roman" panose="02020603050405020304" pitchFamily="18" charset="0"/>
                <a:cs typeface="Times New Roman" panose="02020603050405020304" pitchFamily="18" charset="0"/>
              </a:rPr>
              <a:t>:</a:t>
            </a:r>
            <a:r>
              <a:rPr lang="en-US" b="1" dirty="0">
                <a:solidFill>
                  <a:srgbClr val="C00000"/>
                </a:solidFill>
                <a:latin typeface="Times New Roman" panose="02020603050405020304" pitchFamily="18" charset="0"/>
                <a:cs typeface="Times New Roman" panose="02020603050405020304" pitchFamily="18" charset="0"/>
              </a:rPr>
              <a:t> </a:t>
            </a:r>
            <a:r>
              <a:rPr lang="vi-VN" b="0" i="0" dirty="0">
                <a:solidFill>
                  <a:srgbClr val="2F2F2F"/>
                </a:solidFill>
                <a:effectLst/>
                <a:latin typeface="Arial" panose="020B0604020202020204" pitchFamily="34" charset="0"/>
              </a:rPr>
              <a:t>Mỗi góc </a:t>
            </a:r>
            <a:r>
              <a:rPr lang="en-US" b="0" i="0" dirty="0">
                <a:solidFill>
                  <a:srgbClr val="2F2F2F"/>
                </a:solidFill>
                <a:effectLst/>
                <a:latin typeface="Arial" panose="020B0604020202020204" pitchFamily="34" charset="0"/>
              </a:rPr>
              <a:t>K</a:t>
            </a:r>
            <a:r>
              <a:rPr lang="vi-VN" b="0" i="0" dirty="0">
                <a:solidFill>
                  <a:srgbClr val="2F2F2F"/>
                </a:solidFill>
                <a:effectLst/>
                <a:latin typeface="Arial" panose="020B0604020202020204" pitchFamily="34" charset="0"/>
              </a:rPr>
              <a:t>hông thể hiện hết hệ thống nhưng thể hiện rõ hệ thống ở một khía cạnh</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cụ</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thể</a:t>
            </a:r>
            <a:endParaRPr lang="en-US" b="1" i="0" dirty="0">
              <a:solidFill>
                <a:srgbClr val="2F2F2F"/>
              </a:solidFill>
              <a:effectLst/>
              <a:latin typeface="Arial" panose="020B0604020202020204" pitchFamily="34" charset="0"/>
            </a:endParaRPr>
          </a:p>
        </p:txBody>
      </p:sp>
      <p:pic>
        <p:nvPicPr>
          <p:cNvPr id="4" name="Picture 3">
            <a:extLst>
              <a:ext uri="{FF2B5EF4-FFF2-40B4-BE49-F238E27FC236}">
                <a16:creationId xmlns:a16="http://schemas.microsoft.com/office/drawing/2014/main" id="{96E4A979-DD6B-4661-B295-78697211D7FE}"/>
              </a:ext>
            </a:extLst>
          </p:cNvPr>
          <p:cNvPicPr>
            <a:picLocks noChangeAspect="1"/>
          </p:cNvPicPr>
          <p:nvPr/>
        </p:nvPicPr>
        <p:blipFill>
          <a:blip r:embed="rId2"/>
          <a:stretch>
            <a:fillRect/>
          </a:stretch>
        </p:blipFill>
        <p:spPr>
          <a:xfrm>
            <a:off x="3649540" y="2654916"/>
            <a:ext cx="5486400" cy="4010025"/>
          </a:xfrm>
          <a:prstGeom prst="rect">
            <a:avLst/>
          </a:prstGeom>
        </p:spPr>
      </p:pic>
    </p:spTree>
    <p:extLst>
      <p:ext uri="{BB962C8B-B14F-4D97-AF65-F5344CB8AC3E}">
        <p14:creationId xmlns:p14="http://schemas.microsoft.com/office/powerpoint/2010/main" val="79665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UML VÀ OOAD</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669476" y="1574186"/>
            <a:ext cx="11446324" cy="5020485"/>
          </a:xfrm>
        </p:spPr>
        <p:txBody>
          <a:bodyPr>
            <a:normAutofit/>
          </a:bodyPr>
          <a:lstStyle/>
          <a:p>
            <a:pPr algn="l">
              <a:buFont typeface="Wingdings" panose="05000000000000000000" pitchFamily="2" charset="2"/>
              <a:buChar char="v"/>
            </a:pPr>
            <a:r>
              <a:rPr lang="vi-VN" b="1" i="1" dirty="0">
                <a:solidFill>
                  <a:srgbClr val="2F2F2F"/>
                </a:solidFill>
                <a:effectLst/>
                <a:latin typeface="Arial" panose="020B0604020202020204" pitchFamily="34" charset="0"/>
              </a:rPr>
              <a:t>Use Case View</a:t>
            </a:r>
            <a:r>
              <a:rPr lang="vi-VN" b="0" i="0" dirty="0">
                <a:solidFill>
                  <a:srgbClr val="2F2F2F"/>
                </a:solidFill>
                <a:effectLst/>
                <a:latin typeface="Arial" panose="020B0604020202020204" pitchFamily="34" charset="0"/>
              </a:rPr>
              <a:t>: cung cấp góc nhìn về các </a:t>
            </a:r>
            <a:r>
              <a:rPr lang="en-US" b="0" i="0" dirty="0" err="1">
                <a:solidFill>
                  <a:srgbClr val="2F2F2F"/>
                </a:solidFill>
                <a:effectLst/>
                <a:latin typeface="Arial" panose="020B0604020202020204" pitchFamily="34" charset="0"/>
              </a:rPr>
              <a:t>trường</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hợp</a:t>
            </a:r>
            <a:r>
              <a:rPr lang="vi-VN" b="0" i="0" dirty="0">
                <a:solidFill>
                  <a:srgbClr val="2F2F2F"/>
                </a:solidFill>
                <a:effectLst/>
                <a:latin typeface="Arial" panose="020B0604020202020204" pitchFamily="34" charset="0"/>
              </a:rPr>
              <a:t> sử dụng giúp hiểu hệ thống có gì? ai dùng và </a:t>
            </a:r>
            <a:r>
              <a:rPr lang="en-US" b="0" i="0" dirty="0" err="1">
                <a:solidFill>
                  <a:srgbClr val="2F2F2F"/>
                </a:solidFill>
                <a:effectLst/>
                <a:latin typeface="Arial" panose="020B0604020202020204" pitchFamily="34" charset="0"/>
              </a:rPr>
              <a:t>dùng</a:t>
            </a:r>
            <a:r>
              <a:rPr lang="en-US" b="0" i="0" dirty="0">
                <a:solidFill>
                  <a:srgbClr val="2F2F2F"/>
                </a:solidFill>
                <a:effectLst/>
                <a:latin typeface="Arial" panose="020B0604020202020204" pitchFamily="34" charset="0"/>
              </a:rPr>
              <a:t> </a:t>
            </a:r>
            <a:r>
              <a:rPr lang="vi-VN" b="0" i="0" dirty="0">
                <a:solidFill>
                  <a:srgbClr val="2F2F2F"/>
                </a:solidFill>
                <a:effectLst/>
                <a:latin typeface="Arial" panose="020B0604020202020204" pitchFamily="34" charset="0"/>
              </a:rPr>
              <a:t>như thế nào</a:t>
            </a:r>
            <a:r>
              <a:rPr lang="en-US" b="0" i="0" dirty="0">
                <a:solidFill>
                  <a:srgbClr val="2F2F2F"/>
                </a:solidFill>
                <a:effectLst/>
                <a:latin typeface="Arial" panose="020B0604020202020204" pitchFamily="34" charset="0"/>
              </a:rPr>
              <a:t>?</a:t>
            </a:r>
          </a:p>
          <a:p>
            <a:pPr algn="l">
              <a:buFont typeface="Wingdings" panose="05000000000000000000" pitchFamily="2" charset="2"/>
              <a:buChar char="v"/>
            </a:pPr>
            <a:r>
              <a:rPr lang="vi-VN" b="1" i="1" dirty="0">
                <a:solidFill>
                  <a:srgbClr val="2F2F2F"/>
                </a:solidFill>
                <a:effectLst/>
                <a:latin typeface="Arial" panose="020B0604020202020204" pitchFamily="34" charset="0"/>
              </a:rPr>
              <a:t>Process View: </a:t>
            </a:r>
            <a:r>
              <a:rPr lang="vi-VN" b="0" i="0" dirty="0">
                <a:solidFill>
                  <a:srgbClr val="2F2F2F"/>
                </a:solidFill>
                <a:effectLst/>
                <a:latin typeface="Arial" panose="020B0604020202020204" pitchFamily="34" charset="0"/>
              </a:rPr>
              <a:t>cung cấp góc nhìn động về hệ thống, xem các thành phần trong hệ thống tương tác với nhau như thế nào.</a:t>
            </a:r>
            <a:endParaRPr lang="en-US" b="0" i="0" dirty="0">
              <a:solidFill>
                <a:srgbClr val="2F2F2F"/>
              </a:solidFill>
              <a:effectLst/>
              <a:latin typeface="Arial" panose="020B0604020202020204" pitchFamily="34" charset="0"/>
            </a:endParaRPr>
          </a:p>
          <a:p>
            <a:pPr algn="l">
              <a:buFont typeface="Wingdings" panose="05000000000000000000" pitchFamily="2" charset="2"/>
              <a:buChar char="v"/>
            </a:pPr>
            <a:r>
              <a:rPr lang="en-US" b="1" i="1" dirty="0">
                <a:solidFill>
                  <a:srgbClr val="2F2F2F"/>
                </a:solidFill>
                <a:effectLst/>
                <a:latin typeface="Arial" panose="020B0604020202020204" pitchFamily="34" charset="0"/>
              </a:rPr>
              <a:t>Component View: </a:t>
            </a:r>
            <a:r>
              <a:rPr lang="en-US" b="0" i="0" dirty="0" err="1">
                <a:solidFill>
                  <a:srgbClr val="2F2F2F"/>
                </a:solidFill>
                <a:effectLst/>
                <a:latin typeface="Arial" panose="020B0604020202020204" pitchFamily="34" charset="0"/>
              </a:rPr>
              <a:t>là</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một</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góc</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nhìn</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về</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cấu</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trúc</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giúp</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hiểu</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cách</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phân</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bổ</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và</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sử</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dụng</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lại</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các</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thành</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phần</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trong</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hệ</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thống</a:t>
            </a:r>
            <a:r>
              <a:rPr lang="en-US" b="0" i="0" dirty="0">
                <a:solidFill>
                  <a:srgbClr val="2F2F2F"/>
                </a:solidFill>
                <a:effectLst/>
                <a:latin typeface="Arial" panose="020B0604020202020204" pitchFamily="34" charset="0"/>
              </a:rPr>
              <a:t> ra </a:t>
            </a:r>
            <a:r>
              <a:rPr lang="en-US" b="0" i="0" dirty="0" err="1">
                <a:solidFill>
                  <a:srgbClr val="2F2F2F"/>
                </a:solidFill>
                <a:effectLst/>
                <a:latin typeface="Arial" panose="020B0604020202020204" pitchFamily="34" charset="0"/>
              </a:rPr>
              <a:t>sao</a:t>
            </a:r>
            <a:r>
              <a:rPr lang="en-US" b="0" i="0" dirty="0">
                <a:solidFill>
                  <a:srgbClr val="2F2F2F"/>
                </a:solidFill>
                <a:effectLst/>
                <a:latin typeface="Arial" panose="020B0604020202020204" pitchFamily="34" charset="0"/>
              </a:rPr>
              <a:t>.</a:t>
            </a:r>
            <a:endParaRPr lang="en-US" dirty="0">
              <a:solidFill>
                <a:srgbClr val="2F2F2F"/>
              </a:solidFill>
              <a:latin typeface="Arial" panose="020B0604020202020204" pitchFamily="34" charset="0"/>
            </a:endParaRPr>
          </a:p>
          <a:p>
            <a:pPr algn="l">
              <a:buFont typeface="Wingdings" panose="05000000000000000000" pitchFamily="2" charset="2"/>
              <a:buChar char="v"/>
            </a:pPr>
            <a:r>
              <a:rPr lang="vi-VN" b="0" i="0" dirty="0">
                <a:solidFill>
                  <a:srgbClr val="2F2F2F"/>
                </a:solidFill>
                <a:effectLst/>
                <a:latin typeface="Arial" panose="020B0604020202020204" pitchFamily="34" charset="0"/>
              </a:rPr>
              <a:t> </a:t>
            </a:r>
            <a:r>
              <a:rPr lang="vi-VN" b="1" i="1" dirty="0">
                <a:solidFill>
                  <a:srgbClr val="2F2F2F"/>
                </a:solidFill>
                <a:effectLst/>
                <a:latin typeface="Arial" panose="020B0604020202020204" pitchFamily="34" charset="0"/>
              </a:rPr>
              <a:t>Deployment View</a:t>
            </a:r>
            <a:r>
              <a:rPr lang="vi-VN" b="0" i="0" dirty="0">
                <a:solidFill>
                  <a:srgbClr val="2F2F2F"/>
                </a:solidFill>
                <a:effectLst/>
                <a:latin typeface="Arial" panose="020B0604020202020204" pitchFamily="34" charset="0"/>
              </a:rPr>
              <a:t>: cung cấp góc nhìn về triển khai hệ thống, nó cũng ảnh hưởng lớn đến kiến trúc hệ thống.</a:t>
            </a:r>
            <a:endParaRPr lang="en-US" b="1" i="0" dirty="0">
              <a:solidFill>
                <a:srgbClr val="2F2F2F"/>
              </a:solidFill>
              <a:effectLst/>
              <a:latin typeface="Arial" panose="020B0604020202020204" pitchFamily="34" charset="0"/>
            </a:endParaRPr>
          </a:p>
        </p:txBody>
      </p:sp>
    </p:spTree>
    <p:extLst>
      <p:ext uri="{BB962C8B-B14F-4D97-AF65-F5344CB8AC3E}">
        <p14:creationId xmlns:p14="http://schemas.microsoft.com/office/powerpoint/2010/main" val="15806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B4F8B8-C095-41EF-9B6F-8B9C9A8818B4}"/>
              </a:ext>
            </a:extLst>
          </p:cNvPr>
          <p:cNvPicPr>
            <a:picLocks noChangeAspect="1"/>
          </p:cNvPicPr>
          <p:nvPr/>
        </p:nvPicPr>
        <p:blipFill>
          <a:blip r:embed="rId2"/>
          <a:stretch>
            <a:fillRect/>
          </a:stretch>
        </p:blipFill>
        <p:spPr>
          <a:xfrm>
            <a:off x="2257772" y="2436030"/>
            <a:ext cx="7676456" cy="4190359"/>
          </a:xfrm>
          <a:prstGeom prst="rect">
            <a:avLst/>
          </a:prstGeom>
        </p:spPr>
      </p:pic>
      <p:sp>
        <p:nvSpPr>
          <p:cNvPr id="2" name="Title 1"/>
          <p:cNvSpPr>
            <a:spLocks noGrp="1"/>
          </p:cNvSpPr>
          <p:nvPr>
            <p:ph type="title"/>
          </p:nvPr>
        </p:nvSpPr>
        <p:spPr>
          <a:xfrm>
            <a:off x="517076" y="0"/>
            <a:ext cx="10515600" cy="1325563"/>
          </a:xfrm>
        </p:spPr>
        <p:txBody>
          <a:bodyPr>
            <a:normAutofit/>
          </a:bodyPr>
          <a:lstStyle/>
          <a:p>
            <a:r>
              <a:rPr lang="en-US" dirty="0">
                <a:latin typeface="Times New Roman" panose="02020603050405020304" pitchFamily="18" charset="0"/>
                <a:cs typeface="Times New Roman" panose="02020603050405020304" pitchFamily="18" charset="0"/>
              </a:rPr>
              <a:t>UML VÀ OOAD</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517076" y="1522594"/>
            <a:ext cx="11674924" cy="1081531"/>
          </a:xfrm>
        </p:spPr>
        <p:txBody>
          <a:bodyPr>
            <a:normAutofit/>
          </a:bodyPr>
          <a:lstStyle/>
          <a:p>
            <a:r>
              <a:rPr lang="en-US" b="1" i="0" dirty="0">
                <a:solidFill>
                  <a:srgbClr val="2F2F2F"/>
                </a:solidFill>
                <a:effectLst/>
                <a:latin typeface="Arial" panose="020B0604020202020204" pitchFamily="34" charset="0"/>
              </a:rPr>
              <a:t>Diagram (</a:t>
            </a:r>
            <a:r>
              <a:rPr lang="en-US" b="1" i="0" dirty="0" err="1">
                <a:solidFill>
                  <a:srgbClr val="2F2F2F"/>
                </a:solidFill>
                <a:effectLst/>
                <a:latin typeface="Arial" panose="020B0604020202020204" pitchFamily="34" charset="0"/>
              </a:rPr>
              <a:t>Bản</a:t>
            </a:r>
            <a:r>
              <a:rPr lang="en-US" b="1" i="0" dirty="0">
                <a:solidFill>
                  <a:srgbClr val="2F2F2F"/>
                </a:solidFill>
                <a:effectLst/>
                <a:latin typeface="Arial" panose="020B0604020202020204" pitchFamily="34" charset="0"/>
              </a:rPr>
              <a:t> </a:t>
            </a:r>
            <a:r>
              <a:rPr lang="en-US" b="1" i="0" dirty="0" err="1">
                <a:solidFill>
                  <a:srgbClr val="2F2F2F"/>
                </a:solidFill>
                <a:effectLst/>
                <a:latin typeface="Arial" panose="020B0604020202020204" pitchFamily="34" charset="0"/>
              </a:rPr>
              <a:t>vẽ</a:t>
            </a:r>
            <a:r>
              <a:rPr lang="en-US" b="1" i="0" dirty="0">
                <a:solidFill>
                  <a:srgbClr val="2F2F2F"/>
                </a:solidFill>
                <a:effectLst/>
                <a:latin typeface="Arial" panose="020B0604020202020204" pitchFamily="34" charset="0"/>
              </a:rPr>
              <a:t>): </a:t>
            </a:r>
            <a:r>
              <a:rPr lang="vi-VN" b="0" i="0" dirty="0">
                <a:solidFill>
                  <a:srgbClr val="2F2F2F"/>
                </a:solidFill>
                <a:effectLst/>
                <a:latin typeface="Arial" panose="020B0604020202020204" pitchFamily="34" charset="0"/>
              </a:rPr>
              <a:t>được dùng để thể hiện các góc nhìn của hệ thống</a:t>
            </a:r>
            <a:endParaRPr lang="en-US" b="1" i="0" dirty="0">
              <a:solidFill>
                <a:srgbClr val="2F2F2F"/>
              </a:solidFill>
              <a:effectLst/>
              <a:latin typeface="Arial" panose="020B0604020202020204" pitchFamily="34" charset="0"/>
            </a:endParaRPr>
          </a:p>
        </p:txBody>
      </p:sp>
    </p:spTree>
    <p:extLst>
      <p:ext uri="{BB962C8B-B14F-4D97-AF65-F5344CB8AC3E}">
        <p14:creationId xmlns:p14="http://schemas.microsoft.com/office/powerpoint/2010/main" val="2276445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latin typeface="Times New Roman" panose="02020603050405020304" pitchFamily="18" charset="0"/>
                <a:cs typeface="Times New Roman" panose="02020603050405020304" pitchFamily="18" charset="0"/>
              </a:rPr>
              <a:t>NG</a:t>
            </a:r>
            <a:r>
              <a:rPr lang="en-US" dirty="0">
                <a:latin typeface="Times New Roman" panose="02020603050405020304" pitchFamily="18" charset="0"/>
                <a:cs typeface="Times New Roman" panose="02020603050405020304" pitchFamily="18" charset="0"/>
              </a:rPr>
              <a:t>ÔN NGỮ MÔ HÌNH HÓA UML</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838200" y="1913128"/>
            <a:ext cx="11277600" cy="2755588"/>
          </a:xfrm>
        </p:spPr>
        <p:txBody>
          <a:bodyPr>
            <a:noAutofit/>
          </a:bodyPr>
          <a:lstStyle/>
          <a:p>
            <a:pPr marL="0" indent="0">
              <a:buNone/>
            </a:pPr>
            <a:r>
              <a:rPr lang="en-US" sz="3400" b="1" i="1" dirty="0">
                <a:solidFill>
                  <a:srgbClr val="000000"/>
                </a:solidFill>
                <a:latin typeface="Times New Roman" panose="02020603050405020304" pitchFamily="18" charset="0"/>
                <a:cs typeface="Times New Roman" panose="02020603050405020304" pitchFamily="18" charset="0"/>
              </a:rPr>
              <a:t>UML 2.0 </a:t>
            </a:r>
            <a:r>
              <a:rPr lang="en-US" sz="3400" dirty="0" err="1">
                <a:solidFill>
                  <a:srgbClr val="000000"/>
                </a:solidFill>
                <a:latin typeface="Times New Roman" panose="02020603050405020304" pitchFamily="18" charset="0"/>
                <a:cs typeface="Times New Roman" panose="02020603050405020304" pitchFamily="18" charset="0"/>
              </a:rPr>
              <a:t>cung</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cấp</a:t>
            </a:r>
            <a:r>
              <a:rPr lang="en-US" sz="3400" dirty="0">
                <a:solidFill>
                  <a:srgbClr val="000000"/>
                </a:solidFill>
                <a:latin typeface="Times New Roman" panose="02020603050405020304" pitchFamily="18" charset="0"/>
                <a:cs typeface="Times New Roman" panose="02020603050405020304" pitchFamily="18" charset="0"/>
              </a:rPr>
              <a:t> 14 </a:t>
            </a:r>
            <a:r>
              <a:rPr lang="en-US" sz="3400" dirty="0" err="1">
                <a:solidFill>
                  <a:srgbClr val="000000"/>
                </a:solidFill>
                <a:latin typeface="Times New Roman" panose="02020603050405020304" pitchFamily="18" charset="0"/>
                <a:cs typeface="Times New Roman" panose="02020603050405020304" pitchFamily="18" charset="0"/>
              </a:rPr>
              <a:t>biểu</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đồ</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để</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mô</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hình</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hoá</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trong</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đó</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có</a:t>
            </a:r>
            <a:r>
              <a:rPr lang="en-US" sz="3400" dirty="0">
                <a:solidFill>
                  <a:srgbClr val="000000"/>
                </a:solidFill>
                <a:latin typeface="Times New Roman" panose="02020603050405020304" pitchFamily="18" charset="0"/>
                <a:cs typeface="Times New Roman" panose="02020603050405020304" pitchFamily="18" charset="0"/>
              </a:rPr>
              <a:t> </a:t>
            </a:r>
            <a:r>
              <a:rPr lang="en-US" sz="3400" dirty="0" err="1">
                <a:solidFill>
                  <a:srgbClr val="000000"/>
                </a:solidFill>
                <a:latin typeface="Times New Roman" panose="02020603050405020304" pitchFamily="18" charset="0"/>
                <a:cs typeface="Times New Roman" panose="02020603050405020304" pitchFamily="18" charset="0"/>
              </a:rPr>
              <a:t>thể</a:t>
            </a:r>
            <a:r>
              <a:rPr lang="en-US" sz="3400" dirty="0">
                <a:solidFill>
                  <a:srgbClr val="000000"/>
                </a:solidFill>
                <a:latin typeface="Times New Roman" panose="02020603050405020304" pitchFamily="18" charset="0"/>
                <a:cs typeface="Times New Roman" panose="02020603050405020304" pitchFamily="18" charset="0"/>
              </a:rPr>
              <a:t> chia </a:t>
            </a:r>
            <a:r>
              <a:rPr lang="en-US" sz="3400" dirty="0" err="1">
                <a:solidFill>
                  <a:srgbClr val="000000"/>
                </a:solidFill>
                <a:latin typeface="Times New Roman" panose="02020603050405020304" pitchFamily="18" charset="0"/>
                <a:cs typeface="Times New Roman" panose="02020603050405020304" pitchFamily="18" charset="0"/>
              </a:rPr>
              <a:t>thành</a:t>
            </a:r>
            <a:r>
              <a:rPr lang="en-US" sz="3400" dirty="0">
                <a:solidFill>
                  <a:srgbClr val="000000"/>
                </a:solidFill>
                <a:latin typeface="Times New Roman" panose="02020603050405020304" pitchFamily="18" charset="0"/>
                <a:cs typeface="Times New Roman" panose="02020603050405020304" pitchFamily="18" charset="0"/>
              </a:rPr>
              <a:t> 2 </a:t>
            </a:r>
            <a:r>
              <a:rPr lang="en-US" sz="3400" dirty="0" err="1">
                <a:solidFill>
                  <a:srgbClr val="000000"/>
                </a:solidFill>
                <a:latin typeface="Times New Roman" panose="02020603050405020304" pitchFamily="18" charset="0"/>
                <a:cs typeface="Times New Roman" panose="02020603050405020304" pitchFamily="18" charset="0"/>
              </a:rPr>
              <a:t>nhóm</a:t>
            </a:r>
            <a:r>
              <a:rPr lang="en-US" sz="3400" dirty="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3400" dirty="0" err="1">
                <a:solidFill>
                  <a:srgbClr val="C00000"/>
                </a:solidFill>
                <a:latin typeface="Times New Roman" panose="02020603050405020304" pitchFamily="18" charset="0"/>
                <a:cs typeface="Times New Roman" panose="02020603050405020304" pitchFamily="18" charset="0"/>
              </a:rPr>
              <a:t>Biểu</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đồ</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mô</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hình</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hóa</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cấu</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trúc</a:t>
            </a:r>
            <a:endParaRPr lang="en-US" sz="3400"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400" dirty="0" err="1">
                <a:solidFill>
                  <a:srgbClr val="C00000"/>
                </a:solidFill>
                <a:latin typeface="Times New Roman" panose="02020603050405020304" pitchFamily="18" charset="0"/>
                <a:cs typeface="Times New Roman" panose="02020603050405020304" pitchFamily="18" charset="0"/>
              </a:rPr>
              <a:t>Biểu</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đồ</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mô</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hình</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hóa</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chức</a:t>
            </a:r>
            <a:r>
              <a:rPr lang="en-US" sz="3400" dirty="0">
                <a:solidFill>
                  <a:srgbClr val="C00000"/>
                </a:solidFill>
                <a:latin typeface="Times New Roman" panose="02020603050405020304" pitchFamily="18" charset="0"/>
                <a:cs typeface="Times New Roman" panose="02020603050405020304" pitchFamily="18" charset="0"/>
              </a:rPr>
              <a:t> </a:t>
            </a:r>
            <a:r>
              <a:rPr lang="en-US" sz="3400" dirty="0" err="1">
                <a:solidFill>
                  <a:srgbClr val="C00000"/>
                </a:solidFill>
                <a:latin typeface="Times New Roman" panose="02020603050405020304" pitchFamily="18" charset="0"/>
                <a:cs typeface="Times New Roman" panose="02020603050405020304" pitchFamily="18" charset="0"/>
              </a:rPr>
              <a:t>năng</a:t>
            </a:r>
            <a:endParaRPr lang="en-US" sz="3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13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BIỂU ĐỒ MÔ HÌNH HÓA CẤU TRÚC</a:t>
            </a:r>
            <a:endParaRPr lang="en-US" dirty="0">
              <a:effectLst/>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443F70BB-530E-4E28-81B6-6A1713FA56C5}"/>
              </a:ext>
            </a:extLst>
          </p:cNvPr>
          <p:cNvSpPr/>
          <p:nvPr/>
        </p:nvSpPr>
        <p:spPr>
          <a:xfrm>
            <a:off x="2842986" y="1851003"/>
            <a:ext cx="1757055" cy="921817"/>
          </a:xfrm>
          <a:prstGeom prst="round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(Class)</a:t>
            </a:r>
          </a:p>
        </p:txBody>
      </p:sp>
      <p:sp>
        <p:nvSpPr>
          <p:cNvPr id="9" name="Rectangle: Rounded Corners 8">
            <a:extLst>
              <a:ext uri="{FF2B5EF4-FFF2-40B4-BE49-F238E27FC236}">
                <a16:creationId xmlns:a16="http://schemas.microsoft.com/office/drawing/2014/main" id="{674D8050-B458-4AC8-95AD-C8D7DEC07765}"/>
              </a:ext>
            </a:extLst>
          </p:cNvPr>
          <p:cNvSpPr/>
          <p:nvPr/>
        </p:nvSpPr>
        <p:spPr>
          <a:xfrm>
            <a:off x="4914947" y="2943378"/>
            <a:ext cx="2521448" cy="921817"/>
          </a:xfrm>
          <a:prstGeom prst="round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(Object)</a:t>
            </a:r>
          </a:p>
        </p:txBody>
      </p:sp>
      <p:sp>
        <p:nvSpPr>
          <p:cNvPr id="11" name="Rectangle: Rounded Corners 10">
            <a:extLst>
              <a:ext uri="{FF2B5EF4-FFF2-40B4-BE49-F238E27FC236}">
                <a16:creationId xmlns:a16="http://schemas.microsoft.com/office/drawing/2014/main" id="{08268F23-9068-4B90-9B77-9F3DF89AF503}"/>
              </a:ext>
            </a:extLst>
          </p:cNvPr>
          <p:cNvSpPr/>
          <p:nvPr/>
        </p:nvSpPr>
        <p:spPr>
          <a:xfrm>
            <a:off x="7591962" y="1987459"/>
            <a:ext cx="1757053" cy="921817"/>
          </a:xfrm>
          <a:prstGeom prst="round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gói</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(Package)</a:t>
            </a:r>
          </a:p>
        </p:txBody>
      </p:sp>
      <p:sp>
        <p:nvSpPr>
          <p:cNvPr id="13" name="Rectangle: Rounded Corners 12">
            <a:extLst>
              <a:ext uri="{FF2B5EF4-FFF2-40B4-BE49-F238E27FC236}">
                <a16:creationId xmlns:a16="http://schemas.microsoft.com/office/drawing/2014/main" id="{C151C86F-D0C3-45DA-8CAF-F44B047F0A80}"/>
              </a:ext>
            </a:extLst>
          </p:cNvPr>
          <p:cNvSpPr/>
          <p:nvPr/>
        </p:nvSpPr>
        <p:spPr>
          <a:xfrm>
            <a:off x="4045448" y="4861891"/>
            <a:ext cx="2768970" cy="921817"/>
          </a:xfrm>
          <a:prstGeom prst="round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(Component)</a:t>
            </a:r>
          </a:p>
        </p:txBody>
      </p:sp>
      <p:sp>
        <p:nvSpPr>
          <p:cNvPr id="15" name="Rectangle: Rounded Corners 14">
            <a:extLst>
              <a:ext uri="{FF2B5EF4-FFF2-40B4-BE49-F238E27FC236}">
                <a16:creationId xmlns:a16="http://schemas.microsoft.com/office/drawing/2014/main" id="{4D8A4FAE-6792-4C7D-A737-CD7B17D7C8C7}"/>
              </a:ext>
            </a:extLst>
          </p:cNvPr>
          <p:cNvSpPr/>
          <p:nvPr/>
        </p:nvSpPr>
        <p:spPr>
          <a:xfrm>
            <a:off x="1582261" y="3768031"/>
            <a:ext cx="2521448" cy="921817"/>
          </a:xfrm>
          <a:prstGeom prst="round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(Deployment)</a:t>
            </a:r>
          </a:p>
        </p:txBody>
      </p:sp>
      <p:sp>
        <p:nvSpPr>
          <p:cNvPr id="17" name="Rectangle: Rounded Corners 16">
            <a:extLst>
              <a:ext uri="{FF2B5EF4-FFF2-40B4-BE49-F238E27FC236}">
                <a16:creationId xmlns:a16="http://schemas.microsoft.com/office/drawing/2014/main" id="{E53CA401-639A-442B-982D-B68F78342BB3}"/>
              </a:ext>
            </a:extLst>
          </p:cNvPr>
          <p:cNvSpPr/>
          <p:nvPr/>
        </p:nvSpPr>
        <p:spPr>
          <a:xfrm>
            <a:off x="6814418" y="5806693"/>
            <a:ext cx="3521748" cy="921817"/>
          </a:xfrm>
          <a:prstGeom prst="round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(Composite structure)</a:t>
            </a:r>
          </a:p>
        </p:txBody>
      </p:sp>
    </p:spTree>
    <p:extLst>
      <p:ext uri="{BB962C8B-B14F-4D97-AF65-F5344CB8AC3E}">
        <p14:creationId xmlns:p14="http://schemas.microsoft.com/office/powerpoint/2010/main" val="332684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08DF453E-0538-4804-9F18-B4B9BDF077A0}"/>
              </a:ext>
            </a:extLst>
          </p:cNvPr>
          <p:cNvSpPr/>
          <p:nvPr/>
        </p:nvSpPr>
        <p:spPr>
          <a:xfrm>
            <a:off x="4969716" y="1374159"/>
            <a:ext cx="5667666" cy="4304034"/>
          </a:xfrm>
          <a:prstGeom prst="roundRect">
            <a:avLst/>
          </a:prstGeom>
          <a:ln w="38100">
            <a:solidFill>
              <a:srgbClr val="7030A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61950" y="207725"/>
            <a:ext cx="9166131" cy="652084"/>
          </a:xfrm>
        </p:spPr>
        <p:txBody>
          <a:bodyPr>
            <a:normAutofit fontScale="90000"/>
          </a:bodyPr>
          <a:lstStyle/>
          <a:p>
            <a:r>
              <a:rPr lang="en-US" dirty="0">
                <a:latin typeface="Times New Roman" panose="02020603050405020304" pitchFamily="18" charset="0"/>
                <a:cs typeface="Times New Roman" panose="02020603050405020304" pitchFamily="18" charset="0"/>
              </a:rPr>
              <a:t>BIỂU ĐỒ MÔ HÌNH HÓA CHỨC NĂNG</a:t>
            </a:r>
            <a:endParaRPr lang="en-US" dirty="0">
              <a:effectLst/>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443F70BB-530E-4E28-81B6-6A1713FA56C5}"/>
              </a:ext>
            </a:extLst>
          </p:cNvPr>
          <p:cNvSpPr/>
          <p:nvPr/>
        </p:nvSpPr>
        <p:spPr>
          <a:xfrm>
            <a:off x="1734761" y="5835268"/>
            <a:ext cx="2594846" cy="921817"/>
          </a:xfrm>
          <a:prstGeom prst="round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(activity)</a:t>
            </a:r>
          </a:p>
        </p:txBody>
      </p:sp>
      <p:sp>
        <p:nvSpPr>
          <p:cNvPr id="9" name="Rectangle: Rounded Corners 8">
            <a:extLst>
              <a:ext uri="{FF2B5EF4-FFF2-40B4-BE49-F238E27FC236}">
                <a16:creationId xmlns:a16="http://schemas.microsoft.com/office/drawing/2014/main" id="{674D8050-B458-4AC8-95AD-C8D7DEC07765}"/>
              </a:ext>
            </a:extLst>
          </p:cNvPr>
          <p:cNvSpPr/>
          <p:nvPr/>
        </p:nvSpPr>
        <p:spPr>
          <a:xfrm>
            <a:off x="6601669" y="1524568"/>
            <a:ext cx="2521448" cy="921817"/>
          </a:xfrm>
          <a:prstGeom prst="roundRect">
            <a:avLst/>
          </a:prstGeom>
          <a:ln w="38100">
            <a:solidFill>
              <a:srgbClr val="7030A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(Interaction)</a:t>
            </a:r>
          </a:p>
        </p:txBody>
      </p:sp>
      <p:sp>
        <p:nvSpPr>
          <p:cNvPr id="13" name="Rectangle: Rounded Corners 12">
            <a:extLst>
              <a:ext uri="{FF2B5EF4-FFF2-40B4-BE49-F238E27FC236}">
                <a16:creationId xmlns:a16="http://schemas.microsoft.com/office/drawing/2014/main" id="{C151C86F-D0C3-45DA-8CAF-F44B047F0A80}"/>
              </a:ext>
            </a:extLst>
          </p:cNvPr>
          <p:cNvSpPr/>
          <p:nvPr/>
        </p:nvSpPr>
        <p:spPr>
          <a:xfrm>
            <a:off x="5065939" y="2637560"/>
            <a:ext cx="2768970" cy="921817"/>
          </a:xfrm>
          <a:prstGeom prst="round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(Collaboration)</a:t>
            </a:r>
          </a:p>
        </p:txBody>
      </p:sp>
      <p:sp>
        <p:nvSpPr>
          <p:cNvPr id="15" name="Rectangle: Rounded Corners 14">
            <a:extLst>
              <a:ext uri="{FF2B5EF4-FFF2-40B4-BE49-F238E27FC236}">
                <a16:creationId xmlns:a16="http://schemas.microsoft.com/office/drawing/2014/main" id="{4D8A4FAE-6792-4C7D-A737-CD7B17D7C8C7}"/>
              </a:ext>
            </a:extLst>
          </p:cNvPr>
          <p:cNvSpPr/>
          <p:nvPr/>
        </p:nvSpPr>
        <p:spPr>
          <a:xfrm>
            <a:off x="8042852" y="2602395"/>
            <a:ext cx="2521448" cy="921817"/>
          </a:xfrm>
          <a:prstGeom prst="round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(Sequence)</a:t>
            </a:r>
          </a:p>
        </p:txBody>
      </p:sp>
      <p:sp>
        <p:nvSpPr>
          <p:cNvPr id="17" name="Rectangle: Rounded Corners 16">
            <a:extLst>
              <a:ext uri="{FF2B5EF4-FFF2-40B4-BE49-F238E27FC236}">
                <a16:creationId xmlns:a16="http://schemas.microsoft.com/office/drawing/2014/main" id="{E53CA401-639A-442B-982D-B68F78342BB3}"/>
              </a:ext>
            </a:extLst>
          </p:cNvPr>
          <p:cNvSpPr/>
          <p:nvPr/>
        </p:nvSpPr>
        <p:spPr>
          <a:xfrm>
            <a:off x="6096000" y="4635237"/>
            <a:ext cx="3729714" cy="921817"/>
          </a:xfrm>
          <a:prstGeom prst="round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(Interaction overview)</a:t>
            </a:r>
          </a:p>
        </p:txBody>
      </p:sp>
      <p:sp>
        <p:nvSpPr>
          <p:cNvPr id="3" name="Rectangle: Rounded Corners 2">
            <a:extLst>
              <a:ext uri="{FF2B5EF4-FFF2-40B4-BE49-F238E27FC236}">
                <a16:creationId xmlns:a16="http://schemas.microsoft.com/office/drawing/2014/main" id="{50D038C5-9183-452F-8A13-61F5F4C9A9AE}"/>
              </a:ext>
            </a:extLst>
          </p:cNvPr>
          <p:cNvSpPr/>
          <p:nvPr/>
        </p:nvSpPr>
        <p:spPr>
          <a:xfrm>
            <a:off x="6782128" y="3709785"/>
            <a:ext cx="2521448" cy="813858"/>
          </a:xfrm>
          <a:prstGeom prst="round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(Timing)</a:t>
            </a:r>
          </a:p>
        </p:txBody>
      </p:sp>
      <p:sp>
        <p:nvSpPr>
          <p:cNvPr id="4" name="Rectangle: Rounded Corners 3">
            <a:extLst>
              <a:ext uri="{FF2B5EF4-FFF2-40B4-BE49-F238E27FC236}">
                <a16:creationId xmlns:a16="http://schemas.microsoft.com/office/drawing/2014/main" id="{9D27BBC5-873E-43D3-99A9-B2868B702B53}"/>
              </a:ext>
            </a:extLst>
          </p:cNvPr>
          <p:cNvSpPr/>
          <p:nvPr/>
        </p:nvSpPr>
        <p:spPr>
          <a:xfrm>
            <a:off x="6564970" y="5787045"/>
            <a:ext cx="2594846" cy="921817"/>
          </a:xfrm>
          <a:prstGeom prst="round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usecase</a:t>
            </a:r>
            <a:endParaRPr lang="en-US" sz="24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A706AF49-B6D7-48A0-800C-01AABA063F19}"/>
              </a:ext>
            </a:extLst>
          </p:cNvPr>
          <p:cNvGrpSpPr/>
          <p:nvPr/>
        </p:nvGrpSpPr>
        <p:grpSpPr>
          <a:xfrm>
            <a:off x="1574479" y="1374159"/>
            <a:ext cx="3024554" cy="3953022"/>
            <a:chOff x="-14355" y="1146224"/>
            <a:chExt cx="3024554" cy="3953022"/>
          </a:xfrm>
        </p:grpSpPr>
        <p:sp>
          <p:nvSpPr>
            <p:cNvPr id="21" name="Rectangle: Rounded Corners 20">
              <a:extLst>
                <a:ext uri="{FF2B5EF4-FFF2-40B4-BE49-F238E27FC236}">
                  <a16:creationId xmlns:a16="http://schemas.microsoft.com/office/drawing/2014/main" id="{3C168EB3-9367-40F6-8F5F-A620DE83D84B}"/>
                </a:ext>
              </a:extLst>
            </p:cNvPr>
            <p:cNvSpPr/>
            <p:nvPr/>
          </p:nvSpPr>
          <p:spPr>
            <a:xfrm>
              <a:off x="-14355" y="1146224"/>
              <a:ext cx="3024554" cy="3953022"/>
            </a:xfrm>
            <a:prstGeom prst="roundRect">
              <a:avLst/>
            </a:prstGeom>
            <a:ln w="38100">
              <a:solidFill>
                <a:schemeClr val="accent3">
                  <a:lumMod val="50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8268F23-9068-4B90-9B77-9F3DF89AF503}"/>
                </a:ext>
              </a:extLst>
            </p:cNvPr>
            <p:cNvSpPr/>
            <p:nvPr/>
          </p:nvSpPr>
          <p:spPr>
            <a:xfrm>
              <a:off x="295209" y="1410438"/>
              <a:ext cx="2561319" cy="921817"/>
            </a:xfrm>
            <a:prstGeom prst="roundRect">
              <a:avLst/>
            </a:prstGeom>
            <a:ln w="38100">
              <a:solidFill>
                <a:schemeClr val="accent4">
                  <a:lumMod val="50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(State)</a:t>
              </a:r>
            </a:p>
          </p:txBody>
        </p:sp>
        <p:sp>
          <p:nvSpPr>
            <p:cNvPr id="8" name="Rectangle: Rounded Corners 7">
              <a:extLst>
                <a:ext uri="{FF2B5EF4-FFF2-40B4-BE49-F238E27FC236}">
                  <a16:creationId xmlns:a16="http://schemas.microsoft.com/office/drawing/2014/main" id="{DEFE734D-94AE-4A40-A01B-BEA76FB350D8}"/>
                </a:ext>
              </a:extLst>
            </p:cNvPr>
            <p:cNvSpPr/>
            <p:nvPr/>
          </p:nvSpPr>
          <p:spPr>
            <a:xfrm>
              <a:off x="247513" y="3861149"/>
              <a:ext cx="2594846" cy="921817"/>
            </a:xfrm>
            <a:prstGeom prst="roundRect">
              <a:avLst/>
            </a:prstGeom>
            <a:ln w="381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endParaRPr lang="en-US" sz="2400"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437530F0-8553-44B9-85FB-B41681E74317}"/>
                </a:ext>
              </a:extLst>
            </p:cNvPr>
            <p:cNvSpPr/>
            <p:nvPr/>
          </p:nvSpPr>
          <p:spPr>
            <a:xfrm>
              <a:off x="247513" y="2627216"/>
              <a:ext cx="2594846" cy="921817"/>
            </a:xfrm>
            <a:prstGeom prst="roundRect">
              <a:avLst/>
            </a:prstGeom>
            <a:ln w="381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endParaRPr lang="en-US" sz="2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65337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UML VÀ OOAD</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838200" y="1528661"/>
            <a:ext cx="11249025" cy="4964214"/>
          </a:xfrm>
        </p:spPr>
        <p:txBody>
          <a:bodyPr>
            <a:normAutofit lnSpcReduction="10000"/>
          </a:bodyPr>
          <a:lstStyle/>
          <a:p>
            <a:pPr>
              <a:buFont typeface="Wingdings" panose="05000000000000000000" pitchFamily="2" charset="2"/>
              <a:buChar char="v"/>
            </a:pPr>
            <a:r>
              <a:rPr lang="vi-VN" b="1" i="0" dirty="0">
                <a:solidFill>
                  <a:srgbClr val="2F2F2F"/>
                </a:solidFill>
                <a:effectLst/>
                <a:latin typeface="Arial" panose="020B0604020202020204" pitchFamily="34" charset="0"/>
              </a:rPr>
              <a:t>Use Case Diagram</a:t>
            </a:r>
            <a:r>
              <a:rPr lang="vi-VN" b="0" i="0" dirty="0">
                <a:solidFill>
                  <a:srgbClr val="2F2F2F"/>
                </a:solidFill>
                <a:effectLst/>
                <a:latin typeface="Arial" panose="020B0604020202020204" pitchFamily="34" charset="0"/>
              </a:rPr>
              <a:t>: bản vẽ mô tả về </a:t>
            </a:r>
            <a:r>
              <a:rPr lang="en-US" b="0" i="0" dirty="0" err="1">
                <a:solidFill>
                  <a:srgbClr val="2F2F2F"/>
                </a:solidFill>
                <a:effectLst/>
                <a:latin typeface="Arial" panose="020B0604020202020204" pitchFamily="34" charset="0"/>
              </a:rPr>
              <a:t>trường</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hợp</a:t>
            </a:r>
            <a:r>
              <a:rPr lang="vi-VN" b="0" i="0" dirty="0">
                <a:solidFill>
                  <a:srgbClr val="2F2F2F"/>
                </a:solidFill>
                <a:effectLst/>
                <a:latin typeface="Arial" panose="020B0604020202020204" pitchFamily="34" charset="0"/>
              </a:rPr>
              <a:t> sử dụng của hệ thống. Bản vẽ này sẽ giúp chúng ta biết được ai sử dụng hệ thống, hệ thống có những chức năng gì. Lập được bản vẽ này bạn sẽ hiểu được yêu cầu của hệ thống cần xây dựng.</a:t>
            </a:r>
            <a:endParaRPr lang="en-US" b="0" i="0" dirty="0">
              <a:solidFill>
                <a:srgbClr val="2F2F2F"/>
              </a:solidFill>
              <a:effectLst/>
              <a:latin typeface="Arial" panose="020B0604020202020204" pitchFamily="34" charset="0"/>
            </a:endParaRPr>
          </a:p>
          <a:p>
            <a:pPr>
              <a:buFont typeface="Wingdings" panose="05000000000000000000" pitchFamily="2" charset="2"/>
              <a:buChar char="v"/>
            </a:pPr>
            <a:r>
              <a:rPr lang="vi-VN" b="1" i="0" dirty="0">
                <a:solidFill>
                  <a:srgbClr val="2F2F2F"/>
                </a:solidFill>
                <a:effectLst/>
                <a:latin typeface="Arial" panose="020B0604020202020204" pitchFamily="34" charset="0"/>
              </a:rPr>
              <a:t>Class Diagram</a:t>
            </a:r>
            <a:r>
              <a:rPr lang="vi-VN" b="0" i="0" dirty="0">
                <a:solidFill>
                  <a:srgbClr val="2F2F2F"/>
                </a:solidFill>
                <a:effectLst/>
                <a:latin typeface="Arial" panose="020B0604020202020204" pitchFamily="34" charset="0"/>
              </a:rPr>
              <a:t>:</a:t>
            </a:r>
            <a:r>
              <a:rPr lang="vi-VN" b="1" i="0" dirty="0">
                <a:solidFill>
                  <a:srgbClr val="2F2F2F"/>
                </a:solidFill>
                <a:effectLst/>
                <a:latin typeface="Arial" panose="020B0604020202020204" pitchFamily="34" charset="0"/>
              </a:rPr>
              <a:t> </a:t>
            </a:r>
            <a:r>
              <a:rPr lang="vi-VN" b="0" i="0" dirty="0">
                <a:solidFill>
                  <a:srgbClr val="2F2F2F"/>
                </a:solidFill>
                <a:effectLst/>
                <a:latin typeface="Arial" panose="020B0604020202020204" pitchFamily="34" charset="0"/>
              </a:rPr>
              <a:t>bản vẽ này mô tả cấu trúc của hệ thống, tức hệ thống được cấu tạo từ những thành phần nào. Nó mô tả khía cạnh tĩnh của hệ thống.</a:t>
            </a:r>
            <a:endParaRPr lang="en-US" b="0" i="0" dirty="0">
              <a:solidFill>
                <a:srgbClr val="2F2F2F"/>
              </a:solidFill>
              <a:effectLst/>
              <a:latin typeface="Arial" panose="020B0604020202020204" pitchFamily="34" charset="0"/>
            </a:endParaRPr>
          </a:p>
          <a:p>
            <a:pPr>
              <a:buFont typeface="Wingdings" panose="05000000000000000000" pitchFamily="2" charset="2"/>
              <a:buChar char="v"/>
            </a:pPr>
            <a:r>
              <a:rPr lang="vi-VN" b="0" i="0" dirty="0">
                <a:solidFill>
                  <a:srgbClr val="2F2F2F"/>
                </a:solidFill>
                <a:effectLst/>
                <a:latin typeface="Arial" panose="020B0604020202020204" pitchFamily="34" charset="0"/>
              </a:rPr>
              <a:t> </a:t>
            </a:r>
            <a:r>
              <a:rPr lang="vi-VN" b="1" i="0" dirty="0">
                <a:solidFill>
                  <a:srgbClr val="2F2F2F"/>
                </a:solidFill>
                <a:effectLst/>
                <a:latin typeface="Arial" panose="020B0604020202020204" pitchFamily="34" charset="0"/>
              </a:rPr>
              <a:t>Object Diagram</a:t>
            </a:r>
            <a:r>
              <a:rPr lang="vi-VN" b="0" i="0" dirty="0">
                <a:solidFill>
                  <a:srgbClr val="2F2F2F"/>
                </a:solidFill>
                <a:effectLst/>
                <a:latin typeface="Arial" panose="020B0604020202020204" pitchFamily="34" charset="0"/>
              </a:rPr>
              <a:t>:</a:t>
            </a:r>
            <a:r>
              <a:rPr lang="vi-VN" b="1" i="0" dirty="0">
                <a:solidFill>
                  <a:srgbClr val="2F2F2F"/>
                </a:solidFill>
                <a:effectLst/>
                <a:latin typeface="Arial" panose="020B0604020202020204" pitchFamily="34" charset="0"/>
              </a:rPr>
              <a:t> </a:t>
            </a:r>
            <a:r>
              <a:rPr lang="vi-VN" b="0" i="0" dirty="0">
                <a:solidFill>
                  <a:srgbClr val="2F2F2F"/>
                </a:solidFill>
                <a:effectLst/>
                <a:latin typeface="Arial" panose="020B0604020202020204" pitchFamily="34" charset="0"/>
              </a:rPr>
              <a:t>Tương tự như Class Diagram nhưng nó mô tả đến đối tượng thay vì lớp (Class).</a:t>
            </a:r>
            <a:endParaRPr lang="en-US" dirty="0">
              <a:solidFill>
                <a:srgbClr val="2F2F2F"/>
              </a:solidFill>
              <a:latin typeface="Arial" panose="020B0604020202020204" pitchFamily="34" charset="0"/>
            </a:endParaRPr>
          </a:p>
          <a:p>
            <a:pPr>
              <a:buFont typeface="Wingdings" panose="05000000000000000000" pitchFamily="2" charset="2"/>
              <a:buChar char="v"/>
            </a:pPr>
            <a:r>
              <a:rPr lang="vi-VN" b="1" i="0" dirty="0">
                <a:solidFill>
                  <a:srgbClr val="2F2F2F"/>
                </a:solidFill>
                <a:effectLst/>
                <a:latin typeface="Arial" panose="020B0604020202020204" pitchFamily="34" charset="0"/>
              </a:rPr>
              <a:t>Sequence Diagarm</a:t>
            </a:r>
            <a:r>
              <a:rPr lang="vi-VN" b="0" i="0" dirty="0">
                <a:solidFill>
                  <a:srgbClr val="2F2F2F"/>
                </a:solidFill>
                <a:effectLst/>
                <a:latin typeface="Arial" panose="020B0604020202020204" pitchFamily="34" charset="0"/>
              </a:rPr>
              <a:t>: là bản vẽ mô tả sự tương tác của các đối tượng trong hệ thống với nhau được mô tả tuần tự các bước tương tác theo thời gian.</a:t>
            </a:r>
            <a:endParaRPr lang="en-US" b="0" i="0" dirty="0">
              <a:solidFill>
                <a:srgbClr val="2F2F2F"/>
              </a:solidFill>
              <a:effectLst/>
              <a:latin typeface="Arial" panose="020B0604020202020204" pitchFamily="34" charset="0"/>
            </a:endParaRPr>
          </a:p>
        </p:txBody>
      </p:sp>
    </p:spTree>
    <p:extLst>
      <p:ext uri="{BB962C8B-B14F-4D97-AF65-F5344CB8AC3E}">
        <p14:creationId xmlns:p14="http://schemas.microsoft.com/office/powerpoint/2010/main" val="88760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Ô HÌNH</a:t>
            </a:r>
            <a:endParaRPr lang="en-US"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989D9E0-D09E-435A-8990-F9D4202D5185}"/>
              </a:ext>
            </a:extLst>
          </p:cNvPr>
          <p:cNvSpPr txBox="1"/>
          <p:nvPr/>
        </p:nvSpPr>
        <p:spPr>
          <a:xfrm>
            <a:off x="452438" y="1690688"/>
            <a:ext cx="11287124" cy="3539430"/>
          </a:xfrm>
          <a:prstGeom prst="rect">
            <a:avLst/>
          </a:prstGeom>
          <a:noFill/>
        </p:spPr>
        <p:txBody>
          <a:bodyPr wrap="square" rtlCol="0">
            <a:spAutoFit/>
          </a:bodyPr>
          <a:lstStyle/>
          <a:p>
            <a:pPr marL="285750" indent="-285750">
              <a:buFont typeface="Wingdings" panose="05000000000000000000" pitchFamily="2" charset="2"/>
              <a:buChar char="Ø"/>
            </a:pPr>
            <a:r>
              <a:rPr lang="vi-VN" sz="2800" b="1" i="1" dirty="0">
                <a:solidFill>
                  <a:srgbClr val="1B1B1B"/>
                </a:solidFill>
                <a:latin typeface="Times New Roman" panose="02020603050405020304" pitchFamily="18" charset="0"/>
                <a:cs typeface="Times New Roman" panose="02020603050405020304" pitchFamily="18" charset="0"/>
              </a:rPr>
              <a:t>Mô hình</a:t>
            </a:r>
            <a:r>
              <a:rPr lang="vi-VN" sz="2800" b="1" dirty="0">
                <a:solidFill>
                  <a:srgbClr val="1B1B1B"/>
                </a:solidFill>
                <a:latin typeface="Times New Roman" panose="02020603050405020304" pitchFamily="18" charset="0"/>
                <a:cs typeface="Times New Roman" panose="02020603050405020304" pitchFamily="18" charset="0"/>
              </a:rPr>
              <a:t> </a:t>
            </a:r>
            <a:r>
              <a:rPr lang="en-US" sz="2800" dirty="0">
                <a:solidFill>
                  <a:srgbClr val="1B1B1B"/>
                </a:solidFill>
                <a:latin typeface="Times New Roman" panose="02020603050405020304" pitchFamily="18" charset="0"/>
                <a:cs typeface="Times New Roman" panose="02020603050405020304" pitchFamily="18" charset="0"/>
              </a:rPr>
              <a:t>l</a:t>
            </a:r>
            <a:r>
              <a:rPr lang="vi-VN" sz="2800" dirty="0">
                <a:solidFill>
                  <a:srgbClr val="1B1B1B"/>
                </a:solidFill>
                <a:latin typeface="Times New Roman" panose="02020603050405020304" pitchFamily="18" charset="0"/>
                <a:cs typeface="Times New Roman" panose="02020603050405020304" pitchFamily="18" charset="0"/>
              </a:rPr>
              <a:t>à tập hợp các phần tử tương ứng với những lớp các đối</a:t>
            </a:r>
            <a:r>
              <a:rPr lang="en-US" sz="2800" dirty="0">
                <a:solidFill>
                  <a:srgbClr val="1B1B1B"/>
                </a:solidFill>
                <a:latin typeface="Times New Roman" panose="02020603050405020304" pitchFamily="18" charset="0"/>
                <a:cs typeface="Times New Roman" panose="02020603050405020304" pitchFamily="18" charset="0"/>
              </a:rPr>
              <a:t> </a:t>
            </a:r>
            <a:r>
              <a:rPr lang="vi-VN" sz="2800" dirty="0">
                <a:solidFill>
                  <a:srgbClr val="1B1B1B"/>
                </a:solidFill>
                <a:latin typeface="Times New Roman" panose="02020603050405020304" pitchFamily="18" charset="0"/>
                <a:cs typeface="Times New Roman" panose="02020603050405020304" pitchFamily="18" charset="0"/>
              </a:rPr>
              <a:t>tượng, các quan hệ, và những quá trình xử lý</a:t>
            </a:r>
            <a:r>
              <a:rPr lang="en-US" sz="2800" dirty="0">
                <a:solidFill>
                  <a:srgbClr val="1B1B1B"/>
                </a:solidFill>
                <a:latin typeface="Times New Roman" panose="02020603050405020304" pitchFamily="18" charset="0"/>
                <a:cs typeface="Times New Roman" panose="02020603050405020304" pitchFamily="18" charset="0"/>
              </a:rPr>
              <a:t> </a:t>
            </a:r>
            <a:r>
              <a:rPr lang="vi-VN" sz="2800" dirty="0">
                <a:solidFill>
                  <a:srgbClr val="1B1B1B"/>
                </a:solidFill>
                <a:latin typeface="Times New Roman" panose="02020603050405020304" pitchFamily="18" charset="0"/>
                <a:cs typeface="Times New Roman" panose="02020603050405020304" pitchFamily="18" charset="0"/>
              </a:rPr>
              <a:t>nào đó trong lĩnh vực cần mô tả để có một sự</a:t>
            </a:r>
            <a:r>
              <a:rPr lang="en-US" sz="2800" dirty="0">
                <a:solidFill>
                  <a:srgbClr val="1B1B1B"/>
                </a:solidFill>
                <a:latin typeface="Times New Roman" panose="02020603050405020304" pitchFamily="18" charset="0"/>
                <a:cs typeface="Times New Roman" panose="02020603050405020304" pitchFamily="18" charset="0"/>
              </a:rPr>
              <a:t> </a:t>
            </a:r>
            <a:r>
              <a:rPr lang="vi-VN" sz="2800" dirty="0">
                <a:solidFill>
                  <a:srgbClr val="1B1B1B"/>
                </a:solidFill>
                <a:latin typeface="Times New Roman" panose="02020603050405020304" pitchFamily="18" charset="0"/>
                <a:cs typeface="Times New Roman" panose="02020603050405020304" pitchFamily="18" charset="0"/>
              </a:rPr>
              <a:t>biểu diễn cô đọng, tổng quát, có ý nghĩa, đơn</a:t>
            </a:r>
            <a:r>
              <a:rPr lang="en-US" sz="2800" dirty="0">
                <a:solidFill>
                  <a:srgbClr val="1B1B1B"/>
                </a:solidFill>
                <a:latin typeface="Times New Roman" panose="02020603050405020304" pitchFamily="18" charset="0"/>
                <a:cs typeface="Times New Roman" panose="02020603050405020304" pitchFamily="18" charset="0"/>
              </a:rPr>
              <a:t> </a:t>
            </a:r>
            <a:r>
              <a:rPr lang="vi-VN" sz="2800" dirty="0">
                <a:solidFill>
                  <a:srgbClr val="1B1B1B"/>
                </a:solidFill>
                <a:latin typeface="Times New Roman" panose="02020603050405020304" pitchFamily="18" charset="0"/>
                <a:cs typeface="Times New Roman" panose="02020603050405020304" pitchFamily="18" charset="0"/>
              </a:rPr>
              <a:t>giản và dễ hiểu</a:t>
            </a:r>
            <a:endParaRPr lang="en-US" sz="2800" dirty="0">
              <a:solidFill>
                <a:srgbClr val="1B1B1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b="1" i="1" dirty="0">
                <a:solidFill>
                  <a:srgbClr val="1B1B1B"/>
                </a:solidFill>
                <a:latin typeface="Times New Roman" panose="02020603050405020304" pitchFamily="18" charset="0"/>
                <a:cs typeface="Times New Roman" panose="02020603050405020304" pitchFamily="18" charset="0"/>
              </a:rPr>
              <a:t>M</a:t>
            </a:r>
            <a:r>
              <a:rPr lang="vi-VN" sz="2800" b="1" i="1" dirty="0">
                <a:solidFill>
                  <a:srgbClr val="1B1B1B"/>
                </a:solidFill>
                <a:latin typeface="Times New Roman" panose="02020603050405020304" pitchFamily="18" charset="0"/>
                <a:cs typeface="Times New Roman" panose="02020603050405020304" pitchFamily="18" charset="0"/>
              </a:rPr>
              <a:t>ô hình</a:t>
            </a:r>
            <a:r>
              <a:rPr lang="vi-VN" sz="2800" dirty="0">
                <a:solidFill>
                  <a:srgbClr val="1B1B1B"/>
                </a:solidFill>
                <a:latin typeface="Times New Roman" panose="02020603050405020304" pitchFamily="18" charset="0"/>
                <a:cs typeface="Times New Roman" panose="02020603050405020304" pitchFamily="18" charset="0"/>
              </a:rPr>
              <a:t> là một biểu diễn của một hệ thống thực, qua đó diễn tả hệ thống</a:t>
            </a:r>
            <a:r>
              <a:rPr lang="en-US" sz="2800" dirty="0">
                <a:solidFill>
                  <a:srgbClr val="1B1B1B"/>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v"/>
            </a:pPr>
            <a:r>
              <a:rPr lang="vi-VN" sz="2800" dirty="0">
                <a:solidFill>
                  <a:srgbClr val="292B2C"/>
                </a:solidFill>
                <a:latin typeface="Times New Roman" panose="02020603050405020304" pitchFamily="18" charset="0"/>
                <a:cs typeface="Times New Roman" panose="02020603050405020304" pitchFamily="18" charset="0"/>
              </a:rPr>
              <a:t>Ở một mức trừu tượng hóa nhất định.</a:t>
            </a:r>
          </a:p>
          <a:p>
            <a:pPr marL="742950" lvl="1" indent="-285750">
              <a:buFont typeface="Wingdings" panose="05000000000000000000" pitchFamily="2" charset="2"/>
              <a:buChar char="v"/>
            </a:pPr>
            <a:r>
              <a:rPr lang="vi-VN" sz="2800" dirty="0">
                <a:solidFill>
                  <a:srgbClr val="292B2C"/>
                </a:solidFill>
                <a:latin typeface="Times New Roman" panose="02020603050405020304" pitchFamily="18" charset="0"/>
                <a:cs typeface="Times New Roman" panose="02020603050405020304" pitchFamily="18" charset="0"/>
              </a:rPr>
              <a:t>Theo một quan điểm hay một góc nhìn.</a:t>
            </a:r>
          </a:p>
          <a:p>
            <a:pPr marL="742950" lvl="1" indent="-285750">
              <a:buFont typeface="Wingdings" panose="05000000000000000000" pitchFamily="2" charset="2"/>
              <a:buChar char="v"/>
            </a:pPr>
            <a:r>
              <a:rPr lang="vi-VN" sz="2800" dirty="0">
                <a:solidFill>
                  <a:srgbClr val="292B2C"/>
                </a:solidFill>
                <a:latin typeface="Times New Roman" panose="02020603050405020304" pitchFamily="18" charset="0"/>
                <a:cs typeface="Times New Roman" panose="02020603050405020304" pitchFamily="18" charset="0"/>
              </a:rPr>
              <a:t>Bởi một hình thức diễn tả </a:t>
            </a:r>
            <a:r>
              <a:rPr lang="en-US" sz="2800" dirty="0" err="1">
                <a:solidFill>
                  <a:srgbClr val="292B2C"/>
                </a:solidFill>
                <a:latin typeface="Times New Roman" panose="02020603050405020304" pitchFamily="18" charset="0"/>
                <a:cs typeface="Times New Roman" panose="02020603050405020304" pitchFamily="18" charset="0"/>
              </a:rPr>
              <a:t>cụ</a:t>
            </a:r>
            <a:r>
              <a:rPr lang="en-US" sz="2800" dirty="0">
                <a:solidFill>
                  <a:srgbClr val="292B2C"/>
                </a:solidFill>
                <a:latin typeface="Times New Roman" panose="02020603050405020304" pitchFamily="18" charset="0"/>
                <a:cs typeface="Times New Roman" panose="02020603050405020304" pitchFamily="18" charset="0"/>
              </a:rPr>
              <a:t> </a:t>
            </a:r>
            <a:r>
              <a:rPr lang="en-US" sz="2800" dirty="0" err="1">
                <a:solidFill>
                  <a:srgbClr val="292B2C"/>
                </a:solidFill>
                <a:latin typeface="Times New Roman" panose="02020603050405020304" pitchFamily="18" charset="0"/>
                <a:cs typeface="Times New Roman" panose="02020603050405020304" pitchFamily="18" charset="0"/>
              </a:rPr>
              <a:t>thể</a:t>
            </a:r>
            <a:r>
              <a:rPr lang="vi-VN" sz="2800" dirty="0">
                <a:solidFill>
                  <a:srgbClr val="292B2C"/>
                </a:solidFill>
                <a:latin typeface="Times New Roman" panose="02020603050405020304" pitchFamily="18" charset="0"/>
                <a:cs typeface="Times New Roman" panose="02020603050405020304" pitchFamily="18" charset="0"/>
              </a:rPr>
              <a:t>(văn bản, hình khối, phương trình, bảng, đồ thị,…).</a:t>
            </a:r>
          </a:p>
        </p:txBody>
      </p:sp>
    </p:spTree>
    <p:extLst>
      <p:ext uri="{BB962C8B-B14F-4D97-AF65-F5344CB8AC3E}">
        <p14:creationId xmlns:p14="http://schemas.microsoft.com/office/powerpoint/2010/main" val="1816370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UML VÀ OOAD</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602801" y="1690688"/>
            <a:ext cx="11465374" cy="4964214"/>
          </a:xfrm>
        </p:spPr>
        <p:txBody>
          <a:bodyPr>
            <a:normAutofit fontScale="92500" lnSpcReduction="10000"/>
          </a:bodyPr>
          <a:lstStyle/>
          <a:p>
            <a:pPr>
              <a:buFont typeface="Wingdings" panose="05000000000000000000" pitchFamily="2" charset="2"/>
              <a:buChar char="v"/>
            </a:pPr>
            <a:r>
              <a:rPr lang="vi-VN" b="0" i="0" dirty="0">
                <a:solidFill>
                  <a:srgbClr val="2F2F2F"/>
                </a:solidFill>
                <a:effectLst/>
                <a:latin typeface="Arial" panose="020B0604020202020204" pitchFamily="34" charset="0"/>
              </a:rPr>
              <a:t> </a:t>
            </a:r>
            <a:r>
              <a:rPr lang="vi-VN" b="1" i="0" dirty="0">
                <a:solidFill>
                  <a:srgbClr val="2F2F2F"/>
                </a:solidFill>
                <a:effectLst/>
                <a:latin typeface="Arial" panose="020B0604020202020204" pitchFamily="34" charset="0"/>
              </a:rPr>
              <a:t>Collaboration Diagram</a:t>
            </a:r>
            <a:r>
              <a:rPr lang="vi-VN" b="0" i="0" dirty="0">
                <a:solidFill>
                  <a:srgbClr val="2F2F2F"/>
                </a:solidFill>
                <a:effectLst/>
                <a:latin typeface="Arial" panose="020B0604020202020204" pitchFamily="34" charset="0"/>
              </a:rPr>
              <a:t>:</a:t>
            </a:r>
            <a:r>
              <a:rPr lang="vi-VN" b="1" i="0" dirty="0">
                <a:solidFill>
                  <a:srgbClr val="2F2F2F"/>
                </a:solidFill>
                <a:effectLst/>
                <a:latin typeface="Arial" panose="020B0604020202020204" pitchFamily="34" charset="0"/>
              </a:rPr>
              <a:t> </a:t>
            </a:r>
            <a:r>
              <a:rPr lang="vi-VN" b="0" i="0" dirty="0">
                <a:solidFill>
                  <a:srgbClr val="2F2F2F"/>
                </a:solidFill>
                <a:effectLst/>
                <a:latin typeface="Arial" panose="020B0604020202020204" pitchFamily="34" charset="0"/>
              </a:rPr>
              <a:t>tương tự như sequence Diagram nhưng nhấn mạnh về sự tương tác thay vì tuần tự theo thời gian.</a:t>
            </a:r>
            <a:endParaRPr lang="en-US" b="0" i="0" dirty="0">
              <a:solidFill>
                <a:srgbClr val="2F2F2F"/>
              </a:solidFill>
              <a:effectLst/>
              <a:latin typeface="Arial" panose="020B0604020202020204" pitchFamily="34" charset="0"/>
            </a:endParaRPr>
          </a:p>
          <a:p>
            <a:pPr>
              <a:buFont typeface="Wingdings" panose="05000000000000000000" pitchFamily="2" charset="2"/>
              <a:buChar char="v"/>
            </a:pPr>
            <a:r>
              <a:rPr lang="vi-VN" b="0" i="0" dirty="0">
                <a:solidFill>
                  <a:srgbClr val="2F2F2F"/>
                </a:solidFill>
                <a:effectLst/>
                <a:latin typeface="Arial" panose="020B0604020202020204" pitchFamily="34" charset="0"/>
              </a:rPr>
              <a:t> </a:t>
            </a:r>
            <a:r>
              <a:rPr lang="vi-VN" b="1" i="0" dirty="0">
                <a:solidFill>
                  <a:srgbClr val="2F2F2F"/>
                </a:solidFill>
                <a:effectLst/>
                <a:latin typeface="Arial" panose="020B0604020202020204" pitchFamily="34" charset="0"/>
              </a:rPr>
              <a:t>State Diagram: </a:t>
            </a:r>
            <a:r>
              <a:rPr lang="vi-VN" b="0" i="0" dirty="0">
                <a:solidFill>
                  <a:srgbClr val="2F2F2F"/>
                </a:solidFill>
                <a:effectLst/>
                <a:latin typeface="Arial" panose="020B0604020202020204" pitchFamily="34" charset="0"/>
              </a:rPr>
              <a:t>bản vẽ mô tả sự thay đổi trạng thái của một đối tượng. Nó được dùng để theo dõi các đối tượng có trạng thái thay đổi nhiều trong hệ thống.</a:t>
            </a:r>
            <a:endParaRPr lang="en-US" b="0" i="0" dirty="0">
              <a:solidFill>
                <a:srgbClr val="2F2F2F"/>
              </a:solidFill>
              <a:effectLst/>
              <a:latin typeface="Arial" panose="020B0604020202020204" pitchFamily="34" charset="0"/>
            </a:endParaRPr>
          </a:p>
          <a:p>
            <a:pPr>
              <a:buFont typeface="Wingdings" panose="05000000000000000000" pitchFamily="2" charset="2"/>
              <a:buChar char="v"/>
            </a:pPr>
            <a:r>
              <a:rPr lang="vi-VN" b="0" i="0" dirty="0">
                <a:solidFill>
                  <a:srgbClr val="2F2F2F"/>
                </a:solidFill>
                <a:effectLst/>
                <a:latin typeface="Arial" panose="020B0604020202020204" pitchFamily="34" charset="0"/>
              </a:rPr>
              <a:t> </a:t>
            </a:r>
            <a:r>
              <a:rPr lang="vi-VN" b="1" i="0" dirty="0">
                <a:solidFill>
                  <a:srgbClr val="2F2F2F"/>
                </a:solidFill>
                <a:effectLst/>
                <a:latin typeface="Arial" panose="020B0604020202020204" pitchFamily="34" charset="0"/>
              </a:rPr>
              <a:t>Activity Diagram:</a:t>
            </a:r>
            <a:r>
              <a:rPr lang="vi-VN" b="0" i="0" dirty="0">
                <a:solidFill>
                  <a:srgbClr val="2F2F2F"/>
                </a:solidFill>
                <a:effectLst/>
                <a:latin typeface="Arial" panose="020B0604020202020204" pitchFamily="34" charset="0"/>
              </a:rPr>
              <a:t> bản vẽ mô tả các hoạt động của đối tượng, thường được sử dụng để hiểu về nghiệp vụ của hệ thống.</a:t>
            </a:r>
            <a:endParaRPr lang="en-US" dirty="0">
              <a:solidFill>
                <a:srgbClr val="2F2F2F"/>
              </a:solidFill>
              <a:latin typeface="Arial" panose="020B0604020202020204" pitchFamily="34" charset="0"/>
            </a:endParaRPr>
          </a:p>
          <a:p>
            <a:pPr>
              <a:buFont typeface="Wingdings" panose="05000000000000000000" pitchFamily="2" charset="2"/>
              <a:buChar char="v"/>
            </a:pPr>
            <a:r>
              <a:rPr lang="vi-VN" b="0" i="0" dirty="0">
                <a:solidFill>
                  <a:srgbClr val="2F2F2F"/>
                </a:solidFill>
                <a:effectLst/>
                <a:latin typeface="Arial" panose="020B0604020202020204" pitchFamily="34" charset="0"/>
              </a:rPr>
              <a:t> </a:t>
            </a:r>
            <a:r>
              <a:rPr lang="vi-VN" b="1" i="0" dirty="0">
                <a:solidFill>
                  <a:srgbClr val="2F2F2F"/>
                </a:solidFill>
                <a:effectLst/>
                <a:latin typeface="Arial" panose="020B0604020202020204" pitchFamily="34" charset="0"/>
              </a:rPr>
              <a:t>Component Diagram: </a:t>
            </a:r>
            <a:r>
              <a:rPr lang="vi-VN" b="0" i="0" dirty="0">
                <a:solidFill>
                  <a:srgbClr val="2F2F2F"/>
                </a:solidFill>
                <a:effectLst/>
                <a:latin typeface="Arial" panose="020B0604020202020204" pitchFamily="34" charset="0"/>
              </a:rPr>
              <a:t>bản vẽ mô tả về việc bố trí các thành phần của hệ thống cũng như việc sử dụng các thành phần đó.</a:t>
            </a:r>
            <a:endParaRPr lang="en-US" b="0" i="0" dirty="0">
              <a:solidFill>
                <a:srgbClr val="2F2F2F"/>
              </a:solidFill>
              <a:effectLst/>
              <a:latin typeface="Arial" panose="020B0604020202020204" pitchFamily="34" charset="0"/>
            </a:endParaRPr>
          </a:p>
          <a:p>
            <a:pPr>
              <a:buFont typeface="Wingdings" panose="05000000000000000000" pitchFamily="2" charset="2"/>
              <a:buChar char="v"/>
            </a:pPr>
            <a:r>
              <a:rPr lang="vi-VN" b="1" i="0" dirty="0">
                <a:solidFill>
                  <a:srgbClr val="2F2F2F"/>
                </a:solidFill>
                <a:effectLst/>
                <a:latin typeface="Arial" panose="020B0604020202020204" pitchFamily="34" charset="0"/>
              </a:rPr>
              <a:t>Deployment Diagram:</a:t>
            </a:r>
            <a:r>
              <a:rPr lang="vi-VN" b="0" i="0" dirty="0">
                <a:solidFill>
                  <a:srgbClr val="2F2F2F"/>
                </a:solidFill>
                <a:effectLst/>
                <a:latin typeface="Arial" panose="020B0604020202020204" pitchFamily="34" charset="0"/>
              </a:rPr>
              <a:t> bản vẽ mô tả việc triển khai của hệ thống như việc kết nối, cài đặt, hiệu năng của hệ thống</a:t>
            </a:r>
            <a:r>
              <a:rPr lang="en-US" b="0" i="0" dirty="0">
                <a:solidFill>
                  <a:srgbClr val="2F2F2F"/>
                </a:solidFill>
                <a:effectLst/>
                <a:latin typeface="Arial" panose="020B0604020202020204" pitchFamily="34" charset="0"/>
              </a:rPr>
              <a:t>.</a:t>
            </a:r>
          </a:p>
          <a:p>
            <a:pPr>
              <a:buFont typeface="Wingdings" panose="05000000000000000000" pitchFamily="2" charset="2"/>
              <a:buChar char="v"/>
            </a:pPr>
            <a:r>
              <a:rPr lang="en-US" dirty="0">
                <a:solidFill>
                  <a:srgbClr val="2F2F2F"/>
                </a:solidFill>
                <a:latin typeface="Arial" panose="020B0604020202020204" pitchFamily="34" charset="0"/>
              </a:rPr>
              <a:t>……</a:t>
            </a:r>
            <a:endParaRPr lang="en-US" b="1" i="0" dirty="0">
              <a:solidFill>
                <a:srgbClr val="2F2F2F"/>
              </a:solidFill>
              <a:effectLst/>
              <a:latin typeface="Arial" panose="020B0604020202020204" pitchFamily="34" charset="0"/>
            </a:endParaRPr>
          </a:p>
        </p:txBody>
      </p:sp>
    </p:spTree>
    <p:extLst>
      <p:ext uri="{BB962C8B-B14F-4D97-AF65-F5344CB8AC3E}">
        <p14:creationId xmlns:p14="http://schemas.microsoft.com/office/powerpoint/2010/main" val="273599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7854"/>
            <a:ext cx="10515600" cy="1325563"/>
          </a:xfrm>
        </p:spPr>
        <p:txBody>
          <a:bodyPr>
            <a:normAutofit/>
          </a:bodyPr>
          <a:lstStyle/>
          <a:p>
            <a:r>
              <a:rPr lang="en-US" dirty="0">
                <a:latin typeface="Times New Roman" panose="02020603050405020304" pitchFamily="18" charset="0"/>
                <a:cs typeface="Times New Roman" panose="02020603050405020304" pitchFamily="18" charset="0"/>
              </a:rPr>
              <a:t>UML VÀ OOAD</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615725" y="1488462"/>
            <a:ext cx="10960549" cy="1081531"/>
          </a:xfrm>
        </p:spPr>
        <p:txBody>
          <a:bodyPr>
            <a:normAutofit/>
          </a:bodyPr>
          <a:lstStyle/>
          <a:p>
            <a:r>
              <a:rPr lang="en-US" b="1" i="0" dirty="0">
                <a:solidFill>
                  <a:srgbClr val="2F2F2F"/>
                </a:solidFill>
                <a:effectLst/>
                <a:latin typeface="Arial" panose="020B0604020202020204" pitchFamily="34" charset="0"/>
              </a:rPr>
              <a:t>Notations (</a:t>
            </a:r>
            <a:r>
              <a:rPr lang="en-US" b="1" i="0" dirty="0" err="1">
                <a:solidFill>
                  <a:srgbClr val="2F2F2F"/>
                </a:solidFill>
                <a:effectLst/>
                <a:latin typeface="Arial" panose="020B0604020202020204" pitchFamily="34" charset="0"/>
              </a:rPr>
              <a:t>các</a:t>
            </a:r>
            <a:r>
              <a:rPr lang="en-US" b="1" i="0" dirty="0">
                <a:solidFill>
                  <a:srgbClr val="2F2F2F"/>
                </a:solidFill>
                <a:effectLst/>
                <a:latin typeface="Arial" panose="020B0604020202020204" pitchFamily="34" charset="0"/>
              </a:rPr>
              <a:t> </a:t>
            </a:r>
            <a:r>
              <a:rPr lang="en-US" b="1" i="0" dirty="0" err="1">
                <a:solidFill>
                  <a:srgbClr val="2F2F2F"/>
                </a:solidFill>
                <a:effectLst/>
                <a:latin typeface="Arial" panose="020B0604020202020204" pitchFamily="34" charset="0"/>
              </a:rPr>
              <a:t>ký</a:t>
            </a:r>
            <a:r>
              <a:rPr lang="en-US" b="1" i="0" dirty="0">
                <a:solidFill>
                  <a:srgbClr val="2F2F2F"/>
                </a:solidFill>
                <a:effectLst/>
                <a:latin typeface="Arial" panose="020B0604020202020204" pitchFamily="34" charset="0"/>
              </a:rPr>
              <a:t> </a:t>
            </a:r>
            <a:r>
              <a:rPr lang="en-US" b="1" i="0" dirty="0" err="1">
                <a:solidFill>
                  <a:srgbClr val="2F2F2F"/>
                </a:solidFill>
                <a:effectLst/>
                <a:latin typeface="Arial" panose="020B0604020202020204" pitchFamily="34" charset="0"/>
              </a:rPr>
              <a:t>hiệu</a:t>
            </a:r>
            <a:r>
              <a:rPr lang="en-US" b="1" i="0" dirty="0">
                <a:solidFill>
                  <a:srgbClr val="2F2F2F"/>
                </a:solidFill>
                <a:effectLst/>
                <a:latin typeface="Arial" panose="020B0604020202020204" pitchFamily="34" charset="0"/>
              </a:rPr>
              <a:t>) </a:t>
            </a:r>
            <a:r>
              <a:rPr lang="vi-VN" b="0" i="0" dirty="0">
                <a:solidFill>
                  <a:srgbClr val="2F2F2F"/>
                </a:solidFill>
                <a:effectLst/>
                <a:latin typeface="Arial" panose="020B0604020202020204" pitchFamily="34" charset="0"/>
              </a:rPr>
              <a:t> là các ký hiệu để vẽ, nó như từ vựng trong ngôn ngữ tự nhiên.</a:t>
            </a:r>
            <a:endParaRPr lang="en-US" b="1" i="0" dirty="0">
              <a:solidFill>
                <a:srgbClr val="2F2F2F"/>
              </a:solidFill>
              <a:effectLst/>
              <a:latin typeface="Arial" panose="020B0604020202020204" pitchFamily="34" charset="0"/>
            </a:endParaRPr>
          </a:p>
        </p:txBody>
      </p:sp>
      <p:pic>
        <p:nvPicPr>
          <p:cNvPr id="4" name="Picture 3">
            <a:extLst>
              <a:ext uri="{FF2B5EF4-FFF2-40B4-BE49-F238E27FC236}">
                <a16:creationId xmlns:a16="http://schemas.microsoft.com/office/drawing/2014/main" id="{394DD8C7-C437-4163-A6F6-78EA393D38D6}"/>
              </a:ext>
            </a:extLst>
          </p:cNvPr>
          <p:cNvPicPr>
            <a:picLocks noChangeAspect="1"/>
          </p:cNvPicPr>
          <p:nvPr/>
        </p:nvPicPr>
        <p:blipFill>
          <a:blip r:embed="rId2"/>
          <a:stretch>
            <a:fillRect/>
          </a:stretch>
        </p:blipFill>
        <p:spPr>
          <a:xfrm>
            <a:off x="2046702" y="2911499"/>
            <a:ext cx="1543050" cy="1733550"/>
          </a:xfrm>
          <a:prstGeom prst="rect">
            <a:avLst/>
          </a:prstGeom>
        </p:spPr>
      </p:pic>
      <p:pic>
        <p:nvPicPr>
          <p:cNvPr id="8" name="Picture 7">
            <a:extLst>
              <a:ext uri="{FF2B5EF4-FFF2-40B4-BE49-F238E27FC236}">
                <a16:creationId xmlns:a16="http://schemas.microsoft.com/office/drawing/2014/main" id="{8E4A32BF-E4CA-4F48-AEDE-5E9F2DB30741}"/>
              </a:ext>
            </a:extLst>
          </p:cNvPr>
          <p:cNvPicPr>
            <a:picLocks noChangeAspect="1"/>
          </p:cNvPicPr>
          <p:nvPr/>
        </p:nvPicPr>
        <p:blipFill>
          <a:blip r:embed="rId3"/>
          <a:stretch>
            <a:fillRect/>
          </a:stretch>
        </p:blipFill>
        <p:spPr>
          <a:xfrm>
            <a:off x="4463824" y="2982937"/>
            <a:ext cx="1733550" cy="1657350"/>
          </a:xfrm>
          <a:prstGeom prst="rect">
            <a:avLst/>
          </a:prstGeom>
        </p:spPr>
      </p:pic>
      <p:pic>
        <p:nvPicPr>
          <p:cNvPr id="10" name="Picture 9">
            <a:extLst>
              <a:ext uri="{FF2B5EF4-FFF2-40B4-BE49-F238E27FC236}">
                <a16:creationId xmlns:a16="http://schemas.microsoft.com/office/drawing/2014/main" id="{59C3D73B-E069-4D4B-AAC7-5CEDB6051B8F}"/>
              </a:ext>
            </a:extLst>
          </p:cNvPr>
          <p:cNvPicPr>
            <a:picLocks noChangeAspect="1"/>
          </p:cNvPicPr>
          <p:nvPr/>
        </p:nvPicPr>
        <p:blipFill>
          <a:blip r:embed="rId4"/>
          <a:stretch>
            <a:fillRect/>
          </a:stretch>
        </p:blipFill>
        <p:spPr>
          <a:xfrm>
            <a:off x="7186978" y="3125813"/>
            <a:ext cx="2038350" cy="1514475"/>
          </a:xfrm>
          <a:prstGeom prst="rect">
            <a:avLst/>
          </a:prstGeom>
        </p:spPr>
      </p:pic>
    </p:spTree>
    <p:extLst>
      <p:ext uri="{BB962C8B-B14F-4D97-AF65-F5344CB8AC3E}">
        <p14:creationId xmlns:p14="http://schemas.microsoft.com/office/powerpoint/2010/main" val="40922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UML VÀ OOAD</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764726" y="1517037"/>
            <a:ext cx="11246299" cy="1081531"/>
          </a:xfrm>
        </p:spPr>
        <p:txBody>
          <a:bodyPr>
            <a:normAutofit/>
          </a:bodyPr>
          <a:lstStyle/>
          <a:p>
            <a:r>
              <a:rPr lang="en-US" b="1" i="0" dirty="0">
                <a:solidFill>
                  <a:srgbClr val="2F2F2F"/>
                </a:solidFill>
                <a:effectLst/>
                <a:latin typeface="Arial" panose="020B0604020202020204" pitchFamily="34" charset="0"/>
              </a:rPr>
              <a:t> Mechanisms (Rules) </a:t>
            </a:r>
            <a:r>
              <a:rPr lang="en-US" b="0" i="0" dirty="0" err="1">
                <a:solidFill>
                  <a:srgbClr val="2F2F2F"/>
                </a:solidFill>
                <a:effectLst/>
                <a:latin typeface="Arial" panose="020B0604020202020204" pitchFamily="34" charset="0"/>
              </a:rPr>
              <a:t>là</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các</a:t>
            </a:r>
            <a:r>
              <a:rPr lang="en-US" b="0" i="0" dirty="0">
                <a:solidFill>
                  <a:srgbClr val="2F2F2F"/>
                </a:solidFill>
                <a:effectLst/>
                <a:latin typeface="Arial" panose="020B0604020202020204" pitchFamily="34" charset="0"/>
              </a:rPr>
              <a:t> qui </a:t>
            </a:r>
            <a:r>
              <a:rPr lang="en-US" b="0" i="0" dirty="0" err="1">
                <a:solidFill>
                  <a:srgbClr val="2F2F2F"/>
                </a:solidFill>
                <a:effectLst/>
                <a:latin typeface="Arial" panose="020B0604020202020204" pitchFamily="34" charset="0"/>
              </a:rPr>
              <a:t>tắc</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để</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lập</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nên</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bản</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vẽ</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mỗi</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bản</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vẽ</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có</a:t>
            </a:r>
            <a:r>
              <a:rPr lang="en-US" b="0" i="0" dirty="0">
                <a:solidFill>
                  <a:srgbClr val="2F2F2F"/>
                </a:solidFill>
                <a:effectLst/>
                <a:latin typeface="Arial" panose="020B0604020202020204" pitchFamily="34" charset="0"/>
              </a:rPr>
              <a:t> qui </a:t>
            </a:r>
            <a:r>
              <a:rPr lang="en-US" b="0" i="0" dirty="0" err="1">
                <a:solidFill>
                  <a:srgbClr val="2F2F2F"/>
                </a:solidFill>
                <a:effectLst/>
                <a:latin typeface="Arial" panose="020B0604020202020204" pitchFamily="34" charset="0"/>
              </a:rPr>
              <a:t>tắc</a:t>
            </a:r>
            <a:r>
              <a:rPr lang="en-US" b="0" i="0" dirty="0">
                <a:solidFill>
                  <a:srgbClr val="2F2F2F"/>
                </a:solidFill>
                <a:effectLst/>
                <a:latin typeface="Arial" panose="020B0604020202020204" pitchFamily="34" charset="0"/>
              </a:rPr>
              <a:t> </a:t>
            </a:r>
            <a:r>
              <a:rPr lang="en-US" b="0" i="0" dirty="0" err="1">
                <a:solidFill>
                  <a:srgbClr val="2F2F2F"/>
                </a:solidFill>
                <a:effectLst/>
                <a:latin typeface="Arial" panose="020B0604020202020204" pitchFamily="34" charset="0"/>
              </a:rPr>
              <a:t>riêng</a:t>
            </a:r>
            <a:r>
              <a:rPr lang="en-US" b="0" i="0" dirty="0">
                <a:solidFill>
                  <a:srgbClr val="2F2F2F"/>
                </a:solidFill>
                <a:effectLst/>
                <a:latin typeface="Arial" panose="020B0604020202020204" pitchFamily="34" charset="0"/>
              </a:rPr>
              <a:t>.</a:t>
            </a:r>
            <a:endParaRPr lang="en-US" b="1" i="0" dirty="0">
              <a:solidFill>
                <a:srgbClr val="2F2F2F"/>
              </a:solidFill>
              <a:effectLst/>
              <a:latin typeface="Arial" panose="020B0604020202020204" pitchFamily="34" charset="0"/>
            </a:endParaRPr>
          </a:p>
        </p:txBody>
      </p:sp>
      <p:pic>
        <p:nvPicPr>
          <p:cNvPr id="4" name="Picture 3">
            <a:extLst>
              <a:ext uri="{FF2B5EF4-FFF2-40B4-BE49-F238E27FC236}">
                <a16:creationId xmlns:a16="http://schemas.microsoft.com/office/drawing/2014/main" id="{394DD8C7-C437-4163-A6F6-78EA393D38D6}"/>
              </a:ext>
            </a:extLst>
          </p:cNvPr>
          <p:cNvPicPr>
            <a:picLocks noChangeAspect="1"/>
          </p:cNvPicPr>
          <p:nvPr/>
        </p:nvPicPr>
        <p:blipFill>
          <a:blip r:embed="rId2"/>
          <a:stretch>
            <a:fillRect/>
          </a:stretch>
        </p:blipFill>
        <p:spPr>
          <a:xfrm>
            <a:off x="2046702" y="2911499"/>
            <a:ext cx="1543050" cy="1733550"/>
          </a:xfrm>
          <a:prstGeom prst="rect">
            <a:avLst/>
          </a:prstGeom>
        </p:spPr>
      </p:pic>
      <p:pic>
        <p:nvPicPr>
          <p:cNvPr id="8" name="Picture 7">
            <a:extLst>
              <a:ext uri="{FF2B5EF4-FFF2-40B4-BE49-F238E27FC236}">
                <a16:creationId xmlns:a16="http://schemas.microsoft.com/office/drawing/2014/main" id="{8E4A32BF-E4CA-4F48-AEDE-5E9F2DB30741}"/>
              </a:ext>
            </a:extLst>
          </p:cNvPr>
          <p:cNvPicPr>
            <a:picLocks noChangeAspect="1"/>
          </p:cNvPicPr>
          <p:nvPr/>
        </p:nvPicPr>
        <p:blipFill>
          <a:blip r:embed="rId3"/>
          <a:stretch>
            <a:fillRect/>
          </a:stretch>
        </p:blipFill>
        <p:spPr>
          <a:xfrm>
            <a:off x="4463824" y="2982937"/>
            <a:ext cx="1733550" cy="1657350"/>
          </a:xfrm>
          <a:prstGeom prst="rect">
            <a:avLst/>
          </a:prstGeom>
        </p:spPr>
      </p:pic>
      <p:pic>
        <p:nvPicPr>
          <p:cNvPr id="10" name="Picture 9">
            <a:extLst>
              <a:ext uri="{FF2B5EF4-FFF2-40B4-BE49-F238E27FC236}">
                <a16:creationId xmlns:a16="http://schemas.microsoft.com/office/drawing/2014/main" id="{59C3D73B-E069-4D4B-AAC7-5CEDB6051B8F}"/>
              </a:ext>
            </a:extLst>
          </p:cNvPr>
          <p:cNvPicPr>
            <a:picLocks noChangeAspect="1"/>
          </p:cNvPicPr>
          <p:nvPr/>
        </p:nvPicPr>
        <p:blipFill>
          <a:blip r:embed="rId4"/>
          <a:stretch>
            <a:fillRect/>
          </a:stretch>
        </p:blipFill>
        <p:spPr>
          <a:xfrm>
            <a:off x="7186978" y="3125813"/>
            <a:ext cx="2038350" cy="1514475"/>
          </a:xfrm>
          <a:prstGeom prst="rect">
            <a:avLst/>
          </a:prstGeom>
        </p:spPr>
      </p:pic>
    </p:spTree>
    <p:extLst>
      <p:ext uri="{BB962C8B-B14F-4D97-AF65-F5344CB8AC3E}">
        <p14:creationId xmlns:p14="http://schemas.microsoft.com/office/powerpoint/2010/main" val="1643700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a:xfrm>
            <a:off x="485775" y="0"/>
            <a:ext cx="10515600" cy="1325563"/>
          </a:xfrm>
        </p:spPr>
        <p:txBody>
          <a:bodyPr/>
          <a:lstStyle/>
          <a:p>
            <a:r>
              <a:rPr lang="en-US" b="1"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365776" y="1453772"/>
            <a:ext cx="11460448" cy="4614807"/>
          </a:xfrm>
        </p:spPr>
        <p:txBody>
          <a:bodyPr/>
          <a:lstStyle/>
          <a:p>
            <a:pPr marL="0" indent="0">
              <a:buNone/>
            </a:pPr>
            <a:r>
              <a:rPr lang="vi-VN" sz="2600" b="1" i="1" dirty="0">
                <a:solidFill>
                  <a:srgbClr val="000000"/>
                </a:solidFill>
                <a:latin typeface="Times New Roman" panose="02020603050405020304" pitchFamily="18" charset="0"/>
                <a:cs typeface="Times New Roman" panose="02020603050405020304" pitchFamily="18" charset="0"/>
              </a:rPr>
              <a:t>Unified process </a:t>
            </a:r>
            <a:r>
              <a:rPr lang="vi-VN" sz="2600" dirty="0">
                <a:solidFill>
                  <a:srgbClr val="000000"/>
                </a:solidFill>
                <a:latin typeface="Times New Roman" panose="02020603050405020304" pitchFamily="18" charset="0"/>
                <a:cs typeface="Times New Roman" panose="02020603050405020304" pitchFamily="18" charset="0"/>
              </a:rPr>
              <a:t>là một phương pháp phát triển hệ thống trong đó quy</a:t>
            </a:r>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định khi nào thì sử dụng các kỹ thuật UML và sử dụng chúng</a:t>
            </a:r>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như thế</a:t>
            </a:r>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nào trong quá trình phân tích và thiết kế hệ thống.</a:t>
            </a:r>
            <a:r>
              <a:rPr lang="vi-VN" sz="2600" dirty="0">
                <a:latin typeface="Times New Roman" panose="02020603050405020304" pitchFamily="18" charset="0"/>
                <a:cs typeface="Times New Roman" panose="02020603050405020304" pitchFamily="18" charset="0"/>
              </a:rPr>
              <a:t> </a:t>
            </a:r>
            <a:br>
              <a:rPr lang="vi-VN" dirty="0"/>
            </a:br>
            <a:r>
              <a:rPr lang="vi-VN" sz="2400" dirty="0">
                <a:solidFill>
                  <a:srgbClr val="000000"/>
                </a:solidFill>
                <a:latin typeface="Times New Roman" panose="02020603050405020304" pitchFamily="18" charset="0"/>
                <a:cs typeface="Times New Roman" panose="02020603050405020304" pitchFamily="18" charset="0"/>
              </a:rPr>
              <a:t>Tác giả: Booch, Jacobsen, Rumbaugh</a:t>
            </a:r>
            <a:br>
              <a:rPr lang="vi-VN" sz="2400" dirty="0">
                <a:solidFill>
                  <a:srgbClr val="000000"/>
                </a:solidFill>
                <a:latin typeface="Times New Roman" panose="02020603050405020304" pitchFamily="18" charset="0"/>
                <a:cs typeface="Times New Roman" panose="02020603050405020304" pitchFamily="18" charset="0"/>
              </a:rPr>
            </a:br>
            <a:r>
              <a:rPr lang="en-US" sz="2400" dirty="0">
                <a:solidFill>
                  <a:srgbClr val="4B7DE1"/>
                </a:solidFill>
                <a:latin typeface="Times New Roman" panose="02020603050405020304" pitchFamily="18" charset="0"/>
                <a:cs typeface="Times New Roman" panose="02020603050405020304" pitchFamily="18" charset="0"/>
              </a:rPr>
              <a:t>-</a:t>
            </a:r>
            <a:r>
              <a:rPr lang="vi-VN" sz="2400" dirty="0">
                <a:solidFill>
                  <a:srgbClr val="4B7DE1"/>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Là phương pháp hướng đối tượng</a:t>
            </a:r>
            <a:br>
              <a:rPr lang="vi-VN" sz="2400" dirty="0">
                <a:solidFill>
                  <a:srgbClr val="000000"/>
                </a:solidFill>
                <a:latin typeface="Times New Roman" panose="02020603050405020304" pitchFamily="18" charset="0"/>
                <a:cs typeface="Times New Roman" panose="02020603050405020304" pitchFamily="18" charset="0"/>
              </a:rPr>
            </a:br>
            <a:r>
              <a:rPr lang="en-US" sz="2400" dirty="0">
                <a:solidFill>
                  <a:srgbClr val="4B7DE1"/>
                </a:solidFill>
                <a:latin typeface="Times New Roman" panose="02020603050405020304" pitchFamily="18" charset="0"/>
                <a:cs typeface="Times New Roman" panose="02020603050405020304" pitchFamily="18" charset="0"/>
              </a:rPr>
              <a:t>-</a:t>
            </a:r>
            <a:r>
              <a:rPr lang="vi-VN" sz="2400" dirty="0">
                <a:solidFill>
                  <a:srgbClr val="4B7DE1"/>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Không phải là một quy trình phát triển phần mềm hoàn thiện</a:t>
            </a:r>
            <a:br>
              <a:rPr lang="vi-VN" sz="2400" dirty="0">
                <a:solidFill>
                  <a:srgbClr val="000000"/>
                </a:solidFill>
                <a:latin typeface="Times New Roman" panose="02020603050405020304" pitchFamily="18" charset="0"/>
                <a:cs typeface="Times New Roman" panose="02020603050405020304" pitchFamily="18" charset="0"/>
              </a:rPr>
            </a:br>
            <a:r>
              <a:rPr lang="vi-VN" sz="2400" dirty="0">
                <a:solidFill>
                  <a:srgbClr val="533AD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Không xét đến các vấn đề về phân bổ nhân lực, ngân quỹ, quản</a:t>
            </a:r>
            <a:br>
              <a:rPr lang="vi-VN" sz="2400" dirty="0">
                <a:solidFill>
                  <a:srgbClr val="000000"/>
                </a:solidFill>
                <a:latin typeface="Times New Roman" panose="02020603050405020304" pitchFamily="18" charset="0"/>
                <a:cs typeface="Times New Roman" panose="02020603050405020304" pitchFamily="18" charset="0"/>
              </a:rPr>
            </a:br>
            <a:r>
              <a:rPr lang="vi-VN" sz="2400" dirty="0">
                <a:solidFill>
                  <a:srgbClr val="000000"/>
                </a:solidFill>
                <a:latin typeface="Times New Roman" panose="02020603050405020304" pitchFamily="18" charset="0"/>
                <a:cs typeface="Times New Roman" panose="02020603050405020304" pitchFamily="18" charset="0"/>
              </a:rPr>
              <a:t>lý hợp đồng</a:t>
            </a:r>
            <a:br>
              <a:rPr lang="vi-VN" sz="2400" dirty="0">
                <a:solidFill>
                  <a:srgbClr val="000000"/>
                </a:solidFill>
                <a:latin typeface="Times New Roman" panose="02020603050405020304" pitchFamily="18" charset="0"/>
                <a:cs typeface="Times New Roman" panose="02020603050405020304" pitchFamily="18" charset="0"/>
              </a:rPr>
            </a:br>
            <a:r>
              <a:rPr lang="vi-VN" sz="2400" dirty="0">
                <a:solidFill>
                  <a:srgbClr val="533AD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Không quy định về các hoạt động bảo trì hay hỗ trợ khách hàng</a:t>
            </a:r>
            <a:br>
              <a:rPr lang="vi-VN" sz="2400" dirty="0">
                <a:solidFill>
                  <a:srgbClr val="000000"/>
                </a:solidFill>
                <a:latin typeface="Times New Roman" panose="02020603050405020304" pitchFamily="18" charset="0"/>
                <a:cs typeface="Times New Roman" panose="02020603050405020304" pitchFamily="18" charset="0"/>
              </a:rPr>
            </a:br>
            <a:r>
              <a:rPr lang="vi-VN" sz="2400" dirty="0">
                <a:solidFill>
                  <a:srgbClr val="533AD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Không xét đến các vấn đề tương tác giữa các dự án</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839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838200" y="1569373"/>
            <a:ext cx="11182350" cy="3955127"/>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Bao </a:t>
            </a:r>
            <a:r>
              <a:rPr lang="en-US" sz="3200" b="1" dirty="0" err="1">
                <a:latin typeface="Times New Roman" panose="02020603050405020304" pitchFamily="18" charset="0"/>
                <a:cs typeface="Times New Roman" panose="02020603050405020304" pitchFamily="18" charset="0"/>
              </a:rPr>
              <a:t>gồm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7 </a:t>
            </a:r>
            <a:r>
              <a:rPr lang="en-US" sz="3200" b="1" dirty="0" err="1">
                <a:latin typeface="Times New Roman" panose="02020603050405020304" pitchFamily="18" charset="0"/>
                <a:cs typeface="Times New Roman" panose="02020603050405020304" pitchFamily="18" charset="0"/>
              </a:rPr>
              <a:t>bước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thuộc</a:t>
            </a:r>
            <a:r>
              <a:rPr lang="en-US" sz="3200" b="1" dirty="0">
                <a:latin typeface="Times New Roman" panose="02020603050405020304" pitchFamily="18" charset="0"/>
                <a:cs typeface="Times New Roman" panose="02020603050405020304" pitchFamily="18" charset="0"/>
              </a:rPr>
              <a:t> 4 </a:t>
            </a:r>
            <a:r>
              <a:rPr lang="en-US" sz="3200" b="1" dirty="0" err="1">
                <a:latin typeface="Times New Roman" panose="02020603050405020304" pitchFamily="18" charset="0"/>
                <a:cs typeface="Times New Roman" panose="02020603050405020304" pitchFamily="18" charset="0"/>
              </a:rPr>
              <a:t>pha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chính</a:t>
            </a:r>
            <a:r>
              <a:rPr lang="en-US" sz="3200" b="1" dirty="0">
                <a:latin typeface="Times New Roman" panose="02020603050405020304" pitchFamily="18" charset="0"/>
                <a:cs typeface="Times New Roman" panose="02020603050405020304" pitchFamily="18" charset="0"/>
              </a:rPr>
              <a:t>:</a:t>
            </a:r>
          </a:p>
          <a:p>
            <a:pPr marL="0" indent="0">
              <a:buNone/>
            </a:pPr>
            <a:r>
              <a:rPr lang="vi-VN" sz="3200" dirty="0">
                <a:latin typeface="Times New Roman" panose="02020603050405020304" pitchFamily="18" charset="0"/>
                <a:cs typeface="Times New Roman" panose="02020603050405020304" pitchFamily="18" charset="0"/>
              </a:rPr>
              <a:t>• Mô hình hoá giá trị kinh doanh của hệ thống (business modeling)</a:t>
            </a:r>
            <a:br>
              <a:rPr lang="vi-VN" sz="3200" dirty="0">
                <a:latin typeface="Times New Roman" panose="02020603050405020304" pitchFamily="18" charset="0"/>
                <a:cs typeface="Times New Roman" panose="02020603050405020304" pitchFamily="18" charset="0"/>
              </a:rPr>
            </a:br>
            <a:r>
              <a:rPr lang="vi-VN" sz="3200" dirty="0">
                <a:latin typeface="Times New Roman" panose="02020603050405020304" pitchFamily="18" charset="0"/>
                <a:cs typeface="Times New Roman" panose="02020603050405020304" pitchFamily="18" charset="0"/>
              </a:rPr>
              <a:t>• Xác định yêu cầu (determine the requirement</a:t>
            </a:r>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a:t>
            </a:r>
            <a:br>
              <a:rPr lang="vi-VN" sz="3200" dirty="0">
                <a:latin typeface="Times New Roman" panose="02020603050405020304" pitchFamily="18" charset="0"/>
                <a:cs typeface="Times New Roman" panose="02020603050405020304" pitchFamily="18" charset="0"/>
              </a:rPr>
            </a:br>
            <a:r>
              <a:rPr lang="vi-VN" sz="3200" dirty="0">
                <a:latin typeface="Times New Roman" panose="02020603050405020304" pitchFamily="18" charset="0"/>
                <a:cs typeface="Times New Roman" panose="02020603050405020304" pitchFamily="18" charset="0"/>
              </a:rPr>
              <a:t>• Phân tích (analysis)</a:t>
            </a:r>
            <a:br>
              <a:rPr lang="vi-VN" sz="3200" dirty="0">
                <a:latin typeface="Times New Roman" panose="02020603050405020304" pitchFamily="18" charset="0"/>
                <a:cs typeface="Times New Roman" panose="02020603050405020304" pitchFamily="18" charset="0"/>
              </a:rPr>
            </a:br>
            <a:r>
              <a:rPr lang="vi-VN" sz="3200" dirty="0">
                <a:latin typeface="Times New Roman" panose="02020603050405020304" pitchFamily="18" charset="0"/>
                <a:cs typeface="Times New Roman" panose="02020603050405020304" pitchFamily="18" charset="0"/>
              </a:rPr>
              <a:t>• Thiết kế (design)</a:t>
            </a:r>
            <a:br>
              <a:rPr lang="vi-VN" sz="3200" dirty="0">
                <a:latin typeface="Times New Roman" panose="02020603050405020304" pitchFamily="18" charset="0"/>
                <a:cs typeface="Times New Roman" panose="02020603050405020304" pitchFamily="18" charset="0"/>
              </a:rPr>
            </a:br>
            <a:r>
              <a:rPr lang="vi-VN" sz="3200" dirty="0">
                <a:latin typeface="Times New Roman" panose="02020603050405020304" pitchFamily="18" charset="0"/>
                <a:cs typeface="Times New Roman" panose="02020603050405020304" pitchFamily="18" charset="0"/>
              </a:rPr>
              <a:t>• Thực hiện (implementation)</a:t>
            </a:r>
            <a:br>
              <a:rPr lang="vi-VN" sz="3200" dirty="0">
                <a:latin typeface="Times New Roman" panose="02020603050405020304" pitchFamily="18" charset="0"/>
                <a:cs typeface="Times New Roman" panose="02020603050405020304" pitchFamily="18" charset="0"/>
              </a:rPr>
            </a:br>
            <a:r>
              <a:rPr lang="vi-VN" sz="3200" dirty="0">
                <a:latin typeface="Times New Roman" panose="02020603050405020304" pitchFamily="18" charset="0"/>
                <a:cs typeface="Times New Roman" panose="02020603050405020304" pitchFamily="18" charset="0"/>
              </a:rPr>
              <a:t>• Kiểm tra (test)</a:t>
            </a:r>
            <a:br>
              <a:rPr lang="vi-VN" sz="3200" dirty="0">
                <a:latin typeface="Times New Roman" panose="02020603050405020304" pitchFamily="18" charset="0"/>
                <a:cs typeface="Times New Roman" panose="02020603050405020304" pitchFamily="18" charset="0"/>
              </a:rPr>
            </a:br>
            <a:r>
              <a:rPr lang="vi-VN" sz="3200" dirty="0">
                <a:latin typeface="Times New Roman" panose="02020603050405020304" pitchFamily="18" charset="0"/>
                <a:cs typeface="Times New Roman" panose="02020603050405020304" pitchFamily="18" charset="0"/>
              </a:rPr>
              <a:t>• Môi trường phát triển (environment)</a:t>
            </a:r>
            <a:endParaRPr lang="en-US"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B705F49-5A41-4A01-8A7D-7160A53A2B80}"/>
              </a:ext>
            </a:extLst>
          </p:cNvPr>
          <p:cNvSpPr>
            <a:spLocks noChangeArrowheads="1"/>
          </p:cNvSpPr>
          <p:nvPr/>
        </p:nvSpPr>
        <p:spPr bwMode="auto">
          <a:xfrm>
            <a:off x="1524001" y="102921"/>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3296127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b="1"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475312" y="1690688"/>
            <a:ext cx="11411887" cy="4109388"/>
          </a:xfrm>
        </p:spPr>
        <p:txBody>
          <a:bodyPr>
            <a:noAutofit/>
          </a:bodyPr>
          <a:lstStyle/>
          <a:p>
            <a:pPr marL="0" indent="0">
              <a:buNone/>
            </a:pPr>
            <a:r>
              <a:rPr lang="vi-VN" b="1" i="0" dirty="0">
                <a:solidFill>
                  <a:srgbClr val="00B050"/>
                </a:solidFill>
                <a:effectLst/>
                <a:latin typeface="Times New Roman" panose="02020603050405020304" pitchFamily="18" charset="0"/>
                <a:cs typeface="Times New Roman" panose="02020603050405020304" pitchFamily="18" charset="0"/>
              </a:rPr>
              <a:t>Pha khởi tạo (Inception)</a:t>
            </a:r>
            <a:r>
              <a:rPr lang="vi-VN" b="0" i="0"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đoạn</a:t>
            </a:r>
            <a:r>
              <a:rPr lang="vi-VN" b="0" i="0" dirty="0">
                <a:solidFill>
                  <a:schemeClr val="tx1"/>
                </a:solidFill>
                <a:effectLst/>
                <a:latin typeface="Times New Roman" panose="02020603050405020304" pitchFamily="18" charset="0"/>
                <a:cs typeface="Times New Roman" panose="02020603050405020304" pitchFamily="18" charset="0"/>
              </a:rPr>
              <a:t> lập kế hoạch</a:t>
            </a:r>
            <a:br>
              <a:rPr lang="vi-VN" b="0" i="0" dirty="0">
                <a:solidFill>
                  <a:schemeClr val="tx1"/>
                </a:solidFill>
                <a:effectLst/>
                <a:latin typeface="Times New Roman" panose="02020603050405020304" pitchFamily="18" charset="0"/>
                <a:cs typeface="Times New Roman" panose="02020603050405020304" pitchFamily="18" charset="0"/>
              </a:rPr>
            </a:br>
            <a:r>
              <a:rPr lang="vi-VN" b="1" i="1" u="sng" dirty="0">
                <a:solidFill>
                  <a:schemeClr val="tx1"/>
                </a:solidFill>
                <a:effectLst/>
                <a:latin typeface="Times New Roman" panose="02020603050405020304" pitchFamily="18" charset="0"/>
                <a:cs typeface="Times New Roman" panose="02020603050405020304" pitchFamily="18" charset="0"/>
              </a:rPr>
              <a:t>Các bước liên quan</a:t>
            </a:r>
            <a:r>
              <a:rPr lang="vi-VN" b="0" i="0" dirty="0">
                <a:solidFill>
                  <a:schemeClr val="tx1"/>
                </a:solidFill>
                <a:effectLst/>
                <a:latin typeface="Times New Roman" panose="02020603050405020304" pitchFamily="18" charset="0"/>
                <a:cs typeface="Times New Roman" panose="02020603050405020304" pitchFamily="18" charset="0"/>
              </a:rPr>
              <a:t>:</a:t>
            </a:r>
            <a:br>
              <a:rPr lang="vi-VN" b="0" i="0" dirty="0">
                <a:solidFill>
                  <a:schemeClr val="tx1"/>
                </a:solidFill>
                <a:effectLst/>
                <a:latin typeface="Times New Roman" panose="02020603050405020304" pitchFamily="18" charset="0"/>
                <a:cs typeface="Times New Roman" panose="02020603050405020304" pitchFamily="18" charset="0"/>
              </a:rPr>
            </a:br>
            <a:r>
              <a:rPr lang="vi-VN" b="1" i="1" dirty="0">
                <a:solidFill>
                  <a:schemeClr val="accent2">
                    <a:lumMod val="75000"/>
                  </a:schemeClr>
                </a:solidFill>
                <a:latin typeface="Times New Roman" panose="02020603050405020304" pitchFamily="18" charset="0"/>
                <a:cs typeface="Times New Roman" panose="02020603050405020304" pitchFamily="18" charset="0"/>
              </a:rPr>
              <a:t>• Mô hình hoá giá trị kinh doanh của hệ thống (business modeling)</a:t>
            </a:r>
            <a:br>
              <a:rPr lang="vi-VN" b="1" i="1" dirty="0">
                <a:solidFill>
                  <a:schemeClr val="accent2">
                    <a:lumMod val="75000"/>
                  </a:schemeClr>
                </a:solidFill>
                <a:latin typeface="Times New Roman" panose="02020603050405020304" pitchFamily="18" charset="0"/>
                <a:cs typeface="Times New Roman" panose="02020603050405020304" pitchFamily="18" charset="0"/>
              </a:rPr>
            </a:br>
            <a:r>
              <a:rPr lang="vi-VN" b="1" i="1" dirty="0">
                <a:solidFill>
                  <a:schemeClr val="accent2">
                    <a:lumMod val="75000"/>
                  </a:schemeClr>
                </a:solidFill>
                <a:latin typeface="Times New Roman" panose="02020603050405020304" pitchFamily="18" charset="0"/>
                <a:cs typeface="Times New Roman" panose="02020603050405020304" pitchFamily="18" charset="0"/>
              </a:rPr>
              <a:t>• Xác định yêu cầu (requirements)</a:t>
            </a:r>
            <a:br>
              <a:rPr lang="vi-VN" b="0" i="0" dirty="0">
                <a:solidFill>
                  <a:schemeClr val="tx1"/>
                </a:solidFill>
                <a:effectLst/>
                <a:latin typeface="Times New Roman" panose="02020603050405020304" pitchFamily="18" charset="0"/>
                <a:cs typeface="Times New Roman" panose="02020603050405020304" pitchFamily="18" charset="0"/>
              </a:rPr>
            </a:br>
            <a:r>
              <a:rPr lang="vi-VN" b="1" i="1" u="sng" dirty="0">
                <a:solidFill>
                  <a:schemeClr val="tx1"/>
                </a:solidFill>
                <a:effectLst/>
                <a:latin typeface="Times New Roman" panose="02020603050405020304" pitchFamily="18" charset="0"/>
                <a:cs typeface="Times New Roman" panose="02020603050405020304" pitchFamily="18" charset="0"/>
              </a:rPr>
              <a:t>Kết quả</a:t>
            </a:r>
            <a:r>
              <a:rPr lang="vi-VN" b="0" i="0" dirty="0">
                <a:solidFill>
                  <a:schemeClr val="tx1"/>
                </a:solidFill>
                <a:effectLst/>
                <a:latin typeface="Times New Roman" panose="02020603050405020304" pitchFamily="18" charset="0"/>
                <a:cs typeface="Times New Roman" panose="02020603050405020304" pitchFamily="18" charset="0"/>
              </a:rPr>
              <a:t>:</a:t>
            </a:r>
            <a:br>
              <a:rPr lang="vi-VN" b="0" i="0" dirty="0">
                <a:solidFill>
                  <a:schemeClr val="tx1"/>
                </a:solidFill>
                <a:effectLst/>
                <a:latin typeface="Times New Roman" panose="02020603050405020304" pitchFamily="18" charset="0"/>
                <a:cs typeface="Times New Roman" panose="02020603050405020304" pitchFamily="18" charset="0"/>
              </a:rPr>
            </a:br>
            <a:r>
              <a:rPr lang="vi-VN" b="0" i="0" dirty="0">
                <a:solidFill>
                  <a:schemeClr val="tx1"/>
                </a:solidFill>
                <a:effectLst/>
                <a:latin typeface="Times New Roman" panose="02020603050405020304" pitchFamily="18" charset="0"/>
                <a:cs typeface="Times New Roman" panose="02020603050405020304" pitchFamily="18" charset="0"/>
              </a:rPr>
              <a:t>• Phạm vi của dự án</a:t>
            </a:r>
            <a:br>
              <a:rPr lang="vi-VN" b="0" i="0" dirty="0">
                <a:solidFill>
                  <a:schemeClr val="tx1"/>
                </a:solidFill>
                <a:effectLst/>
                <a:latin typeface="Times New Roman" panose="02020603050405020304" pitchFamily="18" charset="0"/>
                <a:cs typeface="Times New Roman" panose="02020603050405020304" pitchFamily="18" charset="0"/>
              </a:rPr>
            </a:br>
            <a:r>
              <a:rPr lang="vi-VN" b="0" i="0" dirty="0">
                <a:solidFill>
                  <a:schemeClr val="tx1"/>
                </a:solidFill>
                <a:effectLst/>
                <a:latin typeface="Times New Roman" panose="02020603050405020304" pitchFamily="18" charset="0"/>
                <a:cs typeface="Times New Roman" panose="02020603050405020304" pitchFamily="18" charset="0"/>
              </a:rPr>
              <a:t>• Các yêu cầu và ràng buộc quan trọng</a:t>
            </a:r>
            <a:br>
              <a:rPr lang="vi-VN" b="0" i="0" dirty="0">
                <a:solidFill>
                  <a:schemeClr val="tx1"/>
                </a:solidFill>
                <a:effectLst/>
                <a:latin typeface="Times New Roman" panose="02020603050405020304" pitchFamily="18" charset="0"/>
                <a:cs typeface="Times New Roman" panose="02020603050405020304" pitchFamily="18" charset="0"/>
              </a:rPr>
            </a:br>
            <a:r>
              <a:rPr lang="vi-VN" b="0" i="0" dirty="0">
                <a:solidFill>
                  <a:schemeClr val="tx1"/>
                </a:solidFill>
                <a:effectLst/>
                <a:latin typeface="Times New Roman" panose="02020603050405020304" pitchFamily="18" charset="0"/>
                <a:cs typeface="Times New Roman" panose="02020603050405020304" pitchFamily="18" charset="0"/>
              </a:rPr>
              <a:t>• Kế hoạch dự án bước đầu</a:t>
            </a:r>
            <a:br>
              <a:rPr lang="vi-VN" b="0" i="0" dirty="0">
                <a:solidFill>
                  <a:schemeClr val="tx1"/>
                </a:solidFill>
                <a:effectLst/>
                <a:latin typeface="Times New Roman" panose="02020603050405020304" pitchFamily="18" charset="0"/>
                <a:cs typeface="Times New Roman" panose="02020603050405020304" pitchFamily="18" charset="0"/>
              </a:rPr>
            </a:br>
            <a:r>
              <a:rPr lang="vi-VN" b="0" i="0" dirty="0">
                <a:solidFill>
                  <a:schemeClr val="tx1"/>
                </a:solidFill>
                <a:effectLst/>
                <a:latin typeface="Times New Roman" panose="02020603050405020304" pitchFamily="18" charset="0"/>
                <a:cs typeface="Times New Roman" panose="02020603050405020304" pitchFamily="18" charset="0"/>
              </a:rPr>
              <a:t>• Miêu tả tính khả thi và rủi ro của dự án</a:t>
            </a:r>
            <a:br>
              <a:rPr lang="vi-VN" b="0" i="0" dirty="0">
                <a:solidFill>
                  <a:schemeClr val="tx1"/>
                </a:solidFill>
                <a:effectLst/>
                <a:latin typeface="Times New Roman" panose="02020603050405020304" pitchFamily="18" charset="0"/>
                <a:cs typeface="Times New Roman" panose="02020603050405020304" pitchFamily="18" charset="0"/>
              </a:rPr>
            </a:br>
            <a:r>
              <a:rPr lang="vi-VN" b="0" i="0" dirty="0">
                <a:solidFill>
                  <a:schemeClr val="tx1"/>
                </a:solidFill>
                <a:effectLst/>
                <a:latin typeface="Times New Roman" panose="02020603050405020304" pitchFamily="18" charset="0"/>
                <a:cs typeface="Times New Roman" panose="02020603050405020304" pitchFamily="18" charset="0"/>
              </a:rPr>
              <a:t>• Lựa chọn môi trường cần thiết để phát triển hệ thống</a:t>
            </a:r>
            <a:r>
              <a:rPr lang="vi-VN"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87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b="1"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180975" y="1690688"/>
            <a:ext cx="11925300" cy="4606456"/>
          </a:xfrm>
        </p:spPr>
        <p:txBody>
          <a:bodyPr>
            <a:noAutofit/>
          </a:bodyPr>
          <a:lstStyle/>
          <a:p>
            <a:pPr marL="0" indent="0">
              <a:buNone/>
            </a:pPr>
            <a:r>
              <a:rPr lang="vi-VN" sz="3200" b="1" dirty="0">
                <a:solidFill>
                  <a:srgbClr val="00B050"/>
                </a:solidFill>
                <a:latin typeface="Times New Roman" panose="02020603050405020304" pitchFamily="18" charset="0"/>
                <a:cs typeface="Times New Roman" panose="02020603050405020304" pitchFamily="18" charset="0"/>
              </a:rPr>
              <a:t>Pha phát triển (elaboration): </a:t>
            </a:r>
            <a:r>
              <a:rPr lang="vi-VN" sz="3200" dirty="0">
                <a:solidFill>
                  <a:srgbClr val="000000"/>
                </a:solidFill>
                <a:latin typeface="Times New Roman" panose="02020603050405020304" pitchFamily="18" charset="0"/>
                <a:cs typeface="Times New Roman" panose="02020603050405020304" pitchFamily="18" charset="0"/>
              </a:rPr>
              <a:t>hoàn thiện mô hình kinh doanh, đánh</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giá lại rủi ro và hoàn thiện kế hoạch dự án</a:t>
            </a:r>
            <a:r>
              <a:rPr lang="en-US" sz="3200" dirty="0">
                <a:solidFill>
                  <a:srgbClr val="000000"/>
                </a:solidFill>
                <a:latin typeface="Times New Roman" panose="02020603050405020304" pitchFamily="18" charset="0"/>
                <a:cs typeface="Times New Roman" panose="02020603050405020304" pitchFamily="18" charset="0"/>
              </a:rPr>
              <a:t>.</a:t>
            </a:r>
            <a:br>
              <a:rPr lang="vi-VN" sz="3200" dirty="0">
                <a:solidFill>
                  <a:srgbClr val="000000"/>
                </a:solidFill>
                <a:latin typeface="Times New Roman" panose="02020603050405020304" pitchFamily="18" charset="0"/>
                <a:cs typeface="Times New Roman" panose="02020603050405020304" pitchFamily="18" charset="0"/>
              </a:rPr>
            </a:br>
            <a:r>
              <a:rPr lang="vi-VN" sz="3200" b="1" i="1" u="sng" dirty="0">
                <a:solidFill>
                  <a:srgbClr val="000000"/>
                </a:solidFill>
                <a:latin typeface="Times New Roman" panose="02020603050405020304" pitchFamily="18" charset="0"/>
                <a:cs typeface="Times New Roman" panose="02020603050405020304" pitchFamily="18" charset="0"/>
              </a:rPr>
              <a:t>Các bước liên quan</a:t>
            </a:r>
            <a:r>
              <a:rPr lang="vi-VN" sz="3200" dirty="0">
                <a:solidFill>
                  <a:srgbClr val="000000"/>
                </a:solidFill>
                <a:latin typeface="Times New Roman" panose="02020603050405020304" pitchFamily="18" charset="0"/>
                <a:cs typeface="Times New Roman" panose="02020603050405020304" pitchFamily="18" charset="0"/>
              </a:rPr>
              <a:t>:</a:t>
            </a:r>
            <a:br>
              <a:rPr lang="vi-VN" sz="3200" dirty="0">
                <a:solidFill>
                  <a:srgbClr val="000000"/>
                </a:solidFill>
                <a:latin typeface="Times New Roman" panose="02020603050405020304" pitchFamily="18" charset="0"/>
                <a:cs typeface="Times New Roman" panose="02020603050405020304" pitchFamily="18" charset="0"/>
              </a:rPr>
            </a:br>
            <a:r>
              <a:rPr lang="vi-VN" sz="3200" b="1" i="1" dirty="0">
                <a:solidFill>
                  <a:schemeClr val="accent2">
                    <a:lumMod val="75000"/>
                  </a:schemeClr>
                </a:solidFill>
                <a:latin typeface="Times New Roman" panose="02020603050405020304" pitchFamily="18" charset="0"/>
                <a:cs typeface="Times New Roman" panose="02020603050405020304" pitchFamily="18" charset="0"/>
              </a:rPr>
              <a:t>• Phân tích (analysis)</a:t>
            </a:r>
            <a:br>
              <a:rPr lang="vi-VN" sz="3200" b="1" i="1" dirty="0">
                <a:solidFill>
                  <a:schemeClr val="accent2">
                    <a:lumMod val="75000"/>
                  </a:schemeClr>
                </a:solidFill>
                <a:latin typeface="Times New Roman" panose="02020603050405020304" pitchFamily="18" charset="0"/>
                <a:cs typeface="Times New Roman" panose="02020603050405020304" pitchFamily="18" charset="0"/>
              </a:rPr>
            </a:br>
            <a:r>
              <a:rPr lang="vi-VN" sz="3200" b="1" i="1" dirty="0">
                <a:solidFill>
                  <a:schemeClr val="accent2">
                    <a:lumMod val="75000"/>
                  </a:schemeClr>
                </a:solidFill>
                <a:latin typeface="Times New Roman" panose="02020603050405020304" pitchFamily="18" charset="0"/>
                <a:cs typeface="Times New Roman" panose="02020603050405020304" pitchFamily="18" charset="0"/>
              </a:rPr>
              <a:t>• Thiết kế (design)</a:t>
            </a:r>
            <a:br>
              <a:rPr lang="vi-VN" sz="3200" dirty="0">
                <a:solidFill>
                  <a:srgbClr val="173D89"/>
                </a:solidFill>
                <a:latin typeface="Times New Roman" panose="02020603050405020304" pitchFamily="18" charset="0"/>
                <a:cs typeface="Times New Roman" panose="02020603050405020304" pitchFamily="18" charset="0"/>
              </a:rPr>
            </a:br>
            <a:r>
              <a:rPr lang="vi-VN" sz="3200" b="1" i="1" u="sng" dirty="0">
                <a:solidFill>
                  <a:srgbClr val="000000"/>
                </a:solidFill>
                <a:latin typeface="Times New Roman" panose="02020603050405020304" pitchFamily="18" charset="0"/>
                <a:cs typeface="Times New Roman" panose="02020603050405020304" pitchFamily="18" charset="0"/>
              </a:rPr>
              <a:t>Kết quả</a:t>
            </a:r>
            <a:r>
              <a:rPr lang="vi-VN" sz="3200" dirty="0">
                <a:solidFill>
                  <a:srgbClr val="000000"/>
                </a:solidFill>
                <a:latin typeface="Times New Roman" panose="02020603050405020304" pitchFamily="18" charset="0"/>
                <a:cs typeface="Times New Roman" panose="02020603050405020304" pitchFamily="18" charset="0"/>
              </a:rPr>
              <a:t>:</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Biểu đồ cấu trúc và chức năng UML</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Phiên bản hoạt động đầu tiên của hệ thống</a:t>
            </a:r>
            <a:r>
              <a:rPr lang="vi-VN"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0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579150" y="1507883"/>
            <a:ext cx="11422349" cy="4800388"/>
          </a:xfrm>
        </p:spPr>
        <p:txBody>
          <a:bodyPr>
            <a:noAutofit/>
          </a:bodyPr>
          <a:lstStyle/>
          <a:p>
            <a:pPr marL="0" indent="0">
              <a:buNone/>
            </a:pPr>
            <a:r>
              <a:rPr lang="vi-VN" sz="3200" b="1" dirty="0">
                <a:solidFill>
                  <a:srgbClr val="00B050"/>
                </a:solidFill>
                <a:latin typeface="Times New Roman" panose="02020603050405020304" pitchFamily="18" charset="0"/>
                <a:cs typeface="Times New Roman" panose="02020603050405020304" pitchFamily="18" charset="0"/>
              </a:rPr>
              <a:t>Pha xây dựng (construction): </a:t>
            </a:r>
            <a:r>
              <a:rPr lang="vi-VN" sz="3200" dirty="0">
                <a:solidFill>
                  <a:srgbClr val="000000"/>
                </a:solidFill>
                <a:latin typeface="Times New Roman" panose="02020603050405020304" pitchFamily="18" charset="0"/>
                <a:cs typeface="Times New Roman" panose="02020603050405020304" pitchFamily="18" charset="0"/>
              </a:rPr>
              <a:t>tập trung chủ yếu vào lập trình</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hiện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thực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hoá</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hệ</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thống</a:t>
            </a:r>
            <a:r>
              <a:rPr lang="en-US" sz="3200" dirty="0">
                <a:solidFill>
                  <a:srgbClr val="000000"/>
                </a:solidFill>
                <a:latin typeface="Times New Roman" panose="02020603050405020304" pitchFamily="18" charset="0"/>
                <a:cs typeface="Times New Roman" panose="02020603050405020304" pitchFamily="18" charset="0"/>
              </a:rPr>
              <a:t>.</a:t>
            </a:r>
            <a:br>
              <a:rPr lang="vi-VN" sz="3200" dirty="0">
                <a:solidFill>
                  <a:srgbClr val="000000"/>
                </a:solidFill>
                <a:latin typeface="Times New Roman" panose="02020603050405020304" pitchFamily="18" charset="0"/>
                <a:cs typeface="Times New Roman" panose="02020603050405020304" pitchFamily="18" charset="0"/>
              </a:rPr>
            </a:br>
            <a:r>
              <a:rPr lang="vi-VN" sz="3200" b="1" i="1" u="sng" dirty="0">
                <a:solidFill>
                  <a:srgbClr val="000000"/>
                </a:solidFill>
                <a:latin typeface="Times New Roman" panose="02020603050405020304" pitchFamily="18" charset="0"/>
                <a:cs typeface="Times New Roman" panose="02020603050405020304" pitchFamily="18" charset="0"/>
              </a:rPr>
              <a:t>Các bước liên quan</a:t>
            </a:r>
            <a:r>
              <a:rPr lang="vi-VN" sz="3200" dirty="0">
                <a:solidFill>
                  <a:srgbClr val="000000"/>
                </a:solidFill>
                <a:latin typeface="Times New Roman" panose="02020603050405020304" pitchFamily="18" charset="0"/>
                <a:cs typeface="Times New Roman" panose="02020603050405020304" pitchFamily="18" charset="0"/>
              </a:rPr>
              <a:t>:</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173D89"/>
                </a:solidFill>
                <a:latin typeface="Times New Roman" panose="02020603050405020304" pitchFamily="18" charset="0"/>
                <a:cs typeface="Times New Roman" panose="02020603050405020304" pitchFamily="18" charset="0"/>
              </a:rPr>
              <a:t>Thực hiện (implementation)</a:t>
            </a:r>
            <a:br>
              <a:rPr lang="vi-VN" sz="3200" dirty="0">
                <a:solidFill>
                  <a:srgbClr val="173D89"/>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173D89"/>
                </a:solidFill>
                <a:latin typeface="Times New Roman" panose="02020603050405020304" pitchFamily="18" charset="0"/>
                <a:cs typeface="Times New Roman" panose="02020603050405020304" pitchFamily="18" charset="0"/>
              </a:rPr>
              <a:t>Quản lý cấu hình và thay đổi (configuration and change</a:t>
            </a:r>
            <a:r>
              <a:rPr lang="en-US" sz="3200" dirty="0">
                <a:solidFill>
                  <a:srgbClr val="173D89"/>
                </a:solidFill>
                <a:latin typeface="Times New Roman" panose="02020603050405020304" pitchFamily="18" charset="0"/>
                <a:cs typeface="Times New Roman" panose="02020603050405020304" pitchFamily="18" charset="0"/>
              </a:rPr>
              <a:t> </a:t>
            </a:r>
            <a:r>
              <a:rPr lang="vi-VN" sz="3200" dirty="0">
                <a:solidFill>
                  <a:srgbClr val="173D89"/>
                </a:solidFill>
                <a:latin typeface="Times New Roman" panose="02020603050405020304" pitchFamily="18" charset="0"/>
                <a:cs typeface="Times New Roman" panose="02020603050405020304" pitchFamily="18" charset="0"/>
              </a:rPr>
              <a:t>management)</a:t>
            </a:r>
            <a:br>
              <a:rPr lang="vi-VN" sz="3200" dirty="0">
                <a:solidFill>
                  <a:srgbClr val="173D89"/>
                </a:solidFill>
                <a:latin typeface="Times New Roman" panose="02020603050405020304" pitchFamily="18" charset="0"/>
                <a:cs typeface="Times New Roman" panose="02020603050405020304" pitchFamily="18" charset="0"/>
              </a:rPr>
            </a:br>
            <a:r>
              <a:rPr lang="vi-VN" sz="3200" b="1" i="1" u="sng" dirty="0">
                <a:solidFill>
                  <a:srgbClr val="000000"/>
                </a:solidFill>
                <a:latin typeface="Times New Roman" panose="02020603050405020304" pitchFamily="18" charset="0"/>
                <a:cs typeface="Times New Roman" panose="02020603050405020304" pitchFamily="18" charset="0"/>
              </a:rPr>
              <a:t>Kết quả</a:t>
            </a:r>
            <a:r>
              <a:rPr lang="vi-VN" sz="3200" dirty="0">
                <a:solidFill>
                  <a:srgbClr val="000000"/>
                </a:solidFill>
                <a:latin typeface="Times New Roman" panose="02020603050405020304" pitchFamily="18" charset="0"/>
                <a:cs typeface="Times New Roman" panose="02020603050405020304" pitchFamily="18" charset="0"/>
              </a:rPr>
              <a:t>:</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Phiên bản beta của hệ thống</a:t>
            </a:r>
            <a:r>
              <a:rPr lang="vi-VN"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216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b="1"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474375" y="1509146"/>
            <a:ext cx="11555699" cy="4906509"/>
          </a:xfrm>
        </p:spPr>
        <p:txBody>
          <a:bodyPr>
            <a:noAutofit/>
          </a:bodyPr>
          <a:lstStyle/>
          <a:p>
            <a:pPr marL="0" indent="0">
              <a:buNone/>
            </a:pPr>
            <a:r>
              <a:rPr lang="vi-VN" b="1" i="0" dirty="0">
                <a:solidFill>
                  <a:srgbClr val="00B050"/>
                </a:solidFill>
                <a:effectLst/>
                <a:latin typeface="Times New Roman" panose="02020603050405020304" pitchFamily="18" charset="0"/>
                <a:cs typeface="Times New Roman" panose="02020603050405020304" pitchFamily="18" charset="0"/>
              </a:rPr>
              <a:t>Pha chuyển tiếp (transition): </a:t>
            </a:r>
            <a:r>
              <a:rPr lang="vi-VN" b="0" i="0" dirty="0">
                <a:solidFill>
                  <a:srgbClr val="000000"/>
                </a:solidFill>
                <a:effectLst/>
                <a:latin typeface="Times New Roman" panose="02020603050405020304" pitchFamily="18" charset="0"/>
                <a:cs typeface="Times New Roman" panose="02020603050405020304" pitchFamily="18" charset="0"/>
              </a:rPr>
              <a:t>tập trung chủ yếu vào </a:t>
            </a:r>
            <a:r>
              <a:rPr lang="en-US" b="0" i="0" dirty="0" err="1">
                <a:solidFill>
                  <a:srgbClr val="000000"/>
                </a:solidFill>
                <a:effectLst/>
                <a:latin typeface="Times New Roman" panose="02020603050405020304" pitchFamily="18" charset="0"/>
                <a:cs typeface="Times New Roman" panose="02020603050405020304" pitchFamily="18" charset="0"/>
              </a:rPr>
              <a:t>kiểm</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thử</a:t>
            </a:r>
            <a:r>
              <a:rPr lang="vi-VN" b="0" i="0" dirty="0">
                <a:solidFill>
                  <a:srgbClr val="000000"/>
                </a:solidFill>
                <a:effectLst/>
                <a:latin typeface="Times New Roman" panose="02020603050405020304" pitchFamily="18" charset="0"/>
                <a:cs typeface="Times New Roman" panose="02020603050405020304" pitchFamily="18" charset="0"/>
              </a:rPr>
              <a:t> và triển</a:t>
            </a:r>
            <a:r>
              <a:rPr lang="en-US" b="0" i="0" dirty="0">
                <a:solidFill>
                  <a:srgbClr val="00000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khai</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hệ</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thống</a:t>
            </a:r>
            <a:r>
              <a:rPr lang="en-US" b="0" i="0" dirty="0">
                <a:solidFill>
                  <a:srgbClr val="000000"/>
                </a:solidFill>
                <a:effectLst/>
                <a:latin typeface="Times New Roman" panose="02020603050405020304" pitchFamily="18" charset="0"/>
                <a:cs typeface="Times New Roman" panose="02020603050405020304" pitchFamily="18" charset="0"/>
              </a:rPr>
              <a:t>.</a:t>
            </a:r>
            <a:br>
              <a:rPr lang="vi-VN" b="0" i="0" dirty="0">
                <a:solidFill>
                  <a:srgbClr val="000000"/>
                </a:solidFill>
                <a:effectLst/>
                <a:latin typeface="Times New Roman" panose="02020603050405020304" pitchFamily="18" charset="0"/>
                <a:cs typeface="Times New Roman" panose="02020603050405020304" pitchFamily="18" charset="0"/>
              </a:rPr>
            </a:br>
            <a:r>
              <a:rPr lang="vi-VN" b="1" i="1" u="sng" dirty="0">
                <a:solidFill>
                  <a:srgbClr val="000000"/>
                </a:solidFill>
                <a:effectLst/>
                <a:latin typeface="Times New Roman" panose="02020603050405020304" pitchFamily="18" charset="0"/>
                <a:cs typeface="Times New Roman" panose="02020603050405020304" pitchFamily="18" charset="0"/>
              </a:rPr>
              <a:t>Các bước liên quan</a:t>
            </a:r>
            <a:r>
              <a:rPr lang="vi-VN" b="0" i="0" dirty="0">
                <a:solidFill>
                  <a:srgbClr val="000000"/>
                </a:solidFill>
                <a:effectLst/>
                <a:latin typeface="Times New Roman" panose="02020603050405020304" pitchFamily="18" charset="0"/>
                <a:cs typeface="Times New Roman" panose="02020603050405020304" pitchFamily="18" charset="0"/>
              </a:rPr>
              <a:t>:</a:t>
            </a:r>
            <a:br>
              <a:rPr lang="vi-VN" b="0" i="0" dirty="0">
                <a:solidFill>
                  <a:srgbClr val="000000"/>
                </a:solidFill>
                <a:effectLst/>
                <a:latin typeface="Times New Roman" panose="02020603050405020304" pitchFamily="18" charset="0"/>
                <a:cs typeface="Times New Roman" panose="02020603050405020304" pitchFamily="18" charset="0"/>
              </a:rPr>
            </a:br>
            <a:r>
              <a:rPr lang="vi-VN" b="0" i="0" dirty="0">
                <a:solidFill>
                  <a:srgbClr val="533AD0"/>
                </a:solidFill>
                <a:effectLst/>
                <a:latin typeface="Times New Roman" panose="02020603050405020304" pitchFamily="18" charset="0"/>
                <a:cs typeface="Times New Roman" panose="02020603050405020304" pitchFamily="18" charset="0"/>
              </a:rPr>
              <a:t>• </a:t>
            </a:r>
            <a:r>
              <a:rPr lang="vi-VN" b="0" i="0" dirty="0">
                <a:solidFill>
                  <a:srgbClr val="173D89"/>
                </a:solidFill>
                <a:effectLst/>
                <a:latin typeface="Times New Roman" panose="02020603050405020304" pitchFamily="18" charset="0"/>
                <a:cs typeface="Times New Roman" panose="02020603050405020304" pitchFamily="18" charset="0"/>
              </a:rPr>
              <a:t>Kiểm tra (test)</a:t>
            </a:r>
            <a:br>
              <a:rPr lang="vi-VN" b="0" i="0" dirty="0">
                <a:solidFill>
                  <a:srgbClr val="173D89"/>
                </a:solidFill>
                <a:effectLst/>
                <a:latin typeface="Times New Roman" panose="02020603050405020304" pitchFamily="18" charset="0"/>
                <a:cs typeface="Times New Roman" panose="02020603050405020304" pitchFamily="18" charset="0"/>
              </a:rPr>
            </a:br>
            <a:r>
              <a:rPr lang="vi-VN" b="0" i="0" dirty="0">
                <a:solidFill>
                  <a:srgbClr val="533AD0"/>
                </a:solidFill>
                <a:effectLst/>
                <a:latin typeface="Times New Roman" panose="02020603050405020304" pitchFamily="18" charset="0"/>
                <a:cs typeface="Times New Roman" panose="02020603050405020304" pitchFamily="18" charset="0"/>
              </a:rPr>
              <a:t>• </a:t>
            </a:r>
            <a:r>
              <a:rPr lang="vi-VN" b="0" i="0" dirty="0">
                <a:solidFill>
                  <a:srgbClr val="173D89"/>
                </a:solidFill>
                <a:effectLst/>
                <a:latin typeface="Times New Roman" panose="02020603050405020304" pitchFamily="18" charset="0"/>
                <a:cs typeface="Times New Roman" panose="02020603050405020304" pitchFamily="18" charset="0"/>
              </a:rPr>
              <a:t>Triển khai (deployment)</a:t>
            </a:r>
            <a:br>
              <a:rPr lang="vi-VN" b="0" i="0" dirty="0">
                <a:solidFill>
                  <a:srgbClr val="173D89"/>
                </a:solidFill>
                <a:effectLst/>
                <a:latin typeface="Times New Roman" panose="02020603050405020304" pitchFamily="18" charset="0"/>
                <a:cs typeface="Times New Roman" panose="02020603050405020304" pitchFamily="18" charset="0"/>
              </a:rPr>
            </a:br>
            <a:r>
              <a:rPr lang="vi-VN" b="0" i="0" dirty="0">
                <a:solidFill>
                  <a:srgbClr val="533AD0"/>
                </a:solidFill>
                <a:effectLst/>
                <a:latin typeface="Times New Roman" panose="02020603050405020304" pitchFamily="18" charset="0"/>
                <a:cs typeface="Times New Roman" panose="02020603050405020304" pitchFamily="18" charset="0"/>
              </a:rPr>
              <a:t>• </a:t>
            </a:r>
            <a:r>
              <a:rPr lang="vi-VN" b="0" i="0" dirty="0">
                <a:solidFill>
                  <a:srgbClr val="173D89"/>
                </a:solidFill>
                <a:effectLst/>
                <a:latin typeface="Times New Roman" panose="02020603050405020304" pitchFamily="18" charset="0"/>
                <a:cs typeface="Times New Roman" panose="02020603050405020304" pitchFamily="18" charset="0"/>
              </a:rPr>
              <a:t>Quản lý cấu hình và thay đổi (configuration and change</a:t>
            </a:r>
            <a:br>
              <a:rPr lang="vi-VN" b="0" i="0" dirty="0">
                <a:solidFill>
                  <a:srgbClr val="173D89"/>
                </a:solidFill>
                <a:effectLst/>
                <a:latin typeface="Times New Roman" panose="02020603050405020304" pitchFamily="18" charset="0"/>
                <a:cs typeface="Times New Roman" panose="02020603050405020304" pitchFamily="18" charset="0"/>
              </a:rPr>
            </a:br>
            <a:r>
              <a:rPr lang="vi-VN" b="0" i="0" dirty="0">
                <a:solidFill>
                  <a:srgbClr val="173D89"/>
                </a:solidFill>
                <a:effectLst/>
                <a:latin typeface="Times New Roman" panose="02020603050405020304" pitchFamily="18" charset="0"/>
                <a:cs typeface="Times New Roman" panose="02020603050405020304" pitchFamily="18" charset="0"/>
              </a:rPr>
              <a:t>management)</a:t>
            </a:r>
            <a:br>
              <a:rPr lang="vi-VN" b="0" i="0" dirty="0">
                <a:solidFill>
                  <a:srgbClr val="173D89"/>
                </a:solidFill>
                <a:effectLst/>
                <a:latin typeface="Times New Roman" panose="02020603050405020304" pitchFamily="18" charset="0"/>
                <a:cs typeface="Times New Roman" panose="02020603050405020304" pitchFamily="18" charset="0"/>
              </a:rPr>
            </a:br>
            <a:r>
              <a:rPr lang="vi-VN" b="1" i="1" u="sng" dirty="0">
                <a:solidFill>
                  <a:srgbClr val="000000"/>
                </a:solidFill>
                <a:effectLst/>
                <a:latin typeface="Times New Roman" panose="02020603050405020304" pitchFamily="18" charset="0"/>
                <a:cs typeface="Times New Roman" panose="02020603050405020304" pitchFamily="18" charset="0"/>
              </a:rPr>
              <a:t>Kết quả</a:t>
            </a:r>
            <a:r>
              <a:rPr lang="vi-VN" b="0" i="0" dirty="0">
                <a:solidFill>
                  <a:srgbClr val="000000"/>
                </a:solidFill>
                <a:effectLst/>
                <a:latin typeface="Times New Roman" panose="02020603050405020304" pitchFamily="18" charset="0"/>
                <a:cs typeface="Times New Roman" panose="02020603050405020304" pitchFamily="18" charset="0"/>
              </a:rPr>
              <a:t>:</a:t>
            </a:r>
            <a:br>
              <a:rPr lang="vi-VN" b="0" i="0" dirty="0">
                <a:solidFill>
                  <a:srgbClr val="000000"/>
                </a:solidFill>
                <a:effectLst/>
                <a:latin typeface="Times New Roman" panose="02020603050405020304" pitchFamily="18" charset="0"/>
                <a:cs typeface="Times New Roman" panose="02020603050405020304" pitchFamily="18" charset="0"/>
              </a:rPr>
            </a:br>
            <a:r>
              <a:rPr lang="vi-VN" b="0" i="0" dirty="0">
                <a:solidFill>
                  <a:srgbClr val="533AD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Phiên bản cuối cùng (release) của hệ thống</a:t>
            </a:r>
            <a:br>
              <a:rPr lang="vi-VN" b="0" i="0" dirty="0">
                <a:solidFill>
                  <a:srgbClr val="000000"/>
                </a:solidFill>
                <a:effectLst/>
                <a:latin typeface="Times New Roman" panose="02020603050405020304" pitchFamily="18" charset="0"/>
                <a:cs typeface="Times New Roman" panose="02020603050405020304" pitchFamily="18" charset="0"/>
              </a:rPr>
            </a:br>
            <a:r>
              <a:rPr lang="vi-VN" b="0" i="0" dirty="0">
                <a:solidFill>
                  <a:srgbClr val="533AD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Hướng dẫn sử dụng</a:t>
            </a:r>
            <a:br>
              <a:rPr lang="vi-VN" b="0" i="0" dirty="0">
                <a:solidFill>
                  <a:srgbClr val="000000"/>
                </a:solidFill>
                <a:effectLst/>
                <a:latin typeface="Times New Roman" panose="02020603050405020304" pitchFamily="18" charset="0"/>
                <a:cs typeface="Times New Roman" panose="02020603050405020304" pitchFamily="18" charset="0"/>
              </a:rPr>
            </a:br>
            <a:r>
              <a:rPr lang="vi-VN" b="0" i="0" dirty="0">
                <a:solidFill>
                  <a:srgbClr val="533AD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Kế hoạch hỗ trợ khách hàng, kế hoạch nâng cấp hệ thống</a:t>
            </a:r>
            <a:r>
              <a:rPr lang="vi-VN" dirty="0">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712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a:xfrm>
            <a:off x="285750" y="0"/>
            <a:ext cx="10515600" cy="1325563"/>
          </a:xfrm>
        </p:spPr>
        <p:txBody>
          <a:bodyPr/>
          <a:lstStyle/>
          <a:p>
            <a:r>
              <a:rPr lang="en-US" b="1"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114301" y="1353517"/>
            <a:ext cx="12077699" cy="5437808"/>
          </a:xfrm>
        </p:spPr>
        <p:txBody>
          <a:bodyPr>
            <a:noAutofit/>
          </a:bodyPr>
          <a:lstStyle/>
          <a:p>
            <a:pPr marL="0" indent="0" algn="ctr">
              <a:lnSpc>
                <a:spcPct val="150000"/>
              </a:lnSpc>
              <a:buNone/>
            </a:pPr>
            <a:r>
              <a:rPr lang="vi-VN" sz="3200" b="1" i="1" dirty="0">
                <a:solidFill>
                  <a:srgbClr val="D53D82"/>
                </a:solidFill>
                <a:latin typeface="Times New Roman" panose="02020603050405020304" pitchFamily="18" charset="0"/>
                <a:cs typeface="Times New Roman" panose="02020603050405020304" pitchFamily="18" charset="0"/>
              </a:rPr>
              <a:t>Các bước kỹ thuật (Engineering workflows)</a:t>
            </a:r>
            <a:endParaRPr lang="en-US" sz="3200" b="1" i="1" dirty="0">
              <a:latin typeface="Times New Roman" panose="02020603050405020304" pitchFamily="18" charset="0"/>
              <a:cs typeface="Times New Roman" panose="02020603050405020304" pitchFamily="18" charset="0"/>
            </a:endParaRPr>
          </a:p>
          <a:p>
            <a:pPr marL="0" indent="0">
              <a:lnSpc>
                <a:spcPct val="150000"/>
              </a:lnSpc>
              <a:buNone/>
            </a:pPr>
            <a:r>
              <a:rPr lang="en-US" sz="3200" b="1" i="1" dirty="0" err="1">
                <a:latin typeface="Times New Roman" panose="02020603050405020304" pitchFamily="18" charset="0"/>
                <a:cs typeface="Times New Roman" panose="02020603050405020304" pitchFamily="18" charset="0"/>
              </a:rPr>
              <a:t>Bước</a:t>
            </a:r>
            <a:r>
              <a:rPr lang="en-US" sz="3200" b="1" i="1" dirty="0">
                <a:latin typeface="Times New Roman" panose="02020603050405020304" pitchFamily="18" charset="0"/>
                <a:cs typeface="Times New Roman" panose="02020603050405020304" pitchFamily="18" charset="0"/>
              </a:rPr>
              <a:t> 1:</a:t>
            </a:r>
            <a:r>
              <a:rPr lang="vi-VN" sz="3200" b="1" i="1" dirty="0">
                <a:latin typeface="Times New Roman" panose="02020603050405020304" pitchFamily="18" charset="0"/>
                <a:cs typeface="Times New Roman" panose="02020603050405020304" pitchFamily="18" charset="0"/>
              </a:rPr>
              <a:t> Mô hình hoá giá trị kinh doanh</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Diễn ra chủ yếu trong pha khởi tạo</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Phát hiện vấn đề và xác định các dự án tiềm năng</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Xác định giá trị kinh doanh mà dự án đem lại</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Thu thập dữ liệu và mô hình hoá </a:t>
            </a:r>
            <a:r>
              <a:rPr lang="en-US" sz="3200" dirty="0">
                <a:solidFill>
                  <a:srgbClr val="000000"/>
                </a:solidFill>
                <a:latin typeface="Times New Roman" panose="02020603050405020304" pitchFamily="18" charset="0"/>
                <a:cs typeface="Times New Roman" panose="02020603050405020304" pitchFamily="18" charset="0"/>
              </a:rPr>
              <a:t>use case</a:t>
            </a:r>
            <a:r>
              <a:rPr lang="vi-VN" sz="3200" dirty="0">
                <a:solidFill>
                  <a:srgbClr val="000000"/>
                </a:solidFill>
                <a:latin typeface="Times New Roman" panose="02020603050405020304" pitchFamily="18" charset="0"/>
                <a:cs typeface="Times New Roman" panose="02020603050405020304" pitchFamily="18" charset="0"/>
              </a:rPr>
              <a:t> sử dụng có thể được sử dụng</a:t>
            </a:r>
            <a:r>
              <a:rPr lang="en-US" sz="3200" dirty="0">
                <a:solidFill>
                  <a:srgbClr val="000000"/>
                </a:solidFill>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18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PHÂN LOẠI MÔ HÌNH</a:t>
            </a:r>
          </a:p>
        </p:txBody>
      </p:sp>
      <p:sp>
        <p:nvSpPr>
          <p:cNvPr id="3" name="Content Placeholder 2"/>
          <p:cNvSpPr>
            <a:spLocks noGrp="1"/>
          </p:cNvSpPr>
          <p:nvPr>
            <p:ph idx="1"/>
          </p:nvPr>
        </p:nvSpPr>
        <p:spPr>
          <a:xfrm>
            <a:off x="838200" y="1962722"/>
            <a:ext cx="11229975" cy="3909514"/>
          </a:xfrm>
        </p:spPr>
        <p:txBody>
          <a:bodyPr>
            <a:noAutofit/>
          </a:bodyPr>
          <a:lstStyle/>
          <a:p>
            <a:pPr algn="l">
              <a:buFont typeface="Arial" panose="020B0604020202020204" pitchFamily="34" charset="0"/>
              <a:buChar char="•"/>
            </a:pPr>
            <a:r>
              <a:rPr lang="vi-VN" b="1" i="0" dirty="0">
                <a:solidFill>
                  <a:srgbClr val="292B2C"/>
                </a:solidFill>
                <a:effectLst/>
                <a:latin typeface="Times New Roman" panose="02020603050405020304" pitchFamily="18" charset="0"/>
                <a:cs typeface="Times New Roman" panose="02020603050405020304" pitchFamily="18" charset="0"/>
              </a:rPr>
              <a:t>Mô hình hóa hướng chức năng</a:t>
            </a:r>
            <a:r>
              <a:rPr lang="en-US" b="0" i="0" dirty="0">
                <a:solidFill>
                  <a:srgbClr val="292B2C"/>
                </a:solidFill>
                <a:effectLst/>
                <a:latin typeface="Times New Roman" panose="02020603050405020304" pitchFamily="18" charset="0"/>
                <a:cs typeface="Times New Roman" panose="02020603050405020304" pitchFamily="18" charset="0"/>
              </a:rPr>
              <a:t>:</a:t>
            </a:r>
            <a:r>
              <a:rPr lang="vi-VN" b="0" i="0" dirty="0">
                <a:solidFill>
                  <a:srgbClr val="292B2C"/>
                </a:solidFill>
                <a:effectLst/>
                <a:latin typeface="Times New Roman" panose="02020603050405020304" pitchFamily="18" charset="0"/>
                <a:cs typeface="Times New Roman" panose="02020603050405020304" pitchFamily="18" charset="0"/>
              </a:rPr>
              <a:t> lấy chức năng làm đơn vị phân rã hệ thống</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mô</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hình</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tĩnh</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và</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biểu</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diễn</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thông</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số</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cấu</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trúc</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của</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hệ</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thống</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dữ</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liệu</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thông</a:t>
            </a:r>
            <a:r>
              <a:rPr lang="en-US" b="0" i="0" dirty="0">
                <a:solidFill>
                  <a:srgbClr val="292B2C"/>
                </a:solidFill>
                <a:effectLst/>
                <a:latin typeface="Times New Roman" panose="02020603050405020304" pitchFamily="18" charset="0"/>
                <a:cs typeface="Times New Roman" panose="02020603050405020304" pitchFamily="18" charset="0"/>
              </a:rPr>
              <a:t> tin)</a:t>
            </a:r>
            <a:endParaRPr lang="vi-VN" b="0" i="0" dirty="0">
              <a:solidFill>
                <a:srgbClr val="292B2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b="1" i="0" dirty="0">
                <a:solidFill>
                  <a:srgbClr val="292B2C"/>
                </a:solidFill>
                <a:effectLst/>
                <a:latin typeface="Times New Roman" panose="02020603050405020304" pitchFamily="18" charset="0"/>
                <a:cs typeface="Times New Roman" panose="02020603050405020304" pitchFamily="18" charset="0"/>
              </a:rPr>
              <a:t>Mô hình hóa hướng đối tượng</a:t>
            </a:r>
            <a:r>
              <a:rPr lang="en-US" b="0" i="0" dirty="0">
                <a:solidFill>
                  <a:srgbClr val="292B2C"/>
                </a:solidFill>
                <a:effectLst/>
                <a:latin typeface="Times New Roman" panose="02020603050405020304" pitchFamily="18" charset="0"/>
                <a:cs typeface="Times New Roman" panose="02020603050405020304" pitchFamily="18" charset="0"/>
              </a:rPr>
              <a:t>:</a:t>
            </a:r>
            <a:r>
              <a:rPr lang="vi-VN" b="0" i="0" dirty="0">
                <a:solidFill>
                  <a:srgbClr val="292B2C"/>
                </a:solidFill>
                <a:effectLst/>
                <a:latin typeface="Times New Roman" panose="02020603050405020304" pitchFamily="18" charset="0"/>
                <a:cs typeface="Times New Roman" panose="02020603050405020304" pitchFamily="18" charset="0"/>
              </a:rPr>
              <a:t> lấy đối tượng làm đơn vị phân rã hệ thống</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mô</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hình</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động</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và</a:t>
            </a:r>
            <a:r>
              <a:rPr lang="en-US" b="0" i="0" dirty="0">
                <a:solidFill>
                  <a:srgbClr val="292B2C"/>
                </a:solidFill>
                <a:effectLst/>
                <a:latin typeface="Times New Roman" panose="02020603050405020304" pitchFamily="18" charset="0"/>
                <a:cs typeface="Times New Roman" panose="02020603050405020304" pitchFamily="18" charset="0"/>
              </a:rPr>
              <a:t> </a:t>
            </a:r>
            <a:r>
              <a:rPr lang="en-US" dirty="0" err="1">
                <a:solidFill>
                  <a:srgbClr val="292B2C"/>
                </a:solidFill>
                <a:latin typeface="Times New Roman" panose="02020603050405020304" pitchFamily="18" charset="0"/>
                <a:cs typeface="Times New Roman" panose="02020603050405020304" pitchFamily="18" charset="0"/>
              </a:rPr>
              <a:t>b</a:t>
            </a:r>
            <a:r>
              <a:rPr lang="en-US" b="0" i="0" dirty="0" err="1">
                <a:solidFill>
                  <a:srgbClr val="292B2C"/>
                </a:solidFill>
                <a:effectLst/>
                <a:latin typeface="Times New Roman" panose="02020603050405020304" pitchFamily="18" charset="0"/>
                <a:cs typeface="Times New Roman" panose="02020603050405020304" pitchFamily="18" charset="0"/>
              </a:rPr>
              <a:t>iểu</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diễn</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hành</a:t>
            </a:r>
            <a:r>
              <a:rPr lang="en-US" b="0" i="0" dirty="0">
                <a:solidFill>
                  <a:srgbClr val="292B2C"/>
                </a:solidFill>
                <a:effectLst/>
                <a:latin typeface="Times New Roman" panose="02020603050405020304" pitchFamily="18" charset="0"/>
                <a:cs typeface="Times New Roman" panose="02020603050405020304" pitchFamily="18" charset="0"/>
              </a:rPr>
              <a:t> vi, </a:t>
            </a:r>
            <a:r>
              <a:rPr lang="en-US" b="0" i="0" dirty="0" err="1">
                <a:solidFill>
                  <a:srgbClr val="292B2C"/>
                </a:solidFill>
                <a:effectLst/>
                <a:latin typeface="Times New Roman" panose="02020603050405020304" pitchFamily="18" charset="0"/>
                <a:cs typeface="Times New Roman" panose="02020603050405020304" pitchFamily="18" charset="0"/>
              </a:rPr>
              <a:t>thủ</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tục</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của</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hệ</a:t>
            </a:r>
            <a:r>
              <a:rPr lang="en-US" b="0" i="0" dirty="0">
                <a:solidFill>
                  <a:srgbClr val="292B2C"/>
                </a:solidFill>
                <a:effectLst/>
                <a:latin typeface="Times New Roman" panose="02020603050405020304" pitchFamily="18" charset="0"/>
                <a:cs typeface="Times New Roman" panose="02020603050405020304" pitchFamily="18" charset="0"/>
              </a:rPr>
              <a:t> </a:t>
            </a:r>
            <a:r>
              <a:rPr lang="en-US" b="0" i="0" dirty="0" err="1">
                <a:solidFill>
                  <a:srgbClr val="292B2C"/>
                </a:solidFill>
                <a:effectLst/>
                <a:latin typeface="Times New Roman" panose="02020603050405020304" pitchFamily="18" charset="0"/>
                <a:cs typeface="Times New Roman" panose="02020603050405020304" pitchFamily="18" charset="0"/>
              </a:rPr>
              <a:t>thống</a:t>
            </a:r>
            <a:r>
              <a:rPr lang="en-US" b="0" i="0" dirty="0">
                <a:solidFill>
                  <a:srgbClr val="292B2C"/>
                </a:solidFill>
                <a:effectLst/>
                <a:latin typeface="Times New Roman" panose="02020603050405020304" pitchFamily="18" charset="0"/>
                <a:cs typeface="Times New Roman" panose="02020603050405020304" pitchFamily="18" charset="0"/>
              </a:rPr>
              <a:t> (</a:t>
            </a:r>
            <a:r>
              <a:rPr lang="en-US" dirty="0">
                <a:solidFill>
                  <a:srgbClr val="292B2C"/>
                </a:solidFill>
                <a:latin typeface="Times New Roman" panose="02020603050405020304" pitchFamily="18" charset="0"/>
                <a:cs typeface="Times New Roman" panose="02020603050405020304" pitchFamily="18" charset="0"/>
              </a:rPr>
              <a:t>s</a:t>
            </a:r>
            <a:r>
              <a:rPr lang="vi-VN" b="0" i="0" dirty="0">
                <a:solidFill>
                  <a:srgbClr val="292B2C"/>
                </a:solidFill>
                <a:effectLst/>
                <a:latin typeface="Times New Roman" panose="02020603050405020304" pitchFamily="18" charset="0"/>
                <a:cs typeface="Times New Roman" panose="02020603050405020304" pitchFamily="18" charset="0"/>
              </a:rPr>
              <a:t>ự tương tác giữa các đối tượng</a:t>
            </a:r>
            <a:r>
              <a:rPr lang="en-US" b="0" i="0" dirty="0">
                <a:solidFill>
                  <a:srgbClr val="292B2C"/>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vi-VN" b="0" i="0" dirty="0">
              <a:solidFill>
                <a:srgbClr val="292B2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994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a:xfrm>
            <a:off x="190500" y="155575"/>
            <a:ext cx="10515600" cy="1325563"/>
          </a:xfrm>
        </p:spPr>
        <p:txBody>
          <a:bodyPr/>
          <a:lstStyle/>
          <a:p>
            <a:r>
              <a:rPr lang="en-US" b="1"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398175" y="1580331"/>
            <a:ext cx="11689049" cy="4814833"/>
          </a:xfrm>
        </p:spPr>
        <p:txBody>
          <a:bodyPr>
            <a:noAutofit/>
          </a:bodyPr>
          <a:lstStyle/>
          <a:p>
            <a:pPr marL="0" indent="0">
              <a:buNone/>
            </a:pPr>
            <a:r>
              <a:rPr lang="vi-VN" sz="3400" b="1" i="1" dirty="0">
                <a:solidFill>
                  <a:srgbClr val="D53D82"/>
                </a:solidFill>
                <a:latin typeface="Times New Roman" panose="02020603050405020304" pitchFamily="18" charset="0"/>
                <a:cs typeface="Times New Roman" panose="02020603050405020304" pitchFamily="18" charset="0"/>
              </a:rPr>
              <a:t>Các bước kỹ thuật (Engineering workflows)</a:t>
            </a:r>
            <a:r>
              <a:rPr lang="en-US" sz="3400" b="1" i="1" dirty="0">
                <a:solidFill>
                  <a:srgbClr val="D53D82"/>
                </a:solidFill>
                <a:latin typeface="Times New Roman" panose="02020603050405020304" pitchFamily="18" charset="0"/>
                <a:cs typeface="Times New Roman" panose="02020603050405020304" pitchFamily="18" charset="0"/>
              </a:rPr>
              <a:t>:</a:t>
            </a:r>
            <a:br>
              <a:rPr lang="vi-VN" sz="2200" b="1" i="1" dirty="0">
                <a:solidFill>
                  <a:srgbClr val="D53D82"/>
                </a:solidFill>
                <a:latin typeface="Times New Roman" panose="02020603050405020304" pitchFamily="18" charset="0"/>
                <a:cs typeface="Times New Roman" panose="02020603050405020304" pitchFamily="18" charset="0"/>
              </a:rPr>
            </a:br>
            <a:endParaRPr lang="en-US" sz="2200" b="1" i="1" dirty="0">
              <a:solidFill>
                <a:srgbClr val="D53D82"/>
              </a:solidFill>
              <a:latin typeface="Times New Roman" panose="02020603050405020304" pitchFamily="18" charset="0"/>
              <a:cs typeface="Times New Roman" panose="02020603050405020304" pitchFamily="18" charset="0"/>
            </a:endParaRPr>
          </a:p>
          <a:p>
            <a:pPr marL="0" indent="0">
              <a:buNone/>
            </a:pPr>
            <a:r>
              <a:rPr lang="en-US" sz="3200" b="1" i="1" dirty="0" err="1">
                <a:latin typeface="Times New Roman" panose="02020603050405020304" pitchFamily="18" charset="0"/>
                <a:cs typeface="Times New Roman" panose="02020603050405020304" pitchFamily="18" charset="0"/>
              </a:rPr>
              <a:t>Bước</a:t>
            </a:r>
            <a:r>
              <a:rPr lang="en-US" sz="3200" b="1" i="1" dirty="0">
                <a:latin typeface="Times New Roman" panose="02020603050405020304" pitchFamily="18" charset="0"/>
                <a:cs typeface="Times New Roman" panose="02020603050405020304" pitchFamily="18" charset="0"/>
              </a:rPr>
              <a:t> 2:</a:t>
            </a:r>
            <a:r>
              <a:rPr lang="vi-VN" sz="3200" b="1" i="1" dirty="0">
                <a:latin typeface="Times New Roman" panose="02020603050405020304" pitchFamily="18" charset="0"/>
                <a:cs typeface="Times New Roman" panose="02020603050405020304" pitchFamily="18" charset="0"/>
              </a:rPr>
              <a:t> Xác định yêu cầu (requirements)</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Xác định yêu cầu</a:t>
            </a:r>
            <a:r>
              <a:rPr lang="en-US" sz="3200" dirty="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3200" dirty="0" err="1">
                <a:solidFill>
                  <a:srgbClr val="000000"/>
                </a:solidFill>
                <a:latin typeface="Times New Roman" panose="02020603050405020304" pitchFamily="18" charset="0"/>
                <a:cs typeface="Times New Roman" panose="02020603050405020304" pitchFamily="18" charset="0"/>
              </a:rPr>
              <a:t>Yêu</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cầu</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chức năng </a:t>
            </a:r>
            <a:endParaRPr 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3200" dirty="0" err="1">
                <a:solidFill>
                  <a:srgbClr val="000000"/>
                </a:solidFill>
                <a:latin typeface="Times New Roman" panose="02020603050405020304" pitchFamily="18" charset="0"/>
                <a:cs typeface="Times New Roman" panose="02020603050405020304" pitchFamily="18" charset="0"/>
              </a:rPr>
              <a:t>Yêu</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cầu</a:t>
            </a:r>
            <a:r>
              <a:rPr lang="en-US" sz="3200" dirty="0">
                <a:solidFill>
                  <a:srgbClr val="000000"/>
                </a:solidFill>
                <a:latin typeface="Times New Roman" panose="02020603050405020304" pitchFamily="18" charset="0"/>
                <a:cs typeface="Times New Roman" panose="02020603050405020304" pitchFamily="18" charset="0"/>
              </a:rPr>
              <a:t> phi</a:t>
            </a:r>
            <a:r>
              <a:rPr lang="vi-VN" sz="3200" dirty="0">
                <a:solidFill>
                  <a:srgbClr val="000000"/>
                </a:solidFill>
                <a:latin typeface="Times New Roman" panose="02020603050405020304" pitchFamily="18" charset="0"/>
                <a:cs typeface="Times New Roman" panose="02020603050405020304" pitchFamily="18" charset="0"/>
              </a:rPr>
              <a:t> chức năng</a:t>
            </a:r>
            <a:endParaRPr lang="en-US" sz="3200" dirty="0">
              <a:solidFill>
                <a:srgbClr val="000000"/>
              </a:solidFill>
              <a:latin typeface="Times New Roman" panose="02020603050405020304" pitchFamily="18" charset="0"/>
              <a:cs typeface="Times New Roman" panose="02020603050405020304" pitchFamily="18" charset="0"/>
            </a:endParaRPr>
          </a:p>
          <a:p>
            <a:pPr marL="0" indent="0">
              <a:buNone/>
            </a:pP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Yêu cầu được thu thập từ người sử dụng, người quản lý người sử</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dụng, khách hàng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954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a:xfrm>
            <a:off x="0" y="190186"/>
            <a:ext cx="10515600" cy="1325563"/>
          </a:xfrm>
        </p:spPr>
        <p:txBody>
          <a:bodyPr/>
          <a:lstStyle/>
          <a:p>
            <a:r>
              <a:rPr lang="en-US"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283876" y="1515749"/>
            <a:ext cx="12003374" cy="4656213"/>
          </a:xfrm>
        </p:spPr>
        <p:txBody>
          <a:bodyPr>
            <a:noAutofit/>
          </a:bodyPr>
          <a:lstStyle/>
          <a:p>
            <a:pPr marL="0" indent="0">
              <a:lnSpc>
                <a:spcPct val="100000"/>
              </a:lnSpc>
              <a:buNone/>
            </a:pPr>
            <a:r>
              <a:rPr lang="vi-VN" sz="3200" b="1" i="1" dirty="0">
                <a:solidFill>
                  <a:srgbClr val="D53D82"/>
                </a:solidFill>
                <a:latin typeface="Times New Roman" panose="02020603050405020304" pitchFamily="18" charset="0"/>
                <a:cs typeface="Times New Roman" panose="02020603050405020304" pitchFamily="18" charset="0"/>
              </a:rPr>
              <a:t>Các bước kỹ thuật (Engineering workflows)</a:t>
            </a:r>
            <a:r>
              <a:rPr lang="en-US" sz="3200" b="1" i="1" dirty="0">
                <a:solidFill>
                  <a:srgbClr val="D53D82"/>
                </a:solidFill>
                <a:latin typeface="Times New Roman" panose="02020603050405020304" pitchFamily="18" charset="0"/>
                <a:cs typeface="Times New Roman" panose="02020603050405020304" pitchFamily="18" charset="0"/>
              </a:rPr>
              <a:t>:</a:t>
            </a:r>
          </a:p>
          <a:p>
            <a:pPr marL="0" indent="0">
              <a:lnSpc>
                <a:spcPct val="100000"/>
              </a:lnSpc>
              <a:buNone/>
            </a:pPr>
            <a:r>
              <a:rPr lang="en-US" sz="3200" b="1" i="1" dirty="0" err="1">
                <a:latin typeface="Times New Roman" panose="02020603050405020304" pitchFamily="18" charset="0"/>
                <a:cs typeface="Times New Roman" panose="02020603050405020304" pitchFamily="18" charset="0"/>
              </a:rPr>
              <a:t>Bước</a:t>
            </a:r>
            <a:r>
              <a:rPr lang="en-US" sz="3200" b="1" i="1" dirty="0">
                <a:latin typeface="Times New Roman" panose="02020603050405020304" pitchFamily="18" charset="0"/>
                <a:cs typeface="Times New Roman" panose="02020603050405020304" pitchFamily="18" charset="0"/>
              </a:rPr>
              <a:t> 3:</a:t>
            </a:r>
            <a:r>
              <a:rPr lang="vi-VN" sz="3200" b="1" i="1" dirty="0">
                <a:latin typeface="Times New Roman" panose="02020603050405020304" pitchFamily="18" charset="0"/>
                <a:cs typeface="Times New Roman" panose="02020603050405020304" pitchFamily="18" charset="0"/>
              </a:rPr>
              <a:t> Phân tích</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Xây dựng </a:t>
            </a:r>
            <a:r>
              <a:rPr lang="en-US" sz="3200" dirty="0" err="1">
                <a:solidFill>
                  <a:srgbClr val="000000"/>
                </a:solidFill>
                <a:latin typeface="Times New Roman" panose="02020603050405020304" pitchFamily="18" charset="0"/>
                <a:cs typeface="Times New Roman" panose="02020603050405020304" pitchFamily="18" charset="0"/>
              </a:rPr>
              <a:t>các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lược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đồ</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sử</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dụng</a:t>
            </a:r>
            <a:r>
              <a:rPr lang="en-US" sz="3200" dirty="0">
                <a:solidFill>
                  <a:srgbClr val="000000"/>
                </a:solidFill>
                <a:latin typeface="Times New Roman" panose="02020603050405020304" pitchFamily="18" charset="0"/>
                <a:cs typeface="Times New Roman" panose="02020603050405020304" pitchFamily="18" charset="0"/>
              </a:rPr>
              <a:t> UML:</a:t>
            </a:r>
          </a:p>
          <a:p>
            <a:pPr>
              <a:lnSpc>
                <a:spcPct val="100000"/>
              </a:lnSpc>
              <a:buFont typeface="Wingdings" panose="05000000000000000000" pitchFamily="2" charset="2"/>
              <a:buChar char="ü"/>
            </a:pPr>
            <a:r>
              <a:rPr lang="en-US" sz="3200" dirty="0" err="1">
                <a:solidFill>
                  <a:srgbClr val="000000"/>
                </a:solidFill>
                <a:latin typeface="Times New Roman" panose="02020603050405020304" pitchFamily="18" charset="0"/>
                <a:cs typeface="Times New Roman" panose="02020603050405020304" pitchFamily="18" charset="0"/>
              </a:rPr>
              <a:t>Lược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đồ</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cấu trúc </a:t>
            </a:r>
            <a:endParaRPr lang="en-US" sz="3200"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3200" dirty="0" err="1">
                <a:solidFill>
                  <a:srgbClr val="000000"/>
                </a:solidFill>
                <a:latin typeface="Times New Roman" panose="02020603050405020304" pitchFamily="18" charset="0"/>
                <a:cs typeface="Times New Roman" panose="02020603050405020304" pitchFamily="18" charset="0"/>
              </a:rPr>
              <a:t>Lược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đồ</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chức năng</a:t>
            </a:r>
            <a:endParaRPr lang="en-US" sz="3200" dirty="0">
              <a:solidFill>
                <a:srgbClr val="000000"/>
              </a:solidFill>
              <a:latin typeface="Times New Roman" panose="02020603050405020304" pitchFamily="18" charset="0"/>
              <a:cs typeface="Times New Roman" panose="02020603050405020304" pitchFamily="18" charset="0"/>
            </a:endParaRPr>
          </a:p>
          <a:p>
            <a:pPr marL="0" indent="0">
              <a:lnSpc>
                <a:spcPct val="100000"/>
              </a:lnSpc>
              <a:buNone/>
            </a:pP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Xác định các lớp</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có thể sử dụng lại</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Bước phân tích có thể được sử dụng lại bất kỳ lúc nào trong chu</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trình phát triển hệ thống</a:t>
            </a:r>
            <a:r>
              <a:rPr lang="vi-VN" sz="3200" dirty="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423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532885" y="1690688"/>
            <a:ext cx="11459089" cy="4446155"/>
          </a:xfrm>
        </p:spPr>
        <p:txBody>
          <a:bodyPr>
            <a:noAutofit/>
          </a:bodyPr>
          <a:lstStyle/>
          <a:p>
            <a:pPr marL="0" indent="0">
              <a:buNone/>
            </a:pPr>
            <a:r>
              <a:rPr lang="vi-VN" sz="3200" b="1" i="1" dirty="0">
                <a:solidFill>
                  <a:srgbClr val="D53D82"/>
                </a:solidFill>
                <a:latin typeface="Times New Roman" panose="02020603050405020304" pitchFamily="18" charset="0"/>
                <a:cs typeface="Times New Roman" panose="02020603050405020304" pitchFamily="18" charset="0"/>
              </a:rPr>
              <a:t>Các bước kỹ thuật (Engineering workflows)</a:t>
            </a:r>
            <a:r>
              <a:rPr lang="en-US" sz="3200" b="1" i="1" dirty="0">
                <a:solidFill>
                  <a:srgbClr val="D53D82"/>
                </a:solidFill>
                <a:latin typeface="Times New Roman" panose="02020603050405020304" pitchFamily="18" charset="0"/>
                <a:cs typeface="Times New Roman" panose="02020603050405020304" pitchFamily="18" charset="0"/>
              </a:rPr>
              <a:t>:</a:t>
            </a:r>
            <a:br>
              <a:rPr lang="vi-VN" sz="3200" dirty="0">
                <a:solidFill>
                  <a:srgbClr val="000000"/>
                </a:solidFill>
                <a:latin typeface="Times New Roman" panose="02020603050405020304" pitchFamily="18" charset="0"/>
                <a:cs typeface="Times New Roman" panose="02020603050405020304" pitchFamily="18" charset="0"/>
              </a:rPr>
            </a:br>
            <a:r>
              <a:rPr lang="en-US" sz="3200" b="1" i="1" dirty="0" err="1">
                <a:latin typeface="Times New Roman" panose="02020603050405020304" pitchFamily="18" charset="0"/>
                <a:cs typeface="Times New Roman" panose="02020603050405020304" pitchFamily="18" charset="0"/>
              </a:rPr>
              <a:t>Bước</a:t>
            </a:r>
            <a:r>
              <a:rPr lang="en-US" sz="3200" b="1" i="1" dirty="0">
                <a:latin typeface="Times New Roman" panose="02020603050405020304" pitchFamily="18" charset="0"/>
                <a:cs typeface="Times New Roman" panose="02020603050405020304" pitchFamily="18" charset="0"/>
              </a:rPr>
              <a:t> 4:</a:t>
            </a:r>
            <a:r>
              <a:rPr lang="vi-VN" sz="3200" b="1" i="1" dirty="0">
                <a:latin typeface="Times New Roman" panose="02020603050405020304" pitchFamily="18" charset="0"/>
                <a:cs typeface="Times New Roman" panose="02020603050405020304" pitchFamily="18" charset="0"/>
              </a:rPr>
              <a:t> Thiết kế</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Chuyển từ mô hình phân tích sang mô hình thiết kế</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Hoàn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tất</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các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bản</a:t>
            </a:r>
            <a:r>
              <a:rPr lang="en-US" sz="3200" dirty="0">
                <a:solidFill>
                  <a:srgbClr val="000000"/>
                </a:solidFill>
                <a:latin typeface="Times New Roman" panose="02020603050405020304" pitchFamily="18" charset="0"/>
                <a:cs typeface="Times New Roman" panose="02020603050405020304" pitchFamily="18" charset="0"/>
              </a:rPr>
              <a:t> t</a:t>
            </a:r>
            <a:r>
              <a:rPr lang="vi-VN" sz="3200" dirty="0">
                <a:solidFill>
                  <a:srgbClr val="000000"/>
                </a:solidFill>
                <a:latin typeface="Times New Roman" panose="02020603050405020304" pitchFamily="18" charset="0"/>
                <a:cs typeface="Times New Roman" panose="02020603050405020304" pitchFamily="18" charset="0"/>
              </a:rPr>
              <a:t>hiết kế</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cụ</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thể</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của</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hệ</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thống</a:t>
            </a:r>
            <a:r>
              <a:rPr lang="en-US" sz="3200" dirty="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3200" dirty="0" err="1">
                <a:solidFill>
                  <a:srgbClr val="000000"/>
                </a:solidFill>
                <a:latin typeface="Times New Roman" panose="02020603050405020304" pitchFamily="18" charset="0"/>
                <a:cs typeface="Times New Roman" panose="02020603050405020304" pitchFamily="18" charset="0"/>
              </a:rPr>
              <a:t>Cơ</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sở</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dữ</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liệu</a:t>
            </a:r>
            <a:endParaRPr 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3200" dirty="0" err="1">
                <a:solidFill>
                  <a:srgbClr val="000000"/>
                </a:solidFill>
                <a:latin typeface="Times New Roman" panose="02020603050405020304" pitchFamily="18" charset="0"/>
                <a:cs typeface="Times New Roman" panose="02020603050405020304" pitchFamily="18" charset="0"/>
              </a:rPr>
              <a:t>Sơ</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đồ</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lớp</a:t>
            </a:r>
            <a:endParaRPr 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3200" dirty="0">
                <a:solidFill>
                  <a:srgbClr val="000000"/>
                </a:solidFill>
                <a:latin typeface="Times New Roman" panose="02020603050405020304" pitchFamily="18" charset="0"/>
                <a:cs typeface="Times New Roman" panose="02020603050405020304" pitchFamily="18" charset="0"/>
              </a:rPr>
              <a:t>Giao </a:t>
            </a:r>
            <a:r>
              <a:rPr lang="en-US" sz="3200" dirty="0" err="1">
                <a:solidFill>
                  <a:srgbClr val="000000"/>
                </a:solidFill>
                <a:latin typeface="Times New Roman" panose="02020603050405020304" pitchFamily="18" charset="0"/>
                <a:cs typeface="Times New Roman" panose="02020603050405020304" pitchFamily="18" charset="0"/>
              </a:rPr>
              <a:t>diện</a:t>
            </a:r>
            <a:endParaRPr 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3200" dirty="0" err="1">
                <a:solidFill>
                  <a:srgbClr val="000000"/>
                </a:solidFill>
                <a:latin typeface="Times New Roman" panose="02020603050405020304" pitchFamily="18" charset="0"/>
                <a:cs typeface="Times New Roman" panose="02020603050405020304" pitchFamily="18" charset="0"/>
              </a:rPr>
              <a:t>Cấu</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trúc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vật</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lý</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không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yêu</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cầu</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trong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đồ</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án</a:t>
            </a:r>
            <a:r>
              <a:rPr lang="en-US" sz="3200" dirty="0">
                <a:solidFill>
                  <a:srgbClr val="000000"/>
                </a:solidFill>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433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455326" y="1369344"/>
            <a:ext cx="11584274" cy="5211265"/>
          </a:xfrm>
        </p:spPr>
        <p:txBody>
          <a:bodyPr>
            <a:noAutofit/>
          </a:bodyPr>
          <a:lstStyle/>
          <a:p>
            <a:pPr marL="0" indent="0">
              <a:buNone/>
            </a:pPr>
            <a:r>
              <a:rPr lang="vi-VN" b="1" i="1" dirty="0">
                <a:solidFill>
                  <a:srgbClr val="D53D82"/>
                </a:solidFill>
                <a:effectLst/>
                <a:latin typeface="Times New Roman" panose="02020603050405020304" pitchFamily="18" charset="0"/>
                <a:cs typeface="Times New Roman" panose="02020603050405020304" pitchFamily="18" charset="0"/>
              </a:rPr>
              <a:t>Các bước kỹ thuật (Engineering workflows)</a:t>
            </a:r>
            <a:r>
              <a:rPr lang="en-US" b="1" i="1" dirty="0">
                <a:solidFill>
                  <a:srgbClr val="D53D82"/>
                </a:solidFill>
                <a:effectLst/>
                <a:latin typeface="Times New Roman" panose="02020603050405020304" pitchFamily="18" charset="0"/>
                <a:cs typeface="Times New Roman" panose="02020603050405020304" pitchFamily="18" charset="0"/>
              </a:rPr>
              <a:t>:</a:t>
            </a:r>
            <a:br>
              <a:rPr lang="vi-VN" b="0" i="0" dirty="0">
                <a:solidFill>
                  <a:srgbClr val="000000"/>
                </a:solidFill>
                <a:effectLst/>
                <a:latin typeface="Times New Roman" panose="02020603050405020304" pitchFamily="18" charset="0"/>
                <a:cs typeface="Times New Roman" panose="02020603050405020304" pitchFamily="18" charset="0"/>
              </a:rPr>
            </a:br>
            <a:r>
              <a:rPr lang="en-US" b="1" i="1" dirty="0" err="1">
                <a:solidFill>
                  <a:schemeClr val="tx1"/>
                </a:solidFill>
                <a:latin typeface="Times New Roman" panose="02020603050405020304" pitchFamily="18" charset="0"/>
                <a:cs typeface="Times New Roman" panose="02020603050405020304" pitchFamily="18" charset="0"/>
              </a:rPr>
              <a:t>Bước</a:t>
            </a:r>
            <a:r>
              <a:rPr lang="en-US" b="1" i="1" dirty="0">
                <a:solidFill>
                  <a:schemeClr val="tx1"/>
                </a:solidFill>
                <a:latin typeface="Times New Roman" panose="02020603050405020304" pitchFamily="18" charset="0"/>
                <a:cs typeface="Times New Roman" panose="02020603050405020304" pitchFamily="18" charset="0"/>
              </a:rPr>
              <a:t> 5: </a:t>
            </a:r>
            <a:r>
              <a:rPr lang="vi-VN" b="1" i="1" dirty="0">
                <a:solidFill>
                  <a:schemeClr val="tx1"/>
                </a:solidFill>
                <a:effectLst/>
                <a:latin typeface="Times New Roman" panose="02020603050405020304" pitchFamily="18" charset="0"/>
                <a:cs typeface="Times New Roman" panose="02020603050405020304" pitchFamily="18" charset="0"/>
              </a:rPr>
              <a:t>Thực hiện (implementation)</a:t>
            </a:r>
            <a:br>
              <a:rPr lang="vi-VN" b="0" i="0" dirty="0">
                <a:solidFill>
                  <a:srgbClr val="000000"/>
                </a:solidFill>
                <a:effectLst/>
                <a:latin typeface="Times New Roman" panose="02020603050405020304" pitchFamily="18" charset="0"/>
                <a:cs typeface="Times New Roman" panose="02020603050405020304" pitchFamily="18" charset="0"/>
              </a:rPr>
            </a:br>
            <a:r>
              <a:rPr lang="vi-VN" b="0" i="0" dirty="0">
                <a:solidFill>
                  <a:srgbClr val="533AD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Lập trình</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hệ</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thống</a:t>
            </a:r>
            <a:r>
              <a:rPr lang="vi-VN"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x</a:t>
            </a:r>
            <a:r>
              <a:rPr lang="en-US" dirty="0" err="1">
                <a:solidFill>
                  <a:srgbClr val="000000"/>
                </a:solidFill>
                <a:latin typeface="Times New Roman" panose="02020603050405020304" pitchFamily="18" charset="0"/>
                <a:cs typeface="Times New Roman" panose="02020603050405020304" pitchFamily="18" charset="0"/>
              </a:rPr>
              <a:t>ây</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dựng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mã</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nguồn</a:t>
            </a:r>
            <a:r>
              <a:rPr lang="vi-VN"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theo</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bản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thiết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kế</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tích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hợp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module</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b="1" i="1" dirty="0" err="1">
                <a:solidFill>
                  <a:schemeClr val="tx1"/>
                </a:solidFill>
                <a:latin typeface="Times New Roman" panose="02020603050405020304" pitchFamily="18" charset="0"/>
                <a:cs typeface="Times New Roman" panose="02020603050405020304" pitchFamily="18" charset="0"/>
              </a:rPr>
              <a:t>Bước</a:t>
            </a:r>
            <a:r>
              <a:rPr lang="en-US" b="1" i="1" dirty="0">
                <a:solidFill>
                  <a:schemeClr val="tx1"/>
                </a:solidFill>
                <a:latin typeface="Times New Roman" panose="02020603050405020304" pitchFamily="18" charset="0"/>
                <a:cs typeface="Times New Roman" panose="02020603050405020304" pitchFamily="18" charset="0"/>
              </a:rPr>
              <a:t> 6: </a:t>
            </a:r>
            <a:r>
              <a:rPr lang="vi-VN" b="1" i="1" dirty="0">
                <a:solidFill>
                  <a:schemeClr val="tx1"/>
                </a:solidFill>
                <a:effectLst/>
                <a:latin typeface="Times New Roman" panose="02020603050405020304" pitchFamily="18" charset="0"/>
                <a:cs typeface="Times New Roman" panose="02020603050405020304" pitchFamily="18" charset="0"/>
              </a:rPr>
              <a:t>Kiểm tra (Test)</a:t>
            </a:r>
            <a:br>
              <a:rPr lang="vi-VN" b="0" i="0" dirty="0">
                <a:solidFill>
                  <a:srgbClr val="000000"/>
                </a:solidFill>
                <a:effectLst/>
                <a:latin typeface="Times New Roman" panose="02020603050405020304" pitchFamily="18" charset="0"/>
                <a:cs typeface="Times New Roman" panose="02020603050405020304" pitchFamily="18" charset="0"/>
              </a:rPr>
            </a:br>
            <a:r>
              <a:rPr lang="vi-VN" b="0" i="0" dirty="0">
                <a:solidFill>
                  <a:srgbClr val="533AD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Kiểm tra tích hợp hệ thống, chức năng</a:t>
            </a:r>
            <a:r>
              <a:rPr lang="en-US" b="0" i="0" dirty="0">
                <a:solidFill>
                  <a:srgbClr val="00000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khả năng chấp nhận</a:t>
            </a:r>
            <a:r>
              <a:rPr lang="en-US" b="0" i="0" dirty="0">
                <a:solidFill>
                  <a:srgbClr val="00000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của người sử dụng …</a:t>
            </a:r>
            <a:br>
              <a:rPr lang="vi-VN" b="0" i="0" dirty="0">
                <a:solidFill>
                  <a:srgbClr val="000000"/>
                </a:solidFill>
                <a:effectLst/>
                <a:latin typeface="Times New Roman" panose="02020603050405020304" pitchFamily="18" charset="0"/>
                <a:cs typeface="Times New Roman" panose="02020603050405020304" pitchFamily="18" charset="0"/>
              </a:rPr>
            </a:br>
            <a:r>
              <a:rPr lang="vi-VN" b="0" i="0" dirty="0">
                <a:solidFill>
                  <a:srgbClr val="533AD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Việc kiểm tra đuợc tiến hành trong suốt quá trình phát triển của </a:t>
            </a:r>
            <a:r>
              <a:rPr lang="en-US" b="0" i="0" dirty="0" err="1">
                <a:solidFill>
                  <a:srgbClr val="000000"/>
                </a:solidFill>
                <a:effectLst/>
                <a:latin typeface="Times New Roman" panose="02020603050405020304" pitchFamily="18" charset="0"/>
                <a:cs typeface="Times New Roman" panose="02020603050405020304" pitchFamily="18" charset="0"/>
              </a:rPr>
              <a:t>hệ</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thống</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b="1" i="1" dirty="0" err="1">
                <a:solidFill>
                  <a:schemeClr val="tx1"/>
                </a:solidFill>
                <a:latin typeface="Times New Roman" panose="02020603050405020304" pitchFamily="18" charset="0"/>
                <a:cs typeface="Times New Roman" panose="02020603050405020304" pitchFamily="18" charset="0"/>
              </a:rPr>
              <a:t>Bước</a:t>
            </a:r>
            <a:r>
              <a:rPr lang="en-US" b="1" i="1" dirty="0">
                <a:solidFill>
                  <a:schemeClr val="tx1"/>
                </a:solidFill>
                <a:latin typeface="Times New Roman" panose="02020603050405020304" pitchFamily="18" charset="0"/>
                <a:cs typeface="Times New Roman" panose="02020603050405020304" pitchFamily="18" charset="0"/>
              </a:rPr>
              <a:t> 7:</a:t>
            </a:r>
            <a:r>
              <a:rPr lang="vi-VN" b="1" i="1" dirty="0">
                <a:solidFill>
                  <a:schemeClr val="tx1"/>
                </a:solidFill>
                <a:effectLst/>
                <a:latin typeface="Times New Roman" panose="02020603050405020304" pitchFamily="18" charset="0"/>
                <a:cs typeface="Times New Roman" panose="02020603050405020304" pitchFamily="18" charset="0"/>
              </a:rPr>
              <a:t> Triển khai (deployment) </a:t>
            </a:r>
            <a:endParaRPr lang="en-US" b="1" i="1"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vi-VN" b="0" i="0" dirty="0">
                <a:solidFill>
                  <a:srgbClr val="000000"/>
                </a:solidFill>
                <a:effectLst/>
                <a:latin typeface="Times New Roman" panose="02020603050405020304" pitchFamily="18" charset="0"/>
                <a:cs typeface="Times New Roman" panose="02020603050405020304" pitchFamily="18" charset="0"/>
              </a:rPr>
              <a:t>Đóng gói phần mềm, phân phối, cài đặt và </a:t>
            </a:r>
            <a:r>
              <a:rPr lang="en-US" b="0" i="0" dirty="0" err="1">
                <a:solidFill>
                  <a:srgbClr val="000000"/>
                </a:solidFill>
                <a:effectLst/>
                <a:latin typeface="Times New Roman" panose="02020603050405020304" pitchFamily="18" charset="0"/>
                <a:cs typeface="Times New Roman" panose="02020603050405020304" pitchFamily="18" charset="0"/>
              </a:rPr>
              <a:t>kiểm</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thử</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bản</a:t>
            </a:r>
            <a:r>
              <a:rPr lang="en-US" b="0" i="0" dirty="0">
                <a:solidFill>
                  <a:srgbClr val="000000"/>
                </a:solidFill>
                <a:effectLst/>
                <a:latin typeface="Times New Roman" panose="02020603050405020304" pitchFamily="18" charset="0"/>
                <a:cs typeface="Times New Roman" panose="02020603050405020304" pitchFamily="18" charset="0"/>
              </a:rPr>
              <a:t> beta</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584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464851" y="1269983"/>
            <a:ext cx="10803224" cy="5222892"/>
          </a:xfrm>
        </p:spPr>
        <p:txBody>
          <a:bodyPr>
            <a:noAutofit/>
          </a:bodyPr>
          <a:lstStyle/>
          <a:p>
            <a:pPr marL="0" indent="0">
              <a:lnSpc>
                <a:spcPct val="150000"/>
              </a:lnSpc>
              <a:buNone/>
            </a:pPr>
            <a:r>
              <a:rPr lang="vi-VN" sz="3200" b="1" i="1" dirty="0">
                <a:solidFill>
                  <a:srgbClr val="D53D82"/>
                </a:solidFill>
                <a:latin typeface="Times New Roman" panose="02020603050405020304" pitchFamily="18" charset="0"/>
                <a:cs typeface="Times New Roman" panose="02020603050405020304" pitchFamily="18" charset="0"/>
              </a:rPr>
              <a:t>Các bước hỗ trợ (Supporting workflows)</a:t>
            </a:r>
            <a:r>
              <a:rPr lang="en-US" sz="3200" b="1" i="1" dirty="0">
                <a:solidFill>
                  <a:srgbClr val="D53D82"/>
                </a:solidFill>
                <a:latin typeface="Times New Roman" panose="02020603050405020304" pitchFamily="18" charset="0"/>
                <a:cs typeface="Times New Roman" panose="02020603050405020304" pitchFamily="18" charset="0"/>
              </a:rPr>
              <a:t> </a:t>
            </a:r>
            <a:r>
              <a:rPr lang="en-US" sz="3200" b="1" i="1" dirty="0" err="1">
                <a:solidFill>
                  <a:srgbClr val="D53D82"/>
                </a:solidFill>
                <a:latin typeface="Times New Roman" panose="02020603050405020304" pitchFamily="18" charset="0"/>
                <a:cs typeface="Times New Roman" panose="02020603050405020304" pitchFamily="18" charset="0"/>
              </a:rPr>
              <a:t>gồm</a:t>
            </a:r>
            <a:endParaRPr lang="en-US" sz="3200" b="1" i="1" dirty="0">
              <a:solidFill>
                <a:srgbClr val="D53D82"/>
              </a:solidFill>
              <a:latin typeface="Times New Roman" panose="02020603050405020304" pitchFamily="18" charset="0"/>
              <a:cs typeface="Times New Roman" panose="02020603050405020304" pitchFamily="18" charset="0"/>
            </a:endParaRPr>
          </a:p>
          <a:p>
            <a:pPr marL="0" indent="0">
              <a:lnSpc>
                <a:spcPct val="150000"/>
              </a:lnSpc>
              <a:buNone/>
            </a:pPr>
            <a:r>
              <a:rPr lang="vi-VN" sz="3200" b="1" i="1" dirty="0">
                <a:latin typeface="Times New Roman" panose="02020603050405020304" pitchFamily="18" charset="0"/>
                <a:cs typeface="Times New Roman" panose="02020603050405020304" pitchFamily="18" charset="0"/>
              </a:rPr>
              <a:t>Quản lý dự án (project management)</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Diễn ra trong suốt quá trình phát triển hệ thống</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Xác định và quản lý rủi ro</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Quản lý phạm vi dự án</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Quản lý về thời gian, chi phí…</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023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446738" y="1337831"/>
            <a:ext cx="11745262" cy="5377294"/>
          </a:xfrm>
        </p:spPr>
        <p:txBody>
          <a:bodyPr>
            <a:noAutofit/>
          </a:bodyPr>
          <a:lstStyle/>
          <a:p>
            <a:pPr marL="0" indent="0">
              <a:lnSpc>
                <a:spcPct val="150000"/>
              </a:lnSpc>
              <a:buNone/>
            </a:pPr>
            <a:r>
              <a:rPr lang="vi-VN" sz="3200" b="1" i="1" dirty="0">
                <a:solidFill>
                  <a:srgbClr val="D53D82"/>
                </a:solidFill>
                <a:latin typeface="Times New Roman" panose="02020603050405020304" pitchFamily="18" charset="0"/>
                <a:cs typeface="Times New Roman" panose="02020603050405020304" pitchFamily="18" charset="0"/>
              </a:rPr>
              <a:t>Các bước hỗ trợ (Supporting workflows)</a:t>
            </a:r>
            <a:br>
              <a:rPr lang="vi-VN" sz="3200" dirty="0">
                <a:solidFill>
                  <a:srgbClr val="000000"/>
                </a:solidFill>
                <a:latin typeface="Times New Roman" panose="02020603050405020304" pitchFamily="18" charset="0"/>
                <a:cs typeface="Times New Roman" panose="02020603050405020304" pitchFamily="18" charset="0"/>
              </a:rPr>
            </a:br>
            <a:r>
              <a:rPr lang="vi-VN" sz="3200" b="1" i="1" dirty="0">
                <a:latin typeface="Times New Roman" panose="02020603050405020304" pitchFamily="18" charset="0"/>
                <a:cs typeface="Times New Roman" panose="02020603050405020304" pitchFamily="18" charset="0"/>
              </a:rPr>
              <a:t>Quản lý cấu hình và thay đổi</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Theo dõi và quản lý trạng thái và các phiên bản của hệ thống</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Quản lý việc thay đổi các phiên bản (người thay đổi, thời gian thay</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đổi…)</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082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t>UNIFIED PROCESS</a:t>
            </a:r>
          </a:p>
        </p:txBody>
      </p:sp>
      <p:sp>
        <p:nvSpPr>
          <p:cNvPr id="3" name="Content Placeholder 2">
            <a:extLst>
              <a:ext uri="{FF2B5EF4-FFF2-40B4-BE49-F238E27FC236}">
                <a16:creationId xmlns:a16="http://schemas.microsoft.com/office/drawing/2014/main" id="{62B25209-6E2E-47AB-AD40-106D92715A0A}"/>
              </a:ext>
            </a:extLst>
          </p:cNvPr>
          <p:cNvSpPr>
            <a:spLocks noGrp="1"/>
          </p:cNvSpPr>
          <p:nvPr>
            <p:ph idx="1"/>
          </p:nvPr>
        </p:nvSpPr>
        <p:spPr>
          <a:xfrm>
            <a:off x="474376" y="1447099"/>
            <a:ext cx="11717624" cy="5222892"/>
          </a:xfrm>
        </p:spPr>
        <p:txBody>
          <a:bodyPr>
            <a:noAutofit/>
          </a:bodyPr>
          <a:lstStyle/>
          <a:p>
            <a:pPr marL="0" indent="0">
              <a:lnSpc>
                <a:spcPct val="150000"/>
              </a:lnSpc>
              <a:buNone/>
            </a:pPr>
            <a:r>
              <a:rPr lang="vi-VN" sz="3200" b="1" i="1" dirty="0">
                <a:solidFill>
                  <a:srgbClr val="D53D82"/>
                </a:solidFill>
                <a:latin typeface="Times New Roman" panose="02020603050405020304" pitchFamily="18" charset="0"/>
                <a:cs typeface="Times New Roman" panose="02020603050405020304" pitchFamily="18" charset="0"/>
              </a:rPr>
              <a:t>Các bước hỗ trợ (Supporting workflows)</a:t>
            </a:r>
            <a:br>
              <a:rPr lang="vi-VN" sz="3200" dirty="0">
                <a:solidFill>
                  <a:srgbClr val="000000"/>
                </a:solidFill>
                <a:latin typeface="Times New Roman" panose="02020603050405020304" pitchFamily="18" charset="0"/>
                <a:cs typeface="Times New Roman" panose="02020603050405020304" pitchFamily="18" charset="0"/>
              </a:rPr>
            </a:br>
            <a:r>
              <a:rPr lang="vi-VN" sz="3200" b="1" i="1" dirty="0">
                <a:latin typeface="Times New Roman" panose="02020603050405020304" pitchFamily="18" charset="0"/>
                <a:cs typeface="Times New Roman" panose="02020603050405020304" pitchFamily="18" charset="0"/>
              </a:rPr>
              <a:t>Quản lý môi trường phát triển (environment)</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533AD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Quản lý các công cụ và môi trường phát triển cần thiết cho dự án</a:t>
            </a:r>
            <a:br>
              <a:rPr lang="vi-VN" sz="3200" dirty="0">
                <a:solidFill>
                  <a:srgbClr val="000000"/>
                </a:solidFill>
                <a:latin typeface="Times New Roman" panose="02020603050405020304" pitchFamily="18" charset="0"/>
                <a:cs typeface="Times New Roman" panose="02020603050405020304" pitchFamily="18" charset="0"/>
              </a:rPr>
            </a:br>
            <a:r>
              <a:rPr lang="vi-VN" sz="3200" dirty="0">
                <a:solidFill>
                  <a:srgbClr val="000000"/>
                </a:solidFill>
                <a:latin typeface="Times New Roman" panose="02020603050405020304" pitchFamily="18" charset="0"/>
                <a:cs typeface="Times New Roman" panose="02020603050405020304" pitchFamily="18" charset="0"/>
              </a:rPr>
              <a:t>Ví d</a:t>
            </a:r>
            <a:r>
              <a:rPr lang="en-US" sz="3200" dirty="0">
                <a:solidFill>
                  <a:srgbClr val="000000"/>
                </a:solidFill>
                <a:latin typeface="Times New Roman" panose="02020603050405020304" pitchFamily="18" charset="0"/>
                <a:cs typeface="Times New Roman" panose="02020603050405020304" pitchFamily="18" charset="0"/>
              </a:rPr>
              <a:t>ụ</a:t>
            </a:r>
            <a:r>
              <a:rPr lang="vi-VN" sz="3200" dirty="0">
                <a:solidFill>
                  <a:srgbClr val="000000"/>
                </a:solidFill>
                <a:latin typeface="Times New Roman" panose="02020603050405020304" pitchFamily="18" charset="0"/>
                <a:cs typeface="Times New Roman" panose="02020603050405020304" pitchFamily="18" charset="0"/>
              </a:rPr>
              <a:t>: Rational Rose, Microsoft project, Microsoft Visual C++</a:t>
            </a:r>
            <a:r>
              <a:rPr lang="en-US" sz="3200" dirty="0">
                <a:solidFill>
                  <a:srgbClr val="000000"/>
                </a:solidFill>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237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3"/>
          <p:cNvSpPr>
            <a:spLocks noChangeArrowheads="1" noChangeShapeType="1" noTextEdit="1"/>
          </p:cNvSpPr>
          <p:nvPr/>
        </p:nvSpPr>
        <p:spPr bwMode="gray">
          <a:xfrm>
            <a:off x="2178051" y="4419600"/>
            <a:ext cx="4494213" cy="800100"/>
          </a:xfrm>
          <a:prstGeom prst="rect">
            <a:avLst/>
          </a:prstGeom>
        </p:spPr>
        <p:txBody>
          <a:bodyPr wrap="none" fromWordArt="1">
            <a:prstTxWarp prst="textDeflate">
              <a:avLst>
                <a:gd name="adj" fmla="val 0"/>
              </a:avLst>
            </a:prstTxWarp>
          </a:bodyPr>
          <a:lstStyle/>
          <a:p>
            <a:pPr algn="ctr"/>
            <a:r>
              <a:rPr lang="en-US" sz="5400" b="1" kern="10">
                <a:ln w="28575">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Verdana"/>
                <a:ea typeface="Verdana"/>
                <a:cs typeface="Verdana"/>
              </a:rPr>
              <a:t>Q&amp;A</a:t>
            </a:r>
          </a:p>
        </p:txBody>
      </p:sp>
      <p:sp>
        <p:nvSpPr>
          <p:cNvPr id="17411" name="Slide Number Placeholder 2"/>
          <p:cNvSpPr>
            <a:spLocks noGrp="1"/>
          </p:cNvSpPr>
          <p:nvPr>
            <p:ph type="sldNum" sz="quarter" idx="12"/>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893210B-C21E-472C-9B6E-9FAD8687F9D1}" type="slidenum">
              <a:rPr lang="en-US" smtClean="0"/>
              <a:pPr eaLnBrk="1" hangingPunct="1"/>
              <a:t>47</a:t>
            </a:fld>
            <a:endParaRPr lang="en-US"/>
          </a:p>
        </p:txBody>
      </p:sp>
      <p:sp>
        <p:nvSpPr>
          <p:cNvPr id="17412" name="Date Placeholder 5"/>
          <p:cNvSpPr>
            <a:spLocks noGrp="1"/>
          </p:cNvSpPr>
          <p:nvPr>
            <p:ph type="dt" sz="quarter" idx="10"/>
          </p:nvPr>
        </p:nvSpPr>
        <p:spPr>
          <a:xfrm>
            <a:off x="5251938" y="6041364"/>
            <a:ext cx="2361452" cy="365125"/>
          </a:xfrm>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01448D6-48A9-48DC-BD5E-7BB630DD5F05}" type="datetime1">
              <a:rPr lang="en-US" smtClean="0"/>
              <a:pPr eaLnBrk="1" hangingPunct="1"/>
              <a:t>2/21/2022</a:t>
            </a:fld>
            <a:endParaRPr lang="en-US"/>
          </a:p>
        </p:txBody>
      </p:sp>
    </p:spTree>
    <p:extLst>
      <p:ext uri="{BB962C8B-B14F-4D97-AF65-F5344CB8AC3E}">
        <p14:creationId xmlns:p14="http://schemas.microsoft.com/office/powerpoint/2010/main" val="261869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MÔ HÌNH HÓA</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566470"/>
            <a:ext cx="12039600" cy="1157370"/>
          </a:xfrm>
        </p:spPr>
        <p:txBody>
          <a:bodyPr>
            <a:normAutofit/>
          </a:bodyPr>
          <a:lstStyle/>
          <a:p>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hóa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biểu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diễn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endParaRPr lang="en-US" sz="2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7601EF4-75E3-49E6-82D8-98BBE4579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89529"/>
            <a:ext cx="9144000" cy="276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55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MÔ HÌNH HOÁ</a:t>
            </a:r>
          </a:p>
        </p:txBody>
      </p:sp>
      <p:sp>
        <p:nvSpPr>
          <p:cNvPr id="3" name="Content Placeholder 2"/>
          <p:cNvSpPr>
            <a:spLocks noGrp="1"/>
          </p:cNvSpPr>
          <p:nvPr>
            <p:ph idx="1"/>
          </p:nvPr>
        </p:nvSpPr>
        <p:spPr>
          <a:xfrm>
            <a:off x="276225" y="1555134"/>
            <a:ext cx="11915775" cy="5133028"/>
          </a:xfrm>
        </p:spPr>
        <p:txBody>
          <a:bodyPr>
            <a:normAutofit fontScale="40000" lnSpcReduction="20000"/>
          </a:bodyPr>
          <a:lstStyle/>
          <a:p>
            <a:pPr marL="0" indent="0">
              <a:buNone/>
            </a:pPr>
            <a:r>
              <a:rPr lang="en-US" sz="9600" b="1" i="1" dirty="0" err="1">
                <a:solidFill>
                  <a:srgbClr val="000000"/>
                </a:solidFill>
                <a:latin typeface="Times New Roman" panose="02020603050405020304" pitchFamily="18" charset="0"/>
                <a:cs typeface="Times New Roman" panose="02020603050405020304" pitchFamily="18" charset="0"/>
              </a:rPr>
              <a:t>Mục</a:t>
            </a:r>
            <a:r>
              <a:rPr lang="en-US" sz="9600" b="1" i="1" dirty="0">
                <a:solidFill>
                  <a:srgbClr val="000000"/>
                </a:solidFill>
                <a:latin typeface="Times New Roman" panose="02020603050405020304" pitchFamily="18" charset="0"/>
                <a:cs typeface="Times New Roman" panose="02020603050405020304" pitchFamily="18" charset="0"/>
              </a:rPr>
              <a:t> </a:t>
            </a:r>
            <a:r>
              <a:rPr lang="en-US" sz="9600" b="1" i="1" dirty="0" err="1">
                <a:solidFill>
                  <a:srgbClr val="000000"/>
                </a:solidFill>
                <a:latin typeface="Times New Roman" panose="02020603050405020304" pitchFamily="18" charset="0"/>
                <a:cs typeface="Times New Roman" panose="02020603050405020304" pitchFamily="18" charset="0"/>
              </a:rPr>
              <a:t>đích</a:t>
            </a:r>
            <a:r>
              <a:rPr lang="en-US" sz="9600" b="1" i="1" dirty="0">
                <a:solidFill>
                  <a:srgbClr val="000000"/>
                </a:solidFill>
                <a:latin typeface="Times New Roman" panose="02020603050405020304" pitchFamily="18" charset="0"/>
                <a:cs typeface="Times New Roman" panose="02020603050405020304" pitchFamily="18" charset="0"/>
              </a:rPr>
              <a:t> </a:t>
            </a:r>
            <a:r>
              <a:rPr lang="en-US" sz="9600" b="1" i="1" dirty="0" err="1">
                <a:solidFill>
                  <a:srgbClr val="000000"/>
                </a:solidFill>
                <a:latin typeface="Times New Roman" panose="02020603050405020304" pitchFamily="18" charset="0"/>
                <a:cs typeface="Times New Roman" panose="02020603050405020304" pitchFamily="18" charset="0"/>
              </a:rPr>
              <a:t>của</a:t>
            </a:r>
            <a:r>
              <a:rPr lang="en-US" sz="9600" b="1" i="1" dirty="0">
                <a:solidFill>
                  <a:srgbClr val="000000"/>
                </a:solidFill>
                <a:latin typeface="Times New Roman" panose="02020603050405020304" pitchFamily="18" charset="0"/>
                <a:cs typeface="Times New Roman" panose="02020603050405020304" pitchFamily="18" charset="0"/>
              </a:rPr>
              <a:t> </a:t>
            </a:r>
            <a:r>
              <a:rPr lang="en-US" sz="9600" b="1" i="1" dirty="0" err="1">
                <a:solidFill>
                  <a:srgbClr val="000000"/>
                </a:solidFill>
                <a:latin typeface="Times New Roman" panose="02020603050405020304" pitchFamily="18" charset="0"/>
                <a:cs typeface="Times New Roman" panose="02020603050405020304" pitchFamily="18" charset="0"/>
              </a:rPr>
              <a:t>mô</a:t>
            </a:r>
            <a:r>
              <a:rPr lang="en-US" sz="9600" b="1" i="1" dirty="0">
                <a:solidFill>
                  <a:srgbClr val="000000"/>
                </a:solidFill>
                <a:latin typeface="Times New Roman" panose="02020603050405020304" pitchFamily="18" charset="0"/>
                <a:cs typeface="Times New Roman" panose="02020603050405020304" pitchFamily="18" charset="0"/>
              </a:rPr>
              <a:t> </a:t>
            </a:r>
            <a:r>
              <a:rPr lang="en-US" sz="9600" b="1" i="1" dirty="0" err="1">
                <a:solidFill>
                  <a:srgbClr val="000000"/>
                </a:solidFill>
                <a:latin typeface="Times New Roman" panose="02020603050405020304" pitchFamily="18" charset="0"/>
                <a:cs typeface="Times New Roman" panose="02020603050405020304" pitchFamily="18" charset="0"/>
              </a:rPr>
              <a:t>hình</a:t>
            </a:r>
            <a:r>
              <a:rPr lang="en-US" sz="9600" b="1" i="1" dirty="0">
                <a:solidFill>
                  <a:srgbClr val="000000"/>
                </a:solidFill>
                <a:latin typeface="Times New Roman" panose="02020603050405020304" pitchFamily="18" charset="0"/>
                <a:cs typeface="Times New Roman" panose="02020603050405020304" pitchFamily="18" charset="0"/>
              </a:rPr>
              <a:t> </a:t>
            </a:r>
            <a:r>
              <a:rPr lang="en-US" sz="9600" b="1" i="1" dirty="0" err="1">
                <a:solidFill>
                  <a:srgbClr val="000000"/>
                </a:solidFill>
                <a:latin typeface="Times New Roman" panose="02020603050405020304" pitchFamily="18" charset="0"/>
                <a:cs typeface="Times New Roman" panose="02020603050405020304" pitchFamily="18" charset="0"/>
              </a:rPr>
              <a:t>hóa</a:t>
            </a:r>
            <a:r>
              <a:rPr lang="en-US" sz="9600" b="1" i="1" dirty="0">
                <a:solidFill>
                  <a:srgbClr val="000000"/>
                </a:solidFill>
                <a:latin typeface="Times New Roman" panose="02020603050405020304" pitchFamily="18" charset="0"/>
                <a:cs typeface="Times New Roman" panose="02020603050405020304" pitchFamily="18" charset="0"/>
              </a:rPr>
              <a:t>:</a:t>
            </a:r>
          </a:p>
          <a:p>
            <a:pPr marL="0" indent="0">
              <a:buNone/>
            </a:pPr>
            <a:r>
              <a:rPr lang="en-US" sz="9600" dirty="0">
                <a:solidFill>
                  <a:srgbClr val="000000"/>
                </a:solidFill>
                <a:latin typeface="Times New Roman" panose="02020603050405020304" pitchFamily="18" charset="0"/>
                <a:cs typeface="Times New Roman" panose="02020603050405020304" pitchFamily="18" charset="0"/>
              </a:rPr>
              <a:t> 	- </a:t>
            </a:r>
            <a:r>
              <a:rPr lang="en-US" sz="9600" dirty="0" err="1">
                <a:solidFill>
                  <a:srgbClr val="000000"/>
                </a:solidFill>
                <a:latin typeface="Times New Roman" panose="02020603050405020304" pitchFamily="18" charset="0"/>
                <a:cs typeface="Times New Roman" panose="02020603050405020304" pitchFamily="18" charset="0"/>
              </a:rPr>
              <a:t>Để</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hiểu</a:t>
            </a:r>
            <a:endParaRPr lang="en-US" sz="9600" dirty="0">
              <a:solidFill>
                <a:srgbClr val="000000"/>
              </a:solidFill>
              <a:latin typeface="Times New Roman" panose="02020603050405020304" pitchFamily="18" charset="0"/>
              <a:cs typeface="Times New Roman" panose="02020603050405020304" pitchFamily="18" charset="0"/>
            </a:endParaRPr>
          </a:p>
          <a:p>
            <a:pPr marL="0" indent="0">
              <a:buNone/>
            </a:pPr>
            <a:r>
              <a:rPr lang="en-US" sz="9600" dirty="0">
                <a:solidFill>
                  <a:srgbClr val="000000"/>
                </a:solidFill>
                <a:latin typeface="Times New Roman" panose="02020603050405020304" pitchFamily="18" charset="0"/>
                <a:cs typeface="Times New Roman" panose="02020603050405020304" pitchFamily="18" charset="0"/>
              </a:rPr>
              <a:t>	- </a:t>
            </a:r>
            <a:r>
              <a:rPr lang="en-US" sz="9600" dirty="0" err="1">
                <a:solidFill>
                  <a:srgbClr val="000000"/>
                </a:solidFill>
                <a:latin typeface="Times New Roman" panose="02020603050405020304" pitchFamily="18" charset="0"/>
                <a:cs typeface="Times New Roman" panose="02020603050405020304" pitchFamily="18" charset="0"/>
              </a:rPr>
              <a:t>Để</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trao</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đổi</a:t>
            </a:r>
            <a:endParaRPr lang="en-US" sz="9600" dirty="0">
              <a:solidFill>
                <a:srgbClr val="000000"/>
              </a:solidFill>
              <a:latin typeface="Times New Roman" panose="02020603050405020304" pitchFamily="18" charset="0"/>
              <a:cs typeface="Times New Roman" panose="02020603050405020304" pitchFamily="18" charset="0"/>
            </a:endParaRPr>
          </a:p>
          <a:p>
            <a:pPr marL="0" indent="0">
              <a:buNone/>
            </a:pPr>
            <a:r>
              <a:rPr lang="en-US" sz="9600" dirty="0">
                <a:solidFill>
                  <a:srgbClr val="000000"/>
                </a:solidFill>
                <a:latin typeface="Times New Roman" panose="02020603050405020304" pitchFamily="18" charset="0"/>
                <a:cs typeface="Times New Roman" panose="02020603050405020304" pitchFamily="18" charset="0"/>
              </a:rPr>
              <a:t>	- </a:t>
            </a:r>
            <a:r>
              <a:rPr lang="en-US" sz="9600" dirty="0" err="1">
                <a:solidFill>
                  <a:srgbClr val="000000"/>
                </a:solidFill>
                <a:latin typeface="Times New Roman" panose="02020603050405020304" pitchFamily="18" charset="0"/>
                <a:cs typeface="Times New Roman" panose="02020603050405020304" pitchFamily="18" charset="0"/>
              </a:rPr>
              <a:t>Để</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hoàn</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chỉnh</a:t>
            </a:r>
            <a:endParaRPr lang="en-US" sz="9600" dirty="0">
              <a:solidFill>
                <a:srgbClr val="000000"/>
              </a:solidFill>
              <a:latin typeface="Times New Roman" panose="02020603050405020304" pitchFamily="18" charset="0"/>
              <a:cs typeface="Times New Roman" panose="02020603050405020304" pitchFamily="18" charset="0"/>
            </a:endParaRPr>
          </a:p>
          <a:p>
            <a:pPr marL="0" indent="0">
              <a:buNone/>
            </a:pPr>
            <a:r>
              <a:rPr lang="en-US" sz="9600" dirty="0" err="1">
                <a:solidFill>
                  <a:srgbClr val="000000"/>
                </a:solidFill>
                <a:latin typeface="Times New Roman" panose="02020603050405020304" pitchFamily="18" charset="0"/>
                <a:cs typeface="Times New Roman" panose="02020603050405020304" pitchFamily="18" charset="0"/>
              </a:rPr>
              <a:t>Hiện</a:t>
            </a:r>
            <a:r>
              <a:rPr lang="en-US" sz="9600" dirty="0">
                <a:solidFill>
                  <a:srgbClr val="000000"/>
                </a:solidFill>
                <a:latin typeface="Times New Roman" panose="02020603050405020304" pitchFamily="18" charset="0"/>
                <a:cs typeface="Times New Roman" panose="02020603050405020304" pitchFamily="18" charset="0"/>
              </a:rPr>
              <a:t> nay PTTKHT </a:t>
            </a:r>
            <a:r>
              <a:rPr lang="en-US" sz="9600" dirty="0" err="1">
                <a:solidFill>
                  <a:srgbClr val="000000"/>
                </a:solidFill>
                <a:latin typeface="Times New Roman" panose="02020603050405020304" pitchFamily="18" charset="0"/>
                <a:cs typeface="Times New Roman" panose="02020603050405020304" pitchFamily="18" charset="0"/>
              </a:rPr>
              <a:t>sử</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dụng</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các</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mô</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hình</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dạng</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biểu</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đồ</a:t>
            </a:r>
            <a:r>
              <a:rPr lang="en-US" sz="9600" dirty="0">
                <a:solidFill>
                  <a:srgbClr val="000000"/>
                </a:solidFill>
                <a:latin typeface="Times New Roman" panose="02020603050405020304" pitchFamily="18" charset="0"/>
                <a:cs typeface="Times New Roman" panose="02020603050405020304" pitchFamily="18" charset="0"/>
              </a:rPr>
              <a:t> (diagram) </a:t>
            </a:r>
            <a:r>
              <a:rPr lang="en-US" sz="9600" dirty="0" err="1">
                <a:solidFill>
                  <a:srgbClr val="000000"/>
                </a:solidFill>
                <a:latin typeface="Times New Roman" panose="02020603050405020304" pitchFamily="18" charset="0"/>
                <a:cs typeface="Times New Roman" panose="02020603050405020304" pitchFamily="18" charset="0"/>
              </a:rPr>
              <a:t>Usecase</a:t>
            </a:r>
            <a:r>
              <a:rPr lang="en-US" sz="9600" dirty="0">
                <a:solidFill>
                  <a:srgbClr val="000000"/>
                </a:solidFill>
                <a:latin typeface="Times New Roman" panose="02020603050405020304" pitchFamily="18" charset="0"/>
                <a:cs typeface="Times New Roman" panose="02020603050405020304" pitchFamily="18" charset="0"/>
              </a:rPr>
              <a:t>, activity diagram, sequence diagram, …</a:t>
            </a:r>
            <a:endParaRPr lang="en-US" sz="96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9600" b="1" i="1" dirty="0" err="1">
                <a:solidFill>
                  <a:srgbClr val="000000"/>
                </a:solidFill>
                <a:latin typeface="Times New Roman" panose="02020603050405020304" pitchFamily="18" charset="0"/>
                <a:cs typeface="Times New Roman" panose="02020603050405020304" pitchFamily="18" charset="0"/>
              </a:rPr>
              <a:t>Mức</a:t>
            </a:r>
            <a:r>
              <a:rPr lang="en-US" sz="9600" b="1" i="1" dirty="0">
                <a:solidFill>
                  <a:srgbClr val="000000"/>
                </a:solidFill>
                <a:latin typeface="Times New Roman" panose="02020603050405020304" pitchFamily="18" charset="0"/>
                <a:cs typeface="Times New Roman" panose="02020603050405020304" pitchFamily="18" charset="0"/>
              </a:rPr>
              <a:t> </a:t>
            </a:r>
            <a:r>
              <a:rPr lang="en-US" sz="9600" b="1" i="1" dirty="0" err="1">
                <a:solidFill>
                  <a:srgbClr val="000000"/>
                </a:solidFill>
                <a:latin typeface="Times New Roman" panose="02020603050405020304" pitchFamily="18" charset="0"/>
                <a:cs typeface="Times New Roman" panose="02020603050405020304" pitchFamily="18" charset="0"/>
              </a:rPr>
              <a:t>độ</a:t>
            </a:r>
            <a:r>
              <a:rPr lang="en-US" sz="9600" b="1" i="1" dirty="0">
                <a:solidFill>
                  <a:srgbClr val="000000"/>
                </a:solidFill>
                <a:latin typeface="Times New Roman" panose="02020603050405020304" pitchFamily="18" charset="0"/>
                <a:cs typeface="Times New Roman" panose="02020603050405020304" pitchFamily="18" charset="0"/>
              </a:rPr>
              <a:t> </a:t>
            </a:r>
            <a:r>
              <a:rPr lang="en-US" sz="9600" b="1" i="1" dirty="0" err="1">
                <a:solidFill>
                  <a:srgbClr val="000000"/>
                </a:solidFill>
                <a:latin typeface="Times New Roman" panose="02020603050405020304" pitchFamily="18" charset="0"/>
                <a:cs typeface="Times New Roman" panose="02020603050405020304" pitchFamily="18" charset="0"/>
              </a:rPr>
              <a:t>mô</a:t>
            </a:r>
            <a:r>
              <a:rPr lang="en-US" sz="9600" b="1" i="1" dirty="0">
                <a:solidFill>
                  <a:srgbClr val="000000"/>
                </a:solidFill>
                <a:latin typeface="Times New Roman" panose="02020603050405020304" pitchFamily="18" charset="0"/>
                <a:cs typeface="Times New Roman" panose="02020603050405020304" pitchFamily="18" charset="0"/>
              </a:rPr>
              <a:t> </a:t>
            </a:r>
            <a:r>
              <a:rPr lang="en-US" sz="9600" b="1" i="1" dirty="0" err="1">
                <a:solidFill>
                  <a:srgbClr val="000000"/>
                </a:solidFill>
                <a:latin typeface="Times New Roman" panose="02020603050405020304" pitchFamily="18" charset="0"/>
                <a:cs typeface="Times New Roman" panose="02020603050405020304" pitchFamily="18" charset="0"/>
              </a:rPr>
              <a:t>hình</a:t>
            </a:r>
            <a:r>
              <a:rPr lang="en-US" sz="9600" b="1" i="1" dirty="0">
                <a:solidFill>
                  <a:srgbClr val="000000"/>
                </a:solidFill>
                <a:latin typeface="Times New Roman" panose="02020603050405020304" pitchFamily="18" charset="0"/>
                <a:cs typeface="Times New Roman" panose="02020603050405020304" pitchFamily="18" charset="0"/>
              </a:rPr>
              <a:t> </a:t>
            </a:r>
            <a:r>
              <a:rPr lang="en-US" sz="9600" b="1" i="1" dirty="0" err="1">
                <a:solidFill>
                  <a:srgbClr val="000000"/>
                </a:solidFill>
                <a:latin typeface="Times New Roman" panose="02020603050405020304" pitchFamily="18" charset="0"/>
                <a:cs typeface="Times New Roman" panose="02020603050405020304" pitchFamily="18" charset="0"/>
              </a:rPr>
              <a:t>hóa</a:t>
            </a:r>
            <a:r>
              <a:rPr lang="en-US" sz="9600" b="1" i="1" dirty="0">
                <a:solidFill>
                  <a:srgbClr val="000000"/>
                </a:solidFill>
                <a:latin typeface="Times New Roman" panose="02020603050405020304" pitchFamily="18" charset="0"/>
                <a:cs typeface="Times New Roman" panose="02020603050405020304" pitchFamily="18" charset="0"/>
              </a:rPr>
              <a:t> HT</a:t>
            </a:r>
          </a:p>
          <a:p>
            <a:pPr marL="0" indent="0">
              <a:buNone/>
            </a:pPr>
            <a:r>
              <a:rPr lang="en-US" sz="9600" dirty="0">
                <a:solidFill>
                  <a:srgbClr val="000000"/>
                </a:solidFill>
                <a:latin typeface="Times New Roman" panose="02020603050405020304" pitchFamily="18" charset="0"/>
                <a:cs typeface="Times New Roman" panose="02020603050405020304" pitchFamily="18" charset="0"/>
              </a:rPr>
              <a:t>	- </a:t>
            </a:r>
            <a:r>
              <a:rPr lang="en-US" sz="9600" dirty="0" err="1">
                <a:solidFill>
                  <a:srgbClr val="000000"/>
                </a:solidFill>
                <a:latin typeface="Times New Roman" panose="02020603050405020304" pitchFamily="18" charset="0"/>
                <a:cs typeface="Times New Roman" panose="02020603050405020304" pitchFamily="18" charset="0"/>
              </a:rPr>
              <a:t>Mức</a:t>
            </a:r>
            <a:r>
              <a:rPr lang="en-US" sz="9600" dirty="0">
                <a:solidFill>
                  <a:srgbClr val="000000"/>
                </a:solidFill>
                <a:latin typeface="Times New Roman" panose="02020603050405020304" pitchFamily="18" charset="0"/>
                <a:cs typeface="Times New Roman" panose="02020603050405020304" pitchFamily="18" charset="0"/>
              </a:rPr>
              <a:t> logic</a:t>
            </a:r>
          </a:p>
          <a:p>
            <a:pPr marL="0" indent="0">
              <a:buNone/>
            </a:pPr>
            <a:r>
              <a:rPr lang="en-US" sz="9600" dirty="0">
                <a:solidFill>
                  <a:srgbClr val="000000"/>
                </a:solidFill>
                <a:latin typeface="Times New Roman" panose="02020603050405020304" pitchFamily="18" charset="0"/>
                <a:cs typeface="Times New Roman" panose="02020603050405020304" pitchFamily="18" charset="0"/>
              </a:rPr>
              <a:t>	- </a:t>
            </a:r>
            <a:r>
              <a:rPr lang="en-US" sz="9600" dirty="0" err="1">
                <a:solidFill>
                  <a:srgbClr val="000000"/>
                </a:solidFill>
                <a:latin typeface="Times New Roman" panose="02020603050405020304" pitchFamily="18" charset="0"/>
                <a:cs typeface="Times New Roman" panose="02020603050405020304" pitchFamily="18" charset="0"/>
              </a:rPr>
              <a:t>Mức</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vật</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lý</a:t>
            </a:r>
            <a:endParaRPr lang="en-US" sz="9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52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7950705" cy="652084"/>
          </a:xfrm>
        </p:spPr>
        <p:txBody>
          <a:bodyPr>
            <a:normAutofit fontScale="90000"/>
          </a:bodyPr>
          <a:lstStyle/>
          <a:p>
            <a:r>
              <a:rPr lang="en-US" dirty="0">
                <a:effectLst/>
                <a:latin typeface="Times New Roman" panose="02020603050405020304" pitchFamily="18" charset="0"/>
                <a:cs typeface="Times New Roman" panose="02020603050405020304" pitchFamily="18" charset="0"/>
              </a:rPr>
              <a:t>PHƯƠNG PHÁP MÔ HÌNH HÓA</a:t>
            </a:r>
          </a:p>
        </p:txBody>
      </p:sp>
      <p:sp>
        <p:nvSpPr>
          <p:cNvPr id="3" name="Content Placeholder 2"/>
          <p:cNvSpPr>
            <a:spLocks noGrp="1"/>
          </p:cNvSpPr>
          <p:nvPr>
            <p:ph idx="1"/>
          </p:nvPr>
        </p:nvSpPr>
        <p:spPr>
          <a:xfrm>
            <a:off x="452363" y="1333060"/>
            <a:ext cx="11615811" cy="4441874"/>
          </a:xfrm>
        </p:spPr>
        <p:txBody>
          <a:bodyPr>
            <a:normAutofit/>
          </a:bodyPr>
          <a:lstStyle/>
          <a:p>
            <a:pPr marL="0" indent="0" algn="just">
              <a:buNone/>
            </a:pPr>
            <a:r>
              <a:rPr lang="vi-VN" b="1" i="1" dirty="0">
                <a:solidFill>
                  <a:srgbClr val="000000"/>
                </a:solidFill>
                <a:effectLst/>
                <a:latin typeface="Times New Roman" panose="02020603050405020304" pitchFamily="18" charset="0"/>
                <a:cs typeface="Times New Roman" panose="02020603050405020304" pitchFamily="18" charset="0"/>
              </a:rPr>
              <a:t>Phương pháp mô hình hóa HTTT</a:t>
            </a:r>
            <a:r>
              <a:rPr lang="vi-VN" b="0" i="1" dirty="0">
                <a:solidFill>
                  <a:srgbClr val="000000"/>
                </a:solidFill>
                <a:effectLst/>
                <a:latin typeface="Times New Roman" panose="02020603050405020304" pitchFamily="18" charset="0"/>
                <a:cs typeface="Times New Roman" panose="02020603050405020304" pitchFamily="18" charset="0"/>
              </a:rPr>
              <a:t> </a:t>
            </a:r>
            <a:endParaRPr lang="en-US" b="0" i="1"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vi-VN" b="0" i="0" dirty="0">
                <a:solidFill>
                  <a:srgbClr val="000000"/>
                </a:solidFill>
                <a:effectLst/>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c</a:t>
            </a:r>
            <a:r>
              <a:rPr lang="vi-VN" b="0" i="0" dirty="0">
                <a:solidFill>
                  <a:srgbClr val="000000"/>
                </a:solidFill>
                <a:effectLst/>
                <a:latin typeface="Times New Roman" panose="02020603050405020304" pitchFamily="18" charset="0"/>
                <a:cs typeface="Times New Roman" panose="02020603050405020304" pitchFamily="18" charset="0"/>
              </a:rPr>
              <a:t>òn gọi là</a:t>
            </a:r>
            <a:r>
              <a:rPr lang="en-US" b="0" i="0" dirty="0">
                <a:solidFill>
                  <a:srgbClr val="00000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phương pháp phân tích thiết kế) được định</a:t>
            </a:r>
            <a:r>
              <a:rPr lang="en-US" b="0" i="0" dirty="0">
                <a:solidFill>
                  <a:srgbClr val="00000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nghĩa là tập hợp các quy tắc và thứ tự khi thực</a:t>
            </a:r>
            <a:r>
              <a:rPr lang="en-US" b="0" i="0" dirty="0">
                <a:solidFill>
                  <a:srgbClr val="00000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hiện việc chuyển đổi một HTTT</a:t>
            </a:r>
            <a:r>
              <a:rPr lang="en-US" b="0" i="0" dirty="0">
                <a:solidFill>
                  <a:srgbClr val="00000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sang HTTT t</a:t>
            </a:r>
            <a:r>
              <a:rPr lang="en-US" b="0" i="0" dirty="0">
                <a:solidFill>
                  <a:srgbClr val="000000"/>
                </a:solidFill>
                <a:effectLst/>
                <a:latin typeface="Times New Roman" panose="02020603050405020304" pitchFamily="18" charset="0"/>
                <a:cs typeface="Times New Roman" panose="02020603050405020304" pitchFamily="18" charset="0"/>
              </a:rPr>
              <a:t>ự </a:t>
            </a:r>
            <a:r>
              <a:rPr lang="vi-VN" b="0" i="0" dirty="0">
                <a:solidFill>
                  <a:srgbClr val="000000"/>
                </a:solidFill>
                <a:effectLst/>
                <a:latin typeface="Times New Roman" panose="02020603050405020304" pitchFamily="18" charset="0"/>
                <a:cs typeface="Times New Roman" panose="02020603050405020304" pitchFamily="18" charset="0"/>
              </a:rPr>
              <a:t>động hóa.</a:t>
            </a:r>
            <a:r>
              <a:rPr lang="vi-VN" dirty="0">
                <a:latin typeface="Times New Roman" panose="02020603050405020304" pitchFamily="18" charset="0"/>
                <a:cs typeface="Times New Roman" panose="02020603050405020304" pitchFamily="18" charset="0"/>
              </a:rPr>
              <a:t>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Bao </a:t>
            </a:r>
            <a:r>
              <a:rPr lang="en-US" dirty="0" err="1">
                <a:solidFill>
                  <a:schemeClr val="tx1"/>
                </a:solidFill>
                <a:latin typeface="Times New Roman" panose="02020603050405020304" pitchFamily="18" charset="0"/>
                <a:cs typeface="Times New Roman" panose="02020603050405020304" pitchFamily="18" charset="0"/>
              </a:rPr>
              <a:t>gồm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Tập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khái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niệm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mô</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hình</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Quy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trình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triển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khai</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Công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cụ</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trợ</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giúp</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44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285"/>
            <a:ext cx="10515600" cy="1325563"/>
          </a:xfrm>
        </p:spPr>
        <p:txBody>
          <a:bodyPr/>
          <a:lstStyle/>
          <a:p>
            <a:r>
              <a:rPr lang="en-US" dirty="0">
                <a:effectLst/>
                <a:latin typeface="Times New Roman" panose="02020603050405020304" pitchFamily="18" charset="0"/>
                <a:cs typeface="Times New Roman" panose="02020603050405020304" pitchFamily="18" charset="0"/>
              </a:rPr>
              <a:t>MỘT SỐ MÔ HÌNH TIÊU BIỂU</a:t>
            </a:r>
          </a:p>
        </p:txBody>
      </p:sp>
      <p:grpSp>
        <p:nvGrpSpPr>
          <p:cNvPr id="3" name="Group 2">
            <a:extLst>
              <a:ext uri="{FF2B5EF4-FFF2-40B4-BE49-F238E27FC236}">
                <a16:creationId xmlns:a16="http://schemas.microsoft.com/office/drawing/2014/main" id="{2F00222E-DB30-44AD-AA33-94DAF4C2D7B7}"/>
              </a:ext>
            </a:extLst>
          </p:cNvPr>
          <p:cNvGrpSpPr/>
          <p:nvPr/>
        </p:nvGrpSpPr>
        <p:grpSpPr>
          <a:xfrm>
            <a:off x="1788823" y="1408108"/>
            <a:ext cx="7446728" cy="5446711"/>
            <a:chOff x="1788823" y="1408108"/>
            <a:chExt cx="7446728" cy="5446711"/>
          </a:xfrm>
        </p:grpSpPr>
        <p:sp>
          <p:nvSpPr>
            <p:cNvPr id="6" name="Rectangle: Rounded Corners 5">
              <a:extLst>
                <a:ext uri="{FF2B5EF4-FFF2-40B4-BE49-F238E27FC236}">
                  <a16:creationId xmlns:a16="http://schemas.microsoft.com/office/drawing/2014/main" id="{C9618FC9-F49A-4AA1-92F2-29A718C3D49D}"/>
                </a:ext>
              </a:extLst>
            </p:cNvPr>
            <p:cNvSpPr/>
            <p:nvPr/>
          </p:nvSpPr>
          <p:spPr>
            <a:xfrm>
              <a:off x="1788825" y="1550990"/>
              <a:ext cx="3463108" cy="652084"/>
            </a:xfrm>
            <a:prstGeom prst="roundRect">
              <a:avLst/>
            </a:prstGeom>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endParaRPr lang="en-US" sz="24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9F0C2ABE-BF1A-4AC3-886A-F7D4E53A2A43}"/>
                </a:ext>
              </a:extLst>
            </p:cNvPr>
            <p:cNvSpPr/>
            <p:nvPr/>
          </p:nvSpPr>
          <p:spPr>
            <a:xfrm>
              <a:off x="1823991" y="2364302"/>
              <a:ext cx="3463109" cy="652084"/>
            </a:xfrm>
            <a:prstGeom prst="round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F1397D8E-E5AE-45BA-AA7D-FB303990D661}"/>
                </a:ext>
              </a:extLst>
            </p:cNvPr>
            <p:cNvSpPr/>
            <p:nvPr/>
          </p:nvSpPr>
          <p:spPr>
            <a:xfrm>
              <a:off x="1795883" y="3266328"/>
              <a:ext cx="3463110" cy="652084"/>
            </a:xfrm>
            <a:prstGeom prst="round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CFCDAC4B-2774-41BA-9629-1BC1FAA71281}"/>
                </a:ext>
              </a:extLst>
            </p:cNvPr>
            <p:cNvSpPr/>
            <p:nvPr/>
          </p:nvSpPr>
          <p:spPr>
            <a:xfrm>
              <a:off x="1788823" y="4655624"/>
              <a:ext cx="3463110" cy="652084"/>
            </a:xfrm>
            <a:prstGeom prst="roundRect">
              <a:avLst/>
            </a:prstGeom>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A3FE7B36-FFA0-4540-8194-E7FA0286FAF9}"/>
                </a:ext>
              </a:extLst>
            </p:cNvPr>
            <p:cNvSpPr/>
            <p:nvPr/>
          </p:nvSpPr>
          <p:spPr>
            <a:xfrm>
              <a:off x="1795883" y="6030113"/>
              <a:ext cx="3463110" cy="652084"/>
            </a:xfrm>
            <a:prstGeom prst="round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endParaRPr 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3D6930D-FD16-4D20-8BC7-9877E96C054B}"/>
                </a:ext>
              </a:extLst>
            </p:cNvPr>
            <p:cNvSpPr/>
            <p:nvPr/>
          </p:nvSpPr>
          <p:spPr>
            <a:xfrm>
              <a:off x="5772443" y="1408108"/>
              <a:ext cx="3463108" cy="340109"/>
            </a:xfrm>
            <a:prstGeom prst="rect">
              <a:avLst/>
            </a:prstGeom>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endParaRPr lang="en-US" sz="22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FFBF825E-E0EA-4DB3-AB3E-16C067AF01A9}"/>
                </a:ext>
              </a:extLst>
            </p:cNvPr>
            <p:cNvSpPr/>
            <p:nvPr/>
          </p:nvSpPr>
          <p:spPr>
            <a:xfrm>
              <a:off x="5772443" y="1874285"/>
              <a:ext cx="2757270" cy="340109"/>
            </a:xfrm>
            <a:prstGeom prst="rect">
              <a:avLst/>
            </a:prstGeom>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chuyển</a:t>
              </a:r>
              <a:endParaRPr lang="en-US" sz="2200"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556E637C-F1DF-4F55-9523-579CD795039D}"/>
                </a:ext>
              </a:extLst>
            </p:cNvPr>
            <p:cNvCxnSpPr>
              <a:stCxn id="6" idx="3"/>
              <a:endCxn id="16" idx="1"/>
            </p:cNvCxnSpPr>
            <p:nvPr/>
          </p:nvCxnSpPr>
          <p:spPr>
            <a:xfrm flipV="1">
              <a:off x="5251933" y="1578162"/>
              <a:ext cx="520510" cy="298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4A2E9E-93A2-45F8-936A-30B1366DA94D}"/>
                </a:ext>
              </a:extLst>
            </p:cNvPr>
            <p:cNvCxnSpPr>
              <a:stCxn id="6" idx="3"/>
              <a:endCxn id="18" idx="1"/>
            </p:cNvCxnSpPr>
            <p:nvPr/>
          </p:nvCxnSpPr>
          <p:spPr>
            <a:xfrm>
              <a:off x="5251933" y="1877033"/>
              <a:ext cx="520510" cy="16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580DA7E-A8F0-480E-8410-C2318F61506E}"/>
                </a:ext>
              </a:extLst>
            </p:cNvPr>
            <p:cNvSpPr/>
            <p:nvPr/>
          </p:nvSpPr>
          <p:spPr>
            <a:xfrm>
              <a:off x="5772443" y="2353832"/>
              <a:ext cx="3463108" cy="340109"/>
            </a:xfrm>
            <a:prstGeom prst="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a:t>
              </a:r>
            </a:p>
          </p:txBody>
        </p:sp>
        <p:sp>
          <p:nvSpPr>
            <p:cNvPr id="26" name="Rectangle 25">
              <a:extLst>
                <a:ext uri="{FF2B5EF4-FFF2-40B4-BE49-F238E27FC236}">
                  <a16:creationId xmlns:a16="http://schemas.microsoft.com/office/drawing/2014/main" id="{691685B8-CE65-4A47-98B6-3C266C1DD711}"/>
                </a:ext>
              </a:extLst>
            </p:cNvPr>
            <p:cNvSpPr/>
            <p:nvPr/>
          </p:nvSpPr>
          <p:spPr>
            <a:xfrm>
              <a:off x="5772442" y="2777019"/>
              <a:ext cx="2757270" cy="340109"/>
            </a:xfrm>
            <a:prstGeom prst="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dòng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23758F23-2359-4221-8BCA-8CB7C2E54140}"/>
                </a:ext>
              </a:extLst>
            </p:cNvPr>
            <p:cNvSpPr/>
            <p:nvPr/>
          </p:nvSpPr>
          <p:spPr>
            <a:xfrm>
              <a:off x="5772443" y="3260973"/>
              <a:ext cx="2757270" cy="340109"/>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Petri net</a:t>
              </a:r>
            </a:p>
          </p:txBody>
        </p:sp>
        <p:sp>
          <p:nvSpPr>
            <p:cNvPr id="30" name="Rectangle 29">
              <a:extLst>
                <a:ext uri="{FF2B5EF4-FFF2-40B4-BE49-F238E27FC236}">
                  <a16:creationId xmlns:a16="http://schemas.microsoft.com/office/drawing/2014/main" id="{BDE4C298-16BB-46AF-A758-7C47781AEC5B}"/>
                </a:ext>
              </a:extLst>
            </p:cNvPr>
            <p:cNvSpPr/>
            <p:nvPr/>
          </p:nvSpPr>
          <p:spPr>
            <a:xfrm>
              <a:off x="5772443" y="3698492"/>
              <a:ext cx="2757270" cy="340109"/>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thái</a:t>
              </a:r>
              <a:endParaRPr lang="en-US" sz="22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35132F4B-6DE2-4739-A8CA-D89C509DEB43}"/>
                </a:ext>
              </a:extLst>
            </p:cNvPr>
            <p:cNvSpPr/>
            <p:nvPr/>
          </p:nvSpPr>
          <p:spPr>
            <a:xfrm>
              <a:off x="5772443" y="4143936"/>
              <a:ext cx="2757270" cy="340109"/>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Merise</a:t>
              </a:r>
              <a:endParaRPr lang="en-US" sz="2200"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DC070A7E-63E2-454C-8BA6-13C9CD713AA0}"/>
                </a:ext>
              </a:extLst>
            </p:cNvPr>
            <p:cNvCxnSpPr>
              <a:stCxn id="9" idx="3"/>
              <a:endCxn id="24" idx="1"/>
            </p:cNvCxnSpPr>
            <p:nvPr/>
          </p:nvCxnSpPr>
          <p:spPr>
            <a:xfrm flipV="1">
              <a:off x="5287099" y="2523886"/>
              <a:ext cx="485344" cy="16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734762E-7BE7-4098-8078-7246EB32DFC0}"/>
                </a:ext>
              </a:extLst>
            </p:cNvPr>
            <p:cNvCxnSpPr>
              <a:stCxn id="9" idx="3"/>
              <a:endCxn id="26" idx="1"/>
            </p:cNvCxnSpPr>
            <p:nvPr/>
          </p:nvCxnSpPr>
          <p:spPr>
            <a:xfrm>
              <a:off x="5287100" y="2690345"/>
              <a:ext cx="485343" cy="256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B514167-B9A3-4585-8332-EB02D1C74532}"/>
                </a:ext>
              </a:extLst>
            </p:cNvPr>
            <p:cNvCxnSpPr>
              <a:stCxn id="11" idx="3"/>
              <a:endCxn id="28" idx="1"/>
            </p:cNvCxnSpPr>
            <p:nvPr/>
          </p:nvCxnSpPr>
          <p:spPr>
            <a:xfrm flipV="1">
              <a:off x="5258993" y="3431028"/>
              <a:ext cx="513450" cy="16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5FFAF8-90D6-4542-B9BF-E114AB9DD275}"/>
                </a:ext>
              </a:extLst>
            </p:cNvPr>
            <p:cNvCxnSpPr>
              <a:stCxn id="11" idx="3"/>
              <a:endCxn id="30" idx="1"/>
            </p:cNvCxnSpPr>
            <p:nvPr/>
          </p:nvCxnSpPr>
          <p:spPr>
            <a:xfrm>
              <a:off x="5258993" y="3592370"/>
              <a:ext cx="513450" cy="27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D21557D-F285-4FB0-A46D-31512A9CAD44}"/>
                </a:ext>
              </a:extLst>
            </p:cNvPr>
            <p:cNvCxnSpPr>
              <a:stCxn id="11" idx="3"/>
              <a:endCxn id="32" idx="1"/>
            </p:cNvCxnSpPr>
            <p:nvPr/>
          </p:nvCxnSpPr>
          <p:spPr>
            <a:xfrm>
              <a:off x="5258993" y="3592370"/>
              <a:ext cx="513450" cy="7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D3DB409-AB53-4ECD-A373-117A3BE8FEBA}"/>
                </a:ext>
              </a:extLst>
            </p:cNvPr>
            <p:cNvSpPr/>
            <p:nvPr/>
          </p:nvSpPr>
          <p:spPr>
            <a:xfrm>
              <a:off x="5772442" y="4625169"/>
              <a:ext cx="2757270" cy="340109"/>
            </a:xfrm>
            <a:prstGeom prst="rect">
              <a:avLst/>
            </a:prstGeom>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endParaRPr lang="en-US" sz="2200"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F7ED65F2-BF76-445E-99E8-772292F49053}"/>
                </a:ext>
              </a:extLst>
            </p:cNvPr>
            <p:cNvSpPr/>
            <p:nvPr/>
          </p:nvSpPr>
          <p:spPr>
            <a:xfrm>
              <a:off x="5772442" y="5085449"/>
              <a:ext cx="2757270" cy="340109"/>
            </a:xfrm>
            <a:prstGeom prst="rect">
              <a:avLst/>
            </a:prstGeom>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endParaRPr lang="en-US" sz="22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A8759F89-70D6-4B85-91C2-9637AF5E8FBB}"/>
                </a:ext>
              </a:extLst>
            </p:cNvPr>
            <p:cNvSpPr/>
            <p:nvPr/>
          </p:nvSpPr>
          <p:spPr>
            <a:xfrm>
              <a:off x="5772442" y="5545518"/>
              <a:ext cx="3137096" cy="340109"/>
            </a:xfrm>
            <a:prstGeom prst="rect">
              <a:avLst/>
            </a:prstGeom>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hợp</a:t>
              </a:r>
              <a:endParaRPr lang="en-US" sz="2200" dirty="0">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770934F0-3BAE-4F05-84F4-55D640A7EF96}"/>
                </a:ext>
              </a:extLst>
            </p:cNvPr>
            <p:cNvSpPr/>
            <p:nvPr/>
          </p:nvSpPr>
          <p:spPr>
            <a:xfrm>
              <a:off x="5772443" y="6030114"/>
              <a:ext cx="3137096" cy="340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OOA</a:t>
              </a:r>
            </a:p>
          </p:txBody>
        </p:sp>
        <p:sp>
          <p:nvSpPr>
            <p:cNvPr id="66" name="Rectangle 65">
              <a:extLst>
                <a:ext uri="{FF2B5EF4-FFF2-40B4-BE49-F238E27FC236}">
                  <a16:creationId xmlns:a16="http://schemas.microsoft.com/office/drawing/2014/main" id="{C8FEA0F7-E0A5-48CA-BF31-87D3262E0B01}"/>
                </a:ext>
              </a:extLst>
            </p:cNvPr>
            <p:cNvSpPr/>
            <p:nvPr/>
          </p:nvSpPr>
          <p:spPr>
            <a:xfrm>
              <a:off x="5772442" y="6514710"/>
              <a:ext cx="3137096" cy="340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UML</a:t>
              </a:r>
            </a:p>
          </p:txBody>
        </p:sp>
        <p:cxnSp>
          <p:nvCxnSpPr>
            <p:cNvPr id="70" name="Straight Arrow Connector 69">
              <a:extLst>
                <a:ext uri="{FF2B5EF4-FFF2-40B4-BE49-F238E27FC236}">
                  <a16:creationId xmlns:a16="http://schemas.microsoft.com/office/drawing/2014/main" id="{B1D8667F-8ABC-4B80-AA04-7C96CC7DF7A2}"/>
                </a:ext>
              </a:extLst>
            </p:cNvPr>
            <p:cNvCxnSpPr>
              <a:stCxn id="13" idx="3"/>
              <a:endCxn id="44" idx="1"/>
            </p:cNvCxnSpPr>
            <p:nvPr/>
          </p:nvCxnSpPr>
          <p:spPr>
            <a:xfrm flipV="1">
              <a:off x="5251934" y="4795224"/>
              <a:ext cx="520509" cy="18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EC771C-19A4-4340-A8B5-04502280EC25}"/>
                </a:ext>
              </a:extLst>
            </p:cNvPr>
            <p:cNvCxnSpPr>
              <a:stCxn id="13" idx="3"/>
              <a:endCxn id="60" idx="1"/>
            </p:cNvCxnSpPr>
            <p:nvPr/>
          </p:nvCxnSpPr>
          <p:spPr>
            <a:xfrm>
              <a:off x="5251934" y="4981667"/>
              <a:ext cx="520509" cy="27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AD0174D-9DDF-4621-900C-52EF7ADF4190}"/>
                </a:ext>
              </a:extLst>
            </p:cNvPr>
            <p:cNvCxnSpPr>
              <a:stCxn id="13" idx="3"/>
              <a:endCxn id="62" idx="1"/>
            </p:cNvCxnSpPr>
            <p:nvPr/>
          </p:nvCxnSpPr>
          <p:spPr>
            <a:xfrm>
              <a:off x="5251934" y="4981666"/>
              <a:ext cx="520509" cy="73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7C4F95D-1625-4DEE-8F32-A074C411260C}"/>
                </a:ext>
              </a:extLst>
            </p:cNvPr>
            <p:cNvCxnSpPr>
              <a:stCxn id="15" idx="3"/>
              <a:endCxn id="64" idx="1"/>
            </p:cNvCxnSpPr>
            <p:nvPr/>
          </p:nvCxnSpPr>
          <p:spPr>
            <a:xfrm flipV="1">
              <a:off x="5258993" y="6200169"/>
              <a:ext cx="513450" cy="15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B62FCAA-372E-48CD-A121-93C1B25D107C}"/>
                </a:ext>
              </a:extLst>
            </p:cNvPr>
            <p:cNvCxnSpPr>
              <a:stCxn id="15" idx="3"/>
              <a:endCxn id="66" idx="1"/>
            </p:cNvCxnSpPr>
            <p:nvPr/>
          </p:nvCxnSpPr>
          <p:spPr>
            <a:xfrm>
              <a:off x="5258994" y="6356156"/>
              <a:ext cx="513449" cy="32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540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MÔ HÌNH TỔ CHỨC</a:t>
            </a:r>
            <a:endParaRPr lang="en-US" dirty="0">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8F2A51-CD09-4264-A12E-79EFB7521554}"/>
              </a:ext>
            </a:extLst>
          </p:cNvPr>
          <p:cNvSpPr>
            <a:spLocks noGrp="1"/>
          </p:cNvSpPr>
          <p:nvPr>
            <p:ph idx="1"/>
          </p:nvPr>
        </p:nvSpPr>
        <p:spPr>
          <a:xfrm>
            <a:off x="114301" y="1555135"/>
            <a:ext cx="11887200" cy="1194074"/>
          </a:xfrm>
        </p:spPr>
        <p:txBody>
          <a:bodyPr>
            <a:normAutofit/>
          </a:bodyPr>
          <a:lstStyle/>
          <a:p>
            <a:pPr marL="0" indent="0">
              <a:buNone/>
            </a:pPr>
            <a:r>
              <a:rPr lang="en-US" b="1" i="1" dirty="0" err="1">
                <a:solidFill>
                  <a:srgbClr val="000000"/>
                </a:solidFill>
                <a:latin typeface="Times New Roman" panose="02020603050405020304" pitchFamily="18" charset="0"/>
                <a:cs typeface="Times New Roman" panose="02020603050405020304" pitchFamily="18" charset="0"/>
              </a:rPr>
              <a:t>Mô</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hình</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phân</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cấp</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chức</a:t>
            </a: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latin typeface="Times New Roman" panose="02020603050405020304" pitchFamily="18" charset="0"/>
                <a:cs typeface="Times New Roman" panose="02020603050405020304" pitchFamily="18" charset="0"/>
              </a:rPr>
              <a:t>năng</a:t>
            </a:r>
            <a:r>
              <a:rPr lang="en-US" b="1" i="1" dirty="0">
                <a:solidFill>
                  <a:srgbClr val="000000"/>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 p</a:t>
            </a:r>
            <a:r>
              <a:rPr lang="vi-VN" dirty="0">
                <a:solidFill>
                  <a:schemeClr val="tx1"/>
                </a:solidFill>
                <a:latin typeface="Times New Roman" panose="02020603050405020304" pitchFamily="18" charset="0"/>
                <a:cs typeface="Times New Roman" panose="02020603050405020304" pitchFamily="18" charset="0"/>
              </a:rPr>
              <a:t>hân rã một chức</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năng tổng hợp thành những chức năng chi tiết hơn</a:t>
            </a:r>
            <a:r>
              <a:rPr lang="en-US" dirty="0">
                <a:solidFill>
                  <a:schemeClr val="tx1"/>
                </a:solidFill>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6EA5E8D2-DA30-4D5A-BFD5-75F00DB3645A}"/>
              </a:ext>
            </a:extLst>
          </p:cNvPr>
          <p:cNvPicPr>
            <a:picLocks noChangeAspect="1"/>
          </p:cNvPicPr>
          <p:nvPr/>
        </p:nvPicPr>
        <p:blipFill>
          <a:blip r:embed="rId2"/>
          <a:stretch>
            <a:fillRect/>
          </a:stretch>
        </p:blipFill>
        <p:spPr>
          <a:xfrm>
            <a:off x="1903128" y="2749209"/>
            <a:ext cx="7444024" cy="3619281"/>
          </a:xfrm>
          <a:prstGeom prst="rect">
            <a:avLst/>
          </a:prstGeom>
        </p:spPr>
      </p:pic>
    </p:spTree>
    <p:extLst>
      <p:ext uri="{BB962C8B-B14F-4D97-AF65-F5344CB8AC3E}">
        <p14:creationId xmlns:p14="http://schemas.microsoft.com/office/powerpoint/2010/main" val="4293858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2659</Words>
  <Application>Microsoft Office PowerPoint</Application>
  <PresentationFormat>Widescreen</PresentationFormat>
  <Paragraphs>204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Times New Roman</vt:lpstr>
      <vt:lpstr>Verdana</vt:lpstr>
      <vt:lpstr>Wingdings</vt:lpstr>
      <vt:lpstr>Office Theme</vt:lpstr>
      <vt:lpstr>PHÂN TÍCH THIẾT KẾ HỆ THỐNG</vt:lpstr>
      <vt:lpstr>NỘI DUNG</vt:lpstr>
      <vt:lpstr>MÔ HÌNH</vt:lpstr>
      <vt:lpstr>PHÂN LOẠI MÔ HÌNH</vt:lpstr>
      <vt:lpstr>MÔ HÌNH HÓA</vt:lpstr>
      <vt:lpstr>MÔ HÌNH HOÁ</vt:lpstr>
      <vt:lpstr>PHƯƠNG PHÁP MÔ HÌNH HÓA</vt:lpstr>
      <vt:lpstr>MỘT SỐ MÔ HÌNH TIÊU BIỂU</vt:lpstr>
      <vt:lpstr>MÔ HÌNH TỔ CHỨC</vt:lpstr>
      <vt:lpstr>MÔ HÌNH TỔ CHỨC</vt:lpstr>
      <vt:lpstr>MÔ HÌNH DÒNG DỮ LIỆU</vt:lpstr>
      <vt:lpstr>MÔ HÌNH DÒNG DỮ LIỆU</vt:lpstr>
      <vt:lpstr>MÔ HÌNH ĐỘNG</vt:lpstr>
      <vt:lpstr>MÔ HÌNH ĐỘNG</vt:lpstr>
      <vt:lpstr>MÔ HÌNH ĐỘNG</vt:lpstr>
      <vt:lpstr>MÔ HÌNH DỮ LIỆU</vt:lpstr>
      <vt:lpstr>MÔ HÌNH DỮ LIỆU</vt:lpstr>
      <vt:lpstr>MÔ HÌNH DỮ LIỆU</vt:lpstr>
      <vt:lpstr>MÔ HÌNH HƯỚNG ĐỐI TƯỢNG</vt:lpstr>
      <vt:lpstr>MÔ HÌNH HƯỚNG ĐỐI TƯỢNG</vt:lpstr>
      <vt:lpstr>NGÔN NGỮ MÔ HÌNH HÓA UML</vt:lpstr>
      <vt:lpstr>UML VÀ OOAD</vt:lpstr>
      <vt:lpstr>UML VÀ OOAD</vt:lpstr>
      <vt:lpstr>UML VÀ OOAD</vt:lpstr>
      <vt:lpstr>UML VÀ OOAD</vt:lpstr>
      <vt:lpstr>NGÔN NGỮ MÔ HÌNH HÓA UML</vt:lpstr>
      <vt:lpstr>BIỂU ĐỒ MÔ HÌNH HÓA CẤU TRÚC</vt:lpstr>
      <vt:lpstr>BIỂU ĐỒ MÔ HÌNH HÓA CHỨC NĂNG</vt:lpstr>
      <vt:lpstr>UML VÀ OOAD</vt:lpstr>
      <vt:lpstr>UML VÀ OOAD</vt:lpstr>
      <vt:lpstr>UML VÀ OOAD</vt:lpstr>
      <vt:lpstr>UML VÀ OOAD</vt:lpstr>
      <vt:lpstr>UNIFIED PROCESS</vt:lpstr>
      <vt:lpstr>UNIFIED PROCESS</vt:lpstr>
      <vt:lpstr>UNIFIED PROCESS</vt:lpstr>
      <vt:lpstr>UNIFIED PROCESS</vt:lpstr>
      <vt:lpstr>UNIFIED PROCESS</vt:lpstr>
      <vt:lpstr>UNIFIED PROCESS</vt:lpstr>
      <vt:lpstr>UNIFIED PROCESS</vt:lpstr>
      <vt:lpstr>UNIFIED PROCESS</vt:lpstr>
      <vt:lpstr>UNIFIED PROCESS</vt:lpstr>
      <vt:lpstr>UNIFIED PROCESS</vt:lpstr>
      <vt:lpstr>UNIFIED PROCESS</vt:lpstr>
      <vt:lpstr>UNIFIED PROCESS</vt:lpstr>
      <vt:lpstr>UNIFIED PROCESS</vt:lpstr>
      <vt:lpstr>UNIFIED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Hồ Thị Thanh Tuyến</dc:creator>
  <cp:lastModifiedBy>Hồ Thị Thanh Tuyến</cp:lastModifiedBy>
  <cp:revision>5</cp:revision>
  <dcterms:created xsi:type="dcterms:W3CDTF">2022-02-07T00:11:01Z</dcterms:created>
  <dcterms:modified xsi:type="dcterms:W3CDTF">2022-02-21T02:11:18Z</dcterms:modified>
</cp:coreProperties>
</file>