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" r:id="rId2"/>
    <p:sldId id="445" r:id="rId3"/>
    <p:sldId id="551" r:id="rId4"/>
    <p:sldId id="519" r:id="rId5"/>
    <p:sldId id="516" r:id="rId6"/>
    <p:sldId id="447" r:id="rId7"/>
    <p:sldId id="520" r:id="rId8"/>
    <p:sldId id="422" r:id="rId9"/>
    <p:sldId id="517" r:id="rId10"/>
    <p:sldId id="518" r:id="rId11"/>
    <p:sldId id="514" r:id="rId12"/>
    <p:sldId id="522" r:id="rId13"/>
    <p:sldId id="515" r:id="rId14"/>
    <p:sldId id="523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52" r:id="rId29"/>
    <p:sldId id="524" r:id="rId30"/>
    <p:sldId id="525" r:id="rId31"/>
    <p:sldId id="526" r:id="rId32"/>
    <p:sldId id="527" r:id="rId33"/>
    <p:sldId id="541" r:id="rId34"/>
    <p:sldId id="554" r:id="rId35"/>
    <p:sldId id="542" r:id="rId36"/>
    <p:sldId id="545" r:id="rId37"/>
    <p:sldId id="546" r:id="rId38"/>
    <p:sldId id="547" r:id="rId39"/>
    <p:sldId id="548" r:id="rId40"/>
    <p:sldId id="549" r:id="rId41"/>
    <p:sldId id="550" r:id="rId42"/>
    <p:sldId id="555" r:id="rId43"/>
    <p:sldId id="543" r:id="rId44"/>
    <p:sldId id="553" r:id="rId45"/>
    <p:sldId id="544" r:id="rId46"/>
    <p:sldId id="421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BD0F-0130-4B7A-B8E6-A794C75B4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017FA-1954-4EE2-B6AA-71E5EFC35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D397D-CF58-4388-829F-8B4312A6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CB5-F3C7-402E-A534-5C1585A7295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3A170-5844-45D8-BC9D-75DF29AAF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69A3-6020-43FC-810D-9E5A63FC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D65-CF08-4EE3-B1F0-C872DFD1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0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CDE38-D455-43F5-8CC2-155C4F0D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6EC74-39D1-4A3E-8D8C-C57291481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3EE35-8F96-4C8E-A5F2-544EBCBF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CB5-F3C7-402E-A534-5C1585A7295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7FF8-76DC-4390-BB30-EAD180BD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77D75-DC1F-48C2-ADB5-7F3DF326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D65-CF08-4EE3-B1F0-C872DFD1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2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22BD0-FEAB-4E6C-BE6C-087E9B95C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5F87A-025F-406B-87CD-211C59D80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38D5C-D85F-449F-B4D7-01E35AA0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CB5-F3C7-402E-A534-5C1585A7295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86647-4DF5-4C00-B2B9-0E23DAF4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4FBB6-3E05-4BEC-895D-552AE7B7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D65-CF08-4EE3-B1F0-C872DFD1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8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92D8D-EC09-4EFD-983B-99FF2A7B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E12E3-839D-4EE7-90B3-E888F67DF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B9985-FB59-4401-9544-B852878F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CB5-F3C7-402E-A534-5C1585A7295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36ACA-A9EC-463C-8A62-E7706E4B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DB15-0EF3-4E21-916C-A881AE1FA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D65-CF08-4EE3-B1F0-C872DFD1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26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00E5-64F0-4E10-AE2E-81ED0870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E9AA2-1908-46D9-A527-DEA51F681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FDCBF-9EB2-4EDD-809F-BF5914AF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CB5-F3C7-402E-A534-5C1585A7295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A5283-2C51-422B-8321-50B6D2C7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3F052-2170-4239-9015-CDE12BF6C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D65-CF08-4EE3-B1F0-C872DFD1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1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8D94-0F62-4B24-8474-51B81081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61671-436C-4530-B767-51DFB7524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CC745F-3E3D-4D61-9B7D-C7AF8BF29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97529-EB0E-4C98-9F28-48F07899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CB5-F3C7-402E-A534-5C1585A7295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B99B9-D03E-4471-B712-2FD63DD4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2C677-7640-450F-BCB1-77E92131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D65-CF08-4EE3-B1F0-C872DFD1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0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CD8B-3FFF-4BD6-A73D-FB70A6A3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52FD1-6ABE-4096-9730-5DC590445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5110F-50AE-4789-B6D4-0DDBCFA33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A10399-C647-459B-B80D-736AC98CD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B6A1C6-B180-4D9D-99C3-D68E2268D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70317-9402-4D64-BD22-8B01BFE8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CB5-F3C7-402E-A534-5C1585A7295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35F1D-8F82-436D-B012-B4E43645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90E45F-6B83-4083-AAC2-2120A6D0A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D65-CF08-4EE3-B1F0-C872DFD1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9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8372-5E8A-4C31-8FC8-AA28B16A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E6EDB2-C366-4D36-A15A-61849D5D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CB5-F3C7-402E-A534-5C1585A7295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DB1E93-4665-4787-881A-09A34B20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2A706-72F8-4D4F-BF3B-B362D992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D65-CF08-4EE3-B1F0-C872DFD1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0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402AB-7F0A-488C-B0AA-D49F3393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CB5-F3C7-402E-A534-5C1585A7295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0A8A37-6FF2-45BA-8415-13CC78659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02262-A66B-44F5-8FAC-7B8AF52D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D65-CF08-4EE3-B1F0-C872DFD1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8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451C-0A3A-4A81-9910-325E6D6C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7FE6-5562-4B9A-B679-530105CF6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69A8E-C2F0-4107-B110-38AF91F61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DEE74-5FBD-4D6F-B1CD-1246F6D9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CB5-F3C7-402E-A534-5C1585A7295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6A624-EEAD-4840-92A3-1AAD4558E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68A8E-4DD1-4E30-8626-88315CA2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D65-CF08-4EE3-B1F0-C872DFD1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E882B-D4A8-4EEF-9916-5DD4B205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62D533-BEF0-45D3-BFA9-3AD53659B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63DE5-47C8-43B3-8563-8E3802966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4ACED-2C2E-47AB-A412-B6082AC5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FCB5-F3C7-402E-A534-5C1585A7295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F9C6D-F324-4FE4-9A3A-AB789752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A510E-AC9A-40C4-9B3B-C1D1D267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B7D65-CF08-4EE3-B1F0-C872DFD1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02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E7FB5-5C6D-4A1F-997B-E9695060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87294-3861-4D6D-BEAC-84E1FA6C0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869C2-55ED-4CD8-B72E-FECB0D04A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AFCB5-F3C7-402E-A534-5C1585A72956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E941-608C-4C41-9814-8005E2D0C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B58A5-C1CC-4FF0-B13B-9D068BACD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B7D65-CF08-4EE3-B1F0-C872DFD1D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6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3828" y="1839445"/>
            <a:ext cx="7948246" cy="707886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THIẾT KẾ HỆ THỐNG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11D47-B77E-4990-B3C1-3C42144F02BE}"/>
              </a:ext>
            </a:extLst>
          </p:cNvPr>
          <p:cNvSpPr txBox="1"/>
          <p:nvPr/>
        </p:nvSpPr>
        <p:spPr>
          <a:xfrm>
            <a:off x="1861627" y="6058038"/>
            <a:ext cx="482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6DEF0-3220-48D5-B6D6-050249F30F76}"/>
              </a:ext>
            </a:extLst>
          </p:cNvPr>
          <p:cNvSpPr txBox="1"/>
          <p:nvPr/>
        </p:nvSpPr>
        <p:spPr>
          <a:xfrm>
            <a:off x="1903829" y="2916591"/>
            <a:ext cx="7371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XÁC ĐỊNH VÀ PHÂN TÍCH YÊU CẦU</a:t>
            </a:r>
          </a:p>
        </p:txBody>
      </p:sp>
    </p:spTree>
    <p:extLst>
      <p:ext uri="{BB962C8B-B14F-4D97-AF65-F5344CB8AC3E}">
        <p14:creationId xmlns:p14="http://schemas.microsoft.com/office/powerpoint/2010/main" val="236128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52" y="1773916"/>
            <a:ext cx="11460448" cy="3669988"/>
          </a:xfrm>
        </p:spPr>
        <p:txBody>
          <a:bodyPr>
            <a:noAutofit/>
          </a:bodyPr>
          <a:lstStyle/>
          <a:p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chính sách, hướng dẫn mô tả hoạt động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 lý, thị trường và môi trường hệ thống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phương tiện, tài nguyên có thể sử dụng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(phần cứng, phần mềm, trang thiết bị,…)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 độ chuyên môn sử dụng vi tính của các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xử lý thông tin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đánh giá, phàn nàn về hệ thống hiện tại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đề xuất giải quyết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vi-VN" sz="1600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80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9D9E0-D09E-435A-8990-F9D4202D5185}"/>
              </a:ext>
            </a:extLst>
          </p:cNvPr>
          <p:cNvSpPr txBox="1"/>
          <p:nvPr/>
        </p:nvSpPr>
        <p:spPr>
          <a:xfrm>
            <a:off x="741077" y="1690688"/>
            <a:ext cx="11450923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endParaRPr lang="en-US" sz="2800" dirty="0">
              <a:solidFill>
                <a:srgbClr val="1B1B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tin,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sổ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b="1" dirty="0">
              <a:solidFill>
                <a:srgbClr val="1B1B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sz="2800" dirty="0">
              <a:solidFill>
                <a:srgbClr val="1B1B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37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9D9E0-D09E-435A-8990-F9D4202D5185}"/>
              </a:ext>
            </a:extLst>
          </p:cNvPr>
          <p:cNvSpPr txBox="1"/>
          <p:nvPr/>
        </p:nvSpPr>
        <p:spPr>
          <a:xfrm>
            <a:off x="626777" y="1421571"/>
            <a:ext cx="11336623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endParaRPr lang="en-US" sz="2800" dirty="0">
              <a:solidFill>
                <a:srgbClr val="1B1B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endParaRPr lang="en-US" sz="2800" dirty="0">
              <a:solidFill>
                <a:srgbClr val="1B1B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lãnh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đạo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>
              <a:solidFill>
                <a:srgbClr val="1B1B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cố</a:t>
            </a:r>
            <a:r>
              <a:rPr lang="en-US" sz="2800" b="1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800" dirty="0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1B1B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800" dirty="0">
              <a:solidFill>
                <a:srgbClr val="1B1B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360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90688"/>
            <a:ext cx="11582399" cy="3685736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trù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những nhu cầu và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nghiệp vụ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nhằm xác định giới hạn của việc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 tích</a:t>
            </a:r>
            <a:endParaRPr lang="en-US" i="0" dirty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b="1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b="0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Kỹ thuật tìm kiếm dữ liệu, thông tin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Kỹ thuật hệ thống hóa, lập sưu liệu</a:t>
            </a:r>
            <a:r>
              <a:rPr lang="vi-VN" dirty="0"/>
              <a:t> </a:t>
            </a:r>
            <a:endParaRPr lang="en-US" b="0" i="0" dirty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Đặc</a:t>
            </a:r>
            <a:r>
              <a:rPr lang="en-US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tả đặc trưng của HTTT mới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292B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994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951" y="1690688"/>
            <a:ext cx="10515600" cy="364748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b="1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Phương pháp truyền thống</a:t>
            </a:r>
            <a:endParaRPr lang="en-US" b="1" i="0" dirty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 sát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endParaRPr lang="en-US" i="0" dirty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Phỏng vấn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hỏng vấn nhóm</a:t>
            </a:r>
            <a:endParaRPr lang="en-US" i="0" dirty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Nghiên cứu tài liệu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Lập bảng câu hỏi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endParaRPr lang="vi-VN" i="0" dirty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1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hiện đại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kết hợp người dùng (JAD-Join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 dụng mẫu (Prototype)</a:t>
            </a:r>
            <a:endParaRPr lang="en-US" sz="2000" dirty="0">
              <a:solidFill>
                <a:srgbClr val="292B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41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99" y="311737"/>
            <a:ext cx="6940332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dõi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chép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915" y="1098599"/>
            <a:ext cx="11400160" cy="5289452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b="1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Chính thức: </a:t>
            </a: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 chuẩn bị, có thông báo trước cho đối tác chuẩn bị thông tin trả lời theo yêu cầu của người khảo sát.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b="1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 chính thức: </a:t>
            </a: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 thông báo trước cho đối tác chuẩn bị thực hiện bất kỳ lúc nào, ở đâu...</a:t>
            </a:r>
            <a:endParaRPr lang="en-US" i="0" dirty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en-US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 sát trực tiếp tại nơi làm việc, hiện trường xem</a:t>
            </a:r>
          </a:p>
          <a:p>
            <a:pPr marL="0" indent="0">
              <a:buNone/>
            </a:pP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xét quy trình làm việc thực tế của tổ chức</a:t>
            </a:r>
            <a:endParaRPr lang="en-US" i="0" dirty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 dõi việc luân chuyển thông tin trong tổ chức.</a:t>
            </a:r>
            <a:endParaRPr lang="en-US" i="0" dirty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Tham gia trực tiếp vào một bước hay cả quy trình</a:t>
            </a:r>
          </a:p>
          <a:p>
            <a:pPr marL="0" indent="0">
              <a:buNone/>
            </a:pP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nghiệp vụ </a:t>
            </a:r>
            <a:r>
              <a:rPr lang="en-US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ghi nhận, nắm bắt những thông tin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 thiết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9AC148-8CCF-4DD9-B7B6-C7912129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251" y="-176959"/>
            <a:ext cx="415498" cy="3539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38088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599433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249" y="192844"/>
            <a:ext cx="6940332" cy="65208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049" y="1317674"/>
            <a:ext cx="11098426" cy="502144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Đối tượng phỏng vấn:</a:t>
            </a:r>
            <a:r>
              <a:rPr lang="en-US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 nhân</a:t>
            </a:r>
            <a:endParaRPr lang="en-US" i="0" dirty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 phận/tổ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 thức phỏng vấn:</a:t>
            </a:r>
            <a:endParaRPr lang="en-US" i="0" dirty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 do: hỏi đâu trả lời đó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 hướng dẫn: hướng người được phỏng vấn theo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  <a:endParaRPr lang="en-US" i="0" dirty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i="0" dirty="0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i="0" dirty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endParaRPr lang="en-US" dirty="0">
              <a:solidFill>
                <a:srgbClr val="292B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i="0" dirty="0" err="1">
                <a:solidFill>
                  <a:srgbClr val="292B2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âu</a:t>
            </a:r>
            <a:r>
              <a:rPr lang="en-US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endParaRPr lang="en-US" i="0" dirty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9AC148-8CCF-4DD9-B7B6-C7912129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251" y="-176959"/>
            <a:ext cx="415498" cy="3539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38088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441736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974" y="393314"/>
            <a:ext cx="6940332" cy="65208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9AC148-8CCF-4DD9-B7B6-C7912129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251" y="-176959"/>
            <a:ext cx="415498" cy="3539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38088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de-DE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DE9715-E0A7-4348-AE0B-0F075EB9E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22" y="1480479"/>
            <a:ext cx="8664527" cy="481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2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229" y="326639"/>
            <a:ext cx="6940332" cy="65208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229" y="1317674"/>
            <a:ext cx="11004821" cy="50214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400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Chuẩn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bị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sách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chủ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đề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chính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muốn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hỏi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Danh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sách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những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cá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nhân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bộ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phận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sẽ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phỏng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vấn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Liên hệ trực tiếp với người sẽ được phỏng vấ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để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lên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lịch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làm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bao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gồm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Thời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gian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Địa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điểm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Mục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đích</a:t>
            </a:r>
            <a:endParaRPr lang="en-US" i="0" dirty="0">
              <a:solidFill>
                <a:srgbClr val="292B2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9AC148-8CCF-4DD9-B7B6-C7912129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251" y="-176959"/>
            <a:ext cx="415498" cy="3539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38088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3021835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174" y="268875"/>
            <a:ext cx="6940332" cy="65208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173" y="1393874"/>
            <a:ext cx="11565151" cy="4559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400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 giới thiệu về mình và nhiệm vụ của mình, mục tiêu của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 án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chứng lại đối tượng phỏng vấn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Thái độ: tạo sự tin tưởng, tạo không khí thoải mái, thân thiện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Chăm chú lắng nghe, ghi nhận, không nên cho nhận xét.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 cách hướng dẫn, điều hành cuộc phỏng vấn để tránh lan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 ngôn ngữ nghiệp vụ, tránh dùng ngôn ngữ tin học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thu nhận phải định lượng rõ ràng, tránh những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định tính, chung chung, không rõ ràng, mơ hồ.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 có câu hỏi về đánh giá (lời khuyên) đối với qui trình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nghiệp vụ.</a:t>
            </a:r>
            <a:endParaRPr lang="en-US" sz="2400" dirty="0">
              <a:solidFill>
                <a:srgbClr val="292B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9AC148-8CCF-4DD9-B7B6-C7912129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251" y="-176959"/>
            <a:ext cx="415498" cy="3539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38088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72874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FEB7-2CA7-433F-8770-CF40C67F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65AF-9EFE-419C-9C37-2353BC217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76" y="2005433"/>
            <a:ext cx="8217992" cy="2847133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en-US" sz="3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00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699" y="279014"/>
            <a:ext cx="6940332" cy="65208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012" y="1356355"/>
            <a:ext cx="11307976" cy="522263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 </a:t>
            </a:r>
            <a:r>
              <a:rPr lang="en-US" sz="2400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400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sz="2400" dirty="0">
                <a:solidFill>
                  <a:srgbClr val="292B2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Tóm tắt những điểm chính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chính xác.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tra, hệ thống hóa nội dung thu thập.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 biên bản phỏng vấn.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 bị cho một sự hợp tác tiếp theo, để lại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đôi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bên</a:t>
            </a:r>
            <a:endParaRPr lang="vi-V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 nên tạo một cuộc đối thoại quá dài hoặc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chuẩn bị quá nhiều câu hỏi để hỏi.</a:t>
            </a:r>
            <a:endParaRPr lang="en-US" sz="2400" dirty="0">
              <a:solidFill>
                <a:srgbClr val="292B2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9AC148-8CCF-4DD9-B7B6-C7912129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251" y="-176959"/>
            <a:ext cx="415498" cy="3539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38088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de-DE" altLang="en-US" dirty="0"/>
          </a:p>
        </p:txBody>
      </p:sp>
    </p:spTree>
    <p:extLst>
      <p:ext uri="{BB962C8B-B14F-4D97-AF65-F5344CB8AC3E}">
        <p14:creationId xmlns:p14="http://schemas.microsoft.com/office/powerpoint/2010/main" val="186893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74" y="654988"/>
            <a:ext cx="6940332" cy="65208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9AC148-8CCF-4DD9-B7B6-C7912129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251" y="-176959"/>
            <a:ext cx="415498" cy="3539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38088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de-DE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D2BDEA-9964-4F51-A964-318248EF3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00" y="2437185"/>
            <a:ext cx="7838491" cy="341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7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6499" y="466112"/>
            <a:ext cx="6940332" cy="65208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9AC148-8CCF-4DD9-B7B6-C7912129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251" y="-176959"/>
            <a:ext cx="415498" cy="3539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38088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de-DE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1BF86-CE6B-4E4A-9862-B06FEFA70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896" y="1407348"/>
            <a:ext cx="7324038" cy="514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98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749" y="2789"/>
            <a:ext cx="6940332" cy="65208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9AC148-8CCF-4DD9-B7B6-C7912129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251" y="-176959"/>
            <a:ext cx="415498" cy="3539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38088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de-DE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C95987-46AD-4C72-8527-0CAF2AD9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0" y="736277"/>
            <a:ext cx="7501890" cy="480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1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749" y="2789"/>
            <a:ext cx="6940332" cy="65208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9AC148-8CCF-4DD9-B7B6-C7912129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251" y="-176959"/>
            <a:ext cx="415498" cy="3539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38088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de-DE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9F203-5450-4C88-832C-42B01B38868B}"/>
              </a:ext>
            </a:extLst>
          </p:cNvPr>
          <p:cNvSpPr txBox="1"/>
          <p:nvPr/>
        </p:nvSpPr>
        <p:spPr>
          <a:xfrm>
            <a:off x="1698213" y="747039"/>
            <a:ext cx="8795574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vấn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vi-VN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điểm:</a:t>
            </a:r>
            <a:b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Giảm thiểu thời gian phỏng vấn</a:t>
            </a:r>
            <a:b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Cho phép các đối tượng phỏng vấn nghe được ý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kiến chủ đạo của lãnh đạo trên những ý kiến bất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đồng liên quan đến một vấn đề đặt ra</a:t>
            </a:r>
            <a:b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 điểm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Khó để tổ chức một buổi phỏng vấn nhóm vì khó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 tìm được một thời gian và vị trí thích hợp cho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tất cả mọi người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236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749" y="2789"/>
            <a:ext cx="6940332" cy="65208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9AC148-8CCF-4DD9-B7B6-C7912129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251" y="-176959"/>
            <a:ext cx="415498" cy="3539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38088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de-DE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9F203-5450-4C88-832C-42B01B38868B}"/>
              </a:ext>
            </a:extLst>
          </p:cNvPr>
          <p:cNvSpPr txBox="1"/>
          <p:nvPr/>
        </p:nvSpPr>
        <p:spPr>
          <a:xfrm>
            <a:off x="1524000" y="356709"/>
            <a:ext cx="8795574" cy="5565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chỉnh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giao dịch: chứng từ, thư từ,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thông báo,…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lưu: sổ sách, tập tin, 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cáo,…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432171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749" y="2789"/>
            <a:ext cx="6940332" cy="65208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9AC148-8CCF-4DD9-B7B6-C7912129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251" y="-176959"/>
            <a:ext cx="415498" cy="3539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38088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de-D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5EBD6-F10F-4DFD-B064-60A8F9F9DB5A}"/>
              </a:ext>
            </a:extLst>
          </p:cNvPr>
          <p:cNvSpPr txBox="1"/>
          <p:nvPr/>
        </p:nvSpPr>
        <p:spPr>
          <a:xfrm>
            <a:off x="1422261" y="801859"/>
            <a:ext cx="84016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vấn đề tồn tại trong hệ thống (thiếu thông tin, các bước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dư thừa)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cơ hội để tiếp cận nhu cầu mới (ví dụ: phân tích được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doanh thu, thói quen khách hàng,…)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hướng tổ chức có thể tác động đến các yêu cầu của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HTTT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Lý do tồn tại của hệ thống hiện hành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ra tên và vị trí của những cá nhân có liên quan đến hệ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iúp cho việc giao tiếp liên lạc đúng mục tiêu hơn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cấu trúc, qui tắc xử lý dữ liệu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về thiết kế hệ thống cũ.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606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749" y="2789"/>
            <a:ext cx="6940332" cy="65208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9AC148-8CCF-4DD9-B7B6-C7912129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251" y="-176959"/>
            <a:ext cx="415498" cy="3539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38088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endParaRPr lang="de-DE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5EBD6-F10F-4DFD-B064-60A8F9F9DB5A}"/>
              </a:ext>
            </a:extLst>
          </p:cNvPr>
          <p:cNvSpPr txBox="1"/>
          <p:nvPr/>
        </p:nvSpPr>
        <p:spPr>
          <a:xfrm>
            <a:off x="1524001" y="1012873"/>
            <a:ext cx="8401679" cy="224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ẩn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lắp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202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27" y="52980"/>
            <a:ext cx="6940331" cy="1142773"/>
          </a:xfrm>
        </p:spPr>
        <p:txBody>
          <a:bodyPr>
            <a:normAutofit fontScale="90000"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kết hợp người dùng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(JAD - Join Application Design)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799981-EAE8-4F42-93E9-8F6EC318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859" y="1372734"/>
            <a:ext cx="8720553" cy="4262956"/>
          </a:xfrm>
        </p:spPr>
        <p:txBody>
          <a:bodyPr>
            <a:noAutofit/>
          </a:bodyPr>
          <a:lstStyle/>
          <a:p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 một hình thức phỏng vấn nhóm, tuy nhiên đi theo một chương trình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phân tích viên điều khiển thứ tự câu hỏi được trả lời bởi người dùng</a:t>
            </a:r>
          </a:p>
          <a:p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Địa điểm: (phòng họp) đầy đủ trang biết bị, tập trung cao</a:t>
            </a:r>
          </a:p>
          <a:p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trình: thứ tự các mục nội dung buổi họp</a:t>
            </a:r>
          </a:p>
          <a:p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cụ trợ giúp</a:t>
            </a:r>
          </a:p>
        </p:txBody>
      </p:sp>
    </p:spTree>
    <p:extLst>
      <p:ext uri="{BB962C8B-B14F-4D97-AF65-F5344CB8AC3E}">
        <p14:creationId xmlns:p14="http://schemas.microsoft.com/office/powerpoint/2010/main" val="2978128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27" y="52980"/>
            <a:ext cx="6940331" cy="1142773"/>
          </a:xfrm>
        </p:spPr>
        <p:txBody>
          <a:bodyPr>
            <a:normAutofit fontScale="90000"/>
          </a:bodyPr>
          <a:lstStyle/>
          <a:p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kết hợp người dùng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(JAD - Join Application Design)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799981-EAE8-4F42-93E9-8F6EC3180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8826" y="1382065"/>
            <a:ext cx="8879174" cy="4468230"/>
          </a:xfrm>
        </p:spPr>
        <p:txBody>
          <a:bodyPr>
            <a:noAutofit/>
          </a:bodyPr>
          <a:lstStyle/>
          <a:p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 phần tham dự JAD bao gồm: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 trì buổi họp: tổ chức, điều hành buổi họp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 sử dụng (là thành phần quan trọng)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 quản lý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viên hệ thống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 tài trợ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 ký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Đội ngũ lập trình viên phát triển hệ thống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02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FEB7-2CA7-433F-8770-CF40C67FF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252" y="579200"/>
            <a:ext cx="10203148" cy="6520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VÀ PHÂN TÍCH HIỆN TRẠNG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A82E29-D174-4128-8FA8-31A5FFA33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501" y="1695629"/>
            <a:ext cx="7352522" cy="495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48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26" y="278063"/>
            <a:ext cx="6940331" cy="70667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(Prototype)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8F5E4-78BC-49FA-9C8C-3A8BF98F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894" y="1231655"/>
            <a:ext cx="6940330" cy="436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277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26" y="278063"/>
            <a:ext cx="6940331" cy="70667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(Prototype)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E74AD-B293-4629-8171-6B01633B57D8}"/>
              </a:ext>
            </a:extLst>
          </p:cNvPr>
          <p:cNvSpPr txBox="1"/>
          <p:nvPr/>
        </p:nvSpPr>
        <p:spPr>
          <a:xfrm>
            <a:off x="1719944" y="1009971"/>
            <a:ext cx="88231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 điểm:</a:t>
            </a:r>
            <a:b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Gắn bó chặt chẽ với người dùng trong giai đoạn phân tích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</a:t>
            </a:r>
            <a:b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Giúp nắm được yêu cầu một cách cụ thể hơn là những yêu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 trừu tượng bằng miệng hay trên giấy</a:t>
            </a:r>
            <a:b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400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này hiệu</a:t>
            </a:r>
            <a:r>
              <a:rPr lang="en-US" sz="2400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u="sng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vi-VN" sz="2400" b="1" i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khi:</a:t>
            </a:r>
            <a:b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Yêu cầu chưa rõ ràng, khó hiểu</a:t>
            </a:r>
            <a:b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Có sự tham gia của người dùng và các thành viên khác vào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 phát triển hệ thống</a:t>
            </a:r>
            <a:b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 tiết hóa những vấn đề trảo đổi đã tồn tại giữa phân tích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 và người dùng</a:t>
            </a:r>
            <a:b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Công cụ (biểu mẫu, báo cáo, máy móc thiết bị) và dữ liệu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 sẵn sàng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01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26" y="278063"/>
            <a:ext cx="6940331" cy="70667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(Prototype)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E74AD-B293-4629-8171-6B01633B57D8}"/>
              </a:ext>
            </a:extLst>
          </p:cNvPr>
          <p:cNvSpPr txBox="1"/>
          <p:nvPr/>
        </p:nvSpPr>
        <p:spPr>
          <a:xfrm>
            <a:off x="1788825" y="1138047"/>
            <a:ext cx="8310008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Hạn chế:</a:t>
            </a:r>
            <a:b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 thành xu hướng không chuẩn mực trong việc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 ra các tài liệu hình thức về yêu cầu hệ thống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mẫu in đậm dấu ấn và phong cách đặc thù của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 sử dụng ban đầu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gây khó khăn cho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người sử dụng sau này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mẫu thường xây dựng trên hệ thống đơn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ỏ qua vấn đề tương tác và chia sẻ dữ liệu với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những hệ thống khác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27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25" y="278063"/>
            <a:ext cx="8018584" cy="706676"/>
          </a:xfrm>
        </p:spPr>
        <p:txBody>
          <a:bodyPr>
            <a:normAutofit fontScale="90000"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và hệ thống hoá thông tin thu thập được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E74AD-B293-4629-8171-6B01633B57D8}"/>
              </a:ext>
            </a:extLst>
          </p:cNvPr>
          <p:cNvSpPr txBox="1"/>
          <p:nvPr/>
        </p:nvSpPr>
        <p:spPr>
          <a:xfrm>
            <a:off x="1788825" y="858129"/>
            <a:ext cx="8614350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hiện tại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tĩnh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ác qui tắc quản lý, quy định của Nhà nước, của cơ quan làm nền cho việc tính toán, xử lý, kết xuất thông tin.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môi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81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25" y="43134"/>
            <a:ext cx="8018584" cy="70667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E74AD-B293-4629-8171-6B01633B57D8}"/>
              </a:ext>
            </a:extLst>
          </p:cNvPr>
          <p:cNvSpPr txBox="1"/>
          <p:nvPr/>
        </p:nvSpPr>
        <p:spPr>
          <a:xfrm>
            <a:off x="1994099" y="749811"/>
            <a:ext cx="781331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Những thiếu sót: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Thiếu thông tin cho xử lý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Thiếu nhân lực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Thiếu phương tiện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Bỏ </a:t>
            </a: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ót công việc đáng làm</a:t>
            </a: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Hiệu quả kém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cấu bất hợp lý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 không chặt chẽ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Lưu chuyển giấy tờ bất hợp lý, cầu kỳ,…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Giấy tờ, sổ sách trình bày kém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vi-V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Quá tải, ùn tắc</a:t>
            </a:r>
            <a:endParaRPr lang="en-US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205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25" y="278063"/>
            <a:ext cx="8018584" cy="70667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E74AD-B293-4629-8171-6B01633B57D8}"/>
              </a:ext>
            </a:extLst>
          </p:cNvPr>
          <p:cNvSpPr txBox="1"/>
          <p:nvPr/>
        </p:nvSpPr>
        <p:spPr>
          <a:xfrm>
            <a:off x="1900792" y="1567257"/>
            <a:ext cx="86143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Dư thừa, tốn kém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de-DE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phí cao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de-DE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Lãng phí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yêu cầu phát sinh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de-DE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Khắc phục những yếu kém trên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de-DE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Những yêu cầu về thông tin chưa được đáp ứng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de-DE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Những nguyện vọng của nhân viên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de-DE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dự kiến và các kế hoạch phát triển về quy mô của đơn vị</a:t>
            </a:r>
          </a:p>
        </p:txBody>
      </p:sp>
    </p:spTree>
    <p:extLst>
      <p:ext uri="{BB962C8B-B14F-4D97-AF65-F5344CB8AC3E}">
        <p14:creationId xmlns:p14="http://schemas.microsoft.com/office/powerpoint/2010/main" val="7171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25" y="278063"/>
            <a:ext cx="8018584" cy="70667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DC4F4-41D1-4361-812D-33233FB7D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20" y="1089611"/>
            <a:ext cx="6759409" cy="46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10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25" y="278063"/>
            <a:ext cx="8018584" cy="70667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484CD-8323-443D-9D13-21C7CA45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25" y="1296956"/>
            <a:ext cx="7897334" cy="455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481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44" y="38912"/>
            <a:ext cx="8018584" cy="70667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BF605-CF75-4388-A0D1-2169744AF9DB}"/>
              </a:ext>
            </a:extLst>
          </p:cNvPr>
          <p:cNvSpPr txBox="1"/>
          <p:nvPr/>
        </p:nvSpPr>
        <p:spPr>
          <a:xfrm>
            <a:off x="1678744" y="745589"/>
            <a:ext cx="825773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Thường đưa ra 3 phương án: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án tối thiểu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Chức năng căn bản, bắt buộc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Giới hạn về hiệu quả, kỹ thuật triển khai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Chi phí thấp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Phương án trung hòa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án tối đa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Cung cấp tính năng mở rộng, mong muốn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Kỹ thuật cao, chi phí cao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Có khả năng mở rộng trong tương lai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vi-V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Phương án trung hòa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Tổng hợp tính căn cơ của phương án tối thiểu và tính năng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vượt trội của phương án tối đa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Là phương án thỏa hiệp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6279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44" y="221792"/>
            <a:ext cx="8018584" cy="70667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BF605-CF75-4388-A0D1-2169744AF9DB}"/>
              </a:ext>
            </a:extLst>
          </p:cNvPr>
          <p:cNvSpPr txBox="1"/>
          <p:nvPr/>
        </p:nvSpPr>
        <p:spPr>
          <a:xfrm>
            <a:off x="1805353" y="1069145"/>
            <a:ext cx="8989256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r>
              <a:rPr lang="vi-V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àng buộc hệ thống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Ngày hoàn thành hệ thống mới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Các nguồn tài chính và nhân lực hiện có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Các yếu tố của hệ thống hiện hành không thể thay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Các giới hạn pháp lý và hợp đồng</a:t>
            </a:r>
          </a:p>
          <a:p>
            <a:pPr>
              <a:lnSpc>
                <a:spcPct val="150000"/>
              </a:lnSpc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Tầm quan trọng hoặc tính năng động của hệ thống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thể giới hạn cách thức xây dựng hệ thống (ví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dụ: bảo mật,…)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288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90688"/>
            <a:ext cx="10725150" cy="4614807"/>
          </a:xfrm>
        </p:spPr>
        <p:txBody>
          <a:bodyPr>
            <a:normAutofit/>
          </a:bodyPr>
          <a:lstStyle/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giai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đoạn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vi-V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Tiếp cận với nghiệp vụ chuyên môn, môi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 của hệ thống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vi-V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 hiểu vai trò, chức năng, nhiệm vụ và cách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thức hoạt động của hệ thống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vi-V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Nêu ra được các điểm hạn chế, bất cập của hệ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 cần phải thay đổi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vi-V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Đưa ra được những vấn đề của hệ thống cần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phải được nghiên cứu thay đổi.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M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ô tả hệ thống bằng văn bản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đặc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đề xuất ra phương án thực hiện, cuối cùng là ký được một hợp đồng và hình thành 1 dự án mang tính khả thi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3879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44" y="221792"/>
            <a:ext cx="8018584" cy="70667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ABF605-CF75-4388-A0D1-2169744AF9DB}"/>
              </a:ext>
            </a:extLst>
          </p:cNvPr>
          <p:cNvSpPr txBox="1"/>
          <p:nvPr/>
        </p:nvSpPr>
        <p:spPr>
          <a:xfrm>
            <a:off x="1805354" y="1069145"/>
            <a:ext cx="6414869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Gia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(Outsourcing)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69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44" y="221792"/>
            <a:ext cx="8018584" cy="70667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6CDFB-03DC-4B45-9895-0C09A841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02" y="1708668"/>
            <a:ext cx="7162703" cy="3941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23F99A-CB1B-4DC9-A6D3-274B367C9BD1}"/>
              </a:ext>
            </a:extLst>
          </p:cNvPr>
          <p:cNvSpPr txBox="1"/>
          <p:nvPr/>
        </p:nvSpPr>
        <p:spPr>
          <a:xfrm>
            <a:off x="1678744" y="928469"/>
            <a:ext cx="8476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phương án là việc tổ hợp giữa đáp ứng yêu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cầu và thoả mãn các ràng buộc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676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744" y="221792"/>
            <a:ext cx="8018584" cy="70667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455578-68AE-4925-9581-0D74E4BD7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44" y="1002913"/>
            <a:ext cx="8821305" cy="58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473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25" y="278063"/>
            <a:ext cx="8018584" cy="70667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E74AD-B293-4629-8171-6B01633B57D8}"/>
              </a:ext>
            </a:extLst>
          </p:cNvPr>
          <p:cNvSpPr txBox="1"/>
          <p:nvPr/>
        </p:nvSpPr>
        <p:spPr>
          <a:xfrm>
            <a:off x="1788826" y="984739"/>
            <a:ext cx="818311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de-D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phạm vi, lập kế hoạch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de-D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khả thi của dự án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de-DE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Về mặt tài chính: Kinh phí cho phép triển khai.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de-DE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Về con người: Khả năng quản lý, nắm bắt kỹ thuật mới, khả năng về đào tạo, tiếp nhận công nghệ mới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de-DE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Về trang thiết bị kỹ thuật cho phép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de-DE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Về mặt thời gian: Các ràng buộc của các hệ thống về thời gian hoàn thành.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de-DE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Về môi trường: Các yếu tố ảnh hưởng về môi trường, xã hội.</a:t>
            </a:r>
          </a:p>
        </p:txBody>
      </p:sp>
    </p:spTree>
    <p:extLst>
      <p:ext uri="{BB962C8B-B14F-4D97-AF65-F5344CB8AC3E}">
        <p14:creationId xmlns:p14="http://schemas.microsoft.com/office/powerpoint/2010/main" val="216241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25" y="278063"/>
            <a:ext cx="8018584" cy="70667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E74AD-B293-4629-8171-6B01633B57D8}"/>
              </a:ext>
            </a:extLst>
          </p:cNvPr>
          <p:cNvSpPr txBox="1"/>
          <p:nvPr/>
        </p:nvSpPr>
        <p:spPr>
          <a:xfrm>
            <a:off x="1971706" y="858130"/>
            <a:ext cx="8414941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de-DE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của dự án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de-DE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Khắc phục yếu kém hệ thống cũ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de-DE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Đáp ứng được yêu cầu trong tương lai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de-DE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 lại lợi ích kinh tế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de-DE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Thoả mãn được hạn chế về chi phí và con người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de-DE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Thể hiện được chiến lược phát triển lâu dài</a:t>
            </a:r>
          </a:p>
        </p:txBody>
      </p:sp>
    </p:spTree>
    <p:extLst>
      <p:ext uri="{BB962C8B-B14F-4D97-AF65-F5344CB8AC3E}">
        <p14:creationId xmlns:p14="http://schemas.microsoft.com/office/powerpoint/2010/main" val="1988030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825" y="278063"/>
            <a:ext cx="8018584" cy="706676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E74AD-B293-4629-8171-6B01633B57D8}"/>
              </a:ext>
            </a:extLst>
          </p:cNvPr>
          <p:cNvSpPr txBox="1"/>
          <p:nvPr/>
        </p:nvSpPr>
        <p:spPr>
          <a:xfrm>
            <a:off x="1788826" y="828288"/>
            <a:ext cx="841494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Cấu trúc tài liệu (gồm 4 phần):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de-DE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Tổng quan về hệ thống</a:t>
            </a:r>
            <a:r>
              <a:rPr lang="de-DE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phạm vi, tính khả thi, yêu cầu tài nguyên, diễn giải bài toán, hệ thống cài đặt, các ràng buộc...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đề xuất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de-DE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hệ thống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phương pháp: các phương án xây dựng hệ thống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Mô tả hệ thống: cung cấp thông tin mô tả tổng quát về hệ thống: đầu vào, xử lý, đầu ra...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de-DE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Đánh giá khả thi: </a:t>
            </a:r>
            <a:r>
              <a:rPr lang="de-DE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kinh tế, kỹ thuật, hoạt động, hợp đồng, luật...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de-DE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phát sinh về quản lý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vai trò người tham gia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 hoạch giao tiếp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quy định, thủ tục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de-DE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phát sinh khác</a:t>
            </a:r>
          </a:p>
        </p:txBody>
      </p:sp>
    </p:spTree>
    <p:extLst>
      <p:ext uri="{BB962C8B-B14F-4D97-AF65-F5344CB8AC3E}">
        <p14:creationId xmlns:p14="http://schemas.microsoft.com/office/powerpoint/2010/main" val="3407035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WordArt 3"/>
          <p:cNvSpPr>
            <a:spLocks noChangeArrowheads="1" noChangeShapeType="1" noTextEdit="1"/>
          </p:cNvSpPr>
          <p:nvPr/>
        </p:nvSpPr>
        <p:spPr bwMode="gray">
          <a:xfrm>
            <a:off x="2178051" y="4419600"/>
            <a:ext cx="4494213" cy="8001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sz="5400" b="1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2700000" algn="ctr" rotWithShape="0">
                    <a:srgbClr val="B2B2B2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Q&amp;A</a:t>
            </a:r>
          </a:p>
        </p:txBody>
      </p:sp>
      <p:sp>
        <p:nvSpPr>
          <p:cNvPr id="174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893210B-C21E-472C-9B6E-9FAD8687F9D1}" type="slidenum">
              <a:rPr lang="en-US" smtClean="0"/>
              <a:pPr eaLnBrk="1" hangingPunct="1"/>
              <a:t>46</a:t>
            </a:fld>
            <a:endParaRPr lang="en-US"/>
          </a:p>
        </p:txBody>
      </p:sp>
      <p:sp>
        <p:nvSpPr>
          <p:cNvPr id="17412" name="Date Placeholder 5"/>
          <p:cNvSpPr>
            <a:spLocks noGrp="1"/>
          </p:cNvSpPr>
          <p:nvPr>
            <p:ph type="dt" sz="quarter" idx="10"/>
          </p:nvPr>
        </p:nvSpPr>
        <p:spPr>
          <a:xfrm>
            <a:off x="5251938" y="6041364"/>
            <a:ext cx="2361452" cy="365125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1448D6-48A9-48DC-BD5E-7BB630DD5F05}" type="datetime1">
              <a:rPr lang="en-US" smtClean="0"/>
              <a:pPr eaLnBrk="1" hangingPunct="1"/>
              <a:t>2/28/2022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134" y="1690688"/>
            <a:ext cx="11340465" cy="503455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đặc tả các yêu cầu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Làm cơ sở để trao đổi với người sử dụng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thảo luận giữa các nhóm thành viên trong dự 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Làm căn cứ cơ bản cho các bước tiếp theo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(Domain Understanding)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Nắm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(Requirement Capture)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thẩm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(Classification and Validation)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(Feasibility Study)</a:t>
            </a:r>
          </a:p>
        </p:txBody>
      </p:sp>
    </p:spTree>
    <p:extLst>
      <p:ext uri="{BB962C8B-B14F-4D97-AF65-F5344CB8AC3E}">
        <p14:creationId xmlns:p14="http://schemas.microsoft.com/office/powerpoint/2010/main" val="62983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3624" y="2083622"/>
            <a:ext cx="11448375" cy="408344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Việc khảo sát thường được tiến hành qua 2 giai đoạn:</a:t>
            </a:r>
          </a:p>
          <a:p>
            <a:pPr>
              <a:lnSpc>
                <a:spcPct val="150000"/>
              </a:lnSpc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sơ bộ nhằm xác định tính khả thi của dự án.</a:t>
            </a:r>
          </a:p>
          <a:p>
            <a:pPr>
              <a:lnSpc>
                <a:spcPct val="150000"/>
              </a:lnSpc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Khảo sát chi tiết nhằm xác định chính xác những gì sẽ thực hiện và khẳng định những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ợi ích kèm theo.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vi-V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642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464907"/>
            <a:ext cx="9144000" cy="4163147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cũ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722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3821"/>
            <a:ext cx="11172825" cy="4732204"/>
          </a:xfrm>
        </p:spPr>
        <p:txBody>
          <a:bodyPr>
            <a:noAutofit/>
          </a:bodyPr>
          <a:lstStyle/>
          <a:p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mục tiêu hoạt động của đơn vị, chiến lược,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thực hiện để đạt mục tiêu.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về nguồn dữ liệu bên trong và bên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 (định nghĩa, nội dung, dung lượng,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thước):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vi-V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 hồ sơ, sổ sách, tập ti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vi-V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Biểu mẫu, báo cáo, qui tắc, quy định, công thức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vi-V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 qui tắc, qui định ràng buộc lên dữ liệu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vi-V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 sự kiện tác động lên dữ liệu khi nó xảy ra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96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74" y="1613066"/>
            <a:ext cx="11325225" cy="4879809"/>
          </a:xfrm>
        </p:spPr>
        <p:txBody>
          <a:bodyPr>
            <a:noAutofit/>
          </a:bodyPr>
          <a:lstStyle/>
          <a:p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 thập các chứng từ giao dịch và mô tả các chu trình lưu chuyển và xử lý thông tin và tài liệu giao dịch.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 nào, như thế nào, và bởi ai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 liệu đó được tạo ra, di chuyển, biến đổi và được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lưu trữ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vi-V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Phương pháp: cách thức thực hiện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vi-V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Tần suất: số lần thực hiện trong một đơn vị thời gian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vi-V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Khối lượng: độ lớn thông tin thực hiện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vi-V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phức tạp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vi-V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 chính xác: độ chính xác của kết quả thực hiện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vi-V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Thứ tự và các phụ thuộc khác giữa các hoạt động truy xuất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 liệu khác nhau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13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2878</Words>
  <Application>Microsoft Office PowerPoint</Application>
  <PresentationFormat>Widescreen</PresentationFormat>
  <Paragraphs>267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PHÂN TÍCH THIẾT KẾ HỆ THỐNG</vt:lpstr>
      <vt:lpstr>NỘI DUNG</vt:lpstr>
      <vt:lpstr>KHẢO SÁT VÀ PHÂN TÍCH HIỆN TRẠNG</vt:lpstr>
      <vt:lpstr>Mục tiêu</vt:lpstr>
      <vt:lpstr>Mục tiêu</vt:lpstr>
      <vt:lpstr>Quá trình khảo sát</vt:lpstr>
      <vt:lpstr>Các yêu cầu của việc khảo sát</vt:lpstr>
      <vt:lpstr>Nội dung khảo sát</vt:lpstr>
      <vt:lpstr>Nội dung khảo sát</vt:lpstr>
      <vt:lpstr>Nội dung khảo sát</vt:lpstr>
      <vt:lpstr>Đối tượng khảo sát</vt:lpstr>
      <vt:lpstr>Các mức độ khảo sát</vt:lpstr>
      <vt:lpstr>Các bước thực hiện</vt:lpstr>
      <vt:lpstr>Các phương pháp xác định yêu cầu</vt:lpstr>
      <vt:lpstr>Quan sát, theo dõi, ghi chép</vt:lpstr>
      <vt:lpstr>Phỏng vấn</vt:lpstr>
      <vt:lpstr>Phỏng vấn</vt:lpstr>
      <vt:lpstr>Phỏng vấn</vt:lpstr>
      <vt:lpstr>Phỏng vấn</vt:lpstr>
      <vt:lpstr>Phỏng vấn</vt:lpstr>
      <vt:lpstr>Phỏng vấn</vt:lpstr>
      <vt:lpstr>Phỏng vấn</vt:lpstr>
      <vt:lpstr>Phỏng vấn</vt:lpstr>
      <vt:lpstr>Phỏng vấn nhóm</vt:lpstr>
      <vt:lpstr>Nghiên cứu tài liệu</vt:lpstr>
      <vt:lpstr>Nghiên cứu tài liệu</vt:lpstr>
      <vt:lpstr>Nghiên cứu tài liệu</vt:lpstr>
      <vt:lpstr>Thiết kế kết hợp người dùng  (JAD - Join Application Design)</vt:lpstr>
      <vt:lpstr>Thiết kế kết hợp người dùng  (JAD - Join Application Design)</vt:lpstr>
      <vt:lpstr>Sử dụng mẫu (Prototype)</vt:lpstr>
      <vt:lpstr>Sử dụng mẫu (Prototype)</vt:lpstr>
      <vt:lpstr>Sử dụng mẫu (Prototype)</vt:lpstr>
      <vt:lpstr>Phân loại và hệ thống hoá thông tin thu thập được</vt:lpstr>
      <vt:lpstr>Đánh giá hiện trạng</vt:lpstr>
      <vt:lpstr>Đánh giá hiện trạng</vt:lpstr>
      <vt:lpstr>Lựa chọn phương án</vt:lpstr>
      <vt:lpstr>Lựa chọn phương án</vt:lpstr>
      <vt:lpstr>Lựa chọn phương án</vt:lpstr>
      <vt:lpstr>Lựa chọn phương án</vt:lpstr>
      <vt:lpstr>Lựa chọn phương án</vt:lpstr>
      <vt:lpstr>Lựa chọn phương án</vt:lpstr>
      <vt:lpstr>Lựa chọn phương án</vt:lpstr>
      <vt:lpstr>Khởi tạo dự án</vt:lpstr>
      <vt:lpstr>Khởi tạo dự án</vt:lpstr>
      <vt:lpstr>Xây dựng hồ sơ mô tả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Hồ Thị Thanh Tuyến</dc:creator>
  <cp:lastModifiedBy>Hồ Thị Thanh Tuyến</cp:lastModifiedBy>
  <cp:revision>2</cp:revision>
  <dcterms:created xsi:type="dcterms:W3CDTF">2022-02-28T00:12:18Z</dcterms:created>
  <dcterms:modified xsi:type="dcterms:W3CDTF">2022-02-28T02:09:32Z</dcterms:modified>
</cp:coreProperties>
</file>