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9" r:id="rId2"/>
    <p:sldId id="445" r:id="rId3"/>
    <p:sldId id="552" r:id="rId4"/>
    <p:sldId id="557" r:id="rId5"/>
    <p:sldId id="609" r:id="rId6"/>
    <p:sldId id="610" r:id="rId7"/>
    <p:sldId id="608" r:id="rId8"/>
    <p:sldId id="554" r:id="rId9"/>
    <p:sldId id="553" r:id="rId10"/>
    <p:sldId id="558" r:id="rId11"/>
    <p:sldId id="605" r:id="rId12"/>
    <p:sldId id="555" r:id="rId13"/>
    <p:sldId id="561" r:id="rId14"/>
    <p:sldId id="563" r:id="rId15"/>
    <p:sldId id="606" r:id="rId16"/>
    <p:sldId id="559" r:id="rId17"/>
    <p:sldId id="607" r:id="rId18"/>
    <p:sldId id="560" r:id="rId19"/>
    <p:sldId id="562" r:id="rId20"/>
    <p:sldId id="550" r:id="rId21"/>
    <p:sldId id="564" r:id="rId22"/>
    <p:sldId id="566" r:id="rId23"/>
    <p:sldId id="565" r:id="rId24"/>
    <p:sldId id="567" r:id="rId25"/>
    <p:sldId id="568" r:id="rId26"/>
    <p:sldId id="569" r:id="rId27"/>
    <p:sldId id="570" r:id="rId28"/>
    <p:sldId id="571" r:id="rId29"/>
    <p:sldId id="618" r:id="rId30"/>
    <p:sldId id="572" r:id="rId31"/>
    <p:sldId id="573" r:id="rId32"/>
    <p:sldId id="575" r:id="rId33"/>
    <p:sldId id="574" r:id="rId34"/>
    <p:sldId id="576" r:id="rId35"/>
    <p:sldId id="577" r:id="rId36"/>
    <p:sldId id="578" r:id="rId37"/>
    <p:sldId id="580" r:id="rId38"/>
    <p:sldId id="581" r:id="rId39"/>
    <p:sldId id="582" r:id="rId40"/>
    <p:sldId id="583" r:id="rId41"/>
    <p:sldId id="584" r:id="rId42"/>
    <p:sldId id="585" r:id="rId43"/>
    <p:sldId id="586" r:id="rId44"/>
    <p:sldId id="519" r:id="rId45"/>
    <p:sldId id="551" r:id="rId46"/>
    <p:sldId id="516" r:id="rId47"/>
    <p:sldId id="587" r:id="rId48"/>
    <p:sldId id="588" r:id="rId49"/>
    <p:sldId id="589" r:id="rId50"/>
    <p:sldId id="611" r:id="rId51"/>
    <p:sldId id="612" r:id="rId52"/>
    <p:sldId id="447" r:id="rId53"/>
    <p:sldId id="613" r:id="rId54"/>
    <p:sldId id="593" r:id="rId55"/>
    <p:sldId id="614" r:id="rId56"/>
    <p:sldId id="595" r:id="rId57"/>
    <p:sldId id="596" r:id="rId58"/>
    <p:sldId id="616" r:id="rId59"/>
    <p:sldId id="597" r:id="rId60"/>
    <p:sldId id="615" r:id="rId61"/>
    <p:sldId id="598" r:id="rId62"/>
    <p:sldId id="617" r:id="rId63"/>
    <p:sldId id="599" r:id="rId64"/>
    <p:sldId id="601" r:id="rId65"/>
    <p:sldId id="619" r:id="rId66"/>
    <p:sldId id="620" r:id="rId67"/>
    <p:sldId id="621" r:id="rId68"/>
    <p:sldId id="622" r:id="rId69"/>
    <p:sldId id="623" r:id="rId70"/>
    <p:sldId id="624" r:id="rId71"/>
    <p:sldId id="625" r:id="rId72"/>
    <p:sldId id="602" r:id="rId73"/>
    <p:sldId id="627" r:id="rId74"/>
    <p:sldId id="626" r:id="rId75"/>
    <p:sldId id="600" r:id="rId76"/>
    <p:sldId id="604" r:id="rId77"/>
    <p:sldId id="603" r:id="rId78"/>
    <p:sldId id="42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7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A496-BF8A-44C3-80B7-664E06736D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CF6CFF-1B49-43F4-A96C-ECC52E3535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3DE4DA-4E13-4D8A-81AE-0FA1D5594DA9}"/>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7139735B-47D5-4B6D-94AA-1A898A23AB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8BAE9-4E91-4650-90C2-1FABA046C6C9}"/>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22428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34814-9111-4DEC-8AA9-1F871E84BD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E9DFBD-6BAA-40DC-82A8-4BC6C061DD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CCE5AE-62DF-4325-BE70-36D9F54D3D22}"/>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3C4DD62D-47C8-4196-A3A5-B5FDF23AB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448EF9-5CAB-4D12-9FF4-6708F4DDE9E1}"/>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4083475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BC3235-8708-415D-B20A-99DEBA9A5D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4BD065-1EA0-4D96-AC29-1E2C541A03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3E228-4787-4458-8939-189AD996037C}"/>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3BB2B990-2843-4DD7-B9F4-0C98FE9DD5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762A8-36CA-41E5-AE5D-B7F9DCCCC097}"/>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3419434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3084F-0B7A-4549-97E1-F3DDC9C64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F17092-1607-4945-B5D1-4EE63FE473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15347-F8A9-453F-B4B5-862A650AF664}"/>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2AC260F7-D8C8-49EE-B7F1-FEDD63D4C6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6F8B6-1249-45B0-8340-D97F919A66B4}"/>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4245814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9BA8-EE67-4BBD-B8CA-45147D6DE2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4A2355-03C5-48C7-8137-7D43825FC9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F7C989-502A-426D-8AFD-605DA582212F}"/>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2B9CC1CD-78BF-4C4E-A2D8-7EC728096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DA5D6F-DC89-4088-A3D7-84534DB8AC09}"/>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80410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0D61F-09C3-4080-AB33-27E4D1164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3DBEB-1B4D-4CA3-B0CE-F109514240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248C8E-8009-455E-AEF9-68D3C1E676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4F061E-8973-4CB3-A97F-1100323600B0}"/>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6" name="Footer Placeholder 5">
            <a:extLst>
              <a:ext uri="{FF2B5EF4-FFF2-40B4-BE49-F238E27FC236}">
                <a16:creationId xmlns:a16="http://schemas.microsoft.com/office/drawing/2014/main" id="{3A93DF93-A90B-4E81-8D19-B9991B682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BF1AC9-DF2F-4B6A-B46E-94F10C2DB0F9}"/>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987324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55DC5-4F92-40F7-A381-C5BA73C83D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55653-738F-4CFC-B44E-30300EAED5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F0CD1-ED3E-4CDF-96F6-82E4EBC5C2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040840-D7BF-4F1C-AAB7-EF2906663C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7E514B-B3A6-42CC-92AF-CE5922EAAE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79257-609B-4A18-A1EC-C1C4858E8CD3}"/>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8" name="Footer Placeholder 7">
            <a:extLst>
              <a:ext uri="{FF2B5EF4-FFF2-40B4-BE49-F238E27FC236}">
                <a16:creationId xmlns:a16="http://schemas.microsoft.com/office/drawing/2014/main" id="{B45E6861-6F27-4340-B72F-9FF0EFEEFE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6D2B79-6A21-443A-8CF0-7725F3E89E2D}"/>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2847311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AA23C-575E-4BCB-97FE-2A8157A5B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56574E-058B-4863-B63C-F063EB4CE453}"/>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4" name="Footer Placeholder 3">
            <a:extLst>
              <a:ext uri="{FF2B5EF4-FFF2-40B4-BE49-F238E27FC236}">
                <a16:creationId xmlns:a16="http://schemas.microsoft.com/office/drawing/2014/main" id="{92DFFE37-4433-4A2A-8EAA-688E5CE94F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3B5051-C8D4-477A-964D-25AC028E9B1B}"/>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2213942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032C3C-1966-4BEA-881F-30C2BE842223}"/>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3" name="Footer Placeholder 2">
            <a:extLst>
              <a:ext uri="{FF2B5EF4-FFF2-40B4-BE49-F238E27FC236}">
                <a16:creationId xmlns:a16="http://schemas.microsoft.com/office/drawing/2014/main" id="{EAA1FD9A-D36E-4130-A67A-4D7B88601E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6951D9-2BF9-416D-86B8-E65F8D2772C6}"/>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405217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7137-B86F-40D1-B046-179888D723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88CD41-CDC4-4B01-BA2A-748376969C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7B99DF-1480-4D50-9C48-DC5842038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0A1CF-B9C1-49FF-9DA7-21DBAB2BF367}"/>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6" name="Footer Placeholder 5">
            <a:extLst>
              <a:ext uri="{FF2B5EF4-FFF2-40B4-BE49-F238E27FC236}">
                <a16:creationId xmlns:a16="http://schemas.microsoft.com/office/drawing/2014/main" id="{330757E7-2BA1-4437-8A7B-335D40C80F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C35F32-D8F8-4A86-953B-2528CE2F241B}"/>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4274443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6AA1-56B4-4347-BD7D-014556FF57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B3597B-D428-416F-A5B3-41880895A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4BCE6-5F62-4C26-BEDF-1CDA0ED6D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715052-A1D2-426D-952E-DF33EEBF017D}"/>
              </a:ext>
            </a:extLst>
          </p:cNvPr>
          <p:cNvSpPr>
            <a:spLocks noGrp="1"/>
          </p:cNvSpPr>
          <p:nvPr>
            <p:ph type="dt" sz="half" idx="10"/>
          </p:nvPr>
        </p:nvSpPr>
        <p:spPr/>
        <p:txBody>
          <a:bodyPr/>
          <a:lstStyle/>
          <a:p>
            <a:fld id="{0D456CD6-2C9F-46EC-BE15-EE986710BD8D}" type="datetimeFigureOut">
              <a:rPr lang="en-US" smtClean="0"/>
              <a:t>3/7/2022</a:t>
            </a:fld>
            <a:endParaRPr lang="en-US"/>
          </a:p>
        </p:txBody>
      </p:sp>
      <p:sp>
        <p:nvSpPr>
          <p:cNvPr id="6" name="Footer Placeholder 5">
            <a:extLst>
              <a:ext uri="{FF2B5EF4-FFF2-40B4-BE49-F238E27FC236}">
                <a16:creationId xmlns:a16="http://schemas.microsoft.com/office/drawing/2014/main" id="{CAB3CDDE-9045-41D7-B68F-9CC51CC474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3B5944-3C8A-41CB-B07D-976CDDBEB069}"/>
              </a:ext>
            </a:extLst>
          </p:cNvPr>
          <p:cNvSpPr>
            <a:spLocks noGrp="1"/>
          </p:cNvSpPr>
          <p:nvPr>
            <p:ph type="sldNum" sz="quarter" idx="12"/>
          </p:nvPr>
        </p:nvSpPr>
        <p:spPr/>
        <p:txBody>
          <a:bodyPr/>
          <a:lstStyle/>
          <a:p>
            <a:fld id="{418BFCFB-3FA2-4892-91A4-937A224EA4F3}" type="slidenum">
              <a:rPr lang="en-US" smtClean="0"/>
              <a:t>‹#›</a:t>
            </a:fld>
            <a:endParaRPr lang="en-US"/>
          </a:p>
        </p:txBody>
      </p:sp>
    </p:spTree>
    <p:extLst>
      <p:ext uri="{BB962C8B-B14F-4D97-AF65-F5344CB8AC3E}">
        <p14:creationId xmlns:p14="http://schemas.microsoft.com/office/powerpoint/2010/main" val="630852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937B9-C20F-4784-B392-E1C41FEAD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08674-C7C4-4A75-BD34-7E3A96D793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A61A5-2925-455A-AAA3-721D35D61D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456CD6-2C9F-46EC-BE15-EE986710BD8D}" type="datetimeFigureOut">
              <a:rPr lang="en-US" smtClean="0"/>
              <a:t>3/7/2022</a:t>
            </a:fld>
            <a:endParaRPr lang="en-US"/>
          </a:p>
        </p:txBody>
      </p:sp>
      <p:sp>
        <p:nvSpPr>
          <p:cNvPr id="5" name="Footer Placeholder 4">
            <a:extLst>
              <a:ext uri="{FF2B5EF4-FFF2-40B4-BE49-F238E27FC236}">
                <a16:creationId xmlns:a16="http://schemas.microsoft.com/office/drawing/2014/main" id="{C85E8A43-5557-41C2-B262-3809449417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8FC9535-8052-4D21-85C5-9E73E91781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BFCFB-3FA2-4892-91A4-937A224EA4F3}" type="slidenum">
              <a:rPr lang="en-US" smtClean="0"/>
              <a:t>‹#›</a:t>
            </a:fld>
            <a:endParaRPr lang="en-US"/>
          </a:p>
        </p:txBody>
      </p:sp>
    </p:spTree>
    <p:extLst>
      <p:ext uri="{BB962C8B-B14F-4D97-AF65-F5344CB8AC3E}">
        <p14:creationId xmlns:p14="http://schemas.microsoft.com/office/powerpoint/2010/main" val="2692327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support.bizzdesign.com/display/knowledge/Modeling+a+UML+use+case+diagra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6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hyperlink" Target="https://support.bizzdesign.com/display/knowledge/Modeling+a+UML+class+diagram"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828" y="1839445"/>
            <a:ext cx="7948246" cy="707886"/>
          </a:xfrm>
        </p:spPr>
        <p:txBody>
          <a:bodyPr/>
          <a:lstStyle/>
          <a:p>
            <a:pPr algn="ctr"/>
            <a:r>
              <a:rPr lang="en-US" sz="3600" dirty="0">
                <a:latin typeface="Times New Roman" panose="02020603050405020304" pitchFamily="18" charset="0"/>
                <a:cs typeface="Times New Roman" panose="02020603050405020304" pitchFamily="18" charset="0"/>
              </a:rPr>
              <a:t>PHÂN TÍCH THIẾT KẾ HỆ THỐNG</a:t>
            </a:r>
          </a:p>
        </p:txBody>
      </p:sp>
      <p:sp>
        <p:nvSpPr>
          <p:cNvPr id="3" name="TextBox 2">
            <a:extLst>
              <a:ext uri="{FF2B5EF4-FFF2-40B4-BE49-F238E27FC236}">
                <a16:creationId xmlns:a16="http://schemas.microsoft.com/office/drawing/2014/main" id="{83111D47-B77E-4990-B3C1-3C42144F02BE}"/>
              </a:ext>
            </a:extLst>
          </p:cNvPr>
          <p:cNvSpPr txBox="1"/>
          <p:nvPr/>
        </p:nvSpPr>
        <p:spPr>
          <a:xfrm>
            <a:off x="1861627" y="6058038"/>
            <a:ext cx="4825219"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Thanh </a:t>
            </a:r>
            <a:r>
              <a:rPr lang="en-US" sz="2400" dirty="0" err="1">
                <a:latin typeface="Times New Roman" panose="02020603050405020304" pitchFamily="18" charset="0"/>
                <a:cs typeface="Times New Roman" panose="02020603050405020304" pitchFamily="18" charset="0"/>
              </a:rPr>
              <a:t>Tuyến</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AB6DEF0-3220-48D5-B6D6-050249F30F76}"/>
              </a:ext>
            </a:extLst>
          </p:cNvPr>
          <p:cNvSpPr txBox="1"/>
          <p:nvPr/>
        </p:nvSpPr>
        <p:spPr>
          <a:xfrm>
            <a:off x="2192216" y="2916590"/>
            <a:ext cx="7371470" cy="707886"/>
          </a:xfrm>
          <a:prstGeom prst="rect">
            <a:avLst/>
          </a:prstGeom>
          <a:noFill/>
        </p:spPr>
        <p:txBody>
          <a:bodyPr wrap="square" rtlCol="0">
            <a:spAutoFit/>
          </a:bodyPr>
          <a:lstStyle/>
          <a:p>
            <a:pPr algn="ctr"/>
            <a:r>
              <a:rPr lang="en-US" sz="4000" dirty="0">
                <a:latin typeface="Times New Roman" panose="02020603050405020304" pitchFamily="18" charset="0"/>
                <a:cs typeface="Times New Roman" panose="02020603050405020304" pitchFamily="18" charset="0"/>
              </a:rPr>
              <a:t>MÔ HÌNH HÓA YÊU CẦU</a:t>
            </a:r>
          </a:p>
        </p:txBody>
      </p:sp>
    </p:spTree>
    <p:extLst>
      <p:ext uri="{BB962C8B-B14F-4D97-AF65-F5344CB8AC3E}">
        <p14:creationId xmlns:p14="http://schemas.microsoft.com/office/powerpoint/2010/main" val="236128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49942" y="-89417"/>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717108" y="1544106"/>
            <a:ext cx="7824815" cy="1169437"/>
          </a:xfrm>
        </p:spPr>
        <p:txBody>
          <a:bodyPr>
            <a:noAutofit/>
          </a:bodyPr>
          <a:lstStyle/>
          <a:p>
            <a:pPr marL="0" indent="0">
              <a:buNone/>
            </a:pPr>
            <a:r>
              <a:rPr lang="en-US" b="1" u="sng" dirty="0" err="1">
                <a:solidFill>
                  <a:schemeClr val="tx1"/>
                </a:solidFill>
                <a:latin typeface="Times New Roman" panose="02020603050405020304" pitchFamily="18" charset="0"/>
                <a:cs typeface="Times New Roman" panose="02020603050405020304" pitchFamily="18" charset="0"/>
              </a:rPr>
              <a:t>Mối</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quan</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hệ</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giữa</a:t>
            </a:r>
            <a:r>
              <a:rPr lang="en-US" b="1" u="sng" dirty="0">
                <a:solidFill>
                  <a:schemeClr val="tx1"/>
                </a:solidFill>
                <a:latin typeface="Times New Roman" panose="02020603050405020304" pitchFamily="18" charset="0"/>
                <a:cs typeface="Times New Roman" panose="02020603050405020304" pitchFamily="18" charset="0"/>
              </a:rPr>
              <a:t> Actor – Actor:</a:t>
            </a:r>
          </a:p>
        </p:txBody>
      </p:sp>
      <p:sp>
        <p:nvSpPr>
          <p:cNvPr id="4" name="TextBox 3">
            <a:extLst>
              <a:ext uri="{FF2B5EF4-FFF2-40B4-BE49-F238E27FC236}">
                <a16:creationId xmlns:a16="http://schemas.microsoft.com/office/drawing/2014/main" id="{835226B0-EDAD-46AD-BA37-958CAD6AFEE0}"/>
              </a:ext>
            </a:extLst>
          </p:cNvPr>
          <p:cNvSpPr txBox="1"/>
          <p:nvPr/>
        </p:nvSpPr>
        <p:spPr>
          <a:xfrm>
            <a:off x="717110" y="3171347"/>
            <a:ext cx="6175717" cy="1384995"/>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bao </a:t>
            </a:r>
            <a:r>
              <a:rPr lang="en-US" sz="2800" dirty="0" err="1">
                <a:latin typeface="Times New Roman" panose="02020603050405020304" pitchFamily="18" charset="0"/>
                <a:cs typeface="Times New Roman" panose="02020603050405020304" pitchFamily="18" charset="0"/>
              </a:rPr>
              <a:t>gồm</a:t>
            </a:r>
            <a:r>
              <a:rPr lang="en-US" sz="2800" dirty="0">
                <a:latin typeface="Times New Roman" panose="02020603050405020304" pitchFamily="18" charset="0"/>
                <a:cs typeface="Times New Roman" panose="02020603050405020304" pitchFamily="18" charset="0"/>
              </a:rPr>
              <a:t> (&lt;&lt;includes&gt;&gt;)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mở</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rộng</a:t>
            </a:r>
            <a:r>
              <a:rPr lang="en-US" sz="2800" dirty="0">
                <a:latin typeface="Times New Roman" panose="02020603050405020304" pitchFamily="18" charset="0"/>
                <a:cs typeface="Times New Roman" panose="02020603050405020304" pitchFamily="18" charset="0"/>
              </a:rPr>
              <a:t>(&lt;&lt;extends&gt;&gt;)</a:t>
            </a: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(&lt;&lt;generalization&gt;&gt;)</a:t>
            </a:r>
          </a:p>
        </p:txBody>
      </p:sp>
      <p:sp>
        <p:nvSpPr>
          <p:cNvPr id="5" name="Content Placeholder 2">
            <a:extLst>
              <a:ext uri="{FF2B5EF4-FFF2-40B4-BE49-F238E27FC236}">
                <a16:creationId xmlns:a16="http://schemas.microsoft.com/office/drawing/2014/main" id="{856B2D56-BE9E-4911-B04A-DF2A50810DA9}"/>
              </a:ext>
            </a:extLst>
          </p:cNvPr>
          <p:cNvSpPr txBox="1">
            <a:spLocks/>
          </p:cNvSpPr>
          <p:nvPr/>
        </p:nvSpPr>
        <p:spPr>
          <a:xfrm>
            <a:off x="717109" y="2600004"/>
            <a:ext cx="5100276" cy="6520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Mối</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quan</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hệ</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giữa</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Usecase</a:t>
            </a:r>
            <a:r>
              <a:rPr lang="en-US" b="1" u="sng" dirty="0">
                <a:solidFill>
                  <a:srgbClr val="000000"/>
                </a:solidFill>
                <a:latin typeface="Times New Roman" panose="02020603050405020304" pitchFamily="18" charset="0"/>
                <a:cs typeface="Times New Roman" panose="02020603050405020304" pitchFamily="18" charset="0"/>
              </a:rPr>
              <a:t>:</a:t>
            </a:r>
          </a:p>
        </p:txBody>
      </p:sp>
      <p:sp>
        <p:nvSpPr>
          <p:cNvPr id="6" name="Content Placeholder 2">
            <a:extLst>
              <a:ext uri="{FF2B5EF4-FFF2-40B4-BE49-F238E27FC236}">
                <a16:creationId xmlns:a16="http://schemas.microsoft.com/office/drawing/2014/main" id="{B872691E-133C-432B-8319-5E78788D79D7}"/>
              </a:ext>
            </a:extLst>
          </p:cNvPr>
          <p:cNvSpPr txBox="1">
            <a:spLocks/>
          </p:cNvSpPr>
          <p:nvPr/>
        </p:nvSpPr>
        <p:spPr>
          <a:xfrm>
            <a:off x="717109" y="4510481"/>
            <a:ext cx="6024006" cy="652084"/>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Mối</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quan</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hệ</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giữa</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Actor - </a:t>
            </a:r>
            <a:r>
              <a:rPr lang="en-US" b="1" u="sng" dirty="0" err="1">
                <a:solidFill>
                  <a:srgbClr val="000000"/>
                </a:solidFill>
                <a:latin typeface="Times New Roman" panose="02020603050405020304" pitchFamily="18" charset="0"/>
                <a:cs typeface="Times New Roman" panose="02020603050405020304" pitchFamily="18" charset="0"/>
              </a:rPr>
              <a:t>Usecase</a:t>
            </a:r>
            <a:r>
              <a:rPr lang="en-US" b="1" u="sng" dirty="0">
                <a:solidFill>
                  <a:srgbClr val="000000"/>
                </a:solidFill>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8DFC4B34-7719-4C96-9C3D-BE6EFFF7BA1E}"/>
              </a:ext>
            </a:extLst>
          </p:cNvPr>
          <p:cNvSpPr txBox="1"/>
          <p:nvPr/>
        </p:nvSpPr>
        <p:spPr>
          <a:xfrm>
            <a:off x="717108" y="5008067"/>
            <a:ext cx="6175717" cy="523220"/>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Assosiation</a:t>
            </a:r>
            <a:endParaRPr lang="en-US" sz="28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4CCF314-C954-426B-8E35-FC24366B554B}"/>
              </a:ext>
            </a:extLst>
          </p:cNvPr>
          <p:cNvSpPr txBox="1"/>
          <p:nvPr/>
        </p:nvSpPr>
        <p:spPr>
          <a:xfrm>
            <a:off x="717107" y="2070112"/>
            <a:ext cx="8160716" cy="954107"/>
          </a:xfrm>
          <a:prstGeom prst="rect">
            <a:avLst/>
          </a:prstGeom>
          <a:noFill/>
        </p:spPr>
        <p:txBody>
          <a:bodyPr wrap="square" rtlCol="0">
            <a:spAutoFit/>
          </a:bodyPr>
          <a:lstStyle/>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thừa</a:t>
            </a: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hoá</a:t>
            </a:r>
            <a:r>
              <a:rPr lang="en-US" sz="2800" dirty="0">
                <a:latin typeface="Times New Roman" panose="02020603050405020304" pitchFamily="18" charset="0"/>
                <a:cs typeface="Times New Roman" panose="02020603050405020304" pitchFamily="18" charset="0"/>
              </a:rPr>
              <a:t> (generalization) </a:t>
            </a:r>
            <a:endParaRPr lang="en-US" sz="4000" b="1" u="sng"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290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endParaRPr lang="en-US" dirty="0"/>
          </a:p>
        </p:txBody>
      </p:sp>
      <p:pic>
        <p:nvPicPr>
          <p:cNvPr id="3" name="Picture 2">
            <a:extLst>
              <a:ext uri="{FF2B5EF4-FFF2-40B4-BE49-F238E27FC236}">
                <a16:creationId xmlns:a16="http://schemas.microsoft.com/office/drawing/2014/main" id="{2B173CB9-3B88-4634-8049-DC06D66DBDAC}"/>
              </a:ext>
            </a:extLst>
          </p:cNvPr>
          <p:cNvPicPr>
            <a:picLocks noChangeAspect="1"/>
          </p:cNvPicPr>
          <p:nvPr/>
        </p:nvPicPr>
        <p:blipFill>
          <a:blip r:embed="rId2"/>
          <a:stretch>
            <a:fillRect/>
          </a:stretch>
        </p:blipFill>
        <p:spPr>
          <a:xfrm>
            <a:off x="2910407" y="3348423"/>
            <a:ext cx="5016858" cy="1082757"/>
          </a:xfrm>
          <a:prstGeom prst="rect">
            <a:avLst/>
          </a:prstGeom>
        </p:spPr>
      </p:pic>
      <p:sp>
        <p:nvSpPr>
          <p:cNvPr id="4" name="TextBox 3">
            <a:extLst>
              <a:ext uri="{FF2B5EF4-FFF2-40B4-BE49-F238E27FC236}">
                <a16:creationId xmlns:a16="http://schemas.microsoft.com/office/drawing/2014/main" id="{D6579C99-9417-46FB-91B2-E3A2E6B68171}"/>
              </a:ext>
            </a:extLst>
          </p:cNvPr>
          <p:cNvSpPr txBox="1"/>
          <p:nvPr/>
        </p:nvSpPr>
        <p:spPr>
          <a:xfrm>
            <a:off x="141613" y="1638385"/>
            <a:ext cx="11908773" cy="830997"/>
          </a:xfrm>
          <a:prstGeom prst="rect">
            <a:avLst/>
          </a:prstGeom>
          <a:noFill/>
        </p:spPr>
        <p:txBody>
          <a:bodyPr wrap="square" rtlCol="0">
            <a:spAutoFit/>
          </a:bodyPr>
          <a:lstStyle/>
          <a:p>
            <a:r>
              <a:rPr lang="en-US" sz="2400" b="1" i="1" u="sng" dirty="0" err="1">
                <a:latin typeface="Times New Roman" panose="02020603050405020304" pitchFamily="18" charset="0"/>
                <a:cs typeface="Times New Roman" panose="02020603050405020304" pitchFamily="18" charset="0"/>
              </a:rPr>
              <a:t>Mối</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quan</a:t>
            </a:r>
            <a:r>
              <a:rPr lang="en-US" sz="2400" b="1" i="1" u="sng" dirty="0">
                <a:latin typeface="Times New Roman" panose="02020603050405020304" pitchFamily="18" charset="0"/>
                <a:cs typeface="Times New Roman" panose="02020603050405020304" pitchFamily="18" charset="0"/>
              </a:rPr>
              <a:t> </a:t>
            </a:r>
            <a:r>
              <a:rPr lang="en-US" sz="2400" b="1" i="1" u="sng" dirty="0" err="1">
                <a:latin typeface="Times New Roman" panose="02020603050405020304" pitchFamily="18" charset="0"/>
                <a:cs typeface="Times New Roman" panose="02020603050405020304" pitchFamily="18" charset="0"/>
              </a:rPr>
              <a:t>hệ</a:t>
            </a:r>
            <a:r>
              <a:rPr lang="en-US" sz="2400" b="1" i="1" u="sng" dirty="0">
                <a:latin typeface="Times New Roman" panose="02020603050405020304" pitchFamily="18" charset="0"/>
                <a:cs typeface="Times New Roman" panose="02020603050405020304" pitchFamily="18" charset="0"/>
              </a:rPr>
              <a:t> </a:t>
            </a:r>
            <a:r>
              <a:rPr lang="vi-VN" sz="2400" b="1" i="1" u="sng" dirty="0">
                <a:latin typeface="Times New Roman" panose="02020603050405020304" pitchFamily="18" charset="0"/>
                <a:cs typeface="Times New Roman" panose="02020603050405020304" pitchFamily="18" charset="0"/>
              </a:rPr>
              <a:t>Generalization</a:t>
            </a:r>
            <a:r>
              <a:rPr lang="vi-VN" sz="2400" b="1" i="1"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được sử dụng để thể hiện quan hệ thừa kế giữa các Actor hoặc giữa các Use Case với nhau.</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EFD4E99-8F77-4F34-A567-ABA15645BF92}"/>
              </a:ext>
            </a:extLst>
          </p:cNvPr>
          <p:cNvPicPr>
            <a:picLocks noChangeAspect="1"/>
          </p:cNvPicPr>
          <p:nvPr/>
        </p:nvPicPr>
        <p:blipFill>
          <a:blip r:embed="rId3"/>
          <a:stretch>
            <a:fillRect/>
          </a:stretch>
        </p:blipFill>
        <p:spPr>
          <a:xfrm>
            <a:off x="2654131" y="4625144"/>
            <a:ext cx="5529411" cy="1787843"/>
          </a:xfrm>
          <a:prstGeom prst="rect">
            <a:avLst/>
          </a:prstGeom>
        </p:spPr>
      </p:pic>
    </p:spTree>
    <p:extLst>
      <p:ext uri="{BB962C8B-B14F-4D97-AF65-F5344CB8AC3E}">
        <p14:creationId xmlns:p14="http://schemas.microsoft.com/office/powerpoint/2010/main" val="20903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0" y="-22481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0" y="1494946"/>
            <a:ext cx="8217992" cy="677984"/>
          </a:xfrm>
        </p:spPr>
        <p:txBody>
          <a:bodyPr>
            <a:noAutofit/>
          </a:bodyPr>
          <a:lstStyle/>
          <a:p>
            <a:pPr marL="0" indent="0">
              <a:buNone/>
            </a:pPr>
            <a:r>
              <a:rPr lang="en-US" b="1" u="sng" dirty="0" err="1">
                <a:solidFill>
                  <a:schemeClr val="tx1"/>
                </a:solidFill>
                <a:latin typeface="Times New Roman" panose="02020603050405020304" pitchFamily="18" charset="0"/>
                <a:cs typeface="Times New Roman" panose="02020603050405020304" pitchFamily="18" charset="0"/>
              </a:rPr>
              <a:t>Mối</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quan</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err="1">
                <a:solidFill>
                  <a:schemeClr val="tx1"/>
                </a:solidFill>
                <a:latin typeface="Times New Roman" panose="02020603050405020304" pitchFamily="18" charset="0"/>
                <a:cs typeface="Times New Roman" panose="02020603050405020304" pitchFamily="18" charset="0"/>
              </a:rPr>
              <a:t>hệ</a:t>
            </a:r>
            <a:r>
              <a:rPr lang="en-US" b="1" u="sng" dirty="0">
                <a:solidFill>
                  <a:schemeClr val="tx1"/>
                </a:solidFill>
                <a:latin typeface="Times New Roman" panose="02020603050405020304" pitchFamily="18" charset="0"/>
                <a:cs typeface="Times New Roman" panose="02020603050405020304" pitchFamily="18" charset="0"/>
              </a:rPr>
              <a:t> </a:t>
            </a:r>
            <a:r>
              <a:rPr lang="en-US" b="1" u="sng" dirty="0">
                <a:latin typeface="Times New Roman" panose="02020603050405020304" pitchFamily="18" charset="0"/>
                <a:cs typeface="Times New Roman" panose="02020603050405020304" pitchFamily="18" charset="0"/>
              </a:rPr>
              <a:t>Generalization </a:t>
            </a:r>
            <a:r>
              <a:rPr lang="en-US" b="1" u="sng" dirty="0" err="1">
                <a:latin typeface="Times New Roman" panose="02020603050405020304" pitchFamily="18" charset="0"/>
                <a:cs typeface="Times New Roman" panose="02020603050405020304" pitchFamily="18" charset="0"/>
              </a:rPr>
              <a:t>giữa</a:t>
            </a:r>
            <a:r>
              <a:rPr lang="en-US" b="1" u="sng" dirty="0">
                <a:latin typeface="Times New Roman" panose="02020603050405020304" pitchFamily="18" charset="0"/>
                <a:cs typeface="Times New Roman" panose="02020603050405020304" pitchFamily="18" charset="0"/>
              </a:rPr>
              <a:t> Actor – Actor</a:t>
            </a:r>
            <a:endParaRPr lang="en-US" b="1" u="sng" dirty="0">
              <a:solidFill>
                <a:schemeClr val="tx1"/>
              </a:solidFill>
              <a:latin typeface="Times New Roman" panose="02020603050405020304" pitchFamily="18" charset="0"/>
              <a:cs typeface="Times New Roman" panose="02020603050405020304" pitchFamily="18" charset="0"/>
            </a:endParaRP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EF6156-B50C-41B8-9F4B-2F8C12EED7BE}"/>
              </a:ext>
            </a:extLst>
          </p:cNvPr>
          <p:cNvPicPr>
            <a:picLocks noChangeAspect="1"/>
          </p:cNvPicPr>
          <p:nvPr/>
        </p:nvPicPr>
        <p:blipFill>
          <a:blip r:embed="rId2"/>
          <a:stretch>
            <a:fillRect/>
          </a:stretch>
        </p:blipFill>
        <p:spPr>
          <a:xfrm>
            <a:off x="3985873" y="2813277"/>
            <a:ext cx="3671740" cy="3857470"/>
          </a:xfrm>
          <a:prstGeom prst="rect">
            <a:avLst/>
          </a:prstGeom>
        </p:spPr>
      </p:pic>
    </p:spTree>
    <p:extLst>
      <p:ext uri="{BB962C8B-B14F-4D97-AF65-F5344CB8AC3E}">
        <p14:creationId xmlns:p14="http://schemas.microsoft.com/office/powerpoint/2010/main" val="215910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27820" y="237306"/>
            <a:ext cx="5820697" cy="1033324"/>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127820" y="1346098"/>
            <a:ext cx="8217992" cy="496581"/>
          </a:xfrm>
        </p:spPr>
        <p:txBody>
          <a:bodyPr>
            <a:noAutofit/>
          </a:bodyPr>
          <a:lstStyle/>
          <a:p>
            <a:pPr marL="0" indent="0">
              <a:buNone/>
            </a:pPr>
            <a:r>
              <a:rPr lang="en-US" b="1" i="1" u="sng" dirty="0" err="1">
                <a:latin typeface="Times New Roman" panose="02020603050405020304" pitchFamily="18" charset="0"/>
                <a:cs typeface="Times New Roman" panose="02020603050405020304" pitchFamily="18" charset="0"/>
              </a:rPr>
              <a:t>Mối</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quan</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hệ</a:t>
            </a:r>
            <a:r>
              <a:rPr lang="en-US" b="1" i="1" u="sng" dirty="0">
                <a:latin typeface="Times New Roman" panose="02020603050405020304" pitchFamily="18" charset="0"/>
                <a:cs typeface="Times New Roman" panose="02020603050405020304" pitchFamily="18" charset="0"/>
              </a:rPr>
              <a:t> </a:t>
            </a:r>
            <a:r>
              <a:rPr lang="vi-VN" b="1" i="1" u="sng" dirty="0">
                <a:latin typeface="Times New Roman" panose="02020603050405020304" pitchFamily="18" charset="0"/>
                <a:cs typeface="Times New Roman" panose="02020603050405020304" pitchFamily="18" charset="0"/>
              </a:rPr>
              <a:t>Generalization</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giữa</a:t>
            </a:r>
            <a:r>
              <a:rPr lang="en-US" b="1" i="1" u="sng" dirty="0">
                <a:latin typeface="Times New Roman" panose="02020603050405020304" pitchFamily="18" charset="0"/>
                <a:cs typeface="Times New Roman" panose="02020603050405020304" pitchFamily="18" charset="0"/>
              </a:rPr>
              <a:t> UC - UC:</a:t>
            </a:r>
            <a:endParaRPr lang="en-US" b="1" u="sng" dirty="0">
              <a:solidFill>
                <a:srgbClr val="000000"/>
              </a:solidFill>
              <a:latin typeface="Times New Roman" panose="02020603050405020304" pitchFamily="18" charset="0"/>
              <a:cs typeface="Times New Roman" panose="02020603050405020304" pitchFamily="18" charset="0"/>
            </a:endParaRP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5226B0-EDAD-46AD-BA37-958CAD6AFEE0}"/>
              </a:ext>
            </a:extLst>
          </p:cNvPr>
          <p:cNvSpPr txBox="1"/>
          <p:nvPr/>
        </p:nvSpPr>
        <p:spPr>
          <a:xfrm>
            <a:off x="127820" y="2500639"/>
            <a:ext cx="11936360" cy="3293209"/>
          </a:xfrm>
          <a:prstGeom prst="rect">
            <a:avLst/>
          </a:prstGeom>
          <a:noFill/>
        </p:spPr>
        <p:txBody>
          <a:bodyPr wrap="square" rtlCol="0">
            <a:spAutoFit/>
          </a:bodyPr>
          <a:lstStyle/>
          <a:p>
            <a:pPr marL="457200" indent="-457200">
              <a:buFont typeface="Wingdings" panose="05000000000000000000" pitchFamily="2" charset="2"/>
              <a:buChar char="Ø"/>
            </a:pPr>
            <a:r>
              <a:rPr lang="vi-VN" sz="2600" dirty="0">
                <a:latin typeface="Times New Roman" panose="02020603050405020304" pitchFamily="18" charset="0"/>
                <a:cs typeface="Times New Roman" panose="02020603050405020304" pitchFamily="18" charset="0"/>
              </a:rPr>
              <a:t>Một số UC cùng xử lý các chức năng tương tự</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nên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tổng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quát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lại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cách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gom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nhóm</a:t>
            </a:r>
            <a:r>
              <a:rPr lang="en-US" sz="2600" dirty="0">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Ø"/>
            </a:pPr>
            <a:r>
              <a:rPr lang="en-US" sz="2600" dirty="0" err="1">
                <a:latin typeface="Times New Roman" panose="02020603050405020304" pitchFamily="18" charset="0"/>
                <a:cs typeface="Times New Roman" panose="02020603050405020304" pitchFamily="18" charset="0"/>
              </a:rPr>
              <a:t>Thể</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hệ</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thừa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của</a:t>
            </a:r>
            <a:r>
              <a:rPr lang="en-US" sz="2600" dirty="0">
                <a:latin typeface="Times New Roman" panose="02020603050405020304" pitchFamily="18" charset="0"/>
                <a:cs typeface="Times New Roman" panose="02020603050405020304" pitchFamily="18" charset="0"/>
              </a:rPr>
              <a:t> UC </a:t>
            </a:r>
            <a:r>
              <a:rPr lang="en-US" sz="2600" dirty="0" err="1">
                <a:latin typeface="Times New Roman" panose="02020603050405020304" pitchFamily="18" charset="0"/>
                <a:cs typeface="Times New Roman" panose="02020603050405020304" pitchFamily="18" charset="0"/>
              </a:rPr>
              <a:t>đối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với</a:t>
            </a:r>
            <a:r>
              <a:rPr lang="en-US" sz="2600" dirty="0">
                <a:latin typeface="Times New Roman" panose="02020603050405020304" pitchFamily="18" charset="0"/>
                <a:cs typeface="Times New Roman" panose="02020603050405020304" pitchFamily="18" charset="0"/>
              </a:rPr>
              <a:t> UC</a:t>
            </a:r>
          </a:p>
          <a:p>
            <a:r>
              <a:rPr lang="en-US" sz="2600" b="1" u="sng" dirty="0">
                <a:latin typeface="Times New Roman" panose="02020603050405020304" pitchFamily="18" charset="0"/>
                <a:cs typeface="Times New Roman" panose="02020603050405020304" pitchFamily="18" charset="0"/>
              </a:rPr>
              <a:t>VD:</a:t>
            </a:r>
          </a:p>
          <a:p>
            <a:pPr marL="342900" indent="-342900">
              <a:buFont typeface="Wingdings" panose="05000000000000000000" pitchFamily="2" charset="2"/>
              <a:buChar char="ü"/>
            </a:pP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qua </a:t>
            </a:r>
            <a:r>
              <a:rPr lang="en-US" sz="2600" dirty="0" err="1">
                <a:latin typeface="Times New Roman" panose="02020603050405020304" pitchFamily="18" charset="0"/>
                <a:cs typeface="Times New Roman" panose="02020603050405020304" pitchFamily="18" charset="0"/>
              </a:rPr>
              <a:t>số</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đăng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nhập</a:t>
            </a:r>
            <a:r>
              <a:rPr lang="en-US" sz="2600" dirty="0">
                <a:latin typeface="Times New Roman" panose="02020603050405020304" pitchFamily="18" charset="0"/>
                <a:cs typeface="Times New Roman" panose="02020603050405020304" pitchFamily="18" charset="0"/>
              </a:rPr>
              <a:t> qua email.</a:t>
            </a:r>
          </a:p>
          <a:p>
            <a:pPr marL="342900" indent="-342900">
              <a:buFont typeface="Wingdings" panose="05000000000000000000" pitchFamily="2" charset="2"/>
              <a:buChar char="ü"/>
            </a:pP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qua </a:t>
            </a:r>
            <a:r>
              <a:rPr lang="en-US" sz="2600" dirty="0" err="1">
                <a:latin typeface="Times New Roman" panose="02020603050405020304" pitchFamily="18" charset="0"/>
                <a:cs typeface="Times New Roman" panose="02020603050405020304" pitchFamily="18" charset="0"/>
              </a:rPr>
              <a:t>điện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thoại</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đặt</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hàng</a:t>
            </a:r>
            <a:r>
              <a:rPr lang="en-US" sz="2600" dirty="0">
                <a:latin typeface="Times New Roman" panose="02020603050405020304" pitchFamily="18" charset="0"/>
                <a:cs typeface="Times New Roman" panose="02020603050405020304" pitchFamily="18" charset="0"/>
              </a:rPr>
              <a:t> qua website.</a:t>
            </a:r>
          </a:p>
          <a:p>
            <a:pPr marL="342900" indent="-342900">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Thanh </a:t>
            </a:r>
            <a:r>
              <a:rPr lang="en-US" sz="2600" dirty="0" err="1">
                <a:latin typeface="Times New Roman" panose="02020603050405020304" pitchFamily="18" charset="0"/>
                <a:cs typeface="Times New Roman" panose="02020603050405020304" pitchFamily="18" charset="0"/>
              </a:rPr>
              <a:t>toán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toán</a:t>
            </a:r>
            <a:r>
              <a:rPr lang="en-US" sz="2600" dirty="0">
                <a:latin typeface="Times New Roman" panose="02020603050405020304" pitchFamily="18" charset="0"/>
                <a:cs typeface="Times New Roman" panose="02020603050405020304" pitchFamily="18" charset="0"/>
              </a:rPr>
              <a:t> qua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ATM, qua </a:t>
            </a:r>
            <a:r>
              <a:rPr lang="en-US" sz="2600" dirty="0" err="1">
                <a:latin typeface="Times New Roman" panose="02020603050405020304" pitchFamily="18" charset="0"/>
                <a:cs typeface="Times New Roman" panose="02020603050405020304" pitchFamily="18" charset="0"/>
              </a:rPr>
              <a:t>thẻ</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thanh</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toán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quốc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tế</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qua </a:t>
            </a:r>
            <a:r>
              <a:rPr lang="en-US" sz="2600" dirty="0" err="1">
                <a:latin typeface="Times New Roman" panose="02020603050405020304" pitchFamily="18" charset="0"/>
                <a:cs typeface="Times New Roman" panose="02020603050405020304" pitchFamily="18" charset="0"/>
              </a:rPr>
              <a:t>ví</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điện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tử</a:t>
            </a:r>
            <a:r>
              <a:rPr lang="en-US" sz="26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ü"/>
            </a:pP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kiếm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kiếm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bằng</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từ</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khóa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hoặc</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tìm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kiếm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theo</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nhóm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sản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phẩm</a:t>
            </a:r>
            <a:r>
              <a:rPr lang="en-US" sz="2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21014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49942" y="289194"/>
            <a:ext cx="10515600" cy="834410"/>
          </a:xfrm>
        </p:spPr>
        <p:txBody>
          <a:bodyPr/>
          <a:lstStyle/>
          <a:p>
            <a:r>
              <a:rPr lang="en-US" dirty="0">
                <a:latin typeface="Times New Roman" panose="02020603050405020304" pitchFamily="18" charset="0"/>
                <a:cs typeface="Times New Roman" panose="02020603050405020304" pitchFamily="18" charset="0"/>
              </a:rPr>
              <a:t>SƠ ĐỒ USECASE – </a:t>
            </a:r>
            <a:r>
              <a:rPr lang="en-US" i="1" dirty="0">
                <a:latin typeface="Times New Roman" panose="02020603050405020304" pitchFamily="18" charset="0"/>
                <a:cs typeface="Times New Roman" panose="02020603050405020304" pitchFamily="18" charset="0"/>
              </a:rPr>
              <a:t>Generalization</a:t>
            </a:r>
          </a:p>
        </p:txBody>
      </p:sp>
      <p:pic>
        <p:nvPicPr>
          <p:cNvPr id="8" name="Picture 7">
            <a:extLst>
              <a:ext uri="{FF2B5EF4-FFF2-40B4-BE49-F238E27FC236}">
                <a16:creationId xmlns:a16="http://schemas.microsoft.com/office/drawing/2014/main" id="{1EF865BE-7AF6-4C8A-92F2-095325FF6EA5}"/>
              </a:ext>
            </a:extLst>
          </p:cNvPr>
          <p:cNvPicPr>
            <a:picLocks noChangeAspect="1"/>
          </p:cNvPicPr>
          <p:nvPr/>
        </p:nvPicPr>
        <p:blipFill>
          <a:blip r:embed="rId2"/>
          <a:stretch>
            <a:fillRect/>
          </a:stretch>
        </p:blipFill>
        <p:spPr>
          <a:xfrm>
            <a:off x="412313" y="1123604"/>
            <a:ext cx="6940331" cy="5151586"/>
          </a:xfrm>
          <a:prstGeom prst="rect">
            <a:avLst/>
          </a:prstGeom>
        </p:spPr>
      </p:pic>
      <p:sp>
        <p:nvSpPr>
          <p:cNvPr id="9" name="TextBox 8">
            <a:extLst>
              <a:ext uri="{FF2B5EF4-FFF2-40B4-BE49-F238E27FC236}">
                <a16:creationId xmlns:a16="http://schemas.microsoft.com/office/drawing/2014/main" id="{6D7ADF68-C2D4-40B8-A815-1C40008940A0}"/>
              </a:ext>
            </a:extLst>
          </p:cNvPr>
          <p:cNvSpPr txBox="1"/>
          <p:nvPr/>
        </p:nvSpPr>
        <p:spPr>
          <a:xfrm>
            <a:off x="7984400" y="6043490"/>
            <a:ext cx="3530991" cy="369332"/>
          </a:xfrm>
          <a:prstGeom prst="rect">
            <a:avLst/>
          </a:prstGeom>
          <a:noFill/>
        </p:spPr>
        <p:txBody>
          <a:bodyPr wrap="square" rtlCol="0">
            <a:spAutoFit/>
          </a:bodyPr>
          <a:lstStyle/>
          <a:p>
            <a:r>
              <a:rPr lang="en-US" dirty="0" err="1"/>
              <a:t>Nguồn</a:t>
            </a:r>
            <a:r>
              <a:rPr lang="en-US" dirty="0"/>
              <a:t>: https://thinhnotes.com/</a:t>
            </a:r>
          </a:p>
        </p:txBody>
      </p:sp>
    </p:spTree>
    <p:extLst>
      <p:ext uri="{BB962C8B-B14F-4D97-AF65-F5344CB8AC3E}">
        <p14:creationId xmlns:p14="http://schemas.microsoft.com/office/powerpoint/2010/main" val="2780881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0" y="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p>
        </p:txBody>
      </p:sp>
      <p:pic>
        <p:nvPicPr>
          <p:cNvPr id="5" name="Picture 4">
            <a:extLst>
              <a:ext uri="{FF2B5EF4-FFF2-40B4-BE49-F238E27FC236}">
                <a16:creationId xmlns:a16="http://schemas.microsoft.com/office/drawing/2014/main" id="{A2E99121-C1F5-46F0-9BD9-146559B26C93}"/>
              </a:ext>
            </a:extLst>
          </p:cNvPr>
          <p:cNvPicPr>
            <a:picLocks noChangeAspect="1"/>
          </p:cNvPicPr>
          <p:nvPr/>
        </p:nvPicPr>
        <p:blipFill>
          <a:blip r:embed="rId2"/>
          <a:stretch>
            <a:fillRect/>
          </a:stretch>
        </p:blipFill>
        <p:spPr>
          <a:xfrm>
            <a:off x="3689478" y="2960774"/>
            <a:ext cx="4307174" cy="1209880"/>
          </a:xfrm>
          <a:prstGeom prst="rect">
            <a:avLst/>
          </a:prstGeom>
        </p:spPr>
      </p:pic>
      <p:sp>
        <p:nvSpPr>
          <p:cNvPr id="7" name="TextBox 6">
            <a:extLst>
              <a:ext uri="{FF2B5EF4-FFF2-40B4-BE49-F238E27FC236}">
                <a16:creationId xmlns:a16="http://schemas.microsoft.com/office/drawing/2014/main" id="{8F5A4AFB-BB0E-429F-8E62-443ACC99CB9C}"/>
              </a:ext>
            </a:extLst>
          </p:cNvPr>
          <p:cNvSpPr txBox="1"/>
          <p:nvPr/>
        </p:nvSpPr>
        <p:spPr>
          <a:xfrm>
            <a:off x="206873" y="1473961"/>
            <a:ext cx="11857308" cy="830997"/>
          </a:xfrm>
          <a:prstGeom prst="rect">
            <a:avLst/>
          </a:prstGeom>
          <a:noFill/>
        </p:spPr>
        <p:txBody>
          <a:bodyPr wrap="square" rtlCol="0">
            <a:spAutoFit/>
          </a:bodyPr>
          <a:lstStyle/>
          <a:p>
            <a:r>
              <a:rPr lang="vi-VN" sz="2400" b="1" i="1" dirty="0">
                <a:latin typeface="Times New Roman" panose="02020603050405020304" pitchFamily="18" charset="0"/>
                <a:cs typeface="Times New Roman" panose="02020603050405020304" pitchFamily="18" charset="0"/>
              </a:rPr>
              <a:t>Include </a:t>
            </a:r>
            <a:r>
              <a:rPr lang="vi-VN" sz="2400" dirty="0">
                <a:latin typeface="Times New Roman" panose="02020603050405020304" pitchFamily="18" charset="0"/>
                <a:cs typeface="Times New Roman" panose="02020603050405020304" pitchFamily="18" charset="0"/>
              </a:rPr>
              <a:t>là quan hệ giữa các Use Case với nhau, nó mô tả việc một</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Use Case lớn được chia ra thành các Use Case nhỏ để dễ cài đặt (module hóa) hoặc thể hiện sự dùng lại.</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B3CAD45-0C36-4E49-ADAB-A9D3899D7ECF}"/>
              </a:ext>
            </a:extLst>
          </p:cNvPr>
          <p:cNvPicPr>
            <a:picLocks noChangeAspect="1"/>
          </p:cNvPicPr>
          <p:nvPr/>
        </p:nvPicPr>
        <p:blipFill>
          <a:blip r:embed="rId3"/>
          <a:stretch>
            <a:fillRect/>
          </a:stretch>
        </p:blipFill>
        <p:spPr>
          <a:xfrm>
            <a:off x="2882136" y="4779099"/>
            <a:ext cx="6647835" cy="1209880"/>
          </a:xfrm>
          <a:prstGeom prst="rect">
            <a:avLst/>
          </a:prstGeom>
        </p:spPr>
      </p:pic>
    </p:spTree>
    <p:extLst>
      <p:ext uri="{BB962C8B-B14F-4D97-AF65-F5344CB8AC3E}">
        <p14:creationId xmlns:p14="http://schemas.microsoft.com/office/powerpoint/2010/main" val="12024794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71284" y="216781"/>
            <a:ext cx="4953000" cy="783267"/>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145027" y="1524792"/>
            <a:ext cx="8217992" cy="783266"/>
          </a:xfrm>
        </p:spPr>
        <p:txBody>
          <a:bodyPr>
            <a:noAutofit/>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Quan </a:t>
            </a:r>
            <a:r>
              <a:rPr lang="en-US" b="1" u="sng" dirty="0" err="1">
                <a:solidFill>
                  <a:srgbClr val="000000"/>
                </a:solidFill>
                <a:latin typeface="Times New Roman" panose="02020603050405020304" pitchFamily="18" charset="0"/>
                <a:cs typeface="Times New Roman" panose="02020603050405020304" pitchFamily="18" charset="0"/>
              </a:rPr>
              <a:t>hệ</a:t>
            </a:r>
            <a:r>
              <a:rPr lang="en-US" b="1" u="sng" dirty="0">
                <a:solidFill>
                  <a:srgbClr val="000000"/>
                </a:solidFill>
                <a:latin typeface="Times New Roman" panose="02020603050405020304" pitchFamily="18" charset="0"/>
                <a:cs typeface="Times New Roman" panose="02020603050405020304" pitchFamily="18" charset="0"/>
              </a:rPr>
              <a:t> &lt;&lt;include&gt;&gt;:</a:t>
            </a: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5226B0-EDAD-46AD-BA37-958CAD6AFEE0}"/>
              </a:ext>
            </a:extLst>
          </p:cNvPr>
          <p:cNvSpPr txBox="1"/>
          <p:nvPr/>
        </p:nvSpPr>
        <p:spPr>
          <a:xfrm>
            <a:off x="145027" y="2441957"/>
            <a:ext cx="11761838" cy="2246769"/>
          </a:xfrm>
          <a:prstGeom prst="rect">
            <a:avLst/>
          </a:prstGeom>
          <a:noFill/>
        </p:spPr>
        <p:txBody>
          <a:bodyPr wrap="square" rtlCol="0">
            <a:spAutoFit/>
          </a:bodyPr>
          <a:lstStyle/>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 Một nhóm các Use Case có chung 1 hành vi.</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Tách hành vi đó thành 1 use case riêng (Included UC)</a:t>
            </a:r>
          </a:p>
          <a:p>
            <a:pPr marL="457200" indent="-457200">
              <a:buFont typeface="Wingdings" panose="05000000000000000000" pitchFamily="2" charset="2"/>
              <a:buChar char="Ø"/>
            </a:pPr>
            <a:r>
              <a:rPr lang="vi-VN" sz="2800" dirty="0">
                <a:latin typeface="Times New Roman" panose="02020603050405020304" pitchFamily="18" charset="0"/>
                <a:cs typeface="Times New Roman" panose="02020603050405020304" pitchFamily="18" charset="0"/>
              </a:rPr>
              <a:t>Use case tách riêng được các use case khác sử dụng</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tạo nên quan hệ</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&lt;&lt;includes&gt;&gt;</a:t>
            </a:r>
            <a:endParaRPr lang="en-US"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Quan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&lt;&lt;includes&gt;&gt; </a:t>
            </a:r>
            <a:r>
              <a:rPr lang="en-US" sz="2800" dirty="0" err="1">
                <a:latin typeface="Times New Roman" panose="02020603050405020304" pitchFamily="18" charset="0"/>
                <a:cs typeface="Times New Roman" panose="02020603050405020304" pitchFamily="18" charset="0"/>
              </a:rPr>
              <a:t>mang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bắt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buộc</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4CF210-A4F2-4E26-BD6A-72BDABE316CB}"/>
              </a:ext>
            </a:extLst>
          </p:cNvPr>
          <p:cNvSpPr txBox="1"/>
          <p:nvPr/>
        </p:nvSpPr>
        <p:spPr>
          <a:xfrm>
            <a:off x="457083" y="4875078"/>
            <a:ext cx="3955482" cy="1754326"/>
          </a:xfrm>
          <a:prstGeom prst="rect">
            <a:avLst/>
          </a:prstGeom>
          <a:noFill/>
        </p:spPr>
        <p:txBody>
          <a:bodyPr wrap="square" rtlCol="0">
            <a:spAutoFit/>
          </a:bodyPr>
          <a:lstStyle/>
          <a:p>
            <a:r>
              <a:rPr lang="vi-VN" b="1" dirty="0">
                <a:solidFill>
                  <a:srgbClr val="000000"/>
                </a:solidFill>
                <a:latin typeface="Arial" panose="020B0604020202020204" pitchFamily="34" charset="0"/>
              </a:rPr>
              <a:t>Biểu diễn:</a:t>
            </a:r>
            <a:br>
              <a:rPr lang="vi-VN" b="1"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dirty="0">
                <a:solidFill>
                  <a:srgbClr val="000000"/>
                </a:solidFill>
                <a:latin typeface="Arial" panose="020B0604020202020204" pitchFamily="34" charset="0"/>
              </a:rPr>
              <a:t>Đoạn thẳng nét đứt</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dirty="0">
                <a:solidFill>
                  <a:srgbClr val="000000"/>
                </a:solidFill>
                <a:latin typeface="Arial" panose="020B0604020202020204" pitchFamily="34" charset="0"/>
              </a:rPr>
              <a:t>Với hình tam giác rỗ</a:t>
            </a:r>
            <a:r>
              <a:rPr lang="en-US" dirty="0">
                <a:solidFill>
                  <a:srgbClr val="000000"/>
                </a:solidFill>
                <a:latin typeface="Arial" panose="020B0604020202020204" pitchFamily="34" charset="0"/>
              </a:rPr>
              <a:t>ng</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dirty="0">
                <a:solidFill>
                  <a:srgbClr val="000000"/>
                </a:solidFill>
                <a:latin typeface="Arial" panose="020B0604020202020204" pitchFamily="34" charset="0"/>
              </a:rPr>
              <a:t>Trỏ về phía UC được sử dụng</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dirty="0">
                <a:solidFill>
                  <a:srgbClr val="000000"/>
                </a:solidFill>
                <a:latin typeface="Arial" panose="020B0604020202020204" pitchFamily="34" charset="0"/>
              </a:rPr>
              <a:t>Đi kèm stereotype</a:t>
            </a:r>
            <a:r>
              <a:rPr lang="en-US" dirty="0">
                <a:solidFill>
                  <a:srgbClr val="000000"/>
                </a:solidFill>
                <a:latin typeface="Arial" panose="020B0604020202020204" pitchFamily="34" charset="0"/>
              </a:rPr>
              <a:t> </a:t>
            </a:r>
            <a:r>
              <a:rPr lang="vi-VN" dirty="0">
                <a:solidFill>
                  <a:srgbClr val="4B7DE1"/>
                </a:solidFill>
                <a:latin typeface="Arial" panose="020B0604020202020204" pitchFamily="34" charset="0"/>
              </a:rPr>
              <a:t>&lt;&lt;includes&gt;&gt;</a:t>
            </a:r>
            <a:r>
              <a:rPr lang="vi-VN" dirty="0"/>
              <a:t> </a:t>
            </a:r>
            <a:br>
              <a:rPr lang="vi-VN" dirty="0"/>
            </a:br>
            <a:endParaRPr lang="en-US" dirty="0"/>
          </a:p>
        </p:txBody>
      </p:sp>
      <p:pic>
        <p:nvPicPr>
          <p:cNvPr id="7" name="Picture 6">
            <a:extLst>
              <a:ext uri="{FF2B5EF4-FFF2-40B4-BE49-F238E27FC236}">
                <a16:creationId xmlns:a16="http://schemas.microsoft.com/office/drawing/2014/main" id="{537A9C60-C702-4E76-A265-002457B25F61}"/>
              </a:ext>
            </a:extLst>
          </p:cNvPr>
          <p:cNvPicPr>
            <a:picLocks noChangeAspect="1"/>
          </p:cNvPicPr>
          <p:nvPr/>
        </p:nvPicPr>
        <p:blipFill>
          <a:blip r:embed="rId2"/>
          <a:stretch>
            <a:fillRect/>
          </a:stretch>
        </p:blipFill>
        <p:spPr>
          <a:xfrm>
            <a:off x="5446386" y="5306096"/>
            <a:ext cx="5000625" cy="1057275"/>
          </a:xfrm>
          <a:prstGeom prst="rect">
            <a:avLst/>
          </a:prstGeom>
        </p:spPr>
      </p:pic>
    </p:spTree>
    <p:extLst>
      <p:ext uri="{BB962C8B-B14F-4D97-AF65-F5344CB8AC3E}">
        <p14:creationId xmlns:p14="http://schemas.microsoft.com/office/powerpoint/2010/main" val="20454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358420" y="211649"/>
            <a:ext cx="5220929" cy="1061615"/>
          </a:xfrm>
        </p:spPr>
        <p:txBody>
          <a:bodyPr/>
          <a:lstStyle/>
          <a:p>
            <a:r>
              <a:rPr lang="en-US" dirty="0">
                <a:latin typeface="Times New Roman" panose="02020603050405020304" pitchFamily="18" charset="0"/>
                <a:cs typeface="Times New Roman" panose="02020603050405020304" pitchFamily="18" charset="0"/>
              </a:rPr>
              <a:t>SƠ ĐỒ USECASE</a:t>
            </a:r>
          </a:p>
        </p:txBody>
      </p:sp>
      <p:pic>
        <p:nvPicPr>
          <p:cNvPr id="3" name="Picture 2">
            <a:extLst>
              <a:ext uri="{FF2B5EF4-FFF2-40B4-BE49-F238E27FC236}">
                <a16:creationId xmlns:a16="http://schemas.microsoft.com/office/drawing/2014/main" id="{3E038392-3326-4651-A351-3D446399881C}"/>
              </a:ext>
            </a:extLst>
          </p:cNvPr>
          <p:cNvPicPr>
            <a:picLocks noChangeAspect="1"/>
          </p:cNvPicPr>
          <p:nvPr/>
        </p:nvPicPr>
        <p:blipFill>
          <a:blip r:embed="rId2"/>
          <a:stretch>
            <a:fillRect/>
          </a:stretch>
        </p:blipFill>
        <p:spPr>
          <a:xfrm>
            <a:off x="3399382" y="2628853"/>
            <a:ext cx="4359934" cy="1165051"/>
          </a:xfrm>
          <a:prstGeom prst="rect">
            <a:avLst/>
          </a:prstGeom>
        </p:spPr>
      </p:pic>
      <p:sp>
        <p:nvSpPr>
          <p:cNvPr id="7" name="TextBox 6">
            <a:extLst>
              <a:ext uri="{FF2B5EF4-FFF2-40B4-BE49-F238E27FC236}">
                <a16:creationId xmlns:a16="http://schemas.microsoft.com/office/drawing/2014/main" id="{333398F1-9C20-4D00-8E70-F0EE2AA0C4DE}"/>
              </a:ext>
            </a:extLst>
          </p:cNvPr>
          <p:cNvSpPr txBox="1"/>
          <p:nvPr/>
        </p:nvSpPr>
        <p:spPr>
          <a:xfrm>
            <a:off x="156256" y="1222498"/>
            <a:ext cx="11966917" cy="830997"/>
          </a:xfrm>
          <a:prstGeom prst="rect">
            <a:avLst/>
          </a:prstGeom>
          <a:noFill/>
        </p:spPr>
        <p:txBody>
          <a:bodyPr wrap="square" rtlCol="0">
            <a:spAutoFit/>
          </a:bodyPr>
          <a:lstStyle/>
          <a:p>
            <a:r>
              <a:rPr lang="vi-VN" sz="2400" b="1" i="1" dirty="0">
                <a:latin typeface="Times New Roman" panose="02020603050405020304" pitchFamily="18" charset="0"/>
                <a:cs typeface="Times New Roman" panose="02020603050405020304" pitchFamily="18" charset="0"/>
              </a:rPr>
              <a:t>Extend </a:t>
            </a:r>
            <a:r>
              <a:rPr lang="vi-VN" sz="2400" dirty="0">
                <a:latin typeface="Times New Roman" panose="02020603050405020304" pitchFamily="18" charset="0"/>
                <a:cs typeface="Times New Roman" panose="02020603050405020304" pitchFamily="18" charset="0"/>
              </a:rPr>
              <a:t>được sử dụng khi có một Use Case được tạo ra để bổ sung chức năng cho một Use Case có sẵn và được sử dụng trong một điều kiện nhất định nào đó.</a:t>
            </a:r>
            <a:endParaRPr 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FCE18BF-32AA-4421-BFDA-4AAA0D47521E}"/>
              </a:ext>
            </a:extLst>
          </p:cNvPr>
          <p:cNvPicPr>
            <a:picLocks noChangeAspect="1"/>
          </p:cNvPicPr>
          <p:nvPr/>
        </p:nvPicPr>
        <p:blipFill>
          <a:blip r:embed="rId3"/>
          <a:stretch>
            <a:fillRect/>
          </a:stretch>
        </p:blipFill>
        <p:spPr>
          <a:xfrm>
            <a:off x="3302423" y="4057852"/>
            <a:ext cx="4886795" cy="2611462"/>
          </a:xfrm>
          <a:prstGeom prst="rect">
            <a:avLst/>
          </a:prstGeom>
        </p:spPr>
      </p:pic>
    </p:spTree>
    <p:extLst>
      <p:ext uri="{BB962C8B-B14F-4D97-AF65-F5344CB8AC3E}">
        <p14:creationId xmlns:p14="http://schemas.microsoft.com/office/powerpoint/2010/main" val="1939225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28600" y="-1603"/>
            <a:ext cx="10515600" cy="857010"/>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441844" y="1690688"/>
            <a:ext cx="8217992" cy="598866"/>
          </a:xfrm>
        </p:spPr>
        <p:txBody>
          <a:bodyPr>
            <a:noAutofit/>
          </a:bodyPr>
          <a:lstStyle/>
          <a:p>
            <a:pPr marL="0" indent="0">
              <a:buNone/>
            </a:pPr>
            <a:r>
              <a:rPr lang="en-US" b="1" u="sng" dirty="0">
                <a:solidFill>
                  <a:srgbClr val="000000"/>
                </a:solidFill>
                <a:latin typeface="Times New Roman" panose="02020603050405020304" pitchFamily="18" charset="0"/>
                <a:cs typeface="Times New Roman" panose="02020603050405020304" pitchFamily="18" charset="0"/>
              </a:rPr>
              <a:t>Quan </a:t>
            </a:r>
            <a:r>
              <a:rPr lang="en-US" b="1" u="sng" dirty="0" err="1">
                <a:solidFill>
                  <a:srgbClr val="000000"/>
                </a:solidFill>
                <a:latin typeface="Times New Roman" panose="02020603050405020304" pitchFamily="18" charset="0"/>
                <a:cs typeface="Times New Roman" panose="02020603050405020304" pitchFamily="18" charset="0"/>
              </a:rPr>
              <a:t>hệ</a:t>
            </a:r>
            <a:r>
              <a:rPr lang="en-US" b="1" u="sng" dirty="0">
                <a:solidFill>
                  <a:srgbClr val="000000"/>
                </a:solidFill>
                <a:latin typeface="Times New Roman" panose="02020603050405020304" pitchFamily="18" charset="0"/>
                <a:cs typeface="Times New Roman" panose="02020603050405020304" pitchFamily="18" charset="0"/>
              </a:rPr>
              <a:t> &lt;&lt;extends&gt;&gt;:</a:t>
            </a:r>
          </a:p>
          <a:p>
            <a:pPr marL="0" indent="0">
              <a:buNone/>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5226B0-EDAD-46AD-BA37-958CAD6AFEE0}"/>
              </a:ext>
            </a:extLst>
          </p:cNvPr>
          <p:cNvSpPr txBox="1"/>
          <p:nvPr/>
        </p:nvSpPr>
        <p:spPr>
          <a:xfrm>
            <a:off x="441844" y="2732636"/>
            <a:ext cx="8991716" cy="1200329"/>
          </a:xfrm>
          <a:prstGeom prst="rect">
            <a:avLst/>
          </a:prstGeom>
          <a:noFill/>
        </p:spPr>
        <p:txBody>
          <a:bodyPr wrap="square" rtlCol="0">
            <a:spAutoFit/>
          </a:bodyPr>
          <a:lstStyle/>
          <a:p>
            <a:pPr marL="457200" indent="-4572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Một UC cung cấp </a:t>
            </a:r>
            <a:r>
              <a:rPr lang="en-US" sz="2400" dirty="0" err="1">
                <a:latin typeface="Times New Roman" panose="02020603050405020304" pitchFamily="18" charset="0"/>
                <a:cs typeface="Times New Roman" panose="02020603050405020304" pitchFamily="18" charset="0"/>
              </a:rPr>
              <a:t>một</a:t>
            </a:r>
            <a:r>
              <a:rPr lang="vi-VN" sz="2400" dirty="0">
                <a:latin typeface="Times New Roman" panose="02020603050405020304" pitchFamily="18" charset="0"/>
                <a:cs typeface="Times New Roman" panose="02020603050405020304" pitchFamily="18" charset="0"/>
              </a:rPr>
              <a:t> phần các chức năng cần thiết 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UC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buộc</a:t>
            </a:r>
            <a:endParaRPr lang="vi-V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Ø"/>
            </a:pPr>
            <a:r>
              <a:rPr lang="vi-VN" sz="2400" dirty="0">
                <a:latin typeface="Times New Roman" panose="02020603050405020304" pitchFamily="18" charset="0"/>
                <a:cs typeface="Times New Roman" panose="02020603050405020304" pitchFamily="18" charset="0"/>
              </a:rPr>
              <a:t>UC mở r</a:t>
            </a:r>
            <a:r>
              <a:rPr lang="en-US" sz="2400" dirty="0" err="1">
                <a:latin typeface="Times New Roman" panose="02020603050405020304" pitchFamily="18" charset="0"/>
                <a:cs typeface="Times New Roman" panose="02020603050405020304" pitchFamily="18" charset="0"/>
              </a:rPr>
              <a:t>ộng</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không nhất thiết phải dùng toàn bộ hành vi của</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UC gốc</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4CF210-A4F2-4E26-BD6A-72BDABE316CB}"/>
              </a:ext>
            </a:extLst>
          </p:cNvPr>
          <p:cNvSpPr txBox="1"/>
          <p:nvPr/>
        </p:nvSpPr>
        <p:spPr>
          <a:xfrm>
            <a:off x="605152" y="4666422"/>
            <a:ext cx="7575286" cy="1754326"/>
          </a:xfrm>
          <a:prstGeom prst="rect">
            <a:avLst/>
          </a:prstGeom>
          <a:noFill/>
        </p:spPr>
        <p:txBody>
          <a:bodyPr wrap="square" rtlCol="0">
            <a:spAutoFit/>
          </a:bodyPr>
          <a:lstStyle/>
          <a:p>
            <a:r>
              <a:rPr lang="en-US" b="1" dirty="0" err="1">
                <a:solidFill>
                  <a:srgbClr val="000000"/>
                </a:solidFill>
                <a:latin typeface="Arial" panose="020B0604020202020204" pitchFamily="34" charset="0"/>
              </a:rPr>
              <a:t>Biểu</a:t>
            </a:r>
            <a:r>
              <a:rPr lang="en-US" b="1" dirty="0">
                <a:solidFill>
                  <a:srgbClr val="000000"/>
                </a:solidFill>
                <a:latin typeface="Arial" panose="020B0604020202020204" pitchFamily="34" charset="0"/>
              </a:rPr>
              <a:t> </a:t>
            </a:r>
            <a:r>
              <a:rPr lang="en-US" b="1" dirty="0" err="1">
                <a:solidFill>
                  <a:srgbClr val="000000"/>
                </a:solidFill>
                <a:latin typeface="Arial" panose="020B0604020202020204" pitchFamily="34" charset="0"/>
              </a:rPr>
              <a:t>diễn</a:t>
            </a:r>
            <a:r>
              <a:rPr lang="en-US" b="1" dirty="0">
                <a:solidFill>
                  <a:srgbClr val="000000"/>
                </a:solidFill>
                <a:latin typeface="Arial" panose="020B0604020202020204" pitchFamily="34" charset="0"/>
              </a:rPr>
              <a:t>:</a:t>
            </a:r>
            <a:br>
              <a:rPr lang="en-US" b="1" dirty="0">
                <a:solidFill>
                  <a:srgbClr val="000000"/>
                </a:solidFill>
                <a:latin typeface="Arial" panose="020B0604020202020204" pitchFamily="34" charset="0"/>
              </a:rPr>
            </a:br>
            <a:r>
              <a:rPr lang="en-US" dirty="0">
                <a:solidFill>
                  <a:srgbClr val="0070C0"/>
                </a:solidFill>
                <a:latin typeface="Wingdings" panose="05000000000000000000" pitchFamily="2" charset="2"/>
              </a:rPr>
              <a:t> </a:t>
            </a:r>
            <a:r>
              <a:rPr lang="en-US" dirty="0" err="1">
                <a:solidFill>
                  <a:srgbClr val="000000"/>
                </a:solidFill>
                <a:latin typeface="Arial" panose="020B0604020202020204" pitchFamily="34" charset="0"/>
              </a:rPr>
              <a:t>Đoạn</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thẳng</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nét</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đứt</a:t>
            </a:r>
            <a:br>
              <a:rPr lang="en-US" dirty="0">
                <a:solidFill>
                  <a:srgbClr val="000000"/>
                </a:solidFill>
                <a:latin typeface="Arial" panose="020B0604020202020204" pitchFamily="34" charset="0"/>
              </a:rPr>
            </a:br>
            <a:r>
              <a:rPr lang="en-US" dirty="0">
                <a:solidFill>
                  <a:srgbClr val="0070C0"/>
                </a:solidFill>
                <a:latin typeface="Wingdings" panose="05000000000000000000" pitchFamily="2" charset="2"/>
              </a:rPr>
              <a:t> </a:t>
            </a:r>
            <a:r>
              <a:rPr lang="en-US" dirty="0" err="1">
                <a:solidFill>
                  <a:srgbClr val="000000"/>
                </a:solidFill>
                <a:latin typeface="Arial" panose="020B0604020202020204" pitchFamily="34" charset="0"/>
              </a:rPr>
              <a:t>Với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hình</a:t>
            </a:r>
            <a:r>
              <a:rPr lang="en-US" dirty="0">
                <a:solidFill>
                  <a:srgbClr val="000000"/>
                </a:solidFill>
                <a:latin typeface="Arial" panose="020B0604020202020204" pitchFamily="34" charset="0"/>
              </a:rPr>
              <a:t> tam </a:t>
            </a:r>
            <a:r>
              <a:rPr lang="en-US" dirty="0" err="1">
                <a:solidFill>
                  <a:srgbClr val="000000"/>
                </a:solidFill>
                <a:latin typeface="Arial" panose="020B0604020202020204" pitchFamily="34" charset="0"/>
              </a:rPr>
              <a:t>giác</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rỗng</a:t>
            </a:r>
            <a:br>
              <a:rPr lang="en-US" dirty="0">
                <a:solidFill>
                  <a:srgbClr val="000000"/>
                </a:solidFill>
                <a:latin typeface="Arial" panose="020B0604020202020204" pitchFamily="34" charset="0"/>
              </a:rPr>
            </a:br>
            <a:r>
              <a:rPr lang="en-US" dirty="0">
                <a:solidFill>
                  <a:srgbClr val="0070C0"/>
                </a:solidFill>
                <a:latin typeface="Wingdings" panose="05000000000000000000" pitchFamily="2" charset="2"/>
              </a:rPr>
              <a:t> </a:t>
            </a:r>
            <a:r>
              <a:rPr lang="en-US" dirty="0" err="1">
                <a:solidFill>
                  <a:srgbClr val="000000"/>
                </a:solidFill>
                <a:latin typeface="Arial" panose="020B0604020202020204" pitchFamily="34" charset="0"/>
              </a:rPr>
              <a:t>Trỏ</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về</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phía</a:t>
            </a:r>
            <a:r>
              <a:rPr lang="en-US" dirty="0">
                <a:solidFill>
                  <a:srgbClr val="000000"/>
                </a:solidFill>
                <a:latin typeface="Arial" panose="020B0604020202020204" pitchFamily="34" charset="0"/>
              </a:rPr>
              <a:t> UC </a:t>
            </a:r>
            <a:r>
              <a:rPr lang="en-US" dirty="0" err="1">
                <a:solidFill>
                  <a:srgbClr val="000000"/>
                </a:solidFill>
                <a:latin typeface="Arial" panose="020B0604020202020204" pitchFamily="34" charset="0"/>
              </a:rPr>
              <a:t>gốc</a:t>
            </a:r>
            <a:br>
              <a:rPr lang="en-US" dirty="0">
                <a:solidFill>
                  <a:srgbClr val="000000"/>
                </a:solidFill>
                <a:latin typeface="Arial" panose="020B0604020202020204" pitchFamily="34" charset="0"/>
              </a:rPr>
            </a:br>
            <a:r>
              <a:rPr lang="en-US" dirty="0">
                <a:solidFill>
                  <a:srgbClr val="0070C0"/>
                </a:solidFill>
                <a:latin typeface="Wingdings" panose="05000000000000000000" pitchFamily="2" charset="2"/>
              </a:rPr>
              <a:t> </a:t>
            </a:r>
            <a:r>
              <a:rPr lang="en-US" dirty="0" err="1">
                <a:solidFill>
                  <a:srgbClr val="000000"/>
                </a:solidFill>
                <a:latin typeface="Arial" panose="020B0604020202020204" pitchFamily="34" charset="0"/>
              </a:rPr>
              <a:t>Đi</a:t>
            </a:r>
            <a:r>
              <a:rPr lang="en-US" dirty="0">
                <a:solidFill>
                  <a:srgbClr val="000000"/>
                </a:solidFill>
                <a:latin typeface="Arial" panose="020B0604020202020204" pitchFamily="34" charset="0"/>
              </a:rPr>
              <a:t> </a:t>
            </a:r>
            <a:r>
              <a:rPr lang="en-US" dirty="0" err="1">
                <a:solidFill>
                  <a:srgbClr val="000000"/>
                </a:solidFill>
                <a:latin typeface="Arial" panose="020B0604020202020204" pitchFamily="34" charset="0"/>
              </a:rPr>
              <a:t>kèm</a:t>
            </a:r>
            <a:r>
              <a:rPr lang="en-US" dirty="0">
                <a:solidFill>
                  <a:srgbClr val="000000"/>
                </a:solidFill>
                <a:latin typeface="Arial" panose="020B0604020202020204" pitchFamily="34" charset="0"/>
              </a:rPr>
              <a:t> stereotype </a:t>
            </a:r>
            <a:r>
              <a:rPr lang="en-US" dirty="0">
                <a:solidFill>
                  <a:srgbClr val="4B7DE1"/>
                </a:solidFill>
                <a:latin typeface="Arial" panose="020B0604020202020204" pitchFamily="34" charset="0"/>
              </a:rPr>
              <a:t>&lt;&lt;extends&gt;&gt;</a:t>
            </a:r>
          </a:p>
          <a:p>
            <a:r>
              <a:rPr lang="en-US" dirty="0" err="1">
                <a:latin typeface="Arial" panose="020B0604020202020204" pitchFamily="34" charset="0"/>
              </a:rPr>
              <a:t>Ngoài</a:t>
            </a:r>
            <a:r>
              <a:rPr lang="en-US" dirty="0">
                <a:latin typeface="Arial" panose="020B0604020202020204" pitchFamily="34" charset="0"/>
              </a:rPr>
              <a:t> ra, </a:t>
            </a:r>
            <a:r>
              <a:rPr lang="en-US" dirty="0" err="1">
                <a:latin typeface="Arial" panose="020B0604020202020204" pitchFamily="34" charset="0"/>
              </a:rPr>
              <a:t>có</a:t>
            </a:r>
            <a:r>
              <a:rPr lang="en-US" dirty="0">
                <a:latin typeface="Arial" panose="020B0604020202020204" pitchFamily="34" charset="0"/>
              </a:rPr>
              <a:t> </a:t>
            </a:r>
            <a:r>
              <a:rPr lang="en-US" dirty="0" err="1">
                <a:latin typeface="Arial" panose="020B0604020202020204" pitchFamily="34" charset="0"/>
              </a:rPr>
              <a:t>thể</a:t>
            </a:r>
            <a:r>
              <a:rPr lang="en-US" dirty="0">
                <a:latin typeface="Arial" panose="020B0604020202020204" pitchFamily="34" charset="0"/>
              </a:rPr>
              <a:t> </a:t>
            </a:r>
            <a:r>
              <a:rPr lang="en-US" dirty="0" err="1">
                <a:latin typeface="Arial" panose="020B0604020202020204" pitchFamily="34" charset="0"/>
              </a:rPr>
              <a:t>chú</a:t>
            </a:r>
            <a:r>
              <a:rPr lang="en-US" dirty="0">
                <a:latin typeface="Arial" panose="020B0604020202020204" pitchFamily="34" charset="0"/>
              </a:rPr>
              <a:t> </a:t>
            </a:r>
            <a:r>
              <a:rPr lang="en-US" dirty="0" err="1">
                <a:latin typeface="Arial" panose="020B0604020202020204" pitchFamily="34" charset="0"/>
              </a:rPr>
              <a:t>thích</a:t>
            </a:r>
            <a:r>
              <a:rPr lang="en-US" dirty="0">
                <a:latin typeface="Arial" panose="020B0604020202020204" pitchFamily="34" charset="0"/>
              </a:rPr>
              <a:t> extensions point</a:t>
            </a:r>
            <a:endParaRPr lang="en-US" dirty="0"/>
          </a:p>
        </p:txBody>
      </p:sp>
    </p:spTree>
    <p:extLst>
      <p:ext uri="{BB962C8B-B14F-4D97-AF65-F5344CB8AC3E}">
        <p14:creationId xmlns:p14="http://schemas.microsoft.com/office/powerpoint/2010/main" val="10086533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7360C-27D8-4211-B7CE-D9ED331A6A6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VÍ DỤ</a:t>
            </a:r>
          </a:p>
        </p:txBody>
      </p:sp>
      <p:pic>
        <p:nvPicPr>
          <p:cNvPr id="5" name="Picture 4">
            <a:extLst>
              <a:ext uri="{FF2B5EF4-FFF2-40B4-BE49-F238E27FC236}">
                <a16:creationId xmlns:a16="http://schemas.microsoft.com/office/drawing/2014/main" id="{78C950E2-4DF2-416F-A9C4-04B64226B55D}"/>
              </a:ext>
            </a:extLst>
          </p:cNvPr>
          <p:cNvPicPr>
            <a:picLocks noChangeAspect="1"/>
          </p:cNvPicPr>
          <p:nvPr/>
        </p:nvPicPr>
        <p:blipFill>
          <a:blip r:embed="rId2"/>
          <a:stretch>
            <a:fillRect/>
          </a:stretch>
        </p:blipFill>
        <p:spPr>
          <a:xfrm>
            <a:off x="3961376" y="1469410"/>
            <a:ext cx="7441585" cy="4948971"/>
          </a:xfrm>
          <a:prstGeom prst="rect">
            <a:avLst/>
          </a:prstGeom>
        </p:spPr>
      </p:pic>
      <p:sp>
        <p:nvSpPr>
          <p:cNvPr id="7" name="TextBox 6">
            <a:extLst>
              <a:ext uri="{FF2B5EF4-FFF2-40B4-BE49-F238E27FC236}">
                <a16:creationId xmlns:a16="http://schemas.microsoft.com/office/drawing/2014/main" id="{E6D61F58-5FEB-439A-AA18-34DCE0D720ED}"/>
              </a:ext>
            </a:extLst>
          </p:cNvPr>
          <p:cNvSpPr txBox="1"/>
          <p:nvPr/>
        </p:nvSpPr>
        <p:spPr>
          <a:xfrm>
            <a:off x="1728003" y="5193493"/>
            <a:ext cx="3530991" cy="369332"/>
          </a:xfrm>
          <a:prstGeom prst="rect">
            <a:avLst/>
          </a:prstGeom>
          <a:noFill/>
        </p:spPr>
        <p:txBody>
          <a:bodyPr wrap="square" rtlCol="0">
            <a:spAutoFit/>
          </a:bodyPr>
          <a:lstStyle/>
          <a:p>
            <a:r>
              <a:rPr lang="en-US" dirty="0" err="1"/>
              <a:t>Nguồn</a:t>
            </a:r>
            <a:r>
              <a:rPr lang="en-US" dirty="0"/>
              <a:t>: https://thinhnotes.com/</a:t>
            </a:r>
          </a:p>
        </p:txBody>
      </p:sp>
    </p:spTree>
    <p:extLst>
      <p:ext uri="{BB962C8B-B14F-4D97-AF65-F5344CB8AC3E}">
        <p14:creationId xmlns:p14="http://schemas.microsoft.com/office/powerpoint/2010/main" val="1051792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NỘI DUNG</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1045876" y="2005433"/>
            <a:ext cx="8217992" cy="2847133"/>
          </a:xfrm>
        </p:spPr>
        <p:txBody>
          <a:bodyPr>
            <a:noAutofit/>
          </a:bodyPr>
          <a:lstStyle/>
          <a:p>
            <a:pPr marL="514350" indent="-514350">
              <a:buAutoNum type="arabicPeriod"/>
            </a:pPr>
            <a:r>
              <a:rPr lang="en-US" sz="3600" dirty="0" err="1">
                <a:solidFill>
                  <a:srgbClr val="000000"/>
                </a:solidFill>
                <a:latin typeface="Times New Roman" panose="02020603050405020304" pitchFamily="18" charset="0"/>
                <a:cs typeface="Times New Roman" panose="02020603050405020304" pitchFamily="18" charset="0"/>
              </a:rPr>
              <a:t>Mô</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hình</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hóa</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chức</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năng</a:t>
            </a:r>
            <a:endParaRPr lang="en-US" sz="3600" dirty="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en-US" sz="3600" dirty="0" err="1">
                <a:solidFill>
                  <a:srgbClr val="000000"/>
                </a:solidFill>
                <a:latin typeface="Times New Roman" panose="02020603050405020304" pitchFamily="18" charset="0"/>
                <a:cs typeface="Times New Roman" panose="02020603050405020304" pitchFamily="18" charset="0"/>
              </a:rPr>
              <a:t>Mô</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hình</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hóa</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cấu</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trúc</a:t>
            </a:r>
            <a:endParaRPr lang="en-US" sz="3600" dirty="0">
              <a:solidFill>
                <a:srgbClr val="000000"/>
              </a:solidFill>
              <a:latin typeface="Times New Roman" panose="02020603050405020304" pitchFamily="18" charset="0"/>
              <a:cs typeface="Times New Roman" panose="02020603050405020304" pitchFamily="18" charset="0"/>
            </a:endParaRPr>
          </a:p>
          <a:p>
            <a:pPr marL="514350" indent="-514350">
              <a:buAutoNum type="arabicPeriod"/>
            </a:pPr>
            <a:r>
              <a:rPr lang="en-US" sz="3600" dirty="0" err="1">
                <a:solidFill>
                  <a:srgbClr val="000000"/>
                </a:solidFill>
                <a:latin typeface="Times New Roman" panose="02020603050405020304" pitchFamily="18" charset="0"/>
                <a:cs typeface="Times New Roman" panose="02020603050405020304" pitchFamily="18" charset="0"/>
              </a:rPr>
              <a:t>Mô</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hình</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hóa</a:t>
            </a:r>
            <a:r>
              <a:rPr lang="en-US" sz="3600" dirty="0">
                <a:solidFill>
                  <a:srgbClr val="000000"/>
                </a:solidFill>
                <a:latin typeface="Times New Roman" panose="02020603050405020304" pitchFamily="18" charset="0"/>
                <a:cs typeface="Times New Roman" panose="02020603050405020304" pitchFamily="18" charset="0"/>
              </a:rPr>
              <a:t> </a:t>
            </a:r>
            <a:r>
              <a:rPr lang="en-US" sz="3600" dirty="0" err="1">
                <a:solidFill>
                  <a:srgbClr val="000000"/>
                </a:solidFill>
                <a:latin typeface="Times New Roman" panose="02020603050405020304" pitchFamily="18" charset="0"/>
                <a:cs typeface="Times New Roman" panose="02020603050405020304" pitchFamily="18" charset="0"/>
              </a:rPr>
              <a:t>hành</a:t>
            </a:r>
            <a:r>
              <a:rPr lang="en-US" sz="3600" dirty="0">
                <a:solidFill>
                  <a:srgbClr val="000000"/>
                </a:solidFill>
                <a:latin typeface="Times New Roman" panose="02020603050405020304" pitchFamily="18" charset="0"/>
                <a:cs typeface="Times New Roman" panose="02020603050405020304" pitchFamily="18" charset="0"/>
              </a:rPr>
              <a:t> vi</a:t>
            </a:r>
          </a:p>
        </p:txBody>
      </p:sp>
    </p:spTree>
    <p:extLst>
      <p:ext uri="{BB962C8B-B14F-4D97-AF65-F5344CB8AC3E}">
        <p14:creationId xmlns:p14="http://schemas.microsoft.com/office/powerpoint/2010/main" val="1496000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endParaRPr lang="en-US" dirty="0"/>
          </a:p>
        </p:txBody>
      </p:sp>
      <p:pic>
        <p:nvPicPr>
          <p:cNvPr id="13" name="Picture 12">
            <a:extLst>
              <a:ext uri="{FF2B5EF4-FFF2-40B4-BE49-F238E27FC236}">
                <a16:creationId xmlns:a16="http://schemas.microsoft.com/office/drawing/2014/main" id="{4C4C1BD3-D88F-4C74-841D-A57CF6D35B41}"/>
              </a:ext>
            </a:extLst>
          </p:cNvPr>
          <p:cNvPicPr>
            <a:picLocks noChangeAspect="1"/>
          </p:cNvPicPr>
          <p:nvPr/>
        </p:nvPicPr>
        <p:blipFill>
          <a:blip r:embed="rId2"/>
          <a:stretch>
            <a:fillRect/>
          </a:stretch>
        </p:blipFill>
        <p:spPr>
          <a:xfrm>
            <a:off x="3345955" y="3028291"/>
            <a:ext cx="4798219" cy="952500"/>
          </a:xfrm>
          <a:prstGeom prst="rect">
            <a:avLst/>
          </a:prstGeom>
        </p:spPr>
      </p:pic>
      <p:sp>
        <p:nvSpPr>
          <p:cNvPr id="10" name="TextBox 9">
            <a:extLst>
              <a:ext uri="{FF2B5EF4-FFF2-40B4-BE49-F238E27FC236}">
                <a16:creationId xmlns:a16="http://schemas.microsoft.com/office/drawing/2014/main" id="{A566AF26-B39E-4177-A6C7-627C1C1DD5DE}"/>
              </a:ext>
            </a:extLst>
          </p:cNvPr>
          <p:cNvSpPr txBox="1"/>
          <p:nvPr/>
        </p:nvSpPr>
        <p:spPr>
          <a:xfrm>
            <a:off x="323821" y="1529369"/>
            <a:ext cx="11592876" cy="461665"/>
          </a:xfrm>
          <a:prstGeom prst="rect">
            <a:avLst/>
          </a:prstGeom>
          <a:noFill/>
        </p:spPr>
        <p:txBody>
          <a:bodyPr wrap="square" rtlCol="0">
            <a:spAutoFit/>
          </a:bodyPr>
          <a:lstStyle/>
          <a:p>
            <a:r>
              <a:rPr lang="vi-VN" sz="2400" b="1" i="1" dirty="0">
                <a:latin typeface="Times New Roman" panose="02020603050405020304" pitchFamily="18" charset="0"/>
                <a:cs typeface="Times New Roman" panose="02020603050405020304" pitchFamily="18" charset="0"/>
              </a:rPr>
              <a:t>Association</a:t>
            </a:r>
            <a:r>
              <a:rPr lang="vi-VN" sz="2400" dirty="0">
                <a:latin typeface="Times New Roman" panose="02020603050405020304" pitchFamily="18" charset="0"/>
                <a:cs typeface="Times New Roman" panose="02020603050405020304" pitchFamily="18" charset="0"/>
              </a:rPr>
              <a:t> thường được dùng để mô tả mối quan hệ giữa Actor và Use Case</a:t>
            </a:r>
            <a:endParaRPr lang="en-US" sz="2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95354B88-4496-4B62-B86F-8B3D48FA68DE}"/>
              </a:ext>
            </a:extLst>
          </p:cNvPr>
          <p:cNvPicPr>
            <a:picLocks noChangeAspect="1"/>
          </p:cNvPicPr>
          <p:nvPr/>
        </p:nvPicPr>
        <p:blipFill>
          <a:blip r:embed="rId3"/>
          <a:stretch>
            <a:fillRect/>
          </a:stretch>
        </p:blipFill>
        <p:spPr>
          <a:xfrm>
            <a:off x="2801855" y="4369119"/>
            <a:ext cx="6319037" cy="1763903"/>
          </a:xfrm>
          <a:prstGeom prst="rect">
            <a:avLst/>
          </a:prstGeom>
        </p:spPr>
      </p:pic>
    </p:spTree>
    <p:extLst>
      <p:ext uri="{BB962C8B-B14F-4D97-AF65-F5344CB8AC3E}">
        <p14:creationId xmlns:p14="http://schemas.microsoft.com/office/powerpoint/2010/main" val="2709719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723512" y="207725"/>
            <a:ext cx="6940332" cy="652084"/>
          </a:xfrm>
        </p:spPr>
        <p:txBody>
          <a:bodyPr>
            <a:normAutofit fontScale="90000"/>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943574" y="2222532"/>
            <a:ext cx="10304851" cy="3588333"/>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vi-VN" dirty="0">
                <a:solidFill>
                  <a:srgbClr val="000000"/>
                </a:solidFill>
                <a:latin typeface="Times New Roman" panose="02020603050405020304" pitchFamily="18" charset="0"/>
                <a:cs typeface="Times New Roman" panose="02020603050405020304" pitchFamily="18" charset="0"/>
              </a:rPr>
              <a:t>Một actor phải được liên kết với ít nhất một use case.</a:t>
            </a:r>
          </a:p>
          <a:p>
            <a:pPr>
              <a:buFont typeface="Wingdings" panose="05000000000000000000" pitchFamily="2" charset="2"/>
              <a:buChar char="ü"/>
            </a:pPr>
            <a:r>
              <a:rPr lang="vi-VN" dirty="0">
                <a:solidFill>
                  <a:srgbClr val="000000"/>
                </a:solidFill>
                <a:latin typeface="Times New Roman" panose="02020603050405020304" pitchFamily="18" charset="0"/>
                <a:cs typeface="Times New Roman" panose="02020603050405020304" pitchFamily="18" charset="0"/>
              </a:rPr>
              <a:t>Một actor có thể liên kết với nhiều use case.</a:t>
            </a:r>
          </a:p>
          <a:p>
            <a:pPr>
              <a:buFont typeface="Wingdings" panose="05000000000000000000" pitchFamily="2" charset="2"/>
              <a:buChar char="ü"/>
            </a:pPr>
            <a:r>
              <a:rPr lang="en-US" i="0" dirty="0" err="1">
                <a:solidFill>
                  <a:srgbClr val="000000"/>
                </a:solidFill>
                <a:effectLst/>
                <a:latin typeface="Times New Roman" panose="02020603050405020304" pitchFamily="18" charset="0"/>
                <a:cs typeface="Times New Roman" panose="02020603050405020304" pitchFamily="18" charset="0"/>
              </a:rPr>
              <a:t>Các</a:t>
            </a:r>
            <a:r>
              <a:rPr lang="en-US" dirty="0" err="1">
                <a:solidFill>
                  <a:srgbClr val="000000"/>
                </a:solidFill>
                <a:latin typeface="Times New Roman" panose="02020603050405020304" pitchFamily="18" charset="0"/>
                <a:cs typeface="Times New Roman" panose="02020603050405020304" pitchFamily="18" charset="0"/>
              </a:rPr>
              <a:t>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đặt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tên</a:t>
            </a:r>
            <a:r>
              <a:rPr lang="en-US" dirty="0">
                <a:solidFill>
                  <a:srgbClr val="000000"/>
                </a:solidFill>
                <a:latin typeface="Times New Roman" panose="02020603050405020304" pitchFamily="18" charset="0"/>
                <a:cs typeface="Times New Roman" panose="02020603050405020304" pitchFamily="18" charset="0"/>
              </a:rPr>
              <a:t>: </a:t>
            </a:r>
          </a:p>
          <a:p>
            <a:pPr lvl="1">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Tên</a:t>
            </a:r>
            <a:r>
              <a:rPr lang="en-US" dirty="0">
                <a:solidFill>
                  <a:srgbClr val="000000"/>
                </a:solidFill>
                <a:latin typeface="Times New Roman" panose="02020603050405020304" pitchFamily="18" charset="0"/>
                <a:cs typeface="Times New Roman" panose="02020603050405020304" pitchFamily="18" charset="0"/>
              </a:rPr>
              <a:t> actor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danh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từ</a:t>
            </a:r>
            <a:endParaRPr lang="en-US" dirty="0">
              <a:solidFill>
                <a:srgbClr val="000000"/>
              </a:solidFill>
              <a:latin typeface="Times New Roman" panose="02020603050405020304" pitchFamily="18" charset="0"/>
              <a:cs typeface="Times New Roman" panose="02020603050405020304" pitchFamily="18" charset="0"/>
            </a:endParaRPr>
          </a:p>
          <a:p>
            <a:pPr lvl="1">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Tên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usecase</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động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từ</a:t>
            </a:r>
            <a:r>
              <a:rPr lang="en-US" dirty="0">
                <a:solidFill>
                  <a:srgbClr val="000000"/>
                </a:solidFill>
                <a:latin typeface="Times New Roman" panose="02020603050405020304" pitchFamily="18" charset="0"/>
                <a:cs typeface="Times New Roman" panose="02020603050405020304" pitchFamily="18" charset="0"/>
              </a:rPr>
              <a:t> + </a:t>
            </a:r>
            <a:r>
              <a:rPr lang="en-US" dirty="0" err="1">
                <a:solidFill>
                  <a:srgbClr val="000000"/>
                </a:solidFill>
                <a:latin typeface="Times New Roman" panose="02020603050405020304" pitchFamily="18" charset="0"/>
                <a:cs typeface="Times New Roman" panose="02020603050405020304" pitchFamily="18" charset="0"/>
              </a:rPr>
              <a:t>danh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từ</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chỉ</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đối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tượng</a:t>
            </a:r>
            <a:r>
              <a:rPr lang="en-US" dirty="0">
                <a:solidFill>
                  <a:srgbClr val="000000"/>
                </a:solidFill>
                <a:latin typeface="Times New Roman" panose="02020603050405020304" pitchFamily="18" charset="0"/>
                <a:cs typeface="Times New Roman" panose="02020603050405020304" pitchFamily="18" charset="0"/>
              </a:rPr>
              <a:t>/</a:t>
            </a:r>
            <a:r>
              <a:rPr lang="en-US" dirty="0" err="1">
                <a:solidFill>
                  <a:srgbClr val="000000"/>
                </a:solidFill>
                <a:latin typeface="Times New Roman" panose="02020603050405020304" pitchFamily="18" charset="0"/>
                <a:cs typeface="Times New Roman" panose="02020603050405020304" pitchFamily="18" charset="0"/>
              </a:rPr>
              <a:t>phạm</a:t>
            </a:r>
            <a:r>
              <a:rPr lang="en-US" dirty="0">
                <a:solidFill>
                  <a:srgbClr val="000000"/>
                </a:solidFill>
                <a:latin typeface="Times New Roman" panose="02020603050405020304" pitchFamily="18" charset="0"/>
                <a:cs typeface="Times New Roman" panose="02020603050405020304" pitchFamily="18" charset="0"/>
              </a:rPr>
              <a:t> vi </a:t>
            </a:r>
            <a:r>
              <a:rPr lang="en-US" dirty="0" err="1">
                <a:solidFill>
                  <a:srgbClr val="000000"/>
                </a:solidFill>
                <a:latin typeface="Times New Roman" panose="02020603050405020304" pitchFamily="18" charset="0"/>
                <a:cs typeface="Times New Roman" panose="02020603050405020304" pitchFamily="18" charset="0"/>
              </a:rPr>
              <a:t>tác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động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cs typeface="Times New Roman" panose="02020603050405020304" pitchFamily="18" charset="0"/>
              </a:rPr>
              <a:t> UC)</a:t>
            </a:r>
          </a:p>
        </p:txBody>
      </p:sp>
    </p:spTree>
    <p:extLst>
      <p:ext uri="{BB962C8B-B14F-4D97-AF65-F5344CB8AC3E}">
        <p14:creationId xmlns:p14="http://schemas.microsoft.com/office/powerpoint/2010/main" val="64288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pic>
        <p:nvPicPr>
          <p:cNvPr id="7" name="Picture 6">
            <a:extLst>
              <a:ext uri="{FF2B5EF4-FFF2-40B4-BE49-F238E27FC236}">
                <a16:creationId xmlns:a16="http://schemas.microsoft.com/office/drawing/2014/main" id="{09D1FD49-5965-495A-9D60-CFEFA720A513}"/>
              </a:ext>
            </a:extLst>
          </p:cNvPr>
          <p:cNvPicPr>
            <a:picLocks noChangeAspect="1"/>
          </p:cNvPicPr>
          <p:nvPr/>
        </p:nvPicPr>
        <p:blipFill>
          <a:blip r:embed="rId2"/>
          <a:stretch>
            <a:fillRect/>
          </a:stretch>
        </p:blipFill>
        <p:spPr>
          <a:xfrm>
            <a:off x="6219103" y="1027906"/>
            <a:ext cx="5508014" cy="5128151"/>
          </a:xfrm>
          <a:prstGeom prst="rect">
            <a:avLst/>
          </a:prstGeom>
        </p:spPr>
      </p:pic>
      <p:sp>
        <p:nvSpPr>
          <p:cNvPr id="8" name="TextBox 7">
            <a:extLst>
              <a:ext uri="{FF2B5EF4-FFF2-40B4-BE49-F238E27FC236}">
                <a16:creationId xmlns:a16="http://schemas.microsoft.com/office/drawing/2014/main" id="{A418D280-B8A9-4D23-A709-9B73A7AE598B}"/>
              </a:ext>
            </a:extLst>
          </p:cNvPr>
          <p:cNvSpPr txBox="1"/>
          <p:nvPr/>
        </p:nvSpPr>
        <p:spPr>
          <a:xfrm>
            <a:off x="4914920" y="6308209"/>
            <a:ext cx="3530991" cy="369332"/>
          </a:xfrm>
          <a:prstGeom prst="rect">
            <a:avLst/>
          </a:prstGeom>
          <a:noFill/>
        </p:spPr>
        <p:txBody>
          <a:bodyPr wrap="square" rtlCol="0">
            <a:spAutoFit/>
          </a:bodyPr>
          <a:lstStyle/>
          <a:p>
            <a:r>
              <a:rPr lang="en-US" dirty="0" err="1"/>
              <a:t>Nguồn</a:t>
            </a:r>
            <a:r>
              <a:rPr lang="en-US" dirty="0"/>
              <a:t>: https://thinhnotes.com/</a:t>
            </a:r>
          </a:p>
        </p:txBody>
      </p:sp>
    </p:spTree>
    <p:extLst>
      <p:ext uri="{BB962C8B-B14F-4D97-AF65-F5344CB8AC3E}">
        <p14:creationId xmlns:p14="http://schemas.microsoft.com/office/powerpoint/2010/main" val="2653047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363147" y="1454064"/>
            <a:ext cx="11720697" cy="1974936"/>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Mỗi</a:t>
            </a:r>
            <a:r>
              <a:rPr lang="en-US" dirty="0">
                <a:solidFill>
                  <a:srgbClr val="000000"/>
                </a:solidFill>
                <a:latin typeface="Times New Roman" panose="02020603050405020304" pitchFamily="18" charset="0"/>
                <a:cs typeface="Times New Roman" panose="02020603050405020304" pitchFamily="18" charset="0"/>
              </a:rPr>
              <a:t> UC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chuỗi</a:t>
            </a:r>
            <a:r>
              <a:rPr lang="en-US" i="1"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hành</a:t>
            </a:r>
            <a:r>
              <a:rPr lang="en-US" i="1" dirty="0">
                <a:solidFill>
                  <a:srgbClr val="000000"/>
                </a:solidFill>
                <a:latin typeface="Times New Roman" panose="02020603050405020304" pitchFamily="18" charset="0"/>
                <a:cs typeface="Times New Roman" panose="02020603050405020304" pitchFamily="18" charset="0"/>
              </a:rPr>
              <a:t> </a:t>
            </a:r>
            <a:r>
              <a:rPr lang="en-US" i="1" dirty="0" err="1">
                <a:solidFill>
                  <a:srgbClr val="000000"/>
                </a:solidFill>
                <a:latin typeface="Times New Roman" panose="02020603050405020304" pitchFamily="18" charset="0"/>
                <a:cs typeface="Times New Roman" panose="02020603050405020304" pitchFamily="18" charset="0"/>
              </a:rPr>
              <a:t>động</a:t>
            </a:r>
            <a:r>
              <a:rPr lang="en-US" i="1"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để</a:t>
            </a:r>
            <a:r>
              <a:rPr lang="en-US" dirty="0">
                <a:solidFill>
                  <a:srgbClr val="000000"/>
                </a:solidFill>
                <a:latin typeface="Times New Roman" panose="02020603050405020304" pitchFamily="18" charset="0"/>
                <a:cs typeface="Times New Roman" panose="02020603050405020304" pitchFamily="18" charset="0"/>
              </a:rPr>
              <a:t> Actor </a:t>
            </a:r>
            <a:r>
              <a:rPr lang="en-US" dirty="0" err="1">
                <a:solidFill>
                  <a:srgbClr val="000000"/>
                </a:solidFill>
                <a:latin typeface="Times New Roman" panose="02020603050405020304" pitchFamily="18" charset="0"/>
                <a:cs typeface="Times New Roman" panose="02020603050405020304" pitchFamily="18" charset="0"/>
              </a:rPr>
              <a:t>đạt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tiêu</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nào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Tránh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việc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định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những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hành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động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cụ</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thể</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của</a:t>
            </a:r>
            <a:r>
              <a:rPr lang="en-US" dirty="0">
                <a:solidFill>
                  <a:srgbClr val="000000"/>
                </a:solidFill>
                <a:latin typeface="Times New Roman" panose="02020603050405020304" pitchFamily="18" charset="0"/>
                <a:cs typeface="Times New Roman" panose="02020603050405020304" pitchFamily="18" charset="0"/>
              </a:rPr>
              <a:t> Actor.</a:t>
            </a:r>
          </a:p>
        </p:txBody>
      </p:sp>
      <p:pic>
        <p:nvPicPr>
          <p:cNvPr id="5" name="Picture 4">
            <a:extLst>
              <a:ext uri="{FF2B5EF4-FFF2-40B4-BE49-F238E27FC236}">
                <a16:creationId xmlns:a16="http://schemas.microsoft.com/office/drawing/2014/main" id="{20BA7A89-A94C-4715-B73D-3354808AF31D}"/>
              </a:ext>
            </a:extLst>
          </p:cNvPr>
          <p:cNvPicPr>
            <a:picLocks noChangeAspect="1"/>
          </p:cNvPicPr>
          <p:nvPr/>
        </p:nvPicPr>
        <p:blipFill>
          <a:blip r:embed="rId2"/>
          <a:stretch>
            <a:fillRect/>
          </a:stretch>
        </p:blipFill>
        <p:spPr>
          <a:xfrm>
            <a:off x="3200400" y="3429000"/>
            <a:ext cx="5791200" cy="3200400"/>
          </a:xfrm>
          <a:prstGeom prst="rect">
            <a:avLst/>
          </a:prstGeom>
        </p:spPr>
      </p:pic>
    </p:spTree>
    <p:extLst>
      <p:ext uri="{BB962C8B-B14F-4D97-AF65-F5344CB8AC3E}">
        <p14:creationId xmlns:p14="http://schemas.microsoft.com/office/powerpoint/2010/main" val="1833507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64709" y="389332"/>
            <a:ext cx="10515600" cy="745920"/>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441805" y="1470692"/>
            <a:ext cx="11553549" cy="1494062"/>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UC </a:t>
            </a:r>
            <a:r>
              <a:rPr lang="en-US" dirty="0" err="1">
                <a:solidFill>
                  <a:srgbClr val="000000"/>
                </a:solidFill>
                <a:latin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cùng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đồ</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phải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cùng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mức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độ</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với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nhau</a:t>
            </a:r>
            <a:r>
              <a:rPr lang="en-US" dirty="0">
                <a:solidFill>
                  <a:srgbClr val="000000"/>
                </a:solidFill>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E1A363E7-7CE3-4697-B552-BFD048F5B0AA}"/>
              </a:ext>
            </a:extLst>
          </p:cNvPr>
          <p:cNvPicPr>
            <a:picLocks noChangeAspect="1"/>
          </p:cNvPicPr>
          <p:nvPr/>
        </p:nvPicPr>
        <p:blipFill>
          <a:blip r:embed="rId2"/>
          <a:stretch>
            <a:fillRect/>
          </a:stretch>
        </p:blipFill>
        <p:spPr>
          <a:xfrm>
            <a:off x="4860534" y="3066758"/>
            <a:ext cx="5819775" cy="3028950"/>
          </a:xfrm>
          <a:prstGeom prst="rect">
            <a:avLst/>
          </a:prstGeom>
        </p:spPr>
      </p:pic>
      <p:sp>
        <p:nvSpPr>
          <p:cNvPr id="8" name="TextBox 7">
            <a:extLst>
              <a:ext uri="{FF2B5EF4-FFF2-40B4-BE49-F238E27FC236}">
                <a16:creationId xmlns:a16="http://schemas.microsoft.com/office/drawing/2014/main" id="{DF316306-EDB5-481A-8D70-69E6BEBA147B}"/>
              </a:ext>
            </a:extLst>
          </p:cNvPr>
          <p:cNvSpPr txBox="1"/>
          <p:nvPr/>
        </p:nvSpPr>
        <p:spPr>
          <a:xfrm>
            <a:off x="1329543" y="6197712"/>
            <a:ext cx="3530991" cy="369332"/>
          </a:xfrm>
          <a:prstGeom prst="rect">
            <a:avLst/>
          </a:prstGeom>
          <a:noFill/>
        </p:spPr>
        <p:txBody>
          <a:bodyPr wrap="square" rtlCol="0">
            <a:spAutoFit/>
          </a:bodyPr>
          <a:lstStyle/>
          <a:p>
            <a:r>
              <a:rPr lang="en-US" dirty="0" err="1"/>
              <a:t>Nguồn</a:t>
            </a:r>
            <a:r>
              <a:rPr lang="en-US" dirty="0"/>
              <a:t>: https://thinhnotes.com/</a:t>
            </a:r>
          </a:p>
        </p:txBody>
      </p:sp>
    </p:spTree>
    <p:extLst>
      <p:ext uri="{BB962C8B-B14F-4D97-AF65-F5344CB8AC3E}">
        <p14:creationId xmlns:p14="http://schemas.microsoft.com/office/powerpoint/2010/main" val="242803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231813" y="2556494"/>
            <a:ext cx="5173822" cy="2042545"/>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quá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nhiều</a:t>
            </a:r>
            <a:r>
              <a:rPr lang="en-US" dirty="0">
                <a:solidFill>
                  <a:srgbClr val="000000"/>
                </a:solidFill>
                <a:latin typeface="Times New Roman" panose="02020603050405020304" pitchFamily="18" charset="0"/>
                <a:cs typeface="Times New Roman" panose="02020603050405020304" pitchFamily="18" charset="0"/>
              </a:rPr>
              <a:t> UC </a:t>
            </a:r>
            <a:r>
              <a:rPr lang="en-US" dirty="0" err="1">
                <a:solidFill>
                  <a:srgbClr val="000000"/>
                </a:solidFill>
                <a:latin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đồ</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tốt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nhất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quá</a:t>
            </a:r>
            <a:r>
              <a:rPr lang="en-US" dirty="0">
                <a:solidFill>
                  <a:srgbClr val="000000"/>
                </a:solidFill>
                <a:latin typeface="Times New Roman" panose="02020603050405020304" pitchFamily="18" charset="0"/>
                <a:cs typeface="Times New Roman" panose="02020603050405020304" pitchFamily="18" charset="0"/>
              </a:rPr>
              <a:t> 10 UC)</a:t>
            </a:r>
          </a:p>
        </p:txBody>
      </p:sp>
      <p:sp>
        <p:nvSpPr>
          <p:cNvPr id="4" name="TextBox 3">
            <a:extLst>
              <a:ext uri="{FF2B5EF4-FFF2-40B4-BE49-F238E27FC236}">
                <a16:creationId xmlns:a16="http://schemas.microsoft.com/office/drawing/2014/main" id="{50DA641A-9863-4AAA-B86B-0C03892F813A}"/>
              </a:ext>
            </a:extLst>
          </p:cNvPr>
          <p:cNvSpPr txBox="1"/>
          <p:nvPr/>
        </p:nvSpPr>
        <p:spPr>
          <a:xfrm>
            <a:off x="1524001" y="5293144"/>
            <a:ext cx="3530991" cy="369332"/>
          </a:xfrm>
          <a:prstGeom prst="rect">
            <a:avLst/>
          </a:prstGeom>
          <a:noFill/>
        </p:spPr>
        <p:txBody>
          <a:bodyPr wrap="square" rtlCol="0">
            <a:spAutoFit/>
          </a:bodyPr>
          <a:lstStyle/>
          <a:p>
            <a:r>
              <a:rPr lang="en-US" dirty="0" err="1"/>
              <a:t>Nguồn</a:t>
            </a:r>
            <a:r>
              <a:rPr lang="en-US" dirty="0"/>
              <a:t>: https://thinhnotes.com/</a:t>
            </a:r>
          </a:p>
        </p:txBody>
      </p:sp>
      <p:pic>
        <p:nvPicPr>
          <p:cNvPr id="9" name="Picture 8">
            <a:extLst>
              <a:ext uri="{FF2B5EF4-FFF2-40B4-BE49-F238E27FC236}">
                <a16:creationId xmlns:a16="http://schemas.microsoft.com/office/drawing/2014/main" id="{8D37214D-7F86-49A5-9F5A-AA90A14D22CA}"/>
              </a:ext>
            </a:extLst>
          </p:cNvPr>
          <p:cNvPicPr>
            <a:picLocks noChangeAspect="1"/>
          </p:cNvPicPr>
          <p:nvPr/>
        </p:nvPicPr>
        <p:blipFill>
          <a:blip r:embed="rId2"/>
          <a:stretch>
            <a:fillRect/>
          </a:stretch>
        </p:blipFill>
        <p:spPr>
          <a:xfrm>
            <a:off x="5756277" y="1536482"/>
            <a:ext cx="6289657" cy="4790136"/>
          </a:xfrm>
          <a:prstGeom prst="rect">
            <a:avLst/>
          </a:prstGeom>
        </p:spPr>
      </p:pic>
    </p:spTree>
    <p:extLst>
      <p:ext uri="{BB962C8B-B14F-4D97-AF65-F5344CB8AC3E}">
        <p14:creationId xmlns:p14="http://schemas.microsoft.com/office/powerpoint/2010/main" val="3845611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4" name="TextBox 3">
            <a:extLst>
              <a:ext uri="{FF2B5EF4-FFF2-40B4-BE49-F238E27FC236}">
                <a16:creationId xmlns:a16="http://schemas.microsoft.com/office/drawing/2014/main" id="{50DA641A-9863-4AAA-B86B-0C03892F813A}"/>
              </a:ext>
            </a:extLst>
          </p:cNvPr>
          <p:cNvSpPr txBox="1"/>
          <p:nvPr/>
        </p:nvSpPr>
        <p:spPr>
          <a:xfrm>
            <a:off x="5787037" y="6474795"/>
            <a:ext cx="3530991" cy="369332"/>
          </a:xfrm>
          <a:prstGeom prst="rect">
            <a:avLst/>
          </a:prstGeom>
          <a:noFill/>
        </p:spPr>
        <p:txBody>
          <a:bodyPr wrap="square" rtlCol="0">
            <a:spAutoFit/>
          </a:bodyPr>
          <a:lstStyle/>
          <a:p>
            <a:r>
              <a:rPr lang="en-US" dirty="0" err="1"/>
              <a:t>Nguồn</a:t>
            </a:r>
            <a:r>
              <a:rPr lang="en-US" dirty="0"/>
              <a:t>: https://thinhnotes.com/</a:t>
            </a:r>
          </a:p>
        </p:txBody>
      </p:sp>
      <p:pic>
        <p:nvPicPr>
          <p:cNvPr id="8" name="Picture 7">
            <a:extLst>
              <a:ext uri="{FF2B5EF4-FFF2-40B4-BE49-F238E27FC236}">
                <a16:creationId xmlns:a16="http://schemas.microsoft.com/office/drawing/2014/main" id="{DE5CB444-8E4A-4022-A554-7BEDF4C63526}"/>
              </a:ext>
            </a:extLst>
          </p:cNvPr>
          <p:cNvPicPr>
            <a:picLocks noChangeAspect="1"/>
          </p:cNvPicPr>
          <p:nvPr/>
        </p:nvPicPr>
        <p:blipFill>
          <a:blip r:embed="rId2"/>
          <a:stretch>
            <a:fillRect/>
          </a:stretch>
        </p:blipFill>
        <p:spPr>
          <a:xfrm>
            <a:off x="4862316" y="1493627"/>
            <a:ext cx="7183618" cy="4761779"/>
          </a:xfrm>
          <a:prstGeom prst="rect">
            <a:avLst/>
          </a:prstGeom>
        </p:spPr>
      </p:pic>
      <p:sp>
        <p:nvSpPr>
          <p:cNvPr id="10" name="Content Placeholder 2">
            <a:extLst>
              <a:ext uri="{FF2B5EF4-FFF2-40B4-BE49-F238E27FC236}">
                <a16:creationId xmlns:a16="http://schemas.microsoft.com/office/drawing/2014/main" id="{751E069A-910F-407F-B127-554718104F24}"/>
              </a:ext>
            </a:extLst>
          </p:cNvPr>
          <p:cNvSpPr>
            <a:spLocks noGrp="1"/>
          </p:cNvSpPr>
          <p:nvPr>
            <p:ph idx="1"/>
          </p:nvPr>
        </p:nvSpPr>
        <p:spPr>
          <a:xfrm>
            <a:off x="360295" y="2565343"/>
            <a:ext cx="4295544" cy="1935373"/>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nên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vẽ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quá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nhiều</a:t>
            </a:r>
            <a:r>
              <a:rPr lang="en-US" dirty="0">
                <a:solidFill>
                  <a:srgbClr val="000000"/>
                </a:solidFill>
                <a:latin typeface="Times New Roman" panose="02020603050405020304" pitchFamily="18" charset="0"/>
                <a:cs typeface="Times New Roman" panose="02020603050405020304" pitchFamily="18" charset="0"/>
              </a:rPr>
              <a:t> UC </a:t>
            </a:r>
            <a:r>
              <a:rPr lang="en-US" dirty="0" err="1">
                <a:solidFill>
                  <a:srgbClr val="000000"/>
                </a:solidFill>
                <a:latin typeface="Times New Roman" panose="02020603050405020304" pitchFamily="18" charset="0"/>
                <a:cs typeface="Times New Roman" panose="02020603050405020304" pitchFamily="18" charset="0"/>
              </a:rPr>
              <a:t>trong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một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sơ</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đồ</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tốt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nhất</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là</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không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quá</a:t>
            </a:r>
            <a:r>
              <a:rPr lang="en-US" dirty="0">
                <a:solidFill>
                  <a:srgbClr val="000000"/>
                </a:solidFill>
                <a:latin typeface="Times New Roman" panose="02020603050405020304" pitchFamily="18" charset="0"/>
                <a:cs typeface="Times New Roman" panose="02020603050405020304" pitchFamily="18" charset="0"/>
              </a:rPr>
              <a:t> 10 UC)</a:t>
            </a:r>
          </a:p>
        </p:txBody>
      </p:sp>
    </p:spTree>
    <p:extLst>
      <p:ext uri="{BB962C8B-B14F-4D97-AF65-F5344CB8AC3E}">
        <p14:creationId xmlns:p14="http://schemas.microsoft.com/office/powerpoint/2010/main" val="1612830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4" name="TextBox 3">
            <a:extLst>
              <a:ext uri="{FF2B5EF4-FFF2-40B4-BE49-F238E27FC236}">
                <a16:creationId xmlns:a16="http://schemas.microsoft.com/office/drawing/2014/main" id="{50DA641A-9863-4AAA-B86B-0C03892F813A}"/>
              </a:ext>
            </a:extLst>
          </p:cNvPr>
          <p:cNvSpPr txBox="1"/>
          <p:nvPr/>
        </p:nvSpPr>
        <p:spPr>
          <a:xfrm>
            <a:off x="6070623" y="6245338"/>
            <a:ext cx="4100898" cy="369332"/>
          </a:xfrm>
          <a:prstGeom prst="rect">
            <a:avLst/>
          </a:prstGeom>
          <a:noFill/>
        </p:spPr>
        <p:txBody>
          <a:bodyPr wrap="square" rtlCol="0">
            <a:spAutoFit/>
          </a:bodyPr>
          <a:lstStyle/>
          <a:p>
            <a:r>
              <a:rPr lang="en-US" dirty="0" err="1"/>
              <a:t>Nguồn</a:t>
            </a:r>
            <a:r>
              <a:rPr lang="en-US" dirty="0"/>
              <a:t>: https://thinhnotes.com/</a:t>
            </a:r>
          </a:p>
        </p:txBody>
      </p:sp>
      <p:sp>
        <p:nvSpPr>
          <p:cNvPr id="10" name="Content Placeholder 2">
            <a:extLst>
              <a:ext uri="{FF2B5EF4-FFF2-40B4-BE49-F238E27FC236}">
                <a16:creationId xmlns:a16="http://schemas.microsoft.com/office/drawing/2014/main" id="{751E069A-910F-407F-B127-554718104F24}"/>
              </a:ext>
            </a:extLst>
          </p:cNvPr>
          <p:cNvSpPr>
            <a:spLocks noGrp="1"/>
          </p:cNvSpPr>
          <p:nvPr>
            <p:ph idx="1"/>
          </p:nvPr>
        </p:nvSpPr>
        <p:spPr>
          <a:xfrm>
            <a:off x="465014" y="2798401"/>
            <a:ext cx="4274133" cy="2353704"/>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Các</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lưu</a:t>
            </a:r>
            <a:r>
              <a:rPr lang="en-US"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en-US" dirty="0" err="1">
                <a:solidFill>
                  <a:srgbClr val="000000"/>
                </a:solidFill>
                <a:latin typeface="Times New Roman" panose="02020603050405020304" pitchFamily="18" charset="0"/>
                <a:cs typeface="Times New Roman" panose="02020603050405020304" pitchFamily="18" charset="0"/>
              </a:rPr>
              <a:t>Tránh</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lặp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lại</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thao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tác</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mà</a:t>
            </a:r>
            <a:r>
              <a:rPr lang="en-US" dirty="0">
                <a:solidFill>
                  <a:srgbClr val="000000"/>
                </a:solidFill>
                <a:latin typeface="Times New Roman" panose="02020603050405020304" pitchFamily="18" charset="0"/>
                <a:cs typeface="Times New Roman" panose="02020603050405020304" pitchFamily="18" charset="0"/>
              </a:rPr>
              <a:t> UC </a:t>
            </a:r>
            <a:r>
              <a:rPr lang="en-US" dirty="0" err="1">
                <a:solidFill>
                  <a:srgbClr val="000000"/>
                </a:solidFill>
                <a:latin typeface="Times New Roman" panose="02020603050405020304" pitchFamily="18" charset="0"/>
                <a:cs typeface="Times New Roman" panose="02020603050405020304" pitchFamily="18" charset="0"/>
              </a:rPr>
              <a:t>quản</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lý</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nào</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cũng</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có</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thêm</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xóa</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sửa</a:t>
            </a:r>
            <a:r>
              <a:rPr lang="en-US" dirty="0">
                <a:solidFill>
                  <a:srgbClr val="00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ü"/>
            </a:pPr>
            <a:r>
              <a:rPr lang="en-US" dirty="0">
                <a:solidFill>
                  <a:srgbClr val="000000"/>
                </a:solidFill>
                <a:latin typeface="Times New Roman" panose="02020603050405020304" pitchFamily="18" charset="0"/>
                <a:cs typeface="Times New Roman" panose="02020603050405020304" pitchFamily="18" charset="0"/>
              </a:rPr>
              <a:t>SCRUB</a:t>
            </a:r>
          </a:p>
        </p:txBody>
      </p:sp>
      <p:pic>
        <p:nvPicPr>
          <p:cNvPr id="5" name="Picture 4">
            <a:extLst>
              <a:ext uri="{FF2B5EF4-FFF2-40B4-BE49-F238E27FC236}">
                <a16:creationId xmlns:a16="http://schemas.microsoft.com/office/drawing/2014/main" id="{EBF5616B-1C80-46F1-91D5-4B03687244FE}"/>
              </a:ext>
            </a:extLst>
          </p:cNvPr>
          <p:cNvPicPr>
            <a:picLocks noChangeAspect="1"/>
          </p:cNvPicPr>
          <p:nvPr/>
        </p:nvPicPr>
        <p:blipFill>
          <a:blip r:embed="rId2"/>
          <a:stretch>
            <a:fillRect/>
          </a:stretch>
        </p:blipFill>
        <p:spPr>
          <a:xfrm>
            <a:off x="4999528" y="1445243"/>
            <a:ext cx="6940332" cy="4278269"/>
          </a:xfrm>
          <a:prstGeom prst="rect">
            <a:avLst/>
          </a:prstGeom>
        </p:spPr>
      </p:pic>
    </p:spTree>
    <p:extLst>
      <p:ext uri="{BB962C8B-B14F-4D97-AF65-F5344CB8AC3E}">
        <p14:creationId xmlns:p14="http://schemas.microsoft.com/office/powerpoint/2010/main" val="2293342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4" name="TextBox 3">
            <a:extLst>
              <a:ext uri="{FF2B5EF4-FFF2-40B4-BE49-F238E27FC236}">
                <a16:creationId xmlns:a16="http://schemas.microsoft.com/office/drawing/2014/main" id="{50DA641A-9863-4AAA-B86B-0C03892F813A}"/>
              </a:ext>
            </a:extLst>
          </p:cNvPr>
          <p:cNvSpPr txBox="1"/>
          <p:nvPr/>
        </p:nvSpPr>
        <p:spPr>
          <a:xfrm>
            <a:off x="3855457" y="5855973"/>
            <a:ext cx="4100898" cy="369332"/>
          </a:xfrm>
          <a:prstGeom prst="rect">
            <a:avLst/>
          </a:prstGeom>
          <a:noFill/>
        </p:spPr>
        <p:txBody>
          <a:bodyPr wrap="square" rtlCol="0">
            <a:spAutoFit/>
          </a:bodyPr>
          <a:lstStyle/>
          <a:p>
            <a:r>
              <a:rPr lang="en-US" dirty="0" err="1"/>
              <a:t>Nguồn</a:t>
            </a:r>
            <a:r>
              <a:rPr lang="en-US" dirty="0"/>
              <a:t>: https://thinhnotes.com/</a:t>
            </a:r>
          </a:p>
        </p:txBody>
      </p:sp>
      <p:sp>
        <p:nvSpPr>
          <p:cNvPr id="10" name="Content Placeholder 2">
            <a:extLst>
              <a:ext uri="{FF2B5EF4-FFF2-40B4-BE49-F238E27FC236}">
                <a16:creationId xmlns:a16="http://schemas.microsoft.com/office/drawing/2014/main" id="{751E069A-910F-407F-B127-554718104F24}"/>
              </a:ext>
            </a:extLst>
          </p:cNvPr>
          <p:cNvSpPr>
            <a:spLocks noGrp="1"/>
          </p:cNvSpPr>
          <p:nvPr>
            <p:ph idx="1"/>
          </p:nvPr>
        </p:nvSpPr>
        <p:spPr>
          <a:xfrm>
            <a:off x="196530" y="1730786"/>
            <a:ext cx="11995469" cy="4085089"/>
          </a:xfrm>
        </p:spPr>
        <p:txBody>
          <a:bodyPr>
            <a:noAutofit/>
          </a:bodyPr>
          <a:lstStyle/>
          <a:p>
            <a:pPr marL="0" indent="0">
              <a:buNone/>
            </a:pPr>
            <a:r>
              <a:rPr lang="en-US" sz="2400" b="1" u="sng" dirty="0" err="1">
                <a:solidFill>
                  <a:srgbClr val="000000"/>
                </a:solidFill>
                <a:latin typeface="Times New Roman" panose="02020603050405020304" pitchFamily="18" charset="0"/>
                <a:cs typeface="Times New Roman" panose="02020603050405020304" pitchFamily="18" charset="0"/>
              </a:rPr>
              <a:t>Các</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lưu</a:t>
            </a:r>
            <a:r>
              <a:rPr lang="en-US" sz="2400" b="1" u="sng" dirty="0">
                <a:solidFill>
                  <a:srgbClr val="000000"/>
                </a:solidFill>
                <a:latin typeface="Times New Roman" panose="02020603050405020304" pitchFamily="18" charset="0"/>
                <a:cs typeface="Times New Roman" panose="02020603050405020304" pitchFamily="18" charset="0"/>
              </a:rPr>
              <a:t> ý:</a:t>
            </a:r>
          </a:p>
          <a:p>
            <a:pPr>
              <a:buFont typeface="Wingdings" panose="05000000000000000000" pitchFamily="2" charset="2"/>
              <a:buChar char="ü"/>
            </a:pPr>
            <a:r>
              <a:rPr lang="vi-VN" sz="2400" dirty="0">
                <a:solidFill>
                  <a:srgbClr val="000000"/>
                </a:solidFill>
                <a:latin typeface="Times New Roman" panose="02020603050405020304" pitchFamily="18" charset="0"/>
                <a:cs typeface="Times New Roman" panose="02020603050405020304" pitchFamily="18" charset="0"/>
              </a:rPr>
              <a:t>Kích cỡ các Use Case trong Diagram là phải như nhau, kể cả cha-con, lẫn các mối quan hệ Include. Tuy nhiên, Use Case có Extend sẽ được vẽ to hơn một chút.</a:t>
            </a:r>
          </a:p>
          <a:p>
            <a:pPr>
              <a:buFont typeface="Wingdings" panose="05000000000000000000" pitchFamily="2" charset="2"/>
              <a:buChar char="ü"/>
            </a:pPr>
            <a:r>
              <a:rPr lang="vi-VN" sz="2400" dirty="0">
                <a:solidFill>
                  <a:srgbClr val="000000"/>
                </a:solidFill>
                <a:latin typeface="Times New Roman" panose="02020603050405020304" pitchFamily="18" charset="0"/>
                <a:cs typeface="Times New Roman" panose="02020603050405020304" pitchFamily="18" charset="0"/>
              </a:rPr>
              <a:t>Nhớ </a:t>
            </a:r>
            <a:r>
              <a:rPr lang="en-US" sz="2400" dirty="0">
                <a:solidFill>
                  <a:srgbClr val="000000"/>
                </a:solidFill>
                <a:latin typeface="Times New Roman" panose="02020603050405020304" pitchFamily="18" charset="0"/>
                <a:cs typeface="Times New Roman" panose="02020603050405020304" pitchFamily="18" charset="0"/>
              </a:rPr>
              <a:t>đ</a:t>
            </a:r>
            <a:r>
              <a:rPr lang="vi-VN" sz="2400" dirty="0">
                <a:solidFill>
                  <a:srgbClr val="000000"/>
                </a:solidFill>
                <a:latin typeface="Times New Roman" panose="02020603050405020304" pitchFamily="18" charset="0"/>
                <a:cs typeface="Times New Roman" panose="02020603050405020304" pitchFamily="18" charset="0"/>
              </a:rPr>
              <a:t>ánh dấu Use Case ID trong hình vẽ.</a:t>
            </a:r>
          </a:p>
          <a:p>
            <a:pPr>
              <a:buFont typeface="Wingdings" panose="05000000000000000000" pitchFamily="2" charset="2"/>
              <a:buChar char="ü"/>
            </a:pPr>
            <a:r>
              <a:rPr lang="vi-VN" sz="2400" dirty="0">
                <a:solidFill>
                  <a:srgbClr val="000000"/>
                </a:solidFill>
                <a:latin typeface="Times New Roman" panose="02020603050405020304" pitchFamily="18" charset="0"/>
                <a:cs typeface="Times New Roman" panose="02020603050405020304" pitchFamily="18" charset="0"/>
              </a:rPr>
              <a:t>Các mối quan hệ không được chồng chéo lẫn nhau. </a:t>
            </a:r>
            <a:r>
              <a:rPr lang="en-US" sz="2400" dirty="0">
                <a:solidFill>
                  <a:srgbClr val="000000"/>
                </a:solidFill>
                <a:latin typeface="Times New Roman" panose="02020603050405020304" pitchFamily="18" charset="0"/>
                <a:cs typeface="Times New Roman" panose="02020603050405020304" pitchFamily="18" charset="0"/>
              </a:rPr>
              <a:t>C</a:t>
            </a:r>
            <a:r>
              <a:rPr lang="vi-VN" sz="2400" dirty="0">
                <a:solidFill>
                  <a:srgbClr val="000000"/>
                </a:solidFill>
                <a:latin typeface="Times New Roman" panose="02020603050405020304" pitchFamily="18" charset="0"/>
                <a:cs typeface="Times New Roman" panose="02020603050405020304" pitchFamily="18" charset="0"/>
              </a:rPr>
              <a:t>ó thể vẽ 1 Actor ở 2 vị trí khác nhau để tránh các đường nối bắt chéo lên nhau.</a:t>
            </a:r>
          </a:p>
          <a:p>
            <a:pPr>
              <a:buFont typeface="Wingdings" panose="05000000000000000000" pitchFamily="2" charset="2"/>
              <a:buChar char="ü"/>
            </a:pPr>
            <a:r>
              <a:rPr lang="vi-VN" sz="2400" dirty="0">
                <a:solidFill>
                  <a:srgbClr val="000000"/>
                </a:solidFill>
                <a:latin typeface="Times New Roman" panose="02020603050405020304" pitchFamily="18" charset="0"/>
                <a:cs typeface="Times New Roman" panose="02020603050405020304" pitchFamily="18" charset="0"/>
              </a:rPr>
              <a:t>Khi vẽ Use Case Diagram, tập trung vào câu hỏi What để tìm ra Use Case, tránh câu hỏi How</a:t>
            </a:r>
            <a:r>
              <a:rPr lang="en-US" sz="24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33651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tham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khảo</a:t>
            </a:r>
            <a:endParaRPr lang="en-US" dirty="0">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751E069A-910F-407F-B127-554718104F24}"/>
              </a:ext>
            </a:extLst>
          </p:cNvPr>
          <p:cNvSpPr>
            <a:spLocks noGrp="1"/>
          </p:cNvSpPr>
          <p:nvPr>
            <p:ph idx="1"/>
          </p:nvPr>
        </p:nvSpPr>
        <p:spPr>
          <a:xfrm>
            <a:off x="1287382" y="5928440"/>
            <a:ext cx="9370785" cy="564435"/>
          </a:xfrm>
        </p:spPr>
        <p:txBody>
          <a:bodyPr>
            <a:noAutofit/>
          </a:bodyPr>
          <a:lstStyle/>
          <a:p>
            <a:pPr marL="0" indent="0">
              <a:buNone/>
            </a:pPr>
            <a:r>
              <a:rPr lang="en-US" sz="2400" dirty="0" err="1">
                <a:solidFill>
                  <a:srgbClr val="000000"/>
                </a:solidFill>
                <a:latin typeface="Times New Roman" panose="02020603050405020304" pitchFamily="18" charset="0"/>
                <a:cs typeface="Times New Roman" panose="02020603050405020304" pitchFamily="18" charset="0"/>
              </a:rPr>
              <a:t>Sinh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viên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thể</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tham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khảo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vẽ</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sơ</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đồ</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Usecase</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bằng</a:t>
            </a:r>
            <a:r>
              <a:rPr lang="en-US" sz="2400" dirty="0">
                <a:solidFill>
                  <a:srgbClr val="000000"/>
                </a:solidFill>
                <a:latin typeface="Times New Roman" panose="02020603050405020304" pitchFamily="18" charset="0"/>
                <a:cs typeface="Times New Roman" panose="02020603050405020304" pitchFamily="18" charset="0"/>
              </a:rPr>
              <a:t> UML </a:t>
            </a:r>
            <a:r>
              <a:rPr lang="en-US" sz="2400" dirty="0" err="1">
                <a:solidFill>
                  <a:srgbClr val="000000"/>
                </a:solidFill>
                <a:latin typeface="Times New Roman" panose="02020603050405020304" pitchFamily="18" charset="0"/>
                <a:cs typeface="Times New Roman" panose="02020603050405020304" pitchFamily="18" charset="0"/>
                <a:hlinkClick r:id="rId2"/>
              </a:rPr>
              <a:t>tại</a:t>
            </a:r>
            <a:r>
              <a:rPr lang="en-US" sz="2400" dirty="0">
                <a:solidFill>
                  <a:srgbClr val="000000"/>
                </a:solidFill>
                <a:latin typeface="Times New Roman" panose="02020603050405020304" pitchFamily="18" charset="0"/>
                <a:cs typeface="Times New Roman" panose="02020603050405020304" pitchFamily="18" charset="0"/>
                <a:hlinkClick r:id="rId2"/>
              </a:rPr>
              <a:t> </a:t>
            </a:r>
            <a:r>
              <a:rPr lang="en-US" sz="2400" dirty="0" err="1">
                <a:solidFill>
                  <a:srgbClr val="000000"/>
                </a:solidFill>
                <a:latin typeface="Times New Roman" panose="02020603050405020304" pitchFamily="18" charset="0"/>
                <a:cs typeface="Times New Roman" panose="02020603050405020304" pitchFamily="18" charset="0"/>
                <a:hlinkClick r:id="rId2"/>
              </a:rPr>
              <a:t>đây</a:t>
            </a:r>
            <a:endParaRPr lang="en-US" sz="2400" dirty="0">
              <a:solidFill>
                <a:srgbClr val="00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8E202C7-EA11-4AF7-BCDE-E492219E9716}"/>
              </a:ext>
            </a:extLst>
          </p:cNvPr>
          <p:cNvPicPr>
            <a:picLocks noChangeAspect="1"/>
          </p:cNvPicPr>
          <p:nvPr/>
        </p:nvPicPr>
        <p:blipFill>
          <a:blip r:embed="rId3"/>
          <a:stretch>
            <a:fillRect/>
          </a:stretch>
        </p:blipFill>
        <p:spPr>
          <a:xfrm>
            <a:off x="3264159" y="1690688"/>
            <a:ext cx="5663682" cy="4063076"/>
          </a:xfrm>
          <a:prstGeom prst="rect">
            <a:avLst/>
          </a:prstGeom>
        </p:spPr>
      </p:pic>
    </p:spTree>
    <p:extLst>
      <p:ext uri="{BB962C8B-B14F-4D97-AF65-F5344CB8AC3E}">
        <p14:creationId xmlns:p14="http://schemas.microsoft.com/office/powerpoint/2010/main" val="169548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MÔ HÌNH HÓA CHỨC NĂNG</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750600" y="1787146"/>
            <a:ext cx="11212799" cy="3623054"/>
          </a:xfrm>
        </p:spPr>
        <p:txBody>
          <a:bodyPr>
            <a:noAutofit/>
          </a:bodyPr>
          <a:lstStyle/>
          <a:p>
            <a:pPr marL="0" indent="0">
              <a:buNone/>
            </a:pPr>
            <a:r>
              <a:rPr lang="en-US" sz="3600" dirty="0">
                <a:solidFill>
                  <a:srgbClr val="000000"/>
                </a:solidFill>
                <a:latin typeface="Times New Roman" panose="02020603050405020304" pitchFamily="18" charset="0"/>
                <a:cs typeface="Times New Roman" panose="02020603050405020304" pitchFamily="18" charset="0"/>
              </a:rPr>
              <a:t>SƠ ĐỒ USECASE</a:t>
            </a:r>
          </a:p>
          <a:p>
            <a:pPr>
              <a:buFontTx/>
              <a:buChar char="-"/>
            </a:pPr>
            <a:r>
              <a:rPr lang="vi-VN" sz="3200" dirty="0">
                <a:solidFill>
                  <a:srgbClr val="000000"/>
                </a:solidFill>
                <a:latin typeface="Times New Roman" panose="02020603050405020304" pitchFamily="18" charset="0"/>
                <a:cs typeface="Times New Roman" panose="02020603050405020304" pitchFamily="18" charset="0"/>
              </a:rPr>
              <a:t>Một Use-Case là một </a:t>
            </a:r>
            <a:r>
              <a:rPr lang="vi-VN" sz="3200" b="1" i="1" dirty="0">
                <a:solidFill>
                  <a:srgbClr val="000000"/>
                </a:solidFill>
                <a:latin typeface="Times New Roman" panose="02020603050405020304" pitchFamily="18" charset="0"/>
                <a:cs typeface="Times New Roman" panose="02020603050405020304" pitchFamily="18" charset="0"/>
              </a:rPr>
              <a:t>chuỗi các hành động </a:t>
            </a:r>
            <a:r>
              <a:rPr lang="vi-VN" sz="3200" dirty="0">
                <a:solidFill>
                  <a:srgbClr val="000000"/>
                </a:solidFill>
                <a:latin typeface="Times New Roman" panose="02020603050405020304" pitchFamily="18" charset="0"/>
                <a:cs typeface="Times New Roman" panose="02020603050405020304" pitchFamily="18" charset="0"/>
              </a:rPr>
              <a:t>mà hệ thống</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thực hiện mang lại </a:t>
            </a:r>
            <a:r>
              <a:rPr lang="vi-VN" sz="3200" b="1" i="1" dirty="0">
                <a:solidFill>
                  <a:srgbClr val="000000"/>
                </a:solidFill>
                <a:latin typeface="Times New Roman" panose="02020603050405020304" pitchFamily="18" charset="0"/>
                <a:cs typeface="Times New Roman" panose="02020603050405020304" pitchFamily="18" charset="0"/>
              </a:rPr>
              <a:t>một kết quả quan sát </a:t>
            </a:r>
            <a:r>
              <a:rPr lang="vi-VN" sz="3200" dirty="0">
                <a:solidFill>
                  <a:srgbClr val="000000"/>
                </a:solidFill>
                <a:latin typeface="Times New Roman" panose="02020603050405020304" pitchFamily="18" charset="0"/>
                <a:cs typeface="Times New Roman" panose="02020603050405020304" pitchFamily="18" charset="0"/>
              </a:rPr>
              <a:t>được đối với</a:t>
            </a:r>
            <a:r>
              <a:rPr lang="en-US" sz="3200" dirty="0">
                <a:solidFill>
                  <a:srgbClr val="000000"/>
                </a:solidFill>
                <a:latin typeface="Times New Roman" panose="02020603050405020304" pitchFamily="18" charset="0"/>
                <a:cs typeface="Times New Roman" panose="02020603050405020304" pitchFamily="18" charset="0"/>
              </a:rPr>
              <a:t> </a:t>
            </a:r>
            <a:r>
              <a:rPr lang="vi-VN" sz="3200" b="1" i="1" dirty="0">
                <a:solidFill>
                  <a:srgbClr val="000000"/>
                </a:solidFill>
                <a:latin typeface="Times New Roman" panose="02020603050405020304" pitchFamily="18" charset="0"/>
                <a:cs typeface="Times New Roman" panose="02020603050405020304" pitchFamily="18" charset="0"/>
              </a:rPr>
              <a:t>actor</a:t>
            </a:r>
            <a:r>
              <a:rPr lang="vi-VN" sz="3200" dirty="0">
                <a:solidFill>
                  <a:srgbClr val="000000"/>
                </a:solidFill>
                <a:latin typeface="Times New Roman" panose="02020603050405020304" pitchFamily="18" charset="0"/>
                <a:cs typeface="Times New Roman" panose="02020603050405020304" pitchFamily="18" charset="0"/>
              </a:rPr>
              <a:t>.</a:t>
            </a:r>
          </a:p>
          <a:p>
            <a:pPr>
              <a:buFontTx/>
              <a:buChar char="-"/>
            </a:pPr>
            <a:r>
              <a:rPr lang="vi-VN" sz="3200" dirty="0">
                <a:solidFill>
                  <a:srgbClr val="000000"/>
                </a:solidFill>
                <a:latin typeface="Times New Roman" panose="02020603050405020304" pitchFamily="18" charset="0"/>
                <a:cs typeface="Times New Roman" panose="02020603050405020304" pitchFamily="18" charset="0"/>
              </a:rPr>
              <a:t>Có thể hiểu một Use-Case là một chức năng của hệ</a:t>
            </a:r>
            <a:r>
              <a:rPr lang="en-US" sz="3200" dirty="0">
                <a:solidFill>
                  <a:srgbClr val="000000"/>
                </a:solidFill>
                <a:latin typeface="Times New Roman" panose="02020603050405020304" pitchFamily="18" charset="0"/>
                <a:cs typeface="Times New Roman" panose="02020603050405020304" pitchFamily="18" charset="0"/>
              </a:rPr>
              <a:t> </a:t>
            </a:r>
            <a:r>
              <a:rPr lang="vi-VN" sz="3200" dirty="0">
                <a:solidFill>
                  <a:srgbClr val="000000"/>
                </a:solidFill>
                <a:latin typeface="Times New Roman" panose="02020603050405020304" pitchFamily="18" charset="0"/>
                <a:cs typeface="Times New Roman" panose="02020603050405020304" pitchFamily="18" charset="0"/>
              </a:rPr>
              <a:t>thống, mang một ý nghĩa nhất định đối với người dùng</a:t>
            </a:r>
            <a:endParaRPr lang="en-US" sz="32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3600"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36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142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HOẠT ĐỘNG</a:t>
            </a:r>
          </a:p>
        </p:txBody>
      </p:sp>
      <p:sp>
        <p:nvSpPr>
          <p:cNvPr id="10" name="Content Placeholder 2">
            <a:extLst>
              <a:ext uri="{FF2B5EF4-FFF2-40B4-BE49-F238E27FC236}">
                <a16:creationId xmlns:a16="http://schemas.microsoft.com/office/drawing/2014/main" id="{751E069A-910F-407F-B127-554718104F24}"/>
              </a:ext>
            </a:extLst>
          </p:cNvPr>
          <p:cNvSpPr>
            <a:spLocks noGrp="1"/>
          </p:cNvSpPr>
          <p:nvPr>
            <p:ph idx="1"/>
          </p:nvPr>
        </p:nvSpPr>
        <p:spPr>
          <a:xfrm>
            <a:off x="0" y="1893511"/>
            <a:ext cx="12192000" cy="3748071"/>
          </a:xfrm>
        </p:spPr>
        <p:txBody>
          <a:bodyPr>
            <a:noAutofit/>
          </a:bodyPr>
          <a:lstStyle/>
          <a:p>
            <a:pPr marL="0" indent="0">
              <a:lnSpc>
                <a:spcPct val="150000"/>
              </a:lnSpc>
              <a:buNone/>
            </a:pPr>
            <a:r>
              <a:rPr lang="vi-VN" sz="2400" dirty="0">
                <a:solidFill>
                  <a:srgbClr val="000000"/>
                </a:solidFill>
                <a:latin typeface="Times New Roman" panose="02020603050405020304" pitchFamily="18" charset="0"/>
                <a:cs typeface="Times New Roman" panose="02020603050405020304" pitchFamily="18" charset="0"/>
              </a:rPr>
              <a:t>Activity Diagram là bản vẽ tập trung vào mô tả các hoạt động, luồng xử lý bên trong hệ thống. </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a:solidFill>
                  <a:srgbClr val="000000"/>
                </a:solidFill>
                <a:latin typeface="Times New Roman" panose="02020603050405020304" pitchFamily="18" charset="0"/>
                <a:cs typeface="Times New Roman" panose="02020603050405020304" pitchFamily="18" charset="0"/>
              </a:rPr>
              <a:t>AD </a:t>
            </a:r>
            <a:r>
              <a:rPr lang="en-US" sz="2400" dirty="0" err="1">
                <a:solidFill>
                  <a:srgbClr val="000000"/>
                </a:solidFill>
                <a:latin typeface="Times New Roman" panose="02020603050405020304" pitchFamily="18" charset="0"/>
                <a:cs typeface="Times New Roman" panose="02020603050405020304" pitchFamily="18" charset="0"/>
              </a:rPr>
              <a:t>được</a:t>
            </a:r>
            <a:r>
              <a:rPr lang="vi-VN" sz="2400" dirty="0">
                <a:solidFill>
                  <a:srgbClr val="000000"/>
                </a:solidFill>
                <a:latin typeface="Times New Roman" panose="02020603050405020304" pitchFamily="18" charset="0"/>
                <a:cs typeface="Times New Roman" panose="02020603050405020304" pitchFamily="18" charset="0"/>
              </a:rPr>
              <a:t> sử dụng để mô tả các qui trình nghiệp vụ trong hệ thống, các luồng của một chức năng hoặc các hoạt động của một đối tượng.</a:t>
            </a:r>
            <a:endParaRPr lang="en-US" sz="2400" dirty="0">
              <a:solidFill>
                <a:srgbClr val="000000"/>
              </a:solidFill>
              <a:latin typeface="Times New Roman" panose="02020603050405020304" pitchFamily="18" charset="0"/>
              <a:cs typeface="Times New Roman" panose="02020603050405020304" pitchFamily="18" charset="0"/>
            </a:endParaRPr>
          </a:p>
          <a:p>
            <a:pPr marL="0" indent="0">
              <a:lnSpc>
                <a:spcPct val="150000"/>
              </a:lnSpc>
              <a:buNone/>
            </a:pPr>
            <a:r>
              <a:rPr lang="en-US" sz="2400" dirty="0" err="1">
                <a:solidFill>
                  <a:srgbClr val="000000"/>
                </a:solidFill>
                <a:latin typeface="Times New Roman" panose="02020603050405020304" pitchFamily="18" charset="0"/>
                <a:cs typeface="Times New Roman" panose="02020603050405020304" pitchFamily="18" charset="0"/>
              </a:rPr>
              <a:t>Cách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vẽ</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đã</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được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nhóm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tìm</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hiểu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và</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trình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bày</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559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29909" y="207725"/>
            <a:ext cx="5872822" cy="1353789"/>
          </a:xfrm>
        </p:spPr>
        <p:txBody>
          <a:bodyPr>
            <a:normAutofit/>
          </a:bodyPr>
          <a:lstStyle/>
          <a:p>
            <a:r>
              <a:rPr lang="en-US" dirty="0">
                <a:latin typeface="Times New Roman" panose="02020603050405020304" pitchFamily="18" charset="0"/>
                <a:cs typeface="Times New Roman" panose="02020603050405020304" pitchFamily="18" charset="0"/>
              </a:rPr>
              <a:t>SƠ ĐỒ HOẠT ĐỘNG</a:t>
            </a:r>
          </a:p>
        </p:txBody>
      </p:sp>
      <p:pic>
        <p:nvPicPr>
          <p:cNvPr id="4100" name="Picture 4" descr="UML Activity Diagram Notations - this schematic summarises how you should  use each notation of the Activity Diagra… | Activity diagram, Business  analysis, Notations">
            <a:extLst>
              <a:ext uri="{FF2B5EF4-FFF2-40B4-BE49-F238E27FC236}">
                <a16:creationId xmlns:a16="http://schemas.microsoft.com/office/drawing/2014/main" id="{D1A911B5-E3D6-4062-8A27-89F92FCE8B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2730" y="440183"/>
            <a:ext cx="5872822" cy="62985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3E246D-1CE2-45A2-89C3-0D9C3FE93FDF}"/>
              </a:ext>
            </a:extLst>
          </p:cNvPr>
          <p:cNvPicPr>
            <a:picLocks noChangeAspect="1"/>
          </p:cNvPicPr>
          <p:nvPr/>
        </p:nvPicPr>
        <p:blipFill>
          <a:blip r:embed="rId3"/>
          <a:stretch>
            <a:fillRect/>
          </a:stretch>
        </p:blipFill>
        <p:spPr>
          <a:xfrm>
            <a:off x="2693916" y="2070870"/>
            <a:ext cx="2748610" cy="1482162"/>
          </a:xfrm>
          <a:prstGeom prst="rect">
            <a:avLst/>
          </a:prstGeom>
        </p:spPr>
      </p:pic>
      <p:sp>
        <p:nvSpPr>
          <p:cNvPr id="7" name="Arrow: Down 6">
            <a:extLst>
              <a:ext uri="{FF2B5EF4-FFF2-40B4-BE49-F238E27FC236}">
                <a16:creationId xmlns:a16="http://schemas.microsoft.com/office/drawing/2014/main" id="{139DFD0D-2D28-45CD-A35E-D7FDBC909F30}"/>
              </a:ext>
            </a:extLst>
          </p:cNvPr>
          <p:cNvSpPr/>
          <p:nvPr/>
        </p:nvSpPr>
        <p:spPr>
          <a:xfrm rot="5400000">
            <a:off x="5578307" y="2678308"/>
            <a:ext cx="377369" cy="2672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4873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524001" y="207725"/>
            <a:ext cx="2731591" cy="1353789"/>
          </a:xfrm>
        </p:spPr>
        <p:txBody>
          <a:bodyPr>
            <a:normAutofit fontScale="90000"/>
          </a:bodyPr>
          <a:lstStyle/>
          <a:p>
            <a:r>
              <a:rPr lang="en-US" dirty="0">
                <a:latin typeface="Times New Roman" panose="02020603050405020304" pitchFamily="18" charset="0"/>
                <a:cs typeface="Times New Roman" panose="02020603050405020304" pitchFamily="18" charset="0"/>
              </a:rPr>
              <a:t>SƠ ĐỒ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HOẠT ĐỘNG</a:t>
            </a:r>
          </a:p>
        </p:txBody>
      </p:sp>
      <p:pic>
        <p:nvPicPr>
          <p:cNvPr id="4098" name="Picture 2" descr="Image for post">
            <a:extLst>
              <a:ext uri="{FF2B5EF4-FFF2-40B4-BE49-F238E27FC236}">
                <a16:creationId xmlns:a16="http://schemas.microsoft.com/office/drawing/2014/main" id="{A4901C71-7A34-4981-B3B4-CDEB3AAD4A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2623" y="0"/>
            <a:ext cx="506324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34387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6499274"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HOẠT ĐỘNG</a:t>
            </a:r>
          </a:p>
        </p:txBody>
      </p:sp>
      <p:sp>
        <p:nvSpPr>
          <p:cNvPr id="4" name="Content Placeholder 2">
            <a:extLst>
              <a:ext uri="{FF2B5EF4-FFF2-40B4-BE49-F238E27FC236}">
                <a16:creationId xmlns:a16="http://schemas.microsoft.com/office/drawing/2014/main" id="{06698101-7B3D-4C1F-9F78-BCC4555B9699}"/>
              </a:ext>
            </a:extLst>
          </p:cNvPr>
          <p:cNvSpPr>
            <a:spLocks noGrp="1"/>
          </p:cNvSpPr>
          <p:nvPr>
            <p:ph idx="1"/>
          </p:nvPr>
        </p:nvSpPr>
        <p:spPr>
          <a:xfrm>
            <a:off x="98323" y="1576174"/>
            <a:ext cx="12024851" cy="4380512"/>
          </a:xfrm>
        </p:spPr>
        <p:txBody>
          <a:bodyPr>
            <a:noAutofit/>
          </a:bodyPr>
          <a:lstStyle/>
          <a:p>
            <a:pPr marL="0" indent="0">
              <a:lnSpc>
                <a:spcPct val="150000"/>
              </a:lnSpc>
              <a:buNone/>
            </a:pPr>
            <a:r>
              <a:rPr lang="en-US" sz="2400" b="1" u="sng" dirty="0" err="1">
                <a:solidFill>
                  <a:srgbClr val="000000"/>
                </a:solidFill>
                <a:latin typeface="Times New Roman" panose="02020603050405020304" pitchFamily="18" charset="0"/>
                <a:cs typeface="Times New Roman" panose="02020603050405020304" pitchFamily="18" charset="0"/>
              </a:rPr>
              <a:t>Các</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lưu</a:t>
            </a:r>
            <a:r>
              <a:rPr lang="en-US" sz="2400" b="1" u="sng" dirty="0">
                <a:solidFill>
                  <a:srgbClr val="000000"/>
                </a:solidFill>
                <a:latin typeface="Times New Roman" panose="02020603050405020304" pitchFamily="18" charset="0"/>
                <a:cs typeface="Times New Roman" panose="02020603050405020304" pitchFamily="18" charset="0"/>
              </a:rPr>
              <a:t> ý</a:t>
            </a:r>
            <a:r>
              <a:rPr lang="en-US" sz="2400" dirty="0">
                <a:solidFill>
                  <a:srgbClr val="00000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Một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hoạt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đều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phải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duy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 1 </a:t>
            </a:r>
            <a:r>
              <a:rPr lang="en-US" sz="2400" dirty="0" err="1">
                <a:solidFill>
                  <a:srgbClr val="000000"/>
                </a:solidFill>
                <a:latin typeface="Times New Roman" panose="02020603050405020304" pitchFamily="18" charset="0"/>
                <a:cs typeface="Times New Roman" panose="02020603050405020304" pitchFamily="18" charset="0"/>
              </a:rPr>
              <a:t>đầu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vào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và</a:t>
            </a:r>
            <a:r>
              <a:rPr lang="en-US" sz="2400" dirty="0">
                <a:solidFill>
                  <a:srgbClr val="000000"/>
                </a:solidFill>
                <a:latin typeface="Times New Roman" panose="02020603050405020304" pitchFamily="18" charset="0"/>
                <a:cs typeface="Times New Roman" panose="02020603050405020304" pitchFamily="18" charset="0"/>
              </a:rPr>
              <a:t> 1 </a:t>
            </a:r>
            <a:r>
              <a:rPr lang="en-US" sz="2400" dirty="0" err="1">
                <a:solidFill>
                  <a:srgbClr val="000000"/>
                </a:solidFill>
                <a:latin typeface="Times New Roman" panose="02020603050405020304" pitchFamily="18" charset="0"/>
                <a:cs typeface="Times New Roman" panose="02020603050405020304" pitchFamily="18" charset="0"/>
              </a:rPr>
              <a:t>đầu</a:t>
            </a:r>
            <a:r>
              <a:rPr lang="en-US" sz="2400" dirty="0">
                <a:solidFill>
                  <a:srgbClr val="000000"/>
                </a:solidFill>
                <a:latin typeface="Times New Roman" panose="02020603050405020304" pitchFamily="18" charset="0"/>
                <a:cs typeface="Times New Roman" panose="02020603050405020304" pitchFamily="18" charset="0"/>
              </a:rPr>
              <a:t> ra.</a:t>
            </a:r>
          </a:p>
          <a:p>
            <a:pPr>
              <a:lnSpc>
                <a:spcPct val="150000"/>
              </a:lnSpc>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Tên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của</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hoạt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phải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bắt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đầu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bằng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từ</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Tốt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là</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tuân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theo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công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thức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từ</a:t>
            </a:r>
            <a:r>
              <a:rPr lang="en-US" sz="2400" dirty="0">
                <a:solidFill>
                  <a:srgbClr val="000000"/>
                </a:solidFill>
                <a:latin typeface="Times New Roman" panose="02020603050405020304" pitchFamily="18" charset="0"/>
                <a:cs typeface="Times New Roman" panose="02020603050405020304" pitchFamily="18" charset="0"/>
              </a:rPr>
              <a:t> + </a:t>
            </a:r>
            <a:r>
              <a:rPr lang="en-US" sz="2400" dirty="0" err="1">
                <a:solidFill>
                  <a:srgbClr val="000000"/>
                </a:solidFill>
                <a:latin typeface="Times New Roman" panose="02020603050405020304" pitchFamily="18" charset="0"/>
                <a:cs typeface="Times New Roman" panose="02020603050405020304" pitchFamily="18" charset="0"/>
              </a:rPr>
              <a:t>danh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từ</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chỉ</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đối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tượng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mà</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hành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Trong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một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sơ</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đồ</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hoạt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động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là</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duy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Hạn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chế</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đường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cắt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trong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sơ</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đồ</a:t>
            </a:r>
            <a:endParaRPr lang="en-US" sz="2400" dirty="0">
              <a:solidFill>
                <a:srgbClr val="000000"/>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Các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dòng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trạng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thái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khi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đi</a:t>
            </a:r>
            <a:r>
              <a:rPr lang="en-US" sz="2400" dirty="0">
                <a:solidFill>
                  <a:srgbClr val="000000"/>
                </a:solidFill>
                <a:latin typeface="Times New Roman" panose="02020603050405020304" pitchFamily="18" charset="0"/>
                <a:cs typeface="Times New Roman" panose="02020603050405020304" pitchFamily="18" charset="0"/>
              </a:rPr>
              <a:t> ra </a:t>
            </a:r>
            <a:r>
              <a:rPr lang="en-US" sz="2400" dirty="0" err="1">
                <a:solidFill>
                  <a:srgbClr val="000000"/>
                </a:solidFill>
                <a:latin typeface="Times New Roman" panose="02020603050405020304" pitchFamily="18" charset="0"/>
                <a:cs typeface="Times New Roman" panose="02020603050405020304" pitchFamily="18" charset="0"/>
              </a:rPr>
              <a:t>từ</a:t>
            </a:r>
            <a:r>
              <a:rPr lang="en-US" sz="2400" dirty="0">
                <a:solidFill>
                  <a:srgbClr val="000000"/>
                </a:solidFill>
                <a:latin typeface="Times New Roman" panose="02020603050405020304" pitchFamily="18" charset="0"/>
                <a:cs typeface="Times New Roman" panose="02020603050405020304" pitchFamily="18" charset="0"/>
              </a:rPr>
              <a:t> branch </a:t>
            </a:r>
            <a:r>
              <a:rPr lang="en-US" sz="2400" dirty="0" err="1">
                <a:solidFill>
                  <a:srgbClr val="000000"/>
                </a:solidFill>
                <a:latin typeface="Times New Roman" panose="02020603050405020304" pitchFamily="18" charset="0"/>
                <a:cs typeface="Times New Roman" panose="02020603050405020304" pitchFamily="18" charset="0"/>
              </a:rPr>
              <a:t>phải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được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chú</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thích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đầy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đủ</a:t>
            </a:r>
            <a:endParaRPr lang="en-US" sz="2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7437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779922" y="256205"/>
            <a:ext cx="8853267"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4" name="Content Placeholder 2">
            <a:extLst>
              <a:ext uri="{FF2B5EF4-FFF2-40B4-BE49-F238E27FC236}">
                <a16:creationId xmlns:a16="http://schemas.microsoft.com/office/drawing/2014/main" id="{06698101-7B3D-4C1F-9F78-BCC4555B9699}"/>
              </a:ext>
            </a:extLst>
          </p:cNvPr>
          <p:cNvSpPr>
            <a:spLocks noGrp="1"/>
          </p:cNvSpPr>
          <p:nvPr>
            <p:ph idx="1"/>
          </p:nvPr>
        </p:nvSpPr>
        <p:spPr>
          <a:xfrm>
            <a:off x="466918" y="1723658"/>
            <a:ext cx="11479276" cy="4185529"/>
          </a:xfrm>
        </p:spPr>
        <p:txBody>
          <a:bodyPr>
            <a:noAutofit/>
          </a:bodyPr>
          <a:lstStyle/>
          <a:p>
            <a:pPr>
              <a:lnSpc>
                <a:spcPct val="150000"/>
              </a:lnSpc>
              <a:buFont typeface="Wingdings" panose="05000000000000000000" pitchFamily="2" charset="2"/>
              <a:buChar char="v"/>
            </a:pPr>
            <a:r>
              <a:rPr lang="vi-VN" sz="2400" dirty="0">
                <a:solidFill>
                  <a:srgbClr val="000000"/>
                </a:solidFill>
                <a:latin typeface="Times New Roman" panose="02020603050405020304" pitchFamily="18" charset="0"/>
                <a:cs typeface="Times New Roman" panose="02020603050405020304" pitchFamily="18" charset="0"/>
              </a:rPr>
              <a:t>Các cấp sơ đồ</a:t>
            </a:r>
            <a:endParaRPr lang="en-US" sz="2400" dirty="0">
              <a:solidFill>
                <a:srgbClr val="00000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vi-VN" sz="2000" dirty="0">
                <a:solidFill>
                  <a:srgbClr val="000000"/>
                </a:solidFill>
                <a:latin typeface="Times New Roman" panose="02020603050405020304" pitchFamily="18" charset="0"/>
                <a:cs typeface="Times New Roman" panose="02020603050405020304" pitchFamily="18" charset="0"/>
              </a:rPr>
              <a:t>Cấp 0: Toàn bộ phần mềm là một khối xử lý</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vi-VN" sz="2000" dirty="0">
                <a:solidFill>
                  <a:srgbClr val="000000"/>
                </a:solidFill>
                <a:latin typeface="Times New Roman" panose="02020603050405020304" pitchFamily="18" charset="0"/>
                <a:cs typeface="Times New Roman" panose="02020603050405020304" pitchFamily="18" charset="0"/>
              </a:rPr>
              <a:t>Cấp 1: Sơ đồ cấp 0 có thể phân rã thành nhiều sơ</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đồ cấp 1, các sơ đồ cấp 1 này phải đảm bảo thể</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hiện đầy đủ ý nghĩa sở đồ cấp 0 (tác nhân, thiết</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bị, luồng dữ liệu, xử lý, bộ nhớ phụ)</a:t>
            </a:r>
            <a:endParaRPr lang="en-US" sz="2000" dirty="0">
              <a:solidFill>
                <a:srgbClr val="000000"/>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ü"/>
            </a:pPr>
            <a:r>
              <a:rPr lang="vi-VN" sz="2000" dirty="0">
                <a:solidFill>
                  <a:srgbClr val="000000"/>
                </a:solidFill>
                <a:latin typeface="Times New Roman" panose="02020603050405020304" pitchFamily="18" charset="0"/>
                <a:cs typeface="Times New Roman" panose="02020603050405020304" pitchFamily="18" charset="0"/>
              </a:rPr>
              <a:t>Cấp 2: Mỗi sơ đồ cấp 1 lại có thể phân rã thành</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nhiều sơ đồ cấp 2 tương tự như việc phân rã của</a:t>
            </a:r>
            <a:r>
              <a:rPr lang="en-US" sz="2000" dirty="0">
                <a:solidFill>
                  <a:srgbClr val="000000"/>
                </a:solidFill>
                <a:latin typeface="Times New Roman" panose="02020603050405020304" pitchFamily="18" charset="0"/>
                <a:cs typeface="Times New Roman" panose="02020603050405020304" pitchFamily="18" charset="0"/>
              </a:rPr>
              <a:t> </a:t>
            </a:r>
            <a:r>
              <a:rPr lang="vi-VN" sz="2000" dirty="0">
                <a:solidFill>
                  <a:srgbClr val="000000"/>
                </a:solidFill>
                <a:latin typeface="Times New Roman" panose="02020603050405020304" pitchFamily="18" charset="0"/>
                <a:cs typeface="Times New Roman" panose="02020603050405020304" pitchFamily="18" charset="0"/>
              </a:rPr>
              <a:t>sơ đồ cấp 0</a:t>
            </a:r>
            <a:r>
              <a:rPr lang="en-US" sz="2000" dirty="0">
                <a:solidFill>
                  <a:srgbClr val="000000"/>
                </a:solidFill>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ü"/>
            </a:pPr>
            <a:r>
              <a:rPr lang="en-US" sz="2000"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245682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786581" y="207725"/>
            <a:ext cx="8137026"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pic>
        <p:nvPicPr>
          <p:cNvPr id="7" name="Picture 6">
            <a:extLst>
              <a:ext uri="{FF2B5EF4-FFF2-40B4-BE49-F238E27FC236}">
                <a16:creationId xmlns:a16="http://schemas.microsoft.com/office/drawing/2014/main" id="{2B10BBD5-1251-4EED-8A0A-75788F44BAC0}"/>
              </a:ext>
            </a:extLst>
          </p:cNvPr>
          <p:cNvPicPr>
            <a:picLocks noChangeAspect="1"/>
          </p:cNvPicPr>
          <p:nvPr/>
        </p:nvPicPr>
        <p:blipFill>
          <a:blip r:embed="rId2"/>
          <a:stretch>
            <a:fillRect/>
          </a:stretch>
        </p:blipFill>
        <p:spPr>
          <a:xfrm>
            <a:off x="1986569" y="1699463"/>
            <a:ext cx="7353369" cy="4360083"/>
          </a:xfrm>
          <a:prstGeom prst="rect">
            <a:avLst/>
          </a:prstGeom>
        </p:spPr>
      </p:pic>
    </p:spTree>
    <p:extLst>
      <p:ext uri="{BB962C8B-B14F-4D97-AF65-F5344CB8AC3E}">
        <p14:creationId xmlns:p14="http://schemas.microsoft.com/office/powerpoint/2010/main" val="29716938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8131124"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4" name="TextBox 3">
            <a:extLst>
              <a:ext uri="{FF2B5EF4-FFF2-40B4-BE49-F238E27FC236}">
                <a16:creationId xmlns:a16="http://schemas.microsoft.com/office/drawing/2014/main" id="{CD221A11-E083-4D4E-B83D-6E31B0BC6329}"/>
              </a:ext>
            </a:extLst>
          </p:cNvPr>
          <p:cNvSpPr txBox="1"/>
          <p:nvPr/>
        </p:nvSpPr>
        <p:spPr>
          <a:xfrm>
            <a:off x="338685" y="1272497"/>
            <a:ext cx="7596554" cy="5447645"/>
          </a:xfrm>
          <a:prstGeom prst="rect">
            <a:avLst/>
          </a:prstGeom>
          <a:noFill/>
        </p:spPr>
        <p:txBody>
          <a:bodyPr wrap="square" rtlCol="0">
            <a:spAutoFit/>
          </a:bodyPr>
          <a:lstStyle/>
          <a:p>
            <a:r>
              <a:rPr lang="en-US" sz="2400" u="sng" dirty="0" err="1">
                <a:latin typeface="Times New Roman" panose="02020603050405020304" pitchFamily="18" charset="0"/>
                <a:cs typeface="Times New Roman" panose="02020603050405020304" pitchFamily="18" charset="0"/>
              </a:rPr>
              <a:t>Yêu</a:t>
            </a:r>
            <a:r>
              <a:rPr lang="en-US" sz="2400" u="sng" dirty="0">
                <a:latin typeface="Times New Roman" panose="02020603050405020304" pitchFamily="18" charset="0"/>
                <a:cs typeface="Times New Roman" panose="02020603050405020304" pitchFamily="18" charset="0"/>
              </a:rPr>
              <a:t> </a:t>
            </a:r>
            <a:r>
              <a:rPr lang="en-US" sz="2400" u="sng" dirty="0" err="1">
                <a:latin typeface="Times New Roman" panose="02020603050405020304" pitchFamily="18" charset="0"/>
                <a:cs typeface="Times New Roman" panose="02020603050405020304" pitchFamily="18" charset="0"/>
              </a:rPr>
              <a:t>cầu</a:t>
            </a:r>
            <a:r>
              <a:rPr lang="en-US" sz="2400" u="sng" dirty="0">
                <a:latin typeface="Times New Roman" panose="02020603050405020304" pitchFamily="18" charset="0"/>
                <a:cs typeface="Times New Roman" panose="02020603050405020304" pitchFamily="18" charset="0"/>
              </a:rPr>
              <a:t> </a:t>
            </a:r>
            <a:r>
              <a:rPr lang="en-US" sz="2400" u="sng" dirty="0" err="1">
                <a:latin typeface="Times New Roman" panose="02020603050405020304" pitchFamily="18" charset="0"/>
                <a:cs typeface="Times New Roman" panose="02020603050405020304" pitchFamily="18" charset="0"/>
              </a:rPr>
              <a:t>lưu</a:t>
            </a:r>
            <a:r>
              <a:rPr lang="en-US" sz="2400" u="sng" dirty="0">
                <a:latin typeface="Times New Roman" panose="02020603050405020304" pitchFamily="18" charset="0"/>
                <a:cs typeface="Times New Roman" panose="02020603050405020304" pitchFamily="18" charset="0"/>
              </a:rPr>
              <a:t> </a:t>
            </a:r>
            <a:r>
              <a:rPr lang="en-US" sz="2400" u="sng" dirty="0" err="1">
                <a:latin typeface="Times New Roman" panose="02020603050405020304" pitchFamily="18" charset="0"/>
                <a:cs typeface="Times New Roman" panose="02020603050405020304" pitchFamily="18" charset="0"/>
              </a:rPr>
              <a:t>trữ</a:t>
            </a:r>
            <a:r>
              <a:rPr lang="en-US" sz="2400" u="sng" dirty="0">
                <a:latin typeface="Times New Roman" panose="02020603050405020304" pitchFamily="18" charset="0"/>
                <a:cs typeface="Times New Roman" panose="02020603050405020304" pitchFamily="18" charset="0"/>
              </a:rPr>
              <a:t>:</a:t>
            </a:r>
          </a:p>
          <a:p>
            <a:r>
              <a:rPr lang="vi-VN" b="1" dirty="0">
                <a:solidFill>
                  <a:srgbClr val="C00000"/>
                </a:solidFill>
                <a:latin typeface="Tahoma" panose="020B0604030504040204" pitchFamily="34" charset="0"/>
              </a:rPr>
              <a:t>D1</a:t>
            </a:r>
            <a:r>
              <a:rPr lang="vi-VN" dirty="0">
                <a:solidFill>
                  <a:srgbClr val="000000"/>
                </a:solidFill>
                <a:latin typeface="Tahoma" panose="020B0604030504040204" pitchFamily="34" charset="0"/>
              </a:rPr>
              <a:t>: Thông tin cần lưu trữ (dựa vào biểu mẫu liên</a:t>
            </a:r>
            <a:br>
              <a:rPr lang="vi-VN" dirty="0">
                <a:solidFill>
                  <a:srgbClr val="000000"/>
                </a:solidFill>
                <a:latin typeface="Tahoma" panose="020B0604030504040204" pitchFamily="34" charset="0"/>
              </a:rPr>
            </a:br>
            <a:r>
              <a:rPr lang="vi-VN" dirty="0">
                <a:solidFill>
                  <a:srgbClr val="000000"/>
                </a:solidFill>
                <a:latin typeface="Tahoma" panose="020B0604030504040204" pitchFamily="34" charset="0"/>
              </a:rPr>
              <a:t>quan)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C00000"/>
                </a:solidFill>
                <a:latin typeface="Tahoma" panose="020B0604030504040204" pitchFamily="34" charset="0"/>
              </a:rPr>
              <a:t>D5</a:t>
            </a:r>
            <a:r>
              <a:rPr lang="vi-VN" dirty="0">
                <a:solidFill>
                  <a:srgbClr val="000000"/>
                </a:solidFill>
                <a:latin typeface="Tahoma" panose="020B0604030504040204" pitchFamily="34" charset="0"/>
              </a:rPr>
              <a:t>: Thông tin cần lưu trữ (chỉ có trong một số yêu</a:t>
            </a:r>
            <a:br>
              <a:rPr lang="vi-VN" dirty="0">
                <a:solidFill>
                  <a:srgbClr val="000000"/>
                </a:solidFill>
                <a:latin typeface="Tahoma" panose="020B0604030504040204" pitchFamily="34" charset="0"/>
              </a:rPr>
            </a:br>
            <a:r>
              <a:rPr lang="vi-VN" dirty="0">
                <a:solidFill>
                  <a:srgbClr val="000000"/>
                </a:solidFill>
                <a:latin typeface="Tahoma" panose="020B0604030504040204" pitchFamily="34" charset="0"/>
              </a:rPr>
              <a:t>cầu đặc biệt)</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8000"/>
                </a:solidFill>
                <a:latin typeface="Tahoma" panose="020B0604030504040204" pitchFamily="34" charset="0"/>
              </a:rPr>
              <a:t>D3</a:t>
            </a:r>
            <a:r>
              <a:rPr lang="vi-VN" dirty="0">
                <a:solidFill>
                  <a:srgbClr val="000000"/>
                </a:solidFill>
                <a:latin typeface="Tahoma" panose="020B0604030504040204" pitchFamily="34" charset="0"/>
              </a:rPr>
              <a:t>:</a:t>
            </a:r>
            <a:br>
              <a:rPr lang="vi-VN" dirty="0">
                <a:solidFill>
                  <a:srgbClr val="000000"/>
                </a:solidFill>
                <a:latin typeface="Tahoma" panose="020B0604030504040204" pitchFamily="34" charset="0"/>
              </a:rPr>
            </a:br>
            <a:r>
              <a:rPr lang="vi-VN" dirty="0">
                <a:solidFill>
                  <a:srgbClr val="4B7DE1"/>
                </a:solidFill>
                <a:latin typeface="Wingdings" panose="05000000000000000000" pitchFamily="2" charset="2"/>
              </a:rPr>
              <a:t> </a:t>
            </a:r>
            <a:r>
              <a:rPr lang="vi-VN" dirty="0">
                <a:solidFill>
                  <a:srgbClr val="0070C0"/>
                </a:solidFill>
                <a:latin typeface="Arial" panose="020B0604020202020204" pitchFamily="34" charset="0"/>
              </a:rPr>
              <a:t>Các danh mục </a:t>
            </a:r>
            <a:r>
              <a:rPr lang="vi-VN" dirty="0">
                <a:solidFill>
                  <a:srgbClr val="000000"/>
                </a:solidFill>
                <a:latin typeface="Arial" panose="020B0604020202020204" pitchFamily="34" charset="0"/>
              </a:rPr>
              <a:t>để chọn lựa</a:t>
            </a:r>
            <a:br>
              <a:rPr lang="vi-VN" dirty="0">
                <a:solidFill>
                  <a:srgbClr val="000000"/>
                </a:solidFill>
                <a:latin typeface="Arial" panose="020B0604020202020204" pitchFamily="34" charset="0"/>
              </a:rPr>
            </a:br>
            <a:r>
              <a:rPr lang="vi-VN" dirty="0">
                <a:solidFill>
                  <a:srgbClr val="4B7DE1"/>
                </a:solidFill>
                <a:latin typeface="Wingdings" panose="05000000000000000000" pitchFamily="2" charset="2"/>
              </a:rPr>
              <a:t> </a:t>
            </a:r>
            <a:r>
              <a:rPr lang="vi-VN" dirty="0">
                <a:solidFill>
                  <a:srgbClr val="000000"/>
                </a:solidFill>
                <a:latin typeface="Arial" panose="020B0604020202020204" pitchFamily="34" charset="0"/>
              </a:rPr>
              <a:t>Dữ liệu cần thiết cho việc kiểm tra tính hợp lệ</a:t>
            </a:r>
            <a:br>
              <a:rPr lang="vi-VN" dirty="0">
                <a:solidFill>
                  <a:srgbClr val="000000"/>
                </a:solidFill>
                <a:latin typeface="Arial" panose="020B0604020202020204" pitchFamily="34" charset="0"/>
              </a:rPr>
            </a:br>
            <a:r>
              <a:rPr lang="vi-VN" dirty="0">
                <a:solidFill>
                  <a:srgbClr val="000000"/>
                </a:solidFill>
                <a:latin typeface="Arial" panose="020B0604020202020204" pitchFamily="34" charset="0"/>
              </a:rPr>
              <a:t>(dựa vào quy định)</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D2</a:t>
            </a:r>
            <a:r>
              <a:rPr lang="vi-VN" dirty="0">
                <a:solidFill>
                  <a:srgbClr val="0070C0"/>
                </a:solidFill>
                <a:latin typeface="Tahoma" panose="020B0604030504040204" pitchFamily="34" charset="0"/>
              </a:rPr>
              <a:t>:</a:t>
            </a:r>
            <a:br>
              <a:rPr lang="vi-VN" dirty="0">
                <a:solidFill>
                  <a:srgbClr val="0070C0"/>
                </a:solidFill>
                <a:latin typeface="Tahoma" panose="020B0604030504040204" pitchFamily="34" charset="0"/>
              </a:rPr>
            </a:br>
            <a:r>
              <a:rPr lang="vi-VN" dirty="0">
                <a:solidFill>
                  <a:srgbClr val="4B7DE1"/>
                </a:solidFill>
                <a:latin typeface="Wingdings" panose="05000000000000000000" pitchFamily="2" charset="2"/>
              </a:rPr>
              <a:t> </a:t>
            </a:r>
            <a:r>
              <a:rPr lang="vi-VN" dirty="0">
                <a:solidFill>
                  <a:srgbClr val="0070C0"/>
                </a:solidFill>
                <a:latin typeface="Arial" panose="020B0604020202020204" pitchFamily="34" charset="0"/>
              </a:rPr>
              <a:t>Các danh mục </a:t>
            </a:r>
            <a:r>
              <a:rPr lang="vi-VN" dirty="0">
                <a:solidFill>
                  <a:srgbClr val="000000"/>
                </a:solidFill>
                <a:latin typeface="Arial" panose="020B0604020202020204" pitchFamily="34" charset="0"/>
              </a:rPr>
              <a:t>để chọn lựa</a:t>
            </a:r>
            <a:br>
              <a:rPr lang="vi-VN" dirty="0">
                <a:solidFill>
                  <a:srgbClr val="000000"/>
                </a:solidFill>
                <a:latin typeface="Arial" panose="020B0604020202020204" pitchFamily="34" charset="0"/>
              </a:rPr>
            </a:br>
            <a:r>
              <a:rPr lang="vi-VN" dirty="0">
                <a:solidFill>
                  <a:srgbClr val="4B7DE1"/>
                </a:solidFill>
                <a:latin typeface="Wingdings" panose="05000000000000000000" pitchFamily="2" charset="2"/>
              </a:rPr>
              <a:t> </a:t>
            </a:r>
            <a:r>
              <a:rPr lang="vi-VN" dirty="0">
                <a:solidFill>
                  <a:srgbClr val="000000"/>
                </a:solidFill>
                <a:latin typeface="Arial" panose="020B0604020202020204" pitchFamily="34" charset="0"/>
              </a:rPr>
              <a:t>Kết quả thành công/thất bại</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b="1" dirty="0">
                <a:solidFill>
                  <a:srgbClr val="7030A0"/>
                </a:solidFill>
                <a:latin typeface="Tahoma" panose="020B0604030504040204" pitchFamily="34" charset="0"/>
              </a:rPr>
              <a:t>D4</a:t>
            </a:r>
            <a:r>
              <a:rPr lang="vi-VN" dirty="0">
                <a:solidFill>
                  <a:srgbClr val="000000"/>
                </a:solidFill>
                <a:latin typeface="Tahoma" panose="020B0604030504040204" pitchFamily="34" charset="0"/>
              </a:rPr>
              <a:t>: Dữ liệu được lưu trữ (dựa vào biểu mẫu).</a:t>
            </a:r>
            <a:br>
              <a:rPr lang="vi-VN" dirty="0">
                <a:solidFill>
                  <a:srgbClr val="000000"/>
                </a:solidFill>
                <a:latin typeface="Tahoma" panose="020B0604030504040204" pitchFamily="34" charset="0"/>
              </a:rPr>
            </a:br>
            <a:r>
              <a:rPr lang="vi-VN" dirty="0">
                <a:solidFill>
                  <a:srgbClr val="4B7DE1"/>
                </a:solidFill>
                <a:latin typeface="Wingdings" panose="05000000000000000000" pitchFamily="2" charset="2"/>
              </a:rPr>
              <a:t> </a:t>
            </a:r>
            <a:r>
              <a:rPr lang="vi-VN" dirty="0">
                <a:solidFill>
                  <a:srgbClr val="000000"/>
                </a:solidFill>
                <a:latin typeface="Arial" panose="020B0604020202020204" pitchFamily="34" charset="0"/>
              </a:rPr>
              <a:t>Ghi chú: Thông thường</a:t>
            </a:r>
            <a:br>
              <a:rPr lang="vi-VN" dirty="0">
                <a:solidFill>
                  <a:srgbClr val="000000"/>
                </a:solidFill>
                <a:latin typeface="Arial" panose="020B0604020202020204" pitchFamily="34" charset="0"/>
              </a:rPr>
            </a:br>
            <a:r>
              <a:rPr lang="vi-VN" b="1" dirty="0">
                <a:solidFill>
                  <a:srgbClr val="F48D10"/>
                </a:solidFill>
                <a:latin typeface="Arial" panose="020B0604020202020204" pitchFamily="34" charset="0"/>
              </a:rPr>
              <a:t>D4 </a:t>
            </a:r>
            <a:r>
              <a:rPr lang="vi-VN" dirty="0">
                <a:solidFill>
                  <a:srgbClr val="000000"/>
                </a:solidFill>
                <a:latin typeface="Arial" panose="020B0604020202020204" pitchFamily="34" charset="0"/>
              </a:rPr>
              <a:t>= </a:t>
            </a:r>
            <a:r>
              <a:rPr lang="vi-VN" b="1" dirty="0">
                <a:solidFill>
                  <a:srgbClr val="FF0303"/>
                </a:solidFill>
                <a:latin typeface="Arial" panose="020B0604020202020204" pitchFamily="34" charset="0"/>
              </a:rPr>
              <a:t>D1 </a:t>
            </a:r>
            <a:r>
              <a:rPr lang="vi-VN" dirty="0">
                <a:solidFill>
                  <a:srgbClr val="000000"/>
                </a:solidFill>
                <a:latin typeface="Arial" panose="020B0604020202020204" pitchFamily="34" charset="0"/>
              </a:rPr>
              <a:t>(+ </a:t>
            </a:r>
            <a:r>
              <a:rPr lang="vi-VN" b="1" dirty="0">
                <a:solidFill>
                  <a:srgbClr val="FF0303"/>
                </a:solidFill>
                <a:latin typeface="Arial" panose="020B0604020202020204" pitchFamily="34" charset="0"/>
              </a:rPr>
              <a:t>D5</a:t>
            </a:r>
            <a:r>
              <a:rPr lang="vi-VN" dirty="0">
                <a:solidFill>
                  <a:srgbClr val="000000"/>
                </a:solidFill>
                <a:latin typeface="Arial" panose="020B0604020202020204" pitchFamily="34" charset="0"/>
              </a:rPr>
              <a:t>) (+ ID tự phát sinh)</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D6</a:t>
            </a:r>
            <a:r>
              <a:rPr lang="vi-VN" dirty="0">
                <a:solidFill>
                  <a:srgbClr val="0070C0"/>
                </a:solidFill>
                <a:latin typeface="Tahoma" panose="020B0604030504040204" pitchFamily="34" charset="0"/>
              </a:rPr>
              <a:t>: </a:t>
            </a:r>
            <a:r>
              <a:rPr lang="vi-VN" dirty="0">
                <a:solidFill>
                  <a:srgbClr val="000000"/>
                </a:solidFill>
                <a:latin typeface="Tahoma" panose="020B0604030504040204" pitchFamily="34" charset="0"/>
              </a:rPr>
              <a:t>Dữ liệu kết xuất (chỉ có trong một số yêu cầu</a:t>
            </a:r>
            <a:br>
              <a:rPr lang="vi-VN" dirty="0">
                <a:solidFill>
                  <a:srgbClr val="000000"/>
                </a:solidFill>
                <a:latin typeface="Tahoma" panose="020B0604030504040204" pitchFamily="34" charset="0"/>
              </a:rPr>
            </a:br>
            <a:r>
              <a:rPr lang="vi-VN" dirty="0">
                <a:solidFill>
                  <a:srgbClr val="000000"/>
                </a:solidFill>
                <a:latin typeface="Tahoma" panose="020B0604030504040204" pitchFamily="34" charset="0"/>
              </a:rPr>
              <a:t>đặc biệt)</a:t>
            </a:r>
            <a:r>
              <a:rPr lang="vi-VN" dirty="0"/>
              <a:t> </a:t>
            </a:r>
            <a:br>
              <a:rPr lang="vi-VN" dirty="0"/>
            </a:br>
            <a:endParaRPr lang="en-US" dirty="0"/>
          </a:p>
          <a:p>
            <a:endParaRPr lang="en-US" dirty="0"/>
          </a:p>
        </p:txBody>
      </p:sp>
      <p:pic>
        <p:nvPicPr>
          <p:cNvPr id="6" name="Picture 5">
            <a:extLst>
              <a:ext uri="{FF2B5EF4-FFF2-40B4-BE49-F238E27FC236}">
                <a16:creationId xmlns:a16="http://schemas.microsoft.com/office/drawing/2014/main" id="{FBFD8469-F3CD-4970-B1C4-B78EBCBE9B34}"/>
              </a:ext>
            </a:extLst>
          </p:cNvPr>
          <p:cNvPicPr>
            <a:picLocks noChangeAspect="1"/>
          </p:cNvPicPr>
          <p:nvPr/>
        </p:nvPicPr>
        <p:blipFill>
          <a:blip r:embed="rId2"/>
          <a:stretch>
            <a:fillRect/>
          </a:stretch>
        </p:blipFill>
        <p:spPr>
          <a:xfrm>
            <a:off x="7049965" y="2219499"/>
            <a:ext cx="3505492" cy="3062026"/>
          </a:xfrm>
          <a:prstGeom prst="rect">
            <a:avLst/>
          </a:prstGeom>
        </p:spPr>
      </p:pic>
    </p:spTree>
    <p:extLst>
      <p:ext uri="{BB962C8B-B14F-4D97-AF65-F5344CB8AC3E}">
        <p14:creationId xmlns:p14="http://schemas.microsoft.com/office/powerpoint/2010/main" val="6548581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359650" y="483028"/>
            <a:ext cx="9472699"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3" name="TextBox 2">
            <a:extLst>
              <a:ext uri="{FF2B5EF4-FFF2-40B4-BE49-F238E27FC236}">
                <a16:creationId xmlns:a16="http://schemas.microsoft.com/office/drawing/2014/main" id="{AB9FD61E-9437-416D-9687-2B2E9F353C4F}"/>
              </a:ext>
            </a:extLst>
          </p:cNvPr>
          <p:cNvSpPr txBox="1"/>
          <p:nvPr/>
        </p:nvSpPr>
        <p:spPr>
          <a:xfrm>
            <a:off x="392231" y="1795674"/>
            <a:ext cx="11317987" cy="2677656"/>
          </a:xfrm>
          <a:prstGeom prst="rect">
            <a:avLst/>
          </a:prstGeom>
          <a:noFill/>
        </p:spPr>
        <p:txBody>
          <a:bodyPr wrap="square" rtlCol="0">
            <a:spAutoFit/>
          </a:bodyPr>
          <a:lstStyle/>
          <a:p>
            <a:r>
              <a:rPr lang="en-US" sz="2400" b="1" u="sng" dirty="0" err="1">
                <a:solidFill>
                  <a:srgbClr val="000000"/>
                </a:solidFill>
                <a:latin typeface="Times New Roman" panose="02020603050405020304" pitchFamily="18" charset="0"/>
                <a:cs typeface="Times New Roman" panose="02020603050405020304" pitchFamily="18" charset="0"/>
              </a:rPr>
              <a:t>Yêu</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cầu</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lưu</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trữ</a:t>
            </a:r>
            <a:r>
              <a:rPr lang="en-US" sz="2400" b="1" u="sng"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err="1">
                <a:solidFill>
                  <a:srgbClr val="000000"/>
                </a:solidFill>
                <a:latin typeface="Times New Roman" panose="02020603050405020304" pitchFamily="18" charset="0"/>
                <a:cs typeface="Times New Roman" panose="02020603050405020304" pitchFamily="18" charset="0"/>
              </a:rPr>
              <a:t>Ghi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chú</a:t>
            </a:r>
            <a:r>
              <a:rPr lang="en-US" sz="2400" dirty="0">
                <a:solidFill>
                  <a:srgbClr val="000000"/>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ü"/>
            </a:pPr>
            <a:r>
              <a:rPr lang="en-US" sz="2400" dirty="0">
                <a:solidFill>
                  <a:srgbClr val="4B7DE1"/>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D1 </a:t>
            </a:r>
            <a:r>
              <a:rPr lang="en-US" sz="2400" dirty="0" err="1">
                <a:solidFill>
                  <a:srgbClr val="000000"/>
                </a:solidFill>
                <a:latin typeface="Times New Roman" panose="02020603050405020304" pitchFamily="18" charset="0"/>
                <a:cs typeface="Times New Roman" panose="02020603050405020304" pitchFamily="18" charset="0"/>
              </a:rPr>
              <a:t>không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thiết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chứa</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toàn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bộ</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thông</a:t>
            </a:r>
            <a:r>
              <a:rPr lang="en-US" sz="2400" dirty="0">
                <a:solidFill>
                  <a:srgbClr val="000000"/>
                </a:solidFill>
                <a:latin typeface="Times New Roman" panose="02020603050405020304" pitchFamily="18" charset="0"/>
                <a:cs typeface="Times New Roman" panose="02020603050405020304" pitchFamily="18" charset="0"/>
              </a:rPr>
              <a:t> tin </a:t>
            </a:r>
            <a:r>
              <a:rPr lang="en-US" sz="2400" dirty="0" err="1">
                <a:solidFill>
                  <a:srgbClr val="000000"/>
                </a:solidFill>
                <a:latin typeface="Times New Roman" panose="02020603050405020304" pitchFamily="18" charset="0"/>
                <a:cs typeface="Times New Roman" panose="02020603050405020304" pitchFamily="18" charset="0"/>
              </a:rPr>
              <a:t>trong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biểu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mẫu</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liên</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quan</a:t>
            </a:r>
            <a:endParaRPr lang="en-US" sz="24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en-US" sz="2400" dirty="0" err="1">
                <a:solidFill>
                  <a:srgbClr val="000000"/>
                </a:solidFill>
                <a:latin typeface="Times New Roman" panose="02020603050405020304" pitchFamily="18" charset="0"/>
                <a:cs typeface="Times New Roman" panose="02020603050405020304" pitchFamily="18" charset="0"/>
              </a:rPr>
              <a:t>Tùy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theo</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quy</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định</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thể</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có</a:t>
            </a:r>
            <a:r>
              <a:rPr lang="en-US" sz="2400" dirty="0">
                <a:solidFill>
                  <a:srgbClr val="000000"/>
                </a:solidFill>
                <a:latin typeface="Times New Roman" panose="02020603050405020304" pitchFamily="18" charset="0"/>
                <a:cs typeface="Times New Roman" panose="02020603050405020304" pitchFamily="18" charset="0"/>
              </a:rPr>
              <a:t> hay </a:t>
            </a:r>
            <a:r>
              <a:rPr lang="en-US" sz="2400" dirty="0" err="1">
                <a:solidFill>
                  <a:srgbClr val="000000"/>
                </a:solidFill>
                <a:latin typeface="Times New Roman" panose="02020603050405020304" pitchFamily="18" charset="0"/>
                <a:cs typeface="Times New Roman" panose="02020603050405020304" pitchFamily="18" charset="0"/>
              </a:rPr>
              <a:t>không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có</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D5</a:t>
            </a:r>
          </a:p>
          <a:p>
            <a:pPr marL="800100" lvl="1" indent="-342900">
              <a:buFont typeface="Wingdings" panose="05000000000000000000" pitchFamily="2" charset="2"/>
              <a:buChar char="ü"/>
            </a:pPr>
            <a:r>
              <a:rPr lang="en-US" sz="2400" dirty="0">
                <a:solidFill>
                  <a:srgbClr val="7030A0"/>
                </a:solidFill>
                <a:latin typeface="Times New Roman" panose="02020603050405020304" pitchFamily="18" charset="0"/>
                <a:cs typeface="Times New Roman" panose="02020603050405020304" pitchFamily="18" charset="0"/>
              </a:rPr>
              <a:t>D4 </a:t>
            </a:r>
            <a:r>
              <a:rPr lang="en-US" sz="2400" dirty="0" err="1">
                <a:solidFill>
                  <a:srgbClr val="000000"/>
                </a:solidFill>
                <a:latin typeface="Times New Roman" panose="02020603050405020304" pitchFamily="18" charset="0"/>
                <a:cs typeface="Times New Roman" panose="02020603050405020304" pitchFamily="18" charset="0"/>
              </a:rPr>
              <a:t>hoặc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D6 </a:t>
            </a:r>
            <a:r>
              <a:rPr lang="en-US" sz="2400" dirty="0" err="1">
                <a:solidFill>
                  <a:srgbClr val="000000"/>
                </a:solidFill>
                <a:latin typeface="Times New Roman" panose="02020603050405020304" pitchFamily="18" charset="0"/>
                <a:cs typeface="Times New Roman" panose="02020603050405020304" pitchFamily="18" charset="0"/>
              </a:rPr>
              <a:t>không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thiết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phải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trùng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với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D1 </a:t>
            </a:r>
            <a:r>
              <a:rPr lang="en-US" sz="2400" dirty="0" err="1">
                <a:solidFill>
                  <a:srgbClr val="000000"/>
                </a:solidFill>
                <a:latin typeface="Times New Roman" panose="02020603050405020304" pitchFamily="18" charset="0"/>
                <a:cs typeface="Times New Roman" panose="02020603050405020304" pitchFamily="18" charset="0"/>
              </a:rPr>
              <a:t>hoặc</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D5</a:t>
            </a:r>
          </a:p>
          <a:p>
            <a:pPr marL="800100" lvl="1" indent="-342900">
              <a:buFont typeface="Wingdings" panose="05000000000000000000" pitchFamily="2" charset="2"/>
              <a:buChar char="ü"/>
            </a:pPr>
            <a:r>
              <a:rPr lang="en-US" sz="2400" dirty="0">
                <a:solidFill>
                  <a:srgbClr val="0070C0"/>
                </a:solidFill>
                <a:latin typeface="Times New Roman" panose="02020603050405020304" pitchFamily="18" charset="0"/>
                <a:cs typeface="Times New Roman" panose="02020603050405020304" pitchFamily="18" charset="0"/>
              </a:rPr>
              <a:t>D2 </a:t>
            </a:r>
            <a:r>
              <a:rPr lang="en-US" sz="2400" dirty="0" err="1">
                <a:solidFill>
                  <a:srgbClr val="000000"/>
                </a:solidFill>
                <a:latin typeface="Times New Roman" panose="02020603050405020304" pitchFamily="18" charset="0"/>
                <a:cs typeface="Times New Roman" panose="02020603050405020304" pitchFamily="18" charset="0"/>
              </a:rPr>
              <a:t>không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nhất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thiết</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phải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trùng</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err="1">
                <a:solidFill>
                  <a:srgbClr val="000000"/>
                </a:solidFill>
                <a:latin typeface="Times New Roman" panose="02020603050405020304" pitchFamily="18" charset="0"/>
                <a:cs typeface="Times New Roman" panose="02020603050405020304" pitchFamily="18" charset="0"/>
              </a:rPr>
              <a:t>với</a:t>
            </a:r>
            <a:r>
              <a:rPr lang="en-US" sz="2400" dirty="0">
                <a:solidFill>
                  <a:srgbClr val="000000"/>
                </a:solidFill>
                <a:latin typeface="Times New Roman" panose="02020603050405020304" pitchFamily="18" charset="0"/>
                <a:cs typeface="Times New Roman" panose="02020603050405020304" pitchFamily="18" charset="0"/>
              </a:rPr>
              <a:t> </a:t>
            </a:r>
            <a:r>
              <a:rPr lang="en-US" sz="2400" dirty="0">
                <a:solidFill>
                  <a:srgbClr val="008000"/>
                </a:solidFill>
                <a:latin typeface="Times New Roman" panose="02020603050405020304" pitchFamily="18" charset="0"/>
                <a:cs typeface="Times New Roman" panose="02020603050405020304" pitchFamily="18" charset="0"/>
              </a:rPr>
              <a:t>D3</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301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8450144"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4" name="TextBox 3">
            <a:extLst>
              <a:ext uri="{FF2B5EF4-FFF2-40B4-BE49-F238E27FC236}">
                <a16:creationId xmlns:a16="http://schemas.microsoft.com/office/drawing/2014/main" id="{CD221A11-E083-4D4E-B83D-6E31B0BC6329}"/>
              </a:ext>
            </a:extLst>
          </p:cNvPr>
          <p:cNvSpPr txBox="1"/>
          <p:nvPr/>
        </p:nvSpPr>
        <p:spPr>
          <a:xfrm>
            <a:off x="507363" y="1171852"/>
            <a:ext cx="5205047" cy="5478423"/>
          </a:xfrm>
          <a:prstGeom prst="rect">
            <a:avLst/>
          </a:prstGeom>
          <a:noFill/>
        </p:spPr>
        <p:txBody>
          <a:bodyPr wrap="square" rtlCol="0">
            <a:spAutoFit/>
          </a:bodyPr>
          <a:lstStyle/>
          <a:p>
            <a:r>
              <a:rPr lang="en-US" sz="2400" b="1" u="sng" dirty="0" err="1">
                <a:latin typeface="Times New Roman" panose="02020603050405020304" pitchFamily="18" charset="0"/>
                <a:cs typeface="Times New Roman" panose="02020603050405020304" pitchFamily="18" charset="0"/>
              </a:rPr>
              <a:t>Yêu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cầu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tra</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cứu</a:t>
            </a:r>
            <a:r>
              <a:rPr lang="en-US" sz="2400" b="1" u="sng" dirty="0">
                <a:latin typeface="Times New Roman" panose="02020603050405020304" pitchFamily="18" charset="0"/>
                <a:cs typeface="Times New Roman" panose="02020603050405020304" pitchFamily="18" charset="0"/>
              </a:rPr>
              <a:t>:</a:t>
            </a:r>
          </a:p>
          <a:p>
            <a:r>
              <a:rPr lang="en-US" altLang="en-US" dirty="0">
                <a:solidFill>
                  <a:srgbClr val="0070C0"/>
                </a:solidFill>
                <a:latin typeface="Wingdings" panose="05000000000000000000" pitchFamily="2" charset="2"/>
              </a:rPr>
              <a:t> </a:t>
            </a:r>
            <a:r>
              <a:rPr lang="en-US" altLang="en-US" b="1" dirty="0">
                <a:solidFill>
                  <a:srgbClr val="C00000"/>
                </a:solidFill>
                <a:latin typeface="Tahoma" panose="020B0604030504040204" pitchFamily="34" charset="0"/>
                <a:cs typeface="Tahoma" panose="020B0604030504040204" pitchFamily="34" charset="0"/>
              </a:rPr>
              <a:t>D1</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Thông</a:t>
            </a:r>
            <a:r>
              <a:rPr lang="en-US" altLang="en-US" dirty="0">
                <a:solidFill>
                  <a:srgbClr val="000000"/>
                </a:solidFill>
                <a:latin typeface="Tahoma" panose="020B0604030504040204" pitchFamily="34" charset="0"/>
                <a:cs typeface="Tahoma" panose="020B0604030504040204" pitchFamily="34" charset="0"/>
              </a:rPr>
              <a:t> tin </a:t>
            </a:r>
            <a:r>
              <a:rPr lang="en-US" altLang="en-US" dirty="0" err="1">
                <a:solidFill>
                  <a:srgbClr val="000000"/>
                </a:solidFill>
                <a:latin typeface="Tahoma" panose="020B0604030504040204" pitchFamily="34" charset="0"/>
                <a:cs typeface="Tahoma" panose="020B0604030504040204" pitchFamily="34" charset="0"/>
              </a:rPr>
              <a:t>về</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đối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tượng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muốn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tìm</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kiếm</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000000"/>
                </a:solidFill>
                <a:latin typeface="Tahoma" panose="020B0604030504040204" pitchFamily="34" charset="0"/>
                <a:cs typeface="Tahoma" panose="020B0604030504040204" pitchFamily="34" charset="0"/>
              </a:rPr>
              <a:t>(</a:t>
            </a:r>
            <a:r>
              <a:rPr lang="en-US" altLang="en-US" dirty="0" err="1">
                <a:solidFill>
                  <a:srgbClr val="000000"/>
                </a:solidFill>
                <a:latin typeface="Tahoma" panose="020B0604030504040204" pitchFamily="34" charset="0"/>
                <a:cs typeface="Tahoma" panose="020B0604030504040204" pitchFamily="34" charset="0"/>
              </a:rPr>
              <a:t>dựa</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vào</a:t>
            </a:r>
            <a:r>
              <a:rPr lang="en-US" altLang="en-US"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biểu</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mẫu</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liên</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quan</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đến</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đối</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tượng</a:t>
            </a:r>
            <a:br>
              <a:rPr lang="en-US" altLang="en-US" sz="1900" dirty="0">
                <a:solidFill>
                  <a:srgbClr val="000000"/>
                </a:solidFill>
                <a:latin typeface="Tahoma" panose="020B0604030504040204" pitchFamily="34" charset="0"/>
                <a:cs typeface="Tahoma" panose="020B0604030504040204" pitchFamily="34" charset="0"/>
              </a:rPr>
            </a:br>
            <a:r>
              <a:rPr lang="en-US" altLang="en-US" sz="1900" dirty="0" err="1">
                <a:solidFill>
                  <a:srgbClr val="000000"/>
                </a:solidFill>
                <a:latin typeface="Tahoma" panose="020B0604030504040204" pitchFamily="34" charset="0"/>
                <a:cs typeface="Tahoma" panose="020B0604030504040204" pitchFamily="34" charset="0"/>
              </a:rPr>
              <a:t>cần</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tìm</a:t>
            </a:r>
            <a:r>
              <a:rPr lang="en-US" altLang="en-US" sz="1900" dirty="0">
                <a:solidFill>
                  <a:srgbClr val="000000"/>
                </a:solidFill>
                <a:latin typeface="Tahoma" panose="020B0604030504040204" pitchFamily="34" charset="0"/>
                <a:cs typeface="Tahoma" panose="020B0604030504040204" pitchFamily="34" charset="0"/>
              </a:rPr>
              <a:t> </a:t>
            </a:r>
            <a:r>
              <a:rPr lang="en-US" altLang="en-US" sz="1900" dirty="0" err="1">
                <a:solidFill>
                  <a:srgbClr val="000000"/>
                </a:solidFill>
                <a:latin typeface="Tahoma" panose="020B0604030504040204" pitchFamily="34" charset="0"/>
                <a:cs typeface="Tahoma" panose="020B0604030504040204" pitchFamily="34" charset="0"/>
              </a:rPr>
              <a:t>kiếm</a:t>
            </a:r>
            <a:r>
              <a:rPr lang="en-US" altLang="en-US" dirty="0">
                <a:solidFill>
                  <a:srgbClr val="000000"/>
                </a:solidFill>
                <a:latin typeface="Tahoma" panose="020B0604030504040204" pitchFamily="34" charset="0"/>
                <a:cs typeface="Tahoma" panose="020B0604030504040204" pitchFamily="34" charset="0"/>
              </a:rPr>
              <a:t>)</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0070C0"/>
                </a:solidFill>
                <a:latin typeface="Wingdings" panose="05000000000000000000" pitchFamily="2" charset="2"/>
              </a:rPr>
              <a:t> </a:t>
            </a:r>
            <a:r>
              <a:rPr lang="en-US" altLang="en-US" b="1" dirty="0">
                <a:solidFill>
                  <a:srgbClr val="C00000"/>
                </a:solidFill>
                <a:latin typeface="Tahoma" panose="020B0604030504040204" pitchFamily="34" charset="0"/>
                <a:cs typeface="Tahoma" panose="020B0604030504040204" pitchFamily="34" charset="0"/>
              </a:rPr>
              <a:t>D5</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Thông</a:t>
            </a:r>
            <a:r>
              <a:rPr lang="en-US" altLang="en-US" dirty="0">
                <a:solidFill>
                  <a:srgbClr val="000000"/>
                </a:solidFill>
                <a:latin typeface="Tahoma" panose="020B0604030504040204" pitchFamily="34" charset="0"/>
                <a:cs typeface="Tahoma" panose="020B0604030504040204" pitchFamily="34" charset="0"/>
              </a:rPr>
              <a:t> tin </a:t>
            </a:r>
            <a:r>
              <a:rPr lang="en-US" altLang="en-US" dirty="0" err="1">
                <a:solidFill>
                  <a:srgbClr val="000000"/>
                </a:solidFill>
                <a:latin typeface="Tahoma" panose="020B0604030504040204" pitchFamily="34" charset="0"/>
                <a:cs typeface="Tahoma" panose="020B0604030504040204" pitchFamily="34" charset="0"/>
              </a:rPr>
              <a:t>về</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đối</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tượng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muốn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tìm</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kiếm</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000000"/>
                </a:solidFill>
                <a:latin typeface="Tahoma" panose="020B0604030504040204" pitchFamily="34" charset="0"/>
                <a:cs typeface="Tahoma" panose="020B0604030504040204" pitchFamily="34" charset="0"/>
              </a:rPr>
              <a:t>(</a:t>
            </a:r>
            <a:r>
              <a:rPr lang="en-US" altLang="en-US" dirty="0" err="1">
                <a:solidFill>
                  <a:srgbClr val="000000"/>
                </a:solidFill>
                <a:latin typeface="Tahoma" panose="020B0604030504040204" pitchFamily="34" charset="0"/>
                <a:cs typeface="Tahoma" panose="020B0604030504040204" pitchFamily="34" charset="0"/>
              </a:rPr>
              <a:t>chỉ</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có</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trong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một</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số</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yêu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cầu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đặc</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biệt</a:t>
            </a:r>
            <a:r>
              <a:rPr lang="en-US" altLang="en-US" dirty="0">
                <a:solidFill>
                  <a:srgbClr val="000000"/>
                </a:solidFill>
                <a:latin typeface="Tahoma" panose="020B0604030504040204" pitchFamily="34" charset="0"/>
                <a:cs typeface="Tahoma" panose="020B0604030504040204" pitchFamily="34" charset="0"/>
              </a:rPr>
              <a:t>)</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0070C0"/>
                </a:solidFill>
                <a:latin typeface="Wingdings" panose="05000000000000000000" pitchFamily="2" charset="2"/>
              </a:rPr>
              <a:t> </a:t>
            </a:r>
            <a:r>
              <a:rPr lang="en-US" altLang="en-US" b="1" dirty="0">
                <a:solidFill>
                  <a:srgbClr val="008000"/>
                </a:solidFill>
                <a:latin typeface="Tahoma" panose="020B0604030504040204" pitchFamily="34" charset="0"/>
                <a:cs typeface="Tahoma" panose="020B0604030504040204" pitchFamily="34" charset="0"/>
              </a:rPr>
              <a:t>D3</a:t>
            </a:r>
            <a:r>
              <a:rPr lang="en-US" altLang="en-US" dirty="0">
                <a:solidFill>
                  <a:srgbClr val="000000"/>
                </a:solidFill>
                <a:latin typeface="Tahoma" panose="020B0604030504040204" pitchFamily="34" charset="0"/>
                <a:cs typeface="Tahoma" panose="020B0604030504040204" pitchFamily="34" charset="0"/>
              </a:rPr>
              <a:t>:</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Các</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danh</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mục</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để</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chọn</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lựa</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Dữ</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liệu</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về</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đối</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tượng</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khi</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tìm</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thấy</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dựa</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70C0"/>
                </a:solidFill>
                <a:latin typeface="Wingdings" panose="05000000000000000000" pitchFamily="2" charset="2"/>
              </a:rPr>
              <a:t> </a:t>
            </a:r>
            <a:r>
              <a:rPr lang="en-US" altLang="en-US" b="1" dirty="0">
                <a:solidFill>
                  <a:srgbClr val="0070C0"/>
                </a:solidFill>
                <a:latin typeface="Tahoma" panose="020B0604030504040204" pitchFamily="34" charset="0"/>
                <a:cs typeface="Tahoma" panose="020B0604030504040204" pitchFamily="34" charset="0"/>
              </a:rPr>
              <a:t>D2</a:t>
            </a:r>
            <a:r>
              <a:rPr lang="en-US" altLang="en-US" dirty="0">
                <a:solidFill>
                  <a:srgbClr val="000000"/>
                </a:solidFill>
                <a:latin typeface="Tahoma" panose="020B0604030504040204" pitchFamily="34" charset="0"/>
                <a:cs typeface="Tahoma" panose="020B0604030504040204" pitchFamily="34" charset="0"/>
              </a:rPr>
              <a:t>:</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Các</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danh</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mục</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để</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chọn</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lựa</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Dữ</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liệu</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về</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đối</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tượng</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khi</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tìm</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thấy</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dựa</a:t>
            </a:r>
            <a:br>
              <a:rPr lang="en-US" altLang="en-US" dirty="0">
                <a:solidFill>
                  <a:srgbClr val="000000"/>
                </a:solidFill>
                <a:latin typeface="Arial" panose="020B0604020202020204" pitchFamily="34" charset="0"/>
                <a:cs typeface="Arial" panose="020B0604020202020204" pitchFamily="34" charset="0"/>
              </a:rPr>
            </a:br>
            <a:r>
              <a:rPr lang="en-US" altLang="en-US" dirty="0" err="1">
                <a:solidFill>
                  <a:srgbClr val="000000"/>
                </a:solidFill>
                <a:latin typeface="Arial" panose="020B0604020202020204" pitchFamily="34" charset="0"/>
                <a:cs typeface="Arial" panose="020B0604020202020204" pitchFamily="34" charset="0"/>
              </a:rPr>
              <a:t>vào</a:t>
            </a:r>
            <a:r>
              <a:rPr lang="en-US" altLang="en-US"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biểu</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mẫu</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liên</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quan</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đến</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đối</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tượng</a:t>
            </a:r>
            <a:br>
              <a:rPr lang="en-US" altLang="en-US" i="1" dirty="0">
                <a:solidFill>
                  <a:srgbClr val="000000"/>
                </a:solidFill>
                <a:latin typeface="Arial" panose="020B0604020202020204" pitchFamily="34" charset="0"/>
                <a:cs typeface="Arial" panose="020B0604020202020204" pitchFamily="34" charset="0"/>
              </a:rPr>
            </a:br>
            <a:r>
              <a:rPr lang="en-US" altLang="en-US" i="1" dirty="0" err="1">
                <a:solidFill>
                  <a:srgbClr val="000000"/>
                </a:solidFill>
                <a:latin typeface="Arial" panose="020B0604020202020204" pitchFamily="34" charset="0"/>
                <a:cs typeface="Arial" panose="020B0604020202020204" pitchFamily="34" charset="0"/>
              </a:rPr>
              <a:t>cần</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tìm</a:t>
            </a:r>
            <a:r>
              <a:rPr lang="en-US" altLang="en-US" i="1" dirty="0">
                <a:solidFill>
                  <a:srgbClr val="000000"/>
                </a:solidFill>
                <a:latin typeface="Arial" panose="020B0604020202020204" pitchFamily="34" charset="0"/>
                <a:cs typeface="Arial" panose="020B0604020202020204" pitchFamily="34" charset="0"/>
              </a:rPr>
              <a:t> </a:t>
            </a:r>
            <a:r>
              <a:rPr lang="en-US" altLang="en-US" i="1" dirty="0" err="1">
                <a:solidFill>
                  <a:srgbClr val="000000"/>
                </a:solidFill>
                <a:latin typeface="Arial" panose="020B0604020202020204" pitchFamily="34" charset="0"/>
                <a:cs typeface="Arial" panose="020B0604020202020204" pitchFamily="34" charset="0"/>
              </a:rPr>
              <a:t>kiếm</a:t>
            </a:r>
            <a:r>
              <a:rPr lang="en-US" altLang="en-US" dirty="0">
                <a:solidFill>
                  <a:srgbClr val="000000"/>
                </a:solidFill>
                <a:latin typeface="Arial" panose="020B0604020202020204" pitchFamily="34" charset="0"/>
                <a:cs typeface="Arial" panose="020B0604020202020204" pitchFamily="34" charset="0"/>
              </a:rPr>
              <a:t>)</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0070C0"/>
                </a:solidFill>
                <a:latin typeface="Wingdings" panose="05000000000000000000" pitchFamily="2" charset="2"/>
              </a:rPr>
              <a:t> </a:t>
            </a:r>
            <a:r>
              <a:rPr lang="en-US" altLang="en-US" b="1" dirty="0">
                <a:solidFill>
                  <a:srgbClr val="0070C0"/>
                </a:solidFill>
                <a:latin typeface="Tahoma" panose="020B0604030504040204" pitchFamily="34" charset="0"/>
                <a:cs typeface="Tahoma" panose="020B0604030504040204" pitchFamily="34" charset="0"/>
              </a:rPr>
              <a:t>D6</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Dữ</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liệu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kết</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xuất</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thông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thường</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là</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cần</a:t>
            </a:r>
            <a:br>
              <a:rPr lang="en-US" altLang="en-US" dirty="0">
                <a:solidFill>
                  <a:srgbClr val="000000"/>
                </a:solidFill>
                <a:latin typeface="Tahoma" panose="020B0604030504040204" pitchFamily="34" charset="0"/>
                <a:cs typeface="Tahoma" panose="020B0604030504040204" pitchFamily="34" charset="0"/>
              </a:rPr>
            </a:br>
            <a:r>
              <a:rPr lang="en-US" altLang="en-US" dirty="0" err="1">
                <a:solidFill>
                  <a:srgbClr val="000000"/>
                </a:solidFill>
                <a:latin typeface="Tahoma" panose="020B0604030504040204" pitchFamily="34" charset="0"/>
                <a:cs typeface="Tahoma" panose="020B0604030504040204" pitchFamily="34" charset="0"/>
              </a:rPr>
              <a:t>thiết</a:t>
            </a:r>
            <a:r>
              <a:rPr lang="en-US" altLang="en-US" dirty="0">
                <a:solidFill>
                  <a:srgbClr val="000000"/>
                </a:solidFill>
                <a:latin typeface="Tahoma" panose="020B0604030504040204" pitchFamily="34" charset="0"/>
                <a:cs typeface="Tahoma" panose="020B0604030504040204" pitchFamily="34" charset="0"/>
              </a:rPr>
              <a:t>)</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0070C0"/>
                </a:solidFill>
                <a:latin typeface="Wingdings" panose="05000000000000000000" pitchFamily="2" charset="2"/>
              </a:rPr>
              <a:t> </a:t>
            </a:r>
            <a:r>
              <a:rPr lang="en-US" altLang="en-US" b="1" dirty="0">
                <a:solidFill>
                  <a:srgbClr val="7030A0"/>
                </a:solidFill>
                <a:latin typeface="Tahoma" panose="020B0604030504040204" pitchFamily="34" charset="0"/>
                <a:cs typeface="Tahoma" panose="020B0604030504040204" pitchFamily="34" charset="0"/>
              </a:rPr>
              <a:t>D4</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Dữ</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liệu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cần</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lưu</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trữ</a:t>
            </a:r>
            <a:r>
              <a:rPr lang="en-US" altLang="en-US" dirty="0">
                <a:solidFill>
                  <a:srgbClr val="000000"/>
                </a:solidFill>
                <a:latin typeface="Tahoma" panose="020B0604030504040204" pitchFamily="34" charset="0"/>
                <a:cs typeface="Tahoma" panose="020B0604030504040204" pitchFamily="34" charset="0"/>
              </a:rPr>
              <a:t> </a:t>
            </a:r>
            <a:r>
              <a:rPr lang="en-US" altLang="en-US" dirty="0" err="1">
                <a:solidFill>
                  <a:srgbClr val="000000"/>
                </a:solidFill>
                <a:latin typeface="Tahoma" panose="020B0604030504040204" pitchFamily="34" charset="0"/>
                <a:cs typeface="Tahoma" panose="020B0604030504040204" pitchFamily="34" charset="0"/>
              </a:rPr>
              <a:t>lại</a:t>
            </a:r>
            <a:br>
              <a:rPr lang="en-US" altLang="en-US" dirty="0">
                <a:solidFill>
                  <a:srgbClr val="000000"/>
                </a:solidFill>
                <a:latin typeface="Tahoma" panose="020B0604030504040204" pitchFamily="34" charset="0"/>
                <a:cs typeface="Tahoma" panose="020B060403050404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Thông</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thường</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không</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cần</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thiết</a:t>
            </a:r>
            <a:br>
              <a:rPr lang="en-US" altLang="en-US" dirty="0">
                <a:solidFill>
                  <a:srgbClr val="000000"/>
                </a:solidFill>
                <a:latin typeface="Arial" panose="020B0604020202020204" pitchFamily="34" charset="0"/>
                <a:cs typeface="Arial" panose="020B0604020202020204" pitchFamily="34" charset="0"/>
              </a:rPr>
            </a:br>
            <a:r>
              <a:rPr lang="en-US" altLang="en-US" dirty="0">
                <a:solidFill>
                  <a:srgbClr val="4B7DE1"/>
                </a:solidFill>
                <a:latin typeface="Wingdings" panose="05000000000000000000" pitchFamily="2" charset="2"/>
              </a:rPr>
              <a:t> </a:t>
            </a:r>
            <a:r>
              <a:rPr lang="en-US" altLang="en-US" dirty="0" err="1">
                <a:solidFill>
                  <a:srgbClr val="000000"/>
                </a:solidFill>
                <a:latin typeface="Arial" panose="020B0604020202020204" pitchFamily="34" charset="0"/>
                <a:cs typeface="Arial" panose="020B0604020202020204" pitchFamily="34" charset="0"/>
              </a:rPr>
              <a:t>Cần</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thiết</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khi</a:t>
            </a:r>
            <a:r>
              <a:rPr lang="en-US" altLang="en-US" dirty="0">
                <a:solidFill>
                  <a:srgbClr val="000000"/>
                </a:solidFill>
                <a:latin typeface="Arial" panose="020B0604020202020204" pitchFamily="34" charset="0"/>
                <a:cs typeface="Arial" panose="020B0604020202020204" pitchFamily="34" charset="0"/>
              </a:rPr>
              <a:t> </a:t>
            </a:r>
            <a:r>
              <a:rPr lang="en-US" altLang="en-US" dirty="0" err="1">
                <a:solidFill>
                  <a:srgbClr val="000000"/>
                </a:solidFill>
                <a:latin typeface="Arial" panose="020B0604020202020204" pitchFamily="34" charset="0"/>
                <a:cs typeface="Arial" panose="020B0604020202020204" pitchFamily="34" charset="0"/>
              </a:rPr>
              <a:t>nào</a:t>
            </a:r>
            <a:r>
              <a:rPr lang="en-US" altLang="en-US" dirty="0">
                <a:solidFill>
                  <a:srgbClr val="000000"/>
                </a:solidFill>
                <a:latin typeface="Arial" panose="020B0604020202020204" pitchFamily="34" charset="0"/>
                <a:cs typeface="Arial" panose="020B0604020202020204" pitchFamily="34" charset="0"/>
              </a:rPr>
              <a:t>???</a:t>
            </a:r>
            <a:r>
              <a:rPr lang="en-US" altLang="en-US" sz="800" dirty="0"/>
              <a:t> </a:t>
            </a:r>
            <a:endParaRPr lang="en-US" dirty="0"/>
          </a:p>
        </p:txBody>
      </p:sp>
      <p:pic>
        <p:nvPicPr>
          <p:cNvPr id="5" name="Picture 4">
            <a:extLst>
              <a:ext uri="{FF2B5EF4-FFF2-40B4-BE49-F238E27FC236}">
                <a16:creationId xmlns:a16="http://schemas.microsoft.com/office/drawing/2014/main" id="{1FBBBB1F-84FB-4238-B9DC-681E925F0D1C}"/>
              </a:ext>
            </a:extLst>
          </p:cNvPr>
          <p:cNvPicPr>
            <a:picLocks noChangeAspect="1"/>
          </p:cNvPicPr>
          <p:nvPr/>
        </p:nvPicPr>
        <p:blipFill>
          <a:blip r:embed="rId2"/>
          <a:stretch>
            <a:fillRect/>
          </a:stretch>
        </p:blipFill>
        <p:spPr>
          <a:xfrm>
            <a:off x="6887529" y="2095500"/>
            <a:ext cx="3171825" cy="2667000"/>
          </a:xfrm>
          <a:prstGeom prst="rect">
            <a:avLst/>
          </a:prstGeom>
        </p:spPr>
      </p:pic>
    </p:spTree>
    <p:extLst>
      <p:ext uri="{BB962C8B-B14F-4D97-AF65-F5344CB8AC3E}">
        <p14:creationId xmlns:p14="http://schemas.microsoft.com/office/powerpoint/2010/main" val="2581184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8204338" cy="559191"/>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3" name="TextBox 2">
            <a:extLst>
              <a:ext uri="{FF2B5EF4-FFF2-40B4-BE49-F238E27FC236}">
                <a16:creationId xmlns:a16="http://schemas.microsoft.com/office/drawing/2014/main" id="{AB9FD61E-9437-416D-9687-2B2E9F353C4F}"/>
              </a:ext>
            </a:extLst>
          </p:cNvPr>
          <p:cNvSpPr txBox="1"/>
          <p:nvPr/>
        </p:nvSpPr>
        <p:spPr>
          <a:xfrm>
            <a:off x="598557" y="1790004"/>
            <a:ext cx="11268977" cy="4154984"/>
          </a:xfrm>
          <a:prstGeom prst="rect">
            <a:avLst/>
          </a:prstGeom>
          <a:noFill/>
        </p:spPr>
        <p:txBody>
          <a:bodyPr wrap="square" rtlCol="0">
            <a:spAutoFit/>
          </a:bodyPr>
          <a:lstStyle/>
          <a:p>
            <a:r>
              <a:rPr lang="en-US" sz="2200" b="1" u="sng" dirty="0" err="1">
                <a:solidFill>
                  <a:srgbClr val="000000"/>
                </a:solidFill>
                <a:latin typeface="Times New Roman" panose="02020603050405020304" pitchFamily="18" charset="0"/>
                <a:cs typeface="Times New Roman" panose="02020603050405020304" pitchFamily="18" charset="0"/>
              </a:rPr>
              <a:t>Yêu</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cầu</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tra</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cứu</a:t>
            </a:r>
            <a:r>
              <a:rPr lang="en-US" sz="2200" b="1" u="sng"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vi-VN" sz="2200" dirty="0">
                <a:solidFill>
                  <a:srgbClr val="000000"/>
                </a:solidFill>
                <a:latin typeface="Times New Roman" panose="02020603050405020304" pitchFamily="18" charset="0"/>
                <a:cs typeface="Times New Roman" panose="02020603050405020304" pitchFamily="18" charset="0"/>
              </a:rPr>
              <a:t>Ghi chú:</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vi-VN" sz="2200" dirty="0">
                <a:solidFill>
                  <a:srgbClr val="000000"/>
                </a:solidFill>
                <a:latin typeface="Times New Roman" panose="02020603050405020304" pitchFamily="18" charset="0"/>
                <a:cs typeface="Times New Roman" panose="02020603050405020304" pitchFamily="18" charset="0"/>
              </a:rPr>
              <a:t>Có rất nhiều mức độ khác nhau từ</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rất đơn giản đến rất phức tạp để</a:t>
            </a:r>
            <a:br>
              <a:rPr lang="vi-VN" sz="2200" dirty="0">
                <a:solidFill>
                  <a:srgbClr val="000000"/>
                </a:solidFill>
                <a:latin typeface="Times New Roman" panose="02020603050405020304" pitchFamily="18" charset="0"/>
                <a:cs typeface="Times New Roman" panose="02020603050405020304" pitchFamily="18" charset="0"/>
              </a:rPr>
            </a:br>
            <a:r>
              <a:rPr lang="vi-VN" sz="2200" dirty="0">
                <a:solidFill>
                  <a:srgbClr val="000000"/>
                </a:solidFill>
                <a:latin typeface="Times New Roman" panose="02020603050405020304" pitchFamily="18" charset="0"/>
                <a:cs typeface="Times New Roman" panose="02020603050405020304" pitchFamily="18" charset="0"/>
              </a:rPr>
              <a:t>xác định </a:t>
            </a:r>
            <a:r>
              <a:rPr lang="vi-VN" sz="2200" dirty="0">
                <a:solidFill>
                  <a:srgbClr val="FF0303"/>
                </a:solidFill>
                <a:latin typeface="Times New Roman" panose="02020603050405020304" pitchFamily="18" charset="0"/>
                <a:cs typeface="Times New Roman" panose="02020603050405020304" pitchFamily="18" charset="0"/>
              </a:rPr>
              <a:t>D1</a:t>
            </a:r>
            <a:endParaRPr lang="en-US" sz="2200" dirty="0">
              <a:solidFill>
                <a:srgbClr val="FF0303"/>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vi-VN" sz="2200" dirty="0">
                <a:solidFill>
                  <a:srgbClr val="FF0303"/>
                </a:solidFill>
                <a:latin typeface="Times New Roman" panose="02020603050405020304" pitchFamily="18" charset="0"/>
                <a:cs typeface="Times New Roman" panose="02020603050405020304" pitchFamily="18" charset="0"/>
              </a:rPr>
              <a:t>D1 </a:t>
            </a:r>
            <a:r>
              <a:rPr lang="vi-VN" sz="2200" dirty="0">
                <a:solidFill>
                  <a:srgbClr val="000000"/>
                </a:solidFill>
                <a:latin typeface="Times New Roman" panose="02020603050405020304" pitchFamily="18" charset="0"/>
                <a:cs typeface="Times New Roman" panose="02020603050405020304" pitchFamily="18" charset="0"/>
              </a:rPr>
              <a:t>chức nhiều thông tin thì việc tìm</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kiếm sẽ dễ dàng cho người dùng</a:t>
            </a:r>
            <a:br>
              <a:rPr lang="vi-VN" sz="2200" dirty="0">
                <a:solidFill>
                  <a:srgbClr val="000000"/>
                </a:solidFill>
                <a:latin typeface="Times New Roman" panose="02020603050405020304" pitchFamily="18" charset="0"/>
                <a:cs typeface="Times New Roman" panose="02020603050405020304" pitchFamily="18" charset="0"/>
              </a:rPr>
            </a:br>
            <a:r>
              <a:rPr lang="vi-VN" sz="2200" dirty="0">
                <a:solidFill>
                  <a:srgbClr val="000000"/>
                </a:solidFill>
                <a:latin typeface="Times New Roman" panose="02020603050405020304" pitchFamily="18" charset="0"/>
                <a:cs typeface="Times New Roman" panose="02020603050405020304" pitchFamily="18" charset="0"/>
              </a:rPr>
              <a:t>và ngược lại sẽ khó khăn cho phần</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thiết kế và cài đặt chức năng này</a:t>
            </a:r>
            <a:endParaRPr lang="en-US" sz="2200" dirty="0">
              <a:solidFill>
                <a:srgbClr val="000000"/>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ü"/>
            </a:pPr>
            <a:r>
              <a:rPr lang="vi-VN" sz="2200" dirty="0">
                <a:solidFill>
                  <a:srgbClr val="008000"/>
                </a:solidFill>
                <a:latin typeface="Times New Roman" panose="02020603050405020304" pitchFamily="18" charset="0"/>
                <a:cs typeface="Times New Roman" panose="02020603050405020304" pitchFamily="18" charset="0"/>
              </a:rPr>
              <a:t>D3 </a:t>
            </a:r>
            <a:r>
              <a:rPr lang="vi-VN" sz="2200" dirty="0">
                <a:solidFill>
                  <a:srgbClr val="000000"/>
                </a:solidFill>
                <a:latin typeface="Times New Roman" panose="02020603050405020304" pitchFamily="18" charset="0"/>
                <a:cs typeface="Times New Roman" panose="02020603050405020304" pitchFamily="18" charset="0"/>
              </a:rPr>
              <a:t>thông thường là danh sách các</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đối tượng tìm thấy cùng với thông</a:t>
            </a:r>
            <a:br>
              <a:rPr lang="vi-VN" sz="2200" dirty="0">
                <a:solidFill>
                  <a:srgbClr val="000000"/>
                </a:solidFill>
                <a:latin typeface="Times New Roman" panose="02020603050405020304" pitchFamily="18" charset="0"/>
                <a:cs typeface="Times New Roman" panose="02020603050405020304" pitchFamily="18" charset="0"/>
              </a:rPr>
            </a:br>
            <a:r>
              <a:rPr lang="vi-VN" sz="2200" dirty="0">
                <a:solidFill>
                  <a:srgbClr val="000000"/>
                </a:solidFill>
                <a:latin typeface="Times New Roman" panose="02020603050405020304" pitchFamily="18" charset="0"/>
                <a:cs typeface="Times New Roman" panose="02020603050405020304" pitchFamily="18" charset="0"/>
              </a:rPr>
              <a:t>tin liên quan.</a:t>
            </a:r>
            <a:r>
              <a:rPr lang="en-US" sz="2200" dirty="0">
                <a:solidFill>
                  <a:srgbClr val="000000"/>
                </a:solidFill>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ü"/>
            </a:pPr>
            <a:r>
              <a:rPr lang="vi-VN" sz="2200" dirty="0">
                <a:solidFill>
                  <a:srgbClr val="008000"/>
                </a:solidFill>
                <a:latin typeface="Times New Roman" panose="02020603050405020304" pitchFamily="18" charset="0"/>
                <a:cs typeface="Times New Roman" panose="02020603050405020304" pitchFamily="18" charset="0"/>
              </a:rPr>
              <a:t>D3 </a:t>
            </a:r>
            <a:r>
              <a:rPr lang="vi-VN" sz="2200" dirty="0">
                <a:solidFill>
                  <a:srgbClr val="000000"/>
                </a:solidFill>
                <a:latin typeface="Times New Roman" panose="02020603050405020304" pitchFamily="18" charset="0"/>
                <a:cs typeface="Times New Roman" panose="02020603050405020304" pitchFamily="18" charset="0"/>
              </a:rPr>
              <a:t>cũng có rất nhiều mức độ khác</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nhau để xác định các thông tin của</a:t>
            </a:r>
            <a:br>
              <a:rPr lang="vi-VN" sz="2200" dirty="0">
                <a:solidFill>
                  <a:srgbClr val="000000"/>
                </a:solidFill>
                <a:latin typeface="Times New Roman" panose="02020603050405020304" pitchFamily="18" charset="0"/>
                <a:cs typeface="Times New Roman" panose="02020603050405020304" pitchFamily="18" charset="0"/>
              </a:rPr>
            </a:br>
            <a:r>
              <a:rPr lang="vi-VN" sz="2200" dirty="0">
                <a:solidFill>
                  <a:srgbClr val="000000"/>
                </a:solidFill>
                <a:latin typeface="Times New Roman" panose="02020603050405020304" pitchFamily="18" charset="0"/>
                <a:cs typeface="Times New Roman" panose="02020603050405020304" pitchFamily="18" charset="0"/>
              </a:rPr>
              <a:t>đối tượng tìm thấy</a:t>
            </a:r>
            <a:r>
              <a:rPr lang="en-US" sz="2200" dirty="0">
                <a:solidFill>
                  <a:srgbClr val="000000"/>
                </a:solidFill>
                <a:latin typeface="Times New Roman" panose="02020603050405020304" pitchFamily="18" charset="0"/>
                <a:cs typeface="Times New Roman" panose="02020603050405020304" pitchFamily="18" charset="0"/>
              </a:rPr>
              <a:t>. </a:t>
            </a:r>
          </a:p>
          <a:p>
            <a:pPr marL="800100" lvl="1" indent="-342900">
              <a:buFont typeface="Wingdings" panose="05000000000000000000" pitchFamily="2" charset="2"/>
              <a:buChar char="ü"/>
            </a:pPr>
            <a:r>
              <a:rPr lang="vi-VN" sz="2200" dirty="0">
                <a:solidFill>
                  <a:srgbClr val="0070C0"/>
                </a:solidFill>
                <a:latin typeface="Times New Roman" panose="02020603050405020304" pitchFamily="18" charset="0"/>
                <a:cs typeface="Times New Roman" panose="02020603050405020304" pitchFamily="18" charset="0"/>
              </a:rPr>
              <a:t>D2 </a:t>
            </a:r>
            <a:r>
              <a:rPr lang="vi-VN" sz="2200" dirty="0">
                <a:solidFill>
                  <a:srgbClr val="000000"/>
                </a:solidFill>
                <a:latin typeface="Times New Roman" panose="02020603050405020304" pitchFamily="18" charset="0"/>
                <a:cs typeface="Times New Roman" panose="02020603050405020304" pitchFamily="18" charset="0"/>
              </a:rPr>
              <a:t>và </a:t>
            </a:r>
            <a:r>
              <a:rPr lang="vi-VN" sz="2200" dirty="0">
                <a:solidFill>
                  <a:srgbClr val="0070C0"/>
                </a:solidFill>
                <a:latin typeface="Times New Roman" panose="02020603050405020304" pitchFamily="18" charset="0"/>
                <a:cs typeface="Times New Roman" panose="02020603050405020304" pitchFamily="18" charset="0"/>
              </a:rPr>
              <a:t>D6 </a:t>
            </a:r>
            <a:r>
              <a:rPr lang="vi-VN" sz="2200" dirty="0">
                <a:solidFill>
                  <a:srgbClr val="000000"/>
                </a:solidFill>
                <a:latin typeface="Times New Roman" panose="02020603050405020304" pitchFamily="18" charset="0"/>
                <a:cs typeface="Times New Roman" panose="02020603050405020304" pitchFamily="18" charset="0"/>
              </a:rPr>
              <a:t>thường trùng với </a:t>
            </a:r>
            <a:r>
              <a:rPr lang="vi-VN" sz="2200" dirty="0">
                <a:solidFill>
                  <a:srgbClr val="008000"/>
                </a:solidFill>
                <a:latin typeface="Times New Roman" panose="02020603050405020304" pitchFamily="18" charset="0"/>
                <a:cs typeface="Times New Roman" panose="02020603050405020304" pitchFamily="18" charset="0"/>
              </a:rPr>
              <a:t>D3</a:t>
            </a:r>
            <a:r>
              <a:rPr lang="en-US" sz="2200" dirty="0">
                <a:solidFill>
                  <a:srgbClr val="008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(nhưng không nhất thiết)</a:t>
            </a:r>
            <a:r>
              <a:rPr lang="vi-VN" sz="2200" dirty="0">
                <a:latin typeface="Times New Roman" panose="02020603050405020304" pitchFamily="18" charset="0"/>
                <a:cs typeface="Times New Roman" panose="02020603050405020304" pitchFamily="18" charset="0"/>
              </a:rPr>
              <a:t> </a:t>
            </a:r>
            <a:br>
              <a:rPr lang="vi-VN"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162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838200" y="1511320"/>
            <a:ext cx="8217992" cy="455625"/>
          </a:xfrm>
        </p:spPr>
        <p:txBody>
          <a:bodyPr>
            <a:noAutofit/>
          </a:bodyPr>
          <a:lstStyle/>
          <a:p>
            <a:pPr marL="0" indent="0">
              <a:buNone/>
            </a:pPr>
            <a:r>
              <a:rPr lang="en-US" b="1" u="sng" dirty="0" err="1">
                <a:solidFill>
                  <a:srgbClr val="000000"/>
                </a:solidFill>
                <a:latin typeface="Times New Roman" panose="02020603050405020304" pitchFamily="18" charset="0"/>
                <a:cs typeface="Times New Roman" panose="02020603050405020304" pitchFamily="18" charset="0"/>
              </a:rPr>
              <a:t>Ví</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dụ</a:t>
            </a:r>
            <a:r>
              <a:rPr lang="en-US" b="1" u="sng" dirty="0">
                <a:solidFill>
                  <a:srgbClr val="000000"/>
                </a:solidFill>
                <a:latin typeface="Times New Roman" panose="02020603050405020304" pitchFamily="18" charset="0"/>
                <a:cs typeface="Times New Roman" panose="02020603050405020304" pitchFamily="18" charset="0"/>
              </a:rPr>
              <a:t> </a:t>
            </a:r>
            <a:r>
              <a:rPr lang="en-US" b="1" u="sng" dirty="0" err="1">
                <a:solidFill>
                  <a:srgbClr val="000000"/>
                </a:solidFill>
                <a:latin typeface="Times New Roman" panose="02020603050405020304" pitchFamily="18" charset="0"/>
                <a:cs typeface="Times New Roman" panose="02020603050405020304" pitchFamily="18" charset="0"/>
              </a:rPr>
              <a:t>Usecase</a:t>
            </a:r>
            <a:r>
              <a:rPr lang="en-US" dirty="0">
                <a:solidFill>
                  <a:srgbClr val="000000"/>
                </a:solidFill>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5FC68A68-F775-46CF-875F-4988A6CDE6EE}"/>
              </a:ext>
            </a:extLst>
          </p:cNvPr>
          <p:cNvPicPr>
            <a:picLocks noChangeAspect="1"/>
          </p:cNvPicPr>
          <p:nvPr/>
        </p:nvPicPr>
        <p:blipFill>
          <a:blip r:embed="rId2"/>
          <a:stretch>
            <a:fillRect/>
          </a:stretch>
        </p:blipFill>
        <p:spPr>
          <a:xfrm>
            <a:off x="1788826" y="2692711"/>
            <a:ext cx="5317588" cy="3589246"/>
          </a:xfrm>
          <a:prstGeom prst="rect">
            <a:avLst/>
          </a:prstGeom>
        </p:spPr>
      </p:pic>
      <p:sp>
        <p:nvSpPr>
          <p:cNvPr id="7" name="Speech Bubble: Rectangle with Corners Rounded 6">
            <a:extLst>
              <a:ext uri="{FF2B5EF4-FFF2-40B4-BE49-F238E27FC236}">
                <a16:creationId xmlns:a16="http://schemas.microsoft.com/office/drawing/2014/main" id="{F7F99E17-5B67-424A-91F4-A2503B89A8AE}"/>
              </a:ext>
            </a:extLst>
          </p:cNvPr>
          <p:cNvSpPr/>
          <p:nvPr/>
        </p:nvSpPr>
        <p:spPr>
          <a:xfrm>
            <a:off x="7798192" y="859810"/>
            <a:ext cx="2208627" cy="1334751"/>
          </a:xfrm>
          <a:prstGeom prst="wedgeRoundRectCallout">
            <a:avLst>
              <a:gd name="adj1" fmla="val -75610"/>
              <a:gd name="adj2" fmla="val 81471"/>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bao </a:t>
            </a:r>
            <a:r>
              <a:rPr lang="en-US" sz="2400" b="1" dirty="0" err="1">
                <a:latin typeface="Times New Roman" panose="02020603050405020304" pitchFamily="18" charset="0"/>
                <a:cs typeface="Times New Roman" panose="02020603050405020304" pitchFamily="18" charset="0"/>
              </a:rPr>
              <a:t>nhiêu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Usecase</a:t>
            </a:r>
            <a:r>
              <a:rPr lang="en-US" dirty="0"/>
              <a:t>?</a:t>
            </a:r>
          </a:p>
        </p:txBody>
      </p:sp>
    </p:spTree>
    <p:extLst>
      <p:ext uri="{BB962C8B-B14F-4D97-AF65-F5344CB8AC3E}">
        <p14:creationId xmlns:p14="http://schemas.microsoft.com/office/powerpoint/2010/main" val="2372584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6499274"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4" name="TextBox 3">
            <a:extLst>
              <a:ext uri="{FF2B5EF4-FFF2-40B4-BE49-F238E27FC236}">
                <a16:creationId xmlns:a16="http://schemas.microsoft.com/office/drawing/2014/main" id="{CD221A11-E083-4D4E-B83D-6E31B0BC6329}"/>
              </a:ext>
            </a:extLst>
          </p:cNvPr>
          <p:cNvSpPr txBox="1"/>
          <p:nvPr/>
        </p:nvSpPr>
        <p:spPr>
          <a:xfrm>
            <a:off x="251425" y="1877457"/>
            <a:ext cx="7663542" cy="3508653"/>
          </a:xfrm>
          <a:prstGeom prst="rect">
            <a:avLst/>
          </a:prstGeom>
          <a:noFill/>
        </p:spPr>
        <p:txBody>
          <a:bodyPr wrap="square" rtlCol="0">
            <a:spAutoFit/>
          </a:bodyPr>
          <a:lstStyle/>
          <a:p>
            <a:r>
              <a:rPr lang="en-US" sz="2400" b="1" u="sng" dirty="0" err="1">
                <a:latin typeface="Times New Roman" panose="02020603050405020304" pitchFamily="18" charset="0"/>
                <a:cs typeface="Times New Roman" panose="02020603050405020304" pitchFamily="18" charset="0"/>
              </a:rPr>
              <a:t>Yêu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cầu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tính</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toán</a:t>
            </a:r>
            <a:r>
              <a:rPr lang="en-US" sz="2400" b="1" u="sng" dirty="0">
                <a:latin typeface="Times New Roman" panose="02020603050405020304" pitchFamily="18" charset="0"/>
                <a:cs typeface="Times New Roman" panose="02020603050405020304" pitchFamily="18" charset="0"/>
              </a:rPr>
              <a:t>:</a:t>
            </a:r>
          </a:p>
          <a:p>
            <a:r>
              <a:rPr lang="vi-VN" dirty="0">
                <a:solidFill>
                  <a:srgbClr val="0070C0"/>
                </a:solidFill>
                <a:latin typeface="Wingdings" panose="05000000000000000000" pitchFamily="2" charset="2"/>
              </a:rPr>
              <a:t> </a:t>
            </a:r>
            <a:r>
              <a:rPr lang="vi-VN" b="1" dirty="0">
                <a:solidFill>
                  <a:srgbClr val="C00000"/>
                </a:solidFill>
                <a:latin typeface="Tahoma" panose="020B0604030504040204" pitchFamily="34" charset="0"/>
              </a:rPr>
              <a:t>D1</a:t>
            </a:r>
            <a:r>
              <a:rPr lang="vi-VN" dirty="0">
                <a:solidFill>
                  <a:srgbClr val="000000"/>
                </a:solidFill>
                <a:latin typeface="Tahoma" panose="020B0604030504040204" pitchFamily="34" charset="0"/>
              </a:rPr>
              <a:t>: Thông tin về đối tượng cần thực hiện việc</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xử lý tính toán (dựa vào các biểu mẫu liên</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quan)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C00000"/>
                </a:solidFill>
                <a:latin typeface="Tahoma" panose="020B0604030504040204" pitchFamily="34" charset="0"/>
              </a:rPr>
              <a:t>D5</a:t>
            </a:r>
            <a:r>
              <a:rPr lang="vi-VN" dirty="0">
                <a:solidFill>
                  <a:srgbClr val="000000"/>
                </a:solidFill>
                <a:latin typeface="Tahoma" panose="020B0604030504040204" pitchFamily="34" charset="0"/>
              </a:rPr>
              <a:t>: Thông tin về đối tượng cần thực hiện việc</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xử lý tính toán (chỉ có trong một số yêu cầu</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đặc biệt)</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8000"/>
                </a:solidFill>
                <a:latin typeface="Tahoma" panose="020B0604030504040204" pitchFamily="34" charset="0"/>
              </a:rPr>
              <a:t>D3</a:t>
            </a:r>
            <a:r>
              <a:rPr lang="vi-VN" dirty="0">
                <a:solidFill>
                  <a:srgbClr val="000000"/>
                </a:solidFill>
                <a:latin typeface="Tahoma" panose="020B0604030504040204" pitchFamily="34" charset="0"/>
              </a:rPr>
              <a:t>:</a:t>
            </a:r>
            <a:br>
              <a:rPr lang="vi-VN" dirty="0">
                <a:solidFill>
                  <a:srgbClr val="000000"/>
                </a:solidFill>
                <a:latin typeface="Tahoma" panose="020B0604030504040204" pitchFamily="34" charset="0"/>
              </a:rPr>
            </a:br>
            <a:r>
              <a:rPr lang="vi-VN" dirty="0">
                <a:solidFill>
                  <a:srgbClr val="4B7DE1"/>
                </a:solidFill>
                <a:latin typeface="Wingdings" panose="05000000000000000000" pitchFamily="2" charset="2"/>
              </a:rPr>
              <a:t> </a:t>
            </a:r>
            <a:r>
              <a:rPr lang="vi-VN" dirty="0">
                <a:solidFill>
                  <a:srgbClr val="000000"/>
                </a:solidFill>
                <a:latin typeface="Arial" panose="020B0604020202020204" pitchFamily="34" charset="0"/>
              </a:rPr>
              <a:t>Dữ liệu cần thiết cho việc xử lý tính toán</a:t>
            </a:r>
            <a:r>
              <a:rPr lang="en-US" dirty="0">
                <a:solidFill>
                  <a:srgbClr val="000000"/>
                </a:solidFill>
                <a:latin typeface="Arial" panose="020B0604020202020204" pitchFamily="34" charset="0"/>
              </a:rPr>
              <a:t> </a:t>
            </a:r>
            <a:r>
              <a:rPr lang="vi-VN" dirty="0">
                <a:solidFill>
                  <a:srgbClr val="000000"/>
                </a:solidFill>
                <a:latin typeface="Arial" panose="020B0604020202020204" pitchFamily="34" charset="0"/>
              </a:rPr>
              <a:t>(dựa vào biểu mẫu và quy định liên quan)</a:t>
            </a:r>
            <a:br>
              <a:rPr lang="vi-VN" dirty="0">
                <a:solidFill>
                  <a:srgbClr val="000000"/>
                </a:solidFill>
                <a:latin typeface="Arial" panose="020B0604020202020204" pitchFamily="34" charset="0"/>
              </a:rPr>
            </a:br>
            <a:r>
              <a:rPr lang="vi-VN" dirty="0">
                <a:solidFill>
                  <a:srgbClr val="4B7DE1"/>
                </a:solidFill>
                <a:latin typeface="Wingdings" panose="05000000000000000000" pitchFamily="2" charset="2"/>
              </a:rPr>
              <a:t> </a:t>
            </a:r>
            <a:r>
              <a:rPr lang="vi-VN" dirty="0">
                <a:solidFill>
                  <a:srgbClr val="000000"/>
                </a:solidFill>
                <a:latin typeface="Arial" panose="020B0604020202020204" pitchFamily="34" charset="0"/>
              </a:rPr>
              <a:t>Các tham số tính toán</a:t>
            </a:r>
            <a:br>
              <a:rPr lang="vi-VN" dirty="0">
                <a:solidFill>
                  <a:srgbClr val="000000"/>
                </a:solidFill>
                <a:latin typeface="Arial" panose="020B0604020202020204" pitchFamily="34" charset="0"/>
              </a:rPr>
            </a:br>
            <a:r>
              <a:rPr lang="vi-VN" dirty="0">
                <a:solidFill>
                  <a:srgbClr val="0070C0"/>
                </a:solidFill>
                <a:latin typeface="Wingdings" panose="05000000000000000000" pitchFamily="2" charset="2"/>
              </a:rPr>
              <a:t> </a:t>
            </a:r>
            <a:r>
              <a:rPr lang="vi-VN" b="1" dirty="0">
                <a:solidFill>
                  <a:srgbClr val="7030A0"/>
                </a:solidFill>
                <a:latin typeface="Tahoma" panose="020B0604030504040204" pitchFamily="34" charset="0"/>
              </a:rPr>
              <a:t>D4</a:t>
            </a:r>
            <a:r>
              <a:rPr lang="vi-VN" dirty="0">
                <a:solidFill>
                  <a:srgbClr val="000000"/>
                </a:solidFill>
                <a:latin typeface="Tahoma" panose="020B0604030504040204" pitchFamily="34" charset="0"/>
              </a:rPr>
              <a:t>: Kết quả của xử lý tính toán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D2</a:t>
            </a:r>
            <a:r>
              <a:rPr lang="vi-VN" dirty="0">
                <a:solidFill>
                  <a:srgbClr val="000000"/>
                </a:solidFill>
                <a:latin typeface="Tahoma" panose="020B0604030504040204" pitchFamily="34" charset="0"/>
              </a:rPr>
              <a:t>: Kết quả của xử lý tính toán (thường gồm</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cả </a:t>
            </a:r>
            <a:r>
              <a:rPr lang="vi-VN" b="1" dirty="0">
                <a:solidFill>
                  <a:srgbClr val="008000"/>
                </a:solidFill>
                <a:latin typeface="Tahoma" panose="020B0604030504040204" pitchFamily="34" charset="0"/>
              </a:rPr>
              <a:t>D3 </a:t>
            </a:r>
            <a:r>
              <a:rPr lang="vi-VN" dirty="0">
                <a:solidFill>
                  <a:srgbClr val="0070C0"/>
                </a:solidFill>
                <a:latin typeface="Tahoma" panose="020B0604030504040204" pitchFamily="34" charset="0"/>
              </a:rPr>
              <a:t>và </a:t>
            </a:r>
            <a:r>
              <a:rPr lang="vi-VN" b="1" dirty="0">
                <a:solidFill>
                  <a:srgbClr val="0070C0"/>
                </a:solidFill>
                <a:latin typeface="Tahoma" panose="020B0604030504040204" pitchFamily="34" charset="0"/>
              </a:rPr>
              <a:t>D4</a:t>
            </a:r>
            <a:r>
              <a:rPr lang="vi-VN" dirty="0">
                <a:solidFill>
                  <a:srgbClr val="000000"/>
                </a:solidFill>
                <a:latin typeface="Tahoma" panose="020B0604030504040204" pitchFamily="34" charset="0"/>
              </a:rPr>
              <a:t>)</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D6</a:t>
            </a:r>
            <a:r>
              <a:rPr lang="vi-VN" dirty="0">
                <a:solidFill>
                  <a:srgbClr val="0070C0"/>
                </a:solidFill>
                <a:latin typeface="Tahoma" panose="020B0604030504040204" pitchFamily="34" charset="0"/>
              </a:rPr>
              <a:t>: </a:t>
            </a:r>
            <a:r>
              <a:rPr lang="vi-VN" dirty="0">
                <a:solidFill>
                  <a:srgbClr val="000000"/>
                </a:solidFill>
                <a:latin typeface="Tahoma" panose="020B0604030504040204" pitchFamily="34" charset="0"/>
              </a:rPr>
              <a:t>Dữ liệu kết xuất (thường gồm cả </a:t>
            </a:r>
            <a:r>
              <a:rPr lang="vi-VN" b="1" dirty="0">
                <a:solidFill>
                  <a:srgbClr val="008000"/>
                </a:solidFill>
                <a:latin typeface="Tahoma" panose="020B0604030504040204" pitchFamily="34" charset="0"/>
              </a:rPr>
              <a:t>D3 </a:t>
            </a:r>
            <a:r>
              <a:rPr lang="vi-VN" dirty="0">
                <a:solidFill>
                  <a:srgbClr val="000000"/>
                </a:solidFill>
                <a:latin typeface="Tahoma" panose="020B0604030504040204" pitchFamily="34" charset="0"/>
              </a:rPr>
              <a:t>và</a:t>
            </a:r>
            <a:r>
              <a:rPr lang="en-US" dirty="0">
                <a:solidFill>
                  <a:srgbClr val="000000"/>
                </a:solidFill>
                <a:latin typeface="Tahoma" panose="020B0604030504040204" pitchFamily="34" charset="0"/>
              </a:rPr>
              <a:t> </a:t>
            </a:r>
            <a:r>
              <a:rPr lang="vi-VN" b="1" dirty="0">
                <a:solidFill>
                  <a:srgbClr val="0070C0"/>
                </a:solidFill>
                <a:latin typeface="Tahoma" panose="020B0604030504040204" pitchFamily="34" charset="0"/>
              </a:rPr>
              <a:t>D4</a:t>
            </a:r>
            <a:r>
              <a:rPr lang="vi-VN" dirty="0">
                <a:solidFill>
                  <a:srgbClr val="000000"/>
                </a:solidFill>
                <a:latin typeface="Tahoma" panose="020B0604030504040204" pitchFamily="34" charset="0"/>
              </a:rPr>
              <a:t>)</a:t>
            </a:r>
            <a:r>
              <a:rPr lang="vi-VN" dirty="0"/>
              <a:t> </a:t>
            </a:r>
            <a:endParaRPr lang="en-US" dirty="0"/>
          </a:p>
        </p:txBody>
      </p:sp>
      <p:pic>
        <p:nvPicPr>
          <p:cNvPr id="6" name="Picture 5">
            <a:extLst>
              <a:ext uri="{FF2B5EF4-FFF2-40B4-BE49-F238E27FC236}">
                <a16:creationId xmlns:a16="http://schemas.microsoft.com/office/drawing/2014/main" id="{314A28F0-635B-4CB7-9E33-F1ACEBCC95D0}"/>
              </a:ext>
            </a:extLst>
          </p:cNvPr>
          <p:cNvPicPr>
            <a:picLocks noChangeAspect="1"/>
          </p:cNvPicPr>
          <p:nvPr/>
        </p:nvPicPr>
        <p:blipFill>
          <a:blip r:embed="rId2"/>
          <a:stretch>
            <a:fillRect/>
          </a:stretch>
        </p:blipFill>
        <p:spPr>
          <a:xfrm>
            <a:off x="8275065" y="2165320"/>
            <a:ext cx="3739955" cy="3107543"/>
          </a:xfrm>
          <a:prstGeom prst="rect">
            <a:avLst/>
          </a:prstGeom>
        </p:spPr>
      </p:pic>
    </p:spTree>
    <p:extLst>
      <p:ext uri="{BB962C8B-B14F-4D97-AF65-F5344CB8AC3E}">
        <p14:creationId xmlns:p14="http://schemas.microsoft.com/office/powerpoint/2010/main" val="2445357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3" y="207725"/>
            <a:ext cx="7752054"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3" name="TextBox 2">
            <a:extLst>
              <a:ext uri="{FF2B5EF4-FFF2-40B4-BE49-F238E27FC236}">
                <a16:creationId xmlns:a16="http://schemas.microsoft.com/office/drawing/2014/main" id="{AB9FD61E-9437-416D-9687-2B2E9F353C4F}"/>
              </a:ext>
            </a:extLst>
          </p:cNvPr>
          <p:cNvSpPr txBox="1"/>
          <p:nvPr/>
        </p:nvSpPr>
        <p:spPr>
          <a:xfrm>
            <a:off x="511127" y="1823061"/>
            <a:ext cx="8412480" cy="3724096"/>
          </a:xfrm>
          <a:prstGeom prst="rect">
            <a:avLst/>
          </a:prstGeom>
          <a:noFill/>
        </p:spPr>
        <p:txBody>
          <a:bodyPr wrap="square" rtlCol="0">
            <a:spAutoFit/>
          </a:bodyPr>
          <a:lstStyle/>
          <a:p>
            <a:r>
              <a:rPr lang="en-US" sz="2200" b="1" u="sng" dirty="0" err="1">
                <a:solidFill>
                  <a:srgbClr val="000000"/>
                </a:solidFill>
                <a:latin typeface="Times New Roman" panose="02020603050405020304" pitchFamily="18" charset="0"/>
                <a:cs typeface="Times New Roman" panose="02020603050405020304" pitchFamily="18" charset="0"/>
              </a:rPr>
              <a:t>Yêu</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cầu</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tính</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toán</a:t>
            </a:r>
            <a:r>
              <a:rPr lang="en-US" sz="2200" b="1" u="sng"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vi-VN" sz="2400" dirty="0">
                <a:solidFill>
                  <a:srgbClr val="000000"/>
                </a:solidFill>
                <a:latin typeface="Times New Roman" panose="02020603050405020304" pitchFamily="18" charset="0"/>
                <a:cs typeface="Times New Roman" panose="02020603050405020304" pitchFamily="18" charset="0"/>
              </a:rPr>
              <a:t>Ghi chú:</a:t>
            </a:r>
            <a:endParaRPr lang="en-US" sz="2400" dirty="0">
              <a:solidFill>
                <a:srgbClr val="000000"/>
              </a:solidFill>
              <a:latin typeface="Times New Roman" panose="02020603050405020304" pitchFamily="18" charset="0"/>
              <a:cs typeface="Times New Roman" panose="02020603050405020304" pitchFamily="18" charset="0"/>
            </a:endParaRPr>
          </a:p>
          <a:p>
            <a:pPr lvl="1"/>
            <a:r>
              <a:rPr lang="en-US"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C00000"/>
                </a:solidFill>
                <a:latin typeface="Times New Roman" panose="02020603050405020304" pitchFamily="18" charset="0"/>
                <a:cs typeface="Times New Roman" panose="02020603050405020304" pitchFamily="18" charset="0"/>
              </a:rPr>
              <a:t>D1 </a:t>
            </a:r>
            <a:r>
              <a:rPr lang="vi-VN" sz="2400" dirty="0">
                <a:solidFill>
                  <a:srgbClr val="000000"/>
                </a:solidFill>
                <a:latin typeface="Times New Roman" panose="02020603050405020304" pitchFamily="18" charset="0"/>
                <a:cs typeface="Times New Roman" panose="02020603050405020304" pitchFamily="18" charset="0"/>
              </a:rPr>
              <a:t>thường có chứa yếu tố thời gian thực</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hiện xử lý tính toán</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4B7DE1"/>
                </a:solidFill>
                <a:latin typeface="Times New Roman" panose="02020603050405020304" pitchFamily="18" charset="0"/>
                <a:cs typeface="Times New Roman" panose="02020603050405020304" pitchFamily="18" charset="0"/>
              </a:rPr>
              <a:t>-</a:t>
            </a:r>
            <a:r>
              <a:rPr lang="vi-VN"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Có nhiều mức độ khác nhau xác định </a:t>
            </a:r>
            <a:r>
              <a:rPr lang="vi-VN" sz="2400" dirty="0">
                <a:solidFill>
                  <a:srgbClr val="C00000"/>
                </a:solidFill>
                <a:latin typeface="Times New Roman" panose="02020603050405020304" pitchFamily="18" charset="0"/>
                <a:cs typeface="Times New Roman" panose="02020603050405020304" pitchFamily="18" charset="0"/>
              </a:rPr>
              <a:t>D1</a:t>
            </a:r>
            <a:r>
              <a:rPr lang="en-US" sz="2400" dirty="0">
                <a:solidFill>
                  <a:srgbClr val="C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trong xử lý tính toán (để tăng tính tiện</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dụng)</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a:t>
            </a:r>
            <a:r>
              <a:rPr lang="vi-VN"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C00000"/>
                </a:solidFill>
                <a:latin typeface="Times New Roman" panose="02020603050405020304" pitchFamily="18" charset="0"/>
                <a:cs typeface="Times New Roman" panose="02020603050405020304" pitchFamily="18" charset="0"/>
              </a:rPr>
              <a:t>D1 </a:t>
            </a:r>
            <a:r>
              <a:rPr lang="vi-VN" sz="2400" dirty="0">
                <a:solidFill>
                  <a:srgbClr val="000000"/>
                </a:solidFill>
                <a:latin typeface="Times New Roman" panose="02020603050405020304" pitchFamily="18" charset="0"/>
                <a:cs typeface="Times New Roman" panose="02020603050405020304" pitchFamily="18" charset="0"/>
              </a:rPr>
              <a:t>có thể rỗng (tính toán cho mọi đối</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tượng trong tất cả cột mốc thời gian liên</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quan)</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a:t>
            </a:r>
            <a:r>
              <a:rPr lang="vi-VN" sz="2400" dirty="0">
                <a:solidFill>
                  <a:srgbClr val="4B7DE1"/>
                </a:solidFill>
                <a:latin typeface="Times New Roman" panose="02020603050405020304" pitchFamily="18" charset="0"/>
                <a:cs typeface="Times New Roman" panose="02020603050405020304" pitchFamily="18" charset="0"/>
              </a:rPr>
              <a:t> </a:t>
            </a:r>
            <a:r>
              <a:rPr lang="vi-VN" sz="2400" dirty="0">
                <a:solidFill>
                  <a:srgbClr val="7030A0"/>
                </a:solidFill>
                <a:latin typeface="Times New Roman" panose="02020603050405020304" pitchFamily="18" charset="0"/>
                <a:cs typeface="Times New Roman" panose="02020603050405020304" pitchFamily="18" charset="0"/>
              </a:rPr>
              <a:t>D4 </a:t>
            </a:r>
            <a:r>
              <a:rPr lang="vi-VN" sz="2400" dirty="0">
                <a:solidFill>
                  <a:srgbClr val="000000"/>
                </a:solidFill>
                <a:latin typeface="Times New Roman" panose="02020603050405020304" pitchFamily="18" charset="0"/>
                <a:cs typeface="Times New Roman" panose="02020603050405020304" pitchFamily="18" charset="0"/>
              </a:rPr>
              <a:t>có thể có hay không có</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=&gt; Khi nào cần </a:t>
            </a:r>
            <a:r>
              <a:rPr lang="vi-VN" sz="2400" dirty="0">
                <a:solidFill>
                  <a:srgbClr val="7030A0"/>
                </a:solidFill>
                <a:latin typeface="Times New Roman" panose="02020603050405020304" pitchFamily="18" charset="0"/>
                <a:cs typeface="Times New Roman" panose="02020603050405020304" pitchFamily="18" charset="0"/>
              </a:rPr>
              <a:t>D4</a:t>
            </a:r>
            <a:r>
              <a:rPr lang="vi-VN" sz="2400" dirty="0">
                <a:solidFill>
                  <a:srgbClr val="000000"/>
                </a:solidFill>
                <a:latin typeface="Times New Roman" panose="02020603050405020304" pitchFamily="18" charset="0"/>
                <a:cs typeface="Times New Roman" panose="02020603050405020304" pitchFamily="18" charset="0"/>
              </a:rPr>
              <a:t>?</a:t>
            </a:r>
            <a:br>
              <a:rPr lang="vi-VN" sz="2400" dirty="0">
                <a:solidFill>
                  <a:srgbClr val="000000"/>
                </a:solidFill>
                <a:latin typeface="Times New Roman" panose="02020603050405020304" pitchFamily="18" charset="0"/>
                <a:cs typeface="Times New Roman" panose="02020603050405020304" pitchFamily="18" charset="0"/>
              </a:rPr>
            </a:b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Thông thường </a:t>
            </a:r>
            <a:r>
              <a:rPr lang="vi-VN" sz="2400" dirty="0">
                <a:solidFill>
                  <a:srgbClr val="0070C0"/>
                </a:solidFill>
                <a:latin typeface="Times New Roman" panose="02020603050405020304" pitchFamily="18" charset="0"/>
                <a:cs typeface="Times New Roman" panose="02020603050405020304" pitchFamily="18" charset="0"/>
              </a:rPr>
              <a:t>D2 </a:t>
            </a:r>
            <a:r>
              <a:rPr lang="vi-VN" sz="2400" dirty="0">
                <a:solidFill>
                  <a:srgbClr val="000000"/>
                </a:solidFill>
                <a:latin typeface="Times New Roman" panose="02020603050405020304" pitchFamily="18" charset="0"/>
                <a:cs typeface="Times New Roman" panose="02020603050405020304" pitchFamily="18" charset="0"/>
              </a:rPr>
              <a:t>và </a:t>
            </a:r>
            <a:r>
              <a:rPr lang="vi-VN" sz="2400" dirty="0">
                <a:solidFill>
                  <a:srgbClr val="0070C0"/>
                </a:solidFill>
                <a:latin typeface="Times New Roman" panose="02020603050405020304" pitchFamily="18" charset="0"/>
                <a:cs typeface="Times New Roman" panose="02020603050405020304" pitchFamily="18" charset="0"/>
              </a:rPr>
              <a:t>D6 </a:t>
            </a:r>
            <a:r>
              <a:rPr lang="vi-VN" sz="2400" dirty="0">
                <a:solidFill>
                  <a:srgbClr val="000000"/>
                </a:solidFill>
                <a:latin typeface="Times New Roman" panose="02020603050405020304" pitchFamily="18" charset="0"/>
                <a:cs typeface="Times New Roman" panose="02020603050405020304" pitchFamily="18" charset="0"/>
              </a:rPr>
              <a:t>bao gồm </a:t>
            </a:r>
            <a:r>
              <a:rPr lang="vi-VN" sz="2400" dirty="0">
                <a:solidFill>
                  <a:srgbClr val="008000"/>
                </a:solidFill>
                <a:latin typeface="Times New Roman" panose="02020603050405020304" pitchFamily="18" charset="0"/>
                <a:cs typeface="Times New Roman" panose="02020603050405020304" pitchFamily="18" charset="0"/>
              </a:rPr>
              <a:t>D3 </a:t>
            </a:r>
            <a:r>
              <a:rPr lang="vi-VN" sz="2400" dirty="0">
                <a:solidFill>
                  <a:srgbClr val="000000"/>
                </a:solidFill>
                <a:latin typeface="Times New Roman" panose="02020603050405020304" pitchFamily="18" charset="0"/>
                <a:cs typeface="Times New Roman" panose="02020603050405020304" pitchFamily="18" charset="0"/>
              </a:rPr>
              <a:t>và</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7030A0"/>
                </a:solidFill>
                <a:latin typeface="Times New Roman" panose="02020603050405020304" pitchFamily="18" charset="0"/>
                <a:cs typeface="Times New Roman" panose="02020603050405020304" pitchFamily="18" charset="0"/>
              </a:rPr>
              <a:t>D4</a:t>
            </a:r>
            <a:r>
              <a:rPr lang="vi-VN" sz="2400" dirty="0">
                <a:latin typeface="Times New Roman" panose="02020603050405020304" pitchFamily="18" charset="0"/>
                <a:cs typeface="Times New Roman" panose="02020603050405020304" pitchFamily="18" charset="0"/>
              </a:rPr>
              <a:t> </a:t>
            </a:r>
            <a:br>
              <a:rPr lang="vi-VN" sz="2200" dirty="0">
                <a:latin typeface="Times New Roman" panose="02020603050405020304" pitchFamily="18" charset="0"/>
                <a:cs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511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2424332" y="207725"/>
            <a:ext cx="8007693"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4" name="TextBox 3">
            <a:extLst>
              <a:ext uri="{FF2B5EF4-FFF2-40B4-BE49-F238E27FC236}">
                <a16:creationId xmlns:a16="http://schemas.microsoft.com/office/drawing/2014/main" id="{CD221A11-E083-4D4E-B83D-6E31B0BC6329}"/>
              </a:ext>
            </a:extLst>
          </p:cNvPr>
          <p:cNvSpPr txBox="1"/>
          <p:nvPr/>
        </p:nvSpPr>
        <p:spPr>
          <a:xfrm>
            <a:off x="207643" y="2019561"/>
            <a:ext cx="7835144" cy="3231654"/>
          </a:xfrm>
          <a:prstGeom prst="rect">
            <a:avLst/>
          </a:prstGeom>
          <a:noFill/>
        </p:spPr>
        <p:txBody>
          <a:bodyPr wrap="square" rtlCol="0">
            <a:spAutoFit/>
          </a:bodyPr>
          <a:lstStyle/>
          <a:p>
            <a:r>
              <a:rPr lang="en-US" sz="2400" b="1" u="sng" dirty="0" err="1">
                <a:latin typeface="Times New Roman" panose="02020603050405020304" pitchFamily="18" charset="0"/>
                <a:cs typeface="Times New Roman" panose="02020603050405020304" pitchFamily="18" charset="0"/>
              </a:rPr>
              <a:t>Yêu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cầu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báo</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cáo</a:t>
            </a:r>
            <a:r>
              <a:rPr lang="en-US" sz="2400" b="1" u="sng" dirty="0">
                <a:latin typeface="Times New Roman" panose="02020603050405020304" pitchFamily="18" charset="0"/>
                <a:cs typeface="Times New Roman" panose="02020603050405020304" pitchFamily="18" charset="0"/>
              </a:rPr>
              <a:t>:</a:t>
            </a:r>
          </a:p>
          <a:p>
            <a:r>
              <a:rPr lang="vi-VN" dirty="0">
                <a:solidFill>
                  <a:srgbClr val="0070C0"/>
                </a:solidFill>
                <a:latin typeface="Wingdings" panose="05000000000000000000" pitchFamily="2" charset="2"/>
              </a:rPr>
              <a:t> </a:t>
            </a:r>
            <a:r>
              <a:rPr lang="vi-VN" b="1" dirty="0">
                <a:solidFill>
                  <a:srgbClr val="C00000"/>
                </a:solidFill>
                <a:latin typeface="Tahoma" panose="020B0604030504040204" pitchFamily="34" charset="0"/>
              </a:rPr>
              <a:t>D1</a:t>
            </a:r>
            <a:r>
              <a:rPr lang="vi-VN" dirty="0">
                <a:solidFill>
                  <a:srgbClr val="000000"/>
                </a:solidFill>
                <a:latin typeface="Tahoma" panose="020B0604030504040204" pitchFamily="34" charset="0"/>
              </a:rPr>
              <a:t>: Thông tin về báo biểu muốn thực hiện (dựa vào</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biểu mẫu liên quan)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C00000"/>
                </a:solidFill>
                <a:latin typeface="Tahoma" panose="020B0604030504040204" pitchFamily="34" charset="0"/>
              </a:rPr>
              <a:t>D5</a:t>
            </a:r>
            <a:r>
              <a:rPr lang="vi-VN" dirty="0">
                <a:solidFill>
                  <a:srgbClr val="C00000"/>
                </a:solidFill>
                <a:latin typeface="Tahoma" panose="020B0604030504040204" pitchFamily="34" charset="0"/>
              </a:rPr>
              <a:t>: </a:t>
            </a:r>
            <a:r>
              <a:rPr lang="vi-VN" dirty="0">
                <a:solidFill>
                  <a:srgbClr val="000000"/>
                </a:solidFill>
                <a:latin typeface="Tahoma" panose="020B0604030504040204" pitchFamily="34" charset="0"/>
              </a:rPr>
              <a:t>Thông tin về báo biểu muốn thực hiện (chỉ có</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trong một số yêu cầu đặc biệt)</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8000"/>
                </a:solidFill>
                <a:latin typeface="Tahoma" panose="020B0604030504040204" pitchFamily="34" charset="0"/>
              </a:rPr>
              <a:t>D3</a:t>
            </a:r>
            <a:r>
              <a:rPr lang="vi-VN" dirty="0">
                <a:solidFill>
                  <a:srgbClr val="000000"/>
                </a:solidFill>
                <a:latin typeface="Tahoma" panose="020B0604030504040204" pitchFamily="34" charset="0"/>
              </a:rPr>
              <a:t>: Dữ liệu cần thiết cho việc tưực hiện báo biểu</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(dựa vào biểu mẫu và quy định liên quan)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7030A0"/>
                </a:solidFill>
                <a:latin typeface="Tahoma" panose="020B0604030504040204" pitchFamily="34" charset="0"/>
              </a:rPr>
              <a:t>D4</a:t>
            </a:r>
            <a:r>
              <a:rPr lang="vi-VN" dirty="0">
                <a:solidFill>
                  <a:srgbClr val="7030A0"/>
                </a:solidFill>
                <a:latin typeface="Tahoma" panose="020B0604030504040204" pitchFamily="34" charset="0"/>
              </a:rPr>
              <a:t>: </a:t>
            </a:r>
            <a:r>
              <a:rPr lang="vi-VN" dirty="0">
                <a:solidFill>
                  <a:srgbClr val="000000"/>
                </a:solidFill>
                <a:latin typeface="Tahoma" panose="020B0604030504040204" pitchFamily="34" charset="0"/>
              </a:rPr>
              <a:t>Thông tin có trong báo biểu liên quan (cần thiết</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phải lưu lại) nhưng chưa được xử lý và ghi nhận lại</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(yêu cầu xử lý tính toán)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D2</a:t>
            </a:r>
            <a:r>
              <a:rPr lang="vi-VN" dirty="0">
                <a:solidFill>
                  <a:srgbClr val="000000"/>
                </a:solidFill>
                <a:latin typeface="Tahoma" panose="020B0604030504040204" pitchFamily="34" charset="0"/>
              </a:rPr>
              <a:t>: Thông tin về báo biểu được lập (b</a:t>
            </a:r>
            <a:r>
              <a:rPr lang="en-US" dirty="0" err="1">
                <a:solidFill>
                  <a:srgbClr val="000000"/>
                </a:solidFill>
                <a:latin typeface="Tahoma" panose="020B0604030504040204" pitchFamily="34" charset="0"/>
              </a:rPr>
              <a:t>i</a:t>
            </a:r>
            <a:r>
              <a:rPr lang="vi-VN" dirty="0">
                <a:solidFill>
                  <a:srgbClr val="000000"/>
                </a:solidFill>
                <a:latin typeface="Tahoma" panose="020B0604030504040204" pitchFamily="34" charset="0"/>
              </a:rPr>
              <a:t>ểu mẫu liên</a:t>
            </a:r>
            <a:r>
              <a:rPr lang="en-US" dirty="0">
                <a:solidFill>
                  <a:srgbClr val="000000"/>
                </a:solidFill>
                <a:latin typeface="Tahoma" panose="020B0604030504040204" pitchFamily="34" charset="0"/>
              </a:rPr>
              <a:t> </a:t>
            </a:r>
            <a:r>
              <a:rPr lang="vi-VN" dirty="0">
                <a:solidFill>
                  <a:srgbClr val="000000"/>
                </a:solidFill>
                <a:latin typeface="Tahoma" panose="020B0604030504040204" pitchFamily="34" charset="0"/>
              </a:rPr>
              <a:t>quan)</a:t>
            </a:r>
            <a:br>
              <a:rPr lang="vi-VN" dirty="0">
                <a:solidFill>
                  <a:srgbClr val="000000"/>
                </a:solidFill>
                <a:latin typeface="Tahoma" panose="020B0604030504040204" pitchFamily="34" charset="0"/>
              </a:rPr>
            </a:br>
            <a:r>
              <a:rPr lang="vi-VN" dirty="0">
                <a:solidFill>
                  <a:srgbClr val="0070C0"/>
                </a:solidFill>
                <a:latin typeface="Wingdings" panose="05000000000000000000" pitchFamily="2" charset="2"/>
              </a:rPr>
              <a:t> </a:t>
            </a:r>
            <a:r>
              <a:rPr lang="vi-VN" b="1" dirty="0">
                <a:solidFill>
                  <a:srgbClr val="0070C0"/>
                </a:solidFill>
                <a:latin typeface="Tahoma" panose="020B0604030504040204" pitchFamily="34" charset="0"/>
              </a:rPr>
              <a:t>D6</a:t>
            </a:r>
            <a:r>
              <a:rPr lang="vi-VN" dirty="0">
                <a:solidFill>
                  <a:srgbClr val="000000"/>
                </a:solidFill>
                <a:latin typeface="Tahoma" panose="020B0604030504040204" pitchFamily="34" charset="0"/>
              </a:rPr>
              <a:t>: Dữ liệu kết xuất (thường giống </a:t>
            </a:r>
            <a:r>
              <a:rPr lang="vi-VN" b="1" dirty="0">
                <a:solidFill>
                  <a:srgbClr val="0070C0"/>
                </a:solidFill>
                <a:latin typeface="Tahoma" panose="020B0604030504040204" pitchFamily="34" charset="0"/>
              </a:rPr>
              <a:t>D2</a:t>
            </a:r>
            <a:r>
              <a:rPr lang="vi-VN" dirty="0"/>
              <a:t> </a:t>
            </a:r>
            <a:r>
              <a:rPr lang="vi-VN" dirty="0">
                <a:solidFill>
                  <a:srgbClr val="000000"/>
                </a:solidFill>
                <a:latin typeface="Tahoma" panose="020B0604030504040204" pitchFamily="34" charset="0"/>
              </a:rPr>
              <a:t>)</a:t>
            </a:r>
            <a:r>
              <a:rPr lang="vi-VN" dirty="0"/>
              <a:t> </a:t>
            </a:r>
            <a:endParaRPr lang="en-US" dirty="0"/>
          </a:p>
        </p:txBody>
      </p:sp>
      <p:pic>
        <p:nvPicPr>
          <p:cNvPr id="5" name="Picture 4">
            <a:extLst>
              <a:ext uri="{FF2B5EF4-FFF2-40B4-BE49-F238E27FC236}">
                <a16:creationId xmlns:a16="http://schemas.microsoft.com/office/drawing/2014/main" id="{D5C36D44-D4FF-41DA-AD87-FEA60BA41537}"/>
              </a:ext>
            </a:extLst>
          </p:cNvPr>
          <p:cNvPicPr>
            <a:picLocks noChangeAspect="1"/>
          </p:cNvPicPr>
          <p:nvPr/>
        </p:nvPicPr>
        <p:blipFill>
          <a:blip r:embed="rId2"/>
          <a:stretch>
            <a:fillRect/>
          </a:stretch>
        </p:blipFill>
        <p:spPr>
          <a:xfrm>
            <a:off x="8288398" y="2334374"/>
            <a:ext cx="3617301" cy="2916841"/>
          </a:xfrm>
          <a:prstGeom prst="rect">
            <a:avLst/>
          </a:prstGeom>
        </p:spPr>
      </p:pic>
    </p:spTree>
    <p:extLst>
      <p:ext uri="{BB962C8B-B14F-4D97-AF65-F5344CB8AC3E}">
        <p14:creationId xmlns:p14="http://schemas.microsoft.com/office/powerpoint/2010/main" val="22420896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844229" y="522357"/>
            <a:ext cx="8499305" cy="692608"/>
          </a:xfrm>
        </p:spPr>
        <p:txBody>
          <a:bodyPr>
            <a:normAutofit fontScale="90000"/>
          </a:bodyPr>
          <a:lstStyle/>
          <a:p>
            <a:r>
              <a:rPr lang="en-US" dirty="0">
                <a:latin typeface="Times New Roman" panose="02020603050405020304" pitchFamily="18" charset="0"/>
                <a:cs typeface="Times New Roman" panose="02020603050405020304" pitchFamily="18" charset="0"/>
              </a:rPr>
              <a:t>SƠ ĐỒ LUỒNG DỮ LIỆU (DFD)</a:t>
            </a:r>
          </a:p>
        </p:txBody>
      </p:sp>
      <p:sp>
        <p:nvSpPr>
          <p:cNvPr id="3" name="TextBox 2">
            <a:extLst>
              <a:ext uri="{FF2B5EF4-FFF2-40B4-BE49-F238E27FC236}">
                <a16:creationId xmlns:a16="http://schemas.microsoft.com/office/drawing/2014/main" id="{AB9FD61E-9437-416D-9687-2B2E9F353C4F}"/>
              </a:ext>
            </a:extLst>
          </p:cNvPr>
          <p:cNvSpPr txBox="1"/>
          <p:nvPr/>
        </p:nvSpPr>
        <p:spPr>
          <a:xfrm>
            <a:off x="873860" y="1872221"/>
            <a:ext cx="10482397" cy="1938992"/>
          </a:xfrm>
          <a:prstGeom prst="rect">
            <a:avLst/>
          </a:prstGeom>
          <a:noFill/>
        </p:spPr>
        <p:txBody>
          <a:bodyPr wrap="square" rtlCol="0">
            <a:spAutoFit/>
          </a:bodyPr>
          <a:lstStyle/>
          <a:p>
            <a:r>
              <a:rPr lang="en-US" sz="2400" b="1" u="sng" dirty="0" err="1">
                <a:solidFill>
                  <a:srgbClr val="000000"/>
                </a:solidFill>
                <a:latin typeface="Times New Roman" panose="02020603050405020304" pitchFamily="18" charset="0"/>
                <a:cs typeface="Times New Roman" panose="02020603050405020304" pitchFamily="18" charset="0"/>
              </a:rPr>
              <a:t>Yêu</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cầu</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báo</a:t>
            </a:r>
            <a:r>
              <a:rPr lang="en-US" sz="2400" b="1" u="sng" dirty="0">
                <a:solidFill>
                  <a:srgbClr val="000000"/>
                </a:solidFill>
                <a:latin typeface="Times New Roman" panose="02020603050405020304" pitchFamily="18" charset="0"/>
                <a:cs typeface="Times New Roman" panose="02020603050405020304" pitchFamily="18" charset="0"/>
              </a:rPr>
              <a:t> </a:t>
            </a:r>
            <a:r>
              <a:rPr lang="en-US" sz="2400" b="1" u="sng" dirty="0" err="1">
                <a:solidFill>
                  <a:srgbClr val="000000"/>
                </a:solidFill>
                <a:latin typeface="Times New Roman" panose="02020603050405020304" pitchFamily="18" charset="0"/>
                <a:cs typeface="Times New Roman" panose="02020603050405020304" pitchFamily="18" charset="0"/>
              </a:rPr>
              <a:t>cáo</a:t>
            </a:r>
            <a:r>
              <a:rPr lang="en-US" sz="2400" b="1" u="sng" dirty="0">
                <a:solidFill>
                  <a:srgbClr val="000000"/>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vi-VN" sz="2400" dirty="0">
                <a:solidFill>
                  <a:srgbClr val="000000"/>
                </a:solidFill>
                <a:latin typeface="Times New Roman" panose="02020603050405020304" pitchFamily="18" charset="0"/>
                <a:cs typeface="Times New Roman" panose="02020603050405020304" pitchFamily="18" charset="0"/>
              </a:rPr>
              <a:t>Ghi chú:</a:t>
            </a:r>
            <a:endParaRPr lang="en-US" sz="2400" dirty="0">
              <a:solidFill>
                <a:srgbClr val="000000"/>
              </a:solidFill>
              <a:latin typeface="Times New Roman" panose="02020603050405020304" pitchFamily="18" charset="0"/>
              <a:cs typeface="Times New Roman" panose="02020603050405020304" pitchFamily="18" charset="0"/>
            </a:endParaRPr>
          </a:p>
          <a:p>
            <a:pPr lvl="1"/>
            <a:r>
              <a:rPr lang="vi-VN" sz="2400" dirty="0">
                <a:solidFill>
                  <a:srgbClr val="C00000"/>
                </a:solidFill>
                <a:latin typeface="Times New Roman" panose="02020603050405020304" pitchFamily="18" charset="0"/>
                <a:cs typeface="Times New Roman" panose="02020603050405020304" pitchFamily="18" charset="0"/>
              </a:rPr>
              <a:t>D1 </a:t>
            </a:r>
            <a:r>
              <a:rPr lang="vi-VN" sz="2400" dirty="0">
                <a:solidFill>
                  <a:srgbClr val="000000"/>
                </a:solidFill>
                <a:latin typeface="Times New Roman" panose="02020603050405020304" pitchFamily="18" charset="0"/>
                <a:cs typeface="Times New Roman" panose="02020603050405020304" pitchFamily="18" charset="0"/>
              </a:rPr>
              <a:t>thường có chứa yếu tố thời gian của báo</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biểu</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Có nhiều mức độ khác nhau xác định </a:t>
            </a:r>
            <a:r>
              <a:rPr lang="vi-VN" sz="2400" dirty="0">
                <a:solidFill>
                  <a:srgbClr val="C00000"/>
                </a:solidFill>
                <a:latin typeface="Times New Roman" panose="02020603050405020304" pitchFamily="18" charset="0"/>
                <a:cs typeface="Times New Roman" panose="02020603050405020304" pitchFamily="18" charset="0"/>
              </a:rPr>
              <a:t>D1</a:t>
            </a:r>
            <a:r>
              <a:rPr lang="en-US" sz="2400" dirty="0">
                <a:solidFill>
                  <a:srgbClr val="C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trong xử lý tính toán (để tăng tính tiện dụng)</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7030A0"/>
                </a:solidFill>
                <a:latin typeface="Times New Roman" panose="02020603050405020304" pitchFamily="18" charset="0"/>
                <a:cs typeface="Times New Roman" panose="02020603050405020304" pitchFamily="18" charset="0"/>
              </a:rPr>
              <a:t>D4 </a:t>
            </a:r>
            <a:r>
              <a:rPr lang="vi-VN" sz="2400" dirty="0">
                <a:solidFill>
                  <a:srgbClr val="000000"/>
                </a:solidFill>
                <a:latin typeface="Times New Roman" panose="02020603050405020304" pitchFamily="18" charset="0"/>
                <a:cs typeface="Times New Roman" panose="02020603050405020304" pitchFamily="18" charset="0"/>
              </a:rPr>
              <a:t>có thể có hay không có</a:t>
            </a:r>
            <a:r>
              <a:rPr lang="en-US" sz="2400" dirty="0">
                <a:solidFill>
                  <a:srgbClr val="000000"/>
                </a:solidFill>
                <a:latin typeface="Times New Roman" panose="02020603050405020304" pitchFamily="18" charset="0"/>
                <a:cs typeface="Times New Roman" panose="02020603050405020304" pitchFamily="18" charset="0"/>
              </a:rPr>
              <a:t> </a:t>
            </a:r>
            <a:r>
              <a:rPr lang="vi-VN" sz="2400" dirty="0">
                <a:solidFill>
                  <a:srgbClr val="000000"/>
                </a:solidFill>
                <a:latin typeface="Times New Roman" panose="02020603050405020304" pitchFamily="18" charset="0"/>
                <a:cs typeface="Times New Roman" panose="02020603050405020304" pitchFamily="18" charset="0"/>
              </a:rPr>
              <a:t>Thông thường </a:t>
            </a:r>
            <a:r>
              <a:rPr lang="vi-VN" sz="2400" dirty="0">
                <a:solidFill>
                  <a:srgbClr val="0070C0"/>
                </a:solidFill>
                <a:latin typeface="Times New Roman" panose="02020603050405020304" pitchFamily="18" charset="0"/>
                <a:cs typeface="Times New Roman" panose="02020603050405020304" pitchFamily="18" charset="0"/>
              </a:rPr>
              <a:t>D2 </a:t>
            </a:r>
            <a:r>
              <a:rPr lang="vi-VN" sz="2400" dirty="0">
                <a:solidFill>
                  <a:srgbClr val="000000"/>
                </a:solidFill>
                <a:latin typeface="Times New Roman" panose="02020603050405020304" pitchFamily="18" charset="0"/>
                <a:cs typeface="Times New Roman" panose="02020603050405020304" pitchFamily="18" charset="0"/>
              </a:rPr>
              <a:t>và </a:t>
            </a:r>
            <a:r>
              <a:rPr lang="vi-VN" sz="2400" dirty="0">
                <a:solidFill>
                  <a:srgbClr val="0070C0"/>
                </a:solidFill>
                <a:latin typeface="Times New Roman" panose="02020603050405020304" pitchFamily="18" charset="0"/>
                <a:cs typeface="Times New Roman" panose="02020603050405020304" pitchFamily="18" charset="0"/>
              </a:rPr>
              <a:t>D6 </a:t>
            </a:r>
            <a:r>
              <a:rPr lang="vi-VN" sz="2400" dirty="0">
                <a:solidFill>
                  <a:srgbClr val="000000"/>
                </a:solidFill>
                <a:latin typeface="Times New Roman" panose="02020603050405020304" pitchFamily="18" charset="0"/>
                <a:cs typeface="Times New Roman" panose="02020603050405020304" pitchFamily="18" charset="0"/>
              </a:rPr>
              <a:t>bao gồm </a:t>
            </a:r>
            <a:r>
              <a:rPr lang="vi-VN" sz="2400" dirty="0">
                <a:solidFill>
                  <a:srgbClr val="008000"/>
                </a:solidFill>
                <a:latin typeface="Times New Roman" panose="02020603050405020304" pitchFamily="18" charset="0"/>
                <a:cs typeface="Times New Roman" panose="02020603050405020304" pitchFamily="18" charset="0"/>
              </a:rPr>
              <a:t>D3 </a:t>
            </a:r>
            <a:r>
              <a:rPr lang="vi-VN" sz="2400" dirty="0">
                <a:solidFill>
                  <a:srgbClr val="000000"/>
                </a:solidFill>
                <a:latin typeface="Times New Roman" panose="02020603050405020304" pitchFamily="18" charset="0"/>
                <a:cs typeface="Times New Roman" panose="02020603050405020304" pitchFamily="18" charset="0"/>
              </a:rPr>
              <a:t>và </a:t>
            </a:r>
            <a:r>
              <a:rPr lang="vi-VN" sz="2400" dirty="0">
                <a:solidFill>
                  <a:srgbClr val="7030A0"/>
                </a:solidFill>
                <a:latin typeface="Times New Roman" panose="02020603050405020304" pitchFamily="18" charset="0"/>
                <a:cs typeface="Times New Roman" panose="02020603050405020304" pitchFamily="18" charset="0"/>
              </a:rPr>
              <a:t>D4</a:t>
            </a:r>
            <a:r>
              <a:rPr lang="vi-VN" sz="24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289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latin typeface="Times New Roman" panose="02020603050405020304" pitchFamily="18" charset="0"/>
                <a:cs typeface="Times New Roman" panose="02020603050405020304" pitchFamily="18" charset="0"/>
              </a:rPr>
              <a:t>MÔ HÌNH HÓA CẤU TRÚC</a:t>
            </a:r>
          </a:p>
        </p:txBody>
      </p:sp>
      <p:pic>
        <p:nvPicPr>
          <p:cNvPr id="7" name="Picture 6">
            <a:extLst>
              <a:ext uri="{FF2B5EF4-FFF2-40B4-BE49-F238E27FC236}">
                <a16:creationId xmlns:a16="http://schemas.microsoft.com/office/drawing/2014/main" id="{5DDEBFCD-1F37-4518-94F9-1E378D78F9BF}"/>
              </a:ext>
            </a:extLst>
          </p:cNvPr>
          <p:cNvPicPr>
            <a:picLocks noChangeAspect="1"/>
          </p:cNvPicPr>
          <p:nvPr/>
        </p:nvPicPr>
        <p:blipFill>
          <a:blip r:embed="rId2"/>
          <a:stretch>
            <a:fillRect/>
          </a:stretch>
        </p:blipFill>
        <p:spPr>
          <a:xfrm>
            <a:off x="1465046" y="2694598"/>
            <a:ext cx="8084527" cy="3798277"/>
          </a:xfrm>
          <a:prstGeom prst="rect">
            <a:avLst/>
          </a:prstGeom>
        </p:spPr>
      </p:pic>
      <p:sp>
        <p:nvSpPr>
          <p:cNvPr id="3" name="TextBox 2">
            <a:extLst>
              <a:ext uri="{FF2B5EF4-FFF2-40B4-BE49-F238E27FC236}">
                <a16:creationId xmlns:a16="http://schemas.microsoft.com/office/drawing/2014/main" id="{5EEE761E-5A22-45AA-9904-426800A3982B}"/>
              </a:ext>
            </a:extLst>
          </p:cNvPr>
          <p:cNvSpPr txBox="1"/>
          <p:nvPr/>
        </p:nvSpPr>
        <p:spPr>
          <a:xfrm>
            <a:off x="1732444" y="1730977"/>
            <a:ext cx="189913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SƠ ĐỒ LỚP</a:t>
            </a:r>
            <a:endParaRPr lang="en-US" sz="2400" b="1" dirty="0"/>
          </a:p>
        </p:txBody>
      </p:sp>
    </p:spTree>
    <p:extLst>
      <p:ext uri="{BB962C8B-B14F-4D97-AF65-F5344CB8AC3E}">
        <p14:creationId xmlns:p14="http://schemas.microsoft.com/office/powerpoint/2010/main" val="42673879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NHẮC LẠI VỀ LỚP (CLASS)</a:t>
            </a:r>
          </a:p>
        </p:txBody>
      </p:sp>
      <p:sp>
        <p:nvSpPr>
          <p:cNvPr id="3" name="TextBox 2">
            <a:extLst>
              <a:ext uri="{FF2B5EF4-FFF2-40B4-BE49-F238E27FC236}">
                <a16:creationId xmlns:a16="http://schemas.microsoft.com/office/drawing/2014/main" id="{6E274CCA-2C40-4239-8D42-C600C002A97B}"/>
              </a:ext>
            </a:extLst>
          </p:cNvPr>
          <p:cNvSpPr txBox="1"/>
          <p:nvPr/>
        </p:nvSpPr>
        <p:spPr>
          <a:xfrm>
            <a:off x="679029" y="1690688"/>
            <a:ext cx="11316325" cy="279595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con (sub-class):</a:t>
            </a:r>
            <a:r>
              <a:rPr lang="vi-VN" sz="2400" dirty="0">
                <a:latin typeface="Times New Roman" panose="02020603050405020304" pitchFamily="18" charset="0"/>
                <a:cs typeface="Times New Roman" panose="02020603050405020304" pitchFamily="18" charset="0"/>
              </a:rPr>
              <a:t> là một lớp thông thường nhưng có thêm tính chất kế thừa một phần hay toàn bộ các đặ</a:t>
            </a:r>
            <a:r>
              <a:rPr lang="en-US" sz="2400" dirty="0">
                <a:latin typeface="Times New Roman" panose="02020603050405020304" pitchFamily="18" charset="0"/>
                <a:cs typeface="Times New Roman" panose="02020603050405020304" pitchFamily="18" charset="0"/>
              </a:rPr>
              <a:t>c </a:t>
            </a:r>
            <a:r>
              <a:rPr lang="en-US" sz="2400" dirty="0" err="1">
                <a:latin typeface="Times New Roman" panose="02020603050405020304" pitchFamily="18" charset="0"/>
                <a:cs typeface="Times New Roman" panose="02020603050405020304" pitchFamily="18" charset="0"/>
              </a:rPr>
              <a:t>tính</a:t>
            </a:r>
            <a:r>
              <a:rPr lang="vi-VN" sz="2400" dirty="0">
                <a:latin typeface="Times New Roman" panose="02020603050405020304" pitchFamily="18" charset="0"/>
                <a:cs typeface="Times New Roman" panose="02020603050405020304" pitchFamily="18" charset="0"/>
              </a:rPr>
              <a:t> của một lớp khác</a:t>
            </a:r>
            <a:r>
              <a:rPr lang="en-US" sz="2400" dirty="0">
                <a:latin typeface="Times New Roman" panose="02020603050405020304" pitchFamily="18" charset="0"/>
                <a:cs typeface="Times New Roman" panose="02020603050405020304" pitchFamily="18" charset="0"/>
              </a:rPr>
              <a:t> </a:t>
            </a:r>
          </a:p>
          <a:p>
            <a:pPr marL="285750" indent="-285750">
              <a:lnSpc>
                <a:spcPct val="15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trừu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(abstract class):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tổng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(attribute):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hằng</a:t>
            </a:r>
            <a:r>
              <a:rPr lang="en-US" sz="2400" dirty="0">
                <a:latin typeface="Times New Roman" panose="02020603050405020304" pitchFamily="18" charset="0"/>
                <a:cs typeface="Times New Roman" panose="02020603050405020304" pitchFamily="18" charset="0"/>
              </a:rPr>
              <a:t>, hay </a:t>
            </a:r>
            <a:r>
              <a:rPr lang="en-US" sz="2400" dirty="0" err="1">
                <a:latin typeface="Times New Roman" panose="02020603050405020304" pitchFamily="18" charset="0"/>
                <a:cs typeface="Times New Roman" panose="02020603050405020304" pitchFamily="18" charset="0"/>
              </a:rPr>
              <a:t>tham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đó</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(method):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được dùng để mô tả các hành vi của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3132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TẦM VỰC</a:t>
            </a:r>
            <a:endParaRPr lang="en-US"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94437" y="1690688"/>
            <a:ext cx="11310749" cy="3800681"/>
          </a:xfrm>
        </p:spPr>
        <p:txBody>
          <a:bodyPr>
            <a:normAutofit/>
          </a:bodyPr>
          <a:lstStyle/>
          <a:p>
            <a:pPr>
              <a:lnSpc>
                <a:spcPct val="150000"/>
              </a:lnSpc>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Tầm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vi </a:t>
            </a:r>
            <a:r>
              <a:rPr lang="en-US" sz="2400" dirty="0" err="1">
                <a:latin typeface="Times New Roman" panose="02020603050405020304" pitchFamily="18" charset="0"/>
                <a:cs typeface="Times New Roman" panose="02020603050405020304" pitchFamily="18" charset="0"/>
              </a:rPr>
              <a:t>truy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cập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bao </a:t>
            </a:r>
            <a:r>
              <a:rPr lang="en-US" sz="2400" dirty="0" err="1">
                <a:latin typeface="Times New Roman" panose="02020603050405020304" pitchFamily="18" charset="0"/>
                <a:cs typeface="Times New Roman" panose="02020603050405020304" pitchFamily="18" charset="0"/>
              </a:rPr>
              <a:t>gồm</a:t>
            </a:r>
            <a:r>
              <a:rPr lang="en-US" sz="24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Private: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nhất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chỉ</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bởi</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endParaRPr lang="en-US" dirty="0">
              <a:solidFill>
                <a:schemeClr val="tx1"/>
              </a:solidFill>
              <a:latin typeface="Times New Roman" panose="02020603050405020304" pitchFamily="18" charset="0"/>
              <a:cs typeface="Times New Roman" panose="02020603050405020304" pitchFamily="18" charset="0"/>
            </a:endParaRPr>
          </a:p>
          <a:p>
            <a:pPr lvl="1">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Protected: </a:t>
            </a:r>
            <a:r>
              <a:rPr lang="en-US" dirty="0" err="1">
                <a:solidFill>
                  <a:schemeClr val="tx1"/>
                </a:solidFill>
                <a:latin typeface="Times New Roman" panose="02020603050405020304" pitchFamily="18" charset="0"/>
                <a:cs typeface="Times New Roman" panose="02020603050405020304" pitchFamily="18" charset="0"/>
              </a:rPr>
              <a:t>hạn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chế</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một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phần</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thể</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được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chính</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hoặc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các</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lớp</a:t>
            </a:r>
            <a:r>
              <a:rPr lang="en-US" dirty="0">
                <a:solidFill>
                  <a:schemeClr val="tx1"/>
                </a:solidFill>
                <a:latin typeface="Times New Roman" panose="02020603050405020304" pitchFamily="18" charset="0"/>
                <a:cs typeface="Times New Roman" panose="02020603050405020304" pitchFamily="18" charset="0"/>
              </a:rPr>
              <a:t> con </a:t>
            </a:r>
            <a:r>
              <a:rPr lang="en-US" dirty="0" err="1">
                <a:solidFill>
                  <a:schemeClr val="tx1"/>
                </a:solidFill>
                <a:latin typeface="Times New Roman" panose="02020603050405020304" pitchFamily="18" charset="0"/>
                <a:cs typeface="Times New Roman" panose="02020603050405020304" pitchFamily="18" charset="0"/>
              </a:rPr>
              <a:t>của</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nó</a:t>
            </a:r>
            <a:r>
              <a:rPr lang="en-US" dirty="0">
                <a:solidFill>
                  <a:schemeClr val="tx1"/>
                </a:solidFill>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dirty="0">
                <a:solidFill>
                  <a:schemeClr val="tx1"/>
                </a:solidFill>
                <a:latin typeface="Times New Roman" panose="02020603050405020304" pitchFamily="18" charset="0"/>
                <a:cs typeface="Times New Roman" panose="02020603050405020304" pitchFamily="18" charset="0"/>
              </a:rPr>
              <a:t>Public: </a:t>
            </a:r>
            <a:r>
              <a:rPr lang="en-US" dirty="0" err="1">
                <a:solidFill>
                  <a:schemeClr val="tx1"/>
                </a:solidFill>
                <a:latin typeface="Times New Roman" panose="02020603050405020304" pitchFamily="18" charset="0"/>
                <a:cs typeface="Times New Roman" panose="02020603050405020304" pitchFamily="18" charset="0"/>
              </a:rPr>
              <a:t>truy</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xuất</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từ</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mọi</a:t>
            </a:r>
            <a:r>
              <a:rPr lang="en-US" dirty="0">
                <a:solidFill>
                  <a:schemeClr val="tx1"/>
                </a:solidFill>
                <a:latin typeface="Times New Roman" panose="02020603050405020304" pitchFamily="18" charset="0"/>
                <a:cs typeface="Times New Roman" panose="02020603050405020304" pitchFamily="18" charset="0"/>
              </a:rPr>
              <a:t> class</a:t>
            </a:r>
          </a:p>
        </p:txBody>
      </p:sp>
    </p:spTree>
    <p:extLst>
      <p:ext uri="{BB962C8B-B14F-4D97-AF65-F5344CB8AC3E}">
        <p14:creationId xmlns:p14="http://schemas.microsoft.com/office/powerpoint/2010/main" val="62983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MỐI QUAN HỆ GIỮA CÁC LỚP</a:t>
            </a:r>
            <a:endParaRPr lang="en-US"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19B8FBCC-DC30-427F-AFA6-22FF63DE43EC}"/>
              </a:ext>
            </a:extLst>
          </p:cNvPr>
          <p:cNvPicPr>
            <a:picLocks noChangeAspect="1"/>
          </p:cNvPicPr>
          <p:nvPr/>
        </p:nvPicPr>
        <p:blipFill>
          <a:blip r:embed="rId2"/>
          <a:stretch>
            <a:fillRect/>
          </a:stretch>
        </p:blipFill>
        <p:spPr>
          <a:xfrm>
            <a:off x="3339766" y="1453049"/>
            <a:ext cx="5696835" cy="5039826"/>
          </a:xfrm>
          <a:prstGeom prst="rect">
            <a:avLst/>
          </a:prstGeom>
        </p:spPr>
      </p:pic>
    </p:spTree>
    <p:extLst>
      <p:ext uri="{BB962C8B-B14F-4D97-AF65-F5344CB8AC3E}">
        <p14:creationId xmlns:p14="http://schemas.microsoft.com/office/powerpoint/2010/main" val="1155696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p>
        </p:txBody>
      </p:sp>
      <p:sp>
        <p:nvSpPr>
          <p:cNvPr id="4" name="Content Placeholder 2">
            <a:extLst>
              <a:ext uri="{FF2B5EF4-FFF2-40B4-BE49-F238E27FC236}">
                <a16:creationId xmlns:a16="http://schemas.microsoft.com/office/drawing/2014/main" id="{90B47A99-8FA2-4801-B826-583B145B5BD1}"/>
              </a:ext>
            </a:extLst>
          </p:cNvPr>
          <p:cNvSpPr>
            <a:spLocks noGrp="1"/>
          </p:cNvSpPr>
          <p:nvPr>
            <p:ph idx="1"/>
          </p:nvPr>
        </p:nvSpPr>
        <p:spPr>
          <a:xfrm>
            <a:off x="371203" y="1532604"/>
            <a:ext cx="11820797" cy="2306178"/>
          </a:xfrm>
        </p:spPr>
        <p:txBody>
          <a:bodyPr>
            <a:normAutofit/>
          </a:bodyPr>
          <a:lstStyle/>
          <a:p>
            <a:pPr marL="0" indent="0">
              <a:lnSpc>
                <a:spcPct val="150000"/>
              </a:lnSpc>
              <a:buNone/>
            </a:pPr>
            <a:r>
              <a:rPr lang="en-US" b="1" dirty="0">
                <a:latin typeface="Times New Roman" panose="02020603050405020304" pitchFamily="18" charset="0"/>
                <a:cs typeface="Times New Roman" panose="02020603050405020304" pitchFamily="18" charset="0"/>
              </a:rPr>
              <a:t>Quan </a:t>
            </a:r>
            <a:r>
              <a:rPr lang="en-US" b="1" dirty="0" err="1">
                <a:latin typeface="Times New Roman" panose="02020603050405020304" pitchFamily="18" charset="0"/>
                <a:cs typeface="Times New Roman" panose="02020603050405020304" pitchFamily="18" charset="0"/>
              </a:rPr>
              <a:t>hệ</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kế</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thừa</a:t>
            </a:r>
            <a:r>
              <a:rPr lang="en-US" b="1" dirty="0">
                <a:latin typeface="Times New Roman" panose="02020603050405020304" pitchFamily="18" charset="0"/>
                <a:cs typeface="Times New Roman" panose="02020603050405020304" pitchFamily="18" charset="0"/>
              </a:rPr>
              <a:t> (generalization): </a:t>
            </a:r>
            <a:r>
              <a:rPr lang="en-US" dirty="0" err="1">
                <a:latin typeface="Times New Roman" panose="02020603050405020304" pitchFamily="18" charset="0"/>
                <a:cs typeface="Times New Roman" panose="02020603050405020304" pitchFamily="18" charset="0"/>
              </a:rPr>
              <a:t>khi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Class B </a:t>
            </a:r>
            <a:r>
              <a:rPr lang="en-US" dirty="0" err="1">
                <a:latin typeface="Times New Roman" panose="02020603050405020304" pitchFamily="18" charset="0"/>
                <a:cs typeface="Times New Roman" panose="02020603050405020304" pitchFamily="18" charset="0"/>
              </a:rPr>
              <a:t>kế</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thừa</a:t>
            </a:r>
            <a:r>
              <a:rPr lang="en-US" dirty="0">
                <a:latin typeface="Times New Roman" panose="02020603050405020304" pitchFamily="18" charset="0"/>
                <a:cs typeface="Times New Roman" panose="02020603050405020304" pitchFamily="18" charset="0"/>
              </a:rPr>
              <a:t> class 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 B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đặc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biệt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a:t>
            </a:r>
          </a:p>
          <a:p>
            <a:pPr lvl="1">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Class A </a:t>
            </a:r>
            <a:r>
              <a:rPr lang="en-US" dirty="0" err="1">
                <a:latin typeface="Times New Roman" panose="02020603050405020304" pitchFamily="18" charset="0"/>
                <a:cs typeface="Times New Roman" panose="02020603050405020304" pitchFamily="18" charset="0"/>
              </a:rPr>
              <a:t>là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trường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hợp</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tổng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quát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class B</a:t>
            </a:r>
          </a:p>
        </p:txBody>
      </p:sp>
      <p:pic>
        <p:nvPicPr>
          <p:cNvPr id="5" name="Picture 4">
            <a:extLst>
              <a:ext uri="{FF2B5EF4-FFF2-40B4-BE49-F238E27FC236}">
                <a16:creationId xmlns:a16="http://schemas.microsoft.com/office/drawing/2014/main" id="{CA0BE2CF-249B-4FE6-B0B7-DB797BA81205}"/>
              </a:ext>
            </a:extLst>
          </p:cNvPr>
          <p:cNvPicPr>
            <a:picLocks noChangeAspect="1"/>
          </p:cNvPicPr>
          <p:nvPr/>
        </p:nvPicPr>
        <p:blipFill>
          <a:blip r:embed="rId2"/>
          <a:stretch>
            <a:fillRect/>
          </a:stretch>
        </p:blipFill>
        <p:spPr>
          <a:xfrm>
            <a:off x="4639802" y="4152900"/>
            <a:ext cx="2514600" cy="2095500"/>
          </a:xfrm>
          <a:prstGeom prst="rect">
            <a:avLst/>
          </a:prstGeom>
        </p:spPr>
      </p:pic>
    </p:spTree>
    <p:extLst>
      <p:ext uri="{BB962C8B-B14F-4D97-AF65-F5344CB8AC3E}">
        <p14:creationId xmlns:p14="http://schemas.microsoft.com/office/powerpoint/2010/main" val="3354382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p>
        </p:txBody>
      </p:sp>
      <p:sp>
        <p:nvSpPr>
          <p:cNvPr id="4" name="Content Placeholder 2">
            <a:extLst>
              <a:ext uri="{FF2B5EF4-FFF2-40B4-BE49-F238E27FC236}">
                <a16:creationId xmlns:a16="http://schemas.microsoft.com/office/drawing/2014/main" id="{A2C6ABD9-2051-4D6A-A40B-DF3D3A2A4075}"/>
              </a:ext>
            </a:extLst>
          </p:cNvPr>
          <p:cNvSpPr>
            <a:spLocks noGrp="1"/>
          </p:cNvSpPr>
          <p:nvPr>
            <p:ph idx="1"/>
          </p:nvPr>
        </p:nvSpPr>
        <p:spPr>
          <a:xfrm>
            <a:off x="580104" y="1704432"/>
            <a:ext cx="11611896" cy="1946681"/>
          </a:xfrm>
        </p:spPr>
        <p:txBody>
          <a:bodyPr>
            <a:normAutofit fontScale="77500" lnSpcReduction="20000"/>
          </a:bodyPr>
          <a:lstStyle/>
          <a:p>
            <a:pPr marL="0" indent="0">
              <a:lnSpc>
                <a:spcPct val="150000"/>
              </a:lnSpc>
              <a:buNone/>
            </a:pPr>
            <a:r>
              <a:rPr lang="en-US" b="1" u="sng" dirty="0">
                <a:latin typeface="Times New Roman" panose="02020603050405020304" pitchFamily="18" charset="0"/>
                <a:cs typeface="Times New Roman" panose="02020603050405020304" pitchFamily="18" charset="0"/>
              </a:rPr>
              <a:t>Quan </a:t>
            </a:r>
            <a:r>
              <a:rPr lang="en-US" b="1" u="sng" dirty="0" err="1">
                <a:latin typeface="Times New Roman" panose="02020603050405020304" pitchFamily="18" charset="0"/>
                <a:cs typeface="Times New Roman" panose="02020603050405020304" pitchFamily="18" charset="0"/>
              </a:rPr>
              <a:t>hệ</a:t>
            </a:r>
            <a:r>
              <a:rPr lang="en-US" b="1" u="sng" dirty="0">
                <a:latin typeface="Times New Roman" panose="02020603050405020304" pitchFamily="18" charset="0"/>
                <a:cs typeface="Times New Roman" panose="02020603050405020304" pitchFamily="18" charset="0"/>
              </a:rPr>
              <a:t> association: </a:t>
            </a:r>
            <a:r>
              <a:rPr lang="en-US" dirty="0" err="1">
                <a:latin typeface="Times New Roman" panose="02020603050405020304" pitchFamily="18" charset="0"/>
                <a:cs typeface="Times New Roman" panose="02020603050405020304" pitchFamily="18" charset="0"/>
              </a:rPr>
              <a:t>thể</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mối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giữa</a:t>
            </a:r>
            <a:r>
              <a:rPr lang="en-US" dirty="0">
                <a:latin typeface="Times New Roman" panose="02020603050405020304" pitchFamily="18" charset="0"/>
                <a:cs typeface="Times New Roman" panose="02020603050405020304" pitchFamily="18" charset="0"/>
              </a:rPr>
              <a:t> 2 </a:t>
            </a:r>
            <a:r>
              <a:rPr lang="en-US" dirty="0" err="1">
                <a:latin typeface="Times New Roman" panose="02020603050405020304" pitchFamily="18" charset="0"/>
                <a:cs typeface="Times New Roman" panose="02020603050405020304" pitchFamily="18" charset="0"/>
              </a:rPr>
              <a:t>lớp</a:t>
            </a:r>
            <a:r>
              <a:rPr lang="en-US" dirty="0">
                <a:latin typeface="Times New Roman" panose="02020603050405020304" pitchFamily="18" charset="0"/>
                <a:cs typeface="Times New Roman" panose="02020603050405020304" pitchFamily="18" charset="0"/>
              </a:rPr>
              <a:t>. Khi </a:t>
            </a:r>
            <a:r>
              <a:rPr lang="en-US" dirty="0" err="1">
                <a:latin typeface="Times New Roman" panose="02020603050405020304" pitchFamily="18" charset="0"/>
                <a:cs typeface="Times New Roman" panose="02020603050405020304" pitchFamily="18" charset="0"/>
              </a:rPr>
              <a:t>nói</a:t>
            </a:r>
            <a:r>
              <a:rPr lang="en-US" dirty="0">
                <a:latin typeface="Times New Roman" panose="02020603050405020304" pitchFamily="18" charset="0"/>
                <a:cs typeface="Times New Roman" panose="02020603050405020304" pitchFamily="18" charset="0"/>
              </a:rPr>
              <a:t> class A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association </a:t>
            </a:r>
            <a:r>
              <a:rPr lang="en-US" dirty="0" err="1">
                <a:latin typeface="Times New Roman" panose="02020603050405020304" pitchFamily="18" charset="0"/>
                <a:cs typeface="Times New Roman" panose="02020603050405020304" pitchFamily="18" charset="0"/>
              </a:rPr>
              <a:t>với</a:t>
            </a:r>
            <a:r>
              <a:rPr lang="en-US" dirty="0">
                <a:latin typeface="Times New Roman" panose="02020603050405020304" pitchFamily="18" charset="0"/>
                <a:cs typeface="Times New Roman" panose="02020603050405020304" pitchFamily="18" charset="0"/>
              </a:rPr>
              <a:t> class B ta </a:t>
            </a:r>
            <a:r>
              <a:rPr lang="en-US" dirty="0" err="1">
                <a:latin typeface="Times New Roman" panose="02020603050405020304" pitchFamily="18" charset="0"/>
                <a:cs typeface="Times New Roman" panose="02020603050405020304" pitchFamily="18" charset="0"/>
              </a:rPr>
              <a:t>hiểu</a:t>
            </a:r>
            <a:r>
              <a:rPr lang="en-US" dirty="0">
                <a:latin typeface="Times New Roman" panose="02020603050405020304" pitchFamily="18" charset="0"/>
                <a:cs typeface="Times New Roman" panose="02020603050405020304" pitchFamily="18" charset="0"/>
              </a:rPr>
              <a:t>:</a:t>
            </a: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a:p>
            <a:pPr marL="457200" lvl="1" indent="0">
              <a:lnSpc>
                <a:spcPct val="150000"/>
              </a:lnSpc>
              <a:buNone/>
            </a:pP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Khách-hàng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Tài-khoản</a:t>
            </a:r>
            <a:r>
              <a:rPr lang="en-US" dirty="0">
                <a:latin typeface="Times New Roman" panose="02020603050405020304" pitchFamily="18" charset="0"/>
                <a:cs typeface="Times New Roman" panose="02020603050405020304" pitchFamily="18" charset="0"/>
              </a:rPr>
              <a:t>.</a:t>
            </a:r>
          </a:p>
          <a:p>
            <a:pPr marL="457200" lvl="1"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6183D7F-F2D3-4471-A42D-616E8721A06B}"/>
              </a:ext>
            </a:extLst>
          </p:cNvPr>
          <p:cNvPicPr>
            <a:picLocks noChangeAspect="1"/>
          </p:cNvPicPr>
          <p:nvPr/>
        </p:nvPicPr>
        <p:blipFill>
          <a:blip r:embed="rId2"/>
          <a:stretch>
            <a:fillRect/>
          </a:stretch>
        </p:blipFill>
        <p:spPr>
          <a:xfrm>
            <a:off x="2889134" y="4138929"/>
            <a:ext cx="6257925" cy="590550"/>
          </a:xfrm>
          <a:prstGeom prst="rect">
            <a:avLst/>
          </a:prstGeom>
        </p:spPr>
      </p:pic>
      <p:pic>
        <p:nvPicPr>
          <p:cNvPr id="8" name="Picture 7">
            <a:extLst>
              <a:ext uri="{FF2B5EF4-FFF2-40B4-BE49-F238E27FC236}">
                <a16:creationId xmlns:a16="http://schemas.microsoft.com/office/drawing/2014/main" id="{62EFD749-6D3D-4069-9CAE-AB2BABF93D35}"/>
              </a:ext>
            </a:extLst>
          </p:cNvPr>
          <p:cNvPicPr>
            <a:picLocks noChangeAspect="1"/>
          </p:cNvPicPr>
          <p:nvPr/>
        </p:nvPicPr>
        <p:blipFill>
          <a:blip r:embed="rId3"/>
          <a:stretch>
            <a:fillRect/>
          </a:stretch>
        </p:blipFill>
        <p:spPr>
          <a:xfrm>
            <a:off x="2771146" y="5611540"/>
            <a:ext cx="6257925" cy="590550"/>
          </a:xfrm>
          <a:prstGeom prst="rect">
            <a:avLst/>
          </a:prstGeom>
        </p:spPr>
      </p:pic>
    </p:spTree>
    <p:extLst>
      <p:ext uri="{BB962C8B-B14F-4D97-AF65-F5344CB8AC3E}">
        <p14:creationId xmlns:p14="http://schemas.microsoft.com/office/powerpoint/2010/main" val="1451579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endParaRPr lang="en-US" dirty="0"/>
          </a:p>
        </p:txBody>
      </p:sp>
      <p:sp>
        <p:nvSpPr>
          <p:cNvPr id="7" name="TextBox 6">
            <a:extLst>
              <a:ext uri="{FF2B5EF4-FFF2-40B4-BE49-F238E27FC236}">
                <a16:creationId xmlns:a16="http://schemas.microsoft.com/office/drawing/2014/main" id="{333398F1-9C20-4D00-8E70-F0EE2AA0C4DE}"/>
              </a:ext>
            </a:extLst>
          </p:cNvPr>
          <p:cNvSpPr txBox="1"/>
          <p:nvPr/>
        </p:nvSpPr>
        <p:spPr>
          <a:xfrm>
            <a:off x="838200" y="1523533"/>
            <a:ext cx="8693834" cy="4401205"/>
          </a:xfrm>
          <a:prstGeom prst="rect">
            <a:avLst/>
          </a:prstGeom>
          <a:noFill/>
        </p:spPr>
        <p:txBody>
          <a:bodyPr wrap="square" rtlCol="0">
            <a:spAutoFit/>
          </a:bodyPr>
          <a:lstStyle/>
          <a:p>
            <a:pPr algn="l"/>
            <a:r>
              <a:rPr lang="en-US" sz="2800" b="1" i="1" dirty="0" err="1">
                <a:solidFill>
                  <a:srgbClr val="2F2F2F"/>
                </a:solidFill>
                <a:latin typeface="Times New Roman" panose="02020603050405020304" pitchFamily="18" charset="0"/>
                <a:cs typeface="Times New Roman" panose="02020603050405020304" pitchFamily="18" charset="0"/>
              </a:rPr>
              <a:t>Các</a:t>
            </a:r>
            <a:r>
              <a:rPr lang="en-US" sz="2800" b="1" i="1" dirty="0">
                <a:solidFill>
                  <a:srgbClr val="2F2F2F"/>
                </a:solidFill>
                <a:latin typeface="Times New Roman" panose="02020603050405020304" pitchFamily="18" charset="0"/>
                <a:cs typeface="Times New Roman" panose="02020603050405020304" pitchFamily="18" charset="0"/>
              </a:rPr>
              <a:t> </a:t>
            </a:r>
            <a:r>
              <a:rPr lang="en-US" sz="2800" b="1" i="1" dirty="0" err="1">
                <a:solidFill>
                  <a:srgbClr val="2F2F2F"/>
                </a:solidFill>
                <a:latin typeface="Times New Roman" panose="02020603050405020304" pitchFamily="18" charset="0"/>
                <a:cs typeface="Times New Roman" panose="02020603050405020304" pitchFamily="18" charset="0"/>
              </a:rPr>
              <a:t>bước</a:t>
            </a:r>
            <a:r>
              <a:rPr lang="en-US" sz="2800" b="1" i="1" dirty="0">
                <a:solidFill>
                  <a:srgbClr val="2F2F2F"/>
                </a:solidFill>
                <a:latin typeface="Times New Roman" panose="02020603050405020304" pitchFamily="18" charset="0"/>
                <a:cs typeface="Times New Roman" panose="02020603050405020304" pitchFamily="18" charset="0"/>
              </a:rPr>
              <a:t> </a:t>
            </a:r>
            <a:r>
              <a:rPr lang="en-US" sz="2800" b="1" i="1" dirty="0" err="1">
                <a:solidFill>
                  <a:srgbClr val="2F2F2F"/>
                </a:solidFill>
                <a:latin typeface="Times New Roman" panose="02020603050405020304" pitchFamily="18" charset="0"/>
                <a:cs typeface="Times New Roman" panose="02020603050405020304" pitchFamily="18" charset="0"/>
              </a:rPr>
              <a:t>thực</a:t>
            </a:r>
            <a:r>
              <a:rPr lang="en-US" sz="2800" b="1" i="1" dirty="0">
                <a:solidFill>
                  <a:srgbClr val="2F2F2F"/>
                </a:solidFill>
                <a:latin typeface="Times New Roman" panose="02020603050405020304" pitchFamily="18" charset="0"/>
                <a:cs typeface="Times New Roman" panose="02020603050405020304" pitchFamily="18" charset="0"/>
              </a:rPr>
              <a:t> </a:t>
            </a:r>
            <a:r>
              <a:rPr lang="en-US" sz="2800" b="1" i="1" dirty="0" err="1">
                <a:solidFill>
                  <a:srgbClr val="2F2F2F"/>
                </a:solidFill>
                <a:latin typeface="Times New Roman" panose="02020603050405020304" pitchFamily="18" charset="0"/>
                <a:cs typeface="Times New Roman" panose="02020603050405020304" pitchFamily="18" charset="0"/>
              </a:rPr>
              <a:t>hiện</a:t>
            </a:r>
            <a:r>
              <a:rPr lang="en-US" sz="2800" b="1" i="1" dirty="0">
                <a:solidFill>
                  <a:srgbClr val="2F2F2F"/>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pt-BR" sz="2800" b="1" i="1" dirty="0">
                <a:solidFill>
                  <a:srgbClr val="2F2F2F"/>
                </a:solidFill>
                <a:latin typeface="Times New Roman" panose="02020603050405020304" pitchFamily="18" charset="0"/>
                <a:cs typeface="Times New Roman" panose="02020603050405020304" pitchFamily="18" charset="0"/>
              </a:rPr>
              <a:t>Bước 1: Xác định các Actor</a:t>
            </a:r>
          </a:p>
          <a:p>
            <a:pPr marL="800100" lvl="1" indent="-342900">
              <a:buFont typeface="Wingdings" panose="05000000000000000000" pitchFamily="2" charset="2"/>
              <a:buChar char="Ø"/>
            </a:pPr>
            <a:r>
              <a:rPr lang="pt-BR" sz="2800" dirty="0">
                <a:solidFill>
                  <a:srgbClr val="2F2F2F"/>
                </a:solidFill>
                <a:latin typeface="Times New Roman" panose="02020603050405020304" pitchFamily="18" charset="0"/>
                <a:cs typeface="Times New Roman" panose="02020603050405020304" pitchFamily="18" charset="0"/>
              </a:rPr>
              <a:t>Ai sử dụng hệ thống?</a:t>
            </a:r>
          </a:p>
          <a:p>
            <a:pPr marL="800100" lvl="1" indent="-342900">
              <a:buFont typeface="Wingdings" panose="05000000000000000000" pitchFamily="2" charset="2"/>
              <a:buChar char="Ø"/>
            </a:pPr>
            <a:r>
              <a:rPr lang="pt-BR" sz="2800" dirty="0">
                <a:solidFill>
                  <a:srgbClr val="2F2F2F"/>
                </a:solidFill>
                <a:latin typeface="Times New Roman" panose="02020603050405020304" pitchFamily="18" charset="0"/>
                <a:cs typeface="Times New Roman" panose="02020603050405020304" pitchFamily="18" charset="0"/>
              </a:rPr>
              <a:t>Hệ thống nào tương tác với hệ thống?</a:t>
            </a:r>
          </a:p>
          <a:p>
            <a:pPr marL="342900" indent="-342900">
              <a:buFont typeface="Wingdings" panose="05000000000000000000" pitchFamily="2" charset="2"/>
              <a:buChar char="v"/>
            </a:pPr>
            <a:r>
              <a:rPr lang="pt-BR" sz="2800" b="1" i="1" dirty="0">
                <a:solidFill>
                  <a:srgbClr val="2F2F2F"/>
                </a:solidFill>
                <a:latin typeface="Times New Roman" panose="02020603050405020304" pitchFamily="18" charset="0"/>
                <a:cs typeface="Times New Roman" panose="02020603050405020304" pitchFamily="18" charset="0"/>
              </a:rPr>
              <a:t>Bước 2: Xác định Usecase</a:t>
            </a:r>
          </a:p>
          <a:p>
            <a:pPr marL="800100" lvl="1" indent="-342900">
              <a:buFont typeface="Wingdings" panose="05000000000000000000" pitchFamily="2" charset="2"/>
              <a:buChar char="Ø"/>
            </a:pPr>
            <a:r>
              <a:rPr lang="en-US" sz="2800" dirty="0">
                <a:solidFill>
                  <a:srgbClr val="2F2F2F"/>
                </a:solidFill>
                <a:latin typeface="Times New Roman" panose="02020603050405020304" pitchFamily="18" charset="0"/>
                <a:cs typeface="Times New Roman" panose="02020603050405020304" pitchFamily="18" charset="0"/>
              </a:rPr>
              <a:t>Actor </a:t>
            </a:r>
            <a:r>
              <a:rPr lang="en-US" sz="2800" dirty="0" err="1">
                <a:solidFill>
                  <a:srgbClr val="2F2F2F"/>
                </a:solidFill>
                <a:latin typeface="Times New Roman" panose="02020603050405020304" pitchFamily="18" charset="0"/>
                <a:cs typeface="Times New Roman" panose="02020603050405020304" pitchFamily="18" charset="0"/>
              </a:rPr>
              <a:t>sử</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dụng</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chức</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năng</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gì</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trong</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hệ</a:t>
            </a:r>
            <a:r>
              <a:rPr lang="en-US" sz="2800" dirty="0">
                <a:solidFill>
                  <a:srgbClr val="2F2F2F"/>
                </a:solidFill>
                <a:latin typeface="Times New Roman" panose="02020603050405020304" pitchFamily="18" charset="0"/>
                <a:cs typeface="Times New Roman" panose="02020603050405020304" pitchFamily="18" charset="0"/>
              </a:rPr>
              <a:t> </a:t>
            </a:r>
            <a:r>
              <a:rPr lang="en-US" sz="2800" dirty="0" err="1">
                <a:solidFill>
                  <a:srgbClr val="2F2F2F"/>
                </a:solidFill>
                <a:latin typeface="Times New Roman" panose="02020603050405020304" pitchFamily="18" charset="0"/>
                <a:cs typeface="Times New Roman" panose="02020603050405020304" pitchFamily="18" charset="0"/>
              </a:rPr>
              <a:t>thống</a:t>
            </a:r>
            <a:r>
              <a:rPr lang="pt-BR" sz="2800" dirty="0">
                <a:solidFill>
                  <a:srgbClr val="2F2F2F"/>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pt-BR" sz="2800" b="1" i="1" dirty="0">
                <a:solidFill>
                  <a:srgbClr val="2F2F2F"/>
                </a:solidFill>
                <a:latin typeface="Times New Roman" panose="02020603050405020304" pitchFamily="18" charset="0"/>
                <a:cs typeface="Times New Roman" panose="02020603050405020304" pitchFamily="18" charset="0"/>
              </a:rPr>
              <a:t>Bước 3: Xác định các mối quan hệ</a:t>
            </a:r>
          </a:p>
          <a:p>
            <a:pPr marL="800100" lvl="1" indent="-342900">
              <a:buFont typeface="Wingdings" panose="05000000000000000000" pitchFamily="2" charset="2"/>
              <a:buChar char="Ø"/>
            </a:pPr>
            <a:r>
              <a:rPr lang="pt-BR" sz="2800" dirty="0">
                <a:solidFill>
                  <a:srgbClr val="2F2F2F"/>
                </a:solidFill>
                <a:latin typeface="Times New Roman" panose="02020603050405020304" pitchFamily="18" charset="0"/>
                <a:cs typeface="Times New Roman" panose="02020603050405020304" pitchFamily="18" charset="0"/>
              </a:rPr>
              <a:t>Giữa Actor với Usecase</a:t>
            </a:r>
          </a:p>
          <a:p>
            <a:pPr marL="800100" lvl="1" indent="-342900">
              <a:buFont typeface="Wingdings" panose="05000000000000000000" pitchFamily="2" charset="2"/>
              <a:buChar char="Ø"/>
            </a:pPr>
            <a:r>
              <a:rPr lang="pt-BR" sz="2800" dirty="0">
                <a:solidFill>
                  <a:srgbClr val="2F2F2F"/>
                </a:solidFill>
                <a:latin typeface="Times New Roman" panose="02020603050405020304" pitchFamily="18" charset="0"/>
                <a:cs typeface="Times New Roman" panose="02020603050405020304" pitchFamily="18" charset="0"/>
              </a:rPr>
              <a:t>Giữa Actor với Actor</a:t>
            </a:r>
          </a:p>
          <a:p>
            <a:pPr marL="800100" lvl="1" indent="-342900">
              <a:buFont typeface="Wingdings" panose="05000000000000000000" pitchFamily="2" charset="2"/>
              <a:buChar char="Ø"/>
            </a:pPr>
            <a:r>
              <a:rPr lang="pt-BR" sz="2800" dirty="0">
                <a:solidFill>
                  <a:srgbClr val="2F2F2F"/>
                </a:solidFill>
                <a:latin typeface="Times New Roman" panose="02020603050405020304" pitchFamily="18" charset="0"/>
                <a:cs typeface="Times New Roman" panose="02020603050405020304" pitchFamily="18" charset="0"/>
              </a:rPr>
              <a:t>Giữa Usecase với Usecase</a:t>
            </a:r>
          </a:p>
        </p:txBody>
      </p:sp>
    </p:spTree>
    <p:extLst>
      <p:ext uri="{BB962C8B-B14F-4D97-AF65-F5344CB8AC3E}">
        <p14:creationId xmlns:p14="http://schemas.microsoft.com/office/powerpoint/2010/main" val="1965182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p>
        </p:txBody>
      </p:sp>
      <p:sp>
        <p:nvSpPr>
          <p:cNvPr id="4" name="Content Placeholder 2">
            <a:extLst>
              <a:ext uri="{FF2B5EF4-FFF2-40B4-BE49-F238E27FC236}">
                <a16:creationId xmlns:a16="http://schemas.microsoft.com/office/drawing/2014/main" id="{A2C6ABD9-2051-4D6A-A40B-DF3D3A2A4075}"/>
              </a:ext>
            </a:extLst>
          </p:cNvPr>
          <p:cNvSpPr>
            <a:spLocks noGrp="1"/>
          </p:cNvSpPr>
          <p:nvPr>
            <p:ph idx="1"/>
          </p:nvPr>
        </p:nvSpPr>
        <p:spPr>
          <a:xfrm>
            <a:off x="176980" y="1690688"/>
            <a:ext cx="12399742" cy="3150217"/>
          </a:xfrm>
        </p:spPr>
        <p:txBody>
          <a:bodyPr>
            <a:no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Quan </a:t>
            </a:r>
            <a:r>
              <a:rPr lang="en-US" sz="2000" b="1" u="sng" dirty="0" err="1">
                <a:latin typeface="Times New Roman" panose="02020603050405020304" pitchFamily="18" charset="0"/>
                <a:cs typeface="Times New Roman" panose="02020603050405020304" pitchFamily="18" charset="0"/>
              </a:rPr>
              <a:t>hệ</a:t>
            </a:r>
            <a:r>
              <a:rPr lang="en-US" sz="2000" b="1" u="sng" dirty="0">
                <a:latin typeface="Times New Roman" panose="02020603050405020304" pitchFamily="18" charset="0"/>
                <a:cs typeface="Times New Roman" panose="02020603050405020304" pitchFamily="18" charset="0"/>
              </a:rPr>
              <a:t> aggregation</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association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class B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aggregation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 A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Class B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class A (A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hữu</a:t>
            </a:r>
            <a:r>
              <a:rPr lang="en-US" sz="2000" dirty="0">
                <a:latin typeface="Times New Roman" panose="02020603050405020304" pitchFamily="18" charset="0"/>
                <a:cs typeface="Times New Roman" panose="02020603050405020304" pitchFamily="18" charset="0"/>
              </a:rPr>
              <a:t> B)</a:t>
            </a:r>
          </a:p>
          <a:p>
            <a:pPr lvl="1">
              <a:lnSpc>
                <a:spcPct val="150000"/>
              </a:lnSpc>
              <a:buFont typeface="Wingdings" panose="05000000000000000000" pitchFamily="2" charset="2"/>
              <a:buChar char="v"/>
            </a:pPr>
            <a:r>
              <a:rPr lang="vi-VN" sz="2000" dirty="0">
                <a:latin typeface="Times New Roman" panose="02020603050405020304" pitchFamily="18" charset="0"/>
                <a:cs typeface="Times New Roman" panose="02020603050405020304" pitchFamily="18" charset="0"/>
              </a:rPr>
              <a:t>Vòng đời của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(class B)</a:t>
            </a:r>
            <a:r>
              <a:rPr lang="vi-VN" sz="2000" dirty="0">
                <a:latin typeface="Times New Roman" panose="02020603050405020304" pitchFamily="18" charset="0"/>
                <a:cs typeface="Times New Roman" panose="02020603050405020304" pitchFamily="18" charset="0"/>
              </a:rPr>
              <a:t> </a:t>
            </a:r>
            <a:r>
              <a:rPr lang="vi-VN" sz="2000" b="1" i="1" dirty="0">
                <a:latin typeface="Times New Roman" panose="02020603050405020304" pitchFamily="18" charset="0"/>
                <a:cs typeface="Times New Roman" panose="02020603050405020304" pitchFamily="18" charset="0"/>
              </a:rPr>
              <a:t>không phụ thuộc </a:t>
            </a:r>
            <a:r>
              <a:rPr lang="vi-VN" sz="2000" dirty="0">
                <a:latin typeface="Times New Roman" panose="02020603050405020304" pitchFamily="18" charset="0"/>
                <a:cs typeface="Times New Roman" panose="02020603050405020304" pitchFamily="18" charset="0"/>
              </a:rPr>
              <a:t>vào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(class A)</a:t>
            </a:r>
            <a:r>
              <a:rPr lang="vi-VN"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“Pin”. </a:t>
            </a:r>
            <a:r>
              <a:rPr lang="vi-VN" sz="2000" dirty="0">
                <a:latin typeface="Times New Roman" panose="02020603050405020304" pitchFamily="18" charset="0"/>
                <a:cs typeface="Times New Roman" panose="02020603050405020304" pitchFamily="18" charset="0"/>
              </a:rPr>
              <a:t>Điện thoại ( CellPhone ) cần có một cục pin ( Pin ) để hoạt động. Khi điện thoại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vi-VN" sz="2000" dirty="0">
                <a:latin typeface="Times New Roman" panose="02020603050405020304" pitchFamily="18" charset="0"/>
                <a:cs typeface="Times New Roman" panose="02020603050405020304" pitchFamily="18" charset="0"/>
              </a:rPr>
              <a:t>hư có thể đem cục pin này sang điện thoại khác.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Cục</a:t>
            </a:r>
            <a:r>
              <a:rPr lang="en-US" sz="2000" dirty="0">
                <a:latin typeface="Times New Roman" panose="02020603050405020304" pitchFamily="18" charset="0"/>
                <a:cs typeface="Times New Roman" panose="02020603050405020304" pitchFamily="18" charset="0"/>
              </a:rPr>
              <a:t> pin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chiếc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thoại</a:t>
            </a:r>
            <a:r>
              <a:rPr lang="en-US" sz="2000" dirty="0">
                <a:latin typeface="Times New Roman" panose="02020603050405020304" pitchFamily="18" charset="0"/>
                <a:cs typeface="Times New Roman" panose="02020603050405020304" pitchFamily="18" charset="0"/>
              </a:rPr>
              <a:t>.</a:t>
            </a: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A49A982-1BAD-4226-BE2F-7F48C1F5E71F}"/>
              </a:ext>
            </a:extLst>
          </p:cNvPr>
          <p:cNvPicPr>
            <a:picLocks noChangeAspect="1"/>
          </p:cNvPicPr>
          <p:nvPr/>
        </p:nvPicPr>
        <p:blipFill>
          <a:blip r:embed="rId2"/>
          <a:stretch>
            <a:fillRect/>
          </a:stretch>
        </p:blipFill>
        <p:spPr>
          <a:xfrm>
            <a:off x="3195638" y="5277466"/>
            <a:ext cx="5800725" cy="581025"/>
          </a:xfrm>
          <a:prstGeom prst="rect">
            <a:avLst/>
          </a:prstGeom>
        </p:spPr>
      </p:pic>
      <p:pic>
        <p:nvPicPr>
          <p:cNvPr id="8" name="Picture 7">
            <a:extLst>
              <a:ext uri="{FF2B5EF4-FFF2-40B4-BE49-F238E27FC236}">
                <a16:creationId xmlns:a16="http://schemas.microsoft.com/office/drawing/2014/main" id="{E60302C5-06AB-452D-94CE-852164C3524F}"/>
              </a:ext>
            </a:extLst>
          </p:cNvPr>
          <p:cNvPicPr>
            <a:picLocks noChangeAspect="1"/>
          </p:cNvPicPr>
          <p:nvPr/>
        </p:nvPicPr>
        <p:blipFill>
          <a:blip r:embed="rId3"/>
          <a:stretch>
            <a:fillRect/>
          </a:stretch>
        </p:blipFill>
        <p:spPr>
          <a:xfrm>
            <a:off x="3195638" y="6276975"/>
            <a:ext cx="5800725" cy="581025"/>
          </a:xfrm>
          <a:prstGeom prst="rect">
            <a:avLst/>
          </a:prstGeom>
        </p:spPr>
      </p:pic>
    </p:spTree>
    <p:extLst>
      <p:ext uri="{BB962C8B-B14F-4D97-AF65-F5344CB8AC3E}">
        <p14:creationId xmlns:p14="http://schemas.microsoft.com/office/powerpoint/2010/main" val="10447017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p>
        </p:txBody>
      </p:sp>
      <p:sp>
        <p:nvSpPr>
          <p:cNvPr id="4" name="Content Placeholder 2">
            <a:extLst>
              <a:ext uri="{FF2B5EF4-FFF2-40B4-BE49-F238E27FC236}">
                <a16:creationId xmlns:a16="http://schemas.microsoft.com/office/drawing/2014/main" id="{A2C6ABD9-2051-4D6A-A40B-DF3D3A2A4075}"/>
              </a:ext>
            </a:extLst>
          </p:cNvPr>
          <p:cNvSpPr>
            <a:spLocks noGrp="1"/>
          </p:cNvSpPr>
          <p:nvPr>
            <p:ph idx="1"/>
          </p:nvPr>
        </p:nvSpPr>
        <p:spPr>
          <a:xfrm>
            <a:off x="294967" y="1504141"/>
            <a:ext cx="11602065" cy="3314377"/>
          </a:xfrm>
        </p:spPr>
        <p:txBody>
          <a:bodyPr>
            <a:no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Quan </a:t>
            </a:r>
            <a:r>
              <a:rPr lang="en-US" sz="2000" b="1" u="sng" dirty="0" err="1">
                <a:latin typeface="Times New Roman" panose="02020603050405020304" pitchFamily="18" charset="0"/>
                <a:cs typeface="Times New Roman" panose="02020603050405020304" pitchFamily="18" charset="0"/>
              </a:rPr>
              <a:t>hệ</a:t>
            </a:r>
            <a:r>
              <a:rPr lang="en-US" sz="2000" b="1" u="sng" dirty="0">
                <a:latin typeface="Times New Roman" panose="02020603050405020304" pitchFamily="18" charset="0"/>
                <a:cs typeface="Times New Roman" panose="02020603050405020304" pitchFamily="18" charset="0"/>
              </a:rPr>
              <a:t> composition</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biệt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association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toàn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chẽ</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class B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compositionvới</a:t>
            </a:r>
            <a:r>
              <a:rPr lang="en-US" sz="2000" dirty="0">
                <a:latin typeface="Times New Roman" panose="02020603050405020304" pitchFamily="18" charset="0"/>
                <a:cs typeface="Times New Roman" panose="02020603050405020304" pitchFamily="18" charset="0"/>
              </a:rPr>
              <a:t> class A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Class B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class A (A </a:t>
            </a:r>
            <a:r>
              <a:rPr lang="en-US" sz="2000" dirty="0" err="1">
                <a:latin typeface="Times New Roman" panose="02020603050405020304" pitchFamily="18" charset="0"/>
                <a:cs typeface="Times New Roman" panose="02020603050405020304" pitchFamily="18" charset="0"/>
              </a:rPr>
              <a:t>sở</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hữu</a:t>
            </a:r>
            <a:r>
              <a:rPr lang="en-US" sz="2000" dirty="0">
                <a:latin typeface="Times New Roman" panose="02020603050405020304" pitchFamily="18" charset="0"/>
                <a:cs typeface="Times New Roman" panose="02020603050405020304" pitchFamily="18" charset="0"/>
              </a:rPr>
              <a:t> B)</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Khi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class A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phát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t>
            </a:r>
            <a:r>
              <a:rPr lang="en-US" sz="2000" dirty="0">
                <a:latin typeface="Times New Roman" panose="02020603050405020304" pitchFamily="18" charset="0"/>
                <a:cs typeface="Times New Roman" panose="02020603050405020304" pitchFamily="18" charset="0"/>
              </a:rPr>
              <a:t> class B</a:t>
            </a:r>
          </a:p>
          <a:p>
            <a:pPr lvl="1">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Khi A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bao </a:t>
            </a:r>
            <a:r>
              <a:rPr lang="en-US" sz="2000" dirty="0" err="1">
                <a:latin typeface="Times New Roman" panose="02020603050405020304" pitchFamily="18" charset="0"/>
                <a:cs typeface="Times New Roman" panose="02020603050405020304" pitchFamily="18" charset="0"/>
              </a:rPr>
              <a:t>gồm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huỷ</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Phòng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tồn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lập</a:t>
            </a:r>
            <a:r>
              <a:rPr lang="en-US" sz="2000" dirty="0">
                <a:latin typeface="Times New Roman" panose="02020603050405020304" pitchFamily="18" charset="0"/>
                <a:cs typeface="Times New Roman" panose="02020603050405020304" pitchFamily="18" charset="0"/>
              </a:rPr>
              <a:t>.</a:t>
            </a: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B21598F-4CD5-4E03-8A0C-1D829367271A}"/>
              </a:ext>
            </a:extLst>
          </p:cNvPr>
          <p:cNvPicPr>
            <a:picLocks noChangeAspect="1"/>
          </p:cNvPicPr>
          <p:nvPr/>
        </p:nvPicPr>
        <p:blipFill>
          <a:blip r:embed="rId2"/>
          <a:stretch>
            <a:fillRect/>
          </a:stretch>
        </p:blipFill>
        <p:spPr>
          <a:xfrm>
            <a:off x="2752043" y="5417166"/>
            <a:ext cx="5381625" cy="581025"/>
          </a:xfrm>
          <a:prstGeom prst="rect">
            <a:avLst/>
          </a:prstGeom>
        </p:spPr>
      </p:pic>
      <p:pic>
        <p:nvPicPr>
          <p:cNvPr id="9" name="Picture 8">
            <a:extLst>
              <a:ext uri="{FF2B5EF4-FFF2-40B4-BE49-F238E27FC236}">
                <a16:creationId xmlns:a16="http://schemas.microsoft.com/office/drawing/2014/main" id="{DC463A3B-271B-4B21-AB0D-034B972EDF82}"/>
              </a:ext>
            </a:extLst>
          </p:cNvPr>
          <p:cNvPicPr>
            <a:picLocks noChangeAspect="1"/>
          </p:cNvPicPr>
          <p:nvPr/>
        </p:nvPicPr>
        <p:blipFill>
          <a:blip r:embed="rId3"/>
          <a:stretch>
            <a:fillRect/>
          </a:stretch>
        </p:blipFill>
        <p:spPr>
          <a:xfrm>
            <a:off x="2752044" y="6202362"/>
            <a:ext cx="5381625" cy="581025"/>
          </a:xfrm>
          <a:prstGeom prst="rect">
            <a:avLst/>
          </a:prstGeom>
        </p:spPr>
      </p:pic>
    </p:spTree>
    <p:extLst>
      <p:ext uri="{BB962C8B-B14F-4D97-AF65-F5344CB8AC3E}">
        <p14:creationId xmlns:p14="http://schemas.microsoft.com/office/powerpoint/2010/main" val="57586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37CE472-8BF9-4B88-8213-0187A97EC742}"/>
              </a:ext>
            </a:extLst>
          </p:cNvPr>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endParaRPr lang="en-US" dirty="0"/>
          </a:p>
        </p:txBody>
      </p:sp>
      <p:pic>
        <p:nvPicPr>
          <p:cNvPr id="4" name="Picture 3">
            <a:extLst>
              <a:ext uri="{FF2B5EF4-FFF2-40B4-BE49-F238E27FC236}">
                <a16:creationId xmlns:a16="http://schemas.microsoft.com/office/drawing/2014/main" id="{EB1644E9-4A5E-429E-91C5-E25678358C4E}"/>
              </a:ext>
            </a:extLst>
          </p:cNvPr>
          <p:cNvPicPr>
            <a:picLocks noChangeAspect="1"/>
          </p:cNvPicPr>
          <p:nvPr/>
        </p:nvPicPr>
        <p:blipFill>
          <a:blip r:embed="rId2"/>
          <a:stretch>
            <a:fillRect/>
          </a:stretch>
        </p:blipFill>
        <p:spPr>
          <a:xfrm>
            <a:off x="2213202" y="2266046"/>
            <a:ext cx="7191375" cy="4457700"/>
          </a:xfrm>
          <a:prstGeom prst="rect">
            <a:avLst/>
          </a:prstGeom>
        </p:spPr>
      </p:pic>
    </p:spTree>
    <p:extLst>
      <p:ext uri="{BB962C8B-B14F-4D97-AF65-F5344CB8AC3E}">
        <p14:creationId xmlns:p14="http://schemas.microsoft.com/office/powerpoint/2010/main" val="93964233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MỐI QUAN HỆ GIỮA CÁC LỚP</a:t>
            </a:r>
          </a:p>
        </p:txBody>
      </p:sp>
      <p:sp>
        <p:nvSpPr>
          <p:cNvPr id="4" name="Content Placeholder 2">
            <a:extLst>
              <a:ext uri="{FF2B5EF4-FFF2-40B4-BE49-F238E27FC236}">
                <a16:creationId xmlns:a16="http://schemas.microsoft.com/office/drawing/2014/main" id="{A2C6ABD9-2051-4D6A-A40B-DF3D3A2A4075}"/>
              </a:ext>
            </a:extLst>
          </p:cNvPr>
          <p:cNvSpPr>
            <a:spLocks noGrp="1"/>
          </p:cNvSpPr>
          <p:nvPr>
            <p:ph idx="1"/>
          </p:nvPr>
        </p:nvSpPr>
        <p:spPr>
          <a:xfrm>
            <a:off x="537123" y="1327101"/>
            <a:ext cx="11556554" cy="4374665"/>
          </a:xfrm>
        </p:spPr>
        <p:txBody>
          <a:bodyPr>
            <a:no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Quan </a:t>
            </a:r>
            <a:r>
              <a:rPr lang="en-US" sz="2000" b="1" u="sng" dirty="0" err="1">
                <a:latin typeface="Times New Roman" panose="02020603050405020304" pitchFamily="18" charset="0"/>
                <a:cs typeface="Times New Roman" panose="02020603050405020304" pitchFamily="18" charset="0"/>
              </a:rPr>
              <a:t>hệ</a:t>
            </a:r>
            <a:r>
              <a:rPr lang="en-US" sz="2000" b="1" u="sng" dirty="0">
                <a:latin typeface="Times New Roman" panose="02020603050405020304" pitchFamily="18" charset="0"/>
                <a:cs typeface="Times New Roman" panose="02020603050405020304" pitchFamily="18" charset="0"/>
              </a:rPr>
              <a:t> dependency</a:t>
            </a:r>
            <a:r>
              <a:rPr lang="en-US" sz="2000" b="1"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giữa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lớp</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nói</a:t>
            </a:r>
            <a:r>
              <a:rPr lang="en-US" sz="2000" dirty="0">
                <a:latin typeface="Times New Roman" panose="02020603050405020304" pitchFamily="18" charset="0"/>
                <a:cs typeface="Times New Roman" panose="02020603050405020304" pitchFamily="18" charset="0"/>
              </a:rPr>
              <a:t> class A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hệ</a:t>
            </a:r>
            <a:r>
              <a:rPr lang="en-US" sz="2000" dirty="0">
                <a:latin typeface="Times New Roman" panose="02020603050405020304" pitchFamily="18" charset="0"/>
                <a:cs typeface="Times New Roman" panose="02020603050405020304" pitchFamily="18" charset="0"/>
              </a:rPr>
              <a:t> dependency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class B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hiểu</a:t>
            </a:r>
            <a:r>
              <a:rPr lang="en-US" sz="2000" dirty="0">
                <a:latin typeface="Times New Roman" panose="02020603050405020304" pitchFamily="18" charset="0"/>
                <a:cs typeface="Times New Roman" panose="02020603050405020304" pitchFamily="18" charset="0"/>
              </a:rPr>
              <a:t>:</a:t>
            </a:r>
          </a:p>
          <a:p>
            <a:pPr lvl="1">
              <a:lnSpc>
                <a:spcPct val="150000"/>
              </a:lnSpc>
              <a:buFont typeface="Wingdings" panose="05000000000000000000" pitchFamily="2" charset="2"/>
              <a:buChar char="v"/>
            </a:pP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ảnh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hưởng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B </a:t>
            </a:r>
            <a:r>
              <a:rPr lang="en-US" sz="2000" dirty="0" err="1">
                <a:latin typeface="Times New Roman" panose="02020603050405020304" pitchFamily="18" charset="0"/>
                <a:cs typeface="Times New Roman" panose="02020603050405020304" pitchFamily="18" charset="0"/>
              </a:rPr>
              <a:t>kéo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theo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ở A).</a:t>
            </a: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a:p>
            <a:pPr marL="457200" lvl="1" indent="0">
              <a:lnSpc>
                <a:spcPct val="150000"/>
              </a:lnSpc>
              <a:buNone/>
            </a:pPr>
            <a:r>
              <a:rPr lang="en-US" sz="2000" dirty="0" err="1">
                <a:latin typeface="Times New Roman" panose="02020603050405020304" pitchFamily="18" charset="0"/>
                <a:cs typeface="Times New Roman" panose="02020603050405020304" pitchFamily="18" charset="0"/>
              </a:rPr>
              <a:t>Ví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phụ</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Khi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string sang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int) </a:t>
            </a:r>
            <a:r>
              <a:rPr lang="en-US" sz="2000" dirty="0" err="1">
                <a:latin typeface="Times New Roman" panose="02020603050405020304" pitchFamily="18" charset="0"/>
                <a:cs typeface="Times New Roman" panose="02020603050405020304" pitchFamily="18" charset="0"/>
              </a:rPr>
              <a:t>thì</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mã</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khách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Đơn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đặt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hàng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tương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ứng</a:t>
            </a:r>
            <a:r>
              <a:rPr lang="en-US" sz="2000" dirty="0">
                <a:latin typeface="Times New Roman" panose="02020603050405020304" pitchFamily="18" charset="0"/>
                <a:cs typeface="Times New Roman" panose="02020603050405020304" pitchFamily="18" charset="0"/>
              </a:rPr>
              <a:t>.</a:t>
            </a: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11C9108-3454-422B-B9D1-536E3F674B07}"/>
              </a:ext>
            </a:extLst>
          </p:cNvPr>
          <p:cNvPicPr>
            <a:picLocks noChangeAspect="1"/>
          </p:cNvPicPr>
          <p:nvPr/>
        </p:nvPicPr>
        <p:blipFill>
          <a:blip r:embed="rId2"/>
          <a:stretch>
            <a:fillRect/>
          </a:stretch>
        </p:blipFill>
        <p:spPr>
          <a:xfrm>
            <a:off x="3105150" y="2914359"/>
            <a:ext cx="5981700" cy="600075"/>
          </a:xfrm>
          <a:prstGeom prst="rect">
            <a:avLst/>
          </a:prstGeom>
        </p:spPr>
      </p:pic>
      <p:pic>
        <p:nvPicPr>
          <p:cNvPr id="8" name="Picture 7">
            <a:extLst>
              <a:ext uri="{FF2B5EF4-FFF2-40B4-BE49-F238E27FC236}">
                <a16:creationId xmlns:a16="http://schemas.microsoft.com/office/drawing/2014/main" id="{73F71667-22BC-43E4-954B-640C7E9E82B6}"/>
              </a:ext>
            </a:extLst>
          </p:cNvPr>
          <p:cNvPicPr>
            <a:picLocks noChangeAspect="1"/>
          </p:cNvPicPr>
          <p:nvPr/>
        </p:nvPicPr>
        <p:blipFill>
          <a:blip r:embed="rId3"/>
          <a:stretch>
            <a:fillRect/>
          </a:stretch>
        </p:blipFill>
        <p:spPr>
          <a:xfrm>
            <a:off x="3631878" y="4930824"/>
            <a:ext cx="5981700" cy="600075"/>
          </a:xfrm>
          <a:prstGeom prst="rect">
            <a:avLst/>
          </a:prstGeom>
        </p:spPr>
      </p:pic>
    </p:spTree>
    <p:extLst>
      <p:ext uri="{BB962C8B-B14F-4D97-AF65-F5344CB8AC3E}">
        <p14:creationId xmlns:p14="http://schemas.microsoft.com/office/powerpoint/2010/main" val="1196211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 y="-134500"/>
            <a:ext cx="10515600" cy="1325563"/>
          </a:xfrm>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73742" y="859847"/>
            <a:ext cx="11867535" cy="2677656"/>
          </a:xfrm>
          <a:prstGeom prst="rect">
            <a:avLst/>
          </a:prstGeom>
          <a:noFill/>
        </p:spPr>
        <p:txBody>
          <a:bodyPr wrap="square" rtlCol="0">
            <a:spAutoFit/>
          </a:bodyPr>
          <a:lstStyle/>
          <a:p>
            <a:r>
              <a:rPr lang="en-US" sz="2400" b="1" u="sng" dirty="0" err="1">
                <a:latin typeface="Times New Roman" panose="02020603050405020304" pitchFamily="18" charset="0"/>
                <a:cs typeface="Times New Roman" panose="02020603050405020304" pitchFamily="18" charset="0"/>
              </a:rPr>
              <a:t>Bước</a:t>
            </a:r>
            <a:r>
              <a:rPr lang="en-US" sz="2400" b="1" u="sng" dirty="0">
                <a:latin typeface="Times New Roman" panose="02020603050405020304" pitchFamily="18" charset="0"/>
                <a:cs typeface="Times New Roman" panose="02020603050405020304" pitchFamily="18" charset="0"/>
              </a:rPr>
              <a:t> 1:</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cùng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những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chất</a:t>
            </a:r>
            <a:r>
              <a:rPr lang="en-US" sz="2400" dirty="0">
                <a:latin typeface="Times New Roman" panose="02020603050405020304" pitchFamily="18" charset="0"/>
                <a:cs typeface="Times New Roman" panose="02020603050405020304" pitchFamily="18" charset="0"/>
              </a:rPr>
              <a:t>:</a:t>
            </a:r>
          </a:p>
          <a:p>
            <a:pPr marL="742950" lvl="1" indent="-28575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danh</a:t>
            </a:r>
            <a:endParaRPr lang="en-US" sz="2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Độc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lập</a:t>
            </a:r>
            <a:endParaRPr lang="en-US" sz="2400"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chu </a:t>
            </a:r>
            <a:r>
              <a:rPr lang="en-US" sz="2400" dirty="0" err="1">
                <a:latin typeface="Times New Roman" panose="02020603050405020304" pitchFamily="18" charset="0"/>
                <a:cs typeface="Times New Roman" panose="02020603050405020304" pitchFamily="18" charset="0"/>
              </a:rPr>
              <a:t>trình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bắt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thúc</a:t>
            </a:r>
            <a:r>
              <a:rPr lang="en-US" sz="2400" dirty="0">
                <a:latin typeface="Times New Roman" panose="02020603050405020304" pitchFamily="18" charset="0"/>
                <a:cs typeface="Times New Roman" panose="02020603050405020304" pitchFamily="18" charset="0"/>
              </a:rPr>
              <a:t>)</a:t>
            </a:r>
          </a:p>
          <a:p>
            <a:pPr lvl="1"/>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nguồn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UC, </a:t>
            </a:r>
            <a:r>
              <a:rPr lang="en-US" sz="2400" dirty="0" err="1">
                <a:latin typeface="Times New Roman" panose="02020603050405020304" pitchFamily="18" charset="0"/>
                <a:cs typeface="Times New Roman" panose="02020603050405020304" pitchFamily="18" charset="0"/>
              </a:rPr>
              <a:t>đặc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chuyên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gia</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46C2BDB2-DC03-4692-B610-9F7AD66FE5AA}"/>
              </a:ext>
            </a:extLst>
          </p:cNvPr>
          <p:cNvPicPr>
            <a:picLocks noChangeAspect="1"/>
          </p:cNvPicPr>
          <p:nvPr/>
        </p:nvPicPr>
        <p:blipFill>
          <a:blip r:embed="rId2"/>
          <a:stretch>
            <a:fillRect/>
          </a:stretch>
        </p:blipFill>
        <p:spPr>
          <a:xfrm>
            <a:off x="2942254" y="3537503"/>
            <a:ext cx="5968021" cy="3320497"/>
          </a:xfrm>
          <a:prstGeom prst="rect">
            <a:avLst/>
          </a:prstGeom>
        </p:spPr>
      </p:pic>
    </p:spTree>
    <p:extLst>
      <p:ext uri="{BB962C8B-B14F-4D97-AF65-F5344CB8AC3E}">
        <p14:creationId xmlns:p14="http://schemas.microsoft.com/office/powerpoint/2010/main" val="27196950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1297215" y="1807926"/>
            <a:ext cx="7978841"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VD: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trường</a:t>
            </a:r>
            <a:r>
              <a:rPr lang="en-US" sz="2400" dirty="0">
                <a:latin typeface="Times New Roman" panose="02020603050405020304" pitchFamily="18" charset="0"/>
                <a:cs typeface="Times New Roman" panose="02020603050405020304" pitchFamily="18" charset="0"/>
              </a:rPr>
              <a:t> PTTH:</a:t>
            </a:r>
          </a:p>
          <a:p>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937D80-2F7A-401F-8E31-77DBDA21C578}"/>
              </a:ext>
            </a:extLst>
          </p:cNvPr>
          <p:cNvPicPr>
            <a:picLocks noChangeAspect="1"/>
          </p:cNvPicPr>
          <p:nvPr/>
        </p:nvPicPr>
        <p:blipFill>
          <a:blip r:embed="rId2"/>
          <a:stretch>
            <a:fillRect/>
          </a:stretch>
        </p:blipFill>
        <p:spPr>
          <a:xfrm>
            <a:off x="1788828" y="3026601"/>
            <a:ext cx="7168826" cy="3043177"/>
          </a:xfrm>
          <a:prstGeom prst="rect">
            <a:avLst/>
          </a:prstGeom>
        </p:spPr>
      </p:pic>
    </p:spTree>
    <p:extLst>
      <p:ext uri="{BB962C8B-B14F-4D97-AF65-F5344CB8AC3E}">
        <p14:creationId xmlns:p14="http://schemas.microsoft.com/office/powerpoint/2010/main" val="22173625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1690506" y="1532623"/>
            <a:ext cx="7978841"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tâm</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5752D47-6A8E-4097-A3E3-363F06FBF0FB}"/>
              </a:ext>
            </a:extLst>
          </p:cNvPr>
          <p:cNvPicPr>
            <a:picLocks noChangeAspect="1"/>
          </p:cNvPicPr>
          <p:nvPr/>
        </p:nvPicPr>
        <p:blipFill>
          <a:blip r:embed="rId2"/>
          <a:stretch>
            <a:fillRect/>
          </a:stretch>
        </p:blipFill>
        <p:spPr>
          <a:xfrm>
            <a:off x="2453679" y="2904319"/>
            <a:ext cx="6216601" cy="3409104"/>
          </a:xfrm>
          <a:prstGeom prst="rect">
            <a:avLst/>
          </a:prstGeom>
        </p:spPr>
      </p:pic>
    </p:spTree>
    <p:extLst>
      <p:ext uri="{BB962C8B-B14F-4D97-AF65-F5344CB8AC3E}">
        <p14:creationId xmlns:p14="http://schemas.microsoft.com/office/powerpoint/2010/main" val="6309150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1314678" y="1741620"/>
            <a:ext cx="7978841"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chính</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27D4CDF-4004-417F-9CAD-DB4ACB9030D2}"/>
              </a:ext>
            </a:extLst>
          </p:cNvPr>
          <p:cNvPicPr>
            <a:picLocks noChangeAspect="1"/>
          </p:cNvPicPr>
          <p:nvPr/>
        </p:nvPicPr>
        <p:blipFill>
          <a:blip r:embed="rId2"/>
          <a:stretch>
            <a:fillRect/>
          </a:stretch>
        </p:blipFill>
        <p:spPr>
          <a:xfrm>
            <a:off x="2057514" y="2715883"/>
            <a:ext cx="6493170" cy="3534257"/>
          </a:xfrm>
          <a:prstGeom prst="rect">
            <a:avLst/>
          </a:prstGeom>
        </p:spPr>
      </p:pic>
    </p:spTree>
    <p:extLst>
      <p:ext uri="{BB962C8B-B14F-4D97-AF65-F5344CB8AC3E}">
        <p14:creationId xmlns:p14="http://schemas.microsoft.com/office/powerpoint/2010/main" val="42043298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1110400" y="1580417"/>
            <a:ext cx="10619483" cy="2958502"/>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dirty="0" err="1">
                <a:latin typeface="Times New Roman" panose="02020603050405020304" pitchFamily="18" charset="0"/>
                <a:cs typeface="Times New Roman" panose="02020603050405020304" pitchFamily="18" charset="0"/>
              </a:rPr>
              <a:t>phương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thức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lớp</a:t>
            </a:r>
            <a:endParaRPr lang="en-US" sz="3200" dirty="0">
              <a:latin typeface="Times New Roman" panose="02020603050405020304" pitchFamily="18" charset="0"/>
              <a:cs typeface="Times New Roman" panose="02020603050405020304" pitchFamily="18" charset="0"/>
            </a:endParaRPr>
          </a:p>
          <a:p>
            <a:pPr>
              <a:lnSpc>
                <a:spcPct val="150000"/>
              </a:lnSpc>
            </a:pPr>
            <a:r>
              <a:rPr lang="en-US" sz="3200" u="sng" dirty="0" err="1">
                <a:latin typeface="Times New Roman" panose="02020603050405020304" pitchFamily="18" charset="0"/>
                <a:cs typeface="Times New Roman" panose="02020603050405020304" pitchFamily="18" charset="0"/>
              </a:rPr>
              <a:t>Ví</a:t>
            </a:r>
            <a:r>
              <a:rPr lang="en-US" sz="3200" u="sng" dirty="0">
                <a:latin typeface="Times New Roman" panose="02020603050405020304" pitchFamily="18" charset="0"/>
                <a:cs typeface="Times New Roman" panose="02020603050405020304" pitchFamily="18" charset="0"/>
              </a:rPr>
              <a:t> </a:t>
            </a:r>
            <a:r>
              <a:rPr lang="en-US" sz="3200" u="sng" dirty="0" err="1">
                <a:latin typeface="Times New Roman" panose="02020603050405020304" pitchFamily="18" charset="0"/>
                <a:cs typeface="Times New Roman" panose="02020603050405020304" pitchFamily="18" charset="0"/>
              </a:rPr>
              <a:t>dụ</a:t>
            </a:r>
            <a:r>
              <a:rPr lang="en-US" sz="3200" u="sng" dirty="0">
                <a:latin typeface="Times New Roman" panose="02020603050405020304" pitchFamily="18" charset="0"/>
                <a:cs typeface="Times New Roman" panose="02020603050405020304" pitchFamily="18" charset="0"/>
              </a:rPr>
              <a: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Học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sinh</a:t>
            </a:r>
            <a:r>
              <a:rPr lang="en-US" sz="3200" dirty="0">
                <a:latin typeface="Times New Roman" panose="02020603050405020304" pitchFamily="18" charset="0"/>
                <a:cs typeface="Times New Roman" panose="02020603050405020304" pitchFamily="18" charset="0"/>
              </a:rPr>
              <a:t>”:</a:t>
            </a:r>
          </a:p>
          <a:p>
            <a:pPr>
              <a:lnSpc>
                <a:spcPct val="150000"/>
              </a:lnSpc>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thuộc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tính</a:t>
            </a:r>
            <a:r>
              <a:rPr lang="en-US" sz="3200"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Họ</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tên</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Ngày</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sinh</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giới</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tính</a:t>
            </a:r>
            <a:r>
              <a:rPr lang="en-US" sz="3200" i="1" dirty="0">
                <a:latin typeface="Times New Roman" panose="02020603050405020304" pitchFamily="18" charset="0"/>
                <a:cs typeface="Times New Roman" panose="02020603050405020304" pitchFamily="18" charset="0"/>
              </a:rPr>
              <a:t>….</a:t>
            </a:r>
          </a:p>
          <a:p>
            <a:pPr>
              <a:lnSpc>
                <a:spcPct val="150000"/>
              </a:lnSpc>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hành</a:t>
            </a:r>
            <a:r>
              <a:rPr lang="en-US" sz="3200" dirty="0">
                <a:latin typeface="Times New Roman" panose="02020603050405020304" pitchFamily="18" charset="0"/>
                <a:cs typeface="Times New Roman" panose="02020603050405020304" pitchFamily="18" charset="0"/>
              </a:rPr>
              <a:t> vi: </a:t>
            </a:r>
            <a:r>
              <a:rPr lang="en-US" sz="3200" i="1" dirty="0" err="1">
                <a:latin typeface="Times New Roman" panose="02020603050405020304" pitchFamily="18" charset="0"/>
                <a:cs typeface="Times New Roman" panose="02020603050405020304" pitchFamily="18" charset="0"/>
              </a:rPr>
              <a:t>làm</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bài</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thi</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học</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tham</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gia</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hoạt</a:t>
            </a:r>
            <a:r>
              <a:rPr lang="en-US" sz="3200" i="1" dirty="0">
                <a:latin typeface="Times New Roman" panose="02020603050405020304" pitchFamily="18" charset="0"/>
                <a:cs typeface="Times New Roman" panose="02020603050405020304" pitchFamily="18" charset="0"/>
              </a:rPr>
              <a:t> </a:t>
            </a:r>
            <a:r>
              <a:rPr lang="en-US" sz="3200" i="1" dirty="0" err="1">
                <a:latin typeface="Times New Roman" panose="02020603050405020304" pitchFamily="18" charset="0"/>
                <a:cs typeface="Times New Roman" panose="02020603050405020304" pitchFamily="18" charset="0"/>
              </a:rPr>
              <a:t>động</a:t>
            </a:r>
            <a:r>
              <a:rPr lang="en-US" sz="3200"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3488968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838199" y="1307353"/>
            <a:ext cx="11166987" cy="4539191"/>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2</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định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động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từ</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sự</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phụ</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giữa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3: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rã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tồn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một lớp đối tượng có thuộc tính có cấu</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trúc phức tạp hoặc có các thuộc tính có liên</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hệ chặt chẽ với nhau và có ngữ nghĩa cụ thể</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thì nên tách ra thành lớp đối tượng phụ</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4: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n</a:t>
            </a:r>
            <a:r>
              <a:rPr lang="vi-VN" sz="2800" dirty="0">
                <a:latin typeface="Times New Roman" panose="02020603050405020304" pitchFamily="18" charset="0"/>
                <a:cs typeface="Times New Roman" panose="02020603050405020304" pitchFamily="18" charset="0"/>
              </a:rPr>
              <a:t>hiều lớp đối tượng có nhiều đặc điểm</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4369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a:xfrm>
            <a:off x="152400" y="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endParaRPr lang="en-US" dirty="0"/>
          </a:p>
        </p:txBody>
      </p:sp>
      <p:sp>
        <p:nvSpPr>
          <p:cNvPr id="7" name="TextBox 6">
            <a:extLst>
              <a:ext uri="{FF2B5EF4-FFF2-40B4-BE49-F238E27FC236}">
                <a16:creationId xmlns:a16="http://schemas.microsoft.com/office/drawing/2014/main" id="{333398F1-9C20-4D00-8E70-F0EE2AA0C4DE}"/>
              </a:ext>
            </a:extLst>
          </p:cNvPr>
          <p:cNvSpPr txBox="1"/>
          <p:nvPr/>
        </p:nvSpPr>
        <p:spPr>
          <a:xfrm>
            <a:off x="702976" y="1428283"/>
            <a:ext cx="11489023" cy="4154984"/>
          </a:xfrm>
          <a:prstGeom prst="rect">
            <a:avLst/>
          </a:prstGeom>
          <a:noFill/>
        </p:spPr>
        <p:txBody>
          <a:bodyPr wrap="square" rtlCol="0">
            <a:spAutoFit/>
          </a:bodyPr>
          <a:lstStyle/>
          <a:p>
            <a:pPr algn="l"/>
            <a:r>
              <a:rPr lang="en-US" sz="2400" b="1" i="1" dirty="0" err="1">
                <a:solidFill>
                  <a:srgbClr val="2F2F2F"/>
                </a:solidFill>
                <a:latin typeface="Times New Roman" panose="02020603050405020304" pitchFamily="18" charset="0"/>
                <a:cs typeface="Times New Roman" panose="02020603050405020304" pitchFamily="18" charset="0"/>
              </a:rPr>
              <a:t>Viết</a:t>
            </a:r>
            <a:r>
              <a:rPr lang="en-US" sz="2400" b="1" i="1" dirty="0">
                <a:solidFill>
                  <a:srgbClr val="2F2F2F"/>
                </a:solidFill>
                <a:latin typeface="Times New Roman" panose="02020603050405020304" pitchFamily="18" charset="0"/>
                <a:cs typeface="Times New Roman" panose="02020603050405020304" pitchFamily="18" charset="0"/>
              </a:rPr>
              <a:t> </a:t>
            </a:r>
            <a:r>
              <a:rPr lang="en-US" sz="2400" b="1" i="1" dirty="0" err="1">
                <a:solidFill>
                  <a:srgbClr val="2F2F2F"/>
                </a:solidFill>
                <a:latin typeface="Times New Roman" panose="02020603050405020304" pitchFamily="18" charset="0"/>
                <a:cs typeface="Times New Roman" panose="02020603050405020304" pitchFamily="18" charset="0"/>
              </a:rPr>
              <a:t>đặc</a:t>
            </a:r>
            <a:r>
              <a:rPr lang="en-US" sz="2400" b="1" i="1" dirty="0">
                <a:solidFill>
                  <a:srgbClr val="2F2F2F"/>
                </a:solidFill>
                <a:latin typeface="Times New Roman" panose="02020603050405020304" pitchFamily="18" charset="0"/>
                <a:cs typeface="Times New Roman" panose="02020603050405020304" pitchFamily="18" charset="0"/>
              </a:rPr>
              <a:t> </a:t>
            </a:r>
            <a:r>
              <a:rPr lang="en-US" sz="2400" b="1" i="1" dirty="0" err="1">
                <a:solidFill>
                  <a:srgbClr val="2F2F2F"/>
                </a:solidFill>
                <a:latin typeface="Times New Roman" panose="02020603050405020304" pitchFamily="18" charset="0"/>
                <a:cs typeface="Times New Roman" panose="02020603050405020304" pitchFamily="18" charset="0"/>
              </a:rPr>
              <a:t>tả</a:t>
            </a:r>
            <a:r>
              <a:rPr lang="en-US" sz="2400" b="1" i="1" dirty="0">
                <a:solidFill>
                  <a:srgbClr val="2F2F2F"/>
                </a:solidFill>
                <a:latin typeface="Times New Roman" panose="02020603050405020304" pitchFamily="18" charset="0"/>
                <a:cs typeface="Times New Roman" panose="02020603050405020304" pitchFamily="18" charset="0"/>
              </a:rPr>
              <a:t> </a:t>
            </a:r>
            <a:r>
              <a:rPr lang="en-US" sz="2400" b="1" i="1" dirty="0" err="1">
                <a:solidFill>
                  <a:srgbClr val="2F2F2F"/>
                </a:solidFill>
                <a:latin typeface="Times New Roman" panose="02020603050405020304" pitchFamily="18" charset="0"/>
                <a:cs typeface="Times New Roman" panose="02020603050405020304" pitchFamily="18" charset="0"/>
              </a:rPr>
              <a:t>cho</a:t>
            </a:r>
            <a:r>
              <a:rPr lang="en-US" sz="2400" b="1" i="1" dirty="0">
                <a:solidFill>
                  <a:srgbClr val="2F2F2F"/>
                </a:solidFill>
                <a:latin typeface="Times New Roman" panose="02020603050405020304" pitchFamily="18" charset="0"/>
                <a:cs typeface="Times New Roman" panose="02020603050405020304" pitchFamily="18" charset="0"/>
              </a:rPr>
              <a:t> </a:t>
            </a:r>
            <a:r>
              <a:rPr lang="en-US" sz="2400" b="1" i="1" dirty="0" err="1">
                <a:solidFill>
                  <a:srgbClr val="2F2F2F"/>
                </a:solidFill>
                <a:latin typeface="Times New Roman" panose="02020603050405020304" pitchFamily="18" charset="0"/>
                <a:cs typeface="Times New Roman" panose="02020603050405020304" pitchFamily="18" charset="0"/>
              </a:rPr>
              <a:t>Usecase</a:t>
            </a:r>
            <a:r>
              <a:rPr lang="en-US" sz="2400" b="1" i="1" dirty="0">
                <a:solidFill>
                  <a:srgbClr val="2F2F2F"/>
                </a:solidFill>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pt-BR" sz="2400" b="1" i="1" dirty="0">
                <a:solidFill>
                  <a:srgbClr val="2F2F2F"/>
                </a:solidFill>
                <a:latin typeface="Times New Roman" panose="02020603050405020304" pitchFamily="18" charset="0"/>
                <a:cs typeface="Times New Roman" panose="02020603050405020304" pitchFamily="18" charset="0"/>
              </a:rPr>
              <a:t>Cách 1:</a:t>
            </a: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Tên Use Case</a:t>
            </a: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Mã số Use Case  </a:t>
            </a:r>
            <a:endParaRPr lang="en-US" sz="2400" dirty="0">
              <a:solidFill>
                <a:srgbClr val="2F2F2F"/>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Mô tả tóm tắt</a:t>
            </a:r>
            <a:endParaRPr lang="en-US" sz="2400" dirty="0">
              <a:solidFill>
                <a:srgbClr val="2F2F2F"/>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Các bước thực hiện </a:t>
            </a:r>
            <a:endParaRPr lang="en-US" sz="2400" dirty="0">
              <a:solidFill>
                <a:srgbClr val="2F2F2F"/>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Điều kiện thoát                </a:t>
            </a:r>
            <a:endParaRPr lang="en-US" sz="2400" dirty="0">
              <a:solidFill>
                <a:srgbClr val="2F2F2F"/>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Yêu cầu đặc biệt</a:t>
            </a:r>
            <a:r>
              <a:rPr lang="en-US" sz="2400" dirty="0">
                <a:solidFill>
                  <a:srgbClr val="2F2F2F"/>
                </a:solidFill>
                <a:latin typeface="Times New Roman" panose="02020603050405020304" pitchFamily="18" charset="0"/>
                <a:cs typeface="Times New Roman" panose="02020603050405020304" pitchFamily="18" charset="0"/>
              </a:rPr>
              <a:t> (</a:t>
            </a:r>
            <a:r>
              <a:rPr lang="en-US" sz="2400" dirty="0" err="1">
                <a:solidFill>
                  <a:srgbClr val="2F2F2F"/>
                </a:solidFill>
                <a:latin typeface="Times New Roman" panose="02020603050405020304" pitchFamily="18" charset="0"/>
                <a:cs typeface="Times New Roman" panose="02020603050405020304" pitchFamily="18" charset="0"/>
              </a:rPr>
              <a:t>nếu</a:t>
            </a:r>
            <a:r>
              <a:rPr lang="en-US" sz="2400" dirty="0">
                <a:solidFill>
                  <a:srgbClr val="2F2F2F"/>
                </a:solidFill>
                <a:latin typeface="Times New Roman" panose="02020603050405020304" pitchFamily="18" charset="0"/>
                <a:cs typeface="Times New Roman" panose="02020603050405020304" pitchFamily="18" charset="0"/>
              </a:rPr>
              <a:t> </a:t>
            </a:r>
            <a:r>
              <a:rPr lang="en-US" sz="2400" dirty="0" err="1">
                <a:solidFill>
                  <a:srgbClr val="2F2F2F"/>
                </a:solidFill>
                <a:latin typeface="Times New Roman" panose="02020603050405020304" pitchFamily="18" charset="0"/>
                <a:cs typeface="Times New Roman" panose="02020603050405020304" pitchFamily="18" charset="0"/>
              </a:rPr>
              <a:t>có</a:t>
            </a:r>
            <a:r>
              <a:rPr lang="en-US" sz="2400" dirty="0">
                <a:solidFill>
                  <a:srgbClr val="2F2F2F"/>
                </a:solidFill>
                <a:latin typeface="Times New Roman" panose="02020603050405020304" pitchFamily="18" charset="0"/>
                <a:cs typeface="Times New Roman" panose="02020603050405020304" pitchFamily="18" charset="0"/>
              </a:rPr>
              <a:t>)</a:t>
            </a: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Yêu cầu trước khi thực hiện</a:t>
            </a:r>
            <a:endParaRPr lang="en-US" sz="2400" dirty="0">
              <a:solidFill>
                <a:srgbClr val="2F2F2F"/>
              </a:solidFill>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Ø"/>
            </a:pPr>
            <a:r>
              <a:rPr lang="vi-VN" sz="2400" dirty="0">
                <a:solidFill>
                  <a:srgbClr val="2F2F2F"/>
                </a:solidFill>
                <a:latin typeface="Times New Roman" panose="02020603050405020304" pitchFamily="18" charset="0"/>
                <a:cs typeface="Times New Roman" panose="02020603050405020304" pitchFamily="18" charset="0"/>
              </a:rPr>
              <a:t>Điều kiện sau khi thực hiện</a:t>
            </a:r>
            <a:endParaRPr lang="en-US" sz="2400" dirty="0">
              <a:solidFill>
                <a:srgbClr val="2F2F2F"/>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pt-BR" sz="2400" b="1" i="1" dirty="0">
                <a:solidFill>
                  <a:srgbClr val="2F2F2F"/>
                </a:solidFill>
                <a:latin typeface="Times New Roman" panose="02020603050405020304" pitchFamily="18" charset="0"/>
                <a:cs typeface="Times New Roman" panose="02020603050405020304" pitchFamily="18" charset="0"/>
              </a:rPr>
              <a:t>Cách 2: </a:t>
            </a:r>
            <a:r>
              <a:rPr lang="en-US" sz="2400" dirty="0">
                <a:solidFill>
                  <a:srgbClr val="2F2F2F"/>
                </a:solidFill>
                <a:latin typeface="Times New Roman" panose="02020603050405020304" pitchFamily="18" charset="0"/>
                <a:cs typeface="Times New Roman" panose="02020603050405020304" pitchFamily="18" charset="0"/>
              </a:rPr>
              <a:t>d</a:t>
            </a:r>
            <a:r>
              <a:rPr lang="vi-VN" sz="2400" dirty="0">
                <a:solidFill>
                  <a:srgbClr val="2F2F2F"/>
                </a:solidFill>
                <a:latin typeface="Times New Roman" panose="02020603050405020304" pitchFamily="18" charset="0"/>
                <a:cs typeface="Times New Roman" panose="02020603050405020304" pitchFamily="18" charset="0"/>
              </a:rPr>
              <a:t>ùng các bản vẽ như Activity Diagram, Sequence Diagram để đặc tả Use case</a:t>
            </a:r>
            <a:endParaRPr lang="en-US" sz="2400" b="1" dirty="0">
              <a:solidFill>
                <a:srgbClr val="2F2F2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6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761" y="0"/>
            <a:ext cx="10515600" cy="1325563"/>
          </a:xfrm>
        </p:spPr>
        <p:txBody>
          <a:bodyPr/>
          <a:lstStyle/>
          <a:p>
            <a:r>
              <a:rPr lang="en-US" dirty="0">
                <a:effectLst/>
                <a:latin typeface="Times New Roman" panose="02020603050405020304" pitchFamily="18" charset="0"/>
                <a:cs typeface="Times New Roman" panose="02020603050405020304" pitchFamily="18" charset="0"/>
              </a:rPr>
              <a:t>CÁC BƯỚC TIẾN HÀNH</a:t>
            </a:r>
          </a:p>
        </p:txBody>
      </p:sp>
      <p:sp>
        <p:nvSpPr>
          <p:cNvPr id="3" name="TextBox 2">
            <a:extLst>
              <a:ext uri="{FF2B5EF4-FFF2-40B4-BE49-F238E27FC236}">
                <a16:creationId xmlns:a16="http://schemas.microsoft.com/office/drawing/2014/main" id="{5244B0B8-E55A-4399-B988-8AC34CD88FCE}"/>
              </a:ext>
            </a:extLst>
          </p:cNvPr>
          <p:cNvSpPr txBox="1"/>
          <p:nvPr/>
        </p:nvSpPr>
        <p:spPr>
          <a:xfrm>
            <a:off x="468222" y="1115448"/>
            <a:ext cx="11723777" cy="4539191"/>
          </a:xfrm>
          <a:prstGeom prst="rect">
            <a:avLst/>
          </a:prstGeom>
          <a:noFill/>
        </p:spPr>
        <p:txBody>
          <a:bodyPr wrap="square" rtlCol="0">
            <a:spAutoFit/>
          </a:bodyPr>
          <a:lstStyle/>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4: </a:t>
            </a:r>
            <a:r>
              <a:rPr lang="en-US" sz="2800" dirty="0" err="1">
                <a:latin typeface="Times New Roman" panose="02020603050405020304" pitchFamily="18" charset="0"/>
                <a:cs typeface="Times New Roman" panose="02020603050405020304" pitchFamily="18" charset="0"/>
              </a:rPr>
              <a:t>Tổng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hóa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trường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hợp</a:t>
            </a:r>
            <a:r>
              <a:rPr lang="en-US" sz="2800" dirty="0">
                <a:latin typeface="Times New Roman" panose="02020603050405020304" pitchFamily="18" charset="0"/>
                <a:cs typeface="Times New Roman" panose="02020603050405020304" pitchFamily="18" charset="0"/>
              </a:rPr>
              <a:t> n</a:t>
            </a:r>
            <a:r>
              <a:rPr lang="vi-VN" sz="2800" dirty="0">
                <a:latin typeface="Times New Roman" panose="02020603050405020304" pitchFamily="18" charset="0"/>
                <a:cs typeface="Times New Roman" panose="02020603050405020304" pitchFamily="18" charset="0"/>
              </a:rPr>
              <a:t>hiều lớp đối tượng có nhiều đặc điểm</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chung</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5:</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Tách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thành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con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tạo</a:t>
            </a:r>
            <a:r>
              <a:rPr lang="en-US" sz="2800" dirty="0">
                <a:latin typeface="Times New Roman" panose="02020603050405020304" pitchFamily="18" charset="0"/>
                <a:cs typeface="Times New Roman" panose="02020603050405020304" pitchFamily="18" charset="0"/>
              </a:rPr>
              <a:t> ra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kết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nhau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tùy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vào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thuộc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loại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đó</a:t>
            </a:r>
            <a:r>
              <a:rPr lang="en-US" sz="2800" dirty="0">
                <a:latin typeface="Times New Roman" panose="02020603050405020304" pitchFamily="18" charset="0"/>
                <a:cs typeface="Times New Roman" panose="02020603050405020304" pitchFamily="18" charset="0"/>
              </a:rPr>
              <a:t>.</a:t>
            </a:r>
          </a:p>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6: </a:t>
            </a:r>
            <a:r>
              <a:rPr lang="en-US" sz="2800" dirty="0" err="1">
                <a:latin typeface="Times New Roman" panose="02020603050405020304" pitchFamily="18" charset="0"/>
                <a:cs typeface="Times New Roman" panose="02020603050405020304" pitchFamily="18" charset="0"/>
              </a:rPr>
              <a:t>Hiệu</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chỉnh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hệ</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800" b="1" u="sng" dirty="0" err="1">
                <a:latin typeface="Times New Roman" panose="02020603050405020304" pitchFamily="18" charset="0"/>
                <a:cs typeface="Times New Roman" panose="02020603050405020304" pitchFamily="18" charset="0"/>
              </a:rPr>
              <a:t>Bước</a:t>
            </a:r>
            <a:r>
              <a:rPr lang="en-US" sz="2800" b="1" u="sng" dirty="0">
                <a:latin typeface="Times New Roman" panose="02020603050405020304" pitchFamily="18" charset="0"/>
                <a:cs typeface="Times New Roman" panose="02020603050405020304" pitchFamily="18" charset="0"/>
              </a:rPr>
              <a:t> 7: </a:t>
            </a:r>
            <a:r>
              <a:rPr lang="en-US" sz="2800" dirty="0" err="1">
                <a:latin typeface="Times New Roman" panose="02020603050405020304" pitchFamily="18" charset="0"/>
                <a:cs typeface="Times New Roman" panose="02020603050405020304" pitchFamily="18" charset="0"/>
              </a:rPr>
              <a:t>Kiểm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toàn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bổ</a:t>
            </a:r>
            <a:r>
              <a:rPr lang="en-US" sz="2800" dirty="0">
                <a:latin typeface="Times New Roman" panose="02020603050405020304" pitchFamily="18" charset="0"/>
                <a:cs typeface="Times New Roman" panose="02020603050405020304" pitchFamily="18" charset="0"/>
              </a:rPr>
              <a:t> sung </a:t>
            </a:r>
            <a:r>
              <a:rPr lang="en-US" sz="2800" dirty="0" err="1">
                <a:latin typeface="Times New Roman" panose="02020603050405020304" pitchFamily="18" charset="0"/>
                <a:cs typeface="Times New Roman" panose="02020603050405020304" pitchFamily="18" charset="0"/>
              </a:rPr>
              <a:t>những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thức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cho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đối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tượng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Xây</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dựng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bản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đặc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tả</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7684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07" y="116750"/>
            <a:ext cx="10515600" cy="662782"/>
          </a:xfrm>
        </p:spPr>
        <p:txBody>
          <a:bodyPr>
            <a:normAutofit fontScale="90000"/>
          </a:bodyPr>
          <a:lstStyle/>
          <a:p>
            <a:r>
              <a:rPr lang="en-US" dirty="0">
                <a:latin typeface="Times New Roman" panose="02020603050405020304" pitchFamily="18" charset="0"/>
                <a:cs typeface="Times New Roman" panose="02020603050405020304" pitchFamily="18" charset="0"/>
              </a:rPr>
              <a:t>KẾT QUẢ</a:t>
            </a:r>
            <a:endParaRPr lang="en-US"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44B0B8-E55A-4399-B988-8AC34CD88FCE}"/>
              </a:ext>
            </a:extLst>
          </p:cNvPr>
          <p:cNvSpPr txBox="1"/>
          <p:nvPr/>
        </p:nvSpPr>
        <p:spPr>
          <a:xfrm>
            <a:off x="1726752" y="859809"/>
            <a:ext cx="8738496" cy="3785652"/>
          </a:xfrm>
          <a:prstGeom prst="rect">
            <a:avLst/>
          </a:prstGeom>
          <a:noFill/>
        </p:spPr>
        <p:txBody>
          <a:bodyPr wrap="square" rtlCol="0">
            <a:spAutoFit/>
          </a:bodyPr>
          <a:lstStyle/>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vẽ</a:t>
            </a:r>
            <a:r>
              <a:rPr lang="en-US" sz="2400"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Danh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Bảng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chi </a:t>
            </a:r>
            <a:r>
              <a:rPr lang="en-US" sz="2400" dirty="0" err="1">
                <a:latin typeface="Times New Roman" panose="02020603050405020304" pitchFamily="18" charset="0"/>
                <a:cs typeface="Times New Roman" panose="02020603050405020304" pitchFamily="18" charset="0"/>
              </a:rPr>
              <a:t>tiết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lớp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thuộc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a:p>
            <a:pPr marL="800100" lvl="1" indent="-342900">
              <a:buFont typeface="Wingdings" panose="05000000000000000000" pitchFamily="2" charset="2"/>
              <a:buChar char="v"/>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quan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endParaRPr lang="en-US" sz="2400" dirty="0">
              <a:latin typeface="Times New Roman" panose="02020603050405020304" pitchFamily="18" charset="0"/>
              <a:cs typeface="Times New Roman" panose="02020603050405020304" pitchFamily="18" charset="0"/>
            </a:endParaRPr>
          </a:p>
          <a:p>
            <a:pPr lvl="1"/>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361F0F5-D8C0-4DEE-829A-49965EC143B8}"/>
              </a:ext>
            </a:extLst>
          </p:cNvPr>
          <p:cNvPicPr>
            <a:picLocks noChangeAspect="1"/>
          </p:cNvPicPr>
          <p:nvPr/>
        </p:nvPicPr>
        <p:blipFill>
          <a:blip r:embed="rId2"/>
          <a:stretch>
            <a:fillRect/>
          </a:stretch>
        </p:blipFill>
        <p:spPr>
          <a:xfrm>
            <a:off x="2478040" y="1717211"/>
            <a:ext cx="5210175" cy="638175"/>
          </a:xfrm>
          <a:prstGeom prst="rect">
            <a:avLst/>
          </a:prstGeom>
        </p:spPr>
      </p:pic>
      <p:pic>
        <p:nvPicPr>
          <p:cNvPr id="7" name="Picture 6">
            <a:extLst>
              <a:ext uri="{FF2B5EF4-FFF2-40B4-BE49-F238E27FC236}">
                <a16:creationId xmlns:a16="http://schemas.microsoft.com/office/drawing/2014/main" id="{7EE086E7-BCAE-4767-84E2-004AA009992D}"/>
              </a:ext>
            </a:extLst>
          </p:cNvPr>
          <p:cNvPicPr>
            <a:picLocks noChangeAspect="1"/>
          </p:cNvPicPr>
          <p:nvPr/>
        </p:nvPicPr>
        <p:blipFill>
          <a:blip r:embed="rId3"/>
          <a:stretch>
            <a:fillRect/>
          </a:stretch>
        </p:blipFill>
        <p:spPr>
          <a:xfrm>
            <a:off x="2478039" y="3124864"/>
            <a:ext cx="5048250" cy="619125"/>
          </a:xfrm>
          <a:prstGeom prst="rect">
            <a:avLst/>
          </a:prstGeom>
        </p:spPr>
      </p:pic>
      <p:pic>
        <p:nvPicPr>
          <p:cNvPr id="11" name="Picture 10">
            <a:extLst>
              <a:ext uri="{FF2B5EF4-FFF2-40B4-BE49-F238E27FC236}">
                <a16:creationId xmlns:a16="http://schemas.microsoft.com/office/drawing/2014/main" id="{52F00101-940E-42CC-BE13-9C11E372805C}"/>
              </a:ext>
            </a:extLst>
          </p:cNvPr>
          <p:cNvPicPr>
            <a:picLocks noChangeAspect="1"/>
          </p:cNvPicPr>
          <p:nvPr/>
        </p:nvPicPr>
        <p:blipFill>
          <a:blip r:embed="rId4"/>
          <a:stretch>
            <a:fillRect/>
          </a:stretch>
        </p:blipFill>
        <p:spPr>
          <a:xfrm>
            <a:off x="2497089" y="4420600"/>
            <a:ext cx="5029200" cy="609600"/>
          </a:xfrm>
          <a:prstGeom prst="rect">
            <a:avLst/>
          </a:prstGeom>
        </p:spPr>
      </p:pic>
    </p:spTree>
    <p:extLst>
      <p:ext uri="{BB962C8B-B14F-4D97-AF65-F5344CB8AC3E}">
        <p14:creationId xmlns:p14="http://schemas.microsoft.com/office/powerpoint/2010/main" val="18139696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239" y="-274291"/>
            <a:ext cx="10515600" cy="1325563"/>
          </a:xfrm>
        </p:spPr>
        <p:txBody>
          <a:bodyPr/>
          <a:lstStyle/>
          <a:p>
            <a:r>
              <a:rPr lang="en-US" dirty="0">
                <a:latin typeface="Times New Roman" panose="02020603050405020304" pitchFamily="18" charset="0"/>
                <a:cs typeface="Times New Roman" panose="02020603050405020304" pitchFamily="18" charset="0"/>
              </a:rPr>
              <a:t>VÍ DỤ - THAM KHẢO</a:t>
            </a:r>
            <a:endParaRPr lang="en-US" dirty="0">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62C4AB7-1ED6-4A5A-AD31-E8069A7D3377}"/>
              </a:ext>
            </a:extLst>
          </p:cNvPr>
          <p:cNvSpPr txBox="1"/>
          <p:nvPr/>
        </p:nvSpPr>
        <p:spPr>
          <a:xfrm>
            <a:off x="245806" y="757765"/>
            <a:ext cx="11808541" cy="523220"/>
          </a:xfrm>
          <a:prstGeom prst="rect">
            <a:avLst/>
          </a:prstGeom>
          <a:noFill/>
        </p:spPr>
        <p:txBody>
          <a:bodyPr wrap="square">
            <a:spAutoFit/>
          </a:bodyPr>
          <a:lstStyle/>
          <a:p>
            <a:r>
              <a:rPr lang="en-US" sz="2800" dirty="0" err="1">
                <a:latin typeface="Times New Roman" panose="02020603050405020304" pitchFamily="18" charset="0"/>
                <a:cs typeface="Times New Roman" panose="02020603050405020304" pitchFamily="18" charset="0"/>
              </a:rPr>
              <a:t>Sinh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viên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có</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thể</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tham</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khảo</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các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bước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vẽ</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sơ</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đồ</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lớp</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dụng</a:t>
            </a:r>
            <a:r>
              <a:rPr lang="en-US" sz="2800" dirty="0">
                <a:latin typeface="Times New Roman" panose="02020603050405020304" pitchFamily="18" charset="0"/>
                <a:cs typeface="Times New Roman" panose="02020603050405020304" pitchFamily="18" charset="0"/>
              </a:rPr>
              <a:t> UML </a:t>
            </a:r>
            <a:r>
              <a:rPr lang="en-US" sz="2800" dirty="0" err="1">
                <a:latin typeface="Times New Roman" panose="02020603050405020304" pitchFamily="18" charset="0"/>
                <a:cs typeface="Times New Roman" panose="02020603050405020304" pitchFamily="18" charset="0"/>
              </a:rPr>
              <a:t>tại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hlinkClick r:id="rId2"/>
              </a:rPr>
              <a:t>tại</a:t>
            </a:r>
            <a:r>
              <a:rPr lang="en-US" sz="2800" dirty="0">
                <a:latin typeface="Times New Roman" panose="02020603050405020304" pitchFamily="18" charset="0"/>
                <a:cs typeface="Times New Roman" panose="02020603050405020304" pitchFamily="18" charset="0"/>
                <a:hlinkClick r:id="rId2"/>
              </a:rPr>
              <a:t> </a:t>
            </a:r>
            <a:r>
              <a:rPr lang="en-US" sz="2800" dirty="0" err="1">
                <a:latin typeface="Times New Roman" panose="02020603050405020304" pitchFamily="18" charset="0"/>
                <a:cs typeface="Times New Roman" panose="02020603050405020304" pitchFamily="18" charset="0"/>
                <a:hlinkClick r:id="rId2"/>
              </a:rPr>
              <a:t>đây</a:t>
            </a:r>
            <a:r>
              <a:rPr lang="en-US" sz="2800" dirty="0">
                <a:latin typeface="Times New Roman" panose="02020603050405020304" pitchFamily="18" charset="0"/>
                <a:cs typeface="Times New Roman" panose="02020603050405020304" pitchFamily="18" charset="0"/>
              </a:rPr>
              <a:t>.</a:t>
            </a:r>
          </a:p>
        </p:txBody>
      </p:sp>
      <p:pic>
        <p:nvPicPr>
          <p:cNvPr id="9" name="Picture 8">
            <a:extLst>
              <a:ext uri="{FF2B5EF4-FFF2-40B4-BE49-F238E27FC236}">
                <a16:creationId xmlns:a16="http://schemas.microsoft.com/office/drawing/2014/main" id="{25C357AD-2A95-47D6-B8DC-7AD557236232}"/>
              </a:ext>
            </a:extLst>
          </p:cNvPr>
          <p:cNvPicPr>
            <a:picLocks noChangeAspect="1"/>
          </p:cNvPicPr>
          <p:nvPr/>
        </p:nvPicPr>
        <p:blipFill>
          <a:blip r:embed="rId3"/>
          <a:stretch>
            <a:fillRect/>
          </a:stretch>
        </p:blipFill>
        <p:spPr>
          <a:xfrm>
            <a:off x="1689071" y="1765395"/>
            <a:ext cx="8894953" cy="5141766"/>
          </a:xfrm>
          <a:prstGeom prst="rect">
            <a:avLst/>
          </a:prstGeom>
        </p:spPr>
      </p:pic>
    </p:spTree>
    <p:extLst>
      <p:ext uri="{BB962C8B-B14F-4D97-AF65-F5344CB8AC3E}">
        <p14:creationId xmlns:p14="http://schemas.microsoft.com/office/powerpoint/2010/main" val="4079537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Ô HÌNH HÓA HÀNH VI</a:t>
            </a:r>
            <a:endParaRPr lang="en-US" dirty="0">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44B0B8-E55A-4399-B988-8AC34CD88FCE}"/>
              </a:ext>
            </a:extLst>
          </p:cNvPr>
          <p:cNvSpPr txBox="1"/>
          <p:nvPr/>
        </p:nvSpPr>
        <p:spPr>
          <a:xfrm>
            <a:off x="664868" y="1469409"/>
            <a:ext cx="11379648" cy="3349956"/>
          </a:xfrm>
          <a:prstGeom prst="rect">
            <a:avLst/>
          </a:prstGeom>
          <a:noFill/>
        </p:spPr>
        <p:txBody>
          <a:bodyPr wrap="square" rtlCol="0">
            <a:spAutoFit/>
          </a:bodyPr>
          <a:lstStyle/>
          <a:p>
            <a:pPr>
              <a:lnSpc>
                <a:spcPct val="150000"/>
              </a:lnSpc>
            </a:pP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m</a:t>
            </a:r>
            <a:r>
              <a:rPr lang="vi-VN" sz="2400" dirty="0">
                <a:latin typeface="Times New Roman" panose="02020603050405020304" pitchFamily="18" charset="0"/>
                <a:cs typeface="Times New Roman" panose="02020603050405020304" pitchFamily="18" charset="0"/>
              </a:rPr>
              <a:t>ô hình hóa tương tác giữa các đối tượng trong hệ thống</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Hai loại biểu đồ được sử dụng để mô hình hóa đối tượng</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Biểu đồ trình tự (Sequence diagram)</a:t>
            </a:r>
            <a:r>
              <a:rPr lang="en-US" sz="2400" dirty="0">
                <a:latin typeface="Times New Roman" panose="02020603050405020304" pitchFamily="18" charset="0"/>
                <a:cs typeface="Times New Roman" panose="02020603050405020304" pitchFamily="18" charset="0"/>
              </a:rPr>
              <a:t>:t</a:t>
            </a:r>
            <a:r>
              <a:rPr lang="vi-VN" sz="2400" dirty="0">
                <a:latin typeface="Times New Roman" panose="02020603050405020304" pitchFamily="18" charset="0"/>
                <a:cs typeface="Times New Roman" panose="02020603050405020304" pitchFamily="18" charset="0"/>
              </a:rPr>
              <a:t>ập trung vào mô tả điều khiển</a:t>
            </a: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Biểu đồ cộng tác (Colaboration diagram)</a:t>
            </a:r>
            <a:r>
              <a:rPr lang="en-US" sz="2400" dirty="0">
                <a:latin typeface="Times New Roman" panose="02020603050405020304" pitchFamily="18" charset="0"/>
                <a:cs typeface="Times New Roman" panose="02020603050405020304" pitchFamily="18" charset="0"/>
              </a:rPr>
              <a:t>: t</a:t>
            </a:r>
            <a:r>
              <a:rPr lang="vi-VN" sz="2400" dirty="0">
                <a:latin typeface="Times New Roman" panose="02020603050405020304" pitchFamily="18" charset="0"/>
                <a:cs typeface="Times New Roman" panose="02020603050405020304" pitchFamily="18" charset="0"/>
              </a:rPr>
              <a:t>ập trung vào mô tả dữ liệu  </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vi-VN" sz="2400" dirty="0">
                <a:latin typeface="Times New Roman" panose="02020603050405020304" pitchFamily="18" charset="0"/>
                <a:cs typeface="Times New Roman" panose="02020603050405020304" pitchFamily="18" charset="0"/>
              </a:rPr>
              <a:t>Biểu đồ tương tác chỉ ra các đối tượng tham gia vào luồng xuyên qua UC và các thông điệp gửi giữa chú</a:t>
            </a:r>
            <a:r>
              <a:rPr lang="en-US" sz="2400" dirty="0">
                <a:latin typeface="Times New Roman" panose="02020603050405020304" pitchFamily="18" charset="0"/>
                <a:cs typeface="Times New Roman" panose="02020603050405020304" pitchFamily="18" charset="0"/>
              </a:rPr>
              <a:t>ng.</a:t>
            </a:r>
          </a:p>
        </p:txBody>
      </p:sp>
    </p:spTree>
    <p:extLst>
      <p:ext uri="{BB962C8B-B14F-4D97-AF65-F5344CB8AC3E}">
        <p14:creationId xmlns:p14="http://schemas.microsoft.com/office/powerpoint/2010/main" val="365575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655035" y="1400583"/>
            <a:ext cx="11251829"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SƠ ĐỒ TUẦN TỰ: </a:t>
            </a:r>
            <a:r>
              <a:rPr lang="vi-VN" sz="24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bản vẽ mô tả sự tương tác của các đối</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tượng để tạo nên các chức năng của hệ thống</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Giúp</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xác định các trình tự diễn ra sự kiện của một nhóm đối tượng nào đó. </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Mô</a:t>
            </a:r>
            <a:r>
              <a:rPr lang="vi-VN" sz="2400" dirty="0">
                <a:latin typeface="Times New Roman" panose="02020603050405020304" pitchFamily="18" charset="0"/>
                <a:cs typeface="Times New Roman" panose="02020603050405020304" pitchFamily="18" charset="0"/>
              </a:rPr>
              <a:t> tả chi tiết các thông điệp được gửi và nhận giữa các đối tượng đồng thời cũng chú trọng đến việc trình tự về mặt thời gian gửi và nhận các thông điệp đó.</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596042" y="1255452"/>
            <a:ext cx="8738496"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thành</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phần</a:t>
            </a:r>
            <a:endParaRPr lang="en-US" sz="2400" b="1" u="sng"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Đối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tượng</a:t>
            </a:r>
            <a:r>
              <a:rPr lang="en-US" sz="2400" dirty="0">
                <a:latin typeface="Times New Roman" panose="02020603050405020304" pitchFamily="18" charset="0"/>
                <a:cs typeface="Times New Roman" panose="02020603050405020304" pitchFamily="18" charset="0"/>
              </a:rPr>
              <a:t> (object): </a:t>
            </a:r>
            <a:r>
              <a:rPr lang="en-US" sz="2400" dirty="0" err="1">
                <a:latin typeface="Times New Roman" panose="02020603050405020304" pitchFamily="18" charset="0"/>
                <a:cs typeface="Times New Roman" panose="02020603050405020304" pitchFamily="18" charset="0"/>
              </a:rPr>
              <a:t>được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bằng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nhật</a:t>
            </a:r>
            <a:endParaRPr lang="en-US" sz="2400" dirty="0">
              <a:latin typeface="Times New Roman" panose="02020603050405020304" pitchFamily="18" charset="0"/>
              <a:cs typeface="Times New Roman" panose="02020603050405020304" pitchFamily="18" charset="0"/>
            </a:endParaRPr>
          </a:p>
          <a:p>
            <a:pPr lvl="1">
              <a:lnSpc>
                <a:spcPct val="150000"/>
              </a:lnSpc>
            </a:pPr>
            <a:endParaRPr lang="en-US" sz="2400"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Đường đời đối tượng (Lifelines): biểu diễn bằng các đường gạch rời thẳng đứng bên dưới các đối tượng</a:t>
            </a:r>
            <a:r>
              <a:rPr lang="en-US"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28EDD971-292E-492A-8E8A-36CB9134955B}"/>
              </a:ext>
            </a:extLst>
          </p:cNvPr>
          <p:cNvPicPr>
            <a:picLocks noChangeAspect="1"/>
          </p:cNvPicPr>
          <p:nvPr/>
        </p:nvPicPr>
        <p:blipFill>
          <a:blip r:embed="rId2"/>
          <a:stretch>
            <a:fillRect/>
          </a:stretch>
        </p:blipFill>
        <p:spPr>
          <a:xfrm>
            <a:off x="3246342" y="2305768"/>
            <a:ext cx="4391025" cy="695325"/>
          </a:xfrm>
          <a:prstGeom prst="rect">
            <a:avLst/>
          </a:prstGeom>
        </p:spPr>
      </p:pic>
      <p:pic>
        <p:nvPicPr>
          <p:cNvPr id="7" name="Picture 6">
            <a:extLst>
              <a:ext uri="{FF2B5EF4-FFF2-40B4-BE49-F238E27FC236}">
                <a16:creationId xmlns:a16="http://schemas.microsoft.com/office/drawing/2014/main" id="{1D509440-DFC9-49C8-B256-82260E90D56E}"/>
              </a:ext>
            </a:extLst>
          </p:cNvPr>
          <p:cNvPicPr>
            <a:picLocks noChangeAspect="1"/>
          </p:cNvPicPr>
          <p:nvPr/>
        </p:nvPicPr>
        <p:blipFill>
          <a:blip r:embed="rId3"/>
          <a:stretch>
            <a:fillRect/>
          </a:stretch>
        </p:blipFill>
        <p:spPr>
          <a:xfrm>
            <a:off x="3858092" y="5142790"/>
            <a:ext cx="3609975" cy="1543050"/>
          </a:xfrm>
          <a:prstGeom prst="rect">
            <a:avLst/>
          </a:prstGeom>
        </p:spPr>
      </p:pic>
    </p:spTree>
    <p:extLst>
      <p:ext uri="{BB962C8B-B14F-4D97-AF65-F5344CB8AC3E}">
        <p14:creationId xmlns:p14="http://schemas.microsoft.com/office/powerpoint/2010/main" val="31256872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625538" y="1325555"/>
            <a:ext cx="11497635" cy="2241960"/>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thành</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phần</a:t>
            </a:r>
            <a:endParaRPr lang="en-US" sz="2400" b="1" u="sng"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en-US" sz="2400" dirty="0" err="1">
                <a:latin typeface="Times New Roman" panose="02020603050405020304" pitchFamily="18" charset="0"/>
                <a:cs typeface="Times New Roman" panose="02020603050405020304" pitchFamily="18" charset="0"/>
              </a:rPr>
              <a:t>Thông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điệp</a:t>
            </a:r>
            <a:r>
              <a:rPr lang="en-US" sz="2400" dirty="0">
                <a:latin typeface="Times New Roman" panose="02020603050405020304" pitchFamily="18" charset="0"/>
                <a:cs typeface="Times New Roman" panose="02020603050405020304" pitchFamily="18" charset="0"/>
              </a:rPr>
              <a:t> (Stimulus/message): </a:t>
            </a:r>
            <a:r>
              <a:rPr lang="vi-VN" sz="2400" dirty="0">
                <a:latin typeface="Times New Roman" panose="02020603050405020304" pitchFamily="18" charset="0"/>
                <a:cs typeface="Times New Roman" panose="02020603050405020304" pitchFamily="18" charset="0"/>
              </a:rPr>
              <a:t>biểu diễn bằng các đường mũi tên</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Thông điệp được dùng để giao tiếp giữa các đối tượng và lớp</a:t>
            </a:r>
            <a:r>
              <a:rPr lang="en-US" sz="2400" dirty="0">
                <a:latin typeface="Times New Roman" panose="02020603050405020304" pitchFamily="18" charset="0"/>
                <a:cs typeface="Times New Roman" panose="02020603050405020304" pitchFamily="18" charset="0"/>
              </a:rPr>
              <a:t>.</a:t>
            </a:r>
          </a:p>
          <a:p>
            <a:pPr lvl="1">
              <a:lnSpc>
                <a:spcPct val="150000"/>
              </a:lnSpc>
            </a:pP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BD383E5-E168-4517-80C1-16A39F1D9260}"/>
              </a:ext>
            </a:extLst>
          </p:cNvPr>
          <p:cNvPicPr>
            <a:picLocks noChangeAspect="1"/>
          </p:cNvPicPr>
          <p:nvPr/>
        </p:nvPicPr>
        <p:blipFill>
          <a:blip r:embed="rId2"/>
          <a:stretch>
            <a:fillRect/>
          </a:stretch>
        </p:blipFill>
        <p:spPr>
          <a:xfrm>
            <a:off x="3168586" y="3429000"/>
            <a:ext cx="5540168" cy="2358409"/>
          </a:xfrm>
          <a:prstGeom prst="rect">
            <a:avLst/>
          </a:prstGeom>
        </p:spPr>
      </p:pic>
    </p:spTree>
    <p:extLst>
      <p:ext uri="{BB962C8B-B14F-4D97-AF65-F5344CB8AC3E}">
        <p14:creationId xmlns:p14="http://schemas.microsoft.com/office/powerpoint/2010/main" val="24511178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419060" y="1405788"/>
            <a:ext cx="11684449" cy="1687963"/>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thành</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phần</a:t>
            </a:r>
            <a:endParaRPr lang="en-US" sz="2400" b="1" u="sng" dirty="0">
              <a:latin typeface="Times New Roman" panose="02020603050405020304" pitchFamily="18" charset="0"/>
              <a:cs typeface="Times New Roman" panose="02020603050405020304" pitchFamily="18" charset="0"/>
            </a:endParaRPr>
          </a:p>
          <a:p>
            <a:pPr marL="800100" lvl="1" indent="-342900">
              <a:lnSpc>
                <a:spcPct val="150000"/>
              </a:lnSpc>
              <a:buFont typeface="Wingdings" panose="05000000000000000000" pitchFamily="2" charset="2"/>
              <a:buChar char="ü"/>
            </a:pPr>
            <a:r>
              <a:rPr lang="vi-VN" sz="2400" dirty="0">
                <a:latin typeface="Times New Roman" panose="02020603050405020304" pitchFamily="18" charset="0"/>
                <a:cs typeface="Times New Roman" panose="02020603050405020304" pitchFamily="18" charset="0"/>
              </a:rPr>
              <a:t>Xử lí bên trong đối tượng (biểu diễn bằng các đoạn hình chữ nhật rỗng nối với các đường đời đối tượng)</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C4DEF41-166A-4C4F-A6A4-0E911CD57056}"/>
              </a:ext>
            </a:extLst>
          </p:cNvPr>
          <p:cNvPicPr>
            <a:picLocks noChangeAspect="1"/>
          </p:cNvPicPr>
          <p:nvPr/>
        </p:nvPicPr>
        <p:blipFill>
          <a:blip r:embed="rId2"/>
          <a:stretch>
            <a:fillRect/>
          </a:stretch>
        </p:blipFill>
        <p:spPr>
          <a:xfrm>
            <a:off x="3348507" y="3764250"/>
            <a:ext cx="5236160" cy="2262021"/>
          </a:xfrm>
          <a:prstGeom prst="rect">
            <a:avLst/>
          </a:prstGeom>
        </p:spPr>
      </p:pic>
    </p:spTree>
    <p:extLst>
      <p:ext uri="{BB962C8B-B14F-4D97-AF65-F5344CB8AC3E}">
        <p14:creationId xmlns:p14="http://schemas.microsoft.com/office/powerpoint/2010/main" val="10621498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596042" y="1477023"/>
            <a:ext cx="11753274" cy="390395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loại</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thông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điệp</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trong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biểu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đồ</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tuần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tự</a:t>
            </a:r>
            <a:endParaRPr lang="en-US" sz="2400" b="1" u="sng" dirty="0">
              <a:latin typeface="Times New Roman" panose="02020603050405020304" pitchFamily="18" charset="0"/>
              <a:cs typeface="Times New Roman" panose="02020603050405020304" pitchFamily="18" charset="0"/>
            </a:endParaRPr>
          </a:p>
          <a:p>
            <a:pPr>
              <a:lnSpc>
                <a:spcPct val="150000"/>
              </a:lnSpc>
            </a:pP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Thông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điệp</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đồng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bộ</a:t>
            </a:r>
            <a:r>
              <a:rPr lang="en-US" sz="2400" dirty="0">
                <a:solidFill>
                  <a:srgbClr val="00B050"/>
                </a:solidFill>
                <a:latin typeface="Times New Roman" panose="02020603050405020304" pitchFamily="18" charset="0"/>
                <a:cs typeface="Times New Roman" panose="02020603050405020304" pitchFamily="18" charset="0"/>
              </a:rPr>
              <a:t> (Synchronous Message): </a:t>
            </a:r>
            <a:r>
              <a:rPr lang="vi-VN" sz="2400" dirty="0">
                <a:latin typeface="Times New Roman" panose="02020603050405020304" pitchFamily="18" charset="0"/>
                <a:cs typeface="Times New Roman" panose="02020603050405020304" pitchFamily="18" charset="0"/>
              </a:rPr>
              <a:t>Thông điệp đồng bộ cần có một request trước hành động tiếp theo.</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a:t>
            </a:r>
          </a:p>
          <a:p>
            <a:pPr>
              <a:lnSpc>
                <a:spcPct val="150000"/>
              </a:lnSpc>
            </a:pP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Thông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điệp</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không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đồng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bộ</a:t>
            </a:r>
            <a:r>
              <a:rPr lang="en-US" sz="2400" dirty="0">
                <a:solidFill>
                  <a:srgbClr val="00B050"/>
                </a:solidFill>
                <a:latin typeface="Times New Roman" panose="02020603050405020304" pitchFamily="18" charset="0"/>
                <a:cs typeface="Times New Roman" panose="02020603050405020304" pitchFamily="18" charset="0"/>
              </a:rPr>
              <a:t> (Asynchronous Message): </a:t>
            </a:r>
            <a:r>
              <a:rPr lang="vi-VN" sz="2400" dirty="0">
                <a:latin typeface="Times New Roman" panose="02020603050405020304" pitchFamily="18" charset="0"/>
                <a:cs typeface="Times New Roman" panose="02020603050405020304" pitchFamily="18" charset="0"/>
              </a:rPr>
              <a:t>Thông điệp đồng bộ</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cần</a:t>
            </a:r>
            <a:r>
              <a:rPr lang="vi-VN" sz="2400" dirty="0">
                <a:latin typeface="Times New Roman" panose="02020603050405020304" pitchFamily="18" charset="0"/>
                <a:cs typeface="Times New Roman" panose="02020603050405020304" pitchFamily="18" charset="0"/>
              </a:rPr>
              <a:t> một request trước hành động tiếp theo.</a:t>
            </a:r>
            <a:r>
              <a:rPr lang="en-US" sz="2400" dirty="0">
                <a:latin typeface="Times New Roman" panose="02020603050405020304" pitchFamily="18" charset="0"/>
                <a:cs typeface="Times New Roman" panose="02020603050405020304" pitchFamily="18" charset="0"/>
              </a:rPr>
              <a:t> </a:t>
            </a: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74561D19-5C41-4568-9401-D0C6AC03138C}"/>
              </a:ext>
            </a:extLst>
          </p:cNvPr>
          <p:cNvPicPr>
            <a:picLocks noChangeAspect="1"/>
          </p:cNvPicPr>
          <p:nvPr/>
        </p:nvPicPr>
        <p:blipFill>
          <a:blip r:embed="rId2"/>
          <a:stretch>
            <a:fillRect/>
          </a:stretch>
        </p:blipFill>
        <p:spPr>
          <a:xfrm>
            <a:off x="3619500" y="3205162"/>
            <a:ext cx="2476500" cy="447675"/>
          </a:xfrm>
          <a:prstGeom prst="rect">
            <a:avLst/>
          </a:prstGeom>
        </p:spPr>
      </p:pic>
      <p:pic>
        <p:nvPicPr>
          <p:cNvPr id="8" name="Picture 7">
            <a:extLst>
              <a:ext uri="{FF2B5EF4-FFF2-40B4-BE49-F238E27FC236}">
                <a16:creationId xmlns:a16="http://schemas.microsoft.com/office/drawing/2014/main" id="{924FF9CB-033A-4D43-A6F1-16DA1E2489DB}"/>
              </a:ext>
            </a:extLst>
          </p:cNvPr>
          <p:cNvPicPr>
            <a:picLocks noChangeAspect="1"/>
          </p:cNvPicPr>
          <p:nvPr/>
        </p:nvPicPr>
        <p:blipFill>
          <a:blip r:embed="rId3"/>
          <a:stretch>
            <a:fillRect/>
          </a:stretch>
        </p:blipFill>
        <p:spPr>
          <a:xfrm>
            <a:off x="3924300" y="5214289"/>
            <a:ext cx="1866900" cy="333375"/>
          </a:xfrm>
          <a:prstGeom prst="rect">
            <a:avLst/>
          </a:prstGeom>
        </p:spPr>
      </p:pic>
    </p:spTree>
    <p:extLst>
      <p:ext uri="{BB962C8B-B14F-4D97-AF65-F5344CB8AC3E}">
        <p14:creationId xmlns:p14="http://schemas.microsoft.com/office/powerpoint/2010/main" val="1944880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409230" y="1459577"/>
            <a:ext cx="11782770" cy="2241960"/>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loại</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thông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điệp</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trong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biểu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đồ</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tuần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tự</a:t>
            </a:r>
            <a:endParaRPr lang="en-US" sz="2400" b="1" u="sng" dirty="0">
              <a:latin typeface="Times New Roman" panose="02020603050405020304" pitchFamily="18" charset="0"/>
              <a:cs typeface="Times New Roman" panose="02020603050405020304" pitchFamily="18" charset="0"/>
            </a:endParaRPr>
          </a:p>
          <a:p>
            <a:pPr marL="342900" indent="-342900">
              <a:lnSpc>
                <a:spcPct val="150000"/>
              </a:lnSpc>
              <a:buFontTx/>
              <a:buChar char="-"/>
            </a:pPr>
            <a:r>
              <a:rPr lang="en-US" sz="2400" dirty="0" err="1">
                <a:solidFill>
                  <a:srgbClr val="00B050"/>
                </a:solidFill>
                <a:latin typeface="Times New Roman" panose="02020603050405020304" pitchFamily="18" charset="0"/>
                <a:cs typeface="Times New Roman" panose="02020603050405020304" pitchFamily="18" charset="0"/>
              </a:rPr>
              <a:t>Thông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điệp</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cho</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chính</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mình</a:t>
            </a:r>
            <a:r>
              <a:rPr lang="en-US" sz="2400" dirty="0">
                <a:solidFill>
                  <a:srgbClr val="00B050"/>
                </a:solidFill>
                <a:latin typeface="Times New Roman" panose="02020603050405020304" pitchFamily="18" charset="0"/>
                <a:cs typeface="Times New Roman" panose="02020603050405020304" pitchFamily="18" charset="0"/>
              </a:rPr>
              <a:t> (Self Message):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thông điệp mà đối tượng gửi cho chính nó để thực hiện các hàm nội tại.</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id="{1D17EA55-04FC-4DB9-AA28-1D1BFF8E2644}"/>
              </a:ext>
            </a:extLst>
          </p:cNvPr>
          <p:cNvPicPr>
            <a:picLocks noChangeAspect="1"/>
          </p:cNvPicPr>
          <p:nvPr/>
        </p:nvPicPr>
        <p:blipFill>
          <a:blip r:embed="rId2"/>
          <a:stretch>
            <a:fillRect/>
          </a:stretch>
        </p:blipFill>
        <p:spPr>
          <a:xfrm>
            <a:off x="4617583" y="4364011"/>
            <a:ext cx="1478417" cy="2371966"/>
          </a:xfrm>
          <a:prstGeom prst="rect">
            <a:avLst/>
          </a:prstGeom>
        </p:spPr>
      </p:pic>
    </p:spTree>
    <p:extLst>
      <p:ext uri="{BB962C8B-B14F-4D97-AF65-F5344CB8AC3E}">
        <p14:creationId xmlns:p14="http://schemas.microsoft.com/office/powerpoint/2010/main" val="604405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4F335-83EB-400A-87BD-1790F931EEB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USECASE</a:t>
            </a:r>
            <a:endParaRPr lang="en-US" dirty="0"/>
          </a:p>
        </p:txBody>
      </p:sp>
      <p:sp>
        <p:nvSpPr>
          <p:cNvPr id="7" name="TextBox 6">
            <a:extLst>
              <a:ext uri="{FF2B5EF4-FFF2-40B4-BE49-F238E27FC236}">
                <a16:creationId xmlns:a16="http://schemas.microsoft.com/office/drawing/2014/main" id="{333398F1-9C20-4D00-8E70-F0EE2AA0C4DE}"/>
              </a:ext>
            </a:extLst>
          </p:cNvPr>
          <p:cNvSpPr txBox="1"/>
          <p:nvPr/>
        </p:nvSpPr>
        <p:spPr>
          <a:xfrm>
            <a:off x="190500" y="1690688"/>
            <a:ext cx="11810999" cy="830997"/>
          </a:xfrm>
          <a:prstGeom prst="rect">
            <a:avLst/>
          </a:prstGeom>
          <a:noFill/>
        </p:spPr>
        <p:txBody>
          <a:bodyPr wrap="square" rtlCol="0">
            <a:spAutoFit/>
          </a:bodyPr>
          <a:lstStyle/>
          <a:p>
            <a:pPr algn="l"/>
            <a:r>
              <a:rPr lang="en-US" sz="2400" b="1" i="1" dirty="0">
                <a:solidFill>
                  <a:srgbClr val="2F2F2F"/>
                </a:solidFill>
                <a:latin typeface="Arial" panose="020B0604020202020204" pitchFamily="34" charset="0"/>
              </a:rPr>
              <a:t>System Boundary: </a:t>
            </a:r>
            <a:r>
              <a:rPr lang="vi-VN" sz="2400" dirty="0">
                <a:solidFill>
                  <a:srgbClr val="2F2F2F"/>
                </a:solidFill>
                <a:latin typeface="Arial" panose="020B0604020202020204" pitchFamily="34" charset="0"/>
              </a:rPr>
              <a:t>được sử dụng để xác định phạm vi của hệ thống</a:t>
            </a:r>
            <a:r>
              <a:rPr lang="en-US" sz="2400" dirty="0">
                <a:solidFill>
                  <a:srgbClr val="2F2F2F"/>
                </a:solidFill>
                <a:latin typeface="Arial" panose="020B0604020202020204" pitchFamily="34" charset="0"/>
              </a:rPr>
              <a:t>, </a:t>
            </a:r>
            <a:r>
              <a:rPr lang="en-US" sz="2400" dirty="0" err="1">
                <a:solidFill>
                  <a:srgbClr val="2F2F2F"/>
                </a:solidFill>
                <a:latin typeface="Arial" panose="020B0604020202020204" pitchFamily="34" charset="0"/>
              </a:rPr>
              <a:t>trong</a:t>
            </a:r>
            <a:r>
              <a:rPr lang="en-US" sz="2400" dirty="0">
                <a:solidFill>
                  <a:srgbClr val="2F2F2F"/>
                </a:solidFill>
                <a:latin typeface="Arial" panose="020B0604020202020204" pitchFamily="34" charset="0"/>
              </a:rPr>
              <a:t> </a:t>
            </a:r>
            <a:r>
              <a:rPr lang="en-US" sz="2400" dirty="0" err="1">
                <a:solidFill>
                  <a:srgbClr val="2F2F2F"/>
                </a:solidFill>
                <a:latin typeface="Arial" panose="020B0604020202020204" pitchFamily="34" charset="0"/>
              </a:rPr>
              <a:t>đó</a:t>
            </a:r>
            <a:r>
              <a:rPr lang="en-US" sz="2400" dirty="0">
                <a:solidFill>
                  <a:srgbClr val="2F2F2F"/>
                </a:solidFill>
                <a:latin typeface="Arial" panose="020B0604020202020204" pitchFamily="34" charset="0"/>
              </a:rPr>
              <a:t>, c</a:t>
            </a:r>
            <a:r>
              <a:rPr lang="vi-VN" sz="2400" dirty="0">
                <a:solidFill>
                  <a:srgbClr val="2F2F2F"/>
                </a:solidFill>
                <a:latin typeface="Arial" panose="020B0604020202020204" pitchFamily="34" charset="0"/>
              </a:rPr>
              <a:t>ác đối tượng nằm ngoài hệ thống này có tương tác với hệ thống được xem là các Actor.</a:t>
            </a:r>
            <a:endParaRPr lang="en-US" sz="2400" b="1" dirty="0">
              <a:solidFill>
                <a:srgbClr val="2F2F2F"/>
              </a:solidFill>
              <a:latin typeface="Arial" panose="020B0604020202020204" pitchFamily="34" charset="0"/>
            </a:endParaRPr>
          </a:p>
        </p:txBody>
      </p:sp>
      <p:sp>
        <p:nvSpPr>
          <p:cNvPr id="4" name="Oval 3">
            <a:extLst>
              <a:ext uri="{FF2B5EF4-FFF2-40B4-BE49-F238E27FC236}">
                <a16:creationId xmlns:a16="http://schemas.microsoft.com/office/drawing/2014/main" id="{C75789FB-5301-49FF-ACDE-EC4F90BD2419}"/>
              </a:ext>
            </a:extLst>
          </p:cNvPr>
          <p:cNvSpPr/>
          <p:nvPr/>
        </p:nvSpPr>
        <p:spPr>
          <a:xfrm>
            <a:off x="2672129" y="3510524"/>
            <a:ext cx="6133514" cy="2982351"/>
          </a:xfrm>
          <a:prstGeom prst="ellipse">
            <a:avLst/>
          </a:prstGeom>
          <a:ln w="38100">
            <a:solidFill>
              <a:srgbClr val="00B05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t>Tên</a:t>
            </a:r>
            <a:r>
              <a:rPr lang="en-US" dirty="0"/>
              <a:t> </a:t>
            </a:r>
            <a:r>
              <a:rPr lang="en-US" dirty="0" err="1"/>
              <a:t>hệ</a:t>
            </a:r>
            <a:r>
              <a:rPr lang="en-US" dirty="0"/>
              <a:t> </a:t>
            </a:r>
            <a:r>
              <a:rPr lang="en-US" dirty="0" err="1"/>
              <a:t>thống</a:t>
            </a:r>
            <a:endParaRPr lang="en-US" dirty="0"/>
          </a:p>
        </p:txBody>
      </p:sp>
    </p:spTree>
    <p:extLst>
      <p:ext uri="{BB962C8B-B14F-4D97-AF65-F5344CB8AC3E}">
        <p14:creationId xmlns:p14="http://schemas.microsoft.com/office/powerpoint/2010/main" val="3005726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399397" y="1273272"/>
            <a:ext cx="11674616"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loại</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thông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điệp</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trong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biểu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đồ</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tuần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tự</a:t>
            </a:r>
            <a:endParaRPr lang="en-US" sz="2400" b="1" u="sng" dirty="0">
              <a:latin typeface="Times New Roman" panose="02020603050405020304" pitchFamily="18" charset="0"/>
              <a:cs typeface="Times New Roman" panose="02020603050405020304" pitchFamily="18" charset="0"/>
            </a:endParaRPr>
          </a:p>
          <a:p>
            <a:pPr marL="342900" indent="-342900">
              <a:lnSpc>
                <a:spcPct val="150000"/>
              </a:lnSpc>
              <a:buFontTx/>
              <a:buChar char="-"/>
            </a:pPr>
            <a:r>
              <a:rPr lang="en-US" sz="2400" dirty="0" err="1">
                <a:solidFill>
                  <a:srgbClr val="00B050"/>
                </a:solidFill>
                <a:latin typeface="Times New Roman" panose="02020603050405020304" pitchFamily="18" charset="0"/>
                <a:cs typeface="Times New Roman" panose="02020603050405020304" pitchFamily="18" charset="0"/>
              </a:rPr>
              <a:t>Thông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điệp</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trả</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lời</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hoặc</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trả</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về</a:t>
            </a:r>
            <a:r>
              <a:rPr lang="en-US" sz="2400" dirty="0">
                <a:solidFill>
                  <a:srgbClr val="00B050"/>
                </a:solidFill>
                <a:latin typeface="Times New Roman" panose="02020603050405020304" pitchFamily="18" charset="0"/>
                <a:cs typeface="Times New Roman" panose="02020603050405020304" pitchFamily="18" charset="0"/>
              </a:rPr>
              <a:t> (Reply or Return Message)</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thông điệp trả lời lại khi có request hoặc sau khi kiểm tra tính đúng đắn của một điều kiện nào đó. Ví dụ thông điệp loại này như tin nhắn trả về là success hoặc fail</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488B2D74-E91C-4DB7-A5CB-033257FD85BE}"/>
              </a:ext>
            </a:extLst>
          </p:cNvPr>
          <p:cNvPicPr>
            <a:picLocks noChangeAspect="1"/>
          </p:cNvPicPr>
          <p:nvPr/>
        </p:nvPicPr>
        <p:blipFill>
          <a:blip r:embed="rId2"/>
          <a:stretch>
            <a:fillRect/>
          </a:stretch>
        </p:blipFill>
        <p:spPr>
          <a:xfrm>
            <a:off x="3268241" y="4251753"/>
            <a:ext cx="6457950" cy="742950"/>
          </a:xfrm>
          <a:prstGeom prst="rect">
            <a:avLst/>
          </a:prstGeom>
        </p:spPr>
      </p:pic>
    </p:spTree>
    <p:extLst>
      <p:ext uri="{BB962C8B-B14F-4D97-AF65-F5344CB8AC3E}">
        <p14:creationId xmlns:p14="http://schemas.microsoft.com/office/powerpoint/2010/main" val="8034050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3" name="TextBox 2">
            <a:extLst>
              <a:ext uri="{FF2B5EF4-FFF2-40B4-BE49-F238E27FC236}">
                <a16:creationId xmlns:a16="http://schemas.microsoft.com/office/drawing/2014/main" id="{5244B0B8-E55A-4399-B988-8AC34CD88FCE}"/>
              </a:ext>
            </a:extLst>
          </p:cNvPr>
          <p:cNvSpPr txBox="1"/>
          <p:nvPr/>
        </p:nvSpPr>
        <p:spPr>
          <a:xfrm>
            <a:off x="497720" y="1477023"/>
            <a:ext cx="11694280" cy="2795958"/>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b="1" u="sng" dirty="0" err="1">
                <a:latin typeface="Times New Roman" panose="02020603050405020304" pitchFamily="18" charset="0"/>
                <a:cs typeface="Times New Roman" panose="02020603050405020304" pitchFamily="18" charset="0"/>
              </a:rPr>
              <a:t>Các</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loại</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thông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điệp</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trong</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biểu</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đồ</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tuần</a:t>
            </a:r>
            <a:r>
              <a:rPr lang="en-US" sz="2400" b="1" u="sng" dirty="0">
                <a:latin typeface="Times New Roman" panose="02020603050405020304" pitchFamily="18" charset="0"/>
                <a:cs typeface="Times New Roman" panose="02020603050405020304" pitchFamily="18" charset="0"/>
              </a:rPr>
              <a:t> </a:t>
            </a:r>
            <a:r>
              <a:rPr lang="en-US" sz="2400" b="1" u="sng" dirty="0" err="1">
                <a:latin typeface="Times New Roman" panose="02020603050405020304" pitchFamily="18" charset="0"/>
                <a:cs typeface="Times New Roman" panose="02020603050405020304" pitchFamily="18" charset="0"/>
              </a:rPr>
              <a:t>tự</a:t>
            </a:r>
            <a:endParaRPr lang="en-US" sz="2400" b="1" u="sng" dirty="0">
              <a:latin typeface="Times New Roman" panose="02020603050405020304" pitchFamily="18" charset="0"/>
              <a:cs typeface="Times New Roman" panose="02020603050405020304" pitchFamily="18" charset="0"/>
            </a:endParaRPr>
          </a:p>
          <a:p>
            <a:pPr marL="342900" indent="-342900">
              <a:lnSpc>
                <a:spcPct val="150000"/>
              </a:lnSpc>
              <a:buFontTx/>
              <a:buChar char="-"/>
            </a:pPr>
            <a:r>
              <a:rPr lang="en-US" sz="2400" dirty="0" err="1">
                <a:solidFill>
                  <a:srgbClr val="00B050"/>
                </a:solidFill>
                <a:latin typeface="Times New Roman" panose="02020603050405020304" pitchFamily="18" charset="0"/>
                <a:cs typeface="Times New Roman" panose="02020603050405020304" pitchFamily="18" charset="0"/>
              </a:rPr>
              <a:t>Thông</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điệp</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tạo</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mới</a:t>
            </a:r>
            <a:r>
              <a:rPr lang="en-US" sz="2400" dirty="0">
                <a:solidFill>
                  <a:srgbClr val="00B050"/>
                </a:solidFill>
                <a:latin typeface="Times New Roman" panose="02020603050405020304" pitchFamily="18" charset="0"/>
                <a:cs typeface="Times New Roman" panose="02020603050405020304" pitchFamily="18" charset="0"/>
              </a:rPr>
              <a:t> (Create Message)</a:t>
            </a:r>
            <a:r>
              <a:rPr lang="vi-V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thông điệp được trả về khi tạo mới một đối tượng.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 </a:t>
            </a:r>
          </a:p>
          <a:p>
            <a:pPr marL="342900" indent="-342900">
              <a:lnSpc>
                <a:spcPct val="150000"/>
              </a:lnSpc>
              <a:buFontTx/>
              <a:buChar char="-"/>
            </a:pPr>
            <a:r>
              <a:rPr lang="vi-VN" sz="2400" dirty="0">
                <a:solidFill>
                  <a:srgbClr val="00B050"/>
                </a:solidFill>
                <a:latin typeface="Times New Roman" panose="02020603050405020304" pitchFamily="18" charset="0"/>
                <a:cs typeface="Times New Roman" panose="02020603050405020304" pitchFamily="18" charset="0"/>
              </a:rPr>
              <a:t>Thông điệp xóa (Delete Message) </a:t>
            </a:r>
            <a:r>
              <a:rPr lang="en-US" sz="2400" dirty="0">
                <a:latin typeface="Times New Roman" panose="02020603050405020304" pitchFamily="18" charset="0"/>
                <a:cs typeface="Times New Roman" panose="02020603050405020304" pitchFamily="18" charset="0"/>
              </a:rPr>
              <a:t>l</a:t>
            </a:r>
            <a:r>
              <a:rPr lang="vi-VN" sz="2400" dirty="0">
                <a:latin typeface="Times New Roman" panose="02020603050405020304" pitchFamily="18" charset="0"/>
                <a:cs typeface="Times New Roman" panose="02020603050405020304" pitchFamily="18" charset="0"/>
              </a:rPr>
              <a:t>à thông điệp được trả về khi xóa một đối tượng.</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err="1">
                <a:latin typeface="Times New Roman" panose="02020603050405020304" pitchFamily="18" charset="0"/>
                <a:cs typeface="Times New Roman" panose="02020603050405020304" pitchFamily="18" charset="0"/>
              </a:rPr>
              <a:t>Ký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hiệu</a:t>
            </a:r>
            <a:r>
              <a:rPr lang="en-US" sz="24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9766634E-06EC-4F34-A8B0-EEB2BA450236}"/>
              </a:ext>
            </a:extLst>
          </p:cNvPr>
          <p:cNvPicPr>
            <a:picLocks noChangeAspect="1"/>
          </p:cNvPicPr>
          <p:nvPr/>
        </p:nvPicPr>
        <p:blipFill>
          <a:blip r:embed="rId2"/>
          <a:stretch>
            <a:fillRect/>
          </a:stretch>
        </p:blipFill>
        <p:spPr>
          <a:xfrm>
            <a:off x="4132878" y="2615995"/>
            <a:ext cx="3105150" cy="485775"/>
          </a:xfrm>
          <a:prstGeom prst="rect">
            <a:avLst/>
          </a:prstGeom>
        </p:spPr>
      </p:pic>
      <p:pic>
        <p:nvPicPr>
          <p:cNvPr id="8" name="Picture 7">
            <a:extLst>
              <a:ext uri="{FF2B5EF4-FFF2-40B4-BE49-F238E27FC236}">
                <a16:creationId xmlns:a16="http://schemas.microsoft.com/office/drawing/2014/main" id="{6EF6810B-8107-4D66-9A42-BB0A8B8236EF}"/>
              </a:ext>
            </a:extLst>
          </p:cNvPr>
          <p:cNvPicPr>
            <a:picLocks noChangeAspect="1"/>
          </p:cNvPicPr>
          <p:nvPr/>
        </p:nvPicPr>
        <p:blipFill>
          <a:blip r:embed="rId3"/>
          <a:stretch>
            <a:fillRect/>
          </a:stretch>
        </p:blipFill>
        <p:spPr>
          <a:xfrm>
            <a:off x="4194791" y="4343604"/>
            <a:ext cx="2981325" cy="514350"/>
          </a:xfrm>
          <a:prstGeom prst="rect">
            <a:avLst/>
          </a:prstGeom>
        </p:spPr>
      </p:pic>
    </p:spTree>
    <p:extLst>
      <p:ext uri="{BB962C8B-B14F-4D97-AF65-F5344CB8AC3E}">
        <p14:creationId xmlns:p14="http://schemas.microsoft.com/office/powerpoint/2010/main" val="428322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latin typeface="Times New Roman" panose="02020603050405020304" pitchFamily="18" charset="0"/>
                <a:cs typeface="Times New Roman" panose="02020603050405020304" pitchFamily="18" charset="0"/>
              </a:rPr>
              <a:t>SƠ ĐỒ TUẦN TỰ</a:t>
            </a:r>
          </a:p>
        </p:txBody>
      </p:sp>
      <p:sp>
        <p:nvSpPr>
          <p:cNvPr id="4" name="TextBox 3">
            <a:extLst>
              <a:ext uri="{FF2B5EF4-FFF2-40B4-BE49-F238E27FC236}">
                <a16:creationId xmlns:a16="http://schemas.microsoft.com/office/drawing/2014/main" id="{E49BAD38-72CC-4F7A-BEAF-ED0602B42562}"/>
              </a:ext>
            </a:extLst>
          </p:cNvPr>
          <p:cNvSpPr txBox="1"/>
          <p:nvPr/>
        </p:nvSpPr>
        <p:spPr>
          <a:xfrm>
            <a:off x="277760" y="1690688"/>
            <a:ext cx="11914239" cy="3349956"/>
          </a:xfrm>
          <a:prstGeom prst="rect">
            <a:avLst/>
          </a:prstGeom>
          <a:noFill/>
        </p:spPr>
        <p:txBody>
          <a:bodyPr wrap="square" rtlCol="0">
            <a:spAutoFit/>
          </a:bodyPr>
          <a:lstStyle/>
          <a:p>
            <a:pPr>
              <a:lnSpc>
                <a:spcPct val="150000"/>
              </a:lnSpc>
            </a:pPr>
            <a:r>
              <a:rPr lang="vi-VN" sz="2400" b="1" u="sng" dirty="0">
                <a:latin typeface="Times New Roman" panose="02020603050405020304" pitchFamily="18" charset="0"/>
                <a:cs typeface="Times New Roman" panose="02020603050405020304" pitchFamily="18" charset="0"/>
              </a:rPr>
              <a:t>Bước 1: </a:t>
            </a:r>
            <a:r>
              <a:rPr lang="vi-VN" sz="2400" dirty="0">
                <a:latin typeface="Times New Roman" panose="02020603050405020304" pitchFamily="18" charset="0"/>
                <a:cs typeface="Times New Roman" panose="02020603050405020304" pitchFamily="18" charset="0"/>
              </a:rPr>
              <a:t>Xác định chức năng cần thiết kế. Bạn dựa vào Use Case Diagram để xác định xem chức năng nào cần thiết kế.</a:t>
            </a:r>
          </a:p>
          <a:p>
            <a:pPr>
              <a:lnSpc>
                <a:spcPct val="150000"/>
              </a:lnSpc>
            </a:pPr>
            <a:r>
              <a:rPr lang="vi-VN" sz="2400" b="1" u="sng" dirty="0">
                <a:latin typeface="Times New Roman" panose="02020603050405020304" pitchFamily="18" charset="0"/>
                <a:cs typeface="Times New Roman" panose="02020603050405020304" pitchFamily="18" charset="0"/>
              </a:rPr>
              <a:t>Bước 2:</a:t>
            </a:r>
            <a:r>
              <a:rPr lang="vi-VN" sz="2400" dirty="0">
                <a:latin typeface="Times New Roman" panose="02020603050405020304" pitchFamily="18" charset="0"/>
                <a:cs typeface="Times New Roman" panose="02020603050405020304" pitchFamily="18" charset="0"/>
              </a:rPr>
              <a:t>  Dựa vào Activity Diagram để xác định các bước thực hiện theo nghiệp vụ.</a:t>
            </a:r>
          </a:p>
          <a:p>
            <a:pPr>
              <a:lnSpc>
                <a:spcPct val="150000"/>
              </a:lnSpc>
            </a:pPr>
            <a:r>
              <a:rPr lang="vi-VN" sz="2400" b="1" u="sng" dirty="0">
                <a:latin typeface="Times New Roman" panose="02020603050405020304" pitchFamily="18" charset="0"/>
                <a:cs typeface="Times New Roman" panose="02020603050405020304" pitchFamily="18" charset="0"/>
              </a:rPr>
              <a:t>Bước 3:</a:t>
            </a:r>
            <a:r>
              <a:rPr lang="vi-VN" sz="2400" dirty="0">
                <a:latin typeface="Times New Roman" panose="02020603050405020304" pitchFamily="18" charset="0"/>
                <a:cs typeface="Times New Roman" panose="02020603050405020304" pitchFamily="18" charset="0"/>
              </a:rPr>
              <a:t> Đối chiếu với Class Diagram để xác định lớp trong hệ thống tham gia vào nghiệp vụ.</a:t>
            </a:r>
          </a:p>
          <a:p>
            <a:pPr>
              <a:lnSpc>
                <a:spcPct val="150000"/>
              </a:lnSpc>
            </a:pPr>
            <a:r>
              <a:rPr lang="vi-VN" sz="2400" b="1" u="sng" dirty="0">
                <a:latin typeface="Times New Roman" panose="02020603050405020304" pitchFamily="18" charset="0"/>
                <a:cs typeface="Times New Roman" panose="02020603050405020304" pitchFamily="18" charset="0"/>
              </a:rPr>
              <a:t>Bước 4:</a:t>
            </a:r>
            <a:r>
              <a:rPr lang="vi-VN" sz="2400" dirty="0">
                <a:latin typeface="Times New Roman" panose="02020603050405020304" pitchFamily="18" charset="0"/>
                <a:cs typeface="Times New Roman" panose="02020603050405020304" pitchFamily="18" charset="0"/>
              </a:rPr>
              <a:t> Vẽ Sequence Diagarm</a:t>
            </a:r>
          </a:p>
          <a:p>
            <a:pPr>
              <a:lnSpc>
                <a:spcPct val="150000"/>
              </a:lnSpc>
            </a:pPr>
            <a:r>
              <a:rPr lang="vi-VN" sz="2400" b="1" u="sng" dirty="0">
                <a:latin typeface="Times New Roman" panose="02020603050405020304" pitchFamily="18" charset="0"/>
                <a:cs typeface="Times New Roman" panose="02020603050405020304" pitchFamily="18" charset="0"/>
              </a:rPr>
              <a:t>Bước 5:</a:t>
            </a:r>
            <a:r>
              <a:rPr lang="vi-VN" sz="2400" dirty="0">
                <a:latin typeface="Times New Roman" panose="02020603050405020304" pitchFamily="18" charset="0"/>
                <a:cs typeface="Times New Roman" panose="02020603050405020304" pitchFamily="18" charset="0"/>
              </a:rPr>
              <a:t> Cập nhật lại bản vẽ Class Diagram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21327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439" y="290108"/>
            <a:ext cx="10515600" cy="662781"/>
          </a:xfrm>
        </p:spPr>
        <p:txBody>
          <a:bodyPr>
            <a:normAutofit fontScale="90000"/>
          </a:bodyPr>
          <a:lstStyle/>
          <a:p>
            <a:r>
              <a:rPr lang="en-US" dirty="0">
                <a:effectLst/>
                <a:latin typeface="Times New Roman" panose="02020603050405020304" pitchFamily="18" charset="0"/>
                <a:cs typeface="Times New Roman" panose="02020603050405020304" pitchFamily="18" charset="0"/>
              </a:rPr>
              <a:t>SƠ ĐỒ TUẦN TỰ - </a:t>
            </a:r>
            <a:r>
              <a:rPr lang="en-US" dirty="0" err="1">
                <a:effectLst/>
                <a:latin typeface="Times New Roman" panose="02020603050405020304" pitchFamily="18" charset="0"/>
                <a:cs typeface="Times New Roman" panose="02020603050405020304" pitchFamily="18" charset="0"/>
              </a:rPr>
              <a:t>Ví</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dụ</a:t>
            </a:r>
            <a:endParaRPr lang="en-US"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49BAD38-72CC-4F7A-BEAF-ED0602B42562}"/>
              </a:ext>
            </a:extLst>
          </p:cNvPr>
          <p:cNvSpPr txBox="1"/>
          <p:nvPr/>
        </p:nvSpPr>
        <p:spPr>
          <a:xfrm>
            <a:off x="539564" y="1224552"/>
            <a:ext cx="11878578" cy="5011949"/>
          </a:xfrm>
          <a:prstGeom prst="rect">
            <a:avLst/>
          </a:prstGeom>
          <a:noFill/>
        </p:spPr>
        <p:txBody>
          <a:bodyPr wrap="square" rtlCol="0">
            <a:spAutoFit/>
          </a:bodyPr>
          <a:lstStyle/>
          <a:p>
            <a:pPr algn="l">
              <a:lnSpc>
                <a:spcPct val="150000"/>
              </a:lnSpc>
            </a:pPr>
            <a:r>
              <a:rPr lang="en-US" sz="2400" dirty="0" err="1">
                <a:solidFill>
                  <a:srgbClr val="1B1B1B"/>
                </a:solidFill>
                <a:latin typeface="Times New Roman" panose="02020603050405020304" pitchFamily="18" charset="0"/>
                <a:cs typeface="Times New Roman" panose="02020603050405020304" pitchFamily="18" charset="0"/>
              </a:rPr>
              <a:t>Xem</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xét</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chức</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năng</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đăng</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nhập</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của</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một</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hệ</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thống</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có</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sự</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tham</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gia</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của</a:t>
            </a:r>
            <a:r>
              <a:rPr lang="en-US" sz="2400" dirty="0">
                <a:solidFill>
                  <a:srgbClr val="1B1B1B"/>
                </a:solidFill>
                <a:latin typeface="Times New Roman" panose="02020603050405020304" pitchFamily="18" charset="0"/>
                <a:cs typeface="Times New Roman" panose="02020603050405020304" pitchFamily="18" charset="0"/>
              </a:rPr>
              <a:t> 3 </a:t>
            </a:r>
            <a:r>
              <a:rPr lang="en-US" sz="2400" dirty="0" err="1">
                <a:solidFill>
                  <a:srgbClr val="1B1B1B"/>
                </a:solidFill>
                <a:latin typeface="Times New Roman" panose="02020603050405020304" pitchFamily="18" charset="0"/>
                <a:cs typeface="Times New Roman" panose="02020603050405020304" pitchFamily="18" charset="0"/>
              </a:rPr>
              <a:t>đối</a:t>
            </a:r>
            <a:r>
              <a:rPr lang="en-US" sz="2400" dirty="0">
                <a:solidFill>
                  <a:srgbClr val="1B1B1B"/>
                </a:solidFill>
                <a:latin typeface="Times New Roman" panose="02020603050405020304" pitchFamily="18" charset="0"/>
                <a:cs typeface="Times New Roman" panose="02020603050405020304" pitchFamily="18" charset="0"/>
              </a:rPr>
              <a:t> </a:t>
            </a:r>
            <a:r>
              <a:rPr lang="en-US" sz="2400" dirty="0" err="1">
                <a:solidFill>
                  <a:srgbClr val="1B1B1B"/>
                </a:solidFill>
                <a:latin typeface="Times New Roman" panose="02020603050405020304" pitchFamily="18" charset="0"/>
                <a:cs typeface="Times New Roman" panose="02020603050405020304" pitchFamily="18" charset="0"/>
              </a:rPr>
              <a:t>tượng</a:t>
            </a:r>
            <a:r>
              <a:rPr lang="en-US" sz="2400" dirty="0">
                <a:solidFill>
                  <a:srgbClr val="1B1B1B"/>
                </a:solidFill>
                <a:latin typeface="Times New Roman" panose="02020603050405020304" pitchFamily="18" charset="0"/>
                <a:cs typeface="Times New Roman" panose="02020603050405020304" pitchFamily="18" charset="0"/>
              </a:rPr>
              <a:t>: </a:t>
            </a:r>
            <a:r>
              <a:rPr lang="vi-VN" sz="2400" dirty="0">
                <a:solidFill>
                  <a:srgbClr val="1B1B1B"/>
                </a:solidFill>
                <a:latin typeface="Times New Roman" panose="02020603050405020304" pitchFamily="18" charset="0"/>
                <a:cs typeface="Times New Roman" panose="02020603050405020304" pitchFamily="18" charset="0"/>
              </a:rPr>
              <a:t>người dùng, hệ thống và tài khoản. Luồng xử lí của chức năng đăng nhập có thể diễn giải như sau</a:t>
            </a:r>
            <a:r>
              <a:rPr lang="en-US" sz="2400" dirty="0">
                <a:solidFill>
                  <a:srgbClr val="1B1B1B"/>
                </a:solidFill>
                <a:latin typeface="Times New Roman" panose="02020603050405020304" pitchFamily="18" charset="0"/>
                <a:cs typeface="Times New Roman" panose="02020603050405020304" pitchFamily="18" charset="0"/>
              </a:rPr>
              <a:t>:</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Người dùng gửi yêu cầu đăng nhập đến hệ thống.</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Hệ thống yêu cầu người dùng nhập email và mật khẩu.</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Người dùng nhập email và mật khẩu.</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Hệ thống gửi email và mật khẩu của người dùng để kiểm tra.</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Tài khỏan kiểm tra thông tin email và password có đúng hay không.</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Tài khoản trả về kết qủa kiểm tra cho hệ thống.</a:t>
            </a:r>
          </a:p>
          <a:p>
            <a:pPr algn="l">
              <a:lnSpc>
                <a:spcPct val="150000"/>
              </a:lnSpc>
              <a:buFont typeface="+mj-lt"/>
              <a:buAutoNum type="arabicPeriod"/>
            </a:pPr>
            <a:r>
              <a:rPr lang="vi-VN" sz="2400" dirty="0">
                <a:solidFill>
                  <a:srgbClr val="1B1B1B"/>
                </a:solidFill>
                <a:latin typeface="Times New Roman" panose="02020603050405020304" pitchFamily="18" charset="0"/>
                <a:cs typeface="Times New Roman" panose="02020603050405020304" pitchFamily="18" charset="0"/>
              </a:rPr>
              <a:t>Hệ thống trả về thông báo cho người dùng.</a:t>
            </a:r>
          </a:p>
        </p:txBody>
      </p:sp>
    </p:spTree>
    <p:extLst>
      <p:ext uri="{BB962C8B-B14F-4D97-AF65-F5344CB8AC3E}">
        <p14:creationId xmlns:p14="http://schemas.microsoft.com/office/powerpoint/2010/main" val="22485612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A74628-C0B2-404A-A1E1-88CECCAC329D}"/>
              </a:ext>
            </a:extLst>
          </p:cNvPr>
          <p:cNvSpPr txBox="1"/>
          <p:nvPr/>
        </p:nvSpPr>
        <p:spPr>
          <a:xfrm>
            <a:off x="3011826" y="5999749"/>
            <a:ext cx="5558747" cy="461665"/>
          </a:xfrm>
          <a:prstGeom prst="rect">
            <a:avLst/>
          </a:prstGeom>
          <a:noFill/>
        </p:spPr>
        <p:txBody>
          <a:bodyPr wrap="square" rtlCol="0">
            <a:spAutoFit/>
          </a:bodyPr>
          <a:lstStyle/>
          <a:p>
            <a:r>
              <a:rPr lang="vi-VN" sz="2400" dirty="0">
                <a:latin typeface="Times New Roman" panose="02020603050405020304" pitchFamily="18" charset="0"/>
                <a:cs typeface="Times New Roman" panose="02020603050405020304" pitchFamily="18" charset="0"/>
              </a:rPr>
              <a:t>Sơ đồ tuần tự của chức năng đăng nhập</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AD21CF5-D931-4BBA-B43A-202FA84DFE17}"/>
              </a:ext>
            </a:extLst>
          </p:cNvPr>
          <p:cNvPicPr>
            <a:picLocks noChangeAspect="1"/>
          </p:cNvPicPr>
          <p:nvPr/>
        </p:nvPicPr>
        <p:blipFill>
          <a:blip r:embed="rId2"/>
          <a:stretch>
            <a:fillRect/>
          </a:stretch>
        </p:blipFill>
        <p:spPr>
          <a:xfrm>
            <a:off x="2302262" y="1412894"/>
            <a:ext cx="7407966" cy="4396467"/>
          </a:xfrm>
          <a:prstGeom prst="rect">
            <a:avLst/>
          </a:prstGeom>
        </p:spPr>
      </p:pic>
    </p:spTree>
    <p:extLst>
      <p:ext uri="{BB962C8B-B14F-4D97-AF65-F5344CB8AC3E}">
        <p14:creationId xmlns:p14="http://schemas.microsoft.com/office/powerpoint/2010/main" val="4501111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SƠ ĐỒ TUẦN TỰ - </a:t>
            </a:r>
            <a:r>
              <a:rPr lang="en-US" dirty="0" err="1">
                <a:latin typeface="Times New Roman" panose="02020603050405020304" pitchFamily="18" charset="0"/>
                <a:cs typeface="Times New Roman" panose="02020603050405020304" pitchFamily="18" charset="0"/>
              </a:rPr>
              <a:t>Ví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dụ</a:t>
            </a:r>
            <a:endParaRPr lang="en-US"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46D0CC7-34BA-4D08-AF8C-5B6ABA1FD374}"/>
              </a:ext>
            </a:extLst>
          </p:cNvPr>
          <p:cNvPicPr>
            <a:picLocks noChangeAspect="1"/>
          </p:cNvPicPr>
          <p:nvPr/>
        </p:nvPicPr>
        <p:blipFill>
          <a:blip r:embed="rId2"/>
          <a:stretch>
            <a:fillRect/>
          </a:stretch>
        </p:blipFill>
        <p:spPr>
          <a:xfrm>
            <a:off x="1903925" y="1446673"/>
            <a:ext cx="8010525" cy="4724400"/>
          </a:xfrm>
          <a:prstGeom prst="rect">
            <a:avLst/>
          </a:prstGeom>
        </p:spPr>
      </p:pic>
      <p:sp>
        <p:nvSpPr>
          <p:cNvPr id="6" name="TextBox 5">
            <a:extLst>
              <a:ext uri="{FF2B5EF4-FFF2-40B4-BE49-F238E27FC236}">
                <a16:creationId xmlns:a16="http://schemas.microsoft.com/office/drawing/2014/main" id="{6EA74628-C0B2-404A-A1E1-88CECCAC329D}"/>
              </a:ext>
            </a:extLst>
          </p:cNvPr>
          <p:cNvSpPr txBox="1"/>
          <p:nvPr/>
        </p:nvSpPr>
        <p:spPr>
          <a:xfrm>
            <a:off x="4530555" y="6262042"/>
            <a:ext cx="2757267" cy="461665"/>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viên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648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138"/>
            <a:ext cx="10515600" cy="1325563"/>
          </a:xfrm>
        </p:spPr>
        <p:txBody>
          <a:bodyPr/>
          <a:lstStyle/>
          <a:p>
            <a:r>
              <a:rPr lang="en-US" dirty="0">
                <a:effectLst/>
                <a:latin typeface="Times New Roman" panose="02020603050405020304" pitchFamily="18" charset="0"/>
                <a:cs typeface="Times New Roman" panose="02020603050405020304" pitchFamily="18" charset="0"/>
              </a:rPr>
              <a:t>BÀI TẬP</a:t>
            </a:r>
          </a:p>
        </p:txBody>
      </p:sp>
      <p:sp>
        <p:nvSpPr>
          <p:cNvPr id="6" name="TextBox 5">
            <a:extLst>
              <a:ext uri="{FF2B5EF4-FFF2-40B4-BE49-F238E27FC236}">
                <a16:creationId xmlns:a16="http://schemas.microsoft.com/office/drawing/2014/main" id="{6EA74628-C0B2-404A-A1E1-88CECCAC329D}"/>
              </a:ext>
            </a:extLst>
          </p:cNvPr>
          <p:cNvSpPr txBox="1"/>
          <p:nvPr/>
        </p:nvSpPr>
        <p:spPr>
          <a:xfrm>
            <a:off x="1415202" y="2140863"/>
            <a:ext cx="79788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hóa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yêu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cầu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rút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máy</a:t>
            </a:r>
            <a:r>
              <a:rPr lang="en-US" sz="2400" dirty="0">
                <a:latin typeface="Times New Roman" panose="02020603050405020304" pitchFamily="18" charset="0"/>
                <a:cs typeface="Times New Roman" panose="02020603050405020304" pitchFamily="18" charset="0"/>
              </a:rPr>
              <a:t> ATM</a:t>
            </a:r>
          </a:p>
        </p:txBody>
      </p:sp>
      <p:sp>
        <p:nvSpPr>
          <p:cNvPr id="4" name="TextBox 3">
            <a:extLst>
              <a:ext uri="{FF2B5EF4-FFF2-40B4-BE49-F238E27FC236}">
                <a16:creationId xmlns:a16="http://schemas.microsoft.com/office/drawing/2014/main" id="{7A624344-9FB8-4089-AA58-FDA3F755CFC9}"/>
              </a:ext>
            </a:extLst>
          </p:cNvPr>
          <p:cNvSpPr txBox="1"/>
          <p:nvPr/>
        </p:nvSpPr>
        <p:spPr>
          <a:xfrm>
            <a:off x="1415201" y="3316266"/>
            <a:ext cx="7978841"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biểu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đồ</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còn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nộp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báo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cáo</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5522682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6313-AC85-4850-BE4E-4687F0180BBB}"/>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937C331F-B2CA-45E6-8820-4098EEDDCFD7}"/>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Slide </a:t>
            </a:r>
            <a:r>
              <a:rPr lang="en-US" sz="2400" dirty="0" err="1">
                <a:latin typeface="Times New Roman" panose="02020603050405020304" pitchFamily="18" charset="0"/>
                <a:cs typeface="Times New Roman" panose="02020603050405020304" pitchFamily="18" charset="0"/>
              </a:rPr>
              <a:t>bài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giảng</a:t>
            </a:r>
            <a:r>
              <a:rPr lang="en-US" sz="2400" dirty="0">
                <a:latin typeface="Times New Roman" panose="02020603050405020304" pitchFamily="18" charset="0"/>
                <a:cs typeface="Times New Roman" panose="02020603050405020304" pitchFamily="18" charset="0"/>
              </a:rPr>
              <a:t> PTTK HĐT – </a:t>
            </a:r>
            <a:r>
              <a:rPr lang="en-US" sz="2400" dirty="0" err="1">
                <a:latin typeface="Times New Roman" panose="02020603050405020304" pitchFamily="18" charset="0"/>
                <a:cs typeface="Times New Roman" panose="02020603050405020304" pitchFamily="18" charset="0"/>
              </a:rPr>
              <a:t>Phạm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Vương</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Dennis, B. H. Wixom, D. </a:t>
            </a:r>
            <a:r>
              <a:rPr lang="en-US" sz="2400" dirty="0" err="1">
                <a:latin typeface="Times New Roman" panose="02020603050405020304" pitchFamily="18" charset="0"/>
                <a:cs typeface="Times New Roman" panose="02020603050405020304" pitchFamily="18" charset="0"/>
              </a:rPr>
              <a:t>Tegarden</a:t>
            </a:r>
            <a:r>
              <a:rPr lang="en-US" sz="2400" dirty="0">
                <a:latin typeface="Times New Roman" panose="02020603050405020304" pitchFamily="18" charset="0"/>
                <a:cs typeface="Times New Roman" panose="02020603050405020304" pitchFamily="18" charset="0"/>
              </a:rPr>
              <a:t>. Systems Analysis and Design with UML version 2.0 – An Object-Oriented Approach, 3rd ed. WILEY, 2009</a:t>
            </a:r>
          </a:p>
        </p:txBody>
      </p:sp>
    </p:spTree>
    <p:extLst>
      <p:ext uri="{BB962C8B-B14F-4D97-AF65-F5344CB8AC3E}">
        <p14:creationId xmlns:p14="http://schemas.microsoft.com/office/powerpoint/2010/main" val="2202348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3"/>
          <p:cNvSpPr>
            <a:spLocks noChangeArrowheads="1" noChangeShapeType="1" noTextEdit="1"/>
          </p:cNvSpPr>
          <p:nvPr/>
        </p:nvSpPr>
        <p:spPr bwMode="gray">
          <a:xfrm>
            <a:off x="2178051" y="4419600"/>
            <a:ext cx="4494213" cy="800100"/>
          </a:xfrm>
          <a:prstGeom prst="rect">
            <a:avLst/>
          </a:prstGeom>
        </p:spPr>
        <p:txBody>
          <a:bodyPr wrap="none" fromWordArt="1">
            <a:prstTxWarp prst="textDeflate">
              <a:avLst>
                <a:gd name="adj" fmla="val 0"/>
              </a:avLst>
            </a:prstTxWarp>
          </a:bodyPr>
          <a:lstStyle/>
          <a:p>
            <a:pPr algn="ctr"/>
            <a:r>
              <a:rPr lang="en-US" sz="5400" b="1" kern="10">
                <a:ln w="28575">
                  <a:solidFill>
                    <a:srgbClr val="FFFFFF"/>
                  </a:solidFill>
                  <a:round/>
                  <a:headEnd/>
                  <a:tailEnd/>
                </a:ln>
                <a:gradFill rotWithShape="1">
                  <a:gsLst>
                    <a:gs pos="0">
                      <a:schemeClr val="tx2"/>
                    </a:gs>
                    <a:gs pos="100000">
                      <a:schemeClr val="hlink"/>
                    </a:gs>
                  </a:gsLst>
                  <a:lin ang="0" scaled="1"/>
                </a:gradFill>
                <a:effectLst>
                  <a:outerShdw dist="107763" dir="2700000" algn="ctr" rotWithShape="0">
                    <a:srgbClr val="B2B2B2">
                      <a:alpha val="50000"/>
                    </a:srgbClr>
                  </a:outerShdw>
                </a:effectLst>
                <a:latin typeface="Verdana"/>
                <a:ea typeface="Verdana"/>
                <a:cs typeface="Verdana"/>
              </a:rPr>
              <a:t>Q&amp;A</a:t>
            </a:r>
          </a:p>
        </p:txBody>
      </p:sp>
      <p:sp>
        <p:nvSpPr>
          <p:cNvPr id="17411" name="Slide Number Placeholder 2"/>
          <p:cNvSpPr>
            <a:spLocks noGrp="1"/>
          </p:cNvSpPr>
          <p:nvPr>
            <p:ph type="sldNum" sz="quarter" idx="12"/>
          </p:nvPr>
        </p:nvSpPr>
        <p:spPr>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B893210B-C21E-472C-9B6E-9FAD8687F9D1}" type="slidenum">
              <a:rPr lang="en-US" smtClean="0"/>
              <a:pPr eaLnBrk="1" hangingPunct="1"/>
              <a:t>78</a:t>
            </a:fld>
            <a:endParaRPr lang="en-US"/>
          </a:p>
        </p:txBody>
      </p:sp>
      <p:sp>
        <p:nvSpPr>
          <p:cNvPr id="17412" name="Date Placeholder 5"/>
          <p:cNvSpPr>
            <a:spLocks noGrp="1"/>
          </p:cNvSpPr>
          <p:nvPr>
            <p:ph type="dt" sz="quarter" idx="10"/>
          </p:nvPr>
        </p:nvSpPr>
        <p:spPr>
          <a:xfrm>
            <a:off x="5251938" y="6041364"/>
            <a:ext cx="2361452" cy="365125"/>
          </a:xfrm>
          <a:noFill/>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fld id="{101448D6-48A9-48DC-BD5E-7BB630DD5F05}" type="datetime1">
              <a:rPr lang="en-US" smtClean="0"/>
              <a:pPr eaLnBrk="1" hangingPunct="1"/>
              <a:t>3/7/2022</a:t>
            </a:fld>
            <a:endParaRPr lang="en-US"/>
          </a:p>
        </p:txBody>
      </p:sp>
    </p:spTree>
    <p:extLst>
      <p:ext uri="{BB962C8B-B14F-4D97-AF65-F5344CB8AC3E}">
        <p14:creationId xmlns:p14="http://schemas.microsoft.com/office/powerpoint/2010/main" val="3127205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179439" y="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p>
        </p:txBody>
      </p:sp>
      <p:pic>
        <p:nvPicPr>
          <p:cNvPr id="7" name="Picture 6">
            <a:extLst>
              <a:ext uri="{FF2B5EF4-FFF2-40B4-BE49-F238E27FC236}">
                <a16:creationId xmlns:a16="http://schemas.microsoft.com/office/drawing/2014/main" id="{CBDF7D61-0B7E-4E96-A9E3-222C416129BD}"/>
              </a:ext>
            </a:extLst>
          </p:cNvPr>
          <p:cNvPicPr>
            <a:picLocks noChangeAspect="1"/>
          </p:cNvPicPr>
          <p:nvPr/>
        </p:nvPicPr>
        <p:blipFill>
          <a:blip r:embed="rId2"/>
          <a:stretch>
            <a:fillRect/>
          </a:stretch>
        </p:blipFill>
        <p:spPr>
          <a:xfrm>
            <a:off x="2249925" y="2382035"/>
            <a:ext cx="6015330" cy="4231031"/>
          </a:xfrm>
          <a:prstGeom prst="rect">
            <a:avLst/>
          </a:prstGeom>
        </p:spPr>
      </p:pic>
      <p:sp>
        <p:nvSpPr>
          <p:cNvPr id="3" name="TextBox 2">
            <a:extLst>
              <a:ext uri="{FF2B5EF4-FFF2-40B4-BE49-F238E27FC236}">
                <a16:creationId xmlns:a16="http://schemas.microsoft.com/office/drawing/2014/main" id="{4E29EFEC-273E-4AC6-BCFA-F1D764D1A222}"/>
              </a:ext>
            </a:extLst>
          </p:cNvPr>
          <p:cNvSpPr txBox="1"/>
          <p:nvPr/>
        </p:nvSpPr>
        <p:spPr>
          <a:xfrm>
            <a:off x="546750" y="1424482"/>
            <a:ext cx="11507598"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Actor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con </a:t>
            </a:r>
            <a:r>
              <a:rPr lang="en-US" sz="2400" dirty="0" err="1">
                <a:latin typeface="Times New Roman" panose="02020603050405020304" pitchFamily="18" charset="0"/>
                <a:cs typeface="Times New Roman" panose="02020603050405020304" pitchFamily="18" charset="0"/>
              </a:rPr>
              <a:t>người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phần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mềm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thống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516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FEB7-2CA7-433F-8770-CF40C67FFCAB}"/>
              </a:ext>
            </a:extLst>
          </p:cNvPr>
          <p:cNvSpPr>
            <a:spLocks noGrp="1"/>
          </p:cNvSpPr>
          <p:nvPr>
            <p:ph type="title"/>
          </p:nvPr>
        </p:nvSpPr>
        <p:spPr>
          <a:xfrm>
            <a:off x="307258" y="0"/>
            <a:ext cx="10515600" cy="1325563"/>
          </a:xfrm>
        </p:spPr>
        <p:txBody>
          <a:bodyPr/>
          <a:lstStyle/>
          <a:p>
            <a:r>
              <a:rPr lang="en-US" dirty="0">
                <a:latin typeface="Times New Roman" panose="02020603050405020304" pitchFamily="18" charset="0"/>
                <a:cs typeface="Times New Roman" panose="02020603050405020304" pitchFamily="18" charset="0"/>
              </a:rPr>
              <a:t>SƠ ĐỒ USECASE</a:t>
            </a:r>
          </a:p>
        </p:txBody>
      </p:sp>
      <p:sp>
        <p:nvSpPr>
          <p:cNvPr id="3" name="Content Placeholder 2">
            <a:extLst>
              <a:ext uri="{FF2B5EF4-FFF2-40B4-BE49-F238E27FC236}">
                <a16:creationId xmlns:a16="http://schemas.microsoft.com/office/drawing/2014/main" id="{94F465AF-9EFE-419C-9C37-2353BC217D86}"/>
              </a:ext>
            </a:extLst>
          </p:cNvPr>
          <p:cNvSpPr>
            <a:spLocks noGrp="1"/>
          </p:cNvSpPr>
          <p:nvPr>
            <p:ph idx="1"/>
          </p:nvPr>
        </p:nvSpPr>
        <p:spPr>
          <a:xfrm>
            <a:off x="736774" y="1690688"/>
            <a:ext cx="11307741" cy="4282037"/>
          </a:xfrm>
        </p:spPr>
        <p:txBody>
          <a:bodyPr>
            <a:noAutofit/>
          </a:bodyPr>
          <a:lstStyle/>
          <a:p>
            <a:pPr marL="0" indent="0">
              <a:buNone/>
            </a:pPr>
            <a:r>
              <a:rPr lang="en-US" sz="2200" b="1" u="sng" dirty="0" err="1">
                <a:solidFill>
                  <a:srgbClr val="000000"/>
                </a:solidFill>
                <a:latin typeface="Times New Roman" panose="02020603050405020304" pitchFamily="18" charset="0"/>
                <a:cs typeface="Times New Roman" panose="02020603050405020304" pitchFamily="18" charset="0"/>
              </a:rPr>
              <a:t>Xác</a:t>
            </a:r>
            <a:r>
              <a:rPr lang="en-US" sz="2200" b="1" u="sng" dirty="0">
                <a:solidFill>
                  <a:srgbClr val="000000"/>
                </a:solidFill>
                <a:latin typeface="Times New Roman" panose="02020603050405020304" pitchFamily="18" charset="0"/>
                <a:cs typeface="Times New Roman" panose="02020603050405020304" pitchFamily="18" charset="0"/>
              </a:rPr>
              <a:t> </a:t>
            </a:r>
            <a:r>
              <a:rPr lang="en-US" sz="2200" b="1" u="sng" dirty="0" err="1">
                <a:solidFill>
                  <a:srgbClr val="000000"/>
                </a:solidFill>
                <a:latin typeface="Times New Roman" panose="02020603050405020304" pitchFamily="18" charset="0"/>
                <a:cs typeface="Times New Roman" panose="02020603050405020304" pitchFamily="18" charset="0"/>
              </a:rPr>
              <a:t>định</a:t>
            </a:r>
            <a:r>
              <a:rPr lang="en-US" sz="2200" b="1" u="sng" dirty="0">
                <a:solidFill>
                  <a:srgbClr val="000000"/>
                </a:solidFill>
                <a:latin typeface="Times New Roman" panose="02020603050405020304" pitchFamily="18" charset="0"/>
                <a:cs typeface="Times New Roman" panose="02020603050405020304" pitchFamily="18" charset="0"/>
              </a:rPr>
              <a:t> Actor</a:t>
            </a:r>
            <a:r>
              <a:rPr lang="en-US" sz="2200" dirty="0">
                <a:solidFill>
                  <a:srgbClr val="000000"/>
                </a:solidFill>
                <a:latin typeface="Times New Roman" panose="02020603050405020304" pitchFamily="18" charset="0"/>
                <a:cs typeface="Times New Roman" panose="02020603050405020304" pitchFamily="18" charset="0"/>
              </a:rPr>
              <a:t>:</a:t>
            </a:r>
          </a:p>
          <a:p>
            <a:pPr>
              <a:buFontTx/>
              <a:buChar char="-"/>
            </a:pPr>
            <a:r>
              <a:rPr lang="en-US" sz="2200" dirty="0">
                <a:solidFill>
                  <a:srgbClr val="000000"/>
                </a:solidFill>
                <a:latin typeface="Times New Roman" panose="02020603050405020304" pitchFamily="18" charset="0"/>
                <a:cs typeface="Times New Roman" panose="02020603050405020304" pitchFamily="18" charset="0"/>
              </a:rPr>
              <a:t>Actor </a:t>
            </a:r>
            <a:r>
              <a:rPr lang="en-US" sz="2200" dirty="0" err="1">
                <a:solidFill>
                  <a:srgbClr val="000000"/>
                </a:solidFill>
                <a:latin typeface="Times New Roman" panose="02020603050405020304" pitchFamily="18" charset="0"/>
                <a:cs typeface="Times New Roman" panose="02020603050405020304" pitchFamily="18" charset="0"/>
              </a:rPr>
              <a:t>có</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thể</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là</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nhóm</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người</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sử</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dụng</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hoặc</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các</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hệ</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thống</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khác</a:t>
            </a:r>
            <a:r>
              <a:rPr lang="en-US" sz="2200" dirty="0">
                <a:solidFill>
                  <a:srgbClr val="000000"/>
                </a:solidFill>
                <a:latin typeface="Times New Roman" panose="02020603050405020304" pitchFamily="18" charset="0"/>
                <a:cs typeface="Times New Roman" panose="02020603050405020304" pitchFamily="18" charset="0"/>
              </a:rPr>
              <a:t>.</a:t>
            </a:r>
          </a:p>
          <a:p>
            <a:pPr>
              <a:buFontTx/>
              <a:buChar char="-"/>
            </a:pPr>
            <a:r>
              <a:rPr lang="en-US" sz="2200" dirty="0" err="1">
                <a:solidFill>
                  <a:srgbClr val="000000"/>
                </a:solidFill>
                <a:latin typeface="Times New Roman" panose="02020603050405020304" pitchFamily="18" charset="0"/>
                <a:cs typeface="Times New Roman" panose="02020603050405020304" pitchFamily="18" charset="0"/>
              </a:rPr>
              <a:t>Một</a:t>
            </a:r>
            <a:r>
              <a:rPr lang="en-US" sz="2200" dirty="0">
                <a:solidFill>
                  <a:srgbClr val="000000"/>
                </a:solidFill>
                <a:latin typeface="Times New Roman" panose="02020603050405020304" pitchFamily="18" charset="0"/>
                <a:cs typeface="Times New Roman" panose="02020603050405020304" pitchFamily="18" charset="0"/>
              </a:rPr>
              <a:t> user </a:t>
            </a:r>
            <a:r>
              <a:rPr lang="en-US" sz="2200" dirty="0" err="1">
                <a:solidFill>
                  <a:srgbClr val="000000"/>
                </a:solidFill>
                <a:latin typeface="Times New Roman" panose="02020603050405020304" pitchFamily="18" charset="0"/>
                <a:cs typeface="Times New Roman" panose="02020603050405020304" pitchFamily="18" charset="0"/>
              </a:rPr>
              <a:t>có</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thể</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có</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nhiều</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vai</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trò</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trong</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hệ</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thống</a:t>
            </a:r>
            <a:endParaRPr lang="en-US" sz="2200" dirty="0">
              <a:solidFill>
                <a:srgbClr val="000000"/>
              </a:solidFill>
              <a:latin typeface="Times New Roman" panose="02020603050405020304" pitchFamily="18" charset="0"/>
              <a:cs typeface="Times New Roman" panose="02020603050405020304" pitchFamily="18" charset="0"/>
            </a:endParaRPr>
          </a:p>
          <a:p>
            <a:pPr>
              <a:buFontTx/>
              <a:buChar char="-"/>
            </a:pPr>
            <a:r>
              <a:rPr lang="vi-VN" sz="2200" dirty="0">
                <a:solidFill>
                  <a:srgbClr val="000000"/>
                </a:solidFill>
                <a:latin typeface="Times New Roman" panose="02020603050405020304" pitchFamily="18" charset="0"/>
                <a:cs typeface="Times New Roman" panose="02020603050405020304" pitchFamily="18" charset="0"/>
              </a:rPr>
              <a:t>Một nhóm người dùng</a:t>
            </a:r>
            <a:r>
              <a:rPr lang="en-US" sz="2200" dirty="0">
                <a:solidFill>
                  <a:srgbClr val="000000"/>
                </a:solidFill>
                <a:latin typeface="Times New Roman" panose="02020603050405020304" pitchFamily="18" charset="0"/>
                <a:cs typeface="Times New Roman" panose="02020603050405020304" pitchFamily="18" charset="0"/>
              </a:rPr>
              <a:t> </a:t>
            </a:r>
            <a:r>
              <a:rPr lang="en-US" sz="2200" dirty="0" err="1">
                <a:solidFill>
                  <a:srgbClr val="000000"/>
                </a:solidFill>
                <a:latin typeface="Times New Roman" panose="02020603050405020304" pitchFamily="18" charset="0"/>
                <a:cs typeface="Times New Roman" panose="02020603050405020304" pitchFamily="18" charset="0"/>
              </a:rPr>
              <a:t>là</a:t>
            </a:r>
            <a:r>
              <a:rPr lang="vi-VN" sz="2200" dirty="0">
                <a:solidFill>
                  <a:srgbClr val="000000"/>
                </a:solidFill>
                <a:latin typeface="Times New Roman" panose="02020603050405020304" pitchFamily="18" charset="0"/>
                <a:cs typeface="Times New Roman" panose="02020603050405020304" pitchFamily="18" charset="0"/>
              </a:rPr>
              <a:t> một Actor</a:t>
            </a:r>
          </a:p>
          <a:p>
            <a:pPr>
              <a:buFontTx/>
              <a:buChar char="-"/>
            </a:pPr>
            <a:r>
              <a:rPr lang="vi-VN" sz="2200" dirty="0">
                <a:solidFill>
                  <a:srgbClr val="000000"/>
                </a:solidFill>
                <a:latin typeface="Times New Roman" panose="02020603050405020304" pitchFamily="18" charset="0"/>
                <a:cs typeface="Times New Roman" panose="02020603050405020304" pitchFamily="18" charset="0"/>
              </a:rPr>
              <a:t>Mỗi </a:t>
            </a:r>
            <a:r>
              <a:rPr lang="en-US" sz="2200" dirty="0">
                <a:solidFill>
                  <a:srgbClr val="000000"/>
                </a:solidFill>
                <a:latin typeface="Times New Roman" panose="02020603050405020304" pitchFamily="18" charset="0"/>
                <a:cs typeface="Times New Roman" panose="02020603050405020304" pitchFamily="18" charset="0"/>
              </a:rPr>
              <a:t>n</a:t>
            </a:r>
            <a:r>
              <a:rPr lang="vi-VN" sz="2200" dirty="0">
                <a:solidFill>
                  <a:srgbClr val="000000"/>
                </a:solidFill>
                <a:latin typeface="Times New Roman" panose="02020603050405020304" pitchFamily="18" charset="0"/>
                <a:cs typeface="Times New Roman" panose="02020603050405020304" pitchFamily="18" charset="0"/>
              </a:rPr>
              <a:t>hóm người dùng (Actor) được quyền sử dụng một hay nhiều chức năng</a:t>
            </a:r>
            <a:r>
              <a:rPr lang="en-US" sz="2200" dirty="0">
                <a:solidFill>
                  <a:srgbClr val="000000"/>
                </a:solidFill>
                <a:latin typeface="Times New Roman" panose="02020603050405020304" pitchFamily="18" charset="0"/>
                <a:cs typeface="Times New Roman" panose="02020603050405020304" pitchFamily="18" charset="0"/>
              </a:rPr>
              <a:t> </a:t>
            </a:r>
            <a:r>
              <a:rPr lang="vi-VN" sz="2200" dirty="0">
                <a:solidFill>
                  <a:srgbClr val="000000"/>
                </a:solidFill>
                <a:latin typeface="Times New Roman" panose="02020603050405020304" pitchFamily="18" charset="0"/>
                <a:cs typeface="Times New Roman" panose="02020603050405020304" pitchFamily="18" charset="0"/>
              </a:rPr>
              <a:t>trong hệ thống</a:t>
            </a:r>
          </a:p>
          <a:p>
            <a:pPr>
              <a:buFontTx/>
              <a:buChar char="-"/>
            </a:pPr>
            <a:r>
              <a:rPr lang="vi-VN" sz="2200" dirty="0">
                <a:solidFill>
                  <a:srgbClr val="000000"/>
                </a:solidFill>
                <a:latin typeface="Times New Roman" panose="02020603050405020304" pitchFamily="18" charset="0"/>
                <a:cs typeface="Times New Roman" panose="02020603050405020304" pitchFamily="18" charset="0"/>
              </a:rPr>
              <a:t>Một chức năng có thể cho phép nhiều </a:t>
            </a:r>
            <a:r>
              <a:rPr lang="en-US" sz="2200" dirty="0">
                <a:solidFill>
                  <a:srgbClr val="000000"/>
                </a:solidFill>
                <a:latin typeface="Times New Roman" panose="02020603050405020304" pitchFamily="18" charset="0"/>
                <a:cs typeface="Times New Roman" panose="02020603050405020304" pitchFamily="18" charset="0"/>
              </a:rPr>
              <a:t>n</a:t>
            </a:r>
            <a:r>
              <a:rPr lang="vi-VN" sz="2200" dirty="0">
                <a:solidFill>
                  <a:srgbClr val="000000"/>
                </a:solidFill>
                <a:latin typeface="Times New Roman" panose="02020603050405020304" pitchFamily="18" charset="0"/>
                <a:cs typeface="Times New Roman" panose="02020603050405020304" pitchFamily="18" charset="0"/>
              </a:rPr>
              <a:t>hóm người dùng sử dụng</a:t>
            </a:r>
          </a:p>
          <a:p>
            <a:pPr>
              <a:buFontTx/>
              <a:buChar char="-"/>
            </a:pPr>
            <a:r>
              <a:rPr lang="vi-VN" sz="2200" dirty="0">
                <a:solidFill>
                  <a:srgbClr val="000000"/>
                </a:solidFill>
                <a:latin typeface="Times New Roman" panose="02020603050405020304" pitchFamily="18" charset="0"/>
                <a:cs typeface="Times New Roman" panose="02020603050405020304" pitchFamily="18" charset="0"/>
              </a:rPr>
              <a:t>Nhiều nhóm người dùng có cùng các quyền hạn giống nhau</a:t>
            </a:r>
          </a:p>
          <a:p>
            <a:pPr>
              <a:buFontTx/>
              <a:buChar char="-"/>
            </a:pPr>
            <a:r>
              <a:rPr lang="vi-VN" sz="2200" dirty="0">
                <a:solidFill>
                  <a:srgbClr val="000000"/>
                </a:solidFill>
                <a:latin typeface="Times New Roman" panose="02020603050405020304" pitchFamily="18" charset="0"/>
                <a:cs typeface="Times New Roman" panose="02020603050405020304" pitchFamily="18" charset="0"/>
              </a:rPr>
              <a:t>Việc xác định Actor phụ thuộc ngữ cảnh và quy trình thực tế</a:t>
            </a:r>
            <a:endParaRPr lang="en-US"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044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4515</Words>
  <Application>Microsoft Office PowerPoint</Application>
  <PresentationFormat>Widescreen</PresentationFormat>
  <Paragraphs>335</Paragraphs>
  <Slides>78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78</vt:i4>
      </vt:variant>
    </vt:vector>
  </HeadingPairs>
  <TitlesOfParts>
    <vt:vector size="87" baseType="lpstr">
      <vt:lpstr>Arial</vt:lpstr>
      <vt:lpstr>Calibri</vt:lpstr>
      <vt:lpstr>Calibri Light</vt:lpstr>
      <vt:lpstr>Tahoma</vt:lpstr>
      <vt:lpstr>Times New Roman</vt:lpstr>
      <vt:lpstr>Verdana</vt:lpstr>
      <vt:lpstr>Wingdings</vt:lpstr>
      <vt:lpstr>Wingdings 3</vt:lpstr>
      <vt:lpstr>Office Theme</vt:lpstr>
      <vt:lpstr>PHÂN TÍCH THIẾT KẾ HỆ THỐNG</vt:lpstr>
      <vt:lpstr>NỘI DUNG</vt:lpstr>
      <vt:lpstr>MÔ HÌNH HÓA CHỨC NĂNG</vt:lpstr>
      <vt:lpstr>SƠ ĐỒ USECASE</vt:lpstr>
      <vt:lpstr>SƠ ĐỒ USECASE</vt:lpstr>
      <vt:lpstr>SƠ ĐỒ USECASE</vt:lpstr>
      <vt:lpstr>SƠ ĐỒ USECASE</vt:lpstr>
      <vt:lpstr>SƠ ĐỒ USECASE</vt:lpstr>
      <vt:lpstr>SƠ ĐỒ USECASE</vt:lpstr>
      <vt:lpstr>SƠ ĐỒ USECASE</vt:lpstr>
      <vt:lpstr>SƠ ĐỒ USECASE</vt:lpstr>
      <vt:lpstr>SƠ ĐỒ USECASE</vt:lpstr>
      <vt:lpstr>SƠ ĐỒ USECASE</vt:lpstr>
      <vt:lpstr>SƠ ĐỒ USECASE – Generalization</vt:lpstr>
      <vt:lpstr>SƠ ĐỒ USECASE</vt:lpstr>
      <vt:lpstr>SƠ ĐỒ USECASE</vt:lpstr>
      <vt:lpstr>SƠ ĐỒ USECASE</vt:lpstr>
      <vt:lpstr>SƠ ĐỒ USECASE</vt:lpstr>
      <vt:lpstr>VÍ DỤ</vt:lpstr>
      <vt:lpstr>SƠ ĐỒ USECASE</vt:lpstr>
      <vt:lpstr>SƠ ĐỒ USECASE</vt:lpstr>
      <vt:lpstr>SƠ ĐỒ USECASE</vt:lpstr>
      <vt:lpstr>SƠ ĐỒ USECASE</vt:lpstr>
      <vt:lpstr>SƠ ĐỒ USECASE</vt:lpstr>
      <vt:lpstr>SƠ ĐỒ USECASE</vt:lpstr>
      <vt:lpstr>SƠ ĐỒ USECASE</vt:lpstr>
      <vt:lpstr>SƠ ĐỒ USECASE</vt:lpstr>
      <vt:lpstr>SƠ ĐỒ USECASE</vt:lpstr>
      <vt:lpstr>Ví dụ - tham khảo</vt:lpstr>
      <vt:lpstr>SƠ ĐỒ HOẠT ĐỘNG</vt:lpstr>
      <vt:lpstr>SƠ ĐỒ HOẠT ĐỘNG</vt:lpstr>
      <vt:lpstr>SƠ ĐỒ  HOẠT ĐỘNG</vt:lpstr>
      <vt:lpstr>SƠ ĐỒ HOẠT ĐỘNG</vt:lpstr>
      <vt:lpstr>SƠ ĐỒ LUỒNG DỮ LIỆU (DFD)</vt:lpstr>
      <vt:lpstr>SƠ ĐỒ LUỒNG DỮ LIỆU (DFD)</vt:lpstr>
      <vt:lpstr>SƠ ĐỒ LUỒNG DỮ LIỆU (DFD)</vt:lpstr>
      <vt:lpstr>SƠ ĐỒ LUỒNG DỮ LIỆU (DFD)</vt:lpstr>
      <vt:lpstr>SƠ ĐỒ LUỒNG DỮ LIỆU (DFD)</vt:lpstr>
      <vt:lpstr>SƠ ĐỒ LUỒNG DỮ LIỆU (DFD)</vt:lpstr>
      <vt:lpstr>SƠ ĐỒ LUỒNG DỮ LIỆU (DFD)</vt:lpstr>
      <vt:lpstr>SƠ ĐỒ LUỒNG DỮ LIỆU (DFD)</vt:lpstr>
      <vt:lpstr>SƠ ĐỒ LUỒNG DỮ LIỆU (DFD)</vt:lpstr>
      <vt:lpstr>SƠ ĐỒ LUỒNG DỮ LIỆU (DFD)</vt:lpstr>
      <vt:lpstr>MÔ HÌNH HÓA CẤU TRÚC</vt:lpstr>
      <vt:lpstr>NHẮC LẠI VỀ LỚP (CLASS)</vt:lpstr>
      <vt:lpstr>TẦM VỰC</vt:lpstr>
      <vt:lpstr>MỐI QUAN HỆ GIỮA CÁC LỚP</vt:lpstr>
      <vt:lpstr>MỐI QUAN HỆ GIỮA CÁC LỚP</vt:lpstr>
      <vt:lpstr>MỐI QUAN HỆ GIỮA CÁC LỚP</vt:lpstr>
      <vt:lpstr>MỐI QUAN HỆ GIỮA CÁC LỚP</vt:lpstr>
      <vt:lpstr>MỐI QUAN HỆ GIỮA CÁC LỚP</vt:lpstr>
      <vt:lpstr>MỐI QUAN HỆ GIỮA CÁC LỚP</vt:lpstr>
      <vt:lpstr>MỐI QUAN HỆ GIỮA CÁC LỚP</vt:lpstr>
      <vt:lpstr>CÁC BƯỚC TIẾN HÀNH</vt:lpstr>
      <vt:lpstr>CÁC BƯỚC TIẾN HÀNH</vt:lpstr>
      <vt:lpstr>CÁC BƯỚC TIẾN HÀNH</vt:lpstr>
      <vt:lpstr>CÁC BƯỚC TIẾN HÀNH</vt:lpstr>
      <vt:lpstr>CÁC BƯỚC TIẾN HÀNH</vt:lpstr>
      <vt:lpstr>CÁC BƯỚC TIẾN HÀNH</vt:lpstr>
      <vt:lpstr>CÁC BƯỚC TIẾN HÀNH</vt:lpstr>
      <vt:lpstr>KẾT QUẢ</vt:lpstr>
      <vt:lpstr>VÍ DỤ - THAM KHẢO</vt:lpstr>
      <vt:lpstr>MÔ HÌNH HÓA HÀNH VI</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vt:lpstr>
      <vt:lpstr>SƠ ĐỒ TUẦN TỰ - Ví dụ</vt:lpstr>
      <vt:lpstr>SƠ ĐỒ TUẦN TỰ - Ví dụ</vt:lpstr>
      <vt:lpstr>SƠ ĐỒ TUẦN TỰ - Ví dụ</vt:lpstr>
      <vt:lpstr>BÀI TẬP</vt:lpstr>
      <vt:lpstr>Tài liệu tham khảo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PHÂN TÍCH THIẾT KẾ HỆ THỐNG</dc:title>
  <dc:creator>Hồ Thị Thanh Tuyến</dc:creator>
  <cp:lastModifiedBy>Hồ Thị Thanh Tuyến</cp:lastModifiedBy>
  <cp:revision>1</cp:revision>
  <dcterms:created xsi:type="dcterms:W3CDTF">2022-03-07T00:12:35Z</dcterms:created>
  <dcterms:modified xsi:type="dcterms:W3CDTF">2022-03-07T02:21:02Z</dcterms:modified>
</cp:coreProperties>
</file>