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5"/>
  </p:notesMasterIdLst>
  <p:sldIdLst>
    <p:sldId id="256" r:id="rId2"/>
    <p:sldId id="390" r:id="rId3"/>
    <p:sldId id="346" r:id="rId4"/>
    <p:sldId id="380" r:id="rId5"/>
    <p:sldId id="383" r:id="rId6"/>
    <p:sldId id="394" r:id="rId7"/>
    <p:sldId id="384" r:id="rId8"/>
    <p:sldId id="386" r:id="rId9"/>
    <p:sldId id="387" r:id="rId10"/>
    <p:sldId id="395" r:id="rId11"/>
    <p:sldId id="397" r:id="rId12"/>
    <p:sldId id="398" r:id="rId13"/>
    <p:sldId id="393" r:id="rId14"/>
  </p:sldIdLst>
  <p:sldSz cx="9144000" cy="6858000" type="screen4x3"/>
  <p:notesSz cx="6784975" cy="98567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98" autoAdjust="0"/>
  </p:normalViewPr>
  <p:slideViewPr>
    <p:cSldViewPr>
      <p:cViewPr>
        <p:scale>
          <a:sx n="99" d="100"/>
          <a:sy n="99" d="100"/>
        </p:scale>
        <p:origin x="-448" y="8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C4A2285-FE4B-4588-B6D3-CF5C0C354102}" type="datetimeFigureOut">
              <a:rPr lang="pt-BR"/>
              <a:pPr>
                <a:defRPr/>
              </a:pPr>
              <a:t>4/9/13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498" y="4681974"/>
            <a:ext cx="5427980" cy="443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3249" y="9362238"/>
            <a:ext cx="2940156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10F9E80-1D39-49DD-A001-24433570ED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726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CDBE98-11CB-454B-AD85-E8491F374E8D}" type="slidenum">
              <a:rPr lang="pt-BR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0F9E80-1D39-49DD-A001-24433570ED6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66BA38-3342-4C66-8819-7686EC393C5F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83C482B-2364-4C7D-BF01-6ABCA15DEEF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A778BC-C760-44A5-82F2-2F2E962F2362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B6FC8B-B729-47B5-A7A3-F22CFC1C8E75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F28DEC-C954-47A9-942E-4F4CD573BCE7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6A53E6-34A9-4374-B2CA-53309D2E624A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0D70E3-6FBB-4A7A-B79C-43D85F8EE6E9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8D912B-CB8F-473E-92CF-96BA85095083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BCA2C-96AD-4F73-92FC-DDEF71537D2E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32E57-BFDF-4D86-B432-AE4891BC8D02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FBBB27-7284-47F3-8B9B-CC2222C32FE3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917FB3-B8F9-4023-AC9F-C124C6884C16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75B828-C59F-40E8-BDE7-99D10F1D9FA1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69F33-1850-4DE6-8AB2-BB1B7312587D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19058-B2AB-44BD-91BB-AA0E81D346B0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450BE-3C79-4A97-8BB3-0D3EA668B7A4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AA14E-75A3-43CB-ABF7-5F18ED59749F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17BE00-3FFC-4174-BA62-189F27EDC8E7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AC1BC-1C77-4929-9CB0-67A58E90DDC6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DE1ED-C6CC-46CF-8840-1C321E58C9A2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D22597E-AEB2-44F6-9B5A-D0DB3871EB3C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025EE2-0628-4348-9053-EFC8EA8F5187}" type="datetime1">
              <a:rPr lang="pt-BR" smtClean="0"/>
              <a:pPr>
                <a:defRPr/>
              </a:pPr>
              <a:t>4/9/13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 smtClean="0"/>
              <a:t>IS2102 Requirements Analysis and Design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324600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1F72E58-3703-43A6-AD85-9D98C003BB1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6000" dirty="0" smtClean="0"/>
              <a:t>Lecture4 Part1</a:t>
            </a:r>
            <a:br>
              <a:rPr lang="en-US" sz="6000" dirty="0" smtClean="0"/>
            </a:br>
            <a:r>
              <a:rPr lang="en-US" sz="6000" dirty="0" smtClean="0"/>
              <a:t>Initiation Phase (Cont)</a:t>
            </a:r>
            <a:endParaRPr lang="pt-B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b="1" cap="none" spc="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Reading: Main text, Chp6; Sup text, </a:t>
            </a:r>
            <a:r>
              <a:rPr lang="en-US" b="1" cap="none" spc="0" dirty="0" err="1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Chp</a:t>
            </a:r>
            <a:r>
              <a:rPr lang="en-US" b="1" cap="none" spc="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5</a:t>
            </a:r>
            <a:endParaRPr lang="pt-BR" b="1" cap="none" spc="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r>
              <a:rPr lang="en-US" dirty="0" err="1" smtClean="0"/>
              <a:t>Lek</a:t>
            </a:r>
            <a:r>
              <a:rPr lang="en-US" dirty="0" smtClean="0"/>
              <a:t> Hsiang </a:t>
            </a:r>
            <a:r>
              <a:rPr lang="en-US" dirty="0" err="1" smtClean="0"/>
              <a:t>Hui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dirty="0"/>
              <a:t>When to use Package?</a:t>
            </a: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Create a system use-case package for each business use case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E.g. for an insurance system - “</a:t>
            </a:r>
            <a:r>
              <a:rPr lang="en-US" sz="2400" i="1" dirty="0" smtClean="0">
                <a:solidFill>
                  <a:schemeClr val="bg1">
                    <a:lumMod val="65000"/>
                  </a:schemeClr>
                </a:solidFill>
              </a:rPr>
              <a:t>Make a Claim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” use case: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To the customer, it represents one business goal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However, to achieve it, the company’s workers (actor) require a number of discrete interactions with the computer system such as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Record Claim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Validate Policy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Adjust Claim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Pay Claim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Each of these interactions qualifies as a system use case</a:t>
            </a:r>
          </a:p>
          <a:p>
            <a:pPr lvl="1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Bundle them all in the use-case package </a:t>
            </a:r>
            <a:r>
              <a:rPr lang="en-US" sz="2000" i="1" dirty="0" smtClean="0">
                <a:solidFill>
                  <a:schemeClr val="bg1">
                    <a:lumMod val="65000"/>
                  </a:schemeClr>
                </a:solidFill>
              </a:rPr>
              <a:t>Make a Claim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1981200" y="1676400"/>
            <a:ext cx="5334000" cy="3581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There’s no one single right/wrong way to organize use cases most important thing is to organize it in a manner that improve readability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45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7" name="Picture 6" descr="AA05385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13124"/>
            <a:ext cx="2362200" cy="34448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71600"/>
            <a:ext cx="9144000" cy="17543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How do we name the subsystem and packages?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11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2396" cy="68795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7" name="Picture 6" descr="AA053857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413124"/>
            <a:ext cx="2362200" cy="34448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71600"/>
            <a:ext cx="91440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Before we end this chapter… What’s the purpose of use case diagram again?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42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4800600" cy="3884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829339"/>
            <a:ext cx="3886200" cy="50520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1295400" y="5181600"/>
            <a:ext cx="39624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These are not wrong but does it serve its purpose?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7178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"/>
            <a:ext cx="4800600" cy="38849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1829339"/>
            <a:ext cx="3886200" cy="5052059"/>
          </a:xfrm>
          <a:prstGeom prst="rect">
            <a:avLst/>
          </a:prstGeom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3048000" y="2286000"/>
            <a:ext cx="39624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Real-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w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orld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ystems are usually very complicated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882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6600" dirty="0" smtClean="0"/>
              <a:t>Organizing Use Cases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2BCA2C-96AD-4F73-92FC-DDEF71537D2E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6834" y="1295400"/>
            <a:ext cx="4580965" cy="556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Organizing Use Cases</a:t>
            </a:r>
            <a:endParaRPr lang="en-US" sz="3200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3962400" cy="4525962"/>
          </a:xfrm>
        </p:spPr>
        <p:txBody>
          <a:bodyPr/>
          <a:lstStyle/>
          <a:p>
            <a:r>
              <a:rPr lang="en-US" sz="2400" dirty="0" smtClean="0"/>
              <a:t>Organize use cases by </a:t>
            </a:r>
            <a:r>
              <a:rPr lang="en-US" sz="2400" b="1" dirty="0" smtClean="0">
                <a:solidFill>
                  <a:srgbClr val="FF0000"/>
                </a:solidFill>
              </a:rPr>
              <a:t>specific </a:t>
            </a:r>
            <a:r>
              <a:rPr lang="en-US" sz="2400" b="1" dirty="0" smtClean="0">
                <a:solidFill>
                  <a:srgbClr val="FF0000"/>
                </a:solidFill>
              </a:rPr>
              <a:t>actor (e.g. activities handled by the clerk)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Organize use cases by </a:t>
            </a:r>
            <a:r>
              <a:rPr lang="en-US" sz="2400" b="1" dirty="0" smtClean="0">
                <a:solidFill>
                  <a:srgbClr val="FF0000"/>
                </a:solidFill>
              </a:rPr>
              <a:t>subsystem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(e.g. customer transaction sub-system, payroll system)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http://i.msdn.microsoft.com/dynimg/IC29485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447800"/>
            <a:ext cx="6219825" cy="4124326"/>
          </a:xfrm>
          <a:prstGeom prst="rect">
            <a:avLst/>
          </a:prstGeom>
          <a:noFill/>
        </p:spPr>
      </p:pic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820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More subsystem examples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228600" y="6553200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accent1">
                    <a:lumMod val="50000"/>
                  </a:schemeClr>
                </a:solidFill>
              </a:rPr>
              <a:t>Taken from </a:t>
            </a:r>
            <a:r>
              <a:rPr lang="en-US" sz="900" dirty="0" err="1" smtClean="0">
                <a:solidFill>
                  <a:schemeClr val="accent1">
                    <a:lumMod val="50000"/>
                  </a:schemeClr>
                </a:solidFill>
              </a:rPr>
              <a:t>microsoft.com</a:t>
            </a:r>
            <a:endParaRPr lang="pt-BR" sz="9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54" y="0"/>
            <a:ext cx="5262846" cy="6858000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>
          <a:xfrm>
            <a:off x="2590800" y="2286000"/>
            <a:ext cx="39624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 Java,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cs typeface="Arial" pitchFamily="34" charset="0"/>
              </a:rPr>
              <a:t>Packages are used to organize Classes</a:t>
            </a: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2590800" y="4038600"/>
            <a:ext cx="3962400" cy="1143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Can apply the same idea to use case diagram</a:t>
            </a: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82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System Use-Case Package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75" y="1566863"/>
            <a:ext cx="85534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 rot="8821294">
            <a:off x="4209288" y="3066288"/>
            <a:ext cx="493155" cy="4931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ight Arrow 7"/>
          <p:cNvSpPr/>
          <p:nvPr/>
        </p:nvSpPr>
        <p:spPr>
          <a:xfrm rot="8821294">
            <a:off x="4285488" y="3980686"/>
            <a:ext cx="493155" cy="493155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582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When to use Package?</a:t>
            </a:r>
            <a:endParaRPr lang="en-US" dirty="0"/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Common approaches used to group system use cases into packages: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Group system use cases by the main actor who uses them </a:t>
            </a:r>
            <a:r>
              <a:rPr lang="en-US" sz="2000" dirty="0" smtClean="0"/>
              <a:t>e.g. group together into one package all the system use cases used by the general administration</a:t>
            </a:r>
            <a:endParaRPr lang="en-US" sz="20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71600"/>
          </a:xfrm>
        </p:spPr>
        <p:txBody>
          <a:bodyPr>
            <a:normAutofit/>
          </a:bodyPr>
          <a:lstStyle/>
          <a:p>
            <a:r>
              <a:rPr lang="en-US" dirty="0"/>
              <a:t>When to use Package?</a:t>
            </a:r>
          </a:p>
        </p:txBody>
      </p:sp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Create a system use-case package for each business use case</a:t>
            </a:r>
          </a:p>
          <a:p>
            <a:r>
              <a:rPr lang="en-US" sz="2400" dirty="0" smtClean="0"/>
              <a:t>E.g. for an insurance system - “</a:t>
            </a:r>
            <a:r>
              <a:rPr lang="en-US" sz="2400" i="1" dirty="0" smtClean="0"/>
              <a:t>Make a Claim</a:t>
            </a:r>
            <a:r>
              <a:rPr lang="en-US" sz="2400" dirty="0" smtClean="0"/>
              <a:t>” use case:</a:t>
            </a:r>
          </a:p>
          <a:p>
            <a:pPr lvl="1"/>
            <a:r>
              <a:rPr lang="en-US" sz="2000" dirty="0" smtClean="0"/>
              <a:t>To the customer, it represents one business goal</a:t>
            </a:r>
            <a:endParaRPr lang="en-US" sz="2000" dirty="0"/>
          </a:p>
          <a:p>
            <a:pPr lvl="1"/>
            <a:r>
              <a:rPr lang="en-US" sz="2000" dirty="0" smtClean="0"/>
              <a:t>However, to achieve it, the company’s workers (actor) require a number of discrete interactions with the computer system such as </a:t>
            </a:r>
            <a:r>
              <a:rPr lang="en-US" sz="2000" i="1" dirty="0" smtClean="0"/>
              <a:t>Record Claim</a:t>
            </a:r>
            <a:r>
              <a:rPr lang="en-US" sz="2000" dirty="0" smtClean="0"/>
              <a:t>, </a:t>
            </a:r>
            <a:r>
              <a:rPr lang="en-US" sz="2000" i="1" dirty="0" smtClean="0"/>
              <a:t>Validate Policy</a:t>
            </a:r>
            <a:r>
              <a:rPr lang="en-US" sz="2000" dirty="0" smtClean="0"/>
              <a:t>, </a:t>
            </a:r>
            <a:r>
              <a:rPr lang="en-US" sz="2000" i="1" dirty="0" smtClean="0"/>
              <a:t>Adjust Claim</a:t>
            </a:r>
            <a:r>
              <a:rPr lang="en-US" sz="2000" dirty="0" smtClean="0"/>
              <a:t>, </a:t>
            </a:r>
            <a:r>
              <a:rPr lang="en-US" sz="2000" i="1" dirty="0" smtClean="0"/>
              <a:t>Pay Claim</a:t>
            </a:r>
          </a:p>
          <a:p>
            <a:pPr lvl="1"/>
            <a:r>
              <a:rPr lang="en-US" sz="2000" dirty="0" smtClean="0"/>
              <a:t>Each of these interactions qualifies as a system use case</a:t>
            </a:r>
          </a:p>
          <a:p>
            <a:pPr lvl="1"/>
            <a:r>
              <a:rPr lang="en-US" sz="2000" dirty="0" smtClean="0"/>
              <a:t>Bundle them all in the use-case package </a:t>
            </a:r>
            <a:r>
              <a:rPr lang="en-US" sz="2000" i="1" dirty="0" smtClean="0"/>
              <a:t>Make a Claim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379913" y="6408738"/>
            <a:ext cx="3163887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altLang="zh-CN" dirty="0" smtClean="0">
                <a:ea typeface="宋体" charset="-122"/>
              </a:rPr>
              <a:t>IS2102 </a:t>
            </a:r>
            <a:r>
              <a:rPr lang="en-US" dirty="0" smtClean="0"/>
              <a:t>Requirements Analysis and Design</a:t>
            </a:r>
            <a:endParaRPr lang="pt-BR" altLang="zh-CN" dirty="0">
              <a:ea typeface="宋体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D7CCF-0169-4FB2-A3D4-8E42C07AB1ED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template.thmx</Template>
  <TotalTime>2375</TotalTime>
  <Words>453</Words>
  <Application>Microsoft Macintosh PowerPoint</Application>
  <PresentationFormat>On-screen Show (4:3)</PresentationFormat>
  <Paragraphs>63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template</vt:lpstr>
      <vt:lpstr>Lecture4 Part1 Initiation Phase (Cont)</vt:lpstr>
      <vt:lpstr>PowerPoint Presentation</vt:lpstr>
      <vt:lpstr>Organizing Use Cases</vt:lpstr>
      <vt:lpstr>Organizing Use Cases</vt:lpstr>
      <vt:lpstr>More subsystem examples</vt:lpstr>
      <vt:lpstr>PowerPoint Presentation</vt:lpstr>
      <vt:lpstr>System Use-Case Package</vt:lpstr>
      <vt:lpstr>When to use Package?</vt:lpstr>
      <vt:lpstr>When to use Package?</vt:lpstr>
      <vt:lpstr>When to use Package?</vt:lpstr>
      <vt:lpstr>PowerPoint Presentation</vt:lpstr>
      <vt:lpstr>PowerPoint Presentation</vt:lpstr>
      <vt:lpstr>PowerPoint Presentation</vt:lpstr>
    </vt:vector>
  </TitlesOfParts>
  <Company>www.birungueta.blogspot.com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IS2102 Requirements Analysis and Design</dc:title>
  <dc:creator>Lek Hsiang Hui</dc:creator>
  <cp:lastModifiedBy>Zi Xuan Yap</cp:lastModifiedBy>
  <cp:revision>656</cp:revision>
  <dcterms:created xsi:type="dcterms:W3CDTF">2011-12-12T08:17:52Z</dcterms:created>
  <dcterms:modified xsi:type="dcterms:W3CDTF">2013-09-04T07:02:20Z</dcterms:modified>
</cp:coreProperties>
</file>