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43"/>
  </p:notesMasterIdLst>
  <p:sldIdLst>
    <p:sldId id="256" r:id="rId2"/>
    <p:sldId id="257" r:id="rId3"/>
    <p:sldId id="556" r:id="rId4"/>
    <p:sldId id="555" r:id="rId5"/>
    <p:sldId id="557" r:id="rId6"/>
    <p:sldId id="554" r:id="rId7"/>
    <p:sldId id="558" r:id="rId8"/>
    <p:sldId id="561" r:id="rId9"/>
    <p:sldId id="560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81" r:id="rId26"/>
    <p:sldId id="577" r:id="rId27"/>
    <p:sldId id="578" r:id="rId28"/>
    <p:sldId id="579" r:id="rId29"/>
    <p:sldId id="580" r:id="rId30"/>
    <p:sldId id="583" r:id="rId31"/>
    <p:sldId id="584" r:id="rId32"/>
    <p:sldId id="590" r:id="rId33"/>
    <p:sldId id="586" r:id="rId34"/>
    <p:sldId id="587" r:id="rId35"/>
    <p:sldId id="588" r:id="rId36"/>
    <p:sldId id="589" r:id="rId37"/>
    <p:sldId id="534" r:id="rId38"/>
    <p:sldId id="536" r:id="rId39"/>
    <p:sldId id="537" r:id="rId40"/>
    <p:sldId id="538" r:id="rId41"/>
    <p:sldId id="539" r:id="rId42"/>
  </p:sldIdLst>
  <p:sldSz cx="9144000" cy="6858000" type="screen4x3"/>
  <p:notesSz cx="6784975" cy="98567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8489" autoAdjust="0"/>
  </p:normalViewPr>
  <p:slideViewPr>
    <p:cSldViewPr>
      <p:cViewPr>
        <p:scale>
          <a:sx n="75" d="100"/>
          <a:sy n="75" d="100"/>
        </p:scale>
        <p:origin x="-258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82F9DC-2335-4EF5-81CD-86431B0C473C}" type="datetimeFigureOut">
              <a:rPr lang="pt-BR"/>
              <a:pPr>
                <a:defRPr/>
              </a:pPr>
              <a:t>10/11/13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681538"/>
            <a:ext cx="5429250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3496C8-B086-4780-9187-0AD405E140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70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6B3C6C-3452-4AC0-BFAC-E3121E13FC9A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EEF5C-8EEC-4E97-B825-0E904B10DF9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43338" y="9361488"/>
            <a:ext cx="2940050" cy="493712"/>
          </a:xfrm>
          <a:prstGeom prst="rect">
            <a:avLst/>
          </a:prstGeom>
          <a:noFill/>
        </p:spPr>
        <p:txBody>
          <a:bodyPr anchor="b"/>
          <a:lstStyle/>
          <a:p>
            <a:pPr algn="r"/>
            <a:fld id="{18D1B6AA-55FD-44DA-9FEE-968A530FCF0C}" type="slidenum">
              <a:rPr lang="zh-CN" altLang="pt-BR" sz="1200">
                <a:latin typeface="Calibri" pitchFamily="34" charset="0"/>
              </a:rPr>
              <a:pPr algn="r"/>
              <a:t>16</a:t>
            </a:fld>
            <a:endParaRPr lang="pt-BR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8DD7A-ABC2-429B-9501-7B22EFC2974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D33B9F-40B7-4F29-AA69-C55CFB8B595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19F7C6-AB84-448E-8256-0E4701DC872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EEF5C-8EEC-4E97-B825-0E904B10DF9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EEF5C-8EEC-4E97-B825-0E904B10DF9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8B60C2-840A-43B1-BA53-FA5DC3D03C7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7A10C-C116-4762-9487-F92FF0978EF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EEF5C-8EEC-4E97-B825-0E904B10DF9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978AC3-24AB-42B6-9C2A-CC3A82D45E2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7EB58-BC31-4FE9-9A41-6920DE11A8DC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B8A3D69-5C08-48AE-8D25-1D7AF37FEB2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4CE3B-20DF-4174-8940-0214E82A72EC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2C6-125A-4813-94F0-A454E93DD37D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0F6C45-79FB-432C-949F-0171A78EDFC9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BB8A5-22A0-4F8C-A414-10ADD7D96A95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42BA63-5D8C-4D95-9F63-1961428B5857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94D97-7756-4994-8453-7CF2822D8A9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97C01-8B4A-45FC-9D17-25CF303FC36C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DF7221-1067-4914-B6C8-7F08D1ECECAC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8C8017-75B6-4E17-995E-323828847434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93B54-9229-43C1-82FC-8609802715FD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E20721-BF4E-4202-B6BD-868B20EF1900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99978-0218-4A3F-B3B1-533B169CEE3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86BA7-5C3E-41FB-B406-7CE7EC05668C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F1798-9CA3-45A8-9EC4-3FCB2A40753D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590E7-6D54-482D-BDBB-7D4C851BF632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B319D-0CC7-4D85-B64B-C59037C2565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1202C-5D9E-4315-8F8A-9FEC0DB32A92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F5CB-71D2-4E03-BA87-68271E94AAAB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2C667-2EB8-4357-B275-6876A4861422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A07E08-F14E-43B9-AE94-A91ED02730D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081404-B881-403D-839B-D30DEB35F8D3}" type="datetime1">
              <a:rPr lang="pt-BR" smtClean="0"/>
              <a:pPr>
                <a:defRPr/>
              </a:pPr>
              <a:t>10/11/13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32460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AC1E32-7043-4A71-BAF5-6BB76F63E55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Lecture11</a:t>
            </a:r>
            <a:br>
              <a:rPr lang="en-US" sz="4800" dirty="0" smtClean="0"/>
            </a:br>
            <a:r>
              <a:rPr lang="en-US" sz="4800" dirty="0" smtClean="0"/>
              <a:t>Course Wrap Up</a:t>
            </a:r>
            <a:endParaRPr lang="pt-BR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239000" cy="914400"/>
          </a:xfrm>
        </p:spPr>
        <p:txBody>
          <a:bodyPr>
            <a:normAutofit/>
          </a:bodyPr>
          <a:lstStyle/>
          <a:p>
            <a:endParaRPr lang="pt-BR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r>
              <a:rPr lang="en-US" dirty="0" err="1" smtClean="0"/>
              <a:t>Lek</a:t>
            </a:r>
            <a:r>
              <a:rPr lang="en-US" dirty="0" smtClean="0"/>
              <a:t> Hsiang </a:t>
            </a:r>
            <a:r>
              <a:rPr lang="en-US" dirty="0" err="1" smtClean="0"/>
              <a:t>Hui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Activity diagram (use to model workflow : general business workflow or system use case flow)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9" name="Picture 4" descr="http://metauml.sourceforge.net/old/images/activ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0"/>
            <a:ext cx="3505200" cy="351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Fi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283" y="2819400"/>
            <a:ext cx="5710517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86397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Rolemap</a:t>
            </a:r>
            <a:endParaRPr lang="en-US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Role map (identify the relationship between the different actors – potential users of the system)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895600"/>
            <a:ext cx="2514600" cy="395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86397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770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Event Table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72881"/>
              </p:ext>
            </p:extLst>
          </p:nvPr>
        </p:nvGraphicFramePr>
        <p:xfrm>
          <a:off x="0" y="1219200"/>
          <a:ext cx="8991600" cy="56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/>
                <a:gridCol w="1273810"/>
                <a:gridCol w="1273810"/>
                <a:gridCol w="1273810"/>
                <a:gridCol w="1723390"/>
                <a:gridCol w="1723390"/>
              </a:tblGrid>
              <a:tr h="4500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TRIGGER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 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DESTINATION</a:t>
                      </a:r>
                      <a:endParaRPr lang="en-US" sz="1600" dirty="0"/>
                    </a:p>
                  </a:txBody>
                  <a:tcPr/>
                </a:tc>
              </a:tr>
              <a:tr h="7566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</a:t>
                      </a:r>
                      <a:r>
                        <a:rPr lang="en-US" sz="1200" b="1" baseline="0" dirty="0" smtClean="0"/>
                        <a:t> Customer wants to check item availability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Item inquiry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Customer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Look up item availability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Item availability details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Customer</a:t>
                      </a:r>
                      <a:endParaRPr lang="en-US" sz="1200" b="1" dirty="0"/>
                    </a:p>
                  </a:txBody>
                  <a:tcPr/>
                </a:tc>
              </a:tr>
              <a:tr h="97289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2.</a:t>
                      </a:r>
                      <a:r>
                        <a:rPr lang="en-US" sz="1200" b="1" baseline="0" dirty="0" smtClean="0"/>
                        <a:t> Customer places an order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New order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Customer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Create new order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Real-time link</a:t>
                      </a:r>
                    </a:p>
                    <a:p>
                      <a:r>
                        <a:rPr lang="en-US" sz="1200" b="1" dirty="0" smtClean="0"/>
                        <a:t>Order</a:t>
                      </a:r>
                      <a:r>
                        <a:rPr lang="en-US" sz="1200" b="1" baseline="0" dirty="0" smtClean="0"/>
                        <a:t> confirmation</a:t>
                      </a:r>
                    </a:p>
                    <a:p>
                      <a:r>
                        <a:rPr lang="en-US" sz="1200" b="1" baseline="0" dirty="0" smtClean="0"/>
                        <a:t>Order details</a:t>
                      </a:r>
                    </a:p>
                    <a:p>
                      <a:r>
                        <a:rPr lang="en-US" sz="1200" b="1" baseline="0" dirty="0" smtClean="0"/>
                        <a:t>Transaction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Credit bureau</a:t>
                      </a:r>
                    </a:p>
                    <a:p>
                      <a:r>
                        <a:rPr lang="en-US" sz="1200" b="1" dirty="0" smtClean="0"/>
                        <a:t>Customer</a:t>
                      </a:r>
                    </a:p>
                    <a:p>
                      <a:r>
                        <a:rPr lang="en-US" sz="1200" b="1" dirty="0" smtClean="0"/>
                        <a:t>Shipping</a:t>
                      </a:r>
                    </a:p>
                    <a:p>
                      <a:r>
                        <a:rPr lang="en-US" sz="1200" b="1" dirty="0" smtClean="0"/>
                        <a:t>Bank</a:t>
                      </a:r>
                      <a:endParaRPr lang="en-US" sz="1200" b="1" dirty="0"/>
                    </a:p>
                  </a:txBody>
                  <a:tcPr/>
                </a:tc>
              </a:tr>
              <a:tr h="7566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3. Customer</a:t>
                      </a:r>
                      <a:r>
                        <a:rPr lang="en-US" sz="1200" b="1" baseline="0" dirty="0" smtClean="0"/>
                        <a:t> changes or cancel order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Order change request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Customer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Update order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Change confirmation</a:t>
                      </a:r>
                    </a:p>
                    <a:p>
                      <a:r>
                        <a:rPr lang="en-US" sz="1200" b="1" dirty="0" smtClean="0"/>
                        <a:t>Order change details</a:t>
                      </a:r>
                    </a:p>
                    <a:p>
                      <a:r>
                        <a:rPr lang="en-US" sz="1200" b="1" dirty="0" smtClean="0"/>
                        <a:t>Transaction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Customer</a:t>
                      </a:r>
                    </a:p>
                    <a:p>
                      <a:r>
                        <a:rPr lang="en-US" sz="1200" b="1" dirty="0" smtClean="0"/>
                        <a:t>Shipping</a:t>
                      </a:r>
                    </a:p>
                    <a:p>
                      <a:r>
                        <a:rPr lang="en-US" sz="1200" b="1" dirty="0" smtClean="0"/>
                        <a:t>Bank</a:t>
                      </a:r>
                      <a:endParaRPr lang="en-US" sz="1200" b="1" dirty="0"/>
                    </a:p>
                  </a:txBody>
                  <a:tcPr/>
                </a:tc>
              </a:tr>
              <a:tr h="97289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4. Time to produce order summary reports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“End of week, month, quarter,</a:t>
                      </a:r>
                      <a:r>
                        <a:rPr lang="en-US" sz="1200" b="1" baseline="0" dirty="0" smtClean="0"/>
                        <a:t> and year”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Produce order summary reports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Order summary</a:t>
                      </a:r>
                      <a:r>
                        <a:rPr lang="en-US" sz="1200" b="1" baseline="0" dirty="0" smtClean="0"/>
                        <a:t> reports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Management</a:t>
                      </a:r>
                      <a:endParaRPr lang="en-US" sz="1200" b="1" dirty="0"/>
                    </a:p>
                  </a:txBody>
                  <a:tcPr/>
                </a:tc>
              </a:tr>
              <a:tr h="97289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5. Time to</a:t>
                      </a:r>
                      <a:r>
                        <a:rPr lang="en-US" sz="1200" b="1" baseline="0" dirty="0" smtClean="0"/>
                        <a:t> produce transaction summary reports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“End of day”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Produce summary transaction reports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Transaction</a:t>
                      </a:r>
                      <a:r>
                        <a:rPr lang="en-US" sz="1200" b="1" baseline="0" dirty="0" smtClean="0"/>
                        <a:t> summary reports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Accounting</a:t>
                      </a:r>
                      <a:endParaRPr lang="en-US" sz="1200" b="1" dirty="0"/>
                    </a:p>
                  </a:txBody>
                  <a:tcPr/>
                </a:tc>
              </a:tr>
              <a:tr h="75669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6. Customer or management wants to check order status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Order status inquiry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Customer or management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Look up order status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Order status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Customer or management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267200" y="1676400"/>
            <a:ext cx="1295400" cy="5181600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use case diagram</a:t>
            </a:r>
            <a:endParaRPr lang="en-US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use case diagram (system use cases can be obtained from the event table)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862076"/>
            <a:ext cx="2667000" cy="36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86397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 smtClean="0"/>
              <a:t>Discovery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BCA2C-96AD-4F73-92FC-DDEF71537D2E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Discovery Diagrams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case description</a:t>
            </a:r>
          </a:p>
          <a:p>
            <a:r>
              <a:rPr lang="en-US" sz="2400" dirty="0" smtClean="0"/>
              <a:t>(More) activity diagram</a:t>
            </a:r>
          </a:p>
          <a:p>
            <a:r>
              <a:rPr lang="en-US" sz="2400" dirty="0" smtClean="0"/>
              <a:t>State-machine diagram / state-chart</a:t>
            </a:r>
          </a:p>
          <a:p>
            <a:r>
              <a:rPr lang="en-US" sz="2400" dirty="0" smtClean="0"/>
              <a:t>System sequence diagram (SSD)</a:t>
            </a:r>
          </a:p>
          <a:p>
            <a:r>
              <a:rPr lang="en-US" sz="2400" dirty="0" smtClean="0"/>
              <a:t>Domain model diagram</a:t>
            </a: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1198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CC69BB-8E0B-4F1A-A193-B292E3329EFB}" type="slidenum">
              <a:rPr lang="pt-BR">
                <a:cs typeface="Arial" charset="0"/>
              </a:rPr>
              <a:pPr/>
              <a:t>15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4379913" y="6408738"/>
            <a:ext cx="31638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pt-BR" altLang="zh-CN" sz="1000" dirty="0">
                <a:latin typeface="+mn-lt"/>
                <a:ea typeface="宋体" charset="-122"/>
              </a:rPr>
              <a:t>IS2102 </a:t>
            </a:r>
            <a:r>
              <a:rPr lang="en-US" sz="1000" dirty="0">
                <a:latin typeface="+mn-lt"/>
              </a:rPr>
              <a:t>Requirements Analysis and Design</a:t>
            </a:r>
            <a:endParaRPr lang="pt-BR" altLang="zh-CN" sz="1000" dirty="0">
              <a:latin typeface="+mn-lt"/>
              <a:ea typeface="宋体" charset="-122"/>
            </a:endParaRPr>
          </a:p>
        </p:txBody>
      </p:sp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991599" cy="6096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457200" y="152718"/>
            <a:ext cx="8458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Use Case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 algn="r">
              <a:defRPr/>
            </a:pPr>
            <a:fld id="{40DCEDCB-0DF8-48FC-9D59-571466499573}" type="slidenum">
              <a:rPr lang="pt-BR" sz="2400" b="1" smtClean="0">
                <a:solidFill>
                  <a:srgbClr val="D1282E"/>
                </a:solidFill>
              </a:rPr>
              <a:pPr algn="r">
                <a:defRPr/>
              </a:pPr>
              <a:t>16</a:t>
            </a:fld>
            <a:endParaRPr lang="pt-BR" sz="2400" b="1" dirty="0">
              <a:solidFill>
                <a:srgbClr val="D1282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State-chart</a:t>
            </a:r>
            <a:endParaRPr lang="en-US" dirty="0"/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85FEF1-C6A7-4C67-8EB8-6B9D6A8780AF}" type="slidenum">
              <a:rPr lang="pt-BR">
                <a:cs typeface="Arial" charset="0"/>
              </a:rPr>
              <a:pPr/>
              <a:t>17</a:t>
            </a:fld>
            <a:endParaRPr lang="pt-BR">
              <a:cs typeface="Arial" charset="0"/>
            </a:endParaRPr>
          </a:p>
        </p:txBody>
      </p:sp>
      <p:pic>
        <p:nvPicPr>
          <p:cNvPr id="8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202388" cy="48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Concurrent and Composite  State for the Printer Object</a:t>
            </a:r>
            <a:endParaRPr lang="en-US" dirty="0"/>
          </a:p>
        </p:txBody>
      </p:sp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82F5D1-F1B8-419F-AB74-58E04FB75062}" type="slidenum">
              <a:rPr lang="pt-BR">
                <a:cs typeface="Arial" charset="0"/>
              </a:rPr>
              <a:pPr/>
              <a:t>18</a:t>
            </a:fld>
            <a:endParaRPr lang="pt-BR">
              <a:cs typeface="Arial" charset="0"/>
            </a:endParaRPr>
          </a:p>
        </p:txBody>
      </p:sp>
      <p:pic>
        <p:nvPicPr>
          <p:cNvPr id="8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68089"/>
            <a:ext cx="7795657" cy="5189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System Sequence Diagram (SSD)</a:t>
            </a:r>
            <a:endParaRPr lang="en-US" dirty="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BF1582-15F3-410E-9252-864C1D3CCCF0}" type="slidenum">
              <a:rPr lang="pt-BR">
                <a:cs typeface="Arial" charset="0"/>
              </a:rPr>
              <a:pPr/>
              <a:t>19</a:t>
            </a:fld>
            <a:endParaRPr lang="pt-BR">
              <a:cs typeface="Arial" charset="0"/>
            </a:endParaRPr>
          </a:p>
        </p:txBody>
      </p:sp>
      <p:pic>
        <p:nvPicPr>
          <p:cNvPr id="8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08760"/>
            <a:ext cx="7924800" cy="5349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Outline</a:t>
            </a:r>
            <a:endParaRPr lang="pt-BR" dirty="0"/>
          </a:p>
        </p:txBody>
      </p:sp>
      <p:sp>
        <p:nvSpPr>
          <p:cNvPr id="163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SDLC</a:t>
            </a:r>
          </a:p>
          <a:p>
            <a:pPr eaLnBrk="1" hangingPunct="1"/>
            <a:r>
              <a:rPr lang="en-US" sz="2400" dirty="0" smtClean="0"/>
              <a:t>SDLC Phases</a:t>
            </a:r>
          </a:p>
          <a:p>
            <a:pPr eaLnBrk="1" hangingPunct="1"/>
            <a:r>
              <a:rPr lang="en-US" sz="2400" dirty="0" smtClean="0"/>
              <a:t>System Development Disciplines</a:t>
            </a:r>
          </a:p>
          <a:p>
            <a:pPr eaLnBrk="1" hangingPunct="1"/>
            <a:r>
              <a:rPr lang="en-US" sz="2400" dirty="0" smtClean="0"/>
              <a:t>Exam Format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>
                <a:ea typeface="宋体" charset="-122"/>
              </a:rPr>
              <a:t>IS2102 </a:t>
            </a:r>
            <a:r>
              <a:rPr lang="en-US" dirty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048C8-A946-4955-9531-2DD90B5F6FC7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77200" cy="538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Domain Model Class Diagram </a:t>
            </a:r>
            <a:endParaRPr lang="en-US" dirty="0"/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59CE44-65A3-485F-818C-2013D9050EB3}" type="slidenum">
              <a:rPr lang="pt-BR">
                <a:cs typeface="Arial" charset="0"/>
              </a:rPr>
              <a:pPr/>
              <a:t>20</a:t>
            </a:fld>
            <a:endParaRPr lang="pt-BR"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1900" y="762000"/>
            <a:ext cx="26797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Domain Model Class Diagram only contains the Classes, Attributes Associations. It doesn’t have the operations/methods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BCA2C-96AD-4F73-92FC-DDEF71537D2E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Construction Diagrams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Design class diagram</a:t>
            </a:r>
          </a:p>
          <a:p>
            <a:r>
              <a:rPr lang="en-US" sz="2400" dirty="0" smtClean="0"/>
              <a:t>Communication diagram</a:t>
            </a:r>
          </a:p>
          <a:p>
            <a:r>
              <a:rPr lang="en-US" sz="2400" dirty="0" smtClean="0"/>
              <a:t>Sequence diagram</a:t>
            </a: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1198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CC69BB-8E0B-4F1A-A193-B292E3329EFB}" type="slidenum">
              <a:rPr lang="pt-BR">
                <a:cs typeface="Arial" charset="0"/>
              </a:rPr>
              <a:pPr/>
              <a:t>22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2" name="Picture 4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5943600" cy="5908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and Design Models</a:t>
            </a:r>
            <a:endParaRPr lang="zh-CN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77200" cy="538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Starting point:  Domain Model Class Diagram </a:t>
            </a:r>
            <a:endParaRPr lang="en-US" dirty="0"/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59CE44-65A3-485F-818C-2013D9050EB3}" type="slidenum">
              <a:rPr lang="pt-BR">
                <a:cs typeface="Arial" charset="0"/>
              </a:rPr>
              <a:pPr/>
              <a:t>24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Communication Diagrams and Sequence Diagram</a:t>
            </a:r>
            <a:endParaRPr lang="zh-CN" dirty="0"/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4267200"/>
            <a:ext cx="4933950" cy="2209800"/>
          </a:xfr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>
                <a:ea typeface="宋体" charset="-122"/>
              </a:rPr>
              <a:t>IS2102 </a:t>
            </a:r>
            <a:r>
              <a:rPr lang="en-US" dirty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A5EDF7-1251-4D25-AAC9-E7EF95DD88AC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10" name="Picture 4" descr="Fig"/>
          <p:cNvPicPr>
            <a:picLocks noChangeAspect="1" noChangeArrowheads="1"/>
          </p:cNvPicPr>
          <p:nvPr/>
        </p:nvPicPr>
        <p:blipFill>
          <a:blip r:embed="rId3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4648200" y="1524000"/>
            <a:ext cx="4267200" cy="3450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Explosion 1 10"/>
          <p:cNvSpPr/>
          <p:nvPr/>
        </p:nvSpPr>
        <p:spPr>
          <a:xfrm>
            <a:off x="0" y="3048000"/>
            <a:ext cx="3200400" cy="1524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Communication Diagram</a:t>
            </a:r>
            <a:endParaRPr lang="pt-BR" sz="1600" dirty="0"/>
          </a:p>
        </p:txBody>
      </p:sp>
      <p:sp>
        <p:nvSpPr>
          <p:cNvPr id="12" name="Explosion 1 11"/>
          <p:cNvSpPr/>
          <p:nvPr/>
        </p:nvSpPr>
        <p:spPr>
          <a:xfrm>
            <a:off x="5562600" y="4495800"/>
            <a:ext cx="3200400" cy="1524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Sequence Diagram</a:t>
            </a:r>
            <a:endParaRPr lang="pt-BR" sz="1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Starting Point: System Sequence Diagram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8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08760"/>
            <a:ext cx="7924800" cy="5349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3182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96" y="1828800"/>
            <a:ext cx="877870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B1162-C885-4BB8-B75E-40A26712B35E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B1162-C885-4BB8-B75E-40A26712B35E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1178773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66825"/>
            <a:ext cx="84963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B1162-C885-4BB8-B75E-40A26712B35E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4800600" y="152400"/>
            <a:ext cx="40386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sz="2400" dirty="0" smtClean="0"/>
              <a:t>Improve on the class diagram</a:t>
            </a:r>
          </a:p>
        </p:txBody>
      </p:sp>
      <p:sp>
        <p:nvSpPr>
          <p:cNvPr id="6" name="Right Arrow 5"/>
          <p:cNvSpPr/>
          <p:nvPr/>
        </p:nvSpPr>
        <p:spPr>
          <a:xfrm rot="8942175">
            <a:off x="5248219" y="5172019"/>
            <a:ext cx="358177" cy="35817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ight Arrow 7"/>
          <p:cNvSpPr/>
          <p:nvPr/>
        </p:nvSpPr>
        <p:spPr>
          <a:xfrm rot="8942175">
            <a:off x="8524819" y="5019618"/>
            <a:ext cx="358177" cy="35817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ight Arrow 8"/>
          <p:cNvSpPr/>
          <p:nvPr/>
        </p:nvSpPr>
        <p:spPr>
          <a:xfrm rot="8942175">
            <a:off x="2200218" y="5476819"/>
            <a:ext cx="358177" cy="35817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 smtClean="0"/>
              <a:t>SDLC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BCA2C-96AD-4F73-92FC-DDEF71537D2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41696"/>
            <a:ext cx="7010400" cy="41163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Software design Patterns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>
              <a:defRPr/>
            </a:pPr>
            <a:fld id="{0A664172-D14B-4DBD-BD9E-926E2DB80B78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429000" y="914400"/>
            <a:ext cx="5105400" cy="365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Often we find that many software systems have similar architectural structures, design patterns are approaches to design the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63903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Structural</a:t>
            </a:r>
          </a:p>
          <a:p>
            <a:pPr lvl="1"/>
            <a:r>
              <a:rPr lang="en-US" sz="2400" dirty="0" smtClean="0"/>
              <a:t>MVC</a:t>
            </a:r>
          </a:p>
          <a:p>
            <a:pPr lvl="1"/>
            <a:r>
              <a:rPr lang="en-US" sz="2400" dirty="0" smtClean="0"/>
              <a:t>Façade</a:t>
            </a:r>
          </a:p>
          <a:p>
            <a:pPr lvl="1"/>
            <a:r>
              <a:rPr lang="en-US" sz="2400" dirty="0" smtClean="0"/>
              <a:t>Adaptor</a:t>
            </a:r>
          </a:p>
          <a:p>
            <a:r>
              <a:rPr lang="en-US" sz="2400" dirty="0" smtClean="0"/>
              <a:t>Creational</a:t>
            </a:r>
          </a:p>
          <a:p>
            <a:pPr lvl="1"/>
            <a:r>
              <a:rPr lang="en-US" sz="2400" dirty="0" smtClean="0"/>
              <a:t>Singleton</a:t>
            </a:r>
          </a:p>
          <a:p>
            <a:pPr lvl="1"/>
            <a:r>
              <a:rPr lang="en-US" sz="2400" dirty="0" smtClean="0"/>
              <a:t>Factory</a:t>
            </a:r>
          </a:p>
          <a:p>
            <a:pPr lvl="1"/>
            <a:r>
              <a:rPr lang="en-US" sz="2400" dirty="0" smtClean="0"/>
              <a:t>Object Pool</a:t>
            </a:r>
          </a:p>
          <a:p>
            <a:r>
              <a:rPr lang="en-US" sz="2400" dirty="0" smtClean="0"/>
              <a:t>Behavioral</a:t>
            </a:r>
          </a:p>
          <a:p>
            <a:pPr lvl="1"/>
            <a:r>
              <a:rPr lang="en-US" sz="2400" dirty="0" smtClean="0"/>
              <a:t>Strategy</a:t>
            </a:r>
          </a:p>
          <a:p>
            <a:pPr lvl="1"/>
            <a:r>
              <a:rPr lang="en-US" sz="2400" dirty="0" smtClean="0"/>
              <a:t>Observer</a:t>
            </a: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1198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CC69BB-8E0B-4F1A-A193-B292E3329EFB}" type="slidenum">
              <a:rPr lang="pt-BR">
                <a:cs typeface="Arial" charset="0"/>
              </a:rPr>
              <a:pPr/>
              <a:t>31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 smtClean="0"/>
              <a:t>Final Verification and Validation Phase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BCA2C-96AD-4F73-92FC-DDEF71537D2E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Test types and detected defects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>
                <a:ea typeface="宋体" charset="-122"/>
              </a:rPr>
              <a:t>IS2102 </a:t>
            </a:r>
            <a:r>
              <a:rPr lang="en-US" dirty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pic>
        <p:nvPicPr>
          <p:cNvPr id="2" name="Picture 3" descr="F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8325"/>
            <a:ext cx="8079843" cy="5545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>
              <a:defRPr/>
            </a:pPr>
            <a:fld id="{0A664172-D14B-4DBD-BD9E-926E2DB80B78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1800" y="85725"/>
            <a:ext cx="222885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Direct Deployment</a:t>
            </a:r>
            <a:endParaRPr lang="pt-BR" sz="18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47" name="Content Placeholder 1"/>
          <p:cNvSpPr>
            <a:spLocks noGrp="1"/>
          </p:cNvSpPr>
          <p:nvPr>
            <p:ph idx="1"/>
          </p:nvPr>
        </p:nvSpPr>
        <p:spPr>
          <a:xfrm>
            <a:off x="1524000" y="3200400"/>
            <a:ext cx="7162800" cy="28067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 smtClean="0"/>
              <a:t>Installs a new system, quickly makes it operational, and immediately turns off any overlapping systems</a:t>
            </a:r>
          </a:p>
          <a:p>
            <a:pPr eaLnBrk="1" hangingPunct="1"/>
            <a:r>
              <a:rPr lang="en-US" sz="2000" dirty="0" smtClean="0"/>
              <a:t>Advantages</a:t>
            </a:r>
          </a:p>
          <a:p>
            <a:pPr lvl="1" eaLnBrk="1" hangingPunct="1"/>
            <a:r>
              <a:rPr lang="en-US" sz="1800" dirty="0" smtClean="0"/>
              <a:t>Simplicity</a:t>
            </a:r>
          </a:p>
          <a:p>
            <a:pPr eaLnBrk="1" hangingPunct="1"/>
            <a:r>
              <a:rPr lang="en-US" sz="2000" dirty="0" smtClean="0"/>
              <a:t>Disadvantages</a:t>
            </a:r>
          </a:p>
          <a:p>
            <a:pPr lvl="1" eaLnBrk="1" hangingPunct="1"/>
            <a:r>
              <a:rPr lang="en-US" sz="1800" dirty="0" smtClean="0"/>
              <a:t>Risk of system unavailability</a:t>
            </a:r>
          </a:p>
          <a:p>
            <a:pPr eaLnBrk="1" hangingPunct="1"/>
            <a:r>
              <a:rPr lang="en-US" sz="2000" dirty="0" smtClean="0"/>
              <a:t>Used when a new system is not replacing an old system and/or downtime can be tolerated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>
                <a:ea typeface="宋体" charset="-122"/>
              </a:rPr>
              <a:t>IS2102 </a:t>
            </a:r>
            <a:r>
              <a:rPr lang="en-US" dirty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pic>
        <p:nvPicPr>
          <p:cNvPr id="2" name="Picture 3" descr="Fig"/>
          <p:cNvPicPr>
            <a:picLocks noChangeAspect="1" noChangeArrowheads="1"/>
          </p:cNvPicPr>
          <p:nvPr/>
        </p:nvPicPr>
        <p:blipFill>
          <a:blip r:embed="rId2" cstate="print"/>
          <a:srcRect l="27492" b="73433"/>
          <a:stretch>
            <a:fillRect/>
          </a:stretch>
        </p:blipFill>
        <p:spPr bwMode="auto">
          <a:xfrm>
            <a:off x="0" y="-1"/>
            <a:ext cx="9144000" cy="30697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>
              <a:defRPr/>
            </a:pPr>
            <a:fld id="{0A664172-D14B-4DBD-BD9E-926E2DB80B78}" type="slidenum">
              <a:rPr lang="pt-BR" smtClean="0"/>
              <a:pPr>
                <a:defRPr/>
              </a:pPr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668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"/>
          <p:cNvPicPr>
            <a:picLocks noChangeAspect="1" noChangeArrowheads="1"/>
          </p:cNvPicPr>
          <p:nvPr/>
        </p:nvPicPr>
        <p:blipFill>
          <a:blip r:embed="rId2" cstate="print"/>
          <a:srcRect l="30872" b="71164"/>
          <a:stretch>
            <a:fillRect/>
          </a:stretch>
        </p:blipFill>
        <p:spPr bwMode="auto">
          <a:xfrm>
            <a:off x="0" y="0"/>
            <a:ext cx="9144000" cy="2667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1800" y="85725"/>
            <a:ext cx="222885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Parallel</a:t>
            </a:r>
            <a:br>
              <a:rPr lang="en-US" sz="2800" dirty="0" smtClean="0"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Deployment</a:t>
            </a:r>
            <a:endParaRPr lang="pt-BR" sz="18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Content Placeholder 1"/>
          <p:cNvSpPr>
            <a:spLocks noGrp="1"/>
          </p:cNvSpPr>
          <p:nvPr>
            <p:ph idx="1"/>
          </p:nvPr>
        </p:nvSpPr>
        <p:spPr>
          <a:xfrm>
            <a:off x="1295400" y="3200400"/>
            <a:ext cx="7391400" cy="28067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000" dirty="0" smtClean="0"/>
              <a:t>Operates both old and new systems for an extended time period</a:t>
            </a:r>
          </a:p>
          <a:p>
            <a:pPr eaLnBrk="1" hangingPunct="1"/>
            <a:r>
              <a:rPr lang="en-US" sz="2000" dirty="0" smtClean="0"/>
              <a:t>Advantages</a:t>
            </a:r>
          </a:p>
          <a:p>
            <a:pPr lvl="1" eaLnBrk="1" hangingPunct="1"/>
            <a:r>
              <a:rPr lang="en-US" sz="1600" dirty="0" smtClean="0"/>
              <a:t>Relatively low risk of system failure</a:t>
            </a:r>
          </a:p>
          <a:p>
            <a:pPr eaLnBrk="1" hangingPunct="1"/>
            <a:r>
              <a:rPr lang="en-US" sz="2000" dirty="0" smtClean="0"/>
              <a:t>Disadvantage</a:t>
            </a:r>
          </a:p>
          <a:p>
            <a:pPr lvl="1" eaLnBrk="1" hangingPunct="1"/>
            <a:r>
              <a:rPr lang="en-US" sz="1600" dirty="0" smtClean="0"/>
              <a:t>Cost to operate both systems</a:t>
            </a:r>
          </a:p>
          <a:p>
            <a:pPr eaLnBrk="1" hangingPunct="1"/>
            <a:r>
              <a:rPr lang="en-US" sz="2000" dirty="0" smtClean="0"/>
              <a:t>Used for mission-critical applications </a:t>
            </a:r>
          </a:p>
          <a:p>
            <a:pPr eaLnBrk="1" hangingPunct="1"/>
            <a:r>
              <a:rPr lang="en-US" sz="2000" dirty="0" smtClean="0"/>
              <a:t>Partial parallel deployment can be implemented with increased risk of undetected errors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>
                <a:ea typeface="宋体" charset="-122"/>
              </a:rPr>
              <a:t>IS2102 </a:t>
            </a:r>
            <a:r>
              <a:rPr lang="en-US" dirty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>
              <a:defRPr/>
            </a:pPr>
            <a:fld id="{0A664172-D14B-4DBD-BD9E-926E2DB80B78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2957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ig"/>
          <p:cNvPicPr>
            <a:picLocks noChangeAspect="1" noChangeArrowheads="1"/>
          </p:cNvPicPr>
          <p:nvPr/>
        </p:nvPicPr>
        <p:blipFill>
          <a:blip r:embed="rId2" cstate="print"/>
          <a:srcRect l="24446" b="40703"/>
          <a:stretch>
            <a:fillRect/>
          </a:stretch>
        </p:blipFill>
        <p:spPr bwMode="auto">
          <a:xfrm>
            <a:off x="0" y="0"/>
            <a:ext cx="9144000" cy="36576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1800" y="85725"/>
            <a:ext cx="222885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Phased</a:t>
            </a:r>
            <a:br>
              <a:rPr lang="en-US" sz="2800" dirty="0" smtClean="0"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Deployment</a:t>
            </a:r>
            <a:endParaRPr lang="pt-BR" sz="18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6" name="Content Placeholder 1"/>
          <p:cNvSpPr>
            <a:spLocks noGrp="1"/>
          </p:cNvSpPr>
          <p:nvPr>
            <p:ph idx="1"/>
          </p:nvPr>
        </p:nvSpPr>
        <p:spPr>
          <a:xfrm>
            <a:off x="1447800" y="3733800"/>
            <a:ext cx="7239000" cy="2819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Installs a new system and makes it operational in a series of steps or phases</a:t>
            </a:r>
          </a:p>
          <a:p>
            <a:pPr eaLnBrk="1" hangingPunct="1"/>
            <a:r>
              <a:rPr lang="en-US" sz="2000" dirty="0" smtClean="0"/>
              <a:t>Advantages</a:t>
            </a:r>
          </a:p>
          <a:p>
            <a:pPr lvl="1" eaLnBrk="1" hangingPunct="1"/>
            <a:r>
              <a:rPr lang="en-US" sz="1600" dirty="0" smtClean="0"/>
              <a:t>Reduced risk</a:t>
            </a:r>
          </a:p>
          <a:p>
            <a:pPr eaLnBrk="1" hangingPunct="1"/>
            <a:r>
              <a:rPr lang="en-US" sz="2000" dirty="0" smtClean="0"/>
              <a:t>Disadvantages</a:t>
            </a:r>
          </a:p>
          <a:p>
            <a:pPr lvl="1" eaLnBrk="1" hangingPunct="1"/>
            <a:r>
              <a:rPr lang="en-US" sz="1600" dirty="0" smtClean="0"/>
              <a:t>Increased complexity</a:t>
            </a:r>
          </a:p>
          <a:p>
            <a:pPr eaLnBrk="1" hangingPunct="1"/>
            <a:r>
              <a:rPr lang="en-US" sz="2000" dirty="0" smtClean="0"/>
              <a:t>Useful when a system is large, complex, and composed of relatively independent subsystems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>
                <a:ea typeface="宋体" charset="-122"/>
              </a:rPr>
              <a:t>IS2102 </a:t>
            </a:r>
            <a:r>
              <a:rPr lang="en-US" dirty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>
              <a:defRPr/>
            </a:pPr>
            <a:fld id="{0A664172-D14B-4DBD-BD9E-926E2DB80B78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309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 smtClean="0"/>
              <a:t>Exam Format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>
                <a:ea typeface="宋体" charset="-122"/>
              </a:rPr>
              <a:t>IS2102 </a:t>
            </a:r>
            <a:r>
              <a:rPr lang="en-US" dirty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1315721" cy="365125"/>
          </a:xfrm>
        </p:spPr>
        <p:txBody>
          <a:bodyPr/>
          <a:lstStyle/>
          <a:p>
            <a:pPr>
              <a:defRPr/>
            </a:pPr>
            <a:fld id="{2E963B76-9E01-418E-97BA-89ACF7789273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9937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048C8-A946-4955-9531-2DD90B5F6FC7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-304800"/>
            <a:ext cx="6400800" cy="719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xplosion 1 9"/>
          <p:cNvSpPr/>
          <p:nvPr/>
        </p:nvSpPr>
        <p:spPr>
          <a:xfrm>
            <a:off x="6019800" y="1066800"/>
            <a:ext cx="2895600" cy="16764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 sections</a:t>
            </a:r>
            <a:endParaRPr lang="pt-BR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048C8-A946-4955-9531-2DD90B5F6FC7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-304800"/>
            <a:ext cx="6400800" cy="719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xplosion 1 9"/>
          <p:cNvSpPr/>
          <p:nvPr/>
        </p:nvSpPr>
        <p:spPr>
          <a:xfrm>
            <a:off x="5715000" y="914400"/>
            <a:ext cx="3290455" cy="1905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Section A</a:t>
            </a:r>
          </a:p>
          <a:p>
            <a:pPr algn="ctr"/>
            <a:r>
              <a:rPr lang="en-US" b="1" dirty="0" smtClean="0"/>
              <a:t>40 MCQs</a:t>
            </a:r>
            <a:br>
              <a:rPr lang="en-US" b="1" dirty="0" smtClean="0"/>
            </a:br>
            <a:r>
              <a:rPr lang="en-US" b="1" dirty="0" smtClean="0"/>
              <a:t>(0.5% each)</a:t>
            </a:r>
            <a:endParaRPr lang="pt-BR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Predictive and Adaptive SDLC</a:t>
            </a:r>
            <a:endParaRPr lang="pt-BR" dirty="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B5577B-B208-4EA5-9EE0-F0CF73C000D4}" type="slidenum">
              <a:rPr lang="pt-BR">
                <a:cs typeface="Arial" charset="0"/>
              </a:rPr>
              <a:pPr/>
              <a:t>4</a:t>
            </a:fld>
            <a:endParaRPr lang="pt-BR">
              <a:cs typeface="Arial" charset="0"/>
            </a:endParaRPr>
          </a:p>
        </p:txBody>
      </p:sp>
      <p:pic>
        <p:nvPicPr>
          <p:cNvPr id="23556" name="Picture 4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1600200"/>
            <a:ext cx="83962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048C8-A946-4955-9531-2DD90B5F6FC7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-304800"/>
            <a:ext cx="6400800" cy="719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xplosion 1 9"/>
          <p:cNvSpPr/>
          <p:nvPr/>
        </p:nvSpPr>
        <p:spPr>
          <a:xfrm>
            <a:off x="5056910" y="609600"/>
            <a:ext cx="3948546" cy="2286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Section B (structured)</a:t>
            </a:r>
          </a:p>
          <a:p>
            <a:pPr algn="ctr"/>
            <a:r>
              <a:rPr lang="en-US" b="1" dirty="0" smtClean="0"/>
              <a:t>3 questions</a:t>
            </a:r>
            <a:br>
              <a:rPr lang="en-US" b="1" dirty="0" smtClean="0"/>
            </a:br>
            <a:r>
              <a:rPr lang="en-US" b="1" dirty="0" smtClean="0"/>
              <a:t>(10 + 4 + 6 = 20%)</a:t>
            </a:r>
            <a:endParaRPr lang="pt-BR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048C8-A946-4955-9531-2DD90B5F6FC7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-304800"/>
            <a:ext cx="6400800" cy="719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xplosion 1 9"/>
          <p:cNvSpPr/>
          <p:nvPr/>
        </p:nvSpPr>
        <p:spPr>
          <a:xfrm>
            <a:off x="5056910" y="609600"/>
            <a:ext cx="3948546" cy="22860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Section C </a:t>
            </a:r>
            <a:br>
              <a:rPr lang="en-US" b="1" dirty="0" smtClean="0"/>
            </a:br>
            <a:r>
              <a:rPr lang="en-US" b="1" dirty="0" smtClean="0"/>
              <a:t>(Case Study)</a:t>
            </a:r>
          </a:p>
          <a:p>
            <a:pPr algn="ctr"/>
            <a:r>
              <a:rPr lang="en-US" b="1" dirty="0" smtClean="0"/>
              <a:t>2 questions</a:t>
            </a:r>
            <a:br>
              <a:rPr lang="en-US" b="1" dirty="0" smtClean="0"/>
            </a:br>
            <a:r>
              <a:rPr lang="en-US" b="1" dirty="0" smtClean="0"/>
              <a:t>(10 + 10 = 20%)</a:t>
            </a:r>
            <a:endParaRPr lang="pt-BR" b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 smtClean="0"/>
              <a:t>SDLC Phases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BCA2C-96AD-4F73-92FC-DDEF71537D2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Phases</a:t>
            </a:r>
            <a:endParaRPr lang="pt-BR" dirty="0"/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5939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824DDB-088F-44CA-A845-967A026E39C1}" type="slidenum">
              <a:rPr lang="pt-BR">
                <a:cs typeface="Arial" charset="0"/>
              </a:rPr>
              <a:pPr/>
              <a:t>6</a:t>
            </a:fld>
            <a:endParaRPr lang="pt-BR"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858963"/>
            <a:ext cx="4343400" cy="31702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We can generalize SDLC into </a:t>
            </a:r>
            <a:r>
              <a:rPr lang="en-US" sz="2800" dirty="0">
                <a:solidFill>
                  <a:schemeClr val="tx1"/>
                </a:solidFill>
              </a:rPr>
              <a:t>5</a:t>
            </a:r>
            <a:r>
              <a:rPr lang="en-US" sz="2800" dirty="0"/>
              <a:t> different phases: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Initiation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Discovery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Construction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Final Verification and Validation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Closeout</a:t>
            </a:r>
          </a:p>
        </p:txBody>
      </p:sp>
      <p:pic>
        <p:nvPicPr>
          <p:cNvPr id="59397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 err="1" smtClean="0"/>
              <a:t>Intiation</a:t>
            </a:r>
            <a:endParaRPr lang="en-US" sz="6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BCA2C-96AD-4F73-92FC-DDEF71537D2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Intiation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Business use case diagram</a:t>
            </a:r>
          </a:p>
          <a:p>
            <a:r>
              <a:rPr lang="en-US" sz="2400" dirty="0" smtClean="0"/>
              <a:t>Activity diagram</a:t>
            </a:r>
          </a:p>
          <a:p>
            <a:r>
              <a:rPr lang="en-US" sz="2400" dirty="0" err="1" smtClean="0"/>
              <a:t>Rolemap</a:t>
            </a:r>
            <a:endParaRPr lang="en-US" sz="2400" dirty="0" smtClean="0"/>
          </a:p>
          <a:p>
            <a:r>
              <a:rPr lang="en-US" sz="2400" dirty="0" smtClean="0"/>
              <a:t>Event table</a:t>
            </a:r>
          </a:p>
          <a:p>
            <a:r>
              <a:rPr lang="en-US" sz="2400" dirty="0" smtClean="0"/>
              <a:t>System use case diagram</a:t>
            </a: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1198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CC69BB-8E0B-4F1A-A193-B292E3329EFB}" type="slidenum">
              <a:rPr lang="pt-BR">
                <a:cs typeface="Arial" charset="0"/>
              </a:rPr>
              <a:pPr/>
              <a:t>8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743200"/>
            <a:ext cx="5735638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4" name="Picture 2" descr="http://sce.uhcl.edu/helm/rationalunifiedprocess/process/modguide/images/bucm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52400"/>
            <a:ext cx="29987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056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Business Use-Case Diagram</a:t>
            </a:r>
            <a:endParaRPr lang="en-US" dirty="0"/>
          </a:p>
        </p:txBody>
      </p:sp>
      <p:sp>
        <p:nvSpPr>
          <p:cNvPr id="84995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648200" cy="4525962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Business actor</a:t>
            </a:r>
            <a:r>
              <a:rPr lang="en-US" smtClean="0"/>
              <a:t>: someone external to the business</a:t>
            </a:r>
          </a:p>
          <a:p>
            <a:r>
              <a:rPr lang="en-US" smtClean="0">
                <a:solidFill>
                  <a:srgbClr val="FF0000"/>
                </a:solidFill>
              </a:rPr>
              <a:t>Worker</a:t>
            </a:r>
            <a:r>
              <a:rPr lang="en-US" smtClean="0"/>
              <a:t>: someone who works within the business</a:t>
            </a:r>
          </a:p>
          <a:p>
            <a:r>
              <a:rPr lang="en-US" smtClean="0">
                <a:solidFill>
                  <a:srgbClr val="FF0000"/>
                </a:solidFill>
              </a:rPr>
              <a:t>Association</a:t>
            </a:r>
            <a:r>
              <a:rPr lang="en-US" smtClean="0"/>
              <a:t>: indicates that the actor interacts with the business over the course of the business use case</a:t>
            </a:r>
          </a:p>
        </p:txBody>
      </p:sp>
      <p:sp>
        <p:nvSpPr>
          <p:cNvPr id="12390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 altLang="zh-CN">
                <a:ea typeface="宋体" pitchFamily="2" charset="-122"/>
                <a:cs typeface="Arial" charset="0"/>
              </a:rPr>
              <a:t>IS2102 </a:t>
            </a:r>
            <a:r>
              <a:rPr lang="en-US">
                <a:cs typeface="Arial" charset="0"/>
              </a:rPr>
              <a:t>Requirements Analysis and Design</a:t>
            </a:r>
            <a:endParaRPr lang="pt-BR" altLang="zh-CN">
              <a:ea typeface="宋体" pitchFamily="2" charset="-122"/>
              <a:cs typeface="Arial" charset="0"/>
            </a:endParaRPr>
          </a:p>
        </p:txBody>
      </p:sp>
      <p:sp>
        <p:nvSpPr>
          <p:cNvPr id="12391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8BEAF1-6725-4638-B820-620E16B9B225}" type="slidenum">
              <a:rPr lang="pt-BR">
                <a:cs typeface="Arial" charset="0"/>
              </a:rPr>
              <a:pPr/>
              <a:t>9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template.thmx</Template>
  <TotalTime>4436</TotalTime>
  <Words>814</Words>
  <Application>Microsoft Macintosh PowerPoint</Application>
  <PresentationFormat>On-screen Show (4:3)</PresentationFormat>
  <Paragraphs>247</Paragraphs>
  <Slides>41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template</vt:lpstr>
      <vt:lpstr>Lecture11 Course Wrap Up</vt:lpstr>
      <vt:lpstr>Outline</vt:lpstr>
      <vt:lpstr>SDLC</vt:lpstr>
      <vt:lpstr>Predictive and Adaptive SDLC</vt:lpstr>
      <vt:lpstr>SDLC Phases</vt:lpstr>
      <vt:lpstr>Phases</vt:lpstr>
      <vt:lpstr>Intiation</vt:lpstr>
      <vt:lpstr>Intiation Diagrams</vt:lpstr>
      <vt:lpstr>Business Use-Case Diagram</vt:lpstr>
      <vt:lpstr>Activity Diagram</vt:lpstr>
      <vt:lpstr>Rolemap</vt:lpstr>
      <vt:lpstr>Event Table </vt:lpstr>
      <vt:lpstr>System use case diagram</vt:lpstr>
      <vt:lpstr>Discovery</vt:lpstr>
      <vt:lpstr>Discovery Diagrams</vt:lpstr>
      <vt:lpstr>PowerPoint Presentation</vt:lpstr>
      <vt:lpstr>State-chart</vt:lpstr>
      <vt:lpstr>Concurrent and Composite  State for the Printer Object</vt:lpstr>
      <vt:lpstr>System Sequence Diagram (SSD)</vt:lpstr>
      <vt:lpstr>Domain Model Class Diagram </vt:lpstr>
      <vt:lpstr>Construction</vt:lpstr>
      <vt:lpstr>Construction Diagrams</vt:lpstr>
      <vt:lpstr>Requirements and Design Models</vt:lpstr>
      <vt:lpstr>Starting point:  Domain Model Class Diagram </vt:lpstr>
      <vt:lpstr>Communication Diagrams and Sequence Diagram</vt:lpstr>
      <vt:lpstr>Starting Point: System Sequence Diagram</vt:lpstr>
      <vt:lpstr>Design Class Diagram</vt:lpstr>
      <vt:lpstr>Sequence Diagram</vt:lpstr>
      <vt:lpstr>Design Class Diagram</vt:lpstr>
      <vt:lpstr>Software design Patterns</vt:lpstr>
      <vt:lpstr>Types of design patterns</vt:lpstr>
      <vt:lpstr>Final Verification and Validation Phase</vt:lpstr>
      <vt:lpstr>Test types and detected defects</vt:lpstr>
      <vt:lpstr>Direct Deployment</vt:lpstr>
      <vt:lpstr>Parallel Deployment</vt:lpstr>
      <vt:lpstr>Phased Deployment</vt:lpstr>
      <vt:lpstr>Exam Format</vt:lpstr>
      <vt:lpstr>PowerPoint Presentation</vt:lpstr>
      <vt:lpstr>PowerPoint Presentation</vt:lpstr>
      <vt:lpstr>PowerPoint Presentation</vt:lpstr>
      <vt:lpstr>PowerPoint Presentation</vt:lpstr>
    </vt:vector>
  </TitlesOfParts>
  <Company>www.birungueta.blogspot.com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IS2102 Requirements Analysis and Design</dc:title>
  <dc:creator>Lek Hsiang Hui</dc:creator>
  <cp:lastModifiedBy>Lek Hsiang Hui</cp:lastModifiedBy>
  <cp:revision>1185</cp:revision>
  <dcterms:created xsi:type="dcterms:W3CDTF">2011-12-12T08:17:52Z</dcterms:created>
  <dcterms:modified xsi:type="dcterms:W3CDTF">2013-11-10T21:36:07Z</dcterms:modified>
</cp:coreProperties>
</file>