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126" r:id="rId1"/>
  </p:sldMasterIdLst>
  <p:notesMasterIdLst>
    <p:notesMasterId r:id="rId13"/>
  </p:notesMasterIdLst>
  <p:handoutMasterIdLst>
    <p:handoutMasterId r:id="rId14"/>
  </p:handoutMasterIdLst>
  <p:sldIdLst>
    <p:sldId id="514" r:id="rId2"/>
    <p:sldId id="525" r:id="rId3"/>
    <p:sldId id="539" r:id="rId4"/>
    <p:sldId id="517" r:id="rId5"/>
    <p:sldId id="540" r:id="rId6"/>
    <p:sldId id="528" r:id="rId7"/>
    <p:sldId id="519" r:id="rId8"/>
    <p:sldId id="520" r:id="rId9"/>
    <p:sldId id="534" r:id="rId10"/>
    <p:sldId id="538" r:id="rId11"/>
    <p:sldId id="524" r:id="rId1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FF"/>
    <a:srgbClr val="CCFFFF"/>
    <a:srgbClr val="006600"/>
    <a:srgbClr val="FFFFCC"/>
    <a:srgbClr val="FFFF66"/>
    <a:srgbClr val="FFFF99"/>
    <a:srgbClr val="99FF99"/>
    <a:srgbClr val="66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28" autoAdjust="0"/>
    <p:restoredTop sz="86831" autoAdjust="0"/>
  </p:normalViewPr>
  <p:slideViewPr>
    <p:cSldViewPr snapToGrid="0">
      <p:cViewPr varScale="1">
        <p:scale>
          <a:sx n="106" d="100"/>
          <a:sy n="106" d="100"/>
        </p:scale>
        <p:origin x="248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842" y="-1236"/>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a:latin typeface="+mn-lt"/>
              </a:rPr>
              <a:t>Computer Organisation</a:t>
            </a:r>
            <a:endParaRPr lang="en-GB" dirty="0">
              <a:latin typeface="+mn-lt"/>
            </a:endParaRP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1/12/23</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a:t>Computer Organisation</a:t>
            </a:r>
            <a:endParaRPr lang="en-US" dirty="0"/>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ижний колонтитул 3"/>
          <p:cNvSpPr>
            <a:spLocks noGrp="1"/>
          </p:cNvSpPr>
          <p:nvPr>
            <p:ph type="ftr" sz="quarter" idx="10"/>
          </p:nvPr>
        </p:nvSpPr>
        <p:spPr/>
        <p:txBody>
          <a:bodyPr/>
          <a:lstStyle/>
          <a:p>
            <a:pPr>
              <a:defRPr/>
            </a:pPr>
            <a:endParaRPr lang="en-GB"/>
          </a:p>
        </p:txBody>
      </p:sp>
      <p:sp>
        <p:nvSpPr>
          <p:cNvPr id="5" name="Номер слайда 4"/>
          <p:cNvSpPr>
            <a:spLocks noGrp="1"/>
          </p:cNvSpPr>
          <p:nvPr>
            <p:ph type="sldNum" sz="quarter" idx="11"/>
          </p:nvPr>
        </p:nvSpPr>
        <p:spPr/>
        <p:txBody>
          <a:bodyPr/>
          <a:lstStyle/>
          <a:p>
            <a:pPr>
              <a:defRPr/>
            </a:pPr>
            <a:fld id="{82D49F41-42BD-4A7F-84D4-B4F7E48B4FCD}" type="slidenum">
              <a:rPr lang="en-GB" smtClean="0"/>
              <a:pPr>
                <a:defRPr/>
              </a:pPr>
              <a:t>1</a:t>
            </a:fld>
            <a:endParaRPr lang="en-GB"/>
          </a:p>
        </p:txBody>
      </p:sp>
      <p:sp>
        <p:nvSpPr>
          <p:cNvPr id="6" name="Верхний колонтитул 5"/>
          <p:cNvSpPr>
            <a:spLocks noGrp="1"/>
          </p:cNvSpPr>
          <p:nvPr>
            <p:ph type="hdr" sz="quarter" idx="12"/>
          </p:nvPr>
        </p:nvSpPr>
        <p:spPr/>
        <p:txBody>
          <a:bodyPr/>
          <a:lstStyle/>
          <a:p>
            <a:pPr>
              <a:defRPr/>
            </a:pPr>
            <a:r>
              <a:rPr lang="en-US"/>
              <a:t>Computer Organisation</a:t>
            </a:r>
            <a:endParaRPr lang="en-US" dirty="0"/>
          </a:p>
        </p:txBody>
      </p:sp>
    </p:spTree>
    <p:extLst>
      <p:ext uri="{BB962C8B-B14F-4D97-AF65-F5344CB8AC3E}">
        <p14:creationId xmlns:p14="http://schemas.microsoft.com/office/powerpoint/2010/main" val="1386598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59C2A54D-1D0B-40AA-83E8-AAB794D1CD4D}" type="slidenum">
              <a:rPr lang="en-US" smtClean="0"/>
              <a:pPr/>
              <a:t>11</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
        <p:nvSpPr>
          <p:cNvPr id="5" name="Нижний колонтитул 4"/>
          <p:cNvSpPr>
            <a:spLocks noGrp="1"/>
          </p:cNvSpPr>
          <p:nvPr>
            <p:ph type="ftr" sz="quarter" idx="10"/>
          </p:nvPr>
        </p:nvSpPr>
        <p:spPr/>
        <p:txBody>
          <a:bodyPr/>
          <a:lstStyle/>
          <a:p>
            <a:pPr>
              <a:defRPr/>
            </a:pPr>
            <a:endParaRPr lang="en-GB"/>
          </a:p>
        </p:txBody>
      </p:sp>
      <p:sp>
        <p:nvSpPr>
          <p:cNvPr id="6" name="Верхний колонтитул 5"/>
          <p:cNvSpPr>
            <a:spLocks noGrp="1"/>
          </p:cNvSpPr>
          <p:nvPr>
            <p:ph type="hdr" sz="quarter" idx="11"/>
          </p:nvPr>
        </p:nvSpPr>
        <p:spPr/>
        <p:txBody>
          <a:bodyPr/>
          <a:lstStyle/>
          <a:p>
            <a:pPr>
              <a:defRPr/>
            </a:pPr>
            <a:r>
              <a:rPr lang="en-US"/>
              <a:t>Computer Organisation</a:t>
            </a:r>
            <a:endParaRPr lang="en-US" dirty="0"/>
          </a:p>
        </p:txBody>
      </p:sp>
    </p:spTree>
    <p:extLst>
      <p:ext uri="{BB962C8B-B14F-4D97-AF65-F5344CB8AC3E}">
        <p14:creationId xmlns:p14="http://schemas.microsoft.com/office/powerpoint/2010/main" val="350292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40EEC65E-1858-480A-92B2-78A9CEE8210A}" type="slidenum">
              <a:rPr lang="en-US" smtClean="0"/>
              <a:pPr/>
              <a:t>2</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p>
        </p:txBody>
      </p:sp>
      <p:sp>
        <p:nvSpPr>
          <p:cNvPr id="5" name="Нижний колонтитул 4"/>
          <p:cNvSpPr>
            <a:spLocks noGrp="1"/>
          </p:cNvSpPr>
          <p:nvPr>
            <p:ph type="ftr" sz="quarter" idx="10"/>
          </p:nvPr>
        </p:nvSpPr>
        <p:spPr/>
        <p:txBody>
          <a:bodyPr/>
          <a:lstStyle/>
          <a:p>
            <a:pPr>
              <a:defRPr/>
            </a:pPr>
            <a:endParaRPr lang="en-GB"/>
          </a:p>
        </p:txBody>
      </p:sp>
      <p:sp>
        <p:nvSpPr>
          <p:cNvPr id="6" name="Верхний колонтитул 5"/>
          <p:cNvSpPr>
            <a:spLocks noGrp="1"/>
          </p:cNvSpPr>
          <p:nvPr>
            <p:ph type="hdr" sz="quarter" idx="11"/>
          </p:nvPr>
        </p:nvSpPr>
        <p:spPr/>
        <p:txBody>
          <a:bodyPr/>
          <a:lstStyle/>
          <a:p>
            <a:pPr>
              <a:defRPr/>
            </a:pPr>
            <a:r>
              <a:rPr lang="en-US"/>
              <a:t>Computer Organisation</a:t>
            </a:r>
            <a:endParaRPr lang="en-US" dirty="0"/>
          </a:p>
        </p:txBody>
      </p:sp>
    </p:spTree>
    <p:extLst>
      <p:ext uri="{BB962C8B-B14F-4D97-AF65-F5344CB8AC3E}">
        <p14:creationId xmlns:p14="http://schemas.microsoft.com/office/powerpoint/2010/main" val="2181685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GB"/>
          </a:p>
        </p:txBody>
      </p:sp>
      <p:sp>
        <p:nvSpPr>
          <p:cNvPr id="5" name="Slide Number Placeholder 4"/>
          <p:cNvSpPr>
            <a:spLocks noGrp="1"/>
          </p:cNvSpPr>
          <p:nvPr>
            <p:ph type="sldNum" sz="quarter" idx="11"/>
          </p:nvPr>
        </p:nvSpPr>
        <p:spPr/>
        <p:txBody>
          <a:bodyPr/>
          <a:lstStyle/>
          <a:p>
            <a:pPr>
              <a:defRPr/>
            </a:pPr>
            <a:fld id="{82D49F41-42BD-4A7F-84D4-B4F7E48B4FCD}" type="slidenum">
              <a:rPr lang="en-GB" smtClean="0"/>
              <a:pPr>
                <a:defRPr/>
              </a:pPr>
              <a:t>3</a:t>
            </a:fld>
            <a:endParaRPr lang="en-GB"/>
          </a:p>
        </p:txBody>
      </p:sp>
      <p:sp>
        <p:nvSpPr>
          <p:cNvPr id="6" name="Header Placeholder 5"/>
          <p:cNvSpPr>
            <a:spLocks noGrp="1"/>
          </p:cNvSpPr>
          <p:nvPr>
            <p:ph type="hdr" sz="quarter" idx="12"/>
          </p:nvPr>
        </p:nvSpPr>
        <p:spPr/>
        <p:txBody>
          <a:bodyPr/>
          <a:lstStyle/>
          <a:p>
            <a:pPr>
              <a:defRPr/>
            </a:pPr>
            <a:r>
              <a:rPr lang="en-US"/>
              <a:t>Computer Organisation</a:t>
            </a:r>
            <a:endParaRPr lang="en-US" dirty="0"/>
          </a:p>
        </p:txBody>
      </p:sp>
    </p:spTree>
    <p:extLst>
      <p:ext uri="{BB962C8B-B14F-4D97-AF65-F5344CB8AC3E}">
        <p14:creationId xmlns:p14="http://schemas.microsoft.com/office/powerpoint/2010/main" val="3534077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40EEC65E-1858-480A-92B2-78A9CEE8210A}" type="slidenum">
              <a:rPr lang="en-US" smtClean="0"/>
              <a:pPr/>
              <a:t>4</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p>
        </p:txBody>
      </p:sp>
      <p:sp>
        <p:nvSpPr>
          <p:cNvPr id="5" name="Нижний колонтитул 4"/>
          <p:cNvSpPr>
            <a:spLocks noGrp="1"/>
          </p:cNvSpPr>
          <p:nvPr>
            <p:ph type="ftr" sz="quarter" idx="10"/>
          </p:nvPr>
        </p:nvSpPr>
        <p:spPr/>
        <p:txBody>
          <a:bodyPr/>
          <a:lstStyle/>
          <a:p>
            <a:pPr>
              <a:defRPr/>
            </a:pPr>
            <a:endParaRPr lang="en-GB"/>
          </a:p>
        </p:txBody>
      </p:sp>
      <p:sp>
        <p:nvSpPr>
          <p:cNvPr id="6" name="Верхний колонтитул 5"/>
          <p:cNvSpPr>
            <a:spLocks noGrp="1"/>
          </p:cNvSpPr>
          <p:nvPr>
            <p:ph type="hdr" sz="quarter" idx="11"/>
          </p:nvPr>
        </p:nvSpPr>
        <p:spPr/>
        <p:txBody>
          <a:bodyPr/>
          <a:lstStyle/>
          <a:p>
            <a:pPr>
              <a:defRPr/>
            </a:pPr>
            <a:r>
              <a:rPr lang="en-US"/>
              <a:t>Computer Organisation</a:t>
            </a:r>
            <a:endParaRPr lang="en-US" dirty="0"/>
          </a:p>
        </p:txBody>
      </p:sp>
    </p:spTree>
    <p:extLst>
      <p:ext uri="{BB962C8B-B14F-4D97-AF65-F5344CB8AC3E}">
        <p14:creationId xmlns:p14="http://schemas.microsoft.com/office/powerpoint/2010/main" val="1192513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8F4AAD40-3214-42F6-A612-8D530F5A16A3}" type="slidenum">
              <a:rPr lang="en-US" smtClean="0"/>
              <a:pPr/>
              <a:t>6</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
        <p:nvSpPr>
          <p:cNvPr id="5" name="Нижний колонтитул 4"/>
          <p:cNvSpPr>
            <a:spLocks noGrp="1"/>
          </p:cNvSpPr>
          <p:nvPr>
            <p:ph type="ftr" sz="quarter" idx="10"/>
          </p:nvPr>
        </p:nvSpPr>
        <p:spPr/>
        <p:txBody>
          <a:bodyPr/>
          <a:lstStyle/>
          <a:p>
            <a:pPr>
              <a:defRPr/>
            </a:pPr>
            <a:endParaRPr lang="en-GB"/>
          </a:p>
        </p:txBody>
      </p:sp>
      <p:sp>
        <p:nvSpPr>
          <p:cNvPr id="6" name="Верхний колонтитул 5"/>
          <p:cNvSpPr>
            <a:spLocks noGrp="1"/>
          </p:cNvSpPr>
          <p:nvPr>
            <p:ph type="hdr" sz="quarter" idx="11"/>
          </p:nvPr>
        </p:nvSpPr>
        <p:spPr/>
        <p:txBody>
          <a:bodyPr/>
          <a:lstStyle/>
          <a:p>
            <a:pPr>
              <a:defRPr/>
            </a:pPr>
            <a:r>
              <a:rPr lang="en-US"/>
              <a:t>Computer Organisation</a:t>
            </a:r>
            <a:endParaRPr lang="en-US" dirty="0"/>
          </a:p>
        </p:txBody>
      </p:sp>
    </p:spTree>
    <p:extLst>
      <p:ext uri="{BB962C8B-B14F-4D97-AF65-F5344CB8AC3E}">
        <p14:creationId xmlns:p14="http://schemas.microsoft.com/office/powerpoint/2010/main" val="2091087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8F4AAD40-3214-42F6-A612-8D530F5A16A3}" type="slidenum">
              <a:rPr lang="en-US" smtClean="0"/>
              <a:pPr/>
              <a:t>7</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
        <p:nvSpPr>
          <p:cNvPr id="5" name="Нижний колонтитул 4"/>
          <p:cNvSpPr>
            <a:spLocks noGrp="1"/>
          </p:cNvSpPr>
          <p:nvPr>
            <p:ph type="ftr" sz="quarter" idx="10"/>
          </p:nvPr>
        </p:nvSpPr>
        <p:spPr/>
        <p:txBody>
          <a:bodyPr/>
          <a:lstStyle/>
          <a:p>
            <a:pPr>
              <a:defRPr/>
            </a:pPr>
            <a:endParaRPr lang="en-GB"/>
          </a:p>
        </p:txBody>
      </p:sp>
      <p:sp>
        <p:nvSpPr>
          <p:cNvPr id="6" name="Верхний колонтитул 5"/>
          <p:cNvSpPr>
            <a:spLocks noGrp="1"/>
          </p:cNvSpPr>
          <p:nvPr>
            <p:ph type="hdr" sz="quarter" idx="11"/>
          </p:nvPr>
        </p:nvSpPr>
        <p:spPr/>
        <p:txBody>
          <a:bodyPr/>
          <a:lstStyle/>
          <a:p>
            <a:pPr>
              <a:defRPr/>
            </a:pPr>
            <a:r>
              <a:rPr lang="en-US"/>
              <a:t>Computer Organisation</a:t>
            </a:r>
            <a:endParaRPr lang="en-US" dirty="0"/>
          </a:p>
        </p:txBody>
      </p:sp>
    </p:spTree>
    <p:extLst>
      <p:ext uri="{BB962C8B-B14F-4D97-AF65-F5344CB8AC3E}">
        <p14:creationId xmlns:p14="http://schemas.microsoft.com/office/powerpoint/2010/main" val="742894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noChangeArrowheads="1"/>
          </p:cNvSpPr>
          <p:nvPr/>
        </p:nvSpPr>
        <p:spPr bwMode="auto">
          <a:xfrm>
            <a:off x="3970160" y="8829936"/>
            <a:ext cx="3038604" cy="464970"/>
          </a:xfrm>
          <a:prstGeom prst="rect">
            <a:avLst/>
          </a:prstGeom>
          <a:noFill/>
          <a:ln w="9525">
            <a:noFill/>
            <a:miter lim="800000"/>
            <a:headEnd/>
            <a:tailEnd/>
          </a:ln>
        </p:spPr>
        <p:txBody>
          <a:bodyPr lIns="91285" tIns="45642" rIns="91285" bIns="45642" anchor="b"/>
          <a:lstStyle/>
          <a:p>
            <a:pPr algn="r"/>
            <a:fld id="{B24EEDEF-913F-4018-BFBB-D404C920B857}" type="slidenum">
              <a:rPr lang="en-US" sz="1200"/>
              <a:pPr algn="r"/>
              <a:t>8</a:t>
            </a:fld>
            <a:endParaRPr lang="en-US" sz="1200" dirty="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p>
        </p:txBody>
      </p:sp>
      <p:sp>
        <p:nvSpPr>
          <p:cNvPr id="5" name="Нижний колонтитул 4"/>
          <p:cNvSpPr>
            <a:spLocks noGrp="1"/>
          </p:cNvSpPr>
          <p:nvPr>
            <p:ph type="ftr" sz="quarter" idx="10"/>
          </p:nvPr>
        </p:nvSpPr>
        <p:spPr/>
        <p:txBody>
          <a:bodyPr/>
          <a:lstStyle/>
          <a:p>
            <a:pPr>
              <a:defRPr/>
            </a:pPr>
            <a:endParaRPr lang="en-GB"/>
          </a:p>
        </p:txBody>
      </p:sp>
      <p:sp>
        <p:nvSpPr>
          <p:cNvPr id="6" name="Верхний колонтитул 5"/>
          <p:cNvSpPr>
            <a:spLocks noGrp="1"/>
          </p:cNvSpPr>
          <p:nvPr>
            <p:ph type="hdr" sz="quarter" idx="11"/>
          </p:nvPr>
        </p:nvSpPr>
        <p:spPr/>
        <p:txBody>
          <a:bodyPr/>
          <a:lstStyle/>
          <a:p>
            <a:pPr>
              <a:defRPr/>
            </a:pPr>
            <a:r>
              <a:rPr lang="en-US"/>
              <a:t>Computer Organisation</a:t>
            </a:r>
            <a:endParaRPr lang="en-US" dirty="0"/>
          </a:p>
        </p:txBody>
      </p:sp>
      <p:sp>
        <p:nvSpPr>
          <p:cNvPr id="7" name="Номер слайда 6"/>
          <p:cNvSpPr>
            <a:spLocks noGrp="1"/>
          </p:cNvSpPr>
          <p:nvPr>
            <p:ph type="sldNum" sz="quarter" idx="12"/>
          </p:nvPr>
        </p:nvSpPr>
        <p:spPr/>
        <p:txBody>
          <a:bodyPr/>
          <a:lstStyle/>
          <a:p>
            <a:pPr>
              <a:defRPr/>
            </a:pPr>
            <a:fld id="{82D49F41-42BD-4A7F-84D4-B4F7E48B4FCD}" type="slidenum">
              <a:rPr lang="en-GB" smtClean="0"/>
              <a:pPr>
                <a:defRPr/>
              </a:pPr>
              <a:t>8</a:t>
            </a:fld>
            <a:endParaRPr lang="en-GB"/>
          </a:p>
        </p:txBody>
      </p:sp>
    </p:spTree>
    <p:extLst>
      <p:ext uri="{BB962C8B-B14F-4D97-AF65-F5344CB8AC3E}">
        <p14:creationId xmlns:p14="http://schemas.microsoft.com/office/powerpoint/2010/main" val="1258624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GB"/>
          </a:p>
        </p:txBody>
      </p:sp>
      <p:sp>
        <p:nvSpPr>
          <p:cNvPr id="5" name="Slide Number Placeholder 4"/>
          <p:cNvSpPr>
            <a:spLocks noGrp="1"/>
          </p:cNvSpPr>
          <p:nvPr>
            <p:ph type="sldNum" sz="quarter" idx="11"/>
          </p:nvPr>
        </p:nvSpPr>
        <p:spPr/>
        <p:txBody>
          <a:bodyPr/>
          <a:lstStyle/>
          <a:p>
            <a:pPr>
              <a:defRPr/>
            </a:pPr>
            <a:fld id="{82D49F41-42BD-4A7F-84D4-B4F7E48B4FCD}" type="slidenum">
              <a:rPr lang="en-GB" smtClean="0"/>
              <a:pPr>
                <a:defRPr/>
              </a:pPr>
              <a:t>9</a:t>
            </a:fld>
            <a:endParaRPr lang="en-GB"/>
          </a:p>
        </p:txBody>
      </p:sp>
      <p:sp>
        <p:nvSpPr>
          <p:cNvPr id="6" name="Header Placeholder 5"/>
          <p:cNvSpPr>
            <a:spLocks noGrp="1"/>
          </p:cNvSpPr>
          <p:nvPr>
            <p:ph type="hdr" sz="quarter" idx="12"/>
          </p:nvPr>
        </p:nvSpPr>
        <p:spPr/>
        <p:txBody>
          <a:bodyPr/>
          <a:lstStyle/>
          <a:p>
            <a:pPr>
              <a:defRPr/>
            </a:pPr>
            <a:r>
              <a:rPr lang="en-US"/>
              <a:t>Computer Organisation</a:t>
            </a:r>
            <a:endParaRPr lang="en-US" dirty="0"/>
          </a:p>
        </p:txBody>
      </p:sp>
    </p:spTree>
    <p:extLst>
      <p:ext uri="{BB962C8B-B14F-4D97-AF65-F5344CB8AC3E}">
        <p14:creationId xmlns:p14="http://schemas.microsoft.com/office/powerpoint/2010/main" val="3891315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endParaRPr lang="en-GB"/>
          </a:p>
        </p:txBody>
      </p:sp>
      <p:sp>
        <p:nvSpPr>
          <p:cNvPr id="5" name="Slide Number Placeholder 4"/>
          <p:cNvSpPr>
            <a:spLocks noGrp="1"/>
          </p:cNvSpPr>
          <p:nvPr>
            <p:ph type="sldNum" sz="quarter" idx="11"/>
          </p:nvPr>
        </p:nvSpPr>
        <p:spPr/>
        <p:txBody>
          <a:bodyPr/>
          <a:lstStyle/>
          <a:p>
            <a:pPr>
              <a:defRPr/>
            </a:pPr>
            <a:fld id="{82D49F41-42BD-4A7F-84D4-B4F7E48B4FCD}" type="slidenum">
              <a:rPr lang="en-GB" smtClean="0"/>
              <a:pPr>
                <a:defRPr/>
              </a:pPr>
              <a:t>10</a:t>
            </a:fld>
            <a:endParaRPr lang="en-GB"/>
          </a:p>
        </p:txBody>
      </p:sp>
      <p:sp>
        <p:nvSpPr>
          <p:cNvPr id="6" name="Header Placeholder 5"/>
          <p:cNvSpPr>
            <a:spLocks noGrp="1"/>
          </p:cNvSpPr>
          <p:nvPr>
            <p:ph type="hdr" sz="quarter" idx="12"/>
          </p:nvPr>
        </p:nvSpPr>
        <p:spPr/>
        <p:txBody>
          <a:bodyPr/>
          <a:lstStyle/>
          <a:p>
            <a:pPr>
              <a:defRPr/>
            </a:pPr>
            <a:r>
              <a:rPr lang="en-US"/>
              <a:t>Computer Organisation</a:t>
            </a:r>
            <a:endParaRPr lang="en-US" dirty="0"/>
          </a:p>
        </p:txBody>
      </p:sp>
    </p:spTree>
    <p:extLst>
      <p:ext uri="{BB962C8B-B14F-4D97-AF65-F5344CB8AC3E}">
        <p14:creationId xmlns:p14="http://schemas.microsoft.com/office/powerpoint/2010/main" val="350350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a:p>
        </p:txBody>
      </p:sp>
      <p:sp>
        <p:nvSpPr>
          <p:cNvPr id="4" name="Дата 3"/>
          <p:cNvSpPr>
            <a:spLocks noGrp="1"/>
          </p:cNvSpPr>
          <p:nvPr>
            <p:ph type="dt" sz="half" idx="10"/>
          </p:nvPr>
        </p:nvSpPr>
        <p:spPr/>
        <p:txBody>
          <a:bodyPr/>
          <a:lstStyle/>
          <a:p>
            <a:pPr>
              <a:defRPr/>
            </a:pPr>
            <a:r>
              <a:rPr lang="en-US"/>
              <a:t>18/12/2015</a:t>
            </a:r>
            <a:endParaRPr lang="en-US" dirty="0"/>
          </a:p>
        </p:txBody>
      </p:sp>
      <p:sp>
        <p:nvSpPr>
          <p:cNvPr id="5" name="Нижний колонтитул 4"/>
          <p:cNvSpPr>
            <a:spLocks noGrp="1"/>
          </p:cNvSpPr>
          <p:nvPr>
            <p:ph type="ftr" sz="quarter" idx="11"/>
          </p:nvPr>
        </p:nvSpPr>
        <p:spPr/>
        <p:txBody>
          <a:body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dirty="0"/>
          </a:p>
        </p:txBody>
      </p:sp>
      <p:sp>
        <p:nvSpPr>
          <p:cNvPr id="6" name="Номер слайда 5"/>
          <p:cNvSpPr>
            <a:spLocks noGrp="1"/>
          </p:cNvSpPr>
          <p:nvPr>
            <p:ph type="sldNum" sz="quarter" idx="12"/>
          </p:nvPr>
        </p:nvSpPr>
        <p:spPr/>
        <p:txBody>
          <a:bodyPr/>
          <a:lstStyle/>
          <a:p>
            <a:pPr>
              <a:defRPr/>
            </a:pPr>
            <a:r>
              <a:rPr lang="en-US"/>
              <a:t>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pPr>
              <a:defRPr/>
            </a:pPr>
            <a:r>
              <a:rPr lang="en-US"/>
              <a:t>18/12/2015</a:t>
            </a:r>
            <a:endParaRPr lang="en-US" dirty="0"/>
          </a:p>
        </p:txBody>
      </p:sp>
      <p:sp>
        <p:nvSpPr>
          <p:cNvPr id="5" name="Нижний колонтитул 4"/>
          <p:cNvSpPr>
            <a:spLocks noGrp="1"/>
          </p:cNvSpPr>
          <p:nvPr>
            <p:ph type="ftr" sz="quarter" idx="11"/>
          </p:nvPr>
        </p:nvSpPr>
        <p:spPr/>
        <p:txBody>
          <a:body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dirty="0"/>
          </a:p>
        </p:txBody>
      </p:sp>
      <p:sp>
        <p:nvSpPr>
          <p:cNvPr id="6" name="Номер слайда 5"/>
          <p:cNvSpPr>
            <a:spLocks noGrp="1"/>
          </p:cNvSpPr>
          <p:nvPr>
            <p:ph type="sldNum" sz="quarter" idx="12"/>
          </p:nvPr>
        </p:nvSpPr>
        <p:spPr/>
        <p:txBody>
          <a:bodyPr/>
          <a:lstStyle/>
          <a:p>
            <a:pPr>
              <a:defRPr/>
            </a:pPr>
            <a:r>
              <a:rPr lang="en-US"/>
              <a:t>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pPr>
              <a:defRPr/>
            </a:pPr>
            <a:r>
              <a:rPr lang="en-US"/>
              <a:t>18/12/2015</a:t>
            </a:r>
            <a:endParaRPr lang="en-US" dirty="0"/>
          </a:p>
        </p:txBody>
      </p:sp>
      <p:sp>
        <p:nvSpPr>
          <p:cNvPr id="5" name="Нижний колонтитул 4"/>
          <p:cNvSpPr>
            <a:spLocks noGrp="1"/>
          </p:cNvSpPr>
          <p:nvPr>
            <p:ph type="ftr" sz="quarter" idx="11"/>
          </p:nvPr>
        </p:nvSpPr>
        <p:spPr/>
        <p:txBody>
          <a:body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dirty="0"/>
          </a:p>
        </p:txBody>
      </p:sp>
      <p:sp>
        <p:nvSpPr>
          <p:cNvPr id="6" name="Номер слайда 5"/>
          <p:cNvSpPr>
            <a:spLocks noGrp="1"/>
          </p:cNvSpPr>
          <p:nvPr>
            <p:ph type="sldNum" sz="quarter" idx="12"/>
          </p:nvPr>
        </p:nvSpPr>
        <p:spPr/>
        <p:txBody>
          <a:bodyPr/>
          <a:lstStyle/>
          <a:p>
            <a:pPr>
              <a:defRPr/>
            </a:pPr>
            <a:r>
              <a:rPr lang="en-US"/>
              <a:t>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4"/>
          <p:cNvSpPr>
            <a:spLocks noGrp="1" noChangeArrowheads="1"/>
          </p:cNvSpPr>
          <p:nvPr>
            <p:ph type="dt" sz="half" idx="10"/>
          </p:nvPr>
        </p:nvSpPr>
        <p:spPr>
          <a:ln/>
        </p:spPr>
        <p:txBody>
          <a:bodyPr/>
          <a:lstStyle>
            <a:lvl1pPr>
              <a:defRPr/>
            </a:lvl1pPr>
          </a:lstStyle>
          <a:p>
            <a:pPr>
              <a:defRPr/>
            </a:pPr>
            <a:r>
              <a:rPr lang="en-US"/>
              <a:t>18/12/2015</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7EE0E28-F272-45CD-B7FF-2710AAB69AA2}" type="slidenum">
              <a:rPr lang="en-US" altLang="en-US"/>
              <a:pPr>
                <a:defRPr/>
              </a:pPr>
              <a:t>‹#›</a:t>
            </a:fld>
            <a:endParaRPr lang="en-US"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pPr>
              <a:defRPr/>
            </a:pPr>
            <a:r>
              <a:rPr lang="en-US"/>
              <a:t>18/12/2015</a:t>
            </a:r>
            <a:endParaRPr lang="en-US" dirty="0"/>
          </a:p>
        </p:txBody>
      </p:sp>
      <p:sp>
        <p:nvSpPr>
          <p:cNvPr id="5" name="Нижний колонтитул 4"/>
          <p:cNvSpPr>
            <a:spLocks noGrp="1"/>
          </p:cNvSpPr>
          <p:nvPr>
            <p:ph type="ftr" sz="quarter" idx="11"/>
          </p:nvPr>
        </p:nvSpPr>
        <p:spPr/>
        <p:txBody>
          <a:body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dirty="0"/>
          </a:p>
        </p:txBody>
      </p:sp>
      <p:sp>
        <p:nvSpPr>
          <p:cNvPr id="6" name="Номер слайда 5"/>
          <p:cNvSpPr>
            <a:spLocks noGrp="1"/>
          </p:cNvSpPr>
          <p:nvPr>
            <p:ph type="sldNum" sz="quarter" idx="12"/>
          </p:nvPr>
        </p:nvSpPr>
        <p:spPr/>
        <p:txBody>
          <a:bodyPr/>
          <a:lstStyle/>
          <a:p>
            <a:pPr>
              <a:defRPr/>
            </a:pPr>
            <a:r>
              <a:rPr lang="en-US"/>
              <a:t>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pPr>
              <a:defRPr/>
            </a:pPr>
            <a:r>
              <a:rPr lang="en-US"/>
              <a:t>18/12/2015</a:t>
            </a:r>
            <a:endParaRPr lang="en-US" dirty="0"/>
          </a:p>
        </p:txBody>
      </p:sp>
      <p:sp>
        <p:nvSpPr>
          <p:cNvPr id="5" name="Нижний колонтитул 4"/>
          <p:cNvSpPr>
            <a:spLocks noGrp="1"/>
          </p:cNvSpPr>
          <p:nvPr>
            <p:ph type="ftr" sz="quarter" idx="11"/>
          </p:nvPr>
        </p:nvSpPr>
        <p:spPr/>
        <p:txBody>
          <a:body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dirty="0"/>
          </a:p>
        </p:txBody>
      </p:sp>
      <p:sp>
        <p:nvSpPr>
          <p:cNvPr id="6" name="Номер слайда 5"/>
          <p:cNvSpPr>
            <a:spLocks noGrp="1"/>
          </p:cNvSpPr>
          <p:nvPr>
            <p:ph type="sldNum" sz="quarter" idx="12"/>
          </p:nvPr>
        </p:nvSpPr>
        <p:spPr/>
        <p:txBody>
          <a:bodyPr/>
          <a:lstStyle/>
          <a:p>
            <a:pPr>
              <a:defRPr/>
            </a:pPr>
            <a:r>
              <a:rPr lang="en-US"/>
              <a:t>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pPr>
              <a:defRPr/>
            </a:pPr>
            <a:r>
              <a:rPr lang="en-US"/>
              <a:t>18/12/2015</a:t>
            </a:r>
            <a:endParaRPr lang="en-US" dirty="0"/>
          </a:p>
        </p:txBody>
      </p:sp>
      <p:sp>
        <p:nvSpPr>
          <p:cNvPr id="6" name="Нижний колонтитул 5"/>
          <p:cNvSpPr>
            <a:spLocks noGrp="1"/>
          </p:cNvSpPr>
          <p:nvPr>
            <p:ph type="ftr" sz="quarter" idx="11"/>
          </p:nvPr>
        </p:nvSpPr>
        <p:spPr/>
        <p:txBody>
          <a:body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dirty="0"/>
          </a:p>
        </p:txBody>
      </p:sp>
      <p:sp>
        <p:nvSpPr>
          <p:cNvPr id="7" name="Номер слайда 6"/>
          <p:cNvSpPr>
            <a:spLocks noGrp="1"/>
          </p:cNvSpPr>
          <p:nvPr>
            <p:ph type="sldNum" sz="quarter" idx="12"/>
          </p:nvPr>
        </p:nvSpPr>
        <p:spPr/>
        <p:txBody>
          <a:bodyPr/>
          <a:lstStyle/>
          <a:p>
            <a:pPr>
              <a:defRPr/>
            </a:pPr>
            <a:r>
              <a:rPr lang="en-US"/>
              <a:t>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pPr>
              <a:defRPr/>
            </a:pPr>
            <a:r>
              <a:rPr lang="en-US"/>
              <a:t>18/12/2015</a:t>
            </a:r>
            <a:endParaRPr lang="en-US" dirty="0"/>
          </a:p>
        </p:txBody>
      </p:sp>
      <p:sp>
        <p:nvSpPr>
          <p:cNvPr id="8" name="Нижний колонтитул 7"/>
          <p:cNvSpPr>
            <a:spLocks noGrp="1"/>
          </p:cNvSpPr>
          <p:nvPr>
            <p:ph type="ftr" sz="quarter" idx="11"/>
          </p:nvPr>
        </p:nvSpPr>
        <p:spPr/>
        <p:txBody>
          <a:body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dirty="0"/>
          </a:p>
        </p:txBody>
      </p:sp>
      <p:sp>
        <p:nvSpPr>
          <p:cNvPr id="9" name="Номер слайда 8"/>
          <p:cNvSpPr>
            <a:spLocks noGrp="1"/>
          </p:cNvSpPr>
          <p:nvPr>
            <p:ph type="sldNum" sz="quarter" idx="12"/>
          </p:nvPr>
        </p:nvSpPr>
        <p:spPr/>
        <p:txBody>
          <a:bodyPr/>
          <a:lstStyle/>
          <a:p>
            <a:pPr>
              <a:defRPr/>
            </a:pPr>
            <a:r>
              <a:rPr lang="en-US"/>
              <a:t>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pPr>
              <a:defRPr/>
            </a:pPr>
            <a:r>
              <a:rPr lang="en-US"/>
              <a:t>18/12/2015</a:t>
            </a:r>
            <a:endParaRPr lang="en-US" dirty="0"/>
          </a:p>
        </p:txBody>
      </p:sp>
      <p:sp>
        <p:nvSpPr>
          <p:cNvPr id="4" name="Нижний колонтитул 3"/>
          <p:cNvSpPr>
            <a:spLocks noGrp="1"/>
          </p:cNvSpPr>
          <p:nvPr>
            <p:ph type="ftr" sz="quarter" idx="11"/>
          </p:nvPr>
        </p:nvSpPr>
        <p:spPr/>
        <p:txBody>
          <a:body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dirty="0"/>
          </a:p>
        </p:txBody>
      </p:sp>
      <p:sp>
        <p:nvSpPr>
          <p:cNvPr id="5" name="Номер слайда 4"/>
          <p:cNvSpPr>
            <a:spLocks noGrp="1"/>
          </p:cNvSpPr>
          <p:nvPr>
            <p:ph type="sldNum" sz="quarter" idx="12"/>
          </p:nvPr>
        </p:nvSpPr>
        <p:spPr/>
        <p:txBody>
          <a:bodyPr/>
          <a:lstStyle/>
          <a:p>
            <a:pPr>
              <a:defRPr/>
            </a:pPr>
            <a:r>
              <a:rPr lang="en-US"/>
              <a:t>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pPr>
              <a:defRPr/>
            </a:pPr>
            <a:r>
              <a:rPr lang="en-US"/>
              <a:t>18/12/2015</a:t>
            </a:r>
            <a:endParaRPr lang="en-US" dirty="0"/>
          </a:p>
        </p:txBody>
      </p:sp>
      <p:sp>
        <p:nvSpPr>
          <p:cNvPr id="3" name="Нижний колонтитул 2"/>
          <p:cNvSpPr>
            <a:spLocks noGrp="1"/>
          </p:cNvSpPr>
          <p:nvPr>
            <p:ph type="ftr" sz="quarter" idx="11"/>
          </p:nvPr>
        </p:nvSpPr>
        <p:spPr/>
        <p:txBody>
          <a:body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dirty="0"/>
          </a:p>
        </p:txBody>
      </p:sp>
      <p:sp>
        <p:nvSpPr>
          <p:cNvPr id="4" name="Номер слайда 3"/>
          <p:cNvSpPr>
            <a:spLocks noGrp="1"/>
          </p:cNvSpPr>
          <p:nvPr>
            <p:ph type="sldNum" sz="quarter" idx="12"/>
          </p:nvPr>
        </p:nvSpPr>
        <p:spPr/>
        <p:txBody>
          <a:bodyPr/>
          <a:lstStyle/>
          <a:p>
            <a:pPr>
              <a:defRPr/>
            </a:pPr>
            <a:r>
              <a:rPr lang="en-US"/>
              <a:t>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en-US"/>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pPr>
              <a:defRPr/>
            </a:pPr>
            <a:r>
              <a:rPr lang="en-US"/>
              <a:t>18/12/2015</a:t>
            </a:r>
            <a:endParaRPr lang="en-US" dirty="0"/>
          </a:p>
        </p:txBody>
      </p:sp>
      <p:sp>
        <p:nvSpPr>
          <p:cNvPr id="6" name="Нижний колонтитул 5"/>
          <p:cNvSpPr>
            <a:spLocks noGrp="1"/>
          </p:cNvSpPr>
          <p:nvPr>
            <p:ph type="ftr" sz="quarter" idx="11"/>
          </p:nvPr>
        </p:nvSpPr>
        <p:spPr/>
        <p:txBody>
          <a:body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dirty="0"/>
          </a:p>
        </p:txBody>
      </p:sp>
      <p:sp>
        <p:nvSpPr>
          <p:cNvPr id="7" name="Номер слайда 6"/>
          <p:cNvSpPr>
            <a:spLocks noGrp="1"/>
          </p:cNvSpPr>
          <p:nvPr>
            <p:ph type="sldNum" sz="quarter" idx="12"/>
          </p:nvPr>
        </p:nvSpPr>
        <p:spPr/>
        <p:txBody>
          <a:bodyPr/>
          <a:lstStyle/>
          <a:p>
            <a:pPr>
              <a:defRPr/>
            </a:pPr>
            <a:r>
              <a:rPr lang="en-US"/>
              <a:t>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pPr>
              <a:defRPr/>
            </a:pPr>
            <a:r>
              <a:rPr lang="en-US"/>
              <a:t>18/12/2015</a:t>
            </a:r>
            <a:endParaRPr lang="en-US" dirty="0"/>
          </a:p>
        </p:txBody>
      </p:sp>
      <p:sp>
        <p:nvSpPr>
          <p:cNvPr id="6" name="Нижний колонтитул 5"/>
          <p:cNvSpPr>
            <a:spLocks noGrp="1"/>
          </p:cNvSpPr>
          <p:nvPr>
            <p:ph type="ftr" sz="quarter" idx="11"/>
          </p:nvPr>
        </p:nvSpPr>
        <p:spPr/>
        <p:txBody>
          <a:body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dirty="0"/>
          </a:p>
        </p:txBody>
      </p:sp>
      <p:sp>
        <p:nvSpPr>
          <p:cNvPr id="7" name="Номер слайда 6"/>
          <p:cNvSpPr>
            <a:spLocks noGrp="1"/>
          </p:cNvSpPr>
          <p:nvPr>
            <p:ph type="sldNum" sz="quarter" idx="12"/>
          </p:nvPr>
        </p:nvSpPr>
        <p:spPr/>
        <p:txBody>
          <a:bodyPr/>
          <a:lstStyle/>
          <a:p>
            <a:pPr>
              <a:defRPr/>
            </a:pPr>
            <a:r>
              <a:rPr lang="en-US"/>
              <a:t>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18/12/2015</a:t>
            </a:r>
            <a:endParaRPr lang="en-US"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t>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127" r:id="rId1"/>
    <p:sldLayoutId id="2147485128" r:id="rId2"/>
    <p:sldLayoutId id="2147485129" r:id="rId3"/>
    <p:sldLayoutId id="2147485130" r:id="rId4"/>
    <p:sldLayoutId id="2147485131" r:id="rId5"/>
    <p:sldLayoutId id="2147485132" r:id="rId6"/>
    <p:sldLayoutId id="2147485133" r:id="rId7"/>
    <p:sldLayoutId id="2147485134" r:id="rId8"/>
    <p:sldLayoutId id="2147485135" r:id="rId9"/>
    <p:sldLayoutId id="2147485136" r:id="rId10"/>
    <p:sldLayoutId id="2147485137" r:id="rId11"/>
    <p:sldLayoutId id="2147485138" r:id="rId12"/>
  </p:sldLayoutIdLst>
  <p:transition>
    <p:fade/>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95992"/>
            <a:ext cx="9144000" cy="1479122"/>
          </a:xfrm>
        </p:spPr>
        <p:txBody>
          <a:bodyPr>
            <a:noAutofit/>
          </a:bodyPr>
          <a:lstStyle/>
          <a:p>
            <a:r>
              <a:rPr lang="vi-V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Arial" pitchFamily="34" charset="0"/>
              </a:rPr>
              <a:t>Phát triển ứng dụng web với NodeJS</a:t>
            </a:r>
            <a:b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Arial" pitchFamily="34" charset="0"/>
              </a:rPr>
            </a:br>
            <a:r>
              <a:rPr lang="en-US" sz="2800" b="1" dirty="0">
                <a:latin typeface="Arial" panose="020B0604020202020204" pitchFamily="34" charset="0"/>
                <a:cs typeface="Arial" panose="020B0604020202020204" pitchFamily="34" charset="0"/>
              </a:rPr>
              <a:t>WEB APPLICATION DEVELOPMENT USING NODEJS</a:t>
            </a:r>
            <a:b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br>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t>502070</a:t>
            </a:r>
          </a:p>
        </p:txBody>
      </p:sp>
      <p:sp>
        <p:nvSpPr>
          <p:cNvPr id="9" name="[TextBox 7]"/>
          <p:cNvSpPr txBox="1"/>
          <p:nvPr/>
        </p:nvSpPr>
        <p:spPr>
          <a:xfrm>
            <a:off x="1" y="3781012"/>
            <a:ext cx="9143999" cy="1107996"/>
          </a:xfrm>
          <a:prstGeom prst="rect">
            <a:avLst/>
          </a:prstGeom>
          <a:noFill/>
        </p:spPr>
        <p:txBody>
          <a:bodyPr wrap="square" rtlCol="0">
            <a:spAutoFit/>
          </a:bodyPr>
          <a:lstStyle/>
          <a:p>
            <a:pPr algn="ctr"/>
            <a:r>
              <a:rPr lang="en-US" sz="6600" b="1" dirty="0">
                <a:solidFill>
                  <a:srgbClr val="C00000"/>
                </a:solidFill>
                <a:latin typeface="Arial" pitchFamily="34" charset="0"/>
                <a:cs typeface="Arial" pitchFamily="34" charset="0"/>
              </a:rPr>
              <a:t>GIỚI THIỆU</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8127" y="670904"/>
            <a:ext cx="1747742" cy="965127"/>
          </a:xfrm>
          <a:prstGeom prst="rect">
            <a:avLst/>
          </a:prstGeom>
          <a:ln>
            <a:noFill/>
          </a:ln>
          <a:effectLst/>
        </p:spPr>
      </p:pic>
    </p:spTree>
    <p:extLst>
      <p:ext uri="{BB962C8B-B14F-4D97-AF65-F5344CB8AC3E}">
        <p14:creationId xmlns:p14="http://schemas.microsoft.com/office/powerpoint/2010/main" val="1820975028"/>
      </p:ext>
    </p:extLst>
  </p:cSld>
  <p:clrMapOvr>
    <a:masterClrMapping/>
  </p:clrMapOvr>
  <p:transition>
    <p:diamon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Lưu</a:t>
            </a:r>
            <a:r>
              <a:rPr lang="en-US"/>
              <a:t> ý</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vi-VN" dirty="0"/>
              <a:t>1. Sinh viên bị điểm 0 bài tập 10% </a:t>
            </a:r>
            <a:r>
              <a:rPr lang="en-US" dirty="0" err="1"/>
              <a:t>từ</a:t>
            </a:r>
            <a:r>
              <a:rPr lang="en-US" dirty="0"/>
              <a:t> </a:t>
            </a:r>
            <a:r>
              <a:rPr lang="vi-VN" dirty="0"/>
              <a:t>50% </a:t>
            </a:r>
            <a:r>
              <a:rPr lang="en-US" dirty="0" err="1"/>
              <a:t>trở</a:t>
            </a:r>
            <a:r>
              <a:rPr lang="en-US" dirty="0"/>
              <a:t> </a:t>
            </a:r>
            <a:r>
              <a:rPr lang="en-US" dirty="0" err="1"/>
              <a:t>lên</a:t>
            </a:r>
            <a:r>
              <a:rPr lang="en-US" dirty="0"/>
              <a:t> </a:t>
            </a:r>
            <a:r>
              <a:rPr lang="vi-VN" dirty="0"/>
              <a:t>-&gt; cấm thi</a:t>
            </a:r>
          </a:p>
          <a:p>
            <a:pPr marL="0" indent="0">
              <a:buNone/>
            </a:pPr>
            <a:r>
              <a:rPr lang="vi-VN" dirty="0"/>
              <a:t>2. Sinh viên không làm 01 bài tập lớn hoặc chỉ nộp lại đề -&gt; cấm thi</a:t>
            </a:r>
          </a:p>
          <a:p>
            <a:pPr marL="0" indent="0">
              <a:buNone/>
            </a:pPr>
            <a:r>
              <a:rPr lang="vi-VN" dirty="0"/>
              <a:t>3. Sinh viên vắng quá </a:t>
            </a:r>
            <a:r>
              <a:rPr lang="en-US" dirty="0"/>
              <a:t>20%</a:t>
            </a:r>
            <a:r>
              <a:rPr lang="vi-VN" dirty="0"/>
              <a:t> -&gt; cấm thi</a:t>
            </a:r>
          </a:p>
          <a:p>
            <a:pPr marL="0" indent="0" algn="just">
              <a:buNone/>
            </a:pPr>
            <a:r>
              <a:rPr lang="vi-VN" dirty="0"/>
              <a:t>4. Xử lý gian lận: với bài tập lớn và đồ án, nếu phát hiện sinh viên copy bài nhau thì cấm thi tất cả, người copy và người cho copy;</a:t>
            </a:r>
            <a:r>
              <a:rPr lang="en-US" dirty="0"/>
              <a:t> </a:t>
            </a:r>
            <a:r>
              <a:rPr lang="vi-VN" dirty="0"/>
              <a:t>với bài tập về nhà, nếu phát hiện copy lẫn nhau thì cho cả hai, người copy và người cho copy, không điểm.</a:t>
            </a:r>
            <a:endParaRPr lang="en-US" dirty="0"/>
          </a:p>
        </p:txBody>
      </p:sp>
      <p:sp>
        <p:nvSpPr>
          <p:cNvPr id="4" name="Footer Placeholder 3"/>
          <p:cNvSpPr>
            <a:spLocks noGrp="1"/>
          </p:cNvSpPr>
          <p:nvPr>
            <p:ph type="ftr" sz="quarter" idx="11"/>
          </p:nvPr>
        </p:nvSpPr>
        <p:spPr/>
        <p:txBody>
          <a:body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dirty="0"/>
          </a:p>
        </p:txBody>
      </p:sp>
    </p:spTree>
    <p:extLst>
      <p:ext uri="{BB962C8B-B14F-4D97-AF65-F5344CB8AC3E}">
        <p14:creationId xmlns:p14="http://schemas.microsoft.com/office/powerpoint/2010/main" val="9122209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8"/>
          <p:cNvSpPr>
            <a:spLocks noGrp="1" noChangeArrowheads="1"/>
          </p:cNvSpPr>
          <p:nvPr>
            <p:ph type="title"/>
          </p:nvPr>
        </p:nvSpPr>
        <p:spPr/>
        <p:txBody>
          <a:bodyPr>
            <a:noAutofit/>
          </a:bodyPr>
          <a:lstStyle/>
          <a:p>
            <a:pPr algn="ctr" eaLnBrk="1" hangingPunct="1"/>
            <a:endParaRPr lang="en-US" sz="2800" dirty="0">
              <a:latin typeface="Arial" pitchFamily="34" charset="0"/>
              <a:cs typeface="Arial" pitchFamily="34" charset="0"/>
            </a:endParaRPr>
          </a:p>
        </p:txBody>
      </p:sp>
      <p:sp>
        <p:nvSpPr>
          <p:cNvPr id="2" name="Content Placeholder 1"/>
          <p:cNvSpPr>
            <a:spLocks noGrp="1"/>
          </p:cNvSpPr>
          <p:nvPr>
            <p:ph idx="1"/>
          </p:nvPr>
        </p:nvSpPr>
        <p:spPr/>
        <p:txBody>
          <a:bodyPr>
            <a:normAutofit/>
          </a:bodyPr>
          <a:lstStyle/>
          <a:p>
            <a:pPr marL="0" indent="0" algn="ctr">
              <a:buNone/>
            </a:pPr>
            <a:r>
              <a:rPr lang="en-US" sz="11500" dirty="0">
                <a:latin typeface="Arial" pitchFamily="34" charset="0"/>
                <a:cs typeface="Arial" pitchFamily="34" charset="0"/>
              </a:rPr>
              <a:t>Q&amp;A</a:t>
            </a:r>
            <a:endParaRPr lang="en-US" sz="11500" dirty="0"/>
          </a:p>
        </p:txBody>
      </p:sp>
      <p:sp>
        <p:nvSpPr>
          <p:cNvPr id="5" name="Нижний колонтитул 4"/>
          <p:cNvSpPr>
            <a:spLocks noGrp="1"/>
          </p:cNvSpPr>
          <p:nvPr>
            <p:ph type="ftr" sz="quarter" idx="11"/>
          </p:nvPr>
        </p:nvSpPr>
        <p:spPr/>
        <p:txBody>
          <a:bodyPr/>
          <a:lstStyle/>
          <a:p>
            <a:pPr>
              <a:defRPr/>
            </a:pPr>
            <a:r>
              <a:rPr lang="en-US"/>
              <a:t>503106 - INTRODUCTION</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normAutofit/>
          </a:bodyPr>
          <a:lstStyle/>
          <a:p>
            <a:pPr algn="ctr" eaLnBrk="1" hangingPunct="1"/>
            <a:r>
              <a:rPr lang="en-US" sz="3600" dirty="0">
                <a:solidFill>
                  <a:srgbClr val="FF0000"/>
                </a:solidFill>
                <a:latin typeface="Arial" pitchFamily="34" charset="0"/>
                <a:cs typeface="Arial" pitchFamily="34" charset="0"/>
              </a:rPr>
              <a:t>THÔNG TIN CHUNG</a:t>
            </a:r>
          </a:p>
        </p:txBody>
      </p:sp>
      <p:sp>
        <p:nvSpPr>
          <p:cNvPr id="14339" name="Rectangle 3"/>
          <p:cNvSpPr>
            <a:spLocks noGrp="1" noChangeArrowheads="1"/>
          </p:cNvSpPr>
          <p:nvPr>
            <p:ph idx="1"/>
          </p:nvPr>
        </p:nvSpPr>
        <p:spPr>
          <a:xfrm>
            <a:off x="457200" y="1600200"/>
            <a:ext cx="8357016" cy="4756150"/>
          </a:xfrm>
        </p:spPr>
        <p:txBody>
          <a:bodyPr>
            <a:normAutofit fontScale="55000" lnSpcReduction="20000"/>
          </a:bodyPr>
          <a:lstStyle/>
          <a:p>
            <a:pPr>
              <a:lnSpc>
                <a:spcPct val="90000"/>
              </a:lnSpc>
            </a:pPr>
            <a:r>
              <a:rPr lang="en-US" sz="3500" dirty="0" err="1">
                <a:latin typeface="Arial" pitchFamily="34" charset="0"/>
                <a:cs typeface="Arial" pitchFamily="34" charset="0"/>
              </a:rPr>
              <a:t>Tên</a:t>
            </a:r>
            <a:r>
              <a:rPr lang="en-US" sz="3500" dirty="0">
                <a:latin typeface="Arial" pitchFamily="34" charset="0"/>
                <a:cs typeface="Arial" pitchFamily="34" charset="0"/>
              </a:rPr>
              <a:t> </a:t>
            </a:r>
            <a:r>
              <a:rPr lang="en-US" sz="3500" dirty="0" err="1">
                <a:latin typeface="Arial" pitchFamily="34" charset="0"/>
                <a:cs typeface="Arial" pitchFamily="34" charset="0"/>
              </a:rPr>
              <a:t>môn</a:t>
            </a:r>
            <a:r>
              <a:rPr lang="en-US" sz="3500" dirty="0">
                <a:latin typeface="Arial" pitchFamily="34" charset="0"/>
                <a:cs typeface="Arial" pitchFamily="34" charset="0"/>
              </a:rPr>
              <a:t> </a:t>
            </a:r>
            <a:r>
              <a:rPr lang="en-US" sz="3500" dirty="0" err="1">
                <a:latin typeface="Arial" pitchFamily="34" charset="0"/>
                <a:cs typeface="Arial" pitchFamily="34" charset="0"/>
              </a:rPr>
              <a:t>học</a:t>
            </a:r>
            <a:r>
              <a:rPr lang="en-US" sz="3500" dirty="0">
                <a:latin typeface="Arial" pitchFamily="34" charset="0"/>
                <a:cs typeface="Arial" pitchFamily="34" charset="0"/>
              </a:rPr>
              <a:t>: </a:t>
            </a:r>
            <a:r>
              <a:rPr lang="en-US" sz="3500" dirty="0">
                <a:solidFill>
                  <a:srgbClr val="FF0000"/>
                </a:solidFill>
                <a:latin typeface="Arial" pitchFamily="34" charset="0"/>
                <a:cs typeface="Arial" pitchFamily="34" charset="0"/>
              </a:rPr>
              <a:t>Phát triển ứng dụng web với NodeJS</a:t>
            </a:r>
          </a:p>
          <a:p>
            <a:pPr algn="just">
              <a:lnSpc>
                <a:spcPct val="90000"/>
              </a:lnSpc>
            </a:pPr>
            <a:r>
              <a:rPr lang="en-US" sz="3500" dirty="0" err="1">
                <a:latin typeface="Arial" pitchFamily="34" charset="0"/>
                <a:cs typeface="Arial" pitchFamily="34" charset="0"/>
              </a:rPr>
              <a:t>Mã</a:t>
            </a:r>
            <a:r>
              <a:rPr lang="en-US" sz="3500" dirty="0">
                <a:latin typeface="Arial" pitchFamily="34" charset="0"/>
                <a:cs typeface="Arial" pitchFamily="34" charset="0"/>
              </a:rPr>
              <a:t> MH: 502070</a:t>
            </a:r>
          </a:p>
          <a:p>
            <a:pPr algn="just">
              <a:lnSpc>
                <a:spcPct val="90000"/>
              </a:lnSpc>
            </a:pPr>
            <a:r>
              <a:rPr lang="en-US" sz="3500" dirty="0" err="1">
                <a:latin typeface="Arial" pitchFamily="34" charset="0"/>
                <a:cs typeface="Arial" pitchFamily="34" charset="0"/>
              </a:rPr>
              <a:t>Số</a:t>
            </a:r>
            <a:r>
              <a:rPr lang="en-US" sz="3500" dirty="0">
                <a:latin typeface="Arial" pitchFamily="34" charset="0"/>
                <a:cs typeface="Arial" pitchFamily="34" charset="0"/>
              </a:rPr>
              <a:t> </a:t>
            </a:r>
            <a:r>
              <a:rPr lang="en-US" sz="3500" dirty="0" err="1">
                <a:latin typeface="Arial" pitchFamily="34" charset="0"/>
                <a:cs typeface="Arial" pitchFamily="34" charset="0"/>
              </a:rPr>
              <a:t>tín</a:t>
            </a:r>
            <a:r>
              <a:rPr lang="en-US" sz="3500" dirty="0">
                <a:latin typeface="Arial" pitchFamily="34" charset="0"/>
                <a:cs typeface="Arial" pitchFamily="34" charset="0"/>
              </a:rPr>
              <a:t> </a:t>
            </a:r>
            <a:r>
              <a:rPr lang="en-US" sz="3500" dirty="0" err="1">
                <a:latin typeface="Arial" pitchFamily="34" charset="0"/>
                <a:cs typeface="Arial" pitchFamily="34" charset="0"/>
              </a:rPr>
              <a:t>chỉ</a:t>
            </a:r>
            <a:r>
              <a:rPr lang="en-US" sz="3500" dirty="0">
                <a:latin typeface="Arial" pitchFamily="34" charset="0"/>
                <a:cs typeface="Arial" pitchFamily="34" charset="0"/>
              </a:rPr>
              <a:t>:  3 (2.1)</a:t>
            </a:r>
          </a:p>
          <a:p>
            <a:pPr algn="just">
              <a:lnSpc>
                <a:spcPct val="90000"/>
              </a:lnSpc>
            </a:pPr>
            <a:r>
              <a:rPr lang="vi-VN" sz="3500" dirty="0">
                <a:cs typeface="Arial" pitchFamily="34" charset="0"/>
              </a:rPr>
              <a:t>Môn học trước: Lập trình web và ứng dụng </a:t>
            </a:r>
            <a:endParaRPr lang="en-US" sz="3500" dirty="0">
              <a:latin typeface="Arial" pitchFamily="34" charset="0"/>
              <a:cs typeface="Arial" pitchFamily="34" charset="0"/>
            </a:endParaRPr>
          </a:p>
          <a:p>
            <a:pPr algn="just">
              <a:lnSpc>
                <a:spcPct val="90000"/>
              </a:lnSpc>
            </a:pPr>
            <a:r>
              <a:rPr lang="en-US" sz="3500" dirty="0" err="1">
                <a:latin typeface="Arial" pitchFamily="34" charset="0"/>
                <a:cs typeface="Arial" pitchFamily="34" charset="0"/>
              </a:rPr>
              <a:t>Mục</a:t>
            </a:r>
            <a:r>
              <a:rPr lang="en-US" sz="3500" dirty="0">
                <a:latin typeface="Arial" pitchFamily="34" charset="0"/>
                <a:cs typeface="Arial" pitchFamily="34" charset="0"/>
              </a:rPr>
              <a:t> </a:t>
            </a:r>
            <a:r>
              <a:rPr lang="en-US" sz="3500" dirty="0" err="1">
                <a:latin typeface="Arial" pitchFamily="34" charset="0"/>
                <a:cs typeface="Arial" pitchFamily="34" charset="0"/>
              </a:rPr>
              <a:t>tiêu</a:t>
            </a:r>
            <a:r>
              <a:rPr lang="en-US" sz="3500" dirty="0">
                <a:latin typeface="Arial" pitchFamily="34" charset="0"/>
                <a:cs typeface="Arial" pitchFamily="34" charset="0"/>
              </a:rPr>
              <a:t> </a:t>
            </a:r>
            <a:r>
              <a:rPr lang="en-US" sz="3500" dirty="0" err="1">
                <a:latin typeface="Arial" pitchFamily="34" charset="0"/>
                <a:cs typeface="Arial" pitchFamily="34" charset="0"/>
              </a:rPr>
              <a:t>môn</a:t>
            </a:r>
            <a:r>
              <a:rPr lang="en-US" sz="3500" dirty="0">
                <a:latin typeface="Arial" pitchFamily="34" charset="0"/>
                <a:cs typeface="Arial" pitchFamily="34" charset="0"/>
              </a:rPr>
              <a:t> </a:t>
            </a:r>
            <a:r>
              <a:rPr lang="en-US" sz="3500" dirty="0" err="1">
                <a:latin typeface="Arial" pitchFamily="34" charset="0"/>
                <a:cs typeface="Arial" pitchFamily="34" charset="0"/>
              </a:rPr>
              <a:t>học</a:t>
            </a:r>
            <a:r>
              <a:rPr lang="en-US" sz="3500" dirty="0">
                <a:latin typeface="Arial" pitchFamily="34" charset="0"/>
                <a:cs typeface="Arial" pitchFamily="34" charset="0"/>
              </a:rPr>
              <a:t>:</a:t>
            </a:r>
          </a:p>
          <a:p>
            <a:pPr lvl="1" algn="just">
              <a:lnSpc>
                <a:spcPct val="120000"/>
              </a:lnSpc>
            </a:pPr>
            <a:r>
              <a:rPr lang="vi-VN" sz="3100" dirty="0">
                <a:latin typeface="Arial" pitchFamily="34" charset="0"/>
                <a:cs typeface="Arial" pitchFamily="34" charset="0"/>
              </a:rPr>
              <a:t>Người học hiểu kiến trúc cơ bản của NodeJS, ExpressJS; học cú pháp Javascript và trạng thái trong NodeJS; nắm bắt các nguyên tắc bảo mật web và sử dụng các công cụ hỗ trợ.</a:t>
            </a:r>
          </a:p>
          <a:p>
            <a:pPr lvl="1" algn="just">
              <a:lnSpc>
                <a:spcPct val="120000"/>
              </a:lnSpc>
            </a:pPr>
            <a:r>
              <a:rPr lang="vi-VN" sz="3100" dirty="0">
                <a:latin typeface="Arial" pitchFamily="34" charset="0"/>
                <a:cs typeface="Arial" pitchFamily="34" charset="0"/>
              </a:rPr>
              <a:t>Người học có thể xây dựng các trang web động bằng NodeJS, ExpressJS và Javascript. Người học có thể kết hợp cơ sở dữ liệu MongoDB với NodeJS trong trang web động.</a:t>
            </a:r>
          </a:p>
          <a:p>
            <a:pPr lvl="1" algn="just">
              <a:lnSpc>
                <a:spcPct val="120000"/>
              </a:lnSpc>
            </a:pPr>
            <a:r>
              <a:rPr lang="vi-VN" sz="3100" dirty="0">
                <a:latin typeface="Arial" pitchFamily="34" charset="0"/>
                <a:cs typeface="Arial" pitchFamily="34" charset="0"/>
              </a:rPr>
              <a:t>Người học có thể áp dụng kiến thức đã học về web để xây dựng một trang web năng động bên ngoài thực tế.</a:t>
            </a:r>
          </a:p>
          <a:p>
            <a:pPr lvl="1" algn="just">
              <a:lnSpc>
                <a:spcPct val="120000"/>
              </a:lnSpc>
            </a:pPr>
            <a:r>
              <a:rPr lang="vi-VN" sz="3100" dirty="0">
                <a:latin typeface="Arial" pitchFamily="34" charset="0"/>
                <a:cs typeface="Arial" pitchFamily="34" charset="0"/>
              </a:rPr>
              <a:t>Người học được đào tạo về kỹ năng tư duy, kỹ năng lập trình, kỹ năng sử dụng các công cụ hỗ trợ để giải quyết các vấn đề liên quan đến trang web theo quy trình cho mục đích xây dựng trang web chất lượng.</a:t>
            </a:r>
          </a:p>
        </p:txBody>
      </p:sp>
      <p:sp>
        <p:nvSpPr>
          <p:cNvPr id="7" name="Footer Placeholder 5"/>
          <p:cNvSpPr>
            <a:spLocks noGrp="1"/>
          </p:cNvSpPr>
          <p:nvPr>
            <p:ph type="ftr" sz="quarter" idx="11"/>
          </p:nvPr>
        </p:nvSpPr>
        <p:spPr/>
        <p:txBody>
          <a:bodyPr/>
          <a:lstStyle/>
          <a:p>
            <a:pPr>
              <a:defRPr/>
            </a:pPr>
            <a:r>
              <a:rPr lang="en-US"/>
              <a:t>503106 - INTRODUCTION</a:t>
            </a: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Thông</a:t>
            </a:r>
            <a:r>
              <a:rPr lang="en-US" dirty="0"/>
              <a:t> tin </a:t>
            </a:r>
            <a:r>
              <a:rPr lang="en-US" dirty="0" err="1"/>
              <a:t>giáo</a:t>
            </a:r>
            <a:r>
              <a:rPr lang="en-US" dirty="0"/>
              <a:t> </a:t>
            </a:r>
            <a:r>
              <a:rPr lang="en-US" dirty="0" err="1"/>
              <a:t>viên</a:t>
            </a:r>
            <a:endParaRPr lang="en-US" dirty="0"/>
          </a:p>
        </p:txBody>
      </p:sp>
      <p:sp>
        <p:nvSpPr>
          <p:cNvPr id="3" name="Content Placeholder 2"/>
          <p:cNvSpPr>
            <a:spLocks noGrp="1"/>
          </p:cNvSpPr>
          <p:nvPr>
            <p:ph idx="1"/>
          </p:nvPr>
        </p:nvSpPr>
        <p:spPr/>
        <p:txBody>
          <a:bodyPr/>
          <a:lstStyle/>
          <a:p>
            <a:r>
              <a:rPr lang="en-US" dirty="0" err="1"/>
              <a:t>Thầy</a:t>
            </a:r>
            <a:r>
              <a:rPr lang="en-US" dirty="0"/>
              <a:t> </a:t>
            </a:r>
            <a:r>
              <a:rPr lang="en-US" dirty="0" err="1"/>
              <a:t>Vũ</a:t>
            </a:r>
            <a:r>
              <a:rPr lang="en-US" dirty="0"/>
              <a:t> </a:t>
            </a:r>
            <a:r>
              <a:rPr lang="en-US" dirty="0" err="1"/>
              <a:t>Đình</a:t>
            </a:r>
            <a:r>
              <a:rPr lang="en-US" dirty="0"/>
              <a:t> </a:t>
            </a:r>
            <a:r>
              <a:rPr lang="en-US" dirty="0" err="1"/>
              <a:t>Hồng</a:t>
            </a:r>
            <a:endParaRPr lang="en-US" dirty="0"/>
          </a:p>
          <a:p>
            <a:r>
              <a:rPr lang="en-US" dirty="0"/>
              <a:t>Email: </a:t>
            </a:r>
            <a:r>
              <a:rPr lang="en-US" dirty="0" err="1"/>
              <a:t>vudinhhong@tdtu.edu.vn</a:t>
            </a:r>
            <a:endParaRPr lang="en-US" dirty="0"/>
          </a:p>
        </p:txBody>
      </p:sp>
      <p:sp>
        <p:nvSpPr>
          <p:cNvPr id="4" name="Footer Placeholder 3"/>
          <p:cNvSpPr>
            <a:spLocks noGrp="1"/>
          </p:cNvSpPr>
          <p:nvPr>
            <p:ph type="ftr" sz="quarter" idx="11"/>
          </p:nvPr>
        </p:nvSpPr>
        <p:spPr/>
        <p:txBody>
          <a:body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dirty="0"/>
          </a:p>
        </p:txBody>
      </p:sp>
    </p:spTree>
    <p:extLst>
      <p:ext uri="{BB962C8B-B14F-4D97-AF65-F5344CB8AC3E}">
        <p14:creationId xmlns:p14="http://schemas.microsoft.com/office/powerpoint/2010/main" val="37396647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normAutofit/>
          </a:bodyPr>
          <a:lstStyle/>
          <a:p>
            <a:r>
              <a:rPr lang="en-US" sz="3600" dirty="0" err="1">
                <a:solidFill>
                  <a:srgbClr val="FF0000"/>
                </a:solidFill>
                <a:latin typeface="Arial" pitchFamily="34" charset="0"/>
                <a:cs typeface="Arial" pitchFamily="34" charset="0"/>
              </a:rPr>
              <a:t>Tóm</a:t>
            </a:r>
            <a:r>
              <a:rPr lang="en-US" sz="3600" dirty="0">
                <a:solidFill>
                  <a:srgbClr val="FF0000"/>
                </a:solidFill>
                <a:latin typeface="Arial" pitchFamily="34" charset="0"/>
                <a:cs typeface="Arial" pitchFamily="34" charset="0"/>
              </a:rPr>
              <a:t> </a:t>
            </a:r>
            <a:r>
              <a:rPr lang="en-US" sz="3600" dirty="0" err="1">
                <a:solidFill>
                  <a:srgbClr val="FF0000"/>
                </a:solidFill>
                <a:latin typeface="Arial" pitchFamily="34" charset="0"/>
                <a:cs typeface="Arial" pitchFamily="34" charset="0"/>
              </a:rPr>
              <a:t>tắt</a:t>
            </a:r>
            <a:r>
              <a:rPr lang="en-US" sz="3600" dirty="0">
                <a:solidFill>
                  <a:srgbClr val="FF0000"/>
                </a:solidFill>
                <a:latin typeface="Arial" pitchFamily="34" charset="0"/>
                <a:cs typeface="Arial" pitchFamily="34" charset="0"/>
              </a:rPr>
              <a:t> </a:t>
            </a:r>
            <a:r>
              <a:rPr lang="en-US" sz="3600" dirty="0" err="1">
                <a:solidFill>
                  <a:srgbClr val="FF0000"/>
                </a:solidFill>
                <a:latin typeface="Arial" pitchFamily="34" charset="0"/>
                <a:cs typeface="Arial" pitchFamily="34" charset="0"/>
              </a:rPr>
              <a:t>nội</a:t>
            </a:r>
            <a:r>
              <a:rPr lang="en-US" sz="3600" dirty="0">
                <a:solidFill>
                  <a:srgbClr val="FF0000"/>
                </a:solidFill>
                <a:latin typeface="Arial" pitchFamily="34" charset="0"/>
                <a:cs typeface="Arial" pitchFamily="34" charset="0"/>
              </a:rPr>
              <a:t> dung </a:t>
            </a:r>
            <a:r>
              <a:rPr lang="en-US" sz="3600" dirty="0" err="1">
                <a:solidFill>
                  <a:srgbClr val="FF0000"/>
                </a:solidFill>
                <a:latin typeface="Arial" pitchFamily="34" charset="0"/>
                <a:cs typeface="Arial" pitchFamily="34" charset="0"/>
              </a:rPr>
              <a:t>môn</a:t>
            </a:r>
            <a:r>
              <a:rPr lang="en-US" sz="3600" dirty="0">
                <a:solidFill>
                  <a:srgbClr val="FF0000"/>
                </a:solidFill>
                <a:latin typeface="Arial" pitchFamily="34" charset="0"/>
                <a:cs typeface="Arial" pitchFamily="34" charset="0"/>
              </a:rPr>
              <a:t> </a:t>
            </a:r>
            <a:r>
              <a:rPr lang="en-US" sz="3600" dirty="0" err="1">
                <a:solidFill>
                  <a:srgbClr val="FF0000"/>
                </a:solidFill>
                <a:latin typeface="Arial" pitchFamily="34" charset="0"/>
                <a:cs typeface="Arial" pitchFamily="34" charset="0"/>
              </a:rPr>
              <a:t>học</a:t>
            </a:r>
            <a:endParaRPr lang="en-US" sz="3600" dirty="0">
              <a:solidFill>
                <a:srgbClr val="FF0000"/>
              </a:solidFill>
              <a:latin typeface="Arial" pitchFamily="34" charset="0"/>
              <a:cs typeface="Arial" pitchFamily="34" charset="0"/>
            </a:endParaRPr>
          </a:p>
        </p:txBody>
      </p:sp>
      <p:sp>
        <p:nvSpPr>
          <p:cNvPr id="14339" name="Rectangle 3"/>
          <p:cNvSpPr>
            <a:spLocks noGrp="1" noChangeArrowheads="1"/>
          </p:cNvSpPr>
          <p:nvPr>
            <p:ph idx="1"/>
          </p:nvPr>
        </p:nvSpPr>
        <p:spPr/>
        <p:txBody>
          <a:bodyPr>
            <a:normAutofit/>
          </a:bodyPr>
          <a:lstStyle/>
          <a:p>
            <a:pPr algn="just">
              <a:lnSpc>
                <a:spcPct val="90000"/>
              </a:lnSpc>
            </a:pPr>
            <a:r>
              <a:rPr lang="vi-VN" sz="2800" dirty="0">
                <a:solidFill>
                  <a:srgbClr val="800000"/>
                </a:solidFill>
                <a:cs typeface="Arial" pitchFamily="34" charset="0"/>
              </a:rPr>
              <a:t>Cách tạo trang web bằng NodeJS, HTML, CSS. </a:t>
            </a:r>
          </a:p>
          <a:p>
            <a:pPr algn="just">
              <a:lnSpc>
                <a:spcPct val="90000"/>
              </a:lnSpc>
            </a:pPr>
            <a:r>
              <a:rPr lang="vi-VN" sz="2800" dirty="0">
                <a:solidFill>
                  <a:srgbClr val="800000"/>
                </a:solidFill>
                <a:cs typeface="Arial" pitchFamily="34" charset="0"/>
              </a:rPr>
              <a:t>Tăng tương tác với người dùng bằng ngôn ngữ Javascript. </a:t>
            </a:r>
          </a:p>
          <a:p>
            <a:pPr algn="just">
              <a:lnSpc>
                <a:spcPct val="90000"/>
              </a:lnSpc>
            </a:pPr>
            <a:r>
              <a:rPr lang="vi-VN" sz="2800" dirty="0">
                <a:solidFill>
                  <a:srgbClr val="800000"/>
                </a:solidFill>
                <a:cs typeface="Arial" pitchFamily="34" charset="0"/>
              </a:rPr>
              <a:t>Xây dựng trang web động bằng cơ sở dữ liệu NodeJS và MongoDB. </a:t>
            </a:r>
          </a:p>
          <a:p>
            <a:pPr algn="just">
              <a:lnSpc>
                <a:spcPct val="90000"/>
              </a:lnSpc>
            </a:pPr>
            <a:r>
              <a:rPr lang="vi-VN" sz="2800" dirty="0">
                <a:solidFill>
                  <a:srgbClr val="800000"/>
                </a:solidFill>
                <a:cs typeface="Arial" pitchFamily="34" charset="0"/>
              </a:rPr>
              <a:t>Vấn đề bảo mật trong trang web</a:t>
            </a:r>
          </a:p>
          <a:p>
            <a:pPr algn="just">
              <a:lnSpc>
                <a:spcPct val="90000"/>
              </a:lnSpc>
            </a:pPr>
            <a:endParaRPr lang="vi-VN" sz="2800" dirty="0">
              <a:solidFill>
                <a:srgbClr val="800000"/>
              </a:solidFill>
              <a:cs typeface="Arial" pitchFamily="34" charset="0"/>
            </a:endParaRPr>
          </a:p>
        </p:txBody>
      </p:sp>
      <p:sp>
        <p:nvSpPr>
          <p:cNvPr id="7" name="Footer Placeholder 5"/>
          <p:cNvSpPr>
            <a:spLocks noGrp="1"/>
          </p:cNvSpPr>
          <p:nvPr>
            <p:ph type="ftr" sz="quarter" idx="11"/>
          </p:nvPr>
        </p:nvSpPr>
        <p:spPr/>
        <p:txBody>
          <a:bodyPr/>
          <a:lstStyle/>
          <a:p>
            <a:pPr>
              <a:defRPr/>
            </a:pPr>
            <a:r>
              <a:rPr lang="en-US"/>
              <a:t>503106 - INTRODUCTION</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E338-E61D-2D41-AF31-08BC8DB3D6E0}"/>
              </a:ext>
            </a:extLst>
          </p:cNvPr>
          <p:cNvSpPr>
            <a:spLocks noGrp="1"/>
          </p:cNvSpPr>
          <p:nvPr>
            <p:ph type="title"/>
          </p:nvPr>
        </p:nvSpPr>
        <p:spPr/>
        <p:txBody>
          <a:bodyPr/>
          <a:lstStyle/>
          <a:p>
            <a:r>
              <a:rPr lang="en-US" dirty="0" err="1">
                <a:solidFill>
                  <a:srgbClr val="FF0000"/>
                </a:solidFill>
                <a:latin typeface="Arial" pitchFamily="34" charset="0"/>
                <a:cs typeface="Arial" pitchFamily="34" charset="0"/>
              </a:rPr>
              <a:t>Tóm</a:t>
            </a:r>
            <a:r>
              <a:rPr lang="en-US" dirty="0">
                <a:solidFill>
                  <a:srgbClr val="FF0000"/>
                </a:solidFill>
                <a:latin typeface="Arial" pitchFamily="34" charset="0"/>
                <a:cs typeface="Arial" pitchFamily="34" charset="0"/>
              </a:rPr>
              <a:t> </a:t>
            </a:r>
            <a:r>
              <a:rPr lang="en-US" dirty="0" err="1">
                <a:solidFill>
                  <a:srgbClr val="FF0000"/>
                </a:solidFill>
                <a:latin typeface="Arial" pitchFamily="34" charset="0"/>
                <a:cs typeface="Arial" pitchFamily="34" charset="0"/>
              </a:rPr>
              <a:t>tắt</a:t>
            </a:r>
            <a:r>
              <a:rPr lang="en-US" dirty="0">
                <a:solidFill>
                  <a:srgbClr val="FF0000"/>
                </a:solidFill>
                <a:latin typeface="Arial" pitchFamily="34" charset="0"/>
                <a:cs typeface="Arial" pitchFamily="34" charset="0"/>
              </a:rPr>
              <a:t> </a:t>
            </a:r>
            <a:r>
              <a:rPr lang="en-US" dirty="0" err="1">
                <a:solidFill>
                  <a:srgbClr val="FF0000"/>
                </a:solidFill>
                <a:latin typeface="Arial" pitchFamily="34" charset="0"/>
                <a:cs typeface="Arial" pitchFamily="34" charset="0"/>
              </a:rPr>
              <a:t>nội</a:t>
            </a:r>
            <a:r>
              <a:rPr lang="en-US" dirty="0">
                <a:solidFill>
                  <a:srgbClr val="FF0000"/>
                </a:solidFill>
                <a:latin typeface="Arial" pitchFamily="34" charset="0"/>
                <a:cs typeface="Arial" pitchFamily="34" charset="0"/>
              </a:rPr>
              <a:t> dung </a:t>
            </a:r>
            <a:r>
              <a:rPr lang="en-US" dirty="0" err="1">
                <a:solidFill>
                  <a:srgbClr val="FF0000"/>
                </a:solidFill>
                <a:latin typeface="Arial" pitchFamily="34" charset="0"/>
                <a:cs typeface="Arial" pitchFamily="34" charset="0"/>
              </a:rPr>
              <a:t>môn</a:t>
            </a:r>
            <a:r>
              <a:rPr lang="en-US" dirty="0">
                <a:solidFill>
                  <a:srgbClr val="FF0000"/>
                </a:solidFill>
                <a:latin typeface="Arial" pitchFamily="34" charset="0"/>
                <a:cs typeface="Arial" pitchFamily="34" charset="0"/>
              </a:rPr>
              <a:t> </a:t>
            </a:r>
            <a:r>
              <a:rPr lang="en-US" dirty="0" err="1">
                <a:solidFill>
                  <a:srgbClr val="FF0000"/>
                </a:solidFill>
                <a:latin typeface="Arial" pitchFamily="34" charset="0"/>
                <a:cs typeface="Arial" pitchFamily="34" charset="0"/>
              </a:rPr>
              <a:t>học</a:t>
            </a:r>
            <a:endParaRPr lang="en-US" dirty="0"/>
          </a:p>
        </p:txBody>
      </p:sp>
      <p:sp>
        <p:nvSpPr>
          <p:cNvPr id="3" name="Content Placeholder 2">
            <a:extLst>
              <a:ext uri="{FF2B5EF4-FFF2-40B4-BE49-F238E27FC236}">
                <a16:creationId xmlns:a16="http://schemas.microsoft.com/office/drawing/2014/main" id="{2298DE11-FDB9-684D-BD9F-E46BD8E0E5EA}"/>
              </a:ext>
            </a:extLst>
          </p:cNvPr>
          <p:cNvSpPr>
            <a:spLocks noGrp="1"/>
          </p:cNvSpPr>
          <p:nvPr>
            <p:ph idx="1"/>
          </p:nvPr>
        </p:nvSpPr>
        <p:spPr/>
        <p:txBody>
          <a:bodyPr>
            <a:normAutofit fontScale="92500" lnSpcReduction="10000"/>
          </a:bodyPr>
          <a:lstStyle/>
          <a:p>
            <a:r>
              <a:rPr lang="en-US" dirty="0" err="1"/>
              <a:t>Chương</a:t>
            </a:r>
            <a:r>
              <a:rPr lang="en-US" dirty="0"/>
              <a:t> 1: </a:t>
            </a:r>
            <a:r>
              <a:rPr lang="en-US" dirty="0" err="1"/>
              <a:t>Giới</a:t>
            </a:r>
            <a:r>
              <a:rPr lang="en-US" dirty="0"/>
              <a:t> </a:t>
            </a:r>
            <a:r>
              <a:rPr lang="en-US" dirty="0" err="1"/>
              <a:t>thiệu</a:t>
            </a:r>
            <a:r>
              <a:rPr lang="en-US" dirty="0"/>
              <a:t> - NodeJS &amp; </a:t>
            </a:r>
            <a:r>
              <a:rPr lang="en-US" dirty="0" err="1"/>
              <a:t>ExpressJS</a:t>
            </a:r>
            <a:endParaRPr lang="en-US" dirty="0"/>
          </a:p>
          <a:p>
            <a:r>
              <a:rPr lang="en-US" dirty="0" err="1"/>
              <a:t>Chương</a:t>
            </a:r>
            <a:r>
              <a:rPr lang="en-US" dirty="0"/>
              <a:t> 2: </a:t>
            </a:r>
            <a:r>
              <a:rPr lang="en-US" dirty="0" err="1"/>
              <a:t>Đối</a:t>
            </a:r>
            <a:r>
              <a:rPr lang="en-US" dirty="0"/>
              <a:t> </a:t>
            </a:r>
            <a:r>
              <a:rPr lang="en-US" dirty="0" err="1"/>
              <a:t>tượng</a:t>
            </a:r>
            <a:r>
              <a:rPr lang="en-US" dirty="0"/>
              <a:t> Request </a:t>
            </a:r>
            <a:r>
              <a:rPr lang="en-US" dirty="0" err="1"/>
              <a:t>và</a:t>
            </a:r>
            <a:r>
              <a:rPr lang="en-US" dirty="0"/>
              <a:t> Response, </a:t>
            </a:r>
            <a:r>
              <a:rPr lang="en-US" dirty="0" err="1"/>
              <a:t>mẫu</a:t>
            </a:r>
            <a:r>
              <a:rPr lang="en-US" dirty="0"/>
              <a:t> </a:t>
            </a:r>
            <a:r>
              <a:rPr lang="en-US" dirty="0" err="1"/>
              <a:t>giao</a:t>
            </a:r>
            <a:r>
              <a:rPr lang="en-US" dirty="0"/>
              <a:t> </a:t>
            </a:r>
            <a:r>
              <a:rPr lang="en-US" dirty="0" err="1"/>
              <a:t>diện</a:t>
            </a:r>
            <a:endParaRPr lang="en-US" dirty="0"/>
          </a:p>
          <a:p>
            <a:r>
              <a:rPr lang="en-US" dirty="0" err="1"/>
              <a:t>Chương</a:t>
            </a:r>
            <a:r>
              <a:rPr lang="en-US" dirty="0"/>
              <a:t> 3: </a:t>
            </a:r>
            <a:r>
              <a:rPr lang="en-US" dirty="0" err="1"/>
              <a:t>Xử</a:t>
            </a:r>
            <a:r>
              <a:rPr lang="en-US" dirty="0"/>
              <a:t> </a:t>
            </a:r>
            <a:r>
              <a:rPr lang="en-US" dirty="0" err="1"/>
              <a:t>lý</a:t>
            </a:r>
            <a:r>
              <a:rPr lang="en-US" dirty="0"/>
              <a:t> Form</a:t>
            </a:r>
          </a:p>
          <a:p>
            <a:r>
              <a:rPr lang="en-US" dirty="0" err="1"/>
              <a:t>Chương</a:t>
            </a:r>
            <a:r>
              <a:rPr lang="en-US" dirty="0"/>
              <a:t> 4: Cookies </a:t>
            </a:r>
            <a:r>
              <a:rPr lang="en-US" dirty="0" err="1"/>
              <a:t>và</a:t>
            </a:r>
            <a:r>
              <a:rPr lang="en-US" dirty="0"/>
              <a:t> Sessions</a:t>
            </a:r>
          </a:p>
          <a:p>
            <a:r>
              <a:rPr lang="en-US" dirty="0" err="1"/>
              <a:t>Chương</a:t>
            </a:r>
            <a:r>
              <a:rPr lang="en-US" dirty="0"/>
              <a:t> 5: Middleware - </a:t>
            </a:r>
            <a:r>
              <a:rPr lang="en-US" dirty="0" err="1"/>
              <a:t>Lưu</a:t>
            </a:r>
            <a:r>
              <a:rPr lang="en-US" dirty="0"/>
              <a:t> </a:t>
            </a:r>
            <a:r>
              <a:rPr lang="en-US" dirty="0" err="1"/>
              <a:t>trữ</a:t>
            </a:r>
            <a:r>
              <a:rPr lang="en-US" dirty="0"/>
              <a:t> - </a:t>
            </a:r>
            <a:r>
              <a:rPr lang="en-US" dirty="0" err="1"/>
              <a:t>Định</a:t>
            </a:r>
            <a:r>
              <a:rPr lang="en-US" dirty="0"/>
              <a:t> </a:t>
            </a:r>
            <a:r>
              <a:rPr lang="en-US" dirty="0" err="1"/>
              <a:t>tuyến</a:t>
            </a:r>
            <a:endParaRPr lang="en-US" dirty="0"/>
          </a:p>
          <a:p>
            <a:r>
              <a:rPr lang="en-US" dirty="0" err="1"/>
              <a:t>Chương</a:t>
            </a:r>
            <a:r>
              <a:rPr lang="en-US" dirty="0"/>
              <a:t> 6: REST APIs </a:t>
            </a:r>
            <a:r>
              <a:rPr lang="en-US" dirty="0" err="1"/>
              <a:t>và</a:t>
            </a:r>
            <a:r>
              <a:rPr lang="en-US" dirty="0"/>
              <a:t> JSON</a:t>
            </a:r>
          </a:p>
          <a:p>
            <a:r>
              <a:rPr lang="en-US" dirty="0" err="1"/>
              <a:t>Chương</a:t>
            </a:r>
            <a:r>
              <a:rPr lang="en-US" dirty="0"/>
              <a:t> 7: </a:t>
            </a:r>
            <a:r>
              <a:rPr lang="en-US" dirty="0" err="1"/>
              <a:t>Nội</a:t>
            </a:r>
            <a:r>
              <a:rPr lang="en-US" dirty="0"/>
              <a:t> dung </a:t>
            </a:r>
            <a:r>
              <a:rPr lang="en-US" dirty="0" err="1"/>
              <a:t>tĩnh</a:t>
            </a:r>
            <a:r>
              <a:rPr lang="en-US" dirty="0"/>
              <a:t>, </a:t>
            </a:r>
            <a:r>
              <a:rPr lang="en-US" dirty="0" err="1"/>
              <a:t>bảo</a:t>
            </a:r>
            <a:r>
              <a:rPr lang="en-US" dirty="0"/>
              <a:t> </a:t>
            </a:r>
            <a:r>
              <a:rPr lang="en-US" dirty="0" err="1"/>
              <a:t>mật</a:t>
            </a:r>
            <a:endParaRPr lang="en-US" dirty="0"/>
          </a:p>
          <a:p>
            <a:r>
              <a:rPr lang="en-US" dirty="0" err="1"/>
              <a:t>Chương</a:t>
            </a:r>
            <a:r>
              <a:rPr lang="en-US" dirty="0"/>
              <a:t> 8: </a:t>
            </a:r>
            <a:r>
              <a:rPr lang="en-US" dirty="0" err="1"/>
              <a:t>Kết</a:t>
            </a:r>
            <a:r>
              <a:rPr lang="en-US" dirty="0"/>
              <a:t> </a:t>
            </a:r>
            <a:r>
              <a:rPr lang="en-US" dirty="0" err="1"/>
              <a:t>hợp</a:t>
            </a:r>
            <a:r>
              <a:rPr lang="en-US" dirty="0"/>
              <a:t> API</a:t>
            </a:r>
          </a:p>
          <a:p>
            <a:endParaRPr lang="en-US" dirty="0"/>
          </a:p>
        </p:txBody>
      </p:sp>
      <p:sp>
        <p:nvSpPr>
          <p:cNvPr id="4" name="Footer Placeholder 3">
            <a:extLst>
              <a:ext uri="{FF2B5EF4-FFF2-40B4-BE49-F238E27FC236}">
                <a16:creationId xmlns:a16="http://schemas.microsoft.com/office/drawing/2014/main" id="{E864A6C0-B3D8-3A43-B9C3-886A1745EE30}"/>
              </a:ext>
            </a:extLst>
          </p:cNvPr>
          <p:cNvSpPr>
            <a:spLocks noGrp="1"/>
          </p:cNvSpPr>
          <p:nvPr>
            <p:ph type="ftr" sz="quarter" idx="11"/>
          </p:nvPr>
        </p:nvSpPr>
        <p:spPr/>
        <p:txBody>
          <a:body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dirty="0"/>
          </a:p>
        </p:txBody>
      </p:sp>
    </p:spTree>
    <p:extLst>
      <p:ext uri="{BB962C8B-B14F-4D97-AF65-F5344CB8AC3E}">
        <p14:creationId xmlns:p14="http://schemas.microsoft.com/office/powerpoint/2010/main" val="8495536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4"/>
          <p:cNvSpPr>
            <a:spLocks noGrp="1" noChangeArrowheads="1"/>
          </p:cNvSpPr>
          <p:nvPr>
            <p:ph type="title"/>
          </p:nvPr>
        </p:nvSpPr>
        <p:spPr/>
        <p:txBody>
          <a:bodyPr>
            <a:normAutofit/>
          </a:bodyPr>
          <a:lstStyle/>
          <a:p>
            <a:pPr algn="ctr" eaLnBrk="1" hangingPunct="1"/>
            <a:r>
              <a:rPr lang="en-US" sz="3600" dirty="0">
                <a:solidFill>
                  <a:srgbClr val="FF0000"/>
                </a:solidFill>
                <a:latin typeface="Arial" pitchFamily="34" charset="0"/>
                <a:cs typeface="Arial" pitchFamily="34" charset="0"/>
              </a:rPr>
              <a:t>TEXTBOOKS</a:t>
            </a:r>
          </a:p>
        </p:txBody>
      </p:sp>
      <p:sp>
        <p:nvSpPr>
          <p:cNvPr id="16389" name="Rectangle 5"/>
          <p:cNvSpPr>
            <a:spLocks noGrp="1" noChangeArrowheads="1"/>
          </p:cNvSpPr>
          <p:nvPr>
            <p:ph idx="1"/>
          </p:nvPr>
        </p:nvSpPr>
        <p:spPr>
          <a:xfrm>
            <a:off x="457199" y="1600200"/>
            <a:ext cx="8357017" cy="4525963"/>
          </a:xfrm>
        </p:spPr>
        <p:txBody>
          <a:bodyPr>
            <a:noAutofit/>
          </a:bodyPr>
          <a:lstStyle/>
          <a:p>
            <a:pPr marL="0" indent="0">
              <a:buNone/>
            </a:pPr>
            <a:r>
              <a:rPr lang="en-US" dirty="0"/>
              <a:t>[1] Ethan Brown, 2014, Web Development with Node and Express: Leveraging the JavaScript Stack, O'Reilly Media, United States</a:t>
            </a:r>
          </a:p>
          <a:p>
            <a:pPr marL="0" indent="0">
              <a:buNone/>
            </a:pPr>
            <a:r>
              <a:rPr lang="en-US" dirty="0"/>
              <a:t>[2] </a:t>
            </a:r>
            <a:r>
              <a:rPr lang="en-US" dirty="0" err="1"/>
              <a:t>Azat</a:t>
            </a:r>
            <a:r>
              <a:rPr lang="en-US" dirty="0"/>
              <a:t> </a:t>
            </a:r>
            <a:r>
              <a:rPr lang="en-US" dirty="0" err="1"/>
              <a:t>Mardan</a:t>
            </a:r>
            <a:r>
              <a:rPr lang="en-US" dirty="0"/>
              <a:t>, 2014, Pro </a:t>
            </a:r>
            <a:r>
              <a:rPr lang="en-US" dirty="0" err="1"/>
              <a:t>Express.js</a:t>
            </a:r>
            <a:r>
              <a:rPr lang="en-US" dirty="0"/>
              <a:t>: Master </a:t>
            </a:r>
            <a:r>
              <a:rPr lang="en-US" dirty="0" err="1"/>
              <a:t>Express.js</a:t>
            </a:r>
            <a:r>
              <a:rPr lang="en-US" dirty="0"/>
              <a:t>: The Node.js Framework For Your Web Development, </a:t>
            </a:r>
            <a:r>
              <a:rPr lang="en-US" dirty="0" err="1"/>
              <a:t>Apress</a:t>
            </a:r>
            <a:r>
              <a:rPr lang="en-US" dirty="0"/>
              <a:t>, New York</a:t>
            </a:r>
          </a:p>
          <a:p>
            <a:pPr marL="0" indent="0">
              <a:buNone/>
            </a:pPr>
            <a:r>
              <a:rPr lang="en-US" dirty="0"/>
              <a:t>[3] Evan Hahn, 2016, Express in Action: Writing, building, and testing Node.js applications, Manning Publications, United States</a:t>
            </a:r>
          </a:p>
          <a:p>
            <a:pPr marL="0" indent="0">
              <a:buNone/>
            </a:pPr>
            <a:endParaRPr lang="en-US" dirty="0"/>
          </a:p>
        </p:txBody>
      </p:sp>
      <p:sp>
        <p:nvSpPr>
          <p:cNvPr id="8" name="Footer Placeholder 5"/>
          <p:cNvSpPr>
            <a:spLocks noGrp="1"/>
          </p:cNvSpPr>
          <p:nvPr>
            <p:ph type="ftr" sz="quarter" idx="11"/>
          </p:nvPr>
        </p:nvSpPr>
        <p:spPr/>
        <p:txBody>
          <a:bodyPr/>
          <a:lstStyle/>
          <a:p>
            <a:pPr>
              <a:defRPr/>
            </a:pPr>
            <a:r>
              <a:rPr lang="en-US" altLang="en-US"/>
              <a:t>503106 - INTRODUCTION</a:t>
            </a:r>
            <a:endParaRPr lang="en-US" altLang="en-US" dirty="0"/>
          </a:p>
        </p:txBody>
      </p:sp>
    </p:spTree>
    <p:extLst>
      <p:ext uri="{BB962C8B-B14F-4D97-AF65-F5344CB8AC3E}">
        <p14:creationId xmlns:p14="http://schemas.microsoft.com/office/powerpoint/2010/main" val="2645511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wipe(up)">
                                      <p:cBhvr>
                                        <p:cTn id="7" dur="500"/>
                                        <p:tgtEl>
                                          <p:spTgt spid="163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389">
                                            <p:txEl>
                                              <p:pRg st="1" end="1"/>
                                            </p:txEl>
                                          </p:spTgt>
                                        </p:tgtEl>
                                        <p:attrNameLst>
                                          <p:attrName>style.visibility</p:attrName>
                                        </p:attrNameLst>
                                      </p:cBhvr>
                                      <p:to>
                                        <p:strVal val="visible"/>
                                      </p:to>
                                    </p:set>
                                    <p:animEffect transition="in" filter="wipe(up)">
                                      <p:cBhvr>
                                        <p:cTn id="12" dur="500"/>
                                        <p:tgtEl>
                                          <p:spTgt spid="163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389">
                                            <p:txEl>
                                              <p:pRg st="2" end="2"/>
                                            </p:txEl>
                                          </p:spTgt>
                                        </p:tgtEl>
                                        <p:attrNameLst>
                                          <p:attrName>style.visibility</p:attrName>
                                        </p:attrNameLst>
                                      </p:cBhvr>
                                      <p:to>
                                        <p:strVal val="visible"/>
                                      </p:to>
                                    </p:set>
                                    <p:animEffect transition="in" filter="wipe(up)">
                                      <p:cBhvr>
                                        <p:cTn id="17" dur="500"/>
                                        <p:tgtEl>
                                          <p:spTgt spid="163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4"/>
          <p:cNvSpPr>
            <a:spLocks noGrp="1" noChangeArrowheads="1"/>
          </p:cNvSpPr>
          <p:nvPr>
            <p:ph type="title"/>
          </p:nvPr>
        </p:nvSpPr>
        <p:spPr/>
        <p:txBody>
          <a:bodyPr>
            <a:normAutofit/>
          </a:bodyPr>
          <a:lstStyle/>
          <a:p>
            <a:pPr algn="ctr" eaLnBrk="1" hangingPunct="1"/>
            <a:r>
              <a:rPr lang="en-US" sz="3600" dirty="0">
                <a:solidFill>
                  <a:srgbClr val="FF0000"/>
                </a:solidFill>
                <a:latin typeface="Arial" pitchFamily="34" charset="0"/>
                <a:cs typeface="Arial" pitchFamily="34" charset="0"/>
              </a:rPr>
              <a:t>TEXTBOOKS</a:t>
            </a:r>
          </a:p>
        </p:txBody>
      </p:sp>
      <p:sp>
        <p:nvSpPr>
          <p:cNvPr id="16389" name="Rectangle 5"/>
          <p:cNvSpPr>
            <a:spLocks noGrp="1" noChangeArrowheads="1"/>
          </p:cNvSpPr>
          <p:nvPr>
            <p:ph idx="1"/>
          </p:nvPr>
        </p:nvSpPr>
        <p:spPr>
          <a:xfrm>
            <a:off x="457200" y="1600200"/>
            <a:ext cx="8229600" cy="4525963"/>
          </a:xfrm>
        </p:spPr>
        <p:txBody>
          <a:bodyPr>
            <a:noAutofit/>
          </a:bodyPr>
          <a:lstStyle/>
          <a:p>
            <a:pPr marL="0" indent="0">
              <a:buNone/>
            </a:pPr>
            <a:r>
              <a:rPr lang="en-US" dirty="0"/>
              <a:t>[4] Mike </a:t>
            </a:r>
            <a:r>
              <a:rPr lang="en-US" dirty="0" err="1"/>
              <a:t>Cantelon</a:t>
            </a:r>
            <a:r>
              <a:rPr lang="en-US" dirty="0"/>
              <a:t>, Marc Harter, T.J. </a:t>
            </a:r>
            <a:r>
              <a:rPr lang="en-US" dirty="0" err="1"/>
              <a:t>Holowaychuk</a:t>
            </a:r>
            <a:r>
              <a:rPr lang="en-US" dirty="0"/>
              <a:t>, Nathan </a:t>
            </a:r>
            <a:r>
              <a:rPr lang="en-US" dirty="0" err="1"/>
              <a:t>Rajlich</a:t>
            </a:r>
            <a:r>
              <a:rPr lang="en-US" dirty="0"/>
              <a:t>, 2014, Node.js in Action, Manning Publications, United States</a:t>
            </a:r>
          </a:p>
          <a:p>
            <a:pPr marL="0" indent="0">
              <a:buNone/>
            </a:pPr>
            <a:r>
              <a:rPr lang="en-US" dirty="0"/>
              <a:t>[5] Valentin </a:t>
            </a:r>
            <a:r>
              <a:rPr lang="en-US" dirty="0" err="1"/>
              <a:t>Bojinov</a:t>
            </a:r>
            <a:r>
              <a:rPr lang="en-US" dirty="0"/>
              <a:t>, 2016, RESTful Web API Design with Node.js, </a:t>
            </a:r>
            <a:r>
              <a:rPr lang="en-US" dirty="0" err="1"/>
              <a:t>Packt</a:t>
            </a:r>
            <a:r>
              <a:rPr lang="en-US" dirty="0"/>
              <a:t> Publishing, Birmingham UK</a:t>
            </a:r>
          </a:p>
        </p:txBody>
      </p:sp>
      <p:sp>
        <p:nvSpPr>
          <p:cNvPr id="8" name="Footer Placeholder 5"/>
          <p:cNvSpPr>
            <a:spLocks noGrp="1"/>
          </p:cNvSpPr>
          <p:nvPr>
            <p:ph type="ftr" sz="quarter" idx="11"/>
          </p:nvPr>
        </p:nvSpPr>
        <p:spPr/>
        <p:txBody>
          <a:bodyPr/>
          <a:lstStyle/>
          <a:p>
            <a:pPr>
              <a:defRPr/>
            </a:pPr>
            <a:r>
              <a:rPr lang="en-US" altLang="en-US"/>
              <a:t>503106 - INTRODUCTION</a:t>
            </a:r>
            <a:endParaRPr lang="en-US"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wipe(up)">
                                      <p:cBhvr>
                                        <p:cTn id="7" dur="500"/>
                                        <p:tgtEl>
                                          <p:spTgt spid="1638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animEffect transition="in" filter="wipe(up)">
                                      <p:cBhvr>
                                        <p:cTn id="11" dur="500"/>
                                        <p:tgtEl>
                                          <p:spTgt spid="163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normAutofit/>
          </a:bodyPr>
          <a:lstStyle/>
          <a:p>
            <a:pPr algn="ctr" eaLnBrk="1" hangingPunct="1"/>
            <a:r>
              <a:rPr lang="en-US" sz="3600" dirty="0">
                <a:solidFill>
                  <a:srgbClr val="FF0000"/>
                </a:solidFill>
                <a:latin typeface="Arial" pitchFamily="34" charset="0"/>
                <a:cs typeface="Arial" pitchFamily="34" charset="0"/>
              </a:rPr>
              <a:t>COURSE MATERIALS </a:t>
            </a:r>
          </a:p>
        </p:txBody>
      </p:sp>
      <p:sp>
        <p:nvSpPr>
          <p:cNvPr id="2" name="Content Placeholder 1"/>
          <p:cNvSpPr>
            <a:spLocks noGrp="1"/>
          </p:cNvSpPr>
          <p:nvPr>
            <p:ph idx="1"/>
          </p:nvPr>
        </p:nvSpPr>
        <p:spPr/>
        <p:txBody>
          <a:bodyPr>
            <a:normAutofit/>
          </a:bodyPr>
          <a:lstStyle/>
          <a:p>
            <a:pPr algn="just"/>
            <a:r>
              <a:rPr lang="en-US" sz="2800" dirty="0">
                <a:effectLst>
                  <a:outerShdw blurRad="38100" dist="38100" dir="2700000" algn="tl">
                    <a:srgbClr val="C0C0C0"/>
                  </a:outerShdw>
                </a:effectLst>
                <a:latin typeface="Arial" pitchFamily="34" charset="0"/>
                <a:cs typeface="Arial" pitchFamily="34" charset="0"/>
              </a:rPr>
              <a:t>You can find all lectures, tutorials, labs and solutions on Google Classroom</a:t>
            </a:r>
          </a:p>
          <a:p>
            <a:pPr algn="just"/>
            <a:r>
              <a:rPr lang="en-US" sz="2800" dirty="0">
                <a:latin typeface="Arial" pitchFamily="34" charset="0"/>
                <a:cs typeface="Arial" pitchFamily="34" charset="0"/>
              </a:rPr>
              <a:t>Tutorials and labs will start in week 3</a:t>
            </a:r>
          </a:p>
        </p:txBody>
      </p:sp>
      <p:sp>
        <p:nvSpPr>
          <p:cNvPr id="9" name="Нижний колонтитул 8"/>
          <p:cNvSpPr>
            <a:spLocks noGrp="1"/>
          </p:cNvSpPr>
          <p:nvPr>
            <p:ph type="ftr" sz="quarter" idx="11"/>
          </p:nvPr>
        </p:nvSpPr>
        <p:spPr/>
        <p:txBody>
          <a:bodyPr/>
          <a:lstStyle/>
          <a:p>
            <a:pPr>
              <a:defRPr/>
            </a:pPr>
            <a:r>
              <a:rPr lang="en-US"/>
              <a:t>503106 - INTRODUCTION</a:t>
            </a: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Arial" pitchFamily="34" charset="0"/>
                <a:cs typeface="Arial" pitchFamily="34" charset="0"/>
              </a:rPr>
              <a:t>ASSESSMENT</a:t>
            </a:r>
            <a:endParaRPr lang="en-US" dirty="0"/>
          </a:p>
        </p:txBody>
      </p:sp>
      <p:sp>
        <p:nvSpPr>
          <p:cNvPr id="3" name="Content Placeholder 2"/>
          <p:cNvSpPr>
            <a:spLocks noGrp="1"/>
          </p:cNvSpPr>
          <p:nvPr>
            <p:ph idx="1"/>
          </p:nvPr>
        </p:nvSpPr>
        <p:spPr/>
        <p:txBody>
          <a:bodyPr>
            <a:normAutofit/>
          </a:bodyPr>
          <a:lstStyle/>
          <a:p>
            <a:r>
              <a:rPr lang="en-US" dirty="0">
                <a:solidFill>
                  <a:srgbClr val="FF0000"/>
                </a:solidFill>
                <a:latin typeface="Arial" pitchFamily="34" charset="0"/>
                <a:cs typeface="Arial" pitchFamily="34" charset="0"/>
              </a:rPr>
              <a:t>10% - Labs</a:t>
            </a:r>
          </a:p>
          <a:p>
            <a:r>
              <a:rPr lang="en-US" dirty="0">
                <a:solidFill>
                  <a:srgbClr val="FF0000"/>
                </a:solidFill>
                <a:latin typeface="Arial" pitchFamily="34" charset="0"/>
                <a:cs typeface="Arial" pitchFamily="34" charset="0"/>
              </a:rPr>
              <a:t>20% - Mid-term exam </a:t>
            </a:r>
          </a:p>
          <a:p>
            <a:r>
              <a:rPr lang="en-US" dirty="0">
                <a:solidFill>
                  <a:srgbClr val="FF0000"/>
                </a:solidFill>
                <a:latin typeface="Arial" pitchFamily="34" charset="0"/>
                <a:cs typeface="Arial" pitchFamily="34" charset="0"/>
              </a:rPr>
              <a:t>20% - Assignment</a:t>
            </a:r>
          </a:p>
          <a:p>
            <a:pPr marL="0" indent="0">
              <a:buNone/>
            </a:pPr>
            <a:r>
              <a:rPr lang="en-US" dirty="0">
                <a:solidFill>
                  <a:srgbClr val="FF0000"/>
                </a:solidFill>
                <a:latin typeface="Arial" pitchFamily="34" charset="0"/>
                <a:cs typeface="Arial" pitchFamily="34" charset="0"/>
              </a:rPr>
              <a:t>    - </a:t>
            </a:r>
            <a:r>
              <a:rPr lang="en-US" dirty="0" err="1">
                <a:solidFill>
                  <a:srgbClr val="FF0000"/>
                </a:solidFill>
                <a:latin typeface="Arial" pitchFamily="34" charset="0"/>
                <a:cs typeface="Arial" pitchFamily="34" charset="0"/>
              </a:rPr>
              <a:t>Sẽ</a:t>
            </a:r>
            <a:r>
              <a:rPr lang="en-US" dirty="0">
                <a:solidFill>
                  <a:srgbClr val="FF0000"/>
                </a:solidFill>
                <a:latin typeface="Arial" pitchFamily="34" charset="0"/>
                <a:cs typeface="Arial" pitchFamily="34" charset="0"/>
              </a:rPr>
              <a:t> </a:t>
            </a:r>
            <a:r>
              <a:rPr lang="en-US" dirty="0" err="1">
                <a:solidFill>
                  <a:srgbClr val="FF0000"/>
                </a:solidFill>
                <a:latin typeface="Arial" pitchFamily="34" charset="0"/>
                <a:cs typeface="Arial" pitchFamily="34" charset="0"/>
              </a:rPr>
              <a:t>được</a:t>
            </a:r>
            <a:r>
              <a:rPr lang="en-US" dirty="0">
                <a:solidFill>
                  <a:srgbClr val="FF0000"/>
                </a:solidFill>
                <a:latin typeface="Arial" pitchFamily="34" charset="0"/>
                <a:cs typeface="Arial" pitchFamily="34" charset="0"/>
              </a:rPr>
              <a:t> </a:t>
            </a:r>
            <a:r>
              <a:rPr lang="en-US" dirty="0" err="1">
                <a:solidFill>
                  <a:srgbClr val="FF0000"/>
                </a:solidFill>
                <a:latin typeface="Arial" pitchFamily="34" charset="0"/>
                <a:cs typeface="Arial" pitchFamily="34" charset="0"/>
              </a:rPr>
              <a:t>cung</a:t>
            </a:r>
            <a:r>
              <a:rPr lang="en-US" dirty="0">
                <a:solidFill>
                  <a:srgbClr val="FF0000"/>
                </a:solidFill>
                <a:latin typeface="Arial" pitchFamily="34" charset="0"/>
                <a:cs typeface="Arial" pitchFamily="34" charset="0"/>
              </a:rPr>
              <a:t> </a:t>
            </a:r>
            <a:r>
              <a:rPr lang="en-US" dirty="0" err="1">
                <a:solidFill>
                  <a:srgbClr val="FF0000"/>
                </a:solidFill>
                <a:latin typeface="Arial" pitchFamily="34" charset="0"/>
                <a:cs typeface="Arial" pitchFamily="34" charset="0"/>
              </a:rPr>
              <a:t>cấp</a:t>
            </a:r>
            <a:r>
              <a:rPr lang="en-US" dirty="0">
                <a:solidFill>
                  <a:srgbClr val="FF0000"/>
                </a:solidFill>
                <a:latin typeface="Arial" pitchFamily="34" charset="0"/>
                <a:cs typeface="Arial" pitchFamily="34" charset="0"/>
              </a:rPr>
              <a:t> </a:t>
            </a:r>
            <a:r>
              <a:rPr lang="en-US" dirty="0" err="1">
                <a:solidFill>
                  <a:srgbClr val="FF0000"/>
                </a:solidFill>
                <a:latin typeface="Arial" pitchFamily="34" charset="0"/>
                <a:cs typeface="Arial" pitchFamily="34" charset="0"/>
              </a:rPr>
              <a:t>trên</a:t>
            </a:r>
            <a:r>
              <a:rPr lang="en-US" dirty="0">
                <a:solidFill>
                  <a:srgbClr val="FF0000"/>
                </a:solidFill>
                <a:latin typeface="Arial" pitchFamily="34" charset="0"/>
                <a:cs typeface="Arial" pitchFamily="34" charset="0"/>
              </a:rPr>
              <a:t> Classroom</a:t>
            </a:r>
          </a:p>
          <a:p>
            <a:r>
              <a:rPr lang="en-US" dirty="0">
                <a:solidFill>
                  <a:srgbClr val="FF0000"/>
                </a:solidFill>
                <a:latin typeface="Arial" pitchFamily="34" charset="0"/>
                <a:cs typeface="Arial" pitchFamily="34" charset="0"/>
              </a:rPr>
              <a:t>50% - Final project</a:t>
            </a:r>
          </a:p>
          <a:p>
            <a:pPr marL="0" lvl="1" indent="0">
              <a:buNone/>
            </a:pPr>
            <a:r>
              <a:rPr lang="en-US" dirty="0">
                <a:solidFill>
                  <a:srgbClr val="FF0000"/>
                </a:solidFill>
                <a:latin typeface="Arial" pitchFamily="34" charset="0"/>
                <a:cs typeface="Arial" pitchFamily="34" charset="0"/>
              </a:rPr>
              <a:t>     - </a:t>
            </a:r>
            <a:r>
              <a:rPr lang="en-US" dirty="0" err="1">
                <a:solidFill>
                  <a:srgbClr val="FF0000"/>
                </a:solidFill>
                <a:latin typeface="Arial" pitchFamily="34" charset="0"/>
                <a:cs typeface="Arial" pitchFamily="34" charset="0"/>
              </a:rPr>
              <a:t>Sẽ</a:t>
            </a:r>
            <a:r>
              <a:rPr lang="en-US" dirty="0">
                <a:solidFill>
                  <a:srgbClr val="FF0000"/>
                </a:solidFill>
                <a:latin typeface="Arial" pitchFamily="34" charset="0"/>
                <a:cs typeface="Arial" pitchFamily="34" charset="0"/>
              </a:rPr>
              <a:t> </a:t>
            </a:r>
            <a:r>
              <a:rPr lang="en-US" dirty="0" err="1">
                <a:solidFill>
                  <a:srgbClr val="FF0000"/>
                </a:solidFill>
                <a:latin typeface="Arial" pitchFamily="34" charset="0"/>
                <a:cs typeface="Arial" pitchFamily="34" charset="0"/>
              </a:rPr>
              <a:t>được</a:t>
            </a:r>
            <a:r>
              <a:rPr lang="en-US" dirty="0">
                <a:solidFill>
                  <a:srgbClr val="FF0000"/>
                </a:solidFill>
                <a:latin typeface="Arial" pitchFamily="34" charset="0"/>
                <a:cs typeface="Arial" pitchFamily="34" charset="0"/>
              </a:rPr>
              <a:t> </a:t>
            </a:r>
            <a:r>
              <a:rPr lang="en-US" dirty="0" err="1">
                <a:solidFill>
                  <a:srgbClr val="FF0000"/>
                </a:solidFill>
                <a:latin typeface="Arial" pitchFamily="34" charset="0"/>
                <a:cs typeface="Arial" pitchFamily="34" charset="0"/>
              </a:rPr>
              <a:t>cung</a:t>
            </a:r>
            <a:r>
              <a:rPr lang="en-US" dirty="0">
                <a:solidFill>
                  <a:srgbClr val="FF0000"/>
                </a:solidFill>
                <a:latin typeface="Arial" pitchFamily="34" charset="0"/>
                <a:cs typeface="Arial" pitchFamily="34" charset="0"/>
              </a:rPr>
              <a:t> </a:t>
            </a:r>
            <a:r>
              <a:rPr lang="en-US" dirty="0" err="1">
                <a:solidFill>
                  <a:srgbClr val="FF0000"/>
                </a:solidFill>
                <a:latin typeface="Arial" pitchFamily="34" charset="0"/>
                <a:cs typeface="Arial" pitchFamily="34" charset="0"/>
              </a:rPr>
              <a:t>cấp</a:t>
            </a:r>
            <a:r>
              <a:rPr lang="en-US" dirty="0">
                <a:solidFill>
                  <a:srgbClr val="FF0000"/>
                </a:solidFill>
                <a:latin typeface="Arial" pitchFamily="34" charset="0"/>
                <a:cs typeface="Arial" pitchFamily="34" charset="0"/>
              </a:rPr>
              <a:t> </a:t>
            </a:r>
            <a:r>
              <a:rPr lang="en-US" dirty="0" err="1">
                <a:solidFill>
                  <a:srgbClr val="FF0000"/>
                </a:solidFill>
                <a:latin typeface="Arial" pitchFamily="34" charset="0"/>
                <a:cs typeface="Arial" pitchFamily="34" charset="0"/>
              </a:rPr>
              <a:t>trên</a:t>
            </a:r>
            <a:r>
              <a:rPr lang="en-US" dirty="0">
                <a:solidFill>
                  <a:srgbClr val="FF0000"/>
                </a:solidFill>
                <a:latin typeface="Arial" pitchFamily="34" charset="0"/>
                <a:cs typeface="Arial" pitchFamily="34" charset="0"/>
              </a:rPr>
              <a:t> Classroom</a:t>
            </a:r>
          </a:p>
          <a:p>
            <a:pPr marL="0" indent="0">
              <a:buNone/>
            </a:pPr>
            <a:endParaRPr lang="en-US" dirty="0">
              <a:solidFill>
                <a:srgbClr val="FF0000"/>
              </a:solidFill>
              <a:latin typeface="Arial" pitchFamily="34" charset="0"/>
              <a:cs typeface="Arial" pitchFamily="34" charset="0"/>
            </a:endParaRPr>
          </a:p>
        </p:txBody>
      </p:sp>
      <p:sp>
        <p:nvSpPr>
          <p:cNvPr id="4" name="Footer Placeholder 3"/>
          <p:cNvSpPr>
            <a:spLocks noGrp="1"/>
          </p:cNvSpPr>
          <p:nvPr>
            <p:ph type="ftr" sz="quarter" idx="11"/>
          </p:nvPr>
        </p:nvSpPr>
        <p:spPr/>
        <p:txBody>
          <a:bodyPr/>
          <a:lstStyle/>
          <a:p>
            <a:pPr>
              <a:defRPr/>
            </a:pP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503106 - INTRODUCTION</a:t>
            </a:r>
            <a:endParaRPr lang="en-US" dirty="0"/>
          </a:p>
        </p:txBody>
      </p:sp>
    </p:spTree>
    <p:extLst>
      <p:ext uri="{BB962C8B-B14F-4D97-AF65-F5344CB8AC3E}">
        <p14:creationId xmlns:p14="http://schemas.microsoft.com/office/powerpoint/2010/main" val="3909094790"/>
      </p:ext>
    </p:extLst>
  </p:cSld>
  <p:clrMapOvr>
    <a:masterClrMapping/>
  </p:clrMapOvr>
  <p:transition>
    <p:fade/>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14358</TotalTime>
  <Words>719</Words>
  <Application>Microsoft Macintosh PowerPoint</Application>
  <PresentationFormat>On-screen Show (4:3)</PresentationFormat>
  <Paragraphs>83</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Тема Office</vt:lpstr>
      <vt:lpstr>Phát triển ứng dụng web với NodeJS WEB APPLICATION DEVELOPMENT USING NODEJS 502070</vt:lpstr>
      <vt:lpstr>THÔNG TIN CHUNG</vt:lpstr>
      <vt:lpstr>Thông tin giáo viên</vt:lpstr>
      <vt:lpstr>Tóm tắt nội dung môn học</vt:lpstr>
      <vt:lpstr>Tóm tắt nội dung môn học</vt:lpstr>
      <vt:lpstr>TEXTBOOKS</vt:lpstr>
      <vt:lpstr>TEXTBOOKS</vt:lpstr>
      <vt:lpstr>COURSE MATERIALS </vt:lpstr>
      <vt:lpstr>ASSESSMENT</vt:lpstr>
      <vt:lpstr>Lưu ý</vt:lpstr>
      <vt:lpstr>PowerPoint Presentation</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Mai Van Manh</cp:lastModifiedBy>
  <cp:revision>1108</cp:revision>
  <cp:lastPrinted>2014-07-01T03:51:49Z</cp:lastPrinted>
  <dcterms:created xsi:type="dcterms:W3CDTF">1998-09-05T15:03:32Z</dcterms:created>
  <dcterms:modified xsi:type="dcterms:W3CDTF">2023-01-12T03:36:41Z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