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71"/>
    <p:restoredTop sz="88646"/>
  </p:normalViewPr>
  <p:slideViewPr>
    <p:cSldViewPr snapToGrid="0" snapToObjects="1">
      <p:cViewPr varScale="1">
        <p:scale>
          <a:sx n="66" d="100"/>
          <a:sy n="66" d="100"/>
        </p:scale>
        <p:origin x="1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1C23C-3A3B-9543-914F-F10E9C62A64F}" type="datetimeFigureOut">
              <a:rPr lang="en-US" smtClean="0"/>
              <a:t>11/25/21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1172C-40D0-CD4E-A04D-28FD53D7A95F}" type="slidenum">
              <a:rPr lang="en-US" smtClean="0"/>
              <a:t>‹#›</a:t>
            </a:fld>
            <a:endParaRPr lang="en-US"/>
          </a:p>
        </p:txBody>
      </p:sp>
    </p:spTree>
    <p:extLst>
      <p:ext uri="{BB962C8B-B14F-4D97-AF65-F5344CB8AC3E}">
        <p14:creationId xmlns:p14="http://schemas.microsoft.com/office/powerpoint/2010/main" val="947192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ECB716-7063-1746-A605-32018C0DFC36}" type="slidenum">
              <a:rPr lang="en-US" smtClean="0"/>
              <a:t>1</a:t>
            </a:fld>
            <a:endParaRPr lang="en-US"/>
          </a:p>
        </p:txBody>
      </p:sp>
    </p:spTree>
    <p:extLst>
      <p:ext uri="{BB962C8B-B14F-4D97-AF65-F5344CB8AC3E}">
        <p14:creationId xmlns:p14="http://schemas.microsoft.com/office/powerpoint/2010/main" val="393880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do it on the backend, we have the option of caching the tweets for performance. Also, if we do the searching on the backend, we can “blacklist” uncharitable tweets, which would be more difficult on the frontend. </a:t>
            </a:r>
            <a:endParaRPr lang="en-US" dirty="0"/>
          </a:p>
          <a:p>
            <a:endParaRPr lang="en-US" dirty="0"/>
          </a:p>
        </p:txBody>
      </p:sp>
      <p:sp>
        <p:nvSpPr>
          <p:cNvPr id="4" name="Slide Number Placeholder 3"/>
          <p:cNvSpPr>
            <a:spLocks noGrp="1"/>
          </p:cNvSpPr>
          <p:nvPr>
            <p:ph type="sldNum" sz="quarter" idx="5"/>
          </p:nvPr>
        </p:nvSpPr>
        <p:spPr/>
        <p:txBody>
          <a:bodyPr/>
          <a:lstStyle/>
          <a:p>
            <a:fld id="{CF31172C-40D0-CD4E-A04D-28FD53D7A95F}" type="slidenum">
              <a:rPr lang="en-US" smtClean="0"/>
              <a:t>3</a:t>
            </a:fld>
            <a:endParaRPr lang="en-US"/>
          </a:p>
        </p:txBody>
      </p:sp>
    </p:spTree>
    <p:extLst>
      <p:ext uri="{BB962C8B-B14F-4D97-AF65-F5344CB8AC3E}">
        <p14:creationId xmlns:p14="http://schemas.microsoft.com/office/powerpoint/2010/main" val="266298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only have to do this once: currently, Twitter does not expire access tokens (though you can invalidate them man‐ </a:t>
            </a:r>
            <a:r>
              <a:rPr lang="en-US" sz="1200" kern="1200" dirty="0" err="1">
                <a:solidFill>
                  <a:schemeClr val="tx1"/>
                </a:solidFill>
                <a:effectLst/>
                <a:latin typeface="+mn-lt"/>
                <a:ea typeface="+mn-ea"/>
                <a:cs typeface="+mn-cs"/>
              </a:rPr>
              <a:t>ually</a:t>
            </a:r>
            <a:r>
              <a:rPr lang="en-US" sz="1200" kern="1200" dirty="0">
                <a:solidFill>
                  <a:schemeClr val="tx1"/>
                </a:solidFill>
                <a:effectLst/>
                <a:latin typeface="+mn-lt"/>
                <a:ea typeface="+mn-ea"/>
                <a:cs typeface="+mn-cs"/>
              </a:rPr>
              <a:t>). Since we don’t want to request an access token every time, we’ll cache the access token so we can reuse it. </a:t>
            </a:r>
            <a:endParaRPr lang="en-US" dirty="0"/>
          </a:p>
          <a:p>
            <a:endParaRPr lang="en-US" dirty="0"/>
          </a:p>
        </p:txBody>
      </p:sp>
      <p:sp>
        <p:nvSpPr>
          <p:cNvPr id="4" name="Slide Number Placeholder 3"/>
          <p:cNvSpPr>
            <a:spLocks noGrp="1"/>
          </p:cNvSpPr>
          <p:nvPr>
            <p:ph type="sldNum" sz="quarter" idx="5"/>
          </p:nvPr>
        </p:nvSpPr>
        <p:spPr/>
        <p:txBody>
          <a:bodyPr/>
          <a:lstStyle/>
          <a:p>
            <a:fld id="{CF31172C-40D0-CD4E-A04D-28FD53D7A95F}" type="slidenum">
              <a:rPr lang="en-US" smtClean="0"/>
              <a:t>5</a:t>
            </a:fld>
            <a:endParaRPr lang="en-US"/>
          </a:p>
        </p:txBody>
      </p:sp>
    </p:spTree>
    <p:extLst>
      <p:ext uri="{BB962C8B-B14F-4D97-AF65-F5344CB8AC3E}">
        <p14:creationId xmlns:p14="http://schemas.microsoft.com/office/powerpoint/2010/main" val="822947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7535-D25D-F142-BA86-7EE013139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4BBC8-90A2-C442-8F51-8337EDFD46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7EA1D4-62D2-384F-98C7-4124F3285A4C}"/>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5" name="Footer Placeholder 4">
            <a:extLst>
              <a:ext uri="{FF2B5EF4-FFF2-40B4-BE49-F238E27FC236}">
                <a16:creationId xmlns:a16="http://schemas.microsoft.com/office/drawing/2014/main" id="{D7EF8552-4D81-EC4F-9AF9-B19167723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B15FB-F1FD-B34C-B056-C1D38B85624C}"/>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421272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494D-87BE-C646-89B6-9121989EE5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E8D26D-22A4-794B-ABDD-A55AEB5D83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50F3B-2176-044E-A8DB-274E5ED5B78A}"/>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5" name="Footer Placeholder 4">
            <a:extLst>
              <a:ext uri="{FF2B5EF4-FFF2-40B4-BE49-F238E27FC236}">
                <a16:creationId xmlns:a16="http://schemas.microsoft.com/office/drawing/2014/main" id="{63CC834D-1421-5B4A-A8FA-84542E486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D9F5D-F699-704D-B186-756C38711698}"/>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157376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EA5D-2519-D84D-B064-99AA5BD0D5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5A42D-A40A-AC44-B802-9A8FC98580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E1AF3-A6C2-894A-9A20-FC851EF27F97}"/>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5" name="Footer Placeholder 4">
            <a:extLst>
              <a:ext uri="{FF2B5EF4-FFF2-40B4-BE49-F238E27FC236}">
                <a16:creationId xmlns:a16="http://schemas.microsoft.com/office/drawing/2014/main" id="{656AF913-5A02-E94A-A5E0-F1DA15E20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F7117-60D6-5841-B7F7-8735A846A981}"/>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969345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C29-E264-AF49-AD80-38210A3BC8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430A7-999A-1E43-8AFE-224FDC818F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4564E-0B5E-5C42-B2AC-A582A573F0D1}"/>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5" name="Footer Placeholder 4">
            <a:extLst>
              <a:ext uri="{FF2B5EF4-FFF2-40B4-BE49-F238E27FC236}">
                <a16:creationId xmlns:a16="http://schemas.microsoft.com/office/drawing/2014/main" id="{52E2248C-418F-AF4E-AF04-9936B5528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E4DA0-3277-A841-B36A-0D6A48C023DF}"/>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368238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9736-89EC-4A43-9E67-4DBED352F4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7938D5-BA6C-0A47-BC25-1F4DC4557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DFDDD1-FD08-E74C-A182-3DBCD11616EE}"/>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5" name="Footer Placeholder 4">
            <a:extLst>
              <a:ext uri="{FF2B5EF4-FFF2-40B4-BE49-F238E27FC236}">
                <a16:creationId xmlns:a16="http://schemas.microsoft.com/office/drawing/2014/main" id="{90D29913-53FC-7D41-B890-7AD228093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52C8A-E5B2-7C4F-919E-0D3D55AB6B04}"/>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126512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36F2-E8AA-9844-BF04-C947C072E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A5F75-5967-6341-9C84-DF924C5466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FF7725-F4A4-2549-8C7D-456E99F79D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2BBC88-73E5-8745-8A46-FA744AB4A302}"/>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6" name="Footer Placeholder 5">
            <a:extLst>
              <a:ext uri="{FF2B5EF4-FFF2-40B4-BE49-F238E27FC236}">
                <a16:creationId xmlns:a16="http://schemas.microsoft.com/office/drawing/2014/main" id="{AB7C352F-B430-E04E-9072-E64979160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E1DF3-4BF8-3043-98D4-C178D700B02D}"/>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108070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4547-BF4D-FD40-AFAC-151852E36E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5FDF3-F61B-F241-83BD-59FE2B14DB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E81B997-491B-8D4D-A671-A91B94FB74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0F7C7-BD75-3846-8D99-0491B930B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29AA31-1EDA-E34B-8864-9700AB663F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7369A-A33E-DD4E-A83A-7EB3CAEF43DC}"/>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8" name="Footer Placeholder 7">
            <a:extLst>
              <a:ext uri="{FF2B5EF4-FFF2-40B4-BE49-F238E27FC236}">
                <a16:creationId xmlns:a16="http://schemas.microsoft.com/office/drawing/2014/main" id="{3047555C-DAE2-2F42-9353-F06469105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56AEE-CA96-9E49-8FFD-2BA977F5B892}"/>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58623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4881-7B08-FA45-A535-6E70CAC234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1A963-DED8-D84A-9C55-EFB11EB887F6}"/>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4" name="Footer Placeholder 3">
            <a:extLst>
              <a:ext uri="{FF2B5EF4-FFF2-40B4-BE49-F238E27FC236}">
                <a16:creationId xmlns:a16="http://schemas.microsoft.com/office/drawing/2014/main" id="{806D9ACC-AB83-7447-89F5-D992A308B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A56879-C8CC-EA40-8E19-AFF8295B126C}"/>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380156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5A40B7-4E9D-2C4F-8808-D51FFF0AB2E1}"/>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3" name="Footer Placeholder 2">
            <a:extLst>
              <a:ext uri="{FF2B5EF4-FFF2-40B4-BE49-F238E27FC236}">
                <a16:creationId xmlns:a16="http://schemas.microsoft.com/office/drawing/2014/main" id="{9CA7F036-532F-4E40-812A-033D6FD19D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5148D-6D8C-EB4C-AB61-3AD2E0CEAF16}"/>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5239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8058-0CBC-B843-B8BF-D9452986E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18147-BC7E-0442-9D5F-26A14D472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FA918-9727-8345-8EA4-CFE71262D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D962FA-734D-D345-8889-1BF0549F8878}"/>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6" name="Footer Placeholder 5">
            <a:extLst>
              <a:ext uri="{FF2B5EF4-FFF2-40B4-BE49-F238E27FC236}">
                <a16:creationId xmlns:a16="http://schemas.microsoft.com/office/drawing/2014/main" id="{575C76EB-9EA1-4B4E-B440-748091E7F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70968D-D22D-7E4A-AFA3-D826F234A95E}"/>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11026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60FA-B7B5-BD49-89C0-54AB488C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CB9037-C69E-0342-9669-756415326F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89AB26-CBFC-F14D-ADF4-987116977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10968C-2EDD-254F-8369-F6B96496772F}"/>
              </a:ext>
            </a:extLst>
          </p:cNvPr>
          <p:cNvSpPr>
            <a:spLocks noGrp="1"/>
          </p:cNvSpPr>
          <p:nvPr>
            <p:ph type="dt" sz="half" idx="10"/>
          </p:nvPr>
        </p:nvSpPr>
        <p:spPr/>
        <p:txBody>
          <a:bodyPr/>
          <a:lstStyle/>
          <a:p>
            <a:fld id="{98B847AC-FCCA-9047-BB21-09733E33B45E}" type="datetimeFigureOut">
              <a:rPr lang="en-US" smtClean="0"/>
              <a:t>11/25/21</a:t>
            </a:fld>
            <a:endParaRPr lang="en-US"/>
          </a:p>
        </p:txBody>
      </p:sp>
      <p:sp>
        <p:nvSpPr>
          <p:cNvPr id="6" name="Footer Placeholder 5">
            <a:extLst>
              <a:ext uri="{FF2B5EF4-FFF2-40B4-BE49-F238E27FC236}">
                <a16:creationId xmlns:a16="http://schemas.microsoft.com/office/drawing/2014/main" id="{43F0AD21-81C9-FC48-A343-2AE649B2E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63E7D-99FF-DE42-B0C3-B8D14A492279}"/>
              </a:ext>
            </a:extLst>
          </p:cNvPr>
          <p:cNvSpPr>
            <a:spLocks noGrp="1"/>
          </p:cNvSpPr>
          <p:nvPr>
            <p:ph type="sldNum" sz="quarter" idx="12"/>
          </p:nvPr>
        </p:nvSpPr>
        <p:spPr/>
        <p:txBody>
          <a:bodyPr/>
          <a:lstStyle/>
          <a:p>
            <a:fld id="{A53BEB8F-4934-3543-9C8C-C504D3EA4442}" type="slidenum">
              <a:rPr lang="en-US" smtClean="0"/>
              <a:t>‹#›</a:t>
            </a:fld>
            <a:endParaRPr lang="en-US"/>
          </a:p>
        </p:txBody>
      </p:sp>
    </p:spTree>
    <p:extLst>
      <p:ext uri="{BB962C8B-B14F-4D97-AF65-F5344CB8AC3E}">
        <p14:creationId xmlns:p14="http://schemas.microsoft.com/office/powerpoint/2010/main" val="278852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B4FE1-F447-2643-A57A-7FC395A11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9EEE5E-B02E-EA45-92FC-C3773984A9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E1AF5-5677-1E49-A00F-243B26E16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47AC-FCCA-9047-BB21-09733E33B45E}" type="datetimeFigureOut">
              <a:rPr lang="en-US" smtClean="0"/>
              <a:t>11/25/21</a:t>
            </a:fld>
            <a:endParaRPr lang="en-US"/>
          </a:p>
        </p:txBody>
      </p:sp>
      <p:sp>
        <p:nvSpPr>
          <p:cNvPr id="5" name="Footer Placeholder 4">
            <a:extLst>
              <a:ext uri="{FF2B5EF4-FFF2-40B4-BE49-F238E27FC236}">
                <a16:creationId xmlns:a16="http://schemas.microsoft.com/office/drawing/2014/main" id="{93005152-3936-714B-9CE6-6A8784304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A7F561-5393-8949-B780-AB4B9416E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3BEB8F-4934-3543-9C8C-C504D3EA4442}" type="slidenum">
              <a:rPr lang="en-US" smtClean="0"/>
              <a:t>‹#›</a:t>
            </a:fld>
            <a:endParaRPr lang="en-US"/>
          </a:p>
        </p:txBody>
      </p:sp>
    </p:spTree>
    <p:extLst>
      <p:ext uri="{BB962C8B-B14F-4D97-AF65-F5344CB8AC3E}">
        <p14:creationId xmlns:p14="http://schemas.microsoft.com/office/powerpoint/2010/main" val="16795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07C9-955A-0349-BF6E-C0676F0275D4}"/>
              </a:ext>
            </a:extLst>
          </p:cNvPr>
          <p:cNvSpPr>
            <a:spLocks noGrp="1"/>
          </p:cNvSpPr>
          <p:nvPr>
            <p:ph type="ctrTitle"/>
          </p:nvPr>
        </p:nvSpPr>
        <p:spPr>
          <a:xfrm>
            <a:off x="1524000" y="2078399"/>
            <a:ext cx="9144000" cy="761947"/>
          </a:xfrm>
        </p:spPr>
        <p:txBody>
          <a:bodyPr>
            <a:normAutofit/>
          </a:bodyPr>
          <a:lstStyle/>
          <a:p>
            <a:r>
              <a:rPr lang="en-US" sz="4400" dirty="0">
                <a:solidFill>
                  <a:schemeClr val="accent1"/>
                </a:solidFill>
              </a:rPr>
              <a:t>503106</a:t>
            </a:r>
          </a:p>
        </p:txBody>
      </p:sp>
      <p:sp>
        <p:nvSpPr>
          <p:cNvPr id="3" name="Subtitle 2">
            <a:extLst>
              <a:ext uri="{FF2B5EF4-FFF2-40B4-BE49-F238E27FC236}">
                <a16:creationId xmlns:a16="http://schemas.microsoft.com/office/drawing/2014/main" id="{3B3B8396-4B5C-9848-BCC6-2EFB7B6EA56D}"/>
              </a:ext>
            </a:extLst>
          </p:cNvPr>
          <p:cNvSpPr>
            <a:spLocks noGrp="1"/>
          </p:cNvSpPr>
          <p:nvPr>
            <p:ph type="subTitle" idx="1"/>
          </p:nvPr>
        </p:nvSpPr>
        <p:spPr>
          <a:xfrm>
            <a:off x="1524000" y="2811651"/>
            <a:ext cx="9144000" cy="690723"/>
          </a:xfrm>
        </p:spPr>
        <p:txBody>
          <a:bodyPr>
            <a:normAutofit/>
          </a:bodyPr>
          <a:lstStyle/>
          <a:p>
            <a:r>
              <a:rPr lang="en-US" sz="4000" b="1" dirty="0">
                <a:latin typeface="+mj-lt"/>
              </a:rPr>
              <a:t>ADVANCED WEB PROGRAMMING</a:t>
            </a:r>
          </a:p>
        </p:txBody>
      </p:sp>
      <p:sp>
        <p:nvSpPr>
          <p:cNvPr id="4" name="Subtitle 2">
            <a:extLst>
              <a:ext uri="{FF2B5EF4-FFF2-40B4-BE49-F238E27FC236}">
                <a16:creationId xmlns:a16="http://schemas.microsoft.com/office/drawing/2014/main" id="{CB583221-5B0A-D04F-819C-7CF3FB18A03E}"/>
              </a:ext>
            </a:extLst>
          </p:cNvPr>
          <p:cNvSpPr txBox="1">
            <a:spLocks/>
          </p:cNvSpPr>
          <p:nvPr/>
        </p:nvSpPr>
        <p:spPr>
          <a:xfrm>
            <a:off x="435429" y="4301153"/>
            <a:ext cx="11205028"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chemeClr val="accent1"/>
                </a:solidFill>
                <a:latin typeface="Calibri" panose="020F0502020204030204" pitchFamily="34" charset="0"/>
                <a:cs typeface="Calibri" panose="020F0502020204030204" pitchFamily="34" charset="0"/>
              </a:rPr>
              <a:t>LESSON 10 – INTEGRATING WITH THIRD-PARTY APIS </a:t>
            </a:r>
          </a:p>
        </p:txBody>
      </p:sp>
      <p:pic>
        <p:nvPicPr>
          <p:cNvPr id="6" name="Picture 5">
            <a:extLst>
              <a:ext uri="{FF2B5EF4-FFF2-40B4-BE49-F238E27FC236}">
                <a16:creationId xmlns:a16="http://schemas.microsoft.com/office/drawing/2014/main" id="{A9C4BF05-9AD7-3D4E-B904-A9A8D334C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2129" y="765712"/>
            <a:ext cx="1747742" cy="965127"/>
          </a:xfrm>
          <a:prstGeom prst="rect">
            <a:avLst/>
          </a:prstGeom>
          <a:ln>
            <a:noFill/>
          </a:ln>
          <a:effectLst/>
        </p:spPr>
      </p:pic>
      <p:sp>
        <p:nvSpPr>
          <p:cNvPr id="8" name="Slide Number Placeholder 7">
            <a:extLst>
              <a:ext uri="{FF2B5EF4-FFF2-40B4-BE49-F238E27FC236}">
                <a16:creationId xmlns:a16="http://schemas.microsoft.com/office/drawing/2014/main" id="{CC75702C-EAA9-2544-AA1F-17CDB13AC523}"/>
              </a:ext>
            </a:extLst>
          </p:cNvPr>
          <p:cNvSpPr>
            <a:spLocks noGrp="1"/>
          </p:cNvSpPr>
          <p:nvPr>
            <p:ph type="sldNum" sz="quarter" idx="12"/>
          </p:nvPr>
        </p:nvSpPr>
        <p:spPr/>
        <p:txBody>
          <a:bodyPr/>
          <a:lstStyle/>
          <a:p>
            <a:fld id="{3F91D734-B9F9-DC49-8E16-D4455952758E}" type="slidenum">
              <a:rPr lang="en-US" smtClean="0"/>
              <a:t>1</a:t>
            </a:fld>
            <a:endParaRPr lang="en-US"/>
          </a:p>
        </p:txBody>
      </p:sp>
      <p:sp>
        <p:nvSpPr>
          <p:cNvPr id="9" name="Subtitle 2">
            <a:extLst>
              <a:ext uri="{FF2B5EF4-FFF2-40B4-BE49-F238E27FC236}">
                <a16:creationId xmlns:a16="http://schemas.microsoft.com/office/drawing/2014/main" id="{1DCAD127-A742-5742-B4A7-00B02E265541}"/>
              </a:ext>
            </a:extLst>
          </p:cNvPr>
          <p:cNvSpPr txBox="1">
            <a:spLocks/>
          </p:cNvSpPr>
          <p:nvPr/>
        </p:nvSpPr>
        <p:spPr>
          <a:xfrm>
            <a:off x="1524000" y="3514097"/>
            <a:ext cx="9144000" cy="6907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dirty="0">
                <a:latin typeface="+mj-lt"/>
                <a:cs typeface="Calibri" panose="020F0502020204030204" pitchFamily="34" charset="0"/>
              </a:rPr>
              <a:t>CHAPTER 10: INTEGRATING WITH THIRD-PARTY APIS </a:t>
            </a:r>
          </a:p>
        </p:txBody>
      </p:sp>
    </p:spTree>
    <p:extLst>
      <p:ext uri="{BB962C8B-B14F-4D97-AF65-F5344CB8AC3E}">
        <p14:creationId xmlns:p14="http://schemas.microsoft.com/office/powerpoint/2010/main" val="3194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EFCA-6648-504C-A52D-9745A2360825}"/>
              </a:ext>
            </a:extLst>
          </p:cNvPr>
          <p:cNvSpPr>
            <a:spLocks noGrp="1"/>
          </p:cNvSpPr>
          <p:nvPr>
            <p:ph type="title"/>
          </p:nvPr>
        </p:nvSpPr>
        <p:spPr/>
        <p:txBody>
          <a:bodyPr/>
          <a:lstStyle/>
          <a:p>
            <a:r>
              <a:rPr lang="en-US" b="1" dirty="0"/>
              <a:t>Caching Tweets </a:t>
            </a:r>
            <a:endParaRPr lang="en-US" dirty="0"/>
          </a:p>
        </p:txBody>
      </p:sp>
      <p:sp>
        <p:nvSpPr>
          <p:cNvPr id="3" name="Content Placeholder 2">
            <a:extLst>
              <a:ext uri="{FF2B5EF4-FFF2-40B4-BE49-F238E27FC236}">
                <a16:creationId xmlns:a16="http://schemas.microsoft.com/office/drawing/2014/main" id="{A9760078-0654-0744-BDA3-FF7581E693BB}"/>
              </a:ext>
            </a:extLst>
          </p:cNvPr>
          <p:cNvSpPr>
            <a:spLocks noGrp="1"/>
          </p:cNvSpPr>
          <p:nvPr>
            <p:ph idx="1"/>
          </p:nvPr>
        </p:nvSpPr>
        <p:spPr/>
        <p:txBody>
          <a:bodyPr/>
          <a:lstStyle/>
          <a:p>
            <a:pPr algn="just"/>
            <a:r>
              <a:rPr lang="en-US" dirty="0"/>
              <a:t>Next we’ll create a function to get the top tweets. If they’re already cached, and the cache hasn’t expired, we simply return </a:t>
            </a:r>
            <a:r>
              <a:rPr lang="en-US" dirty="0" err="1"/>
              <a:t>topTweets.tweets</a:t>
            </a:r>
            <a:r>
              <a:rPr lang="en-US" dirty="0"/>
              <a:t>. Otherwise, we perform a search and then make repeated calls to embed to get the embeddable HTML. </a:t>
            </a:r>
          </a:p>
          <a:p>
            <a:r>
              <a:rPr lang="en-US" dirty="0"/>
              <a:t>We’ll use the Q promises library, so make sure you run </a:t>
            </a:r>
            <a:r>
              <a:rPr lang="en-US" dirty="0" err="1"/>
              <a:t>npm</a:t>
            </a:r>
            <a:r>
              <a:rPr lang="en-US" dirty="0"/>
              <a:t> install --save q and put </a:t>
            </a:r>
            <a:r>
              <a:rPr lang="en-US" dirty="0" err="1"/>
              <a:t>var</a:t>
            </a:r>
            <a:r>
              <a:rPr lang="en-US" dirty="0"/>
              <a:t> Q = require(</a:t>
            </a:r>
            <a:r>
              <a:rPr lang="en-US" i="1" dirty="0"/>
              <a:t>q</a:t>
            </a:r>
            <a:r>
              <a:rPr lang="en-US" dirty="0"/>
              <a:t>); at the top of your app file. </a:t>
            </a:r>
          </a:p>
          <a:p>
            <a:endParaRPr lang="en-US" dirty="0"/>
          </a:p>
        </p:txBody>
      </p:sp>
    </p:spTree>
    <p:extLst>
      <p:ext uri="{BB962C8B-B14F-4D97-AF65-F5344CB8AC3E}">
        <p14:creationId xmlns:p14="http://schemas.microsoft.com/office/powerpoint/2010/main" val="365494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9C68-BE51-A24F-BE1C-FBF004EFB7B8}"/>
              </a:ext>
            </a:extLst>
          </p:cNvPr>
          <p:cNvSpPr>
            <a:spLocks noGrp="1"/>
          </p:cNvSpPr>
          <p:nvPr>
            <p:ph type="title"/>
          </p:nvPr>
        </p:nvSpPr>
        <p:spPr/>
        <p:txBody>
          <a:bodyPr/>
          <a:lstStyle/>
          <a:p>
            <a:r>
              <a:rPr lang="en-US" b="1" dirty="0"/>
              <a:t>Caching Tweets </a:t>
            </a:r>
            <a:endParaRPr lang="en-US" dirty="0"/>
          </a:p>
        </p:txBody>
      </p:sp>
      <p:sp>
        <p:nvSpPr>
          <p:cNvPr id="3" name="Content Placeholder 2">
            <a:extLst>
              <a:ext uri="{FF2B5EF4-FFF2-40B4-BE49-F238E27FC236}">
                <a16:creationId xmlns:a16="http://schemas.microsoft.com/office/drawing/2014/main" id="{8D5AC899-BCDF-7A40-92E1-2D38774940A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7CEDE57-58EB-A746-B3C2-79ED78556FEA}"/>
              </a:ext>
            </a:extLst>
          </p:cNvPr>
          <p:cNvPicPr>
            <a:picLocks noChangeAspect="1"/>
          </p:cNvPicPr>
          <p:nvPr/>
        </p:nvPicPr>
        <p:blipFill>
          <a:blip r:embed="rId2"/>
          <a:stretch>
            <a:fillRect/>
          </a:stretch>
        </p:blipFill>
        <p:spPr>
          <a:xfrm>
            <a:off x="3797300" y="1226344"/>
            <a:ext cx="8394700" cy="5549900"/>
          </a:xfrm>
          <a:prstGeom prst="rect">
            <a:avLst/>
          </a:prstGeom>
        </p:spPr>
      </p:pic>
    </p:spTree>
    <p:extLst>
      <p:ext uri="{BB962C8B-B14F-4D97-AF65-F5344CB8AC3E}">
        <p14:creationId xmlns:p14="http://schemas.microsoft.com/office/powerpoint/2010/main" val="134987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740C-A3C7-864B-BB1C-B194AA712DDA}"/>
              </a:ext>
            </a:extLst>
          </p:cNvPr>
          <p:cNvSpPr>
            <a:spLocks noGrp="1"/>
          </p:cNvSpPr>
          <p:nvPr>
            <p:ph type="title"/>
          </p:nvPr>
        </p:nvSpPr>
        <p:spPr/>
        <p:txBody>
          <a:bodyPr/>
          <a:lstStyle/>
          <a:p>
            <a:r>
              <a:rPr lang="en-US" b="1" dirty="0"/>
              <a:t>Geocoding </a:t>
            </a:r>
            <a:endParaRPr lang="en-US" dirty="0"/>
          </a:p>
        </p:txBody>
      </p:sp>
      <p:sp>
        <p:nvSpPr>
          <p:cNvPr id="3" name="Content Placeholder 2">
            <a:extLst>
              <a:ext uri="{FF2B5EF4-FFF2-40B4-BE49-F238E27FC236}">
                <a16:creationId xmlns:a16="http://schemas.microsoft.com/office/drawing/2014/main" id="{0D2EED3A-1D19-A441-AB0B-A7F9EC368BCC}"/>
              </a:ext>
            </a:extLst>
          </p:cNvPr>
          <p:cNvSpPr>
            <a:spLocks noGrp="1"/>
          </p:cNvSpPr>
          <p:nvPr>
            <p:ph idx="1"/>
          </p:nvPr>
        </p:nvSpPr>
        <p:spPr/>
        <p:txBody>
          <a:bodyPr/>
          <a:lstStyle/>
          <a:p>
            <a:pPr algn="just"/>
            <a:r>
              <a:rPr lang="en-US" dirty="0"/>
              <a:t>Geocoding refers to the process of taking a street address or place name (Bletchley Park, Sherwood Drive, Bletchley, Milton Keynes MK3 6EB, UK) and converting it to geo‐ graphic coordinates (latitude 51.9976597, longitude –0.7406863). </a:t>
            </a:r>
          </a:p>
          <a:p>
            <a:r>
              <a:rPr lang="en-US" dirty="0"/>
              <a:t>Both Google and Bing offer excellent REST services for Geocoding. We’ll be using Google for our example, but the Bing service is very similar. </a:t>
            </a:r>
          </a:p>
          <a:p>
            <a:endParaRPr lang="en-US" dirty="0"/>
          </a:p>
        </p:txBody>
      </p:sp>
    </p:spTree>
    <p:extLst>
      <p:ext uri="{BB962C8B-B14F-4D97-AF65-F5344CB8AC3E}">
        <p14:creationId xmlns:p14="http://schemas.microsoft.com/office/powerpoint/2010/main" val="129080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5B9A-5DE5-DF40-B441-045A04DE028D}"/>
              </a:ext>
            </a:extLst>
          </p:cNvPr>
          <p:cNvSpPr>
            <a:spLocks noGrp="1"/>
          </p:cNvSpPr>
          <p:nvPr>
            <p:ph type="title"/>
          </p:nvPr>
        </p:nvSpPr>
        <p:spPr>
          <a:xfrm>
            <a:off x="838200" y="0"/>
            <a:ext cx="10515600" cy="1325563"/>
          </a:xfrm>
        </p:spPr>
        <p:txBody>
          <a:bodyPr/>
          <a:lstStyle/>
          <a:p>
            <a:r>
              <a:rPr lang="en-US" b="1" dirty="0"/>
              <a:t>Geocoding with Google </a:t>
            </a:r>
            <a:endParaRPr lang="en-US" dirty="0"/>
          </a:p>
        </p:txBody>
      </p:sp>
      <p:sp>
        <p:nvSpPr>
          <p:cNvPr id="3" name="Content Placeholder 2">
            <a:extLst>
              <a:ext uri="{FF2B5EF4-FFF2-40B4-BE49-F238E27FC236}">
                <a16:creationId xmlns:a16="http://schemas.microsoft.com/office/drawing/2014/main" id="{45CBCDF7-6212-1D4E-B7C8-9A9320A5D42A}"/>
              </a:ext>
            </a:extLst>
          </p:cNvPr>
          <p:cNvSpPr>
            <a:spLocks noGrp="1"/>
          </p:cNvSpPr>
          <p:nvPr>
            <p:ph idx="1"/>
          </p:nvPr>
        </p:nvSpPr>
        <p:spPr>
          <a:xfrm>
            <a:off x="406400" y="1825625"/>
            <a:ext cx="3771900" cy="4351338"/>
          </a:xfrm>
        </p:spPr>
        <p:txBody>
          <a:bodyPr/>
          <a:lstStyle/>
          <a:p>
            <a:r>
              <a:rPr lang="en-US" dirty="0"/>
              <a:t>First, let’s create a module </a:t>
            </a:r>
            <a:r>
              <a:rPr lang="en-US" i="1" dirty="0"/>
              <a:t>lib/</a:t>
            </a:r>
            <a:r>
              <a:rPr lang="en-US" i="1" dirty="0" err="1"/>
              <a:t>geocode.js</a:t>
            </a:r>
            <a:r>
              <a:rPr lang="en-US" dirty="0"/>
              <a:t>: </a:t>
            </a:r>
          </a:p>
          <a:p>
            <a:r>
              <a:rPr lang="en-US" dirty="0"/>
              <a:t>See https://</a:t>
            </a:r>
            <a:r>
              <a:rPr lang="en-US" dirty="0" err="1"/>
              <a:t>developers.google.com</a:t>
            </a:r>
            <a:r>
              <a:rPr lang="en-US" dirty="0"/>
              <a:t>/maps/documentation/geocoding</a:t>
            </a:r>
          </a:p>
        </p:txBody>
      </p:sp>
      <p:pic>
        <p:nvPicPr>
          <p:cNvPr id="4" name="Picture 3">
            <a:extLst>
              <a:ext uri="{FF2B5EF4-FFF2-40B4-BE49-F238E27FC236}">
                <a16:creationId xmlns:a16="http://schemas.microsoft.com/office/drawing/2014/main" id="{9643BB0E-5443-F242-81B4-4DCBC66AB57E}"/>
              </a:ext>
            </a:extLst>
          </p:cNvPr>
          <p:cNvPicPr>
            <a:picLocks noChangeAspect="1"/>
          </p:cNvPicPr>
          <p:nvPr/>
        </p:nvPicPr>
        <p:blipFill>
          <a:blip r:embed="rId2"/>
          <a:stretch>
            <a:fillRect/>
          </a:stretch>
        </p:blipFill>
        <p:spPr>
          <a:xfrm>
            <a:off x="4178300" y="952500"/>
            <a:ext cx="8013700" cy="5905500"/>
          </a:xfrm>
          <a:prstGeom prst="rect">
            <a:avLst/>
          </a:prstGeom>
        </p:spPr>
      </p:pic>
    </p:spTree>
    <p:extLst>
      <p:ext uri="{BB962C8B-B14F-4D97-AF65-F5344CB8AC3E}">
        <p14:creationId xmlns:p14="http://schemas.microsoft.com/office/powerpoint/2010/main" val="180399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5D01-E8E2-8A42-B156-50050E7A999D}"/>
              </a:ext>
            </a:extLst>
          </p:cNvPr>
          <p:cNvSpPr>
            <a:spLocks noGrp="1"/>
          </p:cNvSpPr>
          <p:nvPr>
            <p:ph type="title"/>
          </p:nvPr>
        </p:nvSpPr>
        <p:spPr/>
        <p:txBody>
          <a:bodyPr/>
          <a:lstStyle/>
          <a:p>
            <a:r>
              <a:rPr lang="en-US" b="1" dirty="0"/>
              <a:t>Geocoding with Google </a:t>
            </a:r>
            <a:endParaRPr lang="en-US" dirty="0"/>
          </a:p>
        </p:txBody>
      </p:sp>
      <p:sp>
        <p:nvSpPr>
          <p:cNvPr id="3" name="Content Placeholder 2">
            <a:extLst>
              <a:ext uri="{FF2B5EF4-FFF2-40B4-BE49-F238E27FC236}">
                <a16:creationId xmlns:a16="http://schemas.microsoft.com/office/drawing/2014/main" id="{39DA68D6-8EE4-9941-AA57-51E0C06D3254}"/>
              </a:ext>
            </a:extLst>
          </p:cNvPr>
          <p:cNvSpPr>
            <a:spLocks noGrp="1"/>
          </p:cNvSpPr>
          <p:nvPr>
            <p:ph idx="1"/>
          </p:nvPr>
        </p:nvSpPr>
        <p:spPr/>
        <p:txBody>
          <a:bodyPr/>
          <a:lstStyle/>
          <a:p>
            <a:pPr algn="just"/>
            <a:r>
              <a:rPr lang="en-US" dirty="0"/>
              <a:t>Both Google and Bing have usage limits for their geocoding API to prevent abuse, but they’re very high. At the time of writing, Google’s limit is 2,500 requests per 24-hour period. </a:t>
            </a:r>
          </a:p>
          <a:p>
            <a:endParaRPr lang="en-US" dirty="0"/>
          </a:p>
        </p:txBody>
      </p:sp>
    </p:spTree>
    <p:extLst>
      <p:ext uri="{BB962C8B-B14F-4D97-AF65-F5344CB8AC3E}">
        <p14:creationId xmlns:p14="http://schemas.microsoft.com/office/powerpoint/2010/main" val="264602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BAC0-1411-D643-A21B-B8F6B183D939}"/>
              </a:ext>
            </a:extLst>
          </p:cNvPr>
          <p:cNvSpPr>
            <a:spLocks noGrp="1"/>
          </p:cNvSpPr>
          <p:nvPr>
            <p:ph type="title"/>
          </p:nvPr>
        </p:nvSpPr>
        <p:spPr/>
        <p:txBody>
          <a:bodyPr/>
          <a:lstStyle/>
          <a:p>
            <a:r>
              <a:rPr lang="en-US" b="1" dirty="0"/>
              <a:t>Weather Data </a:t>
            </a:r>
            <a:endParaRPr lang="en-US" dirty="0"/>
          </a:p>
        </p:txBody>
      </p:sp>
      <p:sp>
        <p:nvSpPr>
          <p:cNvPr id="3" name="Content Placeholder 2">
            <a:extLst>
              <a:ext uri="{FF2B5EF4-FFF2-40B4-BE49-F238E27FC236}">
                <a16:creationId xmlns:a16="http://schemas.microsoft.com/office/drawing/2014/main" id="{A42F6EB9-5F12-B94F-ACEA-15F770858533}"/>
              </a:ext>
            </a:extLst>
          </p:cNvPr>
          <p:cNvSpPr>
            <a:spLocks noGrp="1"/>
          </p:cNvSpPr>
          <p:nvPr>
            <p:ph idx="1"/>
          </p:nvPr>
        </p:nvSpPr>
        <p:spPr/>
        <p:txBody>
          <a:bodyPr/>
          <a:lstStyle/>
          <a:p>
            <a:pPr algn="just"/>
            <a:r>
              <a:rPr lang="en-US" dirty="0"/>
              <a:t>You’ll need to create a free account, which you can do at </a:t>
            </a:r>
            <a:r>
              <a:rPr lang="en-US" i="1" dirty="0"/>
              <a:t>http://</a:t>
            </a:r>
            <a:r>
              <a:rPr lang="en-US" i="1" dirty="0" err="1"/>
              <a:t>www.wunderground.com</a:t>
            </a:r>
            <a:r>
              <a:rPr lang="en-US" i="1" dirty="0"/>
              <a:t>/ weather/</a:t>
            </a:r>
            <a:r>
              <a:rPr lang="en-US" i="1" dirty="0" err="1"/>
              <a:t>api</a:t>
            </a:r>
            <a:r>
              <a:rPr lang="en-US" i="1" dirty="0"/>
              <a:t>/</a:t>
            </a:r>
            <a:r>
              <a:rPr lang="en-US" dirty="0"/>
              <a:t>. Once you have your account set up, you’ll create an API key (once you get an API key, put it in your </a:t>
            </a:r>
            <a:r>
              <a:rPr lang="en-US" i="1" dirty="0" err="1"/>
              <a:t>credentials.js</a:t>
            </a:r>
            <a:r>
              <a:rPr lang="en-US" i="1" dirty="0"/>
              <a:t> </a:t>
            </a:r>
            <a:r>
              <a:rPr lang="en-US" dirty="0"/>
              <a:t>file as </a:t>
            </a:r>
            <a:r>
              <a:rPr lang="en-US" dirty="0" err="1"/>
              <a:t>WeatherUnderground.ApiKey</a:t>
            </a:r>
            <a:r>
              <a:rPr lang="en-US" dirty="0"/>
              <a:t>). Use of the free API is subject to usage restrictions (as I write this, you are allowed no more than 500 requests per day, and no more than 10 per minute). </a:t>
            </a:r>
          </a:p>
          <a:p>
            <a:endParaRPr lang="en-US" dirty="0"/>
          </a:p>
        </p:txBody>
      </p:sp>
    </p:spTree>
    <p:extLst>
      <p:ext uri="{BB962C8B-B14F-4D97-AF65-F5344CB8AC3E}">
        <p14:creationId xmlns:p14="http://schemas.microsoft.com/office/powerpoint/2010/main" val="343764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8132-3869-4D41-9C72-36F4FE0D8BCD}"/>
              </a:ext>
            </a:extLst>
          </p:cNvPr>
          <p:cNvSpPr>
            <a:spLocks noGrp="1"/>
          </p:cNvSpPr>
          <p:nvPr>
            <p:ph type="title"/>
          </p:nvPr>
        </p:nvSpPr>
        <p:spPr/>
        <p:txBody>
          <a:bodyPr/>
          <a:lstStyle/>
          <a:p>
            <a:r>
              <a:rPr lang="en-US" b="1" dirty="0"/>
              <a:t>Weather Data </a:t>
            </a:r>
            <a:endParaRPr lang="en-US" dirty="0"/>
          </a:p>
        </p:txBody>
      </p:sp>
      <p:sp>
        <p:nvSpPr>
          <p:cNvPr id="3" name="Content Placeholder 2">
            <a:extLst>
              <a:ext uri="{FF2B5EF4-FFF2-40B4-BE49-F238E27FC236}">
                <a16:creationId xmlns:a16="http://schemas.microsoft.com/office/drawing/2014/main" id="{3DE7AF71-E148-A140-A0CF-BBDF51C0C860}"/>
              </a:ext>
            </a:extLst>
          </p:cNvPr>
          <p:cNvSpPr>
            <a:spLocks noGrp="1"/>
          </p:cNvSpPr>
          <p:nvPr>
            <p:ph idx="1"/>
          </p:nvPr>
        </p:nvSpPr>
        <p:spPr/>
        <p:txBody>
          <a:bodyPr/>
          <a:lstStyle/>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r>
              <a:rPr lang="en-US" i="1" dirty="0"/>
              <a:t>initialize weather cache </a:t>
            </a:r>
          </a:p>
          <a:p>
            <a:pPr marL="0" indent="0">
              <a:buNone/>
            </a:pPr>
            <a:r>
              <a:rPr lang="en-US" dirty="0" err="1"/>
              <a:t>getWeatherData</a:t>
            </a:r>
            <a:r>
              <a:rPr lang="en-US" dirty="0"/>
              <a:t>(); </a:t>
            </a:r>
          </a:p>
          <a:p>
            <a:endParaRPr lang="en-US" dirty="0"/>
          </a:p>
        </p:txBody>
      </p:sp>
      <p:pic>
        <p:nvPicPr>
          <p:cNvPr id="4" name="Picture 3">
            <a:extLst>
              <a:ext uri="{FF2B5EF4-FFF2-40B4-BE49-F238E27FC236}">
                <a16:creationId xmlns:a16="http://schemas.microsoft.com/office/drawing/2014/main" id="{F8F44202-9FD0-8E42-976F-7F014216EEAF}"/>
              </a:ext>
            </a:extLst>
          </p:cNvPr>
          <p:cNvPicPr>
            <a:picLocks noChangeAspect="1"/>
          </p:cNvPicPr>
          <p:nvPr/>
        </p:nvPicPr>
        <p:blipFill>
          <a:blip r:embed="rId2"/>
          <a:stretch>
            <a:fillRect/>
          </a:stretch>
        </p:blipFill>
        <p:spPr>
          <a:xfrm>
            <a:off x="5439952" y="0"/>
            <a:ext cx="6752048" cy="6858000"/>
          </a:xfrm>
          <a:prstGeom prst="rect">
            <a:avLst/>
          </a:prstGeom>
        </p:spPr>
      </p:pic>
    </p:spTree>
    <p:extLst>
      <p:ext uri="{BB962C8B-B14F-4D97-AF65-F5344CB8AC3E}">
        <p14:creationId xmlns:p14="http://schemas.microsoft.com/office/powerpoint/2010/main" val="423028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4189-9138-CE42-A245-2DC681790E93}"/>
              </a:ext>
            </a:extLst>
          </p:cNvPr>
          <p:cNvSpPr>
            <a:spLocks noGrp="1"/>
          </p:cNvSpPr>
          <p:nvPr>
            <p:ph type="title"/>
          </p:nvPr>
        </p:nvSpPr>
        <p:spPr/>
        <p:txBody>
          <a:bodyPr/>
          <a:lstStyle/>
          <a:p>
            <a:r>
              <a:rPr lang="en-US" b="1" dirty="0"/>
              <a:t>Social Media Plugins and Site Performance </a:t>
            </a:r>
            <a:endParaRPr lang="en-US" dirty="0"/>
          </a:p>
        </p:txBody>
      </p:sp>
      <p:sp>
        <p:nvSpPr>
          <p:cNvPr id="3" name="Content Placeholder 2">
            <a:extLst>
              <a:ext uri="{FF2B5EF4-FFF2-40B4-BE49-F238E27FC236}">
                <a16:creationId xmlns:a16="http://schemas.microsoft.com/office/drawing/2014/main" id="{A16A0A75-DBD6-D146-A10C-00122C10120B}"/>
              </a:ext>
            </a:extLst>
          </p:cNvPr>
          <p:cNvSpPr>
            <a:spLocks noGrp="1"/>
          </p:cNvSpPr>
          <p:nvPr>
            <p:ph idx="1"/>
          </p:nvPr>
        </p:nvSpPr>
        <p:spPr/>
        <p:txBody>
          <a:bodyPr>
            <a:normAutofit lnSpcReduction="10000"/>
          </a:bodyPr>
          <a:lstStyle/>
          <a:p>
            <a:pPr algn="just"/>
            <a:r>
              <a:rPr lang="en-US" dirty="0"/>
              <a:t>Most social media integration is a frontend affair. You reference the appropriate </a:t>
            </a:r>
            <a:r>
              <a:rPr lang="en-US" dirty="0" err="1"/>
              <a:t>Javascript</a:t>
            </a:r>
            <a:r>
              <a:rPr lang="en-US" dirty="0"/>
              <a:t> files in your page, and it enables both incoming content (the top three stories from your Facebook page, for example) and outgoing content (the ability to tweet abut the page you’re on, for example). While this often represents the easiest path to social media integration, it comes at a cost: page load times double or even triple thanks to the additional HTTP requests. </a:t>
            </a:r>
          </a:p>
          <a:p>
            <a:pPr algn="just"/>
            <a:r>
              <a:rPr lang="en-US" dirty="0"/>
              <a:t>The code that enables a Facebook “Like” button or a “Tweet” button leverages in-browser cookies to post on the user’s behalf. Moving this functionality to the backend would be difficult (and, in some instances, impossible) </a:t>
            </a:r>
          </a:p>
          <a:p>
            <a:pPr algn="just"/>
            <a:endParaRPr lang="en-US" dirty="0"/>
          </a:p>
          <a:p>
            <a:pPr algn="just"/>
            <a:endParaRPr lang="en-US" dirty="0"/>
          </a:p>
          <a:p>
            <a:endParaRPr lang="en-US" dirty="0"/>
          </a:p>
        </p:txBody>
      </p:sp>
    </p:spTree>
    <p:extLst>
      <p:ext uri="{BB962C8B-B14F-4D97-AF65-F5344CB8AC3E}">
        <p14:creationId xmlns:p14="http://schemas.microsoft.com/office/powerpoint/2010/main" val="146439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3C75-05C7-7C46-8F3C-212C56C94C70}"/>
              </a:ext>
            </a:extLst>
          </p:cNvPr>
          <p:cNvSpPr>
            <a:spLocks noGrp="1"/>
          </p:cNvSpPr>
          <p:nvPr>
            <p:ph type="title"/>
          </p:nvPr>
        </p:nvSpPr>
        <p:spPr/>
        <p:txBody>
          <a:bodyPr/>
          <a:lstStyle/>
          <a:p>
            <a:r>
              <a:rPr lang="en-US" b="1" dirty="0"/>
              <a:t>Searching for Tweets </a:t>
            </a:r>
            <a:endParaRPr lang="en-US" dirty="0"/>
          </a:p>
        </p:txBody>
      </p:sp>
      <p:sp>
        <p:nvSpPr>
          <p:cNvPr id="3" name="Content Placeholder 2">
            <a:extLst>
              <a:ext uri="{FF2B5EF4-FFF2-40B4-BE49-F238E27FC236}">
                <a16:creationId xmlns:a16="http://schemas.microsoft.com/office/drawing/2014/main" id="{9A97A65A-5D6F-4C46-A1C6-CF7E459F0EAC}"/>
              </a:ext>
            </a:extLst>
          </p:cNvPr>
          <p:cNvSpPr>
            <a:spLocks noGrp="1"/>
          </p:cNvSpPr>
          <p:nvPr>
            <p:ph idx="1"/>
          </p:nvPr>
        </p:nvSpPr>
        <p:spPr/>
        <p:txBody>
          <a:bodyPr/>
          <a:lstStyle/>
          <a:p>
            <a:pPr algn="just"/>
            <a:r>
              <a:rPr lang="en-US" dirty="0"/>
              <a:t>Let’s say that we want to mention the top 10 most recent tweets that contain the hashtag #</a:t>
            </a:r>
            <a:r>
              <a:rPr lang="en-US" dirty="0" err="1"/>
              <a:t>meadowlarktravel</a:t>
            </a:r>
            <a:r>
              <a:rPr lang="en-US" dirty="0"/>
              <a:t>. We could use a frontend component to do this, but it will involve additional HTTP requests. </a:t>
            </a:r>
          </a:p>
          <a:p>
            <a:pPr algn="just"/>
            <a:r>
              <a:rPr lang="en-US" dirty="0"/>
              <a:t>The easiest and most portable way to access the Twitter API is to create an app and use it to get access tokens (the same with Facebook). (Link </a:t>
            </a:r>
            <a:r>
              <a:rPr lang="en-US" i="1" dirty="0"/>
              <a:t>http://</a:t>
            </a:r>
            <a:r>
              <a:rPr lang="en-US" i="1" dirty="0" err="1"/>
              <a:t>dev.twitter.com</a:t>
            </a:r>
            <a:r>
              <a:rPr lang="en-US" dirty="0"/>
              <a:t>) </a:t>
            </a:r>
          </a:p>
          <a:p>
            <a:pPr algn="just"/>
            <a:r>
              <a:rPr lang="en-US" dirty="0"/>
              <a:t>Once you have an application, you’ll see that you now have a </a:t>
            </a:r>
            <a:r>
              <a:rPr lang="en-US" i="1" dirty="0"/>
              <a:t>consumer key </a:t>
            </a:r>
            <a:r>
              <a:rPr lang="en-US" dirty="0"/>
              <a:t>and a </a:t>
            </a:r>
            <a:r>
              <a:rPr lang="en-US" i="1" dirty="0"/>
              <a:t>consumer secret</a:t>
            </a:r>
            <a:r>
              <a:rPr lang="en-US" dirty="0"/>
              <a:t>, we can communicate with the Twitter REST API. </a:t>
            </a:r>
          </a:p>
          <a:p>
            <a:pPr algn="just"/>
            <a:endParaRPr lang="en-US" dirty="0"/>
          </a:p>
          <a:p>
            <a:pPr algn="just"/>
            <a:endParaRPr lang="en-US" dirty="0"/>
          </a:p>
          <a:p>
            <a:endParaRPr lang="en-US" dirty="0"/>
          </a:p>
        </p:txBody>
      </p:sp>
    </p:spTree>
    <p:extLst>
      <p:ext uri="{BB962C8B-B14F-4D97-AF65-F5344CB8AC3E}">
        <p14:creationId xmlns:p14="http://schemas.microsoft.com/office/powerpoint/2010/main" val="384239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0C4E-ECA9-CB4A-99AB-C5741AABB1E6}"/>
              </a:ext>
            </a:extLst>
          </p:cNvPr>
          <p:cNvSpPr>
            <a:spLocks noGrp="1"/>
          </p:cNvSpPr>
          <p:nvPr>
            <p:ph type="title"/>
          </p:nvPr>
        </p:nvSpPr>
        <p:spPr/>
        <p:txBody>
          <a:bodyPr/>
          <a:lstStyle/>
          <a:p>
            <a:r>
              <a:rPr lang="en-US" b="1" dirty="0"/>
              <a:t>Searching for Tweets</a:t>
            </a:r>
            <a:endParaRPr lang="en-US" dirty="0"/>
          </a:p>
        </p:txBody>
      </p:sp>
      <p:sp>
        <p:nvSpPr>
          <p:cNvPr id="3" name="Content Placeholder 2">
            <a:extLst>
              <a:ext uri="{FF2B5EF4-FFF2-40B4-BE49-F238E27FC236}">
                <a16:creationId xmlns:a16="http://schemas.microsoft.com/office/drawing/2014/main" id="{5D868AC5-22B7-A149-8E4D-341BC44E3AC9}"/>
              </a:ext>
            </a:extLst>
          </p:cNvPr>
          <p:cNvSpPr>
            <a:spLocks noGrp="1"/>
          </p:cNvSpPr>
          <p:nvPr>
            <p:ph idx="1"/>
          </p:nvPr>
        </p:nvSpPr>
        <p:spPr/>
        <p:txBody>
          <a:bodyPr/>
          <a:lstStyle/>
          <a:p>
            <a:r>
              <a:rPr lang="en-US" dirty="0"/>
              <a:t>We’ll put our Twitter code in a module called </a:t>
            </a:r>
            <a:r>
              <a:rPr lang="en-US" i="1" dirty="0"/>
              <a:t>lib/</a:t>
            </a:r>
            <a:r>
              <a:rPr lang="en-US" i="1" dirty="0" err="1"/>
              <a:t>twitter.js</a:t>
            </a:r>
            <a:r>
              <a:rPr lang="en-US" dirty="0"/>
              <a:t>: </a:t>
            </a:r>
          </a:p>
          <a:p>
            <a:endParaRPr lang="en-US" dirty="0"/>
          </a:p>
          <a:p>
            <a:endParaRPr lang="en-US" dirty="0"/>
          </a:p>
          <a:p>
            <a:endParaRPr lang="en-US" dirty="0"/>
          </a:p>
          <a:p>
            <a:endParaRPr lang="en-US" dirty="0"/>
          </a:p>
          <a:p>
            <a:endParaRPr lang="en-US" dirty="0"/>
          </a:p>
          <a:p>
            <a:r>
              <a:rPr lang="en-US" dirty="0"/>
              <a:t>Then we can call search:</a:t>
            </a:r>
          </a:p>
        </p:txBody>
      </p:sp>
      <p:pic>
        <p:nvPicPr>
          <p:cNvPr id="4" name="Picture 3">
            <a:extLst>
              <a:ext uri="{FF2B5EF4-FFF2-40B4-BE49-F238E27FC236}">
                <a16:creationId xmlns:a16="http://schemas.microsoft.com/office/drawing/2014/main" id="{829C6196-8A61-CD44-AB5C-1A907F4973FE}"/>
              </a:ext>
            </a:extLst>
          </p:cNvPr>
          <p:cNvPicPr>
            <a:picLocks noChangeAspect="1"/>
          </p:cNvPicPr>
          <p:nvPr/>
        </p:nvPicPr>
        <p:blipFill>
          <a:blip r:embed="rId2"/>
          <a:stretch>
            <a:fillRect/>
          </a:stretch>
        </p:blipFill>
        <p:spPr>
          <a:xfrm>
            <a:off x="2105479" y="2368550"/>
            <a:ext cx="5397500" cy="2527300"/>
          </a:xfrm>
          <a:prstGeom prst="rect">
            <a:avLst/>
          </a:prstGeom>
        </p:spPr>
      </p:pic>
      <p:pic>
        <p:nvPicPr>
          <p:cNvPr id="5" name="Picture 4">
            <a:extLst>
              <a:ext uri="{FF2B5EF4-FFF2-40B4-BE49-F238E27FC236}">
                <a16:creationId xmlns:a16="http://schemas.microsoft.com/office/drawing/2014/main" id="{8EE695F5-EEAB-114E-9368-561FE9F66DCD}"/>
              </a:ext>
            </a:extLst>
          </p:cNvPr>
          <p:cNvPicPr>
            <a:picLocks noChangeAspect="1"/>
          </p:cNvPicPr>
          <p:nvPr/>
        </p:nvPicPr>
        <p:blipFill>
          <a:blip r:embed="rId3"/>
          <a:stretch>
            <a:fillRect/>
          </a:stretch>
        </p:blipFill>
        <p:spPr>
          <a:xfrm>
            <a:off x="5665108" y="4611688"/>
            <a:ext cx="6210300" cy="2108200"/>
          </a:xfrm>
          <a:prstGeom prst="rect">
            <a:avLst/>
          </a:prstGeom>
        </p:spPr>
      </p:pic>
    </p:spTree>
    <p:extLst>
      <p:ext uri="{BB962C8B-B14F-4D97-AF65-F5344CB8AC3E}">
        <p14:creationId xmlns:p14="http://schemas.microsoft.com/office/powerpoint/2010/main" val="386658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0B68-0C19-3844-99C0-A8A42607796A}"/>
              </a:ext>
            </a:extLst>
          </p:cNvPr>
          <p:cNvSpPr>
            <a:spLocks noGrp="1"/>
          </p:cNvSpPr>
          <p:nvPr>
            <p:ph type="title"/>
          </p:nvPr>
        </p:nvSpPr>
        <p:spPr/>
        <p:txBody>
          <a:bodyPr/>
          <a:lstStyle/>
          <a:p>
            <a:r>
              <a:rPr lang="en-US" b="1" dirty="0"/>
              <a:t>Searching for Tweets</a:t>
            </a:r>
            <a:endParaRPr lang="en-US" dirty="0"/>
          </a:p>
        </p:txBody>
      </p:sp>
      <p:sp>
        <p:nvSpPr>
          <p:cNvPr id="3" name="Content Placeholder 2">
            <a:extLst>
              <a:ext uri="{FF2B5EF4-FFF2-40B4-BE49-F238E27FC236}">
                <a16:creationId xmlns:a16="http://schemas.microsoft.com/office/drawing/2014/main" id="{B32699B2-F800-F54F-8D6C-FD27E29BE274}"/>
              </a:ext>
            </a:extLst>
          </p:cNvPr>
          <p:cNvSpPr>
            <a:spLocks noGrp="1"/>
          </p:cNvSpPr>
          <p:nvPr>
            <p:ph idx="1"/>
          </p:nvPr>
        </p:nvSpPr>
        <p:spPr>
          <a:xfrm>
            <a:off x="745210" y="1763632"/>
            <a:ext cx="5113149" cy="4351338"/>
          </a:xfrm>
        </p:spPr>
        <p:txBody>
          <a:bodyPr/>
          <a:lstStyle/>
          <a:p>
            <a:pPr algn="just"/>
            <a:r>
              <a:rPr lang="en-US" dirty="0"/>
              <a:t>Before we implement the search method, we must provide some functionality to authenticate ourselves to Twitter. The process is simple: we use HTTPS to request an access token based on our consumer key and consumer secret. </a:t>
            </a:r>
          </a:p>
          <a:p>
            <a:pPr marL="0" indent="0">
              <a:buNone/>
            </a:pPr>
            <a:endParaRPr lang="en-US" dirty="0"/>
          </a:p>
        </p:txBody>
      </p:sp>
      <p:sp>
        <p:nvSpPr>
          <p:cNvPr id="4" name="Content Placeholder 2">
            <a:extLst>
              <a:ext uri="{FF2B5EF4-FFF2-40B4-BE49-F238E27FC236}">
                <a16:creationId xmlns:a16="http://schemas.microsoft.com/office/drawing/2014/main" id="{018C2CE2-2485-614E-BDAA-441D0A065C9B}"/>
              </a:ext>
            </a:extLst>
          </p:cNvPr>
          <p:cNvSpPr txBox="1">
            <a:spLocks/>
          </p:cNvSpPr>
          <p:nvPr/>
        </p:nvSpPr>
        <p:spPr>
          <a:xfrm>
            <a:off x="5858359" y="892067"/>
            <a:ext cx="6137329" cy="567690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a:solidFill>
                  <a:srgbClr val="267F99"/>
                </a:solidFill>
                <a:latin typeface="Menlo" panose="020B0609030804020204" pitchFamily="49" charset="0"/>
              </a:rPr>
              <a:t>https</a:t>
            </a:r>
            <a:r>
              <a:rPr lang="en-US" dirty="0">
                <a:solidFill>
                  <a:srgbClr val="000000"/>
                </a:solidFill>
                <a:latin typeface="Menlo" panose="020B0609030804020204" pitchFamily="49" charset="0"/>
              </a:rPr>
              <a:t> = </a:t>
            </a:r>
            <a:r>
              <a:rPr lang="en-US" dirty="0">
                <a:solidFill>
                  <a:srgbClr val="795E26"/>
                </a:solidFill>
                <a:latin typeface="Menlo" panose="020B0609030804020204" pitchFamily="49" charset="0"/>
              </a:rPr>
              <a:t>require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'https'</a:t>
            </a:r>
            <a:r>
              <a:rPr lang="en-US" dirty="0">
                <a:solidFill>
                  <a:srgbClr val="000000"/>
                </a:solidFill>
                <a:latin typeface="Menlo" panose="020B0609030804020204" pitchFamily="49" charset="0"/>
              </a:rPr>
              <a:t>); </a:t>
            </a:r>
          </a:p>
          <a:p>
            <a:pPr marL="0" indent="0">
              <a:buNone/>
            </a:pPr>
            <a:r>
              <a:rPr lang="en-US" dirty="0" err="1">
                <a:solidFill>
                  <a:srgbClr val="267F99"/>
                </a:solidFill>
                <a:latin typeface="Menlo" panose="020B0609030804020204" pitchFamily="49" charset="0"/>
              </a:rPr>
              <a:t>module</a:t>
            </a:r>
            <a:r>
              <a:rPr lang="en-US" dirty="0" err="1">
                <a:solidFill>
                  <a:srgbClr val="000000"/>
                </a:solidFill>
                <a:latin typeface="Menlo" panose="020B0609030804020204" pitchFamily="49" charset="0"/>
              </a:rPr>
              <a:t>.</a:t>
            </a:r>
            <a:r>
              <a:rPr lang="en-US" dirty="0" err="1">
                <a:solidFill>
                  <a:srgbClr val="267F99"/>
                </a:solidFill>
                <a:latin typeface="Menlo" panose="020B0609030804020204" pitchFamily="49" charset="0"/>
              </a:rPr>
              <a:t>exports</a:t>
            </a:r>
            <a:r>
              <a:rPr lang="en-US" dirty="0">
                <a:solidFill>
                  <a:srgbClr val="000000"/>
                </a:solidFill>
                <a:latin typeface="Menlo" panose="020B0609030804020204" pitchFamily="49" charset="0"/>
              </a:rPr>
              <a:t> = </a:t>
            </a:r>
            <a:r>
              <a:rPr lang="en-US" dirty="0">
                <a:solidFill>
                  <a:srgbClr val="0000FF"/>
                </a:solidFill>
                <a:latin typeface="Menlo" panose="020B0609030804020204" pitchFamily="49" charset="0"/>
              </a:rPr>
              <a:t>function</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twitterOptions</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this variable will be invisible outside of this module</a:t>
            </a:r>
            <a:endParaRPr lang="en-US" dirty="0">
              <a:solidFill>
                <a:srgbClr val="000000"/>
              </a:solidFill>
              <a:latin typeface="Menlo" panose="020B0609030804020204" pitchFamily="49" charset="0"/>
            </a:endParaRPr>
          </a:p>
          <a:p>
            <a:pPr marL="0" indent="0">
              <a:buNone/>
            </a:pPr>
            <a:r>
              <a:rPr lang="en-US" dirty="0">
                <a:solidFill>
                  <a:srgbClr val="0000FF"/>
                </a:solidFill>
                <a:latin typeface="Menlo" panose="020B0609030804020204" pitchFamily="49" charset="0"/>
              </a:rPr>
              <a:t>    </a:t>
            </a: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accessToken</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this function will be invisible outside of this module</a:t>
            </a:r>
            <a:endParaRPr lang="en-US" dirty="0">
              <a:solidFill>
                <a:srgbClr val="000000"/>
              </a:solidFill>
              <a:latin typeface="Menlo" panose="020B0609030804020204" pitchFamily="49" charset="0"/>
            </a:endParaRPr>
          </a:p>
          <a:p>
            <a:pPr marL="0" indent="0">
              <a:buNone/>
            </a:pPr>
            <a:r>
              <a:rPr lang="en-US" dirty="0">
                <a:solidFill>
                  <a:srgbClr val="0000FF"/>
                </a:solidFill>
                <a:latin typeface="Menlo" panose="020B0609030804020204" pitchFamily="49" charset="0"/>
              </a:rPr>
              <a:t>    function</a:t>
            </a:r>
            <a:r>
              <a:rPr lang="en-US" dirty="0">
                <a:solidFill>
                  <a:srgbClr val="000000"/>
                </a:solidFill>
                <a:latin typeface="Menlo" panose="020B0609030804020204" pitchFamily="49" charset="0"/>
              </a:rPr>
              <a:t> </a:t>
            </a:r>
            <a:r>
              <a:rPr lang="en-US" dirty="0" err="1">
                <a:solidFill>
                  <a:srgbClr val="795E26"/>
                </a:solidFill>
                <a:latin typeface="Menlo" panose="020B0609030804020204" pitchFamily="49" charset="0"/>
              </a:rPr>
              <a:t>getAccessToken</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cb</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 TODO: get access token</a:t>
            </a:r>
            <a:endParaRPr lang="en-US" dirty="0">
              <a:solidFill>
                <a:srgbClr val="000000"/>
              </a:solidFill>
              <a:latin typeface="Menlo" panose="020B0609030804020204" pitchFamily="49" charset="0"/>
            </a:endParaRPr>
          </a:p>
          <a:p>
            <a:pPr marL="0" indent="0">
              <a:buNone/>
            </a:pPr>
            <a:r>
              <a:rPr lang="en-US" dirty="0">
                <a:solidFill>
                  <a:srgbClr val="000000"/>
                </a:solidFill>
                <a:latin typeface="Menlo" panose="020B0609030804020204" pitchFamily="49" charset="0"/>
              </a:rPr>
              <a:t>    }</a:t>
            </a:r>
          </a:p>
          <a:p>
            <a:pPr marL="0" indent="0">
              <a:buNone/>
            </a:pPr>
            <a:r>
              <a:rPr lang="en-US" dirty="0">
                <a:solidFill>
                  <a:srgbClr val="AF00DB"/>
                </a:solidFill>
                <a:latin typeface="Menlo" panose="020B0609030804020204" pitchFamily="49" charset="0"/>
              </a:rPr>
              <a:t>    return</a:t>
            </a:r>
            <a:r>
              <a:rPr lang="en-US" dirty="0">
                <a:solidFill>
                  <a:srgbClr val="000000"/>
                </a:solidFill>
                <a:latin typeface="Menlo" panose="020B0609030804020204" pitchFamily="49" charset="0"/>
              </a:rPr>
              <a:t> {</a:t>
            </a:r>
          </a:p>
          <a:p>
            <a:pPr marL="0" indent="0">
              <a:buNone/>
            </a:pPr>
            <a:r>
              <a:rPr lang="en-US" dirty="0">
                <a:solidFill>
                  <a:srgbClr val="795E26"/>
                </a:solidFill>
                <a:latin typeface="Menlo" panose="020B0609030804020204" pitchFamily="49" charset="0"/>
              </a:rPr>
              <a:t>       search</a:t>
            </a:r>
            <a:r>
              <a:rPr lang="en-US" dirty="0">
                <a:solidFill>
                  <a:srgbClr val="001080"/>
                </a:solidFill>
                <a:latin typeface="Menlo" panose="020B0609030804020204" pitchFamily="49" charset="0"/>
              </a:rPr>
              <a:t>:</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function</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query</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count</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cb</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 TODO</a:t>
            </a:r>
            <a:endParaRPr lang="en-US" dirty="0">
              <a:solidFill>
                <a:srgbClr val="000000"/>
              </a:solidFill>
              <a:latin typeface="Menlo" panose="020B0609030804020204" pitchFamily="49" charset="0"/>
            </a:endParaRPr>
          </a:p>
          <a:p>
            <a:pPr marL="0" indent="0">
              <a:buNone/>
            </a:pPr>
            <a:r>
              <a:rPr lang="en-US" dirty="0">
                <a:solidFill>
                  <a:srgbClr val="000000"/>
                </a:solidFill>
                <a:latin typeface="Menlo" panose="020B0609030804020204" pitchFamily="49" charset="0"/>
              </a:rPr>
              <a:t>       }, </a:t>
            </a:r>
          </a:p>
          <a:p>
            <a:pPr marL="0" indent="0">
              <a:buNone/>
            </a:pP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5908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CE5E-29B1-C94A-8F68-D86A090BC5B1}"/>
              </a:ext>
            </a:extLst>
          </p:cNvPr>
          <p:cNvSpPr>
            <a:spLocks noGrp="1"/>
          </p:cNvSpPr>
          <p:nvPr>
            <p:ph type="title"/>
          </p:nvPr>
        </p:nvSpPr>
        <p:spPr>
          <a:xfrm>
            <a:off x="201478" y="365125"/>
            <a:ext cx="2094615" cy="4051892"/>
          </a:xfrm>
        </p:spPr>
        <p:txBody>
          <a:bodyPr/>
          <a:lstStyle/>
          <a:p>
            <a:r>
              <a:rPr lang="en-US" dirty="0"/>
              <a:t>Get access token</a:t>
            </a:r>
          </a:p>
        </p:txBody>
      </p:sp>
      <p:sp>
        <p:nvSpPr>
          <p:cNvPr id="3" name="Content Placeholder 2">
            <a:extLst>
              <a:ext uri="{FF2B5EF4-FFF2-40B4-BE49-F238E27FC236}">
                <a16:creationId xmlns:a16="http://schemas.microsoft.com/office/drawing/2014/main" id="{688B4202-9EF0-6642-BF89-1C6195D52D76}"/>
              </a:ext>
            </a:extLst>
          </p:cNvPr>
          <p:cNvSpPr>
            <a:spLocks noGrp="1"/>
          </p:cNvSpPr>
          <p:nvPr>
            <p:ph idx="1"/>
          </p:nvPr>
        </p:nvSpPr>
        <p:spPr>
          <a:xfrm>
            <a:off x="5207430" y="365125"/>
            <a:ext cx="6146369" cy="5811838"/>
          </a:xfrm>
        </p:spPr>
        <p:txBody>
          <a:bodyPr>
            <a:normAutofit/>
          </a:bodyPr>
          <a:lstStyle/>
          <a:p>
            <a:pPr marL="0" indent="0">
              <a:buNone/>
            </a:pPr>
            <a:endParaRPr lang="en-US" sz="1000" dirty="0"/>
          </a:p>
        </p:txBody>
      </p:sp>
      <p:pic>
        <p:nvPicPr>
          <p:cNvPr id="4" name="Picture 3">
            <a:extLst>
              <a:ext uri="{FF2B5EF4-FFF2-40B4-BE49-F238E27FC236}">
                <a16:creationId xmlns:a16="http://schemas.microsoft.com/office/drawing/2014/main" id="{6FC1694A-10C2-3042-8F10-1AA304F35F08}"/>
              </a:ext>
            </a:extLst>
          </p:cNvPr>
          <p:cNvPicPr>
            <a:picLocks noChangeAspect="1"/>
          </p:cNvPicPr>
          <p:nvPr/>
        </p:nvPicPr>
        <p:blipFill>
          <a:blip r:embed="rId2"/>
          <a:stretch>
            <a:fillRect/>
          </a:stretch>
        </p:blipFill>
        <p:spPr>
          <a:xfrm>
            <a:off x="2296093" y="0"/>
            <a:ext cx="9738582" cy="6858000"/>
          </a:xfrm>
          <a:prstGeom prst="rect">
            <a:avLst/>
          </a:prstGeom>
        </p:spPr>
      </p:pic>
    </p:spTree>
    <p:extLst>
      <p:ext uri="{BB962C8B-B14F-4D97-AF65-F5344CB8AC3E}">
        <p14:creationId xmlns:p14="http://schemas.microsoft.com/office/powerpoint/2010/main" val="258874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1DC6-481C-E24D-AFAC-59736EA0A996}"/>
              </a:ext>
            </a:extLst>
          </p:cNvPr>
          <p:cNvSpPr>
            <a:spLocks noGrp="1"/>
          </p:cNvSpPr>
          <p:nvPr>
            <p:ph type="title"/>
          </p:nvPr>
        </p:nvSpPr>
        <p:spPr/>
        <p:txBody>
          <a:bodyPr/>
          <a:lstStyle/>
          <a:p>
            <a:r>
              <a:rPr lang="en-US" dirty="0"/>
              <a:t>Searching</a:t>
            </a:r>
          </a:p>
        </p:txBody>
      </p:sp>
      <p:sp>
        <p:nvSpPr>
          <p:cNvPr id="3" name="Content Placeholder 2">
            <a:extLst>
              <a:ext uri="{FF2B5EF4-FFF2-40B4-BE49-F238E27FC236}">
                <a16:creationId xmlns:a16="http://schemas.microsoft.com/office/drawing/2014/main" id="{78E34FFC-5329-3940-96B4-4C37E68BC290}"/>
              </a:ext>
            </a:extLst>
          </p:cNvPr>
          <p:cNvSpPr>
            <a:spLocks noGrp="1"/>
          </p:cNvSpPr>
          <p:nvPr>
            <p:ph idx="1"/>
          </p:nvPr>
        </p:nvSpPr>
        <p:spPr>
          <a:xfrm>
            <a:off x="3487118" y="1690687"/>
            <a:ext cx="7866681" cy="4486275"/>
          </a:xfrm>
        </p:spPr>
        <p:txBody>
          <a:bodyPr/>
          <a:lstStyle/>
          <a:p>
            <a:endParaRPr lang="en-US" dirty="0"/>
          </a:p>
        </p:txBody>
      </p:sp>
      <p:pic>
        <p:nvPicPr>
          <p:cNvPr id="4" name="Picture 3">
            <a:extLst>
              <a:ext uri="{FF2B5EF4-FFF2-40B4-BE49-F238E27FC236}">
                <a16:creationId xmlns:a16="http://schemas.microsoft.com/office/drawing/2014/main" id="{49D742C9-57AC-3749-874F-11F362A4C79E}"/>
              </a:ext>
            </a:extLst>
          </p:cNvPr>
          <p:cNvPicPr>
            <a:picLocks noChangeAspect="1"/>
          </p:cNvPicPr>
          <p:nvPr/>
        </p:nvPicPr>
        <p:blipFill>
          <a:blip r:embed="rId2"/>
          <a:stretch>
            <a:fillRect/>
          </a:stretch>
        </p:blipFill>
        <p:spPr>
          <a:xfrm>
            <a:off x="825499" y="1604963"/>
            <a:ext cx="10528300" cy="4572000"/>
          </a:xfrm>
          <a:prstGeom prst="rect">
            <a:avLst/>
          </a:prstGeom>
        </p:spPr>
      </p:pic>
    </p:spTree>
    <p:extLst>
      <p:ext uri="{BB962C8B-B14F-4D97-AF65-F5344CB8AC3E}">
        <p14:creationId xmlns:p14="http://schemas.microsoft.com/office/powerpoint/2010/main" val="210454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22C0-244E-6D49-B5AE-FEF27EF18EA2}"/>
              </a:ext>
            </a:extLst>
          </p:cNvPr>
          <p:cNvSpPr>
            <a:spLocks noGrp="1"/>
          </p:cNvSpPr>
          <p:nvPr>
            <p:ph type="title"/>
          </p:nvPr>
        </p:nvSpPr>
        <p:spPr/>
        <p:txBody>
          <a:bodyPr/>
          <a:lstStyle/>
          <a:p>
            <a:r>
              <a:rPr lang="en-US" b="1" dirty="0"/>
              <a:t>Rendering Tweets </a:t>
            </a:r>
            <a:endParaRPr lang="en-US" dirty="0"/>
          </a:p>
        </p:txBody>
      </p:sp>
      <p:sp>
        <p:nvSpPr>
          <p:cNvPr id="3" name="Content Placeholder 2">
            <a:extLst>
              <a:ext uri="{FF2B5EF4-FFF2-40B4-BE49-F238E27FC236}">
                <a16:creationId xmlns:a16="http://schemas.microsoft.com/office/drawing/2014/main" id="{44D52CF8-5F44-8043-A171-46E91840B6BA}"/>
              </a:ext>
            </a:extLst>
          </p:cNvPr>
          <p:cNvSpPr>
            <a:spLocks noGrp="1"/>
          </p:cNvSpPr>
          <p:nvPr>
            <p:ph idx="1"/>
          </p:nvPr>
        </p:nvSpPr>
        <p:spPr/>
        <p:txBody>
          <a:bodyPr/>
          <a:lstStyle/>
          <a:p>
            <a:pPr algn="just"/>
            <a:r>
              <a:rPr lang="en-US" dirty="0"/>
              <a:t>We’ll use the REST API to search for the tweets and the Twitter widget library to display them. Since we don’t want to run up against usage limits (or slow down our server), we’ll cache the tweets and the HTML to display them for 15 minutes. </a:t>
            </a:r>
          </a:p>
          <a:p>
            <a:pPr algn="just"/>
            <a:r>
              <a:rPr lang="en-US" dirty="0"/>
              <a:t>We’ll start by modifying our Twitter library to include a method embed, which gets the HTML to display a tweet (make sure you have </a:t>
            </a:r>
            <a:r>
              <a:rPr lang="en-US" dirty="0" err="1"/>
              <a:t>var</a:t>
            </a:r>
            <a:r>
              <a:rPr lang="en-US" dirty="0"/>
              <a:t> </a:t>
            </a:r>
            <a:r>
              <a:rPr lang="en-US" dirty="0" err="1"/>
              <a:t>querystring</a:t>
            </a:r>
            <a:r>
              <a:rPr lang="en-US" dirty="0"/>
              <a:t> = require('query string'); at the top of the file): </a:t>
            </a:r>
          </a:p>
          <a:p>
            <a:endParaRPr lang="en-US" dirty="0"/>
          </a:p>
        </p:txBody>
      </p:sp>
    </p:spTree>
    <p:extLst>
      <p:ext uri="{BB962C8B-B14F-4D97-AF65-F5344CB8AC3E}">
        <p14:creationId xmlns:p14="http://schemas.microsoft.com/office/powerpoint/2010/main" val="147868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2A39-41D1-1545-A582-616A1EC78A9D}"/>
              </a:ext>
            </a:extLst>
          </p:cNvPr>
          <p:cNvSpPr>
            <a:spLocks noGrp="1"/>
          </p:cNvSpPr>
          <p:nvPr>
            <p:ph type="title"/>
          </p:nvPr>
        </p:nvSpPr>
        <p:spPr/>
        <p:txBody>
          <a:bodyPr/>
          <a:lstStyle/>
          <a:p>
            <a:r>
              <a:rPr lang="en-US" b="1" dirty="0"/>
              <a:t>Rendering Tweets </a:t>
            </a:r>
            <a:endParaRPr lang="en-US" dirty="0"/>
          </a:p>
        </p:txBody>
      </p:sp>
      <p:sp>
        <p:nvSpPr>
          <p:cNvPr id="3" name="Content Placeholder 2">
            <a:extLst>
              <a:ext uri="{FF2B5EF4-FFF2-40B4-BE49-F238E27FC236}">
                <a16:creationId xmlns:a16="http://schemas.microsoft.com/office/drawing/2014/main" id="{D5330DB3-1F8D-7D45-84AD-5895B988DE39}"/>
              </a:ext>
            </a:extLst>
          </p:cNvPr>
          <p:cNvSpPr>
            <a:spLocks noGrp="1"/>
          </p:cNvSpPr>
          <p:nvPr>
            <p:ph idx="1"/>
          </p:nvPr>
        </p:nvSpPr>
        <p:spPr>
          <a:xfrm>
            <a:off x="838200" y="1825625"/>
            <a:ext cx="5464865" cy="4351338"/>
          </a:xfrm>
        </p:spPr>
        <p:txBody>
          <a:bodyPr/>
          <a:lstStyle/>
          <a:p>
            <a:r>
              <a:rPr lang="en-US" dirty="0"/>
              <a:t>Now we’re ready to search for, and cache, tweets. In our main app file, let’s create an object to store the cache: </a:t>
            </a:r>
          </a:p>
          <a:p>
            <a:endParaRPr lang="en-US" dirty="0"/>
          </a:p>
        </p:txBody>
      </p:sp>
      <p:pic>
        <p:nvPicPr>
          <p:cNvPr id="4" name="Picture 3">
            <a:extLst>
              <a:ext uri="{FF2B5EF4-FFF2-40B4-BE49-F238E27FC236}">
                <a16:creationId xmlns:a16="http://schemas.microsoft.com/office/drawing/2014/main" id="{392BF999-19F6-6642-8E26-70E74A26467D}"/>
              </a:ext>
            </a:extLst>
          </p:cNvPr>
          <p:cNvPicPr>
            <a:picLocks noChangeAspect="1"/>
          </p:cNvPicPr>
          <p:nvPr/>
        </p:nvPicPr>
        <p:blipFill>
          <a:blip r:embed="rId2"/>
          <a:stretch>
            <a:fillRect/>
          </a:stretch>
        </p:blipFill>
        <p:spPr>
          <a:xfrm>
            <a:off x="6303065" y="0"/>
            <a:ext cx="5888935" cy="6858000"/>
          </a:xfrm>
          <a:prstGeom prst="rect">
            <a:avLst/>
          </a:prstGeom>
        </p:spPr>
      </p:pic>
      <p:pic>
        <p:nvPicPr>
          <p:cNvPr id="5" name="Picture 4">
            <a:extLst>
              <a:ext uri="{FF2B5EF4-FFF2-40B4-BE49-F238E27FC236}">
                <a16:creationId xmlns:a16="http://schemas.microsoft.com/office/drawing/2014/main" id="{FA62B07F-4156-8446-9C42-ADB7A6BA029D}"/>
              </a:ext>
            </a:extLst>
          </p:cNvPr>
          <p:cNvPicPr>
            <a:picLocks noChangeAspect="1"/>
          </p:cNvPicPr>
          <p:nvPr/>
        </p:nvPicPr>
        <p:blipFill>
          <a:blip r:embed="rId3"/>
          <a:stretch>
            <a:fillRect/>
          </a:stretch>
        </p:blipFill>
        <p:spPr>
          <a:xfrm>
            <a:off x="1148985" y="3606800"/>
            <a:ext cx="5154080" cy="1672696"/>
          </a:xfrm>
          <a:prstGeom prst="rect">
            <a:avLst/>
          </a:prstGeom>
        </p:spPr>
      </p:pic>
    </p:spTree>
    <p:extLst>
      <p:ext uri="{BB962C8B-B14F-4D97-AF65-F5344CB8AC3E}">
        <p14:creationId xmlns:p14="http://schemas.microsoft.com/office/powerpoint/2010/main" val="227492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4686</TotalTime>
  <Words>962</Words>
  <Application>Microsoft Macintosh PowerPoint</Application>
  <PresentationFormat>Widescreen</PresentationFormat>
  <Paragraphs>73</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Menlo</vt:lpstr>
      <vt:lpstr>Office Theme</vt:lpstr>
      <vt:lpstr>503106</vt:lpstr>
      <vt:lpstr>Social Media Plugins and Site Performance </vt:lpstr>
      <vt:lpstr>Searching for Tweets </vt:lpstr>
      <vt:lpstr>Searching for Tweets</vt:lpstr>
      <vt:lpstr>Searching for Tweets</vt:lpstr>
      <vt:lpstr>Get access token</vt:lpstr>
      <vt:lpstr>Searching</vt:lpstr>
      <vt:lpstr>Rendering Tweets </vt:lpstr>
      <vt:lpstr>Rendering Tweets </vt:lpstr>
      <vt:lpstr>Caching Tweets </vt:lpstr>
      <vt:lpstr>Caching Tweets </vt:lpstr>
      <vt:lpstr>Geocoding </vt:lpstr>
      <vt:lpstr>Geocoding with Google </vt:lpstr>
      <vt:lpstr>Geocoding with Google </vt:lpstr>
      <vt:lpstr>Weather Data </vt:lpstr>
      <vt:lpstr>Weather Data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content</dc:title>
  <dc:creator>Microsoft Office User</dc:creator>
  <cp:lastModifiedBy>Microsoft Office User</cp:lastModifiedBy>
  <cp:revision>72</cp:revision>
  <dcterms:created xsi:type="dcterms:W3CDTF">2020-12-25T03:20:14Z</dcterms:created>
  <dcterms:modified xsi:type="dcterms:W3CDTF">2021-11-25T00:21:02Z</dcterms:modified>
</cp:coreProperties>
</file>