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360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5" r:id="rId15"/>
    <p:sldId id="387" r:id="rId16"/>
    <p:sldId id="388" r:id="rId17"/>
    <p:sldId id="376" r:id="rId18"/>
    <p:sldId id="381" r:id="rId19"/>
    <p:sldId id="377" r:id="rId20"/>
    <p:sldId id="378" r:id="rId21"/>
    <p:sldId id="379" r:id="rId22"/>
    <p:sldId id="380" r:id="rId23"/>
    <p:sldId id="382" r:id="rId24"/>
    <p:sldId id="384" r:id="rId25"/>
    <p:sldId id="385" r:id="rId26"/>
    <p:sldId id="383" r:id="rId27"/>
    <p:sldId id="38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/>
    <p:restoredTop sz="94776"/>
  </p:normalViewPr>
  <p:slideViewPr>
    <p:cSldViewPr snapToGrid="0" snapToObjects="1">
      <p:cViewPr varScale="1">
        <p:scale>
          <a:sx n="82" d="100"/>
          <a:sy n="82" d="100"/>
        </p:scale>
        <p:origin x="496" y="168"/>
      </p:cViewPr>
      <p:guideLst/>
    </p:cSldViewPr>
  </p:slideViewPr>
  <p:outlineViewPr>
    <p:cViewPr>
      <p:scale>
        <a:sx n="33" d="100"/>
        <a:sy n="33" d="100"/>
      </p:scale>
      <p:origin x="0" y="-209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FCEB6-83FF-214F-928E-07C822290428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CB716-7063-1746-A605-32018C0D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93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CB716-7063-1746-A605-32018C0DFC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60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8184-7E9A-1741-86E6-0599CC5AF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A7C48-3A21-A340-B432-D4BADDB39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3AACA-4A6A-D443-8764-03D027C6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January,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CBB25-1AB7-D949-A458-E73CEEB3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D734-B9F9-DC49-8E16-D4455952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027F3-8DAA-5C4D-8D84-B75AFF6A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C3044-26BC-9A42-8FC7-1AE4E2676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FA5DE-807A-EE44-B6A1-59E6E2D57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FC1B-89A5-D547-A539-4352AFE66DA3}" type="datetime4">
              <a:t>January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6493-8879-F54A-9E5B-3300601D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1F053-7050-284E-BB8F-29EDD0EE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D734-B9F9-DC49-8E16-D4455952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0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D4AB76-27B0-F24D-A208-2B2C67C65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C3660-73FE-624F-B7D9-D2F2E4B28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110D0-C61A-1946-9889-5548EE0E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EA09-B9ED-C14E-9331-E7C154D40CD1}" type="datetime4">
              <a:t>January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35AC7-9B15-684E-854F-4759FC07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05EF1-B8B0-8B4A-B0F6-402D63D3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D734-B9F9-DC49-8E16-D4455952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7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9585-B6C4-CB4C-8A2A-C69702847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883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latin typeface="Geeza Pro" panose="02000400000000000000" pitchFamily="2" charset="-78"/>
                <a:cs typeface="Geeza Pro" panose="02000400000000000000" pitchFamily="2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AF492-911E-B245-8B19-C86175F49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786045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D6832-A623-6843-9BD6-4E4CE0FD0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January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20CF4-825D-F543-A6DA-868DCA63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ACB5F35-EEF4-9A42-8B8C-EAA20C18EC0A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49"/>
            <a:ext cx="25880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503106 – Chapter 4: Form Handling</a:t>
            </a:r>
          </a:p>
        </p:txBody>
      </p:sp>
    </p:spTree>
    <p:extLst>
      <p:ext uri="{BB962C8B-B14F-4D97-AF65-F5344CB8AC3E}">
        <p14:creationId xmlns:p14="http://schemas.microsoft.com/office/powerpoint/2010/main" val="211654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F9C9-D4F6-794F-AA3A-50D73D633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C13C6-20F1-F642-BD4F-BE9698AC8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0A5CA-3A6F-764C-A0D6-D559EBDB1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D416-AE6A-4745-9079-C9E9B3E8DEBC}" type="datetime4">
              <a:t>January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9A032-FFD6-E242-94CB-FA77F619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C622C-6996-E447-B5E5-D703F668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D734-B9F9-DC49-8E16-D4455952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60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8F49-EA85-5841-87D9-F3C73FF33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EB8C-F4C0-334E-BBCC-767D2CBB4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50D67-5B91-8740-BEA7-CA15DC746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C5D54-6771-534A-A12C-A6D3D6DA9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F054-1357-764B-A381-D7FA87895900}" type="datetime4">
              <a:t>January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9D4F3-9549-974D-95DE-1B7198E1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D74D8-9299-0244-AACC-42287672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D734-B9F9-DC49-8E16-D4455952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4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C3AF-180A-1543-93F3-D4CDFADCD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CB844-C916-8744-A02C-EEEFE554B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BD19B-CAA5-B244-8776-CA7980F15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DC6330-EF9C-224E-863F-2808B545C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2EE10-FA21-B443-85C4-302EB38B7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6D1B96-7732-A847-A6F1-9DDEFEC9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B88E-8A6B-6440-BC69-4A957BF6A04D}" type="datetime4">
              <a:t>January 18,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8FB8E7-A5BE-A644-8C43-D1D4BA9B7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AACB0-7EDF-8A4E-A5B9-92E2D1FC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D734-B9F9-DC49-8E16-D4455952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6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E0ACD-04ED-0F46-8CA1-6B801BF13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67097-1CE4-ED45-8D75-D9943A8FB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C20E-DE88-E049-A1B4-6D9DF6FD0459}" type="datetime4">
              <a:t>January 18,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2A0A1-2453-334D-B14E-D40960C71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5C57F-5976-284E-802A-EEE7CB376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D734-B9F9-DC49-8E16-D4455952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9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A967DE-93D2-7A4B-97A6-90E61863C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F6F1-8F2F-3F46-B8BD-21C30C54CF15}" type="datetime4">
              <a:t>January 18,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B8EF5-1DDE-124B-8B4E-D229B9B46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50BE5-F18D-894F-AF0B-FDC03B55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D734-B9F9-DC49-8E16-D4455952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2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7DD9-EF7E-C34F-A1C3-A515405A9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386ED-3566-F848-BE87-101DEA2D7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DAE89-640A-FB40-8EE4-3863B9FD9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CBAF9-2D1C-924B-8BF4-DA34A3F24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B3BB-5808-764E-AD52-75BE43E36B59}" type="datetime4">
              <a:t>January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56C85-1F81-0345-A32C-84762306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30AD9-5F84-0248-BDE5-1B599C36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D734-B9F9-DC49-8E16-D4455952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1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33D1-1D26-5E4E-8D6E-78009CB3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F1808-D82A-684D-A4CE-CB70306A7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1BDE6-1BE7-C441-A2DC-2FFA3F9D4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DAC2E-8718-5347-AEB0-8196BD90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DAE4-89BB-8841-ABA2-8000B7CDA5B3}" type="datetime4">
              <a:t>January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BA090-34E7-4C4C-91A9-B8D683C4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F8863-0C03-8944-B08C-B5163E51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D734-B9F9-DC49-8E16-D4455952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4CA9CC-978C-5747-9E4A-A80E5F0A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184FB-DCF2-0449-8403-F3B2D4E9D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46526-8982-AC4E-83C1-A2B0F25DB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9E2E5-8DC2-4649-A858-5F624D0402C2}" type="datetime4">
              <a:t>January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ABE15-2D77-F847-86A9-DA72691D8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April 16,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F73DC-585A-3944-AC6A-F20EEA07A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1D734-B9F9-DC49-8E16-D4455952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0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updates/2015/03/introduction-to-fetch" TargetMode="External"/><Relationship Id="rId2" Type="http://schemas.openxmlformats.org/officeDocument/2006/relationships/hyperlink" Target="https://web.dev/promise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ansloadit/uppy" TargetMode="External"/><Relationship Id="rId2" Type="http://schemas.openxmlformats.org/officeDocument/2006/relationships/hyperlink" Target="https://github.com/blueimp/jQuery-File-Up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romosis/file-upload-with-preview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js.com/en/resources/middleware/body-parse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607C9-955A-0349-BF6E-C0676F02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8399"/>
            <a:ext cx="9144000" cy="76194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503106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B8396-4B5C-9848-BCC6-2EFB7B6EA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11651"/>
            <a:ext cx="9144000" cy="69072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j-lt"/>
              </a:rPr>
              <a:t>ADVANCED WEB PROGRAMMING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B583221-5B0A-D04F-819C-7CF3FB18A03E}"/>
              </a:ext>
            </a:extLst>
          </p:cNvPr>
          <p:cNvSpPr txBox="1">
            <a:spLocks/>
          </p:cNvSpPr>
          <p:nvPr/>
        </p:nvSpPr>
        <p:spPr>
          <a:xfrm>
            <a:off x="1524000" y="4301153"/>
            <a:ext cx="9144000" cy="690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LESSON 04 – FORM HANDLING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4BF05-9AD7-3D4E-B904-A9A8D334C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129" y="765712"/>
            <a:ext cx="1747742" cy="965127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75702C-EAA9-2544-AA1F-17CDB13A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D734-B9F9-DC49-8E16-D4455952758E}" type="slidenum">
              <a:rPr lang="en-US" smtClean="0"/>
              <a:t>1</a:t>
            </a:fld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DCAD127-A742-5742-B4A7-00B02E265541}"/>
              </a:ext>
            </a:extLst>
          </p:cNvPr>
          <p:cNvSpPr txBox="1">
            <a:spLocks/>
          </p:cNvSpPr>
          <p:nvPr/>
        </p:nvSpPr>
        <p:spPr>
          <a:xfrm>
            <a:off x="1524000" y="3514097"/>
            <a:ext cx="9144000" cy="690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b="1" dirty="0">
                <a:latin typeface="+mj-lt"/>
                <a:cs typeface="Calibri" panose="020F0502020204030204" pitchFamily="34" charset="0"/>
              </a:rPr>
              <a:t>CHAPTER 4: FORM HANDLING</a:t>
            </a:r>
          </a:p>
        </p:txBody>
      </p:sp>
    </p:spTree>
    <p:extLst>
      <p:ext uri="{BB962C8B-B14F-4D97-AF65-F5344CB8AC3E}">
        <p14:creationId xmlns:p14="http://schemas.microsoft.com/office/powerpoint/2010/main" val="387341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Form Handling with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en-US" sz="1800" b="1" i="0" u="none" strike="noStrike" baseline="0" dirty="0">
                <a:solidFill>
                  <a:srgbClr val="33009A"/>
                </a:solidFill>
                <a:latin typeface="CourierNewPS-BoldMT"/>
              </a:rPr>
              <a:t>&lt;h2&gt;</a:t>
            </a:r>
            <a:r>
              <a:rPr lang="en-US" sz="1800" b="0" i="0" u="none" strike="noStrike" baseline="0" dirty="0">
                <a:solidFill>
                  <a:srgbClr val="404040"/>
                </a:solidFill>
                <a:latin typeface="CourierNewPSMT"/>
              </a:rPr>
              <a:t>Sign up for our newsletter to receive news and specials!</a:t>
            </a:r>
            <a:r>
              <a:rPr lang="en-US" sz="1800" b="1" i="0" u="none" strike="noStrike" baseline="0" dirty="0">
                <a:solidFill>
                  <a:srgbClr val="33009A"/>
                </a:solidFill>
                <a:latin typeface="CourierNewPS-BoldMT"/>
              </a:rPr>
              <a:t>&lt;/h2&gt;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1" i="0" u="none" strike="noStrike" baseline="0" dirty="0">
                <a:solidFill>
                  <a:srgbClr val="33009A"/>
                </a:solidFill>
                <a:latin typeface="CourierNewPS-BoldMT"/>
              </a:rPr>
              <a:t>&lt;form </a:t>
            </a:r>
            <a:r>
              <a:rPr lang="en-US" sz="1800" b="0" i="0" u="none" strike="noStrike" baseline="0" dirty="0">
                <a:solidFill>
                  <a:srgbClr val="33009A"/>
                </a:solidFill>
                <a:latin typeface="CourierNewPSMT"/>
              </a:rPr>
              <a:t>class=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"form-horizontal" </a:t>
            </a:r>
            <a:r>
              <a:rPr lang="en-US" sz="1800" b="0" i="0" u="none" strike="noStrike" baseline="0" dirty="0">
                <a:solidFill>
                  <a:srgbClr val="33009A"/>
                </a:solidFill>
                <a:latin typeface="CourierNewPSMT"/>
              </a:rPr>
              <a:t>role=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"form" </a:t>
            </a:r>
            <a:r>
              <a:rPr lang="en-US" sz="1800" b="0" i="0" u="none" strike="noStrike" baseline="0" dirty="0">
                <a:solidFill>
                  <a:srgbClr val="33009A"/>
                </a:solidFill>
                <a:latin typeface="CourierNewPSMT"/>
              </a:rPr>
              <a:t>action=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"/newsletter-signup/</a:t>
            </a:r>
            <a:r>
              <a:rPr lang="en-US" sz="1800" b="0" i="0" u="none" strike="noStrike" baseline="0" dirty="0" err="1">
                <a:solidFill>
                  <a:srgbClr val="CD3300"/>
                </a:solidFill>
                <a:latin typeface="CourierNewPSMT"/>
              </a:rPr>
              <a:t>process?form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=newsletter" </a:t>
            </a:r>
            <a:r>
              <a:rPr lang="en-US" sz="1800" b="0" i="0" u="none" strike="noStrike" baseline="0" dirty="0">
                <a:solidFill>
                  <a:srgbClr val="33009A"/>
                </a:solidFill>
                <a:latin typeface="CourierNewPSMT"/>
              </a:rPr>
              <a:t>method=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"POST"</a:t>
            </a:r>
            <a:r>
              <a:rPr lang="en-US" sz="1800" b="1" i="0" u="none" strike="noStrike" baseline="0" dirty="0">
                <a:solidFill>
                  <a:srgbClr val="33009A"/>
                </a:solidFill>
                <a:latin typeface="CourierNewPS-BoldMT"/>
              </a:rPr>
              <a:t>&gt;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1" i="0" u="none" strike="noStrike" baseline="0" dirty="0">
                <a:solidFill>
                  <a:srgbClr val="33009A"/>
                </a:solidFill>
                <a:latin typeface="CourierNewPS-BoldMT"/>
              </a:rPr>
              <a:t>  &lt;input </a:t>
            </a:r>
            <a:r>
              <a:rPr lang="en-US" sz="1800" b="0" i="0" u="none" strike="noStrike" baseline="0" dirty="0">
                <a:solidFill>
                  <a:srgbClr val="33009A"/>
                </a:solidFill>
                <a:latin typeface="CourierNewPSMT"/>
              </a:rPr>
              <a:t>type=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"hidden" </a:t>
            </a:r>
            <a:r>
              <a:rPr lang="en-US" sz="1800" b="0" i="0" u="none" strike="noStrike" baseline="0" dirty="0">
                <a:solidFill>
                  <a:srgbClr val="33009A"/>
                </a:solidFill>
                <a:latin typeface="CourierNewPSMT"/>
              </a:rPr>
              <a:t>name=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"_</a:t>
            </a:r>
            <a:r>
              <a:rPr lang="en-US" sz="1800" b="0" i="0" u="none" strike="noStrike" baseline="0" dirty="0" err="1">
                <a:solidFill>
                  <a:srgbClr val="CD3300"/>
                </a:solidFill>
                <a:latin typeface="CourierNewPSMT"/>
              </a:rPr>
              <a:t>csrf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 </a:t>
            </a:r>
            <a:r>
              <a:rPr lang="en-US" sz="1800" b="0" i="0" u="none" strike="noStrike" baseline="0" dirty="0">
                <a:solidFill>
                  <a:srgbClr val="33009A"/>
                </a:solidFill>
                <a:latin typeface="CourierNewPSMT"/>
              </a:rPr>
              <a:t>value=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"{{</a:t>
            </a:r>
            <a:r>
              <a:rPr lang="en-US" sz="1800" b="0" i="0" u="none" strike="noStrike" baseline="0" dirty="0" err="1">
                <a:solidFill>
                  <a:srgbClr val="CD3300"/>
                </a:solidFill>
                <a:latin typeface="CourierNewPSMT"/>
              </a:rPr>
              <a:t>csrf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}}"</a:t>
            </a:r>
            <a:r>
              <a:rPr lang="en-US" sz="1800" b="1" i="0" u="none" strike="noStrike" baseline="0" dirty="0">
                <a:solidFill>
                  <a:srgbClr val="33009A"/>
                </a:solidFill>
                <a:latin typeface="CourierNewPS-BoldMT"/>
              </a:rPr>
              <a:t>&gt;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1" i="0" u="none" strike="noStrike" baseline="0" dirty="0">
                <a:solidFill>
                  <a:srgbClr val="33009A"/>
                </a:solidFill>
                <a:latin typeface="CourierNewPS-BoldMT"/>
              </a:rPr>
              <a:t>  &lt;div </a:t>
            </a:r>
            <a:r>
              <a:rPr lang="en-US" sz="1800" b="0" i="0" u="none" strike="noStrike" baseline="0" dirty="0">
                <a:solidFill>
                  <a:srgbClr val="33009A"/>
                </a:solidFill>
                <a:latin typeface="CourierNewPSMT"/>
              </a:rPr>
              <a:t>class=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"form-group"</a:t>
            </a:r>
            <a:r>
              <a:rPr lang="en-US" sz="1800" b="1" i="0" u="none" strike="noStrike" baseline="0" dirty="0">
                <a:solidFill>
                  <a:srgbClr val="33009A"/>
                </a:solidFill>
                <a:latin typeface="CourierNewPS-BoldMT"/>
              </a:rPr>
              <a:t>&gt;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1" i="0" u="none" strike="noStrike" baseline="0" dirty="0">
                <a:solidFill>
                  <a:srgbClr val="33009A"/>
                </a:solidFill>
                <a:latin typeface="CourierNewPS-BoldMT"/>
              </a:rPr>
              <a:t>    &lt;label </a:t>
            </a:r>
            <a:r>
              <a:rPr lang="en-US" sz="1800" b="0" i="0" u="none" strike="noStrike" baseline="0" dirty="0">
                <a:solidFill>
                  <a:srgbClr val="33009A"/>
                </a:solidFill>
                <a:latin typeface="CourierNewPSMT"/>
              </a:rPr>
              <a:t>for=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</a:t>
            </a:r>
            <a:r>
              <a:rPr lang="en-US" sz="1800" b="0" i="0" u="none" strike="noStrike" baseline="0" dirty="0" err="1">
                <a:solidFill>
                  <a:srgbClr val="CD3300"/>
                </a:solidFill>
                <a:latin typeface="CourierNewPSMT"/>
              </a:rPr>
              <a:t>fieldName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 </a:t>
            </a:r>
            <a:r>
              <a:rPr lang="en-US" sz="1800" b="0" i="0" u="none" strike="noStrike" baseline="0" dirty="0">
                <a:solidFill>
                  <a:srgbClr val="33009A"/>
                </a:solidFill>
                <a:latin typeface="CourierNewPSMT"/>
              </a:rPr>
              <a:t>class=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"col-sm-2 </a:t>
            </a:r>
            <a:r>
              <a:rPr lang="en-US" sz="1800" b="0" i="0" u="none" strike="noStrike" baseline="0" dirty="0" err="1">
                <a:solidFill>
                  <a:srgbClr val="CD3300"/>
                </a:solidFill>
                <a:latin typeface="CourierNewPSMT"/>
              </a:rPr>
              <a:t>controllabel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</a:t>
            </a:r>
            <a:r>
              <a:rPr lang="en-US" sz="1800" b="1" i="0" u="none" strike="noStrike" baseline="0" dirty="0">
                <a:solidFill>
                  <a:srgbClr val="33009A"/>
                </a:solidFill>
                <a:latin typeface="CourierNewPS-BoldMT"/>
              </a:rPr>
              <a:t>&gt;</a:t>
            </a:r>
            <a:r>
              <a:rPr lang="en-US" sz="1800" b="0" i="0" u="none" strike="noStrike" baseline="0" dirty="0">
                <a:solidFill>
                  <a:srgbClr val="404040"/>
                </a:solidFill>
                <a:latin typeface="CourierNewPSMT"/>
              </a:rPr>
              <a:t>Name</a:t>
            </a:r>
            <a:r>
              <a:rPr lang="en-US" sz="1800" b="1" i="0" u="none" strike="noStrike" baseline="0" dirty="0">
                <a:solidFill>
                  <a:srgbClr val="33009A"/>
                </a:solidFill>
                <a:latin typeface="CourierNewPS-BoldMT"/>
              </a:rPr>
              <a:t>&lt;/label&gt;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1" i="0" u="none" strike="noStrike" baseline="0" dirty="0">
                <a:solidFill>
                  <a:srgbClr val="33009A"/>
                </a:solidFill>
                <a:latin typeface="CourierNewPS-BoldMT"/>
              </a:rPr>
              <a:t>    &lt;div </a:t>
            </a:r>
            <a:r>
              <a:rPr lang="en-US" sz="1800" b="0" i="0" u="none" strike="noStrike" baseline="0" dirty="0">
                <a:solidFill>
                  <a:srgbClr val="33009A"/>
                </a:solidFill>
                <a:latin typeface="CourierNewPSMT"/>
              </a:rPr>
              <a:t>class=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"col-sm-4"</a:t>
            </a:r>
            <a:r>
              <a:rPr lang="en-US" sz="1800" b="1" i="0" u="none" strike="noStrike" baseline="0" dirty="0">
                <a:solidFill>
                  <a:srgbClr val="33009A"/>
                </a:solidFill>
                <a:latin typeface="CourierNewPS-BoldMT"/>
              </a:rPr>
              <a:t>&gt;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1" i="0" u="none" strike="noStrike" baseline="0" dirty="0">
                <a:solidFill>
                  <a:srgbClr val="33009A"/>
                </a:solidFill>
                <a:latin typeface="CourierNewPS-BoldMT"/>
              </a:rPr>
              <a:t>      &lt;input </a:t>
            </a:r>
            <a:r>
              <a:rPr lang="en-US" sz="1800" b="0" i="0" u="none" strike="noStrike" baseline="0" dirty="0">
                <a:solidFill>
                  <a:srgbClr val="33009A"/>
                </a:solidFill>
                <a:latin typeface="CourierNewPSMT"/>
              </a:rPr>
              <a:t>type=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"text" </a:t>
            </a:r>
            <a:r>
              <a:rPr lang="en-US" sz="1800" b="0" i="0" u="none" strike="noStrike" baseline="0" dirty="0">
                <a:solidFill>
                  <a:srgbClr val="33009A"/>
                </a:solidFill>
                <a:latin typeface="CourierNewPSMT"/>
              </a:rPr>
              <a:t>class=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"form-control" </a:t>
            </a:r>
            <a:r>
              <a:rPr lang="en-US" sz="1800" b="0" i="0" u="none" strike="noStrike" baseline="0" dirty="0">
                <a:solidFill>
                  <a:srgbClr val="33009A"/>
                </a:solidFill>
                <a:latin typeface="CourierNewPSMT"/>
              </a:rPr>
              <a:t>id=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</a:t>
            </a:r>
            <a:r>
              <a:rPr lang="en-US" sz="1800" b="0" i="0" u="none" strike="noStrike" baseline="0" dirty="0" err="1">
                <a:solidFill>
                  <a:srgbClr val="CD3300"/>
                </a:solidFill>
                <a:latin typeface="CourierNewPSMT"/>
              </a:rPr>
              <a:t>fieldName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 </a:t>
            </a:r>
            <a:r>
              <a:rPr lang="en-US" sz="1800" b="0" i="0" u="none" strike="noStrike" baseline="0" dirty="0">
                <a:solidFill>
                  <a:srgbClr val="33009A"/>
                </a:solidFill>
                <a:latin typeface="CourierNewPSMT"/>
              </a:rPr>
              <a:t>name=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"name"</a:t>
            </a:r>
            <a:r>
              <a:rPr lang="en-US" sz="1800" b="1" i="0" u="none" strike="noStrike" baseline="0" dirty="0">
                <a:solidFill>
                  <a:srgbClr val="33009A"/>
                </a:solidFill>
                <a:latin typeface="CourierNewPS-BoldMT"/>
              </a:rPr>
              <a:t>&gt;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1" i="0" u="none" strike="noStrike" baseline="0" dirty="0">
                <a:solidFill>
                  <a:srgbClr val="33009A"/>
                </a:solidFill>
                <a:latin typeface="CourierNewPS-BoldMT"/>
              </a:rPr>
              <a:t>    &lt;/div&gt;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1" i="0" u="none" strike="noStrike" baseline="0" dirty="0">
                <a:solidFill>
                  <a:srgbClr val="33009A"/>
                </a:solidFill>
                <a:latin typeface="CourierNewPS-BoldMT"/>
              </a:rPr>
              <a:t>  &lt;/div&gt;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1" i="0" u="none" strike="noStrike" baseline="0" dirty="0">
                <a:solidFill>
                  <a:srgbClr val="33009A"/>
                </a:solidFill>
                <a:latin typeface="CourierNewPS-BoldMT"/>
              </a:rPr>
              <a:t>  &lt;div </a:t>
            </a:r>
            <a:r>
              <a:rPr lang="en-US" sz="1800" b="0" i="0" u="none" strike="noStrike" baseline="0" dirty="0">
                <a:solidFill>
                  <a:srgbClr val="33009A"/>
                </a:solidFill>
                <a:latin typeface="CourierNewPSMT"/>
              </a:rPr>
              <a:t>class=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"form-group"</a:t>
            </a:r>
            <a:r>
              <a:rPr lang="en-US" sz="1800" b="1" i="0" u="none" strike="noStrike" baseline="0" dirty="0">
                <a:solidFill>
                  <a:srgbClr val="33009A"/>
                </a:solidFill>
                <a:latin typeface="CourierNewPS-BoldMT"/>
              </a:rPr>
              <a:t>&gt;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1" i="0" u="none" strike="noStrike" baseline="0" dirty="0">
                <a:solidFill>
                  <a:srgbClr val="33009A"/>
                </a:solidFill>
                <a:latin typeface="CourierNewPS-BoldMT"/>
              </a:rPr>
              <a:t>    &lt;label </a:t>
            </a:r>
            <a:r>
              <a:rPr lang="en-US" sz="1800" b="0" i="0" u="none" strike="noStrike" baseline="0" dirty="0">
                <a:solidFill>
                  <a:srgbClr val="33009A"/>
                </a:solidFill>
                <a:latin typeface="CourierNewPSMT"/>
              </a:rPr>
              <a:t>for=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</a:t>
            </a:r>
            <a:r>
              <a:rPr lang="en-US" sz="1800" b="0" i="0" u="none" strike="noStrike" baseline="0" dirty="0" err="1">
                <a:solidFill>
                  <a:srgbClr val="CD3300"/>
                </a:solidFill>
                <a:latin typeface="CourierNewPSMT"/>
              </a:rPr>
              <a:t>fieldEmail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 </a:t>
            </a:r>
            <a:r>
              <a:rPr lang="en-US" sz="1800" b="0" i="0" u="none" strike="noStrike" baseline="0" dirty="0">
                <a:solidFill>
                  <a:srgbClr val="33009A"/>
                </a:solidFill>
                <a:latin typeface="CourierNewPSMT"/>
              </a:rPr>
              <a:t>class=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"col-sm-2 </a:t>
            </a:r>
            <a:r>
              <a:rPr lang="en-US" sz="1800" b="0" i="0" u="none" strike="noStrike" baseline="0" dirty="0" err="1">
                <a:solidFill>
                  <a:srgbClr val="CD3300"/>
                </a:solidFill>
                <a:latin typeface="CourierNewPSMT"/>
              </a:rPr>
              <a:t>controllabel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</a:t>
            </a:r>
            <a:r>
              <a:rPr lang="en-US" sz="1800" b="1" i="0" u="none" strike="noStrike" baseline="0" dirty="0">
                <a:solidFill>
                  <a:srgbClr val="33009A"/>
                </a:solidFill>
                <a:latin typeface="CourierNewPS-BoldMT"/>
              </a:rPr>
              <a:t>&gt;</a:t>
            </a:r>
            <a:r>
              <a:rPr lang="en-US" sz="1800" b="0" i="0" u="none" strike="noStrike" baseline="0" dirty="0">
                <a:solidFill>
                  <a:srgbClr val="404040"/>
                </a:solidFill>
                <a:latin typeface="CourierNewPSMT"/>
              </a:rPr>
              <a:t>Email</a:t>
            </a:r>
            <a:r>
              <a:rPr lang="en-US" sz="1800" b="1" i="0" u="none" strike="noStrike" baseline="0" dirty="0">
                <a:solidFill>
                  <a:srgbClr val="33009A"/>
                </a:solidFill>
                <a:latin typeface="CourierNewPS-BoldMT"/>
              </a:rPr>
              <a:t>&lt;/label&gt;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1" i="0" u="none" strike="noStrike" baseline="0" dirty="0">
                <a:solidFill>
                  <a:srgbClr val="33009A"/>
                </a:solidFill>
                <a:latin typeface="CourierNewPS-BoldMT"/>
              </a:rPr>
              <a:t>    &lt;div </a:t>
            </a:r>
            <a:r>
              <a:rPr lang="en-US" sz="1800" b="0" i="0" u="none" strike="noStrike" baseline="0" dirty="0">
                <a:solidFill>
                  <a:srgbClr val="33009A"/>
                </a:solidFill>
                <a:latin typeface="CourierNewPSMT"/>
              </a:rPr>
              <a:t>class=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"col-sm-4"</a:t>
            </a:r>
            <a:r>
              <a:rPr lang="en-US" sz="1800" b="1" i="0" u="none" strike="noStrike" baseline="0" dirty="0">
                <a:solidFill>
                  <a:srgbClr val="33009A"/>
                </a:solidFill>
                <a:latin typeface="CourierNewPS-BoldMT"/>
              </a:rPr>
              <a:t>&gt;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1" i="0" u="none" strike="noStrike" baseline="0" dirty="0">
                <a:solidFill>
                  <a:srgbClr val="33009A"/>
                </a:solidFill>
                <a:latin typeface="CourierNewPS-BoldMT"/>
              </a:rPr>
              <a:t>      &lt;input </a:t>
            </a:r>
            <a:r>
              <a:rPr lang="en-US" sz="1800" b="0" i="0" u="none" strike="noStrike" baseline="0" dirty="0">
                <a:solidFill>
                  <a:srgbClr val="33009A"/>
                </a:solidFill>
                <a:latin typeface="CourierNewPSMT"/>
              </a:rPr>
              <a:t>type=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"email" </a:t>
            </a:r>
            <a:r>
              <a:rPr lang="en-US" sz="1800" b="0" i="0" u="none" strike="noStrike" baseline="0" dirty="0">
                <a:solidFill>
                  <a:srgbClr val="33009A"/>
                </a:solidFill>
                <a:latin typeface="CourierNewPSMT"/>
              </a:rPr>
              <a:t>class=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"form-control" </a:t>
            </a:r>
            <a:r>
              <a:rPr lang="en-US" sz="1800" b="0" i="0" u="none" strike="noStrike" baseline="0" dirty="0">
                <a:solidFill>
                  <a:srgbClr val="33009A"/>
                </a:solidFill>
                <a:latin typeface="CourierNewPSMT"/>
              </a:rPr>
              <a:t>required id=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</a:t>
            </a:r>
            <a:r>
              <a:rPr lang="en-US" sz="1800" b="0" i="0" u="none" strike="noStrike" baseline="0" dirty="0" err="1">
                <a:solidFill>
                  <a:srgbClr val="CD3300"/>
                </a:solidFill>
                <a:latin typeface="CourierNewPSMT"/>
              </a:rPr>
              <a:t>fieldEmail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 </a:t>
            </a:r>
            <a:r>
              <a:rPr lang="en-US" sz="1800" b="0" i="0" u="none" strike="noStrike" baseline="0" dirty="0">
                <a:solidFill>
                  <a:srgbClr val="33009A"/>
                </a:solidFill>
                <a:latin typeface="CourierNewPSMT"/>
              </a:rPr>
              <a:t>name=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"email"</a:t>
            </a:r>
            <a:r>
              <a:rPr lang="en-US" sz="1800" b="1" i="0" u="none" strike="noStrike" baseline="0" dirty="0">
                <a:solidFill>
                  <a:srgbClr val="33009A"/>
                </a:solidFill>
                <a:latin typeface="CourierNewPS-BoldMT"/>
              </a:rPr>
              <a:t>&gt;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1" i="0" u="none" strike="noStrike" baseline="0" dirty="0">
                <a:solidFill>
                  <a:srgbClr val="33009A"/>
                </a:solidFill>
                <a:latin typeface="CourierNewPS-BoldMT"/>
              </a:rPr>
              <a:t>    &lt;/div&gt;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1" i="0" u="none" strike="noStrike" baseline="0" dirty="0">
                <a:solidFill>
                  <a:srgbClr val="33009A"/>
                </a:solidFill>
                <a:latin typeface="CourierNewPS-BoldMT"/>
              </a:rPr>
              <a:t>  &lt;/div&gt;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1" i="0" u="none" strike="noStrike" baseline="0" dirty="0">
                <a:solidFill>
                  <a:srgbClr val="33009A"/>
                </a:solidFill>
                <a:latin typeface="CourierNewPS-BoldMT"/>
              </a:rPr>
              <a:t>  &lt;div </a:t>
            </a:r>
            <a:r>
              <a:rPr lang="en-US" sz="1800" b="0" i="0" u="none" strike="noStrike" baseline="0" dirty="0">
                <a:solidFill>
                  <a:srgbClr val="33009A"/>
                </a:solidFill>
                <a:latin typeface="CourierNewPSMT"/>
              </a:rPr>
              <a:t>class=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"form-group"</a:t>
            </a:r>
            <a:r>
              <a:rPr lang="en-US" sz="1800" b="1" i="0" u="none" strike="noStrike" baseline="0" dirty="0">
                <a:solidFill>
                  <a:srgbClr val="33009A"/>
                </a:solidFill>
                <a:latin typeface="CourierNewPS-BoldMT"/>
              </a:rPr>
              <a:t>&gt;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1" i="0" u="none" strike="noStrike" baseline="0" dirty="0">
                <a:solidFill>
                  <a:srgbClr val="33009A"/>
                </a:solidFill>
                <a:latin typeface="CourierNewPS-BoldMT"/>
              </a:rPr>
              <a:t>    &lt;div </a:t>
            </a:r>
            <a:r>
              <a:rPr lang="en-US" sz="1800" b="0" i="0" u="none" strike="noStrike" baseline="0" dirty="0">
                <a:solidFill>
                  <a:srgbClr val="33009A"/>
                </a:solidFill>
                <a:latin typeface="CourierNewPSMT"/>
              </a:rPr>
              <a:t>class=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"col-sm-offset-2 col-sm-4"</a:t>
            </a:r>
            <a:r>
              <a:rPr lang="en-US" sz="1800" b="1" i="0" u="none" strike="noStrike" baseline="0" dirty="0">
                <a:solidFill>
                  <a:srgbClr val="33009A"/>
                </a:solidFill>
                <a:latin typeface="CourierNewPS-BoldMT"/>
              </a:rPr>
              <a:t>&gt;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1" i="0" u="none" strike="noStrike" baseline="0" dirty="0">
                <a:solidFill>
                  <a:srgbClr val="33009A"/>
                </a:solidFill>
                <a:latin typeface="CourierNewPS-BoldMT"/>
              </a:rPr>
              <a:t>      &lt;button </a:t>
            </a:r>
            <a:r>
              <a:rPr lang="en-US" sz="1800" b="0" i="0" u="none" strike="noStrike" baseline="0" dirty="0">
                <a:solidFill>
                  <a:srgbClr val="33009A"/>
                </a:solidFill>
                <a:latin typeface="CourierNewPSMT"/>
              </a:rPr>
              <a:t>type=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"submit" </a:t>
            </a:r>
            <a:r>
              <a:rPr lang="en-US" sz="1800" b="0" i="0" u="none" strike="noStrike" baseline="0" dirty="0">
                <a:solidFill>
                  <a:srgbClr val="33009A"/>
                </a:solidFill>
                <a:latin typeface="CourierNewPSMT"/>
              </a:rPr>
              <a:t>class=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</a:t>
            </a:r>
            <a:r>
              <a:rPr lang="en-US" sz="1800" b="0" i="0" u="none" strike="noStrike" baseline="0" dirty="0" err="1">
                <a:solidFill>
                  <a:srgbClr val="CD3300"/>
                </a:solidFill>
                <a:latin typeface="CourierNewPSMT"/>
              </a:rPr>
              <a:t>btn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 </a:t>
            </a:r>
            <a:r>
              <a:rPr lang="en-US" sz="1800" b="0" i="0" u="none" strike="noStrike" baseline="0" dirty="0" err="1">
                <a:solidFill>
                  <a:srgbClr val="CD3300"/>
                </a:solidFill>
                <a:latin typeface="CourierNewPSMT"/>
              </a:rPr>
              <a:t>btn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-primary"</a:t>
            </a:r>
            <a:r>
              <a:rPr lang="en-US" sz="1800" b="1" i="0" u="none" strike="noStrike" baseline="0" dirty="0">
                <a:solidFill>
                  <a:srgbClr val="33009A"/>
                </a:solidFill>
                <a:latin typeface="CourierNewPS-BoldMT"/>
              </a:rPr>
              <a:t>&gt;</a:t>
            </a:r>
            <a:r>
              <a:rPr lang="en-US" sz="1800" b="0" i="0" u="none" strike="noStrike" baseline="0" dirty="0">
                <a:solidFill>
                  <a:srgbClr val="404040"/>
                </a:solidFill>
                <a:latin typeface="CourierNewPSMT"/>
              </a:rPr>
              <a:t>Register</a:t>
            </a:r>
            <a:r>
              <a:rPr lang="en-US" sz="1800" b="1" i="0" u="none" strike="noStrike" baseline="0" dirty="0">
                <a:solidFill>
                  <a:srgbClr val="33009A"/>
                </a:solidFill>
                <a:latin typeface="CourierNewPS-BoldMT"/>
              </a:rPr>
              <a:t>&lt;/button&gt;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1" i="0" u="none" strike="noStrike" baseline="0" dirty="0">
                <a:solidFill>
                  <a:srgbClr val="33009A"/>
                </a:solidFill>
                <a:latin typeface="CourierNewPS-BoldMT"/>
              </a:rPr>
              <a:t>    &lt;/div&gt;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1" i="0" u="none" strike="noStrike" baseline="0" dirty="0">
                <a:solidFill>
                  <a:srgbClr val="33009A"/>
                </a:solidFill>
                <a:latin typeface="CourierNewPS-BoldMT"/>
              </a:rPr>
              <a:t>  &lt;/div&gt;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1" i="0" u="none" strike="noStrike" baseline="0" dirty="0">
                <a:solidFill>
                  <a:srgbClr val="33009A"/>
                </a:solidFill>
                <a:latin typeface="CourierNewPS-BoldMT"/>
              </a:rPr>
              <a:t>&lt;/form&gt;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January 2021</a:t>
            </a:r>
          </a:p>
        </p:txBody>
      </p:sp>
    </p:spTree>
    <p:extLst>
      <p:ext uri="{BB962C8B-B14F-4D97-AF65-F5344CB8AC3E}">
        <p14:creationId xmlns:p14="http://schemas.microsoft.com/office/powerpoint/2010/main" val="357309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Form Handling with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8992" y="1384735"/>
            <a:ext cx="7303008" cy="4971615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en-US" sz="1600" b="0" i="0" u="none" strike="noStrike" baseline="0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600" b="0" i="0" u="none" strike="noStrike" baseline="0" dirty="0" err="1">
                <a:solidFill>
                  <a:srgbClr val="000089"/>
                </a:solidFill>
                <a:latin typeface="CourierNewPSMT"/>
              </a:rPr>
              <a:t>get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600" b="0" i="0" u="none" strike="noStrike" baseline="0" dirty="0">
                <a:solidFill>
                  <a:srgbClr val="CD3300"/>
                </a:solidFill>
                <a:latin typeface="CourierNewPSMT"/>
              </a:rPr>
              <a:t>'/newsletter-signup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,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NewPSMT"/>
              </a:rPr>
              <a:t> (</a:t>
            </a:r>
            <a:r>
              <a:rPr lang="en-US" sz="1600" b="0" i="0" u="none" strike="noStrike" baseline="0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600" b="0" i="0" u="none" strike="noStrike" baseline="0" dirty="0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sz="1600" b="0" i="0" u="none" strike="noStrike" baseline="0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600" b="0" i="1" u="none" strike="noStrike" baseline="0" dirty="0">
                <a:solidFill>
                  <a:srgbClr val="35586C"/>
                </a:solidFill>
                <a:latin typeface="CourierNewPS-ItalicMT"/>
              </a:rPr>
              <a:t>  // we will learn about CSRF later...for now, we just provide a dummy value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600" b="0" i="0" u="none" strike="noStrike" baseline="0" dirty="0">
                <a:solidFill>
                  <a:srgbClr val="000089"/>
                </a:solidFill>
                <a:latin typeface="CourierNewPSMT"/>
              </a:rPr>
              <a:t>  </a:t>
            </a:r>
            <a:r>
              <a:rPr lang="en-US" sz="1600" b="0" i="0" u="none" strike="noStrike" baseline="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600" b="0" i="0" u="none" strike="noStrike" baseline="0" dirty="0" err="1">
                <a:solidFill>
                  <a:srgbClr val="000089"/>
                </a:solidFill>
                <a:latin typeface="CourierNewPSMT"/>
              </a:rPr>
              <a:t>render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600" b="0" i="0" u="none" strike="noStrike" baseline="0" dirty="0">
                <a:solidFill>
                  <a:srgbClr val="CD3300"/>
                </a:solidFill>
                <a:latin typeface="CourierNewPSMT"/>
              </a:rPr>
              <a:t>'newsletter-signup'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NewPSMT"/>
              </a:rPr>
              <a:t>, { </a:t>
            </a:r>
            <a:r>
              <a:rPr lang="en-US" sz="1600" b="0" i="0" u="none" strike="noStrike" baseline="0" dirty="0" err="1">
                <a:solidFill>
                  <a:srgbClr val="000089"/>
                </a:solidFill>
                <a:latin typeface="CourierNewPSMT"/>
              </a:rPr>
              <a:t>csrf</a:t>
            </a:r>
            <a:r>
              <a:rPr lang="en-US" sz="1600" b="0" i="0" u="none" strike="noStrike" baseline="0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en-US" sz="1600" b="0" i="0" u="none" strike="noStrike" baseline="0" dirty="0">
                <a:solidFill>
                  <a:srgbClr val="CD3300"/>
                </a:solidFill>
                <a:latin typeface="CourierNewPSMT"/>
              </a:rPr>
              <a:t>'CSRF token goes here'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NewPSMT"/>
              </a:rPr>
              <a:t>})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ourierNewPSMT"/>
              </a:rPr>
              <a:t>})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600" b="0" i="0" u="none" strike="noStrike" baseline="0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600" b="0" i="0" u="none" strike="noStrike" baseline="0" dirty="0" err="1">
                <a:solidFill>
                  <a:srgbClr val="000089"/>
                </a:solidFill>
                <a:latin typeface="CourierNewPSMT"/>
              </a:rPr>
              <a:t>post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600" b="0" i="0" u="none" strike="noStrike" baseline="0" dirty="0">
                <a:solidFill>
                  <a:srgbClr val="CD3300"/>
                </a:solidFill>
                <a:latin typeface="CourierNewPSMT"/>
              </a:rPr>
              <a:t>'/newsletter-signup/process'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NewPSMT"/>
              </a:rPr>
              <a:t>, (</a:t>
            </a:r>
            <a:r>
              <a:rPr lang="en-US" sz="1600" b="0" i="0" u="none" strike="noStrike" baseline="0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600" b="0" i="0" u="none" strike="noStrike" baseline="0" dirty="0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sz="1600" b="0" i="0" u="none" strike="noStrike" baseline="0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600" b="0" i="0" u="none" strike="noStrike" baseline="0" dirty="0">
                <a:solidFill>
                  <a:srgbClr val="000089"/>
                </a:solidFill>
                <a:latin typeface="CourierNewPSMT"/>
              </a:rPr>
              <a:t>  console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600" b="0" i="0" u="none" strike="noStrike" baseline="0" dirty="0">
                <a:solidFill>
                  <a:srgbClr val="000089"/>
                </a:solidFill>
                <a:latin typeface="CourierNewPSMT"/>
              </a:rPr>
              <a:t>log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600" b="0" i="0" u="none" strike="noStrike" baseline="0" dirty="0">
                <a:solidFill>
                  <a:srgbClr val="CD3300"/>
                </a:solidFill>
                <a:latin typeface="CourierNewPSMT"/>
              </a:rPr>
              <a:t>'Form (from </a:t>
            </a:r>
            <a:r>
              <a:rPr lang="en-US" sz="1600" b="0" i="0" u="none" strike="noStrike" baseline="0" dirty="0" err="1">
                <a:solidFill>
                  <a:srgbClr val="CD3300"/>
                </a:solidFill>
                <a:latin typeface="CourierNewPSMT"/>
              </a:rPr>
              <a:t>querystring</a:t>
            </a:r>
            <a:r>
              <a:rPr lang="en-US" sz="1600" b="0" i="0" u="none" strike="noStrike" baseline="0" dirty="0">
                <a:solidFill>
                  <a:srgbClr val="CD3300"/>
                </a:solidFill>
                <a:latin typeface="CourierNewPSMT"/>
              </a:rPr>
              <a:t>): ' </a:t>
            </a:r>
            <a:r>
              <a:rPr lang="en-US" sz="1600" b="0" i="0" u="none" strike="noStrike" baseline="0" dirty="0">
                <a:solidFill>
                  <a:srgbClr val="555555"/>
                </a:solidFill>
                <a:latin typeface="CourierNewPSMT"/>
              </a:rPr>
              <a:t>+ </a:t>
            </a:r>
            <a:r>
              <a:rPr lang="en-US" sz="1600" b="0" i="0" u="none" strike="noStrike" baseline="0" dirty="0" err="1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600" b="0" i="0" u="none" strike="noStrike" baseline="0" dirty="0" err="1">
                <a:solidFill>
                  <a:srgbClr val="000089"/>
                </a:solidFill>
                <a:latin typeface="CourierNewPSMT"/>
              </a:rPr>
              <a:t>query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600" b="0" i="0" u="none" strike="noStrike" baseline="0" dirty="0" err="1">
                <a:solidFill>
                  <a:srgbClr val="000089"/>
                </a:solidFill>
                <a:latin typeface="CourierNewPSMT"/>
              </a:rPr>
              <a:t>form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600" b="0" i="0" u="none" strike="noStrike" baseline="0" dirty="0">
                <a:solidFill>
                  <a:srgbClr val="000089"/>
                </a:solidFill>
                <a:latin typeface="CourierNewPSMT"/>
              </a:rPr>
              <a:t>  console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600" b="0" i="0" u="none" strike="noStrike" baseline="0" dirty="0">
                <a:solidFill>
                  <a:srgbClr val="000089"/>
                </a:solidFill>
                <a:latin typeface="CourierNewPSMT"/>
              </a:rPr>
              <a:t>log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600" b="0" i="0" u="none" strike="noStrike" baseline="0" dirty="0">
                <a:solidFill>
                  <a:srgbClr val="CD3300"/>
                </a:solidFill>
                <a:latin typeface="CourierNewPSMT"/>
              </a:rPr>
              <a:t>'CSRF token (from hidden form field): ' </a:t>
            </a:r>
            <a:r>
              <a:rPr lang="en-US" sz="1600" b="0" i="0" u="none" strike="noStrike" baseline="0" dirty="0">
                <a:solidFill>
                  <a:srgbClr val="555555"/>
                </a:solidFill>
                <a:latin typeface="CourierNewPSMT"/>
              </a:rPr>
              <a:t>+ </a:t>
            </a:r>
            <a:r>
              <a:rPr lang="en-US" sz="1600" b="0" i="0" u="none" strike="noStrike" baseline="0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600" b="0" i="0" u="none" strike="noStrike" baseline="0" dirty="0">
                <a:solidFill>
                  <a:srgbClr val="000089"/>
                </a:solidFill>
                <a:latin typeface="CourierNewPSMT"/>
              </a:rPr>
              <a:t>body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600" b="0" i="0" u="none" strike="noStrike" baseline="0" dirty="0">
                <a:solidFill>
                  <a:srgbClr val="000089"/>
                </a:solidFill>
                <a:latin typeface="CourierNewPSMT"/>
              </a:rPr>
              <a:t>_</a:t>
            </a:r>
            <a:r>
              <a:rPr lang="en-US" sz="1600" b="0" i="0" u="none" strike="noStrike" baseline="0" dirty="0" err="1">
                <a:solidFill>
                  <a:srgbClr val="000089"/>
                </a:solidFill>
                <a:latin typeface="CourierNewPSMT"/>
              </a:rPr>
              <a:t>csrf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600" b="0" i="0" u="none" strike="noStrike" baseline="0" dirty="0">
                <a:solidFill>
                  <a:srgbClr val="000089"/>
                </a:solidFill>
                <a:latin typeface="CourierNewPSMT"/>
              </a:rPr>
              <a:t>  console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600" b="0" i="0" u="none" strike="noStrike" baseline="0" dirty="0">
                <a:solidFill>
                  <a:srgbClr val="000089"/>
                </a:solidFill>
                <a:latin typeface="CourierNewPSMT"/>
              </a:rPr>
              <a:t>log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600" b="0" i="0" u="none" strike="noStrike" baseline="0" dirty="0">
                <a:solidFill>
                  <a:srgbClr val="CD3300"/>
                </a:solidFill>
                <a:latin typeface="CourierNewPSMT"/>
              </a:rPr>
              <a:t>'Name (from visible form field): ' </a:t>
            </a:r>
            <a:r>
              <a:rPr lang="en-US" sz="1600" b="0" i="0" u="none" strike="noStrike" baseline="0" dirty="0">
                <a:solidFill>
                  <a:srgbClr val="555555"/>
                </a:solidFill>
                <a:latin typeface="CourierNewPSMT"/>
              </a:rPr>
              <a:t>+ </a:t>
            </a:r>
            <a:r>
              <a:rPr lang="en-US" sz="1600" b="0" i="0" u="none" strike="noStrike" baseline="0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600" b="0" i="0" u="none" strike="noStrike" baseline="0" dirty="0">
                <a:solidFill>
                  <a:srgbClr val="000089"/>
                </a:solidFill>
                <a:latin typeface="CourierNewPSMT"/>
              </a:rPr>
              <a:t>body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600" b="0" i="0" u="none" strike="noStrike" baseline="0" dirty="0">
                <a:solidFill>
                  <a:srgbClr val="000089"/>
                </a:solidFill>
                <a:latin typeface="CourierNewPSMT"/>
              </a:rPr>
              <a:t>name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600" b="0" i="0" u="none" strike="noStrike" baseline="0" dirty="0">
                <a:solidFill>
                  <a:srgbClr val="000089"/>
                </a:solidFill>
                <a:latin typeface="CourierNewPSMT"/>
              </a:rPr>
              <a:t>  console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600" b="0" i="0" u="none" strike="noStrike" baseline="0" dirty="0">
                <a:solidFill>
                  <a:srgbClr val="000089"/>
                </a:solidFill>
                <a:latin typeface="CourierNewPSMT"/>
              </a:rPr>
              <a:t>log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600" b="0" i="0" u="none" strike="noStrike" baseline="0" dirty="0">
                <a:solidFill>
                  <a:srgbClr val="CD3300"/>
                </a:solidFill>
                <a:latin typeface="CourierNewPSMT"/>
              </a:rPr>
              <a:t>'Email (from visible form field): ' </a:t>
            </a:r>
            <a:r>
              <a:rPr lang="en-US" sz="1600" b="0" i="0" u="none" strike="noStrike" baseline="0" dirty="0">
                <a:solidFill>
                  <a:srgbClr val="555555"/>
                </a:solidFill>
                <a:latin typeface="CourierNewPSMT"/>
              </a:rPr>
              <a:t>+ </a:t>
            </a:r>
            <a:r>
              <a:rPr lang="en-US" sz="1600" b="0" i="0" u="none" strike="noStrike" baseline="0" dirty="0" err="1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600" b="0" i="0" u="none" strike="noStrike" baseline="0" dirty="0" err="1">
                <a:solidFill>
                  <a:srgbClr val="000089"/>
                </a:solidFill>
                <a:latin typeface="CourierNewPSMT"/>
              </a:rPr>
              <a:t>body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600" b="0" i="0" u="none" strike="noStrike" baseline="0" dirty="0" err="1">
                <a:solidFill>
                  <a:srgbClr val="000089"/>
                </a:solidFill>
                <a:latin typeface="CourierNewPSMT"/>
              </a:rPr>
              <a:t>email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600" b="0" i="0" u="none" strike="noStrike" baseline="0" dirty="0">
                <a:solidFill>
                  <a:srgbClr val="000089"/>
                </a:solidFill>
                <a:latin typeface="CourierNewPSMT"/>
              </a:rPr>
              <a:t>  </a:t>
            </a:r>
            <a:r>
              <a:rPr lang="en-US" sz="1600" b="0" i="0" u="none" strike="noStrike" baseline="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600" b="0" i="0" u="none" strike="noStrike" baseline="0" dirty="0" err="1">
                <a:solidFill>
                  <a:srgbClr val="000089"/>
                </a:solidFill>
                <a:latin typeface="CourierNewPSMT"/>
              </a:rPr>
              <a:t>redirect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600" b="0" i="0" u="none" strike="noStrike" baseline="0" dirty="0">
                <a:solidFill>
                  <a:srgbClr val="FF6600"/>
                </a:solidFill>
                <a:latin typeface="CourierNewPSMT"/>
              </a:rPr>
              <a:t>303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600" b="0" i="0" u="none" strike="noStrike" baseline="0" dirty="0">
                <a:solidFill>
                  <a:srgbClr val="CD3300"/>
                </a:solidFill>
                <a:latin typeface="CourierNewPSMT"/>
              </a:rPr>
              <a:t>'/newsletter-signup/thank-you'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ourierNewPSMT"/>
              </a:rPr>
              <a:t>})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600" b="0" i="0" u="none" strike="noStrike" baseline="0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600" b="0" i="0" u="none" strike="noStrike" baseline="0" dirty="0" err="1">
                <a:solidFill>
                  <a:srgbClr val="000089"/>
                </a:solidFill>
                <a:latin typeface="CourierNewPSMT"/>
              </a:rPr>
              <a:t>get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600" b="0" i="0" u="none" strike="noStrike" baseline="0" dirty="0">
                <a:solidFill>
                  <a:srgbClr val="CD3300"/>
                </a:solidFill>
                <a:latin typeface="CourierNewPSMT"/>
              </a:rPr>
              <a:t>'/newsletter-signup/thank-you'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NewPSMT"/>
              </a:rPr>
              <a:t>, (</a:t>
            </a:r>
            <a:r>
              <a:rPr lang="en-US" sz="1600" b="0" i="0" u="none" strike="noStrike" baseline="0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600" b="0" i="0" u="none" strike="noStrike" baseline="0" dirty="0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sz="1600" b="0" i="0" u="none" strike="noStrike" baseline="0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en-US" sz="1600" b="0" i="0" u="none" strike="noStrike" baseline="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600" b="0" i="0" u="none" strike="noStrike" baseline="0" dirty="0" err="1">
                <a:solidFill>
                  <a:srgbClr val="000089"/>
                </a:solidFill>
                <a:latin typeface="CourierNewPSMT"/>
              </a:rPr>
              <a:t>render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600" b="0" i="0" u="none" strike="noStrike" baseline="0" dirty="0">
                <a:solidFill>
                  <a:srgbClr val="CD3300"/>
                </a:solidFill>
                <a:latin typeface="CourierNewPSMT"/>
              </a:rPr>
              <a:t>'newsletter-signup-thank-you'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NewPSMT"/>
              </a:rPr>
              <a:t>))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January 2021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6B340A-0A08-C841-9C66-866EDFCD145D}"/>
              </a:ext>
            </a:extLst>
          </p:cNvPr>
          <p:cNvSpPr/>
          <p:nvPr/>
        </p:nvSpPr>
        <p:spPr>
          <a:xfrm>
            <a:off x="0" y="1384735"/>
            <a:ext cx="48889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669A"/>
                </a:solidFill>
                <a:latin typeface="CourierNewPS-BoldMT"/>
              </a:rPr>
              <a:t>const</a:t>
            </a:r>
            <a:r>
              <a:rPr lang="en-US" b="1" dirty="0">
                <a:solidFill>
                  <a:srgbClr val="00669A"/>
                </a:solidFill>
                <a:latin typeface="CourierNewPS-BoldMT"/>
              </a:rPr>
              <a:t> 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express </a:t>
            </a:r>
            <a:r>
              <a:rPr lang="en-US" dirty="0">
                <a:solidFill>
                  <a:srgbClr val="555555"/>
                </a:solidFill>
                <a:latin typeface="CourierNewPSMT"/>
              </a:rPr>
              <a:t>= 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dirty="0">
                <a:solidFill>
                  <a:srgbClr val="CD3300"/>
                </a:solidFill>
                <a:latin typeface="CourierNewPSMT"/>
              </a:rPr>
              <a:t>'express'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r>
              <a:rPr lang="en-US" b="1" dirty="0" err="1">
                <a:solidFill>
                  <a:srgbClr val="00669A"/>
                </a:solidFill>
                <a:latin typeface="CourierNewPS-BoldMT"/>
              </a:rPr>
              <a:t>const</a:t>
            </a:r>
            <a:r>
              <a:rPr lang="en-US" b="1" dirty="0">
                <a:solidFill>
                  <a:srgbClr val="00669A"/>
                </a:solidFill>
                <a:latin typeface="CourierNewPS-BoldMT"/>
              </a:rPr>
              <a:t> </a:t>
            </a:r>
            <a:r>
              <a:rPr lang="en-US" dirty="0" err="1">
                <a:solidFill>
                  <a:srgbClr val="000089"/>
                </a:solidFill>
                <a:latin typeface="CourierNewPSMT"/>
              </a:rPr>
              <a:t>expressHandlebars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 </a:t>
            </a:r>
            <a:r>
              <a:rPr lang="en-US" dirty="0">
                <a:solidFill>
                  <a:srgbClr val="555555"/>
                </a:solidFill>
                <a:latin typeface="CourierNewPSMT"/>
              </a:rPr>
              <a:t>= 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dirty="0">
                <a:solidFill>
                  <a:srgbClr val="CD3300"/>
                </a:solidFill>
                <a:latin typeface="CourierNewPSMT"/>
              </a:rPr>
              <a:t>'express-handlebars'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r>
              <a:rPr lang="en-US" b="1" dirty="0" err="1">
                <a:solidFill>
                  <a:srgbClr val="00669A"/>
                </a:solidFill>
                <a:latin typeface="CourierNewPS-BoldMT"/>
              </a:rPr>
              <a:t>const</a:t>
            </a:r>
            <a:r>
              <a:rPr lang="en-US" b="1" dirty="0">
                <a:solidFill>
                  <a:srgbClr val="00669A"/>
                </a:solidFill>
                <a:latin typeface="CourierNewPS-BoldMT"/>
              </a:rPr>
              <a:t> 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app </a:t>
            </a:r>
            <a:r>
              <a:rPr lang="en-US" dirty="0">
                <a:solidFill>
                  <a:srgbClr val="555555"/>
                </a:solidFill>
                <a:latin typeface="CourierNewPSMT"/>
              </a:rPr>
              <a:t>= 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express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()</a:t>
            </a:r>
          </a:p>
          <a:p>
            <a:r>
              <a:rPr lang="en-US" i="1" dirty="0">
                <a:solidFill>
                  <a:srgbClr val="35586C"/>
                </a:solidFill>
                <a:latin typeface="CourierNewPS-ItalicMT"/>
              </a:rPr>
              <a:t>// configure Handlebars view engine</a:t>
            </a:r>
          </a:p>
          <a:p>
            <a:r>
              <a:rPr lang="en-US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CourierNewPSMT"/>
              </a:rPr>
              <a:t>engine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dirty="0">
                <a:solidFill>
                  <a:srgbClr val="CD3300"/>
                </a:solidFill>
                <a:latin typeface="CourierNewPSMT"/>
              </a:rPr>
              <a:t>'handlebars'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dirty="0" err="1">
                <a:solidFill>
                  <a:srgbClr val="000089"/>
                </a:solidFill>
                <a:latin typeface="CourierNewPSMT"/>
              </a:rPr>
              <a:t>expressHandlebars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({</a:t>
            </a:r>
          </a:p>
          <a:p>
            <a:r>
              <a:rPr lang="en-US" dirty="0">
                <a:solidFill>
                  <a:srgbClr val="000089"/>
                </a:solidFill>
                <a:latin typeface="CourierNewPSMT"/>
              </a:rPr>
              <a:t>	</a:t>
            </a:r>
            <a:r>
              <a:rPr lang="en-US" dirty="0" err="1">
                <a:solidFill>
                  <a:srgbClr val="000089"/>
                </a:solidFill>
                <a:latin typeface="CourierNewPSMT"/>
              </a:rPr>
              <a:t>defaultLayout</a:t>
            </a:r>
            <a:r>
              <a:rPr lang="en-US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en-US" dirty="0">
                <a:solidFill>
                  <a:srgbClr val="CD3300"/>
                </a:solidFill>
                <a:latin typeface="CourierNewPSMT"/>
              </a:rPr>
              <a:t>'main'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urierNewPSMT"/>
              </a:rPr>
              <a:t>}))</a:t>
            </a:r>
          </a:p>
          <a:p>
            <a:r>
              <a:rPr lang="en-US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CourierNewPSMT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dirty="0">
                <a:solidFill>
                  <a:srgbClr val="CD3300"/>
                </a:solidFill>
                <a:latin typeface="CourierNewPSMT"/>
              </a:rPr>
              <a:t>'view engine'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dirty="0">
                <a:solidFill>
                  <a:srgbClr val="CD3300"/>
                </a:solidFill>
                <a:latin typeface="CourierNewPSMT"/>
              </a:rPr>
              <a:t>'handlebars'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)</a:t>
            </a:r>
            <a:endParaRPr lang="en-US" dirty="0">
              <a:solidFill>
                <a:srgbClr val="000089"/>
              </a:solidFill>
              <a:latin typeface="CourierNewPSMT"/>
            </a:endParaRPr>
          </a:p>
          <a:p>
            <a:r>
              <a:rPr lang="en-US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CourierNewPSMT"/>
              </a:rPr>
              <a:t>use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dirty="0" err="1">
                <a:solidFill>
                  <a:srgbClr val="000089"/>
                </a:solidFill>
                <a:latin typeface="CourierNewPSMT"/>
              </a:rPr>
              <a:t>express</a:t>
            </a:r>
            <a:r>
              <a:rPr lang="en-US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b="1" dirty="0" err="1">
                <a:solidFill>
                  <a:srgbClr val="00669A"/>
                </a:solidFill>
                <a:latin typeface="CourierNewPS-BoldMT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__</a:t>
            </a:r>
            <a:r>
              <a:rPr lang="en-US" dirty="0" err="1">
                <a:solidFill>
                  <a:srgbClr val="000089"/>
                </a:solidFill>
                <a:latin typeface="CourierNewPSMT"/>
              </a:rPr>
              <a:t>dirname</a:t>
            </a:r>
            <a:r>
              <a:rPr lang="en-US" dirty="0">
                <a:solidFill>
                  <a:srgbClr val="000089"/>
                </a:solidFill>
                <a:latin typeface="CourierNewPSMT"/>
              </a:rPr>
              <a:t> </a:t>
            </a:r>
            <a:r>
              <a:rPr lang="en-US" dirty="0">
                <a:solidFill>
                  <a:srgbClr val="555555"/>
                </a:solidFill>
                <a:latin typeface="CourierNewPSMT"/>
              </a:rPr>
              <a:t>+ </a:t>
            </a:r>
            <a:r>
              <a:rPr lang="en-US" dirty="0">
                <a:solidFill>
                  <a:srgbClr val="CD3300"/>
                </a:solidFill>
                <a:latin typeface="CourierNewPSMT"/>
              </a:rPr>
              <a:t>'/public’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))</a:t>
            </a:r>
          </a:p>
          <a:p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express.json</a:t>
            </a:r>
            <a:r>
              <a:rPr lang="en-US" dirty="0"/>
              <a:t>()); </a:t>
            </a:r>
          </a:p>
          <a:p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express.urlencoded</a:t>
            </a:r>
            <a:r>
              <a:rPr lang="en-US" dirty="0"/>
              <a:t>());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3C78CD-9316-7340-9AC1-3314D852A1BA}"/>
              </a:ext>
            </a:extLst>
          </p:cNvPr>
          <p:cNvCxnSpPr/>
          <p:nvPr/>
        </p:nvCxnSpPr>
        <p:spPr>
          <a:xfrm>
            <a:off x="4888992" y="1384735"/>
            <a:ext cx="0" cy="497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26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File Uploads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four popular and robust options for multipart form processing: busboy, multiparty, formidable, and </a:t>
            </a:r>
            <a:r>
              <a:rPr lang="en-US" dirty="0" err="1"/>
              <a:t>multer</a:t>
            </a:r>
            <a:endParaRPr lang="en-US" dirty="0"/>
          </a:p>
          <a:p>
            <a:r>
              <a:rPr lang="en-US" dirty="0"/>
              <a:t>In this demo we will use </a:t>
            </a:r>
            <a:r>
              <a:rPr lang="en-US" b="1" dirty="0"/>
              <a:t>multiparty (</a:t>
            </a:r>
            <a:r>
              <a:rPr lang="en-US" b="1" dirty="0" err="1"/>
              <a:t>npm</a:t>
            </a:r>
            <a:r>
              <a:rPr lang="en-US" b="1" dirty="0"/>
              <a:t> install multiparty)</a:t>
            </a:r>
          </a:p>
          <a:p>
            <a:r>
              <a:rPr lang="en-US" dirty="0"/>
              <a:t>Let’s create a file upload form</a:t>
            </a:r>
          </a:p>
          <a:p>
            <a:r>
              <a:rPr lang="en-US" dirty="0"/>
              <a:t>Note that we must specify </a:t>
            </a:r>
            <a:r>
              <a:rPr lang="en-US" i="1" dirty="0" err="1"/>
              <a:t>enctype</a:t>
            </a:r>
            <a:r>
              <a:rPr lang="en-US" i="1" dirty="0"/>
              <a:t>="multipart/form-data"</a:t>
            </a:r>
            <a:r>
              <a:rPr lang="en-US" dirty="0"/>
              <a:t> to enable file uploads.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January 2021</a:t>
            </a:r>
          </a:p>
        </p:txBody>
      </p:sp>
    </p:spTree>
    <p:extLst>
      <p:ext uri="{BB962C8B-B14F-4D97-AF65-F5344CB8AC3E}">
        <p14:creationId xmlns:p14="http://schemas.microsoft.com/office/powerpoint/2010/main" val="123719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59"/>
            <a:ext cx="10515600" cy="6125691"/>
          </a:xfrm>
        </p:spPr>
        <p:txBody>
          <a:bodyPr>
            <a:normAutofit lnSpcReduction="10000"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pt-BR" sz="1800" b="0" i="0" u="none" strike="noStrike" baseline="0" dirty="0">
                <a:solidFill>
                  <a:srgbClr val="555555"/>
                </a:solidFill>
                <a:latin typeface="CourierNewPSMT"/>
              </a:rPr>
              <a:t>&lt;</a:t>
            </a:r>
            <a:r>
              <a:rPr lang="pt-BR" sz="1800" b="0" i="0" u="none" strike="noStrike" baseline="0" dirty="0">
                <a:solidFill>
                  <a:srgbClr val="000089"/>
                </a:solidFill>
                <a:latin typeface="CourierNewPSMT"/>
              </a:rPr>
              <a:t>h2</a:t>
            </a:r>
            <a:r>
              <a:rPr lang="pt-BR" sz="1800" b="0" i="0" u="none" strike="noStrike" baseline="0" dirty="0">
                <a:solidFill>
                  <a:srgbClr val="555555"/>
                </a:solidFill>
                <a:latin typeface="CourierNewPSMT"/>
              </a:rPr>
              <a:t>&gt;</a:t>
            </a:r>
            <a:r>
              <a:rPr lang="pt-BR" sz="1800" b="0" i="0" u="none" strike="noStrike" baseline="0" dirty="0">
                <a:solidFill>
                  <a:srgbClr val="000089"/>
                </a:solidFill>
                <a:latin typeface="CourierNewPSMT"/>
              </a:rPr>
              <a:t>Vacation Photo Contest</a:t>
            </a:r>
            <a:r>
              <a:rPr lang="pt-BR" sz="1800" b="0" i="0" u="none" strike="noStrike" baseline="0" dirty="0">
                <a:solidFill>
                  <a:srgbClr val="555555"/>
                </a:solidFill>
                <a:latin typeface="CourierNewPSMT"/>
              </a:rPr>
              <a:t>&lt;</a:t>
            </a:r>
            <a:r>
              <a:rPr lang="pt-BR" sz="1800" b="0" i="0" u="none" strike="noStrike" baseline="0" dirty="0">
                <a:solidFill>
                  <a:srgbClr val="AB0000"/>
                </a:solidFill>
                <a:latin typeface="CourierNewPSMT"/>
              </a:rPr>
              <a:t>/h2&gt;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&lt;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form </a:t>
            </a:r>
            <a:r>
              <a:rPr lang="en-US" sz="1800" b="1" i="0" u="none" strike="noStrike" baseline="0" dirty="0">
                <a:solidFill>
                  <a:srgbClr val="00669A"/>
                </a:solidFill>
                <a:latin typeface="CourierNewPS-BoldMT"/>
              </a:rPr>
              <a:t>class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"form-horizontal"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role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"form" 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enctype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"multipart/form-data"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method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"POST"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action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"/vacation-photo"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&gt;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  &lt;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input type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"hidden"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name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"_</a:t>
            </a:r>
            <a:r>
              <a:rPr lang="en-US" sz="1800" b="0" i="0" u="none" strike="noStrike" baseline="0" dirty="0" err="1">
                <a:solidFill>
                  <a:srgbClr val="CD3300"/>
                </a:solidFill>
                <a:latin typeface="CourierNewPSMT"/>
              </a:rPr>
              <a:t>csrf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value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"{{</a:t>
            </a:r>
            <a:r>
              <a:rPr lang="en-US" sz="1800" b="0" i="0" u="none" strike="noStrike" baseline="0" dirty="0" err="1">
                <a:solidFill>
                  <a:srgbClr val="CD3300"/>
                </a:solidFill>
                <a:latin typeface="CourierNewPSMT"/>
              </a:rPr>
              <a:t>csrf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}}"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&gt;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  …</a:t>
            </a:r>
            <a:endParaRPr lang="en-US" sz="1800" b="0" i="0" u="none" strike="noStrike" baseline="0" dirty="0">
              <a:solidFill>
                <a:srgbClr val="AB0000"/>
              </a:solidFill>
              <a:latin typeface="CourierNewPSMT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  &lt;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div </a:t>
            </a:r>
            <a:r>
              <a:rPr lang="en-US" sz="1800" b="1" i="0" u="none" strike="noStrike" baseline="0" dirty="0">
                <a:solidFill>
                  <a:srgbClr val="00669A"/>
                </a:solidFill>
                <a:latin typeface="CourierNewPS-BoldMT"/>
              </a:rPr>
              <a:t>class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"form-group"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&gt;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    &lt;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label </a:t>
            </a:r>
            <a:r>
              <a:rPr lang="en-US" sz="1800" b="1" i="0" u="none" strike="noStrike" baseline="0" dirty="0">
                <a:solidFill>
                  <a:srgbClr val="00669A"/>
                </a:solidFill>
                <a:latin typeface="CourierNewPS-BoldMT"/>
              </a:rPr>
              <a:t>for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</a:t>
            </a:r>
            <a:r>
              <a:rPr lang="en-US" sz="1800" b="0" i="0" u="none" strike="noStrike" baseline="0" dirty="0" err="1">
                <a:solidFill>
                  <a:srgbClr val="CD3300"/>
                </a:solidFill>
                <a:latin typeface="CourierNewPSMT"/>
              </a:rPr>
              <a:t>fieldPhoto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 </a:t>
            </a:r>
            <a:r>
              <a:rPr lang="en-US" sz="1800" b="1" i="0" u="none" strike="noStrike" baseline="0" dirty="0">
                <a:solidFill>
                  <a:srgbClr val="00669A"/>
                </a:solidFill>
                <a:latin typeface="CourierNewPS-BoldMT"/>
              </a:rPr>
              <a:t>class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"col-sm-2 </a:t>
            </a:r>
            <a:r>
              <a:rPr lang="en-US" sz="1800" b="0" i="0" u="none" strike="noStrike" baseline="0" dirty="0" err="1">
                <a:solidFill>
                  <a:srgbClr val="CD3300"/>
                </a:solidFill>
                <a:latin typeface="CourierNewPSMT"/>
              </a:rPr>
              <a:t>controllabel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&gt;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Vacation photo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&lt;</a:t>
            </a:r>
            <a:r>
              <a:rPr lang="en-US" sz="1800" b="0" i="0" u="none" strike="noStrike" baseline="0" dirty="0">
                <a:solidFill>
                  <a:srgbClr val="AB0000"/>
                </a:solidFill>
                <a:latin typeface="CourierNewPSMT"/>
              </a:rPr>
              <a:t>/label&gt;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    &lt;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div </a:t>
            </a:r>
            <a:r>
              <a:rPr lang="en-US" sz="1800" b="1" i="0" u="none" strike="noStrike" baseline="0" dirty="0">
                <a:solidFill>
                  <a:srgbClr val="00669A"/>
                </a:solidFill>
                <a:latin typeface="CourierNewPS-BoldMT"/>
              </a:rPr>
              <a:t>class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"col-sm-4"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&gt;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      &lt;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input type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"file" </a:t>
            </a:r>
            <a:r>
              <a:rPr lang="en-US" sz="1800" b="1" i="0" u="none" strike="noStrike" baseline="0" dirty="0">
                <a:solidFill>
                  <a:srgbClr val="00669A"/>
                </a:solidFill>
                <a:latin typeface="CourierNewPS-BoldMT"/>
              </a:rPr>
              <a:t>class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"form-control"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required accept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"image/*"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id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</a:t>
            </a:r>
            <a:r>
              <a:rPr lang="en-US" sz="1800" b="0" i="0" u="none" strike="noStrike" baseline="0" dirty="0" err="1">
                <a:solidFill>
                  <a:srgbClr val="CD3300"/>
                </a:solidFill>
                <a:latin typeface="CourierNewPSMT"/>
              </a:rPr>
              <a:t>fieldPhoto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name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"photo"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&gt;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    &lt;</a:t>
            </a:r>
            <a:r>
              <a:rPr lang="en-US" sz="1800" b="0" i="0" u="none" strike="noStrike" baseline="0" dirty="0">
                <a:solidFill>
                  <a:srgbClr val="AB0000"/>
                </a:solidFill>
                <a:latin typeface="CourierNewPSMT"/>
              </a:rPr>
              <a:t>/div&gt;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  &lt;</a:t>
            </a:r>
            <a:r>
              <a:rPr lang="en-US" sz="1800" b="0" i="0" u="none" strike="noStrike" baseline="0" dirty="0">
                <a:solidFill>
                  <a:srgbClr val="AB0000"/>
                </a:solidFill>
                <a:latin typeface="CourierNewPSMT"/>
              </a:rPr>
              <a:t>/div&gt;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  &lt;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div </a:t>
            </a:r>
            <a:r>
              <a:rPr lang="en-US" sz="1800" b="1" i="0" u="none" strike="noStrike" baseline="0" dirty="0">
                <a:solidFill>
                  <a:srgbClr val="00669A"/>
                </a:solidFill>
                <a:latin typeface="CourierNewPS-BoldMT"/>
              </a:rPr>
              <a:t>class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"form-group"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&gt;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    &lt;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div </a:t>
            </a:r>
            <a:r>
              <a:rPr lang="en-US" sz="1800" b="1" i="0" u="none" strike="noStrike" baseline="0" dirty="0">
                <a:solidFill>
                  <a:srgbClr val="00669A"/>
                </a:solidFill>
                <a:latin typeface="CourierNewPS-BoldMT"/>
              </a:rPr>
              <a:t>class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"col-sm-offset-2 col-sm-4"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&gt;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      &lt;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button type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"submit" </a:t>
            </a:r>
            <a:r>
              <a:rPr lang="en-US" sz="1800" b="1" i="0" u="none" strike="noStrike" baseline="0" dirty="0">
                <a:solidFill>
                  <a:srgbClr val="00669A"/>
                </a:solidFill>
                <a:latin typeface="CourierNewPS-BoldMT"/>
              </a:rPr>
              <a:t>class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</a:t>
            </a:r>
            <a:r>
              <a:rPr lang="en-US" sz="1800" b="0" i="0" u="none" strike="noStrike" baseline="0" dirty="0" err="1">
                <a:solidFill>
                  <a:srgbClr val="CD3300"/>
                </a:solidFill>
                <a:latin typeface="CourierNewPSMT"/>
              </a:rPr>
              <a:t>btn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 </a:t>
            </a:r>
            <a:r>
              <a:rPr lang="en-US" sz="1800" b="0" i="0" u="none" strike="noStrike" baseline="0" dirty="0" err="1">
                <a:solidFill>
                  <a:srgbClr val="CD3300"/>
                </a:solidFill>
                <a:latin typeface="CourierNewPSMT"/>
              </a:rPr>
              <a:t>btn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-primary"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&gt;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Register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&lt;</a:t>
            </a:r>
            <a:r>
              <a:rPr lang="en-US" sz="1800" b="0" i="0" u="none" strike="noStrike" baseline="0" dirty="0">
                <a:solidFill>
                  <a:srgbClr val="AB0000"/>
                </a:solidFill>
                <a:latin typeface="CourierNewPSMT"/>
              </a:rPr>
              <a:t>/button&gt;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    &lt;</a:t>
            </a:r>
            <a:r>
              <a:rPr lang="en-US" sz="1800" b="0" i="0" u="none" strike="noStrike" baseline="0" dirty="0">
                <a:solidFill>
                  <a:srgbClr val="AB0000"/>
                </a:solidFill>
                <a:latin typeface="CourierNewPSMT"/>
              </a:rPr>
              <a:t>/div&gt;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  &lt;</a:t>
            </a:r>
            <a:r>
              <a:rPr lang="en-US" sz="1800" b="0" i="0" u="none" strike="noStrike" baseline="0" dirty="0">
                <a:solidFill>
                  <a:srgbClr val="AB0000"/>
                </a:solidFill>
                <a:latin typeface="CourierNewPSMT"/>
              </a:rPr>
              <a:t>/div&gt;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&lt;</a:t>
            </a:r>
            <a:r>
              <a:rPr lang="en-US" sz="1800" b="0" i="0" u="none" strike="noStrike" baseline="0" dirty="0">
                <a:solidFill>
                  <a:srgbClr val="AB0000"/>
                </a:solidFill>
                <a:latin typeface="CourierNewPSMT"/>
              </a:rPr>
              <a:t>/form&gt;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January 2021</a:t>
            </a:r>
          </a:p>
        </p:txBody>
      </p:sp>
    </p:spTree>
    <p:extLst>
      <p:ext uri="{BB962C8B-B14F-4D97-AF65-F5344CB8AC3E}">
        <p14:creationId xmlns:p14="http://schemas.microsoft.com/office/powerpoint/2010/main" val="100483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File Uploads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spcBef>
                <a:spcPts val="600"/>
              </a:spcBef>
              <a:buNone/>
            </a:pPr>
            <a:r>
              <a:rPr lang="en-US" sz="1800" b="1" i="0" u="none" strike="noStrike" baseline="0" dirty="0">
                <a:solidFill>
                  <a:srgbClr val="00669A"/>
                </a:solidFill>
                <a:latin typeface="CourierNewPS-BoldMT"/>
              </a:rPr>
              <a:t>const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multiparty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=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require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'multiparty'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get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'/vacation-photo'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, (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  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render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'vacation-photo'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})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post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'/vacation-photo'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, (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sz="1800" b="1" i="0" u="none" strike="noStrike" baseline="0" dirty="0">
                <a:solidFill>
                  <a:srgbClr val="00669A"/>
                </a:solidFill>
                <a:latin typeface="CourierNewPS-BoldMT"/>
              </a:rPr>
              <a:t>  const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form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= </a:t>
            </a:r>
            <a:r>
              <a:rPr lang="en-US" sz="1800" b="1" i="0" u="none" strike="noStrike" baseline="0" dirty="0">
                <a:solidFill>
                  <a:srgbClr val="00669A"/>
                </a:solidFill>
                <a:latin typeface="CourierNewPS-BoldMT"/>
              </a:rPr>
              <a:t>new 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multiparty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Form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()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  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form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parse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, (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err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fields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files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sz="1800" b="1" i="0" u="none" strike="noStrike" baseline="0" dirty="0">
                <a:solidFill>
                  <a:srgbClr val="00669A"/>
                </a:solidFill>
                <a:latin typeface="CourierNewPS-BoldMT"/>
              </a:rPr>
              <a:t>    if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err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sz="1800" b="1" i="0" u="none" strike="noStrike" baseline="0" dirty="0">
                <a:solidFill>
                  <a:srgbClr val="00669A"/>
                </a:solidFill>
                <a:latin typeface="CourierNewPS-BoldMT"/>
              </a:rPr>
              <a:t>return 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status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b="0" i="0" u="none" strike="noStrike" baseline="0" dirty="0">
                <a:solidFill>
                  <a:srgbClr val="FF6600"/>
                </a:solidFill>
                <a:latin typeface="CourierNewPSMT"/>
              </a:rPr>
              <a:t>500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).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send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err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message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89"/>
                </a:solidFill>
                <a:latin typeface="CourierNewPSMT"/>
              </a:rPr>
              <a:t>   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console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log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'field data: 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fields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    console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log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'files: 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files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NewPSMT"/>
              </a:rPr>
              <a:t>    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redirect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b="0" i="0" u="none" strike="noStrike" baseline="0" dirty="0">
                <a:solidFill>
                  <a:srgbClr val="FF6600"/>
                </a:solidFill>
                <a:latin typeface="CourierNewPSMT"/>
              </a:rPr>
              <a:t>303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'/vacation-photo-thank-you'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  })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NewPSMT"/>
              </a:rPr>
              <a:t>})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January 2021</a:t>
            </a:r>
          </a:p>
        </p:txBody>
      </p:sp>
    </p:spTree>
    <p:extLst>
      <p:ext uri="{BB962C8B-B14F-4D97-AF65-F5344CB8AC3E}">
        <p14:creationId xmlns:p14="http://schemas.microsoft.com/office/powerpoint/2010/main" val="37802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7E88-5B50-1D4D-9EC7-6983453B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94991-F865-F545-9205-DA968B45B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192C0-DCB3-5E46-9F23-41301DB90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January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82844-EAE0-BD44-8CCC-1C3AB675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D37694-4C9F-B94E-92F2-129E4593D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58" y="2374792"/>
            <a:ext cx="1193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11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5D4E9-1678-9B40-9713-9B22B16C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CA2D2-C33A-9947-ADBF-3E56D2333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inherit"/>
              </a:rPr>
              <a:t>var</a:t>
            </a:r>
            <a:r>
              <a:rPr lang="en-US" dirty="0"/>
              <a:t> fs = </a:t>
            </a:r>
            <a:r>
              <a:rPr lang="en-US" dirty="0">
                <a:latin typeface="inherit"/>
              </a:rPr>
              <a:t>require</a:t>
            </a:r>
            <a:r>
              <a:rPr lang="en-US" dirty="0"/>
              <a:t>(</a:t>
            </a:r>
            <a:r>
              <a:rPr lang="en-US" dirty="0">
                <a:latin typeface="inherit"/>
              </a:rPr>
              <a:t>'fs’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 err="1">
                <a:latin typeface="inherit"/>
              </a:rPr>
              <a:t>var</a:t>
            </a:r>
            <a:r>
              <a:rPr lang="en-US" dirty="0"/>
              <a:t> </a:t>
            </a:r>
            <a:r>
              <a:rPr lang="en-US" dirty="0" err="1"/>
              <a:t>oldPath</a:t>
            </a:r>
            <a:r>
              <a:rPr lang="en-US" dirty="0"/>
              <a:t> = </a:t>
            </a:r>
            <a:r>
              <a:rPr lang="en-US" dirty="0">
                <a:latin typeface="inherit"/>
              </a:rPr>
              <a:t>'old/path/</a:t>
            </a:r>
            <a:r>
              <a:rPr lang="en-US" dirty="0" err="1">
                <a:latin typeface="inherit"/>
              </a:rPr>
              <a:t>file.txt</a:t>
            </a:r>
            <a:r>
              <a:rPr lang="en-US" dirty="0">
                <a:latin typeface="inherit"/>
              </a:rPr>
              <a:t>’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>
                <a:latin typeface="inherit"/>
              </a:rPr>
              <a:t>var</a:t>
            </a:r>
            <a:r>
              <a:rPr lang="en-US" dirty="0"/>
              <a:t> </a:t>
            </a:r>
            <a:r>
              <a:rPr lang="en-US" dirty="0" err="1"/>
              <a:t>newPath</a:t>
            </a:r>
            <a:r>
              <a:rPr lang="en-US" dirty="0"/>
              <a:t> = </a:t>
            </a:r>
            <a:r>
              <a:rPr lang="en-US" dirty="0">
                <a:latin typeface="inherit"/>
              </a:rPr>
              <a:t>'new/path/</a:t>
            </a:r>
            <a:r>
              <a:rPr lang="en-US" dirty="0" err="1">
                <a:latin typeface="inherit"/>
              </a:rPr>
              <a:t>file.txt</a:t>
            </a:r>
            <a:r>
              <a:rPr lang="en-US" dirty="0">
                <a:latin typeface="inherit"/>
              </a:rPr>
              <a:t>’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fs.rename</a:t>
            </a:r>
            <a:r>
              <a:rPr lang="en-US" dirty="0"/>
              <a:t>(</a:t>
            </a:r>
            <a:r>
              <a:rPr lang="en-US" dirty="0" err="1"/>
              <a:t>oldPath</a:t>
            </a:r>
            <a:r>
              <a:rPr lang="en-US" dirty="0"/>
              <a:t>, </a:t>
            </a:r>
            <a:r>
              <a:rPr lang="en-US" dirty="0" err="1"/>
              <a:t>newPath</a:t>
            </a:r>
            <a:r>
              <a:rPr lang="en-US" dirty="0"/>
              <a:t>, </a:t>
            </a:r>
            <a:r>
              <a:rPr lang="en-US" dirty="0">
                <a:latin typeface="inherit"/>
              </a:rPr>
              <a:t>function (err)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           	</a:t>
            </a:r>
            <a:r>
              <a:rPr lang="en-US" dirty="0">
                <a:latin typeface="inherit"/>
              </a:rPr>
              <a:t>if</a:t>
            </a:r>
            <a:r>
              <a:rPr lang="en-US" dirty="0"/>
              <a:t> (err) </a:t>
            </a:r>
            <a:r>
              <a:rPr lang="en-US" dirty="0">
                <a:latin typeface="inherit"/>
              </a:rPr>
              <a:t>throw</a:t>
            </a:r>
            <a:r>
              <a:rPr lang="en-US" dirty="0"/>
              <a:t> err;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>
                <a:latin typeface="inherit"/>
              </a:rPr>
              <a:t>console</a:t>
            </a:r>
            <a:r>
              <a:rPr lang="en-US" dirty="0" err="1"/>
              <a:t>.log</a:t>
            </a:r>
            <a:r>
              <a:rPr lang="en-US" dirty="0"/>
              <a:t>(</a:t>
            </a:r>
            <a:r>
              <a:rPr lang="en-US" dirty="0">
                <a:latin typeface="inherit"/>
              </a:rPr>
              <a:t>'Successfully renamed - AKA moved!’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})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79E83-295A-8843-B9BB-54E24C06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January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957E7-6797-8A43-8D27-1406B18F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03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Using Fetch to Send Form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fetch() </a:t>
            </a:r>
            <a:r>
              <a:rPr lang="en-US" dirty="0"/>
              <a:t>allows you to make network requests similar to </a:t>
            </a:r>
            <a:r>
              <a:rPr lang="en-US" dirty="0" err="1"/>
              <a:t>XMLHttpRequest</a:t>
            </a:r>
            <a:r>
              <a:rPr lang="en-US" dirty="0"/>
              <a:t> (XHR)</a:t>
            </a:r>
          </a:p>
          <a:p>
            <a:r>
              <a:rPr lang="en-US" dirty="0"/>
              <a:t>The main difference is that the Fetch API uses Promises</a:t>
            </a:r>
          </a:p>
          <a:p>
            <a:pPr lvl="1"/>
            <a:r>
              <a:rPr lang="en-US" dirty="0"/>
              <a:t>Promises Tutorial: </a:t>
            </a:r>
            <a:r>
              <a:rPr lang="en-US" dirty="0">
                <a:hlinkClick r:id="rId2"/>
              </a:rPr>
              <a:t>https://web.dev/promises/</a:t>
            </a:r>
            <a:r>
              <a:rPr lang="en-US" dirty="0"/>
              <a:t> </a:t>
            </a:r>
          </a:p>
          <a:p>
            <a:r>
              <a:rPr lang="en-US" dirty="0"/>
              <a:t>Introduction to Fetch: </a:t>
            </a:r>
            <a:r>
              <a:rPr lang="en-US" dirty="0">
                <a:hlinkClick r:id="rId3"/>
              </a:rPr>
              <a:t>https://developers.google.com/web/updates/2015/03/introduction-to-fetch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January 2021</a:t>
            </a:r>
          </a:p>
        </p:txBody>
      </p:sp>
    </p:spTree>
    <p:extLst>
      <p:ext uri="{BB962C8B-B14F-4D97-AF65-F5344CB8AC3E}">
        <p14:creationId xmlns:p14="http://schemas.microsoft.com/office/powerpoint/2010/main" val="122779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Using Fetch to Send Form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start with the frontend code.</a:t>
            </a:r>
          </a:p>
          <a:p>
            <a:r>
              <a:rPr lang="en-US" dirty="0"/>
              <a:t>We don’t need to specify an </a:t>
            </a:r>
            <a:r>
              <a:rPr lang="en-US" i="1" dirty="0"/>
              <a:t>action</a:t>
            </a:r>
            <a:r>
              <a:rPr lang="en-US" dirty="0"/>
              <a:t> or </a:t>
            </a:r>
            <a:r>
              <a:rPr lang="en-US" i="1" dirty="0"/>
              <a:t>method</a:t>
            </a:r>
            <a:r>
              <a:rPr lang="en-US" dirty="0"/>
              <a:t>, and we’ll wrap our form in a container &lt;div&gt; element that will make it easier to display our “thank you” message: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33009A"/>
                </a:solidFill>
                <a:latin typeface="CourierNewPS-BoldMT"/>
              </a:rPr>
              <a:t>&lt;div </a:t>
            </a:r>
            <a:r>
              <a:rPr lang="en-US" sz="1800" b="0" i="0" u="none" strike="noStrike" baseline="0" dirty="0">
                <a:solidFill>
                  <a:srgbClr val="33009A"/>
                </a:solidFill>
                <a:latin typeface="CourierNewPSMT"/>
              </a:rPr>
              <a:t>id=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</a:t>
            </a:r>
            <a:r>
              <a:rPr lang="en-US" sz="1800" b="0" i="0" u="none" strike="noStrike" baseline="0" dirty="0" err="1">
                <a:solidFill>
                  <a:srgbClr val="CD3300"/>
                </a:solidFill>
                <a:latin typeface="CourierNewPSMT"/>
              </a:rPr>
              <a:t>newsletterSignupFormContainer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</a:t>
            </a:r>
            <a:r>
              <a:rPr lang="en-US" sz="1800" b="1" i="0" u="none" strike="noStrike" baseline="0" dirty="0">
                <a:solidFill>
                  <a:srgbClr val="33009A"/>
                </a:solidFill>
                <a:latin typeface="CourierNewPS-BoldMT"/>
              </a:rPr>
              <a:t>&gt;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33009A"/>
                </a:solidFill>
                <a:latin typeface="CourierNewPS-BoldMT"/>
              </a:rPr>
              <a:t>  &lt;form </a:t>
            </a:r>
            <a:r>
              <a:rPr lang="en-US" sz="1800" b="0" i="0" u="none" strike="noStrike" baseline="0" dirty="0">
                <a:solidFill>
                  <a:srgbClr val="33009A"/>
                </a:solidFill>
                <a:latin typeface="CourierNewPSMT"/>
              </a:rPr>
              <a:t>class=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"form-horizontal role="</a:t>
            </a:r>
            <a:r>
              <a:rPr lang="en-US" sz="1800" b="0" i="0" u="none" strike="noStrike" baseline="0" dirty="0">
                <a:solidFill>
                  <a:srgbClr val="33009A"/>
                </a:solidFill>
                <a:latin typeface="CourierNewPSMT"/>
              </a:rPr>
              <a:t>form</a:t>
            </a:r>
            <a:r>
              <a:rPr lang="en-US" sz="1800" b="0" i="0" u="none" strike="noStrike" baseline="0" dirty="0">
                <a:solidFill>
                  <a:srgbClr val="AB0000"/>
                </a:solidFill>
                <a:latin typeface="CourierNewPSMT"/>
              </a:rPr>
              <a:t>" </a:t>
            </a:r>
            <a:r>
              <a:rPr lang="en-US" sz="1800" b="0" i="0" u="none" strike="noStrike" baseline="0" dirty="0">
                <a:solidFill>
                  <a:srgbClr val="33009A"/>
                </a:solidFill>
                <a:latin typeface="CourierNewPSMT"/>
              </a:rPr>
              <a:t>id=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</a:t>
            </a:r>
            <a:r>
              <a:rPr lang="en-US" sz="1800" b="0" i="0" u="none" strike="noStrike" baseline="0" dirty="0" err="1">
                <a:solidFill>
                  <a:srgbClr val="CD3300"/>
                </a:solidFill>
                <a:latin typeface="CourierNewPSMT"/>
              </a:rPr>
              <a:t>newsletterSignupForm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"</a:t>
            </a:r>
            <a:r>
              <a:rPr lang="en-US" sz="1800" b="1" i="0" u="none" strike="noStrike" baseline="0" dirty="0">
                <a:solidFill>
                  <a:srgbClr val="33009A"/>
                </a:solidFill>
                <a:latin typeface="CourierNewPS-BoldMT"/>
              </a:rPr>
              <a:t>&gt;</a:t>
            </a:r>
          </a:p>
          <a:p>
            <a:pPr marL="0" indent="0" algn="l">
              <a:buNone/>
            </a:pPr>
            <a:r>
              <a:rPr lang="en-US" sz="1800" b="0" i="1" u="none" strike="noStrike" baseline="0" dirty="0">
                <a:solidFill>
                  <a:srgbClr val="009AFF"/>
                </a:solidFill>
                <a:latin typeface="CourierNewPS-ItalicMT"/>
              </a:rPr>
              <a:t>    &lt;!-- the rest of the form contents are the same... --&gt;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33009A"/>
                </a:solidFill>
                <a:latin typeface="CourierNewPS-BoldMT"/>
              </a:rPr>
              <a:t>  &lt;/form&gt;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33009A"/>
                </a:solidFill>
                <a:latin typeface="CourierNewPS-BoldMT"/>
              </a:rPr>
              <a:t>&lt;/div&gt;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January 2021</a:t>
            </a:r>
          </a:p>
        </p:txBody>
      </p:sp>
    </p:spTree>
    <p:extLst>
      <p:ext uri="{BB962C8B-B14F-4D97-AF65-F5344CB8AC3E}">
        <p14:creationId xmlns:p14="http://schemas.microsoft.com/office/powerpoint/2010/main" val="361172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Using Fetch to Send Form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Then we’ll have a script that intercepts the form submit event and cancels it (using </a:t>
            </a:r>
            <a:r>
              <a:rPr lang="en-US" i="1" dirty="0" err="1"/>
              <a:t>Event#preventDefault</a:t>
            </a:r>
            <a:r>
              <a:rPr lang="en-US" dirty="0"/>
              <a:t>) so we can handle the form processing ourselves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January 2021</a:t>
            </a:r>
          </a:p>
        </p:txBody>
      </p:sp>
    </p:spTree>
    <p:extLst>
      <p:ext uri="{BB962C8B-B14F-4D97-AF65-F5344CB8AC3E}">
        <p14:creationId xmlns:p14="http://schemas.microsoft.com/office/powerpoint/2010/main" val="319695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Sending Client Data to the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HTML Forms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Encoding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Different Approaches to Form Handling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Form Handling with Express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File Uploads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Fetch to Send Form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File Uploads with Fetch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January 2021</a:t>
            </a:r>
          </a:p>
        </p:txBody>
      </p:sp>
    </p:spTree>
    <p:extLst>
      <p:ext uri="{BB962C8B-B14F-4D97-AF65-F5344CB8AC3E}">
        <p14:creationId xmlns:p14="http://schemas.microsoft.com/office/powerpoint/2010/main" val="426840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30659"/>
            <a:ext cx="5949696" cy="6125691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&lt;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script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&gt;</a:t>
            </a:r>
            <a:r>
              <a:rPr lang="en-US" sz="1800" b="0" i="0" u="none" strike="noStrike" baseline="0" dirty="0">
                <a:solidFill>
                  <a:srgbClr val="336666"/>
                </a:solidFill>
                <a:latin typeface="CourierNewPSMT"/>
              </a:rPr>
              <a:t> </a:t>
            </a:r>
            <a:r>
              <a:rPr lang="en-US" sz="1800" b="0" i="0" u="none" strike="noStrike" baseline="0" dirty="0" err="1">
                <a:solidFill>
                  <a:srgbClr val="336666"/>
                </a:solidFill>
                <a:latin typeface="CourierNewPSMT"/>
              </a:rPr>
              <a:t>document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getElementById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'</a:t>
            </a:r>
            <a:r>
              <a:rPr lang="en-US" sz="1800" b="0" i="0" u="none" strike="noStrike" baseline="0" dirty="0" err="1">
                <a:solidFill>
                  <a:srgbClr val="CD3300"/>
                </a:solidFill>
                <a:latin typeface="CourierNewPSMT"/>
              </a:rPr>
              <a:t>newsletterSignupForm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).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addEventListener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'submit'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evt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    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evt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preventDefault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669A"/>
                </a:solidFill>
                <a:latin typeface="CourierNewPS-BoldMT"/>
              </a:rPr>
              <a:t>    const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form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= 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evt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target</a:t>
            </a:r>
            <a:endParaRPr lang="en-US" sz="1800" b="0" i="0" u="none" strike="noStrike" baseline="0" dirty="0">
              <a:solidFill>
                <a:srgbClr val="000089"/>
              </a:solidFill>
              <a:latin typeface="CourierNewPSMT"/>
            </a:endParaRP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669A"/>
                </a:solidFill>
                <a:latin typeface="CourierNewPS-BoldMT"/>
              </a:rPr>
              <a:t>    const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body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= 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JSON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stringify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({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      _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csrf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form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elements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_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csrf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value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,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      name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form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elements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name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value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,</a:t>
            </a:r>
          </a:p>
          <a:p>
            <a:pPr marL="0" indent="0" algn="l">
              <a:buNone/>
            </a:pPr>
            <a:r>
              <a:rPr lang="fr-FR" sz="1800" b="0" i="0" u="none" strike="noStrike" baseline="0" dirty="0">
                <a:solidFill>
                  <a:srgbClr val="000089"/>
                </a:solidFill>
                <a:latin typeface="CourierNewPSMT"/>
              </a:rPr>
              <a:t>      email</a:t>
            </a:r>
            <a:r>
              <a:rPr lang="fr-FR" sz="1800" b="0" i="0" u="none" strike="noStrike" baseline="0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fr-FR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form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fr-FR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elements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fr-FR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email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fr-FR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value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NewPSMT"/>
              </a:rPr>
              <a:t>,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    })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669A"/>
                </a:solidFill>
                <a:latin typeface="CourierNewPS-BoldMT"/>
              </a:rPr>
              <a:t>    const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headers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=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{ 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'Content-Type'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'application/json'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}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669A"/>
                </a:solidFill>
                <a:latin typeface="CourierNewPS-BoldMT"/>
              </a:rPr>
              <a:t>    const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container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= </a:t>
            </a:r>
            <a:r>
              <a:rPr lang="en-US" sz="1800" b="0" i="0" u="none" strike="noStrike" baseline="0" dirty="0" err="1">
                <a:solidFill>
                  <a:srgbClr val="336666"/>
                </a:solidFill>
                <a:latin typeface="CourierNewPSMT"/>
              </a:rPr>
              <a:t>document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getElementById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'</a:t>
            </a:r>
            <a:r>
              <a:rPr lang="en-US" sz="1800" b="0" i="0" u="none" strike="noStrike" baseline="0" dirty="0" err="1">
                <a:solidFill>
                  <a:srgbClr val="CD3300"/>
                </a:solidFill>
                <a:latin typeface="CourierNewPSMT"/>
              </a:rPr>
              <a:t>newsletterSignupFormContainer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January 2021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505704-B32C-AE42-A87F-2B0C7AB8D3CF}"/>
              </a:ext>
            </a:extLst>
          </p:cNvPr>
          <p:cNvSpPr txBox="1">
            <a:spLocks/>
          </p:cNvSpPr>
          <p:nvPr/>
        </p:nvSpPr>
        <p:spPr>
          <a:xfrm>
            <a:off x="6242304" y="254054"/>
            <a:ext cx="5949696" cy="6125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89"/>
                </a:solidFill>
                <a:latin typeface="CourierNewPSMT"/>
              </a:rPr>
              <a:t>fetch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dirty="0">
                <a:solidFill>
                  <a:srgbClr val="CD3300"/>
                </a:solidFill>
                <a:latin typeface="CourierNewPSMT"/>
              </a:rPr>
              <a:t>'/</a:t>
            </a:r>
            <a:r>
              <a:rPr lang="en-US" sz="1800" dirty="0" err="1">
                <a:solidFill>
                  <a:srgbClr val="CD3300"/>
                </a:solidFill>
                <a:latin typeface="CourierNewPSMT"/>
              </a:rPr>
              <a:t>api</a:t>
            </a:r>
            <a:r>
              <a:rPr lang="en-US" sz="1800" dirty="0">
                <a:solidFill>
                  <a:srgbClr val="CD3300"/>
                </a:solidFill>
                <a:latin typeface="CourierNewPSMT"/>
              </a:rPr>
              <a:t>/newsletter-signup'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, { </a:t>
            </a:r>
            <a:r>
              <a:rPr lang="en-US" sz="1800" dirty="0">
                <a:solidFill>
                  <a:srgbClr val="000089"/>
                </a:solidFill>
                <a:latin typeface="CourierNewPSMT"/>
              </a:rPr>
              <a:t>method</a:t>
            </a:r>
            <a:r>
              <a:rPr lang="en-US" sz="1800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en-US" sz="1800" dirty="0">
                <a:solidFill>
                  <a:srgbClr val="CD3300"/>
                </a:solidFill>
                <a:latin typeface="CourierNewPSMT"/>
              </a:rPr>
              <a:t>'post'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800" dirty="0">
                <a:solidFill>
                  <a:srgbClr val="000089"/>
                </a:solidFill>
                <a:latin typeface="CourierNewPSMT"/>
              </a:rPr>
              <a:t>body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800" dirty="0">
                <a:solidFill>
                  <a:srgbClr val="000089"/>
                </a:solidFill>
                <a:latin typeface="CourierNewPSMT"/>
              </a:rPr>
              <a:t>headers 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}).</a:t>
            </a:r>
            <a:r>
              <a:rPr lang="en-US" sz="1800" dirty="0">
                <a:solidFill>
                  <a:srgbClr val="000089"/>
                </a:solidFill>
                <a:latin typeface="CourierNewPSMT"/>
              </a:rPr>
              <a:t>then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dirty="0" err="1">
                <a:solidFill>
                  <a:srgbClr val="000089"/>
                </a:solidFill>
                <a:latin typeface="CourierNewPSMT"/>
              </a:rPr>
              <a:t>resp</a:t>
            </a:r>
            <a:r>
              <a:rPr lang="en-US" sz="1800" dirty="0">
                <a:solidFill>
                  <a:srgbClr val="000089"/>
                </a:solidFill>
                <a:latin typeface="CourierNewPSMT"/>
              </a:rPr>
              <a:t> </a:t>
            </a:r>
            <a:r>
              <a:rPr lang="en-US" sz="1800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669A"/>
                </a:solidFill>
                <a:latin typeface="CourierNewPS-BoldMT"/>
              </a:rPr>
              <a:t>        if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dirty="0" err="1">
                <a:solidFill>
                  <a:srgbClr val="000089"/>
                </a:solidFill>
                <a:latin typeface="CourierNewPSMT"/>
              </a:rPr>
              <a:t>resp</a:t>
            </a:r>
            <a:r>
              <a:rPr lang="en-US" sz="18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dirty="0" err="1">
                <a:solidFill>
                  <a:srgbClr val="000089"/>
                </a:solidFill>
                <a:latin typeface="CourierNewPSMT"/>
              </a:rPr>
              <a:t>status</a:t>
            </a:r>
            <a:r>
              <a:rPr lang="en-US" sz="1800" dirty="0">
                <a:solidFill>
                  <a:srgbClr val="000089"/>
                </a:solidFill>
                <a:latin typeface="CourierNewPSMT"/>
              </a:rPr>
              <a:t> </a:t>
            </a:r>
            <a:r>
              <a:rPr lang="en-US" sz="1800" dirty="0">
                <a:solidFill>
                  <a:srgbClr val="555555"/>
                </a:solidFill>
                <a:latin typeface="CourierNewPSMT"/>
              </a:rPr>
              <a:t>&lt; </a:t>
            </a:r>
            <a:r>
              <a:rPr lang="en-US" sz="1800" dirty="0">
                <a:solidFill>
                  <a:srgbClr val="FF6600"/>
                </a:solidFill>
                <a:latin typeface="CourierNewPSMT"/>
              </a:rPr>
              <a:t>200 </a:t>
            </a:r>
            <a:r>
              <a:rPr lang="en-US" sz="1800" dirty="0">
                <a:solidFill>
                  <a:srgbClr val="555555"/>
                </a:solidFill>
                <a:latin typeface="CourierNewPSMT"/>
              </a:rPr>
              <a:t>|| </a:t>
            </a:r>
            <a:r>
              <a:rPr lang="en-US" sz="1800" dirty="0" err="1">
                <a:solidFill>
                  <a:srgbClr val="000089"/>
                </a:solidFill>
                <a:latin typeface="CourierNewPSMT"/>
              </a:rPr>
              <a:t>resp</a:t>
            </a:r>
            <a:r>
              <a:rPr lang="en-US" sz="18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dirty="0" err="1">
                <a:solidFill>
                  <a:srgbClr val="000089"/>
                </a:solidFill>
                <a:latin typeface="CourierNewPSMT"/>
              </a:rPr>
              <a:t>status</a:t>
            </a:r>
            <a:r>
              <a:rPr lang="en-US" sz="1800" dirty="0">
                <a:solidFill>
                  <a:srgbClr val="000089"/>
                </a:solidFill>
                <a:latin typeface="CourierNewPSMT"/>
              </a:rPr>
              <a:t> </a:t>
            </a:r>
            <a:r>
              <a:rPr lang="en-US" sz="1800" dirty="0">
                <a:solidFill>
                  <a:srgbClr val="555555"/>
                </a:solidFill>
                <a:latin typeface="CourierNewPSMT"/>
              </a:rPr>
              <a:t>&gt;= </a:t>
            </a:r>
            <a:r>
              <a:rPr lang="en-US" sz="1800" dirty="0">
                <a:solidFill>
                  <a:srgbClr val="FF6600"/>
                </a:solidFill>
                <a:latin typeface="CourierNewPSMT"/>
              </a:rPr>
              <a:t>300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669A"/>
                </a:solidFill>
                <a:latin typeface="CourierNewPS-BoldMT"/>
              </a:rPr>
              <a:t>          throw new </a:t>
            </a:r>
            <a:r>
              <a:rPr lang="en-US" sz="1800" dirty="0">
                <a:solidFill>
                  <a:srgbClr val="336666"/>
                </a:solidFill>
                <a:latin typeface="CourierNewPSMT"/>
              </a:rPr>
              <a:t>Error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dirty="0">
                <a:solidFill>
                  <a:srgbClr val="CD3300"/>
                </a:solidFill>
                <a:latin typeface="CourierNewPSMT"/>
              </a:rPr>
              <a:t>`Request failed with status </a:t>
            </a:r>
            <a:r>
              <a:rPr lang="en-US" sz="1800" dirty="0">
                <a:solidFill>
                  <a:srgbClr val="AB0000"/>
                </a:solidFill>
                <a:latin typeface="CourierNewPSMT"/>
              </a:rPr>
              <a:t>${</a:t>
            </a:r>
            <a:r>
              <a:rPr lang="en-US" sz="1800" dirty="0" err="1">
                <a:solidFill>
                  <a:srgbClr val="000089"/>
                </a:solidFill>
                <a:latin typeface="CourierNewPSMT"/>
              </a:rPr>
              <a:t>resp</a:t>
            </a:r>
            <a:r>
              <a:rPr lang="en-US" sz="18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dirty="0" err="1">
                <a:solidFill>
                  <a:srgbClr val="000089"/>
                </a:solidFill>
                <a:latin typeface="CourierNewPSMT"/>
              </a:rPr>
              <a:t>status</a:t>
            </a:r>
            <a:r>
              <a:rPr lang="en-US" sz="1800" dirty="0">
                <a:solidFill>
                  <a:srgbClr val="AB0000"/>
                </a:solidFill>
                <a:latin typeface="CourierNewPSMT"/>
              </a:rPr>
              <a:t>}</a:t>
            </a:r>
            <a:r>
              <a:rPr lang="en-US" sz="1800" dirty="0">
                <a:solidFill>
                  <a:srgbClr val="CD3300"/>
                </a:solidFill>
                <a:latin typeface="CourierNewPSMT"/>
              </a:rPr>
              <a:t>`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669A"/>
                </a:solidFill>
                <a:latin typeface="CourierNewPS-BoldMT"/>
              </a:rPr>
              <a:t>        return </a:t>
            </a:r>
            <a:r>
              <a:rPr lang="en-US" sz="1800" dirty="0" err="1">
                <a:solidFill>
                  <a:srgbClr val="000089"/>
                </a:solidFill>
                <a:latin typeface="CourierNewPSMT"/>
              </a:rPr>
              <a:t>resp</a:t>
            </a:r>
            <a:r>
              <a:rPr lang="en-US" sz="18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dirty="0" err="1">
                <a:solidFill>
                  <a:srgbClr val="000089"/>
                </a:solidFill>
                <a:latin typeface="CourierNewPSMT"/>
              </a:rPr>
              <a:t>json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CourierNewPSMT"/>
              </a:rPr>
              <a:t>      })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CourierNewPSMT"/>
              </a:rPr>
              <a:t>      .</a:t>
            </a:r>
            <a:r>
              <a:rPr lang="en-US" sz="1800" dirty="0">
                <a:solidFill>
                  <a:srgbClr val="000089"/>
                </a:solidFill>
                <a:latin typeface="CourierNewPSMT"/>
              </a:rPr>
              <a:t>then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dirty="0" err="1">
                <a:solidFill>
                  <a:srgbClr val="000089"/>
                </a:solidFill>
                <a:latin typeface="CourierNewPSMT"/>
              </a:rPr>
              <a:t>json</a:t>
            </a:r>
            <a:r>
              <a:rPr lang="en-US" sz="1800" dirty="0">
                <a:solidFill>
                  <a:srgbClr val="000089"/>
                </a:solidFill>
                <a:latin typeface="CourierNewPSMT"/>
              </a:rPr>
              <a:t> </a:t>
            </a:r>
            <a:r>
              <a:rPr lang="en-US" sz="1800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89"/>
                </a:solidFill>
                <a:latin typeface="CourierNewPSMT"/>
              </a:rPr>
              <a:t>        </a:t>
            </a:r>
            <a:r>
              <a:rPr lang="en-US" sz="1800" dirty="0" err="1">
                <a:solidFill>
                  <a:srgbClr val="000089"/>
                </a:solidFill>
                <a:latin typeface="CourierNewPSMT"/>
              </a:rPr>
              <a:t>container</a:t>
            </a:r>
            <a:r>
              <a:rPr lang="en-US" sz="18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dirty="0" err="1">
                <a:solidFill>
                  <a:srgbClr val="000089"/>
                </a:solidFill>
                <a:latin typeface="CourierNewPSMT"/>
              </a:rPr>
              <a:t>innerHTML</a:t>
            </a:r>
            <a:r>
              <a:rPr lang="en-US" sz="1800" dirty="0">
                <a:solidFill>
                  <a:srgbClr val="000089"/>
                </a:solidFill>
                <a:latin typeface="CourierNewPSMT"/>
              </a:rPr>
              <a:t> </a:t>
            </a:r>
            <a:r>
              <a:rPr lang="en-US" sz="1800" dirty="0">
                <a:solidFill>
                  <a:srgbClr val="555555"/>
                </a:solidFill>
                <a:latin typeface="CourierNewPSMT"/>
              </a:rPr>
              <a:t>= </a:t>
            </a:r>
            <a:r>
              <a:rPr lang="en-US" sz="1800" dirty="0">
                <a:solidFill>
                  <a:srgbClr val="CD3300"/>
                </a:solidFill>
                <a:latin typeface="CourierNewPSMT"/>
              </a:rPr>
              <a:t>'&lt;b&gt;Thank you for signing up!&lt;/b&gt;'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CourierNewPSMT"/>
              </a:rPr>
              <a:t>      })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CourierNewPSMT"/>
              </a:rPr>
              <a:t>      .</a:t>
            </a:r>
            <a:r>
              <a:rPr lang="en-US" sz="1800" b="1" dirty="0">
                <a:solidFill>
                  <a:srgbClr val="00669A"/>
                </a:solidFill>
                <a:latin typeface="CourierNewPS-BoldMT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dirty="0">
                <a:solidFill>
                  <a:srgbClr val="000089"/>
                </a:solidFill>
                <a:latin typeface="CourierNewPSMT"/>
              </a:rPr>
              <a:t>err </a:t>
            </a:r>
            <a:r>
              <a:rPr lang="en-US" sz="1800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89"/>
                </a:solidFill>
                <a:latin typeface="CourierNewPSMT"/>
              </a:rPr>
              <a:t>        </a:t>
            </a:r>
            <a:r>
              <a:rPr lang="en-US" sz="1800" dirty="0" err="1">
                <a:solidFill>
                  <a:srgbClr val="000089"/>
                </a:solidFill>
                <a:latin typeface="CourierNewPSMT"/>
              </a:rPr>
              <a:t>container</a:t>
            </a:r>
            <a:r>
              <a:rPr lang="en-US" sz="180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dirty="0" err="1">
                <a:solidFill>
                  <a:srgbClr val="000089"/>
                </a:solidFill>
                <a:latin typeface="CourierNewPSMT"/>
              </a:rPr>
              <a:t>innerHTML</a:t>
            </a:r>
            <a:r>
              <a:rPr lang="en-US" sz="1800" dirty="0">
                <a:solidFill>
                  <a:srgbClr val="000089"/>
                </a:solidFill>
                <a:latin typeface="CourierNewPSMT"/>
              </a:rPr>
              <a:t> </a:t>
            </a:r>
            <a:r>
              <a:rPr lang="en-US" sz="1800" dirty="0">
                <a:solidFill>
                  <a:srgbClr val="555555"/>
                </a:solidFill>
                <a:latin typeface="CourierNewPSMT"/>
              </a:rPr>
              <a:t>= </a:t>
            </a:r>
            <a:r>
              <a:rPr lang="en-US" sz="1800" dirty="0">
                <a:solidFill>
                  <a:srgbClr val="CD3300"/>
                </a:solidFill>
                <a:latin typeface="CourierNewPSMT"/>
              </a:rPr>
              <a:t>`&lt;b&gt;We're sorry, we had a problem ` </a:t>
            </a:r>
            <a:r>
              <a:rPr lang="en-US" sz="1800" dirty="0">
                <a:solidFill>
                  <a:srgbClr val="555555"/>
                </a:solidFill>
                <a:latin typeface="CourierNewPSMT"/>
              </a:rPr>
              <a:t>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D3300"/>
                </a:solidFill>
                <a:latin typeface="CourierNewPSMT"/>
              </a:rPr>
              <a:t>          `signing you up. Please &lt;a </a:t>
            </a:r>
            <a:r>
              <a:rPr lang="en-US" sz="1800" dirty="0" err="1">
                <a:solidFill>
                  <a:srgbClr val="CD3300"/>
                </a:solidFill>
                <a:latin typeface="CourierNewPSMT"/>
              </a:rPr>
              <a:t>href</a:t>
            </a:r>
            <a:r>
              <a:rPr lang="en-US" sz="1800" dirty="0">
                <a:solidFill>
                  <a:srgbClr val="CD3300"/>
                </a:solidFill>
                <a:latin typeface="CourierNewPSMT"/>
              </a:rPr>
              <a:t>="/newsletter"&gt;try again&lt;/a&gt;`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CourierNewPSMT"/>
              </a:rPr>
              <a:t>      })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CourierNewPSMT"/>
              </a:rPr>
              <a:t>  })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555555"/>
                </a:solidFill>
                <a:latin typeface="CourierNewPSMT"/>
              </a:rPr>
              <a:t>&lt;</a:t>
            </a:r>
            <a:r>
              <a:rPr lang="en-US" sz="1800" dirty="0">
                <a:solidFill>
                  <a:srgbClr val="AB0000"/>
                </a:solidFill>
                <a:latin typeface="CourierNewPSMT"/>
              </a:rPr>
              <a:t>/script&gt;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286F69-3623-3D4D-9515-909E8710C5D6}"/>
              </a:ext>
            </a:extLst>
          </p:cNvPr>
          <p:cNvCxnSpPr/>
          <p:nvPr/>
        </p:nvCxnSpPr>
        <p:spPr>
          <a:xfrm>
            <a:off x="6169152" y="230659"/>
            <a:ext cx="0" cy="6125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74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Using Fetch to Send Form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in our server file (app.js), make sure we’re linking in middleware that can parse JSON bodies, before we specify our two endpoints: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use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bodyParser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json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())</a:t>
            </a:r>
          </a:p>
          <a:p>
            <a:pPr marL="0" indent="0" algn="l">
              <a:buNone/>
            </a:pPr>
            <a:r>
              <a:rPr lang="en-US" sz="1800" b="0" i="1" u="none" strike="noStrike" baseline="0" dirty="0">
                <a:solidFill>
                  <a:srgbClr val="35586C"/>
                </a:solidFill>
                <a:latin typeface="CourierNewPS-ItalicMT"/>
              </a:rPr>
              <a:t>//...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get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'/newsletter'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handlers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newsletter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post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'/</a:t>
            </a:r>
            <a:r>
              <a:rPr lang="en-US" sz="1800" b="0" i="0" u="none" strike="noStrike" baseline="0" dirty="0" err="1">
                <a:solidFill>
                  <a:srgbClr val="CD3300"/>
                </a:solidFill>
                <a:latin typeface="CourierNewPSMT"/>
              </a:rPr>
              <a:t>api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/newsletter-signup'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,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handlers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api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newsletterSignup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January 2021</a:t>
            </a:r>
          </a:p>
        </p:txBody>
      </p:sp>
    </p:spTree>
    <p:extLst>
      <p:ext uri="{BB962C8B-B14F-4D97-AF65-F5344CB8AC3E}">
        <p14:creationId xmlns:p14="http://schemas.microsoft.com/office/powerpoint/2010/main" val="184475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Using Fetch to Send Form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Now we’ll add those endpoints to our lib/handlers.js file: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exports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newsletter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=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marL="0" indent="0" algn="l">
              <a:buNone/>
            </a:pPr>
            <a:r>
              <a:rPr lang="en-US" sz="1800" b="0" i="1" u="none" strike="noStrike" baseline="0" dirty="0">
                <a:solidFill>
                  <a:srgbClr val="35586C"/>
                </a:solidFill>
                <a:latin typeface="CourierNewPS-ItalicMT"/>
              </a:rPr>
              <a:t>  // we will learn about CSRF later...for now, we just</a:t>
            </a:r>
          </a:p>
          <a:p>
            <a:pPr marL="0" indent="0" algn="l">
              <a:buNone/>
            </a:pPr>
            <a:r>
              <a:rPr lang="en-US" sz="1800" b="0" i="1" u="none" strike="noStrike" baseline="0" dirty="0">
                <a:solidFill>
                  <a:srgbClr val="35586C"/>
                </a:solidFill>
                <a:latin typeface="CourierNewPS-ItalicMT"/>
              </a:rPr>
              <a:t>  // provide a dummy value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  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render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'newsletter'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, { 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csrf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'CSRF token goes here'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})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}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exports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api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=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  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newsletterSignup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    console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log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'CSRF token (from hidden form field): '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+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body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_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csrf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    console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log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'Name (from visible form field): '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+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body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name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    console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log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'Email (from visible form field): '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+ 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body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email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    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send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({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result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'success'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})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NewPSMT"/>
              </a:rPr>
              <a:t>  },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urierNewPSMT"/>
              </a:rPr>
              <a:t>}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January 2021</a:t>
            </a:r>
          </a:p>
        </p:txBody>
      </p:sp>
    </p:spTree>
    <p:extLst>
      <p:ext uri="{BB962C8B-B14F-4D97-AF65-F5344CB8AC3E}">
        <p14:creationId xmlns:p14="http://schemas.microsoft.com/office/powerpoint/2010/main" val="114454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File Uploads with Fetch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Happily, using </a:t>
            </a:r>
            <a:r>
              <a:rPr lang="en-US" i="1" dirty="0"/>
              <a:t>fetch</a:t>
            </a:r>
            <a:r>
              <a:rPr lang="en-US" dirty="0"/>
              <a:t> for file uploads is nearly identical to letting the browser handle it.</a:t>
            </a:r>
          </a:p>
          <a:p>
            <a:r>
              <a:rPr lang="en-US" dirty="0"/>
              <a:t>Consider this JavaScript to send our form contents using fetch: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&lt;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script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&gt;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336666"/>
                </a:solidFill>
                <a:latin typeface="CourierNewPSMT"/>
              </a:rPr>
              <a:t>  </a:t>
            </a:r>
            <a:r>
              <a:rPr lang="en-US" sz="1800" b="0" i="0" u="none" strike="noStrike" baseline="0" dirty="0" err="1">
                <a:solidFill>
                  <a:srgbClr val="336666"/>
                </a:solidFill>
                <a:latin typeface="CourierNewPSMT"/>
              </a:rPr>
              <a:t>document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getElementById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'</a:t>
            </a:r>
            <a:r>
              <a:rPr lang="en-US" sz="1800" b="0" i="0" u="none" strike="noStrike" baseline="0" dirty="0" err="1">
                <a:solidFill>
                  <a:srgbClr val="CD3300"/>
                </a:solidFill>
                <a:latin typeface="CourierNewPSMT"/>
              </a:rPr>
              <a:t>vacationPhotoContestForm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    .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addEventListener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'submit'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evt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=&gt;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      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evt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preventDefault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669A"/>
                </a:solidFill>
                <a:latin typeface="CourierNewPS-BoldMT"/>
              </a:rPr>
              <a:t>      </a:t>
            </a:r>
            <a:r>
              <a:rPr lang="en-US" sz="1800" b="1" i="0" strike="noStrike" baseline="0" dirty="0">
                <a:solidFill>
                  <a:srgbClr val="00669A"/>
                </a:solidFill>
                <a:latin typeface="CourierNewPS-BoldMT"/>
              </a:rPr>
              <a:t>const </a:t>
            </a:r>
            <a:r>
              <a:rPr lang="en-US" sz="1800" i="0" strike="noStrike" baseline="0" dirty="0">
                <a:solidFill>
                  <a:srgbClr val="000089"/>
                </a:solidFill>
                <a:latin typeface="CourierNewPSMT"/>
              </a:rPr>
              <a:t>body </a:t>
            </a:r>
            <a:r>
              <a:rPr lang="en-US" sz="1800" i="0" strike="noStrike" baseline="0" dirty="0">
                <a:solidFill>
                  <a:srgbClr val="555555"/>
                </a:solidFill>
                <a:latin typeface="CourierNewPSMT"/>
              </a:rPr>
              <a:t>= </a:t>
            </a:r>
            <a:r>
              <a:rPr lang="en-US" sz="1800" b="1" i="0" strike="noStrike" baseline="0" dirty="0">
                <a:solidFill>
                  <a:srgbClr val="00669A"/>
                </a:solidFill>
                <a:latin typeface="CourierNewPS-BoldMT"/>
              </a:rPr>
              <a:t>new </a:t>
            </a:r>
            <a:r>
              <a:rPr lang="en-US" sz="1800" i="0" strike="noStrike" baseline="0" dirty="0" err="1">
                <a:solidFill>
                  <a:srgbClr val="000089"/>
                </a:solidFill>
                <a:latin typeface="CourierNewPSMT"/>
              </a:rPr>
              <a:t>FormData</a:t>
            </a:r>
            <a:r>
              <a:rPr lang="en-US" sz="1800" i="0" strike="noStrike" baseline="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i="0" strike="noStrike" baseline="0" dirty="0" err="1">
                <a:solidFill>
                  <a:srgbClr val="000089"/>
                </a:solidFill>
                <a:latin typeface="CourierNewPSMT"/>
              </a:rPr>
              <a:t>evt</a:t>
            </a:r>
            <a:r>
              <a:rPr lang="en-US" sz="1800" i="0" strike="noStrike" baseline="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i="0" strike="noStrike" baseline="0" dirty="0" err="1">
                <a:solidFill>
                  <a:srgbClr val="000089"/>
                </a:solidFill>
                <a:latin typeface="CourierNewPSMT"/>
              </a:rPr>
              <a:t>target</a:t>
            </a:r>
            <a:r>
              <a:rPr lang="en-US" sz="1800" i="0" strike="noStrike" baseline="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669A"/>
                </a:solidFill>
                <a:latin typeface="CourierNewPS-BoldMT"/>
              </a:rPr>
              <a:t>      const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container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= </a:t>
            </a:r>
            <a:r>
              <a:rPr lang="en-US" sz="1800" b="0" i="0" u="none" strike="noStrike" baseline="0" dirty="0" err="1">
                <a:solidFill>
                  <a:srgbClr val="336666"/>
                </a:solidFill>
                <a:latin typeface="CourierNewPSMT"/>
              </a:rPr>
              <a:t>document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getElementById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'</a:t>
            </a:r>
            <a:r>
              <a:rPr lang="en-US" sz="1800" b="0" i="0" u="none" strike="noStrike" baseline="0" dirty="0" err="1">
                <a:solidFill>
                  <a:srgbClr val="CD3300"/>
                </a:solidFill>
                <a:latin typeface="CourierNewPSMT"/>
              </a:rPr>
              <a:t>vacationPhotoContestFormContainer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      fetch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'/</a:t>
            </a:r>
            <a:r>
              <a:rPr lang="en-US" sz="1800" b="0" i="0" u="none" strike="noStrike" baseline="0" dirty="0" err="1">
                <a:solidFill>
                  <a:srgbClr val="CD3300"/>
                </a:solidFill>
                <a:latin typeface="CourierNewPSMT"/>
              </a:rPr>
              <a:t>api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/vacation-</a:t>
            </a:r>
            <a:r>
              <a:rPr lang="en-US" sz="1800" b="0" i="0" u="none" strike="noStrike" baseline="0" dirty="0" err="1">
                <a:solidFill>
                  <a:srgbClr val="CD3300"/>
                </a:solidFill>
                <a:latin typeface="CourierNewPSMT"/>
              </a:rPr>
              <a:t>photocontest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, {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method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'post'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body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})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        .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then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(…)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    })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&lt;</a:t>
            </a:r>
            <a:r>
              <a:rPr lang="en-US" sz="1800" b="0" i="0" u="none" strike="noStrike" baseline="0" dirty="0">
                <a:solidFill>
                  <a:srgbClr val="AB0000"/>
                </a:solidFill>
                <a:latin typeface="CourierNewPSMT"/>
              </a:rPr>
              <a:t>/script&gt;</a:t>
            </a:r>
          </a:p>
          <a:p>
            <a:r>
              <a:rPr lang="en-US" dirty="0"/>
              <a:t>The important detail to note here is that we convert the form element to a </a:t>
            </a:r>
            <a:r>
              <a:rPr lang="en-US" i="1" dirty="0" err="1"/>
              <a:t>FormData</a:t>
            </a:r>
            <a:r>
              <a:rPr lang="en-US" dirty="0"/>
              <a:t> object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January 2021</a:t>
            </a:r>
          </a:p>
        </p:txBody>
      </p:sp>
    </p:spTree>
    <p:extLst>
      <p:ext uri="{BB962C8B-B14F-4D97-AF65-F5344CB8AC3E}">
        <p14:creationId xmlns:p14="http://schemas.microsoft.com/office/powerpoint/2010/main" val="346398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File Uploads with Fetch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We’ll add a new route to our app:</a:t>
            </a:r>
          </a:p>
          <a:p>
            <a:pPr marL="0" indent="0">
              <a:buNone/>
            </a:pPr>
            <a:r>
              <a:rPr lang="en-US" sz="1600" dirty="0" err="1"/>
              <a:t>app.get</a:t>
            </a:r>
            <a:r>
              <a:rPr lang="en-US" sz="1600" dirty="0"/>
              <a:t>('/vacation-photo-ajax', </a:t>
            </a:r>
            <a:r>
              <a:rPr lang="en-US" sz="1600" dirty="0" err="1"/>
              <a:t>handlers.vacationPhotoContestAjax</a:t>
            </a:r>
            <a:r>
              <a:rPr lang="en-US" sz="1600" dirty="0"/>
              <a:t>)</a:t>
            </a:r>
          </a:p>
          <a:p>
            <a:r>
              <a:rPr lang="en-US" sz="2400" dirty="0"/>
              <a:t>In our handlers:</a:t>
            </a:r>
          </a:p>
          <a:p>
            <a:pPr marL="0" indent="0">
              <a:buNone/>
            </a:pPr>
            <a:r>
              <a:rPr lang="en-US" sz="1600" dirty="0" err="1"/>
              <a:t>exports.vacationPhotoContestAjax</a:t>
            </a:r>
            <a:r>
              <a:rPr lang="en-US" sz="1600" dirty="0"/>
              <a:t> = (req, res) =&gt; {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res.render</a:t>
            </a:r>
            <a:r>
              <a:rPr lang="en-US" sz="1600" dirty="0"/>
              <a:t>('vacation-photo-ajax')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r>
              <a:rPr lang="en-US" sz="2400" dirty="0"/>
              <a:t>And our view file (vacation-photo-</a:t>
            </a:r>
            <a:r>
              <a:rPr lang="en-US" sz="2400" dirty="0" err="1"/>
              <a:t>ajax.handlebars</a:t>
            </a:r>
            <a:r>
              <a:rPr lang="en-US" sz="2400" dirty="0"/>
              <a:t>):</a:t>
            </a:r>
          </a:p>
          <a:p>
            <a:pPr marL="0" indent="0">
              <a:buNone/>
            </a:pPr>
            <a:r>
              <a:rPr lang="en-US" sz="1600" dirty="0"/>
              <a:t>&lt;h2&gt;Vacation Photo Contest&lt;/h2&gt;</a:t>
            </a:r>
          </a:p>
          <a:p>
            <a:pPr marL="0" indent="0">
              <a:buNone/>
            </a:pPr>
            <a:r>
              <a:rPr lang="en-US" sz="1600" dirty="0"/>
              <a:t>&lt;div id="</a:t>
            </a:r>
            <a:r>
              <a:rPr lang="en-US" sz="1600" dirty="0" err="1"/>
              <a:t>vacationPhotoContestFormContainer</a:t>
            </a:r>
            <a:r>
              <a:rPr lang="en-US" sz="1600" dirty="0"/>
              <a:t>"&gt;</a:t>
            </a:r>
          </a:p>
          <a:p>
            <a:pPr marL="0" indent="0">
              <a:buNone/>
            </a:pPr>
            <a:r>
              <a:rPr lang="en-US" sz="1600" dirty="0"/>
              <a:t>&lt;form class="form-horizontal" role="form" id="</a:t>
            </a:r>
            <a:r>
              <a:rPr lang="en-US" sz="1600" dirty="0" err="1"/>
              <a:t>vacationPhotoContestForm</a:t>
            </a:r>
            <a:r>
              <a:rPr lang="en-US" sz="1600" dirty="0"/>
              <a:t>" </a:t>
            </a:r>
            <a:r>
              <a:rPr lang="en-US" sz="1600" dirty="0" err="1"/>
              <a:t>enctype</a:t>
            </a:r>
            <a:r>
              <a:rPr lang="en-US" sz="1600" dirty="0"/>
              <a:t>="multipart/form-data"&gt;</a:t>
            </a:r>
          </a:p>
          <a:p>
            <a:pPr marL="0" indent="0">
              <a:buNone/>
            </a:pPr>
            <a:r>
              <a:rPr lang="en-US" sz="1600" dirty="0"/>
              <a:t>  ...</a:t>
            </a:r>
          </a:p>
          <a:p>
            <a:pPr marL="0" indent="0">
              <a:buNone/>
            </a:pPr>
            <a:r>
              <a:rPr lang="en-US" sz="1600" dirty="0"/>
              <a:t>&lt;/form&gt;</a:t>
            </a:r>
          </a:p>
          <a:p>
            <a:pPr marL="0" indent="0">
              <a:buNone/>
            </a:pPr>
            <a:r>
              <a:rPr lang="en-US" sz="1600" dirty="0"/>
              <a:t>&lt;/div&gt;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January 2021</a:t>
            </a:r>
          </a:p>
        </p:txBody>
      </p:sp>
    </p:spTree>
    <p:extLst>
      <p:ext uri="{BB962C8B-B14F-4D97-AF65-F5344CB8AC3E}">
        <p14:creationId xmlns:p14="http://schemas.microsoft.com/office/powerpoint/2010/main" val="337840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File Uploads with Fetch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uploads process:</a:t>
            </a:r>
          </a:p>
          <a:p>
            <a:pPr marL="0" indent="0">
              <a:buNone/>
            </a:pPr>
            <a:r>
              <a:rPr lang="en-US" sz="1600" dirty="0" err="1"/>
              <a:t>app.post</a:t>
            </a:r>
            <a:r>
              <a:rPr lang="en-US" sz="1600" dirty="0"/>
              <a:t>('/</a:t>
            </a:r>
            <a:r>
              <a:rPr lang="en-US" sz="1600" dirty="0" err="1"/>
              <a:t>api</a:t>
            </a:r>
            <a:r>
              <a:rPr lang="en-US" sz="1600" dirty="0"/>
              <a:t>/vacation-photo-contest', (req, res) =&gt; {</a:t>
            </a:r>
          </a:p>
          <a:p>
            <a:pPr marL="0" indent="0">
              <a:buNone/>
            </a:pPr>
            <a:r>
              <a:rPr lang="en-US" sz="1600" dirty="0"/>
              <a:t>  const form = new </a:t>
            </a:r>
            <a:r>
              <a:rPr lang="en-US" sz="1600" dirty="0" err="1"/>
              <a:t>multiparty.Form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form.parse</a:t>
            </a:r>
            <a:r>
              <a:rPr lang="en-US" sz="1600" dirty="0"/>
              <a:t>(req, (err, fields, files) =&gt; {</a:t>
            </a:r>
          </a:p>
          <a:p>
            <a:pPr marL="0" indent="0">
              <a:buNone/>
            </a:pPr>
            <a:r>
              <a:rPr lang="en-US" sz="1600" dirty="0"/>
              <a:t>    if (err) return </a:t>
            </a:r>
            <a:r>
              <a:rPr lang="en-US" sz="1600" dirty="0" err="1"/>
              <a:t>handlers.api.vacationPhotoContestError</a:t>
            </a:r>
            <a:r>
              <a:rPr lang="en-US" sz="1600" dirty="0"/>
              <a:t>(req, res, </a:t>
            </a:r>
            <a:r>
              <a:rPr lang="en-US" sz="1600" dirty="0" err="1"/>
              <a:t>err.message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handlers.api.vacationPhotoContest</a:t>
            </a:r>
            <a:r>
              <a:rPr lang="en-US" sz="1600" dirty="0"/>
              <a:t>(req, res, fields, files)</a:t>
            </a:r>
          </a:p>
          <a:p>
            <a:pPr marL="0" indent="0">
              <a:buNone/>
            </a:pPr>
            <a:r>
              <a:rPr lang="en-US" sz="1600" dirty="0"/>
              <a:t>  })</a:t>
            </a:r>
          </a:p>
          <a:p>
            <a:pPr marL="0" indent="0">
              <a:buNone/>
            </a:pPr>
            <a:r>
              <a:rPr lang="en-US" sz="1600" dirty="0"/>
              <a:t>})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January 2021</a:t>
            </a:r>
          </a:p>
        </p:txBody>
      </p:sp>
    </p:spTree>
    <p:extLst>
      <p:ext uri="{BB962C8B-B14F-4D97-AF65-F5344CB8AC3E}">
        <p14:creationId xmlns:p14="http://schemas.microsoft.com/office/powerpoint/2010/main" val="418423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File Uploads with Fetch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That’s all there is to it! our handler is almost exactly the same: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exports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api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vacationPhotoContest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=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req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fields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files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)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=&gt;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{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  console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log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'field data: 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fields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  console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log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'files: 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files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  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res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send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({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result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'success'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})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}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January 2021</a:t>
            </a:r>
          </a:p>
        </p:txBody>
      </p:sp>
    </p:spTree>
    <p:extLst>
      <p:ext uri="{BB962C8B-B14F-4D97-AF65-F5344CB8AC3E}">
        <p14:creationId xmlns:p14="http://schemas.microsoft.com/office/powerpoint/2010/main" val="127910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Improving File Upload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of the most popular file upload frontends are as follows:</a:t>
            </a:r>
          </a:p>
          <a:p>
            <a:pPr lvl="1"/>
            <a:r>
              <a:rPr lang="en-US" dirty="0"/>
              <a:t>jQuery File Upload (</a:t>
            </a:r>
            <a:r>
              <a:rPr lang="en-US" dirty="0">
                <a:hlinkClick r:id="rId2"/>
              </a:rPr>
              <a:t>https://github.com/blueimp/jQuery-File-Upload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Uppy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https://github.com/transloadit/uppy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file-upload-with-preview (</a:t>
            </a:r>
            <a:r>
              <a:rPr lang="en-US" dirty="0">
                <a:hlinkClick r:id="rId4"/>
              </a:rPr>
              <a:t>https://github.com/promosis/file-upload-with-preview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And many more 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January 2021</a:t>
            </a:r>
          </a:p>
        </p:txBody>
      </p:sp>
    </p:spTree>
    <p:extLst>
      <p:ext uri="{BB962C8B-B14F-4D97-AF65-F5344CB8AC3E}">
        <p14:creationId xmlns:p14="http://schemas.microsoft.com/office/powerpoint/2010/main" val="339060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Sending Client Data to the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options for sending client data to the server: the </a:t>
            </a:r>
            <a:r>
              <a:rPr lang="en-US" dirty="0" err="1"/>
              <a:t>querystring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the request body</a:t>
            </a:r>
          </a:p>
          <a:p>
            <a:r>
              <a:rPr lang="en-US" dirty="0"/>
              <a:t>The query string: GET request</a:t>
            </a:r>
          </a:p>
          <a:p>
            <a:r>
              <a:rPr lang="en-US" dirty="0"/>
              <a:t>The request body: POST request</a:t>
            </a:r>
          </a:p>
          <a:p>
            <a:r>
              <a:rPr lang="en-US" dirty="0"/>
              <a:t>POST is generally recommended for form submission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January 2021</a:t>
            </a:r>
          </a:p>
        </p:txBody>
      </p:sp>
    </p:spTree>
    <p:extLst>
      <p:ext uri="{BB962C8B-B14F-4D97-AF65-F5344CB8AC3E}">
        <p14:creationId xmlns:p14="http://schemas.microsoft.com/office/powerpoint/2010/main" val="47343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HTML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33009A"/>
                </a:solidFill>
                <a:latin typeface="UbuntuMono-Bold"/>
              </a:rPr>
              <a:t>&lt;form </a:t>
            </a:r>
            <a:r>
              <a:rPr lang="en-US" sz="1800" b="0" i="0" u="none" strike="noStrike" baseline="0" dirty="0">
                <a:solidFill>
                  <a:srgbClr val="33009A"/>
                </a:solidFill>
                <a:latin typeface="UbuntuMono-Regular"/>
              </a:rPr>
              <a:t>action=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UbuntuMono-Regular"/>
              </a:rPr>
              <a:t>"/process" </a:t>
            </a:r>
            <a:r>
              <a:rPr lang="en-US" sz="1800" b="0" i="0" u="none" strike="noStrike" baseline="0" dirty="0">
                <a:solidFill>
                  <a:srgbClr val="33009A"/>
                </a:solidFill>
                <a:latin typeface="UbuntuMono-Regular"/>
              </a:rPr>
              <a:t>method=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UbuntuMono-Regular"/>
              </a:rPr>
              <a:t>"POST"</a:t>
            </a:r>
            <a:r>
              <a:rPr lang="en-US" sz="1800" b="1" i="0" u="none" strike="noStrike" baseline="0" dirty="0">
                <a:solidFill>
                  <a:srgbClr val="33009A"/>
                </a:solidFill>
                <a:latin typeface="UbuntuMono-Bold"/>
              </a:rPr>
              <a:t>&gt;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33009A"/>
                </a:solidFill>
                <a:latin typeface="UbuntuMono-Bold"/>
              </a:rPr>
              <a:t>  &lt;input </a:t>
            </a:r>
            <a:r>
              <a:rPr lang="en-US" sz="1800" b="0" i="0" u="none" strike="noStrike" baseline="0" dirty="0">
                <a:solidFill>
                  <a:srgbClr val="33009A"/>
                </a:solidFill>
                <a:latin typeface="UbuntuMono-Regular"/>
              </a:rPr>
              <a:t>type=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UbuntuMono-Regular"/>
              </a:rPr>
              <a:t>"hidden" </a:t>
            </a:r>
            <a:r>
              <a:rPr lang="en-US" sz="1800" b="0" i="0" u="none" strike="noStrike" baseline="0" dirty="0">
                <a:solidFill>
                  <a:srgbClr val="33009A"/>
                </a:solidFill>
                <a:latin typeface="UbuntuMono-Regular"/>
              </a:rPr>
              <a:t>name=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UbuntuMono-Regular"/>
              </a:rPr>
              <a:t>"hush" </a:t>
            </a:r>
            <a:r>
              <a:rPr lang="en-US" sz="1800" b="0" i="0" u="none" strike="noStrike" baseline="0" dirty="0" err="1">
                <a:solidFill>
                  <a:srgbClr val="33009A"/>
                </a:solidFill>
                <a:latin typeface="UbuntuMono-Regular"/>
              </a:rPr>
              <a:t>val</a:t>
            </a:r>
            <a:r>
              <a:rPr lang="en-US" sz="1800" b="0" i="0" u="none" strike="noStrike" baseline="0" dirty="0">
                <a:solidFill>
                  <a:srgbClr val="33009A"/>
                </a:solidFill>
                <a:latin typeface="UbuntuMono-Regular"/>
              </a:rPr>
              <a:t>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UbuntuMono-Regular"/>
              </a:rPr>
              <a:t>"hidden, but not secret!"</a:t>
            </a:r>
            <a:r>
              <a:rPr lang="en-US" sz="1800" b="1" i="0" u="none" strike="noStrike" baseline="0" dirty="0">
                <a:solidFill>
                  <a:srgbClr val="33009A"/>
                </a:solidFill>
                <a:latin typeface="UbuntuMono-Bold"/>
              </a:rPr>
              <a:t>&gt;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33009A"/>
                </a:solidFill>
                <a:latin typeface="UbuntuMono-Bold"/>
              </a:rPr>
              <a:t>  &lt;div&gt;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33009A"/>
                </a:solidFill>
                <a:latin typeface="UbuntuMono-Bold"/>
              </a:rPr>
              <a:t>    &lt;label </a:t>
            </a:r>
            <a:r>
              <a:rPr lang="en-US" sz="1800" b="0" i="0" u="none" strike="noStrike" baseline="0" dirty="0">
                <a:solidFill>
                  <a:srgbClr val="33009A"/>
                </a:solidFill>
                <a:latin typeface="UbuntuMono-Regular"/>
              </a:rPr>
              <a:t>for=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UbuntuMono-Regular"/>
              </a:rPr>
              <a:t>"</a:t>
            </a:r>
            <a:r>
              <a:rPr lang="en-US" sz="1800" b="0" i="0" u="none" strike="noStrike" baseline="0" dirty="0" err="1">
                <a:solidFill>
                  <a:srgbClr val="CD3300"/>
                </a:solidFill>
                <a:latin typeface="UbuntuMono-Regular"/>
              </a:rPr>
              <a:t>fieldColor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UbuntuMono-Regular"/>
              </a:rPr>
              <a:t>"</a:t>
            </a:r>
            <a:r>
              <a:rPr lang="en-US" sz="1800" b="1" i="0" u="none" strike="noStrike" baseline="0" dirty="0">
                <a:solidFill>
                  <a:srgbClr val="33009A"/>
                </a:solidFill>
                <a:latin typeface="UbuntuMono-Bold"/>
              </a:rPr>
              <a:t>&gt;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Your favorite color: </a:t>
            </a:r>
            <a:r>
              <a:rPr lang="en-US" sz="1800" b="1" i="0" u="none" strike="noStrike" baseline="0" dirty="0">
                <a:solidFill>
                  <a:srgbClr val="33009A"/>
                </a:solidFill>
                <a:latin typeface="UbuntuMono-Bold"/>
              </a:rPr>
              <a:t>&lt;/label&gt;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33009A"/>
                </a:solidFill>
                <a:latin typeface="UbuntuMono-Bold"/>
              </a:rPr>
              <a:t>    &lt;input </a:t>
            </a:r>
            <a:r>
              <a:rPr lang="en-US" sz="1800" b="0" i="0" u="none" strike="noStrike" baseline="0" dirty="0">
                <a:solidFill>
                  <a:srgbClr val="33009A"/>
                </a:solidFill>
                <a:latin typeface="UbuntuMono-Regular"/>
              </a:rPr>
              <a:t>type=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UbuntuMono-Regular"/>
              </a:rPr>
              <a:t>"text" </a:t>
            </a:r>
            <a:r>
              <a:rPr lang="en-US" sz="1800" b="0" i="0" u="none" strike="noStrike" baseline="0" dirty="0">
                <a:solidFill>
                  <a:srgbClr val="33009A"/>
                </a:solidFill>
                <a:latin typeface="UbuntuMono-Regular"/>
              </a:rPr>
              <a:t>id=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UbuntuMono-Regular"/>
              </a:rPr>
              <a:t>"</a:t>
            </a:r>
            <a:r>
              <a:rPr lang="en-US" sz="1800" b="0" i="0" u="none" strike="noStrike" baseline="0" dirty="0" err="1">
                <a:solidFill>
                  <a:srgbClr val="CD3300"/>
                </a:solidFill>
                <a:latin typeface="UbuntuMono-Regular"/>
              </a:rPr>
              <a:t>fieldColor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UbuntuMono-Regular"/>
              </a:rPr>
              <a:t>" </a:t>
            </a:r>
            <a:r>
              <a:rPr lang="en-US" sz="1800" b="0" i="0" u="none" strike="noStrike" baseline="0" dirty="0">
                <a:solidFill>
                  <a:srgbClr val="33009A"/>
                </a:solidFill>
                <a:latin typeface="UbuntuMono-Regular"/>
              </a:rPr>
              <a:t>name=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UbuntuMono-Regular"/>
              </a:rPr>
              <a:t>"color"</a:t>
            </a:r>
            <a:r>
              <a:rPr lang="en-US" sz="1800" b="1" i="0" u="none" strike="noStrike" baseline="0" dirty="0">
                <a:solidFill>
                  <a:srgbClr val="33009A"/>
                </a:solidFill>
                <a:latin typeface="UbuntuMono-Bold"/>
              </a:rPr>
              <a:t>&gt;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33009A"/>
                </a:solidFill>
                <a:latin typeface="UbuntuMono-Bold"/>
              </a:rPr>
              <a:t>  &lt;/div&gt;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33009A"/>
                </a:solidFill>
                <a:latin typeface="UbuntuMono-Bold"/>
              </a:rPr>
              <a:t>  &lt;div&gt;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33009A"/>
                </a:solidFill>
                <a:latin typeface="UbuntuMono-Bold"/>
              </a:rPr>
              <a:t>    &lt;button </a:t>
            </a:r>
            <a:r>
              <a:rPr lang="en-US" sz="1800" b="0" i="0" u="none" strike="noStrike" baseline="0" dirty="0">
                <a:solidFill>
                  <a:srgbClr val="33009A"/>
                </a:solidFill>
                <a:latin typeface="UbuntuMono-Regular"/>
              </a:rPr>
              <a:t>type=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UbuntuMono-Regular"/>
              </a:rPr>
              <a:t>"submit"</a:t>
            </a:r>
            <a:r>
              <a:rPr lang="en-US" sz="1800" b="1" i="0" u="none" strike="noStrike" baseline="0" dirty="0">
                <a:solidFill>
                  <a:srgbClr val="33009A"/>
                </a:solidFill>
                <a:latin typeface="UbuntuMono-Bold"/>
              </a:rPr>
              <a:t>&gt;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Submit</a:t>
            </a:r>
            <a:r>
              <a:rPr lang="en-US" sz="1800" b="1" i="0" u="none" strike="noStrike" baseline="0" dirty="0">
                <a:solidFill>
                  <a:srgbClr val="33009A"/>
                </a:solidFill>
                <a:latin typeface="UbuntuMono-Bold"/>
              </a:rPr>
              <a:t>&lt;/button&gt;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33009A"/>
                </a:solidFill>
                <a:latin typeface="UbuntuMono-Bold"/>
              </a:rPr>
              <a:t>  &lt;/div&gt;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33009A"/>
                </a:solidFill>
                <a:latin typeface="UbuntuMono-Bold"/>
              </a:rPr>
              <a:t>&lt;/form&gt;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January 2021</a:t>
            </a:r>
          </a:p>
        </p:txBody>
      </p:sp>
    </p:spTree>
    <p:extLst>
      <p:ext uri="{BB962C8B-B14F-4D97-AF65-F5344CB8AC3E}">
        <p14:creationId xmlns:p14="http://schemas.microsoft.com/office/powerpoint/2010/main" val="24282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the form is submitted (either by the browser or via AJAX), it must be encoded</a:t>
            </a:r>
          </a:p>
          <a:p>
            <a:r>
              <a:rPr lang="en-US" dirty="0"/>
              <a:t>It defaults to </a:t>
            </a:r>
            <a:r>
              <a:rPr lang="en-US" i="1" dirty="0"/>
              <a:t>application/x-</a:t>
            </a:r>
            <a:r>
              <a:rPr lang="en-US" i="1" dirty="0" err="1"/>
              <a:t>wwwform</a:t>
            </a:r>
            <a:r>
              <a:rPr lang="en-US" i="1" dirty="0"/>
              <a:t>-</a:t>
            </a:r>
            <a:r>
              <a:rPr lang="en-US" i="1" dirty="0" err="1"/>
              <a:t>urlencoded</a:t>
            </a:r>
            <a:endParaRPr lang="en-US" i="1" dirty="0"/>
          </a:p>
          <a:p>
            <a:r>
              <a:rPr lang="en-US" dirty="0"/>
              <a:t>If you need to upload files, you’re forced to use the </a:t>
            </a:r>
            <a:r>
              <a:rPr lang="en-US" i="1" dirty="0"/>
              <a:t>multipart/form-data</a:t>
            </a:r>
            <a:r>
              <a:rPr lang="en-US" dirty="0"/>
              <a:t> encoding type, which is not handled directly by Express (we will be discussing an alternative shortly)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January 2021</a:t>
            </a:r>
          </a:p>
        </p:txBody>
      </p:sp>
    </p:spTree>
    <p:extLst>
      <p:ext uri="{BB962C8B-B14F-4D97-AF65-F5344CB8AC3E}">
        <p14:creationId xmlns:p14="http://schemas.microsoft.com/office/powerpoint/2010/main" val="323039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Different Approaches to Form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are two things to consider when processing forms: </a:t>
            </a:r>
          </a:p>
          <a:p>
            <a:pPr lvl="1"/>
            <a:r>
              <a:rPr lang="en-US" dirty="0"/>
              <a:t>what path handles the form (the action)</a:t>
            </a:r>
          </a:p>
          <a:p>
            <a:pPr lvl="1"/>
            <a:r>
              <a:rPr lang="en-US" dirty="0"/>
              <a:t>and what response is sent to the browser</a:t>
            </a:r>
          </a:p>
          <a:p>
            <a:r>
              <a:rPr lang="en-US" dirty="0"/>
              <a:t>It is quite common to use the same path for displaying the form and processing the form: these can be distinguished because the former is a GET request, and the latter is a POST request</a:t>
            </a:r>
          </a:p>
          <a:p>
            <a:pPr lvl="1"/>
            <a:r>
              <a:rPr lang="en-US" dirty="0"/>
              <a:t>If you take this approach, you can omit the action attribute on the form</a:t>
            </a:r>
          </a:p>
          <a:p>
            <a:r>
              <a:rPr lang="en-US" dirty="0"/>
              <a:t>The other option is to use a separate path to process the form</a:t>
            </a:r>
          </a:p>
          <a:p>
            <a:pPr lvl="1"/>
            <a:r>
              <a:rPr lang="en-US" dirty="0"/>
              <a:t>This approach might be preferred if you have multiple URLs that use the same submission mechanism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January 2021</a:t>
            </a:r>
          </a:p>
        </p:txBody>
      </p:sp>
    </p:spTree>
    <p:extLst>
      <p:ext uri="{BB962C8B-B14F-4D97-AF65-F5344CB8AC3E}">
        <p14:creationId xmlns:p14="http://schemas.microsoft.com/office/powerpoint/2010/main" val="44361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Different Approaches to Form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Whatever path you use to process the form, you have to decide what response to send back to the browser. Here are your options:</a:t>
            </a:r>
          </a:p>
          <a:p>
            <a:pPr lvl="1"/>
            <a:r>
              <a:rPr lang="en-US" dirty="0"/>
              <a:t>Direct HTML response</a:t>
            </a:r>
          </a:p>
          <a:p>
            <a:pPr lvl="1"/>
            <a:r>
              <a:rPr lang="en-US" dirty="0"/>
              <a:t>303 redirect. This is the recommended method for responding to a form submission request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January 2021</a:t>
            </a:r>
          </a:p>
        </p:txBody>
      </p:sp>
    </p:spTree>
    <p:extLst>
      <p:ext uri="{BB962C8B-B14F-4D97-AF65-F5344CB8AC3E}">
        <p14:creationId xmlns:p14="http://schemas.microsoft.com/office/powerpoint/2010/main" val="158748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Different Approaches to Form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does the redirection point to?</a:t>
            </a:r>
          </a:p>
          <a:p>
            <a:pPr lvl="1"/>
            <a:r>
              <a:rPr lang="en-US" dirty="0"/>
              <a:t>Redirect to dedicated success/failure pages</a:t>
            </a:r>
          </a:p>
          <a:p>
            <a:pPr lvl="1"/>
            <a:r>
              <a:rPr lang="en-US" dirty="0"/>
              <a:t>Redirect to the original location with a flash message</a:t>
            </a:r>
          </a:p>
          <a:p>
            <a:pPr lvl="1"/>
            <a:r>
              <a:rPr lang="en-US" dirty="0"/>
              <a:t>Redirect to a new location with a flash message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January 2021</a:t>
            </a:r>
          </a:p>
        </p:txBody>
      </p:sp>
    </p:spTree>
    <p:extLst>
      <p:ext uri="{BB962C8B-B14F-4D97-AF65-F5344CB8AC3E}">
        <p14:creationId xmlns:p14="http://schemas.microsoft.com/office/powerpoint/2010/main" val="186860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919-7457-4C4B-936F-A855E69C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eza Pro" panose="02000400000000000000" pitchFamily="2" charset="-78"/>
                <a:cs typeface="Geeza Pro" panose="02000400000000000000" pitchFamily="2" charset="-78"/>
              </a:rPr>
              <a:t>Form Handling with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0777-13BF-F04D-99A3-20479DFD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you’re using POST, you’ll have to link in middleware to parse the URL-encoded body</a:t>
            </a:r>
          </a:p>
          <a:p>
            <a:r>
              <a:rPr lang="en-US" dirty="0"/>
              <a:t>Install the body-parser middleware (</a:t>
            </a:r>
            <a:r>
              <a:rPr lang="en-US" b="1" dirty="0" err="1"/>
              <a:t>npm</a:t>
            </a:r>
            <a:r>
              <a:rPr lang="en-US" b="1" dirty="0"/>
              <a:t> install body-parser</a:t>
            </a:r>
            <a:r>
              <a:rPr lang="en-US" dirty="0"/>
              <a:t>)</a:t>
            </a:r>
          </a:p>
          <a:p>
            <a:r>
              <a:rPr lang="en-US" dirty="0"/>
              <a:t>Then, link it in: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669A"/>
                </a:solidFill>
                <a:latin typeface="CourierNewPS-BoldMT"/>
              </a:rPr>
              <a:t>const 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bodyParser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 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=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require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b="0" i="0" u="none" strike="noStrike" baseline="0" dirty="0">
                <a:solidFill>
                  <a:srgbClr val="CD3300"/>
                </a:solidFill>
                <a:latin typeface="CourierNewPSMT"/>
              </a:rPr>
              <a:t>'body-parser'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app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use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bodyParser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NewPSMT"/>
              </a:rPr>
              <a:t>.</a:t>
            </a:r>
            <a:r>
              <a:rPr lang="en-US" sz="1800" b="0" i="0" u="none" strike="noStrike" baseline="0" dirty="0" err="1">
                <a:solidFill>
                  <a:srgbClr val="000089"/>
                </a:solidFill>
                <a:latin typeface="CourierNewPSMT"/>
              </a:rPr>
              <a:t>urlencoded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({ </a:t>
            </a:r>
            <a:r>
              <a:rPr lang="en-US" sz="1800" b="0" i="0" u="none" strike="noStrike" baseline="0" dirty="0">
                <a:solidFill>
                  <a:srgbClr val="000089"/>
                </a:solidFill>
                <a:latin typeface="CourierNewPSMT"/>
              </a:rPr>
              <a:t>extended</a:t>
            </a:r>
            <a:r>
              <a:rPr lang="en-US" sz="1800" b="0" i="0" u="none" strike="noStrike" baseline="0" dirty="0">
                <a:solidFill>
                  <a:srgbClr val="555555"/>
                </a:solidFill>
                <a:latin typeface="CourierNewPSMT"/>
              </a:rPr>
              <a:t>: </a:t>
            </a:r>
            <a:r>
              <a:rPr lang="en-US" sz="1800" b="1" i="0" u="none" strike="noStrike" baseline="0" dirty="0">
                <a:solidFill>
                  <a:srgbClr val="00669A"/>
                </a:solidFill>
                <a:latin typeface="CourierNewPS-BoldMT"/>
              </a:rPr>
              <a:t>true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NewPSMT"/>
              </a:rPr>
              <a:t>}))</a:t>
            </a:r>
          </a:p>
          <a:p>
            <a:r>
              <a:rPr lang="en-US" dirty="0">
                <a:hlinkClick r:id="rId2"/>
              </a:rPr>
              <a:t>http://expressjs.com/en/resources/middleware/body-parser.html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 </a:t>
            </a:r>
          </a:p>
          <a:p>
            <a:r>
              <a:rPr lang="en-US" b="1" dirty="0" err="1"/>
              <a:t>req.body</a:t>
            </a:r>
            <a:r>
              <a:rPr lang="en-US" dirty="0"/>
              <a:t> now becomes available for you, and that’s where all of your form fields will be made available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D42A-6D43-A841-B318-F029F7AE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65C-7008-104A-99A0-990693B142C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E803-D1E4-E449-A772-2A147767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January 2021</a:t>
            </a:r>
          </a:p>
        </p:txBody>
      </p:sp>
    </p:spTree>
    <p:extLst>
      <p:ext uri="{BB962C8B-B14F-4D97-AF65-F5344CB8AC3E}">
        <p14:creationId xmlns:p14="http://schemas.microsoft.com/office/powerpoint/2010/main" val="63300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4118</TotalTime>
  <Words>2468</Words>
  <Application>Microsoft Macintosh PowerPoint</Application>
  <PresentationFormat>Widescreen</PresentationFormat>
  <Paragraphs>312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Calibri Light</vt:lpstr>
      <vt:lpstr>CourierNewPS-BoldMT</vt:lpstr>
      <vt:lpstr>CourierNewPS-ItalicMT</vt:lpstr>
      <vt:lpstr>CourierNewPSMT</vt:lpstr>
      <vt:lpstr>Geeza Pro</vt:lpstr>
      <vt:lpstr>inherit</vt:lpstr>
      <vt:lpstr>UbuntuMono-Bold</vt:lpstr>
      <vt:lpstr>UbuntuMono-Regular</vt:lpstr>
      <vt:lpstr>Office Theme</vt:lpstr>
      <vt:lpstr>503106</vt:lpstr>
      <vt:lpstr>OUTLINE</vt:lpstr>
      <vt:lpstr>Sending Client Data to the Server</vt:lpstr>
      <vt:lpstr>HTML Forms</vt:lpstr>
      <vt:lpstr>Encoding</vt:lpstr>
      <vt:lpstr>Different Approaches to Form Handling</vt:lpstr>
      <vt:lpstr>Different Approaches to Form Handling</vt:lpstr>
      <vt:lpstr>Different Approaches to Form Handling</vt:lpstr>
      <vt:lpstr>Form Handling with Express</vt:lpstr>
      <vt:lpstr>Form Handling with Express</vt:lpstr>
      <vt:lpstr>Form Handling with Express</vt:lpstr>
      <vt:lpstr>File Uploads</vt:lpstr>
      <vt:lpstr>PowerPoint Presentation</vt:lpstr>
      <vt:lpstr>File Uploads</vt:lpstr>
      <vt:lpstr>Results</vt:lpstr>
      <vt:lpstr>Move file</vt:lpstr>
      <vt:lpstr>Using Fetch to Send Form Data</vt:lpstr>
      <vt:lpstr>Using Fetch to Send Form Data</vt:lpstr>
      <vt:lpstr>Using Fetch to Send Form Data</vt:lpstr>
      <vt:lpstr>PowerPoint Presentation</vt:lpstr>
      <vt:lpstr>Using Fetch to Send Form Data</vt:lpstr>
      <vt:lpstr>Using Fetch to Send Form Data</vt:lpstr>
      <vt:lpstr>File Uploads with Fetch</vt:lpstr>
      <vt:lpstr>File Uploads with Fetch</vt:lpstr>
      <vt:lpstr>File Uploads with Fetch</vt:lpstr>
      <vt:lpstr>File Uploads with Fetch</vt:lpstr>
      <vt:lpstr>Improving File Upload UI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Van Manh</dc:creator>
  <cp:lastModifiedBy>Microsoft Office User</cp:lastModifiedBy>
  <cp:revision>870</cp:revision>
  <dcterms:created xsi:type="dcterms:W3CDTF">2020-02-23T14:42:24Z</dcterms:created>
  <dcterms:modified xsi:type="dcterms:W3CDTF">2021-01-18T04:25:16Z</dcterms:modified>
</cp:coreProperties>
</file>