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0" r:id="rId17"/>
    <p:sldId id="271" r:id="rId18"/>
    <p:sldId id="300" r:id="rId19"/>
    <p:sldId id="301" r:id="rId20"/>
    <p:sldId id="302" r:id="rId21"/>
    <p:sldId id="303" r:id="rId22"/>
    <p:sldId id="304" r:id="rId23"/>
    <p:sldId id="305" r:id="rId24"/>
    <p:sldId id="308" r:id="rId25"/>
    <p:sldId id="311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95470"/>
  </p:normalViewPr>
  <p:slideViewPr>
    <p:cSldViewPr snapToGrid="0" snapToObjects="1">
      <p:cViewPr varScale="1">
        <p:scale>
          <a:sx n="111" d="100"/>
          <a:sy n="111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FAF27-1056-4548-ACDB-D72361AF0CA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8A7E-314F-3D45-83C2-BD17181D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1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CB716-7063-1746-A605-32018C0DF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0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1E93-C910-D84A-9C51-EEBB15AA1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1E030-2F02-B744-929E-1EDF206EE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CEEE4-DA6C-4445-9F93-DD7C5223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F85F-7E5C-3D43-AD20-F882BB47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5701-CB91-4F47-9878-CDD0770C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90C-F3D1-FA41-9796-23C209BF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D6A90-2A91-DD40-8934-E300E1BBA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9FC3-E323-5B41-8CF4-F5E1B85C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80DE-84B2-E240-A771-02EF61B2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8E9A-C33B-5342-914A-01ED4AA6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59E03-FF35-F347-B438-86C40F033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43E5D-99A1-5142-B557-102C1DE0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38F4-C7F8-8A4D-A2AC-AF45D519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BC99-5B91-004E-9249-27E0B821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8B99-4DDF-D24C-91EB-1A309EB6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BAB1-3E18-9A47-AF5A-8F8F3542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A00A-2033-B249-9FE0-022C75B1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44654-8BEE-304C-9E23-26430E20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0A34-90ED-3441-9341-7AF734E9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C5AD-67A3-C543-8F31-DEFB162B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8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50B6-C211-634B-9382-05667FD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41B3-1733-8D44-9757-69895FE8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0044-16AE-2048-B43D-ACC4CA38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099A-9D54-5A4D-8BC0-1493175F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881E-9257-BB49-AAB5-768387AB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C59-7FB8-B547-A780-EA29922D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5328-826A-5546-BD64-8F6361072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1F285-9317-0B4B-9841-8AB7E1B7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A3AA-6E3A-6E4A-8D4A-E9CA1F70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7C370-B329-1A4A-92EF-30379359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ED636-0844-A94B-BD00-02F3F89A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3052-7AA0-3643-8147-3CDFF2C9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0B34F-7D98-C044-B773-C6E6C75A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74DFA-D301-1240-89F3-45A6B0DA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C0158-2C18-CC45-947A-A9488C584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E3C5D-31BD-9D45-BAAF-7D0C1777D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7D2A1-CD00-5548-9A98-79B19C32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F340-FDC9-0145-9545-47AA0A4D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4B376-79A6-6840-BFB7-C6D58111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2F75-51E6-E54F-B50D-144F44D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77618-4B7D-5F48-B0E0-2526F151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0DC0-B1F4-C541-9CED-D651208F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42620-78CD-E94D-AAEC-A46E8923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32310-19FE-B345-9951-776C10BA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7347E-2CC7-194B-9EE7-23F8BBB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A1C9-4459-D04F-B6F3-59732D49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9385-0A8E-804A-ACC7-00252AFB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320C-3882-5046-9AB2-CF46659A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DC231-F490-3044-8188-8AB6668B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B4B7E-DCA3-8E48-90B4-2BF1A4EC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D4D15-172E-4942-A489-68785744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18F0-6407-D449-8B33-FC8E1900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9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E8E5-27CC-5145-8D37-6D248FB2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D5D26-60AB-C343-B9AC-939E3AB26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2E6B4-0F4E-E646-B363-F1BF51B95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DBA97-B2CD-2940-909D-B27E0750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531E1-2549-6B44-AB5D-B92FCA71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9DFED-2597-3743-9F1B-1BB948F1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5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9F702-C151-F54D-A58A-9DFC31D4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62412-CDC6-F948-9303-6A19CBC3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DC09-B3A2-2D45-B7E1-1BD46C5C9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36CB-5E43-8849-9D05-9789B30852C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B8EA-BA77-6042-B80C-B0B1A6D4D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342B-58AF-FB4B-B806-E6D6AD33F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EF87-5507-A54D-A94B-DCF1B00A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07C9-955A-0349-BF6E-C0676F02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8399"/>
            <a:ext cx="9144000" cy="76194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503106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8396-4B5C-9848-BCC6-2EFB7B6E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1651"/>
            <a:ext cx="9144000" cy="6907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j-lt"/>
              </a:rPr>
              <a:t>ADVANCED WEB PROGRAMMING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583221-5B0A-D04F-819C-7CF3FB18A03E}"/>
              </a:ext>
            </a:extLst>
          </p:cNvPr>
          <p:cNvSpPr txBox="1">
            <a:spLocks/>
          </p:cNvSpPr>
          <p:nvPr/>
        </p:nvSpPr>
        <p:spPr>
          <a:xfrm>
            <a:off x="1524000" y="4301153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 05 – Cookies &amp;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BF05-9AD7-3D4E-B904-A9A8D334C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9" y="765712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75702C-EAA9-2544-AA1F-17CDB13A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CAD127-A742-5742-B4A7-00B02E265541}"/>
              </a:ext>
            </a:extLst>
          </p:cNvPr>
          <p:cNvSpPr txBox="1">
            <a:spLocks/>
          </p:cNvSpPr>
          <p:nvPr/>
        </p:nvSpPr>
        <p:spPr>
          <a:xfrm>
            <a:off x="1524000" y="3514097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latin typeface="+mj-lt"/>
                <a:cs typeface="Calibri" panose="020F0502020204030204" pitchFamily="34" charset="0"/>
              </a:rPr>
              <a:t>CHAPTER 5: </a:t>
            </a:r>
            <a:r>
              <a:rPr lang="en-US" sz="3600" dirty="0"/>
              <a:t>Cookies &amp; session</a:t>
            </a:r>
            <a:endParaRPr lang="en-US" sz="3500" b="1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3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BAFE-814D-914D-9A10-594526C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Stores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6348-B0DB-FF43-93F2-E90ADFE5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install express-session (</a:t>
            </a:r>
            <a:r>
              <a:rPr lang="en-US" i="1" dirty="0" err="1"/>
              <a:t>npm</a:t>
            </a:r>
            <a:r>
              <a:rPr lang="en-US" i="1" dirty="0"/>
              <a:t> install --save express-session</a:t>
            </a:r>
            <a:r>
              <a:rPr lang="en-US" dirty="0"/>
              <a:t>); then, after linking in the cookie parser, link in express-session: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express-session middleware accepts a configuration object with the following options: </a:t>
            </a:r>
          </a:p>
          <a:p>
            <a:pPr lvl="1"/>
            <a:r>
              <a:rPr lang="en-US" dirty="0"/>
              <a:t>key: The name of the cookie that will store the unique session identifier. Defaults to “</a:t>
            </a:r>
            <a:r>
              <a:rPr lang="en-US" dirty="0" err="1"/>
              <a:t>connect.sid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store: An instance of a session store. Defaults to an instance of </a:t>
            </a:r>
            <a:r>
              <a:rPr lang="en-US" b="1" dirty="0" err="1"/>
              <a:t>MemoryStore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cookie:  Cookie settings for the session cookie (path, domain, secure, etc.).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9F146-B8BB-AE4B-AEC4-B686CD43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2790879"/>
            <a:ext cx="86995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CB98-210A-2E43-B036-608AD3CD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Sessions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B471-FC17-414F-A54E-4C3D5B71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set up sessions, using them couldn’t be simpler: just use properties of the request object’s session variable: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delete a session, you can use JavaScript’s delete operator: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DEB3F-172E-3340-876E-3F4CEE17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2813481"/>
            <a:ext cx="7518400" cy="67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B93B1-C2A6-5C4C-9CE8-7560877F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16" y="4474437"/>
            <a:ext cx="103251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CE32-6BBE-6C41-83DE-CC352213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Sessions to Implement Flash Messages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DBB0-B64D-9449-9864-9CDB15DB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“Flash” messages are simply a way to provide feedback to users in a way that’s not disruptive to their navigation. </a:t>
            </a:r>
          </a:p>
          <a:p>
            <a:r>
              <a:rPr lang="en-US" dirty="0"/>
              <a:t>The easiest way to implement flash messages is to use sessions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FA75A-7001-E24E-9D0D-7AE0AFA5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3486257"/>
            <a:ext cx="115189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54AD-3D51-454C-A6DE-B9A8DAA6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Sessions to Implement Flash Messages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F341-BDFC-4E4D-A1BF-C60F64D0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add some middleware to add the flash object to the context if there’s one in the session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8844C-07E0-3C4D-BFCC-A9DAE19D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14" y="2782094"/>
            <a:ext cx="6896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7311-9EA0-0E4E-8346-91E361E2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Flash 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9947-5F0B-CA4F-9535-40E13015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We’re signing up users for a newsletter, and we want to redirect them to the newsletter archive after they sign up.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B447B-7A48-5B40-B286-C622BF40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68" y="2667000"/>
            <a:ext cx="11379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3D70-95BF-5248-AD9A-7AE590D8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E348-8700-5F40-AB80-A010642F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DF40-4B17-AD43-9BCD-745D391A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82550"/>
            <a:ext cx="115443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043D-D12F-7D43-922B-8BE13E9A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6023-AFB1-D64D-AA3E-D23391DE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login page: save user name in session then show in template</a:t>
            </a:r>
          </a:p>
        </p:txBody>
      </p:sp>
    </p:spTree>
    <p:extLst>
      <p:ext uri="{BB962C8B-B14F-4D97-AF65-F5344CB8AC3E}">
        <p14:creationId xmlns:p14="http://schemas.microsoft.com/office/powerpoint/2010/main" val="260510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90C0-B7FE-6F47-9F6F-473AA9ED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Execution Environments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608D-F9C8-F94E-9AFC-44CFE5D9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execution environment by calling </a:t>
            </a:r>
            <a:r>
              <a:rPr lang="en-US" dirty="0" err="1"/>
              <a:t>app.set</a:t>
            </a:r>
            <a:r>
              <a:rPr lang="en-US" dirty="0"/>
              <a:t>('</a:t>
            </a:r>
            <a:r>
              <a:rPr lang="en-US" dirty="0" err="1"/>
              <a:t>env</a:t>
            </a:r>
            <a:r>
              <a:rPr lang="en-US" dirty="0"/>
              <a:t>', 'production’) </a:t>
            </a:r>
          </a:p>
          <a:p>
            <a:r>
              <a:rPr lang="en-US" dirty="0"/>
              <a:t>Or set NODE_ENV when execute </a:t>
            </a:r>
            <a:r>
              <a:rPr lang="en-US" dirty="0" err="1"/>
              <a:t>nodejs</a:t>
            </a:r>
            <a:r>
              <a:rPr lang="en-US" dirty="0"/>
              <a:t> then use </a:t>
            </a:r>
            <a:r>
              <a:rPr lang="en-US" dirty="0" err="1"/>
              <a:t>app.get</a:t>
            </a:r>
            <a:r>
              <a:rPr lang="en-US" dirty="0"/>
              <a:t>(‘</a:t>
            </a:r>
            <a:r>
              <a:rPr lang="en-US" dirty="0" err="1"/>
              <a:t>env</a:t>
            </a:r>
            <a:r>
              <a:rPr lang="en-US" dirty="0"/>
              <a:t>’) to get its value.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7DA54-7FDC-AB4D-96C1-E75CA58C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59" y="4001293"/>
            <a:ext cx="3550955" cy="710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6AB9C-7B72-1642-B1C5-AA83A9F3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59" y="5032400"/>
            <a:ext cx="4321599" cy="3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3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992D-57D2-764A-8688-E548421E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Persistence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FA89-2E76-4846-89F0-359A8D4A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MongoDB to save data</a:t>
            </a:r>
          </a:p>
          <a:p>
            <a:r>
              <a:rPr lang="en-US" dirty="0"/>
              <a:t>Before we get started, we’ll need to install the Mongoose module: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 mongoose </a:t>
            </a:r>
          </a:p>
          <a:p>
            <a:r>
              <a:rPr lang="en-US" dirty="0"/>
              <a:t>Then we’ll add our database credentials to the </a:t>
            </a:r>
            <a:r>
              <a:rPr lang="en-US" i="1" dirty="0" err="1"/>
              <a:t>credentials.js</a:t>
            </a:r>
            <a:r>
              <a:rPr lang="en-US" i="1" dirty="0"/>
              <a:t> </a:t>
            </a:r>
            <a:r>
              <a:rPr lang="en-US" dirty="0"/>
              <a:t>file: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5985C-5E9C-7C43-BF1D-EC62B76D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3802063"/>
            <a:ext cx="7607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6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7F90-7681-C449-9F93-A474AF46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Connections with Mongoose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3BC9-D615-694D-A9E6-838F0B42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C19B6-3BEA-AE4E-BF32-A3A2533C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0044"/>
            <a:ext cx="9740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2981-A284-6D47-90A7-F45EDC07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E0A9-2737-3043-8E34-69605571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 in Express</a:t>
            </a:r>
          </a:p>
          <a:p>
            <a:r>
              <a:rPr lang="en-US" dirty="0"/>
              <a:t>Sessions in Express</a:t>
            </a:r>
          </a:p>
          <a:p>
            <a:r>
              <a:rPr lang="en-US" dirty="0"/>
              <a:t>Using Sessions to Implement Flash Messages </a:t>
            </a:r>
          </a:p>
        </p:txBody>
      </p:sp>
    </p:spTree>
    <p:extLst>
      <p:ext uri="{BB962C8B-B14F-4D97-AF65-F5344CB8AC3E}">
        <p14:creationId xmlns:p14="http://schemas.microsoft.com/office/powerpoint/2010/main" val="157760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67EE-B585-4540-A36B-A2D92D64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73026"/>
            <a:ext cx="10515600" cy="1325563"/>
          </a:xfrm>
        </p:spPr>
        <p:txBody>
          <a:bodyPr/>
          <a:lstStyle/>
          <a:p>
            <a:r>
              <a:rPr lang="en-US" b="1" dirty="0"/>
              <a:t>Creating Schemas and Models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3D3F-8484-6645-AE1E-15BED95FC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5600" cy="4351338"/>
          </a:xfrm>
        </p:spPr>
        <p:txBody>
          <a:bodyPr/>
          <a:lstStyle/>
          <a:p>
            <a:r>
              <a:rPr lang="en-US" dirty="0"/>
              <a:t>To work with Mongo we need to define models</a:t>
            </a:r>
          </a:p>
          <a:p>
            <a:r>
              <a:rPr lang="en-US" i="1" dirty="0"/>
              <a:t>Example: models/</a:t>
            </a:r>
            <a:r>
              <a:rPr lang="en-US" i="1" dirty="0" err="1"/>
              <a:t>vacation.js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A1A91-45B3-7945-B1D2-C2B085826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952500"/>
            <a:ext cx="71882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0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76F-C0AB-DD4A-8AAE-C0B3ADAA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Seeding Initial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64F5-7AD7-F54E-9653-3F0AC2BA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999"/>
            <a:ext cx="10515600" cy="494083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Vacation = require('./models/</a:t>
            </a:r>
            <a:r>
              <a:rPr lang="en-US" dirty="0" err="1"/>
              <a:t>vacation.js</a:t>
            </a:r>
            <a:r>
              <a:rPr lang="en-US" dirty="0"/>
              <a:t>');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7CC31-6499-074F-B0D8-ED247E0E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33" y="1803400"/>
            <a:ext cx="98806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7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D240-C015-9B46-BEDE-21922299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35D5-6C18-3B4A-86A7-12E0EC29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/>
          <a:lstStyle/>
          <a:p>
            <a:r>
              <a:rPr lang="en-US" dirty="0"/>
              <a:t>To display only vacations that are currently available create a view for the </a:t>
            </a:r>
            <a:r>
              <a:rPr lang="en-US" i="1" dirty="0"/>
              <a:t>vacations</a:t>
            </a:r>
            <a:r>
              <a:rPr lang="en-US" dirty="0"/>
              <a:t> page, </a:t>
            </a:r>
            <a:r>
              <a:rPr lang="en-US" i="1" dirty="0"/>
              <a:t>views/</a:t>
            </a:r>
            <a:r>
              <a:rPr lang="en-US" i="1" dirty="0" err="1"/>
              <a:t>vacations.handlebars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5DC5B-8913-8943-B37D-DA4CE969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1136"/>
            <a:ext cx="8286757" cy="45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08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DC11-5103-2C4C-933C-8C211E56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5C1A-EE9E-304A-982A-A45C00B80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Now we can create route handlers that hook it all up: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F6082-2B1D-294E-8787-6CC4CA3B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34" y="1893094"/>
            <a:ext cx="7899400" cy="120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FD08D-018A-9540-A457-44256932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34" y="3099594"/>
            <a:ext cx="66167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C885-F568-1F41-AA6D-12D0E06A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4C4A-6C11-7946-AFBE-81182AE7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model object and call save method</a:t>
            </a:r>
          </a:p>
          <a:p>
            <a:r>
              <a:rPr lang="en-US" dirty="0"/>
              <a:t>To update data, let check other example: we create the schema and model (</a:t>
            </a:r>
            <a:r>
              <a:rPr lang="en-US" i="1" dirty="0"/>
              <a:t>models/</a:t>
            </a:r>
            <a:r>
              <a:rPr lang="en-US" i="1" dirty="0" err="1"/>
              <a:t>vacationInSeasonListener.js</a:t>
            </a:r>
            <a:r>
              <a:rPr lang="en-US" dirty="0"/>
              <a:t>):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 new </a:t>
            </a:r>
            <a:r>
              <a:rPr lang="en-US" dirty="0" err="1">
                <a:sym typeface="Wingdings" pitchFamily="2" charset="2"/>
              </a:rPr>
              <a:t>VacationInSeasonListener</a:t>
            </a:r>
            <a:r>
              <a:rPr lang="en-US" dirty="0">
                <a:sym typeface="Wingdings" pitchFamily="2" charset="2"/>
              </a:rPr>
              <a:t>({email:”</a:t>
            </a:r>
            <a:r>
              <a:rPr lang="en-US" dirty="0" err="1">
                <a:sym typeface="Wingdings" pitchFamily="2" charset="2"/>
              </a:rPr>
              <a:t>vdhong</a:t>
            </a:r>
            <a:r>
              <a:rPr lang="en-US" dirty="0">
                <a:sym typeface="Wingdings" pitchFamily="2" charset="2"/>
              </a:rPr>
              <a:t>@...”, </a:t>
            </a:r>
            <a:r>
              <a:rPr lang="en-US" dirty="0" err="1">
                <a:sym typeface="Wingdings" pitchFamily="2" charset="2"/>
              </a:rPr>
              <a:t>skus</a:t>
            </a:r>
            <a:r>
              <a:rPr lang="en-US">
                <a:sym typeface="Wingdings" pitchFamily="2" charset="2"/>
              </a:rPr>
              <a:t>:”…”}).save();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A63C4-3EA0-A34C-91EC-718CEDA8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6817"/>
            <a:ext cx="8978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8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5CD8-1396-F448-90CB-B0903F6E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461"/>
          </a:xfrm>
        </p:spPr>
        <p:txBody>
          <a:bodyPr/>
          <a:lstStyle/>
          <a:p>
            <a:r>
              <a:rPr lang="en-US" b="1" dirty="0"/>
              <a:t>Updating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AA2C-5338-9740-A3F1-26BACD42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338"/>
            <a:ext cx="3666067" cy="4351338"/>
          </a:xfrm>
        </p:spPr>
        <p:txBody>
          <a:bodyPr/>
          <a:lstStyle/>
          <a:p>
            <a:r>
              <a:rPr lang="en-US" dirty="0"/>
              <a:t>In route handler we can call update() like: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5FFC3-9CA8-4E42-885F-80FD6131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1705"/>
            <a:ext cx="7950201" cy="22863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7D444D-23C9-AB49-B0AF-E35290471ED2}"/>
              </a:ext>
            </a:extLst>
          </p:cNvPr>
          <p:cNvGrpSpPr/>
          <p:nvPr/>
        </p:nvGrpSpPr>
        <p:grpSpPr>
          <a:xfrm>
            <a:off x="4282020" y="1618457"/>
            <a:ext cx="7437964" cy="5224431"/>
            <a:chOff x="4315887" y="1533491"/>
            <a:chExt cx="7437964" cy="52244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A25DCC-A990-9744-A987-0F544CAE2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887" y="1533491"/>
              <a:ext cx="4201584" cy="129887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C6FD7F-3BA8-5448-92A8-613395D8B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887" y="2804320"/>
              <a:ext cx="7437964" cy="3953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64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B10-5F04-A14E-913C-32DC933C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7D86-AF8B-2942-9BFF-8E7DD7DE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student models and add some student data</a:t>
            </a:r>
          </a:p>
        </p:txBody>
      </p:sp>
    </p:spTree>
    <p:extLst>
      <p:ext uri="{BB962C8B-B14F-4D97-AF65-F5344CB8AC3E}">
        <p14:creationId xmlns:p14="http://schemas.microsoft.com/office/powerpoint/2010/main" val="177412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4D4F-E064-FF4E-8C09-BBA190D6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in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7D21-CFF8-E940-90F0-CD88277A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</a:t>
            </a:r>
            <a:r>
              <a:rPr lang="en-US" i="1" dirty="0"/>
              <a:t>stateless </a:t>
            </a:r>
            <a:r>
              <a:rPr lang="en-US" dirty="0"/>
              <a:t>protocol </a:t>
            </a:r>
          </a:p>
          <a:p>
            <a:r>
              <a:rPr lang="en-US" dirty="0"/>
              <a:t>We need something to know who visiting our site.</a:t>
            </a:r>
          </a:p>
          <a:p>
            <a:r>
              <a:rPr lang="en-US" dirty="0"/>
              <a:t>Cookie is some information which server need to save at browser.</a:t>
            </a:r>
          </a:p>
          <a:p>
            <a:r>
              <a:rPr lang="en-US" dirty="0"/>
              <a:t>Cookie will be sent with requests </a:t>
            </a:r>
          </a:p>
        </p:txBody>
      </p:sp>
    </p:spTree>
    <p:extLst>
      <p:ext uri="{BB962C8B-B14F-4D97-AF65-F5344CB8AC3E}">
        <p14:creationId xmlns:p14="http://schemas.microsoft.com/office/powerpoint/2010/main" val="95593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89E7-D226-2A43-82F2-AC4AF10C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in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D8A2-6D82-8D4E-A900-8ACC0848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Cookies are not secret from the user </a:t>
            </a:r>
            <a:endParaRPr lang="en-US" dirty="0"/>
          </a:p>
          <a:p>
            <a:r>
              <a:rPr lang="en-US" i="1" dirty="0"/>
              <a:t>The user can delete or disallow cookies </a:t>
            </a:r>
            <a:endParaRPr lang="en-US" dirty="0"/>
          </a:p>
          <a:p>
            <a:r>
              <a:rPr lang="en-US" i="1" dirty="0"/>
              <a:t>Regular cookies can be tampered with </a:t>
            </a:r>
            <a:r>
              <a:rPr lang="en-US" i="1" dirty="0">
                <a:sym typeface="Wingdings" pitchFamily="2" charset="2"/>
              </a:rPr>
              <a:t> </a:t>
            </a:r>
            <a:r>
              <a:rPr lang="en-US" dirty="0"/>
              <a:t>use signed cookies </a:t>
            </a:r>
          </a:p>
          <a:p>
            <a:r>
              <a:rPr lang="en-US" i="1" dirty="0"/>
              <a:t>Cookies can be used for attacks </a:t>
            </a:r>
            <a:endParaRPr lang="en-US" dirty="0"/>
          </a:p>
          <a:p>
            <a:r>
              <a:rPr lang="en-US" i="1" dirty="0"/>
              <a:t>Users will notice if you abuse cookies </a:t>
            </a:r>
            <a:endParaRPr lang="en-US" dirty="0"/>
          </a:p>
          <a:p>
            <a:r>
              <a:rPr lang="en-US" i="1" dirty="0"/>
              <a:t>Prefer sessions over cookies</a:t>
            </a:r>
            <a:br>
              <a:rPr lang="en-US" i="1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3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536-A488-B04A-887C-2655EDFD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83AB-AE1E-1A46-A653-1181A556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cookies secure, a </a:t>
            </a:r>
            <a:r>
              <a:rPr lang="en-US" i="1" dirty="0"/>
              <a:t>cookie secret </a:t>
            </a:r>
            <a:r>
              <a:rPr lang="en-US" dirty="0"/>
              <a:t>is necessary. The cookie secret is a string that’s known to the server and used to encrypt secure cookies before they’re sent to the client. </a:t>
            </a:r>
          </a:p>
          <a:p>
            <a:r>
              <a:rPr lang="en-US" dirty="0"/>
              <a:t>Example: </a:t>
            </a:r>
            <a:r>
              <a:rPr lang="en-US" i="1" dirty="0" err="1"/>
              <a:t>credentials.js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we don’t accidentally add this file to our repository, add </a:t>
            </a:r>
            <a:r>
              <a:rPr lang="en-US" i="1" dirty="0" err="1"/>
              <a:t>creden</a:t>
            </a:r>
            <a:r>
              <a:rPr lang="en-US" i="1" dirty="0"/>
              <a:t>‐ </a:t>
            </a:r>
            <a:r>
              <a:rPr lang="en-US" i="1" dirty="0" err="1"/>
              <a:t>tials.js</a:t>
            </a:r>
            <a:r>
              <a:rPr lang="en-US" i="1" dirty="0"/>
              <a:t> </a:t>
            </a:r>
            <a:r>
              <a:rPr lang="en-US" dirty="0"/>
              <a:t>to your 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i="1" dirty="0"/>
              <a:t> </a:t>
            </a:r>
            <a:r>
              <a:rPr lang="en-US" dirty="0"/>
              <a:t>file.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DD868-AC71-8942-9D38-DAD9B224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697960"/>
            <a:ext cx="7124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42CC-A590-3347-AE6C-2A5E27EB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0FE3-E25C-B84B-A478-EB67E9C3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your credentials into your application, all you need to do is: </a:t>
            </a:r>
          </a:p>
          <a:p>
            <a:endParaRPr lang="en-US" dirty="0"/>
          </a:p>
          <a:p>
            <a:r>
              <a:rPr lang="en-US" dirty="0"/>
              <a:t>First, </a:t>
            </a:r>
            <a:r>
              <a:rPr lang="en-US" i="1" dirty="0" err="1"/>
              <a:t>npm</a:t>
            </a:r>
            <a:r>
              <a:rPr lang="en-US" i="1" dirty="0"/>
              <a:t> install --save cookie-parser</a:t>
            </a:r>
            <a:r>
              <a:rPr lang="en-US" dirty="0"/>
              <a:t>, then: </a:t>
            </a:r>
          </a:p>
          <a:p>
            <a:endParaRPr lang="en-US" dirty="0"/>
          </a:p>
          <a:p>
            <a:r>
              <a:rPr lang="en-US" dirty="0"/>
              <a:t>You can set a cookie or a signed cookie anywhere you have access to a response object: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BC1BE-8E21-B945-B5D8-A6ECE832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5" y="2263398"/>
            <a:ext cx="67691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731D2-55E3-434E-B95B-C093F3854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312061"/>
            <a:ext cx="87249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7001C-B888-E242-B02C-F370B8A86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4874697"/>
            <a:ext cx="8420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5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20E4-F892-B840-90E9-F6B3A061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722F-F235-B048-9CA9-0A879F1E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the value of a cookie (if any) sent from the client, just access the cookie or </a:t>
            </a:r>
            <a:r>
              <a:rPr lang="en-US" dirty="0" err="1"/>
              <a:t>signedCookie</a:t>
            </a:r>
            <a:r>
              <a:rPr lang="en-US" dirty="0"/>
              <a:t> properties of the request object: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delete a cookie, use </a:t>
            </a:r>
            <a:r>
              <a:rPr lang="en-US" dirty="0" err="1"/>
              <a:t>res.clearCookie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F6BC2-39FB-0141-B48D-E2B70454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035300"/>
            <a:ext cx="678180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3BDFE-1F56-8E44-956F-733742D00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809331"/>
            <a:ext cx="406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47DC-DEA4-7D4D-A3E3-E2F971E2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7CAF-CE93-9B4D-AC24-8FF04B22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maxAge</a:t>
            </a:r>
            <a:endParaRPr lang="en-US" dirty="0"/>
          </a:p>
          <a:p>
            <a:r>
              <a:rPr lang="en-US" dirty="0"/>
              <a:t>secure</a:t>
            </a:r>
          </a:p>
          <a:p>
            <a:r>
              <a:rPr lang="en-US" dirty="0" err="1"/>
              <a:t>httpOnly</a:t>
            </a:r>
            <a:endParaRPr lang="en-US" dirty="0"/>
          </a:p>
          <a:p>
            <a:r>
              <a:rPr lang="en-US" dirty="0"/>
              <a:t>signed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9C45-CFA5-6A43-B327-E57D2E74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in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CC89-9719-0C49-840A-5529A5BB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sessions, </a:t>
            </a:r>
            <a:r>
              <a:rPr lang="en-US" i="1" dirty="0"/>
              <a:t>something </a:t>
            </a:r>
            <a:r>
              <a:rPr lang="en-US" dirty="0"/>
              <a:t>has to be stored on the client to know which session of which client.</a:t>
            </a:r>
          </a:p>
          <a:p>
            <a:pPr lvl="1"/>
            <a:r>
              <a:rPr lang="en-US" dirty="0"/>
              <a:t>Cookie</a:t>
            </a:r>
          </a:p>
          <a:p>
            <a:pPr lvl="1"/>
            <a:r>
              <a:rPr lang="en-US" dirty="0"/>
              <a:t>local storage </a:t>
            </a:r>
          </a:p>
          <a:p>
            <a:r>
              <a:rPr lang="en-US" dirty="0"/>
              <a:t> There are two ways to implement sessions: </a:t>
            </a:r>
          </a:p>
          <a:p>
            <a:pPr lvl="1"/>
            <a:r>
              <a:rPr lang="en-US" dirty="0"/>
              <a:t>Cookie-based sessions (cookie-session middleware)</a:t>
            </a:r>
          </a:p>
          <a:p>
            <a:pPr lvl="1"/>
            <a:r>
              <a:rPr lang="en-US" dirty="0"/>
              <a:t>Store only a unique identifier in the cookie and everything else on the server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9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780</Words>
  <Application>Microsoft Macintosh PowerPoint</Application>
  <PresentationFormat>Widescreen</PresentationFormat>
  <Paragraphs>113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503106</vt:lpstr>
      <vt:lpstr>Content</vt:lpstr>
      <vt:lpstr>Cookie in Express</vt:lpstr>
      <vt:lpstr>Cookie in Express</vt:lpstr>
      <vt:lpstr>Signed cookies</vt:lpstr>
      <vt:lpstr>Create cookies</vt:lpstr>
      <vt:lpstr>Read cookies</vt:lpstr>
      <vt:lpstr>Cookie options </vt:lpstr>
      <vt:lpstr>Sessions in Express</vt:lpstr>
      <vt:lpstr>Memory Stores </vt:lpstr>
      <vt:lpstr>Using Sessions </vt:lpstr>
      <vt:lpstr>Using Sessions to Implement Flash Messages </vt:lpstr>
      <vt:lpstr>Using Sessions to Implement Flash Messages </vt:lpstr>
      <vt:lpstr>Example Flash Messages</vt:lpstr>
      <vt:lpstr>PowerPoint Presentation</vt:lpstr>
      <vt:lpstr>Exercises</vt:lpstr>
      <vt:lpstr>Execution Environments </vt:lpstr>
      <vt:lpstr>Database Persistence </vt:lpstr>
      <vt:lpstr>Database Connections with Mongoose </vt:lpstr>
      <vt:lpstr>Creating Schemas and Models </vt:lpstr>
      <vt:lpstr>Seeding Initial Data </vt:lpstr>
      <vt:lpstr>Retrieving Data </vt:lpstr>
      <vt:lpstr>Retrieving Data </vt:lpstr>
      <vt:lpstr>Adding Data </vt:lpstr>
      <vt:lpstr>Updating Data </vt:lpstr>
      <vt:lpstr>Exercise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&amp; session</dc:title>
  <dc:creator>Microsoft Office User</dc:creator>
  <cp:lastModifiedBy>Microsoft Office User</cp:lastModifiedBy>
  <cp:revision>19</cp:revision>
  <cp:lastPrinted>2021-10-14T00:16:54Z</cp:lastPrinted>
  <dcterms:created xsi:type="dcterms:W3CDTF">2020-12-20T04:13:13Z</dcterms:created>
  <dcterms:modified xsi:type="dcterms:W3CDTF">2021-10-14T00:16:56Z</dcterms:modified>
</cp:coreProperties>
</file>