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310" r:id="rId2"/>
    <p:sldId id="257" r:id="rId3"/>
    <p:sldId id="258" r:id="rId4"/>
    <p:sldId id="259" r:id="rId5"/>
    <p:sldId id="260" r:id="rId6"/>
    <p:sldId id="261" r:id="rId7"/>
    <p:sldId id="262" r:id="rId8"/>
    <p:sldId id="292" r:id="rId9"/>
    <p:sldId id="266" r:id="rId10"/>
    <p:sldId id="293" r:id="rId11"/>
    <p:sldId id="294" r:id="rId12"/>
    <p:sldId id="295" r:id="rId13"/>
    <p:sldId id="311" r:id="rId14"/>
    <p:sldId id="312" r:id="rId15"/>
    <p:sldId id="296" r:id="rId16"/>
    <p:sldId id="263" r:id="rId17"/>
    <p:sldId id="297" r:id="rId18"/>
    <p:sldId id="265" r:id="rId19"/>
    <p:sldId id="298" r:id="rId20"/>
    <p:sldId id="267" r:id="rId21"/>
    <p:sldId id="268" r:id="rId22"/>
    <p:sldId id="269" r:id="rId23"/>
    <p:sldId id="270" r:id="rId24"/>
    <p:sldId id="271" r:id="rId25"/>
    <p:sldId id="272" r:id="rId26"/>
    <p:sldId id="273" r:id="rId27"/>
    <p:sldId id="275" r:id="rId28"/>
    <p:sldId id="276" r:id="rId29"/>
    <p:sldId id="274" r:id="rId30"/>
    <p:sldId id="299" r:id="rId31"/>
    <p:sldId id="300" r:id="rId32"/>
    <p:sldId id="301" r:id="rId33"/>
    <p:sldId id="302" r:id="rId34"/>
    <p:sldId id="303" r:id="rId35"/>
    <p:sldId id="304" r:id="rId36"/>
    <p:sldId id="305" r:id="rId37"/>
    <p:sldId id="308" r:id="rId38"/>
    <p:sldId id="309" r:id="rId39"/>
    <p:sldId id="306"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82348"/>
  </p:normalViewPr>
  <p:slideViewPr>
    <p:cSldViewPr snapToGrid="0" snapToObjects="1">
      <p:cViewPr varScale="1">
        <p:scale>
          <a:sx n="70" d="100"/>
          <a:sy n="70"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6357A-E60E-F047-BC36-A6A0E883C14A}" type="datetimeFigureOut">
              <a:rPr lang="en-US" smtClean="0"/>
              <a:t>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AAC0E-CD8B-654B-A021-F3108F2177B5}" type="slidenum">
              <a:rPr lang="en-US" smtClean="0"/>
              <a:t>‹#›</a:t>
            </a:fld>
            <a:endParaRPr lang="en-US"/>
          </a:p>
        </p:txBody>
      </p:sp>
    </p:spTree>
    <p:extLst>
      <p:ext uri="{BB962C8B-B14F-4D97-AF65-F5344CB8AC3E}">
        <p14:creationId xmlns:p14="http://schemas.microsoft.com/office/powerpoint/2010/main" val="242257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ECB716-7063-1746-A605-32018C0DFC36}" type="slidenum">
              <a:rPr lang="en-US" smtClean="0"/>
              <a:t>1</a:t>
            </a:fld>
            <a:endParaRPr lang="en-US"/>
          </a:p>
        </p:txBody>
      </p:sp>
    </p:spTree>
    <p:extLst>
      <p:ext uri="{BB962C8B-B14F-4D97-AF65-F5344CB8AC3E}">
        <p14:creationId xmlns:p14="http://schemas.microsoft.com/office/powerpoint/2010/main" val="234230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If you don’t call next(), the pipeline will be terminated, and no more route handlers or middleware will be processed. If you don’t call next(), you should send a re‐ </a:t>
            </a:r>
            <a:r>
              <a:rPr lang="en-US" sz="1200" kern="1200" dirty="0" err="1">
                <a:solidFill>
                  <a:schemeClr val="tx1"/>
                </a:solidFill>
                <a:effectLst/>
                <a:latin typeface="+mn-lt"/>
                <a:ea typeface="+mn-ea"/>
                <a:cs typeface="+mn-cs"/>
              </a:rPr>
              <a:t>sponse</a:t>
            </a:r>
            <a:r>
              <a:rPr lang="en-US" sz="1200" kern="1200" dirty="0">
                <a:solidFill>
                  <a:schemeClr val="tx1"/>
                </a:solidFill>
                <a:effectLst/>
                <a:latin typeface="+mn-lt"/>
                <a:ea typeface="+mn-ea"/>
                <a:cs typeface="+mn-cs"/>
              </a:rPr>
              <a:t> to the client (</a:t>
            </a:r>
            <a:r>
              <a:rPr lang="en-US" sz="1200" kern="1200" dirty="0" err="1">
                <a:solidFill>
                  <a:schemeClr val="tx1"/>
                </a:solidFill>
                <a:effectLst/>
                <a:latin typeface="+mn-lt"/>
                <a:ea typeface="+mn-ea"/>
                <a:cs typeface="+mn-cs"/>
              </a:rPr>
              <a:t>res.send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res.json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res.render</a:t>
            </a:r>
            <a:r>
              <a:rPr lang="en-US" sz="1200" kern="1200" dirty="0">
                <a:solidFill>
                  <a:schemeClr val="tx1"/>
                </a:solidFill>
                <a:effectLst/>
                <a:latin typeface="+mn-lt"/>
                <a:ea typeface="+mn-ea"/>
                <a:cs typeface="+mn-cs"/>
              </a:rPr>
              <a:t>, etc.); if you don’t, the client will hang and eventually time out. </a:t>
            </a:r>
          </a:p>
          <a:p>
            <a:r>
              <a:rPr lang="en-US" sz="1200" kern="1200" dirty="0">
                <a:solidFill>
                  <a:schemeClr val="tx1"/>
                </a:solidFill>
                <a:effectLst/>
                <a:latin typeface="+mn-lt"/>
                <a:ea typeface="+mn-ea"/>
                <a:cs typeface="+mn-cs"/>
              </a:rPr>
              <a:t>2. If you do call next(), it’s generally inadvisable to send a response to the client. If you do, middleware or route handlers further down the pipeline will be executed, but any client responses they send will be ignored. </a:t>
            </a:r>
          </a:p>
          <a:p>
            <a:endParaRPr lang="en-US" dirty="0"/>
          </a:p>
        </p:txBody>
      </p:sp>
      <p:sp>
        <p:nvSpPr>
          <p:cNvPr id="4" name="Slide Number Placeholder 3"/>
          <p:cNvSpPr>
            <a:spLocks noGrp="1"/>
          </p:cNvSpPr>
          <p:nvPr>
            <p:ph type="sldNum" sz="quarter" idx="5"/>
          </p:nvPr>
        </p:nvSpPr>
        <p:spPr/>
        <p:txBody>
          <a:bodyPr/>
          <a:lstStyle/>
          <a:p>
            <a:fld id="{32AAAC0E-CD8B-654B-A021-F3108F2177B5}" type="slidenum">
              <a:rPr lang="en-US" smtClean="0"/>
              <a:t>5</a:t>
            </a:fld>
            <a:endParaRPr lang="en-US"/>
          </a:p>
        </p:txBody>
      </p:sp>
    </p:spTree>
    <p:extLst>
      <p:ext uri="{BB962C8B-B14F-4D97-AF65-F5344CB8AC3E}">
        <p14:creationId xmlns:p14="http://schemas.microsoft.com/office/powerpoint/2010/main" val="410084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AAAC0E-CD8B-654B-A021-F3108F2177B5}" type="slidenum">
              <a:rPr lang="en-US" smtClean="0"/>
              <a:t>7</a:t>
            </a:fld>
            <a:endParaRPr lang="en-US"/>
          </a:p>
        </p:txBody>
      </p:sp>
    </p:spTree>
    <p:extLst>
      <p:ext uri="{BB962C8B-B14F-4D97-AF65-F5344CB8AC3E}">
        <p14:creationId xmlns:p14="http://schemas.microsoft.com/office/powerpoint/2010/main" val="48966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37CB-E648-744D-8E85-D6A6D9D5D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4A9BF3-6C61-C340-A8E9-C8F363B50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03F748-56D3-E248-8D6D-7656724AE04A}"/>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5" name="Footer Placeholder 4">
            <a:extLst>
              <a:ext uri="{FF2B5EF4-FFF2-40B4-BE49-F238E27FC236}">
                <a16:creationId xmlns:a16="http://schemas.microsoft.com/office/drawing/2014/main" id="{F8DABBA8-C563-EF49-9562-BC139785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F00A7-51D8-9B41-A790-518C0E32509A}"/>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3185010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970C-E46E-4349-A3CB-C756BD9B1E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34DE87-281A-E94A-BB36-D9EB984E61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84E93-BB97-EC4E-8D9B-07B0B1EA0734}"/>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5" name="Footer Placeholder 4">
            <a:extLst>
              <a:ext uri="{FF2B5EF4-FFF2-40B4-BE49-F238E27FC236}">
                <a16:creationId xmlns:a16="http://schemas.microsoft.com/office/drawing/2014/main" id="{87AE921C-4A16-1F45-9FD0-983BFDDB2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47CA8-78F2-3D40-858D-060444944531}"/>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51745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4F0FD-7C15-B341-AE1F-91C2111DBF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FD6CD-E8C5-B348-A3EC-14B96A983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73C25-9159-0849-9152-6216CFD61ADC}"/>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5" name="Footer Placeholder 4">
            <a:extLst>
              <a:ext uri="{FF2B5EF4-FFF2-40B4-BE49-F238E27FC236}">
                <a16:creationId xmlns:a16="http://schemas.microsoft.com/office/drawing/2014/main" id="{7DF0A76B-5C49-BD49-8634-C0BF6E505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F6295-581E-CD4D-8C39-720260D33BA1}"/>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2845692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54D4-D346-B944-ACE7-854B88E28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F23D2-4517-794B-ACBC-EAC3AE0DF1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A4917-93F1-684B-B552-26CA27DBE846}"/>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5" name="Footer Placeholder 4">
            <a:extLst>
              <a:ext uri="{FF2B5EF4-FFF2-40B4-BE49-F238E27FC236}">
                <a16:creationId xmlns:a16="http://schemas.microsoft.com/office/drawing/2014/main" id="{50DA5BA8-3C8D-3F42-A81D-9932DB6F7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FCD5A-6D92-2E4B-A38F-F0011DA96824}"/>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36472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6CA4-02E2-3A4E-BF85-4789ED7DF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FAD919-B4CB-7341-AA24-9227BCA8AF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7AA431-7B97-8D4B-87FE-B8662E20CE56}"/>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5" name="Footer Placeholder 4">
            <a:extLst>
              <a:ext uri="{FF2B5EF4-FFF2-40B4-BE49-F238E27FC236}">
                <a16:creationId xmlns:a16="http://schemas.microsoft.com/office/drawing/2014/main" id="{342F65B8-6806-604D-BB0C-2345ED4D5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84315-78F1-1146-8E18-845E1DB54D85}"/>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14431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988B-F33A-524B-8FC7-347E09FF0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320C7-9F46-1C4C-9C04-189232AB67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08D10-334A-D741-B035-E45C0F48ED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127B52-5B68-6B41-AB32-627C4A3D91B3}"/>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6" name="Footer Placeholder 5">
            <a:extLst>
              <a:ext uri="{FF2B5EF4-FFF2-40B4-BE49-F238E27FC236}">
                <a16:creationId xmlns:a16="http://schemas.microsoft.com/office/drawing/2014/main" id="{E5BE150C-D269-8A43-8917-39B064D1B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E8072-AE30-914A-BCE0-55DD7E984917}"/>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321965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43F0-EFAF-9247-B217-EC99E59A80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DDC4AB-752D-204C-B3B4-AD123DCEF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C1F62B-0F40-D443-ABEC-160E49EEC02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C20E1E-9D41-A647-A4E6-5976CB85F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518D88-E5A7-E54E-87B5-110188501D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E378C5-98B8-224C-89A3-098183728467}"/>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8" name="Footer Placeholder 7">
            <a:extLst>
              <a:ext uri="{FF2B5EF4-FFF2-40B4-BE49-F238E27FC236}">
                <a16:creationId xmlns:a16="http://schemas.microsoft.com/office/drawing/2014/main" id="{5DB9EB57-7AE3-B04F-A132-AD878222F7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1F8FEA-C417-3540-AECC-A3FF86F27839}"/>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199105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2378-CAD7-3A45-B11B-8B69A4BF55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0004BC-F255-9440-A268-4D9F30999DFE}"/>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4" name="Footer Placeholder 3">
            <a:extLst>
              <a:ext uri="{FF2B5EF4-FFF2-40B4-BE49-F238E27FC236}">
                <a16:creationId xmlns:a16="http://schemas.microsoft.com/office/drawing/2014/main" id="{4DFF31F1-9C72-4E4B-B248-5A226A6B2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B8AD3-91E8-C344-9CC1-DFADB07D2EC0}"/>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335181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E5CF9-DD29-C94A-BDC6-6CFE261B9C5F}"/>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3" name="Footer Placeholder 2">
            <a:extLst>
              <a:ext uri="{FF2B5EF4-FFF2-40B4-BE49-F238E27FC236}">
                <a16:creationId xmlns:a16="http://schemas.microsoft.com/office/drawing/2014/main" id="{BD5A4063-A275-D648-83CD-73625F4EF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B91A7D-DB05-DB4F-9CA7-66AEDFAE4E43}"/>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290232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1130-61C5-D542-82A8-1D845BF9C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859D3B-9088-9941-AF5D-FB6748D73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5F2DF-644E-5D48-8A92-7E6692B118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54056F-FA54-7544-A574-11D7793DAF78}"/>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6" name="Footer Placeholder 5">
            <a:extLst>
              <a:ext uri="{FF2B5EF4-FFF2-40B4-BE49-F238E27FC236}">
                <a16:creationId xmlns:a16="http://schemas.microsoft.com/office/drawing/2014/main" id="{6CD31BD3-4FEE-FA47-8E79-A40D9C3D7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CEE07-037B-6E4A-B136-6CF44F1F2CA2}"/>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389823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094C-E489-8C48-A3F8-99C7BDB62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64DB13-BE63-384E-B522-A01E0CC13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6C6ACE-4764-5649-AC4F-AC2648267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0BBC6C-32AB-3947-82A1-4417D8EB1AC1}"/>
              </a:ext>
            </a:extLst>
          </p:cNvPr>
          <p:cNvSpPr>
            <a:spLocks noGrp="1"/>
          </p:cNvSpPr>
          <p:nvPr>
            <p:ph type="dt" sz="half" idx="10"/>
          </p:nvPr>
        </p:nvSpPr>
        <p:spPr/>
        <p:txBody>
          <a:bodyPr/>
          <a:lstStyle/>
          <a:p>
            <a:fld id="{FD7971C8-59F5-FF4C-BFC5-4C0C8E4ADB73}" type="datetimeFigureOut">
              <a:rPr lang="en-US" smtClean="0"/>
              <a:t>2/1/21</a:t>
            </a:fld>
            <a:endParaRPr lang="en-US"/>
          </a:p>
        </p:txBody>
      </p:sp>
      <p:sp>
        <p:nvSpPr>
          <p:cNvPr id="6" name="Footer Placeholder 5">
            <a:extLst>
              <a:ext uri="{FF2B5EF4-FFF2-40B4-BE49-F238E27FC236}">
                <a16:creationId xmlns:a16="http://schemas.microsoft.com/office/drawing/2014/main" id="{2D70A37B-2723-8541-A70A-AFDA7E632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39E34-F0DE-9B4A-86F6-5B88A5EDC870}"/>
              </a:ext>
            </a:extLst>
          </p:cNvPr>
          <p:cNvSpPr>
            <a:spLocks noGrp="1"/>
          </p:cNvSpPr>
          <p:nvPr>
            <p:ph type="sldNum" sz="quarter" idx="12"/>
          </p:nvPr>
        </p:nvSpPr>
        <p:spPr/>
        <p:txBody>
          <a:bodyPr/>
          <a:lstStyle/>
          <a:p>
            <a:fld id="{36BF08B5-8A76-E846-9C21-AF49A29F7385}" type="slidenum">
              <a:rPr lang="en-US" smtClean="0"/>
              <a:t>‹#›</a:t>
            </a:fld>
            <a:endParaRPr lang="en-US"/>
          </a:p>
        </p:txBody>
      </p:sp>
    </p:spTree>
    <p:extLst>
      <p:ext uri="{BB962C8B-B14F-4D97-AF65-F5344CB8AC3E}">
        <p14:creationId xmlns:p14="http://schemas.microsoft.com/office/powerpoint/2010/main" val="319863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B94EBA-C54C-6E4E-A9C2-5340E7C682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DBBBE2-3F46-5547-A7F2-3055EB163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7B03C-1CC9-5D4B-8858-FAFCA846E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971C8-59F5-FF4C-BFC5-4C0C8E4ADB73}" type="datetimeFigureOut">
              <a:rPr lang="en-US" smtClean="0"/>
              <a:t>2/1/21</a:t>
            </a:fld>
            <a:endParaRPr lang="en-US"/>
          </a:p>
        </p:txBody>
      </p:sp>
      <p:sp>
        <p:nvSpPr>
          <p:cNvPr id="5" name="Footer Placeholder 4">
            <a:extLst>
              <a:ext uri="{FF2B5EF4-FFF2-40B4-BE49-F238E27FC236}">
                <a16:creationId xmlns:a16="http://schemas.microsoft.com/office/drawing/2014/main" id="{6AA87859-A5AA-2F41-825F-93EF656DF4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F3D779-5B75-1942-BE6E-FF43016A6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F08B5-8A76-E846-9C21-AF49A29F7385}" type="slidenum">
              <a:rPr lang="en-US" smtClean="0"/>
              <a:t>‹#›</a:t>
            </a:fld>
            <a:endParaRPr lang="en-US"/>
          </a:p>
        </p:txBody>
      </p:sp>
    </p:spTree>
    <p:extLst>
      <p:ext uri="{BB962C8B-B14F-4D97-AF65-F5344CB8AC3E}">
        <p14:creationId xmlns:p14="http://schemas.microsoft.com/office/powerpoint/2010/main" val="833157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expressjs.com/en/resources/middlewar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expressjs.com/en/starter/generato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7C9-955A-0349-BF6E-C0676F0275D4}"/>
              </a:ext>
            </a:extLst>
          </p:cNvPr>
          <p:cNvSpPr>
            <a:spLocks noGrp="1"/>
          </p:cNvSpPr>
          <p:nvPr>
            <p:ph type="ctrTitle"/>
          </p:nvPr>
        </p:nvSpPr>
        <p:spPr>
          <a:xfrm>
            <a:off x="1524000" y="2078399"/>
            <a:ext cx="9144000" cy="761947"/>
          </a:xfrm>
        </p:spPr>
        <p:txBody>
          <a:bodyPr>
            <a:normAutofit/>
          </a:bodyPr>
          <a:lstStyle/>
          <a:p>
            <a:r>
              <a:rPr lang="en-US" sz="4400" dirty="0">
                <a:solidFill>
                  <a:schemeClr val="accent1"/>
                </a:solidFill>
              </a:rPr>
              <a:t>503106</a:t>
            </a:r>
          </a:p>
        </p:txBody>
      </p:sp>
      <p:sp>
        <p:nvSpPr>
          <p:cNvPr id="3" name="Subtitle 2">
            <a:extLst>
              <a:ext uri="{FF2B5EF4-FFF2-40B4-BE49-F238E27FC236}">
                <a16:creationId xmlns:a16="http://schemas.microsoft.com/office/drawing/2014/main" id="{3B3B8396-4B5C-9848-BCC6-2EFB7B6EA56D}"/>
              </a:ext>
            </a:extLst>
          </p:cNvPr>
          <p:cNvSpPr>
            <a:spLocks noGrp="1"/>
          </p:cNvSpPr>
          <p:nvPr>
            <p:ph type="subTitle" idx="1"/>
          </p:nvPr>
        </p:nvSpPr>
        <p:spPr>
          <a:xfrm>
            <a:off x="1524000" y="2811651"/>
            <a:ext cx="9144000" cy="690723"/>
          </a:xfrm>
        </p:spPr>
        <p:txBody>
          <a:bodyPr>
            <a:normAutofit/>
          </a:bodyPr>
          <a:lstStyle/>
          <a:p>
            <a:r>
              <a:rPr lang="en-US" sz="4000" b="1" dirty="0">
                <a:latin typeface="+mj-lt"/>
              </a:rPr>
              <a:t>ADVANCED WEB PROGRAMMING</a:t>
            </a:r>
          </a:p>
        </p:txBody>
      </p:sp>
      <p:sp>
        <p:nvSpPr>
          <p:cNvPr id="4" name="Subtitle 2">
            <a:extLst>
              <a:ext uri="{FF2B5EF4-FFF2-40B4-BE49-F238E27FC236}">
                <a16:creationId xmlns:a16="http://schemas.microsoft.com/office/drawing/2014/main" id="{CB583221-5B0A-D04F-819C-7CF3FB18A03E}"/>
              </a:ext>
            </a:extLst>
          </p:cNvPr>
          <p:cNvSpPr txBox="1">
            <a:spLocks/>
          </p:cNvSpPr>
          <p:nvPr/>
        </p:nvSpPr>
        <p:spPr>
          <a:xfrm>
            <a:off x="1524000" y="4301153"/>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chemeClr val="accent1"/>
                </a:solidFill>
                <a:latin typeface="Calibri" panose="020F0502020204030204" pitchFamily="34" charset="0"/>
                <a:cs typeface="Calibri" panose="020F0502020204030204" pitchFamily="34" charset="0"/>
              </a:rPr>
              <a:t>LESSON 06 – Middleware</a:t>
            </a:r>
          </a:p>
        </p:txBody>
      </p:sp>
      <p:pic>
        <p:nvPicPr>
          <p:cNvPr id="6" name="Picture 5">
            <a:extLst>
              <a:ext uri="{FF2B5EF4-FFF2-40B4-BE49-F238E27FC236}">
                <a16:creationId xmlns:a16="http://schemas.microsoft.com/office/drawing/2014/main" id="{A9C4BF05-9AD7-3D4E-B904-A9A8D334C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2129" y="765712"/>
            <a:ext cx="1747742" cy="965127"/>
          </a:xfrm>
          <a:prstGeom prst="rect">
            <a:avLst/>
          </a:prstGeom>
          <a:ln>
            <a:noFill/>
          </a:ln>
          <a:effectLst/>
        </p:spPr>
      </p:pic>
      <p:sp>
        <p:nvSpPr>
          <p:cNvPr id="8" name="Slide Number Placeholder 7">
            <a:extLst>
              <a:ext uri="{FF2B5EF4-FFF2-40B4-BE49-F238E27FC236}">
                <a16:creationId xmlns:a16="http://schemas.microsoft.com/office/drawing/2014/main" id="{CC75702C-EAA9-2544-AA1F-17CDB13AC523}"/>
              </a:ext>
            </a:extLst>
          </p:cNvPr>
          <p:cNvSpPr>
            <a:spLocks noGrp="1"/>
          </p:cNvSpPr>
          <p:nvPr>
            <p:ph type="sldNum" sz="quarter" idx="12"/>
          </p:nvPr>
        </p:nvSpPr>
        <p:spPr/>
        <p:txBody>
          <a:bodyPr/>
          <a:lstStyle/>
          <a:p>
            <a:fld id="{3F91D734-B9F9-DC49-8E16-D4455952758E}" type="slidenum">
              <a:rPr lang="en-US" smtClean="0"/>
              <a:t>1</a:t>
            </a:fld>
            <a:endParaRPr lang="en-US"/>
          </a:p>
        </p:txBody>
      </p:sp>
      <p:sp>
        <p:nvSpPr>
          <p:cNvPr id="9" name="Subtitle 2">
            <a:extLst>
              <a:ext uri="{FF2B5EF4-FFF2-40B4-BE49-F238E27FC236}">
                <a16:creationId xmlns:a16="http://schemas.microsoft.com/office/drawing/2014/main" id="{1DCAD127-A742-5742-B4A7-00B02E265541}"/>
              </a:ext>
            </a:extLst>
          </p:cNvPr>
          <p:cNvSpPr txBox="1">
            <a:spLocks/>
          </p:cNvSpPr>
          <p:nvPr/>
        </p:nvSpPr>
        <p:spPr>
          <a:xfrm>
            <a:off x="1524000" y="3514097"/>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mj-lt"/>
                <a:cs typeface="Calibri" panose="020F0502020204030204" pitchFamily="34" charset="0"/>
              </a:rPr>
              <a:t>CHAPTER 2: </a:t>
            </a:r>
            <a:r>
              <a:rPr lang="en-US" sz="3600" dirty="0"/>
              <a:t>Middleware</a:t>
            </a:r>
            <a:endParaRPr lang="en-US" sz="3500" b="1" dirty="0">
              <a:latin typeface="+mj-lt"/>
              <a:cs typeface="Calibri" panose="020F0502020204030204" pitchFamily="34" charset="0"/>
            </a:endParaRPr>
          </a:p>
        </p:txBody>
      </p:sp>
    </p:spTree>
    <p:extLst>
      <p:ext uri="{BB962C8B-B14F-4D97-AF65-F5344CB8AC3E}">
        <p14:creationId xmlns:p14="http://schemas.microsoft.com/office/powerpoint/2010/main" val="78146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9D9CC43-37F1-AB4E-8C0E-91F1F0021215}"/>
              </a:ext>
            </a:extLst>
          </p:cNvPr>
          <p:cNvSpPr>
            <a:spLocks noGrp="1"/>
          </p:cNvSpPr>
          <p:nvPr>
            <p:ph type="title"/>
          </p:nvPr>
        </p:nvSpPr>
        <p:spPr/>
        <p:txBody>
          <a:bodyPr/>
          <a:lstStyle/>
          <a:p>
            <a:pPr algn="ctr" eaLnBrk="1" hangingPunct="1"/>
            <a:r>
              <a:rPr lang="en-US" altLang="en-US"/>
              <a:t>Node.js - Streams</a:t>
            </a:r>
          </a:p>
        </p:txBody>
      </p:sp>
      <p:sp>
        <p:nvSpPr>
          <p:cNvPr id="3075" name="Content Placeholder 2">
            <a:extLst>
              <a:ext uri="{FF2B5EF4-FFF2-40B4-BE49-F238E27FC236}">
                <a16:creationId xmlns:a16="http://schemas.microsoft.com/office/drawing/2014/main" id="{9C370014-1736-3742-9AC7-EE4400888F9C}"/>
              </a:ext>
            </a:extLst>
          </p:cNvPr>
          <p:cNvSpPr>
            <a:spLocks noGrp="1"/>
          </p:cNvSpPr>
          <p:nvPr>
            <p:ph idx="1"/>
          </p:nvPr>
        </p:nvSpPr>
        <p:spPr/>
        <p:txBody>
          <a:bodyPr/>
          <a:lstStyle/>
          <a:p>
            <a:pPr eaLnBrk="1" hangingPunct="1"/>
            <a:r>
              <a:rPr lang="en-US" altLang="en-US"/>
              <a:t>What are Streams?</a:t>
            </a:r>
          </a:p>
          <a:p>
            <a:pPr lvl="1" eaLnBrk="1" hangingPunct="1"/>
            <a:r>
              <a:rPr lang="en-US" altLang="en-US"/>
              <a:t>Streams are objects that let you </a:t>
            </a:r>
            <a:r>
              <a:rPr lang="en-US" altLang="en-US" b="1"/>
              <a:t>read</a:t>
            </a:r>
            <a:r>
              <a:rPr lang="en-US" altLang="en-US"/>
              <a:t> data from a source </a:t>
            </a:r>
            <a:r>
              <a:rPr lang="en-US" altLang="en-US" b="1"/>
              <a:t>or</a:t>
            </a:r>
            <a:r>
              <a:rPr lang="en-US" altLang="en-US"/>
              <a:t> </a:t>
            </a:r>
            <a:r>
              <a:rPr lang="en-US" altLang="en-US" b="1"/>
              <a:t>write data </a:t>
            </a:r>
            <a:r>
              <a:rPr lang="en-US" altLang="en-US"/>
              <a:t>to destination </a:t>
            </a:r>
            <a:r>
              <a:rPr lang="en-US" altLang="en-US" b="1"/>
              <a:t>in continuous fashion</a:t>
            </a:r>
            <a:r>
              <a:rPr lang="en-US" altLang="en-US"/>
              <a:t>.</a:t>
            </a:r>
          </a:p>
          <a:p>
            <a:pPr eaLnBrk="1" hangingPunct="1"/>
            <a:r>
              <a:rPr lang="en-US" altLang="en-US"/>
              <a:t>In Node, there are four types of streams:</a:t>
            </a:r>
          </a:p>
          <a:p>
            <a:pPr lvl="1" eaLnBrk="1" hangingPunct="1"/>
            <a:r>
              <a:rPr lang="en-US" altLang="en-US"/>
              <a:t>Readable: stream which is used for read operation.</a:t>
            </a:r>
          </a:p>
          <a:p>
            <a:pPr lvl="1" eaLnBrk="1" hangingPunct="1"/>
            <a:r>
              <a:rPr lang="en-US" altLang="en-US"/>
              <a:t>Writable: stream which is used for write operation.</a:t>
            </a:r>
          </a:p>
          <a:p>
            <a:pPr lvl="1" eaLnBrk="1" hangingPunct="1"/>
            <a:r>
              <a:rPr lang="en-US" altLang="en-US"/>
              <a:t>Duplex: stream which can be used for both read and write operation.</a:t>
            </a:r>
          </a:p>
          <a:p>
            <a:pPr lvl="1" eaLnBrk="1" hangingPunct="1"/>
            <a:r>
              <a:rPr lang="en-US" altLang="en-US"/>
              <a:t>Transform: a type of duplex stream where the output is computed based on input.</a:t>
            </a:r>
          </a:p>
          <a:p>
            <a:pPr lvl="1" eaLnBrk="1" hangingPunct="1"/>
            <a:endParaRPr lang="en-US" altLang="en-US"/>
          </a:p>
        </p:txBody>
      </p:sp>
    </p:spTree>
    <p:extLst>
      <p:ext uri="{BB962C8B-B14F-4D97-AF65-F5344CB8AC3E}">
        <p14:creationId xmlns:p14="http://schemas.microsoft.com/office/powerpoint/2010/main" val="65626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9E54955-8D8C-774C-8811-220F7F4C6202}"/>
              </a:ext>
            </a:extLst>
          </p:cNvPr>
          <p:cNvSpPr>
            <a:spLocks noGrp="1"/>
          </p:cNvSpPr>
          <p:nvPr>
            <p:ph type="title"/>
          </p:nvPr>
        </p:nvSpPr>
        <p:spPr/>
        <p:txBody>
          <a:bodyPr/>
          <a:lstStyle/>
          <a:p>
            <a:pPr algn="ctr"/>
            <a:r>
              <a:rPr lang="en-US" altLang="en-US"/>
              <a:t>Streams and EventEmitter</a:t>
            </a:r>
          </a:p>
        </p:txBody>
      </p:sp>
      <p:sp>
        <p:nvSpPr>
          <p:cNvPr id="4099" name="Content Placeholder 2">
            <a:extLst>
              <a:ext uri="{FF2B5EF4-FFF2-40B4-BE49-F238E27FC236}">
                <a16:creationId xmlns:a16="http://schemas.microsoft.com/office/drawing/2014/main" id="{6A46CE41-8F4B-274B-9EAB-2B9A9E228F95}"/>
              </a:ext>
            </a:extLst>
          </p:cNvPr>
          <p:cNvSpPr>
            <a:spLocks noGrp="1"/>
          </p:cNvSpPr>
          <p:nvPr>
            <p:ph idx="1"/>
          </p:nvPr>
        </p:nvSpPr>
        <p:spPr/>
        <p:txBody>
          <a:bodyPr/>
          <a:lstStyle/>
          <a:p>
            <a:r>
              <a:rPr lang="en-US" altLang="en-US"/>
              <a:t>Each type of stream from previous page is an EventEmitter and throws several events at times.</a:t>
            </a:r>
          </a:p>
          <a:p>
            <a:r>
              <a:rPr lang="en-US" altLang="en-US"/>
              <a:t>For example, some of the commonly used events are:</a:t>
            </a:r>
          </a:p>
          <a:p>
            <a:pPr lvl="1"/>
            <a:r>
              <a:rPr lang="en-US" altLang="en-US"/>
              <a:t>data: This event is fired when there is data is available to read.</a:t>
            </a:r>
          </a:p>
          <a:p>
            <a:pPr lvl="1"/>
            <a:r>
              <a:rPr lang="en-US" altLang="en-US"/>
              <a:t>end: This event is fired when there is no more data to read.</a:t>
            </a:r>
          </a:p>
          <a:p>
            <a:pPr lvl="1"/>
            <a:r>
              <a:rPr lang="en-US" altLang="en-US"/>
              <a:t>error: This event is fired when there is any error receiving or writing data.</a:t>
            </a:r>
          </a:p>
          <a:p>
            <a:pPr lvl="1"/>
            <a:r>
              <a:rPr lang="en-US" altLang="en-US"/>
              <a:t>finish: This event is fired when all data has been flushed to underlying system.</a:t>
            </a:r>
          </a:p>
          <a:p>
            <a:pPr>
              <a:buFont typeface="Arial" panose="020B0604020202020204" pitchFamily="34" charset="0"/>
              <a:buNone/>
            </a:pPr>
            <a:endParaRPr lang="en-US" altLang="en-US"/>
          </a:p>
        </p:txBody>
      </p:sp>
    </p:spTree>
    <p:extLst>
      <p:ext uri="{BB962C8B-B14F-4D97-AF65-F5344CB8AC3E}">
        <p14:creationId xmlns:p14="http://schemas.microsoft.com/office/powerpoint/2010/main" val="45810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262F709-9AD6-894A-B47D-0F0E3FFDD255}"/>
              </a:ext>
            </a:extLst>
          </p:cNvPr>
          <p:cNvSpPr>
            <a:spLocks noGrp="1"/>
          </p:cNvSpPr>
          <p:nvPr>
            <p:ph type="title"/>
          </p:nvPr>
        </p:nvSpPr>
        <p:spPr/>
        <p:txBody>
          <a:bodyPr/>
          <a:lstStyle/>
          <a:p>
            <a:pPr algn="ctr"/>
            <a:r>
              <a:rPr lang="en-US" altLang="en-US"/>
              <a:t>Streams samples</a:t>
            </a:r>
          </a:p>
        </p:txBody>
      </p:sp>
      <p:sp>
        <p:nvSpPr>
          <p:cNvPr id="5123" name="Content Placeholder 2">
            <a:extLst>
              <a:ext uri="{FF2B5EF4-FFF2-40B4-BE49-F238E27FC236}">
                <a16:creationId xmlns:a16="http://schemas.microsoft.com/office/drawing/2014/main" id="{98469166-DB23-0B40-AB02-23137867DE82}"/>
              </a:ext>
            </a:extLst>
          </p:cNvPr>
          <p:cNvSpPr>
            <a:spLocks noGrp="1"/>
          </p:cNvSpPr>
          <p:nvPr>
            <p:ph idx="1"/>
          </p:nvPr>
        </p:nvSpPr>
        <p:spPr/>
        <p:txBody>
          <a:bodyPr/>
          <a:lstStyle/>
          <a:p>
            <a:r>
              <a:rPr lang="en-US" altLang="en-US"/>
              <a:t>Reading from stream: wk3_01_reading_stream.js</a:t>
            </a:r>
          </a:p>
          <a:p>
            <a:r>
              <a:rPr lang="en-US" altLang="en-US"/>
              <a:t>Writing to stream: wk3_02_writing_stream.js</a:t>
            </a:r>
          </a:p>
          <a:p>
            <a:r>
              <a:rPr lang="en-US" altLang="en-US"/>
              <a:t>Piping streams: Piping is a mechanism to connect output of one stream to another stream. It is normally used to get data from one stream and to pass output of that stream to another stream. Consider the above example, where we have read the input file using readStream and write to an output file using writeStream. Now we will use the piping to simplify our operation or reading from one file and writing to another file.  (wk3_03_piping_stream.js)</a:t>
            </a:r>
          </a:p>
        </p:txBody>
      </p:sp>
    </p:spTree>
    <p:extLst>
      <p:ext uri="{BB962C8B-B14F-4D97-AF65-F5344CB8AC3E}">
        <p14:creationId xmlns:p14="http://schemas.microsoft.com/office/powerpoint/2010/main" val="2955724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F25F-9226-D647-A0BE-E805CC029D67}"/>
              </a:ext>
            </a:extLst>
          </p:cNvPr>
          <p:cNvSpPr>
            <a:spLocks noGrp="1"/>
          </p:cNvSpPr>
          <p:nvPr>
            <p:ph type="title"/>
          </p:nvPr>
        </p:nvSpPr>
        <p:spPr/>
        <p:txBody>
          <a:bodyPr/>
          <a:lstStyle/>
          <a:p>
            <a:r>
              <a:rPr lang="en-US" dirty="0"/>
              <a:t>Read and Write</a:t>
            </a:r>
          </a:p>
        </p:txBody>
      </p:sp>
      <p:sp>
        <p:nvSpPr>
          <p:cNvPr id="3" name="Content Placeholder 2">
            <a:extLst>
              <a:ext uri="{FF2B5EF4-FFF2-40B4-BE49-F238E27FC236}">
                <a16:creationId xmlns:a16="http://schemas.microsoft.com/office/drawing/2014/main" id="{7643DC83-318B-5341-B2C3-17064966829A}"/>
              </a:ext>
            </a:extLst>
          </p:cNvPr>
          <p:cNvSpPr>
            <a:spLocks noGrp="1"/>
          </p:cNvSpPr>
          <p:nvPr>
            <p:ph idx="1"/>
          </p:nvPr>
        </p:nvSpPr>
        <p:spPr>
          <a:xfrm>
            <a:off x="838200" y="1825625"/>
            <a:ext cx="5168900" cy="4803774"/>
          </a:xfrm>
        </p:spPr>
        <p:txBody>
          <a:bodyPr>
            <a:normAutofit fontScale="47500" lnSpcReduction="20000"/>
          </a:bodyPr>
          <a:lstStyle/>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fs</a:t>
            </a:r>
            <a:r>
              <a:rPr lang="en-US" dirty="0">
                <a:solidFill>
                  <a:srgbClr val="000000"/>
                </a:solidFill>
                <a:latin typeface="Menlo" panose="020B0609030804020204" pitchFamily="49" charset="0"/>
              </a:rPr>
              <a:t> = </a:t>
            </a:r>
            <a:r>
              <a:rPr lang="en-US" dirty="0">
                <a:solidFill>
                  <a:srgbClr val="795E26"/>
                </a:solidFill>
                <a:latin typeface="Menlo" panose="020B0609030804020204" pitchFamily="49" charset="0"/>
              </a:rPr>
              <a:t>require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'fs'</a:t>
            </a:r>
            <a:r>
              <a:rPr lang="en-US" dirty="0">
                <a:solidFill>
                  <a:srgbClr val="000000"/>
                </a:solidFill>
                <a:latin typeface="Menlo" panose="020B0609030804020204" pitchFamily="49" charset="0"/>
              </a:rPr>
              <a:t>);</a:t>
            </a:r>
          </a:p>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my_data</a:t>
            </a:r>
            <a:r>
              <a:rPr lang="en-US" dirty="0">
                <a:solidFill>
                  <a:srgbClr val="000000"/>
                </a:solidFill>
                <a:latin typeface="Menlo" panose="020B0609030804020204" pitchFamily="49" charset="0"/>
              </a:rPr>
              <a:t> = </a:t>
            </a:r>
            <a:r>
              <a:rPr lang="en-US" dirty="0">
                <a:solidFill>
                  <a:srgbClr val="A31515"/>
                </a:solidFill>
                <a:latin typeface="Menlo" panose="020B0609030804020204" pitchFamily="49" charset="0"/>
              </a:rPr>
              <a:t>''</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create a readable stream</a:t>
            </a:r>
            <a:endParaRPr lang="en-US" dirty="0">
              <a:solidFill>
                <a:srgbClr val="000000"/>
              </a:solidFill>
              <a:latin typeface="Menlo" panose="020B0609030804020204" pitchFamily="49" charset="0"/>
            </a:endParaRPr>
          </a:p>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readerStream</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fs</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createReadStream</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'./hw1_test.txt'</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set the encoding to be utf8</a:t>
            </a:r>
            <a:endParaRPr lang="en-US" dirty="0">
              <a:solidFill>
                <a:srgbClr val="00000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readerStream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setEncoding</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'UTF8'</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handle stream events - data, end, error events.</a:t>
            </a:r>
            <a:endParaRPr lang="en-US" dirty="0">
              <a:solidFill>
                <a:srgbClr val="00000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readerStream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on</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'data'</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chunk</a:t>
            </a:r>
            <a:r>
              <a:rPr lang="en-US" dirty="0">
                <a:solidFill>
                  <a:srgbClr val="000000"/>
                </a:solidFill>
                <a:latin typeface="Menlo" panose="020B0609030804020204" pitchFamily="49" charset="0"/>
              </a:rPr>
              <a:t>) {</a:t>
            </a:r>
          </a:p>
          <a:p>
            <a:pPr marL="0" indent="0">
              <a:buNone/>
            </a:pPr>
            <a:r>
              <a:rPr lang="en-US" dirty="0" err="1">
                <a:solidFill>
                  <a:srgbClr val="001080"/>
                </a:solidFill>
                <a:latin typeface="Menlo" panose="020B0609030804020204" pitchFamily="49" charset="0"/>
              </a:rPr>
              <a:t>my_data</a:t>
            </a:r>
            <a:r>
              <a:rPr lang="en-US" dirty="0">
                <a:solidFill>
                  <a:srgbClr val="000000"/>
                </a:solidFill>
                <a:latin typeface="Menlo" panose="020B0609030804020204" pitchFamily="49" charset="0"/>
              </a:rPr>
              <a:t> += </a:t>
            </a:r>
            <a:r>
              <a:rPr lang="en-US" dirty="0">
                <a:solidFill>
                  <a:srgbClr val="001080"/>
                </a:solidFill>
                <a:latin typeface="Menlo" panose="020B0609030804020204" pitchFamily="49" charset="0"/>
              </a:rPr>
              <a:t>chunk</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err="1">
                <a:solidFill>
                  <a:srgbClr val="001080"/>
                </a:solidFill>
                <a:latin typeface="Menlo" panose="020B0609030804020204" pitchFamily="49" charset="0"/>
              </a:rPr>
              <a:t>readerStream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on</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'end'</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 {</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my_data</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err="1">
                <a:solidFill>
                  <a:srgbClr val="001080"/>
                </a:solidFill>
                <a:latin typeface="Menlo" panose="020B0609030804020204" pitchFamily="49" charset="0"/>
              </a:rPr>
              <a:t>readerStream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on</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'error'</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err</a:t>
            </a:r>
            <a:r>
              <a:rPr lang="en-US" dirty="0">
                <a:solidFill>
                  <a:srgbClr val="000000"/>
                </a:solidFill>
                <a:latin typeface="Menlo" panose="020B0609030804020204" pitchFamily="49" charset="0"/>
              </a:rPr>
              <a:t>) {</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err</a:t>
            </a:r>
            <a:r>
              <a:rPr lang="en-US" dirty="0" err="1">
                <a:solidFill>
                  <a:srgbClr val="000000"/>
                </a:solidFill>
                <a:latin typeface="Menlo" panose="020B0609030804020204" pitchFamily="49" charset="0"/>
              </a:rPr>
              <a:t>.</a:t>
            </a:r>
            <a:r>
              <a:rPr lang="en-US" dirty="0" err="1">
                <a:solidFill>
                  <a:srgbClr val="001080"/>
                </a:solidFill>
                <a:latin typeface="Menlo" panose="020B0609030804020204" pitchFamily="49" charset="0"/>
              </a:rPr>
              <a:t>stack</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'Program Ended.'</a:t>
            </a:r>
            <a:r>
              <a:rPr lang="en-US" dirty="0">
                <a:solidFill>
                  <a:srgbClr val="000000"/>
                </a:solidFill>
                <a:latin typeface="Menlo" panose="020B0609030804020204" pitchFamily="49" charset="0"/>
              </a:rPr>
              <a:t>);</a:t>
            </a:r>
          </a:p>
          <a:p>
            <a:pPr marL="0" indent="0">
              <a:buNone/>
            </a:pPr>
            <a:endParaRPr lang="en-US" dirty="0"/>
          </a:p>
        </p:txBody>
      </p:sp>
      <p:sp>
        <p:nvSpPr>
          <p:cNvPr id="4" name="Content Placeholder 2">
            <a:extLst>
              <a:ext uri="{FF2B5EF4-FFF2-40B4-BE49-F238E27FC236}">
                <a16:creationId xmlns:a16="http://schemas.microsoft.com/office/drawing/2014/main" id="{A947AB74-4E11-2343-A5FB-D7071A2D85A5}"/>
              </a:ext>
            </a:extLst>
          </p:cNvPr>
          <p:cNvSpPr txBox="1">
            <a:spLocks/>
          </p:cNvSpPr>
          <p:nvPr/>
        </p:nvSpPr>
        <p:spPr>
          <a:xfrm>
            <a:off x="6438900" y="1927224"/>
            <a:ext cx="5168900" cy="470217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fs</a:t>
            </a:r>
            <a:r>
              <a:rPr lang="en-US" dirty="0">
                <a:solidFill>
                  <a:srgbClr val="000000"/>
                </a:solidFill>
                <a:latin typeface="Menlo" panose="020B0609030804020204" pitchFamily="49" charset="0"/>
              </a:rPr>
              <a:t> = </a:t>
            </a:r>
            <a:r>
              <a:rPr lang="en-US" dirty="0">
                <a:solidFill>
                  <a:srgbClr val="795E26"/>
                </a:solidFill>
                <a:latin typeface="Menlo" panose="020B0609030804020204" pitchFamily="49" charset="0"/>
              </a:rPr>
              <a:t>require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'fs'</a:t>
            </a:r>
            <a:r>
              <a:rPr lang="en-US" dirty="0">
                <a:solidFill>
                  <a:srgbClr val="000000"/>
                </a:solidFill>
                <a:latin typeface="Menlo" panose="020B0609030804020204" pitchFamily="49" charset="0"/>
              </a:rPr>
              <a:t>);</a:t>
            </a:r>
          </a:p>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my_data</a:t>
            </a:r>
            <a:r>
              <a:rPr lang="en-US" dirty="0">
                <a:solidFill>
                  <a:srgbClr val="000000"/>
                </a:solidFill>
                <a:latin typeface="Menlo" panose="020B0609030804020204" pitchFamily="49" charset="0"/>
              </a:rPr>
              <a:t> = </a:t>
            </a:r>
            <a:r>
              <a:rPr lang="en-US" dirty="0">
                <a:solidFill>
                  <a:srgbClr val="A31515"/>
                </a:solidFill>
                <a:latin typeface="Menlo" panose="020B0609030804020204" pitchFamily="49" charset="0"/>
              </a:rPr>
              <a:t>'Output to a file</a:t>
            </a:r>
            <a:r>
              <a:rPr lang="en-US" dirty="0">
                <a:solidFill>
                  <a:srgbClr val="EE0000"/>
                </a:solidFill>
                <a:latin typeface="Menlo" panose="020B0609030804020204" pitchFamily="49" charset="0"/>
              </a:rPr>
              <a:t>\</a:t>
            </a:r>
            <a:r>
              <a:rPr lang="en-US" dirty="0" err="1">
                <a:solidFill>
                  <a:srgbClr val="EE0000"/>
                </a:solidFill>
                <a:latin typeface="Menlo" panose="020B0609030804020204" pitchFamily="49" charset="0"/>
              </a:rPr>
              <a:t>n</a:t>
            </a:r>
            <a:r>
              <a:rPr lang="en-US" dirty="0" err="1">
                <a:solidFill>
                  <a:srgbClr val="A31515"/>
                </a:solidFill>
                <a:latin typeface="Menlo" panose="020B0609030804020204" pitchFamily="49" charset="0"/>
              </a:rPr>
              <a:t>Hello</a:t>
            </a:r>
            <a:r>
              <a:rPr lang="en-US" dirty="0">
                <a:solidFill>
                  <a:srgbClr val="A31515"/>
                </a:solidFill>
                <a:latin typeface="Menlo" panose="020B0609030804020204" pitchFamily="49" charset="0"/>
              </a:rPr>
              <a:t> World.'</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create a writable stream</a:t>
            </a:r>
            <a:endParaRPr lang="en-US" dirty="0">
              <a:solidFill>
                <a:srgbClr val="000000"/>
              </a:solidFill>
              <a:latin typeface="Menlo" panose="020B0609030804020204" pitchFamily="49" charset="0"/>
            </a:endParaRPr>
          </a:p>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writeStream</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fs</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createWriteStream</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'./wk3_02_output.txt'</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write the data to stream</a:t>
            </a:r>
            <a:endParaRPr lang="en-US" dirty="0">
              <a:solidFill>
                <a:srgbClr val="000000"/>
              </a:solidFill>
              <a:latin typeface="Menlo" panose="020B0609030804020204" pitchFamily="49" charset="0"/>
            </a:endParaRPr>
          </a:p>
          <a:p>
            <a:pPr marL="0" indent="0">
              <a:buNone/>
            </a:pPr>
            <a:r>
              <a:rPr lang="en-US" dirty="0">
                <a:solidFill>
                  <a:srgbClr val="008000"/>
                </a:solidFill>
                <a:latin typeface="Menlo" panose="020B0609030804020204" pitchFamily="49" charset="0"/>
              </a:rPr>
              <a:t>// set the encoding to be utf8</a:t>
            </a:r>
            <a:endParaRPr lang="en-US" dirty="0">
              <a:solidFill>
                <a:srgbClr val="00000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writeStream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write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my_data</a:t>
            </a:r>
            <a:r>
              <a:rPr lang="en-US" dirty="0">
                <a:solidFill>
                  <a:srgbClr val="000000"/>
                </a:solidFill>
                <a:latin typeface="Menlo" panose="020B0609030804020204" pitchFamily="49" charset="0"/>
              </a:rPr>
              <a:t>, </a:t>
            </a:r>
            <a:r>
              <a:rPr lang="en-US" dirty="0">
                <a:solidFill>
                  <a:srgbClr val="A31515"/>
                </a:solidFill>
                <a:latin typeface="Menlo" panose="020B0609030804020204" pitchFamily="49" charset="0"/>
              </a:rPr>
              <a:t>'UTF8'</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mark the end of file</a:t>
            </a:r>
            <a:endParaRPr lang="en-US" dirty="0">
              <a:solidFill>
                <a:srgbClr val="00000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writeStream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end</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handle stream events - finish, error events.</a:t>
            </a:r>
            <a:endParaRPr lang="en-US" dirty="0">
              <a:solidFill>
                <a:srgbClr val="00000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writeStream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on</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'finish'</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chunk</a:t>
            </a:r>
            <a:r>
              <a:rPr lang="en-US" dirty="0">
                <a:solidFill>
                  <a:srgbClr val="000000"/>
                </a:solidFill>
                <a:latin typeface="Menlo" panose="020B0609030804020204" pitchFamily="49" charset="0"/>
              </a:rPr>
              <a:t>) {</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'write completed.'</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err="1">
                <a:solidFill>
                  <a:srgbClr val="001080"/>
                </a:solidFill>
                <a:latin typeface="Menlo" panose="020B0609030804020204" pitchFamily="49" charset="0"/>
              </a:rPr>
              <a:t>writeStream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on</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'error'</a:t>
            </a:r>
            <a:r>
              <a:rPr lang="en-US" dirty="0">
                <a:solidFill>
                  <a:srgbClr val="000000"/>
                </a:solidFill>
                <a:latin typeface="Menlo" panose="020B0609030804020204" pitchFamily="49" charset="0"/>
              </a:rPr>
              <a:t>, </a:t>
            </a:r>
            <a:r>
              <a:rPr lang="en-US" dirty="0">
                <a:solidFill>
                  <a:srgbClr val="0000FF"/>
                </a:solidFill>
                <a:latin typeface="Menlo" panose="020B0609030804020204" pitchFamily="49" charset="0"/>
              </a:rPr>
              <a:t>function</a:t>
            </a:r>
            <a:r>
              <a:rPr lang="en-US" dirty="0">
                <a:solidFill>
                  <a:srgbClr val="000000"/>
                </a:solidFill>
                <a:latin typeface="Menlo" panose="020B0609030804020204" pitchFamily="49" charset="0"/>
              </a:rPr>
              <a:t>(</a:t>
            </a:r>
            <a:r>
              <a:rPr lang="en-US" dirty="0">
                <a:solidFill>
                  <a:srgbClr val="001080"/>
                </a:solidFill>
                <a:latin typeface="Menlo" panose="020B0609030804020204" pitchFamily="49" charset="0"/>
              </a:rPr>
              <a:t>err</a:t>
            </a:r>
            <a:r>
              <a:rPr lang="en-US" dirty="0">
                <a:solidFill>
                  <a:srgbClr val="000000"/>
                </a:solidFill>
                <a:latin typeface="Menlo" panose="020B0609030804020204" pitchFamily="49" charset="0"/>
              </a:rPr>
              <a:t>) {</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err</a:t>
            </a:r>
            <a:r>
              <a:rPr lang="en-US" dirty="0" err="1">
                <a:solidFill>
                  <a:srgbClr val="000000"/>
                </a:solidFill>
                <a:latin typeface="Menlo" panose="020B0609030804020204" pitchFamily="49" charset="0"/>
              </a:rPr>
              <a:t>.</a:t>
            </a:r>
            <a:r>
              <a:rPr lang="en-US" dirty="0" err="1">
                <a:solidFill>
                  <a:srgbClr val="001080"/>
                </a:solidFill>
                <a:latin typeface="Menlo" panose="020B0609030804020204" pitchFamily="49" charset="0"/>
              </a:rPr>
              <a:t>stack</a:t>
            </a:r>
            <a:r>
              <a:rPr lang="en-US" dirty="0">
                <a:solidFill>
                  <a:srgbClr val="000000"/>
                </a:solidFill>
                <a:latin typeface="Menlo" panose="020B0609030804020204" pitchFamily="49" charset="0"/>
              </a:rPr>
              <a:t>);</a:t>
            </a:r>
          </a:p>
          <a:p>
            <a:pPr marL="0" indent="0">
              <a:buNone/>
            </a:pPr>
            <a:r>
              <a:rPr lang="en-US" dirty="0">
                <a:solidFill>
                  <a:srgbClr val="000000"/>
                </a:solidFill>
                <a:latin typeface="Menlo" panose="020B0609030804020204" pitchFamily="49" charset="0"/>
              </a:rPr>
              <a:t>});</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'Program Ended.'</a:t>
            </a:r>
            <a:r>
              <a:rPr lang="en-US" dirty="0">
                <a:solidFill>
                  <a:srgbClr val="000000"/>
                </a:solidFill>
                <a:latin typeface="Menlo" panose="020B0609030804020204" pitchFamily="49" charset="0"/>
              </a:rPr>
              <a:t>);</a:t>
            </a:r>
          </a:p>
        </p:txBody>
      </p:sp>
    </p:spTree>
    <p:extLst>
      <p:ext uri="{BB962C8B-B14F-4D97-AF65-F5344CB8AC3E}">
        <p14:creationId xmlns:p14="http://schemas.microsoft.com/office/powerpoint/2010/main" val="3568255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62B0-CE05-6240-9D2F-4430DE0DDA01}"/>
              </a:ext>
            </a:extLst>
          </p:cNvPr>
          <p:cNvSpPr>
            <a:spLocks noGrp="1"/>
          </p:cNvSpPr>
          <p:nvPr>
            <p:ph type="title"/>
          </p:nvPr>
        </p:nvSpPr>
        <p:spPr/>
        <p:txBody>
          <a:bodyPr/>
          <a:lstStyle/>
          <a:p>
            <a:r>
              <a:rPr lang="en-US" dirty="0"/>
              <a:t>Piping stream</a:t>
            </a:r>
          </a:p>
        </p:txBody>
      </p:sp>
      <p:sp>
        <p:nvSpPr>
          <p:cNvPr id="3" name="Content Placeholder 2">
            <a:extLst>
              <a:ext uri="{FF2B5EF4-FFF2-40B4-BE49-F238E27FC236}">
                <a16:creationId xmlns:a16="http://schemas.microsoft.com/office/drawing/2014/main" id="{D2613AB6-8866-5346-B80F-A1CBAA06F451}"/>
              </a:ext>
            </a:extLst>
          </p:cNvPr>
          <p:cNvSpPr>
            <a:spLocks noGrp="1"/>
          </p:cNvSpPr>
          <p:nvPr>
            <p:ph idx="1"/>
          </p:nvPr>
        </p:nvSpPr>
        <p:spPr/>
        <p:txBody>
          <a:bodyPr>
            <a:normAutofit fontScale="85000" lnSpcReduction="10000"/>
          </a:bodyPr>
          <a:lstStyle/>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a:solidFill>
                  <a:srgbClr val="267F99"/>
                </a:solidFill>
                <a:latin typeface="Menlo" panose="020B0609030804020204" pitchFamily="49" charset="0"/>
              </a:rPr>
              <a:t>fs</a:t>
            </a:r>
            <a:r>
              <a:rPr lang="en-US" dirty="0">
                <a:solidFill>
                  <a:srgbClr val="000000"/>
                </a:solidFill>
                <a:latin typeface="Menlo" panose="020B0609030804020204" pitchFamily="49" charset="0"/>
              </a:rPr>
              <a:t> = </a:t>
            </a:r>
            <a:r>
              <a:rPr lang="en-US" dirty="0">
                <a:solidFill>
                  <a:srgbClr val="795E26"/>
                </a:solidFill>
                <a:latin typeface="Menlo" panose="020B0609030804020204" pitchFamily="49" charset="0"/>
              </a:rPr>
              <a:t>require</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'fs'</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create a readable stream</a:t>
            </a:r>
            <a:endParaRPr lang="en-US" dirty="0">
              <a:solidFill>
                <a:srgbClr val="000000"/>
              </a:solidFill>
              <a:latin typeface="Menlo" panose="020B0609030804020204" pitchFamily="49" charset="0"/>
            </a:endParaRPr>
          </a:p>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readerStream</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fs</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createReadStream</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'./hw1_test.txt'</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create a writable stream</a:t>
            </a:r>
            <a:endParaRPr lang="en-US" dirty="0">
              <a:solidFill>
                <a:srgbClr val="000000"/>
              </a:solidFill>
              <a:latin typeface="Menlo" panose="020B0609030804020204" pitchFamily="49" charset="0"/>
            </a:endParaRPr>
          </a:p>
          <a:p>
            <a:pPr marL="0" indent="0">
              <a:buNone/>
            </a:pPr>
            <a:r>
              <a:rPr lang="en-US" dirty="0" err="1">
                <a:solidFill>
                  <a:srgbClr val="0000FF"/>
                </a:solidFill>
                <a:latin typeface="Menlo" panose="020B0609030804020204" pitchFamily="49" charset="0"/>
              </a:rPr>
              <a:t>var</a:t>
            </a:r>
            <a:r>
              <a:rPr lang="en-US" dirty="0">
                <a:solidFill>
                  <a:srgbClr val="000000"/>
                </a:solidFill>
                <a:latin typeface="Menlo" panose="020B0609030804020204" pitchFamily="49" charset="0"/>
              </a:rPr>
              <a:t> </a:t>
            </a:r>
            <a:r>
              <a:rPr lang="en-US" dirty="0" err="1">
                <a:solidFill>
                  <a:srgbClr val="001080"/>
                </a:solidFill>
                <a:latin typeface="Menlo" panose="020B0609030804020204" pitchFamily="49" charset="0"/>
              </a:rPr>
              <a:t>writeStream</a:t>
            </a:r>
            <a:r>
              <a:rPr lang="en-US" dirty="0">
                <a:solidFill>
                  <a:srgbClr val="000000"/>
                </a:solidFill>
                <a:latin typeface="Menlo" panose="020B0609030804020204" pitchFamily="49" charset="0"/>
              </a:rPr>
              <a:t> = </a:t>
            </a:r>
            <a:r>
              <a:rPr lang="en-US" dirty="0" err="1">
                <a:solidFill>
                  <a:srgbClr val="267F99"/>
                </a:solidFill>
                <a:latin typeface="Menlo" panose="020B0609030804020204" pitchFamily="49" charset="0"/>
              </a:rPr>
              <a:t>fs</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createWriteStream</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'./wk3_03_output.txt'</a:t>
            </a:r>
            <a:r>
              <a:rPr lang="en-US" dirty="0">
                <a:solidFill>
                  <a:srgbClr val="000000"/>
                </a:solidFill>
                <a:latin typeface="Menlo" panose="020B0609030804020204" pitchFamily="49" charset="0"/>
              </a:rPr>
              <a:t>);</a:t>
            </a:r>
          </a:p>
          <a:p>
            <a:pPr marL="0" indent="0">
              <a:buNone/>
            </a:pPr>
            <a:r>
              <a:rPr lang="en-US" dirty="0">
                <a:solidFill>
                  <a:srgbClr val="008000"/>
                </a:solidFill>
                <a:latin typeface="Menlo" panose="020B0609030804020204" pitchFamily="49" charset="0"/>
              </a:rPr>
              <a:t>// pipe the read and write operations</a:t>
            </a:r>
            <a:endParaRPr lang="en-US" dirty="0">
              <a:solidFill>
                <a:srgbClr val="000000"/>
              </a:solidFill>
              <a:latin typeface="Menlo" panose="020B0609030804020204" pitchFamily="49" charset="0"/>
            </a:endParaRPr>
          </a:p>
          <a:p>
            <a:pPr marL="0" indent="0">
              <a:buNone/>
            </a:pPr>
            <a:r>
              <a:rPr lang="en-US" dirty="0">
                <a:solidFill>
                  <a:srgbClr val="008000"/>
                </a:solidFill>
                <a:latin typeface="Menlo" panose="020B0609030804020204" pitchFamily="49" charset="0"/>
              </a:rPr>
              <a:t>// read hw1_test.txt and write data to wk3_03_output.txt</a:t>
            </a:r>
            <a:endParaRPr lang="en-US" dirty="0">
              <a:solidFill>
                <a:srgbClr val="000000"/>
              </a:solidFill>
              <a:latin typeface="Menlo" panose="020B0609030804020204" pitchFamily="49" charset="0"/>
            </a:endParaRPr>
          </a:p>
          <a:p>
            <a:pPr marL="0" indent="0">
              <a:buNone/>
            </a:pPr>
            <a:r>
              <a:rPr lang="en-US" dirty="0" err="1">
                <a:solidFill>
                  <a:srgbClr val="001080"/>
                </a:solidFill>
                <a:latin typeface="Menlo" panose="020B0609030804020204" pitchFamily="49" charset="0"/>
              </a:rPr>
              <a:t>readerStream</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pipe</a:t>
            </a:r>
            <a:r>
              <a:rPr lang="en-US" dirty="0">
                <a:solidFill>
                  <a:srgbClr val="000000"/>
                </a:solidFill>
                <a:latin typeface="Menlo" panose="020B0609030804020204" pitchFamily="49" charset="0"/>
              </a:rPr>
              <a:t>(</a:t>
            </a:r>
            <a:r>
              <a:rPr lang="en-US" dirty="0" err="1">
                <a:solidFill>
                  <a:srgbClr val="001080"/>
                </a:solidFill>
                <a:latin typeface="Menlo" panose="020B0609030804020204" pitchFamily="49" charset="0"/>
              </a:rPr>
              <a:t>writeStream</a:t>
            </a:r>
            <a:r>
              <a:rPr lang="en-US" dirty="0">
                <a:solidFill>
                  <a:srgbClr val="000000"/>
                </a:solidFill>
                <a:latin typeface="Menlo" panose="020B0609030804020204" pitchFamily="49" charset="0"/>
              </a:rPr>
              <a:t>);</a:t>
            </a:r>
          </a:p>
          <a:p>
            <a:pPr marL="0" indent="0">
              <a:buNone/>
            </a:pPr>
            <a:r>
              <a:rPr lang="en-US" dirty="0" err="1">
                <a:solidFill>
                  <a:srgbClr val="001080"/>
                </a:solidFill>
                <a:latin typeface="Menlo" panose="020B0609030804020204" pitchFamily="49" charset="0"/>
              </a:rPr>
              <a:t>console</a:t>
            </a:r>
            <a:r>
              <a:rPr lang="en-US" dirty="0" err="1">
                <a:solidFill>
                  <a:srgbClr val="000000"/>
                </a:solidFill>
                <a:latin typeface="Menlo" panose="020B0609030804020204" pitchFamily="49" charset="0"/>
              </a:rPr>
              <a:t>.</a:t>
            </a:r>
            <a:r>
              <a:rPr lang="en-US" dirty="0" err="1">
                <a:solidFill>
                  <a:srgbClr val="795E26"/>
                </a:solidFill>
                <a:latin typeface="Menlo" panose="020B0609030804020204" pitchFamily="49" charset="0"/>
              </a:rPr>
              <a:t>log</a:t>
            </a:r>
            <a:r>
              <a:rPr lang="en-US" dirty="0">
                <a:solidFill>
                  <a:srgbClr val="000000"/>
                </a:solidFill>
                <a:latin typeface="Menlo" panose="020B0609030804020204" pitchFamily="49" charset="0"/>
              </a:rPr>
              <a:t>(</a:t>
            </a:r>
            <a:r>
              <a:rPr lang="en-US" dirty="0">
                <a:solidFill>
                  <a:srgbClr val="A31515"/>
                </a:solidFill>
                <a:latin typeface="Menlo" panose="020B0609030804020204" pitchFamily="49" charset="0"/>
              </a:rPr>
              <a:t>'Program Ended.'</a:t>
            </a:r>
            <a:r>
              <a:rPr lang="en-US" dirty="0">
                <a:solidFill>
                  <a:srgbClr val="000000"/>
                </a:solidFill>
                <a:latin typeface="Menlo" panose="020B0609030804020204" pitchFamily="49" charset="0"/>
              </a:rPr>
              <a:t>);</a:t>
            </a:r>
          </a:p>
          <a:p>
            <a:pPr marL="0" indent="0">
              <a:buNone/>
            </a:pPr>
            <a:endParaRPr lang="en-US" dirty="0"/>
          </a:p>
        </p:txBody>
      </p:sp>
    </p:spTree>
    <p:extLst>
      <p:ext uri="{BB962C8B-B14F-4D97-AF65-F5344CB8AC3E}">
        <p14:creationId xmlns:p14="http://schemas.microsoft.com/office/powerpoint/2010/main" val="146821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BA2128B-A6DE-E146-9347-64F71679F294}"/>
              </a:ext>
            </a:extLst>
          </p:cNvPr>
          <p:cNvSpPr>
            <a:spLocks noGrp="1"/>
          </p:cNvSpPr>
          <p:nvPr>
            <p:ph type="title"/>
          </p:nvPr>
        </p:nvSpPr>
        <p:spPr/>
        <p:txBody>
          <a:bodyPr/>
          <a:lstStyle/>
          <a:p>
            <a:pPr algn="ctr"/>
            <a:r>
              <a:rPr lang="en-US" altLang="en-US"/>
              <a:t>Node.js – File System</a:t>
            </a:r>
          </a:p>
        </p:txBody>
      </p:sp>
      <p:sp>
        <p:nvSpPr>
          <p:cNvPr id="6147" name="Content Placeholder 2">
            <a:extLst>
              <a:ext uri="{FF2B5EF4-FFF2-40B4-BE49-F238E27FC236}">
                <a16:creationId xmlns:a16="http://schemas.microsoft.com/office/drawing/2014/main" id="{C7E1B873-0749-C945-950C-A50219636E84}"/>
              </a:ext>
            </a:extLst>
          </p:cNvPr>
          <p:cNvSpPr>
            <a:spLocks noGrp="1"/>
          </p:cNvSpPr>
          <p:nvPr>
            <p:ph idx="1"/>
          </p:nvPr>
        </p:nvSpPr>
        <p:spPr/>
        <p:txBody>
          <a:bodyPr>
            <a:normAutofit fontScale="92500"/>
          </a:bodyPr>
          <a:lstStyle/>
          <a:p>
            <a:r>
              <a:rPr lang="en-US" altLang="en-US" sz="2400" b="1"/>
              <a:t>fs</a:t>
            </a:r>
            <a:r>
              <a:rPr lang="en-US" altLang="en-US" sz="2400"/>
              <a:t> module is used for File I/O. </a:t>
            </a:r>
          </a:p>
          <a:p>
            <a:r>
              <a:rPr lang="en-US" altLang="en-US" sz="2400"/>
              <a:t>fs module can be imported using following syntax:</a:t>
            </a:r>
          </a:p>
          <a:p>
            <a:pPr>
              <a:buFont typeface="Arial" panose="020B0604020202020204" pitchFamily="34" charset="0"/>
              <a:buNone/>
            </a:pPr>
            <a:r>
              <a:rPr lang="en-US" altLang="en-US" sz="2400"/>
              <a:t>		</a:t>
            </a:r>
            <a:r>
              <a:rPr lang="en-US" altLang="en-US" sz="1800"/>
              <a:t>var fs = require('fs');</a:t>
            </a:r>
          </a:p>
          <a:p>
            <a:r>
              <a:rPr lang="en-US" altLang="en-US" sz="2400"/>
              <a:t>Synchronous vs Asynchronous  [wk3_04_sync_async_read.js]</a:t>
            </a:r>
          </a:p>
          <a:p>
            <a:pPr lvl="1"/>
            <a:r>
              <a:rPr lang="en-US" altLang="en-US"/>
              <a:t>Every method in fs module have synchronous as well as asynchronous form. </a:t>
            </a:r>
            <a:r>
              <a:rPr lang="en-US" altLang="en-US" b="1"/>
              <a:t>Asynchronous methods [readFile()] </a:t>
            </a:r>
            <a:r>
              <a:rPr lang="en-US" altLang="en-US"/>
              <a:t>takes a </a:t>
            </a:r>
            <a:r>
              <a:rPr lang="en-US" altLang="en-US" b="1"/>
              <a:t>last parameter [function (err, p2)]</a:t>
            </a:r>
            <a:r>
              <a:rPr lang="en-US" altLang="en-US"/>
              <a:t> as completion function </a:t>
            </a:r>
            <a:r>
              <a:rPr lang="en-US" altLang="en-US" b="1"/>
              <a:t>callback</a:t>
            </a:r>
            <a:r>
              <a:rPr lang="en-US" altLang="en-US"/>
              <a:t> and </a:t>
            </a:r>
            <a:r>
              <a:rPr lang="en-US" altLang="en-US" b="1"/>
              <a:t>first parameter of the callback function is error</a:t>
            </a:r>
            <a:r>
              <a:rPr lang="en-US" altLang="en-US"/>
              <a:t>.  It is preferred to use asynchronous method instead of synchronous method as former is non-blocking where later is blocking process.</a:t>
            </a:r>
          </a:p>
          <a:p>
            <a:pPr lvl="1">
              <a:buFont typeface="Arial" panose="020B0604020202020204" pitchFamily="34" charset="0"/>
              <a:buNone/>
            </a:pPr>
            <a:r>
              <a:rPr lang="en-US" altLang="en-US"/>
              <a:t>	</a:t>
            </a:r>
            <a:r>
              <a:rPr lang="en-US" altLang="en-US" sz="1800"/>
              <a:t>fs.readFile('test.txt', function(err, data) {</a:t>
            </a:r>
          </a:p>
          <a:p>
            <a:pPr lvl="1">
              <a:buFont typeface="Arial" panose="020B0604020202020204" pitchFamily="34" charset="0"/>
              <a:buNone/>
            </a:pPr>
            <a:endParaRPr lang="en-US" altLang="en-US" sz="1800"/>
          </a:p>
          <a:p>
            <a:pPr lvl="1">
              <a:buFont typeface="Arial" panose="020B0604020202020204" pitchFamily="34" charset="0"/>
              <a:buNone/>
            </a:pPr>
            <a:r>
              <a:rPr lang="en-US" altLang="en-US" sz="1800"/>
              <a:t>	});</a:t>
            </a:r>
          </a:p>
        </p:txBody>
      </p:sp>
    </p:spTree>
    <p:extLst>
      <p:ext uri="{BB962C8B-B14F-4D97-AF65-F5344CB8AC3E}">
        <p14:creationId xmlns:p14="http://schemas.microsoft.com/office/powerpoint/2010/main" val="98746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E76A073-FA8A-8441-9EDB-29A78E4DF086}"/>
              </a:ext>
            </a:extLst>
          </p:cNvPr>
          <p:cNvSpPr>
            <a:spLocks noGrp="1"/>
          </p:cNvSpPr>
          <p:nvPr>
            <p:ph type="title"/>
          </p:nvPr>
        </p:nvSpPr>
        <p:spPr/>
        <p:txBody>
          <a:bodyPr/>
          <a:lstStyle/>
          <a:p>
            <a:pPr algn="ctr"/>
            <a:r>
              <a:rPr lang="en-US" altLang="en-US"/>
              <a:t>Flags</a:t>
            </a:r>
          </a:p>
        </p:txBody>
      </p:sp>
      <p:graphicFrame>
        <p:nvGraphicFramePr>
          <p:cNvPr id="4" name="Content Placeholder 3">
            <a:extLst>
              <a:ext uri="{FF2B5EF4-FFF2-40B4-BE49-F238E27FC236}">
                <a16:creationId xmlns:a16="http://schemas.microsoft.com/office/drawing/2014/main" id="{6F943C40-8B3D-0045-82DE-F38F41AF1CCB}"/>
              </a:ext>
            </a:extLst>
          </p:cNvPr>
          <p:cNvGraphicFramePr>
            <a:graphicFrameLocks noGrp="1"/>
          </p:cNvGraphicFramePr>
          <p:nvPr>
            <p:ph idx="1"/>
          </p:nvPr>
        </p:nvGraphicFramePr>
        <p:xfrm>
          <a:off x="838200" y="1825625"/>
          <a:ext cx="10515600" cy="45818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752">
                <a:tc>
                  <a:txBody>
                    <a:bodyPr/>
                    <a:lstStyle/>
                    <a:p>
                      <a:r>
                        <a:rPr lang="en-US" sz="1800" dirty="0"/>
                        <a:t>Flag</a:t>
                      </a:r>
                    </a:p>
                  </a:txBody>
                  <a:tcPr marT="45709" marB="45709"/>
                </a:tc>
                <a:tc>
                  <a:txBody>
                    <a:bodyPr/>
                    <a:lstStyle/>
                    <a:p>
                      <a:r>
                        <a:rPr lang="en-US" sz="1800" dirty="0"/>
                        <a:t>Description</a:t>
                      </a:r>
                    </a:p>
                  </a:txBody>
                  <a:tcPr marT="45709" marB="45709"/>
                </a:tc>
                <a:extLst>
                  <a:ext uri="{0D108BD9-81ED-4DB2-BD59-A6C34878D82A}">
                    <a16:rowId xmlns:a16="http://schemas.microsoft.com/office/drawing/2014/main" val="10000"/>
                  </a:ext>
                </a:extLst>
              </a:tr>
              <a:tr h="640004">
                <a:tc>
                  <a:txBody>
                    <a:bodyPr/>
                    <a:lstStyle/>
                    <a:p>
                      <a:r>
                        <a:rPr lang="en-US" sz="1800" dirty="0"/>
                        <a:t>r</a:t>
                      </a:r>
                    </a:p>
                  </a:txBody>
                  <a:tcPr marT="45709" marB="45709"/>
                </a:tc>
                <a:tc>
                  <a:txBody>
                    <a:bodyPr/>
                    <a:lstStyle/>
                    <a:p>
                      <a:r>
                        <a:rPr lang="en-US" sz="1800" dirty="0"/>
                        <a:t>Open file for reading</a:t>
                      </a:r>
                      <a:r>
                        <a:rPr lang="en-US" sz="1800" baseline="0" dirty="0"/>
                        <a:t>. An exception occurs if the file does not exist.</a:t>
                      </a:r>
                      <a:endParaRPr lang="en-US" sz="1800" dirty="0"/>
                    </a:p>
                  </a:txBody>
                  <a:tcPr marT="45709" marB="45709"/>
                </a:tc>
                <a:extLst>
                  <a:ext uri="{0D108BD9-81ED-4DB2-BD59-A6C34878D82A}">
                    <a16:rowId xmlns:a16="http://schemas.microsoft.com/office/drawing/2014/main" val="10001"/>
                  </a:ext>
                </a:extLst>
              </a:tr>
              <a:tr h="640004">
                <a:tc>
                  <a:txBody>
                    <a:bodyPr/>
                    <a:lstStyle/>
                    <a:p>
                      <a:r>
                        <a:rPr lang="en-US" sz="1800" dirty="0"/>
                        <a:t>r+</a:t>
                      </a:r>
                    </a:p>
                  </a:txBody>
                  <a:tcPr marT="45709" marB="45709"/>
                </a:tc>
                <a:tc>
                  <a:txBody>
                    <a:bodyPr/>
                    <a:lstStyle/>
                    <a:p>
                      <a:r>
                        <a:rPr lang="en-US" sz="1800" dirty="0"/>
                        <a:t>Open file for reading and</a:t>
                      </a:r>
                      <a:r>
                        <a:rPr lang="en-US" sz="1800" baseline="0" dirty="0"/>
                        <a:t> writing. An exception occurs if the file does not exist.</a:t>
                      </a:r>
                      <a:endParaRPr lang="en-US" sz="1800" dirty="0"/>
                    </a:p>
                  </a:txBody>
                  <a:tcPr marT="45709" marB="45709"/>
                </a:tc>
                <a:extLst>
                  <a:ext uri="{0D108BD9-81ED-4DB2-BD59-A6C34878D82A}">
                    <a16:rowId xmlns:a16="http://schemas.microsoft.com/office/drawing/2014/main" val="10002"/>
                  </a:ext>
                </a:extLst>
              </a:tr>
              <a:tr h="640004">
                <a:tc>
                  <a:txBody>
                    <a:bodyPr/>
                    <a:lstStyle/>
                    <a:p>
                      <a:r>
                        <a:rPr lang="en-US" sz="1800" dirty="0"/>
                        <a:t>w</a:t>
                      </a:r>
                    </a:p>
                  </a:txBody>
                  <a:tcPr marT="45709" marB="45709"/>
                </a:tc>
                <a:tc>
                  <a:txBody>
                    <a:bodyPr/>
                    <a:lstStyle/>
                    <a:p>
                      <a:r>
                        <a:rPr lang="en-US" sz="1800" dirty="0"/>
                        <a:t>Open</a:t>
                      </a:r>
                      <a:r>
                        <a:rPr lang="en-US" sz="1800" baseline="0" dirty="0"/>
                        <a:t> file for writing. The file is created </a:t>
                      </a:r>
                      <a:r>
                        <a:rPr lang="en-US" sz="1800" baseline="0" dirty="0" err="1"/>
                        <a:t>ifitdoesnotexist</a:t>
                      </a:r>
                      <a:r>
                        <a:rPr lang="en-US" sz="1800" baseline="0" dirty="0"/>
                        <a:t> or truncated </a:t>
                      </a:r>
                      <a:r>
                        <a:rPr lang="en-US" sz="1800" baseline="0" dirty="0" err="1"/>
                        <a:t>ifitexists</a:t>
                      </a:r>
                      <a:r>
                        <a:rPr lang="en-US" sz="1800" baseline="0" dirty="0"/>
                        <a:t>.</a:t>
                      </a:r>
                      <a:endParaRPr lang="en-US" sz="1800" dirty="0"/>
                    </a:p>
                  </a:txBody>
                  <a:tcPr marT="45709" marB="45709"/>
                </a:tc>
                <a:extLst>
                  <a:ext uri="{0D108BD9-81ED-4DB2-BD59-A6C34878D82A}">
                    <a16:rowId xmlns:a16="http://schemas.microsoft.com/office/drawing/2014/main" val="10003"/>
                  </a:ext>
                </a:extLst>
              </a:tr>
              <a:tr h="640004">
                <a:tc>
                  <a:txBody>
                    <a:bodyPr/>
                    <a:lstStyle/>
                    <a:p>
                      <a:r>
                        <a:rPr lang="en-US" sz="1800" dirty="0"/>
                        <a:t>w+</a:t>
                      </a:r>
                    </a:p>
                  </a:txBody>
                  <a:tcPr marT="45709" marB="45709"/>
                </a:tc>
                <a:tc>
                  <a:txBody>
                    <a:bodyPr/>
                    <a:lstStyle/>
                    <a:p>
                      <a:r>
                        <a:rPr lang="en-US" sz="1800" dirty="0"/>
                        <a:t>Open file for reading and writing. The file is created </a:t>
                      </a:r>
                      <a:r>
                        <a:rPr lang="en-US" sz="1800" dirty="0" err="1"/>
                        <a:t>ifitdoesnotexist</a:t>
                      </a:r>
                      <a:r>
                        <a:rPr lang="en-US" sz="1800" dirty="0"/>
                        <a:t> or truncated </a:t>
                      </a:r>
                      <a:r>
                        <a:rPr lang="en-US" sz="1800" dirty="0" err="1"/>
                        <a:t>ifitexists</a:t>
                      </a:r>
                      <a:r>
                        <a:rPr lang="en-US" sz="1800" dirty="0"/>
                        <a:t>.</a:t>
                      </a:r>
                    </a:p>
                  </a:txBody>
                  <a:tcPr marT="45709" marB="45709"/>
                </a:tc>
                <a:extLst>
                  <a:ext uri="{0D108BD9-81ED-4DB2-BD59-A6C34878D82A}">
                    <a16:rowId xmlns:a16="http://schemas.microsoft.com/office/drawing/2014/main" val="10004"/>
                  </a:ext>
                </a:extLst>
              </a:tr>
              <a:tr h="640004">
                <a:tc>
                  <a:txBody>
                    <a:bodyPr/>
                    <a:lstStyle/>
                    <a:p>
                      <a:r>
                        <a:rPr lang="en-US" sz="1800" dirty="0"/>
                        <a:t>a</a:t>
                      </a:r>
                    </a:p>
                  </a:txBody>
                  <a:tcPr marT="45709" marB="45709"/>
                </a:tc>
                <a:tc>
                  <a:txBody>
                    <a:bodyPr/>
                    <a:lstStyle/>
                    <a:p>
                      <a:r>
                        <a:rPr lang="en-US" sz="1800" dirty="0"/>
                        <a:t>Open file for appending. The file is created if it does not exist.</a:t>
                      </a:r>
                    </a:p>
                  </a:txBody>
                  <a:tcPr marT="45709" marB="45709"/>
                </a:tc>
                <a:extLst>
                  <a:ext uri="{0D108BD9-81ED-4DB2-BD59-A6C34878D82A}">
                    <a16:rowId xmlns:a16="http://schemas.microsoft.com/office/drawing/2014/main" val="10005"/>
                  </a:ext>
                </a:extLst>
              </a:tr>
              <a:tr h="640004">
                <a:tc>
                  <a:txBody>
                    <a:bodyPr/>
                    <a:lstStyle/>
                    <a:p>
                      <a:r>
                        <a:rPr lang="en-US" sz="1800" dirty="0"/>
                        <a:t>a+</a:t>
                      </a:r>
                    </a:p>
                  </a:txBody>
                  <a:tcPr marT="45709" marB="45709"/>
                </a:tc>
                <a:tc>
                  <a:txBody>
                    <a:bodyPr/>
                    <a:lstStyle/>
                    <a:p>
                      <a:r>
                        <a:rPr lang="en-US" sz="1800" dirty="0"/>
                        <a:t>Open file for reading and appending. The file is created if it does not exist.</a:t>
                      </a:r>
                    </a:p>
                  </a:txBody>
                  <a:tcPr marT="45709" marB="45709"/>
                </a:tc>
                <a:extLst>
                  <a:ext uri="{0D108BD9-81ED-4DB2-BD59-A6C34878D82A}">
                    <a16:rowId xmlns:a16="http://schemas.microsoft.com/office/drawing/2014/main" val="10006"/>
                  </a:ext>
                </a:extLst>
              </a:tr>
              <a:tr h="370752">
                <a:tc>
                  <a:txBody>
                    <a:bodyPr/>
                    <a:lstStyle/>
                    <a:p>
                      <a:endParaRPr lang="en-US" sz="1800"/>
                    </a:p>
                  </a:txBody>
                  <a:tcPr marT="45709" marB="45709"/>
                </a:tc>
                <a:tc>
                  <a:txBody>
                    <a:bodyPr/>
                    <a:lstStyle/>
                    <a:p>
                      <a:endParaRPr lang="en-US" sz="1800" dirty="0"/>
                    </a:p>
                  </a:txBody>
                  <a:tcPr marT="45709" marB="45709"/>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92534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3A62859-C533-2945-87E7-42C039DB863F}"/>
              </a:ext>
            </a:extLst>
          </p:cNvPr>
          <p:cNvSpPr>
            <a:spLocks noGrp="1"/>
          </p:cNvSpPr>
          <p:nvPr>
            <p:ph type="title"/>
          </p:nvPr>
        </p:nvSpPr>
        <p:spPr/>
        <p:txBody>
          <a:bodyPr/>
          <a:lstStyle/>
          <a:p>
            <a:pPr algn="ctr"/>
            <a:r>
              <a:rPr lang="en-US" altLang="en-US"/>
              <a:t>Node.js – File System Methods</a:t>
            </a:r>
          </a:p>
        </p:txBody>
      </p:sp>
      <p:graphicFrame>
        <p:nvGraphicFramePr>
          <p:cNvPr id="4" name="Content Placeholder 3">
            <a:extLst>
              <a:ext uri="{FF2B5EF4-FFF2-40B4-BE49-F238E27FC236}">
                <a16:creationId xmlns:a16="http://schemas.microsoft.com/office/drawing/2014/main" id="{1FC38056-BC26-9E4B-AF9D-A12037EE8423}"/>
              </a:ext>
            </a:extLst>
          </p:cNvPr>
          <p:cNvGraphicFramePr>
            <a:graphicFrameLocks noGrp="1"/>
          </p:cNvGraphicFramePr>
          <p:nvPr>
            <p:ph idx="1"/>
            <p:extLst>
              <p:ext uri="{D42A27DB-BD31-4B8C-83A1-F6EECF244321}">
                <p14:modId xmlns:p14="http://schemas.microsoft.com/office/powerpoint/2010/main" val="1691848894"/>
              </p:ext>
            </p:extLst>
          </p:nvPr>
        </p:nvGraphicFramePr>
        <p:xfrm>
          <a:off x="717430" y="1244600"/>
          <a:ext cx="10515600" cy="5242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err="1"/>
                        <a:t>fs</a:t>
                      </a:r>
                      <a:r>
                        <a:rPr lang="en-US" dirty="0"/>
                        <a:t> 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fs.close</a:t>
                      </a:r>
                      <a:r>
                        <a:rPr lang="en-US" dirty="0"/>
                        <a:t>(</a:t>
                      </a:r>
                      <a:r>
                        <a:rPr lang="en-US" dirty="0" err="1"/>
                        <a:t>fd</a:t>
                      </a:r>
                      <a:r>
                        <a:rPr lang="en-US" dirty="0"/>
                        <a:t>, callback)</a:t>
                      </a:r>
                    </a:p>
                  </a:txBody>
                  <a:tcPr/>
                </a:tc>
                <a:tc>
                  <a:txBody>
                    <a:bodyPr/>
                    <a:lstStyle/>
                    <a:p>
                      <a:r>
                        <a:rPr lang="en-US" dirty="0"/>
                        <a:t>Asynchronous close. No arguments other than a possible exception are </a:t>
                      </a:r>
                      <a:r>
                        <a:rPr lang="en-US" baseline="0" dirty="0"/>
                        <a:t>given to the completion callback</a:t>
                      </a:r>
                      <a:endParaRPr lang="en-US" dirty="0"/>
                    </a:p>
                  </a:txBody>
                  <a:tcPr/>
                </a:tc>
                <a:extLst>
                  <a:ext uri="{0D108BD9-81ED-4DB2-BD59-A6C34878D82A}">
                    <a16:rowId xmlns:a16="http://schemas.microsoft.com/office/drawing/2014/main" val="10001"/>
                  </a:ext>
                </a:extLst>
              </a:tr>
              <a:tr h="370840">
                <a:tc>
                  <a:txBody>
                    <a:bodyPr/>
                    <a:lstStyle/>
                    <a:p>
                      <a:r>
                        <a:rPr lang="en-US" dirty="0" err="1"/>
                        <a:t>fs.ftruncate</a:t>
                      </a:r>
                      <a:r>
                        <a:rPr lang="en-US" dirty="0"/>
                        <a:t>(</a:t>
                      </a:r>
                      <a:r>
                        <a:rPr lang="en-US" dirty="0" err="1"/>
                        <a:t>fd</a:t>
                      </a:r>
                      <a:r>
                        <a:rPr lang="en-US" dirty="0"/>
                        <a:t>, </a:t>
                      </a:r>
                      <a:r>
                        <a:rPr lang="en-US" dirty="0" err="1"/>
                        <a:t>len</a:t>
                      </a:r>
                      <a:r>
                        <a:rPr lang="en-US" dirty="0"/>
                        <a:t>, callback)</a:t>
                      </a:r>
                    </a:p>
                  </a:txBody>
                  <a:tcPr/>
                </a:tc>
                <a:tc>
                  <a:txBody>
                    <a:bodyPr/>
                    <a:lstStyle/>
                    <a:p>
                      <a:r>
                        <a:rPr lang="en-US" dirty="0"/>
                        <a:t>Asynchronous </a:t>
                      </a:r>
                      <a:r>
                        <a:rPr lang="en-US" dirty="0" err="1"/>
                        <a:t>ftruncate</a:t>
                      </a:r>
                      <a:r>
                        <a:rPr lang="en-US" baseline="0" dirty="0"/>
                        <a:t> (remove data from the file). </a:t>
                      </a:r>
                      <a:endParaRPr lang="en-US" dirty="0"/>
                    </a:p>
                  </a:txBody>
                  <a:tcPr/>
                </a:tc>
                <a:extLst>
                  <a:ext uri="{0D108BD9-81ED-4DB2-BD59-A6C34878D82A}">
                    <a16:rowId xmlns:a16="http://schemas.microsoft.com/office/drawing/2014/main" val="10002"/>
                  </a:ext>
                </a:extLst>
              </a:tr>
              <a:tr h="370840">
                <a:tc>
                  <a:txBody>
                    <a:bodyPr/>
                    <a:lstStyle/>
                    <a:p>
                      <a:r>
                        <a:rPr lang="en-US" dirty="0" err="1"/>
                        <a:t>fs.mkdir</a:t>
                      </a:r>
                      <a:r>
                        <a:rPr lang="en-US" dirty="0"/>
                        <a:t>(path [, mode], callback)</a:t>
                      </a:r>
                    </a:p>
                  </a:txBody>
                  <a:tcPr/>
                </a:tc>
                <a:tc>
                  <a:txBody>
                    <a:bodyPr/>
                    <a:lstStyle/>
                    <a:p>
                      <a:r>
                        <a:rPr lang="en-US" dirty="0"/>
                        <a:t>Asynchronous </a:t>
                      </a:r>
                      <a:r>
                        <a:rPr lang="en-US" dirty="0" err="1"/>
                        <a:t>mkdir</a:t>
                      </a:r>
                      <a:r>
                        <a:rPr lang="en-US" dirty="0"/>
                        <a:t>. Mode defaults to 0777.</a:t>
                      </a:r>
                    </a:p>
                  </a:txBody>
                  <a:tcPr/>
                </a:tc>
                <a:extLst>
                  <a:ext uri="{0D108BD9-81ED-4DB2-BD59-A6C34878D82A}">
                    <a16:rowId xmlns:a16="http://schemas.microsoft.com/office/drawing/2014/main" val="10003"/>
                  </a:ext>
                </a:extLst>
              </a:tr>
              <a:tr h="370840">
                <a:tc>
                  <a:txBody>
                    <a:bodyPr/>
                    <a:lstStyle/>
                    <a:p>
                      <a:r>
                        <a:rPr lang="en-US" dirty="0" err="1"/>
                        <a:t>fs.open</a:t>
                      </a:r>
                      <a:r>
                        <a:rPr lang="en-US" dirty="0"/>
                        <a:t>(path, flags [,mode], callback)</a:t>
                      </a:r>
                    </a:p>
                  </a:txBody>
                  <a:tcPr/>
                </a:tc>
                <a:tc>
                  <a:txBody>
                    <a:bodyPr/>
                    <a:lstStyle/>
                    <a:p>
                      <a:r>
                        <a:rPr lang="en-US" dirty="0"/>
                        <a:t>Asynchronous file open.</a:t>
                      </a:r>
                    </a:p>
                  </a:txBody>
                  <a:tcPr/>
                </a:tc>
                <a:extLst>
                  <a:ext uri="{0D108BD9-81ED-4DB2-BD59-A6C34878D82A}">
                    <a16:rowId xmlns:a16="http://schemas.microsoft.com/office/drawing/2014/main" val="10004"/>
                  </a:ext>
                </a:extLst>
              </a:tr>
              <a:tr h="370840">
                <a:tc>
                  <a:txBody>
                    <a:bodyPr/>
                    <a:lstStyle/>
                    <a:p>
                      <a:r>
                        <a:rPr lang="en-US" dirty="0" err="1"/>
                        <a:t>fs.rmdir</a:t>
                      </a:r>
                      <a:r>
                        <a:rPr lang="en-US" dirty="0"/>
                        <a:t>(path, callback)</a:t>
                      </a:r>
                    </a:p>
                  </a:txBody>
                  <a:tcPr/>
                </a:tc>
                <a:tc>
                  <a:txBody>
                    <a:bodyPr/>
                    <a:lstStyle/>
                    <a:p>
                      <a:r>
                        <a:rPr lang="en-US" dirty="0"/>
                        <a:t>Asynchronous </a:t>
                      </a:r>
                      <a:r>
                        <a:rPr lang="en-US" dirty="0" err="1"/>
                        <a:t>rmdir</a:t>
                      </a:r>
                      <a:r>
                        <a:rPr lang="en-US" dirty="0"/>
                        <a:t>. </a:t>
                      </a:r>
                    </a:p>
                  </a:txBody>
                  <a:tcPr/>
                </a:tc>
                <a:extLst>
                  <a:ext uri="{0D108BD9-81ED-4DB2-BD59-A6C34878D82A}">
                    <a16:rowId xmlns:a16="http://schemas.microsoft.com/office/drawing/2014/main" val="10005"/>
                  </a:ext>
                </a:extLst>
              </a:tr>
              <a:tr h="370840">
                <a:tc>
                  <a:txBody>
                    <a:bodyPr/>
                    <a:lstStyle/>
                    <a:p>
                      <a:r>
                        <a:rPr lang="en-US" dirty="0" err="1"/>
                        <a:t>fs.stat</a:t>
                      </a:r>
                      <a:r>
                        <a:rPr lang="en-US" dirty="0"/>
                        <a:t>(path, callback)</a:t>
                      </a:r>
                    </a:p>
                  </a:txBody>
                  <a:tcPr/>
                </a:tc>
                <a:tc>
                  <a:txBody>
                    <a:bodyPr/>
                    <a:lstStyle/>
                    <a:p>
                      <a:r>
                        <a:rPr lang="en-US" dirty="0"/>
                        <a:t>Asynchronous</a:t>
                      </a:r>
                      <a:r>
                        <a:rPr lang="en-US" baseline="0" dirty="0"/>
                        <a:t> stat. The callback gets two arguments err, stats where stats is a </a:t>
                      </a:r>
                      <a:r>
                        <a:rPr lang="en-US" baseline="0" dirty="0" err="1"/>
                        <a:t>fs.stats</a:t>
                      </a:r>
                      <a:r>
                        <a:rPr lang="en-US" baseline="0" dirty="0"/>
                        <a:t> object.</a:t>
                      </a:r>
                      <a:endParaRPr lang="en-US" dirty="0"/>
                    </a:p>
                  </a:txBody>
                  <a:tcPr/>
                </a:tc>
                <a:extLst>
                  <a:ext uri="{0D108BD9-81ED-4DB2-BD59-A6C34878D82A}">
                    <a16:rowId xmlns:a16="http://schemas.microsoft.com/office/drawing/2014/main" val="10006"/>
                  </a:ext>
                </a:extLst>
              </a:tr>
              <a:tr h="370840">
                <a:tc>
                  <a:txBody>
                    <a:bodyPr/>
                    <a:lstStyle/>
                    <a:p>
                      <a:r>
                        <a:rPr lang="en-US" dirty="0" err="1"/>
                        <a:t>fs.unlink</a:t>
                      </a:r>
                      <a:r>
                        <a:rPr lang="en-US" dirty="0"/>
                        <a:t>(path, callback)</a:t>
                      </a:r>
                    </a:p>
                  </a:txBody>
                  <a:tcPr/>
                </a:tc>
                <a:tc>
                  <a:txBody>
                    <a:bodyPr/>
                    <a:lstStyle/>
                    <a:p>
                      <a:r>
                        <a:rPr lang="en-US" dirty="0"/>
                        <a:t>Asynchronous unlink (physically</a:t>
                      </a:r>
                      <a:r>
                        <a:rPr lang="en-US" baseline="0" dirty="0"/>
                        <a:t> remove a file). </a:t>
                      </a:r>
                      <a:endParaRPr lang="en-US" dirty="0"/>
                    </a:p>
                  </a:txBody>
                  <a:tcPr/>
                </a:tc>
                <a:extLst>
                  <a:ext uri="{0D108BD9-81ED-4DB2-BD59-A6C34878D82A}">
                    <a16:rowId xmlns:a16="http://schemas.microsoft.com/office/drawing/2014/main" val="10007"/>
                  </a:ext>
                </a:extLst>
              </a:tr>
              <a:tr h="370840">
                <a:tc>
                  <a:txBody>
                    <a:bodyPr/>
                    <a:lstStyle/>
                    <a:p>
                      <a:r>
                        <a:rPr lang="en-US" dirty="0" err="1"/>
                        <a:t>fs.write</a:t>
                      </a:r>
                      <a:r>
                        <a:rPr lang="en-US" dirty="0"/>
                        <a:t>(</a:t>
                      </a:r>
                      <a:r>
                        <a:rPr lang="en-US" dirty="0" err="1"/>
                        <a:t>fd</a:t>
                      </a:r>
                      <a:r>
                        <a:rPr lang="en-US" dirty="0"/>
                        <a:t>, buffer, offset, length,</a:t>
                      </a:r>
                      <a:r>
                        <a:rPr lang="en-US" baseline="0" dirty="0"/>
                        <a:t> position, callback)</a:t>
                      </a:r>
                      <a:endParaRPr lang="en-US" dirty="0"/>
                    </a:p>
                  </a:txBody>
                  <a:tcPr/>
                </a:tc>
                <a:tc>
                  <a:txBody>
                    <a:bodyPr/>
                    <a:lstStyle/>
                    <a:p>
                      <a:r>
                        <a:rPr lang="en-US" dirty="0"/>
                        <a:t>Write buffer to the file specified by </a:t>
                      </a:r>
                      <a:r>
                        <a:rPr lang="en-US" dirty="0" err="1"/>
                        <a:t>fd</a:t>
                      </a:r>
                      <a:r>
                        <a:rPr lang="en-US" dirty="0"/>
                        <a:t>. Note:</a:t>
                      </a:r>
                      <a:r>
                        <a:rPr lang="en-US" baseline="0" dirty="0"/>
                        <a:t> buffer can be Buffer or String; offset and length determine the part of the buffer to be written; position refers to the offset from the beginning of the file where this data should be written.</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820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0BF935F-B2F0-AE40-9AA1-7A43694DB931}"/>
              </a:ext>
            </a:extLst>
          </p:cNvPr>
          <p:cNvSpPr>
            <a:spLocks noGrp="1"/>
          </p:cNvSpPr>
          <p:nvPr>
            <p:ph type="title"/>
          </p:nvPr>
        </p:nvSpPr>
        <p:spPr/>
        <p:txBody>
          <a:bodyPr/>
          <a:lstStyle/>
          <a:p>
            <a:pPr algn="ctr"/>
            <a:r>
              <a:rPr lang="en-US" altLang="en-US"/>
              <a:t>Node.js – File System sample</a:t>
            </a:r>
          </a:p>
        </p:txBody>
      </p:sp>
      <p:sp>
        <p:nvSpPr>
          <p:cNvPr id="9219" name="Content Placeholder 2">
            <a:extLst>
              <a:ext uri="{FF2B5EF4-FFF2-40B4-BE49-F238E27FC236}">
                <a16:creationId xmlns:a16="http://schemas.microsoft.com/office/drawing/2014/main" id="{C681858C-E218-B949-B5D5-19CE7045D5CD}"/>
              </a:ext>
            </a:extLst>
          </p:cNvPr>
          <p:cNvSpPr>
            <a:spLocks noGrp="1"/>
          </p:cNvSpPr>
          <p:nvPr>
            <p:ph idx="1"/>
          </p:nvPr>
        </p:nvSpPr>
        <p:spPr/>
        <p:txBody>
          <a:bodyPr/>
          <a:lstStyle/>
          <a:p>
            <a:r>
              <a:rPr lang="en-US" altLang="en-US"/>
              <a:t>Please refer to wk3_05_fs.js</a:t>
            </a:r>
          </a:p>
        </p:txBody>
      </p:sp>
    </p:spTree>
    <p:extLst>
      <p:ext uri="{BB962C8B-B14F-4D97-AF65-F5344CB8AC3E}">
        <p14:creationId xmlns:p14="http://schemas.microsoft.com/office/powerpoint/2010/main" val="152631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49480B5-E1C3-3A40-BBB0-ABD505220F68}"/>
              </a:ext>
            </a:extLst>
          </p:cNvPr>
          <p:cNvSpPr>
            <a:spLocks noGrp="1"/>
          </p:cNvSpPr>
          <p:nvPr>
            <p:ph type="title"/>
          </p:nvPr>
        </p:nvSpPr>
        <p:spPr/>
        <p:txBody>
          <a:bodyPr/>
          <a:lstStyle/>
          <a:p>
            <a:pPr algn="ctr"/>
            <a:r>
              <a:rPr lang="en-US" altLang="en-US"/>
              <a:t>Node.js Modules</a:t>
            </a:r>
          </a:p>
        </p:txBody>
      </p:sp>
      <p:graphicFrame>
        <p:nvGraphicFramePr>
          <p:cNvPr id="4" name="Content Placeholder 3">
            <a:extLst>
              <a:ext uri="{FF2B5EF4-FFF2-40B4-BE49-F238E27FC236}">
                <a16:creationId xmlns:a16="http://schemas.microsoft.com/office/drawing/2014/main" id="{08405021-41FF-5440-8891-289E66F6FED7}"/>
              </a:ext>
            </a:extLst>
          </p:cNvPr>
          <p:cNvGraphicFramePr>
            <a:graphicFrameLocks noGrp="1"/>
          </p:cNvGraphicFramePr>
          <p:nvPr>
            <p:ph idx="1"/>
            <p:extLst>
              <p:ext uri="{D42A27DB-BD31-4B8C-83A1-F6EECF244321}">
                <p14:modId xmlns:p14="http://schemas.microsoft.com/office/powerpoint/2010/main" val="3558563658"/>
              </p:ext>
            </p:extLst>
          </p:nvPr>
        </p:nvGraphicFramePr>
        <p:xfrm>
          <a:off x="682925" y="1411557"/>
          <a:ext cx="10515600" cy="532447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84">
                <a:tc>
                  <a:txBody>
                    <a:bodyPr/>
                    <a:lstStyle/>
                    <a:p>
                      <a:r>
                        <a:rPr lang="en-US" sz="1800" dirty="0"/>
                        <a:t>Module name</a:t>
                      </a:r>
                    </a:p>
                  </a:txBody>
                  <a:tcPr marT="45725" marB="45725"/>
                </a:tc>
                <a:tc>
                  <a:txBody>
                    <a:bodyPr/>
                    <a:lstStyle/>
                    <a:p>
                      <a:r>
                        <a:rPr lang="en-US" sz="1800" dirty="0"/>
                        <a:t>Description</a:t>
                      </a:r>
                    </a:p>
                  </a:txBody>
                  <a:tcPr marT="45725" marB="45725"/>
                </a:tc>
                <a:extLst>
                  <a:ext uri="{0D108BD9-81ED-4DB2-BD59-A6C34878D82A}">
                    <a16:rowId xmlns:a16="http://schemas.microsoft.com/office/drawing/2014/main" val="10000"/>
                  </a:ext>
                </a:extLst>
              </a:tr>
              <a:tr h="370884">
                <a:tc>
                  <a:txBody>
                    <a:bodyPr/>
                    <a:lstStyle/>
                    <a:p>
                      <a:r>
                        <a:rPr lang="en-US" sz="1800" dirty="0"/>
                        <a:t>buffer </a:t>
                      </a:r>
                    </a:p>
                  </a:txBody>
                  <a:tcPr marT="45725" marB="45725"/>
                </a:tc>
                <a:tc>
                  <a:txBody>
                    <a:bodyPr/>
                    <a:lstStyle/>
                    <a:p>
                      <a:r>
                        <a:rPr lang="en-US" sz="1800" dirty="0"/>
                        <a:t>buffer</a:t>
                      </a:r>
                      <a:r>
                        <a:rPr lang="en-US" sz="1800" baseline="0" dirty="0"/>
                        <a:t> module can be used to create Buffer class.</a:t>
                      </a:r>
                      <a:endParaRPr lang="en-US" sz="1800" dirty="0"/>
                    </a:p>
                  </a:txBody>
                  <a:tcPr marT="45725" marB="45725"/>
                </a:tc>
                <a:extLst>
                  <a:ext uri="{0D108BD9-81ED-4DB2-BD59-A6C34878D82A}">
                    <a16:rowId xmlns:a16="http://schemas.microsoft.com/office/drawing/2014/main" val="10001"/>
                  </a:ext>
                </a:extLst>
              </a:tr>
              <a:tr h="640156">
                <a:tc>
                  <a:txBody>
                    <a:bodyPr/>
                    <a:lstStyle/>
                    <a:p>
                      <a:r>
                        <a:rPr lang="en-US" sz="1800" dirty="0"/>
                        <a:t>console </a:t>
                      </a:r>
                    </a:p>
                  </a:txBody>
                  <a:tcPr marT="45725" marB="45725"/>
                </a:tc>
                <a:tc>
                  <a:txBody>
                    <a:bodyPr/>
                    <a:lstStyle/>
                    <a:p>
                      <a:r>
                        <a:rPr lang="en-US" sz="1800" dirty="0"/>
                        <a:t>console module</a:t>
                      </a:r>
                      <a:r>
                        <a:rPr lang="en-US" sz="1800" baseline="0" dirty="0"/>
                        <a:t> is used to print information on </a:t>
                      </a:r>
                      <a:r>
                        <a:rPr lang="en-US" sz="1800" baseline="0" dirty="0" err="1"/>
                        <a:t>stdout</a:t>
                      </a:r>
                      <a:r>
                        <a:rPr lang="en-US" sz="1800" baseline="0" dirty="0"/>
                        <a:t> and </a:t>
                      </a:r>
                      <a:r>
                        <a:rPr lang="en-US" sz="1800" baseline="0" dirty="0" err="1"/>
                        <a:t>stderr</a:t>
                      </a:r>
                      <a:r>
                        <a:rPr lang="en-US" sz="1800" baseline="0" dirty="0"/>
                        <a:t>.</a:t>
                      </a:r>
                      <a:endParaRPr lang="en-US" sz="1800" dirty="0"/>
                    </a:p>
                  </a:txBody>
                  <a:tcPr marT="45725" marB="45725"/>
                </a:tc>
                <a:extLst>
                  <a:ext uri="{0D108BD9-81ED-4DB2-BD59-A6C34878D82A}">
                    <a16:rowId xmlns:a16="http://schemas.microsoft.com/office/drawing/2014/main" val="10002"/>
                  </a:ext>
                </a:extLst>
              </a:tr>
              <a:tr h="640156">
                <a:tc>
                  <a:txBody>
                    <a:bodyPr/>
                    <a:lstStyle/>
                    <a:p>
                      <a:r>
                        <a:rPr lang="en-US" sz="1800" dirty="0" err="1"/>
                        <a:t>dns</a:t>
                      </a:r>
                      <a:r>
                        <a:rPr lang="en-US" sz="1800" baseline="0" dirty="0"/>
                        <a:t> </a:t>
                      </a:r>
                      <a:endParaRPr lang="en-US" sz="1800" dirty="0"/>
                    </a:p>
                  </a:txBody>
                  <a:tcPr marT="45725" marB="45725"/>
                </a:tc>
                <a:tc>
                  <a:txBody>
                    <a:bodyPr/>
                    <a:lstStyle/>
                    <a:p>
                      <a:r>
                        <a:rPr lang="en-US" sz="1800" dirty="0" err="1"/>
                        <a:t>dns</a:t>
                      </a:r>
                      <a:r>
                        <a:rPr lang="en-US" sz="1800" baseline="0" dirty="0"/>
                        <a:t> module is used to do actual DNS lookup and underlying o/s name resolution functionalities.</a:t>
                      </a:r>
                      <a:endParaRPr lang="en-US" sz="1800" dirty="0"/>
                    </a:p>
                  </a:txBody>
                  <a:tcPr marT="45725" marB="45725"/>
                </a:tc>
                <a:extLst>
                  <a:ext uri="{0D108BD9-81ED-4DB2-BD59-A6C34878D82A}">
                    <a16:rowId xmlns:a16="http://schemas.microsoft.com/office/drawing/2014/main" val="10003"/>
                  </a:ext>
                </a:extLst>
              </a:tr>
              <a:tr h="640156">
                <a:tc>
                  <a:txBody>
                    <a:bodyPr/>
                    <a:lstStyle/>
                    <a:p>
                      <a:r>
                        <a:rPr lang="en-US" sz="1800" dirty="0"/>
                        <a:t>domain </a:t>
                      </a:r>
                    </a:p>
                  </a:txBody>
                  <a:tcPr marT="45725" marB="45725"/>
                </a:tc>
                <a:tc>
                  <a:txBody>
                    <a:bodyPr/>
                    <a:lstStyle/>
                    <a:p>
                      <a:r>
                        <a:rPr lang="en-US" sz="1800" dirty="0"/>
                        <a:t>domain module provides</a:t>
                      </a:r>
                      <a:r>
                        <a:rPr lang="en-US" sz="1800" baseline="0" dirty="0"/>
                        <a:t> way to handle multiple different I/O operations as a single group.</a:t>
                      </a:r>
                      <a:endParaRPr lang="en-US" sz="1800" dirty="0"/>
                    </a:p>
                  </a:txBody>
                  <a:tcPr marT="45725" marB="45725"/>
                </a:tc>
                <a:extLst>
                  <a:ext uri="{0D108BD9-81ED-4DB2-BD59-A6C34878D82A}">
                    <a16:rowId xmlns:a16="http://schemas.microsoft.com/office/drawing/2014/main" val="10004"/>
                  </a:ext>
                </a:extLst>
              </a:tr>
              <a:tr h="370884">
                <a:tc>
                  <a:txBody>
                    <a:bodyPr/>
                    <a:lstStyle/>
                    <a:p>
                      <a:r>
                        <a:rPr lang="en-US" sz="1800" dirty="0" err="1"/>
                        <a:t>fs</a:t>
                      </a:r>
                      <a:r>
                        <a:rPr lang="en-US" sz="1800" dirty="0"/>
                        <a:t> </a:t>
                      </a:r>
                    </a:p>
                  </a:txBody>
                  <a:tcPr marT="45725" marB="45725"/>
                </a:tc>
                <a:tc>
                  <a:txBody>
                    <a:bodyPr/>
                    <a:lstStyle/>
                    <a:p>
                      <a:r>
                        <a:rPr lang="en-US" sz="1800" dirty="0" err="1"/>
                        <a:t>fs</a:t>
                      </a:r>
                      <a:r>
                        <a:rPr lang="en-US" sz="1800" dirty="0"/>
                        <a:t> module</a:t>
                      </a:r>
                      <a:r>
                        <a:rPr lang="en-US" sz="1800" baseline="0" dirty="0"/>
                        <a:t> is used for File I/O.</a:t>
                      </a:r>
                      <a:endParaRPr lang="en-US" sz="1800" dirty="0"/>
                    </a:p>
                  </a:txBody>
                  <a:tcPr marT="45725" marB="45725"/>
                </a:tc>
                <a:extLst>
                  <a:ext uri="{0D108BD9-81ED-4DB2-BD59-A6C34878D82A}">
                    <a16:rowId xmlns:a16="http://schemas.microsoft.com/office/drawing/2014/main" val="10005"/>
                  </a:ext>
                </a:extLst>
              </a:tr>
              <a:tr h="640156">
                <a:tc>
                  <a:txBody>
                    <a:bodyPr/>
                    <a:lstStyle/>
                    <a:p>
                      <a:r>
                        <a:rPr lang="en-US" sz="1800" dirty="0"/>
                        <a:t>net</a:t>
                      </a:r>
                    </a:p>
                  </a:txBody>
                  <a:tcPr marT="45725" marB="45725"/>
                </a:tc>
                <a:tc>
                  <a:txBody>
                    <a:bodyPr/>
                    <a:lstStyle/>
                    <a:p>
                      <a:r>
                        <a:rPr lang="en-US" sz="1800" dirty="0"/>
                        <a:t>net</a:t>
                      </a:r>
                      <a:r>
                        <a:rPr lang="en-US" sz="1800" baseline="0" dirty="0"/>
                        <a:t> module provides servers and clients as streams. Acts as a network  wrapper.</a:t>
                      </a:r>
                      <a:endParaRPr lang="en-US" sz="1800" dirty="0"/>
                    </a:p>
                  </a:txBody>
                  <a:tcPr marT="45725" marB="45725"/>
                </a:tc>
                <a:extLst>
                  <a:ext uri="{0D108BD9-81ED-4DB2-BD59-A6C34878D82A}">
                    <a16:rowId xmlns:a16="http://schemas.microsoft.com/office/drawing/2014/main" val="10006"/>
                  </a:ext>
                </a:extLst>
              </a:tr>
              <a:tr h="370884">
                <a:tc>
                  <a:txBody>
                    <a:bodyPr/>
                    <a:lstStyle/>
                    <a:p>
                      <a:r>
                        <a:rPr lang="en-US" sz="1800" dirty="0" err="1"/>
                        <a:t>os</a:t>
                      </a:r>
                      <a:endParaRPr lang="en-US" sz="1800" dirty="0"/>
                    </a:p>
                  </a:txBody>
                  <a:tcPr marT="45725" marB="45725"/>
                </a:tc>
                <a:tc>
                  <a:txBody>
                    <a:bodyPr/>
                    <a:lstStyle/>
                    <a:p>
                      <a:r>
                        <a:rPr lang="en-US" sz="1800" dirty="0" err="1"/>
                        <a:t>os</a:t>
                      </a:r>
                      <a:r>
                        <a:rPr lang="en-US" sz="1800" dirty="0"/>
                        <a:t> module provides</a:t>
                      </a:r>
                      <a:r>
                        <a:rPr lang="en-US" sz="1800" baseline="0" dirty="0"/>
                        <a:t> basic o/s related utility functions.</a:t>
                      </a:r>
                      <a:endParaRPr lang="en-US" sz="1800" dirty="0"/>
                    </a:p>
                  </a:txBody>
                  <a:tcPr marT="45725" marB="45725"/>
                </a:tc>
                <a:extLst>
                  <a:ext uri="{0D108BD9-81ED-4DB2-BD59-A6C34878D82A}">
                    <a16:rowId xmlns:a16="http://schemas.microsoft.com/office/drawing/2014/main" val="10007"/>
                  </a:ext>
                </a:extLst>
              </a:tr>
              <a:tr h="640156">
                <a:tc>
                  <a:txBody>
                    <a:bodyPr/>
                    <a:lstStyle/>
                    <a:p>
                      <a:r>
                        <a:rPr lang="en-US" sz="1800" dirty="0"/>
                        <a:t>path</a:t>
                      </a:r>
                    </a:p>
                  </a:txBody>
                  <a:tcPr marT="45725" marB="45725"/>
                </a:tc>
                <a:tc>
                  <a:txBody>
                    <a:bodyPr/>
                    <a:lstStyle/>
                    <a:p>
                      <a:r>
                        <a:rPr lang="en-US" sz="1800" dirty="0"/>
                        <a:t>path module provides utilities</a:t>
                      </a:r>
                      <a:r>
                        <a:rPr lang="en-US" sz="1800" baseline="0" dirty="0"/>
                        <a:t> for handling and transforming file paths.</a:t>
                      </a:r>
                      <a:endParaRPr lang="en-US" sz="1800" dirty="0"/>
                    </a:p>
                  </a:txBody>
                  <a:tcPr marT="45725" marB="45725"/>
                </a:tc>
                <a:extLst>
                  <a:ext uri="{0D108BD9-81ED-4DB2-BD59-A6C34878D82A}">
                    <a16:rowId xmlns:a16="http://schemas.microsoft.com/office/drawing/2014/main" val="10008"/>
                  </a:ext>
                </a:extLst>
              </a:tr>
              <a:tr h="640156">
                <a:tc>
                  <a:txBody>
                    <a:bodyPr/>
                    <a:lstStyle/>
                    <a:p>
                      <a:r>
                        <a:rPr lang="en-US" sz="1800" dirty="0"/>
                        <a:t>process</a:t>
                      </a:r>
                    </a:p>
                  </a:txBody>
                  <a:tcPr marT="45725" marB="45725"/>
                </a:tc>
                <a:tc>
                  <a:txBody>
                    <a:bodyPr/>
                    <a:lstStyle/>
                    <a:p>
                      <a:r>
                        <a:rPr lang="en-US" sz="1800" dirty="0"/>
                        <a:t>process module is used to get information on current process.</a:t>
                      </a:r>
                    </a:p>
                  </a:txBody>
                  <a:tcPr marT="45725" marB="4572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059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08A16-113F-3343-AEC0-CF119520456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4BE0378B-D07E-2246-AE55-5ECA93E854B4}"/>
              </a:ext>
            </a:extLst>
          </p:cNvPr>
          <p:cNvSpPr>
            <a:spLocks noGrp="1"/>
          </p:cNvSpPr>
          <p:nvPr>
            <p:ph idx="1"/>
          </p:nvPr>
        </p:nvSpPr>
        <p:spPr/>
        <p:txBody>
          <a:bodyPr/>
          <a:lstStyle/>
          <a:p>
            <a:r>
              <a:rPr lang="en-US" dirty="0"/>
              <a:t>Middleware </a:t>
            </a:r>
          </a:p>
          <a:p>
            <a:r>
              <a:rPr lang="en-US" dirty="0" err="1"/>
              <a:t>Middlewares</a:t>
            </a:r>
            <a:r>
              <a:rPr lang="en-US" dirty="0"/>
              <a:t> example</a:t>
            </a:r>
          </a:p>
          <a:p>
            <a:r>
              <a:rPr lang="en-US" altLang="en-US" dirty="0"/>
              <a:t>Third-party Middleware</a:t>
            </a:r>
          </a:p>
          <a:p>
            <a:r>
              <a:rPr lang="en-US" altLang="en-US" dirty="0"/>
              <a:t>Express application generator</a:t>
            </a:r>
            <a:endParaRPr lang="en-US" dirty="0"/>
          </a:p>
        </p:txBody>
      </p:sp>
    </p:spTree>
    <p:extLst>
      <p:ext uri="{BB962C8B-B14F-4D97-AF65-F5344CB8AC3E}">
        <p14:creationId xmlns:p14="http://schemas.microsoft.com/office/powerpoint/2010/main" val="2777254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AE6C68-00F0-B748-B19D-127C0DFBE6DC}"/>
              </a:ext>
            </a:extLst>
          </p:cNvPr>
          <p:cNvSpPr>
            <a:spLocks noGrp="1"/>
          </p:cNvSpPr>
          <p:nvPr>
            <p:ph type="title"/>
          </p:nvPr>
        </p:nvSpPr>
        <p:spPr/>
        <p:txBody>
          <a:bodyPr/>
          <a:lstStyle/>
          <a:p>
            <a:pPr algn="ctr"/>
            <a:r>
              <a:rPr lang="en-US" altLang="en-US"/>
              <a:t>Node.js – console module</a:t>
            </a:r>
          </a:p>
        </p:txBody>
      </p:sp>
      <p:sp>
        <p:nvSpPr>
          <p:cNvPr id="3" name="Content Placeholder 2">
            <a:extLst>
              <a:ext uri="{FF2B5EF4-FFF2-40B4-BE49-F238E27FC236}">
                <a16:creationId xmlns:a16="http://schemas.microsoft.com/office/drawing/2014/main" id="{EAD06C60-11D9-4F45-99E0-45DE1FBE40F1}"/>
              </a:ext>
            </a:extLst>
          </p:cNvPr>
          <p:cNvSpPr>
            <a:spLocks noGrp="1"/>
          </p:cNvSpPr>
          <p:nvPr>
            <p:ph idx="1"/>
          </p:nvPr>
        </p:nvSpPr>
        <p:spPr>
          <a:xfrm>
            <a:off x="838200" y="1497821"/>
            <a:ext cx="10515600" cy="4351338"/>
          </a:xfrm>
        </p:spPr>
        <p:txBody>
          <a:bodyPr/>
          <a:lstStyle/>
          <a:p>
            <a:pPr>
              <a:defRPr/>
            </a:pPr>
            <a:r>
              <a:rPr lang="en-US" dirty="0"/>
              <a:t>console is a global object and is used to print to </a:t>
            </a:r>
            <a:r>
              <a:rPr lang="en-US" dirty="0" err="1"/>
              <a:t>stdout</a:t>
            </a:r>
            <a:r>
              <a:rPr lang="en-US" dirty="0"/>
              <a:t> and </a:t>
            </a:r>
            <a:r>
              <a:rPr lang="en-US" dirty="0" err="1"/>
              <a:t>stderr</a:t>
            </a:r>
            <a:r>
              <a:rPr lang="en-US" dirty="0"/>
              <a:t>. </a:t>
            </a:r>
          </a:p>
          <a:p>
            <a:pPr marL="0" indent="0">
              <a:buFont typeface="Arial" panose="020B0604020202020204" pitchFamily="34" charset="0"/>
              <a:buNone/>
              <a:defRPr/>
            </a:pPr>
            <a:endParaRPr lang="en-US" dirty="0"/>
          </a:p>
        </p:txBody>
      </p:sp>
      <p:graphicFrame>
        <p:nvGraphicFramePr>
          <p:cNvPr id="4" name="Table 3">
            <a:extLst>
              <a:ext uri="{FF2B5EF4-FFF2-40B4-BE49-F238E27FC236}">
                <a16:creationId xmlns:a16="http://schemas.microsoft.com/office/drawing/2014/main" id="{0D21953E-CB27-7D4D-AD2F-6AB27FF34F4E}"/>
              </a:ext>
            </a:extLst>
          </p:cNvPr>
          <p:cNvGraphicFramePr>
            <a:graphicFrameLocks noGrp="1"/>
          </p:cNvGraphicFramePr>
          <p:nvPr>
            <p:extLst>
              <p:ext uri="{D42A27DB-BD31-4B8C-83A1-F6EECF244321}">
                <p14:modId xmlns:p14="http://schemas.microsoft.com/office/powerpoint/2010/main" val="1432213416"/>
              </p:ext>
            </p:extLst>
          </p:nvPr>
        </p:nvGraphicFramePr>
        <p:xfrm>
          <a:off x="1250860" y="2139681"/>
          <a:ext cx="8064500" cy="4491035"/>
        </p:xfrm>
        <a:graphic>
          <a:graphicData uri="http://schemas.openxmlformats.org/drawingml/2006/table">
            <a:tbl>
              <a:tblPr firstRow="1" bandRow="1">
                <a:tableStyleId>{5C22544A-7EE6-4342-B048-85BDC9FD1C3A}</a:tableStyleId>
              </a:tblPr>
              <a:tblGrid>
                <a:gridCol w="4032250">
                  <a:extLst>
                    <a:ext uri="{9D8B030D-6E8A-4147-A177-3AD203B41FA5}">
                      <a16:colId xmlns:a16="http://schemas.microsoft.com/office/drawing/2014/main" val="20000"/>
                    </a:ext>
                  </a:extLst>
                </a:gridCol>
                <a:gridCol w="4032250">
                  <a:extLst>
                    <a:ext uri="{9D8B030D-6E8A-4147-A177-3AD203B41FA5}">
                      <a16:colId xmlns:a16="http://schemas.microsoft.com/office/drawing/2014/main" val="20001"/>
                    </a:ext>
                  </a:extLst>
                </a:gridCol>
              </a:tblGrid>
              <a:tr h="375804">
                <a:tc>
                  <a:txBody>
                    <a:bodyPr/>
                    <a:lstStyle/>
                    <a:p>
                      <a:r>
                        <a:rPr lang="en-US" sz="1800" dirty="0"/>
                        <a:t>Method</a:t>
                      </a:r>
                    </a:p>
                  </a:txBody>
                  <a:tcPr marL="91448" marR="91448" marT="45725" marB="45725"/>
                </a:tc>
                <a:tc>
                  <a:txBody>
                    <a:bodyPr/>
                    <a:lstStyle/>
                    <a:p>
                      <a:r>
                        <a:rPr lang="en-US" sz="1800" dirty="0"/>
                        <a:t>Description</a:t>
                      </a:r>
                    </a:p>
                  </a:txBody>
                  <a:tcPr marL="91448" marR="91448" marT="45725" marB="45725"/>
                </a:tc>
                <a:extLst>
                  <a:ext uri="{0D108BD9-81ED-4DB2-BD59-A6C34878D82A}">
                    <a16:rowId xmlns:a16="http://schemas.microsoft.com/office/drawing/2014/main" val="10000"/>
                  </a:ext>
                </a:extLst>
              </a:tr>
              <a:tr h="914496">
                <a:tc>
                  <a:txBody>
                    <a:bodyPr/>
                    <a:lstStyle/>
                    <a:p>
                      <a:r>
                        <a:rPr lang="en-US" sz="1800" dirty="0"/>
                        <a:t>console.log([data][, …])</a:t>
                      </a:r>
                    </a:p>
                  </a:txBody>
                  <a:tcPr marL="91448" marR="91448" marT="45725" marB="45725"/>
                </a:tc>
                <a:tc>
                  <a:txBody>
                    <a:bodyPr/>
                    <a:lstStyle/>
                    <a:p>
                      <a:r>
                        <a:rPr lang="en-US" sz="1800" dirty="0"/>
                        <a:t>Prints to </a:t>
                      </a:r>
                      <a:r>
                        <a:rPr lang="en-US" sz="1800" dirty="0" err="1"/>
                        <a:t>stdout</a:t>
                      </a:r>
                      <a:r>
                        <a:rPr lang="en-US" sz="1800" dirty="0"/>
                        <a:t> with newline. This function can take multiple</a:t>
                      </a:r>
                      <a:r>
                        <a:rPr lang="en-US" sz="1800" baseline="0" dirty="0"/>
                        <a:t> arguments in a </a:t>
                      </a:r>
                      <a:r>
                        <a:rPr lang="en-US" sz="1800" baseline="0" dirty="0" err="1"/>
                        <a:t>printf</a:t>
                      </a:r>
                      <a:r>
                        <a:rPr lang="en-US" sz="1800" baseline="0" dirty="0"/>
                        <a:t>-like way.</a:t>
                      </a:r>
                      <a:endParaRPr lang="en-US" sz="1800" dirty="0"/>
                    </a:p>
                  </a:txBody>
                  <a:tcPr marL="91448" marR="91448" marT="45725" marB="45725"/>
                </a:tc>
                <a:extLst>
                  <a:ext uri="{0D108BD9-81ED-4DB2-BD59-A6C34878D82A}">
                    <a16:rowId xmlns:a16="http://schemas.microsoft.com/office/drawing/2014/main" val="10001"/>
                  </a:ext>
                </a:extLst>
              </a:tr>
              <a:tr h="640147">
                <a:tc>
                  <a:txBody>
                    <a:bodyPr/>
                    <a:lstStyle/>
                    <a:p>
                      <a:r>
                        <a:rPr lang="en-US" sz="1800" dirty="0"/>
                        <a:t>console.info([data][,…])</a:t>
                      </a:r>
                    </a:p>
                  </a:txBody>
                  <a:tcPr marL="91448" marR="91448" marT="45725" marB="45725"/>
                </a:tc>
                <a:tc>
                  <a:txBody>
                    <a:bodyPr/>
                    <a:lstStyle/>
                    <a:p>
                      <a:r>
                        <a:rPr lang="en-US" sz="1800" dirty="0"/>
                        <a:t>Prints to </a:t>
                      </a:r>
                      <a:r>
                        <a:rPr lang="en-US" sz="1800" dirty="0" err="1"/>
                        <a:t>stdout</a:t>
                      </a:r>
                      <a:r>
                        <a:rPr lang="en-US" sz="1800" dirty="0"/>
                        <a:t> with newline.</a:t>
                      </a:r>
                      <a:r>
                        <a:rPr lang="en-US" sz="1800" baseline="0" dirty="0"/>
                        <a:t> (support </a:t>
                      </a:r>
                      <a:r>
                        <a:rPr lang="en-US" sz="1800" baseline="0" dirty="0" err="1"/>
                        <a:t>printf</a:t>
                      </a:r>
                      <a:r>
                        <a:rPr lang="en-US" sz="1800" baseline="0" dirty="0"/>
                        <a:t>-like way).</a:t>
                      </a:r>
                      <a:endParaRPr lang="en-US" sz="1800" dirty="0"/>
                    </a:p>
                  </a:txBody>
                  <a:tcPr marL="91448" marR="91448" marT="45725" marB="45725"/>
                </a:tc>
                <a:extLst>
                  <a:ext uri="{0D108BD9-81ED-4DB2-BD59-A6C34878D82A}">
                    <a16:rowId xmlns:a16="http://schemas.microsoft.com/office/drawing/2014/main" val="10002"/>
                  </a:ext>
                </a:extLst>
              </a:tr>
              <a:tr h="640147">
                <a:tc>
                  <a:txBody>
                    <a:bodyPr/>
                    <a:lstStyle/>
                    <a:p>
                      <a:r>
                        <a:rPr lang="en-US" sz="1800" dirty="0" err="1"/>
                        <a:t>console.error</a:t>
                      </a:r>
                      <a:r>
                        <a:rPr lang="en-US" sz="1800" dirty="0"/>
                        <a:t>([data][,…])</a:t>
                      </a:r>
                    </a:p>
                  </a:txBody>
                  <a:tcPr marL="91448" marR="91448" marT="45725" marB="45725"/>
                </a:tc>
                <a:tc>
                  <a:txBody>
                    <a:bodyPr/>
                    <a:lstStyle/>
                    <a:p>
                      <a:r>
                        <a:rPr lang="en-US" sz="1800" dirty="0"/>
                        <a:t>Prints to </a:t>
                      </a:r>
                      <a:r>
                        <a:rPr lang="en-US" sz="1800" dirty="0" err="1"/>
                        <a:t>stderr</a:t>
                      </a:r>
                      <a:r>
                        <a:rPr lang="en-US" sz="1800" dirty="0"/>
                        <a:t> with newline.</a:t>
                      </a:r>
                      <a:r>
                        <a:rPr lang="en-US" sz="1800" baseline="0" dirty="0"/>
                        <a:t> (support </a:t>
                      </a:r>
                      <a:r>
                        <a:rPr lang="en-US" sz="1800" baseline="0" dirty="0" err="1"/>
                        <a:t>printf</a:t>
                      </a:r>
                      <a:r>
                        <a:rPr lang="en-US" sz="1800" baseline="0" dirty="0"/>
                        <a:t>-like way).</a:t>
                      </a:r>
                      <a:endParaRPr lang="en-US" sz="1800" dirty="0"/>
                    </a:p>
                  </a:txBody>
                  <a:tcPr marL="91448" marR="91448" marT="45725" marB="45725"/>
                </a:tc>
                <a:extLst>
                  <a:ext uri="{0D108BD9-81ED-4DB2-BD59-A6C34878D82A}">
                    <a16:rowId xmlns:a16="http://schemas.microsoft.com/office/drawing/2014/main" val="10003"/>
                  </a:ext>
                </a:extLst>
              </a:tr>
              <a:tr h="640147">
                <a:tc>
                  <a:txBody>
                    <a:bodyPr/>
                    <a:lstStyle/>
                    <a:p>
                      <a:r>
                        <a:rPr lang="en-US" sz="1800" dirty="0" err="1"/>
                        <a:t>console.warn</a:t>
                      </a:r>
                      <a:r>
                        <a:rPr lang="en-US" sz="1800" dirty="0"/>
                        <a:t>([data][,…])</a:t>
                      </a:r>
                    </a:p>
                  </a:txBody>
                  <a:tcPr marL="91448" marR="91448" marT="45725" marB="45725"/>
                </a:tc>
                <a:tc>
                  <a:txBody>
                    <a:bodyPr/>
                    <a:lstStyle/>
                    <a:p>
                      <a:r>
                        <a:rPr lang="en-US" sz="1800" dirty="0"/>
                        <a:t>Prints to </a:t>
                      </a:r>
                      <a:r>
                        <a:rPr lang="en-US" sz="1800" dirty="0" err="1"/>
                        <a:t>stderr</a:t>
                      </a:r>
                      <a:r>
                        <a:rPr lang="en-US" sz="1800" dirty="0"/>
                        <a:t> with </a:t>
                      </a:r>
                      <a:r>
                        <a:rPr lang="en-US" sz="1800" dirty="0" err="1"/>
                        <a:t>newine</a:t>
                      </a:r>
                      <a:r>
                        <a:rPr lang="en-US" sz="1800" dirty="0"/>
                        <a:t>.</a:t>
                      </a:r>
                      <a:r>
                        <a:rPr lang="en-US" sz="1800" baseline="0" dirty="0"/>
                        <a:t> (support </a:t>
                      </a:r>
                      <a:r>
                        <a:rPr lang="en-US" sz="1800" baseline="0" dirty="0" err="1"/>
                        <a:t>printf</a:t>
                      </a:r>
                      <a:r>
                        <a:rPr lang="en-US" sz="1800" baseline="0" dirty="0"/>
                        <a:t>-like way).</a:t>
                      </a:r>
                      <a:endParaRPr lang="en-US" sz="1800" dirty="0"/>
                    </a:p>
                  </a:txBody>
                  <a:tcPr marL="91448" marR="91448" marT="45725" marB="45725"/>
                </a:tc>
                <a:extLst>
                  <a:ext uri="{0D108BD9-81ED-4DB2-BD59-A6C34878D82A}">
                    <a16:rowId xmlns:a16="http://schemas.microsoft.com/office/drawing/2014/main" val="10004"/>
                  </a:ext>
                </a:extLst>
              </a:tr>
              <a:tr h="640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t>console.time</a:t>
                      </a:r>
                      <a:r>
                        <a:rPr lang="en-US" sz="1800" dirty="0"/>
                        <a:t>(label)</a:t>
                      </a:r>
                    </a:p>
                    <a:p>
                      <a:endParaRPr lang="en-US" sz="1800" dirty="0"/>
                    </a:p>
                  </a:txBody>
                  <a:tcPr marL="91448" marR="9144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Make a timer.</a:t>
                      </a:r>
                    </a:p>
                    <a:p>
                      <a:endParaRPr lang="en-US" sz="1800" dirty="0"/>
                    </a:p>
                  </a:txBody>
                  <a:tcPr marL="91448" marR="91448" marT="45725" marB="45725"/>
                </a:tc>
                <a:extLst>
                  <a:ext uri="{0D108BD9-81ED-4DB2-BD59-A6C34878D82A}">
                    <a16:rowId xmlns:a16="http://schemas.microsoft.com/office/drawing/2014/main" val="10005"/>
                  </a:ext>
                </a:extLst>
              </a:tr>
              <a:tr h="6401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t>console.timeEnd</a:t>
                      </a:r>
                      <a:r>
                        <a:rPr lang="en-US" sz="1800" dirty="0"/>
                        <a:t>(label)</a:t>
                      </a:r>
                    </a:p>
                  </a:txBody>
                  <a:tcPr marL="91448" marR="91448"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Finish timer. Record output.</a:t>
                      </a:r>
                    </a:p>
                    <a:p>
                      <a:endParaRPr lang="en-US" sz="1800" dirty="0"/>
                    </a:p>
                  </a:txBody>
                  <a:tcPr marL="91448" marR="91448"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12349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4558ACA-6E5F-6447-8F0C-4210E43684D1}"/>
              </a:ext>
            </a:extLst>
          </p:cNvPr>
          <p:cNvSpPr>
            <a:spLocks noGrp="1"/>
          </p:cNvSpPr>
          <p:nvPr>
            <p:ph type="title"/>
          </p:nvPr>
        </p:nvSpPr>
        <p:spPr/>
        <p:txBody>
          <a:bodyPr/>
          <a:lstStyle/>
          <a:p>
            <a:pPr algn="ctr"/>
            <a:r>
              <a:rPr lang="en-US" altLang="en-US"/>
              <a:t>Node.js – process module</a:t>
            </a:r>
          </a:p>
        </p:txBody>
      </p:sp>
      <p:sp>
        <p:nvSpPr>
          <p:cNvPr id="3" name="Content Placeholder 2">
            <a:extLst>
              <a:ext uri="{FF2B5EF4-FFF2-40B4-BE49-F238E27FC236}">
                <a16:creationId xmlns:a16="http://schemas.microsoft.com/office/drawing/2014/main" id="{953E6FB9-0EB3-0A4B-AE0D-51F70532EE0C}"/>
              </a:ext>
            </a:extLst>
          </p:cNvPr>
          <p:cNvSpPr>
            <a:spLocks noGrp="1"/>
          </p:cNvSpPr>
          <p:nvPr>
            <p:ph idx="1"/>
          </p:nvPr>
        </p:nvSpPr>
        <p:spPr>
          <a:xfrm>
            <a:off x="838200" y="1621587"/>
            <a:ext cx="10515600" cy="4351338"/>
          </a:xfrm>
        </p:spPr>
        <p:txBody>
          <a:bodyPr/>
          <a:lstStyle/>
          <a:p>
            <a:pPr>
              <a:defRPr/>
            </a:pPr>
            <a:r>
              <a:rPr lang="en-US" dirty="0"/>
              <a:t>process is a global object and is used to represent Node process.</a:t>
            </a:r>
          </a:p>
          <a:p>
            <a:pPr>
              <a:defRPr/>
            </a:pPr>
            <a:r>
              <a:rPr lang="en-US" dirty="0"/>
              <a:t>Exit Codes: Node normally exit with a 0 status code when no more </a:t>
            </a:r>
            <a:r>
              <a:rPr lang="en-US" dirty="0" err="1"/>
              <a:t>async</a:t>
            </a:r>
            <a:r>
              <a:rPr lang="en-US" dirty="0"/>
              <a:t> operations are pending. There are other exit codes:</a:t>
            </a:r>
          </a:p>
          <a:p>
            <a:pPr marL="0" indent="0">
              <a:buFont typeface="Arial" panose="020B0604020202020204" pitchFamily="34" charset="0"/>
              <a:buNone/>
              <a:defRPr/>
            </a:pPr>
            <a:endParaRPr lang="en-US" dirty="0"/>
          </a:p>
          <a:p>
            <a:pPr marL="0" indent="0">
              <a:buFont typeface="Arial" panose="020B0604020202020204" pitchFamily="34" charset="0"/>
              <a:buNone/>
              <a:defRPr/>
            </a:pPr>
            <a:endParaRPr lang="en-US" dirty="0"/>
          </a:p>
        </p:txBody>
      </p:sp>
      <p:graphicFrame>
        <p:nvGraphicFramePr>
          <p:cNvPr id="4" name="Table 3">
            <a:extLst>
              <a:ext uri="{FF2B5EF4-FFF2-40B4-BE49-F238E27FC236}">
                <a16:creationId xmlns:a16="http://schemas.microsoft.com/office/drawing/2014/main" id="{DD8F4383-2DF2-DB4E-814A-59EFD13471CC}"/>
              </a:ext>
            </a:extLst>
          </p:cNvPr>
          <p:cNvGraphicFramePr>
            <a:graphicFrameLocks noGrp="1"/>
          </p:cNvGraphicFramePr>
          <p:nvPr>
            <p:extLst>
              <p:ext uri="{D42A27DB-BD31-4B8C-83A1-F6EECF244321}">
                <p14:modId xmlns:p14="http://schemas.microsoft.com/office/powerpoint/2010/main" val="3277607435"/>
              </p:ext>
            </p:extLst>
          </p:nvPr>
        </p:nvGraphicFramePr>
        <p:xfrm>
          <a:off x="1161212" y="3155082"/>
          <a:ext cx="8128000" cy="3581400"/>
        </p:xfrm>
        <a:graphic>
          <a:graphicData uri="http://schemas.openxmlformats.org/drawingml/2006/table">
            <a:tbl>
              <a:tblPr firstRow="1" bandRow="1">
                <a:tableStyleId>{5C22544A-7EE6-4342-B048-85BDC9FD1C3A}</a:tableStyleId>
              </a:tblPr>
              <a:tblGrid>
                <a:gridCol w="1039004">
                  <a:extLst>
                    <a:ext uri="{9D8B030D-6E8A-4147-A177-3AD203B41FA5}">
                      <a16:colId xmlns:a16="http://schemas.microsoft.com/office/drawing/2014/main" val="20000"/>
                    </a:ext>
                  </a:extLst>
                </a:gridCol>
                <a:gridCol w="2665562">
                  <a:extLst>
                    <a:ext uri="{9D8B030D-6E8A-4147-A177-3AD203B41FA5}">
                      <a16:colId xmlns:a16="http://schemas.microsoft.com/office/drawing/2014/main" val="20001"/>
                    </a:ext>
                  </a:extLst>
                </a:gridCol>
                <a:gridCol w="4423434">
                  <a:extLst>
                    <a:ext uri="{9D8B030D-6E8A-4147-A177-3AD203B41FA5}">
                      <a16:colId xmlns:a16="http://schemas.microsoft.com/office/drawing/2014/main" val="20002"/>
                    </a:ext>
                  </a:extLst>
                </a:gridCol>
              </a:tblGrid>
              <a:tr h="370840">
                <a:tc>
                  <a:txBody>
                    <a:bodyPr/>
                    <a:lstStyle/>
                    <a:p>
                      <a:r>
                        <a:rPr lang="en-US" dirty="0"/>
                        <a:t>Code</a:t>
                      </a:r>
                    </a:p>
                  </a:txBody>
                  <a:tcPr/>
                </a:tc>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Uncaught Fatal Exception</a:t>
                      </a:r>
                    </a:p>
                  </a:txBody>
                  <a:tcPr/>
                </a:tc>
                <a:tc>
                  <a:txBody>
                    <a:bodyPr/>
                    <a:lstStyle/>
                    <a:p>
                      <a:r>
                        <a:rPr lang="en-US" dirty="0"/>
                        <a:t>There</a:t>
                      </a:r>
                      <a:r>
                        <a:rPr lang="en-US" baseline="0" dirty="0"/>
                        <a:t> was an uncaught exception, and it was not handled by a domain or an </a:t>
                      </a:r>
                      <a:r>
                        <a:rPr lang="en-US" baseline="0" dirty="0" err="1"/>
                        <a:t>uncaughtException</a:t>
                      </a:r>
                      <a:r>
                        <a:rPr lang="en-US" baseline="0" dirty="0"/>
                        <a:t> event handler.</a:t>
                      </a:r>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Unused</a:t>
                      </a:r>
                    </a:p>
                  </a:txBody>
                  <a:tcPr/>
                </a:tc>
                <a:tc>
                  <a:txBody>
                    <a:bodyPr/>
                    <a:lstStyle/>
                    <a:p>
                      <a:r>
                        <a:rPr lang="en-US" dirty="0"/>
                        <a:t>Reserved by </a:t>
                      </a:r>
                      <a:r>
                        <a:rPr lang="en-US" baseline="0" dirty="0"/>
                        <a:t> Bash.</a:t>
                      </a:r>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Internal JavaScript</a:t>
                      </a:r>
                      <a:r>
                        <a:rPr lang="en-US" baseline="0" dirty="0"/>
                        <a:t> Parse Error</a:t>
                      </a:r>
                      <a:endParaRPr lang="en-US" dirty="0"/>
                    </a:p>
                  </a:txBody>
                  <a:tcPr/>
                </a:tc>
                <a:tc>
                  <a:txBody>
                    <a:bodyPr/>
                    <a:lstStyle/>
                    <a:p>
                      <a:r>
                        <a:rPr lang="en-US" dirty="0"/>
                        <a:t>The JavaScript source code internal in</a:t>
                      </a:r>
                      <a:r>
                        <a:rPr lang="en-US" baseline="0" dirty="0"/>
                        <a:t> Node’s bootstrapping process caused a parse error.</a:t>
                      </a:r>
                      <a:endParaRPr lang="en-US" dirty="0"/>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&gt;128</a:t>
                      </a:r>
                    </a:p>
                  </a:txBody>
                  <a:tcPr/>
                </a:tc>
                <a:tc>
                  <a:txBody>
                    <a:bodyPr/>
                    <a:lstStyle/>
                    <a:p>
                      <a:r>
                        <a:rPr lang="en-US" dirty="0"/>
                        <a:t>Signal Exits</a:t>
                      </a:r>
                    </a:p>
                  </a:txBody>
                  <a:tcPr/>
                </a:tc>
                <a:tc>
                  <a:txBody>
                    <a:bodyPr/>
                    <a:lstStyle/>
                    <a:p>
                      <a:r>
                        <a:rPr lang="en-US" dirty="0"/>
                        <a:t>If Node receives a fatal signal such as SIGKILL or SIGHUP,</a:t>
                      </a:r>
                      <a:r>
                        <a:rPr lang="en-US" baseline="0" dirty="0"/>
                        <a:t> then its exit code will be 128 plus the value of the signal code.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6387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694BD35-31DD-3E42-B6EF-5B81586A5F40}"/>
              </a:ext>
            </a:extLst>
          </p:cNvPr>
          <p:cNvSpPr>
            <a:spLocks noGrp="1"/>
          </p:cNvSpPr>
          <p:nvPr>
            <p:ph type="title"/>
          </p:nvPr>
        </p:nvSpPr>
        <p:spPr/>
        <p:txBody>
          <a:bodyPr/>
          <a:lstStyle/>
          <a:p>
            <a:pPr algn="ctr"/>
            <a:r>
              <a:rPr lang="en-US" altLang="en-US"/>
              <a:t>Node.js – process events</a:t>
            </a:r>
          </a:p>
        </p:txBody>
      </p:sp>
      <p:sp>
        <p:nvSpPr>
          <p:cNvPr id="3" name="Content Placeholder 2">
            <a:extLst>
              <a:ext uri="{FF2B5EF4-FFF2-40B4-BE49-F238E27FC236}">
                <a16:creationId xmlns:a16="http://schemas.microsoft.com/office/drawing/2014/main" id="{DF43D091-B698-024A-9EBD-6E40AA9CE40C}"/>
              </a:ext>
            </a:extLst>
          </p:cNvPr>
          <p:cNvSpPr>
            <a:spLocks noGrp="1"/>
          </p:cNvSpPr>
          <p:nvPr>
            <p:ph idx="1"/>
          </p:nvPr>
        </p:nvSpPr>
        <p:spPr/>
        <p:txBody>
          <a:bodyPr/>
          <a:lstStyle/>
          <a:p>
            <a:pPr>
              <a:defRPr/>
            </a:pPr>
            <a:r>
              <a:rPr lang="en-US" dirty="0"/>
              <a:t>process is an </a:t>
            </a:r>
            <a:r>
              <a:rPr lang="en-US" dirty="0" err="1"/>
              <a:t>eventEmitter</a:t>
            </a:r>
            <a:r>
              <a:rPr lang="en-US" dirty="0"/>
              <a:t> and it emits the following events.</a:t>
            </a:r>
          </a:p>
          <a:p>
            <a:pPr>
              <a:buFont typeface="Arial" charset="0"/>
              <a:buNone/>
              <a:defRPr/>
            </a:pPr>
            <a:endParaRPr lang="en-US" dirty="0"/>
          </a:p>
          <a:p>
            <a:pPr marL="0" indent="0">
              <a:buFont typeface="Arial" panose="020B0604020202020204" pitchFamily="34" charset="0"/>
              <a:buNone/>
              <a:defRPr/>
            </a:pPr>
            <a:endParaRPr lang="en-US" dirty="0"/>
          </a:p>
        </p:txBody>
      </p:sp>
      <p:graphicFrame>
        <p:nvGraphicFramePr>
          <p:cNvPr id="4" name="Table 3">
            <a:extLst>
              <a:ext uri="{FF2B5EF4-FFF2-40B4-BE49-F238E27FC236}">
                <a16:creationId xmlns:a16="http://schemas.microsoft.com/office/drawing/2014/main" id="{95216B66-EA5B-3A40-8679-A023DA9DEEB6}"/>
              </a:ext>
            </a:extLst>
          </p:cNvPr>
          <p:cNvGraphicFramePr>
            <a:graphicFrameLocks noGrp="1"/>
          </p:cNvGraphicFramePr>
          <p:nvPr/>
        </p:nvGraphicFramePr>
        <p:xfrm>
          <a:off x="1209675" y="2797175"/>
          <a:ext cx="8128000" cy="320540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03">
                <a:tc>
                  <a:txBody>
                    <a:bodyPr/>
                    <a:lstStyle/>
                    <a:p>
                      <a:r>
                        <a:rPr lang="en-US" sz="1800" dirty="0"/>
                        <a:t>Event</a:t>
                      </a:r>
                    </a:p>
                  </a:txBody>
                  <a:tcPr marT="45715" marB="45715"/>
                </a:tc>
                <a:tc>
                  <a:txBody>
                    <a:bodyPr/>
                    <a:lstStyle/>
                    <a:p>
                      <a:r>
                        <a:rPr lang="en-US" sz="1800" dirty="0"/>
                        <a:t>Description</a:t>
                      </a:r>
                    </a:p>
                  </a:txBody>
                  <a:tcPr marT="45715" marB="45715"/>
                </a:tc>
                <a:extLst>
                  <a:ext uri="{0D108BD9-81ED-4DB2-BD59-A6C34878D82A}">
                    <a16:rowId xmlns:a16="http://schemas.microsoft.com/office/drawing/2014/main" val="10000"/>
                  </a:ext>
                </a:extLst>
              </a:tr>
              <a:tr h="640017">
                <a:tc>
                  <a:txBody>
                    <a:bodyPr/>
                    <a:lstStyle/>
                    <a:p>
                      <a:r>
                        <a:rPr lang="en-US" sz="1800" dirty="0"/>
                        <a:t>exit</a:t>
                      </a:r>
                    </a:p>
                  </a:txBody>
                  <a:tcPr marT="45715" marB="45715"/>
                </a:tc>
                <a:tc>
                  <a:txBody>
                    <a:bodyPr/>
                    <a:lstStyle/>
                    <a:p>
                      <a:r>
                        <a:rPr lang="en-US" sz="1800" dirty="0"/>
                        <a:t>Emitted when the process is about to exit.</a:t>
                      </a:r>
                    </a:p>
                  </a:txBody>
                  <a:tcPr marT="45715" marB="45715"/>
                </a:tc>
                <a:extLst>
                  <a:ext uri="{0D108BD9-81ED-4DB2-BD59-A6C34878D82A}">
                    <a16:rowId xmlns:a16="http://schemas.microsoft.com/office/drawing/2014/main" val="10001"/>
                  </a:ext>
                </a:extLst>
              </a:tr>
              <a:tr h="914310">
                <a:tc>
                  <a:txBody>
                    <a:bodyPr/>
                    <a:lstStyle/>
                    <a:p>
                      <a:r>
                        <a:rPr lang="en-US" sz="1800" dirty="0" err="1"/>
                        <a:t>beforeExit</a:t>
                      </a:r>
                      <a:endParaRPr lang="en-US" sz="1800" dirty="0"/>
                    </a:p>
                  </a:txBody>
                  <a:tcPr marT="45715" marB="45715"/>
                </a:tc>
                <a:tc>
                  <a:txBody>
                    <a:bodyPr/>
                    <a:lstStyle/>
                    <a:p>
                      <a:r>
                        <a:rPr lang="en-US" sz="1800" dirty="0"/>
                        <a:t>This event is emitted when node empties it’s event loop and has nothing else</a:t>
                      </a:r>
                      <a:r>
                        <a:rPr lang="en-US" sz="1800" baseline="0" dirty="0"/>
                        <a:t> to schedule. </a:t>
                      </a:r>
                      <a:endParaRPr lang="en-US" sz="1800" dirty="0"/>
                    </a:p>
                  </a:txBody>
                  <a:tcPr marT="45715" marB="45715"/>
                </a:tc>
                <a:extLst>
                  <a:ext uri="{0D108BD9-81ED-4DB2-BD59-A6C34878D82A}">
                    <a16:rowId xmlns:a16="http://schemas.microsoft.com/office/drawing/2014/main" val="10002"/>
                  </a:ext>
                </a:extLst>
              </a:tr>
              <a:tr h="640017">
                <a:tc>
                  <a:txBody>
                    <a:bodyPr/>
                    <a:lstStyle/>
                    <a:p>
                      <a:r>
                        <a:rPr lang="en-US" sz="1800" dirty="0" err="1"/>
                        <a:t>uncaughtException</a:t>
                      </a:r>
                      <a:endParaRPr lang="en-US" sz="1800" dirty="0"/>
                    </a:p>
                  </a:txBody>
                  <a:tcPr marT="45715" marB="45715"/>
                </a:tc>
                <a:tc>
                  <a:txBody>
                    <a:bodyPr/>
                    <a:lstStyle/>
                    <a:p>
                      <a:r>
                        <a:rPr lang="en-US" sz="1800" dirty="0"/>
                        <a:t>Emitted when an exception</a:t>
                      </a:r>
                      <a:r>
                        <a:rPr lang="en-US" sz="1800" baseline="0" dirty="0"/>
                        <a:t> bubbles all the way back to the event loop.</a:t>
                      </a:r>
                      <a:endParaRPr lang="en-US" sz="1800" dirty="0"/>
                    </a:p>
                  </a:txBody>
                  <a:tcPr marT="45715" marB="45715"/>
                </a:tc>
                <a:extLst>
                  <a:ext uri="{0D108BD9-81ED-4DB2-BD59-A6C34878D82A}">
                    <a16:rowId xmlns:a16="http://schemas.microsoft.com/office/drawing/2014/main" val="10003"/>
                  </a:ext>
                </a:extLst>
              </a:tr>
              <a:tr h="640017">
                <a:tc>
                  <a:txBody>
                    <a:bodyPr/>
                    <a:lstStyle/>
                    <a:p>
                      <a:r>
                        <a:rPr lang="en-US" sz="1800" dirty="0"/>
                        <a:t>Signal Events</a:t>
                      </a:r>
                    </a:p>
                  </a:txBody>
                  <a:tcPr marT="45715" marB="45715"/>
                </a:tc>
                <a:tc>
                  <a:txBody>
                    <a:bodyPr/>
                    <a:lstStyle/>
                    <a:p>
                      <a:r>
                        <a:rPr lang="en-US" sz="1800" dirty="0"/>
                        <a:t>Emitted when the processes receives a signal such as SIGNT, SIGHUP, etc.</a:t>
                      </a:r>
                    </a:p>
                  </a:txBody>
                  <a:tcPr marT="45715" marB="4571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8067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F8D1D800-08FA-C749-8D80-18F4D5C76BB0}"/>
              </a:ext>
            </a:extLst>
          </p:cNvPr>
          <p:cNvSpPr>
            <a:spLocks noGrp="1"/>
          </p:cNvSpPr>
          <p:nvPr>
            <p:ph type="title"/>
          </p:nvPr>
        </p:nvSpPr>
        <p:spPr/>
        <p:txBody>
          <a:bodyPr/>
          <a:lstStyle/>
          <a:p>
            <a:pPr algn="ctr"/>
            <a:r>
              <a:rPr lang="en-US" altLang="en-US"/>
              <a:t>Node.js – process properties</a:t>
            </a:r>
          </a:p>
        </p:txBody>
      </p:sp>
      <p:sp>
        <p:nvSpPr>
          <p:cNvPr id="14339" name="Content Placeholder 2">
            <a:extLst>
              <a:ext uri="{FF2B5EF4-FFF2-40B4-BE49-F238E27FC236}">
                <a16:creationId xmlns:a16="http://schemas.microsoft.com/office/drawing/2014/main" id="{3C86A2DF-E87C-0641-9249-D1B9AB5F1335}"/>
              </a:ext>
            </a:extLst>
          </p:cNvPr>
          <p:cNvSpPr>
            <a:spLocks noGrp="1"/>
          </p:cNvSpPr>
          <p:nvPr>
            <p:ph idx="1"/>
          </p:nvPr>
        </p:nvSpPr>
        <p:spPr/>
        <p:txBody>
          <a:bodyPr/>
          <a:lstStyle/>
          <a:p>
            <a:r>
              <a:rPr lang="en-US" altLang="en-US"/>
              <a:t>process provides many useful properties to get better control over system interactions.</a:t>
            </a:r>
          </a:p>
          <a:p>
            <a:pPr>
              <a:buFont typeface="Arial" panose="020B0604020202020204" pitchFamily="34" charset="0"/>
              <a:buNone/>
            </a:pPr>
            <a:endParaRPr lang="en-US" altLang="en-US"/>
          </a:p>
        </p:txBody>
      </p:sp>
      <p:graphicFrame>
        <p:nvGraphicFramePr>
          <p:cNvPr id="4" name="Table 3">
            <a:extLst>
              <a:ext uri="{FF2B5EF4-FFF2-40B4-BE49-F238E27FC236}">
                <a16:creationId xmlns:a16="http://schemas.microsoft.com/office/drawing/2014/main" id="{801576EF-8448-7045-A9CA-30997ABD5FA7}"/>
              </a:ext>
            </a:extLst>
          </p:cNvPr>
          <p:cNvGraphicFramePr>
            <a:graphicFrameLocks noGrp="1"/>
          </p:cNvGraphicFramePr>
          <p:nvPr>
            <p:extLst>
              <p:ext uri="{D42A27DB-BD31-4B8C-83A1-F6EECF244321}">
                <p14:modId xmlns:p14="http://schemas.microsoft.com/office/powerpoint/2010/main" val="3751801884"/>
              </p:ext>
            </p:extLst>
          </p:nvPr>
        </p:nvGraphicFramePr>
        <p:xfrm>
          <a:off x="1174541" y="2707617"/>
          <a:ext cx="8128000" cy="3978273"/>
        </p:xfrm>
        <a:graphic>
          <a:graphicData uri="http://schemas.openxmlformats.org/drawingml/2006/table">
            <a:tbl>
              <a:tblPr firstRow="1" bandRow="1">
                <a:tableStyleId>{5C22544A-7EE6-4342-B048-85BDC9FD1C3A}</a:tableStyleId>
              </a:tblPr>
              <a:tblGrid>
                <a:gridCol w="2709817">
                  <a:extLst>
                    <a:ext uri="{9D8B030D-6E8A-4147-A177-3AD203B41FA5}">
                      <a16:colId xmlns:a16="http://schemas.microsoft.com/office/drawing/2014/main" val="20000"/>
                    </a:ext>
                  </a:extLst>
                </a:gridCol>
                <a:gridCol w="5418183">
                  <a:extLst>
                    <a:ext uri="{9D8B030D-6E8A-4147-A177-3AD203B41FA5}">
                      <a16:colId xmlns:a16="http://schemas.microsoft.com/office/drawing/2014/main" val="20001"/>
                    </a:ext>
                  </a:extLst>
                </a:gridCol>
              </a:tblGrid>
              <a:tr h="370899">
                <a:tc>
                  <a:txBody>
                    <a:bodyPr/>
                    <a:lstStyle/>
                    <a:p>
                      <a:r>
                        <a:rPr lang="en-US" sz="1800" dirty="0"/>
                        <a:t>Property</a:t>
                      </a:r>
                    </a:p>
                  </a:txBody>
                  <a:tcPr marT="45727" marB="45727"/>
                </a:tc>
                <a:tc>
                  <a:txBody>
                    <a:bodyPr/>
                    <a:lstStyle/>
                    <a:p>
                      <a:r>
                        <a:rPr lang="en-US" sz="1800" dirty="0"/>
                        <a:t>Description</a:t>
                      </a:r>
                    </a:p>
                  </a:txBody>
                  <a:tcPr marT="45727" marB="45727"/>
                </a:tc>
                <a:extLst>
                  <a:ext uri="{0D108BD9-81ED-4DB2-BD59-A6C34878D82A}">
                    <a16:rowId xmlns:a16="http://schemas.microsoft.com/office/drawing/2014/main" val="10000"/>
                  </a:ext>
                </a:extLst>
              </a:tr>
              <a:tr h="370899">
                <a:tc>
                  <a:txBody>
                    <a:bodyPr/>
                    <a:lstStyle/>
                    <a:p>
                      <a:r>
                        <a:rPr lang="en-US" sz="1800" dirty="0" err="1"/>
                        <a:t>stdout</a:t>
                      </a:r>
                      <a:endParaRPr lang="en-US" sz="1800" dirty="0"/>
                    </a:p>
                  </a:txBody>
                  <a:tcPr marT="45727" marB="45727"/>
                </a:tc>
                <a:tc>
                  <a:txBody>
                    <a:bodyPr/>
                    <a:lstStyle/>
                    <a:p>
                      <a:r>
                        <a:rPr lang="en-US" sz="1800" dirty="0"/>
                        <a:t>A Writable</a:t>
                      </a:r>
                      <a:r>
                        <a:rPr lang="en-US" sz="1800" baseline="0" dirty="0"/>
                        <a:t> Stream to </a:t>
                      </a:r>
                      <a:r>
                        <a:rPr lang="en-US" sz="1800" baseline="0" dirty="0" err="1"/>
                        <a:t>stdout</a:t>
                      </a:r>
                      <a:r>
                        <a:rPr lang="en-US" sz="1800" baseline="0" dirty="0"/>
                        <a:t>.</a:t>
                      </a:r>
                      <a:endParaRPr lang="en-US" sz="1800" dirty="0"/>
                    </a:p>
                  </a:txBody>
                  <a:tcPr marT="45727" marB="45727"/>
                </a:tc>
                <a:extLst>
                  <a:ext uri="{0D108BD9-81ED-4DB2-BD59-A6C34878D82A}">
                    <a16:rowId xmlns:a16="http://schemas.microsoft.com/office/drawing/2014/main" val="10001"/>
                  </a:ext>
                </a:extLst>
              </a:tr>
              <a:tr h="370899">
                <a:tc>
                  <a:txBody>
                    <a:bodyPr/>
                    <a:lstStyle/>
                    <a:p>
                      <a:r>
                        <a:rPr lang="en-US" sz="1800" dirty="0" err="1"/>
                        <a:t>stderr</a:t>
                      </a:r>
                      <a:endParaRPr lang="en-US" sz="1800" dirty="0"/>
                    </a:p>
                  </a:txBody>
                  <a:tcPr marT="45727" marB="45727"/>
                </a:tc>
                <a:tc>
                  <a:txBody>
                    <a:bodyPr/>
                    <a:lstStyle/>
                    <a:p>
                      <a:r>
                        <a:rPr lang="en-US" sz="1800" dirty="0"/>
                        <a:t>A Writable Stream</a:t>
                      </a:r>
                      <a:r>
                        <a:rPr lang="en-US" sz="1800" baseline="0" dirty="0"/>
                        <a:t> to </a:t>
                      </a:r>
                      <a:r>
                        <a:rPr lang="en-US" sz="1800" baseline="0" dirty="0" err="1"/>
                        <a:t>stderr</a:t>
                      </a:r>
                      <a:r>
                        <a:rPr lang="en-US" sz="1800" baseline="0" dirty="0"/>
                        <a:t>.</a:t>
                      </a:r>
                      <a:endParaRPr lang="en-US" sz="1800" dirty="0"/>
                    </a:p>
                  </a:txBody>
                  <a:tcPr marT="45727" marB="45727"/>
                </a:tc>
                <a:extLst>
                  <a:ext uri="{0D108BD9-81ED-4DB2-BD59-A6C34878D82A}">
                    <a16:rowId xmlns:a16="http://schemas.microsoft.com/office/drawing/2014/main" val="10002"/>
                  </a:ext>
                </a:extLst>
              </a:tr>
              <a:tr h="370899">
                <a:tc>
                  <a:txBody>
                    <a:bodyPr/>
                    <a:lstStyle/>
                    <a:p>
                      <a:r>
                        <a:rPr lang="en-US" sz="1800" dirty="0" err="1"/>
                        <a:t>stdin</a:t>
                      </a:r>
                      <a:endParaRPr lang="en-US" sz="1800" dirty="0"/>
                    </a:p>
                  </a:txBody>
                  <a:tcPr marT="45727" marB="45727"/>
                </a:tc>
                <a:tc>
                  <a:txBody>
                    <a:bodyPr/>
                    <a:lstStyle/>
                    <a:p>
                      <a:r>
                        <a:rPr lang="en-US" sz="1800" dirty="0"/>
                        <a:t>A Writable</a:t>
                      </a:r>
                      <a:r>
                        <a:rPr lang="en-US" sz="1800" baseline="0" dirty="0"/>
                        <a:t> Stream to </a:t>
                      </a:r>
                      <a:r>
                        <a:rPr lang="en-US" sz="1800" baseline="0" dirty="0" err="1"/>
                        <a:t>stdin</a:t>
                      </a:r>
                      <a:r>
                        <a:rPr lang="en-US" sz="1800" baseline="0" dirty="0"/>
                        <a:t>.</a:t>
                      </a:r>
                      <a:endParaRPr lang="en-US" sz="1800" dirty="0"/>
                    </a:p>
                  </a:txBody>
                  <a:tcPr marT="45727" marB="45727"/>
                </a:tc>
                <a:extLst>
                  <a:ext uri="{0D108BD9-81ED-4DB2-BD59-A6C34878D82A}">
                    <a16:rowId xmlns:a16="http://schemas.microsoft.com/office/drawing/2014/main" val="10003"/>
                  </a:ext>
                </a:extLst>
              </a:tr>
              <a:tr h="370899">
                <a:tc>
                  <a:txBody>
                    <a:bodyPr/>
                    <a:lstStyle/>
                    <a:p>
                      <a:r>
                        <a:rPr lang="en-US" sz="1800" dirty="0" err="1"/>
                        <a:t>argv</a:t>
                      </a:r>
                      <a:endParaRPr lang="en-US" sz="1800" dirty="0"/>
                    </a:p>
                  </a:txBody>
                  <a:tcPr marT="45727" marB="45727"/>
                </a:tc>
                <a:tc>
                  <a:txBody>
                    <a:bodyPr/>
                    <a:lstStyle/>
                    <a:p>
                      <a:r>
                        <a:rPr lang="en-US" sz="1800" dirty="0"/>
                        <a:t>An array containing the command line arguments. </a:t>
                      </a:r>
                    </a:p>
                  </a:txBody>
                  <a:tcPr marT="45727" marB="45727"/>
                </a:tc>
                <a:extLst>
                  <a:ext uri="{0D108BD9-81ED-4DB2-BD59-A6C34878D82A}">
                    <a16:rowId xmlns:a16="http://schemas.microsoft.com/office/drawing/2014/main" val="10004"/>
                  </a:ext>
                </a:extLst>
              </a:tr>
              <a:tr h="640182">
                <a:tc>
                  <a:txBody>
                    <a:bodyPr/>
                    <a:lstStyle/>
                    <a:p>
                      <a:r>
                        <a:rPr lang="en-US" sz="1800" dirty="0" err="1"/>
                        <a:t>execPath</a:t>
                      </a:r>
                      <a:endParaRPr lang="en-US" sz="1800" dirty="0"/>
                    </a:p>
                  </a:txBody>
                  <a:tcPr marT="45727" marB="45727"/>
                </a:tc>
                <a:tc>
                  <a:txBody>
                    <a:bodyPr/>
                    <a:lstStyle/>
                    <a:p>
                      <a:r>
                        <a:rPr lang="en-US" sz="1800" dirty="0"/>
                        <a:t>This is the absolute pathname of the executable that started the process.</a:t>
                      </a:r>
                    </a:p>
                  </a:txBody>
                  <a:tcPr marT="45727" marB="45727"/>
                </a:tc>
                <a:extLst>
                  <a:ext uri="{0D108BD9-81ED-4DB2-BD59-A6C34878D82A}">
                    <a16:rowId xmlns:a16="http://schemas.microsoft.com/office/drawing/2014/main" val="10005"/>
                  </a:ext>
                </a:extLst>
              </a:tr>
              <a:tr h="370899">
                <a:tc>
                  <a:txBody>
                    <a:bodyPr/>
                    <a:lstStyle/>
                    <a:p>
                      <a:r>
                        <a:rPr lang="en-US" sz="1800" dirty="0" err="1"/>
                        <a:t>env</a:t>
                      </a:r>
                      <a:endParaRPr lang="en-US" sz="1800" dirty="0"/>
                    </a:p>
                  </a:txBody>
                  <a:tcPr marT="45727" marB="45727"/>
                </a:tc>
                <a:tc>
                  <a:txBody>
                    <a:bodyPr/>
                    <a:lstStyle/>
                    <a:p>
                      <a:r>
                        <a:rPr lang="en-US" sz="1800" dirty="0"/>
                        <a:t>An object containing the user environment.</a:t>
                      </a:r>
                    </a:p>
                  </a:txBody>
                  <a:tcPr marT="45727" marB="45727"/>
                </a:tc>
                <a:extLst>
                  <a:ext uri="{0D108BD9-81ED-4DB2-BD59-A6C34878D82A}">
                    <a16:rowId xmlns:a16="http://schemas.microsoft.com/office/drawing/2014/main" val="10006"/>
                  </a:ext>
                </a:extLst>
              </a:tr>
              <a:tr h="370899">
                <a:tc>
                  <a:txBody>
                    <a:bodyPr/>
                    <a:lstStyle/>
                    <a:p>
                      <a:r>
                        <a:rPr lang="en-US" sz="1800" dirty="0" err="1"/>
                        <a:t>exitCode</a:t>
                      </a:r>
                      <a:endParaRPr lang="en-US" sz="1800" dirty="0"/>
                    </a:p>
                  </a:txBody>
                  <a:tcPr marT="45727" marB="45727"/>
                </a:tc>
                <a:tc>
                  <a:txBody>
                    <a:bodyPr/>
                    <a:lstStyle/>
                    <a:p>
                      <a:r>
                        <a:rPr lang="en-US" sz="1800" dirty="0"/>
                        <a:t>A number which will be the process exit code. </a:t>
                      </a:r>
                    </a:p>
                  </a:txBody>
                  <a:tcPr marT="45727" marB="45727"/>
                </a:tc>
                <a:extLst>
                  <a:ext uri="{0D108BD9-81ED-4DB2-BD59-A6C34878D82A}">
                    <a16:rowId xmlns:a16="http://schemas.microsoft.com/office/drawing/2014/main" val="10007"/>
                  </a:ext>
                </a:extLst>
              </a:tr>
              <a:tr h="370899">
                <a:tc>
                  <a:txBody>
                    <a:bodyPr/>
                    <a:lstStyle/>
                    <a:p>
                      <a:r>
                        <a:rPr lang="en-US" sz="1800" dirty="0"/>
                        <a:t>version</a:t>
                      </a:r>
                    </a:p>
                  </a:txBody>
                  <a:tcPr marT="45727" marB="45727"/>
                </a:tc>
                <a:tc>
                  <a:txBody>
                    <a:bodyPr/>
                    <a:lstStyle/>
                    <a:p>
                      <a:r>
                        <a:rPr lang="en-US" sz="1800" dirty="0"/>
                        <a:t>A compiled-in</a:t>
                      </a:r>
                      <a:r>
                        <a:rPr lang="en-US" sz="1800" baseline="0" dirty="0"/>
                        <a:t> property that exposes NODE-VERSION.</a:t>
                      </a:r>
                      <a:endParaRPr lang="en-US" sz="1800" dirty="0"/>
                    </a:p>
                  </a:txBody>
                  <a:tcPr marT="45727" marB="45727"/>
                </a:tc>
                <a:extLst>
                  <a:ext uri="{0D108BD9-81ED-4DB2-BD59-A6C34878D82A}">
                    <a16:rowId xmlns:a16="http://schemas.microsoft.com/office/drawing/2014/main" val="10008"/>
                  </a:ext>
                </a:extLst>
              </a:tr>
              <a:tr h="370899">
                <a:tc>
                  <a:txBody>
                    <a:bodyPr/>
                    <a:lstStyle/>
                    <a:p>
                      <a:r>
                        <a:rPr lang="en-US" sz="1800" dirty="0"/>
                        <a:t>platform</a:t>
                      </a:r>
                    </a:p>
                  </a:txBody>
                  <a:tcPr marT="45727" marB="45727"/>
                </a:tc>
                <a:tc>
                  <a:txBody>
                    <a:bodyPr/>
                    <a:lstStyle/>
                    <a:p>
                      <a:r>
                        <a:rPr lang="en-US" sz="1800" dirty="0"/>
                        <a:t>What platform you are</a:t>
                      </a:r>
                      <a:r>
                        <a:rPr lang="en-US" sz="1800" baseline="0" dirty="0"/>
                        <a:t> running on.</a:t>
                      </a:r>
                      <a:endParaRPr lang="en-US" sz="1800" dirty="0"/>
                    </a:p>
                  </a:txBody>
                  <a:tcPr marT="45727" marB="45727"/>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030798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F378029-3A5C-FD47-9549-5BA897804226}"/>
              </a:ext>
            </a:extLst>
          </p:cNvPr>
          <p:cNvSpPr>
            <a:spLocks noGrp="1"/>
          </p:cNvSpPr>
          <p:nvPr>
            <p:ph type="title"/>
          </p:nvPr>
        </p:nvSpPr>
        <p:spPr/>
        <p:txBody>
          <a:bodyPr/>
          <a:lstStyle/>
          <a:p>
            <a:pPr algn="ctr"/>
            <a:r>
              <a:rPr lang="en-US" altLang="en-US"/>
              <a:t>Node.js – process methods</a:t>
            </a:r>
          </a:p>
        </p:txBody>
      </p:sp>
      <p:sp>
        <p:nvSpPr>
          <p:cNvPr id="15363" name="Content Placeholder 4">
            <a:extLst>
              <a:ext uri="{FF2B5EF4-FFF2-40B4-BE49-F238E27FC236}">
                <a16:creationId xmlns:a16="http://schemas.microsoft.com/office/drawing/2014/main" id="{12CB0CD3-D525-5645-B533-4AF88942A408}"/>
              </a:ext>
            </a:extLst>
          </p:cNvPr>
          <p:cNvSpPr>
            <a:spLocks noGrp="1"/>
          </p:cNvSpPr>
          <p:nvPr>
            <p:ph idx="1"/>
          </p:nvPr>
        </p:nvSpPr>
        <p:spPr/>
        <p:txBody>
          <a:bodyPr/>
          <a:lstStyle/>
          <a:p>
            <a:r>
              <a:rPr lang="en-US" altLang="en-US"/>
              <a:t>process provides many useful methods to get better control over system interactions.</a:t>
            </a:r>
          </a:p>
          <a:p>
            <a:pPr>
              <a:buFont typeface="Arial" panose="020B0604020202020204" pitchFamily="34" charset="0"/>
              <a:buNone/>
            </a:pPr>
            <a:endParaRPr lang="en-US" altLang="en-US"/>
          </a:p>
        </p:txBody>
      </p:sp>
      <p:graphicFrame>
        <p:nvGraphicFramePr>
          <p:cNvPr id="6" name="Table 5">
            <a:extLst>
              <a:ext uri="{FF2B5EF4-FFF2-40B4-BE49-F238E27FC236}">
                <a16:creationId xmlns:a16="http://schemas.microsoft.com/office/drawing/2014/main" id="{550DAF08-41A4-C646-93B1-0C5D8597D33A}"/>
              </a:ext>
            </a:extLst>
          </p:cNvPr>
          <p:cNvGraphicFramePr>
            <a:graphicFrameLocks noGrp="1"/>
          </p:cNvGraphicFramePr>
          <p:nvPr/>
        </p:nvGraphicFramePr>
        <p:xfrm>
          <a:off x="922338" y="2967038"/>
          <a:ext cx="8128000" cy="3032466"/>
        </p:xfrm>
        <a:graphic>
          <a:graphicData uri="http://schemas.openxmlformats.org/drawingml/2006/table">
            <a:tbl>
              <a:tblPr firstRow="1" bandRow="1">
                <a:tableStyleId>{5C22544A-7EE6-4342-B048-85BDC9FD1C3A}</a:tableStyleId>
              </a:tblPr>
              <a:tblGrid>
                <a:gridCol w="2291806">
                  <a:extLst>
                    <a:ext uri="{9D8B030D-6E8A-4147-A177-3AD203B41FA5}">
                      <a16:colId xmlns:a16="http://schemas.microsoft.com/office/drawing/2014/main" val="20000"/>
                    </a:ext>
                  </a:extLst>
                </a:gridCol>
                <a:gridCol w="5836194">
                  <a:extLst>
                    <a:ext uri="{9D8B030D-6E8A-4147-A177-3AD203B41FA5}">
                      <a16:colId xmlns:a16="http://schemas.microsoft.com/office/drawing/2014/main" val="20001"/>
                    </a:ext>
                  </a:extLst>
                </a:gridCol>
              </a:tblGrid>
              <a:tr h="370762">
                <a:tc>
                  <a:txBody>
                    <a:bodyPr/>
                    <a:lstStyle/>
                    <a:p>
                      <a:r>
                        <a:rPr lang="en-US" sz="1800" dirty="0"/>
                        <a:t>Method</a:t>
                      </a:r>
                    </a:p>
                  </a:txBody>
                  <a:tcPr marT="45710" marB="45710"/>
                </a:tc>
                <a:tc>
                  <a:txBody>
                    <a:bodyPr/>
                    <a:lstStyle/>
                    <a:p>
                      <a:r>
                        <a:rPr lang="en-US" sz="1800" dirty="0"/>
                        <a:t>Description</a:t>
                      </a:r>
                    </a:p>
                  </a:txBody>
                  <a:tcPr marT="45710" marB="45710"/>
                </a:tc>
                <a:extLst>
                  <a:ext uri="{0D108BD9-81ED-4DB2-BD59-A6C34878D82A}">
                    <a16:rowId xmlns:a16="http://schemas.microsoft.com/office/drawing/2014/main" val="10000"/>
                  </a:ext>
                </a:extLst>
              </a:tr>
              <a:tr h="639946">
                <a:tc>
                  <a:txBody>
                    <a:bodyPr/>
                    <a:lstStyle/>
                    <a:p>
                      <a:r>
                        <a:rPr lang="en-US" sz="1800" dirty="0"/>
                        <a:t>abort()</a:t>
                      </a:r>
                    </a:p>
                  </a:txBody>
                  <a:tcPr marT="45710" marB="45710"/>
                </a:tc>
                <a:tc>
                  <a:txBody>
                    <a:bodyPr/>
                    <a:lstStyle/>
                    <a:p>
                      <a:r>
                        <a:rPr lang="en-US" sz="1800" dirty="0"/>
                        <a:t>This causes node to emit an abort. This will cause node to exit and generate a core file.</a:t>
                      </a:r>
                    </a:p>
                  </a:txBody>
                  <a:tcPr marT="45710" marB="45710"/>
                </a:tc>
                <a:extLst>
                  <a:ext uri="{0D108BD9-81ED-4DB2-BD59-A6C34878D82A}">
                    <a16:rowId xmlns:a16="http://schemas.microsoft.com/office/drawing/2014/main" val="10001"/>
                  </a:ext>
                </a:extLst>
              </a:tr>
              <a:tr h="639946">
                <a:tc>
                  <a:txBody>
                    <a:bodyPr/>
                    <a:lstStyle/>
                    <a:p>
                      <a:r>
                        <a:rPr lang="en-US" sz="1800" dirty="0" err="1"/>
                        <a:t>chdir</a:t>
                      </a:r>
                      <a:r>
                        <a:rPr lang="en-US" sz="1800" dirty="0"/>
                        <a:t>(dir)</a:t>
                      </a:r>
                    </a:p>
                  </a:txBody>
                  <a:tcPr marT="45710" marB="45710"/>
                </a:tc>
                <a:tc>
                  <a:txBody>
                    <a:bodyPr/>
                    <a:lstStyle/>
                    <a:p>
                      <a:r>
                        <a:rPr lang="en-US" sz="1800" dirty="0"/>
                        <a:t>Changes the current working directory of</a:t>
                      </a:r>
                      <a:r>
                        <a:rPr lang="en-US" sz="1800" baseline="0" dirty="0"/>
                        <a:t> the process or throws an exception if that fails.</a:t>
                      </a:r>
                      <a:endParaRPr lang="en-US" sz="1800" dirty="0"/>
                    </a:p>
                  </a:txBody>
                  <a:tcPr marT="45710" marB="45710"/>
                </a:tc>
                <a:extLst>
                  <a:ext uri="{0D108BD9-81ED-4DB2-BD59-A6C34878D82A}">
                    <a16:rowId xmlns:a16="http://schemas.microsoft.com/office/drawing/2014/main" val="10002"/>
                  </a:ext>
                </a:extLst>
              </a:tr>
              <a:tr h="370762">
                <a:tc>
                  <a:txBody>
                    <a:bodyPr/>
                    <a:lstStyle/>
                    <a:p>
                      <a:r>
                        <a:rPr lang="en-US" sz="1800" dirty="0" err="1"/>
                        <a:t>cwd</a:t>
                      </a:r>
                      <a:r>
                        <a:rPr lang="en-US" sz="1800" dirty="0"/>
                        <a:t>()</a:t>
                      </a:r>
                    </a:p>
                  </a:txBody>
                  <a:tcPr marT="45710" marB="45710"/>
                </a:tc>
                <a:tc>
                  <a:txBody>
                    <a:bodyPr/>
                    <a:lstStyle/>
                    <a:p>
                      <a:r>
                        <a:rPr lang="en-US" sz="1800" dirty="0"/>
                        <a:t>Returns the current working directory of the process.</a:t>
                      </a:r>
                    </a:p>
                  </a:txBody>
                  <a:tcPr marT="45710" marB="45710"/>
                </a:tc>
                <a:extLst>
                  <a:ext uri="{0D108BD9-81ED-4DB2-BD59-A6C34878D82A}">
                    <a16:rowId xmlns:a16="http://schemas.microsoft.com/office/drawing/2014/main" val="10003"/>
                  </a:ext>
                </a:extLst>
              </a:tr>
              <a:tr h="639946">
                <a:tc>
                  <a:txBody>
                    <a:bodyPr/>
                    <a:lstStyle/>
                    <a:p>
                      <a:r>
                        <a:rPr lang="en-US" sz="1800" dirty="0"/>
                        <a:t>exit(code)</a:t>
                      </a:r>
                    </a:p>
                  </a:txBody>
                  <a:tcPr marT="45710" marB="45710"/>
                </a:tc>
                <a:tc>
                  <a:txBody>
                    <a:bodyPr/>
                    <a:lstStyle/>
                    <a:p>
                      <a:r>
                        <a:rPr lang="en-US" sz="1800" dirty="0"/>
                        <a:t>Ends the process with the specified code. If omitted,</a:t>
                      </a:r>
                      <a:r>
                        <a:rPr lang="en-US" sz="1800" baseline="0" dirty="0"/>
                        <a:t> exit uses the “success” </a:t>
                      </a:r>
                      <a:r>
                        <a:rPr lang="en-US" sz="1800" baseline="0" dirty="0" err="1"/>
                        <a:t>cdoe</a:t>
                      </a:r>
                      <a:r>
                        <a:rPr lang="en-US" sz="1800" baseline="0" dirty="0"/>
                        <a:t> 0.</a:t>
                      </a:r>
                      <a:endParaRPr lang="en-US" sz="1800" dirty="0"/>
                    </a:p>
                  </a:txBody>
                  <a:tcPr marT="45710" marB="45710"/>
                </a:tc>
                <a:extLst>
                  <a:ext uri="{0D108BD9-81ED-4DB2-BD59-A6C34878D82A}">
                    <a16:rowId xmlns:a16="http://schemas.microsoft.com/office/drawing/2014/main" val="10004"/>
                  </a:ext>
                </a:extLst>
              </a:tr>
              <a:tr h="370762">
                <a:tc>
                  <a:txBody>
                    <a:bodyPr/>
                    <a:lstStyle/>
                    <a:p>
                      <a:r>
                        <a:rPr lang="en-US" sz="1800" dirty="0"/>
                        <a:t>uptime()</a:t>
                      </a:r>
                    </a:p>
                  </a:txBody>
                  <a:tcPr marT="45710" marB="45710"/>
                </a:tc>
                <a:tc>
                  <a:txBody>
                    <a:bodyPr/>
                    <a:lstStyle/>
                    <a:p>
                      <a:r>
                        <a:rPr lang="en-US" sz="1800" dirty="0"/>
                        <a:t>Number of seconds Node has been running.</a:t>
                      </a:r>
                    </a:p>
                  </a:txBody>
                  <a:tcPr marT="45710" marB="4571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543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57E072-3103-1541-9B33-F4E90DD55458}"/>
              </a:ext>
            </a:extLst>
          </p:cNvPr>
          <p:cNvSpPr>
            <a:spLocks noGrp="1"/>
          </p:cNvSpPr>
          <p:nvPr>
            <p:ph type="title"/>
          </p:nvPr>
        </p:nvSpPr>
        <p:spPr/>
        <p:txBody>
          <a:bodyPr/>
          <a:lstStyle/>
          <a:p>
            <a:pPr algn="ctr"/>
            <a:r>
              <a:rPr lang="en-US" altLang="en-US"/>
              <a:t>Node.js – os module</a:t>
            </a:r>
          </a:p>
        </p:txBody>
      </p:sp>
      <p:sp>
        <p:nvSpPr>
          <p:cNvPr id="16387" name="Content Placeholder 2">
            <a:extLst>
              <a:ext uri="{FF2B5EF4-FFF2-40B4-BE49-F238E27FC236}">
                <a16:creationId xmlns:a16="http://schemas.microsoft.com/office/drawing/2014/main" id="{4FE46011-9110-194F-9613-A86F721183E4}"/>
              </a:ext>
            </a:extLst>
          </p:cNvPr>
          <p:cNvSpPr>
            <a:spLocks noGrp="1"/>
          </p:cNvSpPr>
          <p:nvPr>
            <p:ph idx="1"/>
          </p:nvPr>
        </p:nvSpPr>
        <p:spPr/>
        <p:txBody>
          <a:bodyPr/>
          <a:lstStyle/>
          <a:p>
            <a:r>
              <a:rPr lang="en-US" altLang="en-US" sz="2400"/>
              <a:t>os module is used for few basic operating-system related utility functions. </a:t>
            </a:r>
          </a:p>
          <a:p>
            <a:r>
              <a:rPr lang="en-US" altLang="en-US" sz="2400"/>
              <a:t>os module can be imported using:</a:t>
            </a:r>
          </a:p>
          <a:p>
            <a:pPr>
              <a:buFont typeface="Arial" panose="020B0604020202020204" pitchFamily="34" charset="0"/>
              <a:buNone/>
            </a:pPr>
            <a:r>
              <a:rPr lang="en-US" altLang="en-US" sz="2400"/>
              <a:t>		var os = require('os');</a:t>
            </a:r>
          </a:p>
          <a:p>
            <a:pPr>
              <a:buFont typeface="Arial" panose="020B0604020202020204" pitchFamily="34" charset="0"/>
              <a:buNone/>
            </a:pPr>
            <a:endParaRPr lang="en-US" altLang="en-US"/>
          </a:p>
        </p:txBody>
      </p:sp>
      <p:graphicFrame>
        <p:nvGraphicFramePr>
          <p:cNvPr id="4" name="Table 3">
            <a:extLst>
              <a:ext uri="{FF2B5EF4-FFF2-40B4-BE49-F238E27FC236}">
                <a16:creationId xmlns:a16="http://schemas.microsoft.com/office/drawing/2014/main" id="{2410603E-FDDA-3E4B-B713-DFEC155D47C9}"/>
              </a:ext>
            </a:extLst>
          </p:cNvPr>
          <p:cNvGraphicFramePr>
            <a:graphicFrameLocks noGrp="1"/>
          </p:cNvGraphicFramePr>
          <p:nvPr>
            <p:extLst>
              <p:ext uri="{D42A27DB-BD31-4B8C-83A1-F6EECF244321}">
                <p14:modId xmlns:p14="http://schemas.microsoft.com/office/powerpoint/2010/main" val="3404959868"/>
              </p:ext>
            </p:extLst>
          </p:nvPr>
        </p:nvGraphicFramePr>
        <p:xfrm>
          <a:off x="838200" y="3149600"/>
          <a:ext cx="9240837" cy="3708400"/>
        </p:xfrm>
        <a:graphic>
          <a:graphicData uri="http://schemas.openxmlformats.org/drawingml/2006/table">
            <a:tbl>
              <a:tblPr firstRow="1" bandRow="1">
                <a:tableStyleId>{5C22544A-7EE6-4342-B048-85BDC9FD1C3A}</a:tableStyleId>
              </a:tblPr>
              <a:tblGrid>
                <a:gridCol w="2278855">
                  <a:extLst>
                    <a:ext uri="{9D8B030D-6E8A-4147-A177-3AD203B41FA5}">
                      <a16:colId xmlns:a16="http://schemas.microsoft.com/office/drawing/2014/main" val="20000"/>
                    </a:ext>
                  </a:extLst>
                </a:gridCol>
                <a:gridCol w="6961982">
                  <a:extLst>
                    <a:ext uri="{9D8B030D-6E8A-4147-A177-3AD203B41FA5}">
                      <a16:colId xmlns:a16="http://schemas.microsoft.com/office/drawing/2014/main" val="20001"/>
                    </a:ext>
                  </a:extLst>
                </a:gridCol>
              </a:tblGrid>
              <a:tr h="370840">
                <a:tc>
                  <a:txBody>
                    <a:bodyPr/>
                    <a:lstStyle/>
                    <a:p>
                      <a:r>
                        <a:rPr lang="en-US" dirty="0"/>
                        <a:t>Method</a:t>
                      </a:r>
                    </a:p>
                  </a:txBody>
                  <a:tcPr marL="91436" marR="91436"/>
                </a:tc>
                <a:tc>
                  <a:txBody>
                    <a:bodyPr/>
                    <a:lstStyle/>
                    <a:p>
                      <a:r>
                        <a:rPr lang="en-US" dirty="0"/>
                        <a:t>Description</a:t>
                      </a:r>
                    </a:p>
                  </a:txBody>
                  <a:tcPr marL="91436" marR="91436"/>
                </a:tc>
                <a:extLst>
                  <a:ext uri="{0D108BD9-81ED-4DB2-BD59-A6C34878D82A}">
                    <a16:rowId xmlns:a16="http://schemas.microsoft.com/office/drawing/2014/main" val="10000"/>
                  </a:ext>
                </a:extLst>
              </a:tr>
              <a:tr h="370840">
                <a:tc>
                  <a:txBody>
                    <a:bodyPr/>
                    <a:lstStyle/>
                    <a:p>
                      <a:r>
                        <a:rPr lang="en-US" dirty="0" err="1"/>
                        <a:t>os.tmpdir</a:t>
                      </a:r>
                      <a:r>
                        <a:rPr lang="en-US" dirty="0"/>
                        <a:t>()</a:t>
                      </a:r>
                    </a:p>
                  </a:txBody>
                  <a:tcPr marL="91436" marR="91436"/>
                </a:tc>
                <a:tc>
                  <a:txBody>
                    <a:bodyPr/>
                    <a:lstStyle/>
                    <a:p>
                      <a:r>
                        <a:rPr lang="en-US" dirty="0"/>
                        <a:t>Returns the O/S</a:t>
                      </a:r>
                      <a:r>
                        <a:rPr lang="en-US" baseline="0" dirty="0"/>
                        <a:t> default directory for temp files.</a:t>
                      </a:r>
                      <a:endParaRPr lang="en-US" dirty="0"/>
                    </a:p>
                  </a:txBody>
                  <a:tcPr marL="91436" marR="91436"/>
                </a:tc>
                <a:extLst>
                  <a:ext uri="{0D108BD9-81ED-4DB2-BD59-A6C34878D82A}">
                    <a16:rowId xmlns:a16="http://schemas.microsoft.com/office/drawing/2014/main" val="10001"/>
                  </a:ext>
                </a:extLst>
              </a:tr>
              <a:tr h="370840">
                <a:tc>
                  <a:txBody>
                    <a:bodyPr/>
                    <a:lstStyle/>
                    <a:p>
                      <a:r>
                        <a:rPr lang="en-US" dirty="0" err="1"/>
                        <a:t>os.hostname</a:t>
                      </a:r>
                      <a:endParaRPr lang="en-US" dirty="0"/>
                    </a:p>
                  </a:txBody>
                  <a:tcPr marL="91436" marR="91436"/>
                </a:tc>
                <a:tc>
                  <a:txBody>
                    <a:bodyPr/>
                    <a:lstStyle/>
                    <a:p>
                      <a:r>
                        <a:rPr lang="en-US" dirty="0"/>
                        <a:t>Returns the hostname of the O/S.</a:t>
                      </a:r>
                    </a:p>
                  </a:txBody>
                  <a:tcPr marL="91436" marR="91436"/>
                </a:tc>
                <a:extLst>
                  <a:ext uri="{0D108BD9-81ED-4DB2-BD59-A6C34878D82A}">
                    <a16:rowId xmlns:a16="http://schemas.microsoft.com/office/drawing/2014/main" val="10002"/>
                  </a:ext>
                </a:extLst>
              </a:tr>
              <a:tr h="370840">
                <a:tc>
                  <a:txBody>
                    <a:bodyPr/>
                    <a:lstStyle/>
                    <a:p>
                      <a:r>
                        <a:rPr lang="en-US" dirty="0" err="1"/>
                        <a:t>os.type</a:t>
                      </a:r>
                      <a:r>
                        <a:rPr lang="en-US" dirty="0"/>
                        <a:t>()</a:t>
                      </a:r>
                    </a:p>
                  </a:txBody>
                  <a:tcPr marL="91436" marR="91436"/>
                </a:tc>
                <a:tc>
                  <a:txBody>
                    <a:bodyPr/>
                    <a:lstStyle/>
                    <a:p>
                      <a:r>
                        <a:rPr lang="en-US" dirty="0"/>
                        <a:t>Returns the O/S name.</a:t>
                      </a:r>
                    </a:p>
                  </a:txBody>
                  <a:tcPr marL="91436" marR="91436"/>
                </a:tc>
                <a:extLst>
                  <a:ext uri="{0D108BD9-81ED-4DB2-BD59-A6C34878D82A}">
                    <a16:rowId xmlns:a16="http://schemas.microsoft.com/office/drawing/2014/main" val="10003"/>
                  </a:ext>
                </a:extLst>
              </a:tr>
              <a:tr h="370840">
                <a:tc>
                  <a:txBody>
                    <a:bodyPr/>
                    <a:lstStyle/>
                    <a:p>
                      <a:r>
                        <a:rPr lang="en-US" dirty="0" err="1"/>
                        <a:t>os.platform</a:t>
                      </a:r>
                      <a:r>
                        <a:rPr lang="en-US" dirty="0"/>
                        <a:t>()</a:t>
                      </a:r>
                    </a:p>
                  </a:txBody>
                  <a:tcPr marL="91436" marR="91436"/>
                </a:tc>
                <a:tc>
                  <a:txBody>
                    <a:bodyPr/>
                    <a:lstStyle/>
                    <a:p>
                      <a:r>
                        <a:rPr lang="en-US" dirty="0"/>
                        <a:t>Returns the O/S</a:t>
                      </a:r>
                      <a:r>
                        <a:rPr lang="en-US" baseline="0" dirty="0"/>
                        <a:t> platform.</a:t>
                      </a:r>
                      <a:endParaRPr lang="en-US" dirty="0"/>
                    </a:p>
                  </a:txBody>
                  <a:tcPr marL="91436" marR="91436"/>
                </a:tc>
                <a:extLst>
                  <a:ext uri="{0D108BD9-81ED-4DB2-BD59-A6C34878D82A}">
                    <a16:rowId xmlns:a16="http://schemas.microsoft.com/office/drawing/2014/main" val="10004"/>
                  </a:ext>
                </a:extLst>
              </a:tr>
              <a:tr h="370840">
                <a:tc>
                  <a:txBody>
                    <a:bodyPr/>
                    <a:lstStyle/>
                    <a:p>
                      <a:r>
                        <a:rPr lang="en-US" dirty="0" err="1"/>
                        <a:t>os.arch</a:t>
                      </a:r>
                      <a:r>
                        <a:rPr lang="en-US" dirty="0"/>
                        <a:t>()</a:t>
                      </a:r>
                    </a:p>
                  </a:txBody>
                  <a:tcPr marL="91436" marR="91436"/>
                </a:tc>
                <a:tc>
                  <a:txBody>
                    <a:bodyPr/>
                    <a:lstStyle/>
                    <a:p>
                      <a:r>
                        <a:rPr lang="en-US" dirty="0"/>
                        <a:t>Returns the O/S CPU architecture.</a:t>
                      </a:r>
                      <a:r>
                        <a:rPr lang="en-US" baseline="0" dirty="0"/>
                        <a:t> Possible values are x64, arm, and ia32.</a:t>
                      </a:r>
                      <a:endParaRPr lang="en-US" dirty="0"/>
                    </a:p>
                  </a:txBody>
                  <a:tcPr marL="91436" marR="91436"/>
                </a:tc>
                <a:extLst>
                  <a:ext uri="{0D108BD9-81ED-4DB2-BD59-A6C34878D82A}">
                    <a16:rowId xmlns:a16="http://schemas.microsoft.com/office/drawing/2014/main" val="10005"/>
                  </a:ext>
                </a:extLst>
              </a:tr>
              <a:tr h="370840">
                <a:tc>
                  <a:txBody>
                    <a:bodyPr/>
                    <a:lstStyle/>
                    <a:p>
                      <a:r>
                        <a:rPr lang="en-US" dirty="0" err="1"/>
                        <a:t>os.release</a:t>
                      </a:r>
                      <a:r>
                        <a:rPr lang="en-US" dirty="0"/>
                        <a:t>()</a:t>
                      </a:r>
                    </a:p>
                  </a:txBody>
                  <a:tcPr marL="91436" marR="91436"/>
                </a:tc>
                <a:tc>
                  <a:txBody>
                    <a:bodyPr/>
                    <a:lstStyle/>
                    <a:p>
                      <a:r>
                        <a:rPr lang="en-US" dirty="0"/>
                        <a:t>Returns the O/S release.</a:t>
                      </a:r>
                    </a:p>
                  </a:txBody>
                  <a:tcPr marL="91436" marR="91436"/>
                </a:tc>
                <a:extLst>
                  <a:ext uri="{0D108BD9-81ED-4DB2-BD59-A6C34878D82A}">
                    <a16:rowId xmlns:a16="http://schemas.microsoft.com/office/drawing/2014/main" val="10006"/>
                  </a:ext>
                </a:extLst>
              </a:tr>
              <a:tr h="370840">
                <a:tc>
                  <a:txBody>
                    <a:bodyPr/>
                    <a:lstStyle/>
                    <a:p>
                      <a:r>
                        <a:rPr lang="en-US" dirty="0" err="1"/>
                        <a:t>os.totalmem</a:t>
                      </a:r>
                      <a:r>
                        <a:rPr lang="en-US" dirty="0"/>
                        <a:t>()</a:t>
                      </a:r>
                    </a:p>
                  </a:txBody>
                  <a:tcPr marL="91436" marR="91436"/>
                </a:tc>
                <a:tc>
                  <a:txBody>
                    <a:bodyPr/>
                    <a:lstStyle/>
                    <a:p>
                      <a:r>
                        <a:rPr lang="en-US" dirty="0"/>
                        <a:t>Returns the total amount of system memory in bytes.</a:t>
                      </a:r>
                    </a:p>
                  </a:txBody>
                  <a:tcPr marL="91436" marR="91436"/>
                </a:tc>
                <a:extLst>
                  <a:ext uri="{0D108BD9-81ED-4DB2-BD59-A6C34878D82A}">
                    <a16:rowId xmlns:a16="http://schemas.microsoft.com/office/drawing/2014/main" val="10007"/>
                  </a:ext>
                </a:extLst>
              </a:tr>
              <a:tr h="370840">
                <a:tc>
                  <a:txBody>
                    <a:bodyPr/>
                    <a:lstStyle/>
                    <a:p>
                      <a:r>
                        <a:rPr lang="en-US" dirty="0" err="1"/>
                        <a:t>os.freemem</a:t>
                      </a:r>
                      <a:r>
                        <a:rPr lang="en-US" dirty="0"/>
                        <a:t>()</a:t>
                      </a:r>
                    </a:p>
                  </a:txBody>
                  <a:tcPr marL="91436" marR="91436"/>
                </a:tc>
                <a:tc>
                  <a:txBody>
                    <a:bodyPr/>
                    <a:lstStyle/>
                    <a:p>
                      <a:r>
                        <a:rPr lang="en-US" dirty="0"/>
                        <a:t>Returns the amount of free system memory</a:t>
                      </a:r>
                      <a:r>
                        <a:rPr lang="en-US" baseline="0" dirty="0"/>
                        <a:t> in bytes.</a:t>
                      </a:r>
                      <a:endParaRPr lang="en-US" dirty="0"/>
                    </a:p>
                  </a:txBody>
                  <a:tcPr marL="91436" marR="91436"/>
                </a:tc>
                <a:extLst>
                  <a:ext uri="{0D108BD9-81ED-4DB2-BD59-A6C34878D82A}">
                    <a16:rowId xmlns:a16="http://schemas.microsoft.com/office/drawing/2014/main" val="10008"/>
                  </a:ext>
                </a:extLst>
              </a:tr>
              <a:tr h="370840">
                <a:tc>
                  <a:txBody>
                    <a:bodyPr/>
                    <a:lstStyle/>
                    <a:p>
                      <a:r>
                        <a:rPr lang="en-US" dirty="0" err="1"/>
                        <a:t>os.networkinterfaces</a:t>
                      </a:r>
                      <a:r>
                        <a:rPr lang="en-US" dirty="0"/>
                        <a:t>()</a:t>
                      </a:r>
                    </a:p>
                  </a:txBody>
                  <a:tcPr marL="91436" marR="91436"/>
                </a:tc>
                <a:tc>
                  <a:txBody>
                    <a:bodyPr/>
                    <a:lstStyle/>
                    <a:p>
                      <a:r>
                        <a:rPr lang="en-US" dirty="0"/>
                        <a:t>Get a list of network interfaces.</a:t>
                      </a:r>
                    </a:p>
                  </a:txBody>
                  <a:tcPr marL="91436" marR="91436"/>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60785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DC587B0-44B0-554F-95F0-7CE3834A0BC1}"/>
              </a:ext>
            </a:extLst>
          </p:cNvPr>
          <p:cNvSpPr>
            <a:spLocks noGrp="1"/>
          </p:cNvSpPr>
          <p:nvPr>
            <p:ph type="title"/>
          </p:nvPr>
        </p:nvSpPr>
        <p:spPr/>
        <p:txBody>
          <a:bodyPr/>
          <a:lstStyle/>
          <a:p>
            <a:pPr algn="ctr"/>
            <a:r>
              <a:rPr lang="en-US" altLang="en-US"/>
              <a:t>Node.js – os property</a:t>
            </a:r>
          </a:p>
        </p:txBody>
      </p:sp>
      <p:graphicFrame>
        <p:nvGraphicFramePr>
          <p:cNvPr id="4" name="Content Placeholder 3">
            <a:extLst>
              <a:ext uri="{FF2B5EF4-FFF2-40B4-BE49-F238E27FC236}">
                <a16:creationId xmlns:a16="http://schemas.microsoft.com/office/drawing/2014/main" id="{AD751832-3987-384B-912C-E7F341A34BCB}"/>
              </a:ext>
            </a:extLst>
          </p:cNvPr>
          <p:cNvGraphicFramePr>
            <a:graphicFrameLocks noGrp="1"/>
          </p:cNvGraphicFramePr>
          <p:nvPr>
            <p:ph idx="1"/>
          </p:nvPr>
        </p:nvGraphicFramePr>
        <p:xfrm>
          <a:off x="838200" y="1825625"/>
          <a:ext cx="10515600" cy="101123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957">
                <a:tc>
                  <a:txBody>
                    <a:bodyPr/>
                    <a:lstStyle/>
                    <a:p>
                      <a:r>
                        <a:rPr lang="en-US" sz="1800" dirty="0"/>
                        <a:t>Property</a:t>
                      </a:r>
                    </a:p>
                  </a:txBody>
                  <a:tcPr marT="45734" marB="45734"/>
                </a:tc>
                <a:tc>
                  <a:txBody>
                    <a:bodyPr/>
                    <a:lstStyle/>
                    <a:p>
                      <a:r>
                        <a:rPr lang="en-US" sz="1800" dirty="0"/>
                        <a:t>Description</a:t>
                      </a:r>
                    </a:p>
                  </a:txBody>
                  <a:tcPr marT="45734" marB="45734"/>
                </a:tc>
                <a:extLst>
                  <a:ext uri="{0D108BD9-81ED-4DB2-BD59-A6C34878D82A}">
                    <a16:rowId xmlns:a16="http://schemas.microsoft.com/office/drawing/2014/main" val="10000"/>
                  </a:ext>
                </a:extLst>
              </a:tr>
              <a:tr h="640281">
                <a:tc>
                  <a:txBody>
                    <a:bodyPr/>
                    <a:lstStyle/>
                    <a:p>
                      <a:r>
                        <a:rPr lang="en-US" sz="1800" dirty="0"/>
                        <a:t>os.EOL</a:t>
                      </a:r>
                    </a:p>
                  </a:txBody>
                  <a:tcPr marT="45734" marB="45734"/>
                </a:tc>
                <a:tc>
                  <a:txBody>
                    <a:bodyPr/>
                    <a:lstStyle/>
                    <a:p>
                      <a:r>
                        <a:rPr lang="en-US" sz="1800" dirty="0"/>
                        <a:t>A constant defining the appropriate End-of-line marker</a:t>
                      </a:r>
                      <a:r>
                        <a:rPr lang="en-US" sz="1800" baseline="0" dirty="0"/>
                        <a:t> for the operating system.</a:t>
                      </a:r>
                      <a:endParaRPr lang="en-US" sz="1800" dirty="0"/>
                    </a:p>
                  </a:txBody>
                  <a:tcPr marT="45734" marB="45734"/>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016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E563E9E-C437-4D43-AFD9-EB09641B1DB7}"/>
              </a:ext>
            </a:extLst>
          </p:cNvPr>
          <p:cNvSpPr>
            <a:spLocks noGrp="1"/>
          </p:cNvSpPr>
          <p:nvPr>
            <p:ph type="title"/>
          </p:nvPr>
        </p:nvSpPr>
        <p:spPr/>
        <p:txBody>
          <a:bodyPr/>
          <a:lstStyle/>
          <a:p>
            <a:pPr algn="ctr"/>
            <a:r>
              <a:rPr lang="en-US" altLang="en-US"/>
              <a:t>Node.js – net module</a:t>
            </a:r>
          </a:p>
        </p:txBody>
      </p:sp>
      <p:sp>
        <p:nvSpPr>
          <p:cNvPr id="18435" name="Content Placeholder 2">
            <a:extLst>
              <a:ext uri="{FF2B5EF4-FFF2-40B4-BE49-F238E27FC236}">
                <a16:creationId xmlns:a16="http://schemas.microsoft.com/office/drawing/2014/main" id="{99441C24-93C2-F741-A6DD-0552BC094E40}"/>
              </a:ext>
            </a:extLst>
          </p:cNvPr>
          <p:cNvSpPr>
            <a:spLocks noGrp="1"/>
          </p:cNvSpPr>
          <p:nvPr>
            <p:ph idx="1"/>
          </p:nvPr>
        </p:nvSpPr>
        <p:spPr/>
        <p:txBody>
          <a:bodyPr/>
          <a:lstStyle/>
          <a:p>
            <a:r>
              <a:rPr lang="en-US" altLang="en-US"/>
              <a:t>net module is used to create both servers and clients. It provides an asynchronous network wrapper. net module can be imported using:</a:t>
            </a:r>
          </a:p>
          <a:p>
            <a:pPr>
              <a:buFont typeface="Arial" panose="020B0604020202020204" pitchFamily="34" charset="0"/>
              <a:buNone/>
            </a:pPr>
            <a:r>
              <a:rPr lang="en-US" altLang="en-US"/>
              <a:t>		var net = require("net");</a:t>
            </a:r>
          </a:p>
          <a:p>
            <a:pPr>
              <a:buFont typeface="Arial" panose="020B0604020202020204" pitchFamily="34" charset="0"/>
              <a:buNone/>
            </a:pPr>
            <a:endParaRPr lang="en-US" altLang="en-US"/>
          </a:p>
        </p:txBody>
      </p:sp>
      <p:graphicFrame>
        <p:nvGraphicFramePr>
          <p:cNvPr id="4" name="Table 3">
            <a:extLst>
              <a:ext uri="{FF2B5EF4-FFF2-40B4-BE49-F238E27FC236}">
                <a16:creationId xmlns:a16="http://schemas.microsoft.com/office/drawing/2014/main" id="{4C2A5389-B59A-4947-8202-44C98BA5352B}"/>
              </a:ext>
            </a:extLst>
          </p:cNvPr>
          <p:cNvGraphicFramePr>
            <a:graphicFrameLocks noGrp="1"/>
          </p:cNvGraphicFramePr>
          <p:nvPr/>
        </p:nvGraphicFramePr>
        <p:xfrm>
          <a:off x="895350" y="3502025"/>
          <a:ext cx="10182225" cy="2840038"/>
        </p:xfrm>
        <a:graphic>
          <a:graphicData uri="http://schemas.openxmlformats.org/drawingml/2006/table">
            <a:tbl>
              <a:tblPr firstRow="1" bandRow="1">
                <a:tableStyleId>{5C22544A-7EE6-4342-B048-85BDC9FD1C3A}</a:tableStyleId>
              </a:tblPr>
              <a:tblGrid>
                <a:gridCol w="2696876">
                  <a:extLst>
                    <a:ext uri="{9D8B030D-6E8A-4147-A177-3AD203B41FA5}">
                      <a16:colId xmlns:a16="http://schemas.microsoft.com/office/drawing/2014/main" val="20000"/>
                    </a:ext>
                  </a:extLst>
                </a:gridCol>
                <a:gridCol w="7485349">
                  <a:extLst>
                    <a:ext uri="{9D8B030D-6E8A-4147-A177-3AD203B41FA5}">
                      <a16:colId xmlns:a16="http://schemas.microsoft.com/office/drawing/2014/main" val="20001"/>
                    </a:ext>
                  </a:extLst>
                </a:gridCol>
              </a:tblGrid>
              <a:tr h="370882">
                <a:tc>
                  <a:txBody>
                    <a:bodyPr/>
                    <a:lstStyle/>
                    <a:p>
                      <a:r>
                        <a:rPr lang="en-US" sz="1800" dirty="0"/>
                        <a:t>Method</a:t>
                      </a:r>
                    </a:p>
                  </a:txBody>
                  <a:tcPr marL="91444" marR="91444" marT="45725" marB="45725"/>
                </a:tc>
                <a:tc>
                  <a:txBody>
                    <a:bodyPr/>
                    <a:lstStyle/>
                    <a:p>
                      <a:r>
                        <a:rPr lang="en-US" sz="1800" dirty="0"/>
                        <a:t>Description</a:t>
                      </a:r>
                    </a:p>
                  </a:txBody>
                  <a:tcPr marL="91444" marR="91444" marT="45725" marB="45725"/>
                </a:tc>
                <a:extLst>
                  <a:ext uri="{0D108BD9-81ED-4DB2-BD59-A6C34878D82A}">
                    <a16:rowId xmlns:a16="http://schemas.microsoft.com/office/drawing/2014/main" val="10000"/>
                  </a:ext>
                </a:extLst>
              </a:tr>
              <a:tr h="640152">
                <a:tc>
                  <a:txBody>
                    <a:bodyPr/>
                    <a:lstStyle/>
                    <a:p>
                      <a:r>
                        <a:rPr lang="en-US" sz="1800" dirty="0" err="1"/>
                        <a:t>net.createServer</a:t>
                      </a:r>
                      <a:r>
                        <a:rPr lang="en-US" sz="1800" dirty="0"/>
                        <a:t>([options][, </a:t>
                      </a:r>
                      <a:r>
                        <a:rPr lang="en-US" sz="1800" dirty="0" err="1"/>
                        <a:t>connectionListener</a:t>
                      </a:r>
                      <a:r>
                        <a:rPr lang="en-US" sz="1800" dirty="0"/>
                        <a:t>])</a:t>
                      </a:r>
                    </a:p>
                  </a:txBody>
                  <a:tcPr marL="91444" marR="91444" marT="45725" marB="45725"/>
                </a:tc>
                <a:tc>
                  <a:txBody>
                    <a:bodyPr/>
                    <a:lstStyle/>
                    <a:p>
                      <a:r>
                        <a:rPr lang="en-US" sz="1800" dirty="0"/>
                        <a:t>Creates a new TCP server. The </a:t>
                      </a:r>
                      <a:r>
                        <a:rPr lang="en-US" sz="1800" dirty="0" err="1"/>
                        <a:t>connectionListener</a:t>
                      </a:r>
                      <a:r>
                        <a:rPr lang="en-US" sz="1800" dirty="0"/>
                        <a:t> argument is </a:t>
                      </a:r>
                      <a:r>
                        <a:rPr lang="en-US" sz="1800" dirty="0" err="1"/>
                        <a:t>aumatically</a:t>
                      </a:r>
                      <a:r>
                        <a:rPr lang="en-US" sz="1800" dirty="0"/>
                        <a:t> set as a listener for the ‘connection’ event.</a:t>
                      </a:r>
                    </a:p>
                  </a:txBody>
                  <a:tcPr marL="91444" marR="91444" marT="45725" marB="45725"/>
                </a:tc>
                <a:extLst>
                  <a:ext uri="{0D108BD9-81ED-4DB2-BD59-A6C34878D82A}">
                    <a16:rowId xmlns:a16="http://schemas.microsoft.com/office/drawing/2014/main" val="10001"/>
                  </a:ext>
                </a:extLst>
              </a:tr>
              <a:tr h="914502">
                <a:tc>
                  <a:txBody>
                    <a:bodyPr/>
                    <a:lstStyle/>
                    <a:p>
                      <a:r>
                        <a:rPr lang="en-US" sz="1800" dirty="0" err="1"/>
                        <a:t>net.connect</a:t>
                      </a:r>
                      <a:r>
                        <a:rPr lang="en-US" sz="1800" dirty="0"/>
                        <a:t>(port[, host][, </a:t>
                      </a:r>
                      <a:r>
                        <a:rPr lang="en-US" sz="1800" dirty="0" err="1"/>
                        <a:t>connectionListener</a:t>
                      </a:r>
                      <a:r>
                        <a:rPr lang="en-US" sz="1800" dirty="0"/>
                        <a:t>])</a:t>
                      </a:r>
                    </a:p>
                  </a:txBody>
                  <a:tcPr marL="91444" marR="91444" marT="45725" marB="45725"/>
                </a:tc>
                <a:tc>
                  <a:txBody>
                    <a:bodyPr/>
                    <a:lstStyle/>
                    <a:p>
                      <a:r>
                        <a:rPr lang="en-US" sz="1800" dirty="0"/>
                        <a:t>Creates</a:t>
                      </a:r>
                      <a:r>
                        <a:rPr lang="en-US" sz="1800" baseline="0" dirty="0"/>
                        <a:t> a TCP connection to port on host. If host is omitted, ‘</a:t>
                      </a:r>
                      <a:r>
                        <a:rPr lang="en-US" sz="1800" baseline="0" dirty="0" err="1"/>
                        <a:t>localhost</a:t>
                      </a:r>
                      <a:r>
                        <a:rPr lang="en-US" sz="1800" baseline="0" dirty="0"/>
                        <a:t>’ will be assumed. The </a:t>
                      </a:r>
                      <a:r>
                        <a:rPr lang="en-US" sz="1800" baseline="0" dirty="0" err="1"/>
                        <a:t>connectionListener</a:t>
                      </a:r>
                      <a:r>
                        <a:rPr lang="en-US" sz="1800" baseline="0" dirty="0"/>
                        <a:t> parameter will be added as an listener for the ‘connect’ event. It is a factory method which returns a new ‘</a:t>
                      </a:r>
                      <a:r>
                        <a:rPr lang="en-US" sz="1800" baseline="0" dirty="0" err="1"/>
                        <a:t>net.Socket</a:t>
                      </a:r>
                      <a:r>
                        <a:rPr lang="en-US" sz="1800" baseline="0" dirty="0"/>
                        <a:t>’.</a:t>
                      </a:r>
                      <a:endParaRPr lang="en-US" sz="1800" dirty="0"/>
                    </a:p>
                  </a:txBody>
                  <a:tcPr marL="91444" marR="91444" marT="45725" marB="45725"/>
                </a:tc>
                <a:extLst>
                  <a:ext uri="{0D108BD9-81ED-4DB2-BD59-A6C34878D82A}">
                    <a16:rowId xmlns:a16="http://schemas.microsoft.com/office/drawing/2014/main" val="10002"/>
                  </a:ext>
                </a:extLst>
              </a:tr>
              <a:tr h="914502">
                <a:tc>
                  <a:txBody>
                    <a:bodyPr/>
                    <a:lstStyle/>
                    <a:p>
                      <a:r>
                        <a:rPr lang="en-US" sz="1800" dirty="0" err="1"/>
                        <a:t>net.createConnection</a:t>
                      </a:r>
                      <a:r>
                        <a:rPr lang="en-US" sz="1800" dirty="0"/>
                        <a:t>(port[, host][, </a:t>
                      </a:r>
                      <a:r>
                        <a:rPr lang="en-US" sz="1800" dirty="0" err="1"/>
                        <a:t>connectionListener</a:t>
                      </a:r>
                      <a:r>
                        <a:rPr lang="en-US" sz="1800" dirty="0"/>
                        <a:t>])</a:t>
                      </a:r>
                    </a:p>
                  </a:txBody>
                  <a:tcPr marL="91444" marR="91444" marT="45725" marB="45725"/>
                </a:tc>
                <a:tc>
                  <a:txBody>
                    <a:bodyPr/>
                    <a:lstStyle/>
                    <a:p>
                      <a:r>
                        <a:rPr lang="en-US" sz="1800" dirty="0"/>
                        <a:t>Creates</a:t>
                      </a:r>
                      <a:r>
                        <a:rPr lang="en-US" sz="1800" baseline="0" dirty="0"/>
                        <a:t> a TCP connection to port on host. If host is omitted, ‘</a:t>
                      </a:r>
                      <a:r>
                        <a:rPr lang="en-US" sz="1800" baseline="0" dirty="0" err="1"/>
                        <a:t>localhost</a:t>
                      </a:r>
                      <a:r>
                        <a:rPr lang="en-US" sz="1800" baseline="0" dirty="0"/>
                        <a:t>’ will be assumed. The </a:t>
                      </a:r>
                      <a:r>
                        <a:rPr lang="en-US" sz="1800" baseline="0" dirty="0" err="1"/>
                        <a:t>connectionListener</a:t>
                      </a:r>
                      <a:r>
                        <a:rPr lang="en-US" sz="1800" baseline="0" dirty="0"/>
                        <a:t> parameter will be added as an listener for the ‘connect’ event. It is a factory method which returns a new ‘</a:t>
                      </a:r>
                      <a:r>
                        <a:rPr lang="en-US" sz="1800" baseline="0" dirty="0" err="1"/>
                        <a:t>net.Socket</a:t>
                      </a:r>
                      <a:r>
                        <a:rPr lang="en-US" sz="1800" baseline="0" dirty="0"/>
                        <a:t>’.</a:t>
                      </a:r>
                      <a:endParaRPr lang="en-US" sz="1800" dirty="0"/>
                    </a:p>
                  </a:txBody>
                  <a:tcPr marL="91444" marR="91444"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713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B12F3A2-09B7-B541-86D3-16FF5B501AFB}"/>
              </a:ext>
            </a:extLst>
          </p:cNvPr>
          <p:cNvSpPr>
            <a:spLocks noGrp="1"/>
          </p:cNvSpPr>
          <p:nvPr>
            <p:ph type="title"/>
          </p:nvPr>
        </p:nvSpPr>
        <p:spPr/>
        <p:txBody>
          <a:bodyPr/>
          <a:lstStyle/>
          <a:p>
            <a:pPr algn="ctr"/>
            <a:r>
              <a:rPr lang="en-US" altLang="en-US"/>
              <a:t>Node.js – net.Server class</a:t>
            </a:r>
          </a:p>
        </p:txBody>
      </p:sp>
      <p:sp>
        <p:nvSpPr>
          <p:cNvPr id="19459" name="Content Placeholder 2">
            <a:extLst>
              <a:ext uri="{FF2B5EF4-FFF2-40B4-BE49-F238E27FC236}">
                <a16:creationId xmlns:a16="http://schemas.microsoft.com/office/drawing/2014/main" id="{DA61D012-9A59-234B-84C5-26C34EB641BE}"/>
              </a:ext>
            </a:extLst>
          </p:cNvPr>
          <p:cNvSpPr>
            <a:spLocks noGrp="1"/>
          </p:cNvSpPr>
          <p:nvPr>
            <p:ph idx="1"/>
          </p:nvPr>
        </p:nvSpPr>
        <p:spPr/>
        <p:txBody>
          <a:bodyPr/>
          <a:lstStyle/>
          <a:p>
            <a:r>
              <a:rPr lang="en-US" altLang="en-US"/>
              <a:t>net.Server class is used to create a TCP or local server. (wk3_09_02_net_server.js)</a:t>
            </a:r>
          </a:p>
          <a:p>
            <a:pPr lvl="1">
              <a:buFont typeface="Arial" panose="020B0604020202020204" pitchFamily="34" charset="0"/>
              <a:buNone/>
            </a:pPr>
            <a:r>
              <a:rPr lang="en-US" altLang="en-US"/>
              <a:t>	var net = require('net');</a:t>
            </a:r>
          </a:p>
          <a:p>
            <a:pPr lvl="1">
              <a:buFont typeface="Arial" panose="020B0604020202020204" pitchFamily="34" charset="0"/>
              <a:buNone/>
            </a:pPr>
            <a:r>
              <a:rPr lang="en-US" altLang="en-US"/>
              <a:t>	var server = net.createServer(function (socket) {</a:t>
            </a:r>
          </a:p>
          <a:p>
            <a:pPr lvl="1">
              <a:buFont typeface="Arial" panose="020B0604020202020204" pitchFamily="34" charset="0"/>
              <a:buNone/>
            </a:pPr>
            <a:r>
              <a:rPr lang="en-US" altLang="en-US"/>
              <a:t>			socket.end('Socket End.');</a:t>
            </a:r>
          </a:p>
          <a:p>
            <a:pPr lvl="1">
              <a:buFont typeface="Arial" panose="020B0604020202020204" pitchFamily="34" charset="0"/>
              <a:buNone/>
            </a:pPr>
            <a:r>
              <a:rPr lang="en-US" altLang="en-US"/>
              <a:t>	});</a:t>
            </a:r>
          </a:p>
          <a:p>
            <a:pPr lvl="1">
              <a:buFont typeface="Arial" panose="020B0604020202020204" pitchFamily="34" charset="0"/>
              <a:buNone/>
            </a:pPr>
            <a:endParaRPr lang="en-US" altLang="en-US"/>
          </a:p>
        </p:txBody>
      </p:sp>
      <p:graphicFrame>
        <p:nvGraphicFramePr>
          <p:cNvPr id="4" name="Table 3">
            <a:extLst>
              <a:ext uri="{FF2B5EF4-FFF2-40B4-BE49-F238E27FC236}">
                <a16:creationId xmlns:a16="http://schemas.microsoft.com/office/drawing/2014/main" id="{C73086BB-6FDE-EE46-B37E-9F18EEA709F5}"/>
              </a:ext>
            </a:extLst>
          </p:cNvPr>
          <p:cNvGraphicFramePr>
            <a:graphicFrameLocks noGrp="1"/>
          </p:cNvGraphicFramePr>
          <p:nvPr/>
        </p:nvGraphicFramePr>
        <p:xfrm>
          <a:off x="830263" y="4403725"/>
          <a:ext cx="10260012" cy="2290993"/>
        </p:xfrm>
        <a:graphic>
          <a:graphicData uri="http://schemas.openxmlformats.org/drawingml/2006/table">
            <a:tbl>
              <a:tblPr firstRow="1" bandRow="1">
                <a:tableStyleId>{5C22544A-7EE6-4342-B048-85BDC9FD1C3A}</a:tableStyleId>
              </a:tblPr>
              <a:tblGrid>
                <a:gridCol w="3127789">
                  <a:extLst>
                    <a:ext uri="{9D8B030D-6E8A-4147-A177-3AD203B41FA5}">
                      <a16:colId xmlns:a16="http://schemas.microsoft.com/office/drawing/2014/main" val="20000"/>
                    </a:ext>
                  </a:extLst>
                </a:gridCol>
                <a:gridCol w="7132223">
                  <a:extLst>
                    <a:ext uri="{9D8B030D-6E8A-4147-A177-3AD203B41FA5}">
                      <a16:colId xmlns:a16="http://schemas.microsoft.com/office/drawing/2014/main" val="20001"/>
                    </a:ext>
                  </a:extLst>
                </a:gridCol>
              </a:tblGrid>
              <a:tr h="370789">
                <a:tc>
                  <a:txBody>
                    <a:bodyPr/>
                    <a:lstStyle/>
                    <a:p>
                      <a:r>
                        <a:rPr lang="en-US" sz="1800" dirty="0"/>
                        <a:t>Method</a:t>
                      </a:r>
                    </a:p>
                  </a:txBody>
                  <a:tcPr marL="91439" marR="91439" marT="45714" marB="45714"/>
                </a:tc>
                <a:tc>
                  <a:txBody>
                    <a:bodyPr/>
                    <a:lstStyle/>
                    <a:p>
                      <a:r>
                        <a:rPr lang="en-US" sz="1800" dirty="0"/>
                        <a:t>Description</a:t>
                      </a:r>
                    </a:p>
                  </a:txBody>
                  <a:tcPr marL="91439" marR="91439" marT="45714" marB="45714"/>
                </a:tc>
                <a:extLst>
                  <a:ext uri="{0D108BD9-81ED-4DB2-BD59-A6C34878D82A}">
                    <a16:rowId xmlns:a16="http://schemas.microsoft.com/office/drawing/2014/main" val="10000"/>
                  </a:ext>
                </a:extLst>
              </a:tr>
              <a:tr h="639991">
                <a:tc>
                  <a:txBody>
                    <a:bodyPr/>
                    <a:lstStyle/>
                    <a:p>
                      <a:r>
                        <a:rPr lang="en-US" sz="1800" dirty="0" err="1"/>
                        <a:t>server.listen</a:t>
                      </a:r>
                      <a:r>
                        <a:rPr lang="en-US" sz="1800" dirty="0"/>
                        <a:t>(port[, host][, callback]</a:t>
                      </a:r>
                    </a:p>
                  </a:txBody>
                  <a:tcPr marL="91439" marR="91439" marT="45714" marB="45714"/>
                </a:tc>
                <a:tc>
                  <a:txBody>
                    <a:bodyPr/>
                    <a:lstStyle/>
                    <a:p>
                      <a:r>
                        <a:rPr lang="en-US" sz="1800" dirty="0"/>
                        <a:t>Begin accepting connections on the specified port and host. A port value of zero will assign a random port.</a:t>
                      </a:r>
                    </a:p>
                  </a:txBody>
                  <a:tcPr marL="91439" marR="91439" marT="45714" marB="45714"/>
                </a:tc>
                <a:extLst>
                  <a:ext uri="{0D108BD9-81ED-4DB2-BD59-A6C34878D82A}">
                    <a16:rowId xmlns:a16="http://schemas.microsoft.com/office/drawing/2014/main" val="10001"/>
                  </a:ext>
                </a:extLst>
              </a:tr>
              <a:tr h="639991">
                <a:tc>
                  <a:txBody>
                    <a:bodyPr/>
                    <a:lstStyle/>
                    <a:p>
                      <a:r>
                        <a:rPr lang="en-US" sz="1800" dirty="0" err="1"/>
                        <a:t>server.close</a:t>
                      </a:r>
                      <a:r>
                        <a:rPr lang="en-US" sz="1800" dirty="0"/>
                        <a:t>(callback)</a:t>
                      </a:r>
                    </a:p>
                  </a:txBody>
                  <a:tcPr marL="91439" marR="91439" marT="45714" marB="45714"/>
                </a:tc>
                <a:tc>
                  <a:txBody>
                    <a:bodyPr/>
                    <a:lstStyle/>
                    <a:p>
                      <a:r>
                        <a:rPr lang="en-US" sz="1800" dirty="0"/>
                        <a:t>Finally closed</a:t>
                      </a:r>
                      <a:r>
                        <a:rPr lang="en-US" sz="1800" baseline="0" dirty="0"/>
                        <a:t> when all connections are ended and the server emits a ‘close’ event.</a:t>
                      </a:r>
                      <a:endParaRPr lang="en-US" sz="1800" dirty="0"/>
                    </a:p>
                  </a:txBody>
                  <a:tcPr marL="91439" marR="91439" marT="45714" marB="45714"/>
                </a:tc>
                <a:extLst>
                  <a:ext uri="{0D108BD9-81ED-4DB2-BD59-A6C34878D82A}">
                    <a16:rowId xmlns:a16="http://schemas.microsoft.com/office/drawing/2014/main" val="10002"/>
                  </a:ext>
                </a:extLst>
              </a:tr>
              <a:tr h="639991">
                <a:tc>
                  <a:txBody>
                    <a:bodyPr/>
                    <a:lstStyle/>
                    <a:p>
                      <a:r>
                        <a:rPr lang="en-US" sz="1800" dirty="0" err="1"/>
                        <a:t>server.address</a:t>
                      </a:r>
                      <a:r>
                        <a:rPr lang="en-US" sz="1800" dirty="0"/>
                        <a:t>()</a:t>
                      </a:r>
                    </a:p>
                  </a:txBody>
                  <a:tcPr marL="91439" marR="91439" marT="45714" marB="45714"/>
                </a:tc>
                <a:tc>
                  <a:txBody>
                    <a:bodyPr/>
                    <a:lstStyle/>
                    <a:p>
                      <a:r>
                        <a:rPr lang="en-US" sz="1800" dirty="0"/>
                        <a:t>Returns the bound address,</a:t>
                      </a:r>
                      <a:r>
                        <a:rPr lang="en-US" sz="1800" baseline="0" dirty="0"/>
                        <a:t> the address family name and port of the server as reported by the operating system.</a:t>
                      </a:r>
                      <a:endParaRPr lang="en-US" sz="1800" dirty="0"/>
                    </a:p>
                  </a:txBody>
                  <a:tcPr marL="91439" marR="91439" marT="45714" marB="4571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02103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B080917-F161-6B47-B8BC-88792F5A86D2}"/>
              </a:ext>
            </a:extLst>
          </p:cNvPr>
          <p:cNvSpPr>
            <a:spLocks noGrp="1"/>
          </p:cNvSpPr>
          <p:nvPr>
            <p:ph type="title"/>
          </p:nvPr>
        </p:nvSpPr>
        <p:spPr/>
        <p:txBody>
          <a:bodyPr/>
          <a:lstStyle/>
          <a:p>
            <a:pPr algn="ctr"/>
            <a:r>
              <a:rPr lang="en-US" altLang="en-US"/>
              <a:t>Node.js – other modules</a:t>
            </a:r>
          </a:p>
        </p:txBody>
      </p:sp>
      <p:sp>
        <p:nvSpPr>
          <p:cNvPr id="20483" name="Content Placeholder 2">
            <a:extLst>
              <a:ext uri="{FF2B5EF4-FFF2-40B4-BE49-F238E27FC236}">
                <a16:creationId xmlns:a16="http://schemas.microsoft.com/office/drawing/2014/main" id="{E8785597-AFA0-8843-B4FD-21A4C3A62A94}"/>
              </a:ext>
            </a:extLst>
          </p:cNvPr>
          <p:cNvSpPr>
            <a:spLocks noGrp="1"/>
          </p:cNvSpPr>
          <p:nvPr>
            <p:ph idx="1"/>
          </p:nvPr>
        </p:nvSpPr>
        <p:spPr/>
        <p:txBody>
          <a:bodyPr/>
          <a:lstStyle/>
          <a:p>
            <a:r>
              <a:rPr lang="en-US" altLang="en-US"/>
              <a:t>path module is used for handling and transforming file paths. Path module can be imported using:</a:t>
            </a:r>
          </a:p>
          <a:p>
            <a:pPr>
              <a:buFont typeface="Arial" panose="020B0604020202020204" pitchFamily="34" charset="0"/>
              <a:buNone/>
            </a:pPr>
            <a:r>
              <a:rPr lang="en-US" altLang="en-US"/>
              <a:t>		var path = require("path");</a:t>
            </a:r>
          </a:p>
          <a:p>
            <a:r>
              <a:rPr lang="en-US" altLang="en-US"/>
              <a:t>dns module is used to do actual DNS lookup as well as to use underlying operating system name resolution functionalities. </a:t>
            </a:r>
          </a:p>
          <a:p>
            <a:pPr>
              <a:buFont typeface="Arial" panose="020B0604020202020204" pitchFamily="34" charset="0"/>
              <a:buNone/>
            </a:pPr>
            <a:r>
              <a:rPr lang="en-US" altLang="en-US"/>
              <a:t>		var dns = require("dns");</a:t>
            </a:r>
          </a:p>
          <a:p>
            <a:r>
              <a:rPr lang="en-US" altLang="en-US"/>
              <a:t>domain module is used to intercept unhandled error. </a:t>
            </a:r>
          </a:p>
          <a:p>
            <a:pPr lvl="1">
              <a:buFont typeface="Arial" panose="020B0604020202020204" pitchFamily="34" charset="0"/>
              <a:buNone/>
            </a:pPr>
            <a:r>
              <a:rPr lang="en-US" altLang="en-US"/>
              <a:t>		var domain = require("domain");</a:t>
            </a:r>
          </a:p>
        </p:txBody>
      </p:sp>
    </p:spTree>
    <p:extLst>
      <p:ext uri="{BB962C8B-B14F-4D97-AF65-F5344CB8AC3E}">
        <p14:creationId xmlns:p14="http://schemas.microsoft.com/office/powerpoint/2010/main" val="302931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B887-DE6B-CC41-88CF-54BCF29D1D74}"/>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D4372385-3BBB-5E41-9D95-E9E1E1A714BA}"/>
              </a:ext>
            </a:extLst>
          </p:cNvPr>
          <p:cNvSpPr>
            <a:spLocks noGrp="1"/>
          </p:cNvSpPr>
          <p:nvPr>
            <p:ph idx="1"/>
          </p:nvPr>
        </p:nvSpPr>
        <p:spPr/>
        <p:txBody>
          <a:bodyPr/>
          <a:lstStyle/>
          <a:p>
            <a:r>
              <a:rPr lang="en-US" dirty="0"/>
              <a:t>We’ve used existing middleware (body-parser, cookie-parser, static, and connect-session), and we’ve even written some of our own </a:t>
            </a:r>
          </a:p>
          <a:p>
            <a:r>
              <a:rPr lang="en-US" dirty="0"/>
              <a:t>Middleware is simply a function that takes three arguments: a request object, a response object, and a “next” function </a:t>
            </a:r>
          </a:p>
          <a:p>
            <a:r>
              <a:rPr lang="en-US" dirty="0"/>
              <a:t>Middleware is executed in what’s known as a </a:t>
            </a:r>
            <a:r>
              <a:rPr lang="en-US" i="1" dirty="0"/>
              <a:t>pipeline</a:t>
            </a:r>
            <a:r>
              <a:rPr lang="en-US" dirty="0"/>
              <a:t>. (</a:t>
            </a:r>
            <a:r>
              <a:rPr lang="en-US" i="1" dirty="0"/>
              <a:t>order matters</a:t>
            </a:r>
            <a:r>
              <a:rPr lang="en-US" dirty="0"/>
              <a:t>)</a:t>
            </a:r>
          </a:p>
          <a:p>
            <a:r>
              <a:rPr lang="en-US" dirty="0"/>
              <a:t>In an Express app, you insert middleware into the pipeline by calling </a:t>
            </a:r>
            <a:r>
              <a:rPr lang="en-US" dirty="0" err="1"/>
              <a:t>app.use</a:t>
            </a:r>
            <a:r>
              <a:rPr lang="en-US" dirty="0"/>
              <a:t>. </a:t>
            </a:r>
          </a:p>
          <a:p>
            <a:r>
              <a:rPr lang="en-US" dirty="0"/>
              <a:t>Where should we add “404 error middleware”?</a:t>
            </a:r>
          </a:p>
        </p:txBody>
      </p:sp>
    </p:spTree>
    <p:extLst>
      <p:ext uri="{BB962C8B-B14F-4D97-AF65-F5344CB8AC3E}">
        <p14:creationId xmlns:p14="http://schemas.microsoft.com/office/powerpoint/2010/main" val="3519878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15C8A-85DA-7E49-99D2-B514246E09BB}"/>
              </a:ext>
            </a:extLst>
          </p:cNvPr>
          <p:cNvSpPr>
            <a:spLocks noGrp="1"/>
          </p:cNvSpPr>
          <p:nvPr>
            <p:ph type="title"/>
          </p:nvPr>
        </p:nvSpPr>
        <p:spPr/>
        <p:txBody>
          <a:bodyPr/>
          <a:lstStyle/>
          <a:p>
            <a:r>
              <a:rPr lang="en-US" dirty="0"/>
              <a:t>Upload file</a:t>
            </a:r>
          </a:p>
        </p:txBody>
      </p:sp>
      <p:sp>
        <p:nvSpPr>
          <p:cNvPr id="3" name="Content Placeholder 2">
            <a:extLst>
              <a:ext uri="{FF2B5EF4-FFF2-40B4-BE49-F238E27FC236}">
                <a16:creationId xmlns:a16="http://schemas.microsoft.com/office/drawing/2014/main" id="{7DCBEC83-C908-0042-AE4D-917B6BAEDD0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EC1A330-0ADF-434C-919D-947EE8607C96}"/>
              </a:ext>
            </a:extLst>
          </p:cNvPr>
          <p:cNvPicPr>
            <a:picLocks noChangeAspect="1"/>
          </p:cNvPicPr>
          <p:nvPr/>
        </p:nvPicPr>
        <p:blipFill>
          <a:blip r:embed="rId2"/>
          <a:stretch>
            <a:fillRect/>
          </a:stretch>
        </p:blipFill>
        <p:spPr>
          <a:xfrm>
            <a:off x="0" y="2055813"/>
            <a:ext cx="7228936" cy="2264996"/>
          </a:xfrm>
          <a:prstGeom prst="rect">
            <a:avLst/>
          </a:prstGeom>
        </p:spPr>
      </p:pic>
      <p:pic>
        <p:nvPicPr>
          <p:cNvPr id="5" name="Picture 4">
            <a:extLst>
              <a:ext uri="{FF2B5EF4-FFF2-40B4-BE49-F238E27FC236}">
                <a16:creationId xmlns:a16="http://schemas.microsoft.com/office/drawing/2014/main" id="{F5095BF8-5139-B149-9916-408E95BBC943}"/>
              </a:ext>
            </a:extLst>
          </p:cNvPr>
          <p:cNvPicPr>
            <a:picLocks noChangeAspect="1"/>
          </p:cNvPicPr>
          <p:nvPr/>
        </p:nvPicPr>
        <p:blipFill>
          <a:blip r:embed="rId3"/>
          <a:stretch>
            <a:fillRect/>
          </a:stretch>
        </p:blipFill>
        <p:spPr>
          <a:xfrm>
            <a:off x="4150550" y="0"/>
            <a:ext cx="7833172" cy="6858000"/>
          </a:xfrm>
          <a:prstGeom prst="rect">
            <a:avLst/>
          </a:prstGeom>
        </p:spPr>
      </p:pic>
      <p:pic>
        <p:nvPicPr>
          <p:cNvPr id="6" name="Picture 5">
            <a:extLst>
              <a:ext uri="{FF2B5EF4-FFF2-40B4-BE49-F238E27FC236}">
                <a16:creationId xmlns:a16="http://schemas.microsoft.com/office/drawing/2014/main" id="{36C37420-0E7B-CA45-BCCC-D7D39E2CB2FF}"/>
              </a:ext>
            </a:extLst>
          </p:cNvPr>
          <p:cNvPicPr>
            <a:picLocks noChangeAspect="1"/>
          </p:cNvPicPr>
          <p:nvPr/>
        </p:nvPicPr>
        <p:blipFill>
          <a:blip r:embed="rId4"/>
          <a:stretch>
            <a:fillRect/>
          </a:stretch>
        </p:blipFill>
        <p:spPr>
          <a:xfrm>
            <a:off x="0" y="1714196"/>
            <a:ext cx="4150550" cy="340558"/>
          </a:xfrm>
          <a:prstGeom prst="rect">
            <a:avLst/>
          </a:prstGeom>
        </p:spPr>
      </p:pic>
    </p:spTree>
    <p:extLst>
      <p:ext uri="{BB962C8B-B14F-4D97-AF65-F5344CB8AC3E}">
        <p14:creationId xmlns:p14="http://schemas.microsoft.com/office/powerpoint/2010/main" val="397544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2992D-57D2-764A-8688-E548421E4E7D}"/>
              </a:ext>
            </a:extLst>
          </p:cNvPr>
          <p:cNvSpPr>
            <a:spLocks noGrp="1"/>
          </p:cNvSpPr>
          <p:nvPr>
            <p:ph type="title"/>
          </p:nvPr>
        </p:nvSpPr>
        <p:spPr/>
        <p:txBody>
          <a:bodyPr/>
          <a:lstStyle/>
          <a:p>
            <a:r>
              <a:rPr lang="en-US" b="1" dirty="0"/>
              <a:t>Database Persistence </a:t>
            </a:r>
            <a:endParaRPr lang="en-US" dirty="0"/>
          </a:p>
        </p:txBody>
      </p:sp>
      <p:sp>
        <p:nvSpPr>
          <p:cNvPr id="3" name="Content Placeholder 2">
            <a:extLst>
              <a:ext uri="{FF2B5EF4-FFF2-40B4-BE49-F238E27FC236}">
                <a16:creationId xmlns:a16="http://schemas.microsoft.com/office/drawing/2014/main" id="{5955FA89-2E76-4846-89F0-359A8D4AABD6}"/>
              </a:ext>
            </a:extLst>
          </p:cNvPr>
          <p:cNvSpPr>
            <a:spLocks noGrp="1"/>
          </p:cNvSpPr>
          <p:nvPr>
            <p:ph idx="1"/>
          </p:nvPr>
        </p:nvSpPr>
        <p:spPr/>
        <p:txBody>
          <a:bodyPr/>
          <a:lstStyle/>
          <a:p>
            <a:r>
              <a:rPr lang="en-US" dirty="0"/>
              <a:t>We use MongoDB to save data</a:t>
            </a:r>
          </a:p>
          <a:p>
            <a:r>
              <a:rPr lang="en-US" dirty="0"/>
              <a:t>Before we get started, we’ll need to install the Mongoose module: </a:t>
            </a:r>
          </a:p>
          <a:p>
            <a:pPr lvl="1"/>
            <a:r>
              <a:rPr lang="en-US" dirty="0" err="1"/>
              <a:t>npm</a:t>
            </a:r>
            <a:r>
              <a:rPr lang="en-US" dirty="0"/>
              <a:t> install --save mongoose </a:t>
            </a:r>
          </a:p>
          <a:p>
            <a:r>
              <a:rPr lang="en-US" dirty="0"/>
              <a:t>Then we’ll add our database credentials to the </a:t>
            </a:r>
            <a:r>
              <a:rPr lang="en-US" i="1" dirty="0" err="1"/>
              <a:t>credentials.js</a:t>
            </a:r>
            <a:r>
              <a:rPr lang="en-US" i="1" dirty="0"/>
              <a:t> </a:t>
            </a:r>
            <a:r>
              <a:rPr lang="en-US" dirty="0"/>
              <a:t>file: </a:t>
            </a:r>
          </a:p>
          <a:p>
            <a:endParaRPr lang="en-US" dirty="0"/>
          </a:p>
        </p:txBody>
      </p:sp>
      <p:pic>
        <p:nvPicPr>
          <p:cNvPr id="4" name="Picture 3">
            <a:extLst>
              <a:ext uri="{FF2B5EF4-FFF2-40B4-BE49-F238E27FC236}">
                <a16:creationId xmlns:a16="http://schemas.microsoft.com/office/drawing/2014/main" id="{1E35985C-5E9C-7C43-BF1D-EC62B76D5316}"/>
              </a:ext>
            </a:extLst>
          </p:cNvPr>
          <p:cNvPicPr>
            <a:picLocks noChangeAspect="1"/>
          </p:cNvPicPr>
          <p:nvPr/>
        </p:nvPicPr>
        <p:blipFill>
          <a:blip r:embed="rId2"/>
          <a:stretch>
            <a:fillRect/>
          </a:stretch>
        </p:blipFill>
        <p:spPr>
          <a:xfrm>
            <a:off x="1936750" y="3802063"/>
            <a:ext cx="7607300" cy="2374900"/>
          </a:xfrm>
          <a:prstGeom prst="rect">
            <a:avLst/>
          </a:prstGeom>
        </p:spPr>
      </p:pic>
    </p:spTree>
    <p:extLst>
      <p:ext uri="{BB962C8B-B14F-4D97-AF65-F5344CB8AC3E}">
        <p14:creationId xmlns:p14="http://schemas.microsoft.com/office/powerpoint/2010/main" val="1596747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7F90-7681-C449-9F93-A474AF468E7C}"/>
              </a:ext>
            </a:extLst>
          </p:cNvPr>
          <p:cNvSpPr>
            <a:spLocks noGrp="1"/>
          </p:cNvSpPr>
          <p:nvPr>
            <p:ph type="title"/>
          </p:nvPr>
        </p:nvSpPr>
        <p:spPr/>
        <p:txBody>
          <a:bodyPr/>
          <a:lstStyle/>
          <a:p>
            <a:r>
              <a:rPr lang="en-US" b="1" dirty="0"/>
              <a:t>Database Connections with Mongoose </a:t>
            </a:r>
            <a:endParaRPr lang="en-US" dirty="0"/>
          </a:p>
        </p:txBody>
      </p:sp>
      <p:sp>
        <p:nvSpPr>
          <p:cNvPr id="3" name="Content Placeholder 2">
            <a:extLst>
              <a:ext uri="{FF2B5EF4-FFF2-40B4-BE49-F238E27FC236}">
                <a16:creationId xmlns:a16="http://schemas.microsoft.com/office/drawing/2014/main" id="{D7303BC9-D615-694D-A9E6-838F0B427B4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10C19B6-3BEA-AE4E-BF32-A3A2533C890C}"/>
              </a:ext>
            </a:extLst>
          </p:cNvPr>
          <p:cNvPicPr>
            <a:picLocks noChangeAspect="1"/>
          </p:cNvPicPr>
          <p:nvPr/>
        </p:nvPicPr>
        <p:blipFill>
          <a:blip r:embed="rId2"/>
          <a:stretch>
            <a:fillRect/>
          </a:stretch>
        </p:blipFill>
        <p:spPr>
          <a:xfrm>
            <a:off x="838200" y="1620044"/>
            <a:ext cx="9740900" cy="4762500"/>
          </a:xfrm>
          <a:prstGeom prst="rect">
            <a:avLst/>
          </a:prstGeom>
        </p:spPr>
      </p:pic>
    </p:spTree>
    <p:extLst>
      <p:ext uri="{BB962C8B-B14F-4D97-AF65-F5344CB8AC3E}">
        <p14:creationId xmlns:p14="http://schemas.microsoft.com/office/powerpoint/2010/main" val="4152287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67EE-B585-4540-A36B-A2D92D64F18A}"/>
              </a:ext>
            </a:extLst>
          </p:cNvPr>
          <p:cNvSpPr>
            <a:spLocks noGrp="1"/>
          </p:cNvSpPr>
          <p:nvPr>
            <p:ph type="title"/>
          </p:nvPr>
        </p:nvSpPr>
        <p:spPr>
          <a:xfrm>
            <a:off x="431800" y="-73026"/>
            <a:ext cx="10515600" cy="1325563"/>
          </a:xfrm>
        </p:spPr>
        <p:txBody>
          <a:bodyPr/>
          <a:lstStyle/>
          <a:p>
            <a:r>
              <a:rPr lang="en-US" b="1" dirty="0"/>
              <a:t>Creating Schemas and Models </a:t>
            </a:r>
            <a:endParaRPr lang="en-US" dirty="0"/>
          </a:p>
        </p:txBody>
      </p:sp>
      <p:sp>
        <p:nvSpPr>
          <p:cNvPr id="3" name="Content Placeholder 2">
            <a:extLst>
              <a:ext uri="{FF2B5EF4-FFF2-40B4-BE49-F238E27FC236}">
                <a16:creationId xmlns:a16="http://schemas.microsoft.com/office/drawing/2014/main" id="{E79D3D3F-8484-6645-AE1E-15BED95FCBFD}"/>
              </a:ext>
            </a:extLst>
          </p:cNvPr>
          <p:cNvSpPr>
            <a:spLocks noGrp="1"/>
          </p:cNvSpPr>
          <p:nvPr>
            <p:ph idx="1"/>
          </p:nvPr>
        </p:nvSpPr>
        <p:spPr>
          <a:xfrm>
            <a:off x="838200" y="1825625"/>
            <a:ext cx="4165600" cy="4351338"/>
          </a:xfrm>
        </p:spPr>
        <p:txBody>
          <a:bodyPr/>
          <a:lstStyle/>
          <a:p>
            <a:r>
              <a:rPr lang="en-US" dirty="0"/>
              <a:t>To work with Mongo we need to define models</a:t>
            </a:r>
          </a:p>
          <a:p>
            <a:r>
              <a:rPr lang="en-US" i="1" dirty="0"/>
              <a:t>Example: models/</a:t>
            </a:r>
            <a:r>
              <a:rPr lang="en-US" i="1" dirty="0" err="1"/>
              <a:t>vacation.js</a:t>
            </a:r>
            <a:r>
              <a:rPr lang="en-US" i="1" dirty="0"/>
              <a:t> </a:t>
            </a:r>
            <a:endParaRPr lang="en-US" dirty="0"/>
          </a:p>
          <a:p>
            <a:endParaRPr lang="en-US" dirty="0"/>
          </a:p>
        </p:txBody>
      </p:sp>
      <p:pic>
        <p:nvPicPr>
          <p:cNvPr id="4" name="Picture 3">
            <a:extLst>
              <a:ext uri="{FF2B5EF4-FFF2-40B4-BE49-F238E27FC236}">
                <a16:creationId xmlns:a16="http://schemas.microsoft.com/office/drawing/2014/main" id="{47CA1A91-45B3-7945-B1D2-C2B0858262BA}"/>
              </a:ext>
            </a:extLst>
          </p:cNvPr>
          <p:cNvPicPr>
            <a:picLocks noChangeAspect="1"/>
          </p:cNvPicPr>
          <p:nvPr/>
        </p:nvPicPr>
        <p:blipFill>
          <a:blip r:embed="rId2"/>
          <a:stretch>
            <a:fillRect/>
          </a:stretch>
        </p:blipFill>
        <p:spPr>
          <a:xfrm>
            <a:off x="5003800" y="952500"/>
            <a:ext cx="7188200" cy="5905500"/>
          </a:xfrm>
          <a:prstGeom prst="rect">
            <a:avLst/>
          </a:prstGeom>
        </p:spPr>
      </p:pic>
    </p:spTree>
    <p:extLst>
      <p:ext uri="{BB962C8B-B14F-4D97-AF65-F5344CB8AC3E}">
        <p14:creationId xmlns:p14="http://schemas.microsoft.com/office/powerpoint/2010/main" val="3876155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D76F-C0AB-DD4A-8AAE-C0B3ADAAF11D}"/>
              </a:ext>
            </a:extLst>
          </p:cNvPr>
          <p:cNvSpPr>
            <a:spLocks noGrp="1"/>
          </p:cNvSpPr>
          <p:nvPr>
            <p:ph type="title"/>
          </p:nvPr>
        </p:nvSpPr>
        <p:spPr/>
        <p:txBody>
          <a:bodyPr/>
          <a:lstStyle/>
          <a:p>
            <a:r>
              <a:rPr lang="en-US" b="1" dirty="0"/>
              <a:t>Seeding Initial Data </a:t>
            </a:r>
            <a:endParaRPr lang="en-US" dirty="0"/>
          </a:p>
        </p:txBody>
      </p:sp>
      <p:sp>
        <p:nvSpPr>
          <p:cNvPr id="3" name="Content Placeholder 2">
            <a:extLst>
              <a:ext uri="{FF2B5EF4-FFF2-40B4-BE49-F238E27FC236}">
                <a16:creationId xmlns:a16="http://schemas.microsoft.com/office/drawing/2014/main" id="{DF4F64F5-7AD7-F54E-9653-3F0AC2BA7F21}"/>
              </a:ext>
            </a:extLst>
          </p:cNvPr>
          <p:cNvSpPr>
            <a:spLocks noGrp="1"/>
          </p:cNvSpPr>
          <p:nvPr>
            <p:ph idx="1"/>
          </p:nvPr>
        </p:nvSpPr>
        <p:spPr>
          <a:xfrm>
            <a:off x="838200" y="1269999"/>
            <a:ext cx="10515600" cy="4940830"/>
          </a:xfrm>
        </p:spPr>
        <p:txBody>
          <a:bodyPr/>
          <a:lstStyle/>
          <a:p>
            <a:pPr marL="0" indent="0">
              <a:buNone/>
            </a:pPr>
            <a:r>
              <a:rPr lang="en-US" b="1" dirty="0" err="1"/>
              <a:t>var</a:t>
            </a:r>
            <a:r>
              <a:rPr lang="en-US" b="1" dirty="0"/>
              <a:t> </a:t>
            </a:r>
            <a:r>
              <a:rPr lang="en-US" dirty="0"/>
              <a:t>Vacation = require('./models/</a:t>
            </a:r>
            <a:r>
              <a:rPr lang="en-US" dirty="0" err="1"/>
              <a:t>vacation.js</a:t>
            </a:r>
            <a:r>
              <a:rPr lang="en-US" dirty="0"/>
              <a:t>'); </a:t>
            </a:r>
          </a:p>
          <a:p>
            <a:pPr marL="0" indent="0">
              <a:buNone/>
            </a:pPr>
            <a:endParaRPr lang="en-US" dirty="0"/>
          </a:p>
        </p:txBody>
      </p:sp>
      <p:pic>
        <p:nvPicPr>
          <p:cNvPr id="4" name="Picture 3">
            <a:extLst>
              <a:ext uri="{FF2B5EF4-FFF2-40B4-BE49-F238E27FC236}">
                <a16:creationId xmlns:a16="http://schemas.microsoft.com/office/drawing/2014/main" id="{F637CC31-6499-074F-B0D8-ED247E0EFA97}"/>
              </a:ext>
            </a:extLst>
          </p:cNvPr>
          <p:cNvPicPr>
            <a:picLocks noChangeAspect="1"/>
          </p:cNvPicPr>
          <p:nvPr/>
        </p:nvPicPr>
        <p:blipFill>
          <a:blip r:embed="rId2"/>
          <a:stretch>
            <a:fillRect/>
          </a:stretch>
        </p:blipFill>
        <p:spPr>
          <a:xfrm>
            <a:off x="2036233" y="1803400"/>
            <a:ext cx="9880600" cy="5054600"/>
          </a:xfrm>
          <a:prstGeom prst="rect">
            <a:avLst/>
          </a:prstGeom>
        </p:spPr>
      </p:pic>
    </p:spTree>
    <p:extLst>
      <p:ext uri="{BB962C8B-B14F-4D97-AF65-F5344CB8AC3E}">
        <p14:creationId xmlns:p14="http://schemas.microsoft.com/office/powerpoint/2010/main" val="1464976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D240-C015-9B46-BEDE-219222990762}"/>
              </a:ext>
            </a:extLst>
          </p:cNvPr>
          <p:cNvSpPr>
            <a:spLocks noGrp="1"/>
          </p:cNvSpPr>
          <p:nvPr>
            <p:ph type="title"/>
          </p:nvPr>
        </p:nvSpPr>
        <p:spPr/>
        <p:txBody>
          <a:bodyPr/>
          <a:lstStyle/>
          <a:p>
            <a:r>
              <a:rPr lang="en-US" b="1" dirty="0"/>
              <a:t>Retrieving Data </a:t>
            </a:r>
            <a:endParaRPr lang="en-US" dirty="0"/>
          </a:p>
        </p:txBody>
      </p:sp>
      <p:sp>
        <p:nvSpPr>
          <p:cNvPr id="3" name="Content Placeholder 2">
            <a:extLst>
              <a:ext uri="{FF2B5EF4-FFF2-40B4-BE49-F238E27FC236}">
                <a16:creationId xmlns:a16="http://schemas.microsoft.com/office/drawing/2014/main" id="{CDD135D5-6C18-3B4A-86A7-12E0EC297102}"/>
              </a:ext>
            </a:extLst>
          </p:cNvPr>
          <p:cNvSpPr>
            <a:spLocks noGrp="1"/>
          </p:cNvSpPr>
          <p:nvPr>
            <p:ph idx="1"/>
          </p:nvPr>
        </p:nvSpPr>
        <p:spPr>
          <a:xfrm>
            <a:off x="838200" y="1408176"/>
            <a:ext cx="10515600" cy="4768787"/>
          </a:xfrm>
        </p:spPr>
        <p:txBody>
          <a:bodyPr/>
          <a:lstStyle/>
          <a:p>
            <a:r>
              <a:rPr lang="en-US" dirty="0"/>
              <a:t>To display only vacations that are currently available create a view for the </a:t>
            </a:r>
            <a:r>
              <a:rPr lang="en-US" i="1" dirty="0"/>
              <a:t>vacations</a:t>
            </a:r>
            <a:r>
              <a:rPr lang="en-US" dirty="0"/>
              <a:t> page, </a:t>
            </a:r>
            <a:r>
              <a:rPr lang="en-US" i="1" dirty="0"/>
              <a:t>views/</a:t>
            </a:r>
            <a:r>
              <a:rPr lang="en-US" i="1" dirty="0" err="1"/>
              <a:t>vacations.handlebars</a:t>
            </a:r>
            <a:r>
              <a:rPr lang="en-US" dirty="0"/>
              <a:t>: </a:t>
            </a:r>
          </a:p>
          <a:p>
            <a:endParaRPr lang="en-US" dirty="0"/>
          </a:p>
          <a:p>
            <a:endParaRPr lang="en-US" dirty="0"/>
          </a:p>
        </p:txBody>
      </p:sp>
      <p:pic>
        <p:nvPicPr>
          <p:cNvPr id="4" name="Picture 3">
            <a:extLst>
              <a:ext uri="{FF2B5EF4-FFF2-40B4-BE49-F238E27FC236}">
                <a16:creationId xmlns:a16="http://schemas.microsoft.com/office/drawing/2014/main" id="{5F25DC5B-8913-8943-B37D-DA4CE969E71C}"/>
              </a:ext>
            </a:extLst>
          </p:cNvPr>
          <p:cNvPicPr>
            <a:picLocks noChangeAspect="1"/>
          </p:cNvPicPr>
          <p:nvPr/>
        </p:nvPicPr>
        <p:blipFill>
          <a:blip r:embed="rId2"/>
          <a:stretch>
            <a:fillRect/>
          </a:stretch>
        </p:blipFill>
        <p:spPr>
          <a:xfrm>
            <a:off x="838200" y="2231136"/>
            <a:ext cx="8286757" cy="4500658"/>
          </a:xfrm>
          <a:prstGeom prst="rect">
            <a:avLst/>
          </a:prstGeom>
        </p:spPr>
      </p:pic>
    </p:spTree>
    <p:extLst>
      <p:ext uri="{BB962C8B-B14F-4D97-AF65-F5344CB8AC3E}">
        <p14:creationId xmlns:p14="http://schemas.microsoft.com/office/powerpoint/2010/main" val="188913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DC11-5103-2C4C-933C-8C211E560DF4}"/>
              </a:ext>
            </a:extLst>
          </p:cNvPr>
          <p:cNvSpPr>
            <a:spLocks noGrp="1"/>
          </p:cNvSpPr>
          <p:nvPr>
            <p:ph type="title"/>
          </p:nvPr>
        </p:nvSpPr>
        <p:spPr/>
        <p:txBody>
          <a:bodyPr/>
          <a:lstStyle/>
          <a:p>
            <a:r>
              <a:rPr lang="en-US" b="1" dirty="0"/>
              <a:t>Retrieving Data </a:t>
            </a:r>
            <a:endParaRPr lang="en-US" dirty="0"/>
          </a:p>
        </p:txBody>
      </p:sp>
      <p:sp>
        <p:nvSpPr>
          <p:cNvPr id="3" name="Content Placeholder 2">
            <a:extLst>
              <a:ext uri="{FF2B5EF4-FFF2-40B4-BE49-F238E27FC236}">
                <a16:creationId xmlns:a16="http://schemas.microsoft.com/office/drawing/2014/main" id="{22DA5C1A-EE9E-304A-982A-A45C00B804E6}"/>
              </a:ext>
            </a:extLst>
          </p:cNvPr>
          <p:cNvSpPr>
            <a:spLocks noGrp="1"/>
          </p:cNvSpPr>
          <p:nvPr>
            <p:ph idx="1"/>
          </p:nvPr>
        </p:nvSpPr>
        <p:spPr>
          <a:xfrm>
            <a:off x="838200" y="1371600"/>
            <a:ext cx="10515600" cy="4805363"/>
          </a:xfrm>
        </p:spPr>
        <p:txBody>
          <a:bodyPr/>
          <a:lstStyle/>
          <a:p>
            <a:r>
              <a:rPr lang="en-US" dirty="0"/>
              <a:t>Now we can create route handlers that hook it all up: </a:t>
            </a:r>
          </a:p>
          <a:p>
            <a:endParaRPr lang="en-US" dirty="0"/>
          </a:p>
        </p:txBody>
      </p:sp>
      <p:pic>
        <p:nvPicPr>
          <p:cNvPr id="5" name="Picture 4">
            <a:extLst>
              <a:ext uri="{FF2B5EF4-FFF2-40B4-BE49-F238E27FC236}">
                <a16:creationId xmlns:a16="http://schemas.microsoft.com/office/drawing/2014/main" id="{369F6082-2B1D-294E-8787-6CC4CA3B3CC8}"/>
              </a:ext>
            </a:extLst>
          </p:cNvPr>
          <p:cNvPicPr>
            <a:picLocks noChangeAspect="1"/>
          </p:cNvPicPr>
          <p:nvPr/>
        </p:nvPicPr>
        <p:blipFill>
          <a:blip r:embed="rId2"/>
          <a:stretch>
            <a:fillRect/>
          </a:stretch>
        </p:blipFill>
        <p:spPr>
          <a:xfrm>
            <a:off x="1350434" y="1893094"/>
            <a:ext cx="7899400" cy="1206500"/>
          </a:xfrm>
          <a:prstGeom prst="rect">
            <a:avLst/>
          </a:prstGeom>
        </p:spPr>
      </p:pic>
      <p:pic>
        <p:nvPicPr>
          <p:cNvPr id="6" name="Picture 5">
            <a:extLst>
              <a:ext uri="{FF2B5EF4-FFF2-40B4-BE49-F238E27FC236}">
                <a16:creationId xmlns:a16="http://schemas.microsoft.com/office/drawing/2014/main" id="{3CFFD08D-018A-9540-A457-442569329231}"/>
              </a:ext>
            </a:extLst>
          </p:cNvPr>
          <p:cNvPicPr>
            <a:picLocks noChangeAspect="1"/>
          </p:cNvPicPr>
          <p:nvPr/>
        </p:nvPicPr>
        <p:blipFill>
          <a:blip r:embed="rId3"/>
          <a:stretch>
            <a:fillRect/>
          </a:stretch>
        </p:blipFill>
        <p:spPr>
          <a:xfrm>
            <a:off x="1350434" y="3099594"/>
            <a:ext cx="6616700" cy="3556000"/>
          </a:xfrm>
          <a:prstGeom prst="rect">
            <a:avLst/>
          </a:prstGeom>
        </p:spPr>
      </p:pic>
    </p:spTree>
    <p:extLst>
      <p:ext uri="{BB962C8B-B14F-4D97-AF65-F5344CB8AC3E}">
        <p14:creationId xmlns:p14="http://schemas.microsoft.com/office/powerpoint/2010/main" val="15546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C885-F568-1F41-AA6D-12D0E06AE3D5}"/>
              </a:ext>
            </a:extLst>
          </p:cNvPr>
          <p:cNvSpPr>
            <a:spLocks noGrp="1"/>
          </p:cNvSpPr>
          <p:nvPr>
            <p:ph type="title"/>
          </p:nvPr>
        </p:nvSpPr>
        <p:spPr/>
        <p:txBody>
          <a:bodyPr/>
          <a:lstStyle/>
          <a:p>
            <a:r>
              <a:rPr lang="en-US" b="1" dirty="0"/>
              <a:t>Adding Data </a:t>
            </a:r>
            <a:endParaRPr lang="en-US" dirty="0"/>
          </a:p>
        </p:txBody>
      </p:sp>
      <p:sp>
        <p:nvSpPr>
          <p:cNvPr id="3" name="Content Placeholder 2">
            <a:extLst>
              <a:ext uri="{FF2B5EF4-FFF2-40B4-BE49-F238E27FC236}">
                <a16:creationId xmlns:a16="http://schemas.microsoft.com/office/drawing/2014/main" id="{EB5B4C4A-6C11-7946-AFBE-81182AE72F99}"/>
              </a:ext>
            </a:extLst>
          </p:cNvPr>
          <p:cNvSpPr>
            <a:spLocks noGrp="1"/>
          </p:cNvSpPr>
          <p:nvPr>
            <p:ph idx="1"/>
          </p:nvPr>
        </p:nvSpPr>
        <p:spPr/>
        <p:txBody>
          <a:bodyPr/>
          <a:lstStyle/>
          <a:p>
            <a:r>
              <a:rPr lang="en-US" dirty="0"/>
              <a:t>Create model object and call save method</a:t>
            </a:r>
          </a:p>
          <a:p>
            <a:r>
              <a:rPr lang="en-US" dirty="0"/>
              <a:t>To update data, let check other example: we create the schema and model (</a:t>
            </a:r>
            <a:r>
              <a:rPr lang="en-US" i="1" dirty="0"/>
              <a:t>models/</a:t>
            </a:r>
            <a:r>
              <a:rPr lang="en-US" i="1" dirty="0" err="1"/>
              <a:t>vacationInSeasonListener.js</a:t>
            </a:r>
            <a:r>
              <a:rPr lang="en-US" dirty="0"/>
              <a:t>): </a:t>
            </a:r>
          </a:p>
          <a:p>
            <a:endParaRPr lang="en-US" dirty="0"/>
          </a:p>
        </p:txBody>
      </p:sp>
      <p:pic>
        <p:nvPicPr>
          <p:cNvPr id="4" name="Picture 3">
            <a:extLst>
              <a:ext uri="{FF2B5EF4-FFF2-40B4-BE49-F238E27FC236}">
                <a16:creationId xmlns:a16="http://schemas.microsoft.com/office/drawing/2014/main" id="{70FA63C4-3EA0-A34C-91EC-718CEDA8ACE4}"/>
              </a:ext>
            </a:extLst>
          </p:cNvPr>
          <p:cNvPicPr>
            <a:picLocks noChangeAspect="1"/>
          </p:cNvPicPr>
          <p:nvPr/>
        </p:nvPicPr>
        <p:blipFill>
          <a:blip r:embed="rId2"/>
          <a:stretch>
            <a:fillRect/>
          </a:stretch>
        </p:blipFill>
        <p:spPr>
          <a:xfrm>
            <a:off x="838200" y="3316817"/>
            <a:ext cx="8978900" cy="2324100"/>
          </a:xfrm>
          <a:prstGeom prst="rect">
            <a:avLst/>
          </a:prstGeom>
        </p:spPr>
      </p:pic>
    </p:spTree>
    <p:extLst>
      <p:ext uri="{BB962C8B-B14F-4D97-AF65-F5344CB8AC3E}">
        <p14:creationId xmlns:p14="http://schemas.microsoft.com/office/powerpoint/2010/main" val="820144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5CD8-1396-F448-90CB-B0903F6E939D}"/>
              </a:ext>
            </a:extLst>
          </p:cNvPr>
          <p:cNvSpPr>
            <a:spLocks noGrp="1"/>
          </p:cNvSpPr>
          <p:nvPr>
            <p:ph type="title"/>
          </p:nvPr>
        </p:nvSpPr>
        <p:spPr>
          <a:xfrm>
            <a:off x="838200" y="365125"/>
            <a:ext cx="10515600" cy="728461"/>
          </a:xfrm>
        </p:spPr>
        <p:txBody>
          <a:bodyPr/>
          <a:lstStyle/>
          <a:p>
            <a:r>
              <a:rPr lang="en-US" b="1" dirty="0"/>
              <a:t>Updating Data </a:t>
            </a:r>
            <a:endParaRPr lang="en-US" dirty="0"/>
          </a:p>
        </p:txBody>
      </p:sp>
      <p:sp>
        <p:nvSpPr>
          <p:cNvPr id="3" name="Content Placeholder 2">
            <a:extLst>
              <a:ext uri="{FF2B5EF4-FFF2-40B4-BE49-F238E27FC236}">
                <a16:creationId xmlns:a16="http://schemas.microsoft.com/office/drawing/2014/main" id="{AD65AA2C-5338-9740-A3F1-26BACD42A962}"/>
              </a:ext>
            </a:extLst>
          </p:cNvPr>
          <p:cNvSpPr>
            <a:spLocks noGrp="1"/>
          </p:cNvSpPr>
          <p:nvPr>
            <p:ph idx="1"/>
          </p:nvPr>
        </p:nvSpPr>
        <p:spPr>
          <a:xfrm>
            <a:off x="838200" y="1470338"/>
            <a:ext cx="3666067" cy="4351338"/>
          </a:xfrm>
        </p:spPr>
        <p:txBody>
          <a:bodyPr/>
          <a:lstStyle/>
          <a:p>
            <a:r>
              <a:rPr lang="en-US" dirty="0"/>
              <a:t>In route handler we can call update() like:</a:t>
            </a:r>
          </a:p>
          <a:p>
            <a:endParaRPr lang="en-US" dirty="0"/>
          </a:p>
          <a:p>
            <a:endParaRPr lang="en-US" dirty="0"/>
          </a:p>
        </p:txBody>
      </p:sp>
      <p:pic>
        <p:nvPicPr>
          <p:cNvPr id="4" name="Picture 3">
            <a:extLst>
              <a:ext uri="{FF2B5EF4-FFF2-40B4-BE49-F238E27FC236}">
                <a16:creationId xmlns:a16="http://schemas.microsoft.com/office/drawing/2014/main" id="{DC15FFC3-9CA8-4E42-885F-80FD6131FC41}"/>
              </a:ext>
            </a:extLst>
          </p:cNvPr>
          <p:cNvPicPr>
            <a:picLocks noChangeAspect="1"/>
          </p:cNvPicPr>
          <p:nvPr/>
        </p:nvPicPr>
        <p:blipFill>
          <a:blip r:embed="rId2"/>
          <a:stretch>
            <a:fillRect/>
          </a:stretch>
        </p:blipFill>
        <p:spPr>
          <a:xfrm>
            <a:off x="838200" y="1241705"/>
            <a:ext cx="7950201" cy="228633"/>
          </a:xfrm>
          <a:prstGeom prst="rect">
            <a:avLst/>
          </a:prstGeom>
        </p:spPr>
      </p:pic>
      <p:grpSp>
        <p:nvGrpSpPr>
          <p:cNvPr id="7" name="Group 6">
            <a:extLst>
              <a:ext uri="{FF2B5EF4-FFF2-40B4-BE49-F238E27FC236}">
                <a16:creationId xmlns:a16="http://schemas.microsoft.com/office/drawing/2014/main" id="{267D444D-23C9-AB49-B0AF-E35290471ED2}"/>
              </a:ext>
            </a:extLst>
          </p:cNvPr>
          <p:cNvGrpSpPr/>
          <p:nvPr/>
        </p:nvGrpSpPr>
        <p:grpSpPr>
          <a:xfrm>
            <a:off x="4282020" y="1618457"/>
            <a:ext cx="7437964" cy="5224431"/>
            <a:chOff x="4315887" y="1533491"/>
            <a:chExt cx="7437964" cy="5224431"/>
          </a:xfrm>
        </p:grpSpPr>
        <p:pic>
          <p:nvPicPr>
            <p:cNvPr id="5" name="Picture 4">
              <a:extLst>
                <a:ext uri="{FF2B5EF4-FFF2-40B4-BE49-F238E27FC236}">
                  <a16:creationId xmlns:a16="http://schemas.microsoft.com/office/drawing/2014/main" id="{62A25DCC-A990-9744-A987-0F544CAE27E9}"/>
                </a:ext>
              </a:extLst>
            </p:cNvPr>
            <p:cNvPicPr>
              <a:picLocks noChangeAspect="1"/>
            </p:cNvPicPr>
            <p:nvPr/>
          </p:nvPicPr>
          <p:blipFill>
            <a:blip r:embed="rId3"/>
            <a:stretch>
              <a:fillRect/>
            </a:stretch>
          </p:blipFill>
          <p:spPr>
            <a:xfrm>
              <a:off x="4315887" y="1533491"/>
              <a:ext cx="4201584" cy="1298877"/>
            </a:xfrm>
            <a:prstGeom prst="rect">
              <a:avLst/>
            </a:prstGeom>
          </p:spPr>
        </p:pic>
        <p:pic>
          <p:nvPicPr>
            <p:cNvPr id="6" name="Picture 5">
              <a:extLst>
                <a:ext uri="{FF2B5EF4-FFF2-40B4-BE49-F238E27FC236}">
                  <a16:creationId xmlns:a16="http://schemas.microsoft.com/office/drawing/2014/main" id="{69C6FD7F-3BA8-5448-92A8-613395D8B8FE}"/>
                </a:ext>
              </a:extLst>
            </p:cNvPr>
            <p:cNvPicPr>
              <a:picLocks noChangeAspect="1"/>
            </p:cNvPicPr>
            <p:nvPr/>
          </p:nvPicPr>
          <p:blipFill>
            <a:blip r:embed="rId4"/>
            <a:stretch>
              <a:fillRect/>
            </a:stretch>
          </p:blipFill>
          <p:spPr>
            <a:xfrm>
              <a:off x="4315887" y="2804320"/>
              <a:ext cx="7437964" cy="3953602"/>
            </a:xfrm>
            <a:prstGeom prst="rect">
              <a:avLst/>
            </a:prstGeom>
          </p:spPr>
        </p:pic>
      </p:grpSp>
    </p:spTree>
    <p:extLst>
      <p:ext uri="{BB962C8B-B14F-4D97-AF65-F5344CB8AC3E}">
        <p14:creationId xmlns:p14="http://schemas.microsoft.com/office/powerpoint/2010/main" val="1761839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5B10-5F04-A14E-913C-32DC933C4F0F}"/>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15827D86-AF8B-2942-9BFF-8E7DD7DEE187}"/>
              </a:ext>
            </a:extLst>
          </p:cNvPr>
          <p:cNvSpPr>
            <a:spLocks noGrp="1"/>
          </p:cNvSpPr>
          <p:nvPr>
            <p:ph idx="1"/>
          </p:nvPr>
        </p:nvSpPr>
        <p:spPr/>
        <p:txBody>
          <a:bodyPr/>
          <a:lstStyle/>
          <a:p>
            <a:r>
              <a:rPr lang="en-US" dirty="0"/>
              <a:t>Define student models and add some student data</a:t>
            </a:r>
          </a:p>
        </p:txBody>
      </p:sp>
    </p:spTree>
    <p:extLst>
      <p:ext uri="{BB962C8B-B14F-4D97-AF65-F5344CB8AC3E}">
        <p14:creationId xmlns:p14="http://schemas.microsoft.com/office/powerpoint/2010/main" val="373292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DF27-3070-874D-AF40-E4B76F2C0426}"/>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0FD3BA77-8835-8D47-9ED8-351F3D398BF6}"/>
              </a:ext>
            </a:extLst>
          </p:cNvPr>
          <p:cNvSpPr>
            <a:spLocks noGrp="1"/>
          </p:cNvSpPr>
          <p:nvPr>
            <p:ph idx="1"/>
          </p:nvPr>
        </p:nvSpPr>
        <p:spPr/>
        <p:txBody>
          <a:bodyPr/>
          <a:lstStyle/>
          <a:p>
            <a:r>
              <a:rPr lang="en-US" dirty="0"/>
              <a:t>How is a request “terminated” in the pipeline? When you don’t call next() </a:t>
            </a:r>
          </a:p>
          <a:p>
            <a:endParaRPr lang="en-US" dirty="0"/>
          </a:p>
          <a:p>
            <a:endParaRPr lang="en-US" dirty="0"/>
          </a:p>
        </p:txBody>
      </p:sp>
    </p:spTree>
    <p:extLst>
      <p:ext uri="{BB962C8B-B14F-4D97-AF65-F5344CB8AC3E}">
        <p14:creationId xmlns:p14="http://schemas.microsoft.com/office/powerpoint/2010/main" val="1145713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2290-2267-DF46-8D98-BBB19A5B57C8}"/>
              </a:ext>
            </a:extLst>
          </p:cNvPr>
          <p:cNvSpPr>
            <a:spLocks noGrp="1"/>
          </p:cNvSpPr>
          <p:nvPr>
            <p:ph type="title"/>
          </p:nvPr>
        </p:nvSpPr>
        <p:spPr/>
        <p:txBody>
          <a:bodyPr/>
          <a:lstStyle/>
          <a:p>
            <a:r>
              <a:rPr lang="en-US" b="1" dirty="0"/>
              <a:t>Using MongoDB for Session Storage </a:t>
            </a:r>
            <a:endParaRPr lang="en-US" dirty="0"/>
          </a:p>
        </p:txBody>
      </p:sp>
      <p:sp>
        <p:nvSpPr>
          <p:cNvPr id="3" name="Content Placeholder 2">
            <a:extLst>
              <a:ext uri="{FF2B5EF4-FFF2-40B4-BE49-F238E27FC236}">
                <a16:creationId xmlns:a16="http://schemas.microsoft.com/office/drawing/2014/main" id="{8BA96A46-41D3-924D-AF8A-58B4663BB3B7}"/>
              </a:ext>
            </a:extLst>
          </p:cNvPr>
          <p:cNvSpPr>
            <a:spLocks noGrp="1"/>
          </p:cNvSpPr>
          <p:nvPr>
            <p:ph idx="1"/>
          </p:nvPr>
        </p:nvSpPr>
        <p:spPr/>
        <p:txBody>
          <a:bodyPr/>
          <a:lstStyle/>
          <a:p>
            <a:r>
              <a:rPr lang="en-US" dirty="0"/>
              <a:t>We’ll be using a package called session-mongoose (</a:t>
            </a:r>
            <a:r>
              <a:rPr lang="en-US" dirty="0" err="1"/>
              <a:t>npm</a:t>
            </a:r>
            <a:r>
              <a:rPr lang="en-US" dirty="0"/>
              <a:t> install --save session-mongoose)</a:t>
            </a:r>
          </a:p>
          <a:p>
            <a:endParaRPr lang="en-US" dirty="0"/>
          </a:p>
          <a:p>
            <a:endParaRPr lang="en-US" dirty="0"/>
          </a:p>
        </p:txBody>
      </p:sp>
      <p:pic>
        <p:nvPicPr>
          <p:cNvPr id="4" name="Picture 3">
            <a:extLst>
              <a:ext uri="{FF2B5EF4-FFF2-40B4-BE49-F238E27FC236}">
                <a16:creationId xmlns:a16="http://schemas.microsoft.com/office/drawing/2014/main" id="{032507FE-DCB0-E743-93A8-FB15BD1151A3}"/>
              </a:ext>
            </a:extLst>
          </p:cNvPr>
          <p:cNvPicPr>
            <a:picLocks noChangeAspect="1"/>
          </p:cNvPicPr>
          <p:nvPr/>
        </p:nvPicPr>
        <p:blipFill>
          <a:blip r:embed="rId2"/>
          <a:stretch>
            <a:fillRect/>
          </a:stretch>
        </p:blipFill>
        <p:spPr>
          <a:xfrm>
            <a:off x="1587500" y="3012017"/>
            <a:ext cx="9017000" cy="1714500"/>
          </a:xfrm>
          <a:prstGeom prst="rect">
            <a:avLst/>
          </a:prstGeom>
        </p:spPr>
      </p:pic>
    </p:spTree>
    <p:extLst>
      <p:ext uri="{BB962C8B-B14F-4D97-AF65-F5344CB8AC3E}">
        <p14:creationId xmlns:p14="http://schemas.microsoft.com/office/powerpoint/2010/main" val="100835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373E-4517-F04F-AE16-53ACA63E1F72}"/>
              </a:ext>
            </a:extLst>
          </p:cNvPr>
          <p:cNvSpPr>
            <a:spLocks noGrp="1"/>
          </p:cNvSpPr>
          <p:nvPr>
            <p:ph type="title"/>
          </p:nvPr>
        </p:nvSpPr>
        <p:spPr/>
        <p:txBody>
          <a:bodyPr/>
          <a:lstStyle/>
          <a:p>
            <a:r>
              <a:rPr lang="en-US" dirty="0"/>
              <a:t>Middleware and route handlers </a:t>
            </a:r>
          </a:p>
        </p:txBody>
      </p:sp>
      <p:sp>
        <p:nvSpPr>
          <p:cNvPr id="3" name="Content Placeholder 2">
            <a:extLst>
              <a:ext uri="{FF2B5EF4-FFF2-40B4-BE49-F238E27FC236}">
                <a16:creationId xmlns:a16="http://schemas.microsoft.com/office/drawing/2014/main" id="{0A30282E-271F-2B48-AC28-F27C80D36E6C}"/>
              </a:ext>
            </a:extLst>
          </p:cNvPr>
          <p:cNvSpPr>
            <a:spLocks noGrp="1"/>
          </p:cNvSpPr>
          <p:nvPr>
            <p:ph idx="1"/>
          </p:nvPr>
        </p:nvSpPr>
        <p:spPr>
          <a:xfrm>
            <a:off x="838200" y="1825625"/>
            <a:ext cx="11014494" cy="4764956"/>
          </a:xfrm>
        </p:spPr>
        <p:txBody>
          <a:bodyPr>
            <a:normAutofit fontScale="92500" lnSpcReduction="10000"/>
          </a:bodyPr>
          <a:lstStyle/>
          <a:p>
            <a:r>
              <a:rPr lang="en-US" dirty="0"/>
              <a:t>Route handlers (</a:t>
            </a:r>
            <a:r>
              <a:rPr lang="en-US" dirty="0" err="1"/>
              <a:t>app.get</a:t>
            </a:r>
            <a:r>
              <a:rPr lang="en-US" dirty="0"/>
              <a:t>, </a:t>
            </a:r>
            <a:r>
              <a:rPr lang="en-US" dirty="0" err="1"/>
              <a:t>app.post</a:t>
            </a:r>
            <a:r>
              <a:rPr lang="en-US" dirty="0"/>
              <a:t>, etc.—often referred to collectively as </a:t>
            </a:r>
            <a:r>
              <a:rPr lang="en-US" dirty="0" err="1"/>
              <a:t>app.VERB</a:t>
            </a:r>
            <a:r>
              <a:rPr lang="en-US" dirty="0"/>
              <a:t>) can be thought of as middleware that handle only a specific HTTP verb (GET, POST, etc.). </a:t>
            </a:r>
          </a:p>
          <a:p>
            <a:r>
              <a:rPr lang="en-US" dirty="0"/>
              <a:t>Conversely, middleware can be thought of as a route handler that handles all HTTP verbs (this is essentially equivalent to </a:t>
            </a:r>
            <a:r>
              <a:rPr lang="en-US" dirty="0" err="1"/>
              <a:t>app.all</a:t>
            </a:r>
            <a:r>
              <a:rPr lang="en-US" dirty="0"/>
              <a:t>, which handles any HTTP verb) </a:t>
            </a:r>
          </a:p>
          <a:p>
            <a:r>
              <a:rPr lang="en-US" dirty="0"/>
              <a:t>Route handlers require a path as their first parameter. </a:t>
            </a:r>
          </a:p>
          <a:p>
            <a:r>
              <a:rPr lang="en-US" dirty="0"/>
              <a:t>Route handlers and middleware take a callback function </a:t>
            </a:r>
          </a:p>
          <a:p>
            <a:r>
              <a:rPr lang="en-US" dirty="0"/>
              <a:t>If you don’t call next(), the pipeline will be terminated, and no more route handlers or middleware will be processed. </a:t>
            </a:r>
          </a:p>
          <a:p>
            <a:r>
              <a:rPr lang="en-US" dirty="0"/>
              <a:t>If you do call next(), middleware or route handlers further down the pipeline will be executed, but any client responses they send will be ignored. </a:t>
            </a:r>
          </a:p>
          <a:p>
            <a:endParaRPr lang="en-US" dirty="0"/>
          </a:p>
        </p:txBody>
      </p:sp>
    </p:spTree>
    <p:extLst>
      <p:ext uri="{BB962C8B-B14F-4D97-AF65-F5344CB8AC3E}">
        <p14:creationId xmlns:p14="http://schemas.microsoft.com/office/powerpoint/2010/main" val="129164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C72F-DF06-A641-A14A-E26B7F7288F9}"/>
              </a:ext>
            </a:extLst>
          </p:cNvPr>
          <p:cNvSpPr>
            <a:spLocks noGrp="1"/>
          </p:cNvSpPr>
          <p:nvPr>
            <p:ph type="title"/>
          </p:nvPr>
        </p:nvSpPr>
        <p:spPr/>
        <p:txBody>
          <a:bodyPr/>
          <a:lstStyle/>
          <a:p>
            <a:r>
              <a:rPr lang="en-US" dirty="0" err="1"/>
              <a:t>Middlewares</a:t>
            </a:r>
            <a:r>
              <a:rPr lang="en-US" dirty="0"/>
              <a:t> example</a:t>
            </a:r>
          </a:p>
        </p:txBody>
      </p:sp>
      <p:pic>
        <p:nvPicPr>
          <p:cNvPr id="4" name="Content Placeholder 3">
            <a:extLst>
              <a:ext uri="{FF2B5EF4-FFF2-40B4-BE49-F238E27FC236}">
                <a16:creationId xmlns:a16="http://schemas.microsoft.com/office/drawing/2014/main" id="{C82D6F0E-EF40-6E46-BEC3-B77674A24367}"/>
              </a:ext>
            </a:extLst>
          </p:cNvPr>
          <p:cNvPicPr>
            <a:picLocks noGrp="1" noChangeAspect="1"/>
          </p:cNvPicPr>
          <p:nvPr>
            <p:ph idx="1"/>
          </p:nvPr>
        </p:nvPicPr>
        <p:blipFill>
          <a:blip r:embed="rId2"/>
          <a:stretch>
            <a:fillRect/>
          </a:stretch>
        </p:blipFill>
        <p:spPr>
          <a:xfrm>
            <a:off x="1127849" y="1690688"/>
            <a:ext cx="9936302" cy="4351338"/>
          </a:xfrm>
          <a:prstGeom prst="rect">
            <a:avLst/>
          </a:prstGeom>
        </p:spPr>
      </p:pic>
    </p:spTree>
    <p:extLst>
      <p:ext uri="{BB962C8B-B14F-4D97-AF65-F5344CB8AC3E}">
        <p14:creationId xmlns:p14="http://schemas.microsoft.com/office/powerpoint/2010/main" val="269267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F79E-A937-224C-9498-7211A5A5F36B}"/>
              </a:ext>
            </a:extLst>
          </p:cNvPr>
          <p:cNvSpPr>
            <a:spLocks noGrp="1"/>
          </p:cNvSpPr>
          <p:nvPr>
            <p:ph type="title"/>
          </p:nvPr>
        </p:nvSpPr>
        <p:spPr>
          <a:xfrm>
            <a:off x="838200" y="113332"/>
            <a:ext cx="10515600" cy="911584"/>
          </a:xfrm>
        </p:spPr>
        <p:txBody>
          <a:bodyPr/>
          <a:lstStyle/>
          <a:p>
            <a:r>
              <a:rPr lang="en-US" dirty="0" err="1"/>
              <a:t>Middlewares</a:t>
            </a:r>
            <a:r>
              <a:rPr lang="en-US" dirty="0"/>
              <a:t> example</a:t>
            </a:r>
          </a:p>
        </p:txBody>
      </p:sp>
      <p:sp>
        <p:nvSpPr>
          <p:cNvPr id="3" name="Content Placeholder 2">
            <a:extLst>
              <a:ext uri="{FF2B5EF4-FFF2-40B4-BE49-F238E27FC236}">
                <a16:creationId xmlns:a16="http://schemas.microsoft.com/office/drawing/2014/main" id="{B3ECBF02-9CBA-9B47-8E1C-9E2071E13A3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1799006-4280-AA41-8AD4-2B87DB2BD592}"/>
              </a:ext>
            </a:extLst>
          </p:cNvPr>
          <p:cNvPicPr>
            <a:picLocks noChangeAspect="1"/>
          </p:cNvPicPr>
          <p:nvPr/>
        </p:nvPicPr>
        <p:blipFill>
          <a:blip r:embed="rId3"/>
          <a:stretch>
            <a:fillRect/>
          </a:stretch>
        </p:blipFill>
        <p:spPr>
          <a:xfrm>
            <a:off x="189781" y="845110"/>
            <a:ext cx="5192541" cy="6012890"/>
          </a:xfrm>
          <a:prstGeom prst="rect">
            <a:avLst/>
          </a:prstGeom>
        </p:spPr>
      </p:pic>
      <p:pic>
        <p:nvPicPr>
          <p:cNvPr id="5" name="Picture 4">
            <a:extLst>
              <a:ext uri="{FF2B5EF4-FFF2-40B4-BE49-F238E27FC236}">
                <a16:creationId xmlns:a16="http://schemas.microsoft.com/office/drawing/2014/main" id="{64958F65-A743-C847-A48C-079609193BCA}"/>
              </a:ext>
            </a:extLst>
          </p:cNvPr>
          <p:cNvPicPr>
            <a:picLocks noChangeAspect="1"/>
          </p:cNvPicPr>
          <p:nvPr/>
        </p:nvPicPr>
        <p:blipFill>
          <a:blip r:embed="rId4"/>
          <a:stretch>
            <a:fillRect/>
          </a:stretch>
        </p:blipFill>
        <p:spPr>
          <a:xfrm>
            <a:off x="6027099" y="845110"/>
            <a:ext cx="6164901" cy="6012890"/>
          </a:xfrm>
          <a:prstGeom prst="rect">
            <a:avLst/>
          </a:prstGeom>
        </p:spPr>
      </p:pic>
    </p:spTree>
    <p:extLst>
      <p:ext uri="{BB962C8B-B14F-4D97-AF65-F5344CB8AC3E}">
        <p14:creationId xmlns:p14="http://schemas.microsoft.com/office/powerpoint/2010/main" val="361738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F394DD9-D390-3F43-8552-40B1C18F3C30}"/>
              </a:ext>
            </a:extLst>
          </p:cNvPr>
          <p:cNvSpPr>
            <a:spLocks noGrp="1"/>
          </p:cNvSpPr>
          <p:nvPr>
            <p:ph type="title"/>
          </p:nvPr>
        </p:nvSpPr>
        <p:spPr/>
        <p:txBody>
          <a:bodyPr/>
          <a:lstStyle/>
          <a:p>
            <a:pPr algn="ctr"/>
            <a:r>
              <a:rPr lang="en-US" altLang="en-US" dirty="0"/>
              <a:t>Third-party Middleware</a:t>
            </a:r>
          </a:p>
        </p:txBody>
      </p:sp>
      <p:sp>
        <p:nvSpPr>
          <p:cNvPr id="45059" name="Content Placeholder 2">
            <a:extLst>
              <a:ext uri="{FF2B5EF4-FFF2-40B4-BE49-F238E27FC236}">
                <a16:creationId xmlns:a16="http://schemas.microsoft.com/office/drawing/2014/main" id="{3884BBCE-3290-0F49-A619-1F95CB38AC07}"/>
              </a:ext>
            </a:extLst>
          </p:cNvPr>
          <p:cNvSpPr>
            <a:spLocks noGrp="1"/>
          </p:cNvSpPr>
          <p:nvPr>
            <p:ph idx="1"/>
          </p:nvPr>
        </p:nvSpPr>
        <p:spPr/>
        <p:txBody>
          <a:bodyPr>
            <a:normAutofit fontScale="92500" lnSpcReduction="10000"/>
          </a:bodyPr>
          <a:lstStyle/>
          <a:p>
            <a:r>
              <a:rPr lang="en-US" altLang="en-US" sz="1800"/>
              <a:t>Use third-party middleware to add functionality to Express apps.</a:t>
            </a:r>
          </a:p>
          <a:p>
            <a:r>
              <a:rPr lang="en-US" altLang="en-US" sz="1800"/>
              <a:t>Install the Node.js module for the required functionality, then load it in your app at the application level or at the router level.</a:t>
            </a:r>
          </a:p>
          <a:p>
            <a:r>
              <a:rPr lang="en-US" altLang="en-US" sz="1800"/>
              <a:t>The following example illustrates installing and loading the cookie-parsing middleware function cookie-parser.</a:t>
            </a:r>
          </a:p>
          <a:p>
            <a:pPr>
              <a:buFont typeface="Arial" panose="020B0604020202020204" pitchFamily="34" charset="0"/>
              <a:buNone/>
            </a:pPr>
            <a:r>
              <a:rPr lang="en-US" altLang="en-US" sz="1800"/>
              <a:t>		$ npm install cookie-parser</a:t>
            </a:r>
          </a:p>
          <a:p>
            <a:pPr>
              <a:buFont typeface="Arial" panose="020B0604020202020204" pitchFamily="34" charset="0"/>
              <a:buNone/>
            </a:pPr>
            <a:endParaRPr lang="en-US" altLang="en-US" sz="1800"/>
          </a:p>
          <a:p>
            <a:pPr>
              <a:buFont typeface="Arial" panose="020B0604020202020204" pitchFamily="34" charset="0"/>
              <a:buNone/>
            </a:pPr>
            <a:r>
              <a:rPr lang="en-US" altLang="en-US" sz="1800"/>
              <a:t>		var express = require('express'); </a:t>
            </a:r>
          </a:p>
          <a:p>
            <a:pPr>
              <a:buFont typeface="Arial" panose="020B0604020202020204" pitchFamily="34" charset="0"/>
              <a:buNone/>
            </a:pPr>
            <a:r>
              <a:rPr lang="en-US" altLang="en-US" sz="1800"/>
              <a:t>		var app = express(); </a:t>
            </a:r>
          </a:p>
          <a:p>
            <a:pPr>
              <a:buFont typeface="Arial" panose="020B0604020202020204" pitchFamily="34" charset="0"/>
              <a:buNone/>
            </a:pPr>
            <a:r>
              <a:rPr lang="en-US" altLang="en-US" sz="1800"/>
              <a:t>		var cookieParser = require('cookie-parser'); </a:t>
            </a:r>
          </a:p>
          <a:p>
            <a:pPr>
              <a:buFont typeface="Arial" panose="020B0604020202020204" pitchFamily="34" charset="0"/>
              <a:buNone/>
            </a:pPr>
            <a:r>
              <a:rPr lang="en-US" altLang="en-US" sz="1800"/>
              <a:t>		// load the cookie-parsing middleware </a:t>
            </a:r>
          </a:p>
          <a:p>
            <a:pPr>
              <a:buFont typeface="Arial" panose="020B0604020202020204" pitchFamily="34" charset="0"/>
              <a:buNone/>
            </a:pPr>
            <a:r>
              <a:rPr lang="en-US" altLang="en-US" sz="1800"/>
              <a:t>		app.use(cookieParser());</a:t>
            </a:r>
          </a:p>
          <a:p>
            <a:r>
              <a:rPr lang="en-US" altLang="en-US" sz="1800"/>
              <a:t>For a partial list of third-party middleware functions that are commonly used with Express, see: </a:t>
            </a:r>
            <a:r>
              <a:rPr lang="en-US" altLang="en-US" sz="1800">
                <a:hlinkClick r:id="rId2"/>
              </a:rPr>
              <a:t>Third-party middleware</a:t>
            </a:r>
            <a:r>
              <a:rPr lang="en-US" altLang="en-US" sz="1800"/>
              <a:t>.</a:t>
            </a:r>
          </a:p>
        </p:txBody>
      </p:sp>
    </p:spTree>
    <p:extLst>
      <p:ext uri="{BB962C8B-B14F-4D97-AF65-F5344CB8AC3E}">
        <p14:creationId xmlns:p14="http://schemas.microsoft.com/office/powerpoint/2010/main" val="269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E5C4D74F-E593-8C40-8787-AE92F2C66F77}"/>
              </a:ext>
            </a:extLst>
          </p:cNvPr>
          <p:cNvSpPr>
            <a:spLocks noGrp="1"/>
          </p:cNvSpPr>
          <p:nvPr>
            <p:ph type="title"/>
          </p:nvPr>
        </p:nvSpPr>
        <p:spPr/>
        <p:txBody>
          <a:bodyPr/>
          <a:lstStyle/>
          <a:p>
            <a:pPr algn="ctr"/>
            <a:r>
              <a:rPr lang="en-US" altLang="en-US" dirty="0"/>
              <a:t>Express application generator</a:t>
            </a:r>
          </a:p>
        </p:txBody>
      </p:sp>
      <p:sp>
        <p:nvSpPr>
          <p:cNvPr id="46083" name="Content Placeholder 2">
            <a:extLst>
              <a:ext uri="{FF2B5EF4-FFF2-40B4-BE49-F238E27FC236}">
                <a16:creationId xmlns:a16="http://schemas.microsoft.com/office/drawing/2014/main" id="{DCF03BAA-B663-1F42-AC32-B65B5828F3B0}"/>
              </a:ext>
            </a:extLst>
          </p:cNvPr>
          <p:cNvSpPr>
            <a:spLocks noGrp="1"/>
          </p:cNvSpPr>
          <p:nvPr>
            <p:ph idx="1"/>
          </p:nvPr>
        </p:nvSpPr>
        <p:spPr/>
        <p:txBody>
          <a:bodyPr>
            <a:normAutofit lnSpcReduction="10000"/>
          </a:bodyPr>
          <a:lstStyle/>
          <a:p>
            <a:r>
              <a:rPr lang="en-US" altLang="en-US" sz="1800"/>
              <a:t>Follow instructions from </a:t>
            </a:r>
            <a:r>
              <a:rPr lang="en-US" altLang="en-US" sz="1800">
                <a:hlinkClick r:id="rId2"/>
              </a:rPr>
              <a:t>http://expressjs.com/en/starter/generator.html</a:t>
            </a:r>
            <a:endParaRPr lang="en-US" altLang="en-US" sz="1800"/>
          </a:p>
          <a:p>
            <a:r>
              <a:rPr lang="en-US" altLang="en-US" sz="1800"/>
              <a:t>Use the application generator tool, express-generator, to quickly create an application skeleton.</a:t>
            </a:r>
          </a:p>
          <a:p>
            <a:r>
              <a:rPr lang="en-US" altLang="en-US" sz="1800"/>
              <a:t>Install express-generator in myapp directory:</a:t>
            </a:r>
          </a:p>
          <a:p>
            <a:pPr>
              <a:buFont typeface="Arial" panose="020B0604020202020204" pitchFamily="34" charset="0"/>
              <a:buNone/>
            </a:pPr>
            <a:r>
              <a:rPr lang="en-US" altLang="en-US" sz="1800"/>
              <a:t>		npm install express-generator -g</a:t>
            </a:r>
          </a:p>
          <a:p>
            <a:r>
              <a:rPr lang="en-US" altLang="en-US" sz="1800"/>
              <a:t>Display the command options with the –h option:</a:t>
            </a:r>
          </a:p>
          <a:p>
            <a:pPr>
              <a:buFont typeface="Arial" panose="020B0604020202020204" pitchFamily="34" charset="0"/>
              <a:buNone/>
            </a:pPr>
            <a:r>
              <a:rPr lang="en-US" altLang="en-US" sz="1800"/>
              <a:t>		express -h</a:t>
            </a:r>
          </a:p>
          <a:p>
            <a:r>
              <a:rPr lang="en-US" altLang="en-US" sz="1800"/>
              <a:t>Create an Express app named firstApplication in the current working directory:</a:t>
            </a:r>
          </a:p>
          <a:p>
            <a:pPr>
              <a:buFont typeface="Arial" panose="020B0604020202020204" pitchFamily="34" charset="0"/>
              <a:buNone/>
            </a:pPr>
            <a:r>
              <a:rPr lang="en-US" altLang="en-US" sz="1800"/>
              <a:t>		express firstApplication</a:t>
            </a:r>
          </a:p>
          <a:p>
            <a:r>
              <a:rPr lang="en-US" altLang="en-US" sz="1800"/>
              <a:t>Then, install dependencies:</a:t>
            </a:r>
          </a:p>
          <a:p>
            <a:pPr lvl="2">
              <a:buFont typeface="Arial" panose="020B0604020202020204" pitchFamily="34" charset="0"/>
              <a:buNone/>
            </a:pPr>
            <a:r>
              <a:rPr lang="en-US" altLang="en-US" sz="1800"/>
              <a:t>cd firstApplication</a:t>
            </a:r>
          </a:p>
          <a:p>
            <a:pPr lvl="2">
              <a:buFont typeface="Arial" panose="020B0604020202020204" pitchFamily="34" charset="0"/>
              <a:buNone/>
            </a:pPr>
            <a:r>
              <a:rPr lang="en-US" altLang="en-US" sz="1800"/>
              <a:t>npm install</a:t>
            </a:r>
          </a:p>
          <a:p>
            <a:pPr lvl="2">
              <a:buFont typeface="Arial" panose="020B0604020202020204" pitchFamily="34" charset="0"/>
              <a:buNone/>
            </a:pPr>
            <a:r>
              <a:rPr lang="en-US" altLang="en-US" sz="1800"/>
              <a:t>set DEBUG=firstApplication:* &amp; npm start</a:t>
            </a:r>
          </a:p>
          <a:p>
            <a:r>
              <a:rPr lang="en-US" altLang="en-US" sz="1800"/>
              <a:t>Then load </a:t>
            </a:r>
            <a:r>
              <a:rPr lang="en-US" altLang="en-US" sz="1800">
                <a:hlinkClick r:id="rId3"/>
              </a:rPr>
              <a:t>http://localhost:3000/</a:t>
            </a:r>
            <a:r>
              <a:rPr lang="en-US" altLang="en-US" sz="1800"/>
              <a:t> in your browser to access the app.</a:t>
            </a:r>
          </a:p>
        </p:txBody>
      </p:sp>
    </p:spTree>
    <p:extLst>
      <p:ext uri="{BB962C8B-B14F-4D97-AF65-F5344CB8AC3E}">
        <p14:creationId xmlns:p14="http://schemas.microsoft.com/office/powerpoint/2010/main" val="1096594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2811</Words>
  <Application>Microsoft Macintosh PowerPoint</Application>
  <PresentationFormat>Widescreen</PresentationFormat>
  <Paragraphs>357</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Menlo</vt:lpstr>
      <vt:lpstr>Office Theme</vt:lpstr>
      <vt:lpstr>503106</vt:lpstr>
      <vt:lpstr>Content</vt:lpstr>
      <vt:lpstr>Middleware</vt:lpstr>
      <vt:lpstr>Middleware</vt:lpstr>
      <vt:lpstr>Middleware and route handlers </vt:lpstr>
      <vt:lpstr>Middlewares example</vt:lpstr>
      <vt:lpstr>Middlewares example</vt:lpstr>
      <vt:lpstr>Third-party Middleware</vt:lpstr>
      <vt:lpstr>Express application generator</vt:lpstr>
      <vt:lpstr>Node.js - Streams</vt:lpstr>
      <vt:lpstr>Streams and EventEmitter</vt:lpstr>
      <vt:lpstr>Streams samples</vt:lpstr>
      <vt:lpstr>Read and Write</vt:lpstr>
      <vt:lpstr>Piping stream</vt:lpstr>
      <vt:lpstr>Node.js – File System</vt:lpstr>
      <vt:lpstr>Flags</vt:lpstr>
      <vt:lpstr>Node.js – File System Methods</vt:lpstr>
      <vt:lpstr>Node.js – File System sample</vt:lpstr>
      <vt:lpstr>Node.js Modules</vt:lpstr>
      <vt:lpstr>Node.js – console module</vt:lpstr>
      <vt:lpstr>Node.js – process module</vt:lpstr>
      <vt:lpstr>Node.js – process events</vt:lpstr>
      <vt:lpstr>Node.js – process properties</vt:lpstr>
      <vt:lpstr>Node.js – process methods</vt:lpstr>
      <vt:lpstr>Node.js – os module</vt:lpstr>
      <vt:lpstr>Node.js – os property</vt:lpstr>
      <vt:lpstr>Node.js – net module</vt:lpstr>
      <vt:lpstr>Node.js – net.Server class</vt:lpstr>
      <vt:lpstr>Node.js – other modules</vt:lpstr>
      <vt:lpstr>Upload file</vt:lpstr>
      <vt:lpstr>Database Persistence </vt:lpstr>
      <vt:lpstr>Database Connections with Mongoose </vt:lpstr>
      <vt:lpstr>Creating Schemas and Models </vt:lpstr>
      <vt:lpstr>Seeding Initial Data </vt:lpstr>
      <vt:lpstr>Retrieving Data </vt:lpstr>
      <vt:lpstr>Retrieving Data </vt:lpstr>
      <vt:lpstr>Adding Data </vt:lpstr>
      <vt:lpstr>Updating Data </vt:lpstr>
      <vt:lpstr>Exercise </vt:lpstr>
      <vt:lpstr>Using MongoDB for Session Storage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29</cp:revision>
  <dcterms:created xsi:type="dcterms:W3CDTF">2020-12-23T03:43:01Z</dcterms:created>
  <dcterms:modified xsi:type="dcterms:W3CDTF">2021-02-01T03:18:43Z</dcterms:modified>
</cp:coreProperties>
</file>