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4"/>
  </p:notesMasterIdLst>
  <p:sldIdLst>
    <p:sldId id="309" r:id="rId2"/>
    <p:sldId id="302" r:id="rId3"/>
    <p:sldId id="267" r:id="rId4"/>
    <p:sldId id="268" r:id="rId5"/>
    <p:sldId id="269" r:id="rId6"/>
    <p:sldId id="270" r:id="rId7"/>
    <p:sldId id="271" r:id="rId8"/>
    <p:sldId id="272" r:id="rId9"/>
    <p:sldId id="273" r:id="rId10"/>
    <p:sldId id="274" r:id="rId11"/>
    <p:sldId id="275"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93" r:id="rId25"/>
    <p:sldId id="294" r:id="rId26"/>
    <p:sldId id="276" r:id="rId27"/>
    <p:sldId id="295" r:id="rId28"/>
    <p:sldId id="296" r:id="rId29"/>
    <p:sldId id="297" r:id="rId30"/>
    <p:sldId id="298" r:id="rId31"/>
    <p:sldId id="289" r:id="rId32"/>
    <p:sldId id="303" r:id="rId33"/>
    <p:sldId id="304" r:id="rId34"/>
    <p:sldId id="305" r:id="rId35"/>
    <p:sldId id="306" r:id="rId36"/>
    <p:sldId id="307" r:id="rId37"/>
    <p:sldId id="290" r:id="rId38"/>
    <p:sldId id="308" r:id="rId39"/>
    <p:sldId id="291" r:id="rId40"/>
    <p:sldId id="299" r:id="rId41"/>
    <p:sldId id="300" r:id="rId42"/>
    <p:sldId id="301"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26"/>
    <p:restoredTop sz="95470"/>
  </p:normalViewPr>
  <p:slideViewPr>
    <p:cSldViewPr snapToGrid="0" snapToObjects="1">
      <p:cViewPr varScale="1">
        <p:scale>
          <a:sx n="92" d="100"/>
          <a:sy n="92" d="100"/>
        </p:scale>
        <p:origin x="200"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46D331-D33B-FA43-9EE3-1E823BAB6C54}" type="datetimeFigureOut">
              <a:rPr lang="en-US" smtClean="0"/>
              <a:t>2/22/21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2EA938-D324-9D49-B4A4-398C0D730E5C}" type="slidenum">
              <a:rPr lang="en-US" smtClean="0"/>
              <a:t>‹#›</a:t>
            </a:fld>
            <a:endParaRPr lang="en-US"/>
          </a:p>
        </p:txBody>
      </p:sp>
    </p:spTree>
    <p:extLst>
      <p:ext uri="{BB962C8B-B14F-4D97-AF65-F5344CB8AC3E}">
        <p14:creationId xmlns:p14="http://schemas.microsoft.com/office/powerpoint/2010/main" val="140009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5ECB716-7063-1746-A605-32018C0DFC36}" type="slidenum">
              <a:rPr lang="en-US" smtClean="0"/>
              <a:t>1</a:t>
            </a:fld>
            <a:endParaRPr lang="en-US"/>
          </a:p>
        </p:txBody>
      </p:sp>
    </p:spTree>
    <p:extLst>
      <p:ext uri="{BB962C8B-B14F-4D97-AF65-F5344CB8AC3E}">
        <p14:creationId xmlns:p14="http://schemas.microsoft.com/office/powerpoint/2010/main" val="1467398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C546C-C112-6A44-8BFC-910D206413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8447D1-638F-F84E-8258-77D1A87BE3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7AB63E-4385-2A44-A3E7-B55913CF6AB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D2F971E-C96C-B94D-A4F7-F0BE5D10D986}"/>
              </a:ext>
            </a:extLst>
          </p:cNvPr>
          <p:cNvSpPr>
            <a:spLocks noGrp="1"/>
          </p:cNvSpPr>
          <p:nvPr>
            <p:ph type="ftr" sz="quarter" idx="11"/>
          </p:nvPr>
        </p:nvSpPr>
        <p:spPr/>
        <p:txBody>
          <a:bodyPr/>
          <a:lstStyle/>
          <a:p>
            <a:r>
              <a:rPr lang="en-US"/>
              <a:t>22/02/2021</a:t>
            </a:r>
          </a:p>
        </p:txBody>
      </p:sp>
      <p:sp>
        <p:nvSpPr>
          <p:cNvPr id="6" name="Slide Number Placeholder 5">
            <a:extLst>
              <a:ext uri="{FF2B5EF4-FFF2-40B4-BE49-F238E27FC236}">
                <a16:creationId xmlns:a16="http://schemas.microsoft.com/office/drawing/2014/main" id="{4C5013E8-D060-2243-A3C8-2881DC975562}"/>
              </a:ext>
            </a:extLst>
          </p:cNvPr>
          <p:cNvSpPr>
            <a:spLocks noGrp="1"/>
          </p:cNvSpPr>
          <p:nvPr>
            <p:ph type="sldNum" sz="quarter" idx="12"/>
          </p:nvPr>
        </p:nvSpPr>
        <p:spPr/>
        <p:txBody>
          <a:bodyPr/>
          <a:lstStyle/>
          <a:p>
            <a:fld id="{7B1B8D05-7D23-7746-9A1C-675A1D2D885B}" type="slidenum">
              <a:rPr lang="en-US" smtClean="0"/>
              <a:t>‹#›</a:t>
            </a:fld>
            <a:endParaRPr lang="en-US"/>
          </a:p>
        </p:txBody>
      </p:sp>
    </p:spTree>
    <p:extLst>
      <p:ext uri="{BB962C8B-B14F-4D97-AF65-F5344CB8AC3E}">
        <p14:creationId xmlns:p14="http://schemas.microsoft.com/office/powerpoint/2010/main" val="2308765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B93CA-8E98-C145-8600-593093D64A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85210B-9676-0242-8F19-4A711BB40F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537D63-2E0B-7449-8728-6891716DB3C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56F65E7-683F-6E4D-A4C6-2A1B515AAD0E}"/>
              </a:ext>
            </a:extLst>
          </p:cNvPr>
          <p:cNvSpPr>
            <a:spLocks noGrp="1"/>
          </p:cNvSpPr>
          <p:nvPr>
            <p:ph type="ftr" sz="quarter" idx="11"/>
          </p:nvPr>
        </p:nvSpPr>
        <p:spPr/>
        <p:txBody>
          <a:bodyPr/>
          <a:lstStyle/>
          <a:p>
            <a:r>
              <a:rPr lang="en-US"/>
              <a:t>22/02/2021</a:t>
            </a:r>
          </a:p>
        </p:txBody>
      </p:sp>
      <p:sp>
        <p:nvSpPr>
          <p:cNvPr id="6" name="Slide Number Placeholder 5">
            <a:extLst>
              <a:ext uri="{FF2B5EF4-FFF2-40B4-BE49-F238E27FC236}">
                <a16:creationId xmlns:a16="http://schemas.microsoft.com/office/drawing/2014/main" id="{78647503-71C4-ED43-9EFD-857D5FFBA404}"/>
              </a:ext>
            </a:extLst>
          </p:cNvPr>
          <p:cNvSpPr>
            <a:spLocks noGrp="1"/>
          </p:cNvSpPr>
          <p:nvPr>
            <p:ph type="sldNum" sz="quarter" idx="12"/>
          </p:nvPr>
        </p:nvSpPr>
        <p:spPr/>
        <p:txBody>
          <a:bodyPr/>
          <a:lstStyle/>
          <a:p>
            <a:fld id="{7B1B8D05-7D23-7746-9A1C-675A1D2D885B}" type="slidenum">
              <a:rPr lang="en-US" smtClean="0"/>
              <a:t>‹#›</a:t>
            </a:fld>
            <a:endParaRPr lang="en-US"/>
          </a:p>
        </p:txBody>
      </p:sp>
    </p:spTree>
    <p:extLst>
      <p:ext uri="{BB962C8B-B14F-4D97-AF65-F5344CB8AC3E}">
        <p14:creationId xmlns:p14="http://schemas.microsoft.com/office/powerpoint/2010/main" val="181214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F99BC4-52CF-7340-950A-F86FF56C20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E4187B-5FCB-F84D-932B-EA64EC08791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EF6E30-5E8A-C74F-9014-3BD3B23C19C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262F481-7B03-D94F-AF27-2353D719AB23}"/>
              </a:ext>
            </a:extLst>
          </p:cNvPr>
          <p:cNvSpPr>
            <a:spLocks noGrp="1"/>
          </p:cNvSpPr>
          <p:nvPr>
            <p:ph type="ftr" sz="quarter" idx="11"/>
          </p:nvPr>
        </p:nvSpPr>
        <p:spPr/>
        <p:txBody>
          <a:bodyPr/>
          <a:lstStyle/>
          <a:p>
            <a:r>
              <a:rPr lang="en-US"/>
              <a:t>22/02/2021</a:t>
            </a:r>
          </a:p>
        </p:txBody>
      </p:sp>
      <p:sp>
        <p:nvSpPr>
          <p:cNvPr id="6" name="Slide Number Placeholder 5">
            <a:extLst>
              <a:ext uri="{FF2B5EF4-FFF2-40B4-BE49-F238E27FC236}">
                <a16:creationId xmlns:a16="http://schemas.microsoft.com/office/drawing/2014/main" id="{3ED2D793-72A4-5F4F-8E74-62D3CE1B60A0}"/>
              </a:ext>
            </a:extLst>
          </p:cNvPr>
          <p:cNvSpPr>
            <a:spLocks noGrp="1"/>
          </p:cNvSpPr>
          <p:nvPr>
            <p:ph type="sldNum" sz="quarter" idx="12"/>
          </p:nvPr>
        </p:nvSpPr>
        <p:spPr/>
        <p:txBody>
          <a:bodyPr/>
          <a:lstStyle/>
          <a:p>
            <a:fld id="{7B1B8D05-7D23-7746-9A1C-675A1D2D885B}" type="slidenum">
              <a:rPr lang="en-US" smtClean="0"/>
              <a:t>‹#›</a:t>
            </a:fld>
            <a:endParaRPr lang="en-US"/>
          </a:p>
        </p:txBody>
      </p:sp>
    </p:spTree>
    <p:extLst>
      <p:ext uri="{BB962C8B-B14F-4D97-AF65-F5344CB8AC3E}">
        <p14:creationId xmlns:p14="http://schemas.microsoft.com/office/powerpoint/2010/main" val="2049820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7C7EE-73D7-7849-8FBC-0719CA1001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1E2461-816E-6846-B2F4-31C57D041E8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2F286351-1982-8A4E-862A-C2383AE45048}"/>
              </a:ext>
            </a:extLst>
          </p:cNvPr>
          <p:cNvSpPr>
            <a:spLocks noGrp="1"/>
          </p:cNvSpPr>
          <p:nvPr>
            <p:ph type="ftr" sz="quarter" idx="11"/>
          </p:nvPr>
        </p:nvSpPr>
        <p:spPr/>
        <p:txBody>
          <a:bodyPr/>
          <a:lstStyle/>
          <a:p>
            <a:r>
              <a:rPr lang="en-US"/>
              <a:t>22/02/2021</a:t>
            </a:r>
          </a:p>
        </p:txBody>
      </p:sp>
      <p:sp>
        <p:nvSpPr>
          <p:cNvPr id="6" name="Slide Number Placeholder 5">
            <a:extLst>
              <a:ext uri="{FF2B5EF4-FFF2-40B4-BE49-F238E27FC236}">
                <a16:creationId xmlns:a16="http://schemas.microsoft.com/office/drawing/2014/main" id="{C893864C-CB0A-EE40-B204-DEC2AD1D8980}"/>
              </a:ext>
            </a:extLst>
          </p:cNvPr>
          <p:cNvSpPr>
            <a:spLocks noGrp="1"/>
          </p:cNvSpPr>
          <p:nvPr>
            <p:ph type="sldNum" sz="quarter" idx="12"/>
          </p:nvPr>
        </p:nvSpPr>
        <p:spPr/>
        <p:txBody>
          <a:bodyPr/>
          <a:lstStyle/>
          <a:p>
            <a:fld id="{7B1B8D05-7D23-7746-9A1C-675A1D2D885B}" type="slidenum">
              <a:rPr lang="en-US" smtClean="0"/>
              <a:t>‹#›</a:t>
            </a:fld>
            <a:endParaRPr lang="en-US"/>
          </a:p>
        </p:txBody>
      </p:sp>
      <p:sp>
        <p:nvSpPr>
          <p:cNvPr id="7" name="Footer Placeholder 4">
            <a:extLst>
              <a:ext uri="{FF2B5EF4-FFF2-40B4-BE49-F238E27FC236}">
                <a16:creationId xmlns:a16="http://schemas.microsoft.com/office/drawing/2014/main" id="{644B8EF6-9A7D-B54F-B53A-9DFC48A187FA}"/>
              </a:ext>
            </a:extLst>
          </p:cNvPr>
          <p:cNvSpPr txBox="1">
            <a:spLocks/>
          </p:cNvSpPr>
          <p:nvPr userDrawn="1"/>
        </p:nvSpPr>
        <p:spPr>
          <a:xfrm>
            <a:off x="838200" y="6358890"/>
            <a:ext cx="258804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200" dirty="0">
                <a:solidFill>
                  <a:schemeClr val="accent1"/>
                </a:solidFill>
              </a:rPr>
              <a:t>503106</a:t>
            </a:r>
            <a:r>
              <a:rPr lang="en-US" dirty="0"/>
              <a:t> - Chapter 7: Routing</a:t>
            </a:r>
          </a:p>
        </p:txBody>
      </p:sp>
    </p:spTree>
    <p:extLst>
      <p:ext uri="{BB962C8B-B14F-4D97-AF65-F5344CB8AC3E}">
        <p14:creationId xmlns:p14="http://schemas.microsoft.com/office/powerpoint/2010/main" val="3606904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A40FD-BBCD-DA46-A285-5A5FCDC855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C59B41-0486-C640-A61F-355BF205CB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5306275-C270-2A44-9D60-6BEE5934CC4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74F9CD7-9887-0B42-B6A2-85A239416EA3}"/>
              </a:ext>
            </a:extLst>
          </p:cNvPr>
          <p:cNvSpPr>
            <a:spLocks noGrp="1"/>
          </p:cNvSpPr>
          <p:nvPr>
            <p:ph type="ftr" sz="quarter" idx="11"/>
          </p:nvPr>
        </p:nvSpPr>
        <p:spPr/>
        <p:txBody>
          <a:bodyPr/>
          <a:lstStyle/>
          <a:p>
            <a:r>
              <a:rPr lang="en-US"/>
              <a:t>22/02/2021</a:t>
            </a:r>
          </a:p>
        </p:txBody>
      </p:sp>
      <p:sp>
        <p:nvSpPr>
          <p:cNvPr id="6" name="Slide Number Placeholder 5">
            <a:extLst>
              <a:ext uri="{FF2B5EF4-FFF2-40B4-BE49-F238E27FC236}">
                <a16:creationId xmlns:a16="http://schemas.microsoft.com/office/drawing/2014/main" id="{CD5FAF32-FA43-BD45-B649-C79BC7BD25F1}"/>
              </a:ext>
            </a:extLst>
          </p:cNvPr>
          <p:cNvSpPr>
            <a:spLocks noGrp="1"/>
          </p:cNvSpPr>
          <p:nvPr>
            <p:ph type="sldNum" sz="quarter" idx="12"/>
          </p:nvPr>
        </p:nvSpPr>
        <p:spPr/>
        <p:txBody>
          <a:bodyPr/>
          <a:lstStyle/>
          <a:p>
            <a:fld id="{7B1B8D05-7D23-7746-9A1C-675A1D2D885B}" type="slidenum">
              <a:rPr lang="en-US" smtClean="0"/>
              <a:t>‹#›</a:t>
            </a:fld>
            <a:endParaRPr lang="en-US"/>
          </a:p>
        </p:txBody>
      </p:sp>
    </p:spTree>
    <p:extLst>
      <p:ext uri="{BB962C8B-B14F-4D97-AF65-F5344CB8AC3E}">
        <p14:creationId xmlns:p14="http://schemas.microsoft.com/office/powerpoint/2010/main" val="2413557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2B3DA-E990-FB4A-A02C-628F8575EC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19A22D-0FF9-A94D-823C-AFDBA1EC9FE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D08B6C-296B-844E-A3F1-829F2DAA3B4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837901-19A8-E04E-8D85-649302F8C4C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E8AAB81-F27C-2144-A9F1-1FE2ACDAA5D3}"/>
              </a:ext>
            </a:extLst>
          </p:cNvPr>
          <p:cNvSpPr>
            <a:spLocks noGrp="1"/>
          </p:cNvSpPr>
          <p:nvPr>
            <p:ph type="ftr" sz="quarter" idx="11"/>
          </p:nvPr>
        </p:nvSpPr>
        <p:spPr/>
        <p:txBody>
          <a:bodyPr/>
          <a:lstStyle/>
          <a:p>
            <a:r>
              <a:rPr lang="en-US"/>
              <a:t>22/02/2021</a:t>
            </a:r>
          </a:p>
        </p:txBody>
      </p:sp>
      <p:sp>
        <p:nvSpPr>
          <p:cNvPr id="7" name="Slide Number Placeholder 6">
            <a:extLst>
              <a:ext uri="{FF2B5EF4-FFF2-40B4-BE49-F238E27FC236}">
                <a16:creationId xmlns:a16="http://schemas.microsoft.com/office/drawing/2014/main" id="{11A381E5-2D66-E547-A660-5282C962C338}"/>
              </a:ext>
            </a:extLst>
          </p:cNvPr>
          <p:cNvSpPr>
            <a:spLocks noGrp="1"/>
          </p:cNvSpPr>
          <p:nvPr>
            <p:ph type="sldNum" sz="quarter" idx="12"/>
          </p:nvPr>
        </p:nvSpPr>
        <p:spPr/>
        <p:txBody>
          <a:bodyPr/>
          <a:lstStyle/>
          <a:p>
            <a:fld id="{7B1B8D05-7D23-7746-9A1C-675A1D2D885B}" type="slidenum">
              <a:rPr lang="en-US" smtClean="0"/>
              <a:t>‹#›</a:t>
            </a:fld>
            <a:endParaRPr lang="en-US"/>
          </a:p>
        </p:txBody>
      </p:sp>
    </p:spTree>
    <p:extLst>
      <p:ext uri="{BB962C8B-B14F-4D97-AF65-F5344CB8AC3E}">
        <p14:creationId xmlns:p14="http://schemas.microsoft.com/office/powerpoint/2010/main" val="671422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B5F46-DA8C-7C43-B74F-4F2E4897AF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BE30B3-3E49-D54E-B959-3D058FF7FE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5CAE24-D1C5-DC46-AA74-9DF2B4DBA21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718A31-610D-0245-945C-5A63F4D27E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13DB1B6-1902-9B43-AFB6-1C99ADA21B6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6588B5-0F0C-CA48-A6C9-5EFAD18FF575}"/>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1FCF225B-663A-3E4D-A06D-9AA6EDF27A36}"/>
              </a:ext>
            </a:extLst>
          </p:cNvPr>
          <p:cNvSpPr>
            <a:spLocks noGrp="1"/>
          </p:cNvSpPr>
          <p:nvPr>
            <p:ph type="ftr" sz="quarter" idx="11"/>
          </p:nvPr>
        </p:nvSpPr>
        <p:spPr/>
        <p:txBody>
          <a:bodyPr/>
          <a:lstStyle/>
          <a:p>
            <a:r>
              <a:rPr lang="en-US"/>
              <a:t>22/02/2021</a:t>
            </a:r>
          </a:p>
        </p:txBody>
      </p:sp>
      <p:sp>
        <p:nvSpPr>
          <p:cNvPr id="9" name="Slide Number Placeholder 8">
            <a:extLst>
              <a:ext uri="{FF2B5EF4-FFF2-40B4-BE49-F238E27FC236}">
                <a16:creationId xmlns:a16="http://schemas.microsoft.com/office/drawing/2014/main" id="{B4F10C60-3F4D-B144-98EF-1203A931CDA7}"/>
              </a:ext>
            </a:extLst>
          </p:cNvPr>
          <p:cNvSpPr>
            <a:spLocks noGrp="1"/>
          </p:cNvSpPr>
          <p:nvPr>
            <p:ph type="sldNum" sz="quarter" idx="12"/>
          </p:nvPr>
        </p:nvSpPr>
        <p:spPr/>
        <p:txBody>
          <a:bodyPr/>
          <a:lstStyle/>
          <a:p>
            <a:fld id="{7B1B8D05-7D23-7746-9A1C-675A1D2D885B}" type="slidenum">
              <a:rPr lang="en-US" smtClean="0"/>
              <a:t>‹#›</a:t>
            </a:fld>
            <a:endParaRPr lang="en-US"/>
          </a:p>
        </p:txBody>
      </p:sp>
    </p:spTree>
    <p:extLst>
      <p:ext uri="{BB962C8B-B14F-4D97-AF65-F5344CB8AC3E}">
        <p14:creationId xmlns:p14="http://schemas.microsoft.com/office/powerpoint/2010/main" val="2500486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3FA88-F1DC-DD4E-968A-C87F032D31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68C618-6D0A-4449-949C-B13E6A98F3BA}"/>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72BBC18D-7793-7C43-B210-167CA5442E9C}"/>
              </a:ext>
            </a:extLst>
          </p:cNvPr>
          <p:cNvSpPr>
            <a:spLocks noGrp="1"/>
          </p:cNvSpPr>
          <p:nvPr>
            <p:ph type="ftr" sz="quarter" idx="11"/>
          </p:nvPr>
        </p:nvSpPr>
        <p:spPr/>
        <p:txBody>
          <a:bodyPr/>
          <a:lstStyle/>
          <a:p>
            <a:r>
              <a:rPr lang="en-US"/>
              <a:t>22/02/2021</a:t>
            </a:r>
          </a:p>
        </p:txBody>
      </p:sp>
      <p:sp>
        <p:nvSpPr>
          <p:cNvPr id="5" name="Slide Number Placeholder 4">
            <a:extLst>
              <a:ext uri="{FF2B5EF4-FFF2-40B4-BE49-F238E27FC236}">
                <a16:creationId xmlns:a16="http://schemas.microsoft.com/office/drawing/2014/main" id="{0FBC630D-0454-7C46-92DC-2268BD609DAE}"/>
              </a:ext>
            </a:extLst>
          </p:cNvPr>
          <p:cNvSpPr>
            <a:spLocks noGrp="1"/>
          </p:cNvSpPr>
          <p:nvPr>
            <p:ph type="sldNum" sz="quarter" idx="12"/>
          </p:nvPr>
        </p:nvSpPr>
        <p:spPr/>
        <p:txBody>
          <a:bodyPr/>
          <a:lstStyle/>
          <a:p>
            <a:fld id="{7B1B8D05-7D23-7746-9A1C-675A1D2D885B}" type="slidenum">
              <a:rPr lang="en-US" smtClean="0"/>
              <a:t>‹#›</a:t>
            </a:fld>
            <a:endParaRPr lang="en-US"/>
          </a:p>
        </p:txBody>
      </p:sp>
    </p:spTree>
    <p:extLst>
      <p:ext uri="{BB962C8B-B14F-4D97-AF65-F5344CB8AC3E}">
        <p14:creationId xmlns:p14="http://schemas.microsoft.com/office/powerpoint/2010/main" val="3373113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8AE294-CFB0-2C40-8A05-41031956F0C4}"/>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38FAC8ED-0BA1-0944-8D2C-53BD7D25C36D}"/>
              </a:ext>
            </a:extLst>
          </p:cNvPr>
          <p:cNvSpPr>
            <a:spLocks noGrp="1"/>
          </p:cNvSpPr>
          <p:nvPr>
            <p:ph type="ftr" sz="quarter" idx="11"/>
          </p:nvPr>
        </p:nvSpPr>
        <p:spPr/>
        <p:txBody>
          <a:bodyPr/>
          <a:lstStyle/>
          <a:p>
            <a:r>
              <a:rPr lang="en-US"/>
              <a:t>22/02/2021</a:t>
            </a:r>
          </a:p>
        </p:txBody>
      </p:sp>
      <p:sp>
        <p:nvSpPr>
          <p:cNvPr id="4" name="Slide Number Placeholder 3">
            <a:extLst>
              <a:ext uri="{FF2B5EF4-FFF2-40B4-BE49-F238E27FC236}">
                <a16:creationId xmlns:a16="http://schemas.microsoft.com/office/drawing/2014/main" id="{27431CA1-9D0B-5E46-9275-282BA0D36053}"/>
              </a:ext>
            </a:extLst>
          </p:cNvPr>
          <p:cNvSpPr>
            <a:spLocks noGrp="1"/>
          </p:cNvSpPr>
          <p:nvPr>
            <p:ph type="sldNum" sz="quarter" idx="12"/>
          </p:nvPr>
        </p:nvSpPr>
        <p:spPr/>
        <p:txBody>
          <a:bodyPr/>
          <a:lstStyle/>
          <a:p>
            <a:fld id="{7B1B8D05-7D23-7746-9A1C-675A1D2D885B}" type="slidenum">
              <a:rPr lang="en-US" smtClean="0"/>
              <a:t>‹#›</a:t>
            </a:fld>
            <a:endParaRPr lang="en-US"/>
          </a:p>
        </p:txBody>
      </p:sp>
    </p:spTree>
    <p:extLst>
      <p:ext uri="{BB962C8B-B14F-4D97-AF65-F5344CB8AC3E}">
        <p14:creationId xmlns:p14="http://schemas.microsoft.com/office/powerpoint/2010/main" val="3380881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C3356-9992-7F4A-9555-32EEF56BA7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9E0550-9E1C-C940-9238-BE9C6714AC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80A25-632C-414E-B12C-F8FCAE4567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418DB7-6772-8544-8253-C22537B13CBB}"/>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F02A1E3-1923-0B4E-B1F5-705AF287CDDB}"/>
              </a:ext>
            </a:extLst>
          </p:cNvPr>
          <p:cNvSpPr>
            <a:spLocks noGrp="1"/>
          </p:cNvSpPr>
          <p:nvPr>
            <p:ph type="ftr" sz="quarter" idx="11"/>
          </p:nvPr>
        </p:nvSpPr>
        <p:spPr/>
        <p:txBody>
          <a:bodyPr/>
          <a:lstStyle/>
          <a:p>
            <a:r>
              <a:rPr lang="en-US"/>
              <a:t>22/02/2021</a:t>
            </a:r>
          </a:p>
        </p:txBody>
      </p:sp>
      <p:sp>
        <p:nvSpPr>
          <p:cNvPr id="7" name="Slide Number Placeholder 6">
            <a:extLst>
              <a:ext uri="{FF2B5EF4-FFF2-40B4-BE49-F238E27FC236}">
                <a16:creationId xmlns:a16="http://schemas.microsoft.com/office/drawing/2014/main" id="{D40806F6-C171-1143-829B-37FAA54749C1}"/>
              </a:ext>
            </a:extLst>
          </p:cNvPr>
          <p:cNvSpPr>
            <a:spLocks noGrp="1"/>
          </p:cNvSpPr>
          <p:nvPr>
            <p:ph type="sldNum" sz="quarter" idx="12"/>
          </p:nvPr>
        </p:nvSpPr>
        <p:spPr/>
        <p:txBody>
          <a:bodyPr/>
          <a:lstStyle/>
          <a:p>
            <a:fld id="{7B1B8D05-7D23-7746-9A1C-675A1D2D885B}" type="slidenum">
              <a:rPr lang="en-US" smtClean="0"/>
              <a:t>‹#›</a:t>
            </a:fld>
            <a:endParaRPr lang="en-US"/>
          </a:p>
        </p:txBody>
      </p:sp>
    </p:spTree>
    <p:extLst>
      <p:ext uri="{BB962C8B-B14F-4D97-AF65-F5344CB8AC3E}">
        <p14:creationId xmlns:p14="http://schemas.microsoft.com/office/powerpoint/2010/main" val="236508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2ED4A-0CF0-DE47-8308-26D6E0D3D2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CF1EB6-A336-A042-AC99-8E40735704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673B03-DD75-7E44-B77F-48EED01206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0CBD74-DAAB-164B-8A0D-AE8E5B88536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99889ABC-C883-6A44-9E25-D91DCB5B02FE}"/>
              </a:ext>
            </a:extLst>
          </p:cNvPr>
          <p:cNvSpPr>
            <a:spLocks noGrp="1"/>
          </p:cNvSpPr>
          <p:nvPr>
            <p:ph type="ftr" sz="quarter" idx="11"/>
          </p:nvPr>
        </p:nvSpPr>
        <p:spPr/>
        <p:txBody>
          <a:bodyPr/>
          <a:lstStyle/>
          <a:p>
            <a:r>
              <a:rPr lang="en-US"/>
              <a:t>22/02/2021</a:t>
            </a:r>
          </a:p>
        </p:txBody>
      </p:sp>
      <p:sp>
        <p:nvSpPr>
          <p:cNvPr id="7" name="Slide Number Placeholder 6">
            <a:extLst>
              <a:ext uri="{FF2B5EF4-FFF2-40B4-BE49-F238E27FC236}">
                <a16:creationId xmlns:a16="http://schemas.microsoft.com/office/drawing/2014/main" id="{60C901D4-CA0A-B840-9C1F-C97BC1AB451C}"/>
              </a:ext>
            </a:extLst>
          </p:cNvPr>
          <p:cNvSpPr>
            <a:spLocks noGrp="1"/>
          </p:cNvSpPr>
          <p:nvPr>
            <p:ph type="sldNum" sz="quarter" idx="12"/>
          </p:nvPr>
        </p:nvSpPr>
        <p:spPr/>
        <p:txBody>
          <a:bodyPr/>
          <a:lstStyle/>
          <a:p>
            <a:fld id="{7B1B8D05-7D23-7746-9A1C-675A1D2D885B}" type="slidenum">
              <a:rPr lang="en-US" smtClean="0"/>
              <a:t>‹#›</a:t>
            </a:fld>
            <a:endParaRPr lang="en-US"/>
          </a:p>
        </p:txBody>
      </p:sp>
    </p:spTree>
    <p:extLst>
      <p:ext uri="{BB962C8B-B14F-4D97-AF65-F5344CB8AC3E}">
        <p14:creationId xmlns:p14="http://schemas.microsoft.com/office/powerpoint/2010/main" val="1982073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C5F18B-6625-104D-BF68-A5E0605C03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66A4FE-6994-7144-809B-179F872247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EC652B-31C0-CC43-81E8-C4220A7994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10AABEF-AC7C-6D4E-8C9D-6D9AF55A34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22/02/2021</a:t>
            </a:r>
          </a:p>
        </p:txBody>
      </p:sp>
      <p:sp>
        <p:nvSpPr>
          <p:cNvPr id="6" name="Slide Number Placeholder 5">
            <a:extLst>
              <a:ext uri="{FF2B5EF4-FFF2-40B4-BE49-F238E27FC236}">
                <a16:creationId xmlns:a16="http://schemas.microsoft.com/office/drawing/2014/main" id="{C4D1DEFE-6FE4-B543-804A-7B0817B945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1B8D05-7D23-7746-9A1C-675A1D2D885B}" type="slidenum">
              <a:rPr lang="en-US" smtClean="0"/>
              <a:t>‹#›</a:t>
            </a:fld>
            <a:endParaRPr lang="en-US"/>
          </a:p>
        </p:txBody>
      </p:sp>
    </p:spTree>
    <p:extLst>
      <p:ext uri="{BB962C8B-B14F-4D97-AF65-F5344CB8AC3E}">
        <p14:creationId xmlns:p14="http://schemas.microsoft.com/office/powerpoint/2010/main" val="2165348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expressjs.com/en/guide/using-middleware.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expressjs.com/4x/api.html#res" TargetMode="External"/><Relationship Id="rId2" Type="http://schemas.openxmlformats.org/officeDocument/2006/relationships/hyperlink" Target="http://expressjs.com/4x/api.html#req"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expressjs.com/guide/using-middleware.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expressjs.com/en/guide/writing-middleware.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expressjs.com/en/guide/writing-middleware.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expressjs.com/en/4x/api.html#res" TargetMode="External"/><Relationship Id="rId2" Type="http://schemas.openxmlformats.org/officeDocument/2006/relationships/hyperlink" Target="http://expressjs.com/en/4x/api.html#req"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expressjs.com/en/4x/api.html#ap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expressjs.com/en/4x/api.html#router.use" TargetMode="External"/><Relationship Id="rId2" Type="http://schemas.openxmlformats.org/officeDocument/2006/relationships/hyperlink" Target="http://expressjs.com/en/4x/api.html#app.use" TargetMode="External"/><Relationship Id="rId1" Type="http://schemas.openxmlformats.org/officeDocument/2006/relationships/slideLayout" Target="../slideLayouts/slideLayout2.xml"/><Relationship Id="rId4" Type="http://schemas.openxmlformats.org/officeDocument/2006/relationships/hyperlink" Target="http://expressjs.com/en/4x/api.html#express.router"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expressjs.com/en/4x/api.html#app.us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expressjs.com/en/guide/error-handling.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senchalabs/connect#middleware" TargetMode="External"/><Relationship Id="rId2" Type="http://schemas.openxmlformats.org/officeDocument/2006/relationships/hyperlink" Target="https://github.com/senchalabs/connect" TargetMode="External"/><Relationship Id="rId1" Type="http://schemas.openxmlformats.org/officeDocument/2006/relationships/slideLayout" Target="../slideLayouts/slideLayout2.xml"/><Relationship Id="rId5" Type="http://schemas.openxmlformats.org/officeDocument/2006/relationships/hyperlink" Target="http://expressjs.com/en/4x/api.html#express.static" TargetMode="External"/><Relationship Id="rId4" Type="http://schemas.openxmlformats.org/officeDocument/2006/relationships/hyperlink" Target="https://github.com/expressjs/serve-static"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nodejs.org/api/http.html#http_http_method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expressjs.com/en/4x/api.html#app.us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forbeslindesay.github.io/express-route-tester/" TargetMode="External"/><Relationship Id="rId2" Type="http://schemas.openxmlformats.org/officeDocument/2006/relationships/hyperlink" Target="https://www.npmjs.com/package/path-to-regex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607C9-955A-0349-BF6E-C0676F0275D4}"/>
              </a:ext>
            </a:extLst>
          </p:cNvPr>
          <p:cNvSpPr>
            <a:spLocks noGrp="1"/>
          </p:cNvSpPr>
          <p:nvPr>
            <p:ph type="ctrTitle"/>
          </p:nvPr>
        </p:nvSpPr>
        <p:spPr>
          <a:xfrm>
            <a:off x="1524000" y="2078399"/>
            <a:ext cx="9144000" cy="761947"/>
          </a:xfrm>
        </p:spPr>
        <p:txBody>
          <a:bodyPr>
            <a:normAutofit/>
          </a:bodyPr>
          <a:lstStyle/>
          <a:p>
            <a:r>
              <a:rPr lang="en-US" sz="4400" dirty="0">
                <a:solidFill>
                  <a:schemeClr val="accent1"/>
                </a:solidFill>
              </a:rPr>
              <a:t>503106</a:t>
            </a:r>
          </a:p>
        </p:txBody>
      </p:sp>
      <p:sp>
        <p:nvSpPr>
          <p:cNvPr id="3" name="Subtitle 2">
            <a:extLst>
              <a:ext uri="{FF2B5EF4-FFF2-40B4-BE49-F238E27FC236}">
                <a16:creationId xmlns:a16="http://schemas.microsoft.com/office/drawing/2014/main" id="{3B3B8396-4B5C-9848-BCC6-2EFB7B6EA56D}"/>
              </a:ext>
            </a:extLst>
          </p:cNvPr>
          <p:cNvSpPr>
            <a:spLocks noGrp="1"/>
          </p:cNvSpPr>
          <p:nvPr>
            <p:ph type="subTitle" idx="1"/>
          </p:nvPr>
        </p:nvSpPr>
        <p:spPr>
          <a:xfrm>
            <a:off x="1524000" y="2811651"/>
            <a:ext cx="9144000" cy="690723"/>
          </a:xfrm>
        </p:spPr>
        <p:txBody>
          <a:bodyPr>
            <a:normAutofit/>
          </a:bodyPr>
          <a:lstStyle/>
          <a:p>
            <a:r>
              <a:rPr lang="en-US" sz="4000" b="1" dirty="0">
                <a:latin typeface="+mj-lt"/>
              </a:rPr>
              <a:t>ADVANCED WEB PROGRAMMING</a:t>
            </a:r>
          </a:p>
        </p:txBody>
      </p:sp>
      <p:sp>
        <p:nvSpPr>
          <p:cNvPr id="4" name="Subtitle 2">
            <a:extLst>
              <a:ext uri="{FF2B5EF4-FFF2-40B4-BE49-F238E27FC236}">
                <a16:creationId xmlns:a16="http://schemas.microsoft.com/office/drawing/2014/main" id="{CB583221-5B0A-D04F-819C-7CF3FB18A03E}"/>
              </a:ext>
            </a:extLst>
          </p:cNvPr>
          <p:cNvSpPr txBox="1">
            <a:spLocks/>
          </p:cNvSpPr>
          <p:nvPr/>
        </p:nvSpPr>
        <p:spPr>
          <a:xfrm>
            <a:off x="1524000" y="4301153"/>
            <a:ext cx="9144000" cy="6907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b="1" dirty="0">
                <a:solidFill>
                  <a:schemeClr val="accent1"/>
                </a:solidFill>
                <a:latin typeface="Calibri" panose="020F0502020204030204" pitchFamily="34" charset="0"/>
                <a:cs typeface="Calibri" panose="020F0502020204030204" pitchFamily="34" charset="0"/>
              </a:rPr>
              <a:t>LESSON 07 – ROUTING</a:t>
            </a:r>
          </a:p>
        </p:txBody>
      </p:sp>
      <p:pic>
        <p:nvPicPr>
          <p:cNvPr id="6" name="Picture 5">
            <a:extLst>
              <a:ext uri="{FF2B5EF4-FFF2-40B4-BE49-F238E27FC236}">
                <a16:creationId xmlns:a16="http://schemas.microsoft.com/office/drawing/2014/main" id="{A9C4BF05-9AD7-3D4E-B904-A9A8D334C8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2129" y="765712"/>
            <a:ext cx="1747742" cy="965127"/>
          </a:xfrm>
          <a:prstGeom prst="rect">
            <a:avLst/>
          </a:prstGeom>
          <a:ln>
            <a:noFill/>
          </a:ln>
          <a:effectLst/>
        </p:spPr>
      </p:pic>
      <p:sp>
        <p:nvSpPr>
          <p:cNvPr id="9" name="Subtitle 2">
            <a:extLst>
              <a:ext uri="{FF2B5EF4-FFF2-40B4-BE49-F238E27FC236}">
                <a16:creationId xmlns:a16="http://schemas.microsoft.com/office/drawing/2014/main" id="{1DCAD127-A742-5742-B4A7-00B02E265541}"/>
              </a:ext>
            </a:extLst>
          </p:cNvPr>
          <p:cNvSpPr txBox="1">
            <a:spLocks/>
          </p:cNvSpPr>
          <p:nvPr/>
        </p:nvSpPr>
        <p:spPr>
          <a:xfrm>
            <a:off x="1524000" y="3514097"/>
            <a:ext cx="9144000" cy="6907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500" b="1" dirty="0">
                <a:latin typeface="+mj-lt"/>
                <a:cs typeface="Calibri" panose="020F0502020204030204" pitchFamily="34" charset="0"/>
              </a:rPr>
              <a:t>CHAPTER 7: ROUTING</a:t>
            </a:r>
          </a:p>
        </p:txBody>
      </p:sp>
    </p:spTree>
    <p:extLst>
      <p:ext uri="{BB962C8B-B14F-4D97-AF65-F5344CB8AC3E}">
        <p14:creationId xmlns:p14="http://schemas.microsoft.com/office/powerpoint/2010/main" val="53865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1EBB299B-C878-AD4A-816E-240414E950E8}"/>
              </a:ext>
            </a:extLst>
          </p:cNvPr>
          <p:cNvSpPr>
            <a:spLocks noGrp="1"/>
          </p:cNvSpPr>
          <p:nvPr>
            <p:ph type="title"/>
          </p:nvPr>
        </p:nvSpPr>
        <p:spPr/>
        <p:txBody>
          <a:bodyPr/>
          <a:lstStyle/>
          <a:p>
            <a:r>
              <a:rPr lang="en-US" altLang="en-US" dirty="0"/>
              <a:t>Route Parameters  (continue…)</a:t>
            </a:r>
          </a:p>
        </p:txBody>
      </p:sp>
      <p:sp>
        <p:nvSpPr>
          <p:cNvPr id="17411" name="Content Placeholder 2">
            <a:extLst>
              <a:ext uri="{FF2B5EF4-FFF2-40B4-BE49-F238E27FC236}">
                <a16:creationId xmlns:a16="http://schemas.microsoft.com/office/drawing/2014/main" id="{30CE8BD0-6FFF-EF45-AE0F-75A24F604A2E}"/>
              </a:ext>
            </a:extLst>
          </p:cNvPr>
          <p:cNvSpPr>
            <a:spLocks noGrp="1"/>
          </p:cNvSpPr>
          <p:nvPr>
            <p:ph idx="1"/>
          </p:nvPr>
        </p:nvSpPr>
        <p:spPr/>
        <p:txBody>
          <a:bodyPr>
            <a:normAutofit lnSpcReduction="10000"/>
          </a:bodyPr>
          <a:lstStyle/>
          <a:p>
            <a:r>
              <a:rPr lang="en-US" altLang="en-US" sz="2400"/>
              <a:t>Since the hyphen (-) and the dot (.) are interpreted literally, they can be used along with route parameters for useful purposes.</a:t>
            </a:r>
          </a:p>
          <a:p>
            <a:pPr>
              <a:buFont typeface="Arial" panose="020B0604020202020204" pitchFamily="34" charset="0"/>
              <a:buNone/>
            </a:pPr>
            <a:r>
              <a:rPr lang="en-US" altLang="en-US" sz="2400"/>
              <a:t>		 Route path: /flights/:from-:to </a:t>
            </a:r>
          </a:p>
          <a:p>
            <a:pPr>
              <a:buFont typeface="Arial" panose="020B0604020202020204" pitchFamily="34" charset="0"/>
              <a:buNone/>
            </a:pPr>
            <a:r>
              <a:rPr lang="en-US" altLang="en-US" sz="2400"/>
              <a:t>		Request URL: http://localhost:3000/flights/LAX-SFO </a:t>
            </a:r>
          </a:p>
          <a:p>
            <a:pPr>
              <a:buFont typeface="Arial" panose="020B0604020202020204" pitchFamily="34" charset="0"/>
              <a:buNone/>
            </a:pPr>
            <a:r>
              <a:rPr lang="en-US" altLang="en-US" sz="2400"/>
              <a:t>		req.params: { "from": "LAX", "to": "SFO" }</a:t>
            </a:r>
          </a:p>
          <a:p>
            <a:pPr>
              <a:buFont typeface="Arial" panose="020B0604020202020204" pitchFamily="34" charset="0"/>
              <a:buNone/>
            </a:pPr>
            <a:endParaRPr lang="en-US" altLang="en-US" sz="2400"/>
          </a:p>
          <a:p>
            <a:pPr>
              <a:buFont typeface="Arial" panose="020B0604020202020204" pitchFamily="34" charset="0"/>
              <a:buNone/>
            </a:pPr>
            <a:r>
              <a:rPr lang="en-US" altLang="en-US" sz="2400"/>
              <a:t>		Route path: /floats/:digit.:decimal</a:t>
            </a:r>
          </a:p>
          <a:p>
            <a:pPr>
              <a:buFont typeface="Arial" panose="020B0604020202020204" pitchFamily="34" charset="0"/>
              <a:buNone/>
            </a:pPr>
            <a:r>
              <a:rPr lang="en-US" altLang="en-US" sz="2400"/>
              <a:t>		Request URL: http://localhost:3000/floats/123.45 </a:t>
            </a:r>
          </a:p>
          <a:p>
            <a:pPr>
              <a:buFont typeface="Arial" panose="020B0604020202020204" pitchFamily="34" charset="0"/>
              <a:buNone/>
            </a:pPr>
            <a:r>
              <a:rPr lang="en-US" altLang="en-US" sz="2400"/>
              <a:t>		req.params: { "digit": "123", "decimal": "45" }</a:t>
            </a:r>
          </a:p>
          <a:p>
            <a:r>
              <a:rPr lang="en-US" altLang="en-US" sz="2400"/>
              <a:t>NOTE: The name of route parameters must be made up of “word characters” ([A-Za-z0-9_]).</a:t>
            </a:r>
          </a:p>
        </p:txBody>
      </p:sp>
      <p:sp>
        <p:nvSpPr>
          <p:cNvPr id="2" name="Footer Placeholder 1">
            <a:extLst>
              <a:ext uri="{FF2B5EF4-FFF2-40B4-BE49-F238E27FC236}">
                <a16:creationId xmlns:a16="http://schemas.microsoft.com/office/drawing/2014/main" id="{744893CB-5C33-9D40-98FA-9E003B42B773}"/>
              </a:ext>
            </a:extLst>
          </p:cNvPr>
          <p:cNvSpPr>
            <a:spLocks noGrp="1"/>
          </p:cNvSpPr>
          <p:nvPr>
            <p:ph type="ftr" sz="quarter" idx="11"/>
          </p:nvPr>
        </p:nvSpPr>
        <p:spPr/>
        <p:txBody>
          <a:bodyPr/>
          <a:lstStyle/>
          <a:p>
            <a:r>
              <a:rPr lang="en-US"/>
              <a:t>22/02/2021</a:t>
            </a:r>
          </a:p>
        </p:txBody>
      </p:sp>
      <p:sp>
        <p:nvSpPr>
          <p:cNvPr id="3" name="Slide Number Placeholder 2">
            <a:extLst>
              <a:ext uri="{FF2B5EF4-FFF2-40B4-BE49-F238E27FC236}">
                <a16:creationId xmlns:a16="http://schemas.microsoft.com/office/drawing/2014/main" id="{4AD6E0E9-41A4-EA4A-8617-942C3184CADF}"/>
              </a:ext>
            </a:extLst>
          </p:cNvPr>
          <p:cNvSpPr>
            <a:spLocks noGrp="1"/>
          </p:cNvSpPr>
          <p:nvPr>
            <p:ph type="sldNum" sz="quarter" idx="12"/>
          </p:nvPr>
        </p:nvSpPr>
        <p:spPr/>
        <p:txBody>
          <a:bodyPr/>
          <a:lstStyle/>
          <a:p>
            <a:fld id="{7B1B8D05-7D23-7746-9A1C-675A1D2D885B}" type="slidenum">
              <a:rPr lang="en-US" smtClean="0"/>
              <a:t>10</a:t>
            </a:fld>
            <a:endParaRPr lang="en-US"/>
          </a:p>
        </p:txBody>
      </p:sp>
    </p:spTree>
    <p:extLst>
      <p:ext uri="{BB962C8B-B14F-4D97-AF65-F5344CB8AC3E}">
        <p14:creationId xmlns:p14="http://schemas.microsoft.com/office/powerpoint/2010/main" val="612329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AE4D43DD-96FC-734D-B434-3846F3E79F78}"/>
              </a:ext>
            </a:extLst>
          </p:cNvPr>
          <p:cNvSpPr>
            <a:spLocks noGrp="1"/>
          </p:cNvSpPr>
          <p:nvPr>
            <p:ph type="title"/>
          </p:nvPr>
        </p:nvSpPr>
        <p:spPr/>
        <p:txBody>
          <a:bodyPr/>
          <a:lstStyle/>
          <a:p>
            <a:r>
              <a:rPr lang="en-US" altLang="en-US" dirty="0"/>
              <a:t>Route handlers</a:t>
            </a:r>
          </a:p>
        </p:txBody>
      </p:sp>
      <p:sp>
        <p:nvSpPr>
          <p:cNvPr id="18435" name="Content Placeholder 2">
            <a:extLst>
              <a:ext uri="{FF2B5EF4-FFF2-40B4-BE49-F238E27FC236}">
                <a16:creationId xmlns:a16="http://schemas.microsoft.com/office/drawing/2014/main" id="{921005B0-4D80-3840-84E2-C04783E00C00}"/>
              </a:ext>
            </a:extLst>
          </p:cNvPr>
          <p:cNvSpPr>
            <a:spLocks noGrp="1"/>
          </p:cNvSpPr>
          <p:nvPr>
            <p:ph idx="1"/>
          </p:nvPr>
        </p:nvSpPr>
        <p:spPr/>
        <p:txBody>
          <a:bodyPr/>
          <a:lstStyle/>
          <a:p>
            <a:r>
              <a:rPr lang="en-US" altLang="en-US"/>
              <a:t>You can provide multiple callback functions that behave like </a:t>
            </a:r>
            <a:r>
              <a:rPr lang="en-US" altLang="en-US">
                <a:hlinkClick r:id="rId2"/>
              </a:rPr>
              <a:t>middleware</a:t>
            </a:r>
            <a:r>
              <a:rPr lang="en-US" altLang="en-US"/>
              <a:t> to handle a request. The only exception is that these callbacks might invoke next('route') to bypass the remaining route callbacks. You can use this mechanism to impose pre-conditions on a route, then pass control to subsequent routes if there’s no reason to proceed with the current route.</a:t>
            </a:r>
          </a:p>
          <a:p>
            <a:r>
              <a:rPr lang="en-US" altLang="en-US"/>
              <a:t>Route handlers can be in the form of a function, an array of functions, or combinations of both.</a:t>
            </a:r>
          </a:p>
          <a:p>
            <a:endParaRPr lang="en-US" altLang="en-US"/>
          </a:p>
        </p:txBody>
      </p:sp>
      <p:sp>
        <p:nvSpPr>
          <p:cNvPr id="2" name="Footer Placeholder 1">
            <a:extLst>
              <a:ext uri="{FF2B5EF4-FFF2-40B4-BE49-F238E27FC236}">
                <a16:creationId xmlns:a16="http://schemas.microsoft.com/office/drawing/2014/main" id="{9760D66C-7A86-8E4A-B603-E756844D3D9D}"/>
              </a:ext>
            </a:extLst>
          </p:cNvPr>
          <p:cNvSpPr>
            <a:spLocks noGrp="1"/>
          </p:cNvSpPr>
          <p:nvPr>
            <p:ph type="ftr" sz="quarter" idx="11"/>
          </p:nvPr>
        </p:nvSpPr>
        <p:spPr/>
        <p:txBody>
          <a:bodyPr/>
          <a:lstStyle/>
          <a:p>
            <a:r>
              <a:rPr lang="en-US"/>
              <a:t>22/02/2021</a:t>
            </a:r>
          </a:p>
        </p:txBody>
      </p:sp>
      <p:sp>
        <p:nvSpPr>
          <p:cNvPr id="3" name="Slide Number Placeholder 2">
            <a:extLst>
              <a:ext uri="{FF2B5EF4-FFF2-40B4-BE49-F238E27FC236}">
                <a16:creationId xmlns:a16="http://schemas.microsoft.com/office/drawing/2014/main" id="{53959DD0-04E2-9446-9863-79661D87F6E7}"/>
              </a:ext>
            </a:extLst>
          </p:cNvPr>
          <p:cNvSpPr>
            <a:spLocks noGrp="1"/>
          </p:cNvSpPr>
          <p:nvPr>
            <p:ph type="sldNum" sz="quarter" idx="12"/>
          </p:nvPr>
        </p:nvSpPr>
        <p:spPr/>
        <p:txBody>
          <a:bodyPr/>
          <a:lstStyle/>
          <a:p>
            <a:fld id="{7B1B8D05-7D23-7746-9A1C-675A1D2D885B}" type="slidenum">
              <a:rPr lang="en-US" smtClean="0"/>
              <a:t>11</a:t>
            </a:fld>
            <a:endParaRPr lang="en-US"/>
          </a:p>
        </p:txBody>
      </p:sp>
    </p:spTree>
    <p:extLst>
      <p:ext uri="{BB962C8B-B14F-4D97-AF65-F5344CB8AC3E}">
        <p14:creationId xmlns:p14="http://schemas.microsoft.com/office/powerpoint/2010/main" val="4091616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4B3C6891-69E6-224A-A70B-CA34D255CD84}"/>
              </a:ext>
            </a:extLst>
          </p:cNvPr>
          <p:cNvSpPr>
            <a:spLocks noGrp="1"/>
          </p:cNvSpPr>
          <p:nvPr>
            <p:ph type="title"/>
          </p:nvPr>
        </p:nvSpPr>
        <p:spPr/>
        <p:txBody>
          <a:bodyPr/>
          <a:lstStyle/>
          <a:p>
            <a:r>
              <a:rPr lang="en-US" altLang="en-US" dirty="0"/>
              <a:t>Route handlers samples</a:t>
            </a:r>
          </a:p>
        </p:txBody>
      </p:sp>
      <p:sp>
        <p:nvSpPr>
          <p:cNvPr id="19459" name="Content Placeholder 2">
            <a:extLst>
              <a:ext uri="{FF2B5EF4-FFF2-40B4-BE49-F238E27FC236}">
                <a16:creationId xmlns:a16="http://schemas.microsoft.com/office/drawing/2014/main" id="{A8DFDF18-39E9-C24B-BD96-986296FF820E}"/>
              </a:ext>
            </a:extLst>
          </p:cNvPr>
          <p:cNvSpPr>
            <a:spLocks noGrp="1"/>
          </p:cNvSpPr>
          <p:nvPr>
            <p:ph idx="1"/>
          </p:nvPr>
        </p:nvSpPr>
        <p:spPr/>
        <p:txBody>
          <a:bodyPr/>
          <a:lstStyle/>
          <a:p>
            <a:r>
              <a:rPr lang="en-US" altLang="en-US"/>
              <a:t>A single callback function can handle a route. For example:</a:t>
            </a:r>
          </a:p>
          <a:p>
            <a:pPr>
              <a:buFont typeface="Arial" panose="020B0604020202020204" pitchFamily="34" charset="0"/>
              <a:buNone/>
            </a:pPr>
            <a:r>
              <a:rPr lang="en-US" altLang="en-US"/>
              <a:t>		app.get('/example/a', function (req, res) { </a:t>
            </a:r>
          </a:p>
          <a:p>
            <a:pPr>
              <a:buFont typeface="Arial" panose="020B0604020202020204" pitchFamily="34" charset="0"/>
              <a:buNone/>
            </a:pPr>
            <a:r>
              <a:rPr lang="en-US" altLang="en-US"/>
              <a:t>			res.send('Hello from A!'); });</a:t>
            </a:r>
          </a:p>
          <a:p>
            <a:r>
              <a:rPr lang="en-US" altLang="en-US"/>
              <a:t>More than one callback function can handle a route (make sure you specify the next object). For example:</a:t>
            </a:r>
          </a:p>
          <a:p>
            <a:pPr>
              <a:buFont typeface="Arial" panose="020B0604020202020204" pitchFamily="34" charset="0"/>
              <a:buNone/>
            </a:pPr>
            <a:r>
              <a:rPr lang="en-US" altLang="en-US"/>
              <a:t>		app.get('/example/b', function (req, res, next) { </a:t>
            </a:r>
          </a:p>
          <a:p>
            <a:pPr>
              <a:buFont typeface="Arial" panose="020B0604020202020204" pitchFamily="34" charset="0"/>
              <a:buNone/>
            </a:pPr>
            <a:r>
              <a:rPr lang="en-US" altLang="en-US"/>
              <a:t>		  console.log('the response will be sent by the next function ...'); 	  next(); </a:t>
            </a:r>
          </a:p>
          <a:p>
            <a:pPr>
              <a:buFont typeface="Arial" panose="020B0604020202020204" pitchFamily="34" charset="0"/>
              <a:buNone/>
            </a:pPr>
            <a:r>
              <a:rPr lang="en-US" altLang="en-US"/>
              <a:t>		}, function (req, res) { res.send('Hello from B!'); });</a:t>
            </a:r>
          </a:p>
          <a:p>
            <a:pPr>
              <a:buFont typeface="Arial" panose="020B0604020202020204" pitchFamily="34" charset="0"/>
              <a:buNone/>
            </a:pPr>
            <a:endParaRPr lang="en-US" altLang="en-US"/>
          </a:p>
        </p:txBody>
      </p:sp>
      <p:sp>
        <p:nvSpPr>
          <p:cNvPr id="2" name="Footer Placeholder 1">
            <a:extLst>
              <a:ext uri="{FF2B5EF4-FFF2-40B4-BE49-F238E27FC236}">
                <a16:creationId xmlns:a16="http://schemas.microsoft.com/office/drawing/2014/main" id="{FB07497B-D1F3-084B-833C-7DC48039B558}"/>
              </a:ext>
            </a:extLst>
          </p:cNvPr>
          <p:cNvSpPr>
            <a:spLocks noGrp="1"/>
          </p:cNvSpPr>
          <p:nvPr>
            <p:ph type="ftr" sz="quarter" idx="11"/>
          </p:nvPr>
        </p:nvSpPr>
        <p:spPr/>
        <p:txBody>
          <a:bodyPr/>
          <a:lstStyle/>
          <a:p>
            <a:r>
              <a:rPr lang="en-US"/>
              <a:t>22/02/2021</a:t>
            </a:r>
          </a:p>
        </p:txBody>
      </p:sp>
      <p:sp>
        <p:nvSpPr>
          <p:cNvPr id="3" name="Slide Number Placeholder 2">
            <a:extLst>
              <a:ext uri="{FF2B5EF4-FFF2-40B4-BE49-F238E27FC236}">
                <a16:creationId xmlns:a16="http://schemas.microsoft.com/office/drawing/2014/main" id="{E3BD83C7-A18B-F541-88D2-BBA537E2CAC7}"/>
              </a:ext>
            </a:extLst>
          </p:cNvPr>
          <p:cNvSpPr>
            <a:spLocks noGrp="1"/>
          </p:cNvSpPr>
          <p:nvPr>
            <p:ph type="sldNum" sz="quarter" idx="12"/>
          </p:nvPr>
        </p:nvSpPr>
        <p:spPr/>
        <p:txBody>
          <a:bodyPr/>
          <a:lstStyle/>
          <a:p>
            <a:fld id="{7B1B8D05-7D23-7746-9A1C-675A1D2D885B}" type="slidenum">
              <a:rPr lang="en-US" smtClean="0"/>
              <a:t>12</a:t>
            </a:fld>
            <a:endParaRPr lang="en-US"/>
          </a:p>
        </p:txBody>
      </p:sp>
    </p:spTree>
    <p:extLst>
      <p:ext uri="{BB962C8B-B14F-4D97-AF65-F5344CB8AC3E}">
        <p14:creationId xmlns:p14="http://schemas.microsoft.com/office/powerpoint/2010/main" val="2316204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F4CC300E-CC1D-5F46-9FCB-FF5F481E5F39}"/>
              </a:ext>
            </a:extLst>
          </p:cNvPr>
          <p:cNvSpPr>
            <a:spLocks noGrp="1"/>
          </p:cNvSpPr>
          <p:nvPr>
            <p:ph type="title"/>
          </p:nvPr>
        </p:nvSpPr>
        <p:spPr/>
        <p:txBody>
          <a:bodyPr/>
          <a:lstStyle/>
          <a:p>
            <a:r>
              <a:rPr lang="en-US" altLang="en-US" dirty="0"/>
              <a:t>Route handlers samples (continue…)</a:t>
            </a:r>
          </a:p>
        </p:txBody>
      </p:sp>
      <p:sp>
        <p:nvSpPr>
          <p:cNvPr id="20483" name="Content Placeholder 2">
            <a:extLst>
              <a:ext uri="{FF2B5EF4-FFF2-40B4-BE49-F238E27FC236}">
                <a16:creationId xmlns:a16="http://schemas.microsoft.com/office/drawing/2014/main" id="{B2C2C4C0-2C09-8C40-9875-DC52892F0D32}"/>
              </a:ext>
            </a:extLst>
          </p:cNvPr>
          <p:cNvSpPr>
            <a:spLocks noGrp="1"/>
          </p:cNvSpPr>
          <p:nvPr>
            <p:ph idx="1"/>
          </p:nvPr>
        </p:nvSpPr>
        <p:spPr/>
        <p:txBody>
          <a:bodyPr>
            <a:normAutofit fontScale="92500" lnSpcReduction="20000"/>
          </a:bodyPr>
          <a:lstStyle/>
          <a:p>
            <a:r>
              <a:rPr lang="en-US" altLang="en-US" sz="2400" dirty="0"/>
              <a:t>An array of callback functions can handle a route. For example:</a:t>
            </a:r>
          </a:p>
          <a:p>
            <a:pPr>
              <a:buFont typeface="Arial" panose="020B0604020202020204" pitchFamily="34" charset="0"/>
              <a:buNone/>
            </a:pPr>
            <a:r>
              <a:rPr lang="en-US" altLang="en-US" sz="2400" dirty="0"/>
              <a:t>		</a:t>
            </a:r>
            <a:r>
              <a:rPr lang="en-US" altLang="en-US" sz="2000" dirty="0" err="1"/>
              <a:t>var</a:t>
            </a:r>
            <a:r>
              <a:rPr lang="en-US" altLang="en-US" sz="2000" dirty="0"/>
              <a:t> cb0 = function (</a:t>
            </a:r>
            <a:r>
              <a:rPr lang="en-US" altLang="en-US" sz="2000" dirty="0" err="1"/>
              <a:t>req</a:t>
            </a:r>
            <a:r>
              <a:rPr lang="en-US" altLang="en-US" sz="2000" dirty="0"/>
              <a:t>, res, next) { </a:t>
            </a:r>
            <a:r>
              <a:rPr lang="en-US" altLang="en-US" sz="2000" dirty="0" err="1"/>
              <a:t>console.log</a:t>
            </a:r>
            <a:r>
              <a:rPr lang="en-US" altLang="en-US" sz="2000" dirty="0"/>
              <a:t>('CB0'); next(); } </a:t>
            </a:r>
          </a:p>
          <a:p>
            <a:pPr>
              <a:buFont typeface="Arial" panose="020B0604020202020204" pitchFamily="34" charset="0"/>
              <a:buNone/>
            </a:pPr>
            <a:r>
              <a:rPr lang="en-US" altLang="en-US" sz="2000" dirty="0"/>
              <a:t>		</a:t>
            </a:r>
            <a:r>
              <a:rPr lang="en-US" altLang="en-US" sz="2000" dirty="0" err="1"/>
              <a:t>var</a:t>
            </a:r>
            <a:r>
              <a:rPr lang="en-US" altLang="en-US" sz="2000" dirty="0"/>
              <a:t> cb1 = function (</a:t>
            </a:r>
            <a:r>
              <a:rPr lang="en-US" altLang="en-US" sz="2000" dirty="0" err="1"/>
              <a:t>req</a:t>
            </a:r>
            <a:r>
              <a:rPr lang="en-US" altLang="en-US" sz="2000" dirty="0"/>
              <a:t>, res, next) { </a:t>
            </a:r>
            <a:r>
              <a:rPr lang="en-US" altLang="en-US" sz="2000" dirty="0" err="1"/>
              <a:t>console.log</a:t>
            </a:r>
            <a:r>
              <a:rPr lang="en-US" altLang="en-US" sz="2000" dirty="0"/>
              <a:t>('CB1'); next(); } 		</a:t>
            </a:r>
          </a:p>
          <a:p>
            <a:pPr>
              <a:buFont typeface="Arial" panose="020B0604020202020204" pitchFamily="34" charset="0"/>
              <a:buNone/>
            </a:pPr>
            <a:r>
              <a:rPr lang="en-US" altLang="en-US" sz="2000" dirty="0"/>
              <a:t>		</a:t>
            </a:r>
            <a:r>
              <a:rPr lang="en-US" altLang="en-US" sz="2000" dirty="0" err="1"/>
              <a:t>var</a:t>
            </a:r>
            <a:r>
              <a:rPr lang="en-US" altLang="en-US" sz="2000" dirty="0"/>
              <a:t> cb2 = function (</a:t>
            </a:r>
            <a:r>
              <a:rPr lang="en-US" altLang="en-US" sz="2000" dirty="0" err="1"/>
              <a:t>req</a:t>
            </a:r>
            <a:r>
              <a:rPr lang="en-US" altLang="en-US" sz="2000" dirty="0"/>
              <a:t>, res) { </a:t>
            </a:r>
            <a:r>
              <a:rPr lang="en-US" altLang="en-US" sz="2000" dirty="0" err="1"/>
              <a:t>res.send</a:t>
            </a:r>
            <a:r>
              <a:rPr lang="en-US" altLang="en-US" sz="2000" dirty="0"/>
              <a:t>('Hello from C!'); } 	</a:t>
            </a:r>
          </a:p>
          <a:p>
            <a:pPr>
              <a:buFont typeface="Arial" panose="020B0604020202020204" pitchFamily="34" charset="0"/>
              <a:buNone/>
            </a:pPr>
            <a:r>
              <a:rPr lang="en-US" altLang="en-US" sz="2000" dirty="0"/>
              <a:t>		</a:t>
            </a:r>
            <a:r>
              <a:rPr lang="en-US" altLang="en-US" sz="2000" dirty="0" err="1"/>
              <a:t>app.get</a:t>
            </a:r>
            <a:r>
              <a:rPr lang="en-US" altLang="en-US" sz="2000" dirty="0"/>
              <a:t>('/example/c', [cb0, cb1, cb2]);</a:t>
            </a:r>
          </a:p>
          <a:p>
            <a:r>
              <a:rPr lang="en-US" altLang="en-US" sz="2400" dirty="0"/>
              <a:t>A combination of independent functions and arrays of functions can handle a route. For example:</a:t>
            </a:r>
          </a:p>
          <a:p>
            <a:pPr>
              <a:buFont typeface="Arial" panose="020B0604020202020204" pitchFamily="34" charset="0"/>
              <a:buNone/>
            </a:pPr>
            <a:r>
              <a:rPr lang="en-US" altLang="en-US" sz="2400" dirty="0"/>
              <a:t>		</a:t>
            </a:r>
            <a:r>
              <a:rPr lang="en-US" altLang="en-US" sz="2000" dirty="0" err="1"/>
              <a:t>var</a:t>
            </a:r>
            <a:r>
              <a:rPr lang="en-US" altLang="en-US" sz="2000" dirty="0"/>
              <a:t> cb0 = function (</a:t>
            </a:r>
            <a:r>
              <a:rPr lang="en-US" altLang="en-US" sz="2000" dirty="0" err="1"/>
              <a:t>req</a:t>
            </a:r>
            <a:r>
              <a:rPr lang="en-US" altLang="en-US" sz="2000" dirty="0"/>
              <a:t>, res, next) { </a:t>
            </a:r>
            <a:r>
              <a:rPr lang="en-US" altLang="en-US" sz="2000" dirty="0" err="1"/>
              <a:t>console.log</a:t>
            </a:r>
            <a:r>
              <a:rPr lang="en-US" altLang="en-US" sz="2000" dirty="0"/>
              <a:t>('CB0'); next(); } 	</a:t>
            </a:r>
          </a:p>
          <a:p>
            <a:pPr>
              <a:buFont typeface="Arial" panose="020B0604020202020204" pitchFamily="34" charset="0"/>
              <a:buNone/>
            </a:pPr>
            <a:r>
              <a:rPr lang="en-US" altLang="en-US" sz="2000" dirty="0"/>
              <a:t>		</a:t>
            </a:r>
            <a:r>
              <a:rPr lang="en-US" altLang="en-US" sz="2000" dirty="0" err="1"/>
              <a:t>var</a:t>
            </a:r>
            <a:r>
              <a:rPr lang="en-US" altLang="en-US" sz="2000" dirty="0"/>
              <a:t> cb1 = function (</a:t>
            </a:r>
            <a:r>
              <a:rPr lang="en-US" altLang="en-US" sz="2000" dirty="0" err="1"/>
              <a:t>req</a:t>
            </a:r>
            <a:r>
              <a:rPr lang="en-US" altLang="en-US" sz="2000" dirty="0"/>
              <a:t>, res, next) { </a:t>
            </a:r>
            <a:r>
              <a:rPr lang="en-US" altLang="en-US" sz="2000" dirty="0" err="1"/>
              <a:t>console.log</a:t>
            </a:r>
            <a:r>
              <a:rPr lang="en-US" altLang="en-US" sz="2000" dirty="0"/>
              <a:t>('CB1'); next(); } 	</a:t>
            </a:r>
          </a:p>
          <a:p>
            <a:pPr>
              <a:buFont typeface="Arial" panose="020B0604020202020204" pitchFamily="34" charset="0"/>
              <a:buNone/>
            </a:pPr>
            <a:r>
              <a:rPr lang="en-US" altLang="en-US" sz="2000" dirty="0"/>
              <a:t>                 </a:t>
            </a:r>
            <a:r>
              <a:rPr lang="en-US" altLang="en-US" sz="2000" dirty="0" err="1"/>
              <a:t>app.get</a:t>
            </a:r>
            <a:r>
              <a:rPr lang="en-US" altLang="en-US" sz="2000" dirty="0"/>
              <a:t>('/example/d', [cb0, cb1], function (</a:t>
            </a:r>
            <a:r>
              <a:rPr lang="en-US" altLang="en-US" sz="2000" dirty="0" err="1"/>
              <a:t>req</a:t>
            </a:r>
            <a:r>
              <a:rPr lang="en-US" altLang="en-US" sz="2000" dirty="0"/>
              <a:t>, res, next) { </a:t>
            </a:r>
          </a:p>
          <a:p>
            <a:pPr>
              <a:buFont typeface="Arial" panose="020B0604020202020204" pitchFamily="34" charset="0"/>
              <a:buNone/>
            </a:pPr>
            <a:r>
              <a:rPr lang="en-US" altLang="en-US" sz="2000" dirty="0"/>
              <a:t>			</a:t>
            </a:r>
            <a:r>
              <a:rPr lang="en-US" altLang="en-US" sz="2000" dirty="0" err="1"/>
              <a:t>console.log</a:t>
            </a:r>
            <a:r>
              <a:rPr lang="en-US" altLang="en-US" sz="2000" dirty="0"/>
              <a:t>('the response will be sent by the next function ...'); 				next(); </a:t>
            </a:r>
          </a:p>
          <a:p>
            <a:pPr>
              <a:buFont typeface="Arial" panose="020B0604020202020204" pitchFamily="34" charset="0"/>
              <a:buNone/>
            </a:pPr>
            <a:r>
              <a:rPr lang="en-US" altLang="en-US" sz="2000" dirty="0"/>
              <a:t>		}, function (</a:t>
            </a:r>
            <a:r>
              <a:rPr lang="en-US" altLang="en-US" sz="2000" dirty="0" err="1"/>
              <a:t>req</a:t>
            </a:r>
            <a:r>
              <a:rPr lang="en-US" altLang="en-US" sz="2000" dirty="0"/>
              <a:t>, res) { </a:t>
            </a:r>
            <a:r>
              <a:rPr lang="en-US" altLang="en-US" sz="2000" dirty="0" err="1"/>
              <a:t>res.send</a:t>
            </a:r>
            <a:r>
              <a:rPr lang="en-US" altLang="en-US" sz="2000" dirty="0"/>
              <a:t>('Hello from D!'); });</a:t>
            </a:r>
          </a:p>
          <a:p>
            <a:endParaRPr lang="en-US" altLang="en-US" dirty="0"/>
          </a:p>
        </p:txBody>
      </p:sp>
      <p:sp>
        <p:nvSpPr>
          <p:cNvPr id="2" name="Footer Placeholder 1">
            <a:extLst>
              <a:ext uri="{FF2B5EF4-FFF2-40B4-BE49-F238E27FC236}">
                <a16:creationId xmlns:a16="http://schemas.microsoft.com/office/drawing/2014/main" id="{4D53A10E-84B7-5445-8C08-4A5A36BEDD57}"/>
              </a:ext>
            </a:extLst>
          </p:cNvPr>
          <p:cNvSpPr>
            <a:spLocks noGrp="1"/>
          </p:cNvSpPr>
          <p:nvPr>
            <p:ph type="ftr" sz="quarter" idx="11"/>
          </p:nvPr>
        </p:nvSpPr>
        <p:spPr/>
        <p:txBody>
          <a:bodyPr/>
          <a:lstStyle/>
          <a:p>
            <a:r>
              <a:rPr lang="en-US"/>
              <a:t>22/02/2021</a:t>
            </a:r>
          </a:p>
        </p:txBody>
      </p:sp>
      <p:sp>
        <p:nvSpPr>
          <p:cNvPr id="3" name="Slide Number Placeholder 2">
            <a:extLst>
              <a:ext uri="{FF2B5EF4-FFF2-40B4-BE49-F238E27FC236}">
                <a16:creationId xmlns:a16="http://schemas.microsoft.com/office/drawing/2014/main" id="{8128610F-48A7-4847-BFFF-E1961CE48B29}"/>
              </a:ext>
            </a:extLst>
          </p:cNvPr>
          <p:cNvSpPr>
            <a:spLocks noGrp="1"/>
          </p:cNvSpPr>
          <p:nvPr>
            <p:ph type="sldNum" sz="quarter" idx="12"/>
          </p:nvPr>
        </p:nvSpPr>
        <p:spPr/>
        <p:txBody>
          <a:bodyPr/>
          <a:lstStyle/>
          <a:p>
            <a:fld id="{7B1B8D05-7D23-7746-9A1C-675A1D2D885B}" type="slidenum">
              <a:rPr lang="en-US" smtClean="0"/>
              <a:t>13</a:t>
            </a:fld>
            <a:endParaRPr lang="en-US"/>
          </a:p>
        </p:txBody>
      </p:sp>
    </p:spTree>
    <p:extLst>
      <p:ext uri="{BB962C8B-B14F-4D97-AF65-F5344CB8AC3E}">
        <p14:creationId xmlns:p14="http://schemas.microsoft.com/office/powerpoint/2010/main" val="320291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5B81BFB2-43FC-E74C-BFF9-ABC4282ACE63}"/>
              </a:ext>
            </a:extLst>
          </p:cNvPr>
          <p:cNvSpPr>
            <a:spLocks noGrp="1"/>
          </p:cNvSpPr>
          <p:nvPr>
            <p:ph type="title"/>
          </p:nvPr>
        </p:nvSpPr>
        <p:spPr/>
        <p:txBody>
          <a:bodyPr/>
          <a:lstStyle/>
          <a:p>
            <a:r>
              <a:rPr lang="en-US" altLang="en-US" dirty="0"/>
              <a:t>Response Methods</a:t>
            </a:r>
          </a:p>
        </p:txBody>
      </p:sp>
      <p:sp>
        <p:nvSpPr>
          <p:cNvPr id="21507" name="Content Placeholder 2">
            <a:extLst>
              <a:ext uri="{FF2B5EF4-FFF2-40B4-BE49-F238E27FC236}">
                <a16:creationId xmlns:a16="http://schemas.microsoft.com/office/drawing/2014/main" id="{58E934BD-AC2C-1343-95D6-F509B916C11D}"/>
              </a:ext>
            </a:extLst>
          </p:cNvPr>
          <p:cNvSpPr>
            <a:spLocks noGrp="1"/>
          </p:cNvSpPr>
          <p:nvPr>
            <p:ph idx="1"/>
          </p:nvPr>
        </p:nvSpPr>
        <p:spPr/>
        <p:txBody>
          <a:bodyPr/>
          <a:lstStyle/>
          <a:p>
            <a:r>
              <a:rPr lang="en-US" altLang="en-US"/>
              <a:t>The methods on the response object (res) in the following table can send a response to the client, and terminate the request-response cycle. If none of these methods are called from a route handler, </a:t>
            </a:r>
            <a:r>
              <a:rPr lang="en-US" altLang="en-US" b="1"/>
              <a:t>the client request will be left hanging.</a:t>
            </a:r>
          </a:p>
        </p:txBody>
      </p:sp>
      <p:sp>
        <p:nvSpPr>
          <p:cNvPr id="2" name="Footer Placeholder 1">
            <a:extLst>
              <a:ext uri="{FF2B5EF4-FFF2-40B4-BE49-F238E27FC236}">
                <a16:creationId xmlns:a16="http://schemas.microsoft.com/office/drawing/2014/main" id="{45E16E31-509C-7A4D-8898-459046060591}"/>
              </a:ext>
            </a:extLst>
          </p:cNvPr>
          <p:cNvSpPr>
            <a:spLocks noGrp="1"/>
          </p:cNvSpPr>
          <p:nvPr>
            <p:ph type="ftr" sz="quarter" idx="11"/>
          </p:nvPr>
        </p:nvSpPr>
        <p:spPr/>
        <p:txBody>
          <a:bodyPr/>
          <a:lstStyle/>
          <a:p>
            <a:r>
              <a:rPr lang="en-US"/>
              <a:t>22/02/2021</a:t>
            </a:r>
          </a:p>
        </p:txBody>
      </p:sp>
      <p:sp>
        <p:nvSpPr>
          <p:cNvPr id="3" name="Slide Number Placeholder 2">
            <a:extLst>
              <a:ext uri="{FF2B5EF4-FFF2-40B4-BE49-F238E27FC236}">
                <a16:creationId xmlns:a16="http://schemas.microsoft.com/office/drawing/2014/main" id="{8AC9787E-BD96-3743-824C-1F0EF375507F}"/>
              </a:ext>
            </a:extLst>
          </p:cNvPr>
          <p:cNvSpPr>
            <a:spLocks noGrp="1"/>
          </p:cNvSpPr>
          <p:nvPr>
            <p:ph type="sldNum" sz="quarter" idx="12"/>
          </p:nvPr>
        </p:nvSpPr>
        <p:spPr/>
        <p:txBody>
          <a:bodyPr/>
          <a:lstStyle/>
          <a:p>
            <a:fld id="{7B1B8D05-7D23-7746-9A1C-675A1D2D885B}" type="slidenum">
              <a:rPr lang="en-US" smtClean="0"/>
              <a:t>14</a:t>
            </a:fld>
            <a:endParaRPr lang="en-US"/>
          </a:p>
        </p:txBody>
      </p:sp>
    </p:spTree>
    <p:extLst>
      <p:ext uri="{BB962C8B-B14F-4D97-AF65-F5344CB8AC3E}">
        <p14:creationId xmlns:p14="http://schemas.microsoft.com/office/powerpoint/2010/main" val="2936904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E1B38D72-3378-F449-904F-B43C45C61AFB}"/>
              </a:ext>
            </a:extLst>
          </p:cNvPr>
          <p:cNvSpPr>
            <a:spLocks noGrp="1"/>
          </p:cNvSpPr>
          <p:nvPr>
            <p:ph type="title"/>
          </p:nvPr>
        </p:nvSpPr>
        <p:spPr/>
        <p:txBody>
          <a:bodyPr/>
          <a:lstStyle/>
          <a:p>
            <a:r>
              <a:rPr lang="en-US" altLang="en-US" dirty="0"/>
              <a:t>Response Methods (continue…)</a:t>
            </a:r>
          </a:p>
        </p:txBody>
      </p:sp>
      <p:graphicFrame>
        <p:nvGraphicFramePr>
          <p:cNvPr id="4" name="Content Placeholder 3">
            <a:extLst>
              <a:ext uri="{FF2B5EF4-FFF2-40B4-BE49-F238E27FC236}">
                <a16:creationId xmlns:a16="http://schemas.microsoft.com/office/drawing/2014/main" id="{732AA2A6-6183-654C-AFE5-6FA123D40D47}"/>
              </a:ext>
            </a:extLst>
          </p:cNvPr>
          <p:cNvGraphicFramePr>
            <a:graphicFrameLocks noGrp="1"/>
          </p:cNvGraphicFramePr>
          <p:nvPr>
            <p:ph idx="1"/>
          </p:nvPr>
        </p:nvGraphicFramePr>
        <p:xfrm>
          <a:off x="838200" y="1825625"/>
          <a:ext cx="10515600" cy="3978273"/>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899">
                <a:tc>
                  <a:txBody>
                    <a:bodyPr/>
                    <a:lstStyle/>
                    <a:p>
                      <a:r>
                        <a:rPr lang="en-US" sz="1800" dirty="0"/>
                        <a:t>Method</a:t>
                      </a:r>
                    </a:p>
                  </a:txBody>
                  <a:tcPr marT="45727" marB="45727"/>
                </a:tc>
                <a:tc>
                  <a:txBody>
                    <a:bodyPr/>
                    <a:lstStyle/>
                    <a:p>
                      <a:r>
                        <a:rPr lang="en-US" sz="1800" dirty="0"/>
                        <a:t>Description</a:t>
                      </a:r>
                    </a:p>
                  </a:txBody>
                  <a:tcPr marT="45727" marB="45727"/>
                </a:tc>
                <a:extLst>
                  <a:ext uri="{0D108BD9-81ED-4DB2-BD59-A6C34878D82A}">
                    <a16:rowId xmlns:a16="http://schemas.microsoft.com/office/drawing/2014/main" val="10000"/>
                  </a:ext>
                </a:extLst>
              </a:tr>
              <a:tr h="370899">
                <a:tc>
                  <a:txBody>
                    <a:bodyPr/>
                    <a:lstStyle/>
                    <a:p>
                      <a:r>
                        <a:rPr lang="en-US" sz="1800" dirty="0" err="1"/>
                        <a:t>res.download</a:t>
                      </a:r>
                      <a:r>
                        <a:rPr lang="en-US" sz="1800" dirty="0"/>
                        <a:t>()</a:t>
                      </a:r>
                    </a:p>
                  </a:txBody>
                  <a:tcPr marT="45727" marB="45727"/>
                </a:tc>
                <a:tc>
                  <a:txBody>
                    <a:bodyPr/>
                    <a:lstStyle/>
                    <a:p>
                      <a:r>
                        <a:rPr lang="en-US" sz="1800" dirty="0"/>
                        <a:t>Prompt a file to be downloaded.</a:t>
                      </a:r>
                    </a:p>
                  </a:txBody>
                  <a:tcPr marT="45727" marB="45727"/>
                </a:tc>
                <a:extLst>
                  <a:ext uri="{0D108BD9-81ED-4DB2-BD59-A6C34878D82A}">
                    <a16:rowId xmlns:a16="http://schemas.microsoft.com/office/drawing/2014/main" val="10001"/>
                  </a:ext>
                </a:extLst>
              </a:tr>
              <a:tr h="370899">
                <a:tc>
                  <a:txBody>
                    <a:bodyPr/>
                    <a:lstStyle/>
                    <a:p>
                      <a:r>
                        <a:rPr lang="en-US" sz="1800" dirty="0" err="1"/>
                        <a:t>res.end</a:t>
                      </a:r>
                      <a:r>
                        <a:rPr lang="en-US" sz="1800" dirty="0"/>
                        <a:t>()</a:t>
                      </a:r>
                    </a:p>
                  </a:txBody>
                  <a:tcPr marT="45727" marB="45727"/>
                </a:tc>
                <a:tc>
                  <a:txBody>
                    <a:bodyPr/>
                    <a:lstStyle/>
                    <a:p>
                      <a:r>
                        <a:rPr lang="en-US" sz="1800" dirty="0"/>
                        <a:t>End the response process.</a:t>
                      </a:r>
                    </a:p>
                  </a:txBody>
                  <a:tcPr marT="45727" marB="45727"/>
                </a:tc>
                <a:extLst>
                  <a:ext uri="{0D108BD9-81ED-4DB2-BD59-A6C34878D82A}">
                    <a16:rowId xmlns:a16="http://schemas.microsoft.com/office/drawing/2014/main" val="10002"/>
                  </a:ext>
                </a:extLst>
              </a:tr>
              <a:tr h="370899">
                <a:tc>
                  <a:txBody>
                    <a:bodyPr/>
                    <a:lstStyle/>
                    <a:p>
                      <a:r>
                        <a:rPr lang="en-US" sz="1800" dirty="0" err="1"/>
                        <a:t>res.json</a:t>
                      </a:r>
                      <a:r>
                        <a:rPr lang="en-US" sz="1800" dirty="0"/>
                        <a:t>()</a:t>
                      </a:r>
                    </a:p>
                  </a:txBody>
                  <a:tcPr marT="45727" marB="45727"/>
                </a:tc>
                <a:tc>
                  <a:txBody>
                    <a:bodyPr/>
                    <a:lstStyle/>
                    <a:p>
                      <a:r>
                        <a:rPr lang="en-US" sz="1800" dirty="0"/>
                        <a:t>Send a JSON response.</a:t>
                      </a:r>
                    </a:p>
                  </a:txBody>
                  <a:tcPr marT="45727" marB="45727"/>
                </a:tc>
                <a:extLst>
                  <a:ext uri="{0D108BD9-81ED-4DB2-BD59-A6C34878D82A}">
                    <a16:rowId xmlns:a16="http://schemas.microsoft.com/office/drawing/2014/main" val="10003"/>
                  </a:ext>
                </a:extLst>
              </a:tr>
              <a:tr h="370899">
                <a:tc>
                  <a:txBody>
                    <a:bodyPr/>
                    <a:lstStyle/>
                    <a:p>
                      <a:r>
                        <a:rPr lang="en-US" sz="1800" dirty="0" err="1"/>
                        <a:t>res.jsonp</a:t>
                      </a:r>
                      <a:r>
                        <a:rPr lang="en-US" sz="1800" dirty="0"/>
                        <a:t>()</a:t>
                      </a:r>
                    </a:p>
                  </a:txBody>
                  <a:tcPr marT="45727" marB="45727"/>
                </a:tc>
                <a:tc>
                  <a:txBody>
                    <a:bodyPr/>
                    <a:lstStyle/>
                    <a:p>
                      <a:r>
                        <a:rPr lang="en-US" sz="1800" dirty="0"/>
                        <a:t>Send a JSON response with JSONP support.</a:t>
                      </a:r>
                    </a:p>
                  </a:txBody>
                  <a:tcPr marT="45727" marB="45727"/>
                </a:tc>
                <a:extLst>
                  <a:ext uri="{0D108BD9-81ED-4DB2-BD59-A6C34878D82A}">
                    <a16:rowId xmlns:a16="http://schemas.microsoft.com/office/drawing/2014/main" val="10004"/>
                  </a:ext>
                </a:extLst>
              </a:tr>
              <a:tr h="370899">
                <a:tc>
                  <a:txBody>
                    <a:bodyPr/>
                    <a:lstStyle/>
                    <a:p>
                      <a:r>
                        <a:rPr lang="en-US" sz="1800" dirty="0" err="1"/>
                        <a:t>res.redirect</a:t>
                      </a:r>
                      <a:r>
                        <a:rPr lang="en-US" sz="1800" dirty="0"/>
                        <a:t>()</a:t>
                      </a:r>
                    </a:p>
                  </a:txBody>
                  <a:tcPr marT="45727" marB="45727"/>
                </a:tc>
                <a:tc>
                  <a:txBody>
                    <a:bodyPr/>
                    <a:lstStyle/>
                    <a:p>
                      <a:r>
                        <a:rPr lang="en-US" sz="1800" dirty="0"/>
                        <a:t>Redirect a request.</a:t>
                      </a:r>
                    </a:p>
                  </a:txBody>
                  <a:tcPr marT="45727" marB="45727"/>
                </a:tc>
                <a:extLst>
                  <a:ext uri="{0D108BD9-81ED-4DB2-BD59-A6C34878D82A}">
                    <a16:rowId xmlns:a16="http://schemas.microsoft.com/office/drawing/2014/main" val="10005"/>
                  </a:ext>
                </a:extLst>
              </a:tr>
              <a:tr h="370899">
                <a:tc>
                  <a:txBody>
                    <a:bodyPr/>
                    <a:lstStyle/>
                    <a:p>
                      <a:r>
                        <a:rPr lang="en-US" sz="1800" dirty="0" err="1"/>
                        <a:t>res.render</a:t>
                      </a:r>
                      <a:r>
                        <a:rPr lang="en-US" sz="1800" dirty="0"/>
                        <a:t>()</a:t>
                      </a:r>
                    </a:p>
                  </a:txBody>
                  <a:tcPr marT="45727" marB="45727"/>
                </a:tc>
                <a:tc>
                  <a:txBody>
                    <a:bodyPr/>
                    <a:lstStyle/>
                    <a:p>
                      <a:r>
                        <a:rPr lang="en-US" sz="1800" dirty="0"/>
                        <a:t>Render a review template.</a:t>
                      </a:r>
                    </a:p>
                  </a:txBody>
                  <a:tcPr marT="45727" marB="45727"/>
                </a:tc>
                <a:extLst>
                  <a:ext uri="{0D108BD9-81ED-4DB2-BD59-A6C34878D82A}">
                    <a16:rowId xmlns:a16="http://schemas.microsoft.com/office/drawing/2014/main" val="10006"/>
                  </a:ext>
                </a:extLst>
              </a:tr>
              <a:tr h="370899">
                <a:tc>
                  <a:txBody>
                    <a:bodyPr/>
                    <a:lstStyle/>
                    <a:p>
                      <a:r>
                        <a:rPr lang="en-US" sz="1800" dirty="0" err="1"/>
                        <a:t>res.send</a:t>
                      </a:r>
                      <a:r>
                        <a:rPr lang="en-US" sz="1800" dirty="0"/>
                        <a:t>()</a:t>
                      </a:r>
                    </a:p>
                  </a:txBody>
                  <a:tcPr marT="45727" marB="45727"/>
                </a:tc>
                <a:tc>
                  <a:txBody>
                    <a:bodyPr/>
                    <a:lstStyle/>
                    <a:p>
                      <a:r>
                        <a:rPr lang="en-US" sz="1800" dirty="0"/>
                        <a:t>Send a response of various types.</a:t>
                      </a:r>
                    </a:p>
                  </a:txBody>
                  <a:tcPr marT="45727" marB="45727"/>
                </a:tc>
                <a:extLst>
                  <a:ext uri="{0D108BD9-81ED-4DB2-BD59-A6C34878D82A}">
                    <a16:rowId xmlns:a16="http://schemas.microsoft.com/office/drawing/2014/main" val="10007"/>
                  </a:ext>
                </a:extLst>
              </a:tr>
              <a:tr h="370899">
                <a:tc>
                  <a:txBody>
                    <a:bodyPr/>
                    <a:lstStyle/>
                    <a:p>
                      <a:r>
                        <a:rPr lang="en-US" sz="1800" dirty="0" err="1"/>
                        <a:t>res.sendFile</a:t>
                      </a:r>
                      <a:r>
                        <a:rPr lang="en-US" sz="1800" dirty="0"/>
                        <a:t>()</a:t>
                      </a:r>
                    </a:p>
                  </a:txBody>
                  <a:tcPr marT="45727" marB="45727"/>
                </a:tc>
                <a:tc>
                  <a:txBody>
                    <a:bodyPr/>
                    <a:lstStyle/>
                    <a:p>
                      <a:r>
                        <a:rPr lang="en-US" sz="1800" dirty="0"/>
                        <a:t>Send a</a:t>
                      </a:r>
                      <a:r>
                        <a:rPr lang="en-US" sz="1800" baseline="0" dirty="0"/>
                        <a:t> file as an octet stream.</a:t>
                      </a:r>
                      <a:endParaRPr lang="en-US" sz="1800" dirty="0"/>
                    </a:p>
                  </a:txBody>
                  <a:tcPr marT="45727" marB="45727"/>
                </a:tc>
                <a:extLst>
                  <a:ext uri="{0D108BD9-81ED-4DB2-BD59-A6C34878D82A}">
                    <a16:rowId xmlns:a16="http://schemas.microsoft.com/office/drawing/2014/main" val="10008"/>
                  </a:ext>
                </a:extLst>
              </a:tr>
              <a:tr h="640182">
                <a:tc>
                  <a:txBody>
                    <a:bodyPr/>
                    <a:lstStyle/>
                    <a:p>
                      <a:r>
                        <a:rPr lang="en-US" sz="1800" dirty="0" err="1"/>
                        <a:t>res.sendStatus</a:t>
                      </a:r>
                      <a:r>
                        <a:rPr lang="en-US" sz="1800" dirty="0"/>
                        <a:t>()</a:t>
                      </a:r>
                    </a:p>
                  </a:txBody>
                  <a:tcPr marT="45727" marB="45727"/>
                </a:tc>
                <a:tc>
                  <a:txBody>
                    <a:bodyPr/>
                    <a:lstStyle/>
                    <a:p>
                      <a:r>
                        <a:rPr lang="en-US" sz="1800" dirty="0"/>
                        <a:t>Set the response status code and send its string representation</a:t>
                      </a:r>
                      <a:r>
                        <a:rPr lang="en-US" sz="1800" baseline="0" dirty="0"/>
                        <a:t> as the response body.</a:t>
                      </a:r>
                      <a:endParaRPr lang="en-US" sz="1800" dirty="0"/>
                    </a:p>
                  </a:txBody>
                  <a:tcPr marT="45727" marB="45727"/>
                </a:tc>
                <a:extLst>
                  <a:ext uri="{0D108BD9-81ED-4DB2-BD59-A6C34878D82A}">
                    <a16:rowId xmlns:a16="http://schemas.microsoft.com/office/drawing/2014/main" val="10009"/>
                  </a:ext>
                </a:extLst>
              </a:tr>
            </a:tbl>
          </a:graphicData>
        </a:graphic>
      </p:graphicFrame>
      <p:sp>
        <p:nvSpPr>
          <p:cNvPr id="2" name="Footer Placeholder 1">
            <a:extLst>
              <a:ext uri="{FF2B5EF4-FFF2-40B4-BE49-F238E27FC236}">
                <a16:creationId xmlns:a16="http://schemas.microsoft.com/office/drawing/2014/main" id="{767A7FB7-85C9-724A-96F8-EA01FFC874D3}"/>
              </a:ext>
            </a:extLst>
          </p:cNvPr>
          <p:cNvSpPr>
            <a:spLocks noGrp="1"/>
          </p:cNvSpPr>
          <p:nvPr>
            <p:ph type="ftr" sz="quarter" idx="11"/>
          </p:nvPr>
        </p:nvSpPr>
        <p:spPr/>
        <p:txBody>
          <a:bodyPr/>
          <a:lstStyle/>
          <a:p>
            <a:r>
              <a:rPr lang="en-US"/>
              <a:t>22/02/2021</a:t>
            </a:r>
          </a:p>
        </p:txBody>
      </p:sp>
      <p:sp>
        <p:nvSpPr>
          <p:cNvPr id="3" name="Slide Number Placeholder 2">
            <a:extLst>
              <a:ext uri="{FF2B5EF4-FFF2-40B4-BE49-F238E27FC236}">
                <a16:creationId xmlns:a16="http://schemas.microsoft.com/office/drawing/2014/main" id="{5E895EDF-0ED4-C04A-A01E-89A77A9F0623}"/>
              </a:ext>
            </a:extLst>
          </p:cNvPr>
          <p:cNvSpPr>
            <a:spLocks noGrp="1"/>
          </p:cNvSpPr>
          <p:nvPr>
            <p:ph type="sldNum" sz="quarter" idx="12"/>
          </p:nvPr>
        </p:nvSpPr>
        <p:spPr/>
        <p:txBody>
          <a:bodyPr/>
          <a:lstStyle/>
          <a:p>
            <a:fld id="{7B1B8D05-7D23-7746-9A1C-675A1D2D885B}" type="slidenum">
              <a:rPr lang="en-US" smtClean="0"/>
              <a:t>15</a:t>
            </a:fld>
            <a:endParaRPr lang="en-US"/>
          </a:p>
        </p:txBody>
      </p:sp>
    </p:spTree>
    <p:extLst>
      <p:ext uri="{BB962C8B-B14F-4D97-AF65-F5344CB8AC3E}">
        <p14:creationId xmlns:p14="http://schemas.microsoft.com/office/powerpoint/2010/main" val="3753925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48C13821-2880-9D4D-A726-658AE488AB2D}"/>
              </a:ext>
            </a:extLst>
          </p:cNvPr>
          <p:cNvSpPr>
            <a:spLocks noGrp="1"/>
          </p:cNvSpPr>
          <p:nvPr>
            <p:ph type="title"/>
          </p:nvPr>
        </p:nvSpPr>
        <p:spPr/>
        <p:txBody>
          <a:bodyPr/>
          <a:lstStyle/>
          <a:p>
            <a:r>
              <a:rPr lang="en-US" altLang="en-US" dirty="0"/>
              <a:t>Express Middleware</a:t>
            </a:r>
          </a:p>
        </p:txBody>
      </p:sp>
      <p:sp>
        <p:nvSpPr>
          <p:cNvPr id="23555" name="Content Placeholder 2">
            <a:extLst>
              <a:ext uri="{FF2B5EF4-FFF2-40B4-BE49-F238E27FC236}">
                <a16:creationId xmlns:a16="http://schemas.microsoft.com/office/drawing/2014/main" id="{C47A877B-E29B-AA43-A791-DF6716557CCA}"/>
              </a:ext>
            </a:extLst>
          </p:cNvPr>
          <p:cNvSpPr>
            <a:spLocks noGrp="1"/>
          </p:cNvSpPr>
          <p:nvPr>
            <p:ph idx="1"/>
          </p:nvPr>
        </p:nvSpPr>
        <p:spPr/>
        <p:txBody>
          <a:bodyPr/>
          <a:lstStyle/>
          <a:p>
            <a:r>
              <a:rPr lang="en-US" altLang="en-US" sz="2400" b="1" i="1"/>
              <a:t>Middleware</a:t>
            </a:r>
            <a:r>
              <a:rPr lang="en-US" altLang="en-US" sz="2400"/>
              <a:t> functions are functions that have access to the </a:t>
            </a:r>
            <a:r>
              <a:rPr lang="en-US" altLang="en-US" sz="2400">
                <a:hlinkClick r:id="rId2"/>
              </a:rPr>
              <a:t>request object</a:t>
            </a:r>
            <a:r>
              <a:rPr lang="en-US" altLang="en-US" sz="2400"/>
              <a:t> (req), the </a:t>
            </a:r>
            <a:r>
              <a:rPr lang="en-US" altLang="en-US" sz="2400">
                <a:hlinkClick r:id="rId3"/>
              </a:rPr>
              <a:t>response object</a:t>
            </a:r>
            <a:r>
              <a:rPr lang="en-US" altLang="en-US" sz="2400"/>
              <a:t> (res), and the next middleware function in the application’s request-response cycle. The next middleware function is commonly denoted by a variable named next.</a:t>
            </a:r>
          </a:p>
          <a:p>
            <a:r>
              <a:rPr lang="en-US" altLang="en-US" sz="2400"/>
              <a:t>Middleware functions can perform the following tasks:</a:t>
            </a:r>
          </a:p>
          <a:p>
            <a:pPr lvl="1"/>
            <a:r>
              <a:rPr lang="en-US" altLang="en-US" sz="2000"/>
              <a:t>Execute any code.</a:t>
            </a:r>
          </a:p>
          <a:p>
            <a:pPr lvl="1"/>
            <a:r>
              <a:rPr lang="en-US" altLang="en-US" sz="2000"/>
              <a:t>Make changes to the request and the response objects.</a:t>
            </a:r>
          </a:p>
          <a:p>
            <a:pPr lvl="1"/>
            <a:r>
              <a:rPr lang="en-US" altLang="en-US" sz="2000"/>
              <a:t>End the request-response cycle.</a:t>
            </a:r>
          </a:p>
          <a:p>
            <a:pPr lvl="1"/>
            <a:r>
              <a:rPr lang="en-US" altLang="en-US" sz="2000"/>
              <a:t>Call the next middleware in the stack.</a:t>
            </a:r>
          </a:p>
          <a:p>
            <a:r>
              <a:rPr lang="en-US" altLang="en-US" sz="2400"/>
              <a:t>If the current middleware function does not end the request-response cycle, it must call next() to pass control to the next middleware function. Otherwise, the request will be left hanging.</a:t>
            </a:r>
          </a:p>
          <a:p>
            <a:endParaRPr lang="en-US" altLang="en-US"/>
          </a:p>
        </p:txBody>
      </p:sp>
      <p:sp>
        <p:nvSpPr>
          <p:cNvPr id="2" name="Footer Placeholder 1">
            <a:extLst>
              <a:ext uri="{FF2B5EF4-FFF2-40B4-BE49-F238E27FC236}">
                <a16:creationId xmlns:a16="http://schemas.microsoft.com/office/drawing/2014/main" id="{BD197157-02AB-4949-AF68-507C5C0EC988}"/>
              </a:ext>
            </a:extLst>
          </p:cNvPr>
          <p:cNvSpPr>
            <a:spLocks noGrp="1"/>
          </p:cNvSpPr>
          <p:nvPr>
            <p:ph type="ftr" sz="quarter" idx="11"/>
          </p:nvPr>
        </p:nvSpPr>
        <p:spPr/>
        <p:txBody>
          <a:bodyPr/>
          <a:lstStyle/>
          <a:p>
            <a:r>
              <a:rPr lang="en-US"/>
              <a:t>22/02/2021</a:t>
            </a:r>
          </a:p>
        </p:txBody>
      </p:sp>
      <p:sp>
        <p:nvSpPr>
          <p:cNvPr id="3" name="Slide Number Placeholder 2">
            <a:extLst>
              <a:ext uri="{FF2B5EF4-FFF2-40B4-BE49-F238E27FC236}">
                <a16:creationId xmlns:a16="http://schemas.microsoft.com/office/drawing/2014/main" id="{E9D133C8-0DFE-AE48-954E-3EFF3FE628B6}"/>
              </a:ext>
            </a:extLst>
          </p:cNvPr>
          <p:cNvSpPr>
            <a:spLocks noGrp="1"/>
          </p:cNvSpPr>
          <p:nvPr>
            <p:ph type="sldNum" sz="quarter" idx="12"/>
          </p:nvPr>
        </p:nvSpPr>
        <p:spPr/>
        <p:txBody>
          <a:bodyPr/>
          <a:lstStyle/>
          <a:p>
            <a:fld id="{7B1B8D05-7D23-7746-9A1C-675A1D2D885B}" type="slidenum">
              <a:rPr lang="en-US" smtClean="0"/>
              <a:t>16</a:t>
            </a:fld>
            <a:endParaRPr lang="en-US"/>
          </a:p>
        </p:txBody>
      </p:sp>
    </p:spTree>
    <p:extLst>
      <p:ext uri="{BB962C8B-B14F-4D97-AF65-F5344CB8AC3E}">
        <p14:creationId xmlns:p14="http://schemas.microsoft.com/office/powerpoint/2010/main" val="2296318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B54B69F3-A558-524D-8792-DAF27ADC0708}"/>
              </a:ext>
            </a:extLst>
          </p:cNvPr>
          <p:cNvSpPr>
            <a:spLocks noGrp="1"/>
          </p:cNvSpPr>
          <p:nvPr>
            <p:ph type="title"/>
          </p:nvPr>
        </p:nvSpPr>
        <p:spPr/>
        <p:txBody>
          <a:bodyPr/>
          <a:lstStyle/>
          <a:p>
            <a:r>
              <a:rPr lang="en-US" altLang="en-US" dirty="0"/>
              <a:t>Express Middleware (continue…)</a:t>
            </a:r>
          </a:p>
        </p:txBody>
      </p:sp>
      <p:sp>
        <p:nvSpPr>
          <p:cNvPr id="24579" name="Content Placeholder 2">
            <a:extLst>
              <a:ext uri="{FF2B5EF4-FFF2-40B4-BE49-F238E27FC236}">
                <a16:creationId xmlns:a16="http://schemas.microsoft.com/office/drawing/2014/main" id="{C48F37AB-14F2-FF4C-886B-182D0A2D8C56}"/>
              </a:ext>
            </a:extLst>
          </p:cNvPr>
          <p:cNvSpPr>
            <a:spLocks noGrp="1"/>
          </p:cNvSpPr>
          <p:nvPr>
            <p:ph idx="1"/>
          </p:nvPr>
        </p:nvSpPr>
        <p:spPr/>
        <p:txBody>
          <a:bodyPr>
            <a:normAutofit lnSpcReduction="10000"/>
          </a:bodyPr>
          <a:lstStyle/>
          <a:p>
            <a:r>
              <a:rPr lang="en-US" altLang="en-US" sz="1600"/>
              <a:t>The following shows the elements of a middleware function call:</a:t>
            </a:r>
          </a:p>
          <a:p>
            <a:pPr>
              <a:buFont typeface="Arial" panose="020B0604020202020204" pitchFamily="34" charset="0"/>
              <a:buNone/>
            </a:pPr>
            <a:r>
              <a:rPr lang="en-US" altLang="en-US" sz="1600"/>
              <a:t>		var express = require('express');</a:t>
            </a:r>
          </a:p>
          <a:p>
            <a:pPr>
              <a:buFont typeface="Arial" panose="020B0604020202020204" pitchFamily="34" charset="0"/>
              <a:buNone/>
            </a:pPr>
            <a:r>
              <a:rPr lang="en-US" altLang="en-US" sz="1600"/>
              <a:t>		var app = express();</a:t>
            </a:r>
          </a:p>
          <a:p>
            <a:pPr>
              <a:buFont typeface="Arial" panose="020B0604020202020204" pitchFamily="34" charset="0"/>
              <a:buNone/>
            </a:pPr>
            <a:r>
              <a:rPr lang="en-US" altLang="en-US" sz="1600"/>
              <a:t>		app.get('/', function(req, res, next) {</a:t>
            </a:r>
          </a:p>
          <a:p>
            <a:pPr>
              <a:buFont typeface="Arial" panose="020B0604020202020204" pitchFamily="34" charset="0"/>
              <a:buNone/>
            </a:pPr>
            <a:r>
              <a:rPr lang="en-US" altLang="en-US" sz="1600"/>
              <a:t>			 next();</a:t>
            </a:r>
          </a:p>
          <a:p>
            <a:pPr>
              <a:buFont typeface="Arial" panose="020B0604020202020204" pitchFamily="34" charset="0"/>
              <a:buNone/>
            </a:pPr>
            <a:r>
              <a:rPr lang="en-US" altLang="en-US" sz="1600"/>
              <a:t>		});</a:t>
            </a:r>
          </a:p>
          <a:p>
            <a:pPr>
              <a:buFont typeface="Arial" panose="020B0604020202020204" pitchFamily="34" charset="0"/>
              <a:buNone/>
            </a:pPr>
            <a:r>
              <a:rPr lang="en-US" altLang="en-US" sz="1600"/>
              <a:t>		app.listen(3000);</a:t>
            </a:r>
          </a:p>
          <a:p>
            <a:r>
              <a:rPr lang="en-US" altLang="en-US" sz="1600"/>
              <a:t>Where get: HTTP method for which the middleware function applies.</a:t>
            </a:r>
          </a:p>
          <a:p>
            <a:r>
              <a:rPr lang="en-US" altLang="en-US" sz="1600"/>
              <a:t>'/': Path (route) for which the middleware function applies.</a:t>
            </a:r>
          </a:p>
          <a:p>
            <a:r>
              <a:rPr lang="en-US" altLang="en-US" sz="1600"/>
              <a:t>function (): The middleware function.</a:t>
            </a:r>
          </a:p>
          <a:p>
            <a:r>
              <a:rPr lang="en-US" altLang="en-US" sz="1600"/>
              <a:t>req: HTTP request argument to the middleware function.</a:t>
            </a:r>
          </a:p>
          <a:p>
            <a:r>
              <a:rPr lang="en-US" altLang="en-US" sz="1600"/>
              <a:t>res: HTTP response argument to the middleware function.</a:t>
            </a:r>
          </a:p>
          <a:p>
            <a:r>
              <a:rPr lang="en-US" altLang="en-US" sz="1600"/>
              <a:t>next: Callback argument to the middleware function.</a:t>
            </a:r>
          </a:p>
          <a:p>
            <a:endParaRPr lang="en-US" altLang="en-US"/>
          </a:p>
        </p:txBody>
      </p:sp>
      <p:sp>
        <p:nvSpPr>
          <p:cNvPr id="2" name="Footer Placeholder 1">
            <a:extLst>
              <a:ext uri="{FF2B5EF4-FFF2-40B4-BE49-F238E27FC236}">
                <a16:creationId xmlns:a16="http://schemas.microsoft.com/office/drawing/2014/main" id="{BF56ECF2-FA6F-7F4F-9A1E-99613E8E6B33}"/>
              </a:ext>
            </a:extLst>
          </p:cNvPr>
          <p:cNvSpPr>
            <a:spLocks noGrp="1"/>
          </p:cNvSpPr>
          <p:nvPr>
            <p:ph type="ftr" sz="quarter" idx="11"/>
          </p:nvPr>
        </p:nvSpPr>
        <p:spPr/>
        <p:txBody>
          <a:bodyPr/>
          <a:lstStyle/>
          <a:p>
            <a:r>
              <a:rPr lang="en-US"/>
              <a:t>22/02/2021</a:t>
            </a:r>
          </a:p>
        </p:txBody>
      </p:sp>
      <p:sp>
        <p:nvSpPr>
          <p:cNvPr id="3" name="Slide Number Placeholder 2">
            <a:extLst>
              <a:ext uri="{FF2B5EF4-FFF2-40B4-BE49-F238E27FC236}">
                <a16:creationId xmlns:a16="http://schemas.microsoft.com/office/drawing/2014/main" id="{EF850EE6-4E9D-7545-A90F-F8551B7B2AE9}"/>
              </a:ext>
            </a:extLst>
          </p:cNvPr>
          <p:cNvSpPr>
            <a:spLocks noGrp="1"/>
          </p:cNvSpPr>
          <p:nvPr>
            <p:ph type="sldNum" sz="quarter" idx="12"/>
          </p:nvPr>
        </p:nvSpPr>
        <p:spPr/>
        <p:txBody>
          <a:bodyPr/>
          <a:lstStyle/>
          <a:p>
            <a:fld id="{7B1B8D05-7D23-7746-9A1C-675A1D2D885B}" type="slidenum">
              <a:rPr lang="en-US" smtClean="0"/>
              <a:t>17</a:t>
            </a:fld>
            <a:endParaRPr lang="en-US"/>
          </a:p>
        </p:txBody>
      </p:sp>
    </p:spTree>
    <p:extLst>
      <p:ext uri="{BB962C8B-B14F-4D97-AF65-F5344CB8AC3E}">
        <p14:creationId xmlns:p14="http://schemas.microsoft.com/office/powerpoint/2010/main" val="2310074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DD24A584-A9E6-7B4E-88FF-59E4B6FAE158}"/>
              </a:ext>
            </a:extLst>
          </p:cNvPr>
          <p:cNvSpPr>
            <a:spLocks noGrp="1"/>
          </p:cNvSpPr>
          <p:nvPr>
            <p:ph type="title"/>
          </p:nvPr>
        </p:nvSpPr>
        <p:spPr/>
        <p:txBody>
          <a:bodyPr/>
          <a:lstStyle/>
          <a:p>
            <a:r>
              <a:rPr lang="en-US" altLang="en-US" dirty="0" err="1"/>
              <a:t>app.use</a:t>
            </a:r>
            <a:r>
              <a:rPr lang="en-US" altLang="en-US" dirty="0"/>
              <a:t>() method</a:t>
            </a:r>
          </a:p>
        </p:txBody>
      </p:sp>
      <p:sp>
        <p:nvSpPr>
          <p:cNvPr id="25603" name="Content Placeholder 2">
            <a:extLst>
              <a:ext uri="{FF2B5EF4-FFF2-40B4-BE49-F238E27FC236}">
                <a16:creationId xmlns:a16="http://schemas.microsoft.com/office/drawing/2014/main" id="{9C5D8016-04A5-8340-959E-6036550D4DFB}"/>
              </a:ext>
            </a:extLst>
          </p:cNvPr>
          <p:cNvSpPr>
            <a:spLocks noGrp="1"/>
          </p:cNvSpPr>
          <p:nvPr>
            <p:ph idx="1"/>
          </p:nvPr>
        </p:nvSpPr>
        <p:spPr/>
        <p:txBody>
          <a:bodyPr>
            <a:normAutofit fontScale="92500" lnSpcReduction="20000"/>
          </a:bodyPr>
          <a:lstStyle/>
          <a:p>
            <a:pPr>
              <a:defRPr/>
            </a:pPr>
            <a:r>
              <a:rPr lang="en-US" sz="2000" b="1" dirty="0" err="1"/>
              <a:t>app.use</a:t>
            </a:r>
            <a:r>
              <a:rPr lang="en-US" sz="2000" b="1" dirty="0"/>
              <a:t>([path,] function [, function...])</a:t>
            </a:r>
          </a:p>
          <a:p>
            <a:pPr>
              <a:defRPr/>
            </a:pPr>
            <a:r>
              <a:rPr lang="en-US" altLang="en-US" sz="2000" dirty="0"/>
              <a:t>Mounts the specified </a:t>
            </a:r>
            <a:r>
              <a:rPr lang="en-US" altLang="en-US" sz="2000" dirty="0">
                <a:hlinkClick r:id="rId2"/>
              </a:rPr>
              <a:t>middleware</a:t>
            </a:r>
            <a:r>
              <a:rPr lang="en-US" altLang="en-US" sz="2000" dirty="0"/>
              <a:t> function or functions at the specified path. If path is not specified, it defaults to '/'.</a:t>
            </a:r>
          </a:p>
          <a:p>
            <a:pPr>
              <a:defRPr/>
            </a:pPr>
            <a:r>
              <a:rPr lang="en-US" altLang="en-US" sz="2000" dirty="0"/>
              <a:t>NOTE: A route will match any path that follows its path immediately with a “/”. For example, </a:t>
            </a:r>
            <a:r>
              <a:rPr lang="en-US" altLang="en-US" sz="2000" dirty="0" err="1"/>
              <a:t>app.use</a:t>
            </a:r>
            <a:r>
              <a:rPr lang="en-US" altLang="en-US" sz="2000" dirty="0"/>
              <a:t>('/apple', …) will match “/apple”, “/apple/images”, “/apple/images/news”, and so on.</a:t>
            </a:r>
          </a:p>
          <a:p>
            <a:pPr>
              <a:defRPr/>
            </a:pPr>
            <a:r>
              <a:rPr lang="en-US" altLang="en-US" sz="2000" dirty="0"/>
              <a:t>See app2.js</a:t>
            </a:r>
          </a:p>
          <a:p>
            <a:pPr marL="0" indent="0">
              <a:buFont typeface="Arial" panose="020B0604020202020204" pitchFamily="34" charset="0"/>
              <a:buNone/>
              <a:defRPr/>
            </a:pPr>
            <a:r>
              <a:rPr lang="en-US" altLang="en-US" sz="2000" dirty="0"/>
              <a:t>	</a:t>
            </a:r>
            <a:r>
              <a:rPr lang="en-US" altLang="en-US" sz="2000" dirty="0" err="1">
                <a:solidFill>
                  <a:srgbClr val="333333"/>
                </a:solidFill>
              </a:rPr>
              <a:t>app.use</a:t>
            </a:r>
            <a:r>
              <a:rPr lang="en-US" altLang="en-US" sz="2000" dirty="0">
                <a:solidFill>
                  <a:srgbClr val="333333"/>
                </a:solidFill>
              </a:rPr>
              <a:t>('/admin', function(</a:t>
            </a:r>
            <a:r>
              <a:rPr lang="en-US" altLang="en-US" sz="2000" dirty="0" err="1">
                <a:solidFill>
                  <a:srgbClr val="333333"/>
                </a:solidFill>
              </a:rPr>
              <a:t>req</a:t>
            </a:r>
            <a:r>
              <a:rPr lang="en-US" altLang="en-US" sz="2000" dirty="0">
                <a:solidFill>
                  <a:srgbClr val="333333"/>
                </a:solidFill>
              </a:rPr>
              <a:t>, res, next) { </a:t>
            </a:r>
          </a:p>
          <a:p>
            <a:pPr marL="0" indent="0">
              <a:buFont typeface="Arial" panose="020B0604020202020204" pitchFamily="34" charset="0"/>
              <a:buNone/>
              <a:defRPr/>
            </a:pPr>
            <a:r>
              <a:rPr lang="en-US" altLang="en-US" sz="2000" dirty="0">
                <a:solidFill>
                  <a:srgbClr val="333333"/>
                </a:solidFill>
              </a:rPr>
              <a:t>	// GET 'http://www.example.com/admin/new' 	</a:t>
            </a:r>
          </a:p>
          <a:p>
            <a:pPr marL="0" indent="0">
              <a:buFont typeface="Arial" panose="020B0604020202020204" pitchFamily="34" charset="0"/>
              <a:buNone/>
              <a:defRPr/>
            </a:pPr>
            <a:r>
              <a:rPr lang="en-US" altLang="en-US" sz="2000" dirty="0">
                <a:solidFill>
                  <a:srgbClr val="333333"/>
                </a:solidFill>
              </a:rPr>
              <a:t>	console.log(</a:t>
            </a:r>
            <a:r>
              <a:rPr lang="en-US" altLang="en-US" sz="2000" dirty="0" err="1">
                <a:solidFill>
                  <a:srgbClr val="333333"/>
                </a:solidFill>
              </a:rPr>
              <a:t>req.originalUrl</a:t>
            </a:r>
            <a:r>
              <a:rPr lang="en-US" altLang="en-US" sz="2000" dirty="0">
                <a:solidFill>
                  <a:srgbClr val="333333"/>
                </a:solidFill>
              </a:rPr>
              <a:t>); // '/admin/new' </a:t>
            </a:r>
          </a:p>
          <a:p>
            <a:pPr marL="0" indent="0">
              <a:buFont typeface="Arial" panose="020B0604020202020204" pitchFamily="34" charset="0"/>
              <a:buNone/>
              <a:defRPr/>
            </a:pPr>
            <a:r>
              <a:rPr lang="en-US" altLang="en-US" sz="2000" dirty="0">
                <a:solidFill>
                  <a:srgbClr val="333333"/>
                </a:solidFill>
              </a:rPr>
              <a:t>	console.log(</a:t>
            </a:r>
            <a:r>
              <a:rPr lang="en-US" altLang="en-US" sz="2000" dirty="0" err="1">
                <a:solidFill>
                  <a:srgbClr val="333333"/>
                </a:solidFill>
              </a:rPr>
              <a:t>req.baseUrl</a:t>
            </a:r>
            <a:r>
              <a:rPr lang="en-US" altLang="en-US" sz="2000" dirty="0">
                <a:solidFill>
                  <a:srgbClr val="333333"/>
                </a:solidFill>
              </a:rPr>
              <a:t>); // '/admin' </a:t>
            </a:r>
          </a:p>
          <a:p>
            <a:pPr marL="0" indent="0">
              <a:buFont typeface="Arial" panose="020B0604020202020204" pitchFamily="34" charset="0"/>
              <a:buNone/>
              <a:defRPr/>
            </a:pPr>
            <a:r>
              <a:rPr lang="en-US" altLang="en-US" sz="2000" dirty="0">
                <a:solidFill>
                  <a:srgbClr val="333333"/>
                </a:solidFill>
              </a:rPr>
              <a:t>	console.log(</a:t>
            </a:r>
            <a:r>
              <a:rPr lang="en-US" altLang="en-US" sz="2000" dirty="0" err="1">
                <a:solidFill>
                  <a:srgbClr val="333333"/>
                </a:solidFill>
              </a:rPr>
              <a:t>req.path</a:t>
            </a:r>
            <a:r>
              <a:rPr lang="en-US" altLang="en-US" sz="2000" dirty="0">
                <a:solidFill>
                  <a:srgbClr val="333333"/>
                </a:solidFill>
              </a:rPr>
              <a:t>); // '/new' </a:t>
            </a:r>
          </a:p>
          <a:p>
            <a:pPr marL="0" indent="0">
              <a:buFont typeface="Arial" panose="020B0604020202020204" pitchFamily="34" charset="0"/>
              <a:buNone/>
              <a:defRPr/>
            </a:pPr>
            <a:r>
              <a:rPr lang="en-US" altLang="en-US" sz="2000" dirty="0">
                <a:solidFill>
                  <a:srgbClr val="333333"/>
                </a:solidFill>
              </a:rPr>
              <a:t>	next(); }); </a:t>
            </a:r>
            <a:endParaRPr lang="en-US" altLang="en-US" sz="2000" dirty="0"/>
          </a:p>
          <a:p>
            <a:pPr>
              <a:defRPr/>
            </a:pPr>
            <a:r>
              <a:rPr lang="en-US" altLang="en-US" sz="2000" dirty="0">
                <a:solidFill>
                  <a:srgbClr val="333333"/>
                </a:solidFill>
              </a:rPr>
              <a:t>Mounting a middleware function at a path will cause the middleware function to be executed whenever the base of the requested path matches the path.	</a:t>
            </a:r>
          </a:p>
          <a:p>
            <a:pPr>
              <a:defRPr/>
            </a:pPr>
            <a:endParaRPr lang="en-US" altLang="en-US" dirty="0"/>
          </a:p>
        </p:txBody>
      </p:sp>
      <p:sp>
        <p:nvSpPr>
          <p:cNvPr id="2" name="Footer Placeholder 1">
            <a:extLst>
              <a:ext uri="{FF2B5EF4-FFF2-40B4-BE49-F238E27FC236}">
                <a16:creationId xmlns:a16="http://schemas.microsoft.com/office/drawing/2014/main" id="{617A99E3-5AFB-6E4C-9139-803061D84502}"/>
              </a:ext>
            </a:extLst>
          </p:cNvPr>
          <p:cNvSpPr>
            <a:spLocks noGrp="1"/>
          </p:cNvSpPr>
          <p:nvPr>
            <p:ph type="ftr" sz="quarter" idx="11"/>
          </p:nvPr>
        </p:nvSpPr>
        <p:spPr/>
        <p:txBody>
          <a:bodyPr/>
          <a:lstStyle/>
          <a:p>
            <a:r>
              <a:rPr lang="en-US"/>
              <a:t>22/02/2021</a:t>
            </a:r>
          </a:p>
        </p:txBody>
      </p:sp>
      <p:sp>
        <p:nvSpPr>
          <p:cNvPr id="3" name="Slide Number Placeholder 2">
            <a:extLst>
              <a:ext uri="{FF2B5EF4-FFF2-40B4-BE49-F238E27FC236}">
                <a16:creationId xmlns:a16="http://schemas.microsoft.com/office/drawing/2014/main" id="{9A865F20-658C-BD47-A6DE-0A8DDD74090F}"/>
              </a:ext>
            </a:extLst>
          </p:cNvPr>
          <p:cNvSpPr>
            <a:spLocks noGrp="1"/>
          </p:cNvSpPr>
          <p:nvPr>
            <p:ph type="sldNum" sz="quarter" idx="12"/>
          </p:nvPr>
        </p:nvSpPr>
        <p:spPr/>
        <p:txBody>
          <a:bodyPr/>
          <a:lstStyle/>
          <a:p>
            <a:fld id="{7B1B8D05-7D23-7746-9A1C-675A1D2D885B}" type="slidenum">
              <a:rPr lang="en-US" smtClean="0"/>
              <a:t>18</a:t>
            </a:fld>
            <a:endParaRPr lang="en-US"/>
          </a:p>
        </p:txBody>
      </p:sp>
    </p:spTree>
    <p:extLst>
      <p:ext uri="{BB962C8B-B14F-4D97-AF65-F5344CB8AC3E}">
        <p14:creationId xmlns:p14="http://schemas.microsoft.com/office/powerpoint/2010/main" val="1466730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3C3264C0-66CB-B742-B493-E81D91AA60F0}"/>
              </a:ext>
            </a:extLst>
          </p:cNvPr>
          <p:cNvSpPr>
            <a:spLocks noGrp="1"/>
          </p:cNvSpPr>
          <p:nvPr>
            <p:ph type="title"/>
          </p:nvPr>
        </p:nvSpPr>
        <p:spPr/>
        <p:txBody>
          <a:bodyPr/>
          <a:lstStyle/>
          <a:p>
            <a:r>
              <a:rPr lang="en-US" altLang="en-US" dirty="0" err="1"/>
              <a:t>app.use</a:t>
            </a:r>
            <a:r>
              <a:rPr lang="en-US" altLang="en-US" dirty="0"/>
              <a:t>() (continue…)</a:t>
            </a:r>
          </a:p>
        </p:txBody>
      </p:sp>
      <p:sp>
        <p:nvSpPr>
          <p:cNvPr id="3" name="Content Placeholder 2">
            <a:extLst>
              <a:ext uri="{FF2B5EF4-FFF2-40B4-BE49-F238E27FC236}">
                <a16:creationId xmlns:a16="http://schemas.microsoft.com/office/drawing/2014/main" id="{78DF486B-5747-A14F-B49F-504528E77FA7}"/>
              </a:ext>
            </a:extLst>
          </p:cNvPr>
          <p:cNvSpPr>
            <a:spLocks noGrp="1"/>
          </p:cNvSpPr>
          <p:nvPr>
            <p:ph idx="1"/>
          </p:nvPr>
        </p:nvSpPr>
        <p:spPr>
          <a:xfrm>
            <a:off x="700088" y="1825625"/>
            <a:ext cx="10515600" cy="4351338"/>
          </a:xfrm>
        </p:spPr>
        <p:txBody>
          <a:bodyPr>
            <a:normAutofit fontScale="92500" lnSpcReduction="10000"/>
          </a:bodyPr>
          <a:lstStyle/>
          <a:p>
            <a:pPr>
              <a:defRPr/>
            </a:pPr>
            <a:r>
              <a:rPr lang="en-US" sz="1800" dirty="0"/>
              <a:t>Since path defaults to “/”, middleware mounted without a path will be executed for every request to the app.</a:t>
            </a:r>
          </a:p>
          <a:p>
            <a:pPr marL="0" indent="0">
              <a:buFont typeface="Arial" panose="020B0604020202020204" pitchFamily="34" charset="0"/>
              <a:buNone/>
              <a:defRPr/>
            </a:pPr>
            <a:r>
              <a:rPr lang="en-US" sz="1800" dirty="0"/>
              <a:t>	</a:t>
            </a:r>
            <a:r>
              <a:rPr lang="en-US" altLang="en-US" sz="1800" dirty="0">
                <a:solidFill>
                  <a:srgbClr val="333333"/>
                </a:solidFill>
                <a:latin typeface="Arial Unicode MS" panose="020B0604020202020204" pitchFamily="34" charset="-128"/>
              </a:rPr>
              <a:t>// this middleware will be executed for every request to the app </a:t>
            </a:r>
          </a:p>
          <a:p>
            <a:pPr marL="0" indent="0">
              <a:buFont typeface="Arial" panose="020B0604020202020204" pitchFamily="34" charset="0"/>
              <a:buNone/>
              <a:defRPr/>
            </a:pPr>
            <a:r>
              <a:rPr lang="en-US" altLang="en-US" sz="1800" dirty="0">
                <a:solidFill>
                  <a:srgbClr val="333333"/>
                </a:solidFill>
                <a:latin typeface="Arial Unicode MS" panose="020B0604020202020204" pitchFamily="34" charset="-128"/>
              </a:rPr>
              <a:t>	</a:t>
            </a:r>
            <a:r>
              <a:rPr lang="en-US" altLang="en-US" sz="1800" dirty="0" err="1">
                <a:solidFill>
                  <a:srgbClr val="333333"/>
                </a:solidFill>
                <a:latin typeface="Arial Unicode MS" panose="020B0604020202020204" pitchFamily="34" charset="-128"/>
              </a:rPr>
              <a:t>app.use</a:t>
            </a:r>
            <a:r>
              <a:rPr lang="en-US" altLang="en-US" sz="1800" dirty="0">
                <a:solidFill>
                  <a:srgbClr val="333333"/>
                </a:solidFill>
                <a:latin typeface="Arial Unicode MS" panose="020B0604020202020204" pitchFamily="34" charset="-128"/>
              </a:rPr>
              <a:t>(function (</a:t>
            </a:r>
            <a:r>
              <a:rPr lang="en-US" altLang="en-US" sz="1800" dirty="0" err="1">
                <a:solidFill>
                  <a:srgbClr val="333333"/>
                </a:solidFill>
                <a:latin typeface="Arial Unicode MS" panose="020B0604020202020204" pitchFamily="34" charset="-128"/>
              </a:rPr>
              <a:t>req</a:t>
            </a:r>
            <a:r>
              <a:rPr lang="en-US" altLang="en-US" sz="1800" dirty="0">
                <a:solidFill>
                  <a:srgbClr val="333333"/>
                </a:solidFill>
                <a:latin typeface="Arial Unicode MS" panose="020B0604020202020204" pitchFamily="34" charset="-128"/>
              </a:rPr>
              <a:t>, res, next) { </a:t>
            </a:r>
          </a:p>
          <a:p>
            <a:pPr marL="0" indent="0">
              <a:buFont typeface="Arial" panose="020B0604020202020204" pitchFamily="34" charset="0"/>
              <a:buNone/>
              <a:defRPr/>
            </a:pPr>
            <a:r>
              <a:rPr lang="en-US" altLang="en-US" sz="1800" dirty="0">
                <a:solidFill>
                  <a:srgbClr val="333333"/>
                </a:solidFill>
                <a:latin typeface="Arial Unicode MS" panose="020B0604020202020204" pitchFamily="34" charset="-128"/>
              </a:rPr>
              <a:t>		console.log('Time: %d', </a:t>
            </a:r>
            <a:r>
              <a:rPr lang="en-US" altLang="en-US" sz="1800" dirty="0" err="1">
                <a:solidFill>
                  <a:srgbClr val="333333"/>
                </a:solidFill>
                <a:latin typeface="Arial Unicode MS" panose="020B0604020202020204" pitchFamily="34" charset="-128"/>
              </a:rPr>
              <a:t>Date.now</a:t>
            </a:r>
            <a:r>
              <a:rPr lang="en-US" altLang="en-US" sz="1800" dirty="0">
                <a:solidFill>
                  <a:srgbClr val="333333"/>
                </a:solidFill>
                <a:latin typeface="Arial Unicode MS" panose="020B0604020202020204" pitchFamily="34" charset="-128"/>
              </a:rPr>
              <a:t>()); </a:t>
            </a:r>
          </a:p>
          <a:p>
            <a:pPr marL="0" indent="0">
              <a:buFont typeface="Arial" panose="020B0604020202020204" pitchFamily="34" charset="0"/>
              <a:buNone/>
              <a:defRPr/>
            </a:pPr>
            <a:r>
              <a:rPr lang="en-US" altLang="en-US" sz="1800" dirty="0">
                <a:solidFill>
                  <a:srgbClr val="333333"/>
                </a:solidFill>
                <a:latin typeface="Arial Unicode MS" panose="020B0604020202020204" pitchFamily="34" charset="-128"/>
              </a:rPr>
              <a:t>	next(); }); </a:t>
            </a:r>
            <a:endParaRPr lang="en-US" altLang="en-US" sz="1800" dirty="0"/>
          </a:p>
          <a:p>
            <a:pPr>
              <a:defRPr/>
            </a:pPr>
            <a:r>
              <a:rPr lang="en-US" sz="1800" dirty="0"/>
              <a:t>Middleware functions are executed sequentially, therefore, the order of middleware inclusion is important:</a:t>
            </a:r>
          </a:p>
          <a:p>
            <a:pPr marL="0" indent="0">
              <a:buFont typeface="Arial" panose="020B0604020202020204" pitchFamily="34" charset="0"/>
              <a:buNone/>
              <a:defRPr/>
            </a:pPr>
            <a:r>
              <a:rPr lang="en-US" altLang="en-US" sz="1800" dirty="0">
                <a:solidFill>
                  <a:srgbClr val="333333"/>
                </a:solidFill>
                <a:latin typeface="Arial Unicode MS" panose="020B0604020202020204" pitchFamily="34" charset="-128"/>
              </a:rPr>
              <a:t>	// this middleware will not allow the request to go beyond it 	</a:t>
            </a:r>
          </a:p>
          <a:p>
            <a:pPr marL="0" indent="0">
              <a:buFont typeface="Arial" panose="020B0604020202020204" pitchFamily="34" charset="0"/>
              <a:buNone/>
              <a:defRPr/>
            </a:pPr>
            <a:r>
              <a:rPr lang="en-US" altLang="en-US" sz="1800" dirty="0">
                <a:solidFill>
                  <a:srgbClr val="333333"/>
                </a:solidFill>
                <a:latin typeface="Arial Unicode MS" panose="020B0604020202020204" pitchFamily="34" charset="-128"/>
              </a:rPr>
              <a:t>	</a:t>
            </a:r>
            <a:r>
              <a:rPr lang="en-US" altLang="en-US" sz="1800" dirty="0" err="1">
                <a:solidFill>
                  <a:srgbClr val="333333"/>
                </a:solidFill>
                <a:latin typeface="Arial Unicode MS" panose="020B0604020202020204" pitchFamily="34" charset="-128"/>
              </a:rPr>
              <a:t>app.use</a:t>
            </a:r>
            <a:r>
              <a:rPr lang="en-US" altLang="en-US" sz="1800" dirty="0">
                <a:solidFill>
                  <a:srgbClr val="333333"/>
                </a:solidFill>
                <a:latin typeface="Arial Unicode MS" panose="020B0604020202020204" pitchFamily="34" charset="-128"/>
              </a:rPr>
              <a:t>(function(</a:t>
            </a:r>
            <a:r>
              <a:rPr lang="en-US" altLang="en-US" sz="1800" dirty="0" err="1">
                <a:solidFill>
                  <a:srgbClr val="333333"/>
                </a:solidFill>
                <a:latin typeface="Arial Unicode MS" panose="020B0604020202020204" pitchFamily="34" charset="-128"/>
              </a:rPr>
              <a:t>req</a:t>
            </a:r>
            <a:r>
              <a:rPr lang="en-US" altLang="en-US" sz="1800" dirty="0">
                <a:solidFill>
                  <a:srgbClr val="333333"/>
                </a:solidFill>
                <a:latin typeface="Arial Unicode MS" panose="020B0604020202020204" pitchFamily="34" charset="-128"/>
              </a:rPr>
              <a:t>, res, next) { </a:t>
            </a:r>
          </a:p>
          <a:p>
            <a:pPr marL="0" indent="0">
              <a:buFont typeface="Arial" panose="020B0604020202020204" pitchFamily="34" charset="0"/>
              <a:buNone/>
              <a:defRPr/>
            </a:pPr>
            <a:r>
              <a:rPr lang="en-US" altLang="en-US" sz="1800" dirty="0">
                <a:solidFill>
                  <a:srgbClr val="333333"/>
                </a:solidFill>
                <a:latin typeface="Arial Unicode MS" panose="020B0604020202020204" pitchFamily="34" charset="-128"/>
              </a:rPr>
              <a:t>		</a:t>
            </a:r>
            <a:r>
              <a:rPr lang="en-US" altLang="en-US" sz="1800" dirty="0" err="1">
                <a:solidFill>
                  <a:srgbClr val="333333"/>
                </a:solidFill>
                <a:latin typeface="Arial Unicode MS" panose="020B0604020202020204" pitchFamily="34" charset="-128"/>
              </a:rPr>
              <a:t>res.send</a:t>
            </a:r>
            <a:r>
              <a:rPr lang="en-US" altLang="en-US" sz="1800" dirty="0">
                <a:solidFill>
                  <a:srgbClr val="333333"/>
                </a:solidFill>
                <a:latin typeface="Arial Unicode MS" panose="020B0604020202020204" pitchFamily="34" charset="-128"/>
              </a:rPr>
              <a:t>('Hello World'); }); </a:t>
            </a:r>
          </a:p>
          <a:p>
            <a:pPr marL="0" indent="0">
              <a:buFont typeface="Arial" panose="020B0604020202020204" pitchFamily="34" charset="0"/>
              <a:buNone/>
              <a:defRPr/>
            </a:pPr>
            <a:r>
              <a:rPr lang="en-US" altLang="en-US" sz="1800" dirty="0">
                <a:solidFill>
                  <a:srgbClr val="333333"/>
                </a:solidFill>
                <a:latin typeface="Arial Unicode MS" panose="020B0604020202020204" pitchFamily="34" charset="-128"/>
              </a:rPr>
              <a:t>	// requests will never reach this route </a:t>
            </a:r>
          </a:p>
          <a:p>
            <a:pPr marL="0" indent="0">
              <a:buFont typeface="Arial" panose="020B0604020202020204" pitchFamily="34" charset="0"/>
              <a:buNone/>
              <a:defRPr/>
            </a:pPr>
            <a:r>
              <a:rPr lang="en-US" altLang="en-US" sz="1800" dirty="0">
                <a:solidFill>
                  <a:srgbClr val="333333"/>
                </a:solidFill>
                <a:latin typeface="Arial Unicode MS" panose="020B0604020202020204" pitchFamily="34" charset="-128"/>
              </a:rPr>
              <a:t>	</a:t>
            </a:r>
            <a:r>
              <a:rPr lang="en-US" altLang="en-US" sz="1800" dirty="0" err="1">
                <a:solidFill>
                  <a:srgbClr val="333333"/>
                </a:solidFill>
                <a:latin typeface="Arial Unicode MS" panose="020B0604020202020204" pitchFamily="34" charset="-128"/>
              </a:rPr>
              <a:t>app.get</a:t>
            </a:r>
            <a:r>
              <a:rPr lang="en-US" altLang="en-US" sz="1800" dirty="0">
                <a:solidFill>
                  <a:srgbClr val="333333"/>
                </a:solidFill>
                <a:latin typeface="Arial Unicode MS" panose="020B0604020202020204" pitchFamily="34" charset="-128"/>
              </a:rPr>
              <a:t>('/', function (</a:t>
            </a:r>
            <a:r>
              <a:rPr lang="en-US" altLang="en-US" sz="1800" dirty="0" err="1">
                <a:solidFill>
                  <a:srgbClr val="333333"/>
                </a:solidFill>
                <a:latin typeface="Arial Unicode MS" panose="020B0604020202020204" pitchFamily="34" charset="-128"/>
              </a:rPr>
              <a:t>req</a:t>
            </a:r>
            <a:r>
              <a:rPr lang="en-US" altLang="en-US" sz="1800" dirty="0">
                <a:solidFill>
                  <a:srgbClr val="333333"/>
                </a:solidFill>
                <a:latin typeface="Arial Unicode MS" panose="020B0604020202020204" pitchFamily="34" charset="-128"/>
              </a:rPr>
              <a:t>, res) { </a:t>
            </a:r>
          </a:p>
          <a:p>
            <a:pPr marL="0" indent="0">
              <a:buFont typeface="Arial" panose="020B0604020202020204" pitchFamily="34" charset="0"/>
              <a:buNone/>
              <a:defRPr/>
            </a:pPr>
            <a:r>
              <a:rPr lang="en-US" altLang="en-US" sz="1800" dirty="0">
                <a:solidFill>
                  <a:srgbClr val="333333"/>
                </a:solidFill>
                <a:latin typeface="Arial Unicode MS" panose="020B0604020202020204" pitchFamily="34" charset="-128"/>
              </a:rPr>
              <a:t>		</a:t>
            </a:r>
            <a:r>
              <a:rPr lang="en-US" altLang="en-US" sz="1800" dirty="0" err="1">
                <a:solidFill>
                  <a:srgbClr val="333333"/>
                </a:solidFill>
                <a:latin typeface="Arial Unicode MS" panose="020B0604020202020204" pitchFamily="34" charset="-128"/>
              </a:rPr>
              <a:t>res.send</a:t>
            </a:r>
            <a:r>
              <a:rPr lang="en-US" altLang="en-US" sz="1800" dirty="0">
                <a:solidFill>
                  <a:srgbClr val="333333"/>
                </a:solidFill>
                <a:latin typeface="Arial Unicode MS" panose="020B0604020202020204" pitchFamily="34" charset="-128"/>
              </a:rPr>
              <a:t>('Welcome'); </a:t>
            </a:r>
          </a:p>
          <a:p>
            <a:pPr marL="0" indent="0">
              <a:buFont typeface="Arial" panose="020B0604020202020204" pitchFamily="34" charset="0"/>
              <a:buNone/>
              <a:defRPr/>
            </a:pPr>
            <a:r>
              <a:rPr lang="en-US" altLang="en-US" sz="1800" dirty="0">
                <a:solidFill>
                  <a:srgbClr val="333333"/>
                </a:solidFill>
                <a:latin typeface="Arial Unicode MS" panose="020B0604020202020204" pitchFamily="34" charset="-128"/>
              </a:rPr>
              <a:t>	}); </a:t>
            </a:r>
            <a:endParaRPr lang="en-US" altLang="en-US" sz="1800" dirty="0"/>
          </a:p>
          <a:p>
            <a:pPr marL="0" indent="0">
              <a:buFont typeface="Arial" panose="020B0604020202020204" pitchFamily="34" charset="0"/>
              <a:buNone/>
              <a:defRPr/>
            </a:pPr>
            <a:endParaRPr lang="en-US" dirty="0"/>
          </a:p>
        </p:txBody>
      </p:sp>
      <p:sp>
        <p:nvSpPr>
          <p:cNvPr id="26628" name="Rectangle 3">
            <a:extLst>
              <a:ext uri="{FF2B5EF4-FFF2-40B4-BE49-F238E27FC236}">
                <a16:creationId xmlns:a16="http://schemas.microsoft.com/office/drawing/2014/main" id="{069EABF4-6D15-BF4B-94AD-93F12B41929C}"/>
              </a:ext>
            </a:extLst>
          </p:cNvPr>
          <p:cNvSpPr>
            <a:spLocks noChangeArrowheads="1"/>
          </p:cNvSpPr>
          <p:nvPr/>
        </p:nvSpPr>
        <p:spPr bwMode="auto">
          <a:xfrm>
            <a:off x="327025" y="6065838"/>
            <a:ext cx="185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endParaRPr lang="en-US" altLang="en-US"/>
          </a:p>
        </p:txBody>
      </p:sp>
      <p:sp>
        <p:nvSpPr>
          <p:cNvPr id="2" name="Footer Placeholder 1">
            <a:extLst>
              <a:ext uri="{FF2B5EF4-FFF2-40B4-BE49-F238E27FC236}">
                <a16:creationId xmlns:a16="http://schemas.microsoft.com/office/drawing/2014/main" id="{50D32A90-1C57-2842-810D-97614131BD52}"/>
              </a:ext>
            </a:extLst>
          </p:cNvPr>
          <p:cNvSpPr>
            <a:spLocks noGrp="1"/>
          </p:cNvSpPr>
          <p:nvPr>
            <p:ph type="ftr" sz="quarter" idx="11"/>
          </p:nvPr>
        </p:nvSpPr>
        <p:spPr/>
        <p:txBody>
          <a:bodyPr/>
          <a:lstStyle/>
          <a:p>
            <a:r>
              <a:rPr lang="en-US"/>
              <a:t>22/02/2021</a:t>
            </a:r>
          </a:p>
        </p:txBody>
      </p:sp>
      <p:sp>
        <p:nvSpPr>
          <p:cNvPr id="4" name="Slide Number Placeholder 3">
            <a:extLst>
              <a:ext uri="{FF2B5EF4-FFF2-40B4-BE49-F238E27FC236}">
                <a16:creationId xmlns:a16="http://schemas.microsoft.com/office/drawing/2014/main" id="{A37EC557-42EA-DA40-A545-27DA6786BDC1}"/>
              </a:ext>
            </a:extLst>
          </p:cNvPr>
          <p:cNvSpPr>
            <a:spLocks noGrp="1"/>
          </p:cNvSpPr>
          <p:nvPr>
            <p:ph type="sldNum" sz="quarter" idx="12"/>
          </p:nvPr>
        </p:nvSpPr>
        <p:spPr/>
        <p:txBody>
          <a:bodyPr/>
          <a:lstStyle/>
          <a:p>
            <a:fld id="{7B1B8D05-7D23-7746-9A1C-675A1D2D885B}" type="slidenum">
              <a:rPr lang="en-US" smtClean="0"/>
              <a:t>19</a:t>
            </a:fld>
            <a:endParaRPr lang="en-US"/>
          </a:p>
        </p:txBody>
      </p:sp>
    </p:spTree>
    <p:extLst>
      <p:ext uri="{BB962C8B-B14F-4D97-AF65-F5344CB8AC3E}">
        <p14:creationId xmlns:p14="http://schemas.microsoft.com/office/powerpoint/2010/main" val="1991663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C6B26-DEB7-CF44-89B9-5070CF76DF08}"/>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D89259F3-5626-6043-ADD4-2DF67779F74D}"/>
              </a:ext>
            </a:extLst>
          </p:cNvPr>
          <p:cNvSpPr>
            <a:spLocks noGrp="1"/>
          </p:cNvSpPr>
          <p:nvPr>
            <p:ph idx="1"/>
          </p:nvPr>
        </p:nvSpPr>
        <p:spPr/>
        <p:txBody>
          <a:bodyPr/>
          <a:lstStyle/>
          <a:p>
            <a:r>
              <a:rPr lang="en-US" dirty="0"/>
              <a:t>Basic </a:t>
            </a:r>
            <a:r>
              <a:rPr lang="en-US" altLang="en-US" dirty="0"/>
              <a:t>Routing</a:t>
            </a:r>
          </a:p>
          <a:p>
            <a:r>
              <a:rPr lang="en-US" altLang="en-US" dirty="0"/>
              <a:t>Route handlers</a:t>
            </a:r>
          </a:p>
          <a:p>
            <a:r>
              <a:rPr lang="en-US" altLang="en-US" dirty="0"/>
              <a:t>Express Routers</a:t>
            </a:r>
          </a:p>
          <a:p>
            <a:r>
              <a:rPr lang="en-US" altLang="en-US" dirty="0"/>
              <a:t>Error-handling</a:t>
            </a:r>
          </a:p>
          <a:p>
            <a:r>
              <a:rPr lang="en-US" altLang="en-US"/>
              <a:t>Serving Static files</a:t>
            </a:r>
            <a:endParaRPr lang="en-US" altLang="en-US" dirty="0"/>
          </a:p>
          <a:p>
            <a:endParaRPr lang="en-US" dirty="0"/>
          </a:p>
        </p:txBody>
      </p:sp>
      <p:sp>
        <p:nvSpPr>
          <p:cNvPr id="4" name="Footer Placeholder 3">
            <a:extLst>
              <a:ext uri="{FF2B5EF4-FFF2-40B4-BE49-F238E27FC236}">
                <a16:creationId xmlns:a16="http://schemas.microsoft.com/office/drawing/2014/main" id="{25AF19BE-72F4-7E42-9B80-0B11FE1FF680}"/>
              </a:ext>
            </a:extLst>
          </p:cNvPr>
          <p:cNvSpPr>
            <a:spLocks noGrp="1"/>
          </p:cNvSpPr>
          <p:nvPr>
            <p:ph type="ftr" sz="quarter" idx="11"/>
          </p:nvPr>
        </p:nvSpPr>
        <p:spPr/>
        <p:txBody>
          <a:bodyPr/>
          <a:lstStyle/>
          <a:p>
            <a:r>
              <a:rPr lang="en-US"/>
              <a:t>22/02/2021</a:t>
            </a:r>
          </a:p>
        </p:txBody>
      </p:sp>
      <p:sp>
        <p:nvSpPr>
          <p:cNvPr id="5" name="Slide Number Placeholder 4">
            <a:extLst>
              <a:ext uri="{FF2B5EF4-FFF2-40B4-BE49-F238E27FC236}">
                <a16:creationId xmlns:a16="http://schemas.microsoft.com/office/drawing/2014/main" id="{BC9BF1E7-629D-1640-A332-560DFAFE2FD7}"/>
              </a:ext>
            </a:extLst>
          </p:cNvPr>
          <p:cNvSpPr>
            <a:spLocks noGrp="1"/>
          </p:cNvSpPr>
          <p:nvPr>
            <p:ph type="sldNum" sz="quarter" idx="12"/>
          </p:nvPr>
        </p:nvSpPr>
        <p:spPr/>
        <p:txBody>
          <a:bodyPr/>
          <a:lstStyle/>
          <a:p>
            <a:fld id="{7B1B8D05-7D23-7746-9A1C-675A1D2D885B}" type="slidenum">
              <a:rPr lang="en-US" smtClean="0"/>
              <a:t>2</a:t>
            </a:fld>
            <a:endParaRPr lang="en-US"/>
          </a:p>
        </p:txBody>
      </p:sp>
    </p:spTree>
    <p:extLst>
      <p:ext uri="{BB962C8B-B14F-4D97-AF65-F5344CB8AC3E}">
        <p14:creationId xmlns:p14="http://schemas.microsoft.com/office/powerpoint/2010/main" val="2567404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D9A0B827-8CC9-994A-9730-FECF8128D84A}"/>
              </a:ext>
            </a:extLst>
          </p:cNvPr>
          <p:cNvSpPr>
            <a:spLocks noGrp="1"/>
          </p:cNvSpPr>
          <p:nvPr>
            <p:ph type="title"/>
          </p:nvPr>
        </p:nvSpPr>
        <p:spPr/>
        <p:txBody>
          <a:bodyPr/>
          <a:lstStyle/>
          <a:p>
            <a:r>
              <a:rPr lang="en-US" altLang="en-US" dirty="0"/>
              <a:t>Middleware sample</a:t>
            </a:r>
          </a:p>
        </p:txBody>
      </p:sp>
      <p:sp>
        <p:nvSpPr>
          <p:cNvPr id="27651" name="Content Placeholder 2">
            <a:extLst>
              <a:ext uri="{FF2B5EF4-FFF2-40B4-BE49-F238E27FC236}">
                <a16:creationId xmlns:a16="http://schemas.microsoft.com/office/drawing/2014/main" id="{B8B365A2-4C0D-2446-874D-ECB94FA90F6A}"/>
              </a:ext>
            </a:extLst>
          </p:cNvPr>
          <p:cNvSpPr>
            <a:spLocks noGrp="1"/>
          </p:cNvSpPr>
          <p:nvPr>
            <p:ph idx="1"/>
          </p:nvPr>
        </p:nvSpPr>
        <p:spPr/>
        <p:txBody>
          <a:bodyPr/>
          <a:lstStyle/>
          <a:p>
            <a:r>
              <a:rPr lang="en-US" altLang="en-US" dirty="0">
                <a:hlinkClick r:id="rId2"/>
              </a:rPr>
              <a:t>http://expressjs.com/en/guide/writing-middleware.html</a:t>
            </a:r>
            <a:endParaRPr lang="en-US" altLang="en-US" dirty="0"/>
          </a:p>
          <a:p>
            <a:r>
              <a:rPr lang="en-US" altLang="en-US" dirty="0"/>
              <a:t>To load the middleware function, call </a:t>
            </a:r>
            <a:r>
              <a:rPr lang="en-US" altLang="en-US" dirty="0" err="1"/>
              <a:t>app.use</a:t>
            </a:r>
            <a:r>
              <a:rPr lang="en-US" altLang="en-US" dirty="0"/>
              <a:t>(), specifying the middleware function. </a:t>
            </a:r>
          </a:p>
          <a:p>
            <a:r>
              <a:rPr lang="en-US" altLang="en-US" dirty="0"/>
              <a:t>See app3.js</a:t>
            </a:r>
          </a:p>
          <a:p>
            <a:r>
              <a:rPr lang="en-US" altLang="en-US" dirty="0"/>
              <a:t>For example, the </a:t>
            </a:r>
            <a:r>
              <a:rPr lang="en-US" altLang="en-US" dirty="0" err="1"/>
              <a:t>myLogger</a:t>
            </a:r>
            <a:r>
              <a:rPr lang="en-US" altLang="en-US" dirty="0"/>
              <a:t> middleware function will be loaded before the route to the root path (/).</a:t>
            </a:r>
          </a:p>
          <a:p>
            <a:endParaRPr lang="en-US" altLang="en-US" dirty="0"/>
          </a:p>
        </p:txBody>
      </p:sp>
      <p:sp>
        <p:nvSpPr>
          <p:cNvPr id="2" name="Footer Placeholder 1">
            <a:extLst>
              <a:ext uri="{FF2B5EF4-FFF2-40B4-BE49-F238E27FC236}">
                <a16:creationId xmlns:a16="http://schemas.microsoft.com/office/drawing/2014/main" id="{59EA7299-33C4-FD4F-87B6-9267B2C9583C}"/>
              </a:ext>
            </a:extLst>
          </p:cNvPr>
          <p:cNvSpPr>
            <a:spLocks noGrp="1"/>
          </p:cNvSpPr>
          <p:nvPr>
            <p:ph type="ftr" sz="quarter" idx="11"/>
          </p:nvPr>
        </p:nvSpPr>
        <p:spPr/>
        <p:txBody>
          <a:bodyPr/>
          <a:lstStyle/>
          <a:p>
            <a:r>
              <a:rPr lang="en-US"/>
              <a:t>22/02/2021</a:t>
            </a:r>
          </a:p>
        </p:txBody>
      </p:sp>
      <p:sp>
        <p:nvSpPr>
          <p:cNvPr id="3" name="Slide Number Placeholder 2">
            <a:extLst>
              <a:ext uri="{FF2B5EF4-FFF2-40B4-BE49-F238E27FC236}">
                <a16:creationId xmlns:a16="http://schemas.microsoft.com/office/drawing/2014/main" id="{7EB0794E-B5B7-8D4C-AF84-7EF4C841DFE3}"/>
              </a:ext>
            </a:extLst>
          </p:cNvPr>
          <p:cNvSpPr>
            <a:spLocks noGrp="1"/>
          </p:cNvSpPr>
          <p:nvPr>
            <p:ph type="sldNum" sz="quarter" idx="12"/>
          </p:nvPr>
        </p:nvSpPr>
        <p:spPr/>
        <p:txBody>
          <a:bodyPr/>
          <a:lstStyle/>
          <a:p>
            <a:fld id="{7B1B8D05-7D23-7746-9A1C-675A1D2D885B}" type="slidenum">
              <a:rPr lang="en-US" smtClean="0"/>
              <a:t>20</a:t>
            </a:fld>
            <a:endParaRPr lang="en-US"/>
          </a:p>
        </p:txBody>
      </p:sp>
    </p:spTree>
    <p:extLst>
      <p:ext uri="{BB962C8B-B14F-4D97-AF65-F5344CB8AC3E}">
        <p14:creationId xmlns:p14="http://schemas.microsoft.com/office/powerpoint/2010/main" val="785439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6C1792F1-715A-5A48-B10E-7173DBB2FDB8}"/>
              </a:ext>
            </a:extLst>
          </p:cNvPr>
          <p:cNvSpPr>
            <a:spLocks noGrp="1"/>
          </p:cNvSpPr>
          <p:nvPr>
            <p:ph type="title"/>
          </p:nvPr>
        </p:nvSpPr>
        <p:spPr/>
        <p:txBody>
          <a:bodyPr/>
          <a:lstStyle/>
          <a:p>
            <a:r>
              <a:rPr lang="en-US" altLang="en-US" dirty="0"/>
              <a:t>Middleware sample 2 </a:t>
            </a:r>
          </a:p>
        </p:txBody>
      </p:sp>
      <p:sp>
        <p:nvSpPr>
          <p:cNvPr id="28675" name="Content Placeholder 2">
            <a:extLst>
              <a:ext uri="{FF2B5EF4-FFF2-40B4-BE49-F238E27FC236}">
                <a16:creationId xmlns:a16="http://schemas.microsoft.com/office/drawing/2014/main" id="{5B483D24-6578-BC49-B3C8-E8FBEE579AD6}"/>
              </a:ext>
            </a:extLst>
          </p:cNvPr>
          <p:cNvSpPr>
            <a:spLocks noGrp="1"/>
          </p:cNvSpPr>
          <p:nvPr>
            <p:ph idx="1"/>
          </p:nvPr>
        </p:nvSpPr>
        <p:spPr/>
        <p:txBody>
          <a:bodyPr/>
          <a:lstStyle/>
          <a:p>
            <a:r>
              <a:rPr lang="en-US" altLang="en-US">
                <a:hlinkClick r:id="rId2"/>
              </a:rPr>
              <a:t>http://expressjs.com/en/guide/writing-middleware.html</a:t>
            </a:r>
            <a:endParaRPr lang="en-US" altLang="en-US"/>
          </a:p>
          <a:p>
            <a:r>
              <a:rPr lang="en-US" altLang="en-US"/>
              <a:t>Middleware function requestTime add the current time to the req (the request object).</a:t>
            </a:r>
          </a:p>
          <a:p>
            <a:r>
              <a:rPr lang="en-US" altLang="en-US"/>
              <a:t>See app4.js</a:t>
            </a:r>
          </a:p>
          <a:p>
            <a:endParaRPr lang="en-US" altLang="en-US"/>
          </a:p>
        </p:txBody>
      </p:sp>
      <p:sp>
        <p:nvSpPr>
          <p:cNvPr id="2" name="Footer Placeholder 1">
            <a:extLst>
              <a:ext uri="{FF2B5EF4-FFF2-40B4-BE49-F238E27FC236}">
                <a16:creationId xmlns:a16="http://schemas.microsoft.com/office/drawing/2014/main" id="{0D478AA2-8D99-D24D-94B2-F85FA72D83DB}"/>
              </a:ext>
            </a:extLst>
          </p:cNvPr>
          <p:cNvSpPr>
            <a:spLocks noGrp="1"/>
          </p:cNvSpPr>
          <p:nvPr>
            <p:ph type="ftr" sz="quarter" idx="11"/>
          </p:nvPr>
        </p:nvSpPr>
        <p:spPr/>
        <p:txBody>
          <a:bodyPr/>
          <a:lstStyle/>
          <a:p>
            <a:r>
              <a:rPr lang="en-US"/>
              <a:t>22/02/2021</a:t>
            </a:r>
          </a:p>
        </p:txBody>
      </p:sp>
      <p:sp>
        <p:nvSpPr>
          <p:cNvPr id="3" name="Slide Number Placeholder 2">
            <a:extLst>
              <a:ext uri="{FF2B5EF4-FFF2-40B4-BE49-F238E27FC236}">
                <a16:creationId xmlns:a16="http://schemas.microsoft.com/office/drawing/2014/main" id="{02523E99-840A-984E-AE6F-9CA1EFBCE417}"/>
              </a:ext>
            </a:extLst>
          </p:cNvPr>
          <p:cNvSpPr>
            <a:spLocks noGrp="1"/>
          </p:cNvSpPr>
          <p:nvPr>
            <p:ph type="sldNum" sz="quarter" idx="12"/>
          </p:nvPr>
        </p:nvSpPr>
        <p:spPr/>
        <p:txBody>
          <a:bodyPr/>
          <a:lstStyle/>
          <a:p>
            <a:fld id="{7B1B8D05-7D23-7746-9A1C-675A1D2D885B}" type="slidenum">
              <a:rPr lang="en-US" smtClean="0"/>
              <a:t>21</a:t>
            </a:fld>
            <a:endParaRPr lang="en-US"/>
          </a:p>
        </p:txBody>
      </p:sp>
    </p:spTree>
    <p:extLst>
      <p:ext uri="{BB962C8B-B14F-4D97-AF65-F5344CB8AC3E}">
        <p14:creationId xmlns:p14="http://schemas.microsoft.com/office/powerpoint/2010/main" val="986344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3C1CD843-B46A-7944-8D3F-CA4540A990DE}"/>
              </a:ext>
            </a:extLst>
          </p:cNvPr>
          <p:cNvSpPr>
            <a:spLocks noGrp="1"/>
          </p:cNvSpPr>
          <p:nvPr>
            <p:ph type="title"/>
          </p:nvPr>
        </p:nvSpPr>
        <p:spPr/>
        <p:txBody>
          <a:bodyPr/>
          <a:lstStyle/>
          <a:p>
            <a:r>
              <a:rPr lang="en-US" altLang="en-US" dirty="0"/>
              <a:t>Using Middleware</a:t>
            </a:r>
          </a:p>
        </p:txBody>
      </p:sp>
      <p:sp>
        <p:nvSpPr>
          <p:cNvPr id="29699" name="Content Placeholder 2">
            <a:extLst>
              <a:ext uri="{FF2B5EF4-FFF2-40B4-BE49-F238E27FC236}">
                <a16:creationId xmlns:a16="http://schemas.microsoft.com/office/drawing/2014/main" id="{EBA34B50-32BF-C04F-9B4C-44FA3126498B}"/>
              </a:ext>
            </a:extLst>
          </p:cNvPr>
          <p:cNvSpPr>
            <a:spLocks noGrp="1"/>
          </p:cNvSpPr>
          <p:nvPr>
            <p:ph idx="1"/>
          </p:nvPr>
        </p:nvSpPr>
        <p:spPr>
          <a:xfrm>
            <a:off x="838200" y="1548007"/>
            <a:ext cx="10515600" cy="4792151"/>
          </a:xfrm>
        </p:spPr>
        <p:txBody>
          <a:bodyPr>
            <a:noAutofit/>
          </a:bodyPr>
          <a:lstStyle/>
          <a:p>
            <a:r>
              <a:rPr lang="en-US" altLang="en-US" sz="2000" dirty="0"/>
              <a:t>Express is a routing and middleware web framework that has minimal functionality of its own: An Express application is essentially a series of middleware function calls.</a:t>
            </a:r>
          </a:p>
          <a:p>
            <a:r>
              <a:rPr lang="en-US" altLang="en-US" sz="2000" b="1" i="1" dirty="0"/>
              <a:t>Middleware</a:t>
            </a:r>
            <a:r>
              <a:rPr lang="en-US" altLang="en-US" sz="2000" dirty="0"/>
              <a:t> functions are functions that have access to the </a:t>
            </a:r>
            <a:r>
              <a:rPr lang="en-US" altLang="en-US" sz="2000" dirty="0">
                <a:hlinkClick r:id="rId2"/>
              </a:rPr>
              <a:t>request object</a:t>
            </a:r>
            <a:r>
              <a:rPr lang="en-US" altLang="en-US" sz="2000" dirty="0"/>
              <a:t> (</a:t>
            </a:r>
            <a:r>
              <a:rPr lang="en-US" altLang="en-US" sz="2000" dirty="0" err="1"/>
              <a:t>req</a:t>
            </a:r>
            <a:r>
              <a:rPr lang="en-US" altLang="en-US" sz="2000" dirty="0"/>
              <a:t>), the </a:t>
            </a:r>
            <a:r>
              <a:rPr lang="en-US" altLang="en-US" sz="2000" dirty="0">
                <a:hlinkClick r:id="rId3"/>
              </a:rPr>
              <a:t>response object</a:t>
            </a:r>
            <a:r>
              <a:rPr lang="en-US" altLang="en-US" sz="2000" dirty="0"/>
              <a:t> (res), and the next middleware function in the application’s request-response cycle. The next middleware function is commonly denoted by a variable named next.</a:t>
            </a:r>
          </a:p>
          <a:p>
            <a:r>
              <a:rPr lang="en-US" altLang="en-US" sz="2000" dirty="0"/>
              <a:t>Middleware functions can perform tasks: Execute any code, Make changes to the request and the response objects, End the request-response cycle, Call the next middleware function in the stack.</a:t>
            </a:r>
          </a:p>
          <a:p>
            <a:r>
              <a:rPr lang="en-US" altLang="en-US" sz="2000" dirty="0"/>
              <a:t>If the current middleware function does not end the request-response cycle, it must call next() to pass control to the next middleware function. Otherwise, the request will be left hanging.</a:t>
            </a:r>
          </a:p>
          <a:p>
            <a:r>
              <a:rPr lang="en-US" altLang="en-US" sz="2000" dirty="0"/>
              <a:t>An Express application can use the following types of middleware:</a:t>
            </a:r>
          </a:p>
          <a:p>
            <a:pPr lvl="1"/>
            <a:r>
              <a:rPr lang="en-US" altLang="en-US" sz="2000" dirty="0"/>
              <a:t>Application-level middleware, Router-level middleware, Error-handling middleware, Built-in middleware, Third-party middleware</a:t>
            </a:r>
          </a:p>
          <a:p>
            <a:r>
              <a:rPr lang="en-US" altLang="en-US" sz="2000" dirty="0"/>
              <a:t>NOTE: You can load application-level and router-level middleware with an optional mount path. You can also load a series of middleware functions together, which creates a sub-stack of the middleware system at a mount point.</a:t>
            </a:r>
          </a:p>
          <a:p>
            <a:endParaRPr lang="en-US" altLang="en-US" sz="2000" dirty="0"/>
          </a:p>
        </p:txBody>
      </p:sp>
      <p:sp>
        <p:nvSpPr>
          <p:cNvPr id="2" name="Footer Placeholder 1">
            <a:extLst>
              <a:ext uri="{FF2B5EF4-FFF2-40B4-BE49-F238E27FC236}">
                <a16:creationId xmlns:a16="http://schemas.microsoft.com/office/drawing/2014/main" id="{365FB146-20CD-2A47-A3BD-ED3241E789A0}"/>
              </a:ext>
            </a:extLst>
          </p:cNvPr>
          <p:cNvSpPr>
            <a:spLocks noGrp="1"/>
          </p:cNvSpPr>
          <p:nvPr>
            <p:ph type="ftr" sz="quarter" idx="11"/>
          </p:nvPr>
        </p:nvSpPr>
        <p:spPr/>
        <p:txBody>
          <a:bodyPr/>
          <a:lstStyle/>
          <a:p>
            <a:r>
              <a:rPr lang="en-US"/>
              <a:t>22/02/2021</a:t>
            </a:r>
          </a:p>
        </p:txBody>
      </p:sp>
      <p:sp>
        <p:nvSpPr>
          <p:cNvPr id="3" name="Slide Number Placeholder 2">
            <a:extLst>
              <a:ext uri="{FF2B5EF4-FFF2-40B4-BE49-F238E27FC236}">
                <a16:creationId xmlns:a16="http://schemas.microsoft.com/office/drawing/2014/main" id="{DF41A188-641A-2640-81E0-70073A124291}"/>
              </a:ext>
            </a:extLst>
          </p:cNvPr>
          <p:cNvSpPr>
            <a:spLocks noGrp="1"/>
          </p:cNvSpPr>
          <p:nvPr>
            <p:ph type="sldNum" sz="quarter" idx="12"/>
          </p:nvPr>
        </p:nvSpPr>
        <p:spPr/>
        <p:txBody>
          <a:bodyPr/>
          <a:lstStyle/>
          <a:p>
            <a:fld id="{7B1B8D05-7D23-7746-9A1C-675A1D2D885B}" type="slidenum">
              <a:rPr lang="en-US" smtClean="0"/>
              <a:t>22</a:t>
            </a:fld>
            <a:endParaRPr lang="en-US"/>
          </a:p>
        </p:txBody>
      </p:sp>
    </p:spTree>
    <p:extLst>
      <p:ext uri="{BB962C8B-B14F-4D97-AF65-F5344CB8AC3E}">
        <p14:creationId xmlns:p14="http://schemas.microsoft.com/office/powerpoint/2010/main" val="1828519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5B7AD50A-0084-F441-84A8-6FA8D66B9051}"/>
              </a:ext>
            </a:extLst>
          </p:cNvPr>
          <p:cNvSpPr>
            <a:spLocks noGrp="1"/>
          </p:cNvSpPr>
          <p:nvPr>
            <p:ph type="title"/>
          </p:nvPr>
        </p:nvSpPr>
        <p:spPr/>
        <p:txBody>
          <a:bodyPr/>
          <a:lstStyle/>
          <a:p>
            <a:r>
              <a:rPr lang="en-US" altLang="en-US" dirty="0"/>
              <a:t>Application-level Middleware</a:t>
            </a:r>
          </a:p>
        </p:txBody>
      </p:sp>
      <p:sp>
        <p:nvSpPr>
          <p:cNvPr id="30723" name="Content Placeholder 2">
            <a:extLst>
              <a:ext uri="{FF2B5EF4-FFF2-40B4-BE49-F238E27FC236}">
                <a16:creationId xmlns:a16="http://schemas.microsoft.com/office/drawing/2014/main" id="{C7A3AAA2-8468-864F-95EC-BC172B511668}"/>
              </a:ext>
            </a:extLst>
          </p:cNvPr>
          <p:cNvSpPr>
            <a:spLocks noGrp="1"/>
          </p:cNvSpPr>
          <p:nvPr>
            <p:ph idx="1"/>
          </p:nvPr>
        </p:nvSpPr>
        <p:spPr/>
        <p:txBody>
          <a:bodyPr>
            <a:normAutofit lnSpcReduction="10000"/>
          </a:bodyPr>
          <a:lstStyle/>
          <a:p>
            <a:r>
              <a:rPr lang="en-US" altLang="en-US" sz="2000" dirty="0"/>
              <a:t>Bind application-level middleware to an instance of the </a:t>
            </a:r>
            <a:r>
              <a:rPr lang="en-US" altLang="en-US" sz="2000" dirty="0">
                <a:hlinkClick r:id="rId2"/>
              </a:rPr>
              <a:t>app object</a:t>
            </a:r>
            <a:r>
              <a:rPr lang="en-US" altLang="en-US" sz="2000" dirty="0"/>
              <a:t> by using the </a:t>
            </a:r>
            <a:r>
              <a:rPr lang="en-US" altLang="en-US" sz="2000" dirty="0" err="1"/>
              <a:t>app.use</a:t>
            </a:r>
            <a:r>
              <a:rPr lang="en-US" altLang="en-US" sz="2000" dirty="0"/>
              <a:t>() and </a:t>
            </a:r>
            <a:r>
              <a:rPr lang="en-US" altLang="en-US" sz="2000" dirty="0" err="1"/>
              <a:t>app.METHOD</a:t>
            </a:r>
            <a:r>
              <a:rPr lang="en-US" altLang="en-US" sz="2000" dirty="0"/>
              <a:t>() functions, where METHOD is the HTTP method of the request that the middleware function handles (such as GET, PUT, or POST) in lowercase.</a:t>
            </a:r>
          </a:p>
          <a:p>
            <a:r>
              <a:rPr lang="en-US" altLang="en-US" sz="2000" dirty="0"/>
              <a:t>See app4.js. This example shows a middleware function with no mount path. The function is executed every time the app receives a request.</a:t>
            </a:r>
          </a:p>
          <a:p>
            <a:r>
              <a:rPr lang="en-US" altLang="en-US" sz="2000" dirty="0"/>
              <a:t>This example shows a middleware function mounted on the /user/:id path. The function is executed for any type of HTTP request on the /user/:id path.</a:t>
            </a:r>
          </a:p>
          <a:p>
            <a:pPr>
              <a:buFont typeface="Arial" panose="020B0604020202020204" pitchFamily="34" charset="0"/>
              <a:buNone/>
            </a:pPr>
            <a:r>
              <a:rPr lang="en-US" altLang="en-US" sz="2000" dirty="0"/>
              <a:t>		</a:t>
            </a:r>
            <a:r>
              <a:rPr lang="en-US" altLang="en-US" sz="2000" dirty="0" err="1"/>
              <a:t>app.use</a:t>
            </a:r>
            <a:r>
              <a:rPr lang="en-US" altLang="en-US" sz="2000" dirty="0"/>
              <a:t>('/user/:id', function (</a:t>
            </a:r>
            <a:r>
              <a:rPr lang="en-US" altLang="en-US" sz="2000" dirty="0" err="1"/>
              <a:t>req</a:t>
            </a:r>
            <a:r>
              <a:rPr lang="en-US" altLang="en-US" sz="2000" dirty="0"/>
              <a:t>, res, next) { </a:t>
            </a:r>
          </a:p>
          <a:p>
            <a:pPr>
              <a:buFont typeface="Arial" panose="020B0604020202020204" pitchFamily="34" charset="0"/>
              <a:buNone/>
            </a:pPr>
            <a:r>
              <a:rPr lang="en-US" altLang="en-US" sz="2000" dirty="0"/>
              <a:t>			</a:t>
            </a:r>
            <a:r>
              <a:rPr lang="en-US" altLang="en-US" sz="2000" dirty="0" err="1"/>
              <a:t>console.log</a:t>
            </a:r>
            <a:r>
              <a:rPr lang="en-US" altLang="en-US" sz="2000" dirty="0"/>
              <a:t>('Request Type:', </a:t>
            </a:r>
            <a:r>
              <a:rPr lang="en-US" altLang="en-US" sz="2000" dirty="0" err="1"/>
              <a:t>req.method</a:t>
            </a:r>
            <a:r>
              <a:rPr lang="en-US" altLang="en-US" sz="2000" dirty="0"/>
              <a:t>); </a:t>
            </a:r>
          </a:p>
          <a:p>
            <a:pPr>
              <a:buFont typeface="Arial" panose="020B0604020202020204" pitchFamily="34" charset="0"/>
              <a:buNone/>
            </a:pPr>
            <a:r>
              <a:rPr lang="en-US" altLang="en-US" sz="2000" dirty="0"/>
              <a:t>		next(); });</a:t>
            </a:r>
          </a:p>
          <a:p>
            <a:r>
              <a:rPr lang="en-US" altLang="en-US" sz="2000" dirty="0"/>
              <a:t>This example shows a route and its handler function (middleware system). The function handles GET requests to the /user/:id path.</a:t>
            </a:r>
          </a:p>
          <a:p>
            <a:pPr>
              <a:buFont typeface="Arial" panose="020B0604020202020204" pitchFamily="34" charset="0"/>
              <a:buNone/>
            </a:pPr>
            <a:r>
              <a:rPr lang="en-US" altLang="en-US" sz="2000" dirty="0"/>
              <a:t>		</a:t>
            </a:r>
            <a:r>
              <a:rPr lang="en-US" altLang="en-US" sz="2000" dirty="0" err="1"/>
              <a:t>app.get</a:t>
            </a:r>
            <a:r>
              <a:rPr lang="en-US" altLang="en-US" sz="2000" dirty="0"/>
              <a:t>('/user/:id', function (</a:t>
            </a:r>
            <a:r>
              <a:rPr lang="en-US" altLang="en-US" sz="2000" dirty="0" err="1"/>
              <a:t>req</a:t>
            </a:r>
            <a:r>
              <a:rPr lang="en-US" altLang="en-US" sz="2000" dirty="0"/>
              <a:t>, res, next) { </a:t>
            </a:r>
            <a:r>
              <a:rPr lang="en-US" altLang="en-US" sz="2000" dirty="0" err="1"/>
              <a:t>res.send</a:t>
            </a:r>
            <a:r>
              <a:rPr lang="en-US" altLang="en-US" sz="2000" dirty="0"/>
              <a:t>('USER'); });</a:t>
            </a:r>
          </a:p>
        </p:txBody>
      </p:sp>
      <p:sp>
        <p:nvSpPr>
          <p:cNvPr id="2" name="Footer Placeholder 1">
            <a:extLst>
              <a:ext uri="{FF2B5EF4-FFF2-40B4-BE49-F238E27FC236}">
                <a16:creationId xmlns:a16="http://schemas.microsoft.com/office/drawing/2014/main" id="{A27E3057-16F0-0240-8ACC-B94EB51D56D4}"/>
              </a:ext>
            </a:extLst>
          </p:cNvPr>
          <p:cNvSpPr>
            <a:spLocks noGrp="1"/>
          </p:cNvSpPr>
          <p:nvPr>
            <p:ph type="ftr" sz="quarter" idx="11"/>
          </p:nvPr>
        </p:nvSpPr>
        <p:spPr/>
        <p:txBody>
          <a:bodyPr/>
          <a:lstStyle/>
          <a:p>
            <a:r>
              <a:rPr lang="en-US"/>
              <a:t>22/02/2021</a:t>
            </a:r>
          </a:p>
        </p:txBody>
      </p:sp>
      <p:sp>
        <p:nvSpPr>
          <p:cNvPr id="3" name="Slide Number Placeholder 2">
            <a:extLst>
              <a:ext uri="{FF2B5EF4-FFF2-40B4-BE49-F238E27FC236}">
                <a16:creationId xmlns:a16="http://schemas.microsoft.com/office/drawing/2014/main" id="{61674520-B642-6E42-82A8-8004AA98DBCF}"/>
              </a:ext>
            </a:extLst>
          </p:cNvPr>
          <p:cNvSpPr>
            <a:spLocks noGrp="1"/>
          </p:cNvSpPr>
          <p:nvPr>
            <p:ph type="sldNum" sz="quarter" idx="12"/>
          </p:nvPr>
        </p:nvSpPr>
        <p:spPr/>
        <p:txBody>
          <a:bodyPr/>
          <a:lstStyle/>
          <a:p>
            <a:fld id="{7B1B8D05-7D23-7746-9A1C-675A1D2D885B}" type="slidenum">
              <a:rPr lang="en-US" smtClean="0"/>
              <a:t>23</a:t>
            </a:fld>
            <a:endParaRPr lang="en-US"/>
          </a:p>
        </p:txBody>
      </p:sp>
    </p:spTree>
    <p:extLst>
      <p:ext uri="{BB962C8B-B14F-4D97-AF65-F5344CB8AC3E}">
        <p14:creationId xmlns:p14="http://schemas.microsoft.com/office/powerpoint/2010/main" val="3903885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481A9874-0F1D-B143-90E2-A434FE497624}"/>
              </a:ext>
            </a:extLst>
          </p:cNvPr>
          <p:cNvSpPr>
            <a:spLocks noGrp="1"/>
          </p:cNvSpPr>
          <p:nvPr>
            <p:ph type="title"/>
          </p:nvPr>
        </p:nvSpPr>
        <p:spPr>
          <a:xfrm>
            <a:off x="838200" y="0"/>
            <a:ext cx="10515600" cy="1325563"/>
          </a:xfrm>
        </p:spPr>
        <p:txBody>
          <a:bodyPr/>
          <a:lstStyle/>
          <a:p>
            <a:r>
              <a:rPr lang="en-US" altLang="en-US" dirty="0"/>
              <a:t>Application-level Middleware 2</a:t>
            </a:r>
          </a:p>
        </p:txBody>
      </p:sp>
      <p:sp>
        <p:nvSpPr>
          <p:cNvPr id="31747" name="Content Placeholder 2">
            <a:extLst>
              <a:ext uri="{FF2B5EF4-FFF2-40B4-BE49-F238E27FC236}">
                <a16:creationId xmlns:a16="http://schemas.microsoft.com/office/drawing/2014/main" id="{2E0AD4D4-DE67-004A-8B5C-619D41EEDCCF}"/>
              </a:ext>
            </a:extLst>
          </p:cNvPr>
          <p:cNvSpPr>
            <a:spLocks noGrp="1"/>
          </p:cNvSpPr>
          <p:nvPr>
            <p:ph idx="1"/>
          </p:nvPr>
        </p:nvSpPr>
        <p:spPr>
          <a:xfrm>
            <a:off x="838200" y="918059"/>
            <a:ext cx="10515600" cy="5574815"/>
          </a:xfrm>
        </p:spPr>
        <p:txBody>
          <a:bodyPr>
            <a:noAutofit/>
          </a:bodyPr>
          <a:lstStyle/>
          <a:p>
            <a:r>
              <a:rPr lang="en-US" altLang="en-US" sz="2000" dirty="0"/>
              <a:t>Here is an example of loading a series of middleware functions at a mount point, with a mount path. It illustrates a middleware sub-stack that prints request info for any type of HTTP request to the /user/:id path.</a:t>
            </a:r>
          </a:p>
          <a:p>
            <a:pPr>
              <a:buFont typeface="Arial" panose="020B0604020202020204" pitchFamily="34" charset="0"/>
              <a:buNone/>
            </a:pPr>
            <a:r>
              <a:rPr lang="en-US" altLang="en-US" sz="2000" dirty="0"/>
              <a:t>		</a:t>
            </a:r>
            <a:r>
              <a:rPr lang="en-US" altLang="en-US" sz="2000" dirty="0" err="1"/>
              <a:t>app.use</a:t>
            </a:r>
            <a:r>
              <a:rPr lang="en-US" altLang="en-US" sz="2000" dirty="0"/>
              <a:t>('/user/:id', function(</a:t>
            </a:r>
            <a:r>
              <a:rPr lang="en-US" altLang="en-US" sz="2000" dirty="0" err="1"/>
              <a:t>req</a:t>
            </a:r>
            <a:r>
              <a:rPr lang="en-US" altLang="en-US" sz="2000" dirty="0"/>
              <a:t>, res, next) { </a:t>
            </a:r>
          </a:p>
          <a:p>
            <a:pPr>
              <a:buFont typeface="Arial" panose="020B0604020202020204" pitchFamily="34" charset="0"/>
              <a:buNone/>
            </a:pPr>
            <a:r>
              <a:rPr lang="en-US" altLang="en-US" sz="2000" dirty="0"/>
              <a:t>			</a:t>
            </a:r>
            <a:r>
              <a:rPr lang="en-US" altLang="en-US" sz="2000" dirty="0" err="1"/>
              <a:t>console.log</a:t>
            </a:r>
            <a:r>
              <a:rPr lang="en-US" altLang="en-US" sz="2000" dirty="0"/>
              <a:t>('Request URL:', </a:t>
            </a:r>
            <a:r>
              <a:rPr lang="en-US" altLang="en-US" sz="2000" dirty="0" err="1"/>
              <a:t>req.originalUrl</a:t>
            </a:r>
            <a:r>
              <a:rPr lang="en-US" altLang="en-US" sz="2000" dirty="0"/>
              <a:t>); 	 next(); </a:t>
            </a:r>
          </a:p>
          <a:p>
            <a:pPr>
              <a:buFont typeface="Arial" panose="020B0604020202020204" pitchFamily="34" charset="0"/>
              <a:buNone/>
            </a:pPr>
            <a:r>
              <a:rPr lang="en-US" altLang="en-US" sz="2000" dirty="0"/>
              <a:t>		}, function (</a:t>
            </a:r>
            <a:r>
              <a:rPr lang="en-US" altLang="en-US" sz="2000" dirty="0" err="1"/>
              <a:t>req</a:t>
            </a:r>
            <a:r>
              <a:rPr lang="en-US" altLang="en-US" sz="2000" dirty="0"/>
              <a:t>, res, next) { </a:t>
            </a:r>
            <a:r>
              <a:rPr lang="en-US" altLang="en-US" sz="2000" dirty="0" err="1"/>
              <a:t>console.log</a:t>
            </a:r>
            <a:r>
              <a:rPr lang="en-US" altLang="en-US" sz="2000" dirty="0"/>
              <a:t>('Request Type:', </a:t>
            </a:r>
            <a:r>
              <a:rPr lang="en-US" altLang="en-US" sz="2000" dirty="0" err="1"/>
              <a:t>req.method</a:t>
            </a:r>
            <a:r>
              <a:rPr lang="en-US" altLang="en-US" sz="2000" dirty="0"/>
              <a:t>);  next(); </a:t>
            </a:r>
          </a:p>
          <a:p>
            <a:pPr>
              <a:buFont typeface="Arial" panose="020B0604020202020204" pitchFamily="34" charset="0"/>
              <a:buNone/>
            </a:pPr>
            <a:r>
              <a:rPr lang="en-US" altLang="en-US" sz="2000" dirty="0"/>
              <a:t>		});</a:t>
            </a:r>
          </a:p>
          <a:p>
            <a:r>
              <a:rPr lang="en-US" altLang="en-US" sz="2000" dirty="0"/>
              <a:t>Route handlers enable you to define multiple routes for a path. The example below defines two routes for GET requests to the /user/:id path. The second route will not cause any problems, but it will </a:t>
            </a:r>
            <a:r>
              <a:rPr lang="en-US" altLang="en-US" sz="2000" b="1" dirty="0"/>
              <a:t>never get called </a:t>
            </a:r>
            <a:r>
              <a:rPr lang="en-US" altLang="en-US" sz="2000" dirty="0"/>
              <a:t>because the first route ends the request-response cycle.</a:t>
            </a:r>
          </a:p>
          <a:p>
            <a:r>
              <a:rPr lang="en-US" altLang="en-US" sz="2000" dirty="0"/>
              <a:t>This example shows a middleware sub-stack that handles GET requests to the /user/:id path.</a:t>
            </a:r>
          </a:p>
          <a:p>
            <a:pPr>
              <a:buFont typeface="Arial" panose="020B0604020202020204" pitchFamily="34" charset="0"/>
              <a:buNone/>
            </a:pPr>
            <a:r>
              <a:rPr lang="en-US" altLang="en-US" sz="2000" dirty="0"/>
              <a:t>		</a:t>
            </a:r>
            <a:r>
              <a:rPr lang="en-US" altLang="en-US" sz="2000" dirty="0" err="1"/>
              <a:t>app.get</a:t>
            </a:r>
            <a:r>
              <a:rPr lang="en-US" altLang="en-US" sz="2000" dirty="0"/>
              <a:t>('/user/:id', function (</a:t>
            </a:r>
            <a:r>
              <a:rPr lang="en-US" altLang="en-US" sz="2000" dirty="0" err="1"/>
              <a:t>req</a:t>
            </a:r>
            <a:r>
              <a:rPr lang="en-US" altLang="en-US" sz="2000" dirty="0"/>
              <a:t>, res, next) { </a:t>
            </a:r>
          </a:p>
          <a:p>
            <a:pPr>
              <a:buFont typeface="Arial" panose="020B0604020202020204" pitchFamily="34" charset="0"/>
              <a:buNone/>
            </a:pPr>
            <a:r>
              <a:rPr lang="en-US" altLang="en-US" sz="2000" dirty="0"/>
              <a:t>			</a:t>
            </a:r>
            <a:r>
              <a:rPr lang="en-US" altLang="en-US" sz="2000" dirty="0" err="1"/>
              <a:t>console.log</a:t>
            </a:r>
            <a:r>
              <a:rPr lang="en-US" altLang="en-US" sz="2000" dirty="0"/>
              <a:t>('ID:', </a:t>
            </a:r>
            <a:r>
              <a:rPr lang="en-US" altLang="en-US" sz="2000" dirty="0" err="1"/>
              <a:t>req.params.id</a:t>
            </a:r>
            <a:r>
              <a:rPr lang="en-US" altLang="en-US" sz="2000" dirty="0"/>
              <a:t>); next(); </a:t>
            </a:r>
          </a:p>
          <a:p>
            <a:pPr>
              <a:buFont typeface="Arial" panose="020B0604020202020204" pitchFamily="34" charset="0"/>
              <a:buNone/>
            </a:pPr>
            <a:r>
              <a:rPr lang="en-US" altLang="en-US" sz="2000" dirty="0"/>
              <a:t>		}, function (</a:t>
            </a:r>
            <a:r>
              <a:rPr lang="en-US" altLang="en-US" sz="2000" dirty="0" err="1"/>
              <a:t>req</a:t>
            </a:r>
            <a:r>
              <a:rPr lang="en-US" altLang="en-US" sz="2000" dirty="0"/>
              <a:t>, res, next) { </a:t>
            </a:r>
            <a:r>
              <a:rPr lang="en-US" altLang="en-US" sz="2000" dirty="0" err="1"/>
              <a:t>res.send</a:t>
            </a:r>
            <a:r>
              <a:rPr lang="en-US" altLang="en-US" sz="2000" dirty="0"/>
              <a:t>('User Info'); }); </a:t>
            </a:r>
          </a:p>
          <a:p>
            <a:pPr>
              <a:buFont typeface="Arial" panose="020B0604020202020204" pitchFamily="34" charset="0"/>
              <a:buNone/>
            </a:pPr>
            <a:r>
              <a:rPr lang="en-US" altLang="en-US" sz="2000" dirty="0"/>
              <a:t>		</a:t>
            </a:r>
            <a:r>
              <a:rPr lang="en-US" altLang="en-US" sz="2000" dirty="0" err="1"/>
              <a:t>app.get</a:t>
            </a:r>
            <a:r>
              <a:rPr lang="en-US" altLang="en-US" sz="2000" dirty="0"/>
              <a:t>('/user/:id', function (</a:t>
            </a:r>
            <a:r>
              <a:rPr lang="en-US" altLang="en-US" sz="2000" dirty="0" err="1"/>
              <a:t>req</a:t>
            </a:r>
            <a:r>
              <a:rPr lang="en-US" altLang="en-US" sz="2000" dirty="0"/>
              <a:t>, res, next) { </a:t>
            </a:r>
            <a:r>
              <a:rPr lang="en-US" altLang="en-US" sz="2000" dirty="0" err="1"/>
              <a:t>res.end</a:t>
            </a:r>
            <a:r>
              <a:rPr lang="en-US" altLang="en-US" sz="2000" dirty="0"/>
              <a:t>(</a:t>
            </a:r>
            <a:r>
              <a:rPr lang="en-US" altLang="en-US" sz="2000" dirty="0" err="1"/>
              <a:t>req.params.id</a:t>
            </a:r>
            <a:r>
              <a:rPr lang="en-US" altLang="en-US" sz="2000" dirty="0"/>
              <a:t>); });</a:t>
            </a:r>
          </a:p>
          <a:p>
            <a:endParaRPr lang="en-US" altLang="en-US" sz="2000" dirty="0"/>
          </a:p>
        </p:txBody>
      </p:sp>
      <p:sp>
        <p:nvSpPr>
          <p:cNvPr id="2" name="Footer Placeholder 1">
            <a:extLst>
              <a:ext uri="{FF2B5EF4-FFF2-40B4-BE49-F238E27FC236}">
                <a16:creationId xmlns:a16="http://schemas.microsoft.com/office/drawing/2014/main" id="{6B84B131-FD23-F644-83C8-06284C44AA68}"/>
              </a:ext>
            </a:extLst>
          </p:cNvPr>
          <p:cNvSpPr>
            <a:spLocks noGrp="1"/>
          </p:cNvSpPr>
          <p:nvPr>
            <p:ph type="ftr" sz="quarter" idx="11"/>
          </p:nvPr>
        </p:nvSpPr>
        <p:spPr/>
        <p:txBody>
          <a:bodyPr/>
          <a:lstStyle/>
          <a:p>
            <a:r>
              <a:rPr lang="en-US"/>
              <a:t>22/02/2021</a:t>
            </a:r>
          </a:p>
        </p:txBody>
      </p:sp>
      <p:sp>
        <p:nvSpPr>
          <p:cNvPr id="3" name="Slide Number Placeholder 2">
            <a:extLst>
              <a:ext uri="{FF2B5EF4-FFF2-40B4-BE49-F238E27FC236}">
                <a16:creationId xmlns:a16="http://schemas.microsoft.com/office/drawing/2014/main" id="{7D2A7E75-F01F-D74A-8730-C9BA4939E601}"/>
              </a:ext>
            </a:extLst>
          </p:cNvPr>
          <p:cNvSpPr>
            <a:spLocks noGrp="1"/>
          </p:cNvSpPr>
          <p:nvPr>
            <p:ph type="sldNum" sz="quarter" idx="12"/>
          </p:nvPr>
        </p:nvSpPr>
        <p:spPr/>
        <p:txBody>
          <a:bodyPr/>
          <a:lstStyle/>
          <a:p>
            <a:fld id="{7B1B8D05-7D23-7746-9A1C-675A1D2D885B}" type="slidenum">
              <a:rPr lang="en-US" smtClean="0"/>
              <a:t>24</a:t>
            </a:fld>
            <a:endParaRPr lang="en-US"/>
          </a:p>
        </p:txBody>
      </p:sp>
    </p:spTree>
    <p:extLst>
      <p:ext uri="{BB962C8B-B14F-4D97-AF65-F5344CB8AC3E}">
        <p14:creationId xmlns:p14="http://schemas.microsoft.com/office/powerpoint/2010/main" val="3173276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F706AF5C-923B-BB4F-A73A-FF30B7345A62}"/>
              </a:ext>
            </a:extLst>
          </p:cNvPr>
          <p:cNvSpPr>
            <a:spLocks noGrp="1"/>
          </p:cNvSpPr>
          <p:nvPr>
            <p:ph type="title"/>
          </p:nvPr>
        </p:nvSpPr>
        <p:spPr>
          <a:xfrm>
            <a:off x="838200" y="133477"/>
            <a:ext cx="10515600" cy="1325563"/>
          </a:xfrm>
        </p:spPr>
        <p:txBody>
          <a:bodyPr/>
          <a:lstStyle/>
          <a:p>
            <a:r>
              <a:rPr lang="en-US" altLang="en-US" dirty="0"/>
              <a:t>Application-level Middleware 3</a:t>
            </a:r>
          </a:p>
        </p:txBody>
      </p:sp>
      <p:sp>
        <p:nvSpPr>
          <p:cNvPr id="32771" name="Content Placeholder 2">
            <a:extLst>
              <a:ext uri="{FF2B5EF4-FFF2-40B4-BE49-F238E27FC236}">
                <a16:creationId xmlns:a16="http://schemas.microsoft.com/office/drawing/2014/main" id="{5B38A57B-1FBD-884B-9DB7-1051C412B196}"/>
              </a:ext>
            </a:extLst>
          </p:cNvPr>
          <p:cNvSpPr>
            <a:spLocks noGrp="1"/>
          </p:cNvSpPr>
          <p:nvPr>
            <p:ph idx="1"/>
          </p:nvPr>
        </p:nvSpPr>
        <p:spPr>
          <a:xfrm>
            <a:off x="838200" y="1210558"/>
            <a:ext cx="10515600" cy="5288097"/>
          </a:xfrm>
        </p:spPr>
        <p:txBody>
          <a:bodyPr>
            <a:noAutofit/>
          </a:bodyPr>
          <a:lstStyle/>
          <a:p>
            <a:r>
              <a:rPr lang="en-US" altLang="en-US" sz="2000" dirty="0"/>
              <a:t>To skip the rest of the middleware functions from a router middleware stack, call next('route') to pass control to the next route. </a:t>
            </a:r>
          </a:p>
          <a:p>
            <a:r>
              <a:rPr lang="en-US" altLang="en-US" sz="2000" b="1" dirty="0"/>
              <a:t>NOTE</a:t>
            </a:r>
            <a:r>
              <a:rPr lang="en-US" altLang="en-US" sz="2000" dirty="0"/>
              <a:t>: next('route') will work only in middleware functions that were loaded by using the </a:t>
            </a:r>
            <a:r>
              <a:rPr lang="en-US" altLang="en-US" sz="2000" dirty="0" err="1"/>
              <a:t>app.METHOD</a:t>
            </a:r>
            <a:r>
              <a:rPr lang="en-US" altLang="en-US" sz="2000" dirty="0"/>
              <a:t>() or </a:t>
            </a:r>
            <a:r>
              <a:rPr lang="en-US" altLang="en-US" sz="2000" dirty="0" err="1"/>
              <a:t>router.METHOD</a:t>
            </a:r>
            <a:r>
              <a:rPr lang="en-US" altLang="en-US" sz="2000" dirty="0"/>
              <a:t>() functions.</a:t>
            </a:r>
          </a:p>
          <a:p>
            <a:r>
              <a:rPr lang="en-US" altLang="en-US" sz="2000" dirty="0"/>
              <a:t>This example shows a middleware sub-stack that handles GET requests to the /user/:id path.  (See app5.js)</a:t>
            </a:r>
          </a:p>
          <a:p>
            <a:pPr>
              <a:buFont typeface="Arial" panose="020B0604020202020204" pitchFamily="34" charset="0"/>
              <a:buNone/>
            </a:pPr>
            <a:r>
              <a:rPr lang="en-US" altLang="en-US" sz="2000" dirty="0"/>
              <a:t>		</a:t>
            </a:r>
            <a:r>
              <a:rPr lang="en-US" altLang="en-US" sz="2000" dirty="0" err="1"/>
              <a:t>app.get</a:t>
            </a:r>
            <a:r>
              <a:rPr lang="en-US" altLang="en-US" sz="2000" dirty="0"/>
              <a:t>('/user/:id', function (</a:t>
            </a:r>
            <a:r>
              <a:rPr lang="en-US" altLang="en-US" sz="2000" dirty="0" err="1"/>
              <a:t>req</a:t>
            </a:r>
            <a:r>
              <a:rPr lang="en-US" altLang="en-US" sz="2000" dirty="0"/>
              <a:t>, res, next) { </a:t>
            </a:r>
          </a:p>
          <a:p>
            <a:pPr>
              <a:buNone/>
            </a:pPr>
            <a:r>
              <a:rPr lang="en-US" altLang="en-US" sz="2000" dirty="0"/>
              <a:t>			if (</a:t>
            </a:r>
            <a:r>
              <a:rPr lang="en-US" altLang="en-US" sz="2000" dirty="0" err="1"/>
              <a:t>req.params.id</a:t>
            </a:r>
            <a:r>
              <a:rPr lang="en-US" altLang="en-US" sz="2000" dirty="0"/>
              <a:t> == 0) next('route'); // if the user ID is 0, skip to the next route </a:t>
            </a:r>
          </a:p>
          <a:p>
            <a:pPr>
              <a:buFont typeface="Arial" panose="020B0604020202020204" pitchFamily="34" charset="0"/>
              <a:buNone/>
            </a:pPr>
            <a:r>
              <a:rPr lang="en-US" altLang="en-US" sz="2000" dirty="0"/>
              <a:t>			// otherwise pass the control to the next middleware function in this stack </a:t>
            </a:r>
          </a:p>
          <a:p>
            <a:pPr>
              <a:buFont typeface="Arial" panose="020B0604020202020204" pitchFamily="34" charset="0"/>
              <a:buNone/>
            </a:pPr>
            <a:r>
              <a:rPr lang="en-US" altLang="en-US" sz="2000" dirty="0"/>
              <a:t>			else next();</a:t>
            </a:r>
          </a:p>
          <a:p>
            <a:pPr>
              <a:buFont typeface="Arial" panose="020B0604020202020204" pitchFamily="34" charset="0"/>
              <a:buNone/>
            </a:pPr>
            <a:r>
              <a:rPr lang="en-US" altLang="en-US" sz="2000" dirty="0"/>
              <a:t>		}, function (</a:t>
            </a:r>
            <a:r>
              <a:rPr lang="en-US" altLang="en-US" sz="2000" dirty="0" err="1"/>
              <a:t>req</a:t>
            </a:r>
            <a:r>
              <a:rPr lang="en-US" altLang="en-US" sz="2000" dirty="0"/>
              <a:t>, res, next) { </a:t>
            </a:r>
          </a:p>
          <a:p>
            <a:pPr>
              <a:buFont typeface="Arial" panose="020B0604020202020204" pitchFamily="34" charset="0"/>
              <a:buNone/>
            </a:pPr>
            <a:r>
              <a:rPr lang="en-US" altLang="en-US" sz="2000" dirty="0"/>
              <a:t>			</a:t>
            </a:r>
            <a:r>
              <a:rPr lang="en-US" altLang="en-US" sz="2000" dirty="0" err="1"/>
              <a:t>res.end</a:t>
            </a:r>
            <a:r>
              <a:rPr lang="en-US" altLang="en-US" sz="2000" dirty="0"/>
              <a:t>('regular'); // render a regular page </a:t>
            </a:r>
          </a:p>
          <a:p>
            <a:pPr>
              <a:buFont typeface="Arial" panose="020B0604020202020204" pitchFamily="34" charset="0"/>
              <a:buNone/>
            </a:pPr>
            <a:r>
              <a:rPr lang="en-US" altLang="en-US" sz="2000" dirty="0"/>
              <a:t>		}); </a:t>
            </a:r>
          </a:p>
          <a:p>
            <a:pPr>
              <a:buFont typeface="Arial" panose="020B0604020202020204" pitchFamily="34" charset="0"/>
              <a:buNone/>
            </a:pPr>
            <a:r>
              <a:rPr lang="en-US" altLang="en-US" sz="2000" dirty="0"/>
              <a:t>		</a:t>
            </a:r>
            <a:r>
              <a:rPr lang="en-US" altLang="en-US" sz="2000" dirty="0" err="1"/>
              <a:t>app.get</a:t>
            </a:r>
            <a:r>
              <a:rPr lang="en-US" altLang="en-US" sz="2000" dirty="0"/>
              <a:t>('/user/:id', function (</a:t>
            </a:r>
            <a:r>
              <a:rPr lang="en-US" altLang="en-US" sz="2000" dirty="0" err="1"/>
              <a:t>req</a:t>
            </a:r>
            <a:r>
              <a:rPr lang="en-US" altLang="en-US" sz="2000" dirty="0"/>
              <a:t>, res, next) { </a:t>
            </a:r>
            <a:r>
              <a:rPr lang="en-US" altLang="en-US" sz="2000" dirty="0" err="1"/>
              <a:t>res.end</a:t>
            </a:r>
            <a:r>
              <a:rPr lang="en-US" altLang="en-US" sz="2000" dirty="0"/>
              <a:t>('special'); });</a:t>
            </a:r>
          </a:p>
        </p:txBody>
      </p:sp>
      <p:sp>
        <p:nvSpPr>
          <p:cNvPr id="2" name="Footer Placeholder 1">
            <a:extLst>
              <a:ext uri="{FF2B5EF4-FFF2-40B4-BE49-F238E27FC236}">
                <a16:creationId xmlns:a16="http://schemas.microsoft.com/office/drawing/2014/main" id="{B78B8545-EE75-694A-8954-5F8DDAB8B3CF}"/>
              </a:ext>
            </a:extLst>
          </p:cNvPr>
          <p:cNvSpPr>
            <a:spLocks noGrp="1"/>
          </p:cNvSpPr>
          <p:nvPr>
            <p:ph type="ftr" sz="quarter" idx="11"/>
          </p:nvPr>
        </p:nvSpPr>
        <p:spPr/>
        <p:txBody>
          <a:bodyPr/>
          <a:lstStyle/>
          <a:p>
            <a:r>
              <a:rPr lang="en-US"/>
              <a:t>22/02/2021</a:t>
            </a:r>
          </a:p>
        </p:txBody>
      </p:sp>
      <p:sp>
        <p:nvSpPr>
          <p:cNvPr id="3" name="Slide Number Placeholder 2">
            <a:extLst>
              <a:ext uri="{FF2B5EF4-FFF2-40B4-BE49-F238E27FC236}">
                <a16:creationId xmlns:a16="http://schemas.microsoft.com/office/drawing/2014/main" id="{4D8FF951-3760-2D4D-AB09-6C2B5D543B39}"/>
              </a:ext>
            </a:extLst>
          </p:cNvPr>
          <p:cNvSpPr>
            <a:spLocks noGrp="1"/>
          </p:cNvSpPr>
          <p:nvPr>
            <p:ph type="sldNum" sz="quarter" idx="12"/>
          </p:nvPr>
        </p:nvSpPr>
        <p:spPr/>
        <p:txBody>
          <a:bodyPr/>
          <a:lstStyle/>
          <a:p>
            <a:fld id="{7B1B8D05-7D23-7746-9A1C-675A1D2D885B}" type="slidenum">
              <a:rPr lang="en-US" smtClean="0"/>
              <a:t>25</a:t>
            </a:fld>
            <a:endParaRPr lang="en-US"/>
          </a:p>
        </p:txBody>
      </p:sp>
    </p:spTree>
    <p:extLst>
      <p:ext uri="{BB962C8B-B14F-4D97-AF65-F5344CB8AC3E}">
        <p14:creationId xmlns:p14="http://schemas.microsoft.com/office/powerpoint/2010/main" val="2176320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DD396A2F-E800-7A4C-9C3B-D6B8A61D4526}"/>
              </a:ext>
            </a:extLst>
          </p:cNvPr>
          <p:cNvSpPr>
            <a:spLocks noGrp="1"/>
          </p:cNvSpPr>
          <p:nvPr>
            <p:ph type="title"/>
          </p:nvPr>
        </p:nvSpPr>
        <p:spPr/>
        <p:txBody>
          <a:bodyPr/>
          <a:lstStyle/>
          <a:p>
            <a:r>
              <a:rPr lang="en-US" altLang="en-US" dirty="0"/>
              <a:t>Express Routers</a:t>
            </a:r>
          </a:p>
        </p:txBody>
      </p:sp>
      <p:sp>
        <p:nvSpPr>
          <p:cNvPr id="33795" name="Content Placeholder 2">
            <a:extLst>
              <a:ext uri="{FF2B5EF4-FFF2-40B4-BE49-F238E27FC236}">
                <a16:creationId xmlns:a16="http://schemas.microsoft.com/office/drawing/2014/main" id="{F7C6FD2F-621C-8848-871F-08FD49778D34}"/>
              </a:ext>
            </a:extLst>
          </p:cNvPr>
          <p:cNvSpPr>
            <a:spLocks noGrp="1"/>
          </p:cNvSpPr>
          <p:nvPr>
            <p:ph idx="1"/>
          </p:nvPr>
        </p:nvSpPr>
        <p:spPr/>
        <p:txBody>
          <a:bodyPr/>
          <a:lstStyle/>
          <a:p>
            <a:r>
              <a:rPr lang="en-US" altLang="en-US" sz="2400" dirty="0"/>
              <a:t>A router object is an isolated instance of middleware and routes. You can think of it as a “mini-application,” capable only of performing middleware and routing functions. Every Express application has a built-in app router.</a:t>
            </a:r>
          </a:p>
          <a:p>
            <a:r>
              <a:rPr lang="en-US" altLang="en-US" sz="2400" dirty="0"/>
              <a:t>A router behaves like middleware itself, so you can use it as an argument to </a:t>
            </a:r>
            <a:r>
              <a:rPr lang="en-US" altLang="en-US" sz="2400" dirty="0">
                <a:hlinkClick r:id="rId2"/>
              </a:rPr>
              <a:t>app.use()</a:t>
            </a:r>
            <a:r>
              <a:rPr lang="en-US" altLang="en-US" sz="2400" dirty="0"/>
              <a:t> or as the argument to another router’s </a:t>
            </a:r>
            <a:r>
              <a:rPr lang="en-US" altLang="en-US" sz="2400" dirty="0">
                <a:hlinkClick r:id="rId3"/>
              </a:rPr>
              <a:t>use()</a:t>
            </a:r>
            <a:r>
              <a:rPr lang="en-US" altLang="en-US" sz="2400" dirty="0"/>
              <a:t> method.</a:t>
            </a:r>
          </a:p>
          <a:p>
            <a:r>
              <a:rPr lang="en-US" altLang="en-US" sz="2400" dirty="0"/>
              <a:t>The top-level express object has a </a:t>
            </a:r>
            <a:r>
              <a:rPr lang="en-US" altLang="en-US" sz="2400" dirty="0">
                <a:hlinkClick r:id="rId4"/>
              </a:rPr>
              <a:t>Router()</a:t>
            </a:r>
            <a:r>
              <a:rPr lang="en-US" altLang="en-US" sz="2400" dirty="0"/>
              <a:t> method that creates a new router object.</a:t>
            </a:r>
          </a:p>
          <a:p>
            <a:pPr>
              <a:buFont typeface="Arial" panose="020B0604020202020204" pitchFamily="34" charset="0"/>
              <a:buNone/>
            </a:pPr>
            <a:r>
              <a:rPr lang="en-US" altLang="en-US" sz="2400" dirty="0"/>
              <a:t>		</a:t>
            </a:r>
            <a:r>
              <a:rPr lang="en-US" altLang="en-US" sz="2400" dirty="0" err="1"/>
              <a:t>var</a:t>
            </a:r>
            <a:r>
              <a:rPr lang="en-US" altLang="en-US" sz="2400" dirty="0"/>
              <a:t> express = require('express'); </a:t>
            </a:r>
          </a:p>
          <a:p>
            <a:pPr>
              <a:buFont typeface="Arial" panose="020B0604020202020204" pitchFamily="34" charset="0"/>
              <a:buNone/>
            </a:pPr>
            <a:r>
              <a:rPr lang="en-US" altLang="en-US" sz="2400" dirty="0"/>
              <a:t>		</a:t>
            </a:r>
            <a:r>
              <a:rPr lang="en-US" altLang="en-US" sz="2400" dirty="0" err="1"/>
              <a:t>var</a:t>
            </a:r>
            <a:r>
              <a:rPr lang="en-US" altLang="en-US" sz="2400" dirty="0"/>
              <a:t> app = express(); </a:t>
            </a:r>
          </a:p>
          <a:p>
            <a:pPr>
              <a:buFont typeface="Arial" panose="020B0604020202020204" pitchFamily="34" charset="0"/>
              <a:buNone/>
            </a:pPr>
            <a:r>
              <a:rPr lang="en-US" altLang="en-US" sz="2400" dirty="0"/>
              <a:t>		</a:t>
            </a:r>
            <a:r>
              <a:rPr lang="en-US" altLang="en-US" sz="2400" dirty="0" err="1"/>
              <a:t>var</a:t>
            </a:r>
            <a:r>
              <a:rPr lang="en-US" altLang="en-US" sz="2400" dirty="0"/>
              <a:t> router = </a:t>
            </a:r>
            <a:r>
              <a:rPr lang="en-US" altLang="en-US" sz="2400" dirty="0" err="1"/>
              <a:t>express.Router</a:t>
            </a:r>
            <a:r>
              <a:rPr lang="en-US" altLang="en-US" sz="2400" dirty="0"/>
              <a:t>();</a:t>
            </a:r>
          </a:p>
        </p:txBody>
      </p:sp>
      <p:sp>
        <p:nvSpPr>
          <p:cNvPr id="2" name="Footer Placeholder 1">
            <a:extLst>
              <a:ext uri="{FF2B5EF4-FFF2-40B4-BE49-F238E27FC236}">
                <a16:creationId xmlns:a16="http://schemas.microsoft.com/office/drawing/2014/main" id="{581C26B0-B08D-EE4C-8836-C1643D4734BE}"/>
              </a:ext>
            </a:extLst>
          </p:cNvPr>
          <p:cNvSpPr>
            <a:spLocks noGrp="1"/>
          </p:cNvSpPr>
          <p:nvPr>
            <p:ph type="ftr" sz="quarter" idx="11"/>
          </p:nvPr>
        </p:nvSpPr>
        <p:spPr/>
        <p:txBody>
          <a:bodyPr/>
          <a:lstStyle/>
          <a:p>
            <a:r>
              <a:rPr lang="en-US"/>
              <a:t>22/02/2021</a:t>
            </a:r>
          </a:p>
        </p:txBody>
      </p:sp>
      <p:sp>
        <p:nvSpPr>
          <p:cNvPr id="3" name="Slide Number Placeholder 2">
            <a:extLst>
              <a:ext uri="{FF2B5EF4-FFF2-40B4-BE49-F238E27FC236}">
                <a16:creationId xmlns:a16="http://schemas.microsoft.com/office/drawing/2014/main" id="{6AFC7F8E-00F9-4640-A521-EC8943CBF19B}"/>
              </a:ext>
            </a:extLst>
          </p:cNvPr>
          <p:cNvSpPr>
            <a:spLocks noGrp="1"/>
          </p:cNvSpPr>
          <p:nvPr>
            <p:ph type="sldNum" sz="quarter" idx="12"/>
          </p:nvPr>
        </p:nvSpPr>
        <p:spPr/>
        <p:txBody>
          <a:bodyPr/>
          <a:lstStyle/>
          <a:p>
            <a:fld id="{7B1B8D05-7D23-7746-9A1C-675A1D2D885B}" type="slidenum">
              <a:rPr lang="en-US" smtClean="0"/>
              <a:t>26</a:t>
            </a:fld>
            <a:endParaRPr lang="en-US"/>
          </a:p>
        </p:txBody>
      </p:sp>
    </p:spTree>
    <p:extLst>
      <p:ext uri="{BB962C8B-B14F-4D97-AF65-F5344CB8AC3E}">
        <p14:creationId xmlns:p14="http://schemas.microsoft.com/office/powerpoint/2010/main" val="3174058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52E02624-0E53-EC4E-8039-D7FCA96EB2A1}"/>
              </a:ext>
            </a:extLst>
          </p:cNvPr>
          <p:cNvSpPr>
            <a:spLocks noGrp="1"/>
          </p:cNvSpPr>
          <p:nvPr>
            <p:ph type="title"/>
          </p:nvPr>
        </p:nvSpPr>
        <p:spPr>
          <a:xfrm>
            <a:off x="838200" y="365125"/>
            <a:ext cx="10515600" cy="1325563"/>
          </a:xfrm>
        </p:spPr>
        <p:txBody>
          <a:bodyPr/>
          <a:lstStyle/>
          <a:p>
            <a:r>
              <a:rPr lang="en-US" altLang="en-US" dirty="0"/>
              <a:t>Express Routers 2</a:t>
            </a:r>
          </a:p>
        </p:txBody>
      </p:sp>
      <p:sp>
        <p:nvSpPr>
          <p:cNvPr id="34819" name="Content Placeholder 2">
            <a:extLst>
              <a:ext uri="{FF2B5EF4-FFF2-40B4-BE49-F238E27FC236}">
                <a16:creationId xmlns:a16="http://schemas.microsoft.com/office/drawing/2014/main" id="{089CFB10-827A-874D-8DB8-84581469AA73}"/>
              </a:ext>
            </a:extLst>
          </p:cNvPr>
          <p:cNvSpPr>
            <a:spLocks noGrp="1"/>
          </p:cNvSpPr>
          <p:nvPr>
            <p:ph idx="1"/>
          </p:nvPr>
        </p:nvSpPr>
        <p:spPr>
          <a:xfrm>
            <a:off x="838200" y="1469164"/>
            <a:ext cx="10515600" cy="5388836"/>
          </a:xfrm>
        </p:spPr>
        <p:txBody>
          <a:bodyPr>
            <a:noAutofit/>
          </a:bodyPr>
          <a:lstStyle/>
          <a:p>
            <a:r>
              <a:rPr lang="en-US" altLang="en-US" sz="2000" dirty="0"/>
              <a:t>Once you’ve created a router object, you can add middleware and HTTP method routes (such as get, put, post, and so on) to it just like an application. For example:  (See app6.js)</a:t>
            </a:r>
          </a:p>
          <a:p>
            <a:pPr>
              <a:buFont typeface="Arial" panose="020B0604020202020204" pitchFamily="34" charset="0"/>
              <a:buNone/>
            </a:pPr>
            <a:r>
              <a:rPr lang="en-US" altLang="en-US" sz="2000" dirty="0"/>
              <a:t>		// invoked for any requests passed to this router </a:t>
            </a:r>
          </a:p>
          <a:p>
            <a:pPr>
              <a:buFont typeface="Arial" panose="020B0604020202020204" pitchFamily="34" charset="0"/>
              <a:buNone/>
            </a:pPr>
            <a:r>
              <a:rPr lang="en-US" altLang="en-US" sz="2000" dirty="0"/>
              <a:t>		</a:t>
            </a:r>
            <a:r>
              <a:rPr lang="en-US" altLang="en-US" sz="2000" dirty="0" err="1"/>
              <a:t>router.use</a:t>
            </a:r>
            <a:r>
              <a:rPr lang="en-US" altLang="en-US" sz="2000" dirty="0"/>
              <a:t>(function(</a:t>
            </a:r>
            <a:r>
              <a:rPr lang="en-US" altLang="en-US" sz="2000" dirty="0" err="1"/>
              <a:t>req</a:t>
            </a:r>
            <a:r>
              <a:rPr lang="en-US" altLang="en-US" sz="2000" dirty="0"/>
              <a:t>, res, next) { </a:t>
            </a:r>
          </a:p>
          <a:p>
            <a:pPr>
              <a:buFont typeface="Arial" panose="020B0604020202020204" pitchFamily="34" charset="0"/>
              <a:buNone/>
            </a:pPr>
            <a:r>
              <a:rPr lang="en-US" altLang="en-US" sz="2000" dirty="0"/>
              <a:t>			// .. some logic here .. like any other middleware </a:t>
            </a:r>
          </a:p>
          <a:p>
            <a:pPr>
              <a:buFont typeface="Arial" panose="020B0604020202020204" pitchFamily="34" charset="0"/>
              <a:buNone/>
            </a:pPr>
            <a:r>
              <a:rPr lang="en-US" altLang="en-US" sz="2000" dirty="0"/>
              <a:t>			next(); }); </a:t>
            </a:r>
          </a:p>
          <a:p>
            <a:pPr>
              <a:buFont typeface="Arial" panose="020B0604020202020204" pitchFamily="34" charset="0"/>
              <a:buNone/>
            </a:pPr>
            <a:r>
              <a:rPr lang="en-US" altLang="en-US" sz="2000" dirty="0"/>
              <a:t>		// will handle any request that ends in /events  depends on where the router is "use()'d" </a:t>
            </a:r>
          </a:p>
          <a:p>
            <a:pPr>
              <a:buFont typeface="Arial" panose="020B0604020202020204" pitchFamily="34" charset="0"/>
              <a:buNone/>
            </a:pPr>
            <a:r>
              <a:rPr lang="en-US" altLang="en-US" sz="2000" dirty="0"/>
              <a:t>		</a:t>
            </a:r>
            <a:r>
              <a:rPr lang="en-US" altLang="en-US" sz="2000" dirty="0" err="1"/>
              <a:t>router.get</a:t>
            </a:r>
            <a:r>
              <a:rPr lang="en-US" altLang="en-US" sz="2000" dirty="0"/>
              <a:t>('/events', function(</a:t>
            </a:r>
            <a:r>
              <a:rPr lang="en-US" altLang="en-US" sz="2000" dirty="0" err="1"/>
              <a:t>req</a:t>
            </a:r>
            <a:r>
              <a:rPr lang="en-US" altLang="en-US" sz="2000" dirty="0"/>
              <a:t>, res, next) { </a:t>
            </a:r>
          </a:p>
          <a:p>
            <a:pPr>
              <a:buFont typeface="Arial" panose="020B0604020202020204" pitchFamily="34" charset="0"/>
              <a:buNone/>
            </a:pPr>
            <a:r>
              <a:rPr lang="en-US" altLang="en-US" sz="2000" dirty="0"/>
              <a:t>			// .. });</a:t>
            </a:r>
          </a:p>
          <a:p>
            <a:r>
              <a:rPr lang="en-US" altLang="en-US" sz="2000" dirty="0"/>
              <a:t>You can then use a router for a particular root URL in this way separating your routes into files or even mini-apps.</a:t>
            </a:r>
          </a:p>
          <a:p>
            <a:pPr>
              <a:buFont typeface="Arial" panose="020B0604020202020204" pitchFamily="34" charset="0"/>
              <a:buNone/>
            </a:pPr>
            <a:r>
              <a:rPr lang="en-US" altLang="en-US" sz="2000" dirty="0"/>
              <a:t>		// only requests to /calendar/* will be sent to our "router" </a:t>
            </a:r>
          </a:p>
          <a:p>
            <a:pPr>
              <a:buFont typeface="Arial" panose="020B0604020202020204" pitchFamily="34" charset="0"/>
              <a:buNone/>
            </a:pPr>
            <a:r>
              <a:rPr lang="en-US" altLang="en-US" sz="2000" dirty="0"/>
              <a:t>		</a:t>
            </a:r>
            <a:r>
              <a:rPr lang="en-US" altLang="en-US" sz="2000" dirty="0" err="1"/>
              <a:t>app.use</a:t>
            </a:r>
            <a:r>
              <a:rPr lang="en-US" altLang="en-US" sz="2000" dirty="0"/>
              <a:t>('/calendar', router);</a:t>
            </a:r>
          </a:p>
        </p:txBody>
      </p:sp>
      <p:sp>
        <p:nvSpPr>
          <p:cNvPr id="2" name="Footer Placeholder 1">
            <a:extLst>
              <a:ext uri="{FF2B5EF4-FFF2-40B4-BE49-F238E27FC236}">
                <a16:creationId xmlns:a16="http://schemas.microsoft.com/office/drawing/2014/main" id="{38D4B6CE-533E-A546-ADD1-3A428C84D60C}"/>
              </a:ext>
            </a:extLst>
          </p:cNvPr>
          <p:cNvSpPr>
            <a:spLocks noGrp="1"/>
          </p:cNvSpPr>
          <p:nvPr>
            <p:ph type="ftr" sz="quarter" idx="11"/>
          </p:nvPr>
        </p:nvSpPr>
        <p:spPr/>
        <p:txBody>
          <a:bodyPr/>
          <a:lstStyle/>
          <a:p>
            <a:r>
              <a:rPr lang="en-US"/>
              <a:t>22/02/2021</a:t>
            </a:r>
          </a:p>
        </p:txBody>
      </p:sp>
      <p:sp>
        <p:nvSpPr>
          <p:cNvPr id="3" name="Slide Number Placeholder 2">
            <a:extLst>
              <a:ext uri="{FF2B5EF4-FFF2-40B4-BE49-F238E27FC236}">
                <a16:creationId xmlns:a16="http://schemas.microsoft.com/office/drawing/2014/main" id="{A28FCAC8-DB91-AA4C-9863-9EB50FEEF468}"/>
              </a:ext>
            </a:extLst>
          </p:cNvPr>
          <p:cNvSpPr>
            <a:spLocks noGrp="1"/>
          </p:cNvSpPr>
          <p:nvPr>
            <p:ph type="sldNum" sz="quarter" idx="12"/>
          </p:nvPr>
        </p:nvSpPr>
        <p:spPr/>
        <p:txBody>
          <a:bodyPr/>
          <a:lstStyle/>
          <a:p>
            <a:fld id="{7B1B8D05-7D23-7746-9A1C-675A1D2D885B}" type="slidenum">
              <a:rPr lang="en-US" smtClean="0"/>
              <a:t>27</a:t>
            </a:fld>
            <a:endParaRPr lang="en-US"/>
          </a:p>
        </p:txBody>
      </p:sp>
    </p:spTree>
    <p:extLst>
      <p:ext uri="{BB962C8B-B14F-4D97-AF65-F5344CB8AC3E}">
        <p14:creationId xmlns:p14="http://schemas.microsoft.com/office/powerpoint/2010/main" val="3966452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8FE857E2-CC6C-7A43-A631-4CE7D8F3BD2B}"/>
              </a:ext>
            </a:extLst>
          </p:cNvPr>
          <p:cNvSpPr>
            <a:spLocks noGrp="1"/>
          </p:cNvSpPr>
          <p:nvPr>
            <p:ph type="title"/>
          </p:nvPr>
        </p:nvSpPr>
        <p:spPr/>
        <p:txBody>
          <a:bodyPr/>
          <a:lstStyle/>
          <a:p>
            <a:r>
              <a:rPr lang="en-US" altLang="en-US" dirty="0"/>
              <a:t>Router Methods</a:t>
            </a:r>
          </a:p>
        </p:txBody>
      </p:sp>
      <p:sp>
        <p:nvSpPr>
          <p:cNvPr id="35843" name="Content Placeholder 2">
            <a:extLst>
              <a:ext uri="{FF2B5EF4-FFF2-40B4-BE49-F238E27FC236}">
                <a16:creationId xmlns:a16="http://schemas.microsoft.com/office/drawing/2014/main" id="{EA694E63-B8BC-1F42-8CE7-AA4F4EF59901}"/>
              </a:ext>
            </a:extLst>
          </p:cNvPr>
          <p:cNvSpPr>
            <a:spLocks noGrp="1"/>
          </p:cNvSpPr>
          <p:nvPr>
            <p:ph idx="1"/>
          </p:nvPr>
        </p:nvSpPr>
        <p:spPr/>
        <p:txBody>
          <a:bodyPr/>
          <a:lstStyle/>
          <a:p>
            <a:r>
              <a:rPr lang="en-US" altLang="en-US" sz="2400"/>
              <a:t>router.all(path, [callback, …] callback)</a:t>
            </a:r>
          </a:p>
          <a:p>
            <a:r>
              <a:rPr lang="en-US" altLang="en-US" sz="2400"/>
              <a:t>This method is extremely useful for mapping “global” logic for specific path prefixes or arbitrary matches. For example, if you placed the following route at the top of all other route definitions, it would require that all routes from that point on would require authentication, and automatically load a user. Keep in mind that these callbacks do not have to act as end points; loadUser can perform a task, then call next() to continue matching subsequent routes.</a:t>
            </a:r>
          </a:p>
          <a:p>
            <a:pPr>
              <a:buFont typeface="Arial" panose="020B0604020202020204" pitchFamily="34" charset="0"/>
              <a:buNone/>
            </a:pPr>
            <a:r>
              <a:rPr lang="en-US" altLang="en-US" sz="2400"/>
              <a:t>		router.all('*', requireAuthentication, loadUser);</a:t>
            </a:r>
          </a:p>
          <a:p>
            <a:r>
              <a:rPr lang="en-US" altLang="en-US" sz="2400"/>
              <a:t>Another example of this is white-listed “global” functionality. Here the example is much like before, but it only restricts paths prefixed with “/api”:</a:t>
            </a:r>
          </a:p>
          <a:p>
            <a:pPr>
              <a:buFont typeface="Arial" panose="020B0604020202020204" pitchFamily="34" charset="0"/>
              <a:buNone/>
            </a:pPr>
            <a:r>
              <a:rPr lang="en-US" altLang="en-US" sz="2400"/>
              <a:t>		router.all('/api/*', requireAuthentication);</a:t>
            </a:r>
          </a:p>
        </p:txBody>
      </p:sp>
      <p:sp>
        <p:nvSpPr>
          <p:cNvPr id="2" name="Footer Placeholder 1">
            <a:extLst>
              <a:ext uri="{FF2B5EF4-FFF2-40B4-BE49-F238E27FC236}">
                <a16:creationId xmlns:a16="http://schemas.microsoft.com/office/drawing/2014/main" id="{8831ECC1-59F8-3F4C-A6C3-9840784A03A7}"/>
              </a:ext>
            </a:extLst>
          </p:cNvPr>
          <p:cNvSpPr>
            <a:spLocks noGrp="1"/>
          </p:cNvSpPr>
          <p:nvPr>
            <p:ph type="ftr" sz="quarter" idx="11"/>
          </p:nvPr>
        </p:nvSpPr>
        <p:spPr/>
        <p:txBody>
          <a:bodyPr/>
          <a:lstStyle/>
          <a:p>
            <a:r>
              <a:rPr lang="en-US"/>
              <a:t>22/02/2021</a:t>
            </a:r>
          </a:p>
        </p:txBody>
      </p:sp>
      <p:sp>
        <p:nvSpPr>
          <p:cNvPr id="3" name="Slide Number Placeholder 2">
            <a:extLst>
              <a:ext uri="{FF2B5EF4-FFF2-40B4-BE49-F238E27FC236}">
                <a16:creationId xmlns:a16="http://schemas.microsoft.com/office/drawing/2014/main" id="{B826F640-F2BF-CE4C-841D-217A3C8248CD}"/>
              </a:ext>
            </a:extLst>
          </p:cNvPr>
          <p:cNvSpPr>
            <a:spLocks noGrp="1"/>
          </p:cNvSpPr>
          <p:nvPr>
            <p:ph type="sldNum" sz="quarter" idx="12"/>
          </p:nvPr>
        </p:nvSpPr>
        <p:spPr/>
        <p:txBody>
          <a:bodyPr/>
          <a:lstStyle/>
          <a:p>
            <a:fld id="{7B1B8D05-7D23-7746-9A1C-675A1D2D885B}" type="slidenum">
              <a:rPr lang="en-US" smtClean="0"/>
              <a:t>28</a:t>
            </a:fld>
            <a:endParaRPr lang="en-US"/>
          </a:p>
        </p:txBody>
      </p:sp>
    </p:spTree>
    <p:extLst>
      <p:ext uri="{BB962C8B-B14F-4D97-AF65-F5344CB8AC3E}">
        <p14:creationId xmlns:p14="http://schemas.microsoft.com/office/powerpoint/2010/main" val="351382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D29A63C7-2F47-7F4D-9336-18735134E015}"/>
              </a:ext>
            </a:extLst>
          </p:cNvPr>
          <p:cNvSpPr>
            <a:spLocks noGrp="1"/>
          </p:cNvSpPr>
          <p:nvPr>
            <p:ph type="title"/>
          </p:nvPr>
        </p:nvSpPr>
        <p:spPr/>
        <p:txBody>
          <a:bodyPr/>
          <a:lstStyle/>
          <a:p>
            <a:r>
              <a:rPr lang="en-US" altLang="en-US" dirty="0"/>
              <a:t>Router Methods 2</a:t>
            </a:r>
          </a:p>
        </p:txBody>
      </p:sp>
      <p:sp>
        <p:nvSpPr>
          <p:cNvPr id="36867" name="Content Placeholder 2">
            <a:extLst>
              <a:ext uri="{FF2B5EF4-FFF2-40B4-BE49-F238E27FC236}">
                <a16:creationId xmlns:a16="http://schemas.microsoft.com/office/drawing/2014/main" id="{E31F776E-1D2F-4E43-A3D6-6F17185067AF}"/>
              </a:ext>
            </a:extLst>
          </p:cNvPr>
          <p:cNvSpPr>
            <a:spLocks noGrp="1"/>
          </p:cNvSpPr>
          <p:nvPr>
            <p:ph idx="1"/>
          </p:nvPr>
        </p:nvSpPr>
        <p:spPr/>
        <p:txBody>
          <a:bodyPr>
            <a:normAutofit fontScale="92500"/>
          </a:bodyPr>
          <a:lstStyle/>
          <a:p>
            <a:r>
              <a:rPr lang="en-US" altLang="en-US" sz="2400" b="1"/>
              <a:t>router.METHOD(path, [callback, ...] callback)</a:t>
            </a:r>
          </a:p>
          <a:p>
            <a:r>
              <a:rPr lang="en-US" altLang="en-US" sz="2400"/>
              <a:t>The router.METHOD() methods provide the routing functionality in Express, where METHOD is one of the HTTP methods, such as GET, PUT, POST, and so on, in lowercase. Thus, the actual methods are router.get(), router.post(), router.put(), and so on.</a:t>
            </a:r>
          </a:p>
          <a:p>
            <a:r>
              <a:rPr lang="en-US" altLang="en-US" sz="2400"/>
              <a:t>You can provide multiple callbacks, and all are treated equally, and behave just like middleware, except that these callbacks may invoke next('route') to bypass the remaining route callback(s). You can use this mechanism to perform pre-conditions on a route then pass control to subsequent routes when there is no reason to proceed with the route matched.</a:t>
            </a:r>
          </a:p>
          <a:p>
            <a:pPr>
              <a:buFont typeface="Arial" panose="020B0604020202020204" pitchFamily="34" charset="0"/>
              <a:buNone/>
            </a:pPr>
            <a:r>
              <a:rPr lang="en-US" altLang="en-US" sz="2400"/>
              <a:t>		router.get('/', function(req, res){ </a:t>
            </a:r>
          </a:p>
          <a:p>
            <a:pPr>
              <a:buFont typeface="Arial" panose="020B0604020202020204" pitchFamily="34" charset="0"/>
              <a:buNone/>
            </a:pPr>
            <a:r>
              <a:rPr lang="en-US" altLang="en-US" sz="2400"/>
              <a:t>			res.send('hello world'); </a:t>
            </a:r>
          </a:p>
          <a:p>
            <a:pPr>
              <a:buFont typeface="Arial" panose="020B0604020202020204" pitchFamily="34" charset="0"/>
              <a:buNone/>
            </a:pPr>
            <a:r>
              <a:rPr lang="en-US" altLang="en-US" sz="2400"/>
              <a:t>		});</a:t>
            </a:r>
          </a:p>
        </p:txBody>
      </p:sp>
      <p:sp>
        <p:nvSpPr>
          <p:cNvPr id="2" name="Footer Placeholder 1">
            <a:extLst>
              <a:ext uri="{FF2B5EF4-FFF2-40B4-BE49-F238E27FC236}">
                <a16:creationId xmlns:a16="http://schemas.microsoft.com/office/drawing/2014/main" id="{3CFF12D9-B321-4F4F-8A6D-AB21B8BA9E90}"/>
              </a:ext>
            </a:extLst>
          </p:cNvPr>
          <p:cNvSpPr>
            <a:spLocks noGrp="1"/>
          </p:cNvSpPr>
          <p:nvPr>
            <p:ph type="ftr" sz="quarter" idx="11"/>
          </p:nvPr>
        </p:nvSpPr>
        <p:spPr/>
        <p:txBody>
          <a:bodyPr/>
          <a:lstStyle/>
          <a:p>
            <a:r>
              <a:rPr lang="en-US"/>
              <a:t>22/02/2021</a:t>
            </a:r>
          </a:p>
        </p:txBody>
      </p:sp>
      <p:sp>
        <p:nvSpPr>
          <p:cNvPr id="3" name="Slide Number Placeholder 2">
            <a:extLst>
              <a:ext uri="{FF2B5EF4-FFF2-40B4-BE49-F238E27FC236}">
                <a16:creationId xmlns:a16="http://schemas.microsoft.com/office/drawing/2014/main" id="{F0A8FF31-D33D-B349-883A-D135AF9291E4}"/>
              </a:ext>
            </a:extLst>
          </p:cNvPr>
          <p:cNvSpPr>
            <a:spLocks noGrp="1"/>
          </p:cNvSpPr>
          <p:nvPr>
            <p:ph type="sldNum" sz="quarter" idx="12"/>
          </p:nvPr>
        </p:nvSpPr>
        <p:spPr/>
        <p:txBody>
          <a:bodyPr/>
          <a:lstStyle/>
          <a:p>
            <a:fld id="{7B1B8D05-7D23-7746-9A1C-675A1D2D885B}" type="slidenum">
              <a:rPr lang="en-US" smtClean="0"/>
              <a:t>29</a:t>
            </a:fld>
            <a:endParaRPr lang="en-US"/>
          </a:p>
        </p:txBody>
      </p:sp>
    </p:spTree>
    <p:extLst>
      <p:ext uri="{BB962C8B-B14F-4D97-AF65-F5344CB8AC3E}">
        <p14:creationId xmlns:p14="http://schemas.microsoft.com/office/powerpoint/2010/main" val="563855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52C30DB5-9CB6-4647-AD68-D56D4D00E9A5}"/>
              </a:ext>
            </a:extLst>
          </p:cNvPr>
          <p:cNvSpPr>
            <a:spLocks noGrp="1"/>
          </p:cNvSpPr>
          <p:nvPr>
            <p:ph type="title"/>
          </p:nvPr>
        </p:nvSpPr>
        <p:spPr/>
        <p:txBody>
          <a:bodyPr/>
          <a:lstStyle/>
          <a:p>
            <a:r>
              <a:rPr lang="en-US" altLang="en-US" dirty="0"/>
              <a:t>Basic Routing</a:t>
            </a:r>
          </a:p>
        </p:txBody>
      </p:sp>
      <p:sp>
        <p:nvSpPr>
          <p:cNvPr id="10243" name="Content Placeholder 2">
            <a:extLst>
              <a:ext uri="{FF2B5EF4-FFF2-40B4-BE49-F238E27FC236}">
                <a16:creationId xmlns:a16="http://schemas.microsoft.com/office/drawing/2014/main" id="{5891B0DA-3AE2-C443-90DB-6D23916B92C1}"/>
              </a:ext>
            </a:extLst>
          </p:cNvPr>
          <p:cNvSpPr>
            <a:spLocks noGrp="1"/>
          </p:cNvSpPr>
          <p:nvPr>
            <p:ph idx="1"/>
          </p:nvPr>
        </p:nvSpPr>
        <p:spPr/>
        <p:txBody>
          <a:bodyPr>
            <a:normAutofit fontScale="92500" lnSpcReduction="10000"/>
          </a:bodyPr>
          <a:lstStyle/>
          <a:p>
            <a:r>
              <a:rPr lang="en-US" altLang="en-US" sz="2400" b="1" i="1"/>
              <a:t>Routing</a:t>
            </a:r>
            <a:r>
              <a:rPr lang="en-US" altLang="en-US" sz="2400"/>
              <a:t> refers to determining how an application responds to a client request to a particular endpoint, which is a URI (or path) and a specific HTTP request method (GET, POST, and so on).</a:t>
            </a:r>
          </a:p>
          <a:p>
            <a:r>
              <a:rPr lang="en-US" altLang="en-US" sz="2400"/>
              <a:t>Each route can have one or more handler functions, which are executed when the route is matched.</a:t>
            </a:r>
          </a:p>
          <a:p>
            <a:r>
              <a:rPr lang="en-US" altLang="en-US" sz="2400"/>
              <a:t>Route definition takes the following structure:</a:t>
            </a:r>
          </a:p>
          <a:p>
            <a:pPr>
              <a:buFont typeface="Arial" panose="020B0604020202020204" pitchFamily="34" charset="0"/>
              <a:buNone/>
            </a:pPr>
            <a:r>
              <a:rPr lang="en-US" altLang="en-US" sz="2400"/>
              <a:t>		app.METHOD(PATH, HANDLER);</a:t>
            </a:r>
          </a:p>
          <a:p>
            <a:r>
              <a:rPr lang="en-US" altLang="en-US" sz="2400"/>
              <a:t>Where:</a:t>
            </a:r>
          </a:p>
          <a:p>
            <a:pPr lvl="1"/>
            <a:r>
              <a:rPr lang="en-US" altLang="en-US"/>
              <a:t>app is an instance of express.</a:t>
            </a:r>
          </a:p>
          <a:p>
            <a:pPr lvl="1"/>
            <a:r>
              <a:rPr lang="en-US" altLang="en-US"/>
              <a:t>METHOD is an HTTP request method, in lower case.</a:t>
            </a:r>
          </a:p>
          <a:p>
            <a:pPr lvl="1"/>
            <a:r>
              <a:rPr lang="en-US" altLang="en-US"/>
              <a:t>PATH is a path on the server</a:t>
            </a:r>
          </a:p>
          <a:p>
            <a:pPr lvl="1"/>
            <a:r>
              <a:rPr lang="en-US" altLang="en-US"/>
              <a:t>HANDLER is the function executed when the route is matched.</a:t>
            </a:r>
          </a:p>
          <a:p>
            <a:pPr lvl="1"/>
            <a:endParaRPr lang="en-US" altLang="en-US"/>
          </a:p>
        </p:txBody>
      </p:sp>
      <p:sp>
        <p:nvSpPr>
          <p:cNvPr id="2" name="Footer Placeholder 1">
            <a:extLst>
              <a:ext uri="{FF2B5EF4-FFF2-40B4-BE49-F238E27FC236}">
                <a16:creationId xmlns:a16="http://schemas.microsoft.com/office/drawing/2014/main" id="{DFC0B086-06F4-4141-8AC6-04AA13EC8E88}"/>
              </a:ext>
            </a:extLst>
          </p:cNvPr>
          <p:cNvSpPr>
            <a:spLocks noGrp="1"/>
          </p:cNvSpPr>
          <p:nvPr>
            <p:ph type="ftr" sz="quarter" idx="11"/>
          </p:nvPr>
        </p:nvSpPr>
        <p:spPr/>
        <p:txBody>
          <a:bodyPr/>
          <a:lstStyle/>
          <a:p>
            <a:r>
              <a:rPr lang="en-US"/>
              <a:t>22/02/2021</a:t>
            </a:r>
          </a:p>
        </p:txBody>
      </p:sp>
      <p:sp>
        <p:nvSpPr>
          <p:cNvPr id="3" name="Slide Number Placeholder 2">
            <a:extLst>
              <a:ext uri="{FF2B5EF4-FFF2-40B4-BE49-F238E27FC236}">
                <a16:creationId xmlns:a16="http://schemas.microsoft.com/office/drawing/2014/main" id="{3D4957EE-8400-AF4A-BFEF-1FF81B5F2039}"/>
              </a:ext>
            </a:extLst>
          </p:cNvPr>
          <p:cNvSpPr>
            <a:spLocks noGrp="1"/>
          </p:cNvSpPr>
          <p:nvPr>
            <p:ph type="sldNum" sz="quarter" idx="12"/>
          </p:nvPr>
        </p:nvSpPr>
        <p:spPr/>
        <p:txBody>
          <a:bodyPr/>
          <a:lstStyle/>
          <a:p>
            <a:fld id="{7B1B8D05-7D23-7746-9A1C-675A1D2D885B}" type="slidenum">
              <a:rPr lang="en-US" smtClean="0"/>
              <a:t>3</a:t>
            </a:fld>
            <a:endParaRPr lang="en-US"/>
          </a:p>
        </p:txBody>
      </p:sp>
    </p:spTree>
    <p:extLst>
      <p:ext uri="{BB962C8B-B14F-4D97-AF65-F5344CB8AC3E}">
        <p14:creationId xmlns:p14="http://schemas.microsoft.com/office/powerpoint/2010/main" val="2005670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7673D3B1-19FA-984C-84B8-E0302CB05804}"/>
              </a:ext>
            </a:extLst>
          </p:cNvPr>
          <p:cNvSpPr>
            <a:spLocks noGrp="1"/>
          </p:cNvSpPr>
          <p:nvPr>
            <p:ph type="title"/>
          </p:nvPr>
        </p:nvSpPr>
        <p:spPr/>
        <p:txBody>
          <a:bodyPr/>
          <a:lstStyle/>
          <a:p>
            <a:r>
              <a:rPr lang="en-US" altLang="en-US" dirty="0"/>
              <a:t>Router Methods 3</a:t>
            </a:r>
          </a:p>
        </p:txBody>
      </p:sp>
      <p:sp>
        <p:nvSpPr>
          <p:cNvPr id="37891" name="Content Placeholder 2">
            <a:extLst>
              <a:ext uri="{FF2B5EF4-FFF2-40B4-BE49-F238E27FC236}">
                <a16:creationId xmlns:a16="http://schemas.microsoft.com/office/drawing/2014/main" id="{AECF4E2A-4499-F74B-B13F-9E6FB55F1BF8}"/>
              </a:ext>
            </a:extLst>
          </p:cNvPr>
          <p:cNvSpPr>
            <a:spLocks noGrp="1"/>
          </p:cNvSpPr>
          <p:nvPr>
            <p:ph idx="1"/>
          </p:nvPr>
        </p:nvSpPr>
        <p:spPr/>
        <p:txBody>
          <a:bodyPr>
            <a:normAutofit lnSpcReduction="10000"/>
          </a:bodyPr>
          <a:lstStyle/>
          <a:p>
            <a:r>
              <a:rPr lang="en-US" altLang="en-US" sz="2400" b="1" dirty="0" err="1"/>
              <a:t>router.use</a:t>
            </a:r>
            <a:r>
              <a:rPr lang="en-US" altLang="en-US" sz="2400" b="1" dirty="0"/>
              <a:t>([path], [function, ...] function)</a:t>
            </a:r>
          </a:p>
          <a:p>
            <a:r>
              <a:rPr lang="en-US" altLang="en-US" sz="2400" dirty="0"/>
              <a:t>Uses the specified middleware function or functions, with optional mount path path, that defaults to “/”.</a:t>
            </a:r>
          </a:p>
          <a:p>
            <a:r>
              <a:rPr lang="en-US" altLang="en-US" sz="2400" dirty="0"/>
              <a:t>This method is similar to </a:t>
            </a:r>
            <a:r>
              <a:rPr lang="en-US" altLang="en-US" sz="2400" dirty="0">
                <a:hlinkClick r:id="rId2"/>
              </a:rPr>
              <a:t>app.use()</a:t>
            </a:r>
            <a:r>
              <a:rPr lang="en-US" altLang="en-US" sz="2400" dirty="0"/>
              <a:t>. A simple example and use case is described in app7.js. See </a:t>
            </a:r>
            <a:r>
              <a:rPr lang="en-US" altLang="en-US" sz="2400" dirty="0">
                <a:hlinkClick r:id="rId2"/>
              </a:rPr>
              <a:t>app.use()</a:t>
            </a:r>
            <a:r>
              <a:rPr lang="en-US" altLang="en-US" sz="2400" dirty="0"/>
              <a:t> for more information.</a:t>
            </a:r>
          </a:p>
          <a:p>
            <a:r>
              <a:rPr lang="en-US" altLang="en-US" sz="2400" dirty="0"/>
              <a:t>Middleware is like a plumbing pipe: requests start at the first middleware function defined and work their way “down” the middleware stack processing for each path they match.</a:t>
            </a:r>
          </a:p>
          <a:p>
            <a:r>
              <a:rPr lang="en-US" altLang="en-US" sz="2400" dirty="0"/>
              <a:t>The order in which you define middleware with </a:t>
            </a:r>
            <a:r>
              <a:rPr lang="en-US" altLang="en-US" sz="2400" dirty="0" err="1"/>
              <a:t>router.use</a:t>
            </a:r>
            <a:r>
              <a:rPr lang="en-US" altLang="en-US" sz="2400" dirty="0"/>
              <a:t>() is very important. They are invoked sequentially, thus the order defines middleware precedence. For example, usually a logger is the very first middleware you would use, so that every request gets logged</a:t>
            </a:r>
            <a:r>
              <a:rPr lang="en-US" altLang="en-US" dirty="0"/>
              <a:t>.</a:t>
            </a:r>
          </a:p>
          <a:p>
            <a:endParaRPr lang="en-US" altLang="en-US" dirty="0"/>
          </a:p>
        </p:txBody>
      </p:sp>
      <p:sp>
        <p:nvSpPr>
          <p:cNvPr id="2" name="Footer Placeholder 1">
            <a:extLst>
              <a:ext uri="{FF2B5EF4-FFF2-40B4-BE49-F238E27FC236}">
                <a16:creationId xmlns:a16="http://schemas.microsoft.com/office/drawing/2014/main" id="{9024FB65-7D88-D648-8756-4429044C99FE}"/>
              </a:ext>
            </a:extLst>
          </p:cNvPr>
          <p:cNvSpPr>
            <a:spLocks noGrp="1"/>
          </p:cNvSpPr>
          <p:nvPr>
            <p:ph type="ftr" sz="quarter" idx="11"/>
          </p:nvPr>
        </p:nvSpPr>
        <p:spPr/>
        <p:txBody>
          <a:bodyPr/>
          <a:lstStyle/>
          <a:p>
            <a:r>
              <a:rPr lang="en-US"/>
              <a:t>22/02/2021</a:t>
            </a:r>
          </a:p>
        </p:txBody>
      </p:sp>
      <p:sp>
        <p:nvSpPr>
          <p:cNvPr id="3" name="Slide Number Placeholder 2">
            <a:extLst>
              <a:ext uri="{FF2B5EF4-FFF2-40B4-BE49-F238E27FC236}">
                <a16:creationId xmlns:a16="http://schemas.microsoft.com/office/drawing/2014/main" id="{8435F71F-A165-F844-B541-0BC6DB311106}"/>
              </a:ext>
            </a:extLst>
          </p:cNvPr>
          <p:cNvSpPr>
            <a:spLocks noGrp="1"/>
          </p:cNvSpPr>
          <p:nvPr>
            <p:ph type="sldNum" sz="quarter" idx="12"/>
          </p:nvPr>
        </p:nvSpPr>
        <p:spPr/>
        <p:txBody>
          <a:bodyPr/>
          <a:lstStyle/>
          <a:p>
            <a:fld id="{7B1B8D05-7D23-7746-9A1C-675A1D2D885B}" type="slidenum">
              <a:rPr lang="en-US" smtClean="0"/>
              <a:t>30</a:t>
            </a:fld>
            <a:endParaRPr lang="en-US"/>
          </a:p>
        </p:txBody>
      </p:sp>
    </p:spTree>
    <p:extLst>
      <p:ext uri="{BB962C8B-B14F-4D97-AF65-F5344CB8AC3E}">
        <p14:creationId xmlns:p14="http://schemas.microsoft.com/office/powerpoint/2010/main" val="18282505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D7BD5828-F670-B341-BEB1-C8124697AADA}"/>
              </a:ext>
            </a:extLst>
          </p:cNvPr>
          <p:cNvSpPr>
            <a:spLocks noGrp="1"/>
          </p:cNvSpPr>
          <p:nvPr>
            <p:ph type="title"/>
          </p:nvPr>
        </p:nvSpPr>
        <p:spPr/>
        <p:txBody>
          <a:bodyPr/>
          <a:lstStyle/>
          <a:p>
            <a:r>
              <a:rPr lang="en-US" altLang="en-US" dirty="0"/>
              <a:t>Router-level Middleware</a:t>
            </a:r>
          </a:p>
        </p:txBody>
      </p:sp>
      <p:sp>
        <p:nvSpPr>
          <p:cNvPr id="38915" name="Content Placeholder 2">
            <a:extLst>
              <a:ext uri="{FF2B5EF4-FFF2-40B4-BE49-F238E27FC236}">
                <a16:creationId xmlns:a16="http://schemas.microsoft.com/office/drawing/2014/main" id="{AC037CBD-FB7C-FE41-9879-5D27569C5211}"/>
              </a:ext>
            </a:extLst>
          </p:cNvPr>
          <p:cNvSpPr>
            <a:spLocks noGrp="1"/>
          </p:cNvSpPr>
          <p:nvPr>
            <p:ph idx="1"/>
          </p:nvPr>
        </p:nvSpPr>
        <p:spPr/>
        <p:txBody>
          <a:bodyPr/>
          <a:lstStyle/>
          <a:p>
            <a:r>
              <a:rPr lang="en-US" altLang="en-US" dirty="0"/>
              <a:t>Router-level middleware works in the same way as application-level middleware, except it is bound to an instance of </a:t>
            </a:r>
            <a:r>
              <a:rPr lang="en-US" altLang="en-US" dirty="0" err="1"/>
              <a:t>express.Router</a:t>
            </a:r>
            <a:r>
              <a:rPr lang="en-US" altLang="en-US" dirty="0"/>
              <a:t>().</a:t>
            </a:r>
          </a:p>
          <a:p>
            <a:pPr>
              <a:buFont typeface="Arial" panose="020B0604020202020204" pitchFamily="34" charset="0"/>
              <a:buNone/>
            </a:pPr>
            <a:r>
              <a:rPr lang="en-US" altLang="en-US" dirty="0"/>
              <a:t>		</a:t>
            </a:r>
            <a:r>
              <a:rPr lang="en-US" altLang="en-US" dirty="0" err="1"/>
              <a:t>var</a:t>
            </a:r>
            <a:r>
              <a:rPr lang="en-US" altLang="en-US" dirty="0"/>
              <a:t> router = </a:t>
            </a:r>
            <a:r>
              <a:rPr lang="en-US" altLang="en-US" dirty="0" err="1"/>
              <a:t>express.Router</a:t>
            </a:r>
            <a:r>
              <a:rPr lang="en-US" altLang="en-US" dirty="0"/>
              <a:t>();</a:t>
            </a:r>
          </a:p>
          <a:p>
            <a:r>
              <a:rPr lang="en-US" altLang="en-US" dirty="0"/>
              <a:t>Load router-level middleware by using the </a:t>
            </a:r>
            <a:r>
              <a:rPr lang="en-US" altLang="en-US" dirty="0" err="1"/>
              <a:t>router.use</a:t>
            </a:r>
            <a:r>
              <a:rPr lang="en-US" altLang="en-US" dirty="0"/>
              <a:t>() and </a:t>
            </a:r>
            <a:r>
              <a:rPr lang="en-US" altLang="en-US" dirty="0" err="1"/>
              <a:t>router.METHOD</a:t>
            </a:r>
            <a:r>
              <a:rPr lang="en-US" altLang="en-US" dirty="0"/>
              <a:t>() functions.</a:t>
            </a:r>
          </a:p>
          <a:p>
            <a:r>
              <a:rPr lang="en-US" altLang="en-US" dirty="0"/>
              <a:t>The following example code replicates the middleware system that is shown above for application-level middleware (See app5.js), by using router-level middleware (See app8.js).</a:t>
            </a:r>
          </a:p>
          <a:p>
            <a:endParaRPr lang="en-US" altLang="en-US" dirty="0"/>
          </a:p>
        </p:txBody>
      </p:sp>
      <p:sp>
        <p:nvSpPr>
          <p:cNvPr id="2" name="Footer Placeholder 1">
            <a:extLst>
              <a:ext uri="{FF2B5EF4-FFF2-40B4-BE49-F238E27FC236}">
                <a16:creationId xmlns:a16="http://schemas.microsoft.com/office/drawing/2014/main" id="{5F73385C-35C2-5C4E-801D-F97F4E2F6619}"/>
              </a:ext>
            </a:extLst>
          </p:cNvPr>
          <p:cNvSpPr>
            <a:spLocks noGrp="1"/>
          </p:cNvSpPr>
          <p:nvPr>
            <p:ph type="ftr" sz="quarter" idx="11"/>
          </p:nvPr>
        </p:nvSpPr>
        <p:spPr/>
        <p:txBody>
          <a:bodyPr/>
          <a:lstStyle/>
          <a:p>
            <a:r>
              <a:rPr lang="en-US"/>
              <a:t>22/02/2021</a:t>
            </a:r>
          </a:p>
        </p:txBody>
      </p:sp>
      <p:sp>
        <p:nvSpPr>
          <p:cNvPr id="3" name="Slide Number Placeholder 2">
            <a:extLst>
              <a:ext uri="{FF2B5EF4-FFF2-40B4-BE49-F238E27FC236}">
                <a16:creationId xmlns:a16="http://schemas.microsoft.com/office/drawing/2014/main" id="{B2122AF7-0E50-BB4A-9D2D-8DE8711E85D9}"/>
              </a:ext>
            </a:extLst>
          </p:cNvPr>
          <p:cNvSpPr>
            <a:spLocks noGrp="1"/>
          </p:cNvSpPr>
          <p:nvPr>
            <p:ph type="sldNum" sz="quarter" idx="12"/>
          </p:nvPr>
        </p:nvSpPr>
        <p:spPr/>
        <p:txBody>
          <a:bodyPr/>
          <a:lstStyle/>
          <a:p>
            <a:fld id="{7B1B8D05-7D23-7746-9A1C-675A1D2D885B}" type="slidenum">
              <a:rPr lang="en-US" smtClean="0"/>
              <a:t>31</a:t>
            </a:fld>
            <a:endParaRPr lang="en-US"/>
          </a:p>
        </p:txBody>
      </p:sp>
    </p:spTree>
    <p:extLst>
      <p:ext uri="{BB962C8B-B14F-4D97-AF65-F5344CB8AC3E}">
        <p14:creationId xmlns:p14="http://schemas.microsoft.com/office/powerpoint/2010/main" val="36310108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E7F8-7BFD-CD4E-83BF-36D44BA06A65}"/>
              </a:ext>
            </a:extLst>
          </p:cNvPr>
          <p:cNvSpPr>
            <a:spLocks noGrp="1"/>
          </p:cNvSpPr>
          <p:nvPr>
            <p:ph type="title"/>
          </p:nvPr>
        </p:nvSpPr>
        <p:spPr/>
        <p:txBody>
          <a:bodyPr/>
          <a:lstStyle/>
          <a:p>
            <a:r>
              <a:rPr lang="en-US" b="1" dirty="0"/>
              <a:t>Organizing Routes </a:t>
            </a:r>
            <a:endParaRPr lang="en-US" dirty="0"/>
          </a:p>
        </p:txBody>
      </p:sp>
      <p:sp>
        <p:nvSpPr>
          <p:cNvPr id="3" name="Content Placeholder 2">
            <a:extLst>
              <a:ext uri="{FF2B5EF4-FFF2-40B4-BE49-F238E27FC236}">
                <a16:creationId xmlns:a16="http://schemas.microsoft.com/office/drawing/2014/main" id="{36FAE1FB-CA3B-CC4B-A903-FA5193E546A6}"/>
              </a:ext>
            </a:extLst>
          </p:cNvPr>
          <p:cNvSpPr>
            <a:spLocks noGrp="1"/>
          </p:cNvSpPr>
          <p:nvPr>
            <p:ph idx="1"/>
          </p:nvPr>
        </p:nvSpPr>
        <p:spPr/>
        <p:txBody>
          <a:bodyPr/>
          <a:lstStyle/>
          <a:p>
            <a:r>
              <a:rPr lang="en-US" dirty="0"/>
              <a:t>A simple site may have only a dozen routes or fewer, but a larger site could have hundreds of routes. </a:t>
            </a:r>
          </a:p>
          <a:p>
            <a:r>
              <a:rPr lang="en-US" dirty="0"/>
              <a:t>So how to organize your routes? Express is not opinionated about how you organize your routes, so how you do it is limited only by your own imagination. </a:t>
            </a:r>
          </a:p>
          <a:p>
            <a:r>
              <a:rPr lang="en-US" dirty="0"/>
              <a:t>Four guiding principles for deciding how to organize your routes: </a:t>
            </a:r>
          </a:p>
          <a:p>
            <a:pPr lvl="1"/>
            <a:r>
              <a:rPr lang="en-US" i="1" dirty="0"/>
              <a:t>Use named functions for route handlers </a:t>
            </a:r>
            <a:endParaRPr lang="en-US" dirty="0"/>
          </a:p>
          <a:p>
            <a:pPr lvl="1"/>
            <a:r>
              <a:rPr lang="en-US" i="1" dirty="0"/>
              <a:t>Routes should not be mysterious </a:t>
            </a:r>
            <a:endParaRPr lang="en-US" dirty="0"/>
          </a:p>
          <a:p>
            <a:pPr lvl="1"/>
            <a:r>
              <a:rPr lang="en-US" i="1" dirty="0"/>
              <a:t>Route organization should be extensible </a:t>
            </a:r>
            <a:endParaRPr lang="en-US" dirty="0"/>
          </a:p>
          <a:p>
            <a:pPr lvl="1"/>
            <a:r>
              <a:rPr lang="en-US" i="1" dirty="0"/>
              <a:t>Don’t overlook automatic view-based route handlers </a:t>
            </a:r>
            <a:endParaRPr lang="en-US" dirty="0"/>
          </a:p>
          <a:p>
            <a:pPr lvl="1"/>
            <a:endParaRPr lang="en-US" dirty="0"/>
          </a:p>
          <a:p>
            <a:endParaRPr lang="en-US" dirty="0"/>
          </a:p>
        </p:txBody>
      </p:sp>
      <p:sp>
        <p:nvSpPr>
          <p:cNvPr id="4" name="Footer Placeholder 3">
            <a:extLst>
              <a:ext uri="{FF2B5EF4-FFF2-40B4-BE49-F238E27FC236}">
                <a16:creationId xmlns:a16="http://schemas.microsoft.com/office/drawing/2014/main" id="{6BA6C49D-858B-B844-9BAD-EF0E8408A0E9}"/>
              </a:ext>
            </a:extLst>
          </p:cNvPr>
          <p:cNvSpPr>
            <a:spLocks noGrp="1"/>
          </p:cNvSpPr>
          <p:nvPr>
            <p:ph type="ftr" sz="quarter" idx="11"/>
          </p:nvPr>
        </p:nvSpPr>
        <p:spPr/>
        <p:txBody>
          <a:bodyPr/>
          <a:lstStyle/>
          <a:p>
            <a:r>
              <a:rPr lang="en-US"/>
              <a:t>22/02/2021</a:t>
            </a:r>
          </a:p>
        </p:txBody>
      </p:sp>
      <p:sp>
        <p:nvSpPr>
          <p:cNvPr id="5" name="Slide Number Placeholder 4">
            <a:extLst>
              <a:ext uri="{FF2B5EF4-FFF2-40B4-BE49-F238E27FC236}">
                <a16:creationId xmlns:a16="http://schemas.microsoft.com/office/drawing/2014/main" id="{F6DA49BF-1651-5A4C-A609-1F667F219DF1}"/>
              </a:ext>
            </a:extLst>
          </p:cNvPr>
          <p:cNvSpPr>
            <a:spLocks noGrp="1"/>
          </p:cNvSpPr>
          <p:nvPr>
            <p:ph type="sldNum" sz="quarter" idx="12"/>
          </p:nvPr>
        </p:nvSpPr>
        <p:spPr/>
        <p:txBody>
          <a:bodyPr/>
          <a:lstStyle/>
          <a:p>
            <a:fld id="{7B1B8D05-7D23-7746-9A1C-675A1D2D885B}" type="slidenum">
              <a:rPr lang="en-US" smtClean="0"/>
              <a:t>32</a:t>
            </a:fld>
            <a:endParaRPr lang="en-US"/>
          </a:p>
        </p:txBody>
      </p:sp>
    </p:spTree>
    <p:extLst>
      <p:ext uri="{BB962C8B-B14F-4D97-AF65-F5344CB8AC3E}">
        <p14:creationId xmlns:p14="http://schemas.microsoft.com/office/powerpoint/2010/main" val="6537540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0643-A40B-0F40-9315-3EF326785753}"/>
              </a:ext>
            </a:extLst>
          </p:cNvPr>
          <p:cNvSpPr>
            <a:spLocks noGrp="1"/>
          </p:cNvSpPr>
          <p:nvPr>
            <p:ph type="title"/>
          </p:nvPr>
        </p:nvSpPr>
        <p:spPr/>
        <p:txBody>
          <a:bodyPr/>
          <a:lstStyle/>
          <a:p>
            <a:r>
              <a:rPr lang="en-US" b="1" dirty="0"/>
              <a:t>Declaring Routes in a Module </a:t>
            </a:r>
            <a:endParaRPr lang="en-US" dirty="0"/>
          </a:p>
        </p:txBody>
      </p:sp>
      <p:sp>
        <p:nvSpPr>
          <p:cNvPr id="3" name="Content Placeholder 2">
            <a:extLst>
              <a:ext uri="{FF2B5EF4-FFF2-40B4-BE49-F238E27FC236}">
                <a16:creationId xmlns:a16="http://schemas.microsoft.com/office/drawing/2014/main" id="{7E34EDA1-498A-CC4B-8D53-040C07107E00}"/>
              </a:ext>
            </a:extLst>
          </p:cNvPr>
          <p:cNvSpPr>
            <a:spLocks noGrp="1"/>
          </p:cNvSpPr>
          <p:nvPr>
            <p:ph idx="1"/>
          </p:nvPr>
        </p:nvSpPr>
        <p:spPr/>
        <p:txBody>
          <a:bodyPr/>
          <a:lstStyle/>
          <a:p>
            <a:r>
              <a:rPr lang="en-US" dirty="0"/>
              <a:t>The first step to organizing our routes is getting them all into their own module. There are multiple ways to do this. One approach is to make your module a function that returns an array of objects containing “method” and “handler” properties. Then you could define the routes in your application file: </a:t>
            </a:r>
          </a:p>
          <a:p>
            <a:endParaRPr lang="en-US" dirty="0"/>
          </a:p>
        </p:txBody>
      </p:sp>
      <p:pic>
        <p:nvPicPr>
          <p:cNvPr id="4" name="Picture 3">
            <a:extLst>
              <a:ext uri="{FF2B5EF4-FFF2-40B4-BE49-F238E27FC236}">
                <a16:creationId xmlns:a16="http://schemas.microsoft.com/office/drawing/2014/main" id="{6011CE4D-4DB5-304D-AEDF-E2F214791EA5}"/>
              </a:ext>
            </a:extLst>
          </p:cNvPr>
          <p:cNvPicPr>
            <a:picLocks noChangeAspect="1"/>
          </p:cNvPicPr>
          <p:nvPr/>
        </p:nvPicPr>
        <p:blipFill>
          <a:blip r:embed="rId2"/>
          <a:stretch>
            <a:fillRect/>
          </a:stretch>
        </p:blipFill>
        <p:spPr>
          <a:xfrm>
            <a:off x="2471118" y="4001294"/>
            <a:ext cx="5080000" cy="1549400"/>
          </a:xfrm>
          <a:prstGeom prst="rect">
            <a:avLst/>
          </a:prstGeom>
        </p:spPr>
      </p:pic>
      <p:sp>
        <p:nvSpPr>
          <p:cNvPr id="5" name="Footer Placeholder 4">
            <a:extLst>
              <a:ext uri="{FF2B5EF4-FFF2-40B4-BE49-F238E27FC236}">
                <a16:creationId xmlns:a16="http://schemas.microsoft.com/office/drawing/2014/main" id="{01F2374B-5BC3-0B4A-9B88-F4280C51BA3A}"/>
              </a:ext>
            </a:extLst>
          </p:cNvPr>
          <p:cNvSpPr>
            <a:spLocks noGrp="1"/>
          </p:cNvSpPr>
          <p:nvPr>
            <p:ph type="ftr" sz="quarter" idx="11"/>
          </p:nvPr>
        </p:nvSpPr>
        <p:spPr/>
        <p:txBody>
          <a:bodyPr/>
          <a:lstStyle/>
          <a:p>
            <a:r>
              <a:rPr lang="en-US"/>
              <a:t>22/02/2021</a:t>
            </a:r>
          </a:p>
        </p:txBody>
      </p:sp>
      <p:sp>
        <p:nvSpPr>
          <p:cNvPr id="6" name="Slide Number Placeholder 5">
            <a:extLst>
              <a:ext uri="{FF2B5EF4-FFF2-40B4-BE49-F238E27FC236}">
                <a16:creationId xmlns:a16="http://schemas.microsoft.com/office/drawing/2014/main" id="{AC3EF993-E390-5A48-BFBC-E2E729BF34F2}"/>
              </a:ext>
            </a:extLst>
          </p:cNvPr>
          <p:cNvSpPr>
            <a:spLocks noGrp="1"/>
          </p:cNvSpPr>
          <p:nvPr>
            <p:ph type="sldNum" sz="quarter" idx="12"/>
          </p:nvPr>
        </p:nvSpPr>
        <p:spPr/>
        <p:txBody>
          <a:bodyPr/>
          <a:lstStyle/>
          <a:p>
            <a:fld id="{7B1B8D05-7D23-7746-9A1C-675A1D2D885B}" type="slidenum">
              <a:rPr lang="en-US" smtClean="0"/>
              <a:t>33</a:t>
            </a:fld>
            <a:endParaRPr lang="en-US"/>
          </a:p>
        </p:txBody>
      </p:sp>
    </p:spTree>
    <p:extLst>
      <p:ext uri="{BB962C8B-B14F-4D97-AF65-F5344CB8AC3E}">
        <p14:creationId xmlns:p14="http://schemas.microsoft.com/office/powerpoint/2010/main" val="2670711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5B494-4323-AD4A-A5DD-73C904859D67}"/>
              </a:ext>
            </a:extLst>
          </p:cNvPr>
          <p:cNvSpPr>
            <a:spLocks noGrp="1"/>
          </p:cNvSpPr>
          <p:nvPr>
            <p:ph type="title"/>
          </p:nvPr>
        </p:nvSpPr>
        <p:spPr/>
        <p:txBody>
          <a:bodyPr/>
          <a:lstStyle/>
          <a:p>
            <a:r>
              <a:rPr lang="en-US" b="1" dirty="0"/>
              <a:t>Declaring Routes in a Module </a:t>
            </a:r>
            <a:endParaRPr lang="en-US" dirty="0"/>
          </a:p>
        </p:txBody>
      </p:sp>
      <p:sp>
        <p:nvSpPr>
          <p:cNvPr id="3" name="Content Placeholder 2">
            <a:extLst>
              <a:ext uri="{FF2B5EF4-FFF2-40B4-BE49-F238E27FC236}">
                <a16:creationId xmlns:a16="http://schemas.microsoft.com/office/drawing/2014/main" id="{70FAE9C0-52D2-7B40-8539-FA2053C85791}"/>
              </a:ext>
            </a:extLst>
          </p:cNvPr>
          <p:cNvSpPr>
            <a:spLocks noGrp="1"/>
          </p:cNvSpPr>
          <p:nvPr>
            <p:ph idx="1"/>
          </p:nvPr>
        </p:nvSpPr>
        <p:spPr/>
        <p:txBody>
          <a:bodyPr/>
          <a:lstStyle/>
          <a:p>
            <a:r>
              <a:rPr lang="en-US" dirty="0"/>
              <a:t>Or you can pass the app instance to the module, and letting it add the routes. </a:t>
            </a:r>
          </a:p>
          <a:p>
            <a:endParaRPr lang="en-US" dirty="0"/>
          </a:p>
          <a:p>
            <a:endParaRPr lang="en-US" dirty="0"/>
          </a:p>
          <a:p>
            <a:endParaRPr lang="en-US" dirty="0"/>
          </a:p>
          <a:p>
            <a:endParaRPr lang="en-US" dirty="0"/>
          </a:p>
          <a:p>
            <a:endParaRPr lang="en-US" dirty="0"/>
          </a:p>
          <a:p>
            <a:r>
              <a:rPr lang="en-US" dirty="0"/>
              <a:t>Then we simply import our routes: </a:t>
            </a:r>
          </a:p>
          <a:p>
            <a:endParaRPr lang="en-US" dirty="0"/>
          </a:p>
          <a:p>
            <a:endParaRPr lang="en-US" dirty="0"/>
          </a:p>
        </p:txBody>
      </p:sp>
      <p:pic>
        <p:nvPicPr>
          <p:cNvPr id="4" name="Picture 3">
            <a:extLst>
              <a:ext uri="{FF2B5EF4-FFF2-40B4-BE49-F238E27FC236}">
                <a16:creationId xmlns:a16="http://schemas.microsoft.com/office/drawing/2014/main" id="{34286378-4611-3A4D-92B7-10E8475D70DD}"/>
              </a:ext>
            </a:extLst>
          </p:cNvPr>
          <p:cNvPicPr>
            <a:picLocks noChangeAspect="1"/>
          </p:cNvPicPr>
          <p:nvPr/>
        </p:nvPicPr>
        <p:blipFill>
          <a:blip r:embed="rId2"/>
          <a:stretch>
            <a:fillRect/>
          </a:stretch>
        </p:blipFill>
        <p:spPr>
          <a:xfrm>
            <a:off x="2412062" y="2466101"/>
            <a:ext cx="4902200" cy="2679700"/>
          </a:xfrm>
          <a:prstGeom prst="rect">
            <a:avLst/>
          </a:prstGeom>
        </p:spPr>
      </p:pic>
      <p:pic>
        <p:nvPicPr>
          <p:cNvPr id="5" name="Picture 4">
            <a:extLst>
              <a:ext uri="{FF2B5EF4-FFF2-40B4-BE49-F238E27FC236}">
                <a16:creationId xmlns:a16="http://schemas.microsoft.com/office/drawing/2014/main" id="{85019E9B-B6AA-314D-AB95-6A110C033AD3}"/>
              </a:ext>
            </a:extLst>
          </p:cNvPr>
          <p:cNvPicPr>
            <a:picLocks noChangeAspect="1"/>
          </p:cNvPicPr>
          <p:nvPr/>
        </p:nvPicPr>
        <p:blipFill>
          <a:blip r:embed="rId3"/>
          <a:stretch>
            <a:fillRect/>
          </a:stretch>
        </p:blipFill>
        <p:spPr>
          <a:xfrm>
            <a:off x="1200795" y="5786276"/>
            <a:ext cx="3467100" cy="266700"/>
          </a:xfrm>
          <a:prstGeom prst="rect">
            <a:avLst/>
          </a:prstGeom>
        </p:spPr>
      </p:pic>
      <p:sp>
        <p:nvSpPr>
          <p:cNvPr id="6" name="Footer Placeholder 5">
            <a:extLst>
              <a:ext uri="{FF2B5EF4-FFF2-40B4-BE49-F238E27FC236}">
                <a16:creationId xmlns:a16="http://schemas.microsoft.com/office/drawing/2014/main" id="{2766B54D-4811-0247-8DCA-DF532CF879A8}"/>
              </a:ext>
            </a:extLst>
          </p:cNvPr>
          <p:cNvSpPr>
            <a:spLocks noGrp="1"/>
          </p:cNvSpPr>
          <p:nvPr>
            <p:ph type="ftr" sz="quarter" idx="11"/>
          </p:nvPr>
        </p:nvSpPr>
        <p:spPr/>
        <p:txBody>
          <a:bodyPr/>
          <a:lstStyle/>
          <a:p>
            <a:r>
              <a:rPr lang="en-US"/>
              <a:t>22/02/2021</a:t>
            </a:r>
          </a:p>
        </p:txBody>
      </p:sp>
      <p:sp>
        <p:nvSpPr>
          <p:cNvPr id="7" name="Slide Number Placeholder 6">
            <a:extLst>
              <a:ext uri="{FF2B5EF4-FFF2-40B4-BE49-F238E27FC236}">
                <a16:creationId xmlns:a16="http://schemas.microsoft.com/office/drawing/2014/main" id="{A45A5701-9E08-B24D-A807-CA93872EE98E}"/>
              </a:ext>
            </a:extLst>
          </p:cNvPr>
          <p:cNvSpPr>
            <a:spLocks noGrp="1"/>
          </p:cNvSpPr>
          <p:nvPr>
            <p:ph type="sldNum" sz="quarter" idx="12"/>
          </p:nvPr>
        </p:nvSpPr>
        <p:spPr/>
        <p:txBody>
          <a:bodyPr/>
          <a:lstStyle/>
          <a:p>
            <a:fld id="{7B1B8D05-7D23-7746-9A1C-675A1D2D885B}" type="slidenum">
              <a:rPr lang="en-US" smtClean="0"/>
              <a:t>34</a:t>
            </a:fld>
            <a:endParaRPr lang="en-US"/>
          </a:p>
        </p:txBody>
      </p:sp>
    </p:spTree>
    <p:extLst>
      <p:ext uri="{BB962C8B-B14F-4D97-AF65-F5344CB8AC3E}">
        <p14:creationId xmlns:p14="http://schemas.microsoft.com/office/powerpoint/2010/main" val="27734680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67467-B09A-BE40-8AA0-CADD19AAFC47}"/>
              </a:ext>
            </a:extLst>
          </p:cNvPr>
          <p:cNvSpPr>
            <a:spLocks noGrp="1"/>
          </p:cNvSpPr>
          <p:nvPr>
            <p:ph type="title"/>
          </p:nvPr>
        </p:nvSpPr>
        <p:spPr/>
        <p:txBody>
          <a:bodyPr/>
          <a:lstStyle/>
          <a:p>
            <a:r>
              <a:rPr lang="en-US" b="1" dirty="0"/>
              <a:t>Grouping Handlers Logically </a:t>
            </a:r>
            <a:endParaRPr lang="en-US" dirty="0"/>
          </a:p>
        </p:txBody>
      </p:sp>
      <p:sp>
        <p:nvSpPr>
          <p:cNvPr id="3" name="Content Placeholder 2">
            <a:extLst>
              <a:ext uri="{FF2B5EF4-FFF2-40B4-BE49-F238E27FC236}">
                <a16:creationId xmlns:a16="http://schemas.microsoft.com/office/drawing/2014/main" id="{CF1FA568-9C2F-2C4A-87E7-8819C5ED0393}"/>
              </a:ext>
            </a:extLst>
          </p:cNvPr>
          <p:cNvSpPr>
            <a:spLocks noGrp="1"/>
          </p:cNvSpPr>
          <p:nvPr>
            <p:ph idx="1"/>
          </p:nvPr>
        </p:nvSpPr>
        <p:spPr>
          <a:xfrm>
            <a:off x="838200" y="1329680"/>
            <a:ext cx="10515600" cy="4351338"/>
          </a:xfrm>
        </p:spPr>
        <p:txBody>
          <a:bodyPr/>
          <a:lstStyle/>
          <a:p>
            <a:r>
              <a:rPr lang="en-US" dirty="0"/>
              <a:t>To meet our first guiding principle (use named functions for route handlers), we’ll need somewhere to put those handlers. </a:t>
            </a:r>
          </a:p>
          <a:p>
            <a:r>
              <a:rPr lang="en-US" dirty="0"/>
              <a:t>It’s better to somehow group related functionality together. Not only does that make it easier to leverage shared functionality, but it makes it easier to make changes in related methods. </a:t>
            </a:r>
          </a:p>
          <a:p>
            <a:r>
              <a:rPr lang="en-US" dirty="0"/>
              <a:t>Consider </a:t>
            </a:r>
            <a:r>
              <a:rPr lang="en-US" i="1" dirty="0"/>
              <a:t>handlers/</a:t>
            </a:r>
            <a:r>
              <a:rPr lang="en-US" i="1" dirty="0" err="1"/>
              <a:t>main.js</a:t>
            </a:r>
            <a:r>
              <a:rPr lang="en-US" dirty="0"/>
              <a:t>:</a:t>
            </a:r>
            <a:br>
              <a:rPr lang="en-US" dirty="0"/>
            </a:br>
            <a:endParaRPr lang="en-US" dirty="0"/>
          </a:p>
          <a:p>
            <a:endParaRPr lang="en-US" dirty="0"/>
          </a:p>
        </p:txBody>
      </p:sp>
      <p:pic>
        <p:nvPicPr>
          <p:cNvPr id="4" name="Picture 3">
            <a:extLst>
              <a:ext uri="{FF2B5EF4-FFF2-40B4-BE49-F238E27FC236}">
                <a16:creationId xmlns:a16="http://schemas.microsoft.com/office/drawing/2014/main" id="{DF0A7736-9F23-4643-8132-3569F318581E}"/>
              </a:ext>
            </a:extLst>
          </p:cNvPr>
          <p:cNvPicPr>
            <a:picLocks noChangeAspect="1"/>
          </p:cNvPicPr>
          <p:nvPr/>
        </p:nvPicPr>
        <p:blipFill>
          <a:blip r:embed="rId2"/>
          <a:stretch>
            <a:fillRect/>
          </a:stretch>
        </p:blipFill>
        <p:spPr>
          <a:xfrm>
            <a:off x="6803756" y="3400988"/>
            <a:ext cx="5388244" cy="3457012"/>
          </a:xfrm>
          <a:prstGeom prst="rect">
            <a:avLst/>
          </a:prstGeom>
        </p:spPr>
      </p:pic>
      <p:sp>
        <p:nvSpPr>
          <p:cNvPr id="5" name="Footer Placeholder 4">
            <a:extLst>
              <a:ext uri="{FF2B5EF4-FFF2-40B4-BE49-F238E27FC236}">
                <a16:creationId xmlns:a16="http://schemas.microsoft.com/office/drawing/2014/main" id="{FD225C07-88FF-A94A-88C4-3044B59C4218}"/>
              </a:ext>
            </a:extLst>
          </p:cNvPr>
          <p:cNvSpPr>
            <a:spLocks noGrp="1"/>
          </p:cNvSpPr>
          <p:nvPr>
            <p:ph type="ftr" sz="quarter" idx="11"/>
          </p:nvPr>
        </p:nvSpPr>
        <p:spPr/>
        <p:txBody>
          <a:bodyPr/>
          <a:lstStyle/>
          <a:p>
            <a:r>
              <a:rPr lang="en-US"/>
              <a:t>22/02/2021</a:t>
            </a:r>
          </a:p>
        </p:txBody>
      </p:sp>
      <p:sp>
        <p:nvSpPr>
          <p:cNvPr id="6" name="Slide Number Placeholder 5">
            <a:extLst>
              <a:ext uri="{FF2B5EF4-FFF2-40B4-BE49-F238E27FC236}">
                <a16:creationId xmlns:a16="http://schemas.microsoft.com/office/drawing/2014/main" id="{FCF3853F-184F-8248-9F45-81B88217056B}"/>
              </a:ext>
            </a:extLst>
          </p:cNvPr>
          <p:cNvSpPr>
            <a:spLocks noGrp="1"/>
          </p:cNvSpPr>
          <p:nvPr>
            <p:ph type="sldNum" sz="quarter" idx="12"/>
          </p:nvPr>
        </p:nvSpPr>
        <p:spPr/>
        <p:txBody>
          <a:bodyPr/>
          <a:lstStyle/>
          <a:p>
            <a:fld id="{7B1B8D05-7D23-7746-9A1C-675A1D2D885B}" type="slidenum">
              <a:rPr lang="en-US" smtClean="0"/>
              <a:t>35</a:t>
            </a:fld>
            <a:endParaRPr lang="en-US"/>
          </a:p>
        </p:txBody>
      </p:sp>
    </p:spTree>
    <p:extLst>
      <p:ext uri="{BB962C8B-B14F-4D97-AF65-F5344CB8AC3E}">
        <p14:creationId xmlns:p14="http://schemas.microsoft.com/office/powerpoint/2010/main" val="20898716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9A6AA-F2B9-9746-B9BA-2967F2E3BB53}"/>
              </a:ext>
            </a:extLst>
          </p:cNvPr>
          <p:cNvSpPr>
            <a:spLocks noGrp="1"/>
          </p:cNvSpPr>
          <p:nvPr>
            <p:ph type="title"/>
          </p:nvPr>
        </p:nvSpPr>
        <p:spPr/>
        <p:txBody>
          <a:bodyPr/>
          <a:lstStyle/>
          <a:p>
            <a:r>
              <a:rPr lang="en-US" b="1" dirty="0"/>
              <a:t>Grouping Handlers Logically </a:t>
            </a:r>
            <a:endParaRPr lang="en-US" dirty="0"/>
          </a:p>
        </p:txBody>
      </p:sp>
      <p:sp>
        <p:nvSpPr>
          <p:cNvPr id="3" name="Content Placeholder 2">
            <a:extLst>
              <a:ext uri="{FF2B5EF4-FFF2-40B4-BE49-F238E27FC236}">
                <a16:creationId xmlns:a16="http://schemas.microsoft.com/office/drawing/2014/main" id="{BBB8BC23-E95B-6A47-B76C-8D8B51845A1B}"/>
              </a:ext>
            </a:extLst>
          </p:cNvPr>
          <p:cNvSpPr>
            <a:spLocks noGrp="1"/>
          </p:cNvSpPr>
          <p:nvPr>
            <p:ph idx="1"/>
          </p:nvPr>
        </p:nvSpPr>
        <p:spPr/>
        <p:txBody>
          <a:bodyPr/>
          <a:lstStyle/>
          <a:p>
            <a:r>
              <a:rPr lang="en-US" dirty="0"/>
              <a:t>Now let’s modify </a:t>
            </a:r>
            <a:r>
              <a:rPr lang="en-US" i="1" dirty="0" err="1"/>
              <a:t>routes.js</a:t>
            </a:r>
            <a:r>
              <a:rPr lang="en-US" i="1" dirty="0"/>
              <a:t> </a:t>
            </a:r>
            <a:r>
              <a:rPr lang="en-US" dirty="0"/>
              <a:t>to make use of this: </a:t>
            </a:r>
          </a:p>
          <a:p>
            <a:endParaRPr lang="en-US" dirty="0"/>
          </a:p>
        </p:txBody>
      </p:sp>
      <p:pic>
        <p:nvPicPr>
          <p:cNvPr id="4" name="Picture 3">
            <a:extLst>
              <a:ext uri="{FF2B5EF4-FFF2-40B4-BE49-F238E27FC236}">
                <a16:creationId xmlns:a16="http://schemas.microsoft.com/office/drawing/2014/main" id="{20151B95-80E7-494D-8C57-C06C80378D09}"/>
              </a:ext>
            </a:extLst>
          </p:cNvPr>
          <p:cNvPicPr>
            <a:picLocks noChangeAspect="1"/>
          </p:cNvPicPr>
          <p:nvPr/>
        </p:nvPicPr>
        <p:blipFill>
          <a:blip r:embed="rId2"/>
          <a:stretch>
            <a:fillRect/>
          </a:stretch>
        </p:blipFill>
        <p:spPr>
          <a:xfrm>
            <a:off x="3562350" y="2399869"/>
            <a:ext cx="5067300" cy="2616200"/>
          </a:xfrm>
          <a:prstGeom prst="rect">
            <a:avLst/>
          </a:prstGeom>
        </p:spPr>
      </p:pic>
      <p:sp>
        <p:nvSpPr>
          <p:cNvPr id="5" name="Footer Placeholder 4">
            <a:extLst>
              <a:ext uri="{FF2B5EF4-FFF2-40B4-BE49-F238E27FC236}">
                <a16:creationId xmlns:a16="http://schemas.microsoft.com/office/drawing/2014/main" id="{3E57E688-5E2C-BC4B-9DAA-A8B0564527CC}"/>
              </a:ext>
            </a:extLst>
          </p:cNvPr>
          <p:cNvSpPr>
            <a:spLocks noGrp="1"/>
          </p:cNvSpPr>
          <p:nvPr>
            <p:ph type="ftr" sz="quarter" idx="11"/>
          </p:nvPr>
        </p:nvSpPr>
        <p:spPr/>
        <p:txBody>
          <a:bodyPr/>
          <a:lstStyle/>
          <a:p>
            <a:r>
              <a:rPr lang="en-US"/>
              <a:t>22/02/2021</a:t>
            </a:r>
          </a:p>
        </p:txBody>
      </p:sp>
      <p:sp>
        <p:nvSpPr>
          <p:cNvPr id="6" name="Slide Number Placeholder 5">
            <a:extLst>
              <a:ext uri="{FF2B5EF4-FFF2-40B4-BE49-F238E27FC236}">
                <a16:creationId xmlns:a16="http://schemas.microsoft.com/office/drawing/2014/main" id="{8CE9FE18-6977-C54B-AC43-C2D77A2318B4}"/>
              </a:ext>
            </a:extLst>
          </p:cNvPr>
          <p:cNvSpPr>
            <a:spLocks noGrp="1"/>
          </p:cNvSpPr>
          <p:nvPr>
            <p:ph type="sldNum" sz="quarter" idx="12"/>
          </p:nvPr>
        </p:nvSpPr>
        <p:spPr/>
        <p:txBody>
          <a:bodyPr/>
          <a:lstStyle/>
          <a:p>
            <a:fld id="{7B1B8D05-7D23-7746-9A1C-675A1D2D885B}" type="slidenum">
              <a:rPr lang="en-US" smtClean="0"/>
              <a:t>36</a:t>
            </a:fld>
            <a:endParaRPr lang="en-US"/>
          </a:p>
        </p:txBody>
      </p:sp>
    </p:spTree>
    <p:extLst>
      <p:ext uri="{BB962C8B-B14F-4D97-AF65-F5344CB8AC3E}">
        <p14:creationId xmlns:p14="http://schemas.microsoft.com/office/powerpoint/2010/main" val="30256824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97EDBC0D-9A61-4F4F-9AE1-DCC9B476FB9D}"/>
              </a:ext>
            </a:extLst>
          </p:cNvPr>
          <p:cNvSpPr>
            <a:spLocks noGrp="1"/>
          </p:cNvSpPr>
          <p:nvPr>
            <p:ph type="title"/>
          </p:nvPr>
        </p:nvSpPr>
        <p:spPr/>
        <p:txBody>
          <a:bodyPr/>
          <a:lstStyle/>
          <a:p>
            <a:r>
              <a:rPr lang="en-US" altLang="en-US" dirty="0"/>
              <a:t>Error-handling Middleware</a:t>
            </a:r>
          </a:p>
        </p:txBody>
      </p:sp>
      <p:sp>
        <p:nvSpPr>
          <p:cNvPr id="39939" name="Content Placeholder 2">
            <a:extLst>
              <a:ext uri="{FF2B5EF4-FFF2-40B4-BE49-F238E27FC236}">
                <a16:creationId xmlns:a16="http://schemas.microsoft.com/office/drawing/2014/main" id="{85516594-8FAF-FE4E-8C3E-3495DEDDE03B}"/>
              </a:ext>
            </a:extLst>
          </p:cNvPr>
          <p:cNvSpPr>
            <a:spLocks noGrp="1"/>
          </p:cNvSpPr>
          <p:nvPr>
            <p:ph idx="1"/>
          </p:nvPr>
        </p:nvSpPr>
        <p:spPr/>
        <p:txBody>
          <a:bodyPr/>
          <a:lstStyle/>
          <a:p>
            <a:r>
              <a:rPr lang="en-US" altLang="en-US" sz="2000" dirty="0"/>
              <a:t>Define error-handling middleware functions in the same way as other middleware functions, except with four arguments instead of three, specifically with the signature (err, </a:t>
            </a:r>
            <a:r>
              <a:rPr lang="en-US" altLang="en-US" sz="2000" dirty="0" err="1"/>
              <a:t>req</a:t>
            </a:r>
            <a:r>
              <a:rPr lang="en-US" altLang="en-US" sz="2000" dirty="0"/>
              <a:t>, res, next)):</a:t>
            </a:r>
          </a:p>
          <a:p>
            <a:pPr>
              <a:buFont typeface="Arial" panose="020B0604020202020204" pitchFamily="34" charset="0"/>
              <a:buNone/>
            </a:pPr>
            <a:r>
              <a:rPr lang="en-US" altLang="en-US" sz="2000" dirty="0"/>
              <a:t>		</a:t>
            </a:r>
            <a:r>
              <a:rPr lang="en-US" altLang="en-US" sz="2000" dirty="0" err="1"/>
              <a:t>app.use</a:t>
            </a:r>
            <a:r>
              <a:rPr lang="en-US" altLang="en-US" sz="2000" dirty="0"/>
              <a:t>(function(err, </a:t>
            </a:r>
            <a:r>
              <a:rPr lang="en-US" altLang="en-US" sz="2000" dirty="0" err="1"/>
              <a:t>req</a:t>
            </a:r>
            <a:r>
              <a:rPr lang="en-US" altLang="en-US" sz="2000" dirty="0"/>
              <a:t>, res, next) { </a:t>
            </a:r>
          </a:p>
          <a:p>
            <a:pPr>
              <a:buFont typeface="Arial" panose="020B0604020202020204" pitchFamily="34" charset="0"/>
              <a:buNone/>
            </a:pPr>
            <a:r>
              <a:rPr lang="en-US" altLang="en-US" sz="2000" dirty="0"/>
              <a:t>			</a:t>
            </a:r>
            <a:r>
              <a:rPr lang="en-US" altLang="en-US" sz="2000" dirty="0" err="1"/>
              <a:t>console.error</a:t>
            </a:r>
            <a:r>
              <a:rPr lang="en-US" altLang="en-US" sz="2000" dirty="0"/>
              <a:t>(</a:t>
            </a:r>
            <a:r>
              <a:rPr lang="en-US" altLang="en-US" sz="2000" dirty="0" err="1"/>
              <a:t>err.stack</a:t>
            </a:r>
            <a:r>
              <a:rPr lang="en-US" altLang="en-US" sz="2000" dirty="0"/>
              <a:t>); </a:t>
            </a:r>
          </a:p>
          <a:p>
            <a:pPr>
              <a:buFont typeface="Arial" panose="020B0604020202020204" pitchFamily="34" charset="0"/>
              <a:buNone/>
            </a:pPr>
            <a:r>
              <a:rPr lang="en-US" altLang="en-US" sz="2000" dirty="0"/>
              <a:t>			</a:t>
            </a:r>
            <a:r>
              <a:rPr lang="en-US" altLang="en-US" sz="2000" dirty="0" err="1"/>
              <a:t>res.status</a:t>
            </a:r>
            <a:r>
              <a:rPr lang="en-US" altLang="en-US" sz="2000" dirty="0"/>
              <a:t>(500).send('Something broke!'); </a:t>
            </a:r>
          </a:p>
          <a:p>
            <a:pPr>
              <a:buFont typeface="Arial" panose="020B0604020202020204" pitchFamily="34" charset="0"/>
              <a:buNone/>
            </a:pPr>
            <a:r>
              <a:rPr lang="en-US" altLang="en-US" sz="2000" dirty="0"/>
              <a:t>		});</a:t>
            </a:r>
          </a:p>
          <a:p>
            <a:r>
              <a:rPr lang="en-US" altLang="en-US" sz="2000" dirty="0"/>
              <a:t>NOTE: Error-handling middleware always takes </a:t>
            </a:r>
            <a:r>
              <a:rPr lang="en-US" altLang="en-US" sz="2000" b="1" i="1" dirty="0"/>
              <a:t>four</a:t>
            </a:r>
            <a:r>
              <a:rPr lang="en-US" altLang="en-US" sz="2000" dirty="0"/>
              <a:t> arguments. You must provide four arguments to identify it as an error-handling middleware function. Even if you don’t need to use the next object, you must specify it to maintain the signature. Otherwise, the next object will be interpreted as regular middleware and will fail to handle errors.</a:t>
            </a:r>
          </a:p>
          <a:p>
            <a:r>
              <a:rPr lang="en-US" altLang="en-US" sz="2000" dirty="0"/>
              <a:t>For details about error-handling middleware, see: </a:t>
            </a:r>
            <a:r>
              <a:rPr lang="en-US" altLang="en-US" sz="2000" dirty="0">
                <a:hlinkClick r:id="rId2"/>
              </a:rPr>
              <a:t>Error handling</a:t>
            </a:r>
            <a:r>
              <a:rPr lang="en-US" altLang="en-US" sz="2000" dirty="0"/>
              <a:t>.</a:t>
            </a:r>
          </a:p>
        </p:txBody>
      </p:sp>
      <p:sp>
        <p:nvSpPr>
          <p:cNvPr id="2" name="Footer Placeholder 1">
            <a:extLst>
              <a:ext uri="{FF2B5EF4-FFF2-40B4-BE49-F238E27FC236}">
                <a16:creationId xmlns:a16="http://schemas.microsoft.com/office/drawing/2014/main" id="{859FC469-4BBE-DE48-80C7-F985E8D54ABB}"/>
              </a:ext>
            </a:extLst>
          </p:cNvPr>
          <p:cNvSpPr>
            <a:spLocks noGrp="1"/>
          </p:cNvSpPr>
          <p:nvPr>
            <p:ph type="ftr" sz="quarter" idx="11"/>
          </p:nvPr>
        </p:nvSpPr>
        <p:spPr/>
        <p:txBody>
          <a:bodyPr/>
          <a:lstStyle/>
          <a:p>
            <a:r>
              <a:rPr lang="en-US"/>
              <a:t>22/02/2021</a:t>
            </a:r>
          </a:p>
        </p:txBody>
      </p:sp>
      <p:sp>
        <p:nvSpPr>
          <p:cNvPr id="3" name="Slide Number Placeholder 2">
            <a:extLst>
              <a:ext uri="{FF2B5EF4-FFF2-40B4-BE49-F238E27FC236}">
                <a16:creationId xmlns:a16="http://schemas.microsoft.com/office/drawing/2014/main" id="{D88EB848-F173-B24A-8EBE-46857BACACBF}"/>
              </a:ext>
            </a:extLst>
          </p:cNvPr>
          <p:cNvSpPr>
            <a:spLocks noGrp="1"/>
          </p:cNvSpPr>
          <p:nvPr>
            <p:ph type="sldNum" sz="quarter" idx="12"/>
          </p:nvPr>
        </p:nvSpPr>
        <p:spPr/>
        <p:txBody>
          <a:bodyPr/>
          <a:lstStyle/>
          <a:p>
            <a:fld id="{7B1B8D05-7D23-7746-9A1C-675A1D2D885B}" type="slidenum">
              <a:rPr lang="en-US" smtClean="0"/>
              <a:t>37</a:t>
            </a:fld>
            <a:endParaRPr lang="en-US"/>
          </a:p>
        </p:txBody>
      </p:sp>
    </p:spTree>
    <p:extLst>
      <p:ext uri="{BB962C8B-B14F-4D97-AF65-F5344CB8AC3E}">
        <p14:creationId xmlns:p14="http://schemas.microsoft.com/office/powerpoint/2010/main" val="42132384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BA590-BD2A-7040-A269-B32232D8CA91}"/>
              </a:ext>
            </a:extLst>
          </p:cNvPr>
          <p:cNvSpPr>
            <a:spLocks noGrp="1"/>
          </p:cNvSpPr>
          <p:nvPr>
            <p:ph type="title"/>
          </p:nvPr>
        </p:nvSpPr>
        <p:spPr/>
        <p:txBody>
          <a:bodyPr/>
          <a:lstStyle/>
          <a:p>
            <a:r>
              <a:rPr lang="en-US" b="1" dirty="0"/>
              <a:t>Automatically Rendering Views </a:t>
            </a:r>
            <a:endParaRPr lang="en-US" dirty="0"/>
          </a:p>
        </p:txBody>
      </p:sp>
      <p:sp>
        <p:nvSpPr>
          <p:cNvPr id="3" name="Content Placeholder 2">
            <a:extLst>
              <a:ext uri="{FF2B5EF4-FFF2-40B4-BE49-F238E27FC236}">
                <a16:creationId xmlns:a16="http://schemas.microsoft.com/office/drawing/2014/main" id="{048F8B5B-7B4F-5A4F-B3F3-52C64380F19E}"/>
              </a:ext>
            </a:extLst>
          </p:cNvPr>
          <p:cNvSpPr>
            <a:spLocks noGrp="1"/>
          </p:cNvSpPr>
          <p:nvPr>
            <p:ph idx="1"/>
          </p:nvPr>
        </p:nvSpPr>
        <p:spPr>
          <a:xfrm>
            <a:off x="218268" y="1806951"/>
            <a:ext cx="3617132" cy="4793873"/>
          </a:xfrm>
        </p:spPr>
        <p:txBody>
          <a:bodyPr>
            <a:normAutofit lnSpcReduction="10000"/>
          </a:bodyPr>
          <a:lstStyle/>
          <a:p>
            <a:r>
              <a:rPr lang="en-US" dirty="0"/>
              <a:t>If your website is very content-heavy without a lot of functionality, you may find it a needless hassle to add a route for every view. </a:t>
            </a:r>
          </a:p>
          <a:p>
            <a:r>
              <a:rPr lang="en-US" dirty="0"/>
              <a:t>Let’s say you just want to add the file </a:t>
            </a:r>
            <a:r>
              <a:rPr lang="en-US" i="1" dirty="0"/>
              <a:t>views/</a:t>
            </a:r>
            <a:r>
              <a:rPr lang="en-US" i="1" dirty="0" err="1"/>
              <a:t>foo.handlebars</a:t>
            </a:r>
            <a:r>
              <a:rPr lang="en-US" i="1" dirty="0"/>
              <a:t> </a:t>
            </a:r>
            <a:r>
              <a:rPr lang="en-US" dirty="0"/>
              <a:t>and just magically have it available on the route </a:t>
            </a:r>
            <a:r>
              <a:rPr lang="en-US" i="1" dirty="0"/>
              <a:t>/foo</a:t>
            </a:r>
            <a:r>
              <a:rPr lang="en-US" dirty="0"/>
              <a:t>. </a:t>
            </a:r>
          </a:p>
          <a:p>
            <a:endParaRPr lang="en-US" dirty="0"/>
          </a:p>
        </p:txBody>
      </p:sp>
      <p:pic>
        <p:nvPicPr>
          <p:cNvPr id="4" name="Picture 3">
            <a:extLst>
              <a:ext uri="{FF2B5EF4-FFF2-40B4-BE49-F238E27FC236}">
                <a16:creationId xmlns:a16="http://schemas.microsoft.com/office/drawing/2014/main" id="{55E7BBC1-36B5-E643-9A21-AB6084D20404}"/>
              </a:ext>
            </a:extLst>
          </p:cNvPr>
          <p:cNvPicPr>
            <a:picLocks noChangeAspect="1"/>
          </p:cNvPicPr>
          <p:nvPr/>
        </p:nvPicPr>
        <p:blipFill>
          <a:blip r:embed="rId2"/>
          <a:stretch>
            <a:fillRect/>
          </a:stretch>
        </p:blipFill>
        <p:spPr>
          <a:xfrm>
            <a:off x="3835400" y="1825625"/>
            <a:ext cx="8356600" cy="4775200"/>
          </a:xfrm>
          <a:prstGeom prst="rect">
            <a:avLst/>
          </a:prstGeom>
        </p:spPr>
      </p:pic>
      <p:sp>
        <p:nvSpPr>
          <p:cNvPr id="5" name="Footer Placeholder 4">
            <a:extLst>
              <a:ext uri="{FF2B5EF4-FFF2-40B4-BE49-F238E27FC236}">
                <a16:creationId xmlns:a16="http://schemas.microsoft.com/office/drawing/2014/main" id="{4B841C0F-5A8D-0949-B9AA-C1AD98CD56EB}"/>
              </a:ext>
            </a:extLst>
          </p:cNvPr>
          <p:cNvSpPr>
            <a:spLocks noGrp="1"/>
          </p:cNvSpPr>
          <p:nvPr>
            <p:ph type="ftr" sz="quarter" idx="11"/>
          </p:nvPr>
        </p:nvSpPr>
        <p:spPr/>
        <p:txBody>
          <a:bodyPr/>
          <a:lstStyle/>
          <a:p>
            <a:r>
              <a:rPr lang="en-US"/>
              <a:t>22/02/2021</a:t>
            </a:r>
          </a:p>
        </p:txBody>
      </p:sp>
      <p:sp>
        <p:nvSpPr>
          <p:cNvPr id="6" name="Slide Number Placeholder 5">
            <a:extLst>
              <a:ext uri="{FF2B5EF4-FFF2-40B4-BE49-F238E27FC236}">
                <a16:creationId xmlns:a16="http://schemas.microsoft.com/office/drawing/2014/main" id="{5F08C0E8-2E67-0846-8700-67B734FB8619}"/>
              </a:ext>
            </a:extLst>
          </p:cNvPr>
          <p:cNvSpPr>
            <a:spLocks noGrp="1"/>
          </p:cNvSpPr>
          <p:nvPr>
            <p:ph type="sldNum" sz="quarter" idx="12"/>
          </p:nvPr>
        </p:nvSpPr>
        <p:spPr/>
        <p:txBody>
          <a:bodyPr/>
          <a:lstStyle/>
          <a:p>
            <a:fld id="{7B1B8D05-7D23-7746-9A1C-675A1D2D885B}" type="slidenum">
              <a:rPr lang="en-US" smtClean="0"/>
              <a:t>38</a:t>
            </a:fld>
            <a:endParaRPr lang="en-US"/>
          </a:p>
        </p:txBody>
      </p:sp>
    </p:spTree>
    <p:extLst>
      <p:ext uri="{BB962C8B-B14F-4D97-AF65-F5344CB8AC3E}">
        <p14:creationId xmlns:p14="http://schemas.microsoft.com/office/powerpoint/2010/main" val="38555512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D9BE31D4-840F-E64D-A43B-9F0F24A11F6E}"/>
              </a:ext>
            </a:extLst>
          </p:cNvPr>
          <p:cNvSpPr>
            <a:spLocks noGrp="1"/>
          </p:cNvSpPr>
          <p:nvPr>
            <p:ph type="title"/>
          </p:nvPr>
        </p:nvSpPr>
        <p:spPr/>
        <p:txBody>
          <a:bodyPr/>
          <a:lstStyle/>
          <a:p>
            <a:r>
              <a:rPr lang="en-US" altLang="en-US" dirty="0"/>
              <a:t>Built-in Middleware</a:t>
            </a:r>
          </a:p>
        </p:txBody>
      </p:sp>
      <p:sp>
        <p:nvSpPr>
          <p:cNvPr id="40963" name="Content Placeholder 2">
            <a:extLst>
              <a:ext uri="{FF2B5EF4-FFF2-40B4-BE49-F238E27FC236}">
                <a16:creationId xmlns:a16="http://schemas.microsoft.com/office/drawing/2014/main" id="{5B384A7A-EA33-FC43-936F-65782854B816}"/>
              </a:ext>
            </a:extLst>
          </p:cNvPr>
          <p:cNvSpPr>
            <a:spLocks noGrp="1"/>
          </p:cNvSpPr>
          <p:nvPr>
            <p:ph idx="1"/>
          </p:nvPr>
        </p:nvSpPr>
        <p:spPr/>
        <p:txBody>
          <a:bodyPr>
            <a:normAutofit lnSpcReduction="10000"/>
          </a:bodyPr>
          <a:lstStyle/>
          <a:p>
            <a:r>
              <a:rPr lang="en-US" altLang="en-US" sz="2400"/>
              <a:t>Starting with version 4.x, Express no longer depends on </a:t>
            </a:r>
            <a:r>
              <a:rPr lang="en-US" altLang="en-US" sz="2400">
                <a:hlinkClick r:id="rId2"/>
              </a:rPr>
              <a:t>Connect</a:t>
            </a:r>
            <a:r>
              <a:rPr lang="en-US" altLang="en-US" sz="2400"/>
              <a:t>. With the exception of express.static, all of the middleware functions that were previously included with Express’ are now in separate modules. Please view </a:t>
            </a:r>
            <a:r>
              <a:rPr lang="en-US" altLang="en-US" sz="2400">
                <a:hlinkClick r:id="rId3"/>
              </a:rPr>
              <a:t>the list of middleware functions</a:t>
            </a:r>
            <a:r>
              <a:rPr lang="en-US" altLang="en-US" sz="2400"/>
              <a:t>.</a:t>
            </a:r>
          </a:p>
          <a:p>
            <a:r>
              <a:rPr lang="en-US" altLang="en-US" sz="2400"/>
              <a:t>The only built-in middleware function in Express is express.static. This function is based on </a:t>
            </a:r>
            <a:r>
              <a:rPr lang="en-US" altLang="en-US" sz="2400">
                <a:hlinkClick r:id="rId4"/>
              </a:rPr>
              <a:t>serve-static</a:t>
            </a:r>
            <a:r>
              <a:rPr lang="en-US" altLang="en-US" sz="2400"/>
              <a:t>, and is responsible for serving static assets such as HTML files, images, and so on.</a:t>
            </a:r>
          </a:p>
          <a:p>
            <a:r>
              <a:rPr lang="en-US" altLang="en-US" sz="2400"/>
              <a:t>The function signature is:</a:t>
            </a:r>
          </a:p>
          <a:p>
            <a:pPr>
              <a:buFont typeface="Arial" panose="020B0604020202020204" pitchFamily="34" charset="0"/>
              <a:buNone/>
            </a:pPr>
            <a:r>
              <a:rPr lang="en-US" altLang="en-US" sz="2400"/>
              <a:t>		express.static(root, [options])</a:t>
            </a:r>
          </a:p>
          <a:p>
            <a:r>
              <a:rPr lang="en-US" altLang="en-US" sz="2400"/>
              <a:t>The root argument specifies the root directory from which to serve static assets.</a:t>
            </a:r>
          </a:p>
          <a:p>
            <a:r>
              <a:rPr lang="en-US" altLang="en-US" sz="2400"/>
              <a:t>For information on the options argument and more details on this middleware function, see </a:t>
            </a:r>
            <a:r>
              <a:rPr lang="en-US" altLang="en-US" sz="2400">
                <a:hlinkClick r:id="rId5"/>
              </a:rPr>
              <a:t>express.static</a:t>
            </a:r>
            <a:r>
              <a:rPr lang="en-US" altLang="en-US" sz="2400"/>
              <a:t>.</a:t>
            </a:r>
          </a:p>
          <a:p>
            <a:endParaRPr lang="en-US" altLang="en-US"/>
          </a:p>
        </p:txBody>
      </p:sp>
      <p:sp>
        <p:nvSpPr>
          <p:cNvPr id="2" name="Footer Placeholder 1">
            <a:extLst>
              <a:ext uri="{FF2B5EF4-FFF2-40B4-BE49-F238E27FC236}">
                <a16:creationId xmlns:a16="http://schemas.microsoft.com/office/drawing/2014/main" id="{C3408E6D-9144-1C47-BD20-EFE2C2FF9B8E}"/>
              </a:ext>
            </a:extLst>
          </p:cNvPr>
          <p:cNvSpPr>
            <a:spLocks noGrp="1"/>
          </p:cNvSpPr>
          <p:nvPr>
            <p:ph type="ftr" sz="quarter" idx="11"/>
          </p:nvPr>
        </p:nvSpPr>
        <p:spPr/>
        <p:txBody>
          <a:bodyPr/>
          <a:lstStyle/>
          <a:p>
            <a:r>
              <a:rPr lang="en-US"/>
              <a:t>22/02/2021</a:t>
            </a:r>
          </a:p>
        </p:txBody>
      </p:sp>
      <p:sp>
        <p:nvSpPr>
          <p:cNvPr id="3" name="Slide Number Placeholder 2">
            <a:extLst>
              <a:ext uri="{FF2B5EF4-FFF2-40B4-BE49-F238E27FC236}">
                <a16:creationId xmlns:a16="http://schemas.microsoft.com/office/drawing/2014/main" id="{C1E1504D-7FC9-1E46-9723-8CF03BEEF050}"/>
              </a:ext>
            </a:extLst>
          </p:cNvPr>
          <p:cNvSpPr>
            <a:spLocks noGrp="1"/>
          </p:cNvSpPr>
          <p:nvPr>
            <p:ph type="sldNum" sz="quarter" idx="12"/>
          </p:nvPr>
        </p:nvSpPr>
        <p:spPr/>
        <p:txBody>
          <a:bodyPr/>
          <a:lstStyle/>
          <a:p>
            <a:fld id="{7B1B8D05-7D23-7746-9A1C-675A1D2D885B}" type="slidenum">
              <a:rPr lang="en-US" smtClean="0"/>
              <a:t>39</a:t>
            </a:fld>
            <a:endParaRPr lang="en-US"/>
          </a:p>
        </p:txBody>
      </p:sp>
    </p:spTree>
    <p:extLst>
      <p:ext uri="{BB962C8B-B14F-4D97-AF65-F5344CB8AC3E}">
        <p14:creationId xmlns:p14="http://schemas.microsoft.com/office/powerpoint/2010/main" val="3965380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32A724FA-03DB-7746-8164-CEA263D32AB9}"/>
              </a:ext>
            </a:extLst>
          </p:cNvPr>
          <p:cNvSpPr>
            <a:spLocks noGrp="1"/>
          </p:cNvSpPr>
          <p:nvPr>
            <p:ph type="title"/>
          </p:nvPr>
        </p:nvSpPr>
        <p:spPr>
          <a:xfrm>
            <a:off x="838200" y="136511"/>
            <a:ext cx="10515600" cy="1325563"/>
          </a:xfrm>
        </p:spPr>
        <p:txBody>
          <a:bodyPr/>
          <a:lstStyle/>
          <a:p>
            <a:r>
              <a:rPr lang="en-US" altLang="en-US" dirty="0"/>
              <a:t>Route methods</a:t>
            </a:r>
          </a:p>
        </p:txBody>
      </p:sp>
      <p:sp>
        <p:nvSpPr>
          <p:cNvPr id="11267" name="Content Placeholder 2">
            <a:extLst>
              <a:ext uri="{FF2B5EF4-FFF2-40B4-BE49-F238E27FC236}">
                <a16:creationId xmlns:a16="http://schemas.microsoft.com/office/drawing/2014/main" id="{4110B981-C6BF-8C4A-8BFE-10B0DDE2348A}"/>
              </a:ext>
            </a:extLst>
          </p:cNvPr>
          <p:cNvSpPr>
            <a:spLocks noGrp="1"/>
          </p:cNvSpPr>
          <p:nvPr>
            <p:ph idx="1"/>
          </p:nvPr>
        </p:nvSpPr>
        <p:spPr>
          <a:xfrm>
            <a:off x="838200" y="1164418"/>
            <a:ext cx="11095495" cy="5191932"/>
          </a:xfrm>
        </p:spPr>
        <p:txBody>
          <a:bodyPr>
            <a:noAutofit/>
          </a:bodyPr>
          <a:lstStyle/>
          <a:p>
            <a:r>
              <a:rPr lang="en-US" altLang="en-US" sz="2000" dirty="0"/>
              <a:t>A route method is derived from one of the HTTP methods, and  is attached to an instance of the express class. The following code is an example of routes that are defined for the GET and POST methods to the root of the app.</a:t>
            </a:r>
          </a:p>
          <a:p>
            <a:pPr>
              <a:lnSpc>
                <a:spcPct val="100000"/>
              </a:lnSpc>
              <a:buFont typeface="Arial" panose="020B0604020202020204" pitchFamily="34" charset="0"/>
              <a:buNone/>
            </a:pPr>
            <a:r>
              <a:rPr lang="en-US" altLang="en-US" sz="2000" dirty="0"/>
              <a:t>		</a:t>
            </a:r>
            <a:r>
              <a:rPr lang="en-US" altLang="en-US" sz="2000" dirty="0" err="1"/>
              <a:t>app.get</a:t>
            </a:r>
            <a:r>
              <a:rPr lang="en-US" altLang="en-US" sz="2000" dirty="0"/>
              <a:t>('/', function (</a:t>
            </a:r>
            <a:r>
              <a:rPr lang="en-US" altLang="en-US" sz="2000" dirty="0" err="1"/>
              <a:t>req</a:t>
            </a:r>
            <a:r>
              <a:rPr lang="en-US" altLang="en-US" sz="2000" dirty="0"/>
              <a:t>, res) {</a:t>
            </a:r>
            <a:br>
              <a:rPr lang="en-US" altLang="en-US" sz="2000" dirty="0"/>
            </a:br>
            <a:r>
              <a:rPr lang="en-US" altLang="en-US" sz="2000" dirty="0"/>
              <a:t>                    </a:t>
            </a:r>
            <a:r>
              <a:rPr lang="en-US" altLang="en-US" sz="2000" dirty="0" err="1"/>
              <a:t>res.send</a:t>
            </a:r>
            <a:r>
              <a:rPr lang="en-US" altLang="en-US" sz="2000" dirty="0"/>
              <a:t>('Get request to the homepage’);</a:t>
            </a:r>
            <a:br>
              <a:rPr lang="en-US" altLang="en-US" sz="2000" dirty="0"/>
            </a:br>
            <a:r>
              <a:rPr lang="en-US" altLang="en-US" sz="2000" dirty="0"/>
              <a:t>                 });</a:t>
            </a:r>
          </a:p>
          <a:p>
            <a:pPr>
              <a:buFont typeface="Arial" panose="020B0604020202020204" pitchFamily="34" charset="0"/>
              <a:buNone/>
            </a:pPr>
            <a:r>
              <a:rPr lang="en-US" altLang="en-US" sz="2000" dirty="0"/>
              <a:t>		</a:t>
            </a:r>
            <a:r>
              <a:rPr lang="en-US" altLang="en-US" sz="2000" dirty="0" err="1"/>
              <a:t>app.post</a:t>
            </a:r>
            <a:r>
              <a:rPr lang="en-US" altLang="en-US" sz="2000" dirty="0"/>
              <a:t>('/', function (</a:t>
            </a:r>
            <a:r>
              <a:rPr lang="en-US" altLang="en-US" sz="2000" dirty="0" err="1"/>
              <a:t>req</a:t>
            </a:r>
            <a:r>
              <a:rPr lang="en-US" altLang="en-US" sz="2000" dirty="0"/>
              <a:t>, res) {</a:t>
            </a:r>
            <a:br>
              <a:rPr lang="en-US" altLang="en-US" sz="2000" dirty="0"/>
            </a:br>
            <a:r>
              <a:rPr lang="en-US" altLang="en-US" sz="2000" dirty="0"/>
              <a:t>                    </a:t>
            </a:r>
            <a:r>
              <a:rPr lang="en-US" altLang="en-US" sz="2000" dirty="0" err="1"/>
              <a:t>res.send</a:t>
            </a:r>
            <a:r>
              <a:rPr lang="en-US" altLang="en-US" sz="2000" dirty="0"/>
              <a:t>('Post request to the </a:t>
            </a:r>
            <a:r>
              <a:rPr lang="en-US" altLang="en-US" sz="2000" dirty="0" err="1"/>
              <a:t>hmoepage</a:t>
            </a:r>
            <a:r>
              <a:rPr lang="en-US" altLang="en-US" sz="2000" dirty="0"/>
              <a:t>’);</a:t>
            </a:r>
            <a:br>
              <a:rPr lang="en-US" altLang="en-US" sz="2000" dirty="0"/>
            </a:br>
            <a:r>
              <a:rPr lang="en-US" altLang="en-US" sz="2000" dirty="0"/>
              <a:t>	});</a:t>
            </a:r>
          </a:p>
          <a:p>
            <a:r>
              <a:rPr lang="en-US" altLang="en-US" sz="2000" dirty="0"/>
              <a:t>There is a special routing method, </a:t>
            </a:r>
            <a:r>
              <a:rPr lang="en-US" altLang="en-US" sz="2000" dirty="0" err="1"/>
              <a:t>app.all</a:t>
            </a:r>
            <a:r>
              <a:rPr lang="en-US" altLang="en-US" sz="2000" dirty="0"/>
              <a:t>(), which is not derived from any HTTP method. This method is used for loading middleware functions at a path for all request methods.  In the following example, the handler will be executed for requests to “/secret” whether you are using GET, POST, PUT, DELETE, or any other HTTP request method that is supported in the </a:t>
            </a:r>
            <a:r>
              <a:rPr lang="en-US" altLang="en-US" sz="2000" dirty="0">
                <a:hlinkClick r:id="rId2"/>
              </a:rPr>
              <a:t>http module</a:t>
            </a:r>
            <a:r>
              <a:rPr lang="en-US" altLang="en-US" sz="2000" dirty="0"/>
              <a:t>.</a:t>
            </a:r>
          </a:p>
          <a:p>
            <a:pPr>
              <a:buFont typeface="Arial" panose="020B0604020202020204" pitchFamily="34" charset="0"/>
              <a:buNone/>
            </a:pPr>
            <a:r>
              <a:rPr lang="en-US" altLang="en-US" sz="2000" dirty="0"/>
              <a:t>		</a:t>
            </a:r>
            <a:r>
              <a:rPr lang="en-US" altLang="en-US" sz="2000" dirty="0" err="1"/>
              <a:t>app.all</a:t>
            </a:r>
            <a:r>
              <a:rPr lang="en-US" altLang="en-US" sz="2000" dirty="0"/>
              <a:t>('/secret', function (</a:t>
            </a:r>
            <a:r>
              <a:rPr lang="en-US" altLang="en-US" sz="2000" dirty="0" err="1"/>
              <a:t>req</a:t>
            </a:r>
            <a:r>
              <a:rPr lang="en-US" altLang="en-US" sz="2000" dirty="0"/>
              <a:t>, res, next)  { </a:t>
            </a:r>
            <a:br>
              <a:rPr lang="en-US" altLang="en-US" sz="2000" dirty="0"/>
            </a:br>
            <a:r>
              <a:rPr lang="en-US" altLang="en-US" sz="2000" dirty="0"/>
              <a:t>		</a:t>
            </a:r>
            <a:r>
              <a:rPr lang="en-US" altLang="en-US" sz="2000" dirty="0" err="1"/>
              <a:t>console.log</a:t>
            </a:r>
            <a:r>
              <a:rPr lang="en-US" altLang="en-US" sz="2000" dirty="0"/>
              <a:t>('Accessing the secret section ...’); </a:t>
            </a:r>
            <a:br>
              <a:rPr lang="en-US" altLang="en-US" sz="2000" dirty="0"/>
            </a:br>
            <a:r>
              <a:rPr lang="en-US" altLang="en-US" sz="2000" dirty="0"/>
              <a:t>		next(); // pass control to the next handler </a:t>
            </a:r>
            <a:br>
              <a:rPr lang="en-US" altLang="en-US" sz="2000" dirty="0"/>
            </a:br>
            <a:r>
              <a:rPr lang="en-US" altLang="en-US" sz="2000" dirty="0"/>
              <a:t>	});</a:t>
            </a:r>
          </a:p>
        </p:txBody>
      </p:sp>
      <p:sp>
        <p:nvSpPr>
          <p:cNvPr id="2" name="Footer Placeholder 1">
            <a:extLst>
              <a:ext uri="{FF2B5EF4-FFF2-40B4-BE49-F238E27FC236}">
                <a16:creationId xmlns:a16="http://schemas.microsoft.com/office/drawing/2014/main" id="{60F4910F-CA66-3443-BECD-BA87AB153A28}"/>
              </a:ext>
            </a:extLst>
          </p:cNvPr>
          <p:cNvSpPr>
            <a:spLocks noGrp="1"/>
          </p:cNvSpPr>
          <p:nvPr>
            <p:ph type="ftr" sz="quarter" idx="11"/>
          </p:nvPr>
        </p:nvSpPr>
        <p:spPr/>
        <p:txBody>
          <a:bodyPr/>
          <a:lstStyle/>
          <a:p>
            <a:r>
              <a:rPr lang="en-US"/>
              <a:t>22/02/2021</a:t>
            </a:r>
          </a:p>
        </p:txBody>
      </p:sp>
      <p:sp>
        <p:nvSpPr>
          <p:cNvPr id="3" name="Slide Number Placeholder 2">
            <a:extLst>
              <a:ext uri="{FF2B5EF4-FFF2-40B4-BE49-F238E27FC236}">
                <a16:creationId xmlns:a16="http://schemas.microsoft.com/office/drawing/2014/main" id="{85EAD953-2002-C245-8155-D6CA976B4955}"/>
              </a:ext>
            </a:extLst>
          </p:cNvPr>
          <p:cNvSpPr>
            <a:spLocks noGrp="1"/>
          </p:cNvSpPr>
          <p:nvPr>
            <p:ph type="sldNum" sz="quarter" idx="12"/>
          </p:nvPr>
        </p:nvSpPr>
        <p:spPr/>
        <p:txBody>
          <a:bodyPr/>
          <a:lstStyle/>
          <a:p>
            <a:fld id="{7B1B8D05-7D23-7746-9A1C-675A1D2D885B}" type="slidenum">
              <a:rPr lang="en-US" smtClean="0"/>
              <a:t>4</a:t>
            </a:fld>
            <a:endParaRPr lang="en-US"/>
          </a:p>
        </p:txBody>
      </p:sp>
    </p:spTree>
    <p:extLst>
      <p:ext uri="{BB962C8B-B14F-4D97-AF65-F5344CB8AC3E}">
        <p14:creationId xmlns:p14="http://schemas.microsoft.com/office/powerpoint/2010/main" val="22418612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FE7594CD-C9EC-2446-B1F4-EC2622FF0F42}"/>
              </a:ext>
            </a:extLst>
          </p:cNvPr>
          <p:cNvSpPr>
            <a:spLocks noGrp="1"/>
          </p:cNvSpPr>
          <p:nvPr>
            <p:ph type="title"/>
          </p:nvPr>
        </p:nvSpPr>
        <p:spPr>
          <a:xfrm>
            <a:off x="838200" y="228600"/>
            <a:ext cx="10515600" cy="1325563"/>
          </a:xfrm>
        </p:spPr>
        <p:txBody>
          <a:bodyPr/>
          <a:lstStyle/>
          <a:p>
            <a:r>
              <a:rPr lang="en-US" altLang="en-US" dirty="0"/>
              <a:t>Built-in Middleware 2</a:t>
            </a:r>
          </a:p>
        </p:txBody>
      </p:sp>
      <p:sp>
        <p:nvSpPr>
          <p:cNvPr id="41987" name="Content Placeholder 2">
            <a:extLst>
              <a:ext uri="{FF2B5EF4-FFF2-40B4-BE49-F238E27FC236}">
                <a16:creationId xmlns:a16="http://schemas.microsoft.com/office/drawing/2014/main" id="{087BFA0D-71CE-CB4B-B7FB-9A34E73590F3}"/>
              </a:ext>
            </a:extLst>
          </p:cNvPr>
          <p:cNvSpPr>
            <a:spLocks noGrp="1"/>
          </p:cNvSpPr>
          <p:nvPr>
            <p:ph idx="1"/>
          </p:nvPr>
        </p:nvSpPr>
        <p:spPr>
          <a:xfrm>
            <a:off x="838199" y="1255147"/>
            <a:ext cx="10894017" cy="5466328"/>
          </a:xfrm>
        </p:spPr>
        <p:txBody>
          <a:bodyPr>
            <a:noAutofit/>
          </a:bodyPr>
          <a:lstStyle/>
          <a:p>
            <a:r>
              <a:rPr lang="en-US" altLang="en-US" sz="2000" dirty="0"/>
              <a:t>Here is an example of using the </a:t>
            </a:r>
            <a:r>
              <a:rPr lang="en-US" altLang="en-US" sz="2000" dirty="0" err="1"/>
              <a:t>express.static</a:t>
            </a:r>
            <a:r>
              <a:rPr lang="en-US" altLang="en-US" sz="2000" dirty="0"/>
              <a:t> middleware function with an elaborate options object:</a:t>
            </a:r>
          </a:p>
          <a:p>
            <a:pPr>
              <a:buFont typeface="Arial" panose="020B0604020202020204" pitchFamily="34" charset="0"/>
              <a:buNone/>
            </a:pPr>
            <a:r>
              <a:rPr lang="en-US" altLang="en-US" sz="2000" dirty="0"/>
              <a:t>		</a:t>
            </a:r>
            <a:r>
              <a:rPr lang="en-US" altLang="en-US" sz="2000" dirty="0" err="1"/>
              <a:t>var</a:t>
            </a:r>
            <a:r>
              <a:rPr lang="en-US" altLang="en-US" sz="2000" dirty="0"/>
              <a:t> options = { dotfiles: 'ignore', </a:t>
            </a:r>
          </a:p>
          <a:p>
            <a:pPr>
              <a:buFont typeface="Arial" panose="020B0604020202020204" pitchFamily="34" charset="0"/>
              <a:buNone/>
            </a:pPr>
            <a:r>
              <a:rPr lang="en-US" altLang="en-US" sz="2000" dirty="0"/>
              <a:t>			</a:t>
            </a:r>
            <a:r>
              <a:rPr lang="en-US" altLang="en-US" sz="2000" dirty="0" err="1"/>
              <a:t>etag</a:t>
            </a:r>
            <a:r>
              <a:rPr lang="en-US" altLang="en-US" sz="2000" dirty="0"/>
              <a:t>: false, </a:t>
            </a:r>
          </a:p>
          <a:p>
            <a:pPr>
              <a:buFont typeface="Arial" panose="020B0604020202020204" pitchFamily="34" charset="0"/>
              <a:buNone/>
            </a:pPr>
            <a:r>
              <a:rPr lang="en-US" altLang="en-US" sz="2000" dirty="0"/>
              <a:t>			extensions: ['</a:t>
            </a:r>
            <a:r>
              <a:rPr lang="en-US" altLang="en-US" sz="2000" dirty="0" err="1"/>
              <a:t>htm</a:t>
            </a:r>
            <a:r>
              <a:rPr lang="en-US" altLang="en-US" sz="2000" dirty="0"/>
              <a:t>', 'html'], </a:t>
            </a:r>
          </a:p>
          <a:p>
            <a:pPr>
              <a:buFont typeface="Arial" panose="020B0604020202020204" pitchFamily="34" charset="0"/>
              <a:buNone/>
            </a:pPr>
            <a:r>
              <a:rPr lang="en-US" altLang="en-US" sz="2000" dirty="0"/>
              <a:t>			index: false, </a:t>
            </a:r>
            <a:r>
              <a:rPr lang="en-US" altLang="en-US" sz="2000" dirty="0" err="1"/>
              <a:t>maxAge</a:t>
            </a:r>
            <a:r>
              <a:rPr lang="en-US" altLang="en-US" sz="2000" dirty="0"/>
              <a:t>: '1d', </a:t>
            </a:r>
          </a:p>
          <a:p>
            <a:pPr>
              <a:buFont typeface="Arial" panose="020B0604020202020204" pitchFamily="34" charset="0"/>
              <a:buNone/>
            </a:pPr>
            <a:r>
              <a:rPr lang="en-US" altLang="en-US" sz="2000" dirty="0"/>
              <a:t>			redirect: false, </a:t>
            </a:r>
          </a:p>
          <a:p>
            <a:pPr>
              <a:buFont typeface="Arial" panose="020B0604020202020204" pitchFamily="34" charset="0"/>
              <a:buNone/>
            </a:pPr>
            <a:r>
              <a:rPr lang="en-US" altLang="en-US" sz="2000" dirty="0"/>
              <a:t>			</a:t>
            </a:r>
            <a:r>
              <a:rPr lang="en-US" altLang="en-US" sz="2000" dirty="0" err="1"/>
              <a:t>setHeaders</a:t>
            </a:r>
            <a:r>
              <a:rPr lang="en-US" altLang="en-US" sz="2000" dirty="0"/>
              <a:t>: function (res, path, stat) { </a:t>
            </a:r>
            <a:r>
              <a:rPr lang="en-US" altLang="en-US" sz="2000" dirty="0" err="1"/>
              <a:t>res.set</a:t>
            </a:r>
            <a:r>
              <a:rPr lang="en-US" altLang="en-US" sz="2000" dirty="0"/>
              <a:t>('x-timestamp', </a:t>
            </a:r>
            <a:r>
              <a:rPr lang="en-US" altLang="en-US" sz="2000" dirty="0" err="1"/>
              <a:t>Date.now</a:t>
            </a:r>
            <a:r>
              <a:rPr lang="en-US" altLang="en-US" sz="2000" dirty="0"/>
              <a:t>()); } </a:t>
            </a:r>
          </a:p>
          <a:p>
            <a:pPr>
              <a:buFont typeface="Arial" panose="020B0604020202020204" pitchFamily="34" charset="0"/>
              <a:buNone/>
            </a:pPr>
            <a:r>
              <a:rPr lang="en-US" altLang="en-US" sz="2000" dirty="0"/>
              <a:t>		} </a:t>
            </a:r>
          </a:p>
          <a:p>
            <a:pPr>
              <a:buFont typeface="Arial" panose="020B0604020202020204" pitchFamily="34" charset="0"/>
              <a:buNone/>
            </a:pPr>
            <a:r>
              <a:rPr lang="en-US" altLang="en-US" sz="2000" dirty="0"/>
              <a:t>		</a:t>
            </a:r>
            <a:r>
              <a:rPr lang="en-US" altLang="en-US" sz="2000" dirty="0" err="1"/>
              <a:t>app.use</a:t>
            </a:r>
            <a:r>
              <a:rPr lang="en-US" altLang="en-US" sz="2000" dirty="0"/>
              <a:t>(</a:t>
            </a:r>
            <a:r>
              <a:rPr lang="en-US" altLang="en-US" sz="2000" dirty="0" err="1"/>
              <a:t>express.static</a:t>
            </a:r>
            <a:r>
              <a:rPr lang="en-US" altLang="en-US" sz="2000" dirty="0"/>
              <a:t>('public', options));</a:t>
            </a:r>
          </a:p>
          <a:p>
            <a:r>
              <a:rPr lang="en-US" altLang="en-US" sz="2000" dirty="0"/>
              <a:t>You can have more than one static directory per app:</a:t>
            </a:r>
          </a:p>
          <a:p>
            <a:pPr>
              <a:buFont typeface="Arial" panose="020B0604020202020204" pitchFamily="34" charset="0"/>
              <a:buNone/>
            </a:pPr>
            <a:r>
              <a:rPr lang="en-US" altLang="en-US" sz="2000" dirty="0"/>
              <a:t>		</a:t>
            </a:r>
            <a:r>
              <a:rPr lang="en-US" altLang="en-US" sz="2000" dirty="0" err="1"/>
              <a:t>app.use</a:t>
            </a:r>
            <a:r>
              <a:rPr lang="en-US" altLang="en-US" sz="2000" dirty="0"/>
              <a:t>(</a:t>
            </a:r>
            <a:r>
              <a:rPr lang="en-US" altLang="en-US" sz="2000" dirty="0" err="1"/>
              <a:t>express.static</a:t>
            </a:r>
            <a:r>
              <a:rPr lang="en-US" altLang="en-US" sz="2000" dirty="0"/>
              <a:t>('public')); </a:t>
            </a:r>
          </a:p>
          <a:p>
            <a:pPr>
              <a:buFont typeface="Arial" panose="020B0604020202020204" pitchFamily="34" charset="0"/>
              <a:buNone/>
            </a:pPr>
            <a:r>
              <a:rPr lang="en-US" altLang="en-US" sz="2000" dirty="0"/>
              <a:t>		</a:t>
            </a:r>
            <a:r>
              <a:rPr lang="en-US" altLang="en-US" sz="2000" dirty="0" err="1"/>
              <a:t>app.use</a:t>
            </a:r>
            <a:r>
              <a:rPr lang="en-US" altLang="en-US" sz="2000" dirty="0"/>
              <a:t>(</a:t>
            </a:r>
            <a:r>
              <a:rPr lang="en-US" altLang="en-US" sz="2000" dirty="0" err="1"/>
              <a:t>express.static</a:t>
            </a:r>
            <a:r>
              <a:rPr lang="en-US" altLang="en-US" sz="2000" dirty="0"/>
              <a:t>('uploads')); </a:t>
            </a:r>
          </a:p>
          <a:p>
            <a:pPr>
              <a:buFont typeface="Arial" panose="020B0604020202020204" pitchFamily="34" charset="0"/>
              <a:buNone/>
            </a:pPr>
            <a:r>
              <a:rPr lang="en-US" altLang="en-US" sz="2000" dirty="0"/>
              <a:t>		</a:t>
            </a:r>
            <a:r>
              <a:rPr lang="en-US" altLang="en-US" sz="2000" dirty="0" err="1"/>
              <a:t>app.use</a:t>
            </a:r>
            <a:r>
              <a:rPr lang="en-US" altLang="en-US" sz="2000" dirty="0"/>
              <a:t>(</a:t>
            </a:r>
            <a:r>
              <a:rPr lang="en-US" altLang="en-US" sz="2000" dirty="0" err="1"/>
              <a:t>express.static</a:t>
            </a:r>
            <a:r>
              <a:rPr lang="en-US" altLang="en-US" sz="2000" dirty="0"/>
              <a:t>('files'));</a:t>
            </a:r>
          </a:p>
        </p:txBody>
      </p:sp>
      <p:sp>
        <p:nvSpPr>
          <p:cNvPr id="2" name="Footer Placeholder 1">
            <a:extLst>
              <a:ext uri="{FF2B5EF4-FFF2-40B4-BE49-F238E27FC236}">
                <a16:creationId xmlns:a16="http://schemas.microsoft.com/office/drawing/2014/main" id="{69A8AD8F-186C-0645-8304-468E1C43A6C9}"/>
              </a:ext>
            </a:extLst>
          </p:cNvPr>
          <p:cNvSpPr>
            <a:spLocks noGrp="1"/>
          </p:cNvSpPr>
          <p:nvPr>
            <p:ph type="ftr" sz="quarter" idx="11"/>
          </p:nvPr>
        </p:nvSpPr>
        <p:spPr/>
        <p:txBody>
          <a:bodyPr/>
          <a:lstStyle/>
          <a:p>
            <a:r>
              <a:rPr lang="en-US"/>
              <a:t>22/02/2021</a:t>
            </a:r>
          </a:p>
        </p:txBody>
      </p:sp>
      <p:sp>
        <p:nvSpPr>
          <p:cNvPr id="3" name="Slide Number Placeholder 2">
            <a:extLst>
              <a:ext uri="{FF2B5EF4-FFF2-40B4-BE49-F238E27FC236}">
                <a16:creationId xmlns:a16="http://schemas.microsoft.com/office/drawing/2014/main" id="{9C407AE5-4990-FD43-BEA6-E43B91F4F75C}"/>
              </a:ext>
            </a:extLst>
          </p:cNvPr>
          <p:cNvSpPr>
            <a:spLocks noGrp="1"/>
          </p:cNvSpPr>
          <p:nvPr>
            <p:ph type="sldNum" sz="quarter" idx="12"/>
          </p:nvPr>
        </p:nvSpPr>
        <p:spPr/>
        <p:txBody>
          <a:bodyPr/>
          <a:lstStyle/>
          <a:p>
            <a:fld id="{7B1B8D05-7D23-7746-9A1C-675A1D2D885B}" type="slidenum">
              <a:rPr lang="en-US" smtClean="0"/>
              <a:t>40</a:t>
            </a:fld>
            <a:endParaRPr lang="en-US"/>
          </a:p>
        </p:txBody>
      </p:sp>
    </p:spTree>
    <p:extLst>
      <p:ext uri="{BB962C8B-B14F-4D97-AF65-F5344CB8AC3E}">
        <p14:creationId xmlns:p14="http://schemas.microsoft.com/office/powerpoint/2010/main" val="23168361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83863DC6-AAE0-3949-B3E4-0E2774ACE8B7}"/>
              </a:ext>
            </a:extLst>
          </p:cNvPr>
          <p:cNvSpPr>
            <a:spLocks noGrp="1"/>
          </p:cNvSpPr>
          <p:nvPr>
            <p:ph type="title"/>
          </p:nvPr>
        </p:nvSpPr>
        <p:spPr>
          <a:xfrm>
            <a:off x="838200" y="228600"/>
            <a:ext cx="10515600" cy="1325563"/>
          </a:xfrm>
        </p:spPr>
        <p:txBody>
          <a:bodyPr/>
          <a:lstStyle/>
          <a:p>
            <a:pPr algn="ctr"/>
            <a:r>
              <a:rPr lang="en-US" altLang="en-US" dirty="0"/>
              <a:t>Serving Static files in Express</a:t>
            </a:r>
          </a:p>
        </p:txBody>
      </p:sp>
      <p:sp>
        <p:nvSpPr>
          <p:cNvPr id="43011" name="Content Placeholder 2">
            <a:extLst>
              <a:ext uri="{FF2B5EF4-FFF2-40B4-BE49-F238E27FC236}">
                <a16:creationId xmlns:a16="http://schemas.microsoft.com/office/drawing/2014/main" id="{EFBD4852-71B4-254C-A0AC-7E9FAF42CC1E}"/>
              </a:ext>
            </a:extLst>
          </p:cNvPr>
          <p:cNvSpPr>
            <a:spLocks noGrp="1"/>
          </p:cNvSpPr>
          <p:nvPr>
            <p:ph idx="1"/>
          </p:nvPr>
        </p:nvSpPr>
        <p:spPr>
          <a:xfrm>
            <a:off x="667718" y="1270645"/>
            <a:ext cx="11296974" cy="5450830"/>
          </a:xfrm>
        </p:spPr>
        <p:txBody>
          <a:bodyPr>
            <a:noAutofit/>
          </a:bodyPr>
          <a:lstStyle/>
          <a:p>
            <a:r>
              <a:rPr lang="en-US" altLang="en-US" sz="2000" dirty="0"/>
              <a:t>To serve static files such as images, CSS files, and JavaScript files, use the </a:t>
            </a:r>
            <a:r>
              <a:rPr lang="en-US" altLang="en-US" sz="2000" dirty="0" err="1"/>
              <a:t>express.static</a:t>
            </a:r>
            <a:r>
              <a:rPr lang="en-US" altLang="en-US" sz="2000" dirty="0"/>
              <a:t> built-in middleware function in Express.</a:t>
            </a:r>
          </a:p>
          <a:p>
            <a:r>
              <a:rPr lang="en-US" altLang="en-US" sz="2000" dirty="0"/>
              <a:t>Pass the name of the directory that contains the static assets to the </a:t>
            </a:r>
            <a:r>
              <a:rPr lang="en-US" altLang="en-US" sz="2000" dirty="0" err="1"/>
              <a:t>express.static</a:t>
            </a:r>
            <a:r>
              <a:rPr lang="en-US" altLang="en-US" sz="2000" dirty="0"/>
              <a:t> middleware function to start serving the files directly. For example, use the following code to serve images, CSS files, and JavaScript files in a directory named public:   (See app9.js)</a:t>
            </a:r>
          </a:p>
          <a:p>
            <a:pPr>
              <a:buFont typeface="Arial" panose="020B0604020202020204" pitchFamily="34" charset="0"/>
              <a:buNone/>
            </a:pPr>
            <a:r>
              <a:rPr lang="en-US" altLang="en-US" sz="2000" dirty="0"/>
              <a:t>		</a:t>
            </a:r>
            <a:r>
              <a:rPr lang="en-US" altLang="en-US" sz="2000" dirty="0" err="1"/>
              <a:t>app.use</a:t>
            </a:r>
            <a:r>
              <a:rPr lang="en-US" altLang="en-US" sz="2000" dirty="0"/>
              <a:t>(</a:t>
            </a:r>
            <a:r>
              <a:rPr lang="en-US" altLang="en-US" sz="2000" dirty="0" err="1"/>
              <a:t>express.static</a:t>
            </a:r>
            <a:r>
              <a:rPr lang="en-US" altLang="en-US" sz="2000" dirty="0"/>
              <a:t>('public'));</a:t>
            </a:r>
          </a:p>
          <a:p>
            <a:r>
              <a:rPr lang="en-US" altLang="en-US" sz="2000" dirty="0"/>
              <a:t>Now, you can load the files that are in the public directory:</a:t>
            </a:r>
          </a:p>
          <a:p>
            <a:pPr>
              <a:buFont typeface="Arial" panose="020B0604020202020204" pitchFamily="34" charset="0"/>
              <a:buNone/>
            </a:pPr>
            <a:r>
              <a:rPr lang="en-US" altLang="en-US" sz="2000" dirty="0"/>
              <a:t>		http://localhost:3000/images/</a:t>
            </a:r>
            <a:r>
              <a:rPr lang="en-US" altLang="en-US" sz="2000" dirty="0" err="1"/>
              <a:t>kitten.jpg</a:t>
            </a:r>
            <a:r>
              <a:rPr lang="en-US" altLang="en-US" sz="2000" dirty="0"/>
              <a:t> </a:t>
            </a:r>
          </a:p>
          <a:p>
            <a:pPr>
              <a:buFont typeface="Arial" panose="020B0604020202020204" pitchFamily="34" charset="0"/>
              <a:buNone/>
            </a:pPr>
            <a:r>
              <a:rPr lang="en-US" altLang="en-US" sz="2000" dirty="0"/>
              <a:t>		http://localhost:3000/</a:t>
            </a:r>
            <a:r>
              <a:rPr lang="en-US" altLang="en-US" sz="2000" dirty="0" err="1"/>
              <a:t>css</a:t>
            </a:r>
            <a:r>
              <a:rPr lang="en-US" altLang="en-US" sz="2000" dirty="0"/>
              <a:t>/</a:t>
            </a:r>
            <a:r>
              <a:rPr lang="en-US" altLang="en-US" sz="2000" dirty="0" err="1"/>
              <a:t>style.css</a:t>
            </a:r>
            <a:r>
              <a:rPr lang="en-US" altLang="en-US" sz="2000" dirty="0"/>
              <a:t> 	</a:t>
            </a:r>
          </a:p>
          <a:p>
            <a:pPr>
              <a:buFont typeface="Arial" panose="020B0604020202020204" pitchFamily="34" charset="0"/>
              <a:buNone/>
            </a:pPr>
            <a:r>
              <a:rPr lang="en-US" altLang="en-US" sz="2000" dirty="0"/>
              <a:t>		http://localhost:3000/</a:t>
            </a:r>
            <a:r>
              <a:rPr lang="en-US" altLang="en-US" sz="2000" dirty="0" err="1"/>
              <a:t>js</a:t>
            </a:r>
            <a:r>
              <a:rPr lang="en-US" altLang="en-US" sz="2000" dirty="0"/>
              <a:t>/</a:t>
            </a:r>
            <a:r>
              <a:rPr lang="en-US" altLang="en-US" sz="2000" dirty="0" err="1"/>
              <a:t>app.js</a:t>
            </a:r>
            <a:r>
              <a:rPr lang="en-US" altLang="en-US" sz="2000" dirty="0"/>
              <a:t> 	</a:t>
            </a:r>
          </a:p>
          <a:p>
            <a:pPr>
              <a:buFont typeface="Arial" panose="020B0604020202020204" pitchFamily="34" charset="0"/>
              <a:buNone/>
            </a:pPr>
            <a:r>
              <a:rPr lang="en-US" altLang="en-US" sz="2000" dirty="0"/>
              <a:t>		http://localhost:3000/</a:t>
            </a:r>
            <a:r>
              <a:rPr lang="en-US" altLang="en-US" sz="2000" dirty="0" err="1"/>
              <a:t>hello.html</a:t>
            </a:r>
            <a:endParaRPr lang="en-US" altLang="en-US" sz="2000" dirty="0"/>
          </a:p>
          <a:p>
            <a:r>
              <a:rPr lang="en-US" altLang="en-US" sz="2000" dirty="0"/>
              <a:t>To use multiple static assets directories, call the </a:t>
            </a:r>
            <a:r>
              <a:rPr lang="en-US" altLang="en-US" sz="2000" dirty="0" err="1"/>
              <a:t>express.static</a:t>
            </a:r>
            <a:r>
              <a:rPr lang="en-US" altLang="en-US" sz="2000" dirty="0"/>
              <a:t> middleware function multiple times:</a:t>
            </a:r>
          </a:p>
          <a:p>
            <a:pPr>
              <a:buFont typeface="Arial" panose="020B0604020202020204" pitchFamily="34" charset="0"/>
              <a:buNone/>
            </a:pPr>
            <a:r>
              <a:rPr lang="en-US" altLang="en-US" sz="2000" dirty="0"/>
              <a:t>		</a:t>
            </a:r>
            <a:r>
              <a:rPr lang="en-US" altLang="en-US" sz="2000" dirty="0" err="1"/>
              <a:t>app.use</a:t>
            </a:r>
            <a:r>
              <a:rPr lang="en-US" altLang="en-US" sz="2000" dirty="0"/>
              <a:t>(</a:t>
            </a:r>
            <a:r>
              <a:rPr lang="en-US" altLang="en-US" sz="2000" dirty="0" err="1"/>
              <a:t>express.static</a:t>
            </a:r>
            <a:r>
              <a:rPr lang="en-US" altLang="en-US" sz="2000" dirty="0"/>
              <a:t>('public')); </a:t>
            </a:r>
          </a:p>
          <a:p>
            <a:pPr>
              <a:buFont typeface="Arial" panose="020B0604020202020204" pitchFamily="34" charset="0"/>
              <a:buNone/>
            </a:pPr>
            <a:r>
              <a:rPr lang="en-US" altLang="en-US" sz="2000" dirty="0"/>
              <a:t>		</a:t>
            </a:r>
            <a:r>
              <a:rPr lang="en-US" altLang="en-US" sz="2000" dirty="0" err="1"/>
              <a:t>app.use</a:t>
            </a:r>
            <a:r>
              <a:rPr lang="en-US" altLang="en-US" sz="2000" dirty="0"/>
              <a:t>(</a:t>
            </a:r>
            <a:r>
              <a:rPr lang="en-US" altLang="en-US" sz="2000" dirty="0" err="1"/>
              <a:t>express.static</a:t>
            </a:r>
            <a:r>
              <a:rPr lang="en-US" altLang="en-US" sz="2000" dirty="0"/>
              <a:t>('files'));</a:t>
            </a:r>
          </a:p>
          <a:p>
            <a:pPr>
              <a:buFont typeface="Arial" panose="020B0604020202020204" pitchFamily="34" charset="0"/>
              <a:buNone/>
            </a:pPr>
            <a:endParaRPr lang="en-US" altLang="en-US" sz="2000" dirty="0"/>
          </a:p>
        </p:txBody>
      </p:sp>
      <p:sp>
        <p:nvSpPr>
          <p:cNvPr id="2" name="Footer Placeholder 1">
            <a:extLst>
              <a:ext uri="{FF2B5EF4-FFF2-40B4-BE49-F238E27FC236}">
                <a16:creationId xmlns:a16="http://schemas.microsoft.com/office/drawing/2014/main" id="{5421F851-2AC0-2A4F-9C7C-9D29A04CCFF3}"/>
              </a:ext>
            </a:extLst>
          </p:cNvPr>
          <p:cNvSpPr>
            <a:spLocks noGrp="1"/>
          </p:cNvSpPr>
          <p:nvPr>
            <p:ph type="ftr" sz="quarter" idx="11"/>
          </p:nvPr>
        </p:nvSpPr>
        <p:spPr/>
        <p:txBody>
          <a:bodyPr/>
          <a:lstStyle/>
          <a:p>
            <a:r>
              <a:rPr lang="en-US"/>
              <a:t>22/02/2021</a:t>
            </a:r>
          </a:p>
        </p:txBody>
      </p:sp>
      <p:sp>
        <p:nvSpPr>
          <p:cNvPr id="3" name="Slide Number Placeholder 2">
            <a:extLst>
              <a:ext uri="{FF2B5EF4-FFF2-40B4-BE49-F238E27FC236}">
                <a16:creationId xmlns:a16="http://schemas.microsoft.com/office/drawing/2014/main" id="{C22F4403-0E3C-164A-938C-DD88A8384377}"/>
              </a:ext>
            </a:extLst>
          </p:cNvPr>
          <p:cNvSpPr>
            <a:spLocks noGrp="1"/>
          </p:cNvSpPr>
          <p:nvPr>
            <p:ph type="sldNum" sz="quarter" idx="12"/>
          </p:nvPr>
        </p:nvSpPr>
        <p:spPr/>
        <p:txBody>
          <a:bodyPr/>
          <a:lstStyle/>
          <a:p>
            <a:fld id="{7B1B8D05-7D23-7746-9A1C-675A1D2D885B}" type="slidenum">
              <a:rPr lang="en-US" smtClean="0"/>
              <a:t>41</a:t>
            </a:fld>
            <a:endParaRPr lang="en-US"/>
          </a:p>
        </p:txBody>
      </p:sp>
    </p:spTree>
    <p:extLst>
      <p:ext uri="{BB962C8B-B14F-4D97-AF65-F5344CB8AC3E}">
        <p14:creationId xmlns:p14="http://schemas.microsoft.com/office/powerpoint/2010/main" val="29154677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C8A9FE19-A29D-B341-B78F-B991B357FD1D}"/>
              </a:ext>
            </a:extLst>
          </p:cNvPr>
          <p:cNvSpPr>
            <a:spLocks noGrp="1"/>
          </p:cNvSpPr>
          <p:nvPr>
            <p:ph type="title"/>
          </p:nvPr>
        </p:nvSpPr>
        <p:spPr>
          <a:xfrm>
            <a:off x="838200" y="231013"/>
            <a:ext cx="10515600" cy="1325563"/>
          </a:xfrm>
        </p:spPr>
        <p:txBody>
          <a:bodyPr/>
          <a:lstStyle/>
          <a:p>
            <a:r>
              <a:rPr lang="en-US" altLang="en-US" dirty="0"/>
              <a:t>Serving Static files in Express 2</a:t>
            </a:r>
          </a:p>
        </p:txBody>
      </p:sp>
      <p:sp>
        <p:nvSpPr>
          <p:cNvPr id="44035" name="Content Placeholder 2">
            <a:extLst>
              <a:ext uri="{FF2B5EF4-FFF2-40B4-BE49-F238E27FC236}">
                <a16:creationId xmlns:a16="http://schemas.microsoft.com/office/drawing/2014/main" id="{C0B9516B-8860-1E48-97F0-0B4D99AF4FFB}"/>
              </a:ext>
            </a:extLst>
          </p:cNvPr>
          <p:cNvSpPr>
            <a:spLocks noGrp="1"/>
          </p:cNvSpPr>
          <p:nvPr>
            <p:ph idx="1"/>
          </p:nvPr>
        </p:nvSpPr>
        <p:spPr>
          <a:xfrm>
            <a:off x="838200" y="1350551"/>
            <a:ext cx="10515600" cy="5179608"/>
          </a:xfrm>
        </p:spPr>
        <p:txBody>
          <a:bodyPr>
            <a:noAutofit/>
          </a:bodyPr>
          <a:lstStyle/>
          <a:p>
            <a:r>
              <a:rPr lang="en-US" altLang="en-US" sz="2000" dirty="0"/>
              <a:t>Express looks up the files in the order in which you set the static directories with the </a:t>
            </a:r>
            <a:r>
              <a:rPr lang="en-US" altLang="en-US" sz="2000" dirty="0" err="1"/>
              <a:t>express.static</a:t>
            </a:r>
            <a:r>
              <a:rPr lang="en-US" altLang="en-US" sz="2000" dirty="0"/>
              <a:t> middleware function.</a:t>
            </a:r>
          </a:p>
          <a:p>
            <a:r>
              <a:rPr lang="en-US" altLang="en-US" sz="2000" dirty="0"/>
              <a:t>To create a virtual path prefix (where the path does not actually exist in the file system) for files that are served by the </a:t>
            </a:r>
            <a:r>
              <a:rPr lang="en-US" altLang="en-US" sz="2000" dirty="0" err="1"/>
              <a:t>express.static</a:t>
            </a:r>
            <a:r>
              <a:rPr lang="en-US" altLang="en-US" sz="2000" dirty="0"/>
              <a:t> </a:t>
            </a:r>
            <a:r>
              <a:rPr lang="en-US" altLang="en-US" sz="2000" dirty="0" err="1"/>
              <a:t>function,</a:t>
            </a:r>
            <a:r>
              <a:rPr lang="en-US" altLang="en-US" sz="2000" dirty="0" err="1">
                <a:hlinkClick r:id="rId2"/>
              </a:rPr>
              <a:t>specify</a:t>
            </a:r>
            <a:r>
              <a:rPr lang="en-US" altLang="en-US" sz="2000" dirty="0">
                <a:hlinkClick r:id="rId2"/>
              </a:rPr>
              <a:t> a mount path</a:t>
            </a:r>
            <a:r>
              <a:rPr lang="en-US" altLang="en-US" sz="2000" dirty="0"/>
              <a:t> for the static directory, as shown below:</a:t>
            </a:r>
          </a:p>
          <a:p>
            <a:pPr>
              <a:buFont typeface="Arial" panose="020B0604020202020204" pitchFamily="34" charset="0"/>
              <a:buNone/>
            </a:pPr>
            <a:r>
              <a:rPr lang="en-US" altLang="en-US" sz="2000" dirty="0"/>
              <a:t>		</a:t>
            </a:r>
            <a:r>
              <a:rPr lang="en-US" altLang="en-US" sz="2000" dirty="0" err="1"/>
              <a:t>app.use</a:t>
            </a:r>
            <a:r>
              <a:rPr lang="en-US" altLang="en-US" sz="2000" dirty="0"/>
              <a:t>('/static', </a:t>
            </a:r>
            <a:r>
              <a:rPr lang="en-US" altLang="en-US" sz="2000" dirty="0" err="1"/>
              <a:t>express.static</a:t>
            </a:r>
            <a:r>
              <a:rPr lang="en-US" altLang="en-US" sz="2000" dirty="0"/>
              <a:t>('public'));</a:t>
            </a:r>
          </a:p>
          <a:p>
            <a:r>
              <a:rPr lang="en-US" altLang="en-US" sz="2000" dirty="0"/>
              <a:t>Now, you can load the files that are in the public directory from the /static path prefix.</a:t>
            </a:r>
          </a:p>
          <a:p>
            <a:pPr>
              <a:lnSpc>
                <a:spcPct val="100000"/>
              </a:lnSpc>
              <a:buFont typeface="Arial" panose="020B0604020202020204" pitchFamily="34" charset="0"/>
              <a:buNone/>
            </a:pPr>
            <a:r>
              <a:rPr lang="en-US" altLang="en-US" sz="2000" dirty="0"/>
              <a:t>		http://localhost:3000/static/images/</a:t>
            </a:r>
            <a:r>
              <a:rPr lang="en-US" altLang="en-US" sz="2000" dirty="0" err="1"/>
              <a:t>kitten.jpg</a:t>
            </a:r>
            <a:r>
              <a:rPr lang="en-US" altLang="en-US" sz="2000" dirty="0"/>
              <a:t> </a:t>
            </a:r>
          </a:p>
          <a:p>
            <a:pPr>
              <a:lnSpc>
                <a:spcPct val="100000"/>
              </a:lnSpc>
              <a:buFont typeface="Arial" panose="020B0604020202020204" pitchFamily="34" charset="0"/>
              <a:buNone/>
            </a:pPr>
            <a:r>
              <a:rPr lang="en-US" altLang="en-US" sz="2000" dirty="0"/>
              <a:t>		http://localhost:3000/static/</a:t>
            </a:r>
            <a:r>
              <a:rPr lang="en-US" altLang="en-US" sz="2000" dirty="0" err="1"/>
              <a:t>css</a:t>
            </a:r>
            <a:r>
              <a:rPr lang="en-US" altLang="en-US" sz="2000" dirty="0"/>
              <a:t>/</a:t>
            </a:r>
            <a:r>
              <a:rPr lang="en-US" altLang="en-US" sz="2000" dirty="0" err="1"/>
              <a:t>style.css</a:t>
            </a:r>
            <a:r>
              <a:rPr lang="en-US" altLang="en-US" sz="2000" dirty="0"/>
              <a:t> </a:t>
            </a:r>
          </a:p>
          <a:p>
            <a:pPr>
              <a:lnSpc>
                <a:spcPct val="100000"/>
              </a:lnSpc>
              <a:buFont typeface="Arial" panose="020B0604020202020204" pitchFamily="34" charset="0"/>
              <a:buNone/>
            </a:pPr>
            <a:r>
              <a:rPr lang="en-US" altLang="en-US" sz="2000" dirty="0"/>
              <a:t>		http://localhost:3000/static/</a:t>
            </a:r>
            <a:r>
              <a:rPr lang="en-US" altLang="en-US" sz="2000" dirty="0" err="1"/>
              <a:t>js</a:t>
            </a:r>
            <a:r>
              <a:rPr lang="en-US" altLang="en-US" sz="2000" dirty="0"/>
              <a:t>/</a:t>
            </a:r>
            <a:r>
              <a:rPr lang="en-US" altLang="en-US" sz="2000" dirty="0" err="1"/>
              <a:t>app.js</a:t>
            </a:r>
            <a:endParaRPr lang="en-US" altLang="en-US" sz="2000" dirty="0"/>
          </a:p>
          <a:p>
            <a:pPr>
              <a:lnSpc>
                <a:spcPct val="100000"/>
              </a:lnSpc>
              <a:buFont typeface="Arial" panose="020B0604020202020204" pitchFamily="34" charset="0"/>
              <a:buNone/>
            </a:pPr>
            <a:r>
              <a:rPr lang="en-US" altLang="en-US" sz="2000" dirty="0"/>
              <a:t>		http://localhost:3000/static/</a:t>
            </a:r>
            <a:r>
              <a:rPr lang="en-US" altLang="en-US" sz="2000" dirty="0" err="1"/>
              <a:t>hello.html</a:t>
            </a:r>
            <a:endParaRPr lang="en-US" altLang="en-US" sz="2000" dirty="0"/>
          </a:p>
          <a:p>
            <a:r>
              <a:rPr lang="en-US" altLang="en-US" sz="2000" dirty="0"/>
              <a:t>However, the path that you provide to the </a:t>
            </a:r>
            <a:r>
              <a:rPr lang="en-US" altLang="en-US" sz="2000" dirty="0" err="1"/>
              <a:t>express.static</a:t>
            </a:r>
            <a:r>
              <a:rPr lang="en-US" altLang="en-US" sz="2000" dirty="0"/>
              <a:t> function is relative to the directory from where you launch your node process. It’s safer to use the absolute path of the directory that you want to serve:	</a:t>
            </a:r>
            <a:r>
              <a:rPr lang="en-US" altLang="en-US" sz="2000" dirty="0" err="1"/>
              <a:t>app.use</a:t>
            </a:r>
            <a:r>
              <a:rPr lang="en-US" altLang="en-US" sz="2000" dirty="0"/>
              <a:t>('/static', </a:t>
            </a:r>
            <a:r>
              <a:rPr lang="en-US" altLang="en-US" sz="2000" dirty="0" err="1"/>
              <a:t>express.static</a:t>
            </a:r>
            <a:r>
              <a:rPr lang="en-US" altLang="en-US" sz="2000" dirty="0"/>
              <a:t>(__</a:t>
            </a:r>
            <a:r>
              <a:rPr lang="en-US" altLang="en-US" sz="2000" dirty="0" err="1"/>
              <a:t>dirname</a:t>
            </a:r>
            <a:r>
              <a:rPr lang="en-US" altLang="en-US" sz="2000" dirty="0"/>
              <a:t> + '/public'));</a:t>
            </a:r>
          </a:p>
          <a:p>
            <a:endParaRPr lang="en-US" altLang="en-US" sz="2000" dirty="0"/>
          </a:p>
        </p:txBody>
      </p:sp>
      <p:sp>
        <p:nvSpPr>
          <p:cNvPr id="2" name="Footer Placeholder 1">
            <a:extLst>
              <a:ext uri="{FF2B5EF4-FFF2-40B4-BE49-F238E27FC236}">
                <a16:creationId xmlns:a16="http://schemas.microsoft.com/office/drawing/2014/main" id="{2CA3D593-28E0-E94E-8F06-31815BCC1B63}"/>
              </a:ext>
            </a:extLst>
          </p:cNvPr>
          <p:cNvSpPr>
            <a:spLocks noGrp="1"/>
          </p:cNvSpPr>
          <p:nvPr>
            <p:ph type="ftr" sz="quarter" idx="11"/>
          </p:nvPr>
        </p:nvSpPr>
        <p:spPr/>
        <p:txBody>
          <a:bodyPr/>
          <a:lstStyle/>
          <a:p>
            <a:r>
              <a:rPr lang="en-US"/>
              <a:t>22/02/2021</a:t>
            </a:r>
          </a:p>
        </p:txBody>
      </p:sp>
      <p:sp>
        <p:nvSpPr>
          <p:cNvPr id="3" name="Slide Number Placeholder 2">
            <a:extLst>
              <a:ext uri="{FF2B5EF4-FFF2-40B4-BE49-F238E27FC236}">
                <a16:creationId xmlns:a16="http://schemas.microsoft.com/office/drawing/2014/main" id="{BAA66886-0037-ED4D-8CE9-E578D365EA30}"/>
              </a:ext>
            </a:extLst>
          </p:cNvPr>
          <p:cNvSpPr>
            <a:spLocks noGrp="1"/>
          </p:cNvSpPr>
          <p:nvPr>
            <p:ph type="sldNum" sz="quarter" idx="12"/>
          </p:nvPr>
        </p:nvSpPr>
        <p:spPr/>
        <p:txBody>
          <a:bodyPr/>
          <a:lstStyle/>
          <a:p>
            <a:fld id="{7B1B8D05-7D23-7746-9A1C-675A1D2D885B}" type="slidenum">
              <a:rPr lang="en-US" smtClean="0"/>
              <a:t>42</a:t>
            </a:fld>
            <a:endParaRPr lang="en-US"/>
          </a:p>
        </p:txBody>
      </p:sp>
    </p:spTree>
    <p:extLst>
      <p:ext uri="{BB962C8B-B14F-4D97-AF65-F5344CB8AC3E}">
        <p14:creationId xmlns:p14="http://schemas.microsoft.com/office/powerpoint/2010/main" val="686571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A6A0EAFB-CF96-B049-9647-4CAF37709D65}"/>
              </a:ext>
            </a:extLst>
          </p:cNvPr>
          <p:cNvSpPr>
            <a:spLocks noGrp="1"/>
          </p:cNvSpPr>
          <p:nvPr>
            <p:ph type="title"/>
          </p:nvPr>
        </p:nvSpPr>
        <p:spPr/>
        <p:txBody>
          <a:bodyPr/>
          <a:lstStyle/>
          <a:p>
            <a:r>
              <a:rPr lang="en-US" altLang="en-US" dirty="0"/>
              <a:t>Route paths</a:t>
            </a:r>
          </a:p>
        </p:txBody>
      </p:sp>
      <p:sp>
        <p:nvSpPr>
          <p:cNvPr id="12291" name="Content Placeholder 2">
            <a:extLst>
              <a:ext uri="{FF2B5EF4-FFF2-40B4-BE49-F238E27FC236}">
                <a16:creationId xmlns:a16="http://schemas.microsoft.com/office/drawing/2014/main" id="{A1D9333C-E649-B94A-99B2-DE028D05DEF0}"/>
              </a:ext>
            </a:extLst>
          </p:cNvPr>
          <p:cNvSpPr>
            <a:spLocks noGrp="1"/>
          </p:cNvSpPr>
          <p:nvPr>
            <p:ph idx="1"/>
          </p:nvPr>
        </p:nvSpPr>
        <p:spPr/>
        <p:txBody>
          <a:bodyPr>
            <a:normAutofit lnSpcReduction="10000"/>
          </a:bodyPr>
          <a:lstStyle/>
          <a:p>
            <a:r>
              <a:rPr lang="en-US" altLang="en-US" dirty="0"/>
              <a:t>Route paths, in combination with a request method, define the endpoints at which requests can be made. Route paths can be strings, string patterns, or regular expressions.</a:t>
            </a:r>
          </a:p>
          <a:p>
            <a:r>
              <a:rPr lang="en-US" altLang="en-US" dirty="0"/>
              <a:t>The characters ?, +, *, and () are subsets of their regular expression counterparts. The hyphen (-) and the dot (.) are interpreted literally by string-based paths.</a:t>
            </a:r>
          </a:p>
          <a:p>
            <a:r>
              <a:rPr lang="en-US" altLang="en-US" dirty="0"/>
              <a:t>NOTE: Express uses </a:t>
            </a:r>
            <a:r>
              <a:rPr lang="en-US" altLang="en-US" dirty="0">
                <a:hlinkClick r:id="rId2"/>
              </a:rPr>
              <a:t>path-to-regexp</a:t>
            </a:r>
            <a:r>
              <a:rPr lang="en-US" altLang="en-US" dirty="0"/>
              <a:t> for matching the route paths; see the path-to-</a:t>
            </a:r>
            <a:r>
              <a:rPr lang="en-US" altLang="en-US" dirty="0" err="1"/>
              <a:t>regexp</a:t>
            </a:r>
            <a:r>
              <a:rPr lang="en-US" altLang="en-US" dirty="0"/>
              <a:t> documentation for all the possibilities in defining route paths. </a:t>
            </a:r>
            <a:r>
              <a:rPr lang="en-US" altLang="en-US" dirty="0">
                <a:hlinkClick r:id="rId3"/>
              </a:rPr>
              <a:t>Express Route Tester</a:t>
            </a:r>
            <a:r>
              <a:rPr lang="en-US" altLang="en-US" dirty="0"/>
              <a:t> is a handy tool for testing basic Express routes, although it does not support pattern matching.</a:t>
            </a:r>
          </a:p>
          <a:p>
            <a:r>
              <a:rPr lang="en-US" altLang="en-US" dirty="0"/>
              <a:t>NOTE: Query strings are not part of the route path.</a:t>
            </a:r>
          </a:p>
        </p:txBody>
      </p:sp>
      <p:sp>
        <p:nvSpPr>
          <p:cNvPr id="2" name="Footer Placeholder 1">
            <a:extLst>
              <a:ext uri="{FF2B5EF4-FFF2-40B4-BE49-F238E27FC236}">
                <a16:creationId xmlns:a16="http://schemas.microsoft.com/office/drawing/2014/main" id="{BDF92D1B-6AF4-A84C-AE2B-82037CC16380}"/>
              </a:ext>
            </a:extLst>
          </p:cNvPr>
          <p:cNvSpPr>
            <a:spLocks noGrp="1"/>
          </p:cNvSpPr>
          <p:nvPr>
            <p:ph type="ftr" sz="quarter" idx="11"/>
          </p:nvPr>
        </p:nvSpPr>
        <p:spPr/>
        <p:txBody>
          <a:bodyPr/>
          <a:lstStyle/>
          <a:p>
            <a:r>
              <a:rPr lang="en-US"/>
              <a:t>22/02/2021</a:t>
            </a:r>
          </a:p>
        </p:txBody>
      </p:sp>
      <p:sp>
        <p:nvSpPr>
          <p:cNvPr id="3" name="Slide Number Placeholder 2">
            <a:extLst>
              <a:ext uri="{FF2B5EF4-FFF2-40B4-BE49-F238E27FC236}">
                <a16:creationId xmlns:a16="http://schemas.microsoft.com/office/drawing/2014/main" id="{3CD8E8E0-8BA4-5646-8CF9-187DA162934A}"/>
              </a:ext>
            </a:extLst>
          </p:cNvPr>
          <p:cNvSpPr>
            <a:spLocks noGrp="1"/>
          </p:cNvSpPr>
          <p:nvPr>
            <p:ph type="sldNum" sz="quarter" idx="12"/>
          </p:nvPr>
        </p:nvSpPr>
        <p:spPr/>
        <p:txBody>
          <a:bodyPr/>
          <a:lstStyle/>
          <a:p>
            <a:fld id="{7B1B8D05-7D23-7746-9A1C-675A1D2D885B}" type="slidenum">
              <a:rPr lang="en-US" smtClean="0"/>
              <a:t>5</a:t>
            </a:fld>
            <a:endParaRPr lang="en-US"/>
          </a:p>
        </p:txBody>
      </p:sp>
    </p:spTree>
    <p:extLst>
      <p:ext uri="{BB962C8B-B14F-4D97-AF65-F5344CB8AC3E}">
        <p14:creationId xmlns:p14="http://schemas.microsoft.com/office/powerpoint/2010/main" val="3300401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9CACF190-79C6-464D-B23E-A73BB78123BB}"/>
              </a:ext>
            </a:extLst>
          </p:cNvPr>
          <p:cNvSpPr>
            <a:spLocks noGrp="1"/>
          </p:cNvSpPr>
          <p:nvPr>
            <p:ph type="title"/>
          </p:nvPr>
        </p:nvSpPr>
        <p:spPr/>
        <p:txBody>
          <a:bodyPr/>
          <a:lstStyle/>
          <a:p>
            <a:r>
              <a:rPr lang="en-US" altLang="en-US" dirty="0"/>
              <a:t>Route paths based on strings</a:t>
            </a:r>
          </a:p>
        </p:txBody>
      </p:sp>
      <p:sp>
        <p:nvSpPr>
          <p:cNvPr id="13315" name="Content Placeholder 2">
            <a:extLst>
              <a:ext uri="{FF2B5EF4-FFF2-40B4-BE49-F238E27FC236}">
                <a16:creationId xmlns:a16="http://schemas.microsoft.com/office/drawing/2014/main" id="{422471EC-8534-4D4B-A633-598C4842B1B6}"/>
              </a:ext>
            </a:extLst>
          </p:cNvPr>
          <p:cNvSpPr>
            <a:spLocks noGrp="1"/>
          </p:cNvSpPr>
          <p:nvPr>
            <p:ph idx="1"/>
          </p:nvPr>
        </p:nvSpPr>
        <p:spPr/>
        <p:txBody>
          <a:bodyPr>
            <a:normAutofit lnSpcReduction="10000"/>
          </a:bodyPr>
          <a:lstStyle/>
          <a:p>
            <a:r>
              <a:rPr lang="en-US" altLang="en-US"/>
              <a:t>This route path will match requests to the root route, /.</a:t>
            </a:r>
          </a:p>
          <a:p>
            <a:pPr>
              <a:buFont typeface="Arial" panose="020B0604020202020204" pitchFamily="34" charset="0"/>
              <a:buNone/>
            </a:pPr>
            <a:r>
              <a:rPr lang="en-US" altLang="en-US"/>
              <a:t>		app.get('/', function (req, res) { </a:t>
            </a:r>
          </a:p>
          <a:p>
            <a:pPr>
              <a:buFont typeface="Arial" panose="020B0604020202020204" pitchFamily="34" charset="0"/>
              <a:buNone/>
            </a:pPr>
            <a:r>
              <a:rPr lang="en-US" altLang="en-US"/>
              <a:t>			res.send('root'); });</a:t>
            </a:r>
          </a:p>
          <a:p>
            <a:r>
              <a:rPr lang="en-US" altLang="en-US"/>
              <a:t>This route path will match requests to /about.</a:t>
            </a:r>
          </a:p>
          <a:p>
            <a:pPr>
              <a:buFont typeface="Arial" panose="020B0604020202020204" pitchFamily="34" charset="0"/>
              <a:buNone/>
            </a:pPr>
            <a:r>
              <a:rPr lang="en-US" altLang="en-US"/>
              <a:t>		app.get('/about', function (req, res) { </a:t>
            </a:r>
          </a:p>
          <a:p>
            <a:pPr>
              <a:buFont typeface="Arial" panose="020B0604020202020204" pitchFamily="34" charset="0"/>
              <a:buNone/>
            </a:pPr>
            <a:r>
              <a:rPr lang="en-US" altLang="en-US"/>
              <a:t>			res.send('about'); });</a:t>
            </a:r>
          </a:p>
          <a:p>
            <a:r>
              <a:rPr lang="en-US" altLang="en-US"/>
              <a:t>This route path will match requests to /random.text.</a:t>
            </a:r>
          </a:p>
          <a:p>
            <a:pPr>
              <a:buFont typeface="Arial" panose="020B0604020202020204" pitchFamily="34" charset="0"/>
              <a:buNone/>
            </a:pPr>
            <a:r>
              <a:rPr lang="en-US" altLang="en-US"/>
              <a:t>		app.get('/random.text', function (req, res) { 						res.send('random.text'); });</a:t>
            </a:r>
          </a:p>
        </p:txBody>
      </p:sp>
      <p:sp>
        <p:nvSpPr>
          <p:cNvPr id="2" name="Footer Placeholder 1">
            <a:extLst>
              <a:ext uri="{FF2B5EF4-FFF2-40B4-BE49-F238E27FC236}">
                <a16:creationId xmlns:a16="http://schemas.microsoft.com/office/drawing/2014/main" id="{1FE03DAC-BAE6-EA4C-82B7-B9C315E8DCA5}"/>
              </a:ext>
            </a:extLst>
          </p:cNvPr>
          <p:cNvSpPr>
            <a:spLocks noGrp="1"/>
          </p:cNvSpPr>
          <p:nvPr>
            <p:ph type="ftr" sz="quarter" idx="11"/>
          </p:nvPr>
        </p:nvSpPr>
        <p:spPr/>
        <p:txBody>
          <a:bodyPr/>
          <a:lstStyle/>
          <a:p>
            <a:r>
              <a:rPr lang="en-US"/>
              <a:t>22/02/2021</a:t>
            </a:r>
          </a:p>
        </p:txBody>
      </p:sp>
      <p:sp>
        <p:nvSpPr>
          <p:cNvPr id="3" name="Slide Number Placeholder 2">
            <a:extLst>
              <a:ext uri="{FF2B5EF4-FFF2-40B4-BE49-F238E27FC236}">
                <a16:creationId xmlns:a16="http://schemas.microsoft.com/office/drawing/2014/main" id="{C3F00D4D-F44A-1747-9690-BF02789E1FDD}"/>
              </a:ext>
            </a:extLst>
          </p:cNvPr>
          <p:cNvSpPr>
            <a:spLocks noGrp="1"/>
          </p:cNvSpPr>
          <p:nvPr>
            <p:ph type="sldNum" sz="quarter" idx="12"/>
          </p:nvPr>
        </p:nvSpPr>
        <p:spPr/>
        <p:txBody>
          <a:bodyPr/>
          <a:lstStyle/>
          <a:p>
            <a:fld id="{7B1B8D05-7D23-7746-9A1C-675A1D2D885B}" type="slidenum">
              <a:rPr lang="en-US" smtClean="0"/>
              <a:t>6</a:t>
            </a:fld>
            <a:endParaRPr lang="en-US"/>
          </a:p>
        </p:txBody>
      </p:sp>
    </p:spTree>
    <p:extLst>
      <p:ext uri="{BB962C8B-B14F-4D97-AF65-F5344CB8AC3E}">
        <p14:creationId xmlns:p14="http://schemas.microsoft.com/office/powerpoint/2010/main" val="3266975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2C7A1115-D925-4948-91CF-B2C581184C7B}"/>
              </a:ext>
            </a:extLst>
          </p:cNvPr>
          <p:cNvSpPr>
            <a:spLocks noGrp="1"/>
          </p:cNvSpPr>
          <p:nvPr>
            <p:ph type="title"/>
          </p:nvPr>
        </p:nvSpPr>
        <p:spPr/>
        <p:txBody>
          <a:bodyPr/>
          <a:lstStyle/>
          <a:p>
            <a:r>
              <a:rPr lang="en-US" altLang="en-US" dirty="0"/>
              <a:t>Route paths based on string patterns</a:t>
            </a:r>
          </a:p>
        </p:txBody>
      </p:sp>
      <p:sp>
        <p:nvSpPr>
          <p:cNvPr id="14339" name="Content Placeholder 2">
            <a:extLst>
              <a:ext uri="{FF2B5EF4-FFF2-40B4-BE49-F238E27FC236}">
                <a16:creationId xmlns:a16="http://schemas.microsoft.com/office/drawing/2014/main" id="{AE940B2D-3014-7D42-B0AF-6F1EB1B0C368}"/>
              </a:ext>
            </a:extLst>
          </p:cNvPr>
          <p:cNvSpPr>
            <a:spLocks noGrp="1"/>
          </p:cNvSpPr>
          <p:nvPr>
            <p:ph idx="1"/>
          </p:nvPr>
        </p:nvSpPr>
        <p:spPr/>
        <p:txBody>
          <a:bodyPr>
            <a:normAutofit lnSpcReduction="10000"/>
          </a:bodyPr>
          <a:lstStyle/>
          <a:p>
            <a:r>
              <a:rPr lang="en-US" altLang="en-US"/>
              <a:t>This route path will match acd and abcd.</a:t>
            </a:r>
          </a:p>
          <a:p>
            <a:pPr>
              <a:buFont typeface="Arial" panose="020B0604020202020204" pitchFamily="34" charset="0"/>
              <a:buNone/>
            </a:pPr>
            <a:r>
              <a:rPr lang="en-US" altLang="en-US"/>
              <a:t>		app.get('/ab?cd', function(req, res) { res.send('ab?cd'); });</a:t>
            </a:r>
          </a:p>
          <a:p>
            <a:r>
              <a:rPr lang="en-US" altLang="en-US"/>
              <a:t>This route path will match abcd, abbcd, abbbcd, and so on.</a:t>
            </a:r>
          </a:p>
          <a:p>
            <a:pPr>
              <a:buFont typeface="Arial" panose="020B0604020202020204" pitchFamily="34" charset="0"/>
              <a:buNone/>
            </a:pPr>
            <a:r>
              <a:rPr lang="en-US" altLang="en-US"/>
              <a:t>		app.get('/ab+cd', function(req, res) { res.send('ab+cd'); });</a:t>
            </a:r>
          </a:p>
          <a:p>
            <a:r>
              <a:rPr lang="en-US" altLang="en-US"/>
              <a:t>This route path will match abcd, abxcd, abRANDOMcd, ab123cd, and so on.</a:t>
            </a:r>
          </a:p>
          <a:p>
            <a:pPr>
              <a:buFont typeface="Arial" panose="020B0604020202020204" pitchFamily="34" charset="0"/>
              <a:buNone/>
            </a:pPr>
            <a:r>
              <a:rPr lang="en-US" altLang="en-US"/>
              <a:t>		app.get('/ab*cd', function(req, res) { res.send('ab*cd'); });</a:t>
            </a:r>
          </a:p>
          <a:p>
            <a:r>
              <a:rPr lang="en-US" altLang="en-US"/>
              <a:t>This route path will match /abe and /abcde.</a:t>
            </a:r>
          </a:p>
          <a:p>
            <a:pPr>
              <a:buFont typeface="Arial" panose="020B0604020202020204" pitchFamily="34" charset="0"/>
              <a:buNone/>
            </a:pPr>
            <a:r>
              <a:rPr lang="en-US" altLang="en-US"/>
              <a:t>		app.get('/ab(cd)?e', function(req, res) { res.send('ab(cd)?e'); });</a:t>
            </a:r>
          </a:p>
          <a:p>
            <a:endParaRPr lang="en-US" altLang="en-US"/>
          </a:p>
        </p:txBody>
      </p:sp>
      <p:sp>
        <p:nvSpPr>
          <p:cNvPr id="2" name="Footer Placeholder 1">
            <a:extLst>
              <a:ext uri="{FF2B5EF4-FFF2-40B4-BE49-F238E27FC236}">
                <a16:creationId xmlns:a16="http://schemas.microsoft.com/office/drawing/2014/main" id="{97E65D8C-3362-8A41-9803-3669CD403ABF}"/>
              </a:ext>
            </a:extLst>
          </p:cNvPr>
          <p:cNvSpPr>
            <a:spLocks noGrp="1"/>
          </p:cNvSpPr>
          <p:nvPr>
            <p:ph type="ftr" sz="quarter" idx="11"/>
          </p:nvPr>
        </p:nvSpPr>
        <p:spPr/>
        <p:txBody>
          <a:bodyPr/>
          <a:lstStyle/>
          <a:p>
            <a:r>
              <a:rPr lang="en-US"/>
              <a:t>22/02/2021</a:t>
            </a:r>
          </a:p>
        </p:txBody>
      </p:sp>
      <p:sp>
        <p:nvSpPr>
          <p:cNvPr id="3" name="Slide Number Placeholder 2">
            <a:extLst>
              <a:ext uri="{FF2B5EF4-FFF2-40B4-BE49-F238E27FC236}">
                <a16:creationId xmlns:a16="http://schemas.microsoft.com/office/drawing/2014/main" id="{3C46E7A4-A278-5348-9C93-ABFD920CCDDB}"/>
              </a:ext>
            </a:extLst>
          </p:cNvPr>
          <p:cNvSpPr>
            <a:spLocks noGrp="1"/>
          </p:cNvSpPr>
          <p:nvPr>
            <p:ph type="sldNum" sz="quarter" idx="12"/>
          </p:nvPr>
        </p:nvSpPr>
        <p:spPr/>
        <p:txBody>
          <a:bodyPr/>
          <a:lstStyle/>
          <a:p>
            <a:fld id="{7B1B8D05-7D23-7746-9A1C-675A1D2D885B}" type="slidenum">
              <a:rPr lang="en-US" smtClean="0"/>
              <a:t>7</a:t>
            </a:fld>
            <a:endParaRPr lang="en-US"/>
          </a:p>
        </p:txBody>
      </p:sp>
    </p:spTree>
    <p:extLst>
      <p:ext uri="{BB962C8B-B14F-4D97-AF65-F5344CB8AC3E}">
        <p14:creationId xmlns:p14="http://schemas.microsoft.com/office/powerpoint/2010/main" val="3813378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8D4F3FA4-566A-1841-A5FC-28AB4CD24BC0}"/>
              </a:ext>
            </a:extLst>
          </p:cNvPr>
          <p:cNvSpPr>
            <a:spLocks noGrp="1"/>
          </p:cNvSpPr>
          <p:nvPr>
            <p:ph type="title"/>
          </p:nvPr>
        </p:nvSpPr>
        <p:spPr/>
        <p:txBody>
          <a:bodyPr/>
          <a:lstStyle/>
          <a:p>
            <a:r>
              <a:rPr lang="en-US" altLang="en-US" dirty="0"/>
              <a:t>Route paths based on regular expressions</a:t>
            </a:r>
          </a:p>
        </p:txBody>
      </p:sp>
      <p:sp>
        <p:nvSpPr>
          <p:cNvPr id="15363" name="Content Placeholder 2">
            <a:extLst>
              <a:ext uri="{FF2B5EF4-FFF2-40B4-BE49-F238E27FC236}">
                <a16:creationId xmlns:a16="http://schemas.microsoft.com/office/drawing/2014/main" id="{C390416B-1F8A-0549-B41A-E72E50355FF3}"/>
              </a:ext>
            </a:extLst>
          </p:cNvPr>
          <p:cNvSpPr>
            <a:spLocks noGrp="1"/>
          </p:cNvSpPr>
          <p:nvPr>
            <p:ph idx="1"/>
          </p:nvPr>
        </p:nvSpPr>
        <p:spPr/>
        <p:txBody>
          <a:bodyPr>
            <a:normAutofit lnSpcReduction="10000"/>
          </a:bodyPr>
          <a:lstStyle/>
          <a:p>
            <a:r>
              <a:rPr lang="en-US" altLang="en-US" dirty="0"/>
              <a:t>This route path will match anything with an “a” in the route name.</a:t>
            </a:r>
          </a:p>
          <a:p>
            <a:pPr>
              <a:buFont typeface="Arial" panose="020B0604020202020204" pitchFamily="34" charset="0"/>
              <a:buNone/>
            </a:pPr>
            <a:r>
              <a:rPr lang="en-US" altLang="en-US" dirty="0"/>
              <a:t>		 </a:t>
            </a:r>
            <a:r>
              <a:rPr lang="en-US" altLang="en-US" dirty="0" err="1"/>
              <a:t>app.get</a:t>
            </a:r>
            <a:r>
              <a:rPr lang="en-US" altLang="en-US" dirty="0"/>
              <a:t>(/a/, function(</a:t>
            </a:r>
            <a:r>
              <a:rPr lang="en-US" altLang="en-US" dirty="0" err="1"/>
              <a:t>req</a:t>
            </a:r>
            <a:r>
              <a:rPr lang="en-US" altLang="en-US" dirty="0"/>
              <a:t>, res) { </a:t>
            </a:r>
          </a:p>
          <a:p>
            <a:pPr>
              <a:buFont typeface="Arial" panose="020B0604020202020204" pitchFamily="34" charset="0"/>
              <a:buNone/>
            </a:pPr>
            <a:r>
              <a:rPr lang="en-US" altLang="en-US" dirty="0"/>
              <a:t>			</a:t>
            </a:r>
            <a:r>
              <a:rPr lang="en-US" altLang="en-US" dirty="0" err="1"/>
              <a:t>res.send</a:t>
            </a:r>
            <a:r>
              <a:rPr lang="en-US" altLang="en-US" dirty="0"/>
              <a:t>('/a/'); </a:t>
            </a:r>
          </a:p>
          <a:p>
            <a:pPr>
              <a:buFont typeface="Arial" panose="020B0604020202020204" pitchFamily="34" charset="0"/>
              <a:buNone/>
            </a:pPr>
            <a:r>
              <a:rPr lang="en-US" altLang="en-US" dirty="0"/>
              <a:t>		});</a:t>
            </a:r>
          </a:p>
          <a:p>
            <a:r>
              <a:rPr lang="en-US" altLang="en-US" dirty="0"/>
              <a:t>This route path will match butterfly and dragonfly, but not </a:t>
            </a:r>
            <a:r>
              <a:rPr lang="en-US" altLang="en-US" dirty="0" err="1"/>
              <a:t>butterflyman</a:t>
            </a:r>
            <a:r>
              <a:rPr lang="en-US" altLang="en-US" dirty="0"/>
              <a:t>, dragonfly man, and so on.</a:t>
            </a:r>
          </a:p>
          <a:p>
            <a:pPr>
              <a:buFont typeface="Arial" panose="020B0604020202020204" pitchFamily="34" charset="0"/>
              <a:buNone/>
            </a:pPr>
            <a:r>
              <a:rPr lang="en-US" altLang="en-US" dirty="0"/>
              <a:t>		 </a:t>
            </a:r>
            <a:r>
              <a:rPr lang="en-US" altLang="en-US" dirty="0" err="1"/>
              <a:t>app.get</a:t>
            </a:r>
            <a:r>
              <a:rPr lang="en-US" altLang="en-US" dirty="0"/>
              <a:t>(/.*fly$/, function(</a:t>
            </a:r>
            <a:r>
              <a:rPr lang="en-US" altLang="en-US" dirty="0" err="1"/>
              <a:t>req</a:t>
            </a:r>
            <a:r>
              <a:rPr lang="en-US" altLang="en-US" dirty="0"/>
              <a:t>, res) { </a:t>
            </a:r>
          </a:p>
          <a:p>
            <a:pPr>
              <a:buFont typeface="Arial" panose="020B0604020202020204" pitchFamily="34" charset="0"/>
              <a:buNone/>
            </a:pPr>
            <a:r>
              <a:rPr lang="en-US" altLang="en-US" dirty="0"/>
              <a:t>			</a:t>
            </a:r>
            <a:r>
              <a:rPr lang="en-US" altLang="en-US" dirty="0" err="1"/>
              <a:t>res.send</a:t>
            </a:r>
            <a:r>
              <a:rPr lang="en-US" altLang="en-US" dirty="0"/>
              <a:t>('/.*fly$/'); </a:t>
            </a:r>
          </a:p>
          <a:p>
            <a:pPr>
              <a:buFont typeface="Arial" panose="020B0604020202020204" pitchFamily="34" charset="0"/>
              <a:buNone/>
            </a:pPr>
            <a:r>
              <a:rPr lang="en-US" altLang="en-US" dirty="0"/>
              <a:t>		});</a:t>
            </a:r>
          </a:p>
        </p:txBody>
      </p:sp>
      <p:sp>
        <p:nvSpPr>
          <p:cNvPr id="2" name="Footer Placeholder 1">
            <a:extLst>
              <a:ext uri="{FF2B5EF4-FFF2-40B4-BE49-F238E27FC236}">
                <a16:creationId xmlns:a16="http://schemas.microsoft.com/office/drawing/2014/main" id="{4220ED44-9D9C-BC4E-B9F6-BA91D904754B}"/>
              </a:ext>
            </a:extLst>
          </p:cNvPr>
          <p:cNvSpPr>
            <a:spLocks noGrp="1"/>
          </p:cNvSpPr>
          <p:nvPr>
            <p:ph type="ftr" sz="quarter" idx="11"/>
          </p:nvPr>
        </p:nvSpPr>
        <p:spPr/>
        <p:txBody>
          <a:bodyPr/>
          <a:lstStyle/>
          <a:p>
            <a:r>
              <a:rPr lang="en-US"/>
              <a:t>22/02/2021</a:t>
            </a:r>
          </a:p>
        </p:txBody>
      </p:sp>
      <p:sp>
        <p:nvSpPr>
          <p:cNvPr id="3" name="Slide Number Placeholder 2">
            <a:extLst>
              <a:ext uri="{FF2B5EF4-FFF2-40B4-BE49-F238E27FC236}">
                <a16:creationId xmlns:a16="http://schemas.microsoft.com/office/drawing/2014/main" id="{2A363F50-E8DA-A048-9BAD-6871F51FE02E}"/>
              </a:ext>
            </a:extLst>
          </p:cNvPr>
          <p:cNvSpPr>
            <a:spLocks noGrp="1"/>
          </p:cNvSpPr>
          <p:nvPr>
            <p:ph type="sldNum" sz="quarter" idx="12"/>
          </p:nvPr>
        </p:nvSpPr>
        <p:spPr/>
        <p:txBody>
          <a:bodyPr/>
          <a:lstStyle/>
          <a:p>
            <a:fld id="{7B1B8D05-7D23-7746-9A1C-675A1D2D885B}" type="slidenum">
              <a:rPr lang="en-US" smtClean="0"/>
              <a:t>8</a:t>
            </a:fld>
            <a:endParaRPr lang="en-US"/>
          </a:p>
        </p:txBody>
      </p:sp>
    </p:spTree>
    <p:extLst>
      <p:ext uri="{BB962C8B-B14F-4D97-AF65-F5344CB8AC3E}">
        <p14:creationId xmlns:p14="http://schemas.microsoft.com/office/powerpoint/2010/main" val="2215070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B9F1301F-BE7D-FA48-B976-B20D9172BA00}"/>
              </a:ext>
            </a:extLst>
          </p:cNvPr>
          <p:cNvSpPr>
            <a:spLocks noGrp="1"/>
          </p:cNvSpPr>
          <p:nvPr>
            <p:ph type="title"/>
          </p:nvPr>
        </p:nvSpPr>
        <p:spPr/>
        <p:txBody>
          <a:bodyPr/>
          <a:lstStyle/>
          <a:p>
            <a:r>
              <a:rPr lang="en-US" altLang="en-US" dirty="0"/>
              <a:t>Route Parameters</a:t>
            </a:r>
          </a:p>
        </p:txBody>
      </p:sp>
      <p:sp>
        <p:nvSpPr>
          <p:cNvPr id="16387" name="Content Placeholder 2">
            <a:extLst>
              <a:ext uri="{FF2B5EF4-FFF2-40B4-BE49-F238E27FC236}">
                <a16:creationId xmlns:a16="http://schemas.microsoft.com/office/drawing/2014/main" id="{40BA12D2-4CEF-9B44-8C18-001ACD83821B}"/>
              </a:ext>
            </a:extLst>
          </p:cNvPr>
          <p:cNvSpPr>
            <a:spLocks noGrp="1"/>
          </p:cNvSpPr>
          <p:nvPr>
            <p:ph idx="1"/>
          </p:nvPr>
        </p:nvSpPr>
        <p:spPr/>
        <p:txBody>
          <a:bodyPr>
            <a:normAutofit fontScale="92500" lnSpcReduction="10000"/>
          </a:bodyPr>
          <a:lstStyle/>
          <a:p>
            <a:r>
              <a:rPr lang="en-US" altLang="en-US"/>
              <a:t>Route parameters are named URL segments that are used to capture the values specified at their position in the URL. The captured values are populated in the req.params object, with the name of the route parameter specified in the path as their respective keys.</a:t>
            </a:r>
          </a:p>
          <a:p>
            <a:pPr>
              <a:buFont typeface="Arial" panose="020B0604020202020204" pitchFamily="34" charset="0"/>
              <a:buNone/>
            </a:pPr>
            <a:r>
              <a:rPr lang="en-US" altLang="en-US"/>
              <a:t>		Route path: /users/:userId/books/:bookId </a:t>
            </a:r>
          </a:p>
          <a:p>
            <a:pPr>
              <a:buFont typeface="Arial" panose="020B0604020202020204" pitchFamily="34" charset="0"/>
              <a:buNone/>
            </a:pPr>
            <a:r>
              <a:rPr lang="en-US" altLang="en-US"/>
              <a:t>		Request URL: http://localhost:3000/users/34/books/8989 	req.params: { "userId": "34", "bookId": "8989" }</a:t>
            </a:r>
          </a:p>
          <a:p>
            <a:r>
              <a:rPr lang="en-US" altLang="en-US"/>
              <a:t>To define routes with route parameters, simply specify the route parameters in the path of the route as shown below.</a:t>
            </a:r>
          </a:p>
          <a:p>
            <a:pPr>
              <a:buFont typeface="Arial" panose="020B0604020202020204" pitchFamily="34" charset="0"/>
              <a:buNone/>
            </a:pPr>
            <a:r>
              <a:rPr lang="en-US" altLang="en-US"/>
              <a:t>		app.get('/users/:userId/books/:bookId', function(req, res) { 			res.send(req.params); });</a:t>
            </a:r>
          </a:p>
        </p:txBody>
      </p:sp>
      <p:sp>
        <p:nvSpPr>
          <p:cNvPr id="2" name="Footer Placeholder 1">
            <a:extLst>
              <a:ext uri="{FF2B5EF4-FFF2-40B4-BE49-F238E27FC236}">
                <a16:creationId xmlns:a16="http://schemas.microsoft.com/office/drawing/2014/main" id="{1AB5F438-8395-604A-968B-439471ABDA14}"/>
              </a:ext>
            </a:extLst>
          </p:cNvPr>
          <p:cNvSpPr>
            <a:spLocks noGrp="1"/>
          </p:cNvSpPr>
          <p:nvPr>
            <p:ph type="ftr" sz="quarter" idx="11"/>
          </p:nvPr>
        </p:nvSpPr>
        <p:spPr/>
        <p:txBody>
          <a:bodyPr/>
          <a:lstStyle/>
          <a:p>
            <a:r>
              <a:rPr lang="en-US"/>
              <a:t>22/02/2021</a:t>
            </a:r>
          </a:p>
        </p:txBody>
      </p:sp>
      <p:sp>
        <p:nvSpPr>
          <p:cNvPr id="3" name="Slide Number Placeholder 2">
            <a:extLst>
              <a:ext uri="{FF2B5EF4-FFF2-40B4-BE49-F238E27FC236}">
                <a16:creationId xmlns:a16="http://schemas.microsoft.com/office/drawing/2014/main" id="{609BC907-38DF-8840-8DCB-6387DE3C3CB8}"/>
              </a:ext>
            </a:extLst>
          </p:cNvPr>
          <p:cNvSpPr>
            <a:spLocks noGrp="1"/>
          </p:cNvSpPr>
          <p:nvPr>
            <p:ph type="sldNum" sz="quarter" idx="12"/>
          </p:nvPr>
        </p:nvSpPr>
        <p:spPr/>
        <p:txBody>
          <a:bodyPr/>
          <a:lstStyle/>
          <a:p>
            <a:fld id="{7B1B8D05-7D23-7746-9A1C-675A1D2D885B}" type="slidenum">
              <a:rPr lang="en-US" smtClean="0"/>
              <a:t>9</a:t>
            </a:fld>
            <a:endParaRPr lang="en-US"/>
          </a:p>
        </p:txBody>
      </p:sp>
    </p:spTree>
    <p:extLst>
      <p:ext uri="{BB962C8B-B14F-4D97-AF65-F5344CB8AC3E}">
        <p14:creationId xmlns:p14="http://schemas.microsoft.com/office/powerpoint/2010/main" val="3872882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3803</TotalTime>
  <Words>1384</Words>
  <Application>Microsoft Macintosh PowerPoint</Application>
  <PresentationFormat>Widescreen</PresentationFormat>
  <Paragraphs>422</Paragraphs>
  <Slides>42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 Unicode MS</vt:lpstr>
      <vt:lpstr>Arial</vt:lpstr>
      <vt:lpstr>Calibri</vt:lpstr>
      <vt:lpstr>Calibri Light</vt:lpstr>
      <vt:lpstr>Office Theme</vt:lpstr>
      <vt:lpstr>503106</vt:lpstr>
      <vt:lpstr>Content</vt:lpstr>
      <vt:lpstr>Basic Routing</vt:lpstr>
      <vt:lpstr>Route methods</vt:lpstr>
      <vt:lpstr>Route paths</vt:lpstr>
      <vt:lpstr>Route paths based on strings</vt:lpstr>
      <vt:lpstr>Route paths based on string patterns</vt:lpstr>
      <vt:lpstr>Route paths based on regular expressions</vt:lpstr>
      <vt:lpstr>Route Parameters</vt:lpstr>
      <vt:lpstr>Route Parameters  (continue…)</vt:lpstr>
      <vt:lpstr>Route handlers</vt:lpstr>
      <vt:lpstr>Route handlers samples</vt:lpstr>
      <vt:lpstr>Route handlers samples (continue…)</vt:lpstr>
      <vt:lpstr>Response Methods</vt:lpstr>
      <vt:lpstr>Response Methods (continue…)</vt:lpstr>
      <vt:lpstr>Express Middleware</vt:lpstr>
      <vt:lpstr>Express Middleware (continue…)</vt:lpstr>
      <vt:lpstr>app.use() method</vt:lpstr>
      <vt:lpstr>app.use() (continue…)</vt:lpstr>
      <vt:lpstr>Middleware sample</vt:lpstr>
      <vt:lpstr>Middleware sample 2 </vt:lpstr>
      <vt:lpstr>Using Middleware</vt:lpstr>
      <vt:lpstr>Application-level Middleware</vt:lpstr>
      <vt:lpstr>Application-level Middleware 2</vt:lpstr>
      <vt:lpstr>Application-level Middleware 3</vt:lpstr>
      <vt:lpstr>Express Routers</vt:lpstr>
      <vt:lpstr>Express Routers 2</vt:lpstr>
      <vt:lpstr>Router Methods</vt:lpstr>
      <vt:lpstr>Router Methods 2</vt:lpstr>
      <vt:lpstr>Router Methods 3</vt:lpstr>
      <vt:lpstr>Router-level Middleware</vt:lpstr>
      <vt:lpstr>Organizing Routes </vt:lpstr>
      <vt:lpstr>Declaring Routes in a Module </vt:lpstr>
      <vt:lpstr>Declaring Routes in a Module </vt:lpstr>
      <vt:lpstr>Grouping Handlers Logically </vt:lpstr>
      <vt:lpstr>Grouping Handlers Logically </vt:lpstr>
      <vt:lpstr>Error-handling Middleware</vt:lpstr>
      <vt:lpstr>Automatically Rendering Views </vt:lpstr>
      <vt:lpstr>Built-in Middleware</vt:lpstr>
      <vt:lpstr>Built-in Middleware 2</vt:lpstr>
      <vt:lpstr>Serving Static files in Express</vt:lpstr>
      <vt:lpstr>Serving Static files in Express 2</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Routing</dc:title>
  <dc:creator>Microsoft Office User</dc:creator>
  <cp:lastModifiedBy>Microsoft Office User</cp:lastModifiedBy>
  <cp:revision>16</cp:revision>
  <dcterms:created xsi:type="dcterms:W3CDTF">2020-12-23T08:50:56Z</dcterms:created>
  <dcterms:modified xsi:type="dcterms:W3CDTF">2021-02-23T23:33:10Z</dcterms:modified>
</cp:coreProperties>
</file>