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3"/>
  </p:notesMasterIdLst>
  <p:sldIdLst>
    <p:sldId id="309" r:id="rId2"/>
    <p:sldId id="269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7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706"/>
  </p:normalViewPr>
  <p:slideViewPr>
    <p:cSldViewPr snapToGrid="0" snapToObjects="1">
      <p:cViewPr varScale="1">
        <p:scale>
          <a:sx n="62" d="100"/>
          <a:sy n="62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3D37B-54DD-D646-B804-A4E582CD7247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26E7E-A578-D940-8D38-FDDA5601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CB716-7063-1746-A605-32018C0DF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19ae439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919ae439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88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919ae439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919ae439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919ae439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919ae439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16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6716-5339-1942-9A92-E244EEF8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BBC1B-CFDF-AD4D-9BA1-1FE3FAD7D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C612-7447-2C40-8E86-749893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A4C9-3BFC-244E-B416-75B965C0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F5B2-F49E-A945-B879-644317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5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639D-0BCB-3047-8174-A76DD7DC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D5411-92FF-1B4E-A5D3-56D450F96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34B-A8E3-5A43-AE52-AAF6A0D5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4EC8-EADE-7243-8705-9C91FDE7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E758-65B2-0845-B635-8114B18B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53FB0-F365-A44D-8857-8F977263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BFF70-715C-4848-A026-D35A73E39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18E1-D2C7-084A-A078-BECFFFFB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4C34-3A92-834D-AD6F-40824D69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AA27-BEF7-794E-B10D-34886952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3600" y="347160"/>
            <a:ext cx="10104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43600" y="1560240"/>
            <a:ext cx="10104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083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3BA-9B3D-9F44-A3B9-473E91C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39CE-C6EA-FD49-B884-3B6F096F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0585-98C8-2A49-B081-AA344FC2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B1FD-FE41-7844-8A1B-1C0E8BD9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B29A-975C-0145-84B9-C43724D3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3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0022-29DA-DB42-8389-327A71A8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B12E-92D3-7A40-8B01-544F3787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510B-5C1F-C544-9ACF-AB562711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4874-99A6-354A-B354-B7E3BEBB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7D5C5-0482-DC4D-81A6-FD1B2358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69BF-3A10-2545-954C-4658A080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95FC-4332-F14F-B226-A982E0515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7005-4803-A549-8DA8-A2142FCCD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2932F-CB67-BE4F-88AA-E7959629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5A7C-D1A9-7D4E-BDB0-8486CF64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AAC27-A0DF-4044-9732-7696882B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3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2A08-16C7-C54B-82CD-3BE13C99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7DA4-4010-7340-BE15-76C270008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7387D-E8F1-BD43-A3F7-A4ECFD356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5EF07-2614-A14D-859C-5787B15ED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2954B-F01C-F047-88EE-00E6CEA05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746C1-31A7-8A4D-B0FD-FC11D3F2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50B2D-D095-FF49-8C6F-5BF8E5FA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9EC8C-8544-DB48-A919-272DBAB8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FD2F-E747-0E48-BC51-CBD5D512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A7C81-759B-4D45-A9EF-2CC64A69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CF536-32D5-8E4C-944C-CBBF1DBC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F7C0B-3FB1-A442-8D9B-23F04B9A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E810F-D3FA-D147-9F91-D722298D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20EC0-9C9E-AF4D-8FE6-D2BFD3C3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73BC5-C1E5-334B-A1E6-099D4131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6E91-F429-FF4F-A323-3C266E19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7172-81DE-8843-8E26-9669D1DD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8FC1-17D3-0C46-BD99-38980C17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AA796-4F93-E54F-9A28-B76023D2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4F929-E5B6-7741-9520-59746167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84BFE-4066-6A48-881E-E7CDF422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BFE2-9D0E-224F-910B-CA61FF78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2C45E-ADC2-7A46-BBAE-FB884A8FD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94ADE-9EC0-0741-8881-5F68CEE1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F1ED7-A913-0145-8C97-8EDC724C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EBA7F-BFB7-E244-A199-D7681E4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D671-6F7E-8E44-B2EE-D8BC9F99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6BC9E-55DD-1C4C-9579-AF2D300B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8FAEE-7F9D-B54D-AFBE-DCFD96FB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81AE-9302-C940-BD54-3DCA570D8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BE65-959D-4C45-9611-2E6D8ABF2E6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6DF3-6F41-B944-9DCD-29EF6FB6C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C5A3D-7F75-C043-A630-F9CA317D9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955E-3198-4546-A84E-C049549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0e07c135fb367b169c8a5ae84dc504e9?editors=111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bee-arcade/pen/edebe703d104548ae623a0bb854f441f?editors=11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07C9-955A-0349-BF6E-C0676F02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8399"/>
            <a:ext cx="9144000" cy="76194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503106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8396-4B5C-9848-BCC6-2EFB7B6E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1651"/>
            <a:ext cx="9144000" cy="6907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j-lt"/>
              </a:rPr>
              <a:t>ADVANCED WEB PROGRAMMING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583221-5B0A-D04F-819C-7CF3FB18A03E}"/>
              </a:ext>
            </a:extLst>
          </p:cNvPr>
          <p:cNvSpPr txBox="1">
            <a:spLocks/>
          </p:cNvSpPr>
          <p:nvPr/>
        </p:nvSpPr>
        <p:spPr>
          <a:xfrm>
            <a:off x="1524000" y="4301153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 08– REST APIs and JSON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BF05-9AD7-3D4E-B904-A9A8D334C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9" y="765712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DCAD127-A742-5742-B4A7-00B02E265541}"/>
              </a:ext>
            </a:extLst>
          </p:cNvPr>
          <p:cNvSpPr txBox="1">
            <a:spLocks/>
          </p:cNvSpPr>
          <p:nvPr/>
        </p:nvSpPr>
        <p:spPr>
          <a:xfrm>
            <a:off x="1524000" y="3514097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latin typeface="+mj-lt"/>
                <a:cs typeface="Calibri" panose="020F0502020204030204" pitchFamily="34" charset="0"/>
              </a:rPr>
              <a:t>CHAPTER 8: REST APIs and JSON  </a:t>
            </a:r>
          </a:p>
        </p:txBody>
      </p:sp>
    </p:spTree>
    <p:extLst>
      <p:ext uri="{BB962C8B-B14F-4D97-AF65-F5344CB8AC3E}">
        <p14:creationId xmlns:p14="http://schemas.microsoft.com/office/powerpoint/2010/main" val="5796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514-311D-0A49-A6B1-6D93F389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Cross-Origin Resource Sharing (CORS)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80FD-09F7-4E43-B03B-58423FAD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you’re publishing an API, you’ll likely want to make the API available to others. This will result in a </a:t>
            </a:r>
            <a:r>
              <a:rPr lang="en-US" i="1" dirty="0"/>
              <a:t>cross-site HTTP request</a:t>
            </a:r>
            <a:r>
              <a:rPr lang="en-US" dirty="0"/>
              <a:t>. Cross-site HTTP requests have been the subject of many attacks and have therefore been restricted by the </a:t>
            </a:r>
            <a:r>
              <a:rPr lang="en-US" i="1" dirty="0"/>
              <a:t>same-origin policy</a:t>
            </a:r>
            <a:r>
              <a:rPr lang="en-US" dirty="0"/>
              <a:t>, which restricts where scripts can be loaded from. </a:t>
            </a:r>
          </a:p>
          <a:p>
            <a:r>
              <a:rPr lang="en-US" dirty="0"/>
              <a:t>CORS is implemented through the Access-Control-Allow-Origin header. The easiest way to implement it in an Express application is to use the </a:t>
            </a:r>
            <a:r>
              <a:rPr lang="en-US" dirty="0" err="1"/>
              <a:t>cors</a:t>
            </a:r>
            <a:r>
              <a:rPr lang="en-US" dirty="0"/>
              <a:t> package (</a:t>
            </a:r>
            <a:r>
              <a:rPr lang="en-US" dirty="0" err="1"/>
              <a:t>npm</a:t>
            </a:r>
            <a:r>
              <a:rPr lang="en-US" dirty="0"/>
              <a:t> install --save </a:t>
            </a:r>
            <a:r>
              <a:rPr lang="en-US" dirty="0" err="1"/>
              <a:t>cors</a:t>
            </a:r>
            <a:r>
              <a:rPr lang="en-US" dirty="0"/>
              <a:t>). To enable CORS for your application: </a:t>
            </a:r>
          </a:p>
          <a:p>
            <a:r>
              <a:rPr lang="en-US" dirty="0" err="1"/>
              <a:t>app.use</a:t>
            </a:r>
            <a:r>
              <a:rPr lang="en-US" dirty="0"/>
              <a:t>(require('</a:t>
            </a:r>
            <a:r>
              <a:rPr lang="en-US" dirty="0" err="1"/>
              <a:t>cors</a:t>
            </a:r>
            <a:r>
              <a:rPr lang="en-US" dirty="0"/>
              <a:t>')()); or </a:t>
            </a:r>
            <a:r>
              <a:rPr lang="en-US" dirty="0" err="1"/>
              <a:t>app.use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', require('</a:t>
            </a:r>
            <a:r>
              <a:rPr lang="en-US" dirty="0" err="1"/>
              <a:t>cors</a:t>
            </a:r>
            <a:r>
              <a:rPr lang="en-US"/>
              <a:t>')());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0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F3E5-9AAB-CC4D-A520-CF79DF81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BBA9-24F4-0A46-A778-9EBE2C9C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API for student management </a:t>
            </a:r>
          </a:p>
          <a:p>
            <a:r>
              <a:rPr lang="en-US" dirty="0"/>
              <a:t>Create layout for student management and connect with API above</a:t>
            </a:r>
          </a:p>
        </p:txBody>
      </p:sp>
    </p:spTree>
    <p:extLst>
      <p:ext uri="{BB962C8B-B14F-4D97-AF65-F5344CB8AC3E}">
        <p14:creationId xmlns:p14="http://schemas.microsoft.com/office/powerpoint/2010/main" val="64191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2306700" y="347160"/>
            <a:ext cx="7578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JavaScript Object Notation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1348353" y="1560240"/>
            <a:ext cx="10166888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JSON</a:t>
            </a:r>
            <a:r>
              <a:rPr lang="en" dirty="0"/>
              <a:t>: Stands for </a:t>
            </a:r>
            <a:r>
              <a:rPr lang="en" b="1" dirty="0"/>
              <a:t>J</a:t>
            </a:r>
            <a:r>
              <a:rPr lang="en" dirty="0"/>
              <a:t>ava</a:t>
            </a:r>
            <a:r>
              <a:rPr lang="en" b="1" dirty="0"/>
              <a:t>S</a:t>
            </a:r>
            <a:r>
              <a:rPr lang="en" dirty="0"/>
              <a:t>cript </a:t>
            </a:r>
            <a:r>
              <a:rPr lang="en" b="1" dirty="0"/>
              <a:t>O</a:t>
            </a:r>
            <a:r>
              <a:rPr lang="en" dirty="0"/>
              <a:t>bject </a:t>
            </a:r>
            <a:r>
              <a:rPr lang="en" b="1" dirty="0"/>
              <a:t>N</a:t>
            </a:r>
            <a:r>
              <a:rPr lang="en" dirty="0"/>
              <a:t>otation</a:t>
            </a:r>
            <a:endParaRPr dirty="0"/>
          </a:p>
          <a:p>
            <a:pPr>
              <a:buChar char="-"/>
            </a:pPr>
            <a:r>
              <a:rPr lang="en" dirty="0"/>
              <a:t>Created by Douglas Crockford</a:t>
            </a:r>
            <a:endParaRPr dirty="0"/>
          </a:p>
          <a:p>
            <a:pPr>
              <a:buChar char="-"/>
            </a:pPr>
            <a:r>
              <a:rPr lang="en" dirty="0"/>
              <a:t>Defines a way of </a:t>
            </a:r>
            <a:r>
              <a:rPr lang="en" b="1" dirty="0"/>
              <a:t>serializing</a:t>
            </a:r>
            <a:r>
              <a:rPr lang="en" dirty="0"/>
              <a:t> JavaScript objects</a:t>
            </a:r>
            <a:endParaRPr dirty="0"/>
          </a:p>
          <a:p>
            <a:pPr lvl="1">
              <a:buChar char="-"/>
            </a:pPr>
            <a:r>
              <a:rPr lang="en" b="1" dirty="0"/>
              <a:t>to serialize</a:t>
            </a:r>
            <a:r>
              <a:rPr lang="en" dirty="0"/>
              <a:t>: to turn an object into a string that can be deserialized</a:t>
            </a:r>
            <a:endParaRPr dirty="0"/>
          </a:p>
          <a:p>
            <a:pPr lvl="1">
              <a:buChar char="-"/>
            </a:pPr>
            <a:r>
              <a:rPr lang="en" b="1" dirty="0"/>
              <a:t>to deserialize</a:t>
            </a:r>
            <a:r>
              <a:rPr lang="en" dirty="0"/>
              <a:t>: to turn a serialized string into an object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98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2306700" y="347160"/>
            <a:ext cx="7578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JSON.stringify()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1053885" y="1560240"/>
            <a:ext cx="9608949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200" dirty="0"/>
              <a:t>We can use the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JSON.stringify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200" dirty="0"/>
              <a:t> function to </a:t>
            </a:r>
            <a:r>
              <a:rPr lang="en" sz="2200" dirty="0" err="1"/>
              <a:t>seralize</a:t>
            </a:r>
            <a:r>
              <a:rPr lang="en" sz="2200" dirty="0"/>
              <a:t> a JavaScript object:</a:t>
            </a:r>
            <a:endParaRPr sz="2200" dirty="0"/>
          </a:p>
          <a:p>
            <a:pPr marL="0" indent="0"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bear = {</a:t>
            </a:r>
            <a:br>
              <a:rPr lang="en" sz="2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 name: 'Ice Bear',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 hobbies: ['knitting', 'cooking', 'dancing']</a:t>
            </a:r>
            <a:br>
              <a:rPr lang="en" sz="2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serializedBear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JSON.stringify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(bear);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serializedBear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CodePen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341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2306700" y="347160"/>
            <a:ext cx="7578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960895" y="1560240"/>
            <a:ext cx="10027403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200" dirty="0"/>
              <a:t>We can use the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JSON.parse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200" dirty="0"/>
              <a:t> function to </a:t>
            </a:r>
            <a:r>
              <a:rPr lang="en" sz="2200" dirty="0" err="1"/>
              <a:t>deseralize</a:t>
            </a:r>
            <a:r>
              <a:rPr lang="en" sz="2200" dirty="0"/>
              <a:t> a JavaScript object:</a:t>
            </a:r>
            <a:endParaRPr sz="2200" dirty="0"/>
          </a:p>
          <a:p>
            <a:pPr marL="0" indent="0">
              <a:buNone/>
            </a:pP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bearString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'{"</a:t>
            </a:r>
            <a:r>
              <a:rPr lang="en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name":"Ice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Bear","hobbies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":["</a:t>
            </a:r>
            <a:r>
              <a:rPr lang="en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knitting","cooking","dancing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"]}'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5372100">
              <a:buClr>
                <a:schemeClr val="dk1"/>
              </a:buClr>
              <a:buSzPts val="11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bear =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JSON.parse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bearString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(bear);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CodePen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803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7D6C-1FCD-6945-96E1-11C5B29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0BBA-627F-2744-ABDC-F47B0D07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REST stands for “representational state transfer,” and the grammatically troubling “RESTful” is used as an adjective to describe a web service that satisfies the principles of REST. </a:t>
            </a:r>
          </a:p>
          <a:p>
            <a:pPr algn="just"/>
            <a:r>
              <a:rPr lang="en-US" dirty="0"/>
              <a:t>The formal description of REST is complicated, and steeped in computer science formality, but the basics are that REST is a stateless connection be‐ tween a client and a server. The formal definition of REST also specifies that the service can be cached and that services can be layered (that is, when you use a REST API, there may be other REST APIs beneath it).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36F2-9E51-8246-8DFC-D4DEFFB9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3062-4ED2-0B49-8384-EA8E4950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plan our API out before we start implementing it. We will want the following functionality: 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/attractions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/attraction/:id </a:t>
            </a:r>
          </a:p>
          <a:p>
            <a:pPr lvl="1"/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/attraction</a:t>
            </a:r>
          </a:p>
          <a:p>
            <a:pPr lvl="1"/>
            <a:r>
              <a:rPr lang="en-US" dirty="0"/>
              <a:t>PUT /</a:t>
            </a:r>
            <a:r>
              <a:rPr lang="en-US" dirty="0" err="1"/>
              <a:t>api</a:t>
            </a:r>
            <a:r>
              <a:rPr lang="en-US" dirty="0"/>
              <a:t>/attraction/:id</a:t>
            </a:r>
          </a:p>
          <a:p>
            <a:pPr lvl="1"/>
            <a:r>
              <a:rPr lang="en-US" dirty="0"/>
              <a:t>DEL /</a:t>
            </a:r>
            <a:r>
              <a:rPr lang="en-US" dirty="0" err="1"/>
              <a:t>api</a:t>
            </a:r>
            <a:r>
              <a:rPr lang="en-US" dirty="0"/>
              <a:t>/attraction/:id</a:t>
            </a:r>
          </a:p>
          <a:p>
            <a:r>
              <a:rPr lang="en-US" dirty="0"/>
              <a:t>Create the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8BCAF-E56C-0047-9E9E-CCD0061F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68" y="2809810"/>
            <a:ext cx="7341031" cy="40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7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2884-3B3D-9F41-9754-ED513DAC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Express to Provide an API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7416-1DE0-9444-96FF-264690F3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06C7B-7D43-6241-B12F-994FD168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" y="1379350"/>
            <a:ext cx="6274125" cy="3128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2CA06-F55B-C44C-91F0-84D731E5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56" y="1379350"/>
            <a:ext cx="5468092" cy="3066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825A8-E5E5-4241-82D5-6675F7688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0" y="4595362"/>
            <a:ext cx="6244525" cy="22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407C-1754-BF49-A000-8D24DF83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 REST Plugin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028-62D3-1949-A73F-F03EA5C9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49824" cy="435133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npm</a:t>
            </a:r>
            <a:r>
              <a:rPr lang="en-US" dirty="0"/>
              <a:t> install --save connect-rest </a:t>
            </a:r>
          </a:p>
          <a:p>
            <a:r>
              <a:rPr lang="en-US" dirty="0"/>
              <a:t>Import: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rest = require('connect-rest');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66581-F584-E241-BABE-37464AE8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5087"/>
            <a:ext cx="4418201" cy="3346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800C5-DD58-944E-9881-ED06A1B5C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527" y="20195"/>
            <a:ext cx="5003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A6AB-F6E6-2A4F-853D-3D982D5C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0925-D231-404F-9691-80AE6966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test API by using other application like Postman, chrome extension</a:t>
            </a:r>
          </a:p>
        </p:txBody>
      </p:sp>
    </p:spTree>
    <p:extLst>
      <p:ext uri="{BB962C8B-B14F-4D97-AF65-F5344CB8AC3E}">
        <p14:creationId xmlns:p14="http://schemas.microsoft.com/office/powerpoint/2010/main" val="226598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</TotalTime>
  <Words>474</Words>
  <Application>Microsoft Macintosh PowerPoint</Application>
  <PresentationFormat>Widescreen</PresentationFormat>
  <Paragraphs>54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503106</vt:lpstr>
      <vt:lpstr>JavaScript Object Notation</vt:lpstr>
      <vt:lpstr>JSON.stringify()</vt:lpstr>
      <vt:lpstr>JSON.parse()</vt:lpstr>
      <vt:lpstr>REST</vt:lpstr>
      <vt:lpstr>Create API</vt:lpstr>
      <vt:lpstr>Using Express to Provide an API </vt:lpstr>
      <vt:lpstr>Using a REST Plugin </vt:lpstr>
      <vt:lpstr>Test API</vt:lpstr>
      <vt:lpstr>Cross-Origin Resource Sharing (CORS) </vt:lpstr>
      <vt:lpstr>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2020-12-24T02:40:56Z</dcterms:created>
  <dcterms:modified xsi:type="dcterms:W3CDTF">2021-03-02T03:29:14Z</dcterms:modified>
</cp:coreProperties>
</file>