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9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4" r:id="rId19"/>
    <p:sldId id="275" r:id="rId20"/>
    <p:sldId id="276" r:id="rId21"/>
    <p:sldId id="277" r:id="rId22"/>
    <p:sldId id="278" r:id="rId23"/>
    <p:sldId id="281" r:id="rId24"/>
    <p:sldId id="279"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8" r:id="rId40"/>
    <p:sldId id="300"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0"/>
    <p:restoredTop sz="95470"/>
  </p:normalViewPr>
  <p:slideViewPr>
    <p:cSldViewPr snapToGrid="0" snapToObjects="1">
      <p:cViewPr varScale="1">
        <p:scale>
          <a:sx n="78" d="100"/>
          <a:sy n="78"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1C23C-3A3B-9543-914F-F10E9C62A64F}" type="datetimeFigureOut">
              <a:rPr lang="en-US" smtClean="0"/>
              <a:t>11/18/21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1172C-40D0-CD4E-A04D-28FD53D7A95F}" type="slidenum">
              <a:rPr lang="en-US" smtClean="0"/>
              <a:t>‹#›</a:t>
            </a:fld>
            <a:endParaRPr lang="en-US"/>
          </a:p>
        </p:txBody>
      </p:sp>
    </p:spTree>
    <p:extLst>
      <p:ext uri="{BB962C8B-B14F-4D97-AF65-F5344CB8AC3E}">
        <p14:creationId xmlns:p14="http://schemas.microsoft.com/office/powerpoint/2010/main" val="94719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ECB716-7063-1746-A605-32018C0DFC36}" type="slidenum">
              <a:rPr lang="en-US" smtClean="0"/>
              <a:t>1</a:t>
            </a:fld>
            <a:endParaRPr lang="en-US"/>
          </a:p>
        </p:txBody>
      </p:sp>
    </p:spTree>
    <p:extLst>
      <p:ext uri="{BB962C8B-B14F-4D97-AF65-F5344CB8AC3E}">
        <p14:creationId xmlns:p14="http://schemas.microsoft.com/office/powerpoint/2010/main" val="393880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7535-D25D-F142-BA86-7EE013139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A4BBC8-90A2-C442-8F51-8337EDFD4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7EA1D4-62D2-384F-98C7-4124F3285A4C}"/>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5" name="Footer Placeholder 4">
            <a:extLst>
              <a:ext uri="{FF2B5EF4-FFF2-40B4-BE49-F238E27FC236}">
                <a16:creationId xmlns:a16="http://schemas.microsoft.com/office/drawing/2014/main" id="{D7EF8552-4D81-EC4F-9AF9-B19167723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B15FB-F1FD-B34C-B056-C1D38B85624C}"/>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421272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494D-87BE-C646-89B6-9121989EE5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E8D26D-22A4-794B-ABDD-A55AEB5D83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50F3B-2176-044E-A8DB-274E5ED5B78A}"/>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5" name="Footer Placeholder 4">
            <a:extLst>
              <a:ext uri="{FF2B5EF4-FFF2-40B4-BE49-F238E27FC236}">
                <a16:creationId xmlns:a16="http://schemas.microsoft.com/office/drawing/2014/main" id="{63CC834D-1421-5B4A-A8FA-84542E486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D9F5D-F699-704D-B186-756C38711698}"/>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157376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EA5D-2519-D84D-B064-99AA5BD0D5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5A42D-A40A-AC44-B802-9A8FC98580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E1AF3-A6C2-894A-9A20-FC851EF27F97}"/>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5" name="Footer Placeholder 4">
            <a:extLst>
              <a:ext uri="{FF2B5EF4-FFF2-40B4-BE49-F238E27FC236}">
                <a16:creationId xmlns:a16="http://schemas.microsoft.com/office/drawing/2014/main" id="{656AF913-5A02-E94A-A5E0-F1DA15E20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F7117-60D6-5841-B7F7-8735A846A981}"/>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296934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5C29-E264-AF49-AD80-38210A3BC8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430A7-999A-1E43-8AFE-224FDC818F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4564E-0B5E-5C42-B2AC-A582A573F0D1}"/>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5" name="Footer Placeholder 4">
            <a:extLst>
              <a:ext uri="{FF2B5EF4-FFF2-40B4-BE49-F238E27FC236}">
                <a16:creationId xmlns:a16="http://schemas.microsoft.com/office/drawing/2014/main" id="{52E2248C-418F-AF4E-AF04-9936B5528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E4DA0-3277-A841-B36A-0D6A48C023DF}"/>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368238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9736-89EC-4A43-9E67-4DBED352F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7938D5-BA6C-0A47-BC25-1F4DC4557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DFDDD1-FD08-E74C-A182-3DBCD11616EE}"/>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5" name="Footer Placeholder 4">
            <a:extLst>
              <a:ext uri="{FF2B5EF4-FFF2-40B4-BE49-F238E27FC236}">
                <a16:creationId xmlns:a16="http://schemas.microsoft.com/office/drawing/2014/main" id="{90D29913-53FC-7D41-B890-7AD228093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52C8A-E5B2-7C4F-919E-0D3D55AB6B04}"/>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126512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36F2-E8AA-9844-BF04-C947C072E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A5F75-5967-6341-9C84-DF924C5466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FF7725-F4A4-2549-8C7D-456E99F79D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2BBC88-73E5-8745-8A46-FA744AB4A302}"/>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6" name="Footer Placeholder 5">
            <a:extLst>
              <a:ext uri="{FF2B5EF4-FFF2-40B4-BE49-F238E27FC236}">
                <a16:creationId xmlns:a16="http://schemas.microsoft.com/office/drawing/2014/main" id="{AB7C352F-B430-E04E-9072-E64979160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E1DF3-4BF8-3043-98D4-C178D700B02D}"/>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108070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4547-BF4D-FD40-AFAC-151852E36E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B5FDF3-F61B-F241-83BD-59FE2B14D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E81B997-491B-8D4D-A671-A91B94FB74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40F7C7-BD75-3846-8D99-0491B930B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29AA31-1EDA-E34B-8864-9700AB663F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07369A-A33E-DD4E-A83A-7EB3CAEF43DC}"/>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8" name="Footer Placeholder 7">
            <a:extLst>
              <a:ext uri="{FF2B5EF4-FFF2-40B4-BE49-F238E27FC236}">
                <a16:creationId xmlns:a16="http://schemas.microsoft.com/office/drawing/2014/main" id="{3047555C-DAE2-2F42-9353-F064691059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56AEE-CA96-9E49-8FFD-2BA977F5B892}"/>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58623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4881-7B08-FA45-A535-6E70CAC234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11A963-DED8-D84A-9C55-EFB11EB887F6}"/>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4" name="Footer Placeholder 3">
            <a:extLst>
              <a:ext uri="{FF2B5EF4-FFF2-40B4-BE49-F238E27FC236}">
                <a16:creationId xmlns:a16="http://schemas.microsoft.com/office/drawing/2014/main" id="{806D9ACC-AB83-7447-89F5-D992A308B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A56879-C8CC-EA40-8E19-AFF8295B126C}"/>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380156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5A40B7-4E9D-2C4F-8808-D51FFF0AB2E1}"/>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3" name="Footer Placeholder 2">
            <a:extLst>
              <a:ext uri="{FF2B5EF4-FFF2-40B4-BE49-F238E27FC236}">
                <a16:creationId xmlns:a16="http://schemas.microsoft.com/office/drawing/2014/main" id="{9CA7F036-532F-4E40-812A-033D6FD19D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5148D-6D8C-EB4C-AB61-3AD2E0CEAF16}"/>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25239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8058-0CBC-B843-B8BF-D9452986E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B18147-BC7E-0442-9D5F-26A14D472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FA918-9727-8345-8EA4-CFE71262D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D962FA-734D-D345-8889-1BF0549F8878}"/>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6" name="Footer Placeholder 5">
            <a:extLst>
              <a:ext uri="{FF2B5EF4-FFF2-40B4-BE49-F238E27FC236}">
                <a16:creationId xmlns:a16="http://schemas.microsoft.com/office/drawing/2014/main" id="{575C76EB-9EA1-4B4E-B440-748091E7F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0968D-D22D-7E4A-AFA3-D826F234A95E}"/>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211026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60FA-B7B5-BD49-89C0-54AB488C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CB9037-C69E-0342-9669-756415326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89AB26-CBFC-F14D-ADF4-987116977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10968C-2EDD-254F-8369-F6B96496772F}"/>
              </a:ext>
            </a:extLst>
          </p:cNvPr>
          <p:cNvSpPr>
            <a:spLocks noGrp="1"/>
          </p:cNvSpPr>
          <p:nvPr>
            <p:ph type="dt" sz="half" idx="10"/>
          </p:nvPr>
        </p:nvSpPr>
        <p:spPr/>
        <p:txBody>
          <a:bodyPr/>
          <a:lstStyle/>
          <a:p>
            <a:fld id="{98B847AC-FCCA-9047-BB21-09733E33B45E}" type="datetimeFigureOut">
              <a:rPr lang="en-US" smtClean="0"/>
              <a:t>11/18/21</a:t>
            </a:fld>
            <a:endParaRPr lang="en-US"/>
          </a:p>
        </p:txBody>
      </p:sp>
      <p:sp>
        <p:nvSpPr>
          <p:cNvPr id="6" name="Footer Placeholder 5">
            <a:extLst>
              <a:ext uri="{FF2B5EF4-FFF2-40B4-BE49-F238E27FC236}">
                <a16:creationId xmlns:a16="http://schemas.microsoft.com/office/drawing/2014/main" id="{43F0AD21-81C9-FC48-A343-2AE649B2E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63E7D-99FF-DE42-B0C3-B8D14A492279}"/>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278852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B4FE1-F447-2643-A57A-7FC395A11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9EEE5E-B02E-EA45-92FC-C3773984A9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E1AF5-5677-1E49-A00F-243B26E16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847AC-FCCA-9047-BB21-09733E33B45E}" type="datetimeFigureOut">
              <a:rPr lang="en-US" smtClean="0"/>
              <a:t>11/18/21</a:t>
            </a:fld>
            <a:endParaRPr lang="en-US"/>
          </a:p>
        </p:txBody>
      </p:sp>
      <p:sp>
        <p:nvSpPr>
          <p:cNvPr id="5" name="Footer Placeholder 4">
            <a:extLst>
              <a:ext uri="{FF2B5EF4-FFF2-40B4-BE49-F238E27FC236}">
                <a16:creationId xmlns:a16="http://schemas.microsoft.com/office/drawing/2014/main" id="{93005152-3936-714B-9CE6-6A8784304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A7F561-5393-8949-B780-AB4B9416E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BEB8F-4934-3543-9C8C-C504D3EA4442}" type="slidenum">
              <a:rPr lang="en-US" smtClean="0"/>
              <a:t>‹#›</a:t>
            </a:fld>
            <a:endParaRPr lang="en-US"/>
          </a:p>
        </p:txBody>
      </p:sp>
    </p:spTree>
    <p:extLst>
      <p:ext uri="{BB962C8B-B14F-4D97-AF65-F5344CB8AC3E}">
        <p14:creationId xmlns:p14="http://schemas.microsoft.com/office/powerpoint/2010/main" val="16795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07C9-955A-0349-BF6E-C0676F0275D4}"/>
              </a:ext>
            </a:extLst>
          </p:cNvPr>
          <p:cNvSpPr>
            <a:spLocks noGrp="1"/>
          </p:cNvSpPr>
          <p:nvPr>
            <p:ph type="ctrTitle"/>
          </p:nvPr>
        </p:nvSpPr>
        <p:spPr>
          <a:xfrm>
            <a:off x="1524000" y="2078399"/>
            <a:ext cx="9144000" cy="761947"/>
          </a:xfrm>
        </p:spPr>
        <p:txBody>
          <a:bodyPr>
            <a:normAutofit/>
          </a:bodyPr>
          <a:lstStyle/>
          <a:p>
            <a:r>
              <a:rPr lang="en-US" sz="4400" dirty="0">
                <a:solidFill>
                  <a:schemeClr val="accent1"/>
                </a:solidFill>
              </a:rPr>
              <a:t>503106</a:t>
            </a:r>
          </a:p>
        </p:txBody>
      </p:sp>
      <p:sp>
        <p:nvSpPr>
          <p:cNvPr id="3" name="Subtitle 2">
            <a:extLst>
              <a:ext uri="{FF2B5EF4-FFF2-40B4-BE49-F238E27FC236}">
                <a16:creationId xmlns:a16="http://schemas.microsoft.com/office/drawing/2014/main" id="{3B3B8396-4B5C-9848-BCC6-2EFB7B6EA56D}"/>
              </a:ext>
            </a:extLst>
          </p:cNvPr>
          <p:cNvSpPr>
            <a:spLocks noGrp="1"/>
          </p:cNvSpPr>
          <p:nvPr>
            <p:ph type="subTitle" idx="1"/>
          </p:nvPr>
        </p:nvSpPr>
        <p:spPr>
          <a:xfrm>
            <a:off x="1524000" y="2811651"/>
            <a:ext cx="9144000" cy="690723"/>
          </a:xfrm>
        </p:spPr>
        <p:txBody>
          <a:bodyPr>
            <a:normAutofit/>
          </a:bodyPr>
          <a:lstStyle/>
          <a:p>
            <a:r>
              <a:rPr lang="en-US" sz="4000" b="1" dirty="0">
                <a:latin typeface="+mj-lt"/>
              </a:rPr>
              <a:t>ADVANCED WEB PROGRAMMING</a:t>
            </a:r>
          </a:p>
        </p:txBody>
      </p:sp>
      <p:sp>
        <p:nvSpPr>
          <p:cNvPr id="4" name="Subtitle 2">
            <a:extLst>
              <a:ext uri="{FF2B5EF4-FFF2-40B4-BE49-F238E27FC236}">
                <a16:creationId xmlns:a16="http://schemas.microsoft.com/office/drawing/2014/main" id="{CB583221-5B0A-D04F-819C-7CF3FB18A03E}"/>
              </a:ext>
            </a:extLst>
          </p:cNvPr>
          <p:cNvSpPr txBox="1">
            <a:spLocks/>
          </p:cNvSpPr>
          <p:nvPr/>
        </p:nvSpPr>
        <p:spPr>
          <a:xfrm>
            <a:off x="1524000" y="4301153"/>
            <a:ext cx="914400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chemeClr val="accent1"/>
                </a:solidFill>
                <a:latin typeface="Calibri" panose="020F0502020204030204" pitchFamily="34" charset="0"/>
                <a:cs typeface="Calibri" panose="020F0502020204030204" pitchFamily="34" charset="0"/>
              </a:rPr>
              <a:t>LESSON 09 – STATIC CONTENT</a:t>
            </a:r>
          </a:p>
        </p:txBody>
      </p:sp>
      <p:pic>
        <p:nvPicPr>
          <p:cNvPr id="6" name="Picture 5">
            <a:extLst>
              <a:ext uri="{FF2B5EF4-FFF2-40B4-BE49-F238E27FC236}">
                <a16:creationId xmlns:a16="http://schemas.microsoft.com/office/drawing/2014/main" id="{A9C4BF05-9AD7-3D4E-B904-A9A8D334C8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2129" y="765712"/>
            <a:ext cx="1747742" cy="965127"/>
          </a:xfrm>
          <a:prstGeom prst="rect">
            <a:avLst/>
          </a:prstGeom>
          <a:ln>
            <a:noFill/>
          </a:ln>
          <a:effectLst/>
        </p:spPr>
      </p:pic>
      <p:sp>
        <p:nvSpPr>
          <p:cNvPr id="8" name="Slide Number Placeholder 7">
            <a:extLst>
              <a:ext uri="{FF2B5EF4-FFF2-40B4-BE49-F238E27FC236}">
                <a16:creationId xmlns:a16="http://schemas.microsoft.com/office/drawing/2014/main" id="{CC75702C-EAA9-2544-AA1F-17CDB13AC523}"/>
              </a:ext>
            </a:extLst>
          </p:cNvPr>
          <p:cNvSpPr>
            <a:spLocks noGrp="1"/>
          </p:cNvSpPr>
          <p:nvPr>
            <p:ph type="sldNum" sz="quarter" idx="12"/>
          </p:nvPr>
        </p:nvSpPr>
        <p:spPr/>
        <p:txBody>
          <a:bodyPr/>
          <a:lstStyle/>
          <a:p>
            <a:fld id="{3F91D734-B9F9-DC49-8E16-D4455952758E}" type="slidenum">
              <a:rPr lang="en-US" smtClean="0"/>
              <a:t>1</a:t>
            </a:fld>
            <a:endParaRPr lang="en-US"/>
          </a:p>
        </p:txBody>
      </p:sp>
      <p:sp>
        <p:nvSpPr>
          <p:cNvPr id="9" name="Subtitle 2">
            <a:extLst>
              <a:ext uri="{FF2B5EF4-FFF2-40B4-BE49-F238E27FC236}">
                <a16:creationId xmlns:a16="http://schemas.microsoft.com/office/drawing/2014/main" id="{1DCAD127-A742-5742-B4A7-00B02E265541}"/>
              </a:ext>
            </a:extLst>
          </p:cNvPr>
          <p:cNvSpPr txBox="1">
            <a:spLocks/>
          </p:cNvSpPr>
          <p:nvPr/>
        </p:nvSpPr>
        <p:spPr>
          <a:xfrm>
            <a:off x="1524000" y="3514097"/>
            <a:ext cx="914400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b="1" dirty="0">
                <a:latin typeface="+mj-lt"/>
                <a:cs typeface="Calibri" panose="020F0502020204030204" pitchFamily="34" charset="0"/>
              </a:rPr>
              <a:t>CHAPTER 9: STATIC CONTENT</a:t>
            </a:r>
          </a:p>
        </p:txBody>
      </p:sp>
    </p:spTree>
    <p:extLst>
      <p:ext uri="{BB962C8B-B14F-4D97-AF65-F5344CB8AC3E}">
        <p14:creationId xmlns:p14="http://schemas.microsoft.com/office/powerpoint/2010/main" val="31940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7C99-8CC6-8B43-92D4-A4C3BD3F36CF}"/>
              </a:ext>
            </a:extLst>
          </p:cNvPr>
          <p:cNvSpPr>
            <a:spLocks noGrp="1"/>
          </p:cNvSpPr>
          <p:nvPr>
            <p:ph type="title"/>
          </p:nvPr>
        </p:nvSpPr>
        <p:spPr/>
        <p:txBody>
          <a:bodyPr/>
          <a:lstStyle/>
          <a:p>
            <a:r>
              <a:rPr lang="en-US" b="1" dirty="0"/>
              <a:t>Bundling and Minification </a:t>
            </a:r>
            <a:endParaRPr lang="en-US" dirty="0"/>
          </a:p>
        </p:txBody>
      </p:sp>
      <p:sp>
        <p:nvSpPr>
          <p:cNvPr id="3" name="Content Placeholder 2">
            <a:extLst>
              <a:ext uri="{FF2B5EF4-FFF2-40B4-BE49-F238E27FC236}">
                <a16:creationId xmlns:a16="http://schemas.microsoft.com/office/drawing/2014/main" id="{AE017E6E-37C2-4045-80DE-D76FB8EDEC62}"/>
              </a:ext>
            </a:extLst>
          </p:cNvPr>
          <p:cNvSpPr>
            <a:spLocks noGrp="1"/>
          </p:cNvSpPr>
          <p:nvPr>
            <p:ph idx="1"/>
          </p:nvPr>
        </p:nvSpPr>
        <p:spPr/>
        <p:txBody>
          <a:bodyPr/>
          <a:lstStyle/>
          <a:p>
            <a:pPr algn="just"/>
            <a:r>
              <a:rPr lang="en-US" dirty="0"/>
              <a:t>In an effort to reduce HTTP requests </a:t>
            </a:r>
            <a:r>
              <a:rPr lang="en-US" i="1" dirty="0"/>
              <a:t>and </a:t>
            </a:r>
            <a:r>
              <a:rPr lang="en-US" dirty="0"/>
              <a:t>reduce the data sent over the wire, “bundling and minification” has become popular. Bundling takes like files (CSS or JavaScript) and bundles multiple files into one (thereby reducing HTTP requests). Minification removes anything unnecessary from your source, such as whitespace (outside of strings), and it can even rename your variables to something shorter. </a:t>
            </a:r>
          </a:p>
          <a:p>
            <a:r>
              <a:rPr lang="en-US" dirty="0"/>
              <a:t>For example, we have </a:t>
            </a:r>
            <a:r>
              <a:rPr lang="en-US" i="1" dirty="0"/>
              <a:t>public/</a:t>
            </a:r>
            <a:r>
              <a:rPr lang="en-US" i="1" dirty="0" err="1"/>
              <a:t>js</a:t>
            </a:r>
            <a:r>
              <a:rPr lang="en-US" i="1" dirty="0"/>
              <a:t>/</a:t>
            </a:r>
            <a:r>
              <a:rPr lang="en-US" i="1" dirty="0" err="1"/>
              <a:t>contact.js</a:t>
            </a:r>
            <a:r>
              <a:rPr lang="en-US" i="1" dirty="0"/>
              <a:t>, public/</a:t>
            </a:r>
            <a:r>
              <a:rPr lang="en-US" i="1" dirty="0" err="1"/>
              <a:t>js</a:t>
            </a:r>
            <a:r>
              <a:rPr lang="en-US" i="1" dirty="0"/>
              <a:t>/</a:t>
            </a:r>
            <a:r>
              <a:rPr lang="en-US" i="1" dirty="0" err="1"/>
              <a:t>cart.js</a:t>
            </a:r>
            <a:r>
              <a:rPr lang="en-US" i="1" dirty="0"/>
              <a:t>, less/</a:t>
            </a:r>
            <a:r>
              <a:rPr lang="en-US" i="1" dirty="0" err="1"/>
              <a:t>main.less</a:t>
            </a:r>
            <a:r>
              <a:rPr lang="en-US" i="1" dirty="0"/>
              <a:t> and less/</a:t>
            </a:r>
            <a:r>
              <a:rPr lang="en-US" i="1" dirty="0" err="1"/>
              <a:t>cart.less</a:t>
            </a:r>
            <a:r>
              <a:rPr lang="en-US" i="1" dirty="0"/>
              <a:t> </a:t>
            </a:r>
            <a:endParaRPr lang="en-US" dirty="0"/>
          </a:p>
          <a:p>
            <a:r>
              <a:rPr lang="en-US" dirty="0"/>
              <a:t>Now in </a:t>
            </a:r>
            <a:r>
              <a:rPr lang="en-US" i="1" dirty="0" err="1"/>
              <a:t>Gruntfile.js</a:t>
            </a:r>
            <a:r>
              <a:rPr lang="en-US" i="1" dirty="0"/>
              <a:t> </a:t>
            </a:r>
            <a:r>
              <a:rPr lang="en-US" dirty="0"/>
              <a:t>add it to the list of LESS files to compile:</a:t>
            </a:r>
          </a:p>
          <a:p>
            <a:endParaRPr lang="en-US" dirty="0"/>
          </a:p>
        </p:txBody>
      </p:sp>
      <p:pic>
        <p:nvPicPr>
          <p:cNvPr id="4" name="Picture 3">
            <a:extLst>
              <a:ext uri="{FF2B5EF4-FFF2-40B4-BE49-F238E27FC236}">
                <a16:creationId xmlns:a16="http://schemas.microsoft.com/office/drawing/2014/main" id="{6296363E-0AE1-6B4F-B64C-BDECBE299A16}"/>
              </a:ext>
            </a:extLst>
          </p:cNvPr>
          <p:cNvPicPr>
            <a:picLocks noChangeAspect="1"/>
          </p:cNvPicPr>
          <p:nvPr/>
        </p:nvPicPr>
        <p:blipFill>
          <a:blip r:embed="rId2"/>
          <a:stretch>
            <a:fillRect/>
          </a:stretch>
        </p:blipFill>
        <p:spPr>
          <a:xfrm>
            <a:off x="1058677" y="5595144"/>
            <a:ext cx="5037323" cy="1163637"/>
          </a:xfrm>
          <a:prstGeom prst="rect">
            <a:avLst/>
          </a:prstGeom>
        </p:spPr>
      </p:pic>
    </p:spTree>
    <p:extLst>
      <p:ext uri="{BB962C8B-B14F-4D97-AF65-F5344CB8AC3E}">
        <p14:creationId xmlns:p14="http://schemas.microsoft.com/office/powerpoint/2010/main" val="3765256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D31D-0E2C-8846-816B-70DC6052BEC2}"/>
              </a:ext>
            </a:extLst>
          </p:cNvPr>
          <p:cNvSpPr>
            <a:spLocks noGrp="1"/>
          </p:cNvSpPr>
          <p:nvPr>
            <p:ph type="title"/>
          </p:nvPr>
        </p:nvSpPr>
        <p:spPr/>
        <p:txBody>
          <a:bodyPr/>
          <a:lstStyle/>
          <a:p>
            <a:r>
              <a:rPr lang="en-US" b="1" dirty="0"/>
              <a:t>Bundling and Minification </a:t>
            </a:r>
            <a:endParaRPr lang="en-US" dirty="0"/>
          </a:p>
        </p:txBody>
      </p:sp>
      <p:sp>
        <p:nvSpPr>
          <p:cNvPr id="3" name="Content Placeholder 2">
            <a:extLst>
              <a:ext uri="{FF2B5EF4-FFF2-40B4-BE49-F238E27FC236}">
                <a16:creationId xmlns:a16="http://schemas.microsoft.com/office/drawing/2014/main" id="{41641CF4-7687-6A4D-BC22-A22EB49533E3}"/>
              </a:ext>
            </a:extLst>
          </p:cNvPr>
          <p:cNvSpPr>
            <a:spLocks noGrp="1"/>
          </p:cNvSpPr>
          <p:nvPr>
            <p:ph idx="1"/>
          </p:nvPr>
        </p:nvSpPr>
        <p:spPr>
          <a:xfrm>
            <a:off x="838200" y="1825625"/>
            <a:ext cx="6229027" cy="4606172"/>
          </a:xfrm>
        </p:spPr>
        <p:txBody>
          <a:bodyPr>
            <a:normAutofit lnSpcReduction="10000"/>
          </a:bodyPr>
          <a:lstStyle/>
          <a:p>
            <a:r>
              <a:rPr lang="en-US" dirty="0"/>
              <a:t>Let’s go ahead and install those modules now: </a:t>
            </a:r>
          </a:p>
          <a:p>
            <a:pPr marL="457200" lvl="1" indent="0">
              <a:buNone/>
            </a:pPr>
            <a:r>
              <a:rPr lang="en-US" dirty="0" err="1"/>
              <a:t>npm</a:t>
            </a:r>
            <a:r>
              <a:rPr lang="en-US" dirty="0"/>
              <a:t> install --save-dev grunt-</a:t>
            </a:r>
            <a:r>
              <a:rPr lang="en-US" dirty="0" err="1"/>
              <a:t>contrib</a:t>
            </a:r>
            <a:r>
              <a:rPr lang="en-US" dirty="0"/>
              <a:t>-</a:t>
            </a:r>
            <a:r>
              <a:rPr lang="en-US" dirty="0" err="1"/>
              <a:t>uglify</a:t>
            </a:r>
            <a:r>
              <a:rPr lang="en-US" dirty="0"/>
              <a:t> </a:t>
            </a:r>
            <a:br>
              <a:rPr lang="en-US" dirty="0"/>
            </a:br>
            <a:r>
              <a:rPr lang="en-US" dirty="0" err="1"/>
              <a:t>npm</a:t>
            </a:r>
            <a:r>
              <a:rPr lang="en-US" dirty="0"/>
              <a:t> install --save-dev grunt-</a:t>
            </a:r>
            <a:r>
              <a:rPr lang="en-US" dirty="0" err="1"/>
              <a:t>contrib</a:t>
            </a:r>
            <a:r>
              <a:rPr lang="en-US" dirty="0"/>
              <a:t>-</a:t>
            </a:r>
            <a:r>
              <a:rPr lang="en-US" dirty="0" err="1"/>
              <a:t>cssmin</a:t>
            </a:r>
            <a:r>
              <a:rPr lang="en-US" dirty="0"/>
              <a:t> </a:t>
            </a:r>
            <a:br>
              <a:rPr lang="en-US" dirty="0"/>
            </a:br>
            <a:r>
              <a:rPr lang="en-US" dirty="0" err="1"/>
              <a:t>npm</a:t>
            </a:r>
            <a:r>
              <a:rPr lang="en-US" dirty="0"/>
              <a:t> install --save-dev grunt-</a:t>
            </a:r>
            <a:r>
              <a:rPr lang="en-US" dirty="0" err="1"/>
              <a:t>hashres</a:t>
            </a:r>
            <a:r>
              <a:rPr lang="en-US" dirty="0"/>
              <a:t> </a:t>
            </a:r>
          </a:p>
          <a:p>
            <a:r>
              <a:rPr lang="en-US" dirty="0"/>
              <a:t>Then load these tasks in the </a:t>
            </a:r>
            <a:r>
              <a:rPr lang="en-US" dirty="0" err="1"/>
              <a:t>Gruntfile</a:t>
            </a:r>
            <a:r>
              <a:rPr lang="en-US" dirty="0"/>
              <a:t>: </a:t>
            </a:r>
          </a:p>
          <a:p>
            <a:endParaRPr lang="en-US" dirty="0"/>
          </a:p>
          <a:p>
            <a:endParaRPr lang="en-US" dirty="0"/>
          </a:p>
          <a:p>
            <a:endParaRPr lang="en-US" dirty="0"/>
          </a:p>
          <a:p>
            <a:endParaRPr lang="en-US" dirty="0"/>
          </a:p>
          <a:p>
            <a:r>
              <a:rPr lang="en-US" dirty="0"/>
              <a:t>And set up the tasks: </a:t>
            </a:r>
          </a:p>
          <a:p>
            <a:endParaRPr lang="en-US" dirty="0"/>
          </a:p>
        </p:txBody>
      </p:sp>
      <p:pic>
        <p:nvPicPr>
          <p:cNvPr id="4" name="Picture 3">
            <a:extLst>
              <a:ext uri="{FF2B5EF4-FFF2-40B4-BE49-F238E27FC236}">
                <a16:creationId xmlns:a16="http://schemas.microsoft.com/office/drawing/2014/main" id="{5D638DEF-DCD8-F643-A39B-7F97044217C0}"/>
              </a:ext>
            </a:extLst>
          </p:cNvPr>
          <p:cNvPicPr>
            <a:picLocks noChangeAspect="1"/>
          </p:cNvPicPr>
          <p:nvPr/>
        </p:nvPicPr>
        <p:blipFill>
          <a:blip r:embed="rId2"/>
          <a:stretch>
            <a:fillRect/>
          </a:stretch>
        </p:blipFill>
        <p:spPr>
          <a:xfrm>
            <a:off x="1158713" y="3884585"/>
            <a:ext cx="2794000" cy="2095500"/>
          </a:xfrm>
          <a:prstGeom prst="rect">
            <a:avLst/>
          </a:prstGeom>
        </p:spPr>
      </p:pic>
      <p:pic>
        <p:nvPicPr>
          <p:cNvPr id="5" name="Picture 4">
            <a:extLst>
              <a:ext uri="{FF2B5EF4-FFF2-40B4-BE49-F238E27FC236}">
                <a16:creationId xmlns:a16="http://schemas.microsoft.com/office/drawing/2014/main" id="{4DD63CD6-025E-4C4A-BA4E-88A7CE7D700D}"/>
              </a:ext>
            </a:extLst>
          </p:cNvPr>
          <p:cNvPicPr>
            <a:picLocks noChangeAspect="1"/>
          </p:cNvPicPr>
          <p:nvPr/>
        </p:nvPicPr>
        <p:blipFill>
          <a:blip r:embed="rId3"/>
          <a:stretch>
            <a:fillRect/>
          </a:stretch>
        </p:blipFill>
        <p:spPr>
          <a:xfrm>
            <a:off x="6563854" y="0"/>
            <a:ext cx="5628146" cy="6858000"/>
          </a:xfrm>
          <a:prstGeom prst="rect">
            <a:avLst/>
          </a:prstGeom>
        </p:spPr>
      </p:pic>
    </p:spTree>
    <p:extLst>
      <p:ext uri="{BB962C8B-B14F-4D97-AF65-F5344CB8AC3E}">
        <p14:creationId xmlns:p14="http://schemas.microsoft.com/office/powerpoint/2010/main" val="239076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8B58-448E-A44D-8A36-4BF22E46BDB8}"/>
              </a:ext>
            </a:extLst>
          </p:cNvPr>
          <p:cNvSpPr>
            <a:spLocks noGrp="1"/>
          </p:cNvSpPr>
          <p:nvPr>
            <p:ph type="title"/>
          </p:nvPr>
        </p:nvSpPr>
        <p:spPr/>
        <p:txBody>
          <a:bodyPr/>
          <a:lstStyle/>
          <a:p>
            <a:r>
              <a:rPr lang="en-US" b="1" dirty="0"/>
              <a:t>Bundling and Minification </a:t>
            </a:r>
            <a:endParaRPr lang="en-US" dirty="0"/>
          </a:p>
        </p:txBody>
      </p:sp>
      <p:sp>
        <p:nvSpPr>
          <p:cNvPr id="3" name="Content Placeholder 2">
            <a:extLst>
              <a:ext uri="{FF2B5EF4-FFF2-40B4-BE49-F238E27FC236}">
                <a16:creationId xmlns:a16="http://schemas.microsoft.com/office/drawing/2014/main" id="{259B515A-6011-FA4A-9C65-4B645B40D5C1}"/>
              </a:ext>
            </a:extLst>
          </p:cNvPr>
          <p:cNvSpPr>
            <a:spLocks noGrp="1"/>
          </p:cNvSpPr>
          <p:nvPr>
            <p:ph idx="1"/>
          </p:nvPr>
        </p:nvSpPr>
        <p:spPr/>
        <p:txBody>
          <a:bodyPr/>
          <a:lstStyle/>
          <a:p>
            <a:r>
              <a:rPr lang="en-US" dirty="0"/>
              <a:t>Let’s modify our layout file: </a:t>
            </a:r>
          </a:p>
          <a:p>
            <a:endParaRPr lang="en-US" dirty="0"/>
          </a:p>
          <a:p>
            <a:endParaRPr lang="en-US" dirty="0"/>
          </a:p>
          <a:p>
            <a:r>
              <a:rPr lang="en-US" dirty="0" err="1"/>
              <a:t>hashres</a:t>
            </a:r>
            <a:r>
              <a:rPr lang="en-US" dirty="0"/>
              <a:t> will generate a hash of the file (a mathematical fingerprinting) and append it to the file. So now, instead of </a:t>
            </a:r>
            <a:r>
              <a:rPr lang="en-US" i="1" dirty="0"/>
              <a:t>/</a:t>
            </a:r>
            <a:r>
              <a:rPr lang="en-US" i="1" dirty="0" err="1"/>
              <a:t>js</a:t>
            </a:r>
            <a:r>
              <a:rPr lang="en-US" i="1" dirty="0"/>
              <a:t>/</a:t>
            </a:r>
            <a:r>
              <a:rPr lang="en-US" i="1" dirty="0" err="1"/>
              <a:t>meadowlark.min.js</a:t>
            </a:r>
            <a:r>
              <a:rPr lang="en-US" dirty="0"/>
              <a:t>, you’ll have </a:t>
            </a:r>
            <a:r>
              <a:rPr lang="en-US" i="1" dirty="0"/>
              <a:t>/</a:t>
            </a:r>
            <a:r>
              <a:rPr lang="en-US" i="1" dirty="0" err="1"/>
              <a:t>js</a:t>
            </a:r>
            <a:r>
              <a:rPr lang="en-US" i="1" dirty="0"/>
              <a:t>/meadowlark.min.62a6f623.js </a:t>
            </a:r>
            <a:endParaRPr lang="en-US" dirty="0"/>
          </a:p>
          <a:p>
            <a:endParaRPr lang="en-US" dirty="0"/>
          </a:p>
        </p:txBody>
      </p:sp>
      <p:pic>
        <p:nvPicPr>
          <p:cNvPr id="4" name="Picture 3">
            <a:extLst>
              <a:ext uri="{FF2B5EF4-FFF2-40B4-BE49-F238E27FC236}">
                <a16:creationId xmlns:a16="http://schemas.microsoft.com/office/drawing/2014/main" id="{83BF3171-BDAB-554E-BD9F-5E9BBF7DB91A}"/>
              </a:ext>
            </a:extLst>
          </p:cNvPr>
          <p:cNvPicPr>
            <a:picLocks noChangeAspect="1"/>
          </p:cNvPicPr>
          <p:nvPr/>
        </p:nvPicPr>
        <p:blipFill>
          <a:blip r:embed="rId2"/>
          <a:stretch>
            <a:fillRect/>
          </a:stretch>
        </p:blipFill>
        <p:spPr>
          <a:xfrm>
            <a:off x="2476177" y="2253066"/>
            <a:ext cx="6743700" cy="1143000"/>
          </a:xfrm>
          <a:prstGeom prst="rect">
            <a:avLst/>
          </a:prstGeom>
        </p:spPr>
      </p:pic>
    </p:spTree>
    <p:extLst>
      <p:ext uri="{BB962C8B-B14F-4D97-AF65-F5344CB8AC3E}">
        <p14:creationId xmlns:p14="http://schemas.microsoft.com/office/powerpoint/2010/main" val="261346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D4C3-F4D9-C941-921F-D5668B3C0D6F}"/>
              </a:ext>
            </a:extLst>
          </p:cNvPr>
          <p:cNvSpPr>
            <a:spLocks noGrp="1"/>
          </p:cNvSpPr>
          <p:nvPr>
            <p:ph type="title"/>
          </p:nvPr>
        </p:nvSpPr>
        <p:spPr/>
        <p:txBody>
          <a:bodyPr/>
          <a:lstStyle/>
          <a:p>
            <a:r>
              <a:rPr lang="en-US" b="1" dirty="0"/>
              <a:t>Bundling and Minification </a:t>
            </a:r>
            <a:endParaRPr lang="en-US" dirty="0"/>
          </a:p>
        </p:txBody>
      </p:sp>
      <p:sp>
        <p:nvSpPr>
          <p:cNvPr id="3" name="Content Placeholder 2">
            <a:extLst>
              <a:ext uri="{FF2B5EF4-FFF2-40B4-BE49-F238E27FC236}">
                <a16:creationId xmlns:a16="http://schemas.microsoft.com/office/drawing/2014/main" id="{E349DD36-A9C7-694B-A28C-A734A8CD129E}"/>
              </a:ext>
            </a:extLst>
          </p:cNvPr>
          <p:cNvSpPr>
            <a:spLocks noGrp="1"/>
          </p:cNvSpPr>
          <p:nvPr>
            <p:ph idx="1"/>
          </p:nvPr>
        </p:nvSpPr>
        <p:spPr>
          <a:xfrm>
            <a:off x="838200" y="1425844"/>
            <a:ext cx="10515600" cy="4751119"/>
          </a:xfrm>
        </p:spPr>
        <p:txBody>
          <a:bodyPr/>
          <a:lstStyle/>
          <a:p>
            <a:r>
              <a:rPr lang="en-US" dirty="0"/>
              <a:t>So now let’s give it a try. It’s important that we do things in the right order, because these tasks have dependencies: </a:t>
            </a:r>
          </a:p>
          <a:p>
            <a:pPr lvl="1"/>
            <a:r>
              <a:rPr lang="en-US" dirty="0"/>
              <a:t>grunt less </a:t>
            </a:r>
          </a:p>
          <a:p>
            <a:pPr lvl="1"/>
            <a:r>
              <a:rPr lang="en-US" dirty="0"/>
              <a:t>grunt </a:t>
            </a:r>
            <a:r>
              <a:rPr lang="en-US" dirty="0" err="1"/>
              <a:t>cssmin</a:t>
            </a:r>
            <a:r>
              <a:rPr lang="en-US" dirty="0"/>
              <a:t> </a:t>
            </a:r>
          </a:p>
          <a:p>
            <a:pPr lvl="1"/>
            <a:r>
              <a:rPr lang="en-US" dirty="0"/>
              <a:t>grunt </a:t>
            </a:r>
            <a:r>
              <a:rPr lang="en-US" dirty="0" err="1"/>
              <a:t>uglify</a:t>
            </a:r>
            <a:r>
              <a:rPr lang="en-US" dirty="0"/>
              <a:t> </a:t>
            </a:r>
          </a:p>
          <a:p>
            <a:pPr lvl="1"/>
            <a:r>
              <a:rPr lang="en-US" dirty="0"/>
              <a:t>grunt </a:t>
            </a:r>
            <a:r>
              <a:rPr lang="en-US" dirty="0" err="1"/>
              <a:t>hashres</a:t>
            </a:r>
            <a:r>
              <a:rPr lang="en-US" dirty="0"/>
              <a:t> </a:t>
            </a:r>
          </a:p>
          <a:p>
            <a:r>
              <a:rPr lang="en-US" dirty="0"/>
              <a:t>That’s a lot of work every time we want to change our CSS or JavaScript, so let’s set up a Grunt task so we don’t have to remember all that. Modify </a:t>
            </a:r>
            <a:r>
              <a:rPr lang="en-US" i="1" dirty="0" err="1"/>
              <a:t>Gruntfile.js</a:t>
            </a:r>
            <a:r>
              <a:rPr lang="en-US" dirty="0"/>
              <a:t>: </a:t>
            </a:r>
          </a:p>
          <a:p>
            <a:endParaRPr lang="en-US" dirty="0"/>
          </a:p>
          <a:p>
            <a:r>
              <a:rPr lang="en-US" dirty="0"/>
              <a:t>Now all we have to do is type </a:t>
            </a:r>
            <a:r>
              <a:rPr lang="en-US" b="1" i="1" dirty="0"/>
              <a:t>grunt static </a:t>
            </a:r>
          </a:p>
          <a:p>
            <a:endParaRPr lang="en-US" dirty="0"/>
          </a:p>
          <a:p>
            <a:endParaRPr lang="en-US" dirty="0"/>
          </a:p>
        </p:txBody>
      </p:sp>
      <p:pic>
        <p:nvPicPr>
          <p:cNvPr id="4" name="Picture 3">
            <a:extLst>
              <a:ext uri="{FF2B5EF4-FFF2-40B4-BE49-F238E27FC236}">
                <a16:creationId xmlns:a16="http://schemas.microsoft.com/office/drawing/2014/main" id="{437C56BE-0610-8443-A091-E49B48CCB4DA}"/>
              </a:ext>
            </a:extLst>
          </p:cNvPr>
          <p:cNvPicPr>
            <a:picLocks noChangeAspect="1"/>
          </p:cNvPicPr>
          <p:nvPr/>
        </p:nvPicPr>
        <p:blipFill>
          <a:blip r:embed="rId2"/>
          <a:stretch>
            <a:fillRect/>
          </a:stretch>
        </p:blipFill>
        <p:spPr>
          <a:xfrm>
            <a:off x="1148166" y="5128540"/>
            <a:ext cx="6654800" cy="444500"/>
          </a:xfrm>
          <a:prstGeom prst="rect">
            <a:avLst/>
          </a:prstGeom>
        </p:spPr>
      </p:pic>
    </p:spTree>
    <p:extLst>
      <p:ext uri="{BB962C8B-B14F-4D97-AF65-F5344CB8AC3E}">
        <p14:creationId xmlns:p14="http://schemas.microsoft.com/office/powerpoint/2010/main" val="301522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7007-A080-3647-B317-3740A32EBACA}"/>
              </a:ext>
            </a:extLst>
          </p:cNvPr>
          <p:cNvSpPr>
            <a:spLocks noGrp="1"/>
          </p:cNvSpPr>
          <p:nvPr>
            <p:ph type="title"/>
          </p:nvPr>
        </p:nvSpPr>
        <p:spPr/>
        <p:txBody>
          <a:bodyPr>
            <a:normAutofit/>
          </a:bodyPr>
          <a:lstStyle/>
          <a:p>
            <a:r>
              <a:rPr lang="en-US" b="1" dirty="0"/>
              <a:t>Skipping Bundling and Minification in Development Mode </a:t>
            </a:r>
            <a:endParaRPr lang="en-US" dirty="0"/>
          </a:p>
        </p:txBody>
      </p:sp>
      <p:sp>
        <p:nvSpPr>
          <p:cNvPr id="3" name="Content Placeholder 2">
            <a:extLst>
              <a:ext uri="{FF2B5EF4-FFF2-40B4-BE49-F238E27FC236}">
                <a16:creationId xmlns:a16="http://schemas.microsoft.com/office/drawing/2014/main" id="{9A5715EF-819F-914E-B18A-8720B1E17EAD}"/>
              </a:ext>
            </a:extLst>
          </p:cNvPr>
          <p:cNvSpPr>
            <a:spLocks noGrp="1"/>
          </p:cNvSpPr>
          <p:nvPr>
            <p:ph idx="1"/>
          </p:nvPr>
        </p:nvSpPr>
        <p:spPr>
          <a:xfrm>
            <a:off x="838200" y="1825625"/>
            <a:ext cx="6446003" cy="4351338"/>
          </a:xfrm>
        </p:spPr>
        <p:txBody>
          <a:bodyPr/>
          <a:lstStyle/>
          <a:p>
            <a:r>
              <a:rPr lang="en-US" dirty="0"/>
              <a:t>One problem with bundling and minification is that it makes frontend debugging all but impossible. We need to disable bundling and minification in development mode </a:t>
            </a:r>
          </a:p>
          <a:p>
            <a:r>
              <a:rPr lang="en-US" dirty="0"/>
              <a:t>First install connect-bundle then create </a:t>
            </a:r>
            <a:r>
              <a:rPr lang="en-US" i="1" dirty="0" err="1"/>
              <a:t>config.js</a:t>
            </a:r>
            <a:r>
              <a:rPr lang="en-US" i="1" dirty="0"/>
              <a:t> and </a:t>
            </a:r>
            <a:r>
              <a:rPr lang="en-US" dirty="0"/>
              <a:t>modify </a:t>
            </a:r>
            <a:r>
              <a:rPr lang="en-US" i="1" dirty="0"/>
              <a:t>views/layouts/</a:t>
            </a:r>
            <a:r>
              <a:rPr lang="en-US" i="1" dirty="0" err="1"/>
              <a:t>main.handlebars</a:t>
            </a:r>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3698537-6810-8E42-8CD1-84AA5387F111}"/>
              </a:ext>
            </a:extLst>
          </p:cNvPr>
          <p:cNvPicPr>
            <a:picLocks noChangeAspect="1"/>
          </p:cNvPicPr>
          <p:nvPr/>
        </p:nvPicPr>
        <p:blipFill>
          <a:blip r:embed="rId2"/>
          <a:stretch>
            <a:fillRect/>
          </a:stretch>
        </p:blipFill>
        <p:spPr>
          <a:xfrm>
            <a:off x="7452101" y="1027906"/>
            <a:ext cx="4572000" cy="5651500"/>
          </a:xfrm>
          <a:prstGeom prst="rect">
            <a:avLst/>
          </a:prstGeom>
        </p:spPr>
      </p:pic>
      <p:pic>
        <p:nvPicPr>
          <p:cNvPr id="5" name="Picture 4">
            <a:extLst>
              <a:ext uri="{FF2B5EF4-FFF2-40B4-BE49-F238E27FC236}">
                <a16:creationId xmlns:a16="http://schemas.microsoft.com/office/drawing/2014/main" id="{77A720FC-1EDE-694C-BC38-7EF7A3C3B961}"/>
              </a:ext>
            </a:extLst>
          </p:cNvPr>
          <p:cNvPicPr>
            <a:picLocks noChangeAspect="1"/>
          </p:cNvPicPr>
          <p:nvPr/>
        </p:nvPicPr>
        <p:blipFill>
          <a:blip r:embed="rId3"/>
          <a:stretch>
            <a:fillRect/>
          </a:stretch>
        </p:blipFill>
        <p:spPr>
          <a:xfrm>
            <a:off x="838200" y="5054600"/>
            <a:ext cx="4864100" cy="1803400"/>
          </a:xfrm>
          <a:prstGeom prst="rect">
            <a:avLst/>
          </a:prstGeom>
        </p:spPr>
      </p:pic>
    </p:spTree>
    <p:extLst>
      <p:ext uri="{BB962C8B-B14F-4D97-AF65-F5344CB8AC3E}">
        <p14:creationId xmlns:p14="http://schemas.microsoft.com/office/powerpoint/2010/main" val="175466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DD62-F0F4-5044-97E7-184C5DE7C186}"/>
              </a:ext>
            </a:extLst>
          </p:cNvPr>
          <p:cNvSpPr>
            <a:spLocks noGrp="1"/>
          </p:cNvSpPr>
          <p:nvPr>
            <p:ph type="title"/>
          </p:nvPr>
        </p:nvSpPr>
        <p:spPr/>
        <p:txBody>
          <a:bodyPr/>
          <a:lstStyle/>
          <a:p>
            <a:r>
              <a:rPr lang="en-US" b="1" dirty="0"/>
              <a:t>Skipping Bundling and Minification in Development Mode </a:t>
            </a:r>
            <a:endParaRPr lang="en-US" dirty="0"/>
          </a:p>
        </p:txBody>
      </p:sp>
      <p:sp>
        <p:nvSpPr>
          <p:cNvPr id="3" name="Content Placeholder 2">
            <a:extLst>
              <a:ext uri="{FF2B5EF4-FFF2-40B4-BE49-F238E27FC236}">
                <a16:creationId xmlns:a16="http://schemas.microsoft.com/office/drawing/2014/main" id="{403E7067-4802-6945-80B2-AE3344607A67}"/>
              </a:ext>
            </a:extLst>
          </p:cNvPr>
          <p:cNvSpPr>
            <a:spLocks noGrp="1"/>
          </p:cNvSpPr>
          <p:nvPr>
            <p:ph idx="1"/>
          </p:nvPr>
        </p:nvSpPr>
        <p:spPr>
          <a:xfrm>
            <a:off x="838200" y="1825625"/>
            <a:ext cx="6291020" cy="4351338"/>
          </a:xfrm>
        </p:spPr>
        <p:txBody>
          <a:bodyPr/>
          <a:lstStyle/>
          <a:p>
            <a:r>
              <a:rPr lang="en-US" dirty="0"/>
              <a:t>Finally, modify </a:t>
            </a:r>
            <a:r>
              <a:rPr lang="en-US" i="1" dirty="0" err="1"/>
              <a:t>Gruntfile.js</a:t>
            </a:r>
            <a:r>
              <a:rPr lang="en-US" i="1" dirty="0"/>
              <a:t> </a:t>
            </a:r>
            <a:endParaRPr lang="en-US" dirty="0"/>
          </a:p>
          <a:p>
            <a:r>
              <a:rPr lang="en-US" dirty="0"/>
              <a:t>Now you can run grunt static; you’ll see that </a:t>
            </a:r>
            <a:r>
              <a:rPr lang="en-US" i="1" dirty="0" err="1"/>
              <a:t>config.js</a:t>
            </a:r>
            <a:r>
              <a:rPr lang="en-US" i="1" dirty="0"/>
              <a:t> </a:t>
            </a:r>
            <a:r>
              <a:rPr lang="en-US" dirty="0"/>
              <a:t>has been updated </a:t>
            </a:r>
          </a:p>
          <a:p>
            <a:endParaRPr lang="en-US" dirty="0"/>
          </a:p>
        </p:txBody>
      </p:sp>
      <p:pic>
        <p:nvPicPr>
          <p:cNvPr id="4" name="Picture 3">
            <a:extLst>
              <a:ext uri="{FF2B5EF4-FFF2-40B4-BE49-F238E27FC236}">
                <a16:creationId xmlns:a16="http://schemas.microsoft.com/office/drawing/2014/main" id="{7B96E1BE-097A-5847-99CE-18B061CC04E4}"/>
              </a:ext>
            </a:extLst>
          </p:cNvPr>
          <p:cNvPicPr>
            <a:picLocks noChangeAspect="1"/>
          </p:cNvPicPr>
          <p:nvPr/>
        </p:nvPicPr>
        <p:blipFill>
          <a:blip r:embed="rId2"/>
          <a:stretch>
            <a:fillRect/>
          </a:stretch>
        </p:blipFill>
        <p:spPr>
          <a:xfrm>
            <a:off x="7486650" y="1825625"/>
            <a:ext cx="4533900" cy="3200400"/>
          </a:xfrm>
          <a:prstGeom prst="rect">
            <a:avLst/>
          </a:prstGeom>
        </p:spPr>
      </p:pic>
    </p:spTree>
    <p:extLst>
      <p:ext uri="{BB962C8B-B14F-4D97-AF65-F5344CB8AC3E}">
        <p14:creationId xmlns:p14="http://schemas.microsoft.com/office/powerpoint/2010/main" val="54414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CC24-0C9A-A34E-BF60-E564DAE056C5}"/>
              </a:ext>
            </a:extLst>
          </p:cNvPr>
          <p:cNvSpPr>
            <a:spLocks noGrp="1"/>
          </p:cNvSpPr>
          <p:nvPr>
            <p:ph type="ctrTitle"/>
          </p:nvPr>
        </p:nvSpPr>
        <p:spPr/>
        <p:txBody>
          <a:bodyPr/>
          <a:lstStyle/>
          <a:p>
            <a:r>
              <a:rPr lang="en-US" b="1" dirty="0"/>
              <a:t>Security </a:t>
            </a:r>
            <a:endParaRPr lang="en-US" dirty="0"/>
          </a:p>
        </p:txBody>
      </p:sp>
      <p:sp>
        <p:nvSpPr>
          <p:cNvPr id="3" name="Subtitle 2">
            <a:extLst>
              <a:ext uri="{FF2B5EF4-FFF2-40B4-BE49-F238E27FC236}">
                <a16:creationId xmlns:a16="http://schemas.microsoft.com/office/drawing/2014/main" id="{315260B3-64BF-8641-A0AC-CDB60172B8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8979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35F3-C849-8240-9991-9135451233EF}"/>
              </a:ext>
            </a:extLst>
          </p:cNvPr>
          <p:cNvSpPr>
            <a:spLocks noGrp="1"/>
          </p:cNvSpPr>
          <p:nvPr>
            <p:ph type="title"/>
          </p:nvPr>
        </p:nvSpPr>
        <p:spPr/>
        <p:txBody>
          <a:bodyPr/>
          <a:lstStyle/>
          <a:p>
            <a:r>
              <a:rPr lang="en-US" b="1" dirty="0"/>
              <a:t>HTTPS </a:t>
            </a:r>
            <a:endParaRPr lang="en-US" dirty="0"/>
          </a:p>
        </p:txBody>
      </p:sp>
      <p:sp>
        <p:nvSpPr>
          <p:cNvPr id="3" name="Content Placeholder 2">
            <a:extLst>
              <a:ext uri="{FF2B5EF4-FFF2-40B4-BE49-F238E27FC236}">
                <a16:creationId xmlns:a16="http://schemas.microsoft.com/office/drawing/2014/main" id="{E2111B97-8901-1543-971C-64616945A8A9}"/>
              </a:ext>
            </a:extLst>
          </p:cNvPr>
          <p:cNvSpPr>
            <a:spLocks noGrp="1"/>
          </p:cNvSpPr>
          <p:nvPr>
            <p:ph idx="1"/>
          </p:nvPr>
        </p:nvSpPr>
        <p:spPr/>
        <p:txBody>
          <a:bodyPr/>
          <a:lstStyle/>
          <a:p>
            <a:pPr algn="just"/>
            <a:r>
              <a:rPr lang="en-US" dirty="0"/>
              <a:t>The first step in providing secure services is using HTTP Secure (HTTPS). The nature of the Internet makes it possible for a third party to intercept packets being transmitted between clients and servers. HTTPS encrypts those packets, making it extremely difficult for an attacker to get access to the information being transmitted. </a:t>
            </a:r>
          </a:p>
          <a:p>
            <a:r>
              <a:rPr lang="en-US" dirty="0"/>
              <a:t>The HTTPS protocol is based on the server having a </a:t>
            </a:r>
            <a:r>
              <a:rPr lang="en-US" i="1" dirty="0"/>
              <a:t>public key certificate</a:t>
            </a:r>
            <a:r>
              <a:rPr lang="en-US" dirty="0"/>
              <a:t>, sometimes called an SSL certificate. </a:t>
            </a:r>
          </a:p>
          <a:p>
            <a:r>
              <a:rPr lang="en-US" dirty="0"/>
              <a:t>The current standard format for SSL certificates is called X. 509. </a:t>
            </a:r>
          </a:p>
          <a:p>
            <a:endParaRPr lang="en-US" dirty="0"/>
          </a:p>
        </p:txBody>
      </p:sp>
    </p:spTree>
    <p:extLst>
      <p:ext uri="{BB962C8B-B14F-4D97-AF65-F5344CB8AC3E}">
        <p14:creationId xmlns:p14="http://schemas.microsoft.com/office/powerpoint/2010/main" val="261116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E697-716E-A749-AEC7-518F5E9B86CA}"/>
              </a:ext>
            </a:extLst>
          </p:cNvPr>
          <p:cNvSpPr>
            <a:spLocks noGrp="1"/>
          </p:cNvSpPr>
          <p:nvPr>
            <p:ph type="title"/>
          </p:nvPr>
        </p:nvSpPr>
        <p:spPr/>
        <p:txBody>
          <a:bodyPr/>
          <a:lstStyle/>
          <a:p>
            <a:r>
              <a:rPr lang="en-US" b="1" dirty="0"/>
              <a:t>Generating Your Own Certificate </a:t>
            </a:r>
            <a:endParaRPr lang="en-US" dirty="0"/>
          </a:p>
        </p:txBody>
      </p:sp>
      <p:sp>
        <p:nvSpPr>
          <p:cNvPr id="3" name="Content Placeholder 2">
            <a:extLst>
              <a:ext uri="{FF2B5EF4-FFF2-40B4-BE49-F238E27FC236}">
                <a16:creationId xmlns:a16="http://schemas.microsoft.com/office/drawing/2014/main" id="{8E3CC6AC-6AF8-5A4E-BCD6-92B8833EDD46}"/>
              </a:ext>
            </a:extLst>
          </p:cNvPr>
          <p:cNvSpPr>
            <a:spLocks noGrp="1"/>
          </p:cNvSpPr>
          <p:nvPr>
            <p:ph idx="1"/>
          </p:nvPr>
        </p:nvSpPr>
        <p:spPr/>
        <p:txBody>
          <a:bodyPr/>
          <a:lstStyle/>
          <a:p>
            <a:pPr algn="just"/>
            <a:r>
              <a:rPr lang="en-US" dirty="0"/>
              <a:t>Generating your own certificate is easy, but generally suitable only for development and testing purposes (and possibly for intranet deployment). </a:t>
            </a:r>
          </a:p>
          <a:p>
            <a:r>
              <a:rPr lang="en-US" dirty="0"/>
              <a:t>You’ll need an OpenSSL </a:t>
            </a:r>
          </a:p>
          <a:p>
            <a:endParaRPr lang="en-US" dirty="0"/>
          </a:p>
          <a:p>
            <a:endParaRPr lang="en-US" dirty="0"/>
          </a:p>
          <a:p>
            <a:r>
              <a:rPr lang="en-US" dirty="0"/>
              <a:t>Then run command below to create it:</a:t>
            </a:r>
          </a:p>
          <a:p>
            <a:pPr marL="0" indent="0">
              <a:buNone/>
            </a:pPr>
            <a:r>
              <a:rPr lang="en-US" i="1" dirty="0" err="1"/>
              <a:t>openssl</a:t>
            </a:r>
            <a:r>
              <a:rPr lang="en-US" i="1" dirty="0"/>
              <a:t> </a:t>
            </a:r>
            <a:r>
              <a:rPr lang="en-US" i="1" dirty="0" err="1"/>
              <a:t>req</a:t>
            </a:r>
            <a:r>
              <a:rPr lang="en-US" i="1" dirty="0"/>
              <a:t> -x509 -nodes -days 365 -</a:t>
            </a:r>
            <a:r>
              <a:rPr lang="en-US" i="1" dirty="0" err="1"/>
              <a:t>newkey</a:t>
            </a:r>
            <a:r>
              <a:rPr lang="en-US" i="1" dirty="0"/>
              <a:t> rsa:2048 -</a:t>
            </a:r>
            <a:r>
              <a:rPr lang="en-US" i="1" dirty="0" err="1"/>
              <a:t>keyout</a:t>
            </a:r>
            <a:r>
              <a:rPr lang="en-US" i="1" dirty="0"/>
              <a:t> </a:t>
            </a:r>
            <a:r>
              <a:rPr lang="en-US" i="1" dirty="0" err="1"/>
              <a:t>meadowlark.pem</a:t>
            </a:r>
            <a:r>
              <a:rPr lang="en-US" i="1" dirty="0"/>
              <a:t> -out </a:t>
            </a:r>
            <a:r>
              <a:rPr lang="en-US" i="1" dirty="0" err="1"/>
              <a:t>meadowlark.crt</a:t>
            </a:r>
            <a:r>
              <a:rPr lang="en-US" i="1" dirty="0"/>
              <a:t> </a:t>
            </a:r>
          </a:p>
          <a:p>
            <a:endParaRPr lang="en-US" dirty="0"/>
          </a:p>
          <a:p>
            <a:endParaRPr lang="en-US" dirty="0"/>
          </a:p>
        </p:txBody>
      </p:sp>
      <p:pic>
        <p:nvPicPr>
          <p:cNvPr id="4" name="Picture 3">
            <a:extLst>
              <a:ext uri="{FF2B5EF4-FFF2-40B4-BE49-F238E27FC236}">
                <a16:creationId xmlns:a16="http://schemas.microsoft.com/office/drawing/2014/main" id="{4BF1F71D-20C3-714C-B4F8-A55B49F2B68D}"/>
              </a:ext>
            </a:extLst>
          </p:cNvPr>
          <p:cNvPicPr>
            <a:picLocks noChangeAspect="1"/>
          </p:cNvPicPr>
          <p:nvPr/>
        </p:nvPicPr>
        <p:blipFill>
          <a:blip r:embed="rId2"/>
          <a:stretch>
            <a:fillRect/>
          </a:stretch>
        </p:blipFill>
        <p:spPr>
          <a:xfrm>
            <a:off x="4787900" y="2740187"/>
            <a:ext cx="6565900" cy="1625600"/>
          </a:xfrm>
          <a:prstGeom prst="rect">
            <a:avLst/>
          </a:prstGeom>
        </p:spPr>
      </p:pic>
    </p:spTree>
    <p:extLst>
      <p:ext uri="{BB962C8B-B14F-4D97-AF65-F5344CB8AC3E}">
        <p14:creationId xmlns:p14="http://schemas.microsoft.com/office/powerpoint/2010/main" val="2335984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A64E-3D68-1E42-87B5-C27AE4BD530D}"/>
              </a:ext>
            </a:extLst>
          </p:cNvPr>
          <p:cNvSpPr>
            <a:spLocks noGrp="1"/>
          </p:cNvSpPr>
          <p:nvPr>
            <p:ph type="title"/>
          </p:nvPr>
        </p:nvSpPr>
        <p:spPr/>
        <p:txBody>
          <a:bodyPr/>
          <a:lstStyle/>
          <a:p>
            <a:r>
              <a:rPr lang="en-US" b="1" dirty="0"/>
              <a:t>Generating Your Own Certificate </a:t>
            </a:r>
            <a:endParaRPr lang="en-US" dirty="0"/>
          </a:p>
        </p:txBody>
      </p:sp>
      <p:sp>
        <p:nvSpPr>
          <p:cNvPr id="3" name="Content Placeholder 2">
            <a:extLst>
              <a:ext uri="{FF2B5EF4-FFF2-40B4-BE49-F238E27FC236}">
                <a16:creationId xmlns:a16="http://schemas.microsoft.com/office/drawing/2014/main" id="{3F71A636-7499-DF4A-A70A-4C58A6B0BA34}"/>
              </a:ext>
            </a:extLst>
          </p:cNvPr>
          <p:cNvSpPr>
            <a:spLocks noGrp="1"/>
          </p:cNvSpPr>
          <p:nvPr>
            <p:ph idx="1"/>
          </p:nvPr>
        </p:nvSpPr>
        <p:spPr/>
        <p:txBody>
          <a:bodyPr/>
          <a:lstStyle/>
          <a:p>
            <a:r>
              <a:rPr lang="en-US" dirty="0"/>
              <a:t>The result of the command is two files, </a:t>
            </a:r>
            <a:r>
              <a:rPr lang="en-US" i="1" dirty="0" err="1"/>
              <a:t>meadowlark.pem</a:t>
            </a:r>
            <a:r>
              <a:rPr lang="en-US" i="1" dirty="0"/>
              <a:t> </a:t>
            </a:r>
            <a:r>
              <a:rPr lang="en-US" dirty="0"/>
              <a:t>and </a:t>
            </a:r>
            <a:r>
              <a:rPr lang="en-US" i="1" dirty="0" err="1"/>
              <a:t>meadowlark.crt</a:t>
            </a:r>
            <a:r>
              <a:rPr lang="en-US" dirty="0"/>
              <a:t>. The PEM (Privacy-enhanced Electronic Mail) file is your private key, and should not be made available to the client. The CRT file is the self-signed certificate that will be sent to the browser to establish a secure connection. </a:t>
            </a:r>
          </a:p>
          <a:p>
            <a:r>
              <a:rPr lang="en-US" dirty="0"/>
              <a:t>Alternatively, there are websites that will provide free self-signed certificates, such as </a:t>
            </a:r>
            <a:r>
              <a:rPr lang="en-US" i="1" dirty="0"/>
              <a:t>http://</a:t>
            </a:r>
            <a:r>
              <a:rPr lang="en-US" i="1" dirty="0" err="1"/>
              <a:t>www.selfsignedcertificate.com</a:t>
            </a:r>
            <a:r>
              <a:rPr lang="en-US" dirty="0"/>
              <a:t>. </a:t>
            </a:r>
          </a:p>
          <a:p>
            <a:endParaRPr lang="en-US" dirty="0"/>
          </a:p>
        </p:txBody>
      </p:sp>
    </p:spTree>
    <p:extLst>
      <p:ext uri="{BB962C8B-B14F-4D97-AF65-F5344CB8AC3E}">
        <p14:creationId xmlns:p14="http://schemas.microsoft.com/office/powerpoint/2010/main" val="301986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AD28-CECE-AC49-B0EC-473B73743BA7}"/>
              </a:ext>
            </a:extLst>
          </p:cNvPr>
          <p:cNvSpPr>
            <a:spLocks noGrp="1"/>
          </p:cNvSpPr>
          <p:nvPr>
            <p:ph type="title"/>
          </p:nvPr>
        </p:nvSpPr>
        <p:spPr/>
        <p:txBody>
          <a:bodyPr/>
          <a:lstStyle/>
          <a:p>
            <a:r>
              <a:rPr lang="en-US" b="1" dirty="0"/>
              <a:t>Performance Considerations </a:t>
            </a:r>
            <a:endParaRPr lang="en-US" dirty="0"/>
          </a:p>
        </p:txBody>
      </p:sp>
      <p:sp>
        <p:nvSpPr>
          <p:cNvPr id="3" name="Content Placeholder 2">
            <a:extLst>
              <a:ext uri="{FF2B5EF4-FFF2-40B4-BE49-F238E27FC236}">
                <a16:creationId xmlns:a16="http://schemas.microsoft.com/office/drawing/2014/main" id="{E0E32C11-B295-C94E-B076-3E024E3DC0D8}"/>
              </a:ext>
            </a:extLst>
          </p:cNvPr>
          <p:cNvSpPr>
            <a:spLocks noGrp="1"/>
          </p:cNvSpPr>
          <p:nvPr>
            <p:ph idx="1"/>
          </p:nvPr>
        </p:nvSpPr>
        <p:spPr/>
        <p:txBody>
          <a:bodyPr/>
          <a:lstStyle/>
          <a:p>
            <a:r>
              <a:rPr lang="en-US" dirty="0"/>
              <a:t>The two primary </a:t>
            </a:r>
            <a:r>
              <a:rPr lang="en-US" dirty="0" err="1"/>
              <a:t>perfor</a:t>
            </a:r>
            <a:r>
              <a:rPr lang="en-US" dirty="0"/>
              <a:t>‐ </a:t>
            </a:r>
            <a:r>
              <a:rPr lang="en-US" dirty="0" err="1"/>
              <a:t>mance</a:t>
            </a:r>
            <a:r>
              <a:rPr lang="en-US" dirty="0"/>
              <a:t> considerations are </a:t>
            </a:r>
            <a:r>
              <a:rPr lang="en-US" i="1" dirty="0"/>
              <a:t>reducing the number of requests </a:t>
            </a:r>
            <a:r>
              <a:rPr lang="en-US" dirty="0"/>
              <a:t>and </a:t>
            </a:r>
            <a:r>
              <a:rPr lang="en-US" i="1" dirty="0"/>
              <a:t>reducing content size</a:t>
            </a:r>
            <a:r>
              <a:rPr lang="en-US" dirty="0"/>
              <a:t>. </a:t>
            </a:r>
          </a:p>
          <a:p>
            <a:pPr lvl="1"/>
            <a:r>
              <a:rPr lang="en-US" dirty="0"/>
              <a:t>Combining resources </a:t>
            </a:r>
          </a:p>
          <a:p>
            <a:pPr lvl="1"/>
            <a:r>
              <a:rPr lang="en-US" dirty="0"/>
              <a:t>Reduce the size of static resources. </a:t>
            </a:r>
          </a:p>
          <a:p>
            <a:pPr lvl="1"/>
            <a:endParaRPr lang="en-US" dirty="0"/>
          </a:p>
        </p:txBody>
      </p:sp>
    </p:spTree>
    <p:extLst>
      <p:ext uri="{BB962C8B-B14F-4D97-AF65-F5344CB8AC3E}">
        <p14:creationId xmlns:p14="http://schemas.microsoft.com/office/powerpoint/2010/main" val="139402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46DD-B840-244D-87CE-ACEF65535DD2}"/>
              </a:ext>
            </a:extLst>
          </p:cNvPr>
          <p:cNvSpPr>
            <a:spLocks noGrp="1"/>
          </p:cNvSpPr>
          <p:nvPr>
            <p:ph type="title"/>
          </p:nvPr>
        </p:nvSpPr>
        <p:spPr/>
        <p:txBody>
          <a:bodyPr/>
          <a:lstStyle/>
          <a:p>
            <a:r>
              <a:rPr lang="en-US" b="1" dirty="0"/>
              <a:t>Enabling HTTPS for Your Express App </a:t>
            </a:r>
            <a:endParaRPr lang="en-US" dirty="0"/>
          </a:p>
        </p:txBody>
      </p:sp>
      <p:sp>
        <p:nvSpPr>
          <p:cNvPr id="3" name="Content Placeholder 2">
            <a:extLst>
              <a:ext uri="{FF2B5EF4-FFF2-40B4-BE49-F238E27FC236}">
                <a16:creationId xmlns:a16="http://schemas.microsoft.com/office/drawing/2014/main" id="{7253C895-4F5F-4644-821C-1C5420EE5289}"/>
              </a:ext>
            </a:extLst>
          </p:cNvPr>
          <p:cNvSpPr>
            <a:spLocks noGrp="1"/>
          </p:cNvSpPr>
          <p:nvPr>
            <p:ph idx="1"/>
          </p:nvPr>
        </p:nvSpPr>
        <p:spPr/>
        <p:txBody>
          <a:bodyPr/>
          <a:lstStyle/>
          <a:p>
            <a:r>
              <a:rPr lang="en-US" dirty="0"/>
              <a:t>Put your private key and SSL cert in a subdirectory called </a:t>
            </a:r>
            <a:r>
              <a:rPr lang="en-US" i="1" dirty="0" err="1"/>
              <a:t>ssl</a:t>
            </a:r>
            <a:r>
              <a:rPr lang="en-US" i="1" dirty="0"/>
              <a:t> t</a:t>
            </a:r>
            <a:r>
              <a:rPr lang="en-US" dirty="0"/>
              <a:t>hen you just use the https module instead of http </a:t>
            </a:r>
          </a:p>
          <a:p>
            <a:endParaRPr lang="en-US" dirty="0"/>
          </a:p>
          <a:p>
            <a:endParaRPr lang="en-US" dirty="0"/>
          </a:p>
          <a:p>
            <a:endParaRPr lang="en-US" dirty="0"/>
          </a:p>
          <a:p>
            <a:endParaRPr lang="en-US" dirty="0"/>
          </a:p>
          <a:p>
            <a:endParaRPr lang="en-US" dirty="0"/>
          </a:p>
          <a:p>
            <a:r>
              <a:rPr lang="en-US" dirty="0"/>
              <a:t>You can now connect to </a:t>
            </a:r>
            <a:r>
              <a:rPr lang="en-US" b="1" i="1" dirty="0"/>
              <a:t>https</a:t>
            </a:r>
            <a:r>
              <a:rPr lang="en-US" i="1" dirty="0"/>
              <a:t>://localhost:3000</a:t>
            </a:r>
            <a:r>
              <a:rPr lang="en-US" dirty="0"/>
              <a:t>. If you try to connect to </a:t>
            </a:r>
            <a:r>
              <a:rPr lang="en-US" b="1" i="1" dirty="0"/>
              <a:t>http</a:t>
            </a:r>
            <a:r>
              <a:rPr lang="en-US" i="1" dirty="0"/>
              <a:t>://localhost:3000</a:t>
            </a:r>
            <a:r>
              <a:rPr lang="en-US" dirty="0"/>
              <a:t>, it will simply time out. </a:t>
            </a:r>
          </a:p>
          <a:p>
            <a:endParaRPr lang="en-US" dirty="0"/>
          </a:p>
        </p:txBody>
      </p:sp>
      <p:grpSp>
        <p:nvGrpSpPr>
          <p:cNvPr id="7" name="Group 6">
            <a:extLst>
              <a:ext uri="{FF2B5EF4-FFF2-40B4-BE49-F238E27FC236}">
                <a16:creationId xmlns:a16="http://schemas.microsoft.com/office/drawing/2014/main" id="{85B8CD4B-CDE5-8B47-9163-D8EF4BDE0319}"/>
              </a:ext>
            </a:extLst>
          </p:cNvPr>
          <p:cNvGrpSpPr/>
          <p:nvPr/>
        </p:nvGrpSpPr>
        <p:grpSpPr>
          <a:xfrm>
            <a:off x="1100811" y="2731294"/>
            <a:ext cx="6438900" cy="2540000"/>
            <a:chOff x="1131807" y="2689817"/>
            <a:chExt cx="6438900" cy="2540000"/>
          </a:xfrm>
        </p:grpSpPr>
        <p:pic>
          <p:nvPicPr>
            <p:cNvPr id="5" name="Picture 4">
              <a:extLst>
                <a:ext uri="{FF2B5EF4-FFF2-40B4-BE49-F238E27FC236}">
                  <a16:creationId xmlns:a16="http://schemas.microsoft.com/office/drawing/2014/main" id="{1F585576-12B6-7C42-8A24-96C84B9E9DA4}"/>
                </a:ext>
              </a:extLst>
            </p:cNvPr>
            <p:cNvPicPr>
              <a:picLocks noChangeAspect="1"/>
            </p:cNvPicPr>
            <p:nvPr/>
          </p:nvPicPr>
          <p:blipFill>
            <a:blip r:embed="rId2"/>
            <a:stretch>
              <a:fillRect/>
            </a:stretch>
          </p:blipFill>
          <p:spPr>
            <a:xfrm>
              <a:off x="1131807" y="2689817"/>
              <a:ext cx="6146800" cy="1168400"/>
            </a:xfrm>
            <a:prstGeom prst="rect">
              <a:avLst/>
            </a:prstGeom>
          </p:spPr>
        </p:pic>
        <p:pic>
          <p:nvPicPr>
            <p:cNvPr id="6" name="Picture 5">
              <a:extLst>
                <a:ext uri="{FF2B5EF4-FFF2-40B4-BE49-F238E27FC236}">
                  <a16:creationId xmlns:a16="http://schemas.microsoft.com/office/drawing/2014/main" id="{A50C6C57-79BB-EC47-9F59-CC9C0B8901F1}"/>
                </a:ext>
              </a:extLst>
            </p:cNvPr>
            <p:cNvPicPr>
              <a:picLocks noChangeAspect="1"/>
            </p:cNvPicPr>
            <p:nvPr/>
          </p:nvPicPr>
          <p:blipFill>
            <a:blip r:embed="rId3"/>
            <a:stretch>
              <a:fillRect/>
            </a:stretch>
          </p:blipFill>
          <p:spPr>
            <a:xfrm>
              <a:off x="1131807" y="3858217"/>
              <a:ext cx="6438900" cy="1371600"/>
            </a:xfrm>
            <a:prstGeom prst="rect">
              <a:avLst/>
            </a:prstGeom>
          </p:spPr>
        </p:pic>
      </p:grpSp>
    </p:spTree>
    <p:extLst>
      <p:ext uri="{BB962C8B-B14F-4D97-AF65-F5344CB8AC3E}">
        <p14:creationId xmlns:p14="http://schemas.microsoft.com/office/powerpoint/2010/main" val="335050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069A-3C08-5640-B803-EDF80B38F489}"/>
              </a:ext>
            </a:extLst>
          </p:cNvPr>
          <p:cNvSpPr>
            <a:spLocks noGrp="1"/>
          </p:cNvSpPr>
          <p:nvPr>
            <p:ph type="title"/>
          </p:nvPr>
        </p:nvSpPr>
        <p:spPr/>
        <p:txBody>
          <a:bodyPr/>
          <a:lstStyle/>
          <a:p>
            <a:r>
              <a:rPr lang="en-US" b="1" dirty="0"/>
              <a:t>Cross-Site Request Forgery </a:t>
            </a:r>
            <a:endParaRPr lang="en-US" dirty="0"/>
          </a:p>
        </p:txBody>
      </p:sp>
      <p:sp>
        <p:nvSpPr>
          <p:cNvPr id="3" name="Content Placeholder 2">
            <a:extLst>
              <a:ext uri="{FF2B5EF4-FFF2-40B4-BE49-F238E27FC236}">
                <a16:creationId xmlns:a16="http://schemas.microsoft.com/office/drawing/2014/main" id="{FFE5C62C-9B1B-5D46-A188-064B913C103C}"/>
              </a:ext>
            </a:extLst>
          </p:cNvPr>
          <p:cNvSpPr>
            <a:spLocks noGrp="1"/>
          </p:cNvSpPr>
          <p:nvPr>
            <p:ph idx="1"/>
          </p:nvPr>
        </p:nvSpPr>
        <p:spPr/>
        <p:txBody>
          <a:bodyPr/>
          <a:lstStyle/>
          <a:p>
            <a:pPr algn="just"/>
            <a:r>
              <a:rPr lang="en-US" dirty="0"/>
              <a:t>Cross-site request forgery (CSRF) attacks exploit the fact that users generally trust their browser and visit multiple sites in the same session. In a CSRF attack, script on a malicious site makes requests of another site: if you are logged in on the other site, the malicious site can successfully access secure data from another site. </a:t>
            </a:r>
          </a:p>
          <a:p>
            <a:r>
              <a:rPr lang="en-US" dirty="0"/>
              <a:t>To prevent CSRF attacks, you must have a way to make sure a request legitimately came from your website. The way we do this is to pass a unique token to the browser. When the browser then submits a form, the server checks to make sure the token matches. </a:t>
            </a:r>
          </a:p>
          <a:p>
            <a:endParaRPr lang="en-US" dirty="0"/>
          </a:p>
        </p:txBody>
      </p:sp>
    </p:spTree>
    <p:extLst>
      <p:ext uri="{BB962C8B-B14F-4D97-AF65-F5344CB8AC3E}">
        <p14:creationId xmlns:p14="http://schemas.microsoft.com/office/powerpoint/2010/main" val="2088319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6F00-ABDB-BE40-A702-34A54063B6A2}"/>
              </a:ext>
            </a:extLst>
          </p:cNvPr>
          <p:cNvSpPr>
            <a:spLocks noGrp="1"/>
          </p:cNvSpPr>
          <p:nvPr>
            <p:ph type="title"/>
          </p:nvPr>
        </p:nvSpPr>
        <p:spPr/>
        <p:txBody>
          <a:bodyPr/>
          <a:lstStyle/>
          <a:p>
            <a:r>
              <a:rPr lang="en-US" b="1" dirty="0"/>
              <a:t>Cross-Site Request Forgery </a:t>
            </a:r>
            <a:endParaRPr lang="en-US" dirty="0"/>
          </a:p>
        </p:txBody>
      </p:sp>
      <p:sp>
        <p:nvSpPr>
          <p:cNvPr id="3" name="Content Placeholder 2">
            <a:extLst>
              <a:ext uri="{FF2B5EF4-FFF2-40B4-BE49-F238E27FC236}">
                <a16:creationId xmlns:a16="http://schemas.microsoft.com/office/drawing/2014/main" id="{B983D7F4-F563-DC4F-A732-D5DFAEBEF402}"/>
              </a:ext>
            </a:extLst>
          </p:cNvPr>
          <p:cNvSpPr>
            <a:spLocks noGrp="1"/>
          </p:cNvSpPr>
          <p:nvPr>
            <p:ph idx="1"/>
          </p:nvPr>
        </p:nvSpPr>
        <p:spPr/>
        <p:txBody>
          <a:bodyPr/>
          <a:lstStyle/>
          <a:p>
            <a:r>
              <a:rPr lang="en-US" dirty="0"/>
              <a:t>The </a:t>
            </a:r>
            <a:r>
              <a:rPr lang="en-US" dirty="0" err="1"/>
              <a:t>csurf</a:t>
            </a:r>
            <a:r>
              <a:rPr lang="en-US" dirty="0"/>
              <a:t> middleware will handle the token creation and verification for you; all you’ll have to do is make sure the token is included in requests to the server. Install the </a:t>
            </a:r>
            <a:r>
              <a:rPr lang="en-US" dirty="0" err="1"/>
              <a:t>csurf</a:t>
            </a:r>
            <a:r>
              <a:rPr lang="en-US" dirty="0"/>
              <a:t> middleware (</a:t>
            </a:r>
            <a:r>
              <a:rPr lang="en-US" dirty="0" err="1"/>
              <a:t>npm</a:t>
            </a:r>
            <a:r>
              <a:rPr lang="en-US" dirty="0"/>
              <a:t> install --save </a:t>
            </a:r>
            <a:r>
              <a:rPr lang="en-US" dirty="0" err="1"/>
              <a:t>csurf</a:t>
            </a:r>
            <a:r>
              <a:rPr lang="en-US" dirty="0"/>
              <a:t>), then link it in and add a token to </a:t>
            </a:r>
            <a:r>
              <a:rPr lang="en-US" dirty="0" err="1"/>
              <a:t>res.locals</a:t>
            </a:r>
            <a:r>
              <a:rPr lang="en-US" dirty="0"/>
              <a:t>: </a:t>
            </a:r>
          </a:p>
          <a:p>
            <a:endParaRPr lang="en-US" dirty="0"/>
          </a:p>
          <a:p>
            <a:endParaRPr lang="en-US" dirty="0"/>
          </a:p>
          <a:p>
            <a:endParaRPr lang="en-US" dirty="0"/>
          </a:p>
          <a:p>
            <a:r>
              <a:rPr lang="en-US" dirty="0"/>
              <a:t>Now on all of your forms (and AJAX calls), you’ll have to provide a field called _</a:t>
            </a:r>
            <a:r>
              <a:rPr lang="en-US" dirty="0" err="1"/>
              <a:t>csrf</a:t>
            </a:r>
            <a:r>
              <a:rPr lang="en-US" dirty="0"/>
              <a:t>, which must match the generated token. </a:t>
            </a:r>
          </a:p>
          <a:p>
            <a:endParaRPr lang="en-US" dirty="0"/>
          </a:p>
        </p:txBody>
      </p:sp>
      <p:pic>
        <p:nvPicPr>
          <p:cNvPr id="4" name="Picture 3">
            <a:extLst>
              <a:ext uri="{FF2B5EF4-FFF2-40B4-BE49-F238E27FC236}">
                <a16:creationId xmlns:a16="http://schemas.microsoft.com/office/drawing/2014/main" id="{30B9171D-7EF3-7342-9CEA-188A9598DA0F}"/>
              </a:ext>
            </a:extLst>
          </p:cNvPr>
          <p:cNvPicPr>
            <a:picLocks noChangeAspect="1"/>
          </p:cNvPicPr>
          <p:nvPr/>
        </p:nvPicPr>
        <p:blipFill>
          <a:blip r:embed="rId2"/>
          <a:stretch>
            <a:fillRect/>
          </a:stretch>
        </p:blipFill>
        <p:spPr>
          <a:xfrm>
            <a:off x="1199182" y="3430722"/>
            <a:ext cx="6477000" cy="1422400"/>
          </a:xfrm>
          <a:prstGeom prst="rect">
            <a:avLst/>
          </a:prstGeom>
        </p:spPr>
      </p:pic>
      <p:pic>
        <p:nvPicPr>
          <p:cNvPr id="5" name="Picture 4">
            <a:extLst>
              <a:ext uri="{FF2B5EF4-FFF2-40B4-BE49-F238E27FC236}">
                <a16:creationId xmlns:a16="http://schemas.microsoft.com/office/drawing/2014/main" id="{98015966-96B6-964E-BFFD-6DA17D61C2FC}"/>
              </a:ext>
            </a:extLst>
          </p:cNvPr>
          <p:cNvPicPr>
            <a:picLocks noChangeAspect="1"/>
          </p:cNvPicPr>
          <p:nvPr/>
        </p:nvPicPr>
        <p:blipFill>
          <a:blip r:embed="rId3"/>
          <a:stretch>
            <a:fillRect/>
          </a:stretch>
        </p:blipFill>
        <p:spPr>
          <a:xfrm>
            <a:off x="1199182" y="5864305"/>
            <a:ext cx="6159500" cy="749300"/>
          </a:xfrm>
          <a:prstGeom prst="rect">
            <a:avLst/>
          </a:prstGeom>
        </p:spPr>
      </p:pic>
    </p:spTree>
    <p:extLst>
      <p:ext uri="{BB962C8B-B14F-4D97-AF65-F5344CB8AC3E}">
        <p14:creationId xmlns:p14="http://schemas.microsoft.com/office/powerpoint/2010/main" val="377152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CC24-0C9A-A34E-BF60-E564DAE056C5}"/>
              </a:ext>
            </a:extLst>
          </p:cNvPr>
          <p:cNvSpPr>
            <a:spLocks noGrp="1"/>
          </p:cNvSpPr>
          <p:nvPr>
            <p:ph type="ctrTitle"/>
          </p:nvPr>
        </p:nvSpPr>
        <p:spPr/>
        <p:txBody>
          <a:bodyPr/>
          <a:lstStyle/>
          <a:p>
            <a:r>
              <a:rPr lang="en-US" b="1" dirty="0"/>
              <a:t>Authentication</a:t>
            </a:r>
            <a:endParaRPr lang="en-US" dirty="0"/>
          </a:p>
        </p:txBody>
      </p:sp>
      <p:sp>
        <p:nvSpPr>
          <p:cNvPr id="3" name="Subtitle 2">
            <a:extLst>
              <a:ext uri="{FF2B5EF4-FFF2-40B4-BE49-F238E27FC236}">
                <a16:creationId xmlns:a16="http://schemas.microsoft.com/office/drawing/2014/main" id="{315260B3-64BF-8641-A0AC-CDB60172B8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7511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7393-23E8-7D43-BE1B-B7DF9FB2F45F}"/>
              </a:ext>
            </a:extLst>
          </p:cNvPr>
          <p:cNvSpPr>
            <a:spLocks noGrp="1"/>
          </p:cNvSpPr>
          <p:nvPr>
            <p:ph type="title"/>
          </p:nvPr>
        </p:nvSpPr>
        <p:spPr/>
        <p:txBody>
          <a:bodyPr/>
          <a:lstStyle/>
          <a:p>
            <a:r>
              <a:rPr lang="en-US" b="1" dirty="0"/>
              <a:t>Storing Users in Your Database </a:t>
            </a:r>
            <a:endParaRPr lang="en-US" dirty="0"/>
          </a:p>
        </p:txBody>
      </p:sp>
      <p:sp>
        <p:nvSpPr>
          <p:cNvPr id="3" name="Content Placeholder 2">
            <a:extLst>
              <a:ext uri="{FF2B5EF4-FFF2-40B4-BE49-F238E27FC236}">
                <a16:creationId xmlns:a16="http://schemas.microsoft.com/office/drawing/2014/main" id="{FCFBDFDE-676E-9D44-B93B-845324C3F5C5}"/>
              </a:ext>
            </a:extLst>
          </p:cNvPr>
          <p:cNvSpPr>
            <a:spLocks noGrp="1"/>
          </p:cNvSpPr>
          <p:nvPr>
            <p:ph idx="1"/>
          </p:nvPr>
        </p:nvSpPr>
        <p:spPr/>
        <p:txBody>
          <a:bodyPr/>
          <a:lstStyle/>
          <a:p>
            <a:r>
              <a:rPr lang="en-US" dirty="0"/>
              <a:t>Whether or not you rely on a third party to authenticate your users, you will want to store a record of users in your own database. </a:t>
            </a:r>
          </a:p>
          <a:p>
            <a:r>
              <a:rPr lang="en-US" dirty="0"/>
              <a:t>So let’s create a model for our users, </a:t>
            </a:r>
            <a:r>
              <a:rPr lang="en-US" i="1" dirty="0"/>
              <a:t>models/</a:t>
            </a:r>
            <a:r>
              <a:rPr lang="en-US" i="1" dirty="0" err="1"/>
              <a:t>user.js</a:t>
            </a:r>
            <a:r>
              <a:rPr lang="en-US" dirty="0"/>
              <a:t>: </a:t>
            </a:r>
          </a:p>
          <a:p>
            <a:endParaRPr lang="en-US" dirty="0"/>
          </a:p>
        </p:txBody>
      </p:sp>
      <p:grpSp>
        <p:nvGrpSpPr>
          <p:cNvPr id="6" name="Group 5">
            <a:extLst>
              <a:ext uri="{FF2B5EF4-FFF2-40B4-BE49-F238E27FC236}">
                <a16:creationId xmlns:a16="http://schemas.microsoft.com/office/drawing/2014/main" id="{B678F314-1244-FE4A-BC59-160D6AA54267}"/>
              </a:ext>
            </a:extLst>
          </p:cNvPr>
          <p:cNvGrpSpPr/>
          <p:nvPr/>
        </p:nvGrpSpPr>
        <p:grpSpPr>
          <a:xfrm>
            <a:off x="1253639" y="3395663"/>
            <a:ext cx="4394200" cy="2781300"/>
            <a:chOff x="1075518" y="3067844"/>
            <a:chExt cx="4394200" cy="2781300"/>
          </a:xfrm>
        </p:grpSpPr>
        <p:pic>
          <p:nvPicPr>
            <p:cNvPr id="4" name="Picture 3">
              <a:extLst>
                <a:ext uri="{FF2B5EF4-FFF2-40B4-BE49-F238E27FC236}">
                  <a16:creationId xmlns:a16="http://schemas.microsoft.com/office/drawing/2014/main" id="{4EE24D99-8B28-F64A-ADD4-AF4AA3DC7F99}"/>
                </a:ext>
              </a:extLst>
            </p:cNvPr>
            <p:cNvPicPr>
              <a:picLocks noChangeAspect="1"/>
            </p:cNvPicPr>
            <p:nvPr/>
          </p:nvPicPr>
          <p:blipFill>
            <a:blip r:embed="rId2"/>
            <a:stretch>
              <a:fillRect/>
            </a:stretch>
          </p:blipFill>
          <p:spPr>
            <a:xfrm>
              <a:off x="1075518" y="3067844"/>
              <a:ext cx="3314700" cy="1866900"/>
            </a:xfrm>
            <a:prstGeom prst="rect">
              <a:avLst/>
            </a:prstGeom>
          </p:spPr>
        </p:pic>
        <p:pic>
          <p:nvPicPr>
            <p:cNvPr id="5" name="Picture 4">
              <a:extLst>
                <a:ext uri="{FF2B5EF4-FFF2-40B4-BE49-F238E27FC236}">
                  <a16:creationId xmlns:a16="http://schemas.microsoft.com/office/drawing/2014/main" id="{46E2B4D8-A0B4-E948-AF63-8D9A939F625A}"/>
                </a:ext>
              </a:extLst>
            </p:cNvPr>
            <p:cNvPicPr>
              <a:picLocks noChangeAspect="1"/>
            </p:cNvPicPr>
            <p:nvPr/>
          </p:nvPicPr>
          <p:blipFill>
            <a:blip r:embed="rId3"/>
            <a:stretch>
              <a:fillRect/>
            </a:stretch>
          </p:blipFill>
          <p:spPr>
            <a:xfrm>
              <a:off x="1075518" y="4934744"/>
              <a:ext cx="4394200" cy="914400"/>
            </a:xfrm>
            <a:prstGeom prst="rect">
              <a:avLst/>
            </a:prstGeom>
          </p:spPr>
        </p:pic>
      </p:grpSp>
    </p:spTree>
    <p:extLst>
      <p:ext uri="{BB962C8B-B14F-4D97-AF65-F5344CB8AC3E}">
        <p14:creationId xmlns:p14="http://schemas.microsoft.com/office/powerpoint/2010/main" val="610219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5696-18EF-4C4A-A985-DA9A6001BC06}"/>
              </a:ext>
            </a:extLst>
          </p:cNvPr>
          <p:cNvSpPr>
            <a:spLocks noGrp="1"/>
          </p:cNvSpPr>
          <p:nvPr>
            <p:ph type="title"/>
          </p:nvPr>
        </p:nvSpPr>
        <p:spPr/>
        <p:txBody>
          <a:bodyPr/>
          <a:lstStyle/>
          <a:p>
            <a:r>
              <a:rPr lang="en-US" b="1" dirty="0"/>
              <a:t>Third-Party Authentication </a:t>
            </a:r>
            <a:endParaRPr lang="en-US" dirty="0"/>
          </a:p>
        </p:txBody>
      </p:sp>
      <p:sp>
        <p:nvSpPr>
          <p:cNvPr id="3" name="Content Placeholder 2">
            <a:extLst>
              <a:ext uri="{FF2B5EF4-FFF2-40B4-BE49-F238E27FC236}">
                <a16:creationId xmlns:a16="http://schemas.microsoft.com/office/drawing/2014/main" id="{009ECB40-3D94-EB4E-96DC-D9A254D4D916}"/>
              </a:ext>
            </a:extLst>
          </p:cNvPr>
          <p:cNvSpPr>
            <a:spLocks noGrp="1"/>
          </p:cNvSpPr>
          <p:nvPr>
            <p:ph idx="1"/>
          </p:nvPr>
        </p:nvSpPr>
        <p:spPr/>
        <p:txBody>
          <a:bodyPr/>
          <a:lstStyle/>
          <a:p>
            <a:pPr algn="just"/>
            <a:r>
              <a:rPr lang="en-US" dirty="0"/>
              <a:t>Third-party authentication takes advantage of the fact that pretty much everyone on the Internet has an account on at least one major service, such as Google, Facebook, Twitter, or LinkedIn. All of these services provide a mechanism to authenticate and identify your users through their service. </a:t>
            </a:r>
          </a:p>
          <a:p>
            <a:endParaRPr lang="en-US" dirty="0"/>
          </a:p>
        </p:txBody>
      </p:sp>
    </p:spTree>
    <p:extLst>
      <p:ext uri="{BB962C8B-B14F-4D97-AF65-F5344CB8AC3E}">
        <p14:creationId xmlns:p14="http://schemas.microsoft.com/office/powerpoint/2010/main" val="763272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5B9D1-F06F-B041-ACA9-039EF1A48F72}"/>
              </a:ext>
            </a:extLst>
          </p:cNvPr>
          <p:cNvSpPr>
            <a:spLocks noGrp="1"/>
          </p:cNvSpPr>
          <p:nvPr>
            <p:ph type="title"/>
          </p:nvPr>
        </p:nvSpPr>
        <p:spPr/>
        <p:txBody>
          <a:bodyPr/>
          <a:lstStyle/>
          <a:p>
            <a:r>
              <a:rPr lang="en-US" b="1" dirty="0"/>
              <a:t>Passport </a:t>
            </a:r>
            <a:endParaRPr lang="en-US" dirty="0"/>
          </a:p>
        </p:txBody>
      </p:sp>
      <p:sp>
        <p:nvSpPr>
          <p:cNvPr id="3" name="Content Placeholder 2">
            <a:extLst>
              <a:ext uri="{FF2B5EF4-FFF2-40B4-BE49-F238E27FC236}">
                <a16:creationId xmlns:a16="http://schemas.microsoft.com/office/drawing/2014/main" id="{8514384D-E91B-9D4F-B827-CD9A563E422B}"/>
              </a:ext>
            </a:extLst>
          </p:cNvPr>
          <p:cNvSpPr>
            <a:spLocks noGrp="1"/>
          </p:cNvSpPr>
          <p:nvPr>
            <p:ph idx="1"/>
          </p:nvPr>
        </p:nvSpPr>
        <p:spPr>
          <a:xfrm>
            <a:off x="247973" y="1379350"/>
            <a:ext cx="4657401" cy="5238426"/>
          </a:xfrm>
        </p:spPr>
        <p:txBody>
          <a:bodyPr>
            <a:normAutofit fontScale="92500" lnSpcReduction="20000"/>
          </a:bodyPr>
          <a:lstStyle/>
          <a:p>
            <a:pPr algn="just"/>
            <a:r>
              <a:rPr lang="en-US" dirty="0"/>
              <a:t>Passport is a very popular and robust authentication module for Node/Express. It is not tied to any one authentication mechanism; rather, it is based on the idea of pluggable authentication </a:t>
            </a:r>
            <a:r>
              <a:rPr lang="en-US" i="1" dirty="0"/>
              <a:t>strategies </a:t>
            </a:r>
            <a:r>
              <a:rPr lang="en-US" dirty="0"/>
              <a:t>(including a local strategy if you don’t want to use third-party authentication). </a:t>
            </a:r>
          </a:p>
          <a:p>
            <a:r>
              <a:rPr lang="en-US" dirty="0"/>
              <a:t>When you use Passport, there are four steps that your app will be responsible for. Consider a more detailed view of the third-party authentication flow</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760581F4-2807-AA42-AECC-6607C02AD9A6}"/>
              </a:ext>
            </a:extLst>
          </p:cNvPr>
          <p:cNvPicPr>
            <a:picLocks noChangeAspect="1"/>
          </p:cNvPicPr>
          <p:nvPr/>
        </p:nvPicPr>
        <p:blipFill>
          <a:blip r:embed="rId2"/>
          <a:stretch>
            <a:fillRect/>
          </a:stretch>
        </p:blipFill>
        <p:spPr>
          <a:xfrm>
            <a:off x="4905375" y="0"/>
            <a:ext cx="7286625" cy="6858000"/>
          </a:xfrm>
          <a:prstGeom prst="rect">
            <a:avLst/>
          </a:prstGeom>
        </p:spPr>
      </p:pic>
    </p:spTree>
    <p:extLst>
      <p:ext uri="{BB962C8B-B14F-4D97-AF65-F5344CB8AC3E}">
        <p14:creationId xmlns:p14="http://schemas.microsoft.com/office/powerpoint/2010/main" val="2542058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7630-2F90-0441-A680-66A4035059A0}"/>
              </a:ext>
            </a:extLst>
          </p:cNvPr>
          <p:cNvSpPr>
            <a:spLocks noGrp="1"/>
          </p:cNvSpPr>
          <p:nvPr>
            <p:ph type="title"/>
          </p:nvPr>
        </p:nvSpPr>
        <p:spPr/>
        <p:txBody>
          <a:bodyPr/>
          <a:lstStyle/>
          <a:p>
            <a:r>
              <a:rPr lang="en-US" b="1" dirty="0"/>
              <a:t>Setting up Passport </a:t>
            </a:r>
            <a:endParaRPr lang="en-US" dirty="0"/>
          </a:p>
        </p:txBody>
      </p:sp>
      <p:sp>
        <p:nvSpPr>
          <p:cNvPr id="3" name="Content Placeholder 2">
            <a:extLst>
              <a:ext uri="{FF2B5EF4-FFF2-40B4-BE49-F238E27FC236}">
                <a16:creationId xmlns:a16="http://schemas.microsoft.com/office/drawing/2014/main" id="{AEB1F4F8-0A39-334B-A3C4-B98CC8476951}"/>
              </a:ext>
            </a:extLst>
          </p:cNvPr>
          <p:cNvSpPr>
            <a:spLocks noGrp="1"/>
          </p:cNvSpPr>
          <p:nvPr>
            <p:ph idx="1"/>
          </p:nvPr>
        </p:nvSpPr>
        <p:spPr/>
        <p:txBody>
          <a:bodyPr/>
          <a:lstStyle/>
          <a:p>
            <a:pPr algn="just"/>
            <a:r>
              <a:rPr lang="en-US" dirty="0"/>
              <a:t>To keep things simple, we’ll start with a single authentication provider. Arbitrarily, we’ll choose Facebook. Before we can set up Passport and the Facebook strategy, we’ll need to do a little configuration in Facebook. For Facebook authentication, you’ll need a </a:t>
            </a:r>
            <a:r>
              <a:rPr lang="en-US" i="1" dirty="0"/>
              <a:t>Facebook app</a:t>
            </a:r>
            <a:r>
              <a:rPr lang="en-US" dirty="0"/>
              <a:t>. </a:t>
            </a:r>
          </a:p>
          <a:p>
            <a:r>
              <a:rPr lang="en-US" dirty="0"/>
              <a:t>Then let’s install Passport, and the Facebook authentication strategy: </a:t>
            </a:r>
          </a:p>
          <a:p>
            <a:pPr marL="0" indent="0">
              <a:buNone/>
            </a:pPr>
            <a:r>
              <a:rPr lang="en-US" dirty="0"/>
              <a:t>	 </a:t>
            </a:r>
            <a:r>
              <a:rPr lang="en-US" dirty="0" err="1"/>
              <a:t>npm</a:t>
            </a:r>
            <a:r>
              <a:rPr lang="en-US" dirty="0"/>
              <a:t> install --save passport passport-</a:t>
            </a:r>
            <a:r>
              <a:rPr lang="en-US" dirty="0" err="1"/>
              <a:t>facebook</a:t>
            </a: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428425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01D8-2BAD-6B42-B22F-BD69276EFC87}"/>
              </a:ext>
            </a:extLst>
          </p:cNvPr>
          <p:cNvSpPr>
            <a:spLocks noGrp="1"/>
          </p:cNvSpPr>
          <p:nvPr>
            <p:ph type="title"/>
          </p:nvPr>
        </p:nvSpPr>
        <p:spPr/>
        <p:txBody>
          <a:bodyPr/>
          <a:lstStyle/>
          <a:p>
            <a:r>
              <a:rPr lang="en-US" b="1" dirty="0"/>
              <a:t>Setting up Passport </a:t>
            </a:r>
            <a:endParaRPr lang="en-US" dirty="0"/>
          </a:p>
        </p:txBody>
      </p:sp>
      <p:sp>
        <p:nvSpPr>
          <p:cNvPr id="3" name="Content Placeholder 2">
            <a:extLst>
              <a:ext uri="{FF2B5EF4-FFF2-40B4-BE49-F238E27FC236}">
                <a16:creationId xmlns:a16="http://schemas.microsoft.com/office/drawing/2014/main" id="{2CC92665-0CD2-4C4E-BB06-D0135815D0F1}"/>
              </a:ext>
            </a:extLst>
          </p:cNvPr>
          <p:cNvSpPr>
            <a:spLocks noGrp="1"/>
          </p:cNvSpPr>
          <p:nvPr>
            <p:ph idx="1"/>
          </p:nvPr>
        </p:nvSpPr>
        <p:spPr>
          <a:xfrm>
            <a:off x="838200" y="1825625"/>
            <a:ext cx="4887455" cy="4351338"/>
          </a:xfrm>
        </p:spPr>
        <p:txBody>
          <a:bodyPr>
            <a:normAutofit fontScale="92500" lnSpcReduction="10000"/>
          </a:bodyPr>
          <a:lstStyle/>
          <a:p>
            <a:pPr algn="just"/>
            <a:r>
              <a:rPr lang="en-US" dirty="0"/>
              <a:t>We’ll start with the imports and two methods that Passport requires, </a:t>
            </a:r>
            <a:r>
              <a:rPr lang="en-US" dirty="0" err="1"/>
              <a:t>serializeUser</a:t>
            </a:r>
            <a:r>
              <a:rPr lang="en-US" dirty="0"/>
              <a:t> and </a:t>
            </a:r>
            <a:r>
              <a:rPr lang="en-US" dirty="0" err="1"/>
              <a:t>deserializeUser</a:t>
            </a:r>
            <a:r>
              <a:rPr lang="en-US" dirty="0"/>
              <a:t>.</a:t>
            </a:r>
          </a:p>
          <a:p>
            <a:pPr algn="just"/>
            <a:r>
              <a:rPr lang="en-US" dirty="0"/>
              <a:t>Passport uses </a:t>
            </a:r>
            <a:r>
              <a:rPr lang="en-US" dirty="0" err="1"/>
              <a:t>serializeUser</a:t>
            </a:r>
            <a:r>
              <a:rPr lang="en-US" dirty="0"/>
              <a:t> and </a:t>
            </a:r>
            <a:r>
              <a:rPr lang="en-US" dirty="0" err="1"/>
              <a:t>deserializeUser</a:t>
            </a:r>
            <a:r>
              <a:rPr lang="en-US" dirty="0"/>
              <a:t> to map requests to the authenticated user, allowing you to use whatever storage method you want. In our case, we are only going to store the MongoDB-assigned ID (the _id property of User model instances) in the session. </a:t>
            </a:r>
          </a:p>
          <a:p>
            <a:endParaRPr lang="en-US" dirty="0"/>
          </a:p>
          <a:p>
            <a:endParaRPr lang="en-US" dirty="0"/>
          </a:p>
        </p:txBody>
      </p:sp>
      <p:pic>
        <p:nvPicPr>
          <p:cNvPr id="4" name="Picture 3">
            <a:extLst>
              <a:ext uri="{FF2B5EF4-FFF2-40B4-BE49-F238E27FC236}">
                <a16:creationId xmlns:a16="http://schemas.microsoft.com/office/drawing/2014/main" id="{D7B8DAEB-55FA-0D43-B45F-520EA9C92246}"/>
              </a:ext>
            </a:extLst>
          </p:cNvPr>
          <p:cNvPicPr>
            <a:picLocks noChangeAspect="1"/>
          </p:cNvPicPr>
          <p:nvPr/>
        </p:nvPicPr>
        <p:blipFill>
          <a:blip r:embed="rId2"/>
          <a:stretch>
            <a:fillRect/>
          </a:stretch>
        </p:blipFill>
        <p:spPr>
          <a:xfrm>
            <a:off x="5725655" y="1825625"/>
            <a:ext cx="6134100" cy="3200400"/>
          </a:xfrm>
          <a:prstGeom prst="rect">
            <a:avLst/>
          </a:prstGeom>
        </p:spPr>
      </p:pic>
    </p:spTree>
    <p:extLst>
      <p:ext uri="{BB962C8B-B14F-4D97-AF65-F5344CB8AC3E}">
        <p14:creationId xmlns:p14="http://schemas.microsoft.com/office/powerpoint/2010/main" val="2491066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BD00F-DC65-2F47-BA69-9EE0CEBFDF21}"/>
              </a:ext>
            </a:extLst>
          </p:cNvPr>
          <p:cNvSpPr>
            <a:spLocks noGrp="1"/>
          </p:cNvSpPr>
          <p:nvPr>
            <p:ph type="title"/>
          </p:nvPr>
        </p:nvSpPr>
        <p:spPr/>
        <p:txBody>
          <a:bodyPr/>
          <a:lstStyle/>
          <a:p>
            <a:r>
              <a:rPr lang="en-US" b="1" dirty="0"/>
              <a:t>Setting up Passport </a:t>
            </a:r>
            <a:endParaRPr lang="en-US" dirty="0"/>
          </a:p>
        </p:txBody>
      </p:sp>
      <p:sp>
        <p:nvSpPr>
          <p:cNvPr id="3" name="Content Placeholder 2">
            <a:extLst>
              <a:ext uri="{FF2B5EF4-FFF2-40B4-BE49-F238E27FC236}">
                <a16:creationId xmlns:a16="http://schemas.microsoft.com/office/drawing/2014/main" id="{93D6ADC1-D989-3049-B4BE-BBB03A29EC52}"/>
              </a:ext>
            </a:extLst>
          </p:cNvPr>
          <p:cNvSpPr>
            <a:spLocks noGrp="1"/>
          </p:cNvSpPr>
          <p:nvPr>
            <p:ph idx="1"/>
          </p:nvPr>
        </p:nvSpPr>
        <p:spPr/>
        <p:txBody>
          <a:bodyPr/>
          <a:lstStyle/>
          <a:p>
            <a:pPr algn="just"/>
            <a:r>
              <a:rPr lang="en-US" dirty="0"/>
              <a:t>Once these two methods are implemented, as long as there is an active session, and the user has successfully authenticated, </a:t>
            </a:r>
            <a:r>
              <a:rPr lang="en-US" dirty="0" err="1"/>
              <a:t>req.session.passport.user</a:t>
            </a:r>
            <a:r>
              <a:rPr lang="en-US" dirty="0"/>
              <a:t> will be the corresponding User model instance. </a:t>
            </a:r>
          </a:p>
          <a:p>
            <a:pPr algn="just"/>
            <a:r>
              <a:rPr lang="en-US" dirty="0"/>
              <a:t>Next, we’re going to choose what to export. To enable Passport’s functionality, we’ll need to do two distinct activities: initialize Passport and register routes that will handle authentication and the redirected callbacks from our third-party authentication services. </a:t>
            </a:r>
          </a:p>
          <a:p>
            <a:endParaRPr lang="en-US" dirty="0"/>
          </a:p>
        </p:txBody>
      </p:sp>
    </p:spTree>
    <p:extLst>
      <p:ext uri="{BB962C8B-B14F-4D97-AF65-F5344CB8AC3E}">
        <p14:creationId xmlns:p14="http://schemas.microsoft.com/office/powerpoint/2010/main" val="268854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613E-6497-A344-A4E6-E18E3E43ABAD}"/>
              </a:ext>
            </a:extLst>
          </p:cNvPr>
          <p:cNvSpPr>
            <a:spLocks noGrp="1"/>
          </p:cNvSpPr>
          <p:nvPr>
            <p:ph type="title"/>
          </p:nvPr>
        </p:nvSpPr>
        <p:spPr/>
        <p:txBody>
          <a:bodyPr/>
          <a:lstStyle/>
          <a:p>
            <a:r>
              <a:rPr lang="en-US" b="1" dirty="0"/>
              <a:t>Static Mapping </a:t>
            </a:r>
            <a:endParaRPr lang="en-US" dirty="0"/>
          </a:p>
        </p:txBody>
      </p:sp>
      <p:sp>
        <p:nvSpPr>
          <p:cNvPr id="3" name="Content Placeholder 2">
            <a:extLst>
              <a:ext uri="{FF2B5EF4-FFF2-40B4-BE49-F238E27FC236}">
                <a16:creationId xmlns:a16="http://schemas.microsoft.com/office/drawing/2014/main" id="{8BFC1ABC-8217-D240-919F-C3ACBD4DBC4D}"/>
              </a:ext>
            </a:extLst>
          </p:cNvPr>
          <p:cNvSpPr>
            <a:spLocks noGrp="1"/>
          </p:cNvSpPr>
          <p:nvPr>
            <p:ph idx="1"/>
          </p:nvPr>
        </p:nvSpPr>
        <p:spPr/>
        <p:txBody>
          <a:bodyPr/>
          <a:lstStyle/>
          <a:p>
            <a:r>
              <a:rPr lang="en-US" dirty="0"/>
              <a:t>you want to be able to write &lt;</a:t>
            </a:r>
            <a:r>
              <a:rPr lang="en-US" dirty="0" err="1"/>
              <a:t>img</a:t>
            </a:r>
            <a:r>
              <a:rPr lang="en-US" dirty="0"/>
              <a:t> </a:t>
            </a:r>
            <a:r>
              <a:rPr lang="en-US" dirty="0" err="1"/>
              <a:t>src</a:t>
            </a:r>
            <a:r>
              <a:rPr lang="en-US" dirty="0"/>
              <a:t>="</a:t>
            </a:r>
            <a:r>
              <a:rPr lang="en-US" b="1" i="1" dirty="0"/>
              <a:t>/</a:t>
            </a:r>
            <a:r>
              <a:rPr lang="en-US" b="1" i="1" dirty="0" err="1"/>
              <a:t>img</a:t>
            </a:r>
            <a:r>
              <a:rPr lang="en-US" b="1" i="1" dirty="0"/>
              <a:t>/meadow </a:t>
            </a:r>
            <a:r>
              <a:rPr lang="en-US" b="1" i="1" dirty="0" err="1"/>
              <a:t>lark_logo.png</a:t>
            </a:r>
            <a:r>
              <a:rPr lang="en-US" dirty="0"/>
              <a:t>" alt="Meadowlark Travel Logo"&gt;, not &lt;</a:t>
            </a:r>
            <a:r>
              <a:rPr lang="en-US" dirty="0" err="1"/>
              <a:t>img</a:t>
            </a:r>
            <a:r>
              <a:rPr lang="en-US" dirty="0"/>
              <a:t> </a:t>
            </a:r>
            <a:r>
              <a:rPr lang="en-US" dirty="0" err="1"/>
              <a:t>src</a:t>
            </a:r>
            <a:r>
              <a:rPr lang="en-US" dirty="0"/>
              <a:t>="</a:t>
            </a:r>
            <a:r>
              <a:rPr lang="en-US" b="1" dirty="0"/>
              <a:t>//s3-us- west-2.amazonaws.com/meadowlark/</a:t>
            </a:r>
            <a:r>
              <a:rPr lang="en-US" b="1" dirty="0" err="1"/>
              <a:t>img</a:t>
            </a:r>
            <a:r>
              <a:rPr lang="en-US" b="1" dirty="0"/>
              <a:t>/meadowlark_logo-3.png</a:t>
            </a:r>
            <a:r>
              <a:rPr lang="en-US" dirty="0"/>
              <a:t>" alt="Meadow lark Travel Logo"&gt; </a:t>
            </a:r>
          </a:p>
          <a:p>
            <a:r>
              <a:rPr lang="en-US" dirty="0"/>
              <a:t>we wish to map less specific paths (</a:t>
            </a:r>
            <a:r>
              <a:rPr lang="en-US" i="1" dirty="0"/>
              <a:t>/</a:t>
            </a:r>
            <a:r>
              <a:rPr lang="en-US" i="1" dirty="0" err="1"/>
              <a:t>img</a:t>
            </a:r>
            <a:r>
              <a:rPr lang="en-US" i="1" dirty="0"/>
              <a:t>/ </a:t>
            </a:r>
            <a:r>
              <a:rPr lang="en-US" i="1" dirty="0" err="1"/>
              <a:t>meadowlark_logo.png</a:t>
            </a:r>
            <a:r>
              <a:rPr lang="en-US" dirty="0"/>
              <a:t>) to more specific paths (</a:t>
            </a:r>
            <a:r>
              <a:rPr lang="en-US" i="1" dirty="0"/>
              <a:t>//s3-us-west-2.amazonaws.com/mead‐ </a:t>
            </a:r>
            <a:r>
              <a:rPr lang="en-US" i="1" dirty="0" err="1"/>
              <a:t>owlark</a:t>
            </a:r>
            <a:r>
              <a:rPr lang="en-US" i="1" dirty="0"/>
              <a:t>/</a:t>
            </a:r>
            <a:r>
              <a:rPr lang="en-US" i="1" dirty="0" err="1"/>
              <a:t>img</a:t>
            </a:r>
            <a:r>
              <a:rPr lang="en-US" i="1" dirty="0"/>
              <a:t>/meadowlark_logo-3.png</a:t>
            </a:r>
            <a:r>
              <a:rPr lang="en-US" dirty="0"/>
              <a:t>) </a:t>
            </a:r>
          </a:p>
          <a:p>
            <a:r>
              <a:rPr lang="en-US" dirty="0"/>
              <a:t>Let’s create a file called </a:t>
            </a:r>
            <a:r>
              <a:rPr lang="en-US" i="1" dirty="0"/>
              <a:t>lib/</a:t>
            </a:r>
            <a:r>
              <a:rPr lang="en-US" i="1" dirty="0" err="1"/>
              <a:t>static.js</a:t>
            </a:r>
            <a:r>
              <a:rPr lang="en-US" dirty="0"/>
              <a:t>: </a:t>
            </a:r>
          </a:p>
          <a:p>
            <a:endParaRPr lang="en-US" dirty="0"/>
          </a:p>
        </p:txBody>
      </p:sp>
      <p:pic>
        <p:nvPicPr>
          <p:cNvPr id="4" name="Picture 3">
            <a:extLst>
              <a:ext uri="{FF2B5EF4-FFF2-40B4-BE49-F238E27FC236}">
                <a16:creationId xmlns:a16="http://schemas.microsoft.com/office/drawing/2014/main" id="{610DEE8F-8D35-B04C-98B5-A7251124E0CA}"/>
              </a:ext>
            </a:extLst>
          </p:cNvPr>
          <p:cNvPicPr>
            <a:picLocks noChangeAspect="1"/>
          </p:cNvPicPr>
          <p:nvPr/>
        </p:nvPicPr>
        <p:blipFill>
          <a:blip r:embed="rId2"/>
          <a:stretch>
            <a:fillRect/>
          </a:stretch>
        </p:blipFill>
        <p:spPr>
          <a:xfrm>
            <a:off x="1164632" y="5312932"/>
            <a:ext cx="3533330" cy="1413332"/>
          </a:xfrm>
          <a:prstGeom prst="rect">
            <a:avLst/>
          </a:prstGeom>
        </p:spPr>
      </p:pic>
    </p:spTree>
    <p:extLst>
      <p:ext uri="{BB962C8B-B14F-4D97-AF65-F5344CB8AC3E}">
        <p14:creationId xmlns:p14="http://schemas.microsoft.com/office/powerpoint/2010/main" val="307012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94DC-3DB3-2A4D-B44F-7455E5C2609A}"/>
              </a:ext>
            </a:extLst>
          </p:cNvPr>
          <p:cNvSpPr>
            <a:spLocks noGrp="1"/>
          </p:cNvSpPr>
          <p:nvPr>
            <p:ph type="title"/>
          </p:nvPr>
        </p:nvSpPr>
        <p:spPr/>
        <p:txBody>
          <a:bodyPr/>
          <a:lstStyle/>
          <a:p>
            <a:r>
              <a:rPr lang="en-US" b="1" dirty="0"/>
              <a:t>Setting up Passport </a:t>
            </a:r>
            <a:endParaRPr lang="en-US" dirty="0"/>
          </a:p>
        </p:txBody>
      </p:sp>
      <p:sp>
        <p:nvSpPr>
          <p:cNvPr id="3" name="Content Placeholder 2">
            <a:extLst>
              <a:ext uri="{FF2B5EF4-FFF2-40B4-BE49-F238E27FC236}">
                <a16:creationId xmlns:a16="http://schemas.microsoft.com/office/drawing/2014/main" id="{1655B491-D7BF-F04E-93AE-B3718AA65FE1}"/>
              </a:ext>
            </a:extLst>
          </p:cNvPr>
          <p:cNvSpPr>
            <a:spLocks noGrp="1"/>
          </p:cNvSpPr>
          <p:nvPr>
            <p:ph idx="1"/>
          </p:nvPr>
        </p:nvSpPr>
        <p:spPr/>
        <p:txBody>
          <a:bodyPr/>
          <a:lstStyle/>
          <a:p>
            <a:r>
              <a:rPr lang="en-US" dirty="0"/>
              <a:t>Also, since we need to link the Passport middleware into our application, a function is an easy way to pass in the Express application object: </a:t>
            </a:r>
          </a:p>
          <a:p>
            <a:r>
              <a:rPr lang="en-US" dirty="0"/>
              <a:t>Before we get into the details of </a:t>
            </a:r>
            <a:br>
              <a:rPr lang="en-US" dirty="0"/>
            </a:br>
            <a:r>
              <a:rPr lang="en-US" dirty="0"/>
              <a:t>the </a:t>
            </a:r>
            <a:r>
              <a:rPr lang="en-US" dirty="0" err="1"/>
              <a:t>init</a:t>
            </a:r>
            <a:r>
              <a:rPr lang="en-US" dirty="0"/>
              <a:t> and </a:t>
            </a:r>
            <a:r>
              <a:rPr lang="en-US" dirty="0" err="1"/>
              <a:t>registerRoutes</a:t>
            </a:r>
            <a:r>
              <a:rPr lang="en-US" dirty="0"/>
              <a:t> </a:t>
            </a:r>
            <a:br>
              <a:rPr lang="en-US" dirty="0"/>
            </a:br>
            <a:r>
              <a:rPr lang="en-US" dirty="0"/>
              <a:t>methods, let’s look at how we’ll </a:t>
            </a:r>
            <a:br>
              <a:rPr lang="en-US" dirty="0"/>
            </a:br>
            <a:r>
              <a:rPr lang="en-US" dirty="0"/>
              <a:t>use this module </a:t>
            </a:r>
          </a:p>
          <a:p>
            <a:endParaRPr lang="en-US" dirty="0"/>
          </a:p>
        </p:txBody>
      </p:sp>
      <p:grpSp>
        <p:nvGrpSpPr>
          <p:cNvPr id="6" name="Group 5">
            <a:extLst>
              <a:ext uri="{FF2B5EF4-FFF2-40B4-BE49-F238E27FC236}">
                <a16:creationId xmlns:a16="http://schemas.microsoft.com/office/drawing/2014/main" id="{19577205-2F82-AE4A-80BB-878F23033FCC}"/>
              </a:ext>
            </a:extLst>
          </p:cNvPr>
          <p:cNvGrpSpPr/>
          <p:nvPr/>
        </p:nvGrpSpPr>
        <p:grpSpPr>
          <a:xfrm>
            <a:off x="6400800" y="2854917"/>
            <a:ext cx="5791200" cy="3848100"/>
            <a:chOff x="3959817" y="2673996"/>
            <a:chExt cx="5791200" cy="3848100"/>
          </a:xfrm>
        </p:grpSpPr>
        <p:pic>
          <p:nvPicPr>
            <p:cNvPr id="4" name="Picture 3">
              <a:extLst>
                <a:ext uri="{FF2B5EF4-FFF2-40B4-BE49-F238E27FC236}">
                  <a16:creationId xmlns:a16="http://schemas.microsoft.com/office/drawing/2014/main" id="{12DC1243-EA0E-6E4C-9711-73BA9FC4FA48}"/>
                </a:ext>
              </a:extLst>
            </p:cNvPr>
            <p:cNvPicPr>
              <a:picLocks noChangeAspect="1"/>
            </p:cNvPicPr>
            <p:nvPr/>
          </p:nvPicPr>
          <p:blipFill>
            <a:blip r:embed="rId2"/>
            <a:stretch>
              <a:fillRect/>
            </a:stretch>
          </p:blipFill>
          <p:spPr>
            <a:xfrm>
              <a:off x="3959817" y="2673996"/>
              <a:ext cx="5791200" cy="673100"/>
            </a:xfrm>
            <a:prstGeom prst="rect">
              <a:avLst/>
            </a:prstGeom>
          </p:spPr>
        </p:pic>
        <p:pic>
          <p:nvPicPr>
            <p:cNvPr id="5" name="Picture 4">
              <a:extLst>
                <a:ext uri="{FF2B5EF4-FFF2-40B4-BE49-F238E27FC236}">
                  <a16:creationId xmlns:a16="http://schemas.microsoft.com/office/drawing/2014/main" id="{7D2F9DCB-F3FE-DC4B-B46C-A25525207FED}"/>
                </a:ext>
              </a:extLst>
            </p:cNvPr>
            <p:cNvPicPr>
              <a:picLocks noChangeAspect="1"/>
            </p:cNvPicPr>
            <p:nvPr/>
          </p:nvPicPr>
          <p:blipFill>
            <a:blip r:embed="rId3"/>
            <a:stretch>
              <a:fillRect/>
            </a:stretch>
          </p:blipFill>
          <p:spPr>
            <a:xfrm>
              <a:off x="3959817" y="3347096"/>
              <a:ext cx="5461000" cy="3175000"/>
            </a:xfrm>
            <a:prstGeom prst="rect">
              <a:avLst/>
            </a:prstGeom>
          </p:spPr>
        </p:pic>
      </p:grpSp>
      <p:pic>
        <p:nvPicPr>
          <p:cNvPr id="7" name="Picture 6">
            <a:extLst>
              <a:ext uri="{FF2B5EF4-FFF2-40B4-BE49-F238E27FC236}">
                <a16:creationId xmlns:a16="http://schemas.microsoft.com/office/drawing/2014/main" id="{B7DA96C8-6BAF-7E4B-9752-5FE08FC9A94B}"/>
              </a:ext>
            </a:extLst>
          </p:cNvPr>
          <p:cNvPicPr>
            <a:picLocks noChangeAspect="1"/>
          </p:cNvPicPr>
          <p:nvPr/>
        </p:nvPicPr>
        <p:blipFill>
          <a:blip r:embed="rId4"/>
          <a:stretch>
            <a:fillRect/>
          </a:stretch>
        </p:blipFill>
        <p:spPr>
          <a:xfrm>
            <a:off x="1141709" y="4635500"/>
            <a:ext cx="4267200" cy="2222500"/>
          </a:xfrm>
          <a:prstGeom prst="rect">
            <a:avLst/>
          </a:prstGeom>
        </p:spPr>
      </p:pic>
    </p:spTree>
    <p:extLst>
      <p:ext uri="{BB962C8B-B14F-4D97-AF65-F5344CB8AC3E}">
        <p14:creationId xmlns:p14="http://schemas.microsoft.com/office/powerpoint/2010/main" val="3938414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004F-15E5-EC4F-BDB1-4514996977D9}"/>
              </a:ext>
            </a:extLst>
          </p:cNvPr>
          <p:cNvSpPr>
            <a:spLocks noGrp="1"/>
          </p:cNvSpPr>
          <p:nvPr>
            <p:ph type="title"/>
          </p:nvPr>
        </p:nvSpPr>
        <p:spPr/>
        <p:txBody>
          <a:bodyPr/>
          <a:lstStyle/>
          <a:p>
            <a:r>
              <a:rPr lang="en-US" b="1" dirty="0"/>
              <a:t>Setting up Passport </a:t>
            </a:r>
            <a:endParaRPr lang="en-US" dirty="0"/>
          </a:p>
        </p:txBody>
      </p:sp>
      <p:sp>
        <p:nvSpPr>
          <p:cNvPr id="3" name="Content Placeholder 2">
            <a:extLst>
              <a:ext uri="{FF2B5EF4-FFF2-40B4-BE49-F238E27FC236}">
                <a16:creationId xmlns:a16="http://schemas.microsoft.com/office/drawing/2014/main" id="{7E3AC198-FF2A-5849-B64E-6E5FDB0222DC}"/>
              </a:ext>
            </a:extLst>
          </p:cNvPr>
          <p:cNvSpPr>
            <a:spLocks noGrp="1"/>
          </p:cNvSpPr>
          <p:nvPr>
            <p:ph idx="1"/>
          </p:nvPr>
        </p:nvSpPr>
        <p:spPr>
          <a:xfrm>
            <a:off x="838200" y="1825625"/>
            <a:ext cx="6731000" cy="4351338"/>
          </a:xfrm>
        </p:spPr>
        <p:txBody>
          <a:bodyPr/>
          <a:lstStyle/>
          <a:p>
            <a:r>
              <a:rPr lang="en-US" dirty="0"/>
              <a:t>We’ll need to add the </a:t>
            </a:r>
            <a:r>
              <a:rPr lang="en-US" dirty="0" err="1"/>
              <a:t>authProviders</a:t>
            </a:r>
            <a:r>
              <a:rPr lang="en-US" dirty="0"/>
              <a:t> property to </a:t>
            </a:r>
            <a:r>
              <a:rPr lang="en-US" i="1" dirty="0" err="1"/>
              <a:t>credentials.js</a:t>
            </a:r>
            <a:r>
              <a:rPr lang="en-US" dirty="0"/>
              <a:t>: </a:t>
            </a:r>
          </a:p>
          <a:p>
            <a:endParaRPr lang="en-US" dirty="0"/>
          </a:p>
        </p:txBody>
      </p:sp>
      <p:pic>
        <p:nvPicPr>
          <p:cNvPr id="4" name="Picture 3">
            <a:extLst>
              <a:ext uri="{FF2B5EF4-FFF2-40B4-BE49-F238E27FC236}">
                <a16:creationId xmlns:a16="http://schemas.microsoft.com/office/drawing/2014/main" id="{292C00A1-E0EE-E24A-9260-181FC9EE0EDE}"/>
              </a:ext>
            </a:extLst>
          </p:cNvPr>
          <p:cNvPicPr>
            <a:picLocks noChangeAspect="1"/>
          </p:cNvPicPr>
          <p:nvPr/>
        </p:nvPicPr>
        <p:blipFill>
          <a:blip r:embed="rId2"/>
          <a:stretch>
            <a:fillRect/>
          </a:stretch>
        </p:blipFill>
        <p:spPr>
          <a:xfrm>
            <a:off x="838200" y="3200400"/>
            <a:ext cx="4622800" cy="3111500"/>
          </a:xfrm>
          <a:prstGeom prst="rect">
            <a:avLst/>
          </a:prstGeom>
        </p:spPr>
      </p:pic>
      <p:pic>
        <p:nvPicPr>
          <p:cNvPr id="5" name="Picture 4">
            <a:extLst>
              <a:ext uri="{FF2B5EF4-FFF2-40B4-BE49-F238E27FC236}">
                <a16:creationId xmlns:a16="http://schemas.microsoft.com/office/drawing/2014/main" id="{87EF0078-F070-074D-AFC2-78EDDA3A298B}"/>
              </a:ext>
            </a:extLst>
          </p:cNvPr>
          <p:cNvPicPr>
            <a:picLocks noChangeAspect="1"/>
          </p:cNvPicPr>
          <p:nvPr/>
        </p:nvPicPr>
        <p:blipFill>
          <a:blip r:embed="rId3"/>
          <a:stretch>
            <a:fillRect/>
          </a:stretch>
        </p:blipFill>
        <p:spPr>
          <a:xfrm>
            <a:off x="6375400" y="38100"/>
            <a:ext cx="5816600" cy="6819900"/>
          </a:xfrm>
          <a:prstGeom prst="rect">
            <a:avLst/>
          </a:prstGeom>
        </p:spPr>
      </p:pic>
    </p:spTree>
    <p:extLst>
      <p:ext uri="{BB962C8B-B14F-4D97-AF65-F5344CB8AC3E}">
        <p14:creationId xmlns:p14="http://schemas.microsoft.com/office/powerpoint/2010/main" val="1500282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6854-A163-124A-8171-9FEC14D41B8D}"/>
              </a:ext>
            </a:extLst>
          </p:cNvPr>
          <p:cNvSpPr>
            <a:spLocks noGrp="1"/>
          </p:cNvSpPr>
          <p:nvPr>
            <p:ph type="title"/>
          </p:nvPr>
        </p:nvSpPr>
        <p:spPr/>
        <p:txBody>
          <a:bodyPr/>
          <a:lstStyle/>
          <a:p>
            <a:r>
              <a:rPr lang="en-US" b="1" dirty="0"/>
              <a:t>Setting up Passport </a:t>
            </a:r>
            <a:endParaRPr lang="en-US" dirty="0"/>
          </a:p>
        </p:txBody>
      </p:sp>
      <p:sp>
        <p:nvSpPr>
          <p:cNvPr id="3" name="Content Placeholder 2">
            <a:extLst>
              <a:ext uri="{FF2B5EF4-FFF2-40B4-BE49-F238E27FC236}">
                <a16:creationId xmlns:a16="http://schemas.microsoft.com/office/drawing/2014/main" id="{FCEE8FC7-D362-1748-A091-1503F479BB71}"/>
              </a:ext>
            </a:extLst>
          </p:cNvPr>
          <p:cNvSpPr>
            <a:spLocks noGrp="1"/>
          </p:cNvSpPr>
          <p:nvPr>
            <p:ph idx="1"/>
          </p:nvPr>
        </p:nvSpPr>
        <p:spPr/>
        <p:txBody>
          <a:bodyPr/>
          <a:lstStyle/>
          <a:p>
            <a:r>
              <a:rPr lang="en-US" dirty="0"/>
              <a:t>The last thing we have to do is create our </a:t>
            </a:r>
            <a:r>
              <a:rPr lang="en-US" dirty="0" err="1"/>
              <a:t>registerRoutes</a:t>
            </a:r>
            <a:r>
              <a:rPr lang="en-US" dirty="0"/>
              <a:t> method </a:t>
            </a:r>
          </a:p>
          <a:p>
            <a:endParaRPr lang="en-US" dirty="0"/>
          </a:p>
        </p:txBody>
      </p:sp>
      <p:pic>
        <p:nvPicPr>
          <p:cNvPr id="4" name="Picture 3">
            <a:extLst>
              <a:ext uri="{FF2B5EF4-FFF2-40B4-BE49-F238E27FC236}">
                <a16:creationId xmlns:a16="http://schemas.microsoft.com/office/drawing/2014/main" id="{985762BC-FBA4-BE4A-869A-4F5A83D49507}"/>
              </a:ext>
            </a:extLst>
          </p:cNvPr>
          <p:cNvPicPr>
            <a:picLocks noChangeAspect="1"/>
          </p:cNvPicPr>
          <p:nvPr/>
        </p:nvPicPr>
        <p:blipFill>
          <a:blip r:embed="rId2"/>
          <a:stretch>
            <a:fillRect/>
          </a:stretch>
        </p:blipFill>
        <p:spPr>
          <a:xfrm>
            <a:off x="838200" y="2382434"/>
            <a:ext cx="7645400" cy="3619500"/>
          </a:xfrm>
          <a:prstGeom prst="rect">
            <a:avLst/>
          </a:prstGeom>
        </p:spPr>
      </p:pic>
    </p:spTree>
    <p:extLst>
      <p:ext uri="{BB962C8B-B14F-4D97-AF65-F5344CB8AC3E}">
        <p14:creationId xmlns:p14="http://schemas.microsoft.com/office/powerpoint/2010/main" val="2168437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779A-C306-EF4C-91C8-056927B3BBE5}"/>
              </a:ext>
            </a:extLst>
          </p:cNvPr>
          <p:cNvSpPr>
            <a:spLocks noGrp="1"/>
          </p:cNvSpPr>
          <p:nvPr>
            <p:ph type="title"/>
          </p:nvPr>
        </p:nvSpPr>
        <p:spPr/>
        <p:txBody>
          <a:bodyPr/>
          <a:lstStyle/>
          <a:p>
            <a:r>
              <a:rPr lang="en-US" b="1" dirty="0"/>
              <a:t>Setting up Passport </a:t>
            </a:r>
            <a:endParaRPr lang="en-US" dirty="0"/>
          </a:p>
        </p:txBody>
      </p:sp>
      <p:sp>
        <p:nvSpPr>
          <p:cNvPr id="3" name="Content Placeholder 2">
            <a:extLst>
              <a:ext uri="{FF2B5EF4-FFF2-40B4-BE49-F238E27FC236}">
                <a16:creationId xmlns:a16="http://schemas.microsoft.com/office/drawing/2014/main" id="{74B37CFB-B332-6A4D-B4B6-8B65ED635FA7}"/>
              </a:ext>
            </a:extLst>
          </p:cNvPr>
          <p:cNvSpPr>
            <a:spLocks noGrp="1"/>
          </p:cNvSpPr>
          <p:nvPr>
            <p:ph idx="1"/>
          </p:nvPr>
        </p:nvSpPr>
        <p:spPr/>
        <p:txBody>
          <a:bodyPr/>
          <a:lstStyle/>
          <a:p>
            <a:r>
              <a:rPr lang="en-US" dirty="0"/>
              <a:t>Now we have the path </a:t>
            </a:r>
            <a:r>
              <a:rPr lang="en-US" i="1" dirty="0"/>
              <a:t>/</a:t>
            </a:r>
            <a:r>
              <a:rPr lang="en-US" i="1" dirty="0" err="1"/>
              <a:t>auth</a:t>
            </a:r>
            <a:r>
              <a:rPr lang="en-US" i="1" dirty="0"/>
              <a:t>/</a:t>
            </a:r>
            <a:r>
              <a:rPr lang="en-US" i="1" dirty="0" err="1"/>
              <a:t>facebook</a:t>
            </a:r>
            <a:r>
              <a:rPr lang="en-US" dirty="0"/>
              <a:t>; visiting this path will automatically redirect the visitor to Facebook’s authentication screen </a:t>
            </a:r>
          </a:p>
          <a:p>
            <a:r>
              <a:rPr lang="en-US" dirty="0"/>
              <a:t>Let’s look at our /account handler to see how it checks to make sure the user is authenticated </a:t>
            </a:r>
          </a:p>
          <a:p>
            <a:endParaRPr lang="en-US" dirty="0"/>
          </a:p>
        </p:txBody>
      </p:sp>
      <p:pic>
        <p:nvPicPr>
          <p:cNvPr id="4" name="Picture 3">
            <a:extLst>
              <a:ext uri="{FF2B5EF4-FFF2-40B4-BE49-F238E27FC236}">
                <a16:creationId xmlns:a16="http://schemas.microsoft.com/office/drawing/2014/main" id="{6BBD2D28-5CC9-E44A-BB0A-0F3FC2484AC2}"/>
              </a:ext>
            </a:extLst>
          </p:cNvPr>
          <p:cNvPicPr>
            <a:picLocks noChangeAspect="1"/>
          </p:cNvPicPr>
          <p:nvPr/>
        </p:nvPicPr>
        <p:blipFill>
          <a:blip r:embed="rId2"/>
          <a:stretch>
            <a:fillRect/>
          </a:stretch>
        </p:blipFill>
        <p:spPr>
          <a:xfrm>
            <a:off x="838200" y="3750052"/>
            <a:ext cx="5499100" cy="1155700"/>
          </a:xfrm>
          <a:prstGeom prst="rect">
            <a:avLst/>
          </a:prstGeom>
        </p:spPr>
      </p:pic>
    </p:spTree>
    <p:extLst>
      <p:ext uri="{BB962C8B-B14F-4D97-AF65-F5344CB8AC3E}">
        <p14:creationId xmlns:p14="http://schemas.microsoft.com/office/powerpoint/2010/main" val="2565461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0B6A-B079-CF40-B47F-711A5842D392}"/>
              </a:ext>
            </a:extLst>
          </p:cNvPr>
          <p:cNvSpPr>
            <a:spLocks noGrp="1"/>
          </p:cNvSpPr>
          <p:nvPr>
            <p:ph type="title"/>
          </p:nvPr>
        </p:nvSpPr>
        <p:spPr/>
        <p:txBody>
          <a:bodyPr/>
          <a:lstStyle/>
          <a:p>
            <a:r>
              <a:rPr lang="en-US" b="1" dirty="0"/>
              <a:t>Role-Based Authorization </a:t>
            </a:r>
            <a:endParaRPr lang="en-US" dirty="0"/>
          </a:p>
        </p:txBody>
      </p:sp>
      <p:sp>
        <p:nvSpPr>
          <p:cNvPr id="3" name="Content Placeholder 2">
            <a:extLst>
              <a:ext uri="{FF2B5EF4-FFF2-40B4-BE49-F238E27FC236}">
                <a16:creationId xmlns:a16="http://schemas.microsoft.com/office/drawing/2014/main" id="{823672A5-A615-D442-BA9D-282BEF3B30D7}"/>
              </a:ext>
            </a:extLst>
          </p:cNvPr>
          <p:cNvSpPr>
            <a:spLocks noGrp="1"/>
          </p:cNvSpPr>
          <p:nvPr>
            <p:ph idx="1"/>
          </p:nvPr>
        </p:nvSpPr>
        <p:spPr/>
        <p:txBody>
          <a:bodyPr/>
          <a:lstStyle/>
          <a:p>
            <a:r>
              <a:rPr lang="en-US" dirty="0"/>
              <a:t>Let’s say we only want customers to see their account views (employees might have an entirely different view where they can see user account information). </a:t>
            </a:r>
          </a:p>
          <a:p>
            <a:r>
              <a:rPr lang="en-US" dirty="0"/>
              <a:t>Let’s create a function called </a:t>
            </a:r>
            <a:r>
              <a:rPr lang="en-US" dirty="0" err="1"/>
              <a:t>customerOnly</a:t>
            </a:r>
            <a:r>
              <a:rPr lang="en-US" dirty="0"/>
              <a:t> that will allow only customers: </a:t>
            </a:r>
          </a:p>
          <a:p>
            <a:endParaRPr lang="en-US" dirty="0"/>
          </a:p>
        </p:txBody>
      </p:sp>
      <p:pic>
        <p:nvPicPr>
          <p:cNvPr id="4" name="Picture 3">
            <a:extLst>
              <a:ext uri="{FF2B5EF4-FFF2-40B4-BE49-F238E27FC236}">
                <a16:creationId xmlns:a16="http://schemas.microsoft.com/office/drawing/2014/main" id="{8E0E2DBF-7239-5D40-9E4A-5D517C3300A9}"/>
              </a:ext>
            </a:extLst>
          </p:cNvPr>
          <p:cNvPicPr>
            <a:picLocks noChangeAspect="1"/>
          </p:cNvPicPr>
          <p:nvPr/>
        </p:nvPicPr>
        <p:blipFill>
          <a:blip r:embed="rId2"/>
          <a:stretch>
            <a:fillRect/>
          </a:stretch>
        </p:blipFill>
        <p:spPr>
          <a:xfrm>
            <a:off x="838200" y="4149456"/>
            <a:ext cx="5973580" cy="1336944"/>
          </a:xfrm>
          <a:prstGeom prst="rect">
            <a:avLst/>
          </a:prstGeom>
        </p:spPr>
      </p:pic>
    </p:spTree>
    <p:extLst>
      <p:ext uri="{BB962C8B-B14F-4D97-AF65-F5344CB8AC3E}">
        <p14:creationId xmlns:p14="http://schemas.microsoft.com/office/powerpoint/2010/main" val="2866871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6717-1A8D-FA4A-8F50-2B70B1E8DDD3}"/>
              </a:ext>
            </a:extLst>
          </p:cNvPr>
          <p:cNvSpPr>
            <a:spLocks noGrp="1"/>
          </p:cNvSpPr>
          <p:nvPr>
            <p:ph type="title"/>
          </p:nvPr>
        </p:nvSpPr>
        <p:spPr/>
        <p:txBody>
          <a:bodyPr/>
          <a:lstStyle/>
          <a:p>
            <a:r>
              <a:rPr lang="en-US" b="1" dirty="0"/>
              <a:t>Role-Based Authorization </a:t>
            </a:r>
            <a:endParaRPr lang="en-US" dirty="0"/>
          </a:p>
        </p:txBody>
      </p:sp>
      <p:sp>
        <p:nvSpPr>
          <p:cNvPr id="3" name="Content Placeholder 2">
            <a:extLst>
              <a:ext uri="{FF2B5EF4-FFF2-40B4-BE49-F238E27FC236}">
                <a16:creationId xmlns:a16="http://schemas.microsoft.com/office/drawing/2014/main" id="{725639E5-6F14-7240-A70C-15E60F7C751E}"/>
              </a:ext>
            </a:extLst>
          </p:cNvPr>
          <p:cNvSpPr>
            <a:spLocks noGrp="1"/>
          </p:cNvSpPr>
          <p:nvPr>
            <p:ph idx="1"/>
          </p:nvPr>
        </p:nvSpPr>
        <p:spPr>
          <a:xfrm>
            <a:off x="838200" y="1825625"/>
            <a:ext cx="4167753" cy="4351338"/>
          </a:xfrm>
        </p:spPr>
        <p:txBody>
          <a:bodyPr/>
          <a:lstStyle/>
          <a:p>
            <a:r>
              <a:rPr lang="en-US" dirty="0"/>
              <a:t>Here’s how easy it is to put these functions to use: </a:t>
            </a:r>
          </a:p>
          <a:p>
            <a:endParaRPr lang="en-US" dirty="0"/>
          </a:p>
          <a:p>
            <a:r>
              <a:rPr lang="en-US" dirty="0"/>
              <a:t>Write your </a:t>
            </a:r>
            <a:r>
              <a:rPr lang="en-US" dirty="0" err="1"/>
              <a:t>employeeOnly</a:t>
            </a:r>
            <a:r>
              <a:rPr lang="en-US" dirty="0"/>
              <a:t> function.</a:t>
            </a:r>
          </a:p>
          <a:p>
            <a:endParaRPr lang="en-US" dirty="0"/>
          </a:p>
        </p:txBody>
      </p:sp>
      <p:pic>
        <p:nvPicPr>
          <p:cNvPr id="4" name="Picture 3">
            <a:extLst>
              <a:ext uri="{FF2B5EF4-FFF2-40B4-BE49-F238E27FC236}">
                <a16:creationId xmlns:a16="http://schemas.microsoft.com/office/drawing/2014/main" id="{56B3474A-DC0E-6949-8101-0D2734FA5A3E}"/>
              </a:ext>
            </a:extLst>
          </p:cNvPr>
          <p:cNvPicPr>
            <a:picLocks noChangeAspect="1"/>
          </p:cNvPicPr>
          <p:nvPr/>
        </p:nvPicPr>
        <p:blipFill>
          <a:blip r:embed="rId2"/>
          <a:stretch>
            <a:fillRect/>
          </a:stretch>
        </p:blipFill>
        <p:spPr>
          <a:xfrm>
            <a:off x="5224220" y="1825625"/>
            <a:ext cx="6362700" cy="3644900"/>
          </a:xfrm>
          <a:prstGeom prst="rect">
            <a:avLst/>
          </a:prstGeom>
        </p:spPr>
      </p:pic>
    </p:spTree>
    <p:extLst>
      <p:ext uri="{BB962C8B-B14F-4D97-AF65-F5344CB8AC3E}">
        <p14:creationId xmlns:p14="http://schemas.microsoft.com/office/powerpoint/2010/main" val="1629371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2D83-9571-A14A-8782-E41FD5C69169}"/>
              </a:ext>
            </a:extLst>
          </p:cNvPr>
          <p:cNvSpPr>
            <a:spLocks noGrp="1"/>
          </p:cNvSpPr>
          <p:nvPr>
            <p:ph type="title"/>
          </p:nvPr>
        </p:nvSpPr>
        <p:spPr/>
        <p:txBody>
          <a:bodyPr/>
          <a:lstStyle/>
          <a:p>
            <a:r>
              <a:rPr lang="en-US" b="1" dirty="0"/>
              <a:t>Role-Based Authorization </a:t>
            </a:r>
            <a:endParaRPr lang="en-US" dirty="0"/>
          </a:p>
        </p:txBody>
      </p:sp>
      <p:sp>
        <p:nvSpPr>
          <p:cNvPr id="3" name="Content Placeholder 2">
            <a:extLst>
              <a:ext uri="{FF2B5EF4-FFF2-40B4-BE49-F238E27FC236}">
                <a16:creationId xmlns:a16="http://schemas.microsoft.com/office/drawing/2014/main" id="{8E32F987-BEF4-4940-A923-615F3BD199D2}"/>
              </a:ext>
            </a:extLst>
          </p:cNvPr>
          <p:cNvSpPr>
            <a:spLocks noGrp="1"/>
          </p:cNvSpPr>
          <p:nvPr>
            <p:ph idx="1"/>
          </p:nvPr>
        </p:nvSpPr>
        <p:spPr/>
        <p:txBody>
          <a:bodyPr/>
          <a:lstStyle/>
          <a:p>
            <a:r>
              <a:rPr lang="en-US" dirty="0"/>
              <a:t>It should be clear that role-based authorization can be as simple or as complicated as you wish. For example, what if you want to allow multiple roles? You could use the following function and route: </a:t>
            </a:r>
          </a:p>
          <a:p>
            <a:endParaRPr lang="en-US" dirty="0"/>
          </a:p>
        </p:txBody>
      </p:sp>
      <p:pic>
        <p:nvPicPr>
          <p:cNvPr id="4" name="Picture 3">
            <a:extLst>
              <a:ext uri="{FF2B5EF4-FFF2-40B4-BE49-F238E27FC236}">
                <a16:creationId xmlns:a16="http://schemas.microsoft.com/office/drawing/2014/main" id="{A3657656-743D-7A44-A53D-5C623D693AC1}"/>
              </a:ext>
            </a:extLst>
          </p:cNvPr>
          <p:cNvPicPr>
            <a:picLocks noChangeAspect="1"/>
          </p:cNvPicPr>
          <p:nvPr/>
        </p:nvPicPr>
        <p:blipFill>
          <a:blip r:embed="rId2"/>
          <a:stretch>
            <a:fillRect/>
          </a:stretch>
        </p:blipFill>
        <p:spPr>
          <a:xfrm>
            <a:off x="1204346" y="3406936"/>
            <a:ext cx="9706407" cy="2904964"/>
          </a:xfrm>
          <a:prstGeom prst="rect">
            <a:avLst/>
          </a:prstGeom>
        </p:spPr>
      </p:pic>
    </p:spTree>
    <p:extLst>
      <p:ext uri="{BB962C8B-B14F-4D97-AF65-F5344CB8AC3E}">
        <p14:creationId xmlns:p14="http://schemas.microsoft.com/office/powerpoint/2010/main" val="2910896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DDEB-05A0-4546-85BB-59411B455355}"/>
              </a:ext>
            </a:extLst>
          </p:cNvPr>
          <p:cNvSpPr>
            <a:spLocks noGrp="1"/>
          </p:cNvSpPr>
          <p:nvPr>
            <p:ph type="title"/>
          </p:nvPr>
        </p:nvSpPr>
        <p:spPr/>
        <p:txBody>
          <a:bodyPr/>
          <a:lstStyle/>
          <a:p>
            <a:r>
              <a:rPr lang="en-US" b="1" dirty="0"/>
              <a:t>Adding Additional Authentication Providers </a:t>
            </a:r>
            <a:endParaRPr lang="en-US" dirty="0"/>
          </a:p>
        </p:txBody>
      </p:sp>
      <p:sp>
        <p:nvSpPr>
          <p:cNvPr id="3" name="Content Placeholder 2">
            <a:extLst>
              <a:ext uri="{FF2B5EF4-FFF2-40B4-BE49-F238E27FC236}">
                <a16:creationId xmlns:a16="http://schemas.microsoft.com/office/drawing/2014/main" id="{3206F064-0C30-1645-BA95-1E416A03C2A6}"/>
              </a:ext>
            </a:extLst>
          </p:cNvPr>
          <p:cNvSpPr>
            <a:spLocks noGrp="1"/>
          </p:cNvSpPr>
          <p:nvPr>
            <p:ph idx="1"/>
          </p:nvPr>
        </p:nvSpPr>
        <p:spPr>
          <a:xfrm>
            <a:off x="838200" y="1825625"/>
            <a:ext cx="5500607" cy="4351338"/>
          </a:xfrm>
        </p:spPr>
        <p:txBody>
          <a:bodyPr/>
          <a:lstStyle/>
          <a:p>
            <a:r>
              <a:rPr lang="en-US" dirty="0"/>
              <a:t>We want to authenticate with Google. In the case of Google, we don’t even need to get an app secret or modify our </a:t>
            </a:r>
            <a:r>
              <a:rPr lang="en-US" i="1" dirty="0" err="1"/>
              <a:t>authProviders.js</a:t>
            </a:r>
            <a:r>
              <a:rPr lang="en-US" i="1" dirty="0"/>
              <a:t> </a:t>
            </a:r>
            <a:r>
              <a:rPr lang="en-US" dirty="0"/>
              <a:t>file. We simply add the following to the </a:t>
            </a:r>
            <a:r>
              <a:rPr lang="en-US" dirty="0" err="1"/>
              <a:t>init</a:t>
            </a:r>
            <a:r>
              <a:rPr lang="en-US" dirty="0"/>
              <a:t> method of </a:t>
            </a:r>
            <a:r>
              <a:rPr lang="en-US" i="1" dirty="0"/>
              <a:t>lib/</a:t>
            </a:r>
            <a:r>
              <a:rPr lang="en-US" i="1" dirty="0" err="1"/>
              <a:t>auth.js</a:t>
            </a:r>
            <a:r>
              <a:rPr lang="en-US" dirty="0"/>
              <a:t>: </a:t>
            </a:r>
          </a:p>
          <a:p>
            <a:endParaRPr lang="en-US" dirty="0"/>
          </a:p>
        </p:txBody>
      </p:sp>
      <p:pic>
        <p:nvPicPr>
          <p:cNvPr id="4" name="Picture 3">
            <a:extLst>
              <a:ext uri="{FF2B5EF4-FFF2-40B4-BE49-F238E27FC236}">
                <a16:creationId xmlns:a16="http://schemas.microsoft.com/office/drawing/2014/main" id="{EEAF3D09-F850-B848-9426-FD5BA26CBFE7}"/>
              </a:ext>
            </a:extLst>
          </p:cNvPr>
          <p:cNvPicPr>
            <a:picLocks noChangeAspect="1"/>
          </p:cNvPicPr>
          <p:nvPr/>
        </p:nvPicPr>
        <p:blipFill>
          <a:blip r:embed="rId2"/>
          <a:stretch>
            <a:fillRect/>
          </a:stretch>
        </p:blipFill>
        <p:spPr>
          <a:xfrm>
            <a:off x="6447617" y="1643063"/>
            <a:ext cx="5372100" cy="4533900"/>
          </a:xfrm>
          <a:prstGeom prst="rect">
            <a:avLst/>
          </a:prstGeom>
        </p:spPr>
      </p:pic>
    </p:spTree>
    <p:extLst>
      <p:ext uri="{BB962C8B-B14F-4D97-AF65-F5344CB8AC3E}">
        <p14:creationId xmlns:p14="http://schemas.microsoft.com/office/powerpoint/2010/main" val="427122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1F8B-44B0-C14A-9788-68C65725B27F}"/>
              </a:ext>
            </a:extLst>
          </p:cNvPr>
          <p:cNvSpPr>
            <a:spLocks noGrp="1"/>
          </p:cNvSpPr>
          <p:nvPr>
            <p:ph type="title"/>
          </p:nvPr>
        </p:nvSpPr>
        <p:spPr/>
        <p:txBody>
          <a:bodyPr>
            <a:normAutofit/>
          </a:bodyPr>
          <a:lstStyle/>
          <a:p>
            <a:r>
              <a:rPr lang="en-US" b="1" dirty="0"/>
              <a:t>Adding Additional Authentication Providers </a:t>
            </a:r>
            <a:endParaRPr lang="en-US" dirty="0"/>
          </a:p>
        </p:txBody>
      </p:sp>
      <p:sp>
        <p:nvSpPr>
          <p:cNvPr id="3" name="Content Placeholder 2">
            <a:extLst>
              <a:ext uri="{FF2B5EF4-FFF2-40B4-BE49-F238E27FC236}">
                <a16:creationId xmlns:a16="http://schemas.microsoft.com/office/drawing/2014/main" id="{5484B4C3-7E04-3A47-8A2B-1D2365115203}"/>
              </a:ext>
            </a:extLst>
          </p:cNvPr>
          <p:cNvSpPr>
            <a:spLocks noGrp="1"/>
          </p:cNvSpPr>
          <p:nvPr>
            <p:ph idx="1"/>
          </p:nvPr>
        </p:nvSpPr>
        <p:spPr/>
        <p:txBody>
          <a:bodyPr/>
          <a:lstStyle/>
          <a:p>
            <a:r>
              <a:rPr lang="en-US" dirty="0"/>
              <a:t>And the following to the </a:t>
            </a:r>
            <a:r>
              <a:rPr lang="en-US" dirty="0" err="1"/>
              <a:t>registerRoutes</a:t>
            </a:r>
            <a:r>
              <a:rPr lang="en-US" dirty="0"/>
              <a:t> method: </a:t>
            </a:r>
          </a:p>
        </p:txBody>
      </p:sp>
      <p:pic>
        <p:nvPicPr>
          <p:cNvPr id="4" name="Picture 3">
            <a:extLst>
              <a:ext uri="{FF2B5EF4-FFF2-40B4-BE49-F238E27FC236}">
                <a16:creationId xmlns:a16="http://schemas.microsoft.com/office/drawing/2014/main" id="{13388B7E-F988-2C47-A5DB-49A0247FBC41}"/>
              </a:ext>
            </a:extLst>
          </p:cNvPr>
          <p:cNvPicPr>
            <a:picLocks noChangeAspect="1"/>
          </p:cNvPicPr>
          <p:nvPr/>
        </p:nvPicPr>
        <p:blipFill>
          <a:blip r:embed="rId2"/>
          <a:stretch>
            <a:fillRect/>
          </a:stretch>
        </p:blipFill>
        <p:spPr>
          <a:xfrm>
            <a:off x="1139126" y="2556467"/>
            <a:ext cx="7620000" cy="3263900"/>
          </a:xfrm>
          <a:prstGeom prst="rect">
            <a:avLst/>
          </a:prstGeom>
        </p:spPr>
      </p:pic>
    </p:spTree>
    <p:extLst>
      <p:ext uri="{BB962C8B-B14F-4D97-AF65-F5344CB8AC3E}">
        <p14:creationId xmlns:p14="http://schemas.microsoft.com/office/powerpoint/2010/main" val="844990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7BC9-81AE-014C-8F3C-A2CBF69B54B8}"/>
              </a:ext>
            </a:extLst>
          </p:cNvPr>
          <p:cNvSpPr>
            <a:spLocks noGrp="1"/>
          </p:cNvSpPr>
          <p:nvPr>
            <p:ph type="title"/>
          </p:nvPr>
        </p:nvSpPr>
        <p:spPr/>
        <p:txBody>
          <a:bodyPr/>
          <a:lstStyle/>
          <a:p>
            <a:r>
              <a:rPr lang="en-US" dirty="0" err="1"/>
              <a:t>LocalStrategy</a:t>
            </a:r>
            <a:endParaRPr lang="en-US" dirty="0"/>
          </a:p>
        </p:txBody>
      </p:sp>
      <p:sp>
        <p:nvSpPr>
          <p:cNvPr id="3" name="Content Placeholder 2">
            <a:extLst>
              <a:ext uri="{FF2B5EF4-FFF2-40B4-BE49-F238E27FC236}">
                <a16:creationId xmlns:a16="http://schemas.microsoft.com/office/drawing/2014/main" id="{E1019DD4-62F1-A44C-A242-05DD6F82F1A4}"/>
              </a:ext>
            </a:extLst>
          </p:cNvPr>
          <p:cNvSpPr>
            <a:spLocks noGrp="1"/>
          </p:cNvSpPr>
          <p:nvPr>
            <p:ph idx="1"/>
          </p:nvPr>
        </p:nvSpPr>
        <p:spPr>
          <a:xfrm>
            <a:off x="838200" y="1825624"/>
            <a:ext cx="10515600" cy="4691289"/>
          </a:xfrm>
        </p:spPr>
        <p:txBody>
          <a:bodyPr>
            <a:normAutofit fontScale="92500" lnSpcReduction="10000"/>
          </a:bodyPr>
          <a:lstStyle/>
          <a:p>
            <a:pPr marL="0" indent="0">
              <a:buNone/>
            </a:pPr>
            <a:r>
              <a:rPr lang="en-US" sz="1600" dirty="0" err="1">
                <a:solidFill>
                  <a:srgbClr val="0000FF"/>
                </a:solidFill>
                <a:latin typeface="Menlo" panose="020B0609030804020204" pitchFamily="49" charset="0"/>
              </a:rPr>
              <a:t>var</a:t>
            </a:r>
            <a:r>
              <a:rPr lang="en-US" sz="1600" dirty="0">
                <a:solidFill>
                  <a:srgbClr val="000000"/>
                </a:solidFill>
                <a:latin typeface="Menlo" panose="020B0609030804020204" pitchFamily="49" charset="0"/>
              </a:rPr>
              <a:t> </a:t>
            </a:r>
            <a:r>
              <a:rPr lang="en-US" sz="1600" dirty="0">
                <a:solidFill>
                  <a:srgbClr val="0070C1"/>
                </a:solidFill>
                <a:latin typeface="Menlo" panose="020B0609030804020204" pitchFamily="49" charset="0"/>
              </a:rPr>
              <a:t>passport</a:t>
            </a:r>
            <a:r>
              <a:rPr lang="en-US" sz="1600" dirty="0">
                <a:solidFill>
                  <a:srgbClr val="000000"/>
                </a:solidFill>
                <a:latin typeface="Menlo" panose="020B0609030804020204" pitchFamily="49" charset="0"/>
              </a:rPr>
              <a:t> = </a:t>
            </a:r>
            <a:r>
              <a:rPr lang="en-US" sz="1600" dirty="0">
                <a:solidFill>
                  <a:srgbClr val="795E26"/>
                </a:solidFill>
                <a:latin typeface="Menlo" panose="020B0609030804020204" pitchFamily="49" charset="0"/>
              </a:rPr>
              <a:t>require</a:t>
            </a:r>
            <a:r>
              <a:rPr lang="en-US" sz="1600" dirty="0">
                <a:solidFill>
                  <a:srgbClr val="000000"/>
                </a:solidFill>
                <a:latin typeface="Menlo" panose="020B0609030804020204" pitchFamily="49" charset="0"/>
              </a:rPr>
              <a:t>(</a:t>
            </a:r>
            <a:r>
              <a:rPr lang="en-US" sz="1600" dirty="0">
                <a:solidFill>
                  <a:srgbClr val="A31515"/>
                </a:solidFill>
                <a:latin typeface="Menlo" panose="020B0609030804020204" pitchFamily="49" charset="0"/>
              </a:rPr>
              <a:t>'passport'</a:t>
            </a:r>
            <a:r>
              <a:rPr lang="en-US" sz="1600" dirty="0">
                <a:solidFill>
                  <a:srgbClr val="000000"/>
                </a:solidFill>
                <a:latin typeface="Menlo" panose="020B0609030804020204" pitchFamily="49" charset="0"/>
              </a:rPr>
              <a:t>)</a:t>
            </a:r>
          </a:p>
          <a:p>
            <a:pPr marL="0" indent="0">
              <a:buNone/>
            </a:pPr>
            <a:r>
              <a:rPr lang="en-US" sz="1600" dirty="0" err="1">
                <a:solidFill>
                  <a:srgbClr val="0000FF"/>
                </a:solidFill>
                <a:latin typeface="Menlo" panose="020B0609030804020204" pitchFamily="49" charset="0"/>
              </a:rPr>
              <a:t>var</a:t>
            </a:r>
            <a:r>
              <a:rPr lang="en-US" sz="1600" dirty="0">
                <a:solidFill>
                  <a:srgbClr val="000000"/>
                </a:solidFill>
                <a:latin typeface="Menlo" panose="020B0609030804020204" pitchFamily="49" charset="0"/>
              </a:rPr>
              <a:t> </a:t>
            </a:r>
            <a:r>
              <a:rPr lang="en-US" sz="1600" dirty="0" err="1">
                <a:solidFill>
                  <a:srgbClr val="267F99"/>
                </a:solidFill>
                <a:latin typeface="Menlo" panose="020B0609030804020204" pitchFamily="49" charset="0"/>
              </a:rPr>
              <a:t>LocalStrategy</a:t>
            </a:r>
            <a:r>
              <a:rPr lang="en-US" sz="1600" dirty="0">
                <a:solidFill>
                  <a:srgbClr val="000000"/>
                </a:solidFill>
                <a:latin typeface="Menlo" panose="020B0609030804020204" pitchFamily="49" charset="0"/>
              </a:rPr>
              <a:t> = </a:t>
            </a:r>
            <a:r>
              <a:rPr lang="en-US" sz="1600" dirty="0">
                <a:solidFill>
                  <a:srgbClr val="795E26"/>
                </a:solidFill>
                <a:latin typeface="Menlo" panose="020B0609030804020204" pitchFamily="49" charset="0"/>
              </a:rPr>
              <a:t>require</a:t>
            </a:r>
            <a:r>
              <a:rPr lang="en-US" sz="1600" dirty="0">
                <a:solidFill>
                  <a:srgbClr val="000000"/>
                </a:solidFill>
                <a:latin typeface="Menlo" panose="020B0609030804020204" pitchFamily="49" charset="0"/>
              </a:rPr>
              <a:t>(</a:t>
            </a:r>
            <a:r>
              <a:rPr lang="en-US" sz="1600" dirty="0">
                <a:solidFill>
                  <a:srgbClr val="A31515"/>
                </a:solidFill>
                <a:latin typeface="Menlo" panose="020B0609030804020204" pitchFamily="49" charset="0"/>
              </a:rPr>
              <a:t>'passport-local'</a:t>
            </a:r>
            <a:r>
              <a:rPr lang="en-US" sz="1600" dirty="0">
                <a:solidFill>
                  <a:srgbClr val="000000"/>
                </a:solidFill>
                <a:latin typeface="Menlo" panose="020B0609030804020204" pitchFamily="49" charset="0"/>
              </a:rPr>
              <a:t>).</a:t>
            </a:r>
            <a:r>
              <a:rPr lang="en-US" sz="1600" dirty="0">
                <a:solidFill>
                  <a:srgbClr val="267F99"/>
                </a:solidFill>
                <a:latin typeface="Menlo" panose="020B0609030804020204" pitchFamily="49" charset="0"/>
              </a:rPr>
              <a:t>Strategy</a:t>
            </a:r>
            <a:r>
              <a:rPr lang="en-US" sz="1600" dirty="0">
                <a:solidFill>
                  <a:srgbClr val="000000"/>
                </a:solidFill>
                <a:latin typeface="Menlo" panose="020B0609030804020204" pitchFamily="49" charset="0"/>
              </a:rPr>
              <a:t>;</a:t>
            </a:r>
          </a:p>
          <a:p>
            <a:pPr marL="0" indent="0">
              <a:buNone/>
            </a:pPr>
            <a:br>
              <a:rPr lang="en-US" sz="1600" dirty="0">
                <a:solidFill>
                  <a:srgbClr val="000000"/>
                </a:solidFill>
                <a:latin typeface="Menlo" panose="020B0609030804020204" pitchFamily="49" charset="0"/>
              </a:rPr>
            </a:br>
            <a:r>
              <a:rPr lang="en-US" sz="1600" dirty="0" err="1">
                <a:solidFill>
                  <a:srgbClr val="0070C1"/>
                </a:solidFill>
                <a:latin typeface="Menlo" panose="020B0609030804020204" pitchFamily="49" charset="0"/>
              </a:rPr>
              <a:t>passport</a:t>
            </a:r>
            <a:r>
              <a:rPr lang="en-US" sz="1600" dirty="0" err="1">
                <a:solidFill>
                  <a:srgbClr val="000000"/>
                </a:solidFill>
                <a:latin typeface="Menlo" panose="020B0609030804020204" pitchFamily="49" charset="0"/>
              </a:rPr>
              <a:t>.</a:t>
            </a:r>
            <a:r>
              <a:rPr lang="en-US" sz="1600" dirty="0" err="1">
                <a:solidFill>
                  <a:srgbClr val="795E26"/>
                </a:solidFill>
                <a:latin typeface="Menlo" panose="020B0609030804020204" pitchFamily="49" charset="0"/>
              </a:rPr>
              <a:t>use</a:t>
            </a:r>
            <a:r>
              <a:rPr lang="en-US" sz="1600" dirty="0">
                <a:solidFill>
                  <a:srgbClr val="000000"/>
                </a:solidFill>
                <a:latin typeface="Menlo" panose="020B0609030804020204" pitchFamily="49" charset="0"/>
              </a:rPr>
              <a:t>(</a:t>
            </a:r>
            <a:r>
              <a:rPr lang="en-US" sz="1600" dirty="0">
                <a:solidFill>
                  <a:srgbClr val="0000FF"/>
                </a:solidFill>
                <a:latin typeface="Menlo" panose="020B0609030804020204" pitchFamily="49" charset="0"/>
              </a:rPr>
              <a:t>new</a:t>
            </a:r>
            <a:r>
              <a:rPr lang="en-US" sz="1600" dirty="0">
                <a:solidFill>
                  <a:srgbClr val="000000"/>
                </a:solidFill>
                <a:latin typeface="Menlo" panose="020B0609030804020204" pitchFamily="49" charset="0"/>
              </a:rPr>
              <a:t> </a:t>
            </a:r>
            <a:r>
              <a:rPr lang="en-US" sz="1600" dirty="0" err="1">
                <a:solidFill>
                  <a:srgbClr val="267F99"/>
                </a:solidFill>
                <a:latin typeface="Menlo" panose="020B0609030804020204" pitchFamily="49" charset="0"/>
              </a:rPr>
              <a:t>LocalStrategy</a:t>
            </a:r>
            <a:r>
              <a:rPr lang="en-US" sz="1600" dirty="0">
                <a:solidFill>
                  <a:srgbClr val="000000"/>
                </a:solidFill>
                <a:latin typeface="Menlo" panose="020B0609030804020204" pitchFamily="49" charset="0"/>
              </a:rPr>
              <a:t>(</a:t>
            </a:r>
          </a:p>
          <a:p>
            <a:pPr marL="0" indent="0">
              <a:buNone/>
            </a:pPr>
            <a:r>
              <a:rPr lang="en-US" sz="1600" dirty="0">
                <a:solidFill>
                  <a:srgbClr val="0000FF"/>
                </a:solidFill>
                <a:latin typeface="Menlo" panose="020B0609030804020204" pitchFamily="49" charset="0"/>
              </a:rPr>
              <a:t>    function</a:t>
            </a:r>
            <a:r>
              <a:rPr lang="en-US" sz="1600" dirty="0">
                <a:solidFill>
                  <a:srgbClr val="000000"/>
                </a:solidFill>
                <a:latin typeface="Menlo" panose="020B0609030804020204" pitchFamily="49" charset="0"/>
              </a:rPr>
              <a:t>(</a:t>
            </a:r>
            <a:r>
              <a:rPr lang="en-US" sz="1600" dirty="0">
                <a:solidFill>
                  <a:srgbClr val="001080"/>
                </a:solidFill>
                <a:latin typeface="Menlo" panose="020B0609030804020204" pitchFamily="49" charset="0"/>
              </a:rPr>
              <a:t>username</a:t>
            </a:r>
            <a:r>
              <a:rPr lang="en-US" sz="1600" dirty="0">
                <a:solidFill>
                  <a:srgbClr val="000000"/>
                </a:solidFill>
                <a:latin typeface="Menlo" panose="020B0609030804020204" pitchFamily="49" charset="0"/>
              </a:rPr>
              <a:t>, </a:t>
            </a:r>
            <a:r>
              <a:rPr lang="en-US" sz="1600" dirty="0">
                <a:solidFill>
                  <a:srgbClr val="001080"/>
                </a:solidFill>
                <a:latin typeface="Menlo" panose="020B0609030804020204" pitchFamily="49" charset="0"/>
              </a:rPr>
              <a:t>password</a:t>
            </a:r>
            <a:r>
              <a:rPr lang="en-US" sz="1600" dirty="0">
                <a:solidFill>
                  <a:srgbClr val="000000"/>
                </a:solidFill>
                <a:latin typeface="Menlo" panose="020B0609030804020204" pitchFamily="49" charset="0"/>
              </a:rPr>
              <a:t>, </a:t>
            </a:r>
            <a:r>
              <a:rPr lang="en-US" sz="1600" dirty="0">
                <a:solidFill>
                  <a:srgbClr val="795E26"/>
                </a:solidFill>
                <a:latin typeface="Menlo" panose="020B0609030804020204" pitchFamily="49" charset="0"/>
              </a:rPr>
              <a:t>done</a:t>
            </a:r>
            <a:r>
              <a:rPr lang="en-US" sz="1600" dirty="0">
                <a:solidFill>
                  <a:srgbClr val="000000"/>
                </a:solidFill>
                <a:latin typeface="Menlo" panose="020B0609030804020204" pitchFamily="49" charset="0"/>
              </a:rPr>
              <a:t>) {</a:t>
            </a:r>
          </a:p>
          <a:p>
            <a:pPr marL="0" indent="0">
              <a:buNone/>
            </a:pPr>
            <a:r>
              <a:rPr lang="en-US" sz="1600" dirty="0">
                <a:solidFill>
                  <a:srgbClr val="0000FF"/>
                </a:solidFill>
                <a:latin typeface="Menlo" panose="020B0609030804020204" pitchFamily="49" charset="0"/>
              </a:rPr>
              <a:t>        </a:t>
            </a:r>
            <a:r>
              <a:rPr lang="en-US" sz="1600" dirty="0" err="1">
                <a:solidFill>
                  <a:srgbClr val="267F99"/>
                </a:solidFill>
                <a:latin typeface="Menlo" panose="020B0609030804020204" pitchFamily="49" charset="0"/>
              </a:rPr>
              <a:t>User</a:t>
            </a:r>
            <a:r>
              <a:rPr lang="en-US" sz="1600" dirty="0" err="1">
                <a:solidFill>
                  <a:srgbClr val="000000"/>
                </a:solidFill>
                <a:latin typeface="Menlo" panose="020B0609030804020204" pitchFamily="49" charset="0"/>
              </a:rPr>
              <a:t>.</a:t>
            </a:r>
            <a:r>
              <a:rPr lang="en-US" sz="1600" dirty="0" err="1">
                <a:solidFill>
                  <a:srgbClr val="795E26"/>
                </a:solidFill>
                <a:latin typeface="Menlo" panose="020B0609030804020204" pitchFamily="49" charset="0"/>
              </a:rPr>
              <a:t>findOne</a:t>
            </a:r>
            <a:r>
              <a:rPr lang="en-US" sz="1600" dirty="0">
                <a:solidFill>
                  <a:srgbClr val="000000"/>
                </a:solidFill>
                <a:latin typeface="Menlo" panose="020B0609030804020204" pitchFamily="49" charset="0"/>
              </a:rPr>
              <a:t>({ </a:t>
            </a:r>
            <a:r>
              <a:rPr lang="en-US" sz="1600" dirty="0">
                <a:solidFill>
                  <a:srgbClr val="001080"/>
                </a:solidFill>
                <a:latin typeface="Menlo" panose="020B0609030804020204" pitchFamily="49" charset="0"/>
              </a:rPr>
              <a:t>username:</a:t>
            </a:r>
            <a:r>
              <a:rPr lang="en-US" sz="1600" dirty="0">
                <a:solidFill>
                  <a:srgbClr val="000000"/>
                </a:solidFill>
                <a:latin typeface="Menlo" panose="020B0609030804020204" pitchFamily="49" charset="0"/>
              </a:rPr>
              <a:t> </a:t>
            </a:r>
            <a:r>
              <a:rPr lang="en-US" sz="1600" dirty="0">
                <a:solidFill>
                  <a:srgbClr val="001080"/>
                </a:solidFill>
                <a:latin typeface="Menlo" panose="020B0609030804020204" pitchFamily="49" charset="0"/>
              </a:rPr>
              <a:t>username</a:t>
            </a:r>
            <a:r>
              <a:rPr lang="en-US" sz="1600" dirty="0">
                <a:solidFill>
                  <a:srgbClr val="000000"/>
                </a:solidFill>
                <a:latin typeface="Menlo" panose="020B0609030804020204" pitchFamily="49" charset="0"/>
              </a:rPr>
              <a:t> }, </a:t>
            </a:r>
            <a:r>
              <a:rPr lang="en-US" sz="1600" dirty="0">
                <a:solidFill>
                  <a:srgbClr val="0000FF"/>
                </a:solidFill>
                <a:latin typeface="Menlo" panose="020B0609030804020204" pitchFamily="49" charset="0"/>
              </a:rPr>
              <a:t>function</a:t>
            </a:r>
            <a:r>
              <a:rPr lang="en-US" sz="1600" dirty="0">
                <a:solidFill>
                  <a:srgbClr val="000000"/>
                </a:solidFill>
                <a:latin typeface="Menlo" panose="020B0609030804020204" pitchFamily="49" charset="0"/>
              </a:rPr>
              <a:t> (</a:t>
            </a:r>
            <a:r>
              <a:rPr lang="en-US" sz="1600" dirty="0">
                <a:solidFill>
                  <a:srgbClr val="001080"/>
                </a:solidFill>
                <a:latin typeface="Menlo" panose="020B0609030804020204" pitchFamily="49" charset="0"/>
              </a:rPr>
              <a:t>err</a:t>
            </a:r>
            <a:r>
              <a:rPr lang="en-US" sz="1600" dirty="0">
                <a:solidFill>
                  <a:srgbClr val="000000"/>
                </a:solidFill>
                <a:latin typeface="Menlo" panose="020B0609030804020204" pitchFamily="49" charset="0"/>
              </a:rPr>
              <a:t>, </a:t>
            </a:r>
            <a:r>
              <a:rPr lang="en-US" sz="1600" dirty="0">
                <a:solidFill>
                  <a:srgbClr val="001080"/>
                </a:solidFill>
                <a:latin typeface="Menlo" panose="020B0609030804020204" pitchFamily="49" charset="0"/>
              </a:rPr>
              <a:t>user</a:t>
            </a:r>
            <a:r>
              <a:rPr lang="en-US" sz="1600" dirty="0">
                <a:solidFill>
                  <a:srgbClr val="000000"/>
                </a:solidFill>
                <a:latin typeface="Menlo" panose="020B0609030804020204" pitchFamily="49" charset="0"/>
              </a:rPr>
              <a:t>) {</a:t>
            </a:r>
          </a:p>
          <a:p>
            <a:pPr marL="0" indent="0">
              <a:buNone/>
            </a:pPr>
            <a:r>
              <a:rPr lang="en-US" sz="1600" dirty="0">
                <a:solidFill>
                  <a:srgbClr val="AF00DB"/>
                </a:solidFill>
                <a:latin typeface="Menlo" panose="020B0609030804020204" pitchFamily="49" charset="0"/>
              </a:rPr>
              <a:t>     </a:t>
            </a:r>
            <a:r>
              <a:rPr lang="en-US" sz="1600" dirty="0">
                <a:solidFill>
                  <a:srgbClr val="0000FF"/>
                </a:solidFill>
                <a:latin typeface="Menlo" panose="020B0609030804020204" pitchFamily="49" charset="0"/>
              </a:rPr>
              <a:t>       </a:t>
            </a:r>
            <a:r>
              <a:rPr lang="en-US" sz="1600" dirty="0">
                <a:solidFill>
                  <a:srgbClr val="AF00DB"/>
                </a:solidFill>
                <a:latin typeface="Menlo" panose="020B0609030804020204" pitchFamily="49" charset="0"/>
              </a:rPr>
              <a:t>if</a:t>
            </a:r>
            <a:r>
              <a:rPr lang="en-US" sz="1600" dirty="0">
                <a:solidFill>
                  <a:srgbClr val="000000"/>
                </a:solidFill>
                <a:latin typeface="Menlo" panose="020B0609030804020204" pitchFamily="49" charset="0"/>
              </a:rPr>
              <a:t> (</a:t>
            </a:r>
            <a:r>
              <a:rPr lang="en-US" sz="1600" dirty="0">
                <a:solidFill>
                  <a:srgbClr val="001080"/>
                </a:solidFill>
                <a:latin typeface="Menlo" panose="020B0609030804020204" pitchFamily="49" charset="0"/>
              </a:rPr>
              <a:t>err</a:t>
            </a:r>
            <a:r>
              <a:rPr lang="en-US" sz="1600" dirty="0">
                <a:solidFill>
                  <a:srgbClr val="000000"/>
                </a:solidFill>
                <a:latin typeface="Menlo" panose="020B0609030804020204" pitchFamily="49" charset="0"/>
              </a:rPr>
              <a:t>) { </a:t>
            </a:r>
            <a:r>
              <a:rPr lang="en-US" sz="1600" dirty="0">
                <a:solidFill>
                  <a:srgbClr val="AF00DB"/>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795E26"/>
                </a:solidFill>
                <a:latin typeface="Menlo" panose="020B0609030804020204" pitchFamily="49" charset="0"/>
              </a:rPr>
              <a:t>done</a:t>
            </a:r>
            <a:r>
              <a:rPr lang="en-US" sz="1600" dirty="0">
                <a:solidFill>
                  <a:srgbClr val="000000"/>
                </a:solidFill>
                <a:latin typeface="Menlo" panose="020B0609030804020204" pitchFamily="49" charset="0"/>
              </a:rPr>
              <a:t>(</a:t>
            </a:r>
            <a:r>
              <a:rPr lang="en-US" sz="1600" dirty="0">
                <a:solidFill>
                  <a:srgbClr val="001080"/>
                </a:solidFill>
                <a:latin typeface="Menlo" panose="020B0609030804020204" pitchFamily="49" charset="0"/>
              </a:rPr>
              <a:t>err</a:t>
            </a:r>
            <a:r>
              <a:rPr lang="en-US" sz="1600" dirty="0">
                <a:solidFill>
                  <a:srgbClr val="000000"/>
                </a:solidFill>
                <a:latin typeface="Menlo" panose="020B0609030804020204" pitchFamily="49" charset="0"/>
              </a:rPr>
              <a:t>); }</a:t>
            </a:r>
          </a:p>
          <a:p>
            <a:pPr marL="0" indent="0">
              <a:buNone/>
            </a:pPr>
            <a:r>
              <a:rPr lang="en-US" sz="1600" dirty="0">
                <a:solidFill>
                  <a:srgbClr val="AF00DB"/>
                </a:solidFill>
                <a:latin typeface="Menlo" panose="020B0609030804020204" pitchFamily="49" charset="0"/>
              </a:rPr>
              <a:t>            if</a:t>
            </a:r>
            <a:r>
              <a:rPr lang="en-US" sz="1600" dirty="0">
                <a:solidFill>
                  <a:srgbClr val="000000"/>
                </a:solidFill>
                <a:latin typeface="Menlo" panose="020B0609030804020204" pitchFamily="49" charset="0"/>
              </a:rPr>
              <a:t> (!</a:t>
            </a:r>
            <a:r>
              <a:rPr lang="en-US" sz="1600" dirty="0">
                <a:solidFill>
                  <a:srgbClr val="001080"/>
                </a:solidFill>
                <a:latin typeface="Menlo" panose="020B0609030804020204" pitchFamily="49" charset="0"/>
              </a:rPr>
              <a:t>user</a:t>
            </a:r>
            <a:r>
              <a:rPr lang="en-US" sz="1600" dirty="0">
                <a:solidFill>
                  <a:srgbClr val="000000"/>
                </a:solidFill>
                <a:latin typeface="Menlo" panose="020B0609030804020204" pitchFamily="49" charset="0"/>
              </a:rPr>
              <a:t>)</a:t>
            </a:r>
          </a:p>
          <a:p>
            <a:pPr marL="0" indent="0">
              <a:buNone/>
            </a:pPr>
            <a:r>
              <a:rPr lang="en-US" sz="1600" dirty="0">
                <a:solidFill>
                  <a:srgbClr val="AF00DB"/>
                </a:solidFill>
                <a:latin typeface="Menlo" panose="020B0609030804020204" pitchFamily="49" charset="0"/>
              </a:rPr>
              <a:t>                return</a:t>
            </a:r>
            <a:r>
              <a:rPr lang="en-US" sz="1600" dirty="0">
                <a:solidFill>
                  <a:srgbClr val="000000"/>
                </a:solidFill>
                <a:latin typeface="Menlo" panose="020B0609030804020204" pitchFamily="49" charset="0"/>
              </a:rPr>
              <a:t> </a:t>
            </a:r>
            <a:r>
              <a:rPr lang="en-US" sz="1600" dirty="0">
                <a:solidFill>
                  <a:srgbClr val="795E26"/>
                </a:solidFill>
                <a:latin typeface="Menlo" panose="020B0609030804020204" pitchFamily="49" charset="0"/>
              </a:rPr>
              <a:t>done</a:t>
            </a:r>
            <a:r>
              <a:rPr lang="en-US" sz="1600" dirty="0">
                <a:solidFill>
                  <a:srgbClr val="000000"/>
                </a:solidFill>
                <a:latin typeface="Menlo" panose="020B0609030804020204" pitchFamily="49" charset="0"/>
              </a:rPr>
              <a:t>(</a:t>
            </a:r>
            <a:r>
              <a:rPr lang="en-US" sz="1600" dirty="0">
                <a:solidFill>
                  <a:srgbClr val="0000FF"/>
                </a:solidFill>
                <a:latin typeface="Menlo" panose="020B0609030804020204" pitchFamily="49" charset="0"/>
              </a:rPr>
              <a:t>null</a:t>
            </a: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false</a:t>
            </a:r>
            <a:r>
              <a:rPr lang="en-US" sz="1600" dirty="0">
                <a:solidFill>
                  <a:srgbClr val="000000"/>
                </a:solidFill>
                <a:latin typeface="Menlo" panose="020B0609030804020204" pitchFamily="49" charset="0"/>
              </a:rPr>
              <a:t>, { </a:t>
            </a:r>
            <a:r>
              <a:rPr lang="en-US" sz="1600" dirty="0">
                <a:solidFill>
                  <a:srgbClr val="001080"/>
                </a:solidFill>
                <a:latin typeface="Menlo" panose="020B0609030804020204" pitchFamily="49" charset="0"/>
              </a:rPr>
              <a:t>message:</a:t>
            </a:r>
            <a:r>
              <a:rPr lang="en-US" sz="1600" dirty="0">
                <a:solidFill>
                  <a:srgbClr val="000000"/>
                </a:solidFill>
                <a:latin typeface="Menlo" panose="020B0609030804020204" pitchFamily="49" charset="0"/>
              </a:rPr>
              <a:t> </a:t>
            </a:r>
            <a:r>
              <a:rPr lang="en-US" sz="1600" dirty="0">
                <a:solidFill>
                  <a:srgbClr val="A31515"/>
                </a:solidFill>
                <a:latin typeface="Menlo" panose="020B0609030804020204" pitchFamily="49" charset="0"/>
              </a:rPr>
              <a:t>'Incorrect username.'</a:t>
            </a:r>
            <a:r>
              <a:rPr lang="en-US" sz="1600" dirty="0">
                <a:solidFill>
                  <a:srgbClr val="000000"/>
                </a:solidFill>
                <a:latin typeface="Menlo" panose="020B0609030804020204" pitchFamily="49" charset="0"/>
              </a:rPr>
              <a:t> });</a:t>
            </a:r>
          </a:p>
          <a:p>
            <a:pPr marL="0" indent="0">
              <a:buNone/>
            </a:pPr>
            <a:r>
              <a:rPr lang="en-US" sz="1600" dirty="0">
                <a:solidFill>
                  <a:srgbClr val="AF00DB"/>
                </a:solidFill>
                <a:latin typeface="Menlo" panose="020B0609030804020204" pitchFamily="49" charset="0"/>
              </a:rPr>
              <a:t>            if</a:t>
            </a:r>
            <a:r>
              <a:rPr lang="en-US" sz="1600" dirty="0">
                <a:solidFill>
                  <a:srgbClr val="000000"/>
                </a:solidFill>
                <a:latin typeface="Menlo" panose="020B0609030804020204" pitchFamily="49" charset="0"/>
              </a:rPr>
              <a:t> (!</a:t>
            </a:r>
            <a:r>
              <a:rPr lang="en-US" sz="1600" dirty="0" err="1">
                <a:solidFill>
                  <a:srgbClr val="001080"/>
                </a:solidFill>
                <a:latin typeface="Menlo" panose="020B0609030804020204" pitchFamily="49" charset="0"/>
              </a:rPr>
              <a:t>user</a:t>
            </a:r>
            <a:r>
              <a:rPr lang="en-US" sz="1600" dirty="0" err="1">
                <a:solidFill>
                  <a:srgbClr val="000000"/>
                </a:solidFill>
                <a:latin typeface="Menlo" panose="020B0609030804020204" pitchFamily="49" charset="0"/>
              </a:rPr>
              <a:t>.</a:t>
            </a:r>
            <a:r>
              <a:rPr lang="en-US" sz="1600" dirty="0" err="1">
                <a:solidFill>
                  <a:srgbClr val="795E26"/>
                </a:solidFill>
                <a:latin typeface="Menlo" panose="020B0609030804020204" pitchFamily="49" charset="0"/>
              </a:rPr>
              <a:t>validPassword</a:t>
            </a:r>
            <a:r>
              <a:rPr lang="en-US" sz="1600" dirty="0">
                <a:solidFill>
                  <a:srgbClr val="000000"/>
                </a:solidFill>
                <a:latin typeface="Menlo" panose="020B0609030804020204" pitchFamily="49" charset="0"/>
              </a:rPr>
              <a:t>(</a:t>
            </a:r>
            <a:r>
              <a:rPr lang="en-US" sz="1600" dirty="0">
                <a:solidFill>
                  <a:srgbClr val="001080"/>
                </a:solidFill>
                <a:latin typeface="Menlo" panose="020B0609030804020204" pitchFamily="49" charset="0"/>
              </a:rPr>
              <a:t>password</a:t>
            </a:r>
            <a:r>
              <a:rPr lang="en-US" sz="1600" dirty="0">
                <a:solidFill>
                  <a:srgbClr val="000000"/>
                </a:solidFill>
                <a:latin typeface="Menlo" panose="020B0609030804020204" pitchFamily="49" charset="0"/>
              </a:rPr>
              <a:t>))</a:t>
            </a:r>
          </a:p>
          <a:p>
            <a:pPr marL="0" indent="0">
              <a:buNone/>
            </a:pPr>
            <a:r>
              <a:rPr lang="en-US" sz="1600" dirty="0">
                <a:solidFill>
                  <a:srgbClr val="AF00DB"/>
                </a:solidFill>
                <a:latin typeface="Menlo" panose="020B0609030804020204" pitchFamily="49" charset="0"/>
              </a:rPr>
              <a:t>                return</a:t>
            </a:r>
            <a:r>
              <a:rPr lang="en-US" sz="1600" dirty="0">
                <a:solidFill>
                  <a:srgbClr val="000000"/>
                </a:solidFill>
                <a:latin typeface="Menlo" panose="020B0609030804020204" pitchFamily="49" charset="0"/>
              </a:rPr>
              <a:t> </a:t>
            </a:r>
            <a:r>
              <a:rPr lang="en-US" sz="1600" dirty="0">
                <a:solidFill>
                  <a:srgbClr val="795E26"/>
                </a:solidFill>
                <a:latin typeface="Menlo" panose="020B0609030804020204" pitchFamily="49" charset="0"/>
              </a:rPr>
              <a:t>done</a:t>
            </a:r>
            <a:r>
              <a:rPr lang="en-US" sz="1600" dirty="0">
                <a:solidFill>
                  <a:srgbClr val="000000"/>
                </a:solidFill>
                <a:latin typeface="Menlo" panose="020B0609030804020204" pitchFamily="49" charset="0"/>
              </a:rPr>
              <a:t>(</a:t>
            </a:r>
            <a:r>
              <a:rPr lang="en-US" sz="1600" dirty="0">
                <a:solidFill>
                  <a:srgbClr val="0000FF"/>
                </a:solidFill>
                <a:latin typeface="Menlo" panose="020B0609030804020204" pitchFamily="49" charset="0"/>
              </a:rPr>
              <a:t>null</a:t>
            </a: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false</a:t>
            </a:r>
            <a:r>
              <a:rPr lang="en-US" sz="1600" dirty="0">
                <a:solidFill>
                  <a:srgbClr val="000000"/>
                </a:solidFill>
                <a:latin typeface="Menlo" panose="020B0609030804020204" pitchFamily="49" charset="0"/>
              </a:rPr>
              <a:t>, { </a:t>
            </a:r>
            <a:r>
              <a:rPr lang="en-US" sz="1600" dirty="0">
                <a:solidFill>
                  <a:srgbClr val="001080"/>
                </a:solidFill>
                <a:latin typeface="Menlo" panose="020B0609030804020204" pitchFamily="49" charset="0"/>
              </a:rPr>
              <a:t>message:</a:t>
            </a:r>
            <a:r>
              <a:rPr lang="en-US" sz="1600" dirty="0">
                <a:solidFill>
                  <a:srgbClr val="000000"/>
                </a:solidFill>
                <a:latin typeface="Menlo" panose="020B0609030804020204" pitchFamily="49" charset="0"/>
              </a:rPr>
              <a:t> </a:t>
            </a:r>
            <a:r>
              <a:rPr lang="en-US" sz="1600" dirty="0">
                <a:solidFill>
                  <a:srgbClr val="A31515"/>
                </a:solidFill>
                <a:latin typeface="Menlo" panose="020B0609030804020204" pitchFamily="49" charset="0"/>
              </a:rPr>
              <a:t>'Incorrect password.'</a:t>
            </a:r>
            <a:r>
              <a:rPr lang="en-US" sz="1600" dirty="0">
                <a:solidFill>
                  <a:srgbClr val="000000"/>
                </a:solidFill>
                <a:latin typeface="Menlo" panose="020B0609030804020204" pitchFamily="49" charset="0"/>
              </a:rPr>
              <a:t> });</a:t>
            </a:r>
          </a:p>
          <a:p>
            <a:pPr marL="0" indent="0">
              <a:buNone/>
            </a:pPr>
            <a:r>
              <a:rPr lang="en-US" sz="1600" dirty="0">
                <a:solidFill>
                  <a:srgbClr val="AF00DB"/>
                </a:solidFill>
                <a:latin typeface="Menlo" panose="020B0609030804020204" pitchFamily="49" charset="0"/>
              </a:rPr>
              <a:t>            return</a:t>
            </a:r>
            <a:r>
              <a:rPr lang="en-US" sz="1600" dirty="0">
                <a:solidFill>
                  <a:srgbClr val="000000"/>
                </a:solidFill>
                <a:latin typeface="Menlo" panose="020B0609030804020204" pitchFamily="49" charset="0"/>
              </a:rPr>
              <a:t> </a:t>
            </a:r>
            <a:r>
              <a:rPr lang="en-US" sz="1600" dirty="0">
                <a:solidFill>
                  <a:srgbClr val="795E26"/>
                </a:solidFill>
                <a:latin typeface="Menlo" panose="020B0609030804020204" pitchFamily="49" charset="0"/>
              </a:rPr>
              <a:t>done</a:t>
            </a:r>
            <a:r>
              <a:rPr lang="en-US" sz="1600" dirty="0">
                <a:solidFill>
                  <a:srgbClr val="000000"/>
                </a:solidFill>
                <a:latin typeface="Menlo" panose="020B0609030804020204" pitchFamily="49" charset="0"/>
              </a:rPr>
              <a:t>(</a:t>
            </a:r>
            <a:r>
              <a:rPr lang="en-US" sz="1600" dirty="0">
                <a:solidFill>
                  <a:srgbClr val="0000FF"/>
                </a:solidFill>
                <a:latin typeface="Menlo" panose="020B0609030804020204" pitchFamily="49" charset="0"/>
              </a:rPr>
              <a:t>null</a:t>
            </a:r>
            <a:r>
              <a:rPr lang="en-US" sz="1600" dirty="0">
                <a:solidFill>
                  <a:srgbClr val="000000"/>
                </a:solidFill>
                <a:latin typeface="Menlo" panose="020B0609030804020204" pitchFamily="49" charset="0"/>
              </a:rPr>
              <a:t>, </a:t>
            </a:r>
            <a:r>
              <a:rPr lang="en-US" sz="1600" dirty="0">
                <a:solidFill>
                  <a:srgbClr val="001080"/>
                </a:solidFill>
                <a:latin typeface="Menlo" panose="020B0609030804020204" pitchFamily="49" charset="0"/>
              </a:rPr>
              <a:t>user</a:t>
            </a:r>
            <a:r>
              <a:rPr lang="en-US" sz="1600" dirty="0">
                <a:solidFill>
                  <a:srgbClr val="000000"/>
                </a:solidFill>
                <a:latin typeface="Menlo" panose="020B0609030804020204" pitchFamily="49" charset="0"/>
              </a:rPr>
              <a:t>);</a:t>
            </a:r>
          </a:p>
          <a:p>
            <a:pPr marL="0" indent="0">
              <a:buNone/>
            </a:pPr>
            <a:r>
              <a:rPr lang="en-US" sz="1600" dirty="0">
                <a:solidFill>
                  <a:srgbClr val="000000"/>
                </a:solidFill>
                <a:latin typeface="Menlo" panose="020B0609030804020204" pitchFamily="49" charset="0"/>
              </a:rPr>
              <a:t>	}); </a:t>
            </a:r>
          </a:p>
          <a:p>
            <a:pPr marL="0" indent="0">
              <a:buNone/>
            </a:pPr>
            <a:r>
              <a:rPr lang="en-US" sz="1600" dirty="0">
                <a:solidFill>
                  <a:srgbClr val="000000"/>
                </a:solidFill>
                <a:latin typeface="Menlo" panose="020B0609030804020204" pitchFamily="49" charset="0"/>
              </a:rPr>
              <a:t>    } </a:t>
            </a:r>
          </a:p>
          <a:p>
            <a:pPr marL="0" indent="0">
              <a:buNone/>
            </a:pPr>
            <a:r>
              <a:rPr lang="en-US" sz="1600" dirty="0">
                <a:solidFill>
                  <a:srgbClr val="000000"/>
                </a:solidFill>
                <a:latin typeface="Menlo" panose="020B0609030804020204" pitchFamily="49" charset="0"/>
              </a:rPr>
              <a:t>));</a:t>
            </a:r>
          </a:p>
        </p:txBody>
      </p:sp>
    </p:spTree>
    <p:extLst>
      <p:ext uri="{BB962C8B-B14F-4D97-AF65-F5344CB8AC3E}">
        <p14:creationId xmlns:p14="http://schemas.microsoft.com/office/powerpoint/2010/main" val="261383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C18E-44E2-EE4D-9E63-760C65E31AD3}"/>
              </a:ext>
            </a:extLst>
          </p:cNvPr>
          <p:cNvSpPr>
            <a:spLocks noGrp="1"/>
          </p:cNvSpPr>
          <p:nvPr>
            <p:ph type="title"/>
          </p:nvPr>
        </p:nvSpPr>
        <p:spPr/>
        <p:txBody>
          <a:bodyPr/>
          <a:lstStyle/>
          <a:p>
            <a:r>
              <a:rPr lang="en-US" b="1" dirty="0"/>
              <a:t>Static Resources in Views </a:t>
            </a:r>
            <a:endParaRPr lang="en-US" dirty="0"/>
          </a:p>
        </p:txBody>
      </p:sp>
      <p:sp>
        <p:nvSpPr>
          <p:cNvPr id="3" name="Content Placeholder 2">
            <a:extLst>
              <a:ext uri="{FF2B5EF4-FFF2-40B4-BE49-F238E27FC236}">
                <a16:creationId xmlns:a16="http://schemas.microsoft.com/office/drawing/2014/main" id="{F5F57F3E-D30C-C243-8C54-7FB3A2626B03}"/>
              </a:ext>
            </a:extLst>
          </p:cNvPr>
          <p:cNvSpPr>
            <a:spLocks noGrp="1"/>
          </p:cNvSpPr>
          <p:nvPr>
            <p:ph idx="1"/>
          </p:nvPr>
        </p:nvSpPr>
        <p:spPr/>
        <p:txBody>
          <a:bodyPr/>
          <a:lstStyle/>
          <a:p>
            <a:r>
              <a:rPr lang="en-US" dirty="0"/>
              <a:t>We can create a Handlebars helper </a:t>
            </a:r>
          </a:p>
          <a:p>
            <a:endParaRPr lang="en-US" dirty="0"/>
          </a:p>
          <a:p>
            <a:endParaRPr lang="en-US" dirty="0"/>
          </a:p>
          <a:p>
            <a:endParaRPr lang="en-US" dirty="0"/>
          </a:p>
          <a:p>
            <a:endParaRPr lang="en-US" dirty="0"/>
          </a:p>
          <a:p>
            <a:r>
              <a:rPr lang="en-US" dirty="0"/>
              <a:t>We added a Handlebars helper called static </a:t>
            </a:r>
          </a:p>
          <a:p>
            <a:endParaRPr lang="en-US" dirty="0"/>
          </a:p>
        </p:txBody>
      </p:sp>
      <p:pic>
        <p:nvPicPr>
          <p:cNvPr id="4" name="Picture 3">
            <a:extLst>
              <a:ext uri="{FF2B5EF4-FFF2-40B4-BE49-F238E27FC236}">
                <a16:creationId xmlns:a16="http://schemas.microsoft.com/office/drawing/2014/main" id="{FE890FE0-B35C-4A4C-8B52-117941819280}"/>
              </a:ext>
            </a:extLst>
          </p:cNvPr>
          <p:cNvPicPr>
            <a:picLocks noChangeAspect="1"/>
          </p:cNvPicPr>
          <p:nvPr/>
        </p:nvPicPr>
        <p:blipFill>
          <a:blip r:embed="rId2"/>
          <a:stretch>
            <a:fillRect/>
          </a:stretch>
        </p:blipFill>
        <p:spPr>
          <a:xfrm>
            <a:off x="3435350" y="2425700"/>
            <a:ext cx="5321300" cy="2006600"/>
          </a:xfrm>
          <a:prstGeom prst="rect">
            <a:avLst/>
          </a:prstGeom>
        </p:spPr>
      </p:pic>
      <p:pic>
        <p:nvPicPr>
          <p:cNvPr id="5" name="Picture 4">
            <a:extLst>
              <a:ext uri="{FF2B5EF4-FFF2-40B4-BE49-F238E27FC236}">
                <a16:creationId xmlns:a16="http://schemas.microsoft.com/office/drawing/2014/main" id="{CAE38A0E-7DF8-7E4C-9244-6FB7D1323195}"/>
              </a:ext>
            </a:extLst>
          </p:cNvPr>
          <p:cNvPicPr>
            <a:picLocks noChangeAspect="1"/>
          </p:cNvPicPr>
          <p:nvPr/>
        </p:nvPicPr>
        <p:blipFill>
          <a:blip r:embed="rId3"/>
          <a:stretch>
            <a:fillRect/>
          </a:stretch>
        </p:blipFill>
        <p:spPr>
          <a:xfrm>
            <a:off x="3103643" y="5032375"/>
            <a:ext cx="4279900" cy="482600"/>
          </a:xfrm>
          <a:prstGeom prst="rect">
            <a:avLst/>
          </a:prstGeom>
        </p:spPr>
      </p:pic>
    </p:spTree>
    <p:extLst>
      <p:ext uri="{BB962C8B-B14F-4D97-AF65-F5344CB8AC3E}">
        <p14:creationId xmlns:p14="http://schemas.microsoft.com/office/powerpoint/2010/main" val="2129431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9EEF-DA63-114E-B873-B7820E826179}"/>
              </a:ext>
            </a:extLst>
          </p:cNvPr>
          <p:cNvSpPr>
            <a:spLocks noGrp="1"/>
          </p:cNvSpPr>
          <p:nvPr>
            <p:ph type="title"/>
          </p:nvPr>
        </p:nvSpPr>
        <p:spPr/>
        <p:txBody>
          <a:bodyPr/>
          <a:lstStyle/>
          <a:p>
            <a:r>
              <a:rPr lang="en-US" dirty="0" err="1"/>
              <a:t>LocalStrategy</a:t>
            </a:r>
            <a:endParaRPr lang="en-US" dirty="0"/>
          </a:p>
        </p:txBody>
      </p:sp>
      <p:sp>
        <p:nvSpPr>
          <p:cNvPr id="3" name="Content Placeholder 2">
            <a:extLst>
              <a:ext uri="{FF2B5EF4-FFF2-40B4-BE49-F238E27FC236}">
                <a16:creationId xmlns:a16="http://schemas.microsoft.com/office/drawing/2014/main" id="{A8075022-7129-CE40-BC40-D52808CE3268}"/>
              </a:ext>
            </a:extLst>
          </p:cNvPr>
          <p:cNvSpPr>
            <a:spLocks noGrp="1"/>
          </p:cNvSpPr>
          <p:nvPr>
            <p:ph idx="1"/>
          </p:nvPr>
        </p:nvSpPr>
        <p:spPr>
          <a:xfrm>
            <a:off x="838200" y="1825625"/>
            <a:ext cx="5706438" cy="4351338"/>
          </a:xfrm>
        </p:spPr>
        <p:txBody>
          <a:bodyPr>
            <a:normAutofit fontScale="55000" lnSpcReduction="20000"/>
          </a:bodyPr>
          <a:lstStyle/>
          <a:p>
            <a:pPr marL="0" indent="0">
              <a:buNone/>
            </a:pPr>
            <a:r>
              <a:rPr lang="en-US" dirty="0" err="1">
                <a:solidFill>
                  <a:srgbClr val="0070C1"/>
                </a:solidFill>
                <a:latin typeface="Menlo" panose="020B0609030804020204" pitchFamily="49" charset="0"/>
              </a:rPr>
              <a:t>passport</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use</a:t>
            </a:r>
            <a:r>
              <a:rPr lang="en-US" dirty="0">
                <a:solidFill>
                  <a:srgbClr val="000000"/>
                </a:solidFill>
                <a:latin typeface="Menlo" panose="020B0609030804020204" pitchFamily="49" charset="0"/>
              </a:rPr>
              <a:t>(</a:t>
            </a:r>
            <a:r>
              <a:rPr lang="en-US" dirty="0">
                <a:solidFill>
                  <a:srgbClr val="0000FF"/>
                </a:solidFill>
                <a:latin typeface="Menlo" panose="020B0609030804020204" pitchFamily="49" charset="0"/>
              </a:rPr>
              <a:t>new</a:t>
            </a:r>
            <a:r>
              <a:rPr lang="en-US" dirty="0">
                <a:solidFill>
                  <a:srgbClr val="000000"/>
                </a:solidFill>
                <a:latin typeface="Menlo" panose="020B0609030804020204" pitchFamily="49" charset="0"/>
              </a:rPr>
              <a:t> </a:t>
            </a:r>
            <a:r>
              <a:rPr lang="en-US" dirty="0" err="1">
                <a:solidFill>
                  <a:srgbClr val="795E26"/>
                </a:solidFill>
                <a:latin typeface="Menlo" panose="020B0609030804020204" pitchFamily="49" charset="0"/>
              </a:rPr>
              <a:t>LocalStrategy</a:t>
            </a:r>
            <a:r>
              <a:rPr lang="en-US" dirty="0">
                <a:solidFill>
                  <a:srgbClr val="000000"/>
                </a:solidFill>
                <a:latin typeface="Menlo" panose="020B0609030804020204" pitchFamily="49" charset="0"/>
              </a:rPr>
              <a:t>({</a:t>
            </a:r>
          </a:p>
          <a:p>
            <a:pPr marL="0" indent="0">
              <a:buNone/>
            </a:pPr>
            <a:r>
              <a:rPr lang="en-US" dirty="0">
                <a:solidFill>
                  <a:srgbClr val="001080"/>
                </a:solidFill>
                <a:latin typeface="Menlo" panose="020B0609030804020204" pitchFamily="49" charset="0"/>
              </a:rPr>
              <a:t>   </a:t>
            </a:r>
            <a:r>
              <a:rPr lang="en-US" dirty="0" err="1">
                <a:solidFill>
                  <a:srgbClr val="001080"/>
                </a:solidFill>
                <a:latin typeface="Menlo" panose="020B0609030804020204" pitchFamily="49" charset="0"/>
              </a:rPr>
              <a:t>usernameField</a:t>
            </a:r>
            <a:r>
              <a:rPr lang="en-US" dirty="0">
                <a:solidFill>
                  <a:srgbClr val="001080"/>
                </a:solidFill>
                <a:latin typeface="Menlo" panose="020B0609030804020204" pitchFamily="49" charset="0"/>
              </a:rPr>
              <a:t>:</a:t>
            </a:r>
            <a:r>
              <a:rPr lang="en-US" dirty="0">
                <a:solidFill>
                  <a:srgbClr val="000000"/>
                </a:solidFill>
                <a:latin typeface="Menlo" panose="020B0609030804020204" pitchFamily="49" charset="0"/>
              </a:rPr>
              <a:t> </a:t>
            </a:r>
            <a:r>
              <a:rPr lang="en-US" dirty="0">
                <a:solidFill>
                  <a:srgbClr val="A31515"/>
                </a:solidFill>
                <a:latin typeface="Menlo" panose="020B0609030804020204" pitchFamily="49" charset="0"/>
              </a:rPr>
              <a:t>'email’</a:t>
            </a:r>
            <a:r>
              <a:rPr lang="en-US" dirty="0">
                <a:solidFill>
                  <a:srgbClr val="000000"/>
                </a:solidFill>
                <a:latin typeface="Menlo" panose="020B0609030804020204" pitchFamily="49" charset="0"/>
              </a:rPr>
              <a:t>,</a:t>
            </a:r>
          </a:p>
          <a:p>
            <a:pPr marL="0" indent="0">
              <a:buNone/>
            </a:pPr>
            <a:r>
              <a:rPr lang="en-US" dirty="0">
                <a:solidFill>
                  <a:srgbClr val="001080"/>
                </a:solidFill>
                <a:latin typeface="Menlo" panose="020B0609030804020204" pitchFamily="49" charset="0"/>
              </a:rPr>
              <a:t>   </a:t>
            </a:r>
            <a:r>
              <a:rPr lang="en-US" dirty="0" err="1">
                <a:solidFill>
                  <a:srgbClr val="001080"/>
                </a:solidFill>
                <a:latin typeface="Menlo" panose="020B0609030804020204" pitchFamily="49" charset="0"/>
              </a:rPr>
              <a:t>passwordField</a:t>
            </a:r>
            <a:r>
              <a:rPr lang="en-US" dirty="0">
                <a:solidFill>
                  <a:srgbClr val="001080"/>
                </a:solidFill>
                <a:latin typeface="Menlo" panose="020B0609030804020204" pitchFamily="49" charset="0"/>
              </a:rPr>
              <a:t>:</a:t>
            </a:r>
            <a:r>
              <a:rPr lang="en-US" dirty="0">
                <a:solidFill>
                  <a:srgbClr val="000000"/>
                </a:solidFill>
                <a:latin typeface="Menlo" panose="020B0609030804020204" pitchFamily="49" charset="0"/>
              </a:rPr>
              <a:t> </a:t>
            </a:r>
            <a:r>
              <a:rPr lang="en-US" dirty="0">
                <a:solidFill>
                  <a:srgbClr val="A31515"/>
                </a:solidFill>
                <a:latin typeface="Menlo" panose="020B0609030804020204" pitchFamily="49" charset="0"/>
              </a:rPr>
              <a:t>'</a:t>
            </a:r>
            <a:r>
              <a:rPr lang="en-US" dirty="0" err="1">
                <a:solidFill>
                  <a:srgbClr val="A31515"/>
                </a:solidFill>
                <a:latin typeface="Menlo" panose="020B0609030804020204" pitchFamily="49" charset="0"/>
              </a:rPr>
              <a:t>passwd</a:t>
            </a:r>
            <a:r>
              <a:rPr lang="en-US" dirty="0">
                <a:solidFill>
                  <a:srgbClr val="A31515"/>
                </a:solidFill>
                <a:latin typeface="Menlo" panose="020B0609030804020204" pitchFamily="49" charset="0"/>
              </a:rPr>
              <a:t>’</a:t>
            </a:r>
            <a:endParaRPr lang="en-US" dirty="0">
              <a:solidFill>
                <a:srgbClr val="000000"/>
              </a:solidFill>
              <a:latin typeface="Menlo" panose="020B0609030804020204" pitchFamily="49" charset="0"/>
            </a:endParaRPr>
          </a:p>
          <a:p>
            <a:pPr marL="0" indent="0">
              <a:buNone/>
            </a:pPr>
            <a:r>
              <a:rPr lang="en-US" dirty="0">
                <a:solidFill>
                  <a:srgbClr val="000000"/>
                </a:solidFill>
                <a:latin typeface="Menlo" panose="020B0609030804020204" pitchFamily="49" charset="0"/>
              </a:rPr>
              <a:t>   },</a:t>
            </a:r>
          </a:p>
          <a:p>
            <a:pPr marL="0" indent="0">
              <a:buNone/>
            </a:pPr>
            <a:r>
              <a:rPr lang="en-US" dirty="0">
                <a:solidFill>
                  <a:srgbClr val="0000FF"/>
                </a:solidFill>
                <a:latin typeface="Menlo" panose="020B0609030804020204" pitchFamily="49" charset="0"/>
              </a:rPr>
              <a:t>   function</a:t>
            </a:r>
            <a:r>
              <a:rPr lang="en-US" dirty="0">
                <a:solidFill>
                  <a:srgbClr val="000000"/>
                </a:solidFill>
                <a:latin typeface="Menlo" panose="020B0609030804020204" pitchFamily="49" charset="0"/>
              </a:rPr>
              <a:t>(</a:t>
            </a:r>
            <a:r>
              <a:rPr lang="en-US" dirty="0">
                <a:solidFill>
                  <a:srgbClr val="001080"/>
                </a:solidFill>
                <a:latin typeface="Menlo" panose="020B0609030804020204" pitchFamily="49" charset="0"/>
              </a:rPr>
              <a:t>username</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password</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done</a:t>
            </a:r>
            <a:r>
              <a:rPr lang="en-US" dirty="0">
                <a:solidFill>
                  <a:srgbClr val="000000"/>
                </a:solidFill>
                <a:latin typeface="Menlo" panose="020B0609030804020204" pitchFamily="49" charset="0"/>
              </a:rPr>
              <a:t>) {</a:t>
            </a:r>
          </a:p>
          <a:p>
            <a:pPr marL="0" indent="0">
              <a:buNone/>
            </a:pPr>
            <a:r>
              <a:rPr lang="en-US" dirty="0">
                <a:solidFill>
                  <a:srgbClr val="008000"/>
                </a:solidFill>
                <a:latin typeface="Menlo" panose="020B0609030804020204" pitchFamily="49" charset="0"/>
              </a:rPr>
              <a:t>     // ...</a:t>
            </a:r>
            <a:endParaRPr lang="en-US" dirty="0">
              <a:solidFill>
                <a:srgbClr val="000000"/>
              </a:solidFill>
              <a:latin typeface="Menlo" panose="020B0609030804020204" pitchFamily="49" charset="0"/>
            </a:endParaRPr>
          </a:p>
          <a:p>
            <a:pPr marL="0" indent="0">
              <a:buNone/>
            </a:pPr>
            <a:r>
              <a:rPr lang="en-US" dirty="0">
                <a:solidFill>
                  <a:srgbClr val="000000"/>
                </a:solidFill>
                <a:latin typeface="Menlo" panose="020B0609030804020204" pitchFamily="49" charset="0"/>
              </a:rPr>
              <a:t>   })</a:t>
            </a:r>
          </a:p>
          <a:p>
            <a:pPr marL="0" indent="0">
              <a:buNone/>
            </a:pPr>
            <a:r>
              <a:rPr lang="en-US" dirty="0">
                <a:solidFill>
                  <a:srgbClr val="000000"/>
                </a:solidFill>
                <a:latin typeface="Menlo" panose="020B0609030804020204" pitchFamily="49" charset="0"/>
              </a:rPr>
              <a:t>);</a:t>
            </a:r>
          </a:p>
          <a:p>
            <a:pPr marL="0" indent="0">
              <a:buNone/>
            </a:pPr>
            <a:endParaRPr lang="en-US" dirty="0">
              <a:solidFill>
                <a:srgbClr val="001080"/>
              </a:solidFill>
              <a:latin typeface="Menlo" panose="020B0609030804020204" pitchFamily="49" charset="0"/>
            </a:endParaRPr>
          </a:p>
          <a:p>
            <a:pPr marL="0" indent="0">
              <a:buNone/>
            </a:pPr>
            <a:r>
              <a:rPr lang="en-US" dirty="0" err="1">
                <a:solidFill>
                  <a:srgbClr val="001080"/>
                </a:solidFill>
                <a:latin typeface="Menlo" panose="020B0609030804020204" pitchFamily="49" charset="0"/>
              </a:rPr>
              <a:t>app</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post</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'/login'</a:t>
            </a:r>
            <a:r>
              <a:rPr lang="en-US" dirty="0">
                <a:solidFill>
                  <a:srgbClr val="000000"/>
                </a:solidFill>
                <a:latin typeface="Menlo" panose="020B0609030804020204" pitchFamily="49" charset="0"/>
              </a:rPr>
              <a:t>, </a:t>
            </a:r>
            <a:r>
              <a:rPr lang="en-US" dirty="0" err="1">
                <a:solidFill>
                  <a:srgbClr val="0070C1"/>
                </a:solidFill>
                <a:latin typeface="Menlo" panose="020B0609030804020204" pitchFamily="49" charset="0"/>
              </a:rPr>
              <a:t>passport</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authenticate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'local’</a:t>
            </a:r>
            <a:r>
              <a:rPr lang="en-US" dirty="0">
                <a:solidFill>
                  <a:srgbClr val="000000"/>
                </a:solidFill>
                <a:latin typeface="Menlo" panose="020B0609030804020204" pitchFamily="49" charset="0"/>
              </a:rPr>
              <a:t>, </a:t>
            </a:r>
          </a:p>
          <a:p>
            <a:pPr marL="0" indent="0">
              <a:buNone/>
            </a:pPr>
            <a:r>
              <a:rPr lang="en-US" dirty="0">
                <a:solidFill>
                  <a:srgbClr val="000000"/>
                </a:solidFill>
                <a:latin typeface="Menlo" panose="020B0609030804020204" pitchFamily="49" charset="0"/>
              </a:rPr>
              <a:t>        { </a:t>
            </a:r>
            <a:r>
              <a:rPr lang="en-US" dirty="0" err="1">
                <a:solidFill>
                  <a:srgbClr val="001080"/>
                </a:solidFill>
                <a:latin typeface="Menlo" panose="020B0609030804020204" pitchFamily="49" charset="0"/>
              </a:rPr>
              <a:t>successRedirect</a:t>
            </a:r>
            <a:r>
              <a:rPr lang="en-US" dirty="0">
                <a:solidFill>
                  <a:srgbClr val="001080"/>
                </a:solidFill>
                <a:latin typeface="Menlo" panose="020B0609030804020204" pitchFamily="49" charset="0"/>
              </a:rPr>
              <a:t>:</a:t>
            </a:r>
            <a:r>
              <a:rPr lang="en-US" dirty="0">
                <a:solidFill>
                  <a:srgbClr val="000000"/>
                </a:solidFill>
                <a:latin typeface="Menlo" panose="020B0609030804020204" pitchFamily="49" charset="0"/>
              </a:rPr>
              <a:t> </a:t>
            </a:r>
            <a:r>
              <a:rPr lang="en-US" dirty="0">
                <a:solidFill>
                  <a:srgbClr val="A31515"/>
                </a:solidFill>
                <a:latin typeface="Menlo" panose="020B0609030804020204" pitchFamily="49" charset="0"/>
              </a:rPr>
              <a:t>'/'</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failureRedirect</a:t>
            </a:r>
            <a:r>
              <a:rPr lang="en-US" dirty="0">
                <a:solidFill>
                  <a:srgbClr val="001080"/>
                </a:solidFill>
                <a:latin typeface="Menlo" panose="020B0609030804020204" pitchFamily="49" charset="0"/>
              </a:rPr>
              <a:t>:</a:t>
            </a:r>
            <a:r>
              <a:rPr lang="en-US" dirty="0">
                <a:solidFill>
                  <a:srgbClr val="000000"/>
                </a:solidFill>
                <a:latin typeface="Menlo" panose="020B0609030804020204" pitchFamily="49" charset="0"/>
              </a:rPr>
              <a:t> </a:t>
            </a:r>
            <a:r>
              <a:rPr lang="en-US" dirty="0">
                <a:solidFill>
                  <a:srgbClr val="A31515"/>
                </a:solidFill>
                <a:latin typeface="Menlo" panose="020B0609030804020204" pitchFamily="49" charset="0"/>
              </a:rPr>
              <a:t>'/login'</a:t>
            </a:r>
            <a:r>
              <a:rPr lang="en-US" dirty="0">
                <a:solidFill>
                  <a:srgbClr val="000000"/>
                </a:solidFill>
                <a:latin typeface="Menlo" panose="020B0609030804020204" pitchFamily="49" charset="0"/>
              </a:rPr>
              <a:t> }));</a:t>
            </a:r>
          </a:p>
          <a:p>
            <a:pPr marL="0" indent="0">
              <a:buNone/>
            </a:pPr>
            <a:br>
              <a:rPr lang="en-US" dirty="0">
                <a:solidFill>
                  <a:srgbClr val="000000"/>
                </a:solidFill>
                <a:latin typeface="Menlo" panose="020B0609030804020204" pitchFamily="49" charset="0"/>
              </a:rPr>
            </a:br>
            <a:br>
              <a:rPr lang="en-US" dirty="0">
                <a:solidFill>
                  <a:srgbClr val="000000"/>
                </a:solidFill>
                <a:latin typeface="Menlo" panose="020B0609030804020204" pitchFamily="49" charset="0"/>
              </a:rPr>
            </a:br>
            <a:endParaRPr lang="en-US" dirty="0">
              <a:solidFill>
                <a:srgbClr val="000000"/>
              </a:solidFill>
              <a:latin typeface="Menlo" panose="020B0609030804020204" pitchFamily="49" charset="0"/>
            </a:endParaRPr>
          </a:p>
          <a:p>
            <a:pPr marL="0" indent="0">
              <a:buNone/>
            </a:pPr>
            <a:endParaRPr lang="en-US" dirty="0"/>
          </a:p>
        </p:txBody>
      </p:sp>
      <p:sp>
        <p:nvSpPr>
          <p:cNvPr id="4" name="Content Placeholder 2">
            <a:extLst>
              <a:ext uri="{FF2B5EF4-FFF2-40B4-BE49-F238E27FC236}">
                <a16:creationId xmlns:a16="http://schemas.microsoft.com/office/drawing/2014/main" id="{1AF2CEE5-0B15-A249-9296-C00EBE191532}"/>
              </a:ext>
            </a:extLst>
          </p:cNvPr>
          <p:cNvSpPr txBox="1">
            <a:spLocks/>
          </p:cNvSpPr>
          <p:nvPr/>
        </p:nvSpPr>
        <p:spPr>
          <a:xfrm>
            <a:off x="6663647" y="1805077"/>
            <a:ext cx="5706438"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Menlo" panose="020B0609030804020204" pitchFamily="49" charset="0"/>
              </a:rPr>
              <a:t>View:</a:t>
            </a:r>
          </a:p>
          <a:p>
            <a:pPr marL="0" indent="0">
              <a:buNone/>
            </a:pPr>
            <a:r>
              <a:rPr lang="en-US" dirty="0">
                <a:solidFill>
                  <a:srgbClr val="800000"/>
                </a:solidFill>
                <a:latin typeface="Menlo" panose="020B0609030804020204" pitchFamily="49" charset="0"/>
              </a:rPr>
              <a:t>&lt;form</a:t>
            </a:r>
            <a:r>
              <a:rPr lang="en-US" dirty="0">
                <a:solidFill>
                  <a:srgbClr val="000000"/>
                </a:solidFill>
                <a:latin typeface="Menlo" panose="020B0609030804020204" pitchFamily="49" charset="0"/>
              </a:rPr>
              <a:t> </a:t>
            </a:r>
            <a:r>
              <a:rPr lang="en-US" dirty="0">
                <a:solidFill>
                  <a:srgbClr val="FF0000"/>
                </a:solidFill>
                <a:latin typeface="Menlo" panose="020B0609030804020204" pitchFamily="49" charset="0"/>
              </a:rPr>
              <a:t>action</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"/login"</a:t>
            </a:r>
            <a:r>
              <a:rPr lang="en-US" dirty="0">
                <a:solidFill>
                  <a:srgbClr val="000000"/>
                </a:solidFill>
                <a:latin typeface="Menlo" panose="020B0609030804020204" pitchFamily="49" charset="0"/>
              </a:rPr>
              <a:t> </a:t>
            </a:r>
            <a:r>
              <a:rPr lang="en-US" dirty="0">
                <a:solidFill>
                  <a:srgbClr val="FF0000"/>
                </a:solidFill>
                <a:latin typeface="Menlo" panose="020B0609030804020204" pitchFamily="49" charset="0"/>
              </a:rPr>
              <a:t>method</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"post"</a:t>
            </a:r>
            <a:r>
              <a:rPr lang="en-US" dirty="0">
                <a:solidFill>
                  <a:srgbClr val="800000"/>
                </a:solidFill>
                <a:latin typeface="Menlo" panose="020B0609030804020204" pitchFamily="49" charset="0"/>
              </a:rPr>
              <a:t>&gt;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&lt;div&gt;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&lt;label&gt;</a:t>
            </a:r>
            <a:r>
              <a:rPr lang="en-US" dirty="0">
                <a:solidFill>
                  <a:srgbClr val="000000"/>
                </a:solidFill>
                <a:latin typeface="Menlo" panose="020B0609030804020204" pitchFamily="49" charset="0"/>
              </a:rPr>
              <a:t>Username:</a:t>
            </a:r>
            <a:r>
              <a:rPr lang="en-US" dirty="0">
                <a:solidFill>
                  <a:srgbClr val="800000"/>
                </a:solidFill>
                <a:latin typeface="Menlo" panose="020B0609030804020204" pitchFamily="49" charset="0"/>
              </a:rPr>
              <a:t>&lt;/label&gt;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&lt;input</a:t>
            </a:r>
            <a:r>
              <a:rPr lang="en-US" dirty="0">
                <a:solidFill>
                  <a:srgbClr val="000000"/>
                </a:solidFill>
                <a:latin typeface="Menlo" panose="020B0609030804020204" pitchFamily="49" charset="0"/>
              </a:rPr>
              <a:t> </a:t>
            </a:r>
            <a:r>
              <a:rPr lang="en-US" dirty="0">
                <a:solidFill>
                  <a:srgbClr val="FF0000"/>
                </a:solidFill>
                <a:latin typeface="Menlo" panose="020B0609030804020204" pitchFamily="49" charset="0"/>
              </a:rPr>
              <a:t>type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"text"</a:t>
            </a:r>
            <a:r>
              <a:rPr lang="en-US" dirty="0">
                <a:solidFill>
                  <a:srgbClr val="000000"/>
                </a:solidFill>
                <a:latin typeface="Menlo" panose="020B0609030804020204" pitchFamily="49" charset="0"/>
              </a:rPr>
              <a:t> </a:t>
            </a:r>
            <a:r>
              <a:rPr lang="en-US" dirty="0">
                <a:solidFill>
                  <a:srgbClr val="FF0000"/>
                </a:solidFill>
                <a:latin typeface="Menlo" panose="020B0609030804020204" pitchFamily="49" charset="0"/>
              </a:rPr>
              <a:t>name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"username"</a:t>
            </a:r>
            <a:r>
              <a:rPr lang="en-US" dirty="0">
                <a:solidFill>
                  <a:srgbClr val="800000"/>
                </a:solidFill>
                <a:latin typeface="Menlo" panose="020B0609030804020204" pitchFamily="49" charset="0"/>
              </a:rPr>
              <a:t>/&gt;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&lt;/div&gt;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&lt;div&gt;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&lt;label&gt;</a:t>
            </a:r>
            <a:r>
              <a:rPr lang="en-US" dirty="0">
                <a:solidFill>
                  <a:srgbClr val="000000"/>
                </a:solidFill>
                <a:latin typeface="Menlo" panose="020B0609030804020204" pitchFamily="49" charset="0"/>
              </a:rPr>
              <a:t>Password:</a:t>
            </a:r>
            <a:r>
              <a:rPr lang="en-US" dirty="0">
                <a:solidFill>
                  <a:srgbClr val="800000"/>
                </a:solidFill>
                <a:latin typeface="Menlo" panose="020B0609030804020204" pitchFamily="49" charset="0"/>
              </a:rPr>
              <a:t>&lt;/label&gt;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&lt;input</a:t>
            </a:r>
            <a:r>
              <a:rPr lang="en-US" dirty="0">
                <a:solidFill>
                  <a:srgbClr val="000000"/>
                </a:solidFill>
                <a:latin typeface="Menlo" panose="020B0609030804020204" pitchFamily="49" charset="0"/>
              </a:rPr>
              <a:t> </a:t>
            </a:r>
            <a:r>
              <a:rPr lang="en-US" dirty="0">
                <a:solidFill>
                  <a:srgbClr val="FF0000"/>
                </a:solidFill>
                <a:latin typeface="Menlo" panose="020B0609030804020204" pitchFamily="49" charset="0"/>
              </a:rPr>
              <a:t>type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"password"</a:t>
            </a:r>
            <a:r>
              <a:rPr lang="en-US" dirty="0">
                <a:solidFill>
                  <a:srgbClr val="000000"/>
                </a:solidFill>
                <a:latin typeface="Menlo" panose="020B0609030804020204" pitchFamily="49" charset="0"/>
              </a:rPr>
              <a:t> </a:t>
            </a:r>
            <a:r>
              <a:rPr lang="en-US" dirty="0">
                <a:solidFill>
                  <a:srgbClr val="FF0000"/>
                </a:solidFill>
                <a:latin typeface="Menlo" panose="020B0609030804020204" pitchFamily="49" charset="0"/>
              </a:rPr>
              <a:t>name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"password"</a:t>
            </a:r>
            <a:r>
              <a:rPr lang="en-US" dirty="0">
                <a:solidFill>
                  <a:srgbClr val="800000"/>
                </a:solidFill>
                <a:latin typeface="Menlo" panose="020B0609030804020204" pitchFamily="49" charset="0"/>
              </a:rPr>
              <a:t>/&gt;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&lt;/div&gt;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&lt;div&gt;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&lt;input</a:t>
            </a:r>
            <a:r>
              <a:rPr lang="en-US" dirty="0">
                <a:solidFill>
                  <a:srgbClr val="000000"/>
                </a:solidFill>
                <a:latin typeface="Menlo" panose="020B0609030804020204" pitchFamily="49" charset="0"/>
              </a:rPr>
              <a:t> </a:t>
            </a:r>
            <a:r>
              <a:rPr lang="en-US" dirty="0">
                <a:solidFill>
                  <a:srgbClr val="FF0000"/>
                </a:solidFill>
                <a:latin typeface="Menlo" panose="020B0609030804020204" pitchFamily="49" charset="0"/>
              </a:rPr>
              <a:t>type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"submit"</a:t>
            </a:r>
            <a:r>
              <a:rPr lang="en-US" dirty="0">
                <a:solidFill>
                  <a:srgbClr val="000000"/>
                </a:solidFill>
                <a:latin typeface="Menlo" panose="020B0609030804020204" pitchFamily="49" charset="0"/>
              </a:rPr>
              <a:t> </a:t>
            </a:r>
            <a:r>
              <a:rPr lang="en-US" dirty="0">
                <a:solidFill>
                  <a:srgbClr val="FF0000"/>
                </a:solidFill>
                <a:latin typeface="Menlo" panose="020B0609030804020204" pitchFamily="49" charset="0"/>
              </a:rPr>
              <a:t>value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"Log In"</a:t>
            </a:r>
            <a:r>
              <a:rPr lang="en-US" dirty="0">
                <a:solidFill>
                  <a:srgbClr val="800000"/>
                </a:solidFill>
                <a:latin typeface="Menlo" panose="020B0609030804020204" pitchFamily="49" charset="0"/>
              </a:rPr>
              <a:t>/&gt;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   &lt;/div&gt;</a:t>
            </a:r>
            <a:endParaRPr lang="en-US" dirty="0">
              <a:solidFill>
                <a:srgbClr val="000000"/>
              </a:solidFill>
              <a:latin typeface="Menlo" panose="020B0609030804020204" pitchFamily="49" charset="0"/>
            </a:endParaRPr>
          </a:p>
          <a:p>
            <a:pPr marL="0" indent="0">
              <a:buNone/>
            </a:pPr>
            <a:r>
              <a:rPr lang="en-US" dirty="0">
                <a:solidFill>
                  <a:srgbClr val="800000"/>
                </a:solidFill>
                <a:latin typeface="Menlo" panose="020B0609030804020204" pitchFamily="49" charset="0"/>
              </a:rPr>
              <a:t>&lt;/form&gt;</a:t>
            </a:r>
            <a:endParaRPr lang="en-US" dirty="0">
              <a:solidFill>
                <a:srgbClr val="000000"/>
              </a:solidFill>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1158698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17E2-6370-B349-97B5-D0E34229CC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22F10E-437C-BC48-A74F-8448A4B504E0}"/>
              </a:ext>
            </a:extLst>
          </p:cNvPr>
          <p:cNvSpPr>
            <a:spLocks noGrp="1"/>
          </p:cNvSpPr>
          <p:nvPr>
            <p:ph idx="1"/>
          </p:nvPr>
        </p:nvSpPr>
        <p:spPr/>
        <p:txBody>
          <a:bodyPr>
            <a:normAutofit/>
          </a:bodyPr>
          <a:lstStyle/>
          <a:p>
            <a:pPr marL="0" indent="0" algn="ctr">
              <a:buNone/>
            </a:pPr>
            <a:endParaRPr lang="en-US" sz="6000" b="1" dirty="0"/>
          </a:p>
          <a:p>
            <a:pPr marL="0" indent="0" algn="ctr">
              <a:buNone/>
            </a:pPr>
            <a:r>
              <a:rPr lang="en-US" sz="13800" b="1" dirty="0">
                <a:solidFill>
                  <a:schemeClr val="accent5">
                    <a:lumMod val="75000"/>
                  </a:schemeClr>
                </a:solidFill>
              </a:rPr>
              <a:t>Q &amp; A</a:t>
            </a:r>
          </a:p>
        </p:txBody>
      </p:sp>
    </p:spTree>
    <p:extLst>
      <p:ext uri="{BB962C8B-B14F-4D97-AF65-F5344CB8AC3E}">
        <p14:creationId xmlns:p14="http://schemas.microsoft.com/office/powerpoint/2010/main" val="413266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04D2-F553-AA4E-8591-30B58BB9E7D0}"/>
              </a:ext>
            </a:extLst>
          </p:cNvPr>
          <p:cNvSpPr>
            <a:spLocks noGrp="1"/>
          </p:cNvSpPr>
          <p:nvPr>
            <p:ph type="title"/>
          </p:nvPr>
        </p:nvSpPr>
        <p:spPr/>
        <p:txBody>
          <a:bodyPr/>
          <a:lstStyle/>
          <a:p>
            <a:r>
              <a:rPr lang="en-US" b="1" dirty="0"/>
              <a:t>Static Resources in CSS </a:t>
            </a:r>
            <a:endParaRPr lang="en-US" dirty="0"/>
          </a:p>
        </p:txBody>
      </p:sp>
      <p:sp>
        <p:nvSpPr>
          <p:cNvPr id="3" name="Content Placeholder 2">
            <a:extLst>
              <a:ext uri="{FF2B5EF4-FFF2-40B4-BE49-F238E27FC236}">
                <a16:creationId xmlns:a16="http://schemas.microsoft.com/office/drawing/2014/main" id="{5AECE3E7-351D-4841-B607-0B5E17133733}"/>
              </a:ext>
            </a:extLst>
          </p:cNvPr>
          <p:cNvSpPr>
            <a:spLocks noGrp="1"/>
          </p:cNvSpPr>
          <p:nvPr>
            <p:ph idx="1"/>
          </p:nvPr>
        </p:nvSpPr>
        <p:spPr>
          <a:xfrm>
            <a:off x="838200" y="1825624"/>
            <a:ext cx="10515600" cy="4792151"/>
          </a:xfrm>
        </p:spPr>
        <p:txBody>
          <a:bodyPr>
            <a:normAutofit fontScale="92500" lnSpcReduction="10000"/>
          </a:bodyPr>
          <a:lstStyle/>
          <a:p>
            <a:r>
              <a:rPr lang="en-US" dirty="0"/>
              <a:t>Use LESS to work with CSS</a:t>
            </a:r>
          </a:p>
          <a:p>
            <a:r>
              <a:rPr lang="en-US" dirty="0"/>
              <a:t>Like </a:t>
            </a:r>
            <a:r>
              <a:rPr lang="en-US" i="1" dirty="0" err="1"/>
              <a:t>main.less</a:t>
            </a:r>
            <a:r>
              <a:rPr lang="en-US" dirty="0"/>
              <a:t>: </a:t>
            </a:r>
          </a:p>
          <a:p>
            <a:r>
              <a:rPr lang="en-US" dirty="0"/>
              <a:t>Now we need a way to compile the LESS to generate CSS. We’ll use a Grunt task for that: (</a:t>
            </a:r>
            <a:r>
              <a:rPr lang="en-US" dirty="0" err="1"/>
              <a:t>npm</a:t>
            </a:r>
            <a:r>
              <a:rPr lang="en-US" dirty="0"/>
              <a:t> install --save-dev grunt-</a:t>
            </a:r>
            <a:r>
              <a:rPr lang="en-US" dirty="0" err="1"/>
              <a:t>contrib</a:t>
            </a:r>
            <a:r>
              <a:rPr lang="en-US" dirty="0"/>
              <a:t>-less)</a:t>
            </a:r>
          </a:p>
          <a:p>
            <a:r>
              <a:rPr lang="en-US" dirty="0"/>
              <a:t>Then modify </a:t>
            </a:r>
            <a:r>
              <a:rPr lang="en-US" i="1" dirty="0" err="1"/>
              <a:t>Gruntfile.js</a:t>
            </a:r>
            <a:r>
              <a:rPr lang="en-US" dirty="0"/>
              <a:t>. Add grunt-</a:t>
            </a:r>
            <a:r>
              <a:rPr lang="en-US" dirty="0" err="1"/>
              <a:t>contrib</a:t>
            </a:r>
            <a:r>
              <a:rPr lang="en-US" dirty="0"/>
              <a:t>-less to the list of Grunt tasks to load, then add the following section to </a:t>
            </a:r>
            <a:r>
              <a:rPr lang="en-US" dirty="0" err="1"/>
              <a:t>grunt.initConfig</a:t>
            </a:r>
            <a:r>
              <a:rPr lang="en-US" dirty="0"/>
              <a:t>: </a:t>
            </a:r>
          </a:p>
          <a:p>
            <a:pPr marL="0" indent="0">
              <a:buNone/>
            </a:pPr>
            <a:endParaRPr lang="en-US" dirty="0"/>
          </a:p>
          <a:p>
            <a:endParaRPr lang="en-US" dirty="0"/>
          </a:p>
          <a:p>
            <a:r>
              <a:rPr lang="en-US" dirty="0"/>
              <a:t>                                                                      then use in template:</a:t>
            </a:r>
          </a:p>
          <a:p>
            <a:endParaRPr lang="en-US" dirty="0"/>
          </a:p>
          <a:p>
            <a:r>
              <a:rPr lang="en-US" dirty="0"/>
              <a:t>grunt less to create CSS file</a:t>
            </a:r>
          </a:p>
          <a:p>
            <a:endParaRPr lang="en-US" dirty="0"/>
          </a:p>
        </p:txBody>
      </p:sp>
      <p:pic>
        <p:nvPicPr>
          <p:cNvPr id="4" name="Picture 3">
            <a:extLst>
              <a:ext uri="{FF2B5EF4-FFF2-40B4-BE49-F238E27FC236}">
                <a16:creationId xmlns:a16="http://schemas.microsoft.com/office/drawing/2014/main" id="{195E0DD8-92DA-9F4B-8606-4577ED3A2B45}"/>
              </a:ext>
            </a:extLst>
          </p:cNvPr>
          <p:cNvPicPr>
            <a:picLocks noChangeAspect="1"/>
          </p:cNvPicPr>
          <p:nvPr/>
        </p:nvPicPr>
        <p:blipFill>
          <a:blip r:embed="rId2"/>
          <a:stretch>
            <a:fillRect/>
          </a:stretch>
        </p:blipFill>
        <p:spPr>
          <a:xfrm>
            <a:off x="4834038" y="1995487"/>
            <a:ext cx="5232400" cy="698500"/>
          </a:xfrm>
          <a:prstGeom prst="rect">
            <a:avLst/>
          </a:prstGeom>
        </p:spPr>
      </p:pic>
      <p:pic>
        <p:nvPicPr>
          <p:cNvPr id="6" name="Picture 5">
            <a:extLst>
              <a:ext uri="{FF2B5EF4-FFF2-40B4-BE49-F238E27FC236}">
                <a16:creationId xmlns:a16="http://schemas.microsoft.com/office/drawing/2014/main" id="{F90A0C77-DC1B-834F-BEDA-AFB12D67CE09}"/>
              </a:ext>
            </a:extLst>
          </p:cNvPr>
          <p:cNvPicPr>
            <a:picLocks noChangeAspect="1"/>
          </p:cNvPicPr>
          <p:nvPr/>
        </p:nvPicPr>
        <p:blipFill>
          <a:blip r:embed="rId3"/>
          <a:stretch>
            <a:fillRect/>
          </a:stretch>
        </p:blipFill>
        <p:spPr>
          <a:xfrm>
            <a:off x="6345695" y="5613400"/>
            <a:ext cx="5588000" cy="698500"/>
          </a:xfrm>
          <a:prstGeom prst="rect">
            <a:avLst/>
          </a:prstGeom>
        </p:spPr>
      </p:pic>
      <p:grpSp>
        <p:nvGrpSpPr>
          <p:cNvPr id="9" name="Group 8">
            <a:extLst>
              <a:ext uri="{FF2B5EF4-FFF2-40B4-BE49-F238E27FC236}">
                <a16:creationId xmlns:a16="http://schemas.microsoft.com/office/drawing/2014/main" id="{C25C4CD7-6C99-564C-8AFA-FA2EB23EBC91}"/>
              </a:ext>
            </a:extLst>
          </p:cNvPr>
          <p:cNvGrpSpPr/>
          <p:nvPr/>
        </p:nvGrpSpPr>
        <p:grpSpPr>
          <a:xfrm>
            <a:off x="207505" y="4125914"/>
            <a:ext cx="5799595" cy="1989136"/>
            <a:chOff x="207505" y="4125914"/>
            <a:chExt cx="5799595" cy="1989136"/>
          </a:xfrm>
        </p:grpSpPr>
        <p:pic>
          <p:nvPicPr>
            <p:cNvPr id="5" name="Picture 4">
              <a:extLst>
                <a:ext uri="{FF2B5EF4-FFF2-40B4-BE49-F238E27FC236}">
                  <a16:creationId xmlns:a16="http://schemas.microsoft.com/office/drawing/2014/main" id="{C99A2F11-4951-EB48-B259-1A0502F0F73F}"/>
                </a:ext>
              </a:extLst>
            </p:cNvPr>
            <p:cNvPicPr>
              <a:picLocks noChangeAspect="1"/>
            </p:cNvPicPr>
            <p:nvPr/>
          </p:nvPicPr>
          <p:blipFill>
            <a:blip r:embed="rId4"/>
            <a:stretch>
              <a:fillRect/>
            </a:stretch>
          </p:blipFill>
          <p:spPr>
            <a:xfrm>
              <a:off x="952500" y="4260850"/>
              <a:ext cx="5054600" cy="1701800"/>
            </a:xfrm>
            <a:prstGeom prst="rect">
              <a:avLst/>
            </a:prstGeom>
          </p:spPr>
        </p:pic>
        <p:pic>
          <p:nvPicPr>
            <p:cNvPr id="7" name="Picture 6">
              <a:extLst>
                <a:ext uri="{FF2B5EF4-FFF2-40B4-BE49-F238E27FC236}">
                  <a16:creationId xmlns:a16="http://schemas.microsoft.com/office/drawing/2014/main" id="{6396F2AD-C073-904A-837C-AAC21032CA7A}"/>
                </a:ext>
              </a:extLst>
            </p:cNvPr>
            <p:cNvPicPr>
              <a:picLocks noChangeAspect="1"/>
            </p:cNvPicPr>
            <p:nvPr/>
          </p:nvPicPr>
          <p:blipFill>
            <a:blip r:embed="rId5"/>
            <a:stretch>
              <a:fillRect/>
            </a:stretch>
          </p:blipFill>
          <p:spPr>
            <a:xfrm>
              <a:off x="258305" y="4125914"/>
              <a:ext cx="1676400" cy="254000"/>
            </a:xfrm>
            <a:prstGeom prst="rect">
              <a:avLst/>
            </a:prstGeom>
          </p:spPr>
        </p:pic>
        <p:pic>
          <p:nvPicPr>
            <p:cNvPr id="8" name="Picture 7">
              <a:extLst>
                <a:ext uri="{FF2B5EF4-FFF2-40B4-BE49-F238E27FC236}">
                  <a16:creationId xmlns:a16="http://schemas.microsoft.com/office/drawing/2014/main" id="{BC773BB8-61B5-2749-BA47-80345F1FB946}"/>
                </a:ext>
              </a:extLst>
            </p:cNvPr>
            <p:cNvPicPr>
              <a:picLocks noChangeAspect="1"/>
            </p:cNvPicPr>
            <p:nvPr/>
          </p:nvPicPr>
          <p:blipFill>
            <a:blip r:embed="rId6"/>
            <a:stretch>
              <a:fillRect/>
            </a:stretch>
          </p:blipFill>
          <p:spPr>
            <a:xfrm>
              <a:off x="207505" y="5810250"/>
              <a:ext cx="292100" cy="304800"/>
            </a:xfrm>
            <a:prstGeom prst="rect">
              <a:avLst/>
            </a:prstGeom>
          </p:spPr>
        </p:pic>
      </p:grpSp>
      <p:pic>
        <p:nvPicPr>
          <p:cNvPr id="10" name="Picture 9">
            <a:extLst>
              <a:ext uri="{FF2B5EF4-FFF2-40B4-BE49-F238E27FC236}">
                <a16:creationId xmlns:a16="http://schemas.microsoft.com/office/drawing/2014/main" id="{C278D9D5-DB2B-1E43-A4C0-ABC52A4E323D}"/>
              </a:ext>
            </a:extLst>
          </p:cNvPr>
          <p:cNvPicPr>
            <a:picLocks noChangeAspect="1"/>
          </p:cNvPicPr>
          <p:nvPr/>
        </p:nvPicPr>
        <p:blipFill>
          <a:blip r:embed="rId7"/>
          <a:stretch>
            <a:fillRect/>
          </a:stretch>
        </p:blipFill>
        <p:spPr>
          <a:xfrm>
            <a:off x="207505" y="1876705"/>
            <a:ext cx="8531734" cy="4238345"/>
          </a:xfrm>
          <a:prstGeom prst="rect">
            <a:avLst/>
          </a:prstGeom>
        </p:spPr>
      </p:pic>
      <p:sp>
        <p:nvSpPr>
          <p:cNvPr id="11" name="TextBox 10">
            <a:extLst>
              <a:ext uri="{FF2B5EF4-FFF2-40B4-BE49-F238E27FC236}">
                <a16:creationId xmlns:a16="http://schemas.microsoft.com/office/drawing/2014/main" id="{D8596C88-F0D7-A24E-AC75-FABF69B3136B}"/>
              </a:ext>
            </a:extLst>
          </p:cNvPr>
          <p:cNvSpPr txBox="1"/>
          <p:nvPr/>
        </p:nvSpPr>
        <p:spPr>
          <a:xfrm>
            <a:off x="7450238" y="258761"/>
            <a:ext cx="4212771" cy="1200329"/>
          </a:xfrm>
          <a:prstGeom prst="rect">
            <a:avLst/>
          </a:prstGeom>
          <a:noFill/>
        </p:spPr>
        <p:txBody>
          <a:bodyPr wrap="square" rtlCol="0">
            <a:spAutoFit/>
          </a:bodyPr>
          <a:lstStyle/>
          <a:p>
            <a:r>
              <a:rPr lang="en-US" sz="2400" dirty="0" err="1"/>
              <a:t>Cài</a:t>
            </a:r>
            <a:r>
              <a:rPr lang="en-US" sz="2400" dirty="0"/>
              <a:t> package </a:t>
            </a:r>
            <a:r>
              <a:rPr lang="en-US" sz="2400" dirty="0" err="1"/>
              <a:t>cần</a:t>
            </a:r>
            <a:r>
              <a:rPr lang="en-US" sz="2400" dirty="0"/>
              <a:t>:</a:t>
            </a:r>
          </a:p>
          <a:p>
            <a:r>
              <a:rPr lang="en-US" sz="2400" dirty="0" err="1"/>
              <a:t>npm</a:t>
            </a:r>
            <a:r>
              <a:rPr lang="en-US" sz="2400" dirty="0"/>
              <a:t> install -g grunt-cli </a:t>
            </a:r>
          </a:p>
          <a:p>
            <a:r>
              <a:rPr lang="en-US" sz="2400" dirty="0" err="1"/>
              <a:t>npm</a:t>
            </a:r>
            <a:r>
              <a:rPr lang="en-US" sz="2400" dirty="0"/>
              <a:t> install grunt</a:t>
            </a:r>
          </a:p>
        </p:txBody>
      </p:sp>
    </p:spTree>
    <p:extLst>
      <p:ext uri="{BB962C8B-B14F-4D97-AF65-F5344CB8AC3E}">
        <p14:creationId xmlns:p14="http://schemas.microsoft.com/office/powerpoint/2010/main" val="42434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9E884-7D73-904C-B26A-E0D98AAC7F88}"/>
              </a:ext>
            </a:extLst>
          </p:cNvPr>
          <p:cNvSpPr>
            <a:spLocks noGrp="1"/>
          </p:cNvSpPr>
          <p:nvPr>
            <p:ph type="title"/>
          </p:nvPr>
        </p:nvSpPr>
        <p:spPr/>
        <p:txBody>
          <a:bodyPr/>
          <a:lstStyle/>
          <a:p>
            <a:r>
              <a:rPr lang="en-US" b="1" dirty="0"/>
              <a:t>Static Resources in CSS </a:t>
            </a:r>
            <a:endParaRPr lang="en-US" dirty="0"/>
          </a:p>
        </p:txBody>
      </p:sp>
      <p:sp>
        <p:nvSpPr>
          <p:cNvPr id="3" name="Content Placeholder 2">
            <a:extLst>
              <a:ext uri="{FF2B5EF4-FFF2-40B4-BE49-F238E27FC236}">
                <a16:creationId xmlns:a16="http://schemas.microsoft.com/office/drawing/2014/main" id="{3FA2B073-440D-FB4E-B266-6E1341DE377A}"/>
              </a:ext>
            </a:extLst>
          </p:cNvPr>
          <p:cNvSpPr>
            <a:spLocks noGrp="1"/>
          </p:cNvSpPr>
          <p:nvPr>
            <p:ph idx="1"/>
          </p:nvPr>
        </p:nvSpPr>
        <p:spPr/>
        <p:txBody>
          <a:bodyPr/>
          <a:lstStyle/>
          <a:p>
            <a:r>
              <a:rPr lang="en-US" dirty="0"/>
              <a:t>Link our static mapper as a LESS custom function. This can all be accomplished in </a:t>
            </a:r>
            <a:r>
              <a:rPr lang="en-US" i="1" dirty="0" err="1"/>
              <a:t>Gruntfile.js</a:t>
            </a:r>
            <a:r>
              <a:rPr lang="en-US" dirty="0"/>
              <a:t>: </a:t>
            </a:r>
          </a:p>
          <a:p>
            <a:r>
              <a:rPr lang="en-US" dirty="0"/>
              <a:t>Now all we have to do is </a:t>
            </a:r>
            <a:br>
              <a:rPr lang="en-US" dirty="0"/>
            </a:br>
            <a:r>
              <a:rPr lang="en-US" dirty="0"/>
              <a:t>modify our LESS file, </a:t>
            </a:r>
            <a:br>
              <a:rPr lang="en-US" dirty="0"/>
            </a:br>
            <a:r>
              <a:rPr lang="en-US" i="1" dirty="0"/>
              <a:t>less/</a:t>
            </a:r>
            <a:r>
              <a:rPr lang="en-US" i="1" dirty="0" err="1"/>
              <a:t>main.less</a:t>
            </a:r>
            <a:r>
              <a:rPr lang="en-US" dirty="0"/>
              <a:t>: </a:t>
            </a:r>
          </a:p>
          <a:p>
            <a:endParaRPr lang="en-US" dirty="0"/>
          </a:p>
        </p:txBody>
      </p:sp>
      <p:grpSp>
        <p:nvGrpSpPr>
          <p:cNvPr id="6" name="Group 5">
            <a:extLst>
              <a:ext uri="{FF2B5EF4-FFF2-40B4-BE49-F238E27FC236}">
                <a16:creationId xmlns:a16="http://schemas.microsoft.com/office/drawing/2014/main" id="{4B75E11F-3F26-8C40-A8D6-19852BDE69CF}"/>
              </a:ext>
            </a:extLst>
          </p:cNvPr>
          <p:cNvGrpSpPr/>
          <p:nvPr/>
        </p:nvGrpSpPr>
        <p:grpSpPr>
          <a:xfrm>
            <a:off x="5765800" y="2267488"/>
            <a:ext cx="6426200" cy="3695700"/>
            <a:chOff x="5486616" y="2220993"/>
            <a:chExt cx="6426200" cy="3695700"/>
          </a:xfrm>
        </p:grpSpPr>
        <p:pic>
          <p:nvPicPr>
            <p:cNvPr id="4" name="Picture 3">
              <a:extLst>
                <a:ext uri="{FF2B5EF4-FFF2-40B4-BE49-F238E27FC236}">
                  <a16:creationId xmlns:a16="http://schemas.microsoft.com/office/drawing/2014/main" id="{2D78BA23-A6FF-0343-95B7-525158A8B8D8}"/>
                </a:ext>
              </a:extLst>
            </p:cNvPr>
            <p:cNvPicPr>
              <a:picLocks noChangeAspect="1"/>
            </p:cNvPicPr>
            <p:nvPr/>
          </p:nvPicPr>
          <p:blipFill>
            <a:blip r:embed="rId2"/>
            <a:stretch>
              <a:fillRect/>
            </a:stretch>
          </p:blipFill>
          <p:spPr>
            <a:xfrm>
              <a:off x="5486616" y="2220993"/>
              <a:ext cx="6426200" cy="2540000"/>
            </a:xfrm>
            <a:prstGeom prst="rect">
              <a:avLst/>
            </a:prstGeom>
          </p:spPr>
        </p:pic>
        <p:pic>
          <p:nvPicPr>
            <p:cNvPr id="5" name="Picture 4">
              <a:extLst>
                <a:ext uri="{FF2B5EF4-FFF2-40B4-BE49-F238E27FC236}">
                  <a16:creationId xmlns:a16="http://schemas.microsoft.com/office/drawing/2014/main" id="{7A91293A-D03C-9D4D-995F-27E9F9B831EB}"/>
                </a:ext>
              </a:extLst>
            </p:cNvPr>
            <p:cNvPicPr>
              <a:picLocks noChangeAspect="1"/>
            </p:cNvPicPr>
            <p:nvPr/>
          </p:nvPicPr>
          <p:blipFill>
            <a:blip r:embed="rId3"/>
            <a:stretch>
              <a:fillRect/>
            </a:stretch>
          </p:blipFill>
          <p:spPr>
            <a:xfrm>
              <a:off x="5486616" y="4760993"/>
              <a:ext cx="4914900" cy="1155700"/>
            </a:xfrm>
            <a:prstGeom prst="rect">
              <a:avLst/>
            </a:prstGeom>
          </p:spPr>
        </p:pic>
      </p:grpSp>
      <p:pic>
        <p:nvPicPr>
          <p:cNvPr id="7" name="Picture 6">
            <a:extLst>
              <a:ext uri="{FF2B5EF4-FFF2-40B4-BE49-F238E27FC236}">
                <a16:creationId xmlns:a16="http://schemas.microsoft.com/office/drawing/2014/main" id="{1628D269-1F42-F244-A2FA-68C6497B0550}"/>
              </a:ext>
            </a:extLst>
          </p:cNvPr>
          <p:cNvPicPr>
            <a:picLocks noChangeAspect="1"/>
          </p:cNvPicPr>
          <p:nvPr/>
        </p:nvPicPr>
        <p:blipFill>
          <a:blip r:embed="rId4"/>
          <a:stretch>
            <a:fillRect/>
          </a:stretch>
        </p:blipFill>
        <p:spPr>
          <a:xfrm>
            <a:off x="527158" y="4250061"/>
            <a:ext cx="5270500" cy="749300"/>
          </a:xfrm>
          <a:prstGeom prst="rect">
            <a:avLst/>
          </a:prstGeom>
        </p:spPr>
      </p:pic>
    </p:spTree>
    <p:extLst>
      <p:ext uri="{BB962C8B-B14F-4D97-AF65-F5344CB8AC3E}">
        <p14:creationId xmlns:p14="http://schemas.microsoft.com/office/powerpoint/2010/main" val="20404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2BF0-DECE-5946-B29B-98BCAAE7AAC6}"/>
              </a:ext>
            </a:extLst>
          </p:cNvPr>
          <p:cNvSpPr>
            <a:spLocks noGrp="1"/>
          </p:cNvSpPr>
          <p:nvPr>
            <p:ph type="title"/>
          </p:nvPr>
        </p:nvSpPr>
        <p:spPr/>
        <p:txBody>
          <a:bodyPr/>
          <a:lstStyle/>
          <a:p>
            <a:r>
              <a:rPr lang="en-US" b="1" dirty="0"/>
              <a:t>Static Resources in Server-Side JavaScript </a:t>
            </a:r>
            <a:endParaRPr lang="en-US" dirty="0"/>
          </a:p>
        </p:txBody>
      </p:sp>
      <p:sp>
        <p:nvSpPr>
          <p:cNvPr id="3" name="Content Placeholder 2">
            <a:extLst>
              <a:ext uri="{FF2B5EF4-FFF2-40B4-BE49-F238E27FC236}">
                <a16:creationId xmlns:a16="http://schemas.microsoft.com/office/drawing/2014/main" id="{B78D4BD1-522C-B144-9969-CD1459EC5E91}"/>
              </a:ext>
            </a:extLst>
          </p:cNvPr>
          <p:cNvSpPr>
            <a:spLocks noGrp="1"/>
          </p:cNvSpPr>
          <p:nvPr>
            <p:ph idx="1"/>
          </p:nvPr>
        </p:nvSpPr>
        <p:spPr/>
        <p:txBody>
          <a:bodyPr/>
          <a:lstStyle/>
          <a:p>
            <a:r>
              <a:rPr lang="en-US" dirty="0"/>
              <a:t>Using our static mapper in server-side JavaScript is really easy, as we’ve already written a module to do our mapping. For example, we want to change logo on 19 – Nov every month (Boss birthday)</a:t>
            </a:r>
          </a:p>
          <a:p>
            <a:endParaRPr lang="en-US" dirty="0"/>
          </a:p>
          <a:p>
            <a:endParaRPr lang="en-US" dirty="0"/>
          </a:p>
          <a:p>
            <a:endParaRPr lang="en-US" dirty="0"/>
          </a:p>
          <a:p>
            <a:endParaRPr lang="en-US" dirty="0"/>
          </a:p>
          <a:p>
            <a:r>
              <a:rPr lang="en-US" dirty="0"/>
              <a:t>Then link in view:</a:t>
            </a:r>
          </a:p>
          <a:p>
            <a:endParaRPr lang="en-US" dirty="0"/>
          </a:p>
        </p:txBody>
      </p:sp>
      <p:pic>
        <p:nvPicPr>
          <p:cNvPr id="4" name="Picture 3">
            <a:extLst>
              <a:ext uri="{FF2B5EF4-FFF2-40B4-BE49-F238E27FC236}">
                <a16:creationId xmlns:a16="http://schemas.microsoft.com/office/drawing/2014/main" id="{0F775CE6-D181-A64D-B9AF-49CC4E5AE43B}"/>
              </a:ext>
            </a:extLst>
          </p:cNvPr>
          <p:cNvPicPr>
            <a:picLocks noChangeAspect="1"/>
          </p:cNvPicPr>
          <p:nvPr/>
        </p:nvPicPr>
        <p:blipFill>
          <a:blip r:embed="rId2"/>
          <a:stretch>
            <a:fillRect/>
          </a:stretch>
        </p:blipFill>
        <p:spPr>
          <a:xfrm>
            <a:off x="1117169" y="2985294"/>
            <a:ext cx="6807200" cy="2032000"/>
          </a:xfrm>
          <a:prstGeom prst="rect">
            <a:avLst/>
          </a:prstGeom>
        </p:spPr>
      </p:pic>
      <p:pic>
        <p:nvPicPr>
          <p:cNvPr id="5" name="Picture 4">
            <a:extLst>
              <a:ext uri="{FF2B5EF4-FFF2-40B4-BE49-F238E27FC236}">
                <a16:creationId xmlns:a16="http://schemas.microsoft.com/office/drawing/2014/main" id="{4B663B59-0F77-3B42-A68D-5F82BB73D185}"/>
              </a:ext>
            </a:extLst>
          </p:cNvPr>
          <p:cNvPicPr>
            <a:picLocks noChangeAspect="1"/>
          </p:cNvPicPr>
          <p:nvPr/>
        </p:nvPicPr>
        <p:blipFill>
          <a:blip r:embed="rId3"/>
          <a:stretch>
            <a:fillRect/>
          </a:stretch>
        </p:blipFill>
        <p:spPr>
          <a:xfrm>
            <a:off x="1117169" y="5722534"/>
            <a:ext cx="6756400" cy="279400"/>
          </a:xfrm>
          <a:prstGeom prst="rect">
            <a:avLst/>
          </a:prstGeom>
        </p:spPr>
      </p:pic>
    </p:spTree>
    <p:extLst>
      <p:ext uri="{BB962C8B-B14F-4D97-AF65-F5344CB8AC3E}">
        <p14:creationId xmlns:p14="http://schemas.microsoft.com/office/powerpoint/2010/main" val="291843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FFEB-76FB-1144-B09B-03F79D835EEC}"/>
              </a:ext>
            </a:extLst>
          </p:cNvPr>
          <p:cNvSpPr>
            <a:spLocks noGrp="1"/>
          </p:cNvSpPr>
          <p:nvPr>
            <p:ph type="title"/>
          </p:nvPr>
        </p:nvSpPr>
        <p:spPr/>
        <p:txBody>
          <a:bodyPr/>
          <a:lstStyle/>
          <a:p>
            <a:r>
              <a:rPr lang="en-US" b="1" dirty="0"/>
              <a:t>Static Resources in Client-Side JavaScript </a:t>
            </a:r>
            <a:endParaRPr lang="en-US" dirty="0"/>
          </a:p>
        </p:txBody>
      </p:sp>
      <p:sp>
        <p:nvSpPr>
          <p:cNvPr id="3" name="Content Placeholder 2">
            <a:extLst>
              <a:ext uri="{FF2B5EF4-FFF2-40B4-BE49-F238E27FC236}">
                <a16:creationId xmlns:a16="http://schemas.microsoft.com/office/drawing/2014/main" id="{07FDC183-D2F0-0041-BAC5-44B051CE5E1B}"/>
              </a:ext>
            </a:extLst>
          </p:cNvPr>
          <p:cNvSpPr>
            <a:spLocks noGrp="1"/>
          </p:cNvSpPr>
          <p:nvPr>
            <p:ph idx="1"/>
          </p:nvPr>
        </p:nvSpPr>
        <p:spPr/>
        <p:txBody>
          <a:bodyPr/>
          <a:lstStyle/>
          <a:p>
            <a:r>
              <a:rPr lang="en-US" dirty="0"/>
              <a:t>The solution is just to do the mapping on the server, and set custom JavaScript variables. </a:t>
            </a:r>
          </a:p>
          <a:p>
            <a:r>
              <a:rPr lang="en-US" dirty="0"/>
              <a:t>Our two images are called </a:t>
            </a:r>
            <a:r>
              <a:rPr lang="en-US" i="1" dirty="0"/>
              <a:t>/</a:t>
            </a:r>
            <a:r>
              <a:rPr lang="en-US" i="1" dirty="0" err="1"/>
              <a:t>img</a:t>
            </a:r>
            <a:r>
              <a:rPr lang="en-US" i="1" dirty="0"/>
              <a:t>/shop/</a:t>
            </a:r>
            <a:r>
              <a:rPr lang="en-US" i="1" dirty="0" err="1"/>
              <a:t>cart_empty.png</a:t>
            </a:r>
            <a:r>
              <a:rPr lang="en-US" i="1" dirty="0"/>
              <a:t> </a:t>
            </a:r>
            <a:r>
              <a:rPr lang="en-US" dirty="0"/>
              <a:t>and </a:t>
            </a:r>
            <a:r>
              <a:rPr lang="en-US" i="1" dirty="0"/>
              <a:t>/</a:t>
            </a:r>
            <a:r>
              <a:rPr lang="en-US" i="1" dirty="0" err="1"/>
              <a:t>img</a:t>
            </a:r>
            <a:r>
              <a:rPr lang="en-US" i="1" dirty="0"/>
              <a:t>/shop/</a:t>
            </a:r>
            <a:r>
              <a:rPr lang="en-US" i="1" dirty="0" err="1"/>
              <a:t>cart_full.png</a:t>
            </a:r>
            <a:r>
              <a:rPr lang="en-US" dirty="0"/>
              <a:t>. Without mapping, we might use something like this: </a:t>
            </a:r>
          </a:p>
          <a:p>
            <a:endParaRPr lang="en-US" dirty="0"/>
          </a:p>
          <a:p>
            <a:endParaRPr lang="en-US" dirty="0"/>
          </a:p>
          <a:p>
            <a:r>
              <a:rPr lang="en-US" dirty="0"/>
              <a:t>What happen when we change static root?</a:t>
            </a:r>
          </a:p>
        </p:txBody>
      </p:sp>
      <p:pic>
        <p:nvPicPr>
          <p:cNvPr id="4" name="Picture 3">
            <a:extLst>
              <a:ext uri="{FF2B5EF4-FFF2-40B4-BE49-F238E27FC236}">
                <a16:creationId xmlns:a16="http://schemas.microsoft.com/office/drawing/2014/main" id="{1B63AE05-225F-9D41-822D-E34E2718FE64}"/>
              </a:ext>
            </a:extLst>
          </p:cNvPr>
          <p:cNvPicPr>
            <a:picLocks noChangeAspect="1"/>
          </p:cNvPicPr>
          <p:nvPr/>
        </p:nvPicPr>
        <p:blipFill>
          <a:blip r:embed="rId2"/>
          <a:stretch>
            <a:fillRect/>
          </a:stretch>
        </p:blipFill>
        <p:spPr>
          <a:xfrm>
            <a:off x="2660650" y="4001294"/>
            <a:ext cx="6870700" cy="952500"/>
          </a:xfrm>
          <a:prstGeom prst="rect">
            <a:avLst/>
          </a:prstGeom>
        </p:spPr>
      </p:pic>
    </p:spTree>
    <p:extLst>
      <p:ext uri="{BB962C8B-B14F-4D97-AF65-F5344CB8AC3E}">
        <p14:creationId xmlns:p14="http://schemas.microsoft.com/office/powerpoint/2010/main" val="254833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79FC-F8B9-9348-A7E2-1CB60C5C7EF2}"/>
              </a:ext>
            </a:extLst>
          </p:cNvPr>
          <p:cNvSpPr>
            <a:spLocks noGrp="1"/>
          </p:cNvSpPr>
          <p:nvPr>
            <p:ph type="title"/>
          </p:nvPr>
        </p:nvSpPr>
        <p:spPr/>
        <p:txBody>
          <a:bodyPr/>
          <a:lstStyle/>
          <a:p>
            <a:r>
              <a:rPr lang="en-US" b="1" dirty="0"/>
              <a:t>Static Resources in Client-Side JavaScript </a:t>
            </a:r>
            <a:endParaRPr lang="en-US" dirty="0"/>
          </a:p>
        </p:txBody>
      </p:sp>
      <p:sp>
        <p:nvSpPr>
          <p:cNvPr id="3" name="Content Placeholder 2">
            <a:extLst>
              <a:ext uri="{FF2B5EF4-FFF2-40B4-BE49-F238E27FC236}">
                <a16:creationId xmlns:a16="http://schemas.microsoft.com/office/drawing/2014/main" id="{DDA86F76-706D-4740-A900-47EB889AD918}"/>
              </a:ext>
            </a:extLst>
          </p:cNvPr>
          <p:cNvSpPr>
            <a:spLocks noGrp="1"/>
          </p:cNvSpPr>
          <p:nvPr>
            <p:ph idx="1"/>
          </p:nvPr>
        </p:nvSpPr>
        <p:spPr>
          <a:xfrm>
            <a:off x="838199" y="1825624"/>
            <a:ext cx="11029951" cy="4838647"/>
          </a:xfrm>
        </p:spPr>
        <p:txBody>
          <a:bodyPr>
            <a:normAutofit/>
          </a:bodyPr>
          <a:lstStyle/>
          <a:p>
            <a:r>
              <a:rPr lang="en-US" dirty="0"/>
              <a:t>In view we can do </a:t>
            </a:r>
          </a:p>
          <a:p>
            <a:r>
              <a:rPr lang="en-US" dirty="0"/>
              <a:t>Then our jQuery simply uses those variables: </a:t>
            </a:r>
          </a:p>
          <a:p>
            <a:pPr marL="0" indent="0">
              <a:buNone/>
            </a:pPr>
            <a:endParaRPr lang="en-US" dirty="0"/>
          </a:p>
          <a:p>
            <a:pPr marL="0" indent="0">
              <a:buNone/>
            </a:pPr>
            <a:endParaRPr lang="en-US" dirty="0"/>
          </a:p>
          <a:p>
            <a:pPr algn="just"/>
            <a:r>
              <a:rPr lang="en-US" dirty="0"/>
              <a:t>If you do a lot of image swapping on the client side, you’ll probably want to consider organizing all of your image variables in an object </a:t>
            </a:r>
          </a:p>
          <a:p>
            <a:endParaRPr lang="en-US" dirty="0"/>
          </a:p>
        </p:txBody>
      </p:sp>
      <p:pic>
        <p:nvPicPr>
          <p:cNvPr id="4" name="Picture 3">
            <a:extLst>
              <a:ext uri="{FF2B5EF4-FFF2-40B4-BE49-F238E27FC236}">
                <a16:creationId xmlns:a16="http://schemas.microsoft.com/office/drawing/2014/main" id="{B042FF1F-F9FB-1B45-9876-C1B2405BDF4A}"/>
              </a:ext>
            </a:extLst>
          </p:cNvPr>
          <p:cNvPicPr>
            <a:picLocks noChangeAspect="1"/>
          </p:cNvPicPr>
          <p:nvPr/>
        </p:nvPicPr>
        <p:blipFill>
          <a:blip r:embed="rId2"/>
          <a:stretch>
            <a:fillRect/>
          </a:stretch>
        </p:blipFill>
        <p:spPr>
          <a:xfrm>
            <a:off x="5708650" y="1264853"/>
            <a:ext cx="6159500" cy="1168400"/>
          </a:xfrm>
          <a:prstGeom prst="rect">
            <a:avLst/>
          </a:prstGeom>
        </p:spPr>
      </p:pic>
      <p:pic>
        <p:nvPicPr>
          <p:cNvPr id="5" name="Picture 4">
            <a:extLst>
              <a:ext uri="{FF2B5EF4-FFF2-40B4-BE49-F238E27FC236}">
                <a16:creationId xmlns:a16="http://schemas.microsoft.com/office/drawing/2014/main" id="{9517BAA9-2C13-5F49-B556-CB8AF965570D}"/>
              </a:ext>
            </a:extLst>
          </p:cNvPr>
          <p:cNvPicPr>
            <a:picLocks noChangeAspect="1"/>
          </p:cNvPicPr>
          <p:nvPr/>
        </p:nvPicPr>
        <p:blipFill>
          <a:blip r:embed="rId3"/>
          <a:stretch>
            <a:fillRect/>
          </a:stretch>
        </p:blipFill>
        <p:spPr>
          <a:xfrm>
            <a:off x="5603606" y="2839825"/>
            <a:ext cx="5753100" cy="927100"/>
          </a:xfrm>
          <a:prstGeom prst="rect">
            <a:avLst/>
          </a:prstGeom>
        </p:spPr>
      </p:pic>
      <p:pic>
        <p:nvPicPr>
          <p:cNvPr id="6" name="Picture 5">
            <a:extLst>
              <a:ext uri="{FF2B5EF4-FFF2-40B4-BE49-F238E27FC236}">
                <a16:creationId xmlns:a16="http://schemas.microsoft.com/office/drawing/2014/main" id="{97F2B453-C7C9-1143-B50C-18F4F1911B7A}"/>
              </a:ext>
            </a:extLst>
          </p:cNvPr>
          <p:cNvPicPr>
            <a:picLocks noChangeAspect="1"/>
          </p:cNvPicPr>
          <p:nvPr/>
        </p:nvPicPr>
        <p:blipFill>
          <a:blip r:embed="rId4"/>
          <a:stretch>
            <a:fillRect/>
          </a:stretch>
        </p:blipFill>
        <p:spPr>
          <a:xfrm>
            <a:off x="952284" y="4774297"/>
            <a:ext cx="6807200" cy="1612900"/>
          </a:xfrm>
          <a:prstGeom prst="rect">
            <a:avLst/>
          </a:prstGeom>
        </p:spPr>
      </p:pic>
    </p:spTree>
    <p:extLst>
      <p:ext uri="{BB962C8B-B14F-4D97-AF65-F5344CB8AC3E}">
        <p14:creationId xmlns:p14="http://schemas.microsoft.com/office/powerpoint/2010/main" val="385874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4495</TotalTime>
  <Words>2157</Words>
  <Application>Microsoft Macintosh PowerPoint</Application>
  <PresentationFormat>Widescreen</PresentationFormat>
  <Paragraphs>209</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Menlo</vt:lpstr>
      <vt:lpstr>Office Theme</vt:lpstr>
      <vt:lpstr>503106</vt:lpstr>
      <vt:lpstr>Performance Considerations </vt:lpstr>
      <vt:lpstr>Static Mapping </vt:lpstr>
      <vt:lpstr>Static Resources in Views </vt:lpstr>
      <vt:lpstr>Static Resources in CSS </vt:lpstr>
      <vt:lpstr>Static Resources in CSS </vt:lpstr>
      <vt:lpstr>Static Resources in Server-Side JavaScript </vt:lpstr>
      <vt:lpstr>Static Resources in Client-Side JavaScript </vt:lpstr>
      <vt:lpstr>Static Resources in Client-Side JavaScript </vt:lpstr>
      <vt:lpstr>Bundling and Minification </vt:lpstr>
      <vt:lpstr>Bundling and Minification </vt:lpstr>
      <vt:lpstr>Bundling and Minification </vt:lpstr>
      <vt:lpstr>Bundling and Minification </vt:lpstr>
      <vt:lpstr>Skipping Bundling and Minification in Development Mode </vt:lpstr>
      <vt:lpstr>Skipping Bundling and Minification in Development Mode </vt:lpstr>
      <vt:lpstr>Security </vt:lpstr>
      <vt:lpstr>HTTPS </vt:lpstr>
      <vt:lpstr>Generating Your Own Certificate </vt:lpstr>
      <vt:lpstr>Generating Your Own Certificate </vt:lpstr>
      <vt:lpstr>Enabling HTTPS for Your Express App </vt:lpstr>
      <vt:lpstr>Cross-Site Request Forgery </vt:lpstr>
      <vt:lpstr>Cross-Site Request Forgery </vt:lpstr>
      <vt:lpstr>Authentication</vt:lpstr>
      <vt:lpstr>Storing Users in Your Database </vt:lpstr>
      <vt:lpstr>Third-Party Authentication </vt:lpstr>
      <vt:lpstr>Passport </vt:lpstr>
      <vt:lpstr>Setting up Passport </vt:lpstr>
      <vt:lpstr>Setting up Passport </vt:lpstr>
      <vt:lpstr>Setting up Passport </vt:lpstr>
      <vt:lpstr>Setting up Passport </vt:lpstr>
      <vt:lpstr>Setting up Passport </vt:lpstr>
      <vt:lpstr>Setting up Passport </vt:lpstr>
      <vt:lpstr>Setting up Passport </vt:lpstr>
      <vt:lpstr>Role-Based Authorization </vt:lpstr>
      <vt:lpstr>Role-Based Authorization </vt:lpstr>
      <vt:lpstr>Role-Based Authorization </vt:lpstr>
      <vt:lpstr>Adding Additional Authentication Providers </vt:lpstr>
      <vt:lpstr>Adding Additional Authentication Providers </vt:lpstr>
      <vt:lpstr>LocalStrategy</vt:lpstr>
      <vt:lpstr>LocalStrategy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content</dc:title>
  <dc:creator>Microsoft Office User</dc:creator>
  <cp:lastModifiedBy>Microsoft Office User</cp:lastModifiedBy>
  <cp:revision>59</cp:revision>
  <dcterms:created xsi:type="dcterms:W3CDTF">2020-12-25T03:20:14Z</dcterms:created>
  <dcterms:modified xsi:type="dcterms:W3CDTF">2021-11-18T03:08:25Z</dcterms:modified>
</cp:coreProperties>
</file>