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126" r:id="rId1"/>
  </p:sldMasterIdLst>
  <p:notesMasterIdLst>
    <p:notesMasterId r:id="rId11"/>
  </p:notesMasterIdLst>
  <p:handoutMasterIdLst>
    <p:handoutMasterId r:id="rId12"/>
  </p:handoutMasterIdLst>
  <p:sldIdLst>
    <p:sldId id="514" r:id="rId2"/>
    <p:sldId id="525" r:id="rId3"/>
    <p:sldId id="517" r:id="rId4"/>
    <p:sldId id="526" r:id="rId5"/>
    <p:sldId id="527" r:id="rId6"/>
    <p:sldId id="519" r:id="rId7"/>
    <p:sldId id="520" r:id="rId8"/>
    <p:sldId id="522" r:id="rId9"/>
    <p:sldId id="524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CFF"/>
    <a:srgbClr val="CCFFFF"/>
    <a:srgbClr val="006600"/>
    <a:srgbClr val="FFFFCC"/>
    <a:srgbClr val="FFFF66"/>
    <a:srgbClr val="FFFF99"/>
    <a:srgbClr val="99FF99"/>
    <a:srgbClr val="6633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9" autoAdjust="0"/>
    <p:restoredTop sz="86715" autoAdjust="0"/>
  </p:normalViewPr>
  <p:slideViewPr>
    <p:cSldViewPr snapToGrid="0">
      <p:cViewPr varScale="1">
        <p:scale>
          <a:sx n="72" d="100"/>
          <a:sy n="72" d="100"/>
        </p:scale>
        <p:origin x="1485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842" y="-123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smtClean="0">
                <a:latin typeface="+mn-lt"/>
              </a:rPr>
              <a:t>Computer Organisation</a:t>
            </a:r>
            <a:endParaRPr lang="en-GB" dirty="0">
              <a:latin typeface="+mn-lt"/>
            </a:endParaRP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1/3/2023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98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EEC65E-1858-480A-92B2-78A9CEE8210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85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EEC65E-1858-480A-92B2-78A9CEE8210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1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CF272B-7153-4870-BCEE-0E50ACB5AAEF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626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CF272B-7153-4870-BCEE-0E50ACB5AAEF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81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AAD40-3214-42F6-A612-8D530F5A16A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9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 txBox="1">
            <a:spLocks noGrp="1" noChangeArrowheads="1"/>
          </p:cNvSpPr>
          <p:nvPr/>
        </p:nvSpPr>
        <p:spPr bwMode="auto">
          <a:xfrm>
            <a:off x="3970160" y="8829936"/>
            <a:ext cx="3038604" cy="464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85" tIns="45642" rIns="91285" bIns="45642" anchor="b"/>
          <a:lstStyle/>
          <a:p>
            <a:pPr algn="r"/>
            <a:fld id="{B24EEDEF-913F-4018-BFBB-D404C920B857}" type="slidenum">
              <a:rPr lang="en-US" sz="1200"/>
              <a:pPr algn="r"/>
              <a:t>7</a:t>
            </a:fld>
            <a:endParaRPr lang="en-US" sz="1200" dirty="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624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970160" y="8829936"/>
            <a:ext cx="3038604" cy="464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85" tIns="45642" rIns="91285" bIns="45642" anchor="b"/>
          <a:lstStyle/>
          <a:p>
            <a:pPr algn="r"/>
            <a:fld id="{046B1AAB-76E3-4980-9C71-D20D852062DD}" type="slidenum">
              <a:rPr lang="en-US" sz="1200"/>
              <a:pPr algn="r"/>
              <a:t>8</a:t>
            </a:fld>
            <a:endParaRPr lang="en-US" sz="120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647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C2A54D-1D0B-40AA-83E8-AAB794D1CD4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29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18/12/2015</a:t>
            </a:r>
            <a:endParaRPr lang="en-US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503058 - INTRODUCTION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18/12/2015</a:t>
            </a:r>
            <a:endParaRPr lang="en-US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503058 - INTRODUCTION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18/12/2015</a:t>
            </a:r>
            <a:endParaRPr lang="en-US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503058 - INTRODUCTION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18/12/2015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503058 - INTRODUCTION</a:t>
            </a: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EE0E28-F272-45CD-B7FF-2710AAB69A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18/12/2015</a:t>
            </a:r>
            <a:endParaRPr lang="en-US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503058 - INTRODUCTION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18/12/2015</a:t>
            </a:r>
            <a:endParaRPr lang="en-US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503058 - INTRODUCTION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18/12/2015</a:t>
            </a:r>
            <a:endParaRPr lang="en-US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503058 - INTRODUCTION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18/12/2015</a:t>
            </a:r>
            <a:endParaRPr lang="en-US" dirty="0" smtClean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503058 - INTRODUCTION</a:t>
            </a:r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18/12/2015</a:t>
            </a:r>
            <a:endParaRPr lang="en-US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503058 - INTRODUCTION</a:t>
            </a:r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18/12/2015</a:t>
            </a:r>
            <a:endParaRPr lang="en-US" dirty="0" smtClean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503058 - INTRODUCTION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18/12/2015</a:t>
            </a:r>
            <a:endParaRPr lang="en-US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503058 - INTRODUCTION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18/12/2015</a:t>
            </a:r>
            <a:endParaRPr lang="en-US" dirty="0" smtClean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503058 - INTRODUCTION</a:t>
            </a:r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18/12/2015</a:t>
            </a:r>
            <a:endParaRPr lang="en-US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503058 - INTRODUCTION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27" r:id="rId1"/>
    <p:sldLayoutId id="2147485128" r:id="rId2"/>
    <p:sldLayoutId id="2147485129" r:id="rId3"/>
    <p:sldLayoutId id="2147485130" r:id="rId4"/>
    <p:sldLayoutId id="2147485131" r:id="rId5"/>
    <p:sldLayoutId id="2147485132" r:id="rId6"/>
    <p:sldLayoutId id="2147485133" r:id="rId7"/>
    <p:sldLayoutId id="2147485134" r:id="rId8"/>
    <p:sldLayoutId id="2147485135" r:id="rId9"/>
    <p:sldLayoutId id="2147485136" r:id="rId10"/>
    <p:sldLayoutId id="2147485137" r:id="rId11"/>
    <p:sldLayoutId id="2147485138" r:id="rId12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4931" y="1695992"/>
            <a:ext cx="9383843" cy="1479122"/>
          </a:xfrm>
        </p:spPr>
        <p:txBody>
          <a:bodyPr>
            <a:noAutofit/>
          </a:bodyPr>
          <a:lstStyle/>
          <a:p>
            <a:r>
              <a:rPr lang="en-US" sz="35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WEB PROGRAMMING AND APPLICATIONS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/>
            </a:r>
            <a:b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(</a:t>
            </a:r>
            <a:r>
              <a:rPr lang="en-US" sz="32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Lập</a:t>
            </a:r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trình</a:t>
            </a:r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web </a:t>
            </a:r>
            <a:r>
              <a:rPr lang="en-US" sz="32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và</a:t>
            </a:r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ứng</a:t>
            </a:r>
            <a:r>
              <a:rPr lang="en-US" sz="32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dụng</a:t>
            </a: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) </a:t>
            </a:r>
            <a:b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</a:br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Arial" pitchFamily="34" charset="0"/>
                <a:cs typeface="Arial" pitchFamily="34" charset="0"/>
              </a:rPr>
              <a:t>503073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[TextBox 7]"/>
          <p:cNvSpPr txBox="1"/>
          <p:nvPr/>
        </p:nvSpPr>
        <p:spPr>
          <a:xfrm>
            <a:off x="1" y="3781012"/>
            <a:ext cx="9143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7" y="670904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20975028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COURSE DESCRIPTION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57016" cy="452596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Course name: </a:t>
            </a:r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WEB PROGRAMMING AND APPLICATIONS</a:t>
            </a:r>
            <a:endParaRPr lang="en-US" sz="28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Course code</a:t>
            </a:r>
            <a:r>
              <a:rPr lang="en-US" dirty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503073 </a:t>
            </a:r>
          </a:p>
          <a:p>
            <a:pPr algn="just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Course </a:t>
            </a:r>
            <a:r>
              <a:rPr lang="en-US" dirty="0">
                <a:latin typeface="Arial" pitchFamily="34" charset="0"/>
                <a:cs typeface="Arial" pitchFamily="34" charset="0"/>
              </a:rPr>
              <a:t>Credits: 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3 (2.1)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Prerequisite: </a:t>
            </a:r>
            <a:r>
              <a:rPr lang="en-US" dirty="0">
                <a:latin typeface="Arial" pitchFamily="34" charset="0"/>
                <a:cs typeface="Arial" pitchFamily="34" charset="0"/>
              </a:rPr>
              <a:t>Programming Methodology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Lecturers</a:t>
            </a:r>
            <a:r>
              <a:rPr lang="en-US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mtClean="0">
                <a:latin typeface="Arial" pitchFamily="34" charset="0"/>
                <a:cs typeface="Arial" pitchFamily="34" charset="0"/>
              </a:rPr>
              <a:t>Nguyen Ngoc Phien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Email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nguyenngocphien@tdtu.edu.vn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18/12/2015</a:t>
            </a:r>
            <a:endParaRPr lang="en-US" dirty="0" smtClean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503058 - INTRODUCTION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COURSE DESCRIPTION (Cont.)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The objective of this module is to </a:t>
            </a:r>
            <a:r>
              <a:rPr lang="en-US" sz="28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introduce </a:t>
            </a:r>
            <a:r>
              <a:rPr lang="en-US" sz="2800" dirty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students to software development on the Web platforms:</a:t>
            </a:r>
            <a:endParaRPr lang="en-US" sz="2800" dirty="0" smtClean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 basics of web development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Students will be exposed to important computer science concepts, including networking, databases, computer security, user interface design, programming languages, and software engineering 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800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Topics: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HTML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CSS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Javascript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PHP – MySQL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Security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18/12/2015</a:t>
            </a:r>
            <a:endParaRPr lang="en-US" dirty="0" smtClean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503058 - INTRODUCTION</a:t>
            </a:r>
            <a:endParaRPr lang="en-US" dirty="0"/>
          </a:p>
        </p:txBody>
      </p:sp>
      <p:sp>
        <p:nvSpPr>
          <p:cNvPr id="10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3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COURSE OUTLINE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74164"/>
            <a:ext cx="8229600" cy="4851999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Introduction - HTTP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HTML5, CSS3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JavaScript (jQuery)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it-IT" sz="2800" dirty="0">
                <a:latin typeface="Arial" pitchFamily="34" charset="0"/>
                <a:cs typeface="Arial" pitchFamily="34" charset="0"/>
              </a:rPr>
              <a:t>Front-End (Bootstrap)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PHP - SQL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Security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18/12/2015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503058 - INTRODUCTION</a:t>
            </a:r>
            <a:endParaRPr lang="en-US" altLang="en-US" dirty="0"/>
          </a:p>
        </p:txBody>
      </p:sp>
      <p:sp>
        <p:nvSpPr>
          <p:cNvPr id="7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3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COURSE OUTLINE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en-US" dirty="0">
                <a:latin typeface="Arial" pitchFamily="34" charset="0"/>
                <a:cs typeface="Arial" pitchFamily="34" charset="0"/>
              </a:rPr>
              <a:t>Performance &amp; Scalability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7"/>
            </a:pPr>
            <a:r>
              <a:rPr lang="en-US" dirty="0">
                <a:latin typeface="Arial" pitchFamily="34" charset="0"/>
                <a:cs typeface="Arial" pitchFamily="34" charset="0"/>
              </a:rPr>
              <a:t>Web server, Miscellaneous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Techniques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18/12/2015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503058 - INTRODUCTION</a:t>
            </a:r>
            <a:endParaRPr lang="en-US" altLang="en-US" dirty="0"/>
          </a:p>
        </p:txBody>
      </p:sp>
      <p:sp>
        <p:nvSpPr>
          <p:cNvPr id="7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3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TEXTBOOKS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[1] Steve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Suehring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, Janet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Valade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, [2013], PHP, MySQL, JavaScript &amp; HTML5 All-in-One For Dummies, 1st Edition, For Dummies, New 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Jersey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[2]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Hanqing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Wu, Liz Zhao, [2015], Web Security: A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WhiteHat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Perspective,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Auerbach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Publications, Florida.</a:t>
            </a:r>
          </a:p>
          <a:p>
            <a:pPr marL="0" indent="0" algn="just">
              <a:spcBef>
                <a:spcPts val="0"/>
              </a:spcBef>
              <a:buNone/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[3]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Riwanto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Megosinarso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, [2014], Step By Step Bootstrap 3: A Quick Guide to Responsive Web Development Using Bootstrap 3, </a:t>
            </a:r>
            <a:r>
              <a:rPr lang="en-US" sz="28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CreateSpace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 Independent Publishing </a:t>
            </a:r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Platform</a:t>
            </a:r>
            <a:endParaRPr lang="en-US" sz="2800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18/12/2015</a:t>
            </a:r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503058 - INTRODUCTION</a:t>
            </a:r>
            <a:endParaRPr lang="en-US" altLang="en-US" dirty="0"/>
          </a:p>
        </p:txBody>
      </p:sp>
      <p:sp>
        <p:nvSpPr>
          <p:cNvPr id="11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COURSE MATERIALS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18/12/2015</a:t>
            </a:r>
            <a:endParaRPr lang="en-US" dirty="0" smtClean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503058 - INTRODUCTION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57200" y="1828799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You can find all lectures, tutorials, labs and solutions </a:t>
            </a: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on </a:t>
            </a:r>
            <a:r>
              <a:rPr lang="en-US" sz="28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cs typeface="Arial" pitchFamily="34" charset="0"/>
              </a:rPr>
              <a:t>Google Classroom:</a:t>
            </a:r>
            <a:endParaRPr lang="en-US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 smtClean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36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ADMIN MATTERS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 smtClean="0">
                <a:latin typeface="Arial" pitchFamily="34" charset="0"/>
                <a:cs typeface="Arial" pitchFamily="34" charset="0"/>
              </a:rPr>
              <a:t>Tutorials and labs will start in week 3</a:t>
            </a:r>
          </a:p>
          <a:p>
            <a:endParaRPr lang="en-US" b="1" u="sng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b="1" u="sng" dirty="0" smtClean="0">
                <a:latin typeface="Arial" pitchFamily="34" charset="0"/>
                <a:cs typeface="Arial" pitchFamily="34" charset="0"/>
              </a:rPr>
              <a:t>ASSESSMENT:</a:t>
            </a:r>
          </a:p>
          <a:p>
            <a:pPr algn="ctr">
              <a:buNone/>
            </a:pPr>
            <a:endParaRPr lang="en-US" b="1" u="sng" dirty="0" smtClean="0">
              <a:latin typeface="Arial" pitchFamily="34" charset="0"/>
              <a:cs typeface="Arial" pitchFamily="34" charset="0"/>
            </a:endParaRPr>
          </a:p>
          <a:p>
            <a:pPr lvl="3">
              <a:buFont typeface="Arial" pitchFamily="34" charset="0"/>
              <a:buChar char="-"/>
            </a:pP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10% - Labs</a:t>
            </a:r>
          </a:p>
          <a:p>
            <a:pPr lvl="3">
              <a:buFont typeface="Arial" pitchFamily="34" charset="0"/>
              <a:buChar char="-"/>
            </a:pP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20% </a:t>
            </a:r>
            <a:r>
              <a:rPr lang="en-US" sz="32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32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Exercises</a:t>
            </a:r>
            <a:endParaRPr lang="en-US" sz="3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3">
              <a:buFont typeface="Arial" pitchFamily="34" charset="0"/>
              <a:buChar char="-"/>
            </a:pP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20% </a:t>
            </a:r>
            <a:r>
              <a:rPr lang="en-US" sz="32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sz="32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Mini Project</a:t>
            </a:r>
            <a:endParaRPr lang="en-US" sz="3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3">
              <a:buFont typeface="Arial" pitchFamily="34" charset="0"/>
              <a:buChar char="-"/>
            </a:pPr>
            <a:r>
              <a:rPr lang="en-US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50% - Final project</a:t>
            </a:r>
          </a:p>
          <a:p>
            <a:pPr lvl="3">
              <a:buNone/>
            </a:pPr>
            <a:endParaRPr lang="en-US" sz="3200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18/12/2015</a:t>
            </a:r>
            <a:endParaRPr lang="en-US" dirty="0" smtClean="0"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503058 - INTRODUCTION</a:t>
            </a:r>
            <a:endParaRPr lang="en-US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sz="9600" smtClean="0">
                <a:latin typeface="Arial" pitchFamily="34" charset="0"/>
                <a:cs typeface="Arial" pitchFamily="34" charset="0"/>
              </a:rPr>
              <a:t>Q&amp;A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18/12/2015</a:t>
            </a:r>
            <a:endParaRPr lang="en-US" dirty="0" smtClean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503058 - INTRODUCTION</a:t>
            </a:r>
            <a:endParaRPr lang="en-US" dirty="0"/>
          </a:p>
        </p:txBody>
      </p:sp>
      <p:sp>
        <p:nvSpPr>
          <p:cNvPr id="7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13989</TotalTime>
  <Words>342</Words>
  <Application>Microsoft Office PowerPoint</Application>
  <PresentationFormat>On-screen Show (4:3)</PresentationFormat>
  <Paragraphs>89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Тема Office</vt:lpstr>
      <vt:lpstr>WEB PROGRAMMING AND APPLICATIONS (Lập trình web và ứng dụng)  503073</vt:lpstr>
      <vt:lpstr>COURSE DESCRIPTION</vt:lpstr>
      <vt:lpstr>COURSE DESCRIPTION (Cont.)</vt:lpstr>
      <vt:lpstr>COURSE OUTLINE</vt:lpstr>
      <vt:lpstr>COURSE OUTLINE</vt:lpstr>
      <vt:lpstr>TEXTBOOKS</vt:lpstr>
      <vt:lpstr>COURSE MATERIALS </vt:lpstr>
      <vt:lpstr>ADMIN MATTERS</vt:lpstr>
      <vt:lpstr>Q&amp;A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Pi</cp:lastModifiedBy>
  <cp:revision>1057</cp:revision>
  <cp:lastPrinted>2014-07-01T03:51:49Z</cp:lastPrinted>
  <dcterms:created xsi:type="dcterms:W3CDTF">1998-09-05T15:03:32Z</dcterms:created>
  <dcterms:modified xsi:type="dcterms:W3CDTF">2023-01-03T02:58:30Z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