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77" r:id="rId7"/>
    <p:sldId id="278" r:id="rId8"/>
    <p:sldId id="261" r:id="rId9"/>
    <p:sldId id="262" r:id="rId10"/>
    <p:sldId id="283" r:id="rId11"/>
    <p:sldId id="279" r:id="rId12"/>
    <p:sldId id="280" r:id="rId13"/>
    <p:sldId id="281" r:id="rId14"/>
    <p:sldId id="282" r:id="rId15"/>
    <p:sldId id="271" r:id="rId16"/>
    <p:sldId id="276" r:id="rId17"/>
  </p:sldIdLst>
  <p:sldSz cx="9144000" cy="5143500" type="screen16x9"/>
  <p:notesSz cx="6858000" cy="9144000"/>
  <p:embeddedFontLst>
    <p:embeddedFont>
      <p:font typeface="Old Standard TT" panose="020B0604020202020204"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cd073d35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cd073d35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cd073d35a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cd073d35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cd073d35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cd073d35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cd073d35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cd073d35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cd073d35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cd073d35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cd073d35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cd073d35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647700" lvl="0" indent="-304800" algn="l" rtl="0">
              <a:lnSpc>
                <a:spcPct val="115000"/>
              </a:lnSpc>
              <a:spcBef>
                <a:spcPts val="0"/>
              </a:spcBef>
              <a:spcAft>
                <a:spcPts val="0"/>
              </a:spcAft>
              <a:buClr>
                <a:srgbClr val="333333"/>
              </a:buClr>
              <a:buSzPts val="1200"/>
              <a:buFont typeface="Times New Roman"/>
              <a:buAutoNum type="arabicPeriod"/>
            </a:pPr>
            <a:r>
              <a:rPr lang="vi" sz="1200">
                <a:solidFill>
                  <a:srgbClr val="333333"/>
                </a:solidFill>
                <a:highlight>
                  <a:srgbClr val="FFFFFF"/>
                </a:highlight>
                <a:latin typeface="Times New Roman"/>
                <a:ea typeface="Times New Roman"/>
                <a:cs typeface="Times New Roman"/>
                <a:sym typeface="Times New Roman"/>
              </a:rPr>
              <a:t>Người dùng truy cập vào Client thì thấy đăng nhập bằng tài khoản Facebook, người dùng click vào Client sẽ chuyển hướng đến link đăng nhập Facebook và yêu cầu người dùng đăng nhập.</a:t>
            </a:r>
            <a:endParaRPr sz="1200">
              <a:solidFill>
                <a:srgbClr val="333333"/>
              </a:solidFill>
              <a:highlight>
                <a:srgbClr val="FFFFFF"/>
              </a:highlight>
              <a:latin typeface="Times New Roman"/>
              <a:ea typeface="Times New Roman"/>
              <a:cs typeface="Times New Roman"/>
              <a:sym typeface="Times New Roman"/>
            </a:endParaRPr>
          </a:p>
          <a:p>
            <a:pPr marL="647700" lvl="0" indent="-304800" algn="l" rtl="0">
              <a:lnSpc>
                <a:spcPct val="115000"/>
              </a:lnSpc>
              <a:spcBef>
                <a:spcPts val="0"/>
              </a:spcBef>
              <a:spcAft>
                <a:spcPts val="0"/>
              </a:spcAft>
              <a:buClr>
                <a:srgbClr val="333333"/>
              </a:buClr>
              <a:buSzPts val="1200"/>
              <a:buFont typeface="Times New Roman"/>
              <a:buAutoNum type="arabicPeriod"/>
            </a:pPr>
            <a:r>
              <a:rPr lang="vi" sz="1200">
                <a:solidFill>
                  <a:srgbClr val="333333"/>
                </a:solidFill>
                <a:highlight>
                  <a:srgbClr val="FFFFFF"/>
                </a:highlight>
                <a:latin typeface="Times New Roman"/>
                <a:ea typeface="Times New Roman"/>
                <a:cs typeface="Times New Roman"/>
                <a:sym typeface="Times New Roman"/>
              </a:rPr>
              <a:t>Người dùng thực hiện đăng nhập Facebook và Facebook trả về cho người dùng mã ủy quyền.</a:t>
            </a:r>
            <a:endParaRPr sz="1200">
              <a:solidFill>
                <a:srgbClr val="333333"/>
              </a:solidFill>
              <a:highlight>
                <a:srgbClr val="FFFFFF"/>
              </a:highlight>
              <a:latin typeface="Times New Roman"/>
              <a:ea typeface="Times New Roman"/>
              <a:cs typeface="Times New Roman"/>
              <a:sym typeface="Times New Roman"/>
            </a:endParaRPr>
          </a:p>
          <a:p>
            <a:pPr marL="647700" lvl="0" indent="-304800" algn="l" rtl="0">
              <a:lnSpc>
                <a:spcPct val="115000"/>
              </a:lnSpc>
              <a:spcBef>
                <a:spcPts val="0"/>
              </a:spcBef>
              <a:spcAft>
                <a:spcPts val="0"/>
              </a:spcAft>
              <a:buClr>
                <a:srgbClr val="333333"/>
              </a:buClr>
              <a:buSzPts val="1200"/>
              <a:buFont typeface="Times New Roman"/>
              <a:buAutoNum type="arabicPeriod"/>
            </a:pPr>
            <a:r>
              <a:rPr lang="vi" sz="1200">
                <a:solidFill>
                  <a:srgbClr val="333333"/>
                </a:solidFill>
                <a:highlight>
                  <a:srgbClr val="FFFFFF"/>
                </a:highlight>
                <a:latin typeface="Times New Roman"/>
                <a:ea typeface="Times New Roman"/>
                <a:cs typeface="Times New Roman"/>
                <a:sym typeface="Times New Roman"/>
              </a:rPr>
              <a:t>Client gửi yêu cầu tạo access token đến Facebook kèm theo mã ủy quyền nhận được ở bước 3.</a:t>
            </a:r>
            <a:endParaRPr sz="1200">
              <a:solidFill>
                <a:srgbClr val="333333"/>
              </a:solidFill>
              <a:highlight>
                <a:srgbClr val="FFFFFF"/>
              </a:highlight>
              <a:latin typeface="Times New Roman"/>
              <a:ea typeface="Times New Roman"/>
              <a:cs typeface="Times New Roman"/>
              <a:sym typeface="Times New Roman"/>
            </a:endParaRPr>
          </a:p>
          <a:p>
            <a:pPr marL="647700" lvl="0" indent="-304800" algn="l" rtl="0">
              <a:lnSpc>
                <a:spcPct val="115000"/>
              </a:lnSpc>
              <a:spcBef>
                <a:spcPts val="0"/>
              </a:spcBef>
              <a:spcAft>
                <a:spcPts val="0"/>
              </a:spcAft>
              <a:buClr>
                <a:srgbClr val="333333"/>
              </a:buClr>
              <a:buSzPts val="1200"/>
              <a:buFont typeface="Times New Roman"/>
              <a:buAutoNum type="arabicPeriod"/>
            </a:pPr>
            <a:r>
              <a:rPr lang="vi" sz="1200">
                <a:solidFill>
                  <a:srgbClr val="333333"/>
                </a:solidFill>
                <a:highlight>
                  <a:srgbClr val="FFFFFF"/>
                </a:highlight>
                <a:latin typeface="Times New Roman"/>
                <a:ea typeface="Times New Roman"/>
                <a:cs typeface="Times New Roman"/>
                <a:sym typeface="Times New Roman"/>
              </a:rPr>
              <a:t>Máy chủ ủy quyền của Facebook kiểm tra mã ủy quyền, nếu ok nó sẽ trả về access token cho Client.</a:t>
            </a:r>
            <a:endParaRPr sz="1200">
              <a:solidFill>
                <a:srgbClr val="333333"/>
              </a:solidFill>
              <a:highlight>
                <a:srgbClr val="FFFFFF"/>
              </a:highlight>
              <a:latin typeface="Times New Roman"/>
              <a:ea typeface="Times New Roman"/>
              <a:cs typeface="Times New Roman"/>
              <a:sym typeface="Times New Roman"/>
            </a:endParaRPr>
          </a:p>
          <a:p>
            <a:pPr marL="647700" lvl="0" indent="-304800" algn="l" rtl="0">
              <a:lnSpc>
                <a:spcPct val="115000"/>
              </a:lnSpc>
              <a:spcBef>
                <a:spcPts val="0"/>
              </a:spcBef>
              <a:spcAft>
                <a:spcPts val="0"/>
              </a:spcAft>
              <a:buClr>
                <a:srgbClr val="333333"/>
              </a:buClr>
              <a:buSzPts val="1200"/>
              <a:buFont typeface="Times New Roman"/>
              <a:buAutoNum type="arabicPeriod"/>
            </a:pPr>
            <a:r>
              <a:rPr lang="vi" sz="1200">
                <a:solidFill>
                  <a:srgbClr val="333333"/>
                </a:solidFill>
                <a:highlight>
                  <a:srgbClr val="FFFFFF"/>
                </a:highlight>
                <a:latin typeface="Times New Roman"/>
                <a:ea typeface="Times New Roman"/>
                <a:cs typeface="Times New Roman"/>
                <a:sym typeface="Times New Roman"/>
              </a:rPr>
              <a:t> Client muốn lấy dữ liệu từ các API do Facebook cung cấp sẽ gửi request kèm theo access token.</a:t>
            </a:r>
            <a:endParaRPr sz="1200">
              <a:solidFill>
                <a:srgbClr val="333333"/>
              </a:solidFill>
              <a:highlight>
                <a:srgbClr val="FFFFFF"/>
              </a:highlight>
              <a:latin typeface="Times New Roman"/>
              <a:ea typeface="Times New Roman"/>
              <a:cs typeface="Times New Roman"/>
              <a:sym typeface="Times New Roman"/>
            </a:endParaRPr>
          </a:p>
          <a:p>
            <a:pPr marL="647700" lvl="0" indent="-304800" algn="l" rtl="0">
              <a:lnSpc>
                <a:spcPct val="115000"/>
              </a:lnSpc>
              <a:spcBef>
                <a:spcPts val="0"/>
              </a:spcBef>
              <a:spcAft>
                <a:spcPts val="0"/>
              </a:spcAft>
              <a:buClr>
                <a:srgbClr val="333333"/>
              </a:buClr>
              <a:buSzPts val="1200"/>
              <a:buFont typeface="Times New Roman"/>
              <a:buAutoNum type="arabicPeriod"/>
            </a:pPr>
            <a:r>
              <a:rPr lang="vi" sz="1200">
                <a:solidFill>
                  <a:srgbClr val="333333"/>
                </a:solidFill>
                <a:highlight>
                  <a:srgbClr val="FFFFFF"/>
                </a:highlight>
                <a:latin typeface="Times New Roman"/>
                <a:ea typeface="Times New Roman"/>
                <a:cs typeface="Times New Roman"/>
                <a:sym typeface="Times New Roman"/>
              </a:rPr>
              <a:t>Máy chủ tài nguyên của Facebook kiểm tra access token hợp lệ sẽ trả về dữ liệu thuộc sở hữu của người dùng.</a:t>
            </a:r>
            <a:endParaRPr sz="1200">
              <a:solidFill>
                <a:srgbClr val="333333"/>
              </a:solidFill>
              <a:highlight>
                <a:srgbClr val="FFFFFF"/>
              </a:highlight>
              <a:latin typeface="Times New Roman"/>
              <a:ea typeface="Times New Roman"/>
              <a:cs typeface="Times New Roman"/>
              <a:sym typeface="Times New Roman"/>
            </a:endParaRPr>
          </a:p>
          <a:p>
            <a:pPr marL="0" lvl="0" indent="0" algn="l" rtl="0">
              <a:spcBef>
                <a:spcPts val="300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cd073d35a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cd073d35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cd073d35a_14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cd073d35a_14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19325" y="350650"/>
            <a:ext cx="8850600" cy="120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 dirty="0">
                <a:latin typeface="Times New Roman"/>
                <a:ea typeface="Times New Roman"/>
                <a:cs typeface="Times New Roman"/>
                <a:sym typeface="Times New Roman"/>
              </a:rPr>
              <a:t>BÁO CÁO: </a:t>
            </a: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THỰC HÀNH LẬP TRÌNH MẠNG</a:t>
            </a:r>
            <a:endParaRPr dirty="0">
              <a:latin typeface="Times New Roman"/>
              <a:ea typeface="Times New Roman"/>
              <a:cs typeface="Times New Roman"/>
              <a:sym typeface="Times New Roman"/>
            </a:endParaRPr>
          </a:p>
        </p:txBody>
      </p:sp>
      <p:sp>
        <p:nvSpPr>
          <p:cNvPr id="60" name="Google Shape;60;p13"/>
          <p:cNvSpPr txBox="1">
            <a:spLocks noGrp="1"/>
          </p:cNvSpPr>
          <p:nvPr>
            <p:ph type="subTitle" idx="1"/>
          </p:nvPr>
        </p:nvSpPr>
        <p:spPr>
          <a:xfrm>
            <a:off x="767965" y="3334043"/>
            <a:ext cx="8118600" cy="168307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Sinh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viên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thực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hiên</a:t>
            </a:r>
            <a:endParaRPr dirty="0">
              <a:latin typeface="Times New Roman"/>
              <a:ea typeface="Times New Roman"/>
              <a:cs typeface="Times New Roman"/>
              <a:sym typeface="Times New Roman"/>
            </a:endParaRPr>
          </a:p>
          <a:p>
            <a:pPr marL="0" lvl="0" indent="0" algn="l" rtl="0">
              <a:spcBef>
                <a:spcPts val="0"/>
              </a:spcBef>
              <a:spcAft>
                <a:spcPts val="0"/>
              </a:spcAft>
              <a:buNone/>
            </a:pPr>
            <a:r>
              <a:rPr lang="vi" dirty="0">
                <a:latin typeface="Times New Roman"/>
                <a:ea typeface="Times New Roman"/>
                <a:cs typeface="Times New Roman"/>
                <a:sym typeface="Times New Roman"/>
              </a:rPr>
              <a:t>Lã Vũ Hoàng 			- 20166138</a:t>
            </a:r>
            <a:endParaRPr lang="en-US" dirty="0">
              <a:latin typeface="Times New Roman"/>
              <a:ea typeface="Times New Roman"/>
              <a:cs typeface="Times New Roman"/>
              <a:sym typeface="Times New Roman"/>
            </a:endParaRPr>
          </a:p>
          <a:p>
            <a:pPr marL="0" lvl="0" indent="0" algn="l" rtl="0">
              <a:spcBef>
                <a:spcPts val="0"/>
              </a:spcBef>
              <a:spcAft>
                <a:spcPts val="0"/>
              </a:spcAft>
              <a:buNone/>
            </a:pPr>
            <a:r>
              <a:rPr lang="en-US" dirty="0" err="1">
                <a:latin typeface="Times New Roman"/>
                <a:ea typeface="Times New Roman"/>
                <a:cs typeface="Times New Roman"/>
                <a:sym typeface="Times New Roman"/>
              </a:rPr>
              <a:t>Bùi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Hoàng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Phú</a:t>
            </a:r>
            <a:r>
              <a:rPr lang="en-US" dirty="0">
                <a:latin typeface="Times New Roman"/>
                <a:ea typeface="Times New Roman"/>
                <a:cs typeface="Times New Roman"/>
                <a:sym typeface="Times New Roman"/>
              </a:rPr>
              <a:t>		-20163165</a:t>
            </a:r>
          </a:p>
          <a:p>
            <a:pPr marL="0" lvl="0" indent="0" algn="l" rtl="0">
              <a:spcBef>
                <a:spcPts val="0"/>
              </a:spcBef>
              <a:spcAft>
                <a:spcPts val="0"/>
              </a:spcAft>
              <a:buNone/>
            </a:pPr>
            <a:r>
              <a:rPr lang="en-US" dirty="0">
                <a:latin typeface="Times New Roman"/>
                <a:ea typeface="Times New Roman"/>
                <a:cs typeface="Times New Roman"/>
                <a:sym typeface="Times New Roman"/>
              </a:rPr>
              <a:t>Tr</a:t>
            </a:r>
            <a:r>
              <a:rPr lang="vi-VN" dirty="0">
                <a:latin typeface="Times New Roman"/>
                <a:ea typeface="Times New Roman"/>
                <a:cs typeface="Times New Roman"/>
                <a:sym typeface="Times New Roman"/>
              </a:rPr>
              <a:t>ư</a:t>
            </a:r>
            <a:r>
              <a:rPr lang="en-US" dirty="0" err="1">
                <a:latin typeface="Times New Roman"/>
                <a:ea typeface="Times New Roman"/>
                <a:cs typeface="Times New Roman"/>
                <a:sym typeface="Times New Roman"/>
              </a:rPr>
              <a:t>ơng</a:t>
            </a:r>
            <a:r>
              <a:rPr lang="en-US" dirty="0">
                <a:latin typeface="Times New Roman"/>
                <a:ea typeface="Times New Roman"/>
                <a:cs typeface="Times New Roman"/>
                <a:sym typeface="Times New Roman"/>
              </a:rPr>
              <a:t> Anh Tú		-20164489</a:t>
            </a:r>
            <a:endParaRPr dirty="0">
              <a:latin typeface="Times New Roman"/>
              <a:ea typeface="Times New Roman"/>
              <a:cs typeface="Times New Roman"/>
              <a:sym typeface="Times New Roman"/>
            </a:endParaRPr>
          </a:p>
        </p:txBody>
      </p:sp>
      <p:sp>
        <p:nvSpPr>
          <p:cNvPr id="61" name="Google Shape;61;p13"/>
          <p:cNvSpPr txBox="1"/>
          <p:nvPr/>
        </p:nvSpPr>
        <p:spPr>
          <a:xfrm>
            <a:off x="502325" y="1893001"/>
            <a:ext cx="8291700" cy="6787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3000" b="1" i="1" dirty="0">
                <a:solidFill>
                  <a:schemeClr val="lt1"/>
                </a:solidFill>
                <a:latin typeface="Times New Roman"/>
                <a:ea typeface="Times New Roman"/>
                <a:cs typeface="Times New Roman"/>
                <a:sym typeface="Times New Roman"/>
              </a:rPr>
              <a:t>Đề tài:</a:t>
            </a:r>
            <a:r>
              <a:rPr lang="en-US" sz="3000" b="1" i="1" dirty="0">
                <a:solidFill>
                  <a:schemeClr val="lt1"/>
                </a:solidFill>
                <a:latin typeface="Times New Roman"/>
                <a:ea typeface="Times New Roman"/>
                <a:cs typeface="Times New Roman"/>
                <a:sym typeface="Times New Roman"/>
              </a:rPr>
              <a:t> </a:t>
            </a:r>
            <a:r>
              <a:rPr lang="en-US" sz="3000" b="1" i="1" dirty="0" err="1">
                <a:solidFill>
                  <a:schemeClr val="lt1"/>
                </a:solidFill>
                <a:latin typeface="Times New Roman"/>
                <a:ea typeface="Times New Roman"/>
                <a:cs typeface="Times New Roman"/>
                <a:sym typeface="Times New Roman"/>
              </a:rPr>
              <a:t>Trò</a:t>
            </a:r>
            <a:r>
              <a:rPr lang="en-US" sz="3000" b="1" i="1" dirty="0">
                <a:solidFill>
                  <a:schemeClr val="lt1"/>
                </a:solidFill>
                <a:latin typeface="Times New Roman"/>
                <a:ea typeface="Times New Roman"/>
                <a:cs typeface="Times New Roman"/>
                <a:sym typeface="Times New Roman"/>
              </a:rPr>
              <a:t> </a:t>
            </a:r>
            <a:r>
              <a:rPr lang="en-US" sz="3000" b="1" i="1" dirty="0" err="1">
                <a:solidFill>
                  <a:schemeClr val="lt1"/>
                </a:solidFill>
                <a:latin typeface="Times New Roman"/>
                <a:ea typeface="Times New Roman"/>
                <a:cs typeface="Times New Roman"/>
                <a:sym typeface="Times New Roman"/>
              </a:rPr>
              <a:t>ch</a:t>
            </a:r>
            <a:r>
              <a:rPr lang="vi-VN" sz="3000" b="1" i="1" dirty="0">
                <a:solidFill>
                  <a:schemeClr val="lt1"/>
                </a:solidFill>
                <a:latin typeface="Times New Roman"/>
                <a:ea typeface="Times New Roman"/>
                <a:cs typeface="Times New Roman"/>
                <a:sym typeface="Times New Roman"/>
              </a:rPr>
              <a:t>ơ</a:t>
            </a:r>
            <a:r>
              <a:rPr lang="en-US" sz="3000" b="1" i="1" dirty="0" err="1">
                <a:solidFill>
                  <a:schemeClr val="lt1"/>
                </a:solidFill>
                <a:latin typeface="Times New Roman"/>
                <a:ea typeface="Times New Roman"/>
                <a:cs typeface="Times New Roman"/>
                <a:sym typeface="Times New Roman"/>
              </a:rPr>
              <a:t>i</a:t>
            </a:r>
            <a:r>
              <a:rPr lang="en-US" sz="3000" b="1" i="1" dirty="0">
                <a:solidFill>
                  <a:schemeClr val="lt1"/>
                </a:solidFill>
                <a:latin typeface="Times New Roman"/>
                <a:ea typeface="Times New Roman"/>
                <a:cs typeface="Times New Roman"/>
                <a:sym typeface="Times New Roman"/>
              </a:rPr>
              <a:t> </a:t>
            </a:r>
            <a:r>
              <a:rPr lang="en-US" sz="3000" b="1" i="1" dirty="0" err="1">
                <a:solidFill>
                  <a:schemeClr val="lt1"/>
                </a:solidFill>
                <a:latin typeface="Times New Roman"/>
                <a:ea typeface="Times New Roman"/>
                <a:cs typeface="Times New Roman"/>
                <a:sym typeface="Times New Roman"/>
              </a:rPr>
              <a:t>trắc</a:t>
            </a:r>
            <a:r>
              <a:rPr lang="en-US" sz="3000" b="1" i="1" dirty="0">
                <a:solidFill>
                  <a:schemeClr val="lt1"/>
                </a:solidFill>
                <a:latin typeface="Times New Roman"/>
                <a:ea typeface="Times New Roman"/>
                <a:cs typeface="Times New Roman"/>
                <a:sym typeface="Times New Roman"/>
              </a:rPr>
              <a:t> </a:t>
            </a:r>
            <a:r>
              <a:rPr lang="en-US" sz="3000" b="1" i="1" dirty="0" err="1">
                <a:solidFill>
                  <a:schemeClr val="lt1"/>
                </a:solidFill>
                <a:latin typeface="Times New Roman"/>
                <a:ea typeface="Times New Roman"/>
                <a:cs typeface="Times New Roman"/>
                <a:sym typeface="Times New Roman"/>
              </a:rPr>
              <a:t>nghiệm</a:t>
            </a:r>
            <a:endParaRPr dirty="0">
              <a:solidFill>
                <a:schemeClr val="lt1"/>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899D0C60-03E2-4568-8EC2-D9248ADAB5B5}"/>
              </a:ext>
            </a:extLst>
          </p:cNvPr>
          <p:cNvSpPr txBox="1"/>
          <p:nvPr/>
        </p:nvSpPr>
        <p:spPr>
          <a:xfrm>
            <a:off x="5001065" y="2693963"/>
            <a:ext cx="3615397" cy="307777"/>
          </a:xfrm>
          <a:prstGeom prst="rect">
            <a:avLst/>
          </a:prstGeom>
          <a:noFill/>
        </p:spPr>
        <p:txBody>
          <a:bodyPr wrap="square" rtlCol="0">
            <a:spAutoFit/>
          </a:bodyPr>
          <a:lstStyle/>
          <a:p>
            <a:r>
              <a:rPr lang="en-US" dirty="0">
                <a:solidFill>
                  <a:schemeClr val="bg1"/>
                </a:solidFill>
              </a:rPr>
              <a:t>GV h</a:t>
            </a:r>
            <a:r>
              <a:rPr lang="vi-VN" dirty="0">
                <a:solidFill>
                  <a:schemeClr val="bg1"/>
                </a:solidFill>
              </a:rPr>
              <a:t>ư</a:t>
            </a:r>
            <a:r>
              <a:rPr lang="en-US" dirty="0" err="1">
                <a:solidFill>
                  <a:schemeClr val="bg1"/>
                </a:solidFill>
              </a:rPr>
              <a:t>ớng</a:t>
            </a:r>
            <a:r>
              <a:rPr lang="en-US" dirty="0">
                <a:solidFill>
                  <a:schemeClr val="bg1"/>
                </a:solidFill>
              </a:rPr>
              <a:t> </a:t>
            </a:r>
            <a:r>
              <a:rPr lang="en-US" dirty="0" err="1">
                <a:solidFill>
                  <a:schemeClr val="bg1"/>
                </a:solidFill>
              </a:rPr>
              <a:t>dẫn</a:t>
            </a:r>
            <a:r>
              <a:rPr lang="en-US" dirty="0">
                <a:solidFill>
                  <a:schemeClr val="bg1"/>
                </a:solidFill>
              </a:rPr>
              <a:t>: T.S </a:t>
            </a:r>
            <a:r>
              <a:rPr lang="en-US" dirty="0" err="1">
                <a:solidFill>
                  <a:schemeClr val="bg1"/>
                </a:solidFill>
              </a:rPr>
              <a:t>Đặng</a:t>
            </a:r>
            <a:r>
              <a:rPr lang="en-US" dirty="0">
                <a:solidFill>
                  <a:schemeClr val="bg1"/>
                </a:solidFill>
              </a:rPr>
              <a:t> </a:t>
            </a:r>
            <a:r>
              <a:rPr lang="en-US" dirty="0" err="1">
                <a:solidFill>
                  <a:schemeClr val="bg1"/>
                </a:solidFill>
              </a:rPr>
              <a:t>Tuấn</a:t>
            </a:r>
            <a:r>
              <a:rPr lang="en-US" dirty="0">
                <a:solidFill>
                  <a:schemeClr val="bg1"/>
                </a:solidFill>
              </a:rPr>
              <a:t> Linh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AEBC5-B53F-498B-B6ED-BB49AE71DB7A}"/>
              </a:ext>
            </a:extLst>
          </p:cNvPr>
          <p:cNvSpPr>
            <a:spLocks noGrp="1"/>
          </p:cNvSpPr>
          <p:nvPr>
            <p:ph type="title"/>
          </p:nvPr>
        </p:nvSpPr>
        <p:spPr/>
        <p:txBody>
          <a:bodyPr/>
          <a:lstStyle/>
          <a:p>
            <a:r>
              <a:rPr lang="en-US" dirty="0">
                <a:latin typeface="Times New Roman"/>
                <a:ea typeface="Times New Roman"/>
                <a:cs typeface="Times New Roman"/>
                <a:sym typeface="Times New Roman"/>
              </a:rPr>
              <a:t>						</a:t>
            </a:r>
            <a:r>
              <a:rPr lang="vi-VN" sz="2400" dirty="0">
                <a:latin typeface="Times New Roman"/>
                <a:cs typeface="Times New Roman"/>
                <a:sym typeface="Times New Roman"/>
              </a:rPr>
              <a:t>Sơ </a:t>
            </a:r>
            <a:r>
              <a:rPr lang="vi-VN" sz="2400" dirty="0" err="1">
                <a:latin typeface="Times New Roman"/>
                <a:cs typeface="Times New Roman"/>
                <a:sym typeface="Times New Roman"/>
              </a:rPr>
              <a:t>đồ</a:t>
            </a:r>
            <a:r>
              <a:rPr lang="vi-VN" sz="2400" dirty="0">
                <a:latin typeface="Times New Roman"/>
                <a:cs typeface="Times New Roman"/>
                <a:sym typeface="Times New Roman"/>
              </a:rPr>
              <a:t> </a:t>
            </a:r>
            <a:r>
              <a:rPr lang="vi-VN" sz="2400" dirty="0" err="1">
                <a:latin typeface="Times New Roman"/>
                <a:cs typeface="Times New Roman"/>
                <a:sym typeface="Times New Roman"/>
              </a:rPr>
              <a:t>chức</a:t>
            </a:r>
            <a:r>
              <a:rPr lang="vi-VN" sz="2400" dirty="0">
                <a:latin typeface="Times New Roman"/>
                <a:cs typeface="Times New Roman"/>
                <a:sym typeface="Times New Roman"/>
              </a:rPr>
              <a:t> năng</a:t>
            </a:r>
            <a:br>
              <a:rPr lang="vi-VN" dirty="0">
                <a:latin typeface="Times New Roman"/>
                <a:ea typeface="Times New Roman"/>
                <a:cs typeface="Times New Roman"/>
                <a:sym typeface="Times New Roman"/>
              </a:rPr>
            </a:br>
            <a:endParaRPr lang="en-US" dirty="0"/>
          </a:p>
        </p:txBody>
      </p:sp>
      <p:pic>
        <p:nvPicPr>
          <p:cNvPr id="4" name="Picture 3">
            <a:extLst>
              <a:ext uri="{FF2B5EF4-FFF2-40B4-BE49-F238E27FC236}">
                <a16:creationId xmlns:a16="http://schemas.microsoft.com/office/drawing/2014/main" id="{906BD0B9-64F6-484E-9159-BEF3842CE6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56271"/>
            <a:ext cx="5669280" cy="4911968"/>
          </a:xfrm>
          <a:prstGeom prst="rect">
            <a:avLst/>
          </a:prstGeom>
          <a:noFill/>
          <a:ln>
            <a:noFill/>
          </a:ln>
        </p:spPr>
      </p:pic>
    </p:spTree>
    <p:extLst>
      <p:ext uri="{BB962C8B-B14F-4D97-AF65-F5344CB8AC3E}">
        <p14:creationId xmlns:p14="http://schemas.microsoft.com/office/powerpoint/2010/main" val="2783678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85BB-4EE1-4019-A428-5F59F5F8F72E}"/>
              </a:ext>
            </a:extLst>
          </p:cNvPr>
          <p:cNvSpPr>
            <a:spLocks noGrp="1"/>
          </p:cNvSpPr>
          <p:nvPr>
            <p:ph type="title"/>
          </p:nvPr>
        </p:nvSpPr>
        <p:spPr/>
        <p:txBody>
          <a:bodyPr/>
          <a:lstStyle/>
          <a:p>
            <a:r>
              <a:rPr lang="en-US" dirty="0" err="1"/>
              <a:t>Đăng</a:t>
            </a:r>
            <a:r>
              <a:rPr lang="en-US" dirty="0"/>
              <a:t> </a:t>
            </a:r>
            <a:r>
              <a:rPr lang="en-US" dirty="0" err="1"/>
              <a:t>nhập</a:t>
            </a:r>
            <a:r>
              <a:rPr lang="en-US" dirty="0"/>
              <a:t>/</a:t>
            </a:r>
            <a:r>
              <a:rPr lang="en-US" dirty="0" err="1"/>
              <a:t>Đăng</a:t>
            </a:r>
            <a:r>
              <a:rPr lang="en-US" dirty="0"/>
              <a:t> </a:t>
            </a:r>
            <a:r>
              <a:rPr lang="en-US" dirty="0" err="1"/>
              <a:t>xuất</a:t>
            </a:r>
            <a:endParaRPr lang="en-US" dirty="0"/>
          </a:p>
        </p:txBody>
      </p:sp>
      <p:pic>
        <p:nvPicPr>
          <p:cNvPr id="4" name="Picture 3">
            <a:extLst>
              <a:ext uri="{FF2B5EF4-FFF2-40B4-BE49-F238E27FC236}">
                <a16:creationId xmlns:a16="http://schemas.microsoft.com/office/drawing/2014/main" id="{5127CC21-7A74-4C90-AEC1-FBD40FF1A7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3298" y="1174653"/>
            <a:ext cx="7258930" cy="3277772"/>
          </a:xfrm>
          <a:prstGeom prst="rect">
            <a:avLst/>
          </a:prstGeom>
          <a:noFill/>
          <a:ln>
            <a:noFill/>
          </a:ln>
        </p:spPr>
      </p:pic>
    </p:spTree>
    <p:extLst>
      <p:ext uri="{BB962C8B-B14F-4D97-AF65-F5344CB8AC3E}">
        <p14:creationId xmlns:p14="http://schemas.microsoft.com/office/powerpoint/2010/main" val="218786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BE23-B854-4D5E-BBA2-B40C20A4E664}"/>
              </a:ext>
            </a:extLst>
          </p:cNvPr>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bộ</a:t>
            </a:r>
            <a:r>
              <a:rPr lang="en-US" dirty="0"/>
              <a:t> </a:t>
            </a:r>
            <a:r>
              <a:rPr lang="en-US" dirty="0" err="1"/>
              <a:t>câu</a:t>
            </a:r>
            <a:r>
              <a:rPr lang="en-US" dirty="0"/>
              <a:t> </a:t>
            </a:r>
            <a:r>
              <a:rPr lang="en-US" dirty="0" err="1"/>
              <a:t>hỏi</a:t>
            </a:r>
            <a:endParaRPr lang="en-US" dirty="0"/>
          </a:p>
        </p:txBody>
      </p:sp>
      <p:pic>
        <p:nvPicPr>
          <p:cNvPr id="4" name="Picture 3">
            <a:extLst>
              <a:ext uri="{FF2B5EF4-FFF2-40B4-BE49-F238E27FC236}">
                <a16:creationId xmlns:a16="http://schemas.microsoft.com/office/drawing/2014/main" id="{12EE5EC6-B100-4B49-AC6B-1AA6FE7552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1348" y="1308295"/>
            <a:ext cx="7111217" cy="3045655"/>
          </a:xfrm>
          <a:prstGeom prst="rect">
            <a:avLst/>
          </a:prstGeom>
          <a:noFill/>
          <a:ln>
            <a:noFill/>
          </a:ln>
        </p:spPr>
      </p:pic>
    </p:spTree>
    <p:extLst>
      <p:ext uri="{BB962C8B-B14F-4D97-AF65-F5344CB8AC3E}">
        <p14:creationId xmlns:p14="http://schemas.microsoft.com/office/powerpoint/2010/main" val="350237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49AD-A9B8-4111-BEBB-D31B4471E804}"/>
              </a:ext>
            </a:extLst>
          </p:cNvPr>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điểm</a:t>
            </a:r>
            <a:endParaRPr lang="en-US" dirty="0"/>
          </a:p>
        </p:txBody>
      </p:sp>
      <p:pic>
        <p:nvPicPr>
          <p:cNvPr id="4" name="Picture 3">
            <a:extLst>
              <a:ext uri="{FF2B5EF4-FFF2-40B4-BE49-F238E27FC236}">
                <a16:creationId xmlns:a16="http://schemas.microsoft.com/office/drawing/2014/main" id="{2236D0FB-2BD5-45D8-B1A9-5F0841F011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53552" y="1174652"/>
            <a:ext cx="6808762" cy="3073791"/>
          </a:xfrm>
          <a:prstGeom prst="rect">
            <a:avLst/>
          </a:prstGeom>
          <a:noFill/>
          <a:ln>
            <a:noFill/>
          </a:ln>
        </p:spPr>
      </p:pic>
    </p:spTree>
    <p:extLst>
      <p:ext uri="{BB962C8B-B14F-4D97-AF65-F5344CB8AC3E}">
        <p14:creationId xmlns:p14="http://schemas.microsoft.com/office/powerpoint/2010/main" val="3257617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48FE-C886-41A3-B356-ADFEBE08CF44}"/>
              </a:ext>
            </a:extLst>
          </p:cNvPr>
          <p:cNvSpPr>
            <a:spLocks noGrp="1"/>
          </p:cNvSpPr>
          <p:nvPr>
            <p:ph type="title"/>
          </p:nvPr>
        </p:nvSpPr>
        <p:spPr/>
        <p:txBody>
          <a:bodyPr/>
          <a:lstStyle/>
          <a:p>
            <a:r>
              <a:rPr lang="en-US" dirty="0" err="1"/>
              <a:t>Bảng</a:t>
            </a:r>
            <a:r>
              <a:rPr lang="en-US" dirty="0"/>
              <a:t> </a:t>
            </a:r>
            <a:r>
              <a:rPr lang="en-US" dirty="0" err="1"/>
              <a:t>xếp</a:t>
            </a:r>
            <a:r>
              <a:rPr lang="en-US" dirty="0"/>
              <a:t> </a:t>
            </a:r>
            <a:r>
              <a:rPr lang="en-US" dirty="0" err="1"/>
              <a:t>hạng</a:t>
            </a:r>
            <a:endParaRPr lang="en-US" dirty="0"/>
          </a:p>
        </p:txBody>
      </p:sp>
      <p:sp>
        <p:nvSpPr>
          <p:cNvPr id="3" name="Text Placeholder 2">
            <a:extLst>
              <a:ext uri="{FF2B5EF4-FFF2-40B4-BE49-F238E27FC236}">
                <a16:creationId xmlns:a16="http://schemas.microsoft.com/office/drawing/2014/main" id="{2709696B-5412-4946-8FDD-0105DC5B14FB}"/>
              </a:ext>
            </a:extLst>
          </p:cNvPr>
          <p:cNvSpPr>
            <a:spLocks noGrp="1"/>
          </p:cNvSpPr>
          <p:nvPr>
            <p:ph type="body" idx="1"/>
          </p:nvPr>
        </p:nvSpPr>
        <p:spPr/>
        <p:txBody>
          <a:bodyPr/>
          <a:lstStyle/>
          <a:p>
            <a:pPr lvl="0" fontAlgn="base"/>
            <a:r>
              <a:rPr lang="en-US" dirty="0" err="1"/>
              <a:t>Mỗi</a:t>
            </a:r>
            <a:r>
              <a:rPr lang="en-US" dirty="0"/>
              <a:t> </a:t>
            </a:r>
            <a:r>
              <a:rPr lang="en-US" dirty="0" err="1"/>
              <a:t>tài</a:t>
            </a:r>
            <a:r>
              <a:rPr lang="en-US" dirty="0"/>
              <a:t> </a:t>
            </a:r>
            <a:r>
              <a:rPr lang="en-US" dirty="0" err="1"/>
              <a:t>khoản</a:t>
            </a:r>
            <a:r>
              <a:rPr lang="en-US" dirty="0"/>
              <a:t> </a:t>
            </a:r>
            <a:r>
              <a:rPr lang="en-US" dirty="0" err="1"/>
              <a:t>có</a:t>
            </a:r>
            <a:r>
              <a:rPr lang="en-US" dirty="0"/>
              <a:t> 1 </a:t>
            </a:r>
            <a:r>
              <a:rPr lang="en-US" dirty="0" err="1"/>
              <a:t>trường</a:t>
            </a:r>
            <a:r>
              <a:rPr lang="en-US" dirty="0"/>
              <a:t> </a:t>
            </a:r>
            <a:r>
              <a:rPr lang="en-US" dirty="0" err="1"/>
              <a:t>điểm</a:t>
            </a:r>
            <a:r>
              <a:rPr lang="en-US" dirty="0"/>
              <a:t> </a:t>
            </a:r>
            <a:r>
              <a:rPr lang="en-US" dirty="0" err="1"/>
              <a:t>cao</a:t>
            </a:r>
            <a:r>
              <a:rPr lang="en-US" dirty="0"/>
              <a:t> </a:t>
            </a:r>
            <a:r>
              <a:rPr lang="en-US" dirty="0" err="1"/>
              <a:t>nhất</a:t>
            </a:r>
            <a:r>
              <a:rPr lang="en-US" dirty="0"/>
              <a:t> </a:t>
            </a:r>
            <a:r>
              <a:rPr lang="en-US" dirty="0" err="1"/>
              <a:t>để</a:t>
            </a:r>
            <a:r>
              <a:rPr lang="en-US" dirty="0"/>
              <a:t> </a:t>
            </a:r>
            <a:r>
              <a:rPr lang="en-US" dirty="0" err="1"/>
              <a:t>hiện</a:t>
            </a:r>
            <a:r>
              <a:rPr lang="en-US" dirty="0"/>
              <a:t> </a:t>
            </a:r>
            <a:r>
              <a:rPr lang="en-US" dirty="0" err="1"/>
              <a:t>thị</a:t>
            </a:r>
            <a:r>
              <a:rPr lang="en-US" dirty="0"/>
              <a:t> </a:t>
            </a:r>
            <a:r>
              <a:rPr lang="en-US" dirty="0" err="1"/>
              <a:t>số</a:t>
            </a:r>
            <a:r>
              <a:rPr lang="en-US" dirty="0"/>
              <a:t> </a:t>
            </a:r>
            <a:r>
              <a:rPr lang="en-US" dirty="0" err="1"/>
              <a:t>điểm</a:t>
            </a:r>
            <a:r>
              <a:rPr lang="en-US" dirty="0"/>
              <a:t> </a:t>
            </a:r>
            <a:r>
              <a:rPr lang="en-US" dirty="0" err="1"/>
              <a:t>cao</a:t>
            </a:r>
            <a:r>
              <a:rPr lang="en-US" dirty="0"/>
              <a:t> </a:t>
            </a:r>
            <a:r>
              <a:rPr lang="en-US" dirty="0" err="1"/>
              <a:t>nhất</a:t>
            </a:r>
            <a:r>
              <a:rPr lang="en-US" dirty="0"/>
              <a:t> </a:t>
            </a:r>
            <a:r>
              <a:rPr lang="en-US" dirty="0" err="1"/>
              <a:t>đạt</a:t>
            </a:r>
            <a:r>
              <a:rPr lang="en-US" dirty="0"/>
              <a:t> </a:t>
            </a:r>
            <a:r>
              <a:rPr lang="en-US" dirty="0" err="1"/>
              <a:t>được</a:t>
            </a:r>
            <a:r>
              <a:rPr lang="en-US" dirty="0"/>
              <a:t>. Sau </a:t>
            </a:r>
            <a:r>
              <a:rPr lang="en-US" dirty="0" err="1"/>
              <a:t>mỗi</a:t>
            </a:r>
            <a:r>
              <a:rPr lang="en-US" dirty="0"/>
              <a:t> </a:t>
            </a:r>
            <a:r>
              <a:rPr lang="en-US" dirty="0" err="1"/>
              <a:t>lần</a:t>
            </a:r>
            <a:r>
              <a:rPr lang="en-US" dirty="0"/>
              <a:t> </a:t>
            </a:r>
            <a:r>
              <a:rPr lang="en-US" dirty="0" err="1"/>
              <a:t>chơi</a:t>
            </a:r>
            <a:r>
              <a:rPr lang="en-US" dirty="0"/>
              <a:t> , </a:t>
            </a:r>
            <a:r>
              <a:rPr lang="en-US" dirty="0" err="1"/>
              <a:t>nếu</a:t>
            </a:r>
            <a:r>
              <a:rPr lang="en-US" dirty="0"/>
              <a:t> </a:t>
            </a:r>
            <a:r>
              <a:rPr lang="en-US" dirty="0" err="1"/>
              <a:t>số</a:t>
            </a:r>
            <a:r>
              <a:rPr lang="en-US" dirty="0"/>
              <a:t> </a:t>
            </a:r>
            <a:r>
              <a:rPr lang="en-US" dirty="0" err="1"/>
              <a:t>điểm</a:t>
            </a:r>
            <a:r>
              <a:rPr lang="en-US" dirty="0"/>
              <a:t> </a:t>
            </a:r>
            <a:r>
              <a:rPr lang="en-US" dirty="0" err="1"/>
              <a:t>thấp</a:t>
            </a:r>
            <a:r>
              <a:rPr lang="en-US" dirty="0"/>
              <a:t> </a:t>
            </a:r>
            <a:r>
              <a:rPr lang="en-US" dirty="0" err="1"/>
              <a:t>hơn</a:t>
            </a:r>
            <a:r>
              <a:rPr lang="en-US" dirty="0"/>
              <a:t> </a:t>
            </a:r>
            <a:r>
              <a:rPr lang="en-US" dirty="0" err="1"/>
              <a:t>điểm</a:t>
            </a:r>
            <a:r>
              <a:rPr lang="en-US" dirty="0"/>
              <a:t> </a:t>
            </a:r>
            <a:r>
              <a:rPr lang="en-US" dirty="0" err="1"/>
              <a:t>cao</a:t>
            </a:r>
            <a:r>
              <a:rPr lang="en-US" dirty="0"/>
              <a:t> </a:t>
            </a:r>
            <a:r>
              <a:rPr lang="en-US" dirty="0" err="1"/>
              <a:t>nhất</a:t>
            </a:r>
            <a:r>
              <a:rPr lang="en-US" dirty="0"/>
              <a:t> </a:t>
            </a:r>
            <a:r>
              <a:rPr lang="en-US" dirty="0" err="1"/>
              <a:t>thì</a:t>
            </a:r>
            <a:r>
              <a:rPr lang="en-US" dirty="0"/>
              <a:t> </a:t>
            </a:r>
            <a:r>
              <a:rPr lang="en-US" dirty="0" err="1"/>
              <a:t>điểm</a:t>
            </a:r>
            <a:r>
              <a:rPr lang="en-US" dirty="0"/>
              <a:t> </a:t>
            </a:r>
            <a:r>
              <a:rPr lang="en-US" dirty="0" err="1"/>
              <a:t>cao</a:t>
            </a:r>
            <a:r>
              <a:rPr lang="en-US" dirty="0"/>
              <a:t> </a:t>
            </a:r>
            <a:r>
              <a:rPr lang="en-US" dirty="0" err="1"/>
              <a:t>nhất</a:t>
            </a:r>
            <a:r>
              <a:rPr lang="en-US" dirty="0"/>
              <a:t> </a:t>
            </a:r>
            <a:r>
              <a:rPr lang="en-US" dirty="0" err="1"/>
              <a:t>giữ</a:t>
            </a:r>
            <a:r>
              <a:rPr lang="en-US" dirty="0"/>
              <a:t> </a:t>
            </a:r>
            <a:r>
              <a:rPr lang="en-US" dirty="0" err="1"/>
              <a:t>nguyên</a:t>
            </a:r>
            <a:r>
              <a:rPr lang="en-US" dirty="0"/>
              <a:t>. </a:t>
            </a:r>
            <a:r>
              <a:rPr lang="en-US" dirty="0" err="1"/>
              <a:t>Nếu</a:t>
            </a:r>
            <a:r>
              <a:rPr lang="en-US" dirty="0"/>
              <a:t> </a:t>
            </a:r>
            <a:r>
              <a:rPr lang="en-US" dirty="0" err="1"/>
              <a:t>cao</a:t>
            </a:r>
            <a:r>
              <a:rPr lang="en-US" dirty="0"/>
              <a:t> </a:t>
            </a:r>
            <a:r>
              <a:rPr lang="en-US" dirty="0" err="1"/>
              <a:t>hơn</a:t>
            </a:r>
            <a:r>
              <a:rPr lang="en-US" dirty="0"/>
              <a:t> </a:t>
            </a:r>
            <a:r>
              <a:rPr lang="en-US" dirty="0" err="1"/>
              <a:t>thì</a:t>
            </a:r>
            <a:r>
              <a:rPr lang="en-US" dirty="0"/>
              <a:t> </a:t>
            </a:r>
            <a:r>
              <a:rPr lang="en-US" dirty="0" err="1"/>
              <a:t>thay</a:t>
            </a:r>
            <a:r>
              <a:rPr lang="en-US" dirty="0"/>
              <a:t> </a:t>
            </a:r>
            <a:r>
              <a:rPr lang="en-US" dirty="0" err="1"/>
              <a:t>thế</a:t>
            </a:r>
            <a:r>
              <a:rPr lang="en-US" dirty="0"/>
              <a:t> </a:t>
            </a:r>
            <a:r>
              <a:rPr lang="en-US" dirty="0" err="1"/>
              <a:t>điểm</a:t>
            </a:r>
            <a:r>
              <a:rPr lang="en-US" dirty="0"/>
              <a:t> </a:t>
            </a:r>
            <a:r>
              <a:rPr lang="en-US" dirty="0" err="1"/>
              <a:t>cao</a:t>
            </a:r>
            <a:r>
              <a:rPr lang="en-US" dirty="0"/>
              <a:t> </a:t>
            </a:r>
            <a:r>
              <a:rPr lang="en-US" dirty="0" err="1"/>
              <a:t>nhất</a:t>
            </a:r>
            <a:r>
              <a:rPr lang="en-US" dirty="0"/>
              <a:t>.</a:t>
            </a:r>
          </a:p>
          <a:p>
            <a:pPr lvl="0" fontAlgn="base"/>
            <a:r>
              <a:rPr lang="en-US" dirty="0" err="1"/>
              <a:t>Bảng</a:t>
            </a:r>
            <a:r>
              <a:rPr lang="en-US" dirty="0"/>
              <a:t> </a:t>
            </a:r>
            <a:r>
              <a:rPr lang="en-US" dirty="0" err="1"/>
              <a:t>xếp</a:t>
            </a:r>
            <a:r>
              <a:rPr lang="en-US" dirty="0"/>
              <a:t> </a:t>
            </a:r>
            <a:r>
              <a:rPr lang="en-US" dirty="0" err="1"/>
              <a:t>hangj</a:t>
            </a:r>
            <a:r>
              <a:rPr lang="en-US" dirty="0"/>
              <a:t> </a:t>
            </a:r>
            <a:r>
              <a:rPr lang="en-US" dirty="0" err="1"/>
              <a:t>thể</a:t>
            </a:r>
            <a:r>
              <a:rPr lang="en-US" dirty="0"/>
              <a:t> </a:t>
            </a:r>
            <a:r>
              <a:rPr lang="en-US" dirty="0" err="1"/>
              <a:t>hiện</a:t>
            </a:r>
            <a:r>
              <a:rPr lang="en-US" dirty="0"/>
              <a:t> top 3 </a:t>
            </a:r>
            <a:r>
              <a:rPr lang="en-US" dirty="0" err="1"/>
              <a:t>người</a:t>
            </a:r>
            <a:r>
              <a:rPr lang="en-US" dirty="0"/>
              <a:t> </a:t>
            </a:r>
            <a:r>
              <a:rPr lang="en-US" dirty="0" err="1"/>
              <a:t>chơi</a:t>
            </a:r>
            <a:r>
              <a:rPr lang="en-US" dirty="0"/>
              <a:t> </a:t>
            </a:r>
            <a:r>
              <a:rPr lang="en-US" dirty="0" err="1"/>
              <a:t>cao</a:t>
            </a:r>
            <a:r>
              <a:rPr lang="en-US" dirty="0"/>
              <a:t> </a:t>
            </a:r>
            <a:r>
              <a:rPr lang="en-US" dirty="0" err="1"/>
              <a:t>điểm</a:t>
            </a:r>
            <a:r>
              <a:rPr lang="en-US" dirty="0"/>
              <a:t> </a:t>
            </a:r>
            <a:r>
              <a:rPr lang="en-US" dirty="0" err="1"/>
              <a:t>nhất</a:t>
            </a:r>
            <a:r>
              <a:rPr lang="en-US" dirty="0"/>
              <a:t>.</a:t>
            </a:r>
          </a:p>
        </p:txBody>
      </p:sp>
    </p:spTree>
    <p:extLst>
      <p:ext uri="{BB962C8B-B14F-4D97-AF65-F5344CB8AC3E}">
        <p14:creationId xmlns:p14="http://schemas.microsoft.com/office/powerpoint/2010/main" val="367034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1600"/>
              </a:spcAft>
              <a:buClr>
                <a:schemeClr val="dk1"/>
              </a:buClr>
              <a:buSzPts val="1100"/>
              <a:buFont typeface="Arial"/>
              <a:buNone/>
            </a:pPr>
            <a:r>
              <a:rPr lang="en-US" sz="3600" dirty="0">
                <a:solidFill>
                  <a:schemeClr val="lt1"/>
                </a:solidFill>
                <a:latin typeface="Times New Roman"/>
                <a:ea typeface="Times New Roman"/>
                <a:cs typeface="Times New Roman"/>
                <a:sym typeface="Times New Roman"/>
              </a:rPr>
              <a:t>Demo Ch</a:t>
            </a:r>
            <a:r>
              <a:rPr lang="vi-VN" sz="3600" dirty="0">
                <a:solidFill>
                  <a:schemeClr val="lt1"/>
                </a:solidFill>
                <a:latin typeface="Times New Roman"/>
                <a:ea typeface="Times New Roman"/>
                <a:cs typeface="Times New Roman"/>
                <a:sym typeface="Times New Roman"/>
              </a:rPr>
              <a:t>ư</a:t>
            </a:r>
            <a:r>
              <a:rPr lang="en-US" sz="3600" dirty="0" err="1">
                <a:solidFill>
                  <a:schemeClr val="lt1"/>
                </a:solidFill>
                <a:latin typeface="Times New Roman"/>
                <a:ea typeface="Times New Roman"/>
                <a:cs typeface="Times New Roman"/>
                <a:sym typeface="Times New Roman"/>
              </a:rPr>
              <a:t>ơng</a:t>
            </a:r>
            <a:r>
              <a:rPr lang="en-US" sz="3600" dirty="0">
                <a:solidFill>
                  <a:schemeClr val="lt1"/>
                </a:solidFill>
                <a:latin typeface="Times New Roman"/>
                <a:ea typeface="Times New Roman"/>
                <a:cs typeface="Times New Roman"/>
                <a:sym typeface="Times New Roman"/>
              </a:rPr>
              <a:t> </a:t>
            </a:r>
            <a:r>
              <a:rPr lang="en-US" sz="3600" dirty="0" err="1">
                <a:solidFill>
                  <a:schemeClr val="lt1"/>
                </a:solidFill>
                <a:latin typeface="Times New Roman"/>
                <a:ea typeface="Times New Roman"/>
                <a:cs typeface="Times New Roman"/>
                <a:sym typeface="Times New Roman"/>
              </a:rPr>
              <a:t>trình</a:t>
            </a:r>
            <a:endParaRPr sz="36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0" y="0"/>
            <a:ext cx="9144000" cy="523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 sz="2400">
                <a:latin typeface="Times New Roman"/>
                <a:ea typeface="Times New Roman"/>
                <a:cs typeface="Times New Roman"/>
                <a:sym typeface="Times New Roman"/>
              </a:rPr>
              <a:t>Nội dung</a:t>
            </a:r>
            <a:endParaRPr sz="2400">
              <a:latin typeface="Times New Roman"/>
              <a:ea typeface="Times New Roman"/>
              <a:cs typeface="Times New Roman"/>
              <a:sym typeface="Times New Roman"/>
            </a:endParaRPr>
          </a:p>
        </p:txBody>
      </p:sp>
      <p:sp>
        <p:nvSpPr>
          <p:cNvPr id="67" name="Google Shape;67;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dirty="0">
                <a:latin typeface="Times New Roman"/>
                <a:ea typeface="Times New Roman"/>
                <a:cs typeface="Times New Roman"/>
                <a:sym typeface="Times New Roman"/>
              </a:rPr>
              <a:t>1.</a:t>
            </a:r>
            <a:r>
              <a:rPr lang="en-US" dirty="0" err="1">
                <a:latin typeface="Times New Roman"/>
                <a:ea typeface="Times New Roman"/>
                <a:cs typeface="Times New Roman"/>
                <a:sym typeface="Times New Roman"/>
              </a:rPr>
              <a:t>Giớ</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thiệu</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chung</a:t>
            </a:r>
            <a:endParaRPr dirty="0">
              <a:latin typeface="Times New Roman"/>
              <a:ea typeface="Times New Roman"/>
              <a:cs typeface="Times New Roman"/>
              <a:sym typeface="Times New Roman"/>
            </a:endParaRPr>
          </a:p>
          <a:p>
            <a:pPr marL="540000" lvl="0" indent="-24300" algn="l" rtl="0">
              <a:spcBef>
                <a:spcPts val="1600"/>
              </a:spcBef>
              <a:spcAft>
                <a:spcPts val="0"/>
              </a:spcAft>
              <a:buSzPts val="1800"/>
              <a:buFont typeface="Times New Roman"/>
              <a:buChar char="●"/>
            </a:pPr>
            <a:r>
              <a:rPr lang="vi" dirty="0">
                <a:latin typeface="Times New Roman"/>
                <a:ea typeface="Times New Roman"/>
                <a:cs typeface="Times New Roman"/>
                <a:sym typeface="Times New Roman"/>
              </a:rPr>
              <a:t>Giới thiệu</a:t>
            </a:r>
            <a:endParaRPr dirty="0">
              <a:latin typeface="Times New Roman"/>
              <a:ea typeface="Times New Roman"/>
              <a:cs typeface="Times New Roman"/>
              <a:sym typeface="Times New Roman"/>
            </a:endParaRPr>
          </a:p>
          <a:p>
            <a:pPr marL="540000" lvl="0" indent="-24300" algn="l" rtl="0">
              <a:spcBef>
                <a:spcPts val="0"/>
              </a:spcBef>
              <a:spcAft>
                <a:spcPts val="0"/>
              </a:spcAft>
              <a:buSzPts val="1800"/>
              <a:buFont typeface="Times New Roman"/>
              <a:buChar char="●"/>
            </a:pPr>
            <a:r>
              <a:rPr lang="en-US" dirty="0">
                <a:latin typeface="Times New Roman"/>
                <a:ea typeface="Times New Roman"/>
                <a:cs typeface="Times New Roman"/>
                <a:sym typeface="Times New Roman"/>
              </a:rPr>
              <a:t>TCP </a:t>
            </a:r>
          </a:p>
          <a:p>
            <a:pPr marL="540000" lvl="0" indent="-24300" algn="l" rtl="0">
              <a:spcBef>
                <a:spcPts val="0"/>
              </a:spcBef>
              <a:spcAft>
                <a:spcPts val="0"/>
              </a:spcAft>
              <a:buSzPts val="1800"/>
              <a:buFont typeface="Times New Roman"/>
              <a:buChar char="●"/>
            </a:pPr>
            <a:r>
              <a:rPr lang="en-US" dirty="0" err="1">
                <a:latin typeface="Times New Roman"/>
                <a:ea typeface="Times New Roman"/>
                <a:cs typeface="Times New Roman"/>
                <a:sym typeface="Times New Roman"/>
              </a:rPr>
              <a:t>Các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hàm</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sử</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dụng</a:t>
            </a:r>
            <a:endParaRPr lang="vi-VN" dirty="0">
              <a:latin typeface="Times New Roman"/>
              <a:ea typeface="Times New Roman"/>
              <a:cs typeface="Times New Roman"/>
              <a:sym typeface="Times New Roman"/>
            </a:endParaRPr>
          </a:p>
          <a:p>
            <a:pPr marL="0" lvl="0" indent="0" algn="l" rtl="0">
              <a:spcBef>
                <a:spcPts val="1600"/>
              </a:spcBef>
              <a:spcAft>
                <a:spcPts val="0"/>
              </a:spcAft>
              <a:buNone/>
            </a:pPr>
            <a:r>
              <a:rPr lang="vi-VN" dirty="0">
                <a:latin typeface="Times New Roman"/>
                <a:ea typeface="Times New Roman"/>
                <a:cs typeface="Times New Roman"/>
                <a:sym typeface="Times New Roman"/>
              </a:rPr>
              <a:t>2.</a:t>
            </a:r>
            <a:r>
              <a:rPr lang="en-US" dirty="0" err="1">
                <a:latin typeface="Times New Roman"/>
                <a:ea typeface="Times New Roman"/>
                <a:cs typeface="Times New Roman"/>
                <a:sym typeface="Times New Roman"/>
              </a:rPr>
              <a:t>Trò</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a:t>
            </a:r>
            <a:r>
              <a:rPr lang="vi-VN" dirty="0">
                <a:latin typeface="Times New Roman"/>
                <a:ea typeface="Times New Roman"/>
                <a:cs typeface="Times New Roman"/>
                <a:sym typeface="Times New Roman"/>
              </a:rPr>
              <a:t>ơ</a:t>
            </a:r>
            <a:r>
              <a:rPr lang="en-US" dirty="0" err="1">
                <a:latin typeface="Times New Roman"/>
                <a:ea typeface="Times New Roman"/>
                <a:cs typeface="Times New Roman"/>
                <a:sym typeface="Times New Roman"/>
              </a:rPr>
              <a:t>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trắc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nghiệm</a:t>
            </a:r>
            <a:endParaRPr lang="vi-VN" dirty="0">
              <a:latin typeface="Times New Roman"/>
              <a:ea typeface="Times New Roman"/>
              <a:cs typeface="Times New Roman"/>
              <a:sym typeface="Times New Roman"/>
            </a:endParaRPr>
          </a:p>
          <a:p>
            <a:pPr marL="457200" lvl="0" indent="58500" algn="l" rtl="0">
              <a:spcBef>
                <a:spcPts val="1600"/>
              </a:spcBef>
              <a:spcAft>
                <a:spcPts val="0"/>
              </a:spcAft>
              <a:buSzPts val="1800"/>
              <a:buFont typeface="Times New Roman"/>
              <a:buChar char="●"/>
            </a:pPr>
            <a:r>
              <a:rPr lang="en-US" dirty="0" err="1">
                <a:latin typeface="Times New Roman"/>
                <a:ea typeface="Times New Roman"/>
                <a:cs typeface="Times New Roman"/>
                <a:sym typeface="Times New Roman"/>
              </a:rPr>
              <a:t>Các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chức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năng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chính</a:t>
            </a:r>
            <a:endParaRPr lang="vi-VN" dirty="0">
              <a:latin typeface="Times New Roman"/>
              <a:ea typeface="Times New Roman"/>
              <a:cs typeface="Times New Roman"/>
              <a:sym typeface="Times New Roman"/>
            </a:endParaRPr>
          </a:p>
          <a:p>
            <a:pPr marL="457200" lvl="0" indent="58500" algn="l" rtl="0">
              <a:spcBef>
                <a:spcPts val="0"/>
              </a:spcBef>
              <a:spcAft>
                <a:spcPts val="0"/>
              </a:spcAft>
              <a:buSzPts val="1800"/>
              <a:buFont typeface="Times New Roman"/>
              <a:buChar char="●"/>
            </a:pPr>
            <a:r>
              <a:rPr lang="en-US" dirty="0" err="1">
                <a:latin typeface="Times New Roman"/>
                <a:ea typeface="Times New Roman"/>
                <a:cs typeface="Times New Roman"/>
                <a:sym typeface="Times New Roman"/>
              </a:rPr>
              <a:t>Sơ</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đồ</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chức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năng</a:t>
            </a:r>
            <a:endParaRPr dirty="0">
              <a:latin typeface="Times New Roman"/>
              <a:ea typeface="Times New Roman"/>
              <a:cs typeface="Times New Roman"/>
              <a:sym typeface="Times New Roman"/>
            </a:endParaRPr>
          </a:p>
          <a:p>
            <a:pPr marL="0" lvl="0" indent="0" algn="l" rtl="0">
              <a:spcBef>
                <a:spcPts val="1600"/>
              </a:spcBef>
              <a:spcAft>
                <a:spcPts val="0"/>
              </a:spcAft>
              <a:buNone/>
            </a:pPr>
            <a:r>
              <a:rPr lang="vi" dirty="0">
                <a:latin typeface="Times New Roman"/>
                <a:ea typeface="Times New Roman"/>
                <a:cs typeface="Times New Roman"/>
                <a:sym typeface="Times New Roman"/>
              </a:rPr>
              <a:t>3. </a:t>
            </a:r>
            <a:r>
              <a:rPr lang="en-US" dirty="0">
                <a:latin typeface="Times New Roman"/>
                <a:ea typeface="Times New Roman"/>
                <a:cs typeface="Times New Roman"/>
                <a:sym typeface="Times New Roman"/>
              </a:rPr>
              <a:t>Demo</a:t>
            </a:r>
            <a:endParaRPr dirty="0">
              <a:latin typeface="Times New Roman"/>
              <a:ea typeface="Times New Roman"/>
              <a:cs typeface="Times New Roman"/>
              <a:sym typeface="Times New Roman"/>
            </a:endParaRPr>
          </a:p>
          <a:p>
            <a:pPr marL="0" lvl="0" indent="0" algn="l" rtl="0">
              <a:spcBef>
                <a:spcPts val="1600"/>
              </a:spcBef>
              <a:spcAft>
                <a:spcPts val="0"/>
              </a:spcAft>
              <a:buNone/>
            </a:pPr>
            <a:endParaRPr dirty="0">
              <a:latin typeface="Times New Roman"/>
              <a:ea typeface="Times New Roman"/>
              <a:cs typeface="Times New Roman"/>
              <a:sym typeface="Times New Roman"/>
            </a:endParaRPr>
          </a:p>
          <a:p>
            <a:pPr marL="457200" lvl="0" indent="0" algn="l" rtl="0">
              <a:spcBef>
                <a:spcPts val="1600"/>
              </a:spcBef>
              <a:spcAft>
                <a:spcPts val="1600"/>
              </a:spcAft>
              <a:buNone/>
            </a:pPr>
            <a:endParaRPr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12700" y="1124925"/>
            <a:ext cx="8118600" cy="22911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1600"/>
              </a:spcAft>
              <a:buClr>
                <a:schemeClr val="dk1"/>
              </a:buClr>
              <a:buSzPts val="1100"/>
              <a:buFont typeface="Arial"/>
              <a:buNone/>
            </a:pPr>
            <a:r>
              <a:rPr lang="vi" sz="3600" dirty="0">
                <a:solidFill>
                  <a:schemeClr val="lt1"/>
                </a:solidFill>
                <a:latin typeface="Times New Roman"/>
                <a:ea typeface="Times New Roman"/>
                <a:cs typeface="Times New Roman"/>
                <a:sym typeface="Times New Roman"/>
              </a:rPr>
              <a:t>Giới thiệu </a:t>
            </a:r>
            <a:r>
              <a:rPr lang="en-US" sz="3600" dirty="0" err="1">
                <a:solidFill>
                  <a:schemeClr val="lt1"/>
                </a:solidFill>
                <a:latin typeface="Times New Roman"/>
                <a:ea typeface="Times New Roman"/>
                <a:cs typeface="Times New Roman"/>
                <a:sym typeface="Times New Roman"/>
              </a:rPr>
              <a:t>chung</a:t>
            </a:r>
            <a:endParaRPr sz="3600"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US" sz="2400" dirty="0">
                <a:latin typeface="Times New Roman"/>
                <a:ea typeface="Times New Roman"/>
                <a:cs typeface="Times New Roman"/>
                <a:sym typeface="Times New Roman"/>
              </a:rPr>
              <a:t>1.</a:t>
            </a:r>
            <a:r>
              <a:rPr lang="vi" sz="2400" dirty="0">
                <a:latin typeface="Times New Roman"/>
                <a:ea typeface="Times New Roman"/>
                <a:cs typeface="Times New Roman"/>
                <a:sym typeface="Times New Roman"/>
              </a:rPr>
              <a:t>Giới thiệu </a:t>
            </a:r>
            <a:endParaRPr sz="2400" dirty="0"/>
          </a:p>
        </p:txBody>
      </p:sp>
      <p:sp>
        <p:nvSpPr>
          <p:cNvPr id="78" name="Google Shape;78;p16"/>
          <p:cNvSpPr txBox="1">
            <a:spLocks noGrp="1"/>
          </p:cNvSpPr>
          <p:nvPr>
            <p:ph type="body" idx="1"/>
          </p:nvPr>
        </p:nvSpPr>
        <p:spPr>
          <a:xfrm>
            <a:off x="311700" y="1171600"/>
            <a:ext cx="8520600" cy="378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dirty="0">
                <a:solidFill>
                  <a:srgbClr val="000000"/>
                </a:solidFill>
                <a:latin typeface="Times New Roman"/>
                <a:ea typeface="Times New Roman"/>
                <a:cs typeface="Times New Roman"/>
                <a:sym typeface="Times New Roman"/>
              </a:rPr>
              <a:t>1.</a:t>
            </a:r>
            <a:r>
              <a:rPr lang="en-US" dirty="0">
                <a:solidFill>
                  <a:srgbClr val="000000"/>
                </a:solidFill>
                <a:latin typeface="Times New Roman"/>
                <a:ea typeface="Times New Roman"/>
                <a:cs typeface="Times New Roman"/>
                <a:sym typeface="Times New Roman"/>
              </a:rPr>
              <a:t> Ch</a:t>
            </a:r>
            <a:r>
              <a:rPr lang="vi-VN" dirty="0">
                <a:solidFill>
                  <a:srgbClr val="000000"/>
                </a:solidFill>
                <a:latin typeface="Times New Roman"/>
                <a:ea typeface="Times New Roman"/>
                <a:cs typeface="Times New Roman"/>
                <a:sym typeface="Times New Roman"/>
              </a:rPr>
              <a:t>ư</a:t>
            </a:r>
            <a:r>
              <a:rPr lang="en-US" dirty="0" err="1">
                <a:solidFill>
                  <a:srgbClr val="000000"/>
                </a:solidFill>
                <a:latin typeface="Times New Roman"/>
                <a:ea typeface="Times New Roman"/>
                <a:cs typeface="Times New Roman"/>
                <a:sym typeface="Times New Roman"/>
              </a:rPr>
              <a:t>ơng</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trình</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trả</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lời</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các</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câu</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hỏi</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trắc</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nghiệm</a:t>
            </a:r>
            <a:endParaRPr dirty="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vi" dirty="0">
                <a:solidFill>
                  <a:srgbClr val="000000"/>
                </a:solidFill>
                <a:latin typeface="Times New Roman"/>
                <a:ea typeface="Times New Roman"/>
                <a:cs typeface="Times New Roman"/>
                <a:sym typeface="Times New Roman"/>
              </a:rPr>
              <a:t>2.</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Sử</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dụng</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giao</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thức</a:t>
            </a:r>
            <a:r>
              <a:rPr lang="en-US" dirty="0">
                <a:solidFill>
                  <a:srgbClr val="000000"/>
                </a:solidFill>
                <a:latin typeface="Times New Roman"/>
                <a:ea typeface="Times New Roman"/>
                <a:cs typeface="Times New Roman"/>
                <a:sym typeface="Times New Roman"/>
              </a:rPr>
              <a:t> TCP</a:t>
            </a:r>
            <a:endParaRPr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914400" lvl="0" indent="0" algn="r" rtl="0">
              <a:lnSpc>
                <a:spcPct val="115000"/>
              </a:lnSpc>
              <a:spcBef>
                <a:spcPts val="0"/>
              </a:spcBef>
              <a:spcAft>
                <a:spcPts val="0"/>
              </a:spcAft>
              <a:buNone/>
            </a:pPr>
            <a:r>
              <a:rPr lang="en-US" sz="2400" dirty="0">
                <a:latin typeface="Times New Roman"/>
                <a:ea typeface="Times New Roman"/>
                <a:cs typeface="Times New Roman"/>
                <a:sym typeface="Times New Roman"/>
              </a:rPr>
              <a:t>2.TCP</a:t>
            </a:r>
            <a:endParaRPr sz="2400" dirty="0">
              <a:latin typeface="Times New Roman"/>
              <a:ea typeface="Times New Roman"/>
              <a:cs typeface="Times New Roman"/>
              <a:sym typeface="Times New Roman"/>
            </a:endParaRPr>
          </a:p>
          <a:p>
            <a:pPr marL="0" lvl="0" indent="0" algn="r" rtl="0">
              <a:spcBef>
                <a:spcPts val="1600"/>
              </a:spcBef>
              <a:spcAft>
                <a:spcPts val="0"/>
              </a:spcAft>
              <a:buNone/>
            </a:pPr>
            <a:endParaRPr sz="2400" dirty="0"/>
          </a:p>
        </p:txBody>
      </p:sp>
      <p:pic>
        <p:nvPicPr>
          <p:cNvPr id="6" name="Picture 5">
            <a:extLst>
              <a:ext uri="{FF2B5EF4-FFF2-40B4-BE49-F238E27FC236}">
                <a16:creationId xmlns:a16="http://schemas.microsoft.com/office/drawing/2014/main" id="{7BD7A385-6723-4071-9CAB-889AE495F8E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7053" y="851094"/>
            <a:ext cx="5394325" cy="37704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B822-E7D4-42A9-9180-BC121BEE211F}"/>
              </a:ext>
            </a:extLst>
          </p:cNvPr>
          <p:cNvSpPr>
            <a:spLocks noGrp="1"/>
          </p:cNvSpPr>
          <p:nvPr>
            <p:ph type="title"/>
          </p:nvPr>
        </p:nvSpPr>
        <p:spPr/>
        <p:txBody>
          <a:bodyPr/>
          <a:lstStyle/>
          <a:p>
            <a:r>
              <a:rPr lang="en-US" dirty="0"/>
              <a:t>						</a:t>
            </a:r>
            <a:r>
              <a:rPr lang="en-US" dirty="0" err="1"/>
              <a:t>Các</a:t>
            </a:r>
            <a:r>
              <a:rPr lang="en-US" dirty="0"/>
              <a:t> </a:t>
            </a:r>
            <a:r>
              <a:rPr lang="en-US" dirty="0" err="1"/>
              <a:t>hàm</a:t>
            </a:r>
            <a:r>
              <a:rPr lang="en-US" dirty="0"/>
              <a:t>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4BBCF15C-FE5E-4F7C-9333-0EA90806B10F}"/>
              </a:ext>
            </a:extLst>
          </p:cNvPr>
          <p:cNvSpPr>
            <a:spLocks noGrp="1"/>
          </p:cNvSpPr>
          <p:nvPr>
            <p:ph type="body" idx="1"/>
          </p:nvPr>
        </p:nvSpPr>
        <p:spPr>
          <a:xfrm>
            <a:off x="311700" y="1047305"/>
            <a:ext cx="8520600" cy="3397200"/>
          </a:xfrm>
        </p:spPr>
        <p:txBody>
          <a:bodyPr/>
          <a:lstStyle/>
          <a:p>
            <a:pPr lvl="0"/>
            <a:r>
              <a:rPr lang="en-US" sz="1600" b="1" u="sng" dirty="0" err="1"/>
              <a:t>Phía</a:t>
            </a:r>
            <a:r>
              <a:rPr lang="en-US" sz="1600" b="1" u="sng" dirty="0"/>
              <a:t> Server</a:t>
            </a:r>
            <a:endParaRPr lang="en-US" sz="1600" dirty="0"/>
          </a:p>
          <a:p>
            <a:pPr lvl="0"/>
            <a:r>
              <a:rPr lang="en-US" sz="1600" dirty="0"/>
              <a:t>socket(): </a:t>
            </a:r>
            <a:r>
              <a:rPr lang="en-US" sz="1600" dirty="0" err="1"/>
              <a:t>Tạo</a:t>
            </a:r>
            <a:r>
              <a:rPr lang="en-US" sz="1600" dirty="0"/>
              <a:t> socket </a:t>
            </a:r>
            <a:r>
              <a:rPr lang="en-US" sz="1600" dirty="0" err="1"/>
              <a:t>để</a:t>
            </a:r>
            <a:r>
              <a:rPr lang="en-US" sz="1600" dirty="0"/>
              <a:t> </a:t>
            </a:r>
            <a:r>
              <a:rPr lang="en-US" sz="1600" dirty="0" err="1"/>
              <a:t>kết</a:t>
            </a:r>
            <a:r>
              <a:rPr lang="en-US" sz="1600" dirty="0"/>
              <a:t> </a:t>
            </a:r>
            <a:r>
              <a:rPr lang="en-US" sz="1600" dirty="0" err="1"/>
              <a:t>nối</a:t>
            </a:r>
            <a:endParaRPr lang="en-US" sz="1600" dirty="0"/>
          </a:p>
          <a:p>
            <a:pPr lvl="0"/>
            <a:r>
              <a:rPr lang="en-US" sz="1600" dirty="0"/>
              <a:t>bind(): </a:t>
            </a:r>
            <a:r>
              <a:rPr lang="en-US" sz="1600" dirty="0" err="1"/>
              <a:t>Gán</a:t>
            </a:r>
            <a:r>
              <a:rPr lang="en-US" sz="1600" dirty="0"/>
              <a:t> </a:t>
            </a:r>
            <a:r>
              <a:rPr lang="en-US" sz="1600" dirty="0" err="1"/>
              <a:t>địa</a:t>
            </a:r>
            <a:r>
              <a:rPr lang="en-US" sz="1600" dirty="0"/>
              <a:t> </a:t>
            </a:r>
            <a:r>
              <a:rPr lang="en-US" sz="1600" dirty="0" err="1"/>
              <a:t>chỉ</a:t>
            </a:r>
            <a:r>
              <a:rPr lang="en-US" sz="1600" dirty="0"/>
              <a:t> </a:t>
            </a:r>
            <a:r>
              <a:rPr lang="en-US" sz="1600" dirty="0" err="1"/>
              <a:t>cho</a:t>
            </a:r>
            <a:r>
              <a:rPr lang="en-US" sz="1600" dirty="0"/>
              <a:t> socket</a:t>
            </a:r>
          </a:p>
          <a:p>
            <a:pPr lvl="0"/>
            <a:r>
              <a:rPr lang="en-US" sz="1600" dirty="0"/>
              <a:t>listen(): </a:t>
            </a:r>
            <a:r>
              <a:rPr lang="en-US" sz="1600" dirty="0" err="1"/>
              <a:t>Thiết</a:t>
            </a:r>
            <a:r>
              <a:rPr lang="en-US" sz="1600" dirty="0"/>
              <a:t> </a:t>
            </a:r>
            <a:r>
              <a:rPr lang="en-US" sz="1600" dirty="0" err="1"/>
              <a:t>lập</a:t>
            </a:r>
            <a:r>
              <a:rPr lang="en-US" sz="1600" dirty="0"/>
              <a:t> socket </a:t>
            </a:r>
            <a:r>
              <a:rPr lang="en-US" sz="1600" dirty="0" err="1"/>
              <a:t>để</a:t>
            </a:r>
            <a:r>
              <a:rPr lang="en-US" sz="1600" dirty="0"/>
              <a:t> </a:t>
            </a:r>
            <a:r>
              <a:rPr lang="en-US" sz="1600" dirty="0" err="1"/>
              <a:t>chờ</a:t>
            </a:r>
            <a:r>
              <a:rPr lang="en-US" sz="1600" dirty="0"/>
              <a:t> </a:t>
            </a:r>
            <a:r>
              <a:rPr lang="en-US" sz="1600" dirty="0" err="1"/>
              <a:t>kết</a:t>
            </a:r>
            <a:r>
              <a:rPr lang="en-US" sz="1600" dirty="0"/>
              <a:t> </a:t>
            </a:r>
            <a:r>
              <a:rPr lang="en-US" sz="1600" dirty="0" err="1"/>
              <a:t>nối</a:t>
            </a:r>
            <a:endParaRPr lang="en-US" sz="1600" dirty="0"/>
          </a:p>
          <a:p>
            <a:pPr lvl="0"/>
            <a:r>
              <a:rPr lang="en-US" sz="1600" dirty="0"/>
              <a:t>accept(): </a:t>
            </a:r>
            <a:r>
              <a:rPr lang="en-US" sz="1600" dirty="0" err="1"/>
              <a:t>Chấp</a:t>
            </a:r>
            <a:r>
              <a:rPr lang="en-US" sz="1600" dirty="0"/>
              <a:t> </a:t>
            </a:r>
            <a:r>
              <a:rPr lang="en-US" sz="1600" dirty="0" err="1"/>
              <a:t>nhận</a:t>
            </a:r>
            <a:r>
              <a:rPr lang="en-US" sz="1600" dirty="0"/>
              <a:t> </a:t>
            </a:r>
            <a:r>
              <a:rPr lang="en-US" sz="1600" dirty="0" err="1"/>
              <a:t>kết</a:t>
            </a:r>
            <a:r>
              <a:rPr lang="en-US" sz="1600" dirty="0"/>
              <a:t> </a:t>
            </a:r>
            <a:r>
              <a:rPr lang="en-US" sz="1600" dirty="0" err="1"/>
              <a:t>nối</a:t>
            </a:r>
            <a:r>
              <a:rPr lang="en-US" sz="1600" dirty="0"/>
              <a:t>. </a:t>
            </a:r>
            <a:r>
              <a:rPr lang="en-US" sz="1600" dirty="0" err="1"/>
              <a:t>Bị</a:t>
            </a:r>
            <a:r>
              <a:rPr lang="en-US" sz="1600" dirty="0"/>
              <a:t> block </a:t>
            </a:r>
            <a:r>
              <a:rPr lang="en-US" sz="1600" dirty="0" err="1"/>
              <a:t>cho</a:t>
            </a:r>
            <a:r>
              <a:rPr lang="en-US" sz="1600" dirty="0"/>
              <a:t> </a:t>
            </a:r>
            <a:r>
              <a:rPr lang="en-US" sz="1600" dirty="0" err="1"/>
              <a:t>đến</a:t>
            </a:r>
            <a:r>
              <a:rPr lang="en-US" sz="1600" dirty="0"/>
              <a:t> </a:t>
            </a:r>
            <a:r>
              <a:rPr lang="en-US" sz="1600" dirty="0" err="1"/>
              <a:t>khi</a:t>
            </a:r>
            <a:r>
              <a:rPr lang="en-US" sz="1600" dirty="0"/>
              <a:t> </a:t>
            </a:r>
            <a:r>
              <a:rPr lang="en-US" sz="1600" dirty="0" err="1"/>
              <a:t>có</a:t>
            </a:r>
            <a:r>
              <a:rPr lang="en-US" sz="1600" dirty="0"/>
              <a:t> </a:t>
            </a:r>
            <a:r>
              <a:rPr lang="en-US" sz="1600" dirty="0" err="1"/>
              <a:t>kết</a:t>
            </a:r>
            <a:r>
              <a:rPr lang="en-US" sz="1600" dirty="0"/>
              <a:t> </a:t>
            </a:r>
            <a:r>
              <a:rPr lang="en-US" sz="1600" dirty="0" err="1"/>
              <a:t>nối</a:t>
            </a:r>
            <a:r>
              <a:rPr lang="en-US" sz="1600" dirty="0"/>
              <a:t> </a:t>
            </a:r>
            <a:r>
              <a:rPr lang="en-US" sz="1600" dirty="0" err="1"/>
              <a:t>mới</a:t>
            </a:r>
            <a:r>
              <a:rPr lang="en-US" sz="1600" dirty="0"/>
              <a:t> </a:t>
            </a:r>
            <a:r>
              <a:rPr lang="en-US" sz="1600" dirty="0" err="1"/>
              <a:t>tới</a:t>
            </a:r>
            <a:endParaRPr lang="en-US" sz="1600" dirty="0"/>
          </a:p>
          <a:p>
            <a:pPr lvl="0"/>
            <a:r>
              <a:rPr lang="en-US" sz="1600" dirty="0" err="1"/>
              <a:t>recv</a:t>
            </a:r>
            <a:r>
              <a:rPr lang="en-US" sz="1600" dirty="0"/>
              <a:t>(), send(): </a:t>
            </a:r>
            <a:r>
              <a:rPr lang="en-US" sz="1600" dirty="0" err="1"/>
              <a:t>Gửi</a:t>
            </a:r>
            <a:r>
              <a:rPr lang="en-US" sz="1600" dirty="0"/>
              <a:t> </a:t>
            </a:r>
            <a:r>
              <a:rPr lang="en-US" sz="1600" dirty="0" err="1"/>
              <a:t>và</a:t>
            </a:r>
            <a:r>
              <a:rPr lang="en-US" sz="1600" dirty="0"/>
              <a:t> </a:t>
            </a:r>
            <a:r>
              <a:rPr lang="en-US" sz="1600" dirty="0" err="1"/>
              <a:t>nhận</a:t>
            </a:r>
            <a:r>
              <a:rPr lang="en-US" sz="1600" dirty="0"/>
              <a:t> </a:t>
            </a:r>
            <a:r>
              <a:rPr lang="en-US" sz="1600" dirty="0" err="1"/>
              <a:t>dữ</a:t>
            </a:r>
            <a:r>
              <a:rPr lang="en-US" sz="1600" dirty="0"/>
              <a:t> </a:t>
            </a:r>
            <a:r>
              <a:rPr lang="en-US" sz="1600" dirty="0" err="1"/>
              <a:t>liệu</a:t>
            </a:r>
            <a:endParaRPr lang="en-US" sz="1600" dirty="0"/>
          </a:p>
          <a:p>
            <a:pPr lvl="0"/>
            <a:r>
              <a:rPr lang="en-US" sz="1600" dirty="0"/>
              <a:t>close(): </a:t>
            </a:r>
            <a:r>
              <a:rPr lang="en-US" sz="1600" dirty="0" err="1"/>
              <a:t>Đóng</a:t>
            </a:r>
            <a:r>
              <a:rPr lang="en-US" sz="1600" dirty="0"/>
              <a:t> socket</a:t>
            </a:r>
          </a:p>
          <a:p>
            <a:pPr lvl="0"/>
            <a:r>
              <a:rPr lang="en-US" sz="1600" b="1" u="sng" dirty="0" err="1"/>
              <a:t>Phía</a:t>
            </a:r>
            <a:r>
              <a:rPr lang="en-US" sz="1600" b="1" u="sng" dirty="0"/>
              <a:t> Client</a:t>
            </a:r>
            <a:endParaRPr lang="en-US" sz="1600" dirty="0"/>
          </a:p>
          <a:p>
            <a:pPr lvl="0"/>
            <a:r>
              <a:rPr lang="en-US" sz="1600" dirty="0"/>
              <a:t>Socket(): </a:t>
            </a:r>
            <a:r>
              <a:rPr lang="en-US" sz="1600" dirty="0" err="1"/>
              <a:t>Tạo</a:t>
            </a:r>
            <a:r>
              <a:rPr lang="en-US" sz="1600" dirty="0"/>
              <a:t> socket </a:t>
            </a:r>
            <a:r>
              <a:rPr lang="en-US" sz="1600" dirty="0" err="1"/>
              <a:t>để</a:t>
            </a:r>
            <a:r>
              <a:rPr lang="en-US" sz="1600" dirty="0"/>
              <a:t> </a:t>
            </a:r>
            <a:r>
              <a:rPr lang="en-US" sz="1600" dirty="0" err="1"/>
              <a:t>kết</a:t>
            </a:r>
            <a:r>
              <a:rPr lang="en-US" sz="1600" dirty="0"/>
              <a:t> </a:t>
            </a:r>
            <a:r>
              <a:rPr lang="en-US" sz="1600" dirty="0" err="1"/>
              <a:t>nối</a:t>
            </a:r>
            <a:endParaRPr lang="en-US" sz="1600" dirty="0"/>
          </a:p>
          <a:p>
            <a:pPr lvl="0"/>
            <a:r>
              <a:rPr lang="en-US" sz="1600" dirty="0"/>
              <a:t>Connect():</a:t>
            </a:r>
            <a:r>
              <a:rPr lang="en-US" sz="1600" dirty="0" err="1"/>
              <a:t>Kết</a:t>
            </a:r>
            <a:r>
              <a:rPr lang="en-US" sz="1600" dirty="0"/>
              <a:t> </a:t>
            </a:r>
            <a:r>
              <a:rPr lang="en-US" sz="1600" dirty="0" err="1"/>
              <a:t>nối</a:t>
            </a:r>
            <a:r>
              <a:rPr lang="en-US" sz="1600" dirty="0"/>
              <a:t> </a:t>
            </a:r>
            <a:r>
              <a:rPr lang="en-US" sz="1600" dirty="0" err="1"/>
              <a:t>tới</a:t>
            </a:r>
            <a:r>
              <a:rPr lang="en-US" sz="1600" dirty="0"/>
              <a:t> server</a:t>
            </a:r>
          </a:p>
          <a:p>
            <a:pPr lvl="0"/>
            <a:r>
              <a:rPr lang="en-US" sz="1600" dirty="0"/>
              <a:t>Send(), </a:t>
            </a:r>
            <a:r>
              <a:rPr lang="en-US" sz="1600" dirty="0" err="1"/>
              <a:t>recv</a:t>
            </a:r>
            <a:r>
              <a:rPr lang="en-US" sz="1600" dirty="0"/>
              <a:t>(): </a:t>
            </a:r>
            <a:r>
              <a:rPr lang="en-US" sz="1600" dirty="0" err="1"/>
              <a:t>Gửi</a:t>
            </a:r>
            <a:r>
              <a:rPr lang="en-US" sz="1600" dirty="0"/>
              <a:t> </a:t>
            </a:r>
            <a:r>
              <a:rPr lang="en-US" sz="1600" dirty="0" err="1"/>
              <a:t>và</a:t>
            </a:r>
            <a:r>
              <a:rPr lang="en-US" sz="1600" dirty="0"/>
              <a:t> </a:t>
            </a:r>
            <a:r>
              <a:rPr lang="en-US" sz="1600" dirty="0" err="1"/>
              <a:t>nhận</a:t>
            </a:r>
            <a:r>
              <a:rPr lang="en-US" sz="1600" dirty="0"/>
              <a:t> </a:t>
            </a:r>
            <a:r>
              <a:rPr lang="en-US" sz="1600" dirty="0" err="1"/>
              <a:t>dữ</a:t>
            </a:r>
            <a:r>
              <a:rPr lang="en-US" sz="1600" dirty="0"/>
              <a:t> </a:t>
            </a:r>
            <a:r>
              <a:rPr lang="en-US" sz="1600" dirty="0" err="1"/>
              <a:t>liệu</a:t>
            </a:r>
            <a:endParaRPr lang="en-US" sz="1600" dirty="0"/>
          </a:p>
          <a:p>
            <a:pPr lvl="0"/>
            <a:r>
              <a:rPr lang="en-US" sz="1600" dirty="0"/>
              <a:t>Close(): </a:t>
            </a:r>
            <a:r>
              <a:rPr lang="en-US" sz="1600" dirty="0" err="1"/>
              <a:t>Đóng</a:t>
            </a:r>
            <a:r>
              <a:rPr lang="en-US" sz="1600" dirty="0"/>
              <a:t> socket</a:t>
            </a:r>
          </a:p>
          <a:p>
            <a:endParaRPr lang="en-US" sz="1600" dirty="0"/>
          </a:p>
        </p:txBody>
      </p:sp>
    </p:spTree>
    <p:extLst>
      <p:ext uri="{BB962C8B-B14F-4D97-AF65-F5344CB8AC3E}">
        <p14:creationId xmlns:p14="http://schemas.microsoft.com/office/powerpoint/2010/main" val="75263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2624-2E5D-4071-8727-2BD5B1DBA097}"/>
              </a:ext>
            </a:extLst>
          </p:cNvPr>
          <p:cNvSpPr>
            <a:spLocks noGrp="1"/>
          </p:cNvSpPr>
          <p:nvPr>
            <p:ph type="title"/>
          </p:nvPr>
        </p:nvSpPr>
        <p:spPr/>
        <p:txBody>
          <a:bodyPr/>
          <a:lstStyle/>
          <a:p>
            <a:pPr algn="just"/>
            <a:r>
              <a:rPr lang="en-US" dirty="0"/>
              <a:t>							</a:t>
            </a:r>
            <a:r>
              <a:rPr lang="en-US" dirty="0" err="1"/>
              <a:t>Hàm</a:t>
            </a:r>
            <a:r>
              <a:rPr lang="en-US" dirty="0"/>
              <a:t> fork()</a:t>
            </a:r>
          </a:p>
        </p:txBody>
      </p:sp>
      <p:pic>
        <p:nvPicPr>
          <p:cNvPr id="4" name="Picture 3">
            <a:extLst>
              <a:ext uri="{FF2B5EF4-FFF2-40B4-BE49-F238E27FC236}">
                <a16:creationId xmlns:a16="http://schemas.microsoft.com/office/drawing/2014/main" id="{8E2B814E-B85E-48DC-A2F0-CE92DBAFC1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1700" y="924267"/>
            <a:ext cx="5664200" cy="3148330"/>
          </a:xfrm>
          <a:prstGeom prst="rect">
            <a:avLst/>
          </a:prstGeom>
          <a:noFill/>
          <a:ln>
            <a:noFill/>
          </a:ln>
        </p:spPr>
      </p:pic>
    </p:spTree>
    <p:extLst>
      <p:ext uri="{BB962C8B-B14F-4D97-AF65-F5344CB8AC3E}">
        <p14:creationId xmlns:p14="http://schemas.microsoft.com/office/powerpoint/2010/main" val="69124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1600"/>
              </a:spcAft>
              <a:buClr>
                <a:schemeClr val="dk1"/>
              </a:buClr>
              <a:buSzPts val="1100"/>
              <a:buFont typeface="Arial"/>
              <a:buNone/>
            </a:pPr>
            <a:r>
              <a:rPr lang="en-US" sz="3600" dirty="0" err="1">
                <a:solidFill>
                  <a:schemeClr val="lt1"/>
                </a:solidFill>
              </a:rPr>
              <a:t>Trò</a:t>
            </a:r>
            <a:r>
              <a:rPr lang="en-US" sz="3600" dirty="0">
                <a:solidFill>
                  <a:schemeClr val="lt1"/>
                </a:solidFill>
              </a:rPr>
              <a:t> </a:t>
            </a:r>
            <a:r>
              <a:rPr lang="en-US" sz="3600" dirty="0" err="1">
                <a:solidFill>
                  <a:schemeClr val="lt1"/>
                </a:solidFill>
              </a:rPr>
              <a:t>ch</a:t>
            </a:r>
            <a:r>
              <a:rPr lang="vi-VN" sz="3600" dirty="0">
                <a:solidFill>
                  <a:schemeClr val="lt1"/>
                </a:solidFill>
              </a:rPr>
              <a:t>ơ</a:t>
            </a:r>
            <a:r>
              <a:rPr lang="en-US" sz="3600" dirty="0" err="1">
                <a:solidFill>
                  <a:schemeClr val="lt1"/>
                </a:solidFill>
              </a:rPr>
              <a:t>i</a:t>
            </a:r>
            <a:r>
              <a:rPr lang="en-US" sz="3600" dirty="0">
                <a:solidFill>
                  <a:schemeClr val="lt1"/>
                </a:solidFill>
              </a:rPr>
              <a:t> </a:t>
            </a:r>
            <a:r>
              <a:rPr lang="en-US" sz="3600" dirty="0" err="1">
                <a:solidFill>
                  <a:schemeClr val="lt1"/>
                </a:solidFill>
              </a:rPr>
              <a:t>trắc</a:t>
            </a:r>
            <a:r>
              <a:rPr lang="en-US" sz="3600" dirty="0">
                <a:solidFill>
                  <a:schemeClr val="lt1"/>
                </a:solidFill>
              </a:rPr>
              <a:t> </a:t>
            </a:r>
            <a:r>
              <a:rPr lang="en-US" sz="3600" dirty="0" err="1">
                <a:solidFill>
                  <a:schemeClr val="lt1"/>
                </a:solidFill>
              </a:rPr>
              <a:t>nghiệm</a:t>
            </a:r>
            <a:endParaRPr sz="3600"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914400" lvl="0" indent="0" algn="r" rtl="0">
              <a:lnSpc>
                <a:spcPct val="115000"/>
              </a:lnSpc>
              <a:spcBef>
                <a:spcPts val="0"/>
              </a:spcBef>
              <a:spcAft>
                <a:spcPts val="1600"/>
              </a:spcAft>
              <a:buNone/>
            </a:pPr>
            <a:r>
              <a:rPr lang="en-US" sz="2400" dirty="0" err="1">
                <a:latin typeface="Times New Roman"/>
                <a:ea typeface="Times New Roman"/>
                <a:cs typeface="Times New Roman"/>
                <a:sym typeface="Times New Roman"/>
              </a:rPr>
              <a:t>Các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chức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năng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chính</a:t>
            </a:r>
            <a:endParaRPr sz="2400" dirty="0"/>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 dirty="0"/>
              <a:t>  </a:t>
            </a:r>
            <a:endParaRPr dirty="0"/>
          </a:p>
        </p:txBody>
      </p:sp>
      <p:graphicFrame>
        <p:nvGraphicFramePr>
          <p:cNvPr id="2" name="Table 2">
            <a:extLst>
              <a:ext uri="{FF2B5EF4-FFF2-40B4-BE49-F238E27FC236}">
                <a16:creationId xmlns:a16="http://schemas.microsoft.com/office/drawing/2014/main" id="{AC6307B8-A8A3-47F8-8ACB-974A8D466BD0}"/>
              </a:ext>
            </a:extLst>
          </p:cNvPr>
          <p:cNvGraphicFramePr>
            <a:graphicFrameLocks noGrp="1"/>
          </p:cNvGraphicFramePr>
          <p:nvPr>
            <p:extLst>
              <p:ext uri="{D42A27DB-BD31-4B8C-83A1-F6EECF244321}">
                <p14:modId xmlns:p14="http://schemas.microsoft.com/office/powerpoint/2010/main" val="2698436200"/>
              </p:ext>
            </p:extLst>
          </p:nvPr>
        </p:nvGraphicFramePr>
        <p:xfrm>
          <a:off x="1460695" y="1058225"/>
          <a:ext cx="6096000" cy="185420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3005632163"/>
                    </a:ext>
                  </a:extLst>
                </a:gridCol>
                <a:gridCol w="3048000">
                  <a:extLst>
                    <a:ext uri="{9D8B030D-6E8A-4147-A177-3AD203B41FA5}">
                      <a16:colId xmlns:a16="http://schemas.microsoft.com/office/drawing/2014/main" val="877702992"/>
                    </a:ext>
                  </a:extLst>
                </a:gridCol>
              </a:tblGrid>
              <a:tr h="370840">
                <a:tc>
                  <a:txBody>
                    <a:bodyPr/>
                    <a:lstStyle/>
                    <a:p>
                      <a:r>
                        <a:rPr lang="en-US" dirty="0"/>
                        <a:t>Server</a:t>
                      </a:r>
                    </a:p>
                  </a:txBody>
                  <a:tcPr/>
                </a:tc>
                <a:tc>
                  <a:txBody>
                    <a:bodyPr/>
                    <a:lstStyle/>
                    <a:p>
                      <a:r>
                        <a:rPr lang="en-US" dirty="0"/>
                        <a:t>Client</a:t>
                      </a:r>
                    </a:p>
                  </a:txBody>
                  <a:tcPr/>
                </a:tc>
                <a:extLst>
                  <a:ext uri="{0D108BD9-81ED-4DB2-BD59-A6C34878D82A}">
                    <a16:rowId xmlns:a16="http://schemas.microsoft.com/office/drawing/2014/main" val="657139789"/>
                  </a:ext>
                </a:extLst>
              </a:tr>
              <a:tr h="370840">
                <a:tc>
                  <a:txBody>
                    <a:bodyPr/>
                    <a:lstStyle/>
                    <a:p>
                      <a:r>
                        <a:rPr lang="en-US" dirty="0" err="1"/>
                        <a:t>Xử</a:t>
                      </a:r>
                      <a:r>
                        <a:rPr lang="en-US" dirty="0"/>
                        <a:t> </a:t>
                      </a:r>
                      <a:r>
                        <a:rPr lang="en-US" dirty="0" err="1"/>
                        <a:t>lý</a:t>
                      </a:r>
                      <a:r>
                        <a:rPr lang="en-US" dirty="0"/>
                        <a:t> </a:t>
                      </a:r>
                      <a:r>
                        <a:rPr lang="en-US" dirty="0" err="1"/>
                        <a:t>đăng</a:t>
                      </a:r>
                      <a:r>
                        <a:rPr lang="en-US" dirty="0"/>
                        <a:t> </a:t>
                      </a:r>
                      <a:r>
                        <a:rPr lang="en-US" dirty="0" err="1"/>
                        <a:t>nhập</a:t>
                      </a:r>
                      <a:endParaRPr lang="en-US" dirty="0"/>
                    </a:p>
                  </a:txBody>
                  <a:tcPr/>
                </a:tc>
                <a:tc>
                  <a:txBody>
                    <a:bodyPr/>
                    <a:lstStyle/>
                    <a:p>
                      <a:r>
                        <a:rPr lang="en-US" dirty="0" err="1"/>
                        <a:t>Đăng</a:t>
                      </a:r>
                      <a:r>
                        <a:rPr lang="en-US" dirty="0"/>
                        <a:t> </a:t>
                      </a:r>
                      <a:r>
                        <a:rPr lang="en-US" dirty="0" err="1"/>
                        <a:t>nhập</a:t>
                      </a:r>
                      <a:r>
                        <a:rPr lang="en-US" dirty="0"/>
                        <a:t>/ </a:t>
                      </a:r>
                      <a:r>
                        <a:rPr lang="en-US" dirty="0" err="1"/>
                        <a:t>Đăng</a:t>
                      </a:r>
                      <a:r>
                        <a:rPr lang="en-US" dirty="0"/>
                        <a:t> </a:t>
                      </a:r>
                      <a:r>
                        <a:rPr lang="en-US" dirty="0" err="1"/>
                        <a:t>xuất</a:t>
                      </a:r>
                      <a:endParaRPr lang="en-US" dirty="0"/>
                    </a:p>
                  </a:txBody>
                  <a:tcPr/>
                </a:tc>
                <a:extLst>
                  <a:ext uri="{0D108BD9-81ED-4DB2-BD59-A6C34878D82A}">
                    <a16:rowId xmlns:a16="http://schemas.microsoft.com/office/drawing/2014/main" val="3232380107"/>
                  </a:ext>
                </a:extLst>
              </a:tr>
              <a:tr h="370840">
                <a:tc>
                  <a:txBody>
                    <a:bodyPr/>
                    <a:lstStyle/>
                    <a:p>
                      <a:r>
                        <a:rPr lang="en-US" dirty="0" err="1"/>
                        <a:t>Xử</a:t>
                      </a:r>
                      <a:r>
                        <a:rPr lang="en-US" dirty="0"/>
                        <a:t> </a:t>
                      </a:r>
                      <a:r>
                        <a:rPr lang="en-US" dirty="0" err="1"/>
                        <a:t>lý</a:t>
                      </a:r>
                      <a:r>
                        <a:rPr lang="en-US" dirty="0"/>
                        <a:t> </a:t>
                      </a:r>
                      <a:r>
                        <a:rPr lang="en-US" dirty="0" err="1"/>
                        <a:t>bộ</a:t>
                      </a:r>
                      <a:r>
                        <a:rPr lang="en-US" dirty="0"/>
                        <a:t> </a:t>
                      </a:r>
                      <a:r>
                        <a:rPr lang="en-US" dirty="0" err="1"/>
                        <a:t>câu</a:t>
                      </a:r>
                      <a:r>
                        <a:rPr lang="en-US" dirty="0"/>
                        <a:t> </a:t>
                      </a:r>
                      <a:r>
                        <a:rPr lang="en-US" dirty="0" err="1"/>
                        <a:t>hỏi</a:t>
                      </a:r>
                      <a:endParaRPr lang="en-US" dirty="0"/>
                    </a:p>
                  </a:txBody>
                  <a:tcPr/>
                </a:tc>
                <a:tc>
                  <a:txBody>
                    <a:bodyPr/>
                    <a:lstStyle/>
                    <a:p>
                      <a:r>
                        <a:rPr lang="en-US" dirty="0" err="1"/>
                        <a:t>Trả</a:t>
                      </a:r>
                      <a:r>
                        <a:rPr lang="en-US" dirty="0"/>
                        <a:t> </a:t>
                      </a:r>
                      <a:r>
                        <a:rPr lang="en-US" dirty="0" err="1"/>
                        <a:t>lời</a:t>
                      </a:r>
                      <a:r>
                        <a:rPr lang="en-US" dirty="0"/>
                        <a:t> </a:t>
                      </a:r>
                      <a:r>
                        <a:rPr lang="en-US" dirty="0" err="1"/>
                        <a:t>câu</a:t>
                      </a:r>
                      <a:r>
                        <a:rPr lang="en-US" dirty="0"/>
                        <a:t> </a:t>
                      </a:r>
                      <a:r>
                        <a:rPr lang="en-US" dirty="0" err="1"/>
                        <a:t>hỏi</a:t>
                      </a:r>
                      <a:endParaRPr lang="en-US" dirty="0"/>
                    </a:p>
                  </a:txBody>
                  <a:tcPr/>
                </a:tc>
                <a:extLst>
                  <a:ext uri="{0D108BD9-81ED-4DB2-BD59-A6C34878D82A}">
                    <a16:rowId xmlns:a16="http://schemas.microsoft.com/office/drawing/2014/main" val="1671379598"/>
                  </a:ext>
                </a:extLst>
              </a:tr>
              <a:tr h="370840">
                <a:tc>
                  <a:txBody>
                    <a:bodyPr/>
                    <a:lstStyle/>
                    <a:p>
                      <a:r>
                        <a:rPr lang="en-US" dirty="0" err="1"/>
                        <a:t>Xử</a:t>
                      </a:r>
                      <a:r>
                        <a:rPr lang="en-US" dirty="0"/>
                        <a:t> </a:t>
                      </a:r>
                      <a:r>
                        <a:rPr lang="en-US" dirty="0" err="1"/>
                        <a:t>lý</a:t>
                      </a:r>
                      <a:r>
                        <a:rPr lang="en-US" dirty="0"/>
                        <a:t> </a:t>
                      </a:r>
                      <a:r>
                        <a:rPr lang="en-US" dirty="0" err="1"/>
                        <a:t>điểm</a:t>
                      </a:r>
                      <a:endParaRPr lang="en-US" dirty="0"/>
                    </a:p>
                  </a:txBody>
                  <a:tcPr/>
                </a:tc>
                <a:tc>
                  <a:txBody>
                    <a:bodyPr/>
                    <a:lstStyle/>
                    <a:p>
                      <a:endParaRPr lang="en-US" dirty="0"/>
                    </a:p>
                  </a:txBody>
                  <a:tcPr/>
                </a:tc>
                <a:extLst>
                  <a:ext uri="{0D108BD9-81ED-4DB2-BD59-A6C34878D82A}">
                    <a16:rowId xmlns:a16="http://schemas.microsoft.com/office/drawing/2014/main" val="2564858126"/>
                  </a:ext>
                </a:extLst>
              </a:tr>
              <a:tr h="370840">
                <a:tc>
                  <a:txBody>
                    <a:bodyPr/>
                    <a:lstStyle/>
                    <a:p>
                      <a:r>
                        <a:rPr lang="en-US" dirty="0" err="1"/>
                        <a:t>Xử</a:t>
                      </a:r>
                      <a:r>
                        <a:rPr lang="en-US" dirty="0"/>
                        <a:t> </a:t>
                      </a:r>
                      <a:r>
                        <a:rPr lang="en-US" dirty="0" err="1"/>
                        <a:t>lý</a:t>
                      </a:r>
                      <a:r>
                        <a:rPr lang="en-US" dirty="0"/>
                        <a:t> </a:t>
                      </a:r>
                      <a:r>
                        <a:rPr lang="en-US" dirty="0" err="1"/>
                        <a:t>bảng</a:t>
                      </a:r>
                      <a:r>
                        <a:rPr lang="en-US" dirty="0"/>
                        <a:t> </a:t>
                      </a:r>
                      <a:r>
                        <a:rPr lang="en-US" dirty="0" err="1"/>
                        <a:t>xếp</a:t>
                      </a:r>
                      <a:r>
                        <a:rPr lang="en-US" dirty="0"/>
                        <a:t> </a:t>
                      </a:r>
                      <a:r>
                        <a:rPr lang="en-US" dirty="0" err="1"/>
                        <a:t>hạng</a:t>
                      </a:r>
                      <a:endParaRPr lang="en-US" dirty="0"/>
                    </a:p>
                  </a:txBody>
                  <a:tcPr/>
                </a:tc>
                <a:tc>
                  <a:txBody>
                    <a:bodyPr/>
                    <a:lstStyle/>
                    <a:p>
                      <a:endParaRPr lang="en-US" dirty="0"/>
                    </a:p>
                  </a:txBody>
                  <a:tcPr/>
                </a:tc>
                <a:extLst>
                  <a:ext uri="{0D108BD9-81ED-4DB2-BD59-A6C34878D82A}">
                    <a16:rowId xmlns:a16="http://schemas.microsoft.com/office/drawing/2014/main" val="3680988542"/>
                  </a:ext>
                </a:extLst>
              </a:tr>
            </a:tbl>
          </a:graphicData>
        </a:graphic>
      </p:graphicFrame>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501</Words>
  <Application>Microsoft Office PowerPoint</Application>
  <PresentationFormat>On-screen Show (16:9)</PresentationFormat>
  <Paragraphs>60</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Times New Roman</vt:lpstr>
      <vt:lpstr>Old Standard TT</vt:lpstr>
      <vt:lpstr>Arial</vt:lpstr>
      <vt:lpstr>Paperback</vt:lpstr>
      <vt:lpstr>BÁO CÁO:  THỰC HÀNH LẬP TRÌNH MẠNG</vt:lpstr>
      <vt:lpstr>Nội dung</vt:lpstr>
      <vt:lpstr>Giới thiệu chung</vt:lpstr>
      <vt:lpstr>1.Giới thiệu </vt:lpstr>
      <vt:lpstr>2.TCP </vt:lpstr>
      <vt:lpstr>      Các hàm sử dụng</vt:lpstr>
      <vt:lpstr>       Hàm fork()</vt:lpstr>
      <vt:lpstr>Trò chơi trắc nghiệm</vt:lpstr>
      <vt:lpstr>Các chức năng chính</vt:lpstr>
      <vt:lpstr>      Sơ đồ chức năng </vt:lpstr>
      <vt:lpstr>Đăng nhập/Đăng xuất</vt:lpstr>
      <vt:lpstr>Xử lý bộ câu hỏi</vt:lpstr>
      <vt:lpstr>Xử lý điểm</vt:lpstr>
      <vt:lpstr>Bảng xếp hạng</vt:lpstr>
      <vt:lpstr>Demo Chương trình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BẢO MẬT THÔNG TIN</dc:title>
  <cp:lastModifiedBy>La Vu Hoang</cp:lastModifiedBy>
  <cp:revision>7</cp:revision>
  <dcterms:modified xsi:type="dcterms:W3CDTF">2019-12-24T02:35:54Z</dcterms:modified>
</cp:coreProperties>
</file>