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DE209-2857-4F93-BF47-640CC6F301EE}" v="730" dt="2021-06-23T03:11:49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2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Collection Type</a:t>
            </a:r>
          </a:p>
          <a:p>
            <a:r>
              <a:rPr lang="en-US">
                <a:cs typeface="Calibri"/>
              </a:rPr>
              <a:t>Loop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Conditional Statement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Control Transfer Statement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81AB-EF79-4E7F-9915-356DD8B1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Collection Types</a:t>
            </a:r>
            <a:endParaRPr lang="en-US" dirty="0">
              <a:cs typeface="Calibri Light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40E800B-180E-4DFD-93AB-44E166DA6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75433"/>
              </p:ext>
            </p:extLst>
          </p:nvPr>
        </p:nvGraphicFramePr>
        <p:xfrm>
          <a:off x="838200" y="1825625"/>
          <a:ext cx="10515600" cy="259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764867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62152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85141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6472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Collection Type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Array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Dictionary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Set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4241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Ordered?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4694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Unique?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Elements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83042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Stores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Elements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Key-value pairs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Elements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40113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effectLst/>
                        </a:rPr>
                        <a:t>Syntax</a:t>
                      </a:r>
                      <a:endParaRPr lang="en-US" b="1" dirty="0">
                        <a:effectLst/>
                      </a:endParaRPr>
                    </a:p>
                  </a:txBody>
                  <a:tcPr marL="95249" marR="95249" marT="95249" marB="952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[Element]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Array&lt;Element&gt;</a:t>
                      </a:r>
                      <a:endParaRPr lang="en-US" dirty="0">
                        <a:effectLst/>
                      </a:endParaRPr>
                    </a:p>
                  </a:txBody>
                  <a:tcPr marL="95249" marR="95249" marT="95249" marB="952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Set&lt;Element&gt;</a:t>
                      </a:r>
                      <a:endParaRPr lang="en-US" dirty="0">
                        <a:effectLst/>
                      </a:endParaRPr>
                    </a:p>
                  </a:txBody>
                  <a:tcPr marL="95249" marR="95249" marT="95249" marB="9524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Dictionary&lt;Key, Value&gt;</a:t>
                      </a:r>
                    </a:p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[Key: Value]</a:t>
                      </a:r>
                      <a:endParaRPr lang="en-US" dirty="0">
                        <a:effectLst/>
                      </a:endParaRPr>
                    </a:p>
                  </a:txBody>
                  <a:tcPr marL="95249" marR="95249" marT="95249" marB="95249"/>
                </a:tc>
                <a:extLst>
                  <a:ext uri="{0D108BD9-81ED-4DB2-BD59-A6C34878D82A}">
                    <a16:rowId xmlns:a16="http://schemas.microsoft.com/office/drawing/2014/main" val="187394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C361-7B29-4674-A372-D16AFC8D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Loops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C86B-236C-4410-8A3B-77651600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- For in loop: </a:t>
            </a:r>
            <a:r>
              <a:rPr lang="en-US">
                <a:ea typeface="+mn-lt"/>
                <a:cs typeface="+mn-lt"/>
              </a:rPr>
              <a:t>iterate over a sequence, such as items in an array, ranges of numbers, or characters in a string.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While loop: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225248-3E11-4866-BDBE-A22C3024B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67734"/>
              </p:ext>
            </p:extLst>
          </p:nvPr>
        </p:nvGraphicFramePr>
        <p:xfrm>
          <a:off x="3371202" y="2880360"/>
          <a:ext cx="8548168" cy="347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084">
                  <a:extLst>
                    <a:ext uri="{9D8B030D-6E8A-4147-A177-3AD203B41FA5}">
                      <a16:colId xmlns:a16="http://schemas.microsoft.com/office/drawing/2014/main" val="408478332"/>
                    </a:ext>
                  </a:extLst>
                </a:gridCol>
                <a:gridCol w="4274084">
                  <a:extLst>
                    <a:ext uri="{9D8B030D-6E8A-4147-A177-3AD203B41FA5}">
                      <a16:colId xmlns:a16="http://schemas.microsoft.com/office/drawing/2014/main" val="786162437"/>
                    </a:ext>
                  </a:extLst>
                </a:gridCol>
              </a:tblGrid>
              <a:tr h="1769729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>
                          <a:effectLst/>
                        </a:rPr>
                        <a:t>​While loops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>
                          <a:effectLst/>
                        </a:rPr>
                        <a:t>​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A </a:t>
                      </a: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while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 loop starts by evaluating a single condition. If the condition is </a:t>
                      </a: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true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, a set of statements is repeated until the condition becomes </a:t>
                      </a: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false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.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92120"/>
                  </a:ext>
                </a:extLst>
              </a:tr>
              <a:tr h="170499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>
                          <a:effectLst/>
                        </a:rPr>
                        <a:t>​Repeat-while loops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>
                          <a:effectLst/>
                        </a:rPr>
                        <a:t>​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performs a single pass through the loop block first, </a:t>
                      </a:r>
                      <a:r>
                        <a:rPr lang="en-US" sz="2000" b="0" i="1" u="none" strike="noStrike" noProof="0">
                          <a:effectLst/>
                          <a:latin typeface="Calibri"/>
                        </a:rPr>
                        <a:t>before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 considering the loop’s condition. It then continues to repeat the loop until the condition is </a:t>
                      </a:r>
                      <a:r>
                        <a:rPr lang="en-US" sz="2000" b="0" i="0" u="none" strike="noStrike" noProof="0">
                          <a:effectLst/>
                          <a:latin typeface="Consolas"/>
                        </a:rPr>
                        <a:t>false</a:t>
                      </a:r>
                      <a:r>
                        <a:rPr lang="en-US" sz="2000" b="0" i="0" u="none" strike="noStrike" noProof="0">
                          <a:effectLst/>
                          <a:latin typeface="Calibri"/>
                        </a:rPr>
                        <a:t>.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5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1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EBBC-16BC-47C6-80F1-B619B21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Conditional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AAAC-4850-4C1E-831A-0F53E297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if: </a:t>
            </a:r>
            <a:r>
              <a:rPr lang="en-US">
                <a:ea typeface="+mn-lt"/>
                <a:cs typeface="+mn-lt"/>
              </a:rPr>
              <a:t>It executes a set of statements only if condition is </a:t>
            </a:r>
            <a:r>
              <a:rPr lang="en-US" dirty="0">
                <a:latin typeface="Consolas"/>
                <a:cs typeface="Calibri" panose="020F0502020204030204"/>
              </a:rPr>
              <a:t>true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- switch:  every </a:t>
            </a:r>
            <a:r>
              <a:rPr lang="en-US">
                <a:latin typeface="Consolas"/>
                <a:cs typeface="Calibri" panose="020F0502020204030204"/>
              </a:rPr>
              <a:t>switch</a:t>
            </a:r>
            <a:r>
              <a:rPr lang="en-US">
                <a:cs typeface="Calibri" panose="020F0502020204030204"/>
              </a:rPr>
              <a:t> statement must be </a:t>
            </a:r>
            <a:r>
              <a:rPr lang="en-US" i="1" dirty="0">
                <a:cs typeface="Calibri" panose="020F0502020204030204"/>
              </a:rPr>
              <a:t>exhaustive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Syntax: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BEB293-E89D-4E37-8D74-29BE7D68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2875904"/>
            <a:ext cx="5105400" cy="303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0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753-6071-4E16-BC92-D205BB04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Transfer Statements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9EF0B1-630E-4452-B4E4-4AC8E3CFA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4723"/>
              </p:ext>
            </p:extLst>
          </p:nvPr>
        </p:nvGraphicFramePr>
        <p:xfrm>
          <a:off x="838200" y="1619885"/>
          <a:ext cx="10515600" cy="4685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817405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09140955"/>
                    </a:ext>
                  </a:extLst>
                </a:gridCol>
              </a:tblGrid>
              <a:tr h="47484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39956"/>
                  </a:ext>
                </a:extLst>
              </a:tr>
              <a:tr h="83098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nsolas"/>
                        </a:rPr>
                        <a:t>continue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tells a loop to stop what it’s doing and start again at the beginning of the next iteration through the loop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43517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nsolas"/>
                        </a:rPr>
                        <a:t>break</a:t>
                      </a:r>
                      <a:endParaRPr lang="en-US" sz="2000" b="0" i="0" u="none" strike="noStrike" noProof="0" dirty="0">
                        <a:latin typeface="Consolas"/>
                      </a:endParaRPr>
                    </a:p>
                    <a:p>
                      <a:pPr lvl="0">
                        <a:buNone/>
                      </a:pPr>
                      <a:endParaRPr lang="en-US" sz="20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Calibri"/>
                        </a:rPr>
                        <a:t>The </a:t>
                      </a:r>
                      <a:r>
                        <a:rPr lang="en-US" sz="2000" b="0" i="0" u="none" strike="noStrike" noProof="0" dirty="0">
                          <a:latin typeface="Consolas"/>
                        </a:rPr>
                        <a:t>break</a:t>
                      </a:r>
                      <a:r>
                        <a:rPr lang="en-US" sz="2000" b="0" i="0" u="none" strike="noStrike" noProof="0" dirty="0">
                          <a:latin typeface="Calibri"/>
                        </a:rPr>
                        <a:t> statement ends execution of an entire 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control flow statement immediately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78820"/>
                  </a:ext>
                </a:extLst>
              </a:tr>
              <a:tr h="235444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Consolas"/>
                        </a:rPr>
                        <a:t>fallthrough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The </a:t>
                      </a:r>
                      <a:r>
                        <a:rPr lang="en-US" sz="2000" b="0" i="0" u="none" strike="noStrike" noProof="0">
                          <a:latin typeface="Consolas"/>
                        </a:rPr>
                        <a:t>fallthrough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 keyword doesn’t check the case conditions for the </a:t>
                      </a:r>
                      <a:r>
                        <a:rPr lang="en-US" sz="2000" b="0" i="0" u="none" strike="noStrike" noProof="0">
                          <a:latin typeface="Consolas"/>
                        </a:rPr>
                        <a:t>switch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 case that it causes execution to fall into. The </a:t>
                      </a:r>
                      <a:r>
                        <a:rPr lang="en-US" sz="2000" b="0" i="0" u="none" strike="noStrike" noProof="0">
                          <a:latin typeface="Consolas"/>
                        </a:rPr>
                        <a:t>fallthrough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 keyword simply causes code execution to move directly to the statements inside the next case (or </a:t>
                      </a:r>
                      <a:r>
                        <a:rPr lang="en-US" sz="2000" b="0" i="0" u="none" strike="noStrike" noProof="0">
                          <a:latin typeface="Consolas"/>
                        </a:rPr>
                        <a:t>default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 case) block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04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0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Week 2 Report</vt:lpstr>
      <vt:lpstr>Collection Types</vt:lpstr>
      <vt:lpstr>Loops</vt:lpstr>
      <vt:lpstr>Conditional Statement</vt:lpstr>
      <vt:lpstr>Control Transfer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2021-06-21T09:02:03Z</dcterms:created>
  <dcterms:modified xsi:type="dcterms:W3CDTF">2021-06-23T03:12:27Z</dcterms:modified>
</cp:coreProperties>
</file>