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5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F240F-EE31-4A88-8F12-7DA3078777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FD756-9BC2-4AC5-84F8-D14EF52C7A2A}">
      <dgm:prSet custT="1"/>
      <dgm:spPr/>
      <dgm:t>
        <a:bodyPr/>
        <a:lstStyle/>
        <a:p>
          <a:pPr algn="just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Tập dữ liệu công khai về thương mại điện tử tại Brazil được thực hiện tại Olist store với gần 100.000 đơn hàng từ tháng 9/2016 đến khoảng tháng 8/2018</a:t>
          </a:r>
        </a:p>
      </dgm:t>
    </dgm:pt>
    <dgm:pt modelId="{2AC21B52-68FD-4EE1-B85C-BBD80459166A}" type="parTrans" cxnId="{8C4D07A2-E0EC-4E2E-9896-1647666296D6}">
      <dgm:prSet/>
      <dgm:spPr/>
      <dgm:t>
        <a:bodyPr/>
        <a:lstStyle/>
        <a:p>
          <a:endParaRPr lang="en-US"/>
        </a:p>
      </dgm:t>
    </dgm:pt>
    <dgm:pt modelId="{7663AB17-4B0C-4B99-9016-D7C53B7A99E6}" type="sibTrans" cxnId="{8C4D07A2-E0EC-4E2E-9896-1647666296D6}">
      <dgm:prSet/>
      <dgm:spPr/>
      <dgm:t>
        <a:bodyPr/>
        <a:lstStyle/>
        <a:p>
          <a:endParaRPr lang="en-US"/>
        </a:p>
      </dgm:t>
    </dgm:pt>
    <dgm:pt modelId="{6A1059B5-2861-46B5-9B7A-D730007B8286}">
      <dgm:prSet custT="1"/>
      <dgm:spPr/>
      <dgm:t>
        <a:bodyPr/>
        <a:lstStyle/>
        <a:p>
          <a:pPr algn="just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Ta có thể đánh giá các đơn đặt hàng từ nhiều khía cạnh như trạng thái đơn hàng, đánh giá từ người mua, hiệu suất vận chuyển,…</a:t>
          </a:r>
        </a:p>
      </dgm:t>
    </dgm:pt>
    <dgm:pt modelId="{47EB40CD-9C86-4031-A3E2-5E6BC03BEFF5}" type="parTrans" cxnId="{7FB1F465-47B9-4E4B-B9E6-44D5C27FAB39}">
      <dgm:prSet/>
      <dgm:spPr/>
      <dgm:t>
        <a:bodyPr/>
        <a:lstStyle/>
        <a:p>
          <a:endParaRPr lang="en-US"/>
        </a:p>
      </dgm:t>
    </dgm:pt>
    <dgm:pt modelId="{AE27A981-DEE2-45A0-8610-AC32BB3415EA}" type="sibTrans" cxnId="{7FB1F465-47B9-4E4B-B9E6-44D5C27FAB39}">
      <dgm:prSet/>
      <dgm:spPr/>
      <dgm:t>
        <a:bodyPr/>
        <a:lstStyle/>
        <a:p>
          <a:endParaRPr lang="en-US"/>
        </a:p>
      </dgm:t>
    </dgm:pt>
    <dgm:pt modelId="{5157FEE8-C994-48D3-A015-42B0316ECD07}">
      <dgm:prSet custT="1"/>
      <dgm:spPr/>
      <dgm:t>
        <a:bodyPr/>
        <a:lstStyle/>
        <a:p>
          <a:pPr algn="just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Những yếu tố nào đang ảnh hưởng xấu đến tâm lý tiêu dùng của khách hàng và các phương pháp cải thiện vấn đề này</a:t>
          </a:r>
        </a:p>
      </dgm:t>
    </dgm:pt>
    <dgm:pt modelId="{51CE290B-3C05-4C08-9E77-ED095DCC9DAE}" type="parTrans" cxnId="{6B011241-4002-482F-8CB5-7A5EF10C21D5}">
      <dgm:prSet/>
      <dgm:spPr/>
      <dgm:t>
        <a:bodyPr/>
        <a:lstStyle/>
        <a:p>
          <a:endParaRPr lang="en-US"/>
        </a:p>
      </dgm:t>
    </dgm:pt>
    <dgm:pt modelId="{0E0729F4-2FF3-4188-BBE9-AE71518E4045}" type="sibTrans" cxnId="{6B011241-4002-482F-8CB5-7A5EF10C21D5}">
      <dgm:prSet/>
      <dgm:spPr/>
      <dgm:t>
        <a:bodyPr/>
        <a:lstStyle/>
        <a:p>
          <a:endParaRPr lang="en-US"/>
        </a:p>
      </dgm:t>
    </dgm:pt>
    <dgm:pt modelId="{0BA61F55-7528-45BD-A631-D55F456F431E}" type="pres">
      <dgm:prSet presAssocID="{6DFF240F-EE31-4A88-8F12-7DA3078777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D692B6-A48E-4026-B4BD-7D68CFC3DEFC}" type="pres">
      <dgm:prSet presAssocID="{741FD756-9BC2-4AC5-84F8-D14EF52C7A2A}" presName="hierRoot1" presStyleCnt="0"/>
      <dgm:spPr/>
    </dgm:pt>
    <dgm:pt modelId="{52B03135-4EA9-4515-953D-22228383D5E5}" type="pres">
      <dgm:prSet presAssocID="{741FD756-9BC2-4AC5-84F8-D14EF52C7A2A}" presName="composite" presStyleCnt="0"/>
      <dgm:spPr/>
    </dgm:pt>
    <dgm:pt modelId="{440F1E2C-1D4D-4268-A0A5-322A36E02F70}" type="pres">
      <dgm:prSet presAssocID="{741FD756-9BC2-4AC5-84F8-D14EF52C7A2A}" presName="background" presStyleLbl="node0" presStyleIdx="0" presStyleCnt="3"/>
      <dgm:spPr/>
    </dgm:pt>
    <dgm:pt modelId="{35361B7B-5475-412C-9FD4-27F7788DA352}" type="pres">
      <dgm:prSet presAssocID="{741FD756-9BC2-4AC5-84F8-D14EF52C7A2A}" presName="text" presStyleLbl="fgAcc0" presStyleIdx="0" presStyleCnt="3" custScaleY="163713">
        <dgm:presLayoutVars>
          <dgm:chPref val="3"/>
        </dgm:presLayoutVars>
      </dgm:prSet>
      <dgm:spPr/>
    </dgm:pt>
    <dgm:pt modelId="{AC2D6B48-3375-475E-A915-61BEE24C3B1E}" type="pres">
      <dgm:prSet presAssocID="{741FD756-9BC2-4AC5-84F8-D14EF52C7A2A}" presName="hierChild2" presStyleCnt="0"/>
      <dgm:spPr/>
    </dgm:pt>
    <dgm:pt modelId="{04603133-C61F-4A98-B337-0A5EC3A8DA4E}" type="pres">
      <dgm:prSet presAssocID="{6A1059B5-2861-46B5-9B7A-D730007B8286}" presName="hierRoot1" presStyleCnt="0"/>
      <dgm:spPr/>
    </dgm:pt>
    <dgm:pt modelId="{2A112B79-2614-4316-8A76-A55B4157C7D4}" type="pres">
      <dgm:prSet presAssocID="{6A1059B5-2861-46B5-9B7A-D730007B8286}" presName="composite" presStyleCnt="0"/>
      <dgm:spPr/>
    </dgm:pt>
    <dgm:pt modelId="{8F4267D2-7C02-4149-9EA2-EE1159F15F44}" type="pres">
      <dgm:prSet presAssocID="{6A1059B5-2861-46B5-9B7A-D730007B8286}" presName="background" presStyleLbl="node0" presStyleIdx="1" presStyleCnt="3"/>
      <dgm:spPr/>
    </dgm:pt>
    <dgm:pt modelId="{7D26D1C8-754B-44A4-A037-6C01A8012D10}" type="pres">
      <dgm:prSet presAssocID="{6A1059B5-2861-46B5-9B7A-D730007B8286}" presName="text" presStyleLbl="fgAcc0" presStyleIdx="1" presStyleCnt="3" custScaleY="164777">
        <dgm:presLayoutVars>
          <dgm:chPref val="3"/>
        </dgm:presLayoutVars>
      </dgm:prSet>
      <dgm:spPr/>
    </dgm:pt>
    <dgm:pt modelId="{A8610C7A-1F2E-4DF7-87DF-01A3AE59D8CD}" type="pres">
      <dgm:prSet presAssocID="{6A1059B5-2861-46B5-9B7A-D730007B8286}" presName="hierChild2" presStyleCnt="0"/>
      <dgm:spPr/>
    </dgm:pt>
    <dgm:pt modelId="{BAB3295F-C49B-4CD0-9DF5-A6B66264F357}" type="pres">
      <dgm:prSet presAssocID="{5157FEE8-C994-48D3-A015-42B0316ECD07}" presName="hierRoot1" presStyleCnt="0"/>
      <dgm:spPr/>
    </dgm:pt>
    <dgm:pt modelId="{7552E512-43C9-43C3-BAF9-90982737BD8F}" type="pres">
      <dgm:prSet presAssocID="{5157FEE8-C994-48D3-A015-42B0316ECD07}" presName="composite" presStyleCnt="0"/>
      <dgm:spPr/>
    </dgm:pt>
    <dgm:pt modelId="{0C9482AD-9558-4D2A-B9C6-31E5065106EF}" type="pres">
      <dgm:prSet presAssocID="{5157FEE8-C994-48D3-A015-42B0316ECD07}" presName="background" presStyleLbl="node0" presStyleIdx="2" presStyleCnt="3"/>
      <dgm:spPr/>
    </dgm:pt>
    <dgm:pt modelId="{1D39C3DE-2BE9-464B-BC9F-055571BFDE9E}" type="pres">
      <dgm:prSet presAssocID="{5157FEE8-C994-48D3-A015-42B0316ECD07}" presName="text" presStyleLbl="fgAcc0" presStyleIdx="2" presStyleCnt="3" custScaleY="163713">
        <dgm:presLayoutVars>
          <dgm:chPref val="3"/>
        </dgm:presLayoutVars>
      </dgm:prSet>
      <dgm:spPr/>
    </dgm:pt>
    <dgm:pt modelId="{2BE09E00-C6B3-4053-88D2-18EAB9FE6262}" type="pres">
      <dgm:prSet presAssocID="{5157FEE8-C994-48D3-A015-42B0316ECD07}" presName="hierChild2" presStyleCnt="0"/>
      <dgm:spPr/>
    </dgm:pt>
  </dgm:ptLst>
  <dgm:cxnLst>
    <dgm:cxn modelId="{5DD4343C-7A4A-44BB-BDD4-D34ACE880E02}" type="presOf" srcId="{6DFF240F-EE31-4A88-8F12-7DA307877705}" destId="{0BA61F55-7528-45BD-A631-D55F456F431E}" srcOrd="0" destOrd="0" presId="urn:microsoft.com/office/officeart/2005/8/layout/hierarchy1"/>
    <dgm:cxn modelId="{6B011241-4002-482F-8CB5-7A5EF10C21D5}" srcId="{6DFF240F-EE31-4A88-8F12-7DA307877705}" destId="{5157FEE8-C994-48D3-A015-42B0316ECD07}" srcOrd="2" destOrd="0" parTransId="{51CE290B-3C05-4C08-9E77-ED095DCC9DAE}" sibTransId="{0E0729F4-2FF3-4188-BBE9-AE71518E4045}"/>
    <dgm:cxn modelId="{7FB1F465-47B9-4E4B-B9E6-44D5C27FAB39}" srcId="{6DFF240F-EE31-4A88-8F12-7DA307877705}" destId="{6A1059B5-2861-46B5-9B7A-D730007B8286}" srcOrd="1" destOrd="0" parTransId="{47EB40CD-9C86-4031-A3E2-5E6BC03BEFF5}" sibTransId="{AE27A981-DEE2-45A0-8610-AC32BB3415EA}"/>
    <dgm:cxn modelId="{FD446A8A-F362-445C-AA3E-526069C267E4}" type="presOf" srcId="{741FD756-9BC2-4AC5-84F8-D14EF52C7A2A}" destId="{35361B7B-5475-412C-9FD4-27F7788DA352}" srcOrd="0" destOrd="0" presId="urn:microsoft.com/office/officeart/2005/8/layout/hierarchy1"/>
    <dgm:cxn modelId="{8C4D07A2-E0EC-4E2E-9896-1647666296D6}" srcId="{6DFF240F-EE31-4A88-8F12-7DA307877705}" destId="{741FD756-9BC2-4AC5-84F8-D14EF52C7A2A}" srcOrd="0" destOrd="0" parTransId="{2AC21B52-68FD-4EE1-B85C-BBD80459166A}" sibTransId="{7663AB17-4B0C-4B99-9016-D7C53B7A99E6}"/>
    <dgm:cxn modelId="{F44224CE-5D57-453C-AEFC-53AC388DDA26}" type="presOf" srcId="{5157FEE8-C994-48D3-A015-42B0316ECD07}" destId="{1D39C3DE-2BE9-464B-BC9F-055571BFDE9E}" srcOrd="0" destOrd="0" presId="urn:microsoft.com/office/officeart/2005/8/layout/hierarchy1"/>
    <dgm:cxn modelId="{01F35ADF-1937-406A-996B-D9445DAB0444}" type="presOf" srcId="{6A1059B5-2861-46B5-9B7A-D730007B8286}" destId="{7D26D1C8-754B-44A4-A037-6C01A8012D10}" srcOrd="0" destOrd="0" presId="urn:microsoft.com/office/officeart/2005/8/layout/hierarchy1"/>
    <dgm:cxn modelId="{60F60263-0B5F-4B9A-B35F-C64C601CC2A0}" type="presParOf" srcId="{0BA61F55-7528-45BD-A631-D55F456F431E}" destId="{F1D692B6-A48E-4026-B4BD-7D68CFC3DEFC}" srcOrd="0" destOrd="0" presId="urn:microsoft.com/office/officeart/2005/8/layout/hierarchy1"/>
    <dgm:cxn modelId="{6D6D4D5F-5DBF-499E-9F78-F8E22CB20460}" type="presParOf" srcId="{F1D692B6-A48E-4026-B4BD-7D68CFC3DEFC}" destId="{52B03135-4EA9-4515-953D-22228383D5E5}" srcOrd="0" destOrd="0" presId="urn:microsoft.com/office/officeart/2005/8/layout/hierarchy1"/>
    <dgm:cxn modelId="{133F935D-1260-4ED0-A416-407C641DB5CE}" type="presParOf" srcId="{52B03135-4EA9-4515-953D-22228383D5E5}" destId="{440F1E2C-1D4D-4268-A0A5-322A36E02F70}" srcOrd="0" destOrd="0" presId="urn:microsoft.com/office/officeart/2005/8/layout/hierarchy1"/>
    <dgm:cxn modelId="{2494B925-DE3D-4A1D-B707-E04C2855D732}" type="presParOf" srcId="{52B03135-4EA9-4515-953D-22228383D5E5}" destId="{35361B7B-5475-412C-9FD4-27F7788DA352}" srcOrd="1" destOrd="0" presId="urn:microsoft.com/office/officeart/2005/8/layout/hierarchy1"/>
    <dgm:cxn modelId="{D88B05A6-56AE-4E53-AFCF-D128B471EB03}" type="presParOf" srcId="{F1D692B6-A48E-4026-B4BD-7D68CFC3DEFC}" destId="{AC2D6B48-3375-475E-A915-61BEE24C3B1E}" srcOrd="1" destOrd="0" presId="urn:microsoft.com/office/officeart/2005/8/layout/hierarchy1"/>
    <dgm:cxn modelId="{6F37F53E-A21F-44B5-A6ED-34DA9E7AF37B}" type="presParOf" srcId="{0BA61F55-7528-45BD-A631-D55F456F431E}" destId="{04603133-C61F-4A98-B337-0A5EC3A8DA4E}" srcOrd="1" destOrd="0" presId="urn:microsoft.com/office/officeart/2005/8/layout/hierarchy1"/>
    <dgm:cxn modelId="{79DA457B-D027-4C76-9205-215711144180}" type="presParOf" srcId="{04603133-C61F-4A98-B337-0A5EC3A8DA4E}" destId="{2A112B79-2614-4316-8A76-A55B4157C7D4}" srcOrd="0" destOrd="0" presId="urn:microsoft.com/office/officeart/2005/8/layout/hierarchy1"/>
    <dgm:cxn modelId="{AA9EA14A-1C5B-4A4D-BEF3-1661287C6CC5}" type="presParOf" srcId="{2A112B79-2614-4316-8A76-A55B4157C7D4}" destId="{8F4267D2-7C02-4149-9EA2-EE1159F15F44}" srcOrd="0" destOrd="0" presId="urn:microsoft.com/office/officeart/2005/8/layout/hierarchy1"/>
    <dgm:cxn modelId="{8E082CD7-B7FD-45A2-8617-AF2F139DA320}" type="presParOf" srcId="{2A112B79-2614-4316-8A76-A55B4157C7D4}" destId="{7D26D1C8-754B-44A4-A037-6C01A8012D10}" srcOrd="1" destOrd="0" presId="urn:microsoft.com/office/officeart/2005/8/layout/hierarchy1"/>
    <dgm:cxn modelId="{4E50A868-69D2-416E-8E89-2ED58F55D497}" type="presParOf" srcId="{04603133-C61F-4A98-B337-0A5EC3A8DA4E}" destId="{A8610C7A-1F2E-4DF7-87DF-01A3AE59D8CD}" srcOrd="1" destOrd="0" presId="urn:microsoft.com/office/officeart/2005/8/layout/hierarchy1"/>
    <dgm:cxn modelId="{915BFA72-49E2-46C5-AFA4-60DCC30C4D49}" type="presParOf" srcId="{0BA61F55-7528-45BD-A631-D55F456F431E}" destId="{BAB3295F-C49B-4CD0-9DF5-A6B66264F357}" srcOrd="2" destOrd="0" presId="urn:microsoft.com/office/officeart/2005/8/layout/hierarchy1"/>
    <dgm:cxn modelId="{EF3DA482-2F08-471F-BA07-0155BC0FB86D}" type="presParOf" srcId="{BAB3295F-C49B-4CD0-9DF5-A6B66264F357}" destId="{7552E512-43C9-43C3-BAF9-90982737BD8F}" srcOrd="0" destOrd="0" presId="urn:microsoft.com/office/officeart/2005/8/layout/hierarchy1"/>
    <dgm:cxn modelId="{E65A6425-6A68-4DBE-8BF5-7817308A745E}" type="presParOf" srcId="{7552E512-43C9-43C3-BAF9-90982737BD8F}" destId="{0C9482AD-9558-4D2A-B9C6-31E5065106EF}" srcOrd="0" destOrd="0" presId="urn:microsoft.com/office/officeart/2005/8/layout/hierarchy1"/>
    <dgm:cxn modelId="{93FF2806-CCC8-44C1-AE2C-82D61BDB0904}" type="presParOf" srcId="{7552E512-43C9-43C3-BAF9-90982737BD8F}" destId="{1D39C3DE-2BE9-464B-BC9F-055571BFDE9E}" srcOrd="1" destOrd="0" presId="urn:microsoft.com/office/officeart/2005/8/layout/hierarchy1"/>
    <dgm:cxn modelId="{ED457628-EB49-42A1-A011-E1DDCDC282FA}" type="presParOf" srcId="{BAB3295F-C49B-4CD0-9DF5-A6B66264F357}" destId="{2BE09E00-C6B3-4053-88D2-18EAB9FE62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F1E2C-1D4D-4268-A0A5-322A36E02F70}">
      <dsp:nvSpPr>
        <dsp:cNvPr id="0" name=""/>
        <dsp:cNvSpPr/>
      </dsp:nvSpPr>
      <dsp:spPr>
        <a:xfrm>
          <a:off x="0" y="710815"/>
          <a:ext cx="1739416" cy="180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1B7B-5475-412C-9FD4-27F7788DA352}">
      <dsp:nvSpPr>
        <dsp:cNvPr id="0" name=""/>
        <dsp:cNvSpPr/>
      </dsp:nvSpPr>
      <dsp:spPr>
        <a:xfrm>
          <a:off x="193268" y="894420"/>
          <a:ext cx="1739416" cy="180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Tập dữ liệu công khai về thương mại điện tử tại Brazil được thực hiện tại Olist store với gần 100.000 đơn hàng từ tháng 9/2016 đến khoảng tháng 8/2018</a:t>
          </a:r>
        </a:p>
      </dsp:txBody>
      <dsp:txXfrm>
        <a:off x="244214" y="945366"/>
        <a:ext cx="1637524" cy="1706366"/>
      </dsp:txXfrm>
    </dsp:sp>
    <dsp:sp modelId="{8F4267D2-7C02-4149-9EA2-EE1159F15F44}">
      <dsp:nvSpPr>
        <dsp:cNvPr id="0" name=""/>
        <dsp:cNvSpPr/>
      </dsp:nvSpPr>
      <dsp:spPr>
        <a:xfrm>
          <a:off x="2125953" y="710815"/>
          <a:ext cx="1739416" cy="182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D1C8-754B-44A4-A037-6C01A8012D10}">
      <dsp:nvSpPr>
        <dsp:cNvPr id="0" name=""/>
        <dsp:cNvSpPr/>
      </dsp:nvSpPr>
      <dsp:spPr>
        <a:xfrm>
          <a:off x="2319221" y="894420"/>
          <a:ext cx="1739416" cy="1820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Ta có thể đánh giá các đơn đặt hàng từ nhiều khía cạnh như trạng thái đơn hàng, đánh giá từ người mua, hiệu suất vận chuyển,…</a:t>
          </a:r>
        </a:p>
      </dsp:txBody>
      <dsp:txXfrm>
        <a:off x="2370167" y="945366"/>
        <a:ext cx="1637524" cy="1718118"/>
      </dsp:txXfrm>
    </dsp:sp>
    <dsp:sp modelId="{0C9482AD-9558-4D2A-B9C6-31E5065106EF}">
      <dsp:nvSpPr>
        <dsp:cNvPr id="0" name=""/>
        <dsp:cNvSpPr/>
      </dsp:nvSpPr>
      <dsp:spPr>
        <a:xfrm>
          <a:off x="4251906" y="710815"/>
          <a:ext cx="1739416" cy="1808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9C3DE-2BE9-464B-BC9F-055571BFDE9E}">
      <dsp:nvSpPr>
        <dsp:cNvPr id="0" name=""/>
        <dsp:cNvSpPr/>
      </dsp:nvSpPr>
      <dsp:spPr>
        <a:xfrm>
          <a:off x="4445174" y="894420"/>
          <a:ext cx="1739416" cy="180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Những yếu tố nào đang ảnh hưởng xấu đến tâm lý tiêu dùng của khách hàng và các phương pháp cải thiện vấn đề này</a:t>
          </a:r>
        </a:p>
      </dsp:txBody>
      <dsp:txXfrm>
        <a:off x="4496120" y="945366"/>
        <a:ext cx="1637524" cy="170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EB0-1C20-097D-DCAB-1AFFECF3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E92C-E155-8AB1-348A-4D738E953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7BC6-86D7-3F6B-2D3B-31AA535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47D7-6233-2A0A-7296-B0AD4492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6AA3-0135-7207-9E4A-4D19C8B4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C77-1895-26A9-0638-1E00BD6A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D97B-996E-87F1-0E01-5EBD7294B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C8B2-F298-A4CB-A58C-25D099DB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DD8D-31B7-3014-6051-986FBB5E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DBBF-03F9-56ED-D59E-3525C2F6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491AB-D767-B7B6-824E-103EE52A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C022-CD09-2191-4415-FF2CDC4A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8044-C2C9-641F-A3E5-C8C9E9AA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49C3-11C5-144A-AD61-2DBFDE74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6C14-C450-5C46-6666-F1544A66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544B-BAA6-488E-056D-C83C076C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CFD-E60C-5793-2152-E136C9ED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79DA-C3EE-A6AC-54AF-ACC3240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AEE4-C12C-ECB4-A17C-22B7BD0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4793-3621-049F-7030-EBE59F3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B5F1-A243-DB23-27ED-01F8F08B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A2C0-BAE7-CE0F-AA90-A624B009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102C-68D3-2366-7BFF-FE3CB6A9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A2A8-7C29-2C4E-13CD-810A8CCF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C321-4846-D8EB-3FC4-CF85882D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F17D-7E4F-2C81-F80B-E0FF3D3A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A6D5-D289-A6B9-2987-AE42B0DE6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4E5FE-9D88-E60F-E004-943957F6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DB88-5902-EEBE-4BCC-5C30D13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96C60-9A82-0684-49EF-BAC5BBA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48C8-352C-17AC-F54C-5CF08AED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97D8-0625-9651-FABF-F7696E5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47DE-75C6-82B8-E989-3107B2CB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0A41-5D0C-8A48-F726-B06F3817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405E0-264D-0BA5-7923-3899AABFE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28506-0E72-5BE3-2CE5-176FCE287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A0D5-9FFC-3E40-0D71-10CA8A19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D7897-03FE-6F89-CE1C-3B217E9F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7DFCC-5A35-E31D-1CD0-6EB94C7D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542-C1D6-154B-66CD-6BF7D55E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DD3E-CC55-B0A0-D5FF-3D61FD8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2B90-AF6C-A1FA-8D41-197C0C12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5524-705F-8C70-C936-BD52595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22828-7A28-4B48-3F8E-43FC2C5D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77F6-D066-E059-502E-6941B68C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6BCF-5306-E2DD-7E21-5B11127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2FCF-623A-EE7F-00B3-72D5DED8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AF09-0DD7-4A5E-231A-EFD4140DB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AF217-FD57-81BA-D0C4-DC3B4853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EAE5-BF36-2A33-CD80-018F8DDC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4181-BA2C-EFC6-DAD2-B1F1393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3943-6C5D-54E9-F504-062C2D2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54E7-A015-F08E-F77C-B81FBF69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1DC2-0CB9-0B8D-70C5-5F6813240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8AEB4-27F6-8471-2E9F-32F7FB69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CA8E7-0A0E-DBBB-72E6-7A112C28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2E8A5-4445-5F38-5436-97947F2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053D-5341-4C73-015D-3C01CB9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C3BA4-6DAB-1B00-A612-B19F64EF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663B-1D06-DDAC-C734-30D4FB15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EEE9-EAD0-B2D9-B3F5-21B32AEBE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C2571-F29D-42BC-AA3D-CEC8B5F5078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0A53-DC51-621E-A065-2AD02E139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FA73-BBB9-8DF6-05F3-DAC33395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15EAA-BCFE-4208-8540-B158C63C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6609068-E082-424E-84AA-95F7C710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0A9D4-50DD-54B4-1524-FB08EDF94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ANALYSIS</a:t>
            </a:r>
            <a:br>
              <a:rPr lang="en-US" sz="4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BRAZILIAN E-COMMERCE ON OLIST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72F7E-2D70-9846-67B1-E88F97449BE7}"/>
              </a:ext>
            </a:extLst>
          </p:cNvPr>
          <p:cNvSpPr txBox="1"/>
          <p:nvPr/>
        </p:nvSpPr>
        <p:spPr>
          <a:xfrm>
            <a:off x="1578043" y="3739764"/>
            <a:ext cx="5309133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Học viên: Huỳnh Quốc Việt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4BA783-4A6E-4898-AA00-6C712FDA2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43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Picture 9" descr="A black and red logo&#10;&#10;Description automatically generated">
            <a:extLst>
              <a:ext uri="{FF2B5EF4-FFF2-40B4-BE49-F238E27FC236}">
                <a16:creationId xmlns:a16="http://schemas.microsoft.com/office/drawing/2014/main" id="{49D11DAB-1967-250D-9E86-BE71EBEC1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r="-1" b="-1"/>
          <a:stretch/>
        </p:blipFill>
        <p:spPr>
          <a:xfrm>
            <a:off x="9325160" y="10"/>
            <a:ext cx="2866840" cy="2925034"/>
          </a:xfrm>
          <a:custGeom>
            <a:avLst/>
            <a:gdLst/>
            <a:ahLst/>
            <a:cxnLst/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uilding with a sign on it&#10;&#10;Description automatically generated">
            <a:extLst>
              <a:ext uri="{FF2B5EF4-FFF2-40B4-BE49-F238E27FC236}">
                <a16:creationId xmlns:a16="http://schemas.microsoft.com/office/drawing/2014/main" id="{08DCA1FA-A4A2-BA45-6501-E06F2AAD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2" r="13343" b="-2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138484AE-9416-ADED-315E-EB345778A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" r="-6" b="-6"/>
          <a:stretch/>
        </p:blipFill>
        <p:spPr>
          <a:xfrm>
            <a:off x="7130003" y="1856226"/>
            <a:ext cx="2040674" cy="2040674"/>
          </a:xfrm>
          <a:custGeom>
            <a:avLst/>
            <a:gdLst/>
            <a:ahLst/>
            <a:cxnLst/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</p:pic>
      <p:pic>
        <p:nvPicPr>
          <p:cNvPr id="12" name="Picture 11" descr="A shopping cart with a basket on it&#10;&#10;Description automatically generated">
            <a:extLst>
              <a:ext uri="{FF2B5EF4-FFF2-40B4-BE49-F238E27FC236}">
                <a16:creationId xmlns:a16="http://schemas.microsoft.com/office/drawing/2014/main" id="{ADB89FB6-6EDE-E26A-7013-20D18B9AA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6701"/>
            <a:ext cx="1361300" cy="1361300"/>
          </a:xfrm>
          <a:prstGeom prst="rect">
            <a:avLst/>
          </a:prstGeom>
        </p:spPr>
      </p:pic>
      <p:pic>
        <p:nvPicPr>
          <p:cNvPr id="14" name="Picture 13" descr="A red and yellow shopping bags&#10;&#10;Description automatically generated">
            <a:extLst>
              <a:ext uri="{FF2B5EF4-FFF2-40B4-BE49-F238E27FC236}">
                <a16:creationId xmlns:a16="http://schemas.microsoft.com/office/drawing/2014/main" id="{BE48FA6D-E7DD-3510-A65B-1243ACA04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97" y="5486400"/>
            <a:ext cx="1361303" cy="13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6F994-A3B7-B195-928A-8395B0AE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20" y="936890"/>
            <a:ext cx="5302765" cy="4900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E0944-DCCB-D612-785E-9A021DC37DD8}"/>
              </a:ext>
            </a:extLst>
          </p:cNvPr>
          <p:cNvSpPr txBox="1"/>
          <p:nvPr/>
        </p:nvSpPr>
        <p:spPr>
          <a:xfrm>
            <a:off x="612300" y="1309816"/>
            <a:ext cx="359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8712 đơn hàng giao trễ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2128 đơn hàng do người giao hàng giao đơn trễ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 đơn hàng giao sau ngày dự tính giao hàng đến khách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19F42-0AAB-6A28-FBDD-56914AF7F3BC}"/>
              </a:ext>
            </a:extLst>
          </p:cNvPr>
          <p:cNvSpPr txBox="1"/>
          <p:nvPr/>
        </p:nvSpPr>
        <p:spPr>
          <a:xfrm>
            <a:off x="612300" y="3428999"/>
            <a:ext cx="359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xử lý đơn hàng của seller lớn.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OLIST không có quy định cụ thể về quy định thời gian xử lý đơn hàng</a:t>
            </a:r>
          </a:p>
        </p:txBody>
      </p:sp>
    </p:spTree>
    <p:extLst>
      <p:ext uri="{BB962C8B-B14F-4D97-AF65-F5344CB8AC3E}">
        <p14:creationId xmlns:p14="http://schemas.microsoft.com/office/powerpoint/2010/main" val="29035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FAFC-AB09-CDE2-5B69-CA9E234C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64255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ĐỀ XUẤT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A9875-0D07-D230-82A6-351FF0441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94963"/>
              </p:ext>
            </p:extLst>
          </p:nvPr>
        </p:nvGraphicFramePr>
        <p:xfrm>
          <a:off x="531341" y="917374"/>
          <a:ext cx="11182864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432">
                  <a:extLst>
                    <a:ext uri="{9D8B030D-6E8A-4147-A177-3AD203B41FA5}">
                      <a16:colId xmlns:a16="http://schemas.microsoft.com/office/drawing/2014/main" val="694289910"/>
                    </a:ext>
                  </a:extLst>
                </a:gridCol>
                <a:gridCol w="5591432">
                  <a:extLst>
                    <a:ext uri="{9D8B030D-6E8A-4147-A177-3AD203B41FA5}">
                      <a16:colId xmlns:a16="http://schemas.microsoft.com/office/drawing/2014/main" val="112285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LUẬN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 XUẤT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6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xử lý đơn hàng của seller còn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nên đặt giới hạn thời gian xử lý đơn hàng để giảm thời gian xử lý của seller.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9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giao hàng vượt trội nhưng vẫn là điểm nghẽn lớn nhất trong chuỗi giao 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có thể tạo thoả thuận với các đối tác vận chuyển để thiết lập giới hạn thời gian giao hàng.</a:t>
                      </a: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có thể tìm kiếm thêm các đối tác vận chuyển mới.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3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Customer và Seller tập trung chủ yếu ở khu vực phía đông và đặc biệt là đông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 cường đội ngũ vận chuyển ở những khu vực này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0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bộ dữ liệu thì việc định vị vị trí của khách hàng (State, City) còn nhiều thiếu sót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nên có những hệ thống chuẩn hoá và báo cáo chi tiết hơn.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 lý ở Brazil từ các khu vực phía đông ra các khu vực khác thường có nhiều đồi núi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có thể đẩy mạnh việc sử dụng các loại hình vận chuyển hàng không nội địa hơn.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9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 nhiều seller không hoàn thành đơn hàng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thể loại bỏ những seller này và đẩy mạnh các sell nổi bật bằng nhiều chương trình hoặc tăng tiền hoa hồng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5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 tháng có doanh số cao hơn hẳn so với các tháng khác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OLIST có thể tạo hợp đồng nhà phan phối bán thời gian để xử lý các vấn đề phát sinh về vận chuyển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4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1239-BB7C-838E-15E9-3AEB4B3E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" t="9091" r="210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F56AC-618F-ACA6-0B48-148CEC48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8635"/>
            <a:ext cx="5918886" cy="57893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bộ dữ liệu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tình hình kinh doanh của OLIST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– Customer Sentiments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 (product và sellers)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FF6EC-0CE8-444E-1E08-7C64C9A0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670854" cy="1007323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15029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9E1E2-2622-2A80-5050-13B1729B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XỬ LÝ BỘ DỮ LIỆU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CAE1ED-ACA1-48E5-E922-AE1F05D3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r="-2" b="-2"/>
          <a:stretch/>
        </p:blipFill>
        <p:spPr>
          <a:xfrm>
            <a:off x="0" y="1576447"/>
            <a:ext cx="6164324" cy="413237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227DB8-92C0-1E64-0CBD-6B8C9E305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4" r="-2" b="15901"/>
          <a:stretch/>
        </p:blipFill>
        <p:spPr>
          <a:xfrm>
            <a:off x="6164325" y="1572795"/>
            <a:ext cx="6027676" cy="40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5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77EB23-E370-C8F1-AA82-E4E3EB4020E5}"/>
              </a:ext>
            </a:extLst>
          </p:cNvPr>
          <p:cNvSpPr txBox="1"/>
          <p:nvPr/>
        </p:nvSpPr>
        <p:spPr>
          <a:xfrm>
            <a:off x="3048000" y="47064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bộ dữ liệu</a:t>
            </a:r>
          </a:p>
        </p:txBody>
      </p:sp>
      <p:pic>
        <p:nvPicPr>
          <p:cNvPr id="7" name="Picture 6" descr="A blue and green drawing of a building&#10;&#10;Description automatically generated">
            <a:extLst>
              <a:ext uri="{FF2B5EF4-FFF2-40B4-BE49-F238E27FC236}">
                <a16:creationId xmlns:a16="http://schemas.microsoft.com/office/drawing/2014/main" id="{2AB9AD33-BE15-7B25-0B72-2F295D8E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" y="10845"/>
            <a:ext cx="12192000" cy="2560320"/>
          </a:xfrm>
          <a:prstGeom prst="rect">
            <a:avLst/>
          </a:prstGeom>
        </p:spPr>
      </p:pic>
      <p:pic>
        <p:nvPicPr>
          <p:cNvPr id="12" name="Picture 11" descr="A diagram of a database&#10;&#10;Description automatically generated">
            <a:extLst>
              <a:ext uri="{FF2B5EF4-FFF2-40B4-BE49-F238E27FC236}">
                <a16:creationId xmlns:a16="http://schemas.microsoft.com/office/drawing/2014/main" id="{A85CF9A9-3307-F69B-4B7D-9695D534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95" y="3231964"/>
            <a:ext cx="6007409" cy="3626036"/>
          </a:xfrm>
          <a:prstGeom prst="rect">
            <a:avLst/>
          </a:prstGeom>
        </p:spPr>
      </p:pic>
      <p:graphicFrame>
        <p:nvGraphicFramePr>
          <p:cNvPr id="14" name="TextBox 9">
            <a:extLst>
              <a:ext uri="{FF2B5EF4-FFF2-40B4-BE49-F238E27FC236}">
                <a16:creationId xmlns:a16="http://schemas.microsoft.com/office/drawing/2014/main" id="{310409F0-941A-AACC-0C3D-4ADE2FEF7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03628"/>
              </p:ext>
            </p:extLst>
          </p:nvPr>
        </p:nvGraphicFramePr>
        <p:xfrm>
          <a:off x="0" y="2110581"/>
          <a:ext cx="6184591" cy="342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C369FDD-17EB-64BB-A515-A268F47C07C1}"/>
              </a:ext>
            </a:extLst>
          </p:cNvPr>
          <p:cNvSpPr/>
          <p:nvPr/>
        </p:nvSpPr>
        <p:spPr>
          <a:xfrm>
            <a:off x="7537622" y="0"/>
            <a:ext cx="4742968" cy="601062"/>
          </a:xfrm>
          <a:prstGeom prst="rect">
            <a:avLst/>
          </a:prstGeom>
          <a:gradFill flip="none" rotWithShape="1">
            <a:gsLst>
              <a:gs pos="0">
                <a:srgbClr val="1128D0">
                  <a:tint val="66000"/>
                  <a:satMod val="160000"/>
                </a:srgbClr>
              </a:gs>
              <a:gs pos="50000">
                <a:srgbClr val="1128D0">
                  <a:tint val="44500"/>
                  <a:satMod val="160000"/>
                </a:srgbClr>
              </a:gs>
              <a:gs pos="100000">
                <a:srgbClr val="1128D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0F9B6-AC5C-6508-4C46-C43EAB31C615}"/>
              </a:ext>
            </a:extLst>
          </p:cNvPr>
          <p:cNvSpPr txBox="1"/>
          <p:nvPr/>
        </p:nvSpPr>
        <p:spPr>
          <a:xfrm>
            <a:off x="7389341" y="-3876"/>
            <a:ext cx="4891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bộ dữ liệu</a:t>
            </a:r>
          </a:p>
        </p:txBody>
      </p:sp>
    </p:spTree>
    <p:extLst>
      <p:ext uri="{BB962C8B-B14F-4D97-AF65-F5344CB8AC3E}">
        <p14:creationId xmlns:p14="http://schemas.microsoft.com/office/powerpoint/2010/main" val="23830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6CC8-B5F4-1EB1-1EEE-C33FE09A7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EF935-F92B-0FCE-5468-86B1B3661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6C83E-E5D0-A79E-36DF-4F684DF4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4D58-EAE0-59CF-3AE7-82BCA158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89D81-7D42-C88C-5A0B-F02CF11B0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3D406-0B51-A2D5-6AA3-52284C93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1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D98F-7F79-B361-B522-C6257FBDF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0941-09F9-177D-BEE6-D8C197BF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7F85-4610-B1AB-C281-765FC34C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7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77C-7CE8-BD48-164B-0830BAAE3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31CC-0966-F4C1-2044-BCCBE0966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5A84E-7F1C-C72F-1BAC-F0F5D180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2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399F-F1E7-72D3-7AE5-EB5AC334D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64E8B-F438-B165-7FD2-9501CB371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01511-02A0-77A2-D42D-68A958A1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Office Theme</vt:lpstr>
      <vt:lpstr>BUSINESS ANALYSIS BRAZILIAN E-COMMERCE ON OLIST STORE</vt:lpstr>
      <vt:lpstr>NỘI DUNG</vt:lpstr>
      <vt:lpstr>XỬ LÝ BỘ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ĐỀ XUẤT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 Quoc Viet</dc:creator>
  <cp:lastModifiedBy>Huynh Quoc Viet</cp:lastModifiedBy>
  <cp:revision>1</cp:revision>
  <dcterms:created xsi:type="dcterms:W3CDTF">2024-06-03T10:49:30Z</dcterms:created>
  <dcterms:modified xsi:type="dcterms:W3CDTF">2024-06-03T14:13:23Z</dcterms:modified>
</cp:coreProperties>
</file>