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0b9bafd1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0b9bafd1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0b9bafd1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0b9bafd1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0b9bafd1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0b9bafd1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0b9bafd1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0b9bafd1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0b9bafd1b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0b9bafd1b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0b9bafd1b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0b9bafd1b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vietlq/zkp-mortgage" TargetMode="External"/><Relationship Id="rId4" Type="http://schemas.openxmlformats.org/officeDocument/2006/relationships/hyperlink" Target="https://remix.ethereum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ZKP-Mortgage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Viet, Vivita, Kostas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Check for eligibility without revealing financial details for mortgage pre-approval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Reduce friction and time to obtain assessment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Crititeria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Minimum downpayment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Monthly savings vs. interest rate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Annual income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Completing mortgage N years before retirement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Private Data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Downpayment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Annual income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Monthly savings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Age (DOB)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Public Data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Property price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Length of mortgage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Current/predicted interest rate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Retirement age (by govt)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</a:t>
            </a:r>
            <a:endParaRPr/>
          </a:p>
        </p:txBody>
      </p:sp>
      <p:sp>
        <p:nvSpPr>
          <p:cNvPr id="308" name="Google Shape;308;p18"/>
          <p:cNvSpPr/>
          <p:nvPr/>
        </p:nvSpPr>
        <p:spPr>
          <a:xfrm>
            <a:off x="3214975" y="1304750"/>
            <a:ext cx="1002000" cy="10020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"/>
          <p:cNvSpPr/>
          <p:nvPr/>
        </p:nvSpPr>
        <p:spPr>
          <a:xfrm>
            <a:off x="1012525" y="2306750"/>
            <a:ext cx="1002078" cy="714474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Bank</a:t>
            </a:r>
            <a:endParaRPr/>
          </a:p>
        </p:txBody>
      </p:sp>
      <p:sp>
        <p:nvSpPr>
          <p:cNvPr id="310" name="Google Shape;310;p18"/>
          <p:cNvSpPr/>
          <p:nvPr/>
        </p:nvSpPr>
        <p:spPr>
          <a:xfrm>
            <a:off x="1012525" y="3401313"/>
            <a:ext cx="1002078" cy="714474"/>
          </a:xfrm>
          <a:prstGeom prst="flowChartMultidocumen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Credit Score</a:t>
            </a:r>
            <a:endParaRPr/>
          </a:p>
        </p:txBody>
      </p:sp>
      <p:sp>
        <p:nvSpPr>
          <p:cNvPr id="311" name="Google Shape;311;p18"/>
          <p:cNvSpPr/>
          <p:nvPr/>
        </p:nvSpPr>
        <p:spPr>
          <a:xfrm>
            <a:off x="6836100" y="3120043"/>
            <a:ext cx="2035425" cy="952150"/>
          </a:xfrm>
          <a:prstGeom prst="flowChartDisplay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Mortgage provider (Verifier)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12" name="Google Shape;312;p18"/>
          <p:cNvGrpSpPr/>
          <p:nvPr/>
        </p:nvGrpSpPr>
        <p:grpSpPr>
          <a:xfrm>
            <a:off x="5096875" y="3033088"/>
            <a:ext cx="1388400" cy="1553100"/>
            <a:chOff x="4665975" y="3008550"/>
            <a:chExt cx="1388400" cy="1553100"/>
          </a:xfrm>
        </p:grpSpPr>
        <p:sp>
          <p:nvSpPr>
            <p:cNvPr id="313" name="Google Shape;313;p18"/>
            <p:cNvSpPr/>
            <p:nvPr/>
          </p:nvSpPr>
          <p:spPr>
            <a:xfrm>
              <a:off x="4665975" y="3008550"/>
              <a:ext cx="1388400" cy="1553100"/>
            </a:xfrm>
            <a:prstGeom prst="foldedCorner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Proof signed by Bank and Credit Score</a:t>
              </a: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5312900" y="4018775"/>
              <a:ext cx="344574" cy="427950"/>
            </a:xfrm>
            <a:prstGeom prst="lightningBolt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18"/>
          <p:cNvSpPr/>
          <p:nvPr/>
        </p:nvSpPr>
        <p:spPr>
          <a:xfrm>
            <a:off x="5434138" y="1836450"/>
            <a:ext cx="939300" cy="8637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Contract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PK, VK</a:t>
            </a:r>
            <a:endParaRPr/>
          </a:p>
        </p:txBody>
      </p:sp>
      <p:sp>
        <p:nvSpPr>
          <p:cNvPr id="316" name="Google Shape;316;p18"/>
          <p:cNvSpPr/>
          <p:nvPr/>
        </p:nvSpPr>
        <p:spPr>
          <a:xfrm>
            <a:off x="6888275" y="1836463"/>
            <a:ext cx="1089900" cy="952200"/>
          </a:xfrm>
          <a:prstGeom prst="ca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Certificate Authority</a:t>
            </a:r>
            <a:endParaRPr/>
          </a:p>
        </p:txBody>
      </p:sp>
      <p:sp>
        <p:nvSpPr>
          <p:cNvPr id="317" name="Google Shape;317;p18"/>
          <p:cNvSpPr txBox="1"/>
          <p:nvPr/>
        </p:nvSpPr>
        <p:spPr>
          <a:xfrm>
            <a:off x="1096025" y="1304750"/>
            <a:ext cx="15762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Nunito"/>
                <a:ea typeface="Nunito"/>
                <a:cs typeface="Nunito"/>
                <a:sym typeface="Nunito"/>
              </a:rPr>
              <a:t>Private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6373675" y="1142725"/>
            <a:ext cx="15762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Nunito"/>
                <a:ea typeface="Nunito"/>
                <a:cs typeface="Nunito"/>
                <a:sym typeface="Nunito"/>
              </a:rPr>
              <a:t>Public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9" name="Google Shape;319;p18"/>
          <p:cNvCxnSpPr>
            <a:stCxn id="308" idx="3"/>
            <a:endCxn id="309" idx="3"/>
          </p:cNvCxnSpPr>
          <p:nvPr/>
        </p:nvCxnSpPr>
        <p:spPr>
          <a:xfrm flipH="1">
            <a:off x="2014715" y="2160010"/>
            <a:ext cx="1347000" cy="5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18"/>
          <p:cNvCxnSpPr>
            <a:stCxn id="308" idx="5"/>
            <a:endCxn id="313" idx="1"/>
          </p:cNvCxnSpPr>
          <p:nvPr/>
        </p:nvCxnSpPr>
        <p:spPr>
          <a:xfrm>
            <a:off x="4070235" y="2160010"/>
            <a:ext cx="1026600" cy="16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18"/>
          <p:cNvCxnSpPr>
            <a:stCxn id="309" idx="3"/>
            <a:endCxn id="313" idx="1"/>
          </p:cNvCxnSpPr>
          <p:nvPr/>
        </p:nvCxnSpPr>
        <p:spPr>
          <a:xfrm>
            <a:off x="2014603" y="2663987"/>
            <a:ext cx="3082200" cy="11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18"/>
          <p:cNvCxnSpPr>
            <a:stCxn id="310" idx="3"/>
            <a:endCxn id="313" idx="1"/>
          </p:cNvCxnSpPr>
          <p:nvPr/>
        </p:nvCxnSpPr>
        <p:spPr>
          <a:xfrm>
            <a:off x="2014603" y="3758550"/>
            <a:ext cx="3082200" cy="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18"/>
          <p:cNvCxnSpPr>
            <a:stCxn id="308" idx="3"/>
            <a:endCxn id="310" idx="3"/>
          </p:cNvCxnSpPr>
          <p:nvPr/>
        </p:nvCxnSpPr>
        <p:spPr>
          <a:xfrm flipH="1">
            <a:off x="2014715" y="2160010"/>
            <a:ext cx="1347000" cy="15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18"/>
          <p:cNvCxnSpPr>
            <a:stCxn id="315" idx="4"/>
            <a:endCxn id="311" idx="1"/>
          </p:cNvCxnSpPr>
          <p:nvPr/>
        </p:nvCxnSpPr>
        <p:spPr>
          <a:xfrm>
            <a:off x="6373438" y="2268300"/>
            <a:ext cx="462600" cy="13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18"/>
          <p:cNvCxnSpPr>
            <a:stCxn id="316" idx="3"/>
            <a:endCxn id="311" idx="0"/>
          </p:cNvCxnSpPr>
          <p:nvPr/>
        </p:nvCxnSpPr>
        <p:spPr>
          <a:xfrm>
            <a:off x="7433225" y="2788663"/>
            <a:ext cx="4206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18"/>
          <p:cNvCxnSpPr>
            <a:stCxn id="308" idx="6"/>
            <a:endCxn id="315" idx="2"/>
          </p:cNvCxnSpPr>
          <p:nvPr/>
        </p:nvCxnSpPr>
        <p:spPr>
          <a:xfrm>
            <a:off x="4216975" y="1805750"/>
            <a:ext cx="1217100" cy="4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</a:t>
            </a:r>
            <a:endParaRPr/>
          </a:p>
        </p:txBody>
      </p:sp>
      <p:sp>
        <p:nvSpPr>
          <p:cNvPr id="332" name="Google Shape;332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https://github.com/vietlq/zkp-mortgage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https://remix.ethereum.org/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