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6" r:id="rId29"/>
    <p:sldId id="287" r:id="rId30"/>
    <p:sldId id="282" r:id="rId31"/>
    <p:sldId id="283" r:id="rId32"/>
    <p:sldId id="284" r:id="rId33"/>
    <p:sldId id="285"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B0306030504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6B58AC-B0C3-4E38-96E2-E0D24BDE331A}">
  <a:tblStyle styleId="{356B58AC-B0C3-4E38-96E2-E0D24BDE33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69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9.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ede18b7c67_1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ede18b7c6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ed0d8e4d9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ed0d8e4d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f2efabe58_0_5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ef2efabe58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ef2efabe58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f2efabe58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f2efabe58_0_9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ef2efabe58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f916240fb_0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ef916240fb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ef916240fb_0_2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ef916240fb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f09de5cf35_0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f09de5cf3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ef2efabe58_0_10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ef2efabe5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632a1af1d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632a1af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f09de5cf35_0_1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f09de5cf3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ef2efabe58_0_6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ef2efabe5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42b99aec54_0_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42b99aec5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42b99aec54_0_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42b99aec5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8802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ed0d8e4d94_0_2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ed0d8e4d9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6928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ef2efabe58_0_15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ef2efabe58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d0d8e4d94_0_3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d0d8e4d9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f4ddc80c78_0_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f4ddc80c7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ef2efabe58_0_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ef2efabe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d6b4b59cc5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d6b4b59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f2efabe58_0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f2efabe5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ef2efabe58_0_2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ef2efabe5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ef2efabe58_0_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ef2efabe5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ed0d8e4d94_0_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ed0d8e4d9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txBox="1">
            <a:spLocks noGrp="1"/>
          </p:cNvSpPr>
          <p:nvPr>
            <p:ph type="title" idx="4294967295"/>
          </p:nvPr>
        </p:nvSpPr>
        <p:spPr>
          <a:xfrm>
            <a:off x="264950" y="4205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b="1">
                <a:solidFill>
                  <a:srgbClr val="FFFFFF"/>
                </a:solidFill>
              </a:rPr>
              <a:t>Project:</a:t>
            </a:r>
            <a:endParaRPr sz="4000" b="1">
              <a:solidFill>
                <a:srgbClr val="FFFFFF"/>
              </a:solidFill>
            </a:endParaRPr>
          </a:p>
          <a:p>
            <a:pPr marL="0" lvl="0" indent="0" algn="ctr" rtl="0">
              <a:lnSpc>
                <a:spcPct val="115000"/>
              </a:lnSpc>
              <a:spcBef>
                <a:spcPts val="0"/>
              </a:spcBef>
              <a:spcAft>
                <a:spcPts val="0"/>
              </a:spcAft>
              <a:buNone/>
            </a:pPr>
            <a:r>
              <a:rPr lang="en" sz="4000" b="1">
                <a:solidFill>
                  <a:srgbClr val="FFFFFF"/>
                </a:solidFill>
              </a:rPr>
              <a:t>Plan, Reduce, Repeat</a:t>
            </a:r>
            <a:endParaRPr sz="4000" b="1">
              <a:solidFill>
                <a:srgbClr val="FFFFFF"/>
              </a:solidFill>
            </a:endParaRPr>
          </a:p>
          <a:p>
            <a:pPr marL="0" lvl="0" indent="0" algn="ctr" rtl="0">
              <a:lnSpc>
                <a:spcPct val="115000"/>
              </a:lnSpc>
              <a:spcBef>
                <a:spcPts val="0"/>
              </a:spcBef>
              <a:spcAft>
                <a:spcPts val="0"/>
              </a:spcAft>
              <a:buNone/>
            </a:pPr>
            <a:endParaRPr sz="4000" b="1">
              <a:solidFill>
                <a:srgbClr val="FFFFFF"/>
              </a:solidFill>
            </a:endParaRPr>
          </a:p>
          <a:p>
            <a:pPr marL="0" lvl="0" indent="0" algn="ctr" rtl="0">
              <a:lnSpc>
                <a:spcPct val="115000"/>
              </a:lnSpc>
              <a:spcBef>
                <a:spcPts val="0"/>
              </a:spcBef>
              <a:spcAft>
                <a:spcPts val="0"/>
              </a:spcAft>
              <a:buNone/>
            </a:pPr>
            <a:endParaRPr sz="3000" b="1">
              <a:solidFill>
                <a:srgbClr val="FFFFFF"/>
              </a:solidFill>
            </a:endParaRPr>
          </a:p>
          <a:p>
            <a:pPr marL="0" lvl="0" indent="0" algn="l" rtl="0">
              <a:spcBef>
                <a:spcPts val="0"/>
              </a:spcBef>
              <a:spcAft>
                <a:spcPts val="0"/>
              </a:spcAft>
              <a:buNone/>
            </a:pPr>
            <a:endParaRPr/>
          </a:p>
        </p:txBody>
      </p:sp>
      <p:sp>
        <p:nvSpPr>
          <p:cNvPr id="177" name="Google Shape;177;p51"/>
          <p:cNvSpPr txBox="1">
            <a:spLocks noGrp="1"/>
          </p:cNvSpPr>
          <p:nvPr>
            <p:ph type="title" idx="4294967295"/>
          </p:nvPr>
        </p:nvSpPr>
        <p:spPr>
          <a:xfrm>
            <a:off x="417350" y="7811951"/>
            <a:ext cx="7242600" cy="15036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i="1" dirty="0">
                <a:solidFill>
                  <a:srgbClr val="FFFFFF"/>
                </a:solidFill>
              </a:rPr>
              <a:t>[VietLT]</a:t>
            </a:r>
            <a:r>
              <a:rPr lang="en" sz="4000" dirty="0">
                <a:solidFill>
                  <a:srgbClr val="FFFFFF"/>
                </a:solidFill>
              </a:rPr>
              <a:t>: </a:t>
            </a:r>
            <a:endParaRPr sz="4000" dirty="0">
              <a:solidFill>
                <a:srgbClr val="FFFFFF"/>
              </a:solidFill>
            </a:endParaRPr>
          </a:p>
          <a:p>
            <a:pPr marL="0" lvl="0" indent="0" algn="ctr" rtl="0">
              <a:lnSpc>
                <a:spcPct val="115000"/>
              </a:lnSpc>
              <a:spcBef>
                <a:spcPts val="0"/>
              </a:spcBef>
              <a:spcAft>
                <a:spcPts val="0"/>
              </a:spcAft>
              <a:buNone/>
            </a:pPr>
            <a:r>
              <a:rPr lang="en" sz="4000" i="1" dirty="0">
                <a:solidFill>
                  <a:srgbClr val="FFFFFF"/>
                </a:solidFill>
              </a:rPr>
              <a:t>[22-OCT-2023]</a:t>
            </a:r>
            <a:endParaRPr sz="4000" i="1" dirty="0">
              <a:solidFill>
                <a:srgbClr val="FFFFFF"/>
              </a:solidFill>
            </a:endParaRPr>
          </a:p>
          <a:p>
            <a:pPr marL="0" lvl="0" indent="0" algn="l" rtl="0">
              <a:spcBef>
                <a:spcPts val="0"/>
              </a:spcBef>
              <a:spcAft>
                <a:spcPts val="0"/>
              </a:spcAft>
              <a:buNone/>
            </a:pPr>
            <a:endParaRPr i="1" dirty="0"/>
          </a:p>
        </p:txBody>
      </p:sp>
      <p:sp>
        <p:nvSpPr>
          <p:cNvPr id="178" name="Google Shape;178;p51"/>
          <p:cNvSpPr/>
          <p:nvPr/>
        </p:nvSpPr>
        <p:spPr>
          <a:xfrm>
            <a:off x="6526900" y="8834600"/>
            <a:ext cx="1133100" cy="480900"/>
          </a:xfrm>
          <a:prstGeom prst="rect">
            <a:avLst/>
          </a:prstGeom>
          <a:solidFill>
            <a:srgbClr val="02B4E5"/>
          </a:solidFill>
          <a:ln w="9525" cap="flat" cmpd="sng">
            <a:solidFill>
              <a:srgbClr val="02B4E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61"/>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2</a:t>
            </a:r>
            <a:endParaRPr sz="3700"/>
          </a:p>
          <a:p>
            <a:pPr marL="0" lvl="0" indent="0" algn="l" rtl="0">
              <a:spcBef>
                <a:spcPts val="0"/>
              </a:spcBef>
              <a:spcAft>
                <a:spcPts val="0"/>
              </a:spcAft>
              <a:buNone/>
            </a:pPr>
            <a:endParaRPr sz="3600" b="1"/>
          </a:p>
        </p:txBody>
      </p:sp>
      <p:sp>
        <p:nvSpPr>
          <p:cNvPr id="241" name="Google Shape;241;p61"/>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Open Sans"/>
                <a:ea typeface="Open Sans"/>
                <a:cs typeface="Open Sans"/>
                <a:sym typeface="Open Sans"/>
              </a:rPr>
              <a:t>Write the As-Built Doc for this new release here. Add more pages if needed.</a:t>
            </a:r>
            <a:endParaRPr sz="1400" dirty="0">
              <a:solidFill>
                <a:schemeClr val="dk1"/>
              </a:solidFill>
              <a:latin typeface="Open Sans"/>
              <a:ea typeface="Open Sans"/>
              <a:cs typeface="Open Sans"/>
              <a:sym typeface="Open Sans"/>
            </a:endParaRPr>
          </a:p>
          <a:p>
            <a:pPr marL="0" lvl="0" indent="0" algn="l" rtl="0">
              <a:spcBef>
                <a:spcPts val="1400"/>
              </a:spcBef>
              <a:spcAft>
                <a:spcPts val="0"/>
              </a:spcAft>
              <a:buClr>
                <a:schemeClr val="dk1"/>
              </a:buClr>
              <a:buSzPts val="1100"/>
              <a:buFont typeface="Arial"/>
              <a:buNone/>
            </a:pPr>
            <a:r>
              <a:rPr lang="en-US" sz="1700" b="1" dirty="0">
                <a:solidFill>
                  <a:schemeClr val="dk1"/>
                </a:solidFill>
                <a:latin typeface="Arial"/>
                <a:ea typeface="Arial"/>
                <a:cs typeface="Arial"/>
                <a:sym typeface="Arial"/>
              </a:rPr>
              <a:t>Stakeholders</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Developers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John Doe</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Jane Peters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Sam Ross</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Ops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Jay Smith</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SRE</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John Robert</a:t>
            </a:r>
          </a:p>
          <a:p>
            <a:pPr marL="0" lvl="0" indent="0" algn="l" rtl="0">
              <a:spcBef>
                <a:spcPts val="1400"/>
              </a:spcBef>
              <a:spcAft>
                <a:spcPts val="0"/>
              </a:spcAft>
              <a:buClr>
                <a:schemeClr val="dk1"/>
              </a:buClr>
              <a:buSzPts val="1100"/>
              <a:buFont typeface="Arial"/>
              <a:buNone/>
            </a:pPr>
            <a:r>
              <a:rPr lang="en-US" sz="1700" b="1" dirty="0">
                <a:solidFill>
                  <a:schemeClr val="dk1"/>
                </a:solidFill>
                <a:latin typeface="Arial"/>
                <a:ea typeface="Arial"/>
                <a:cs typeface="Arial"/>
                <a:sym typeface="Arial"/>
              </a:rPr>
              <a:t>Code Changes</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Security fixes</a:t>
            </a:r>
          </a:p>
          <a:p>
            <a:pPr marL="914400" lvl="1" indent="-323850" algn="l" rtl="0">
              <a:spcBef>
                <a:spcPts val="0"/>
              </a:spcBef>
              <a:spcAft>
                <a:spcPts val="0"/>
              </a:spcAft>
              <a:buClr>
                <a:schemeClr val="dk1"/>
              </a:buClr>
              <a:buSzPts val="1500"/>
              <a:buFont typeface="Arial"/>
              <a:buChar char="○"/>
            </a:pPr>
            <a:r>
              <a:rPr lang="en-US" sz="1500" b="0" i="0" dirty="0">
                <a:solidFill>
                  <a:srgbClr val="0B0B0B"/>
                </a:solidFill>
                <a:effectLst/>
                <a:latin typeface="+mj-lt"/>
              </a:rPr>
              <a:t>Fixed a security flaw where attackers could execute a SQL injection attack..</a:t>
            </a:r>
            <a:r>
              <a:rPr lang="en-US" sz="1500" dirty="0">
                <a:solidFill>
                  <a:schemeClr val="dk1"/>
                </a:solidFill>
                <a:latin typeface="+mj-lt"/>
                <a:ea typeface="Arial"/>
                <a:cs typeface="Arial"/>
                <a:sym typeface="Arial"/>
              </a:rPr>
              <a:t>(</a:t>
            </a:r>
            <a:r>
              <a:rPr lang="en-US" sz="1500" dirty="0">
                <a:solidFill>
                  <a:schemeClr val="dk1"/>
                </a:solidFill>
                <a:latin typeface="Arial"/>
                <a:ea typeface="Arial"/>
                <a:cs typeface="Arial"/>
                <a:sym typeface="Arial"/>
              </a:rPr>
              <a:t>Tk-205)</a:t>
            </a:r>
          </a:p>
          <a:p>
            <a:pPr marL="457200" lvl="0"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Feature Additions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Rearranged the catalog menu in the UI to accommodate the additional catalog, as well as make it more user-friendly.(Tk-203)</a:t>
            </a:r>
          </a:p>
          <a:p>
            <a:pPr marL="0" lvl="0" indent="0" algn="l" rtl="0">
              <a:spcBef>
                <a:spcPts val="1400"/>
              </a:spcBef>
              <a:spcAft>
                <a:spcPts val="0"/>
              </a:spcAft>
              <a:buClr>
                <a:schemeClr val="dk1"/>
              </a:buClr>
              <a:buSzPts val="1100"/>
              <a:buFont typeface="Arial"/>
              <a:buNone/>
            </a:pPr>
            <a:r>
              <a:rPr lang="en-US" sz="1700" b="1" dirty="0">
                <a:solidFill>
                  <a:schemeClr val="dk1"/>
                </a:solidFill>
                <a:latin typeface="Arial"/>
                <a:ea typeface="Arial"/>
                <a:cs typeface="Arial"/>
                <a:sym typeface="Arial"/>
              </a:rPr>
              <a:t>Data and System Changes</a:t>
            </a:r>
          </a:p>
          <a:p>
            <a:pPr marL="457200" lvl="0" indent="-323850" algn="l" rtl="0">
              <a:spcBef>
                <a:spcPts val="120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 Data model changes</a:t>
            </a:r>
          </a:p>
          <a:p>
            <a:pPr marL="914400" lvl="1" indent="-323850" algn="l" rtl="0">
              <a:spcBef>
                <a:spcPts val="0"/>
              </a:spcBef>
              <a:spcAft>
                <a:spcPts val="0"/>
              </a:spcAft>
              <a:buClr>
                <a:schemeClr val="dk1"/>
              </a:buClr>
              <a:buSzPts val="1500"/>
              <a:buFont typeface="Arial"/>
              <a:buChar char="○"/>
            </a:pPr>
            <a:r>
              <a:rPr lang="en-US" sz="1500" dirty="0">
                <a:solidFill>
                  <a:schemeClr val="dk1"/>
                </a:solidFill>
                <a:latin typeface="Arial"/>
                <a:ea typeface="Arial"/>
                <a:cs typeface="Arial"/>
                <a:sym typeface="Arial"/>
              </a:rPr>
              <a:t>Added a new catalog for exotic plants. This ticket added new tables in the database to handle the additional catalogs. (TK-203)</a:t>
            </a:r>
            <a:endParaRPr lang="en-US"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62"/>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2</a:t>
            </a:r>
            <a:endParaRPr sz="3700"/>
          </a:p>
          <a:p>
            <a:pPr marL="0" lvl="0" indent="0" algn="l" rtl="0">
              <a:spcBef>
                <a:spcPts val="0"/>
              </a:spcBef>
              <a:spcAft>
                <a:spcPts val="0"/>
              </a:spcAft>
              <a:buNone/>
            </a:pPr>
            <a:endParaRPr sz="3600" b="1"/>
          </a:p>
        </p:txBody>
      </p:sp>
      <p:sp>
        <p:nvSpPr>
          <p:cNvPr id="247" name="Google Shape;247;p62"/>
          <p:cNvSpPr txBox="1">
            <a:spLocks noGrp="1"/>
          </p:cNvSpPr>
          <p:nvPr>
            <p:ph type="body" idx="1"/>
          </p:nvPr>
        </p:nvSpPr>
        <p:spPr>
          <a:xfrm>
            <a:off x="264900" y="16777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400" dirty="0">
                <a:solidFill>
                  <a:schemeClr val="dk1"/>
                </a:solidFill>
                <a:latin typeface="Open Sans"/>
                <a:ea typeface="Open Sans"/>
                <a:cs typeface="Open Sans"/>
                <a:sym typeface="Open Sans"/>
              </a:rPr>
              <a:t>Update the file for Release 2 to match the description in the scenario:</a:t>
            </a:r>
            <a:endParaRPr sz="1400" dirty="0">
              <a:solidFill>
                <a:schemeClr val="dk1"/>
              </a:solidFill>
              <a:latin typeface="Courier New"/>
              <a:ea typeface="Courier New"/>
              <a:cs typeface="Courier New"/>
              <a:sym typeface="Courier New"/>
            </a:endParaRPr>
          </a:p>
          <a:p>
            <a:pPr marL="0" lvl="0" indent="0" algn="l" rtl="0">
              <a:lnSpc>
                <a:spcPct val="100000"/>
              </a:lnSpc>
              <a:spcBef>
                <a:spcPts val="120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ApiVersion: apps/v1</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kind: 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 app-deployment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namespace: course4</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Replicas: </a:t>
            </a:r>
            <a:r>
              <a:rPr lang="en" sz="1400" b="1" dirty="0">
                <a:solidFill>
                  <a:srgbClr val="FF0000"/>
                </a:solidFill>
                <a:latin typeface="Courier New"/>
                <a:ea typeface="Courier New"/>
                <a:cs typeface="Courier New"/>
                <a:sym typeface="Courier New"/>
              </a:rPr>
              <a:t>8</a:t>
            </a:r>
            <a:endParaRPr sz="1400" b="1"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selector: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matchLabels: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template:</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metadata:</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labels: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app: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spec:</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containers: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mainApp</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b="1" dirty="0">
                <a:solidFill>
                  <a:srgbClr val="FF0000"/>
                </a:solidFill>
                <a:latin typeface="Courier New"/>
                <a:ea typeface="Courier New"/>
                <a:cs typeface="Courier New"/>
                <a:sym typeface="Courier New"/>
              </a:rPr>
              <a:t>512mb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 sz="1400" b="1" dirty="0">
                <a:solidFill>
                  <a:srgbClr val="FF0000"/>
                </a:solidFill>
                <a:latin typeface="Courier New"/>
                <a:ea typeface="Courier New"/>
                <a:cs typeface="Courier New"/>
                <a:sym typeface="Courier New"/>
              </a:rPr>
              <a:t>250mb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name: order_processor</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image: nginx:latest</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resources: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requests: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memory: </a:t>
            </a:r>
            <a:r>
              <a:rPr lang="en" sz="1400" b="1" dirty="0">
                <a:solidFill>
                  <a:srgbClr val="FF0000"/>
                </a:solidFill>
                <a:latin typeface="Courier New"/>
                <a:ea typeface="Courier New"/>
                <a:cs typeface="Courier New"/>
                <a:sym typeface="Courier New"/>
              </a:rPr>
              <a:t>1gb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cpu: </a:t>
            </a:r>
            <a:r>
              <a:rPr lang="en" sz="1400" b="1" dirty="0">
                <a:solidFill>
                  <a:srgbClr val="FF0000"/>
                </a:solidFill>
                <a:latin typeface="Courier New"/>
                <a:ea typeface="Courier New"/>
                <a:cs typeface="Courier New"/>
                <a:sym typeface="Courier New"/>
              </a:rPr>
              <a:t>512mb</a:t>
            </a:r>
            <a:endParaRPr sz="1400" b="1" dirty="0">
              <a:solidFill>
                <a:srgbClr val="FF0000"/>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ports:</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dirty="0">
                <a:solidFill>
                  <a:schemeClr val="dk1"/>
                </a:solidFill>
                <a:latin typeface="Courier New"/>
                <a:ea typeface="Courier New"/>
                <a:cs typeface="Courier New"/>
                <a:sym typeface="Courier New"/>
              </a:rPr>
              <a:t>        - containerPort: 80</a:t>
            </a:r>
            <a:endParaRPr sz="1400" dirty="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0"/>
              </a:spcBef>
              <a:spcAft>
                <a:spcPts val="0"/>
              </a:spcAft>
              <a:buNone/>
            </a:pPr>
            <a:endParaRPr sz="2000" b="1" dirty="0">
              <a:latin typeface="Open Sans"/>
              <a:ea typeface="Open Sans"/>
              <a:cs typeface="Open Sans"/>
              <a:sym typeface="Open Sans"/>
            </a:endParaRPr>
          </a:p>
          <a:p>
            <a:pPr marL="0" lvl="0" indent="0" algn="l" rtl="0">
              <a:lnSpc>
                <a:spcPct val="100000"/>
              </a:lnSpc>
              <a:spcBef>
                <a:spcPts val="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51"/>
        <p:cNvGrpSpPr/>
        <p:nvPr/>
      </p:nvGrpSpPr>
      <p:grpSpPr>
        <a:xfrm>
          <a:off x="0" y="0"/>
          <a:ext cx="0" cy="0"/>
          <a:chOff x="0" y="0"/>
          <a:chExt cx="0" cy="0"/>
        </a:xfrm>
      </p:grpSpPr>
      <p:sp>
        <p:nvSpPr>
          <p:cNvPr id="252" name="Google Shape;252;p63"/>
          <p:cNvSpPr/>
          <p:nvPr/>
        </p:nvSpPr>
        <p:spPr>
          <a:xfrm>
            <a:off x="1184725" y="4003550"/>
            <a:ext cx="5583900" cy="34053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On-Call Shift</a:t>
            </a:r>
            <a:endParaRPr sz="3600" b="1">
              <a:solidFill>
                <a:srgbClr val="FFFFFF"/>
              </a:solidFill>
              <a:latin typeface="Open Sans"/>
              <a:ea typeface="Open Sans"/>
              <a:cs typeface="Open Sans"/>
              <a:sym typeface="Open Sans"/>
            </a:endParaRPr>
          </a:p>
        </p:txBody>
      </p:sp>
      <p:sp>
        <p:nvSpPr>
          <p:cNvPr id="253" name="Google Shape;253;p63"/>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64"/>
          <p:cNvSpPr txBox="1">
            <a:spLocks noGrp="1"/>
          </p:cNvSpPr>
          <p:nvPr>
            <p:ph type="title"/>
          </p:nvPr>
        </p:nvSpPr>
        <p:spPr>
          <a:xfrm>
            <a:off x="264895" y="726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On-Call Shift </a:t>
            </a:r>
            <a:endParaRPr sz="3600" b="1"/>
          </a:p>
        </p:txBody>
      </p:sp>
      <p:sp>
        <p:nvSpPr>
          <p:cNvPr id="259" name="Google Shape;259;p64"/>
          <p:cNvSpPr txBox="1">
            <a:spLocks noGrp="1"/>
          </p:cNvSpPr>
          <p:nvPr>
            <p:ph type="body" idx="1"/>
          </p:nvPr>
        </p:nvSpPr>
        <p:spPr>
          <a:xfrm>
            <a:off x="264900" y="935225"/>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Today is your first on-call shift as an SRE. During your shift, you will have to respond to alerts to keep the system running at its best using the on-call best practices learned in this course. During your on-call shift, make sure to be thinking of ways to reduce toil. After your on-call shift is over, you will be responsible for writing a summary of your shift and a post-mortem. On the following slides you will encounter several different “alerts” from your monitoring stack. Each “alert” will contain several different parts that will help you write your on-call log for your shift. Additionally, you’ll encounter an application outage that will require a post-mortem. </a:t>
            </a:r>
            <a:endParaRPr sz="14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Alert Components</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Summary -- This will be general knowledge about the systems involved that you would know if you had actually been working at the company. It will include a brief description of the systems involved as well information about how it is managed.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Standard Operating Procedure (SOP) -- This will be a short description of the steps to troubleshoot and potentially correct the cause of the alert.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Log and Monitoring Details -- This section will contain snippets of relevant logs and monitoring data (graphs, metrics, etc.) that are associated with responding to an alert.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600" b="1">
                <a:solidFill>
                  <a:schemeClr val="dk1"/>
                </a:solidFill>
                <a:latin typeface="Arial"/>
                <a:ea typeface="Arial"/>
                <a:cs typeface="Arial"/>
                <a:sym typeface="Arial"/>
              </a:rPr>
              <a:t>On-Call Log</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After your on-call shift you’ll need to add to the on-call log. There is a provided sample template for you to use that includes all the necessary fields. Remember your on-call log is used to help track recurring alerts/issues as well as providing a record of the steps taken to resolve the issue. </a:t>
            </a:r>
            <a:endParaRPr sz="1400">
              <a:solidFill>
                <a:schemeClr val="dk1"/>
              </a:solidFill>
              <a:latin typeface="Arial"/>
              <a:ea typeface="Arial"/>
              <a:cs typeface="Arial"/>
              <a:sym typeface="Arial"/>
            </a:endParaRPr>
          </a:p>
          <a:p>
            <a:pPr marL="0" lvl="0" indent="0" algn="l" rtl="0">
              <a:spcBef>
                <a:spcPts val="1200"/>
              </a:spcBef>
              <a:spcAft>
                <a:spcPts val="0"/>
              </a:spcAft>
              <a:buNone/>
            </a:pPr>
            <a:r>
              <a:rPr lang="en" sz="1600" b="1">
                <a:solidFill>
                  <a:schemeClr val="dk1"/>
                </a:solidFill>
                <a:latin typeface="Arial"/>
                <a:ea typeface="Arial"/>
                <a:cs typeface="Arial"/>
                <a:sym typeface="Arial"/>
              </a:rPr>
              <a:t>Post-Mortem</a:t>
            </a:r>
            <a:endParaRPr sz="1600" b="1">
              <a:solidFill>
                <a:schemeClr val="dk1"/>
              </a:solidFill>
              <a:latin typeface="Arial"/>
              <a:ea typeface="Arial"/>
              <a:cs typeface="Arial"/>
              <a:sym typeface="Arial"/>
            </a:endParaRPr>
          </a:p>
          <a:p>
            <a:pPr marL="0" lvl="0" indent="0" algn="l" rtl="0">
              <a:spcBef>
                <a:spcPts val="1200"/>
              </a:spcBef>
              <a:spcAft>
                <a:spcPts val="0"/>
              </a:spcAft>
              <a:buNone/>
            </a:pPr>
            <a:r>
              <a:rPr lang="en" sz="1400">
                <a:solidFill>
                  <a:schemeClr val="dk1"/>
                </a:solidFill>
                <a:latin typeface="Arial"/>
                <a:ea typeface="Arial"/>
                <a:cs typeface="Arial"/>
                <a:sym typeface="Arial"/>
              </a:rPr>
              <a:t>Unfortunately there will be an application outage on your shift that will require a post-mortem. You will only be responsible for filling in your involvement, plus you’ll be in charge of creating an action plan and impact assessment.  </a:t>
            </a:r>
            <a:r>
              <a:rPr lang="en" sz="1500">
                <a:latin typeface="Open Sans"/>
                <a:ea typeface="Open Sans"/>
                <a:cs typeface="Open Sans"/>
                <a:sym typeface="Open Sans"/>
              </a:rPr>
              <a:t>	</a:t>
            </a:r>
            <a:endParaRPr sz="1500">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6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1</a:t>
            </a:r>
            <a:endParaRPr sz="3600" b="1"/>
          </a:p>
        </p:txBody>
      </p:sp>
      <p:sp>
        <p:nvSpPr>
          <p:cNvPr id="265" name="Google Shape;265;p65"/>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Low Storage Alert</a:t>
            </a:r>
            <a:r>
              <a:rPr lang="en" sz="1600" b="1" dirty="0">
                <a:solidFill>
                  <a:schemeClr val="dk1"/>
                </a:solidFill>
                <a:latin typeface="Arial"/>
                <a:ea typeface="Arial"/>
                <a:cs typeface="Arial"/>
                <a:sym typeface="Arial"/>
              </a:rPr>
              <a:t> </a:t>
            </a:r>
            <a:endParaRPr sz="16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400" dirty="0">
                <a:solidFill>
                  <a:schemeClr val="dk1"/>
                </a:solidFill>
                <a:latin typeface="Arial"/>
                <a:ea typeface="Arial"/>
                <a:cs typeface="Arial"/>
                <a:sym typeface="Arial"/>
              </a:rPr>
              <a:t>You receive an alert that the storage is running out on the mount where application logs are being written to. After consulting the SOP, you reach out to the team responsible for the server. They respond that Steve is normally in charge of handling the logs. Every morning he would run the commands listed in the run book, but he has been out sick for a week. The other members of the team forgot that it needed to be done, so the mount filled up.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66" name="Google Shape;266;p65"/>
          <p:cNvSpPr txBox="1"/>
          <p:nvPr/>
        </p:nvSpPr>
        <p:spPr>
          <a:xfrm>
            <a:off x="403575" y="4377275"/>
            <a:ext cx="6395100" cy="16932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Low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Depending on the specific alert take the following action:</a:t>
            </a:r>
            <a:br>
              <a:rPr lang="en" dirty="0">
                <a:latin typeface="Open Sans Light"/>
                <a:ea typeface="Open Sans Light"/>
                <a:cs typeface="Open Sans Light"/>
                <a:sym typeface="Open Sans Light"/>
              </a:rPr>
            </a:b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/home/sre/course4/app.log -- If this mount is low on storage, reach out to Compliance. They will know what logs can be cleared out or will request additional storage.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a:t>
            </a:r>
            <a:endParaRPr dirty="0">
              <a:latin typeface="Open Sans Light"/>
              <a:ea typeface="Open Sans Light"/>
              <a:cs typeface="Open Sans Light"/>
              <a:sym typeface="Open Sans Light"/>
            </a:endParaRPr>
          </a:p>
        </p:txBody>
      </p:sp>
      <p:pic>
        <p:nvPicPr>
          <p:cNvPr id="267" name="Google Shape;267;p65" title="Points scored"/>
          <p:cNvPicPr preferRelativeResize="0"/>
          <p:nvPr/>
        </p:nvPicPr>
        <p:blipFill>
          <a:blip r:embed="rId3">
            <a:alphaModFix/>
          </a:blip>
          <a:stretch>
            <a:fillRect/>
          </a:stretch>
        </p:blipFill>
        <p:spPr>
          <a:xfrm>
            <a:off x="403575" y="6487600"/>
            <a:ext cx="7000524" cy="327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6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73" name="Google Shape;273;p66"/>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DNS Troubles</a:t>
            </a:r>
            <a:endParaRPr sz="24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400" dirty="0">
                <a:solidFill>
                  <a:schemeClr val="dk1"/>
                </a:solidFill>
                <a:latin typeface="Arial"/>
                <a:ea typeface="Arial"/>
                <a:cs typeface="Arial"/>
                <a:sym typeface="Arial"/>
              </a:rPr>
              <a:t>The networking team recently added a secondary backup DNS server to increase reliability since the one they are using now tends to go down frequently. Your team has several checks in place monitoring the DNS servers to make sure they are up at all times. </a:t>
            </a:r>
            <a:endParaRPr sz="14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74" name="Google Shape;274;p66"/>
          <p:cNvSpPr txBox="1"/>
          <p:nvPr/>
        </p:nvSpPr>
        <p:spPr>
          <a:xfrm>
            <a:off x="547950" y="3694275"/>
            <a:ext cx="6959700" cy="5141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latin typeface="Open Sans Light"/>
                <a:ea typeface="Open Sans Light"/>
                <a:cs typeface="Open Sans Light"/>
                <a:sym typeface="Open Sans Light"/>
              </a:rPr>
              <a:t>DNS Server Not Answering Requests</a:t>
            </a: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	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r>
              <a:rPr lang="en">
                <a:latin typeface="Open Sans Light"/>
                <a:ea typeface="Open Sans Light"/>
                <a:cs typeface="Open Sans Light"/>
                <a:sym typeface="Open Sans Light"/>
              </a:rPr>
              <a:t>Failover Procedure</a:t>
            </a:r>
            <a:endParaRPr>
              <a:latin typeface="Open Sans Light"/>
              <a:ea typeface="Open Sans Light"/>
              <a:cs typeface="Open Sans Light"/>
              <a:sym typeface="Open Sans Light"/>
            </a:endParaRPr>
          </a:p>
          <a:p>
            <a:pPr marL="914400" lvl="0" indent="-317500" algn="l" rtl="0">
              <a:spcBef>
                <a:spcPts val="0"/>
              </a:spcBef>
              <a:spcAft>
                <a:spcPts val="0"/>
              </a:spcAft>
              <a:buSzPts val="1400"/>
              <a:buFont typeface="Open Sans Light"/>
              <a:buAutoNum type="arabicPeriod"/>
            </a:pPr>
            <a:r>
              <a:rPr lang="en">
                <a:latin typeface="Open Sans Light"/>
                <a:ea typeface="Open Sans Light"/>
                <a:cs typeface="Open Sans Light"/>
                <a:sym typeface="Open Sans Light"/>
              </a:rPr>
              <a:t>Determine the active server with the dnsTool. </a:t>
            </a:r>
            <a:endParaRPr>
              <a:latin typeface="Open Sans Light"/>
              <a:ea typeface="Open Sans Light"/>
              <a:cs typeface="Open Sans Light"/>
              <a:sym typeface="Open Sans Light"/>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-q active_server</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If the active server is reachable you can initiate the shutdown process. If this command fails, make sure the dns process is shutdown on the server before continuing</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Courier New"/>
                <a:ea typeface="Courier New"/>
                <a:cs typeface="Courier New"/>
                <a:sym typeface="Courier New"/>
              </a:rPr>
              <a:t>dnsTool -a shutdown -s dns1 </a:t>
            </a:r>
            <a:endParaRPr>
              <a:latin typeface="Courier New"/>
              <a:ea typeface="Courier New"/>
              <a:cs typeface="Courier New"/>
              <a:sym typeface="Courier New"/>
            </a:endParaRPr>
          </a:p>
          <a:p>
            <a:pPr marL="914400" lvl="0" indent="-317500" algn="l" rtl="0">
              <a:spcBef>
                <a:spcPts val="0"/>
              </a:spcBef>
              <a:spcAft>
                <a:spcPts val="0"/>
              </a:spcAft>
              <a:buSzPts val="1400"/>
              <a:buFont typeface="Courier New"/>
              <a:buAutoNum type="arabicPeriod"/>
            </a:pPr>
            <a:r>
              <a:rPr lang="en">
                <a:latin typeface="Open Sans Light"/>
                <a:ea typeface="Open Sans Light"/>
                <a:cs typeface="Open Sans Light"/>
                <a:sym typeface="Open Sans Light"/>
              </a:rPr>
              <a:t>Start the failover.</a:t>
            </a:r>
            <a:r>
              <a:rPr lang="en">
                <a:latin typeface="Courier New"/>
                <a:ea typeface="Courier New"/>
                <a:cs typeface="Courier New"/>
                <a:sym typeface="Courier New"/>
              </a:rPr>
              <a:t> </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successful:</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dnsTool -a failover -s dns2</a:t>
            </a:r>
            <a:endParaRPr>
              <a:latin typeface="Courier New"/>
              <a:ea typeface="Courier New"/>
              <a:cs typeface="Courier New"/>
              <a:sym typeface="Courier New"/>
            </a:endParaRPr>
          </a:p>
          <a:p>
            <a:pPr marL="1828800" lvl="1" indent="-317500" algn="l" rtl="0">
              <a:spcBef>
                <a:spcPts val="0"/>
              </a:spcBef>
              <a:spcAft>
                <a:spcPts val="0"/>
              </a:spcAft>
              <a:buSzPts val="1400"/>
              <a:buFont typeface="Courier New"/>
              <a:buAutoNum type="alphaLcPeriod"/>
            </a:pPr>
            <a:r>
              <a:rPr lang="en">
                <a:latin typeface="Open Sans Light"/>
                <a:ea typeface="Open Sans Light"/>
                <a:cs typeface="Open Sans Light"/>
                <a:sym typeface="Open Sans Light"/>
              </a:rPr>
              <a:t>If shutdown was not successful, include the force flag,</a:t>
            </a:r>
            <a:r>
              <a:rPr lang="en">
                <a:latin typeface="Courier New"/>
                <a:ea typeface="Courier New"/>
                <a:cs typeface="Courier New"/>
                <a:sym typeface="Courier New"/>
              </a:rPr>
              <a:t> dnsTool -a failover -s dns -f</a:t>
            </a:r>
            <a:endParaRPr>
              <a:latin typeface="Courier New"/>
              <a:ea typeface="Courier New"/>
              <a:cs typeface="Courier New"/>
              <a:sym typeface="Courier New"/>
            </a:endParaRPr>
          </a:p>
          <a:p>
            <a:pPr marL="0" lvl="0" indent="0" algn="l" rtl="0">
              <a:spcBef>
                <a:spcPts val="0"/>
              </a:spcBef>
              <a:spcAft>
                <a:spcPts val="0"/>
              </a:spcAft>
              <a:buNone/>
            </a:pPr>
            <a:endParaRPr>
              <a:latin typeface="Open Sans Light"/>
              <a:ea typeface="Open Sans Light"/>
              <a:cs typeface="Open Sans Light"/>
              <a:sym typeface="Open Sans Light"/>
            </a:endParaRPr>
          </a:p>
          <a:p>
            <a:pPr marL="0" lvl="0" indent="0" algn="l" rtl="0">
              <a:spcBef>
                <a:spcPts val="0"/>
              </a:spcBef>
              <a:spcAft>
                <a:spcPts val="0"/>
              </a:spcAft>
              <a:buNone/>
            </a:pPr>
            <a:endParaRPr>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6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0" name="Google Shape;280;p67"/>
          <p:cNvSpPr txBox="1">
            <a:spLocks noGrp="1"/>
          </p:cNvSpPr>
          <p:nvPr>
            <p:ph type="body" idx="1"/>
          </p:nvPr>
        </p:nvSpPr>
        <p:spPr>
          <a:xfrm>
            <a:off x="0" y="877825"/>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1" name="Google Shape;281;p67" title="Points scored"/>
          <p:cNvPicPr preferRelativeResize="0"/>
          <p:nvPr/>
        </p:nvPicPr>
        <p:blipFill>
          <a:blip r:embed="rId3">
            <a:alphaModFix/>
          </a:blip>
          <a:stretch>
            <a:fillRect/>
          </a:stretch>
        </p:blipFill>
        <p:spPr>
          <a:xfrm>
            <a:off x="77600" y="2160550"/>
            <a:ext cx="6876351" cy="3210150"/>
          </a:xfrm>
          <a:prstGeom prst="rect">
            <a:avLst/>
          </a:prstGeom>
          <a:noFill/>
          <a:ln>
            <a:noFill/>
          </a:ln>
        </p:spPr>
      </p:pic>
      <p:graphicFrame>
        <p:nvGraphicFramePr>
          <p:cNvPr id="282" name="Google Shape;282;p67"/>
          <p:cNvGraphicFramePr/>
          <p:nvPr/>
        </p:nvGraphicFramePr>
        <p:xfrm>
          <a:off x="797275" y="6146100"/>
          <a:ext cx="5867400" cy="1584840"/>
        </p:xfrm>
        <a:graphic>
          <a:graphicData uri="http://schemas.openxmlformats.org/drawingml/2006/table">
            <a:tbl>
              <a:tblPr>
                <a:noFill/>
                <a:tableStyleId>{356B58AC-B0C3-4E38-96E2-E0D24BDE331A}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Networking Server Status Page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Server</a:t>
                      </a:r>
                      <a:endParaRPr/>
                    </a:p>
                  </a:txBody>
                  <a:tcPr marL="91425" marR="91425" marT="91425" marB="91425"/>
                </a:tc>
                <a:tc>
                  <a:txBody>
                    <a:bodyPr/>
                    <a:lstStyle/>
                    <a:p>
                      <a:pPr marL="0" lvl="0" indent="0" algn="l" rtl="0">
                        <a:spcBef>
                          <a:spcPts val="0"/>
                        </a:spcBef>
                        <a:spcAft>
                          <a:spcPts val="0"/>
                        </a:spcAft>
                        <a:buNone/>
                      </a:pPr>
                      <a:r>
                        <a:rPr lang="en"/>
                        <a:t>Status </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DNS1</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DNS2</a:t>
                      </a:r>
                      <a:endParaRPr/>
                    </a:p>
                  </a:txBody>
                  <a:tcPr marL="91425" marR="91425" marT="91425" marB="91425"/>
                </a:tc>
                <a:tc>
                  <a:txBody>
                    <a:bodyPr/>
                    <a:lstStyle/>
                    <a:p>
                      <a:pPr marL="0" lvl="0" indent="0" algn="l" rtl="0">
                        <a:spcBef>
                          <a:spcPts val="0"/>
                        </a:spcBef>
                        <a:spcAft>
                          <a:spcPts val="0"/>
                        </a:spcAft>
                        <a:buNone/>
                      </a:pPr>
                      <a:r>
                        <a:rPr lang="en">
                          <a:solidFill>
                            <a:srgbClr val="00FF00"/>
                          </a:solidFill>
                        </a:rPr>
                        <a:t>UP</a:t>
                      </a:r>
                      <a:endParaRPr>
                        <a:solidFill>
                          <a:srgbClr val="00FF00"/>
                        </a:solidFill>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6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2</a:t>
            </a:r>
            <a:endParaRPr sz="3600" b="1"/>
          </a:p>
        </p:txBody>
      </p:sp>
      <p:sp>
        <p:nvSpPr>
          <p:cNvPr id="288" name="Google Shape;288;p68"/>
          <p:cNvSpPr txBox="1">
            <a:spLocks noGrp="1"/>
          </p:cNvSpPr>
          <p:nvPr>
            <p:ph type="body" idx="1"/>
          </p:nvPr>
        </p:nvSpPr>
        <p:spPr>
          <a:xfrm>
            <a:off x="0" y="8578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DNS Troubles,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Details</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289" name="Google Shape;289;p68"/>
          <p:cNvPicPr preferRelativeResize="0"/>
          <p:nvPr/>
        </p:nvPicPr>
        <p:blipFill>
          <a:blip r:embed="rId3">
            <a:alphaModFix/>
          </a:blip>
          <a:stretch>
            <a:fillRect/>
          </a:stretch>
        </p:blipFill>
        <p:spPr>
          <a:xfrm>
            <a:off x="165175" y="2225200"/>
            <a:ext cx="6263799" cy="4495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6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295" name="Google Shape;295;p69"/>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a:t>
            </a:r>
            <a:endParaRPr sz="2400" b="1" dirty="0">
              <a:solidFill>
                <a:schemeClr val="dk1"/>
              </a:solidFill>
              <a:latin typeface="Arial"/>
              <a:ea typeface="Arial"/>
              <a:cs typeface="Arial"/>
              <a:sym typeface="Arial"/>
            </a:endParaRPr>
          </a:p>
          <a:p>
            <a:pPr marL="0" lvl="0" indent="0" algn="l" rtl="0">
              <a:spcBef>
                <a:spcPts val="1200"/>
              </a:spcBef>
              <a:spcAft>
                <a:spcPts val="0"/>
              </a:spcAft>
              <a:buNone/>
            </a:pPr>
            <a:r>
              <a:rPr lang="en" sz="1800" b="1" dirty="0">
                <a:solidFill>
                  <a:schemeClr val="dk1"/>
                </a:solidFill>
                <a:latin typeface="Arial"/>
                <a:ea typeface="Arial"/>
                <a:cs typeface="Arial"/>
                <a:sym typeface="Arial"/>
              </a:rPr>
              <a:t>Summary</a:t>
            </a:r>
            <a:endParaRPr sz="1800" b="1" dirty="0">
              <a:solidFill>
                <a:schemeClr val="dk1"/>
              </a:solidFill>
              <a:latin typeface="Arial"/>
              <a:ea typeface="Arial"/>
              <a:cs typeface="Arial"/>
              <a:sym typeface="Arial"/>
            </a:endParaRPr>
          </a:p>
          <a:p>
            <a:pPr marL="0" lvl="0" indent="0" algn="l" rtl="0">
              <a:spcBef>
                <a:spcPts val="1200"/>
              </a:spcBef>
              <a:spcAft>
                <a:spcPts val="0"/>
              </a:spcAft>
              <a:buNone/>
            </a:pPr>
            <a:r>
              <a:rPr lang="en" sz="1200" dirty="0">
                <a:solidFill>
                  <a:schemeClr val="dk1"/>
                </a:solidFill>
                <a:latin typeface="Arial"/>
                <a:ea typeface="Arial"/>
                <a:cs typeface="Arial"/>
                <a:sym typeface="Arial"/>
              </a:rPr>
              <a:t>You receive the dreaded Application Down alert. Not only do you receive an alert for the application being down, but Customer Support also sent out a page to get all hands on deck for a report of the application being down. </a:t>
            </a:r>
            <a:endParaRPr sz="1200"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SOP</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Details</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296" name="Google Shape;296;p69"/>
          <p:cNvSpPr txBox="1"/>
          <p:nvPr/>
        </p:nvSpPr>
        <p:spPr>
          <a:xfrm>
            <a:off x="344550" y="3458825"/>
            <a:ext cx="6506700" cy="2555100"/>
          </a:xfrm>
          <a:prstGeom prst="rect">
            <a:avLst/>
          </a:prstGeom>
          <a:solidFill>
            <a:schemeClr val="lt2"/>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Application Down</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If you receive this alert, you need to act immediately. 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Customer Support -- Susan 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Networking -- Bob Sparrow</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Ops -- Glen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Database Admin -- Karen 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	Development Team – Gal Tree</a:t>
            </a:r>
            <a:endParaRPr dirty="0">
              <a:latin typeface="Open Sans Light"/>
              <a:ea typeface="Open Sans Light"/>
              <a:cs typeface="Open Sans Light"/>
              <a:sym typeface="Open Sans Light"/>
            </a:endParaRPr>
          </a:p>
        </p:txBody>
      </p:sp>
      <p:graphicFrame>
        <p:nvGraphicFramePr>
          <p:cNvPr id="297" name="Google Shape;297;p69"/>
          <p:cNvGraphicFramePr/>
          <p:nvPr/>
        </p:nvGraphicFramePr>
        <p:xfrm>
          <a:off x="664200" y="6732100"/>
          <a:ext cx="5867400" cy="2377260"/>
        </p:xfrm>
        <a:graphic>
          <a:graphicData uri="http://schemas.openxmlformats.org/drawingml/2006/table">
            <a:tbl>
              <a:tblPr>
                <a:noFill/>
                <a:tableStyleId>{356B58AC-B0C3-4E38-96E2-E0D24BDE331A}</a:tableStyleId>
              </a:tblPr>
              <a:tblGrid>
                <a:gridCol w="2933700">
                  <a:extLst>
                    <a:ext uri="{9D8B030D-6E8A-4147-A177-3AD203B41FA5}">
                      <a16:colId xmlns:a16="http://schemas.microsoft.com/office/drawing/2014/main" val="20000"/>
                    </a:ext>
                  </a:extLst>
                </a:gridCol>
                <a:gridCol w="2933700">
                  <a:extLst>
                    <a:ext uri="{9D8B030D-6E8A-4147-A177-3AD203B41FA5}">
                      <a16:colId xmlns:a16="http://schemas.microsoft.com/office/drawing/2014/main" val="20001"/>
                    </a:ext>
                  </a:extLst>
                </a:gridCol>
              </a:tblGrid>
              <a:tr h="381000">
                <a:tc gridSpan="2">
                  <a:txBody>
                    <a:bodyPr/>
                    <a:lstStyle/>
                    <a:p>
                      <a:pPr marL="0" lvl="0" indent="0" algn="ctr" rtl="0">
                        <a:spcBef>
                          <a:spcPts val="0"/>
                        </a:spcBef>
                        <a:spcAft>
                          <a:spcPts val="0"/>
                        </a:spcAft>
                        <a:buNone/>
                      </a:pPr>
                      <a:r>
                        <a:rPr lang="en"/>
                        <a:t>Main App Status</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Endpoint or Host</a:t>
                      </a:r>
                      <a:endParaRPr/>
                    </a:p>
                  </a:txBody>
                  <a:tcPr marL="91425" marR="91425" marT="91425" marB="91425"/>
                </a:tc>
                <a:tc>
                  <a:txBody>
                    <a:bodyPr/>
                    <a:lstStyle/>
                    <a:p>
                      <a:pPr marL="0" lvl="0" indent="0" algn="l" rtl="0">
                        <a:spcBef>
                          <a:spcPts val="0"/>
                        </a:spcBef>
                        <a:spcAft>
                          <a:spcPts val="0"/>
                        </a:spcAft>
                        <a:buNone/>
                      </a:pPr>
                      <a:r>
                        <a:rPr lang="en"/>
                        <a:t>Status</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exoticplant.plant</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planthost1.internal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planthost2.internal</a:t>
                      </a:r>
                      <a:endParaRPr/>
                    </a:p>
                  </a:txBody>
                  <a:tcPr marL="91425" marR="91425" marT="91425" marB="91425"/>
                </a:tc>
                <a:tc>
                  <a:txBody>
                    <a:bodyPr/>
                    <a:lstStyle/>
                    <a:p>
                      <a:pPr marL="0" lvl="0" indent="0" algn="l" rtl="0">
                        <a:spcBef>
                          <a:spcPts val="0"/>
                        </a:spcBef>
                        <a:spcAft>
                          <a:spcPts val="0"/>
                        </a:spcAft>
                        <a:buNone/>
                      </a:pPr>
                      <a:r>
                        <a:rPr lang="en"/>
                        <a:t>UP</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exoticplant.plant.internal</a:t>
                      </a:r>
                      <a:endParaRPr/>
                    </a:p>
                  </a:txBody>
                  <a:tcPr marL="91425" marR="91425" marT="91425" marB="91425"/>
                </a:tc>
                <a:tc>
                  <a:txBody>
                    <a:bodyPr/>
                    <a:lstStyle/>
                    <a:p>
                      <a:pPr marL="0" lvl="0" indent="0" algn="l" rtl="0">
                        <a:spcBef>
                          <a:spcPts val="0"/>
                        </a:spcBef>
                        <a:spcAft>
                          <a:spcPts val="0"/>
                        </a:spcAft>
                        <a:buNone/>
                      </a:pPr>
                      <a:r>
                        <a:rPr lang="en"/>
                        <a:t>UNREACHABLE</a:t>
                      </a:r>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03" name="Google Shape;303;p70"/>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a:solidFill>
                  <a:schemeClr val="dk1"/>
                </a:solidFill>
                <a:latin typeface="Arial"/>
                <a:ea typeface="Arial"/>
                <a:cs typeface="Arial"/>
                <a:sym typeface="Arial"/>
              </a:rPr>
              <a:t>Application</a:t>
            </a:r>
            <a:r>
              <a:rPr lang="en" sz="1600" b="1">
                <a:solidFill>
                  <a:schemeClr val="dk1"/>
                </a:solidFill>
                <a:latin typeface="Arial"/>
                <a:ea typeface="Arial"/>
                <a:cs typeface="Arial"/>
                <a:sym typeface="Arial"/>
              </a:rPr>
              <a:t> </a:t>
            </a:r>
            <a:r>
              <a:rPr lang="en" sz="2400" b="1">
                <a:solidFill>
                  <a:schemeClr val="dk1"/>
                </a:solidFill>
                <a:latin typeface="Arial"/>
                <a:ea typeface="Arial"/>
                <a:cs typeface="Arial"/>
                <a:sym typeface="Arial"/>
              </a:rPr>
              <a:t>Outage, cont</a:t>
            </a:r>
            <a:endParaRPr sz="2400" b="1">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a:latin typeface="Open Sans"/>
                <a:ea typeface="Open Sans"/>
                <a:cs typeface="Open Sans"/>
                <a:sym typeface="Open Sans"/>
              </a:rPr>
              <a:t>Log/Monitoring, cont. </a:t>
            </a: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pic>
        <p:nvPicPr>
          <p:cNvPr id="304" name="Google Shape;304;p70"/>
          <p:cNvPicPr preferRelativeResize="0"/>
          <p:nvPr/>
        </p:nvPicPr>
        <p:blipFill>
          <a:blip r:embed="rId3">
            <a:alphaModFix/>
          </a:blip>
          <a:stretch>
            <a:fillRect/>
          </a:stretch>
        </p:blipFill>
        <p:spPr>
          <a:xfrm>
            <a:off x="264938" y="2188488"/>
            <a:ext cx="5553075" cy="580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Overview:</a:t>
            </a:r>
            <a:endParaRPr sz="3600" b="1"/>
          </a:p>
        </p:txBody>
      </p:sp>
      <p:sp>
        <p:nvSpPr>
          <p:cNvPr id="192" name="Google Shape;192;p53"/>
          <p:cNvSpPr txBox="1">
            <a:spLocks noGrp="1"/>
          </p:cNvSpPr>
          <p:nvPr>
            <p:ph type="body" idx="1"/>
          </p:nvPr>
        </p:nvSpPr>
        <p:spPr>
          <a:xfrm>
            <a:off x="264900" y="1465499"/>
            <a:ext cx="7242600" cy="84843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recently joined the SRE team for an exotic plant reseller startup. They already have a small SRE team in place consisting of two other members. You are just finishing up your training period and are now ready to be on your own.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r>
              <a:rPr lang="en" sz="1800" b="1">
                <a:latin typeface="Open Sans"/>
                <a:ea typeface="Open Sans"/>
                <a:cs typeface="Open Sans"/>
                <a:sym typeface="Open Sans"/>
              </a:rPr>
              <a:t>You have a busy week ahead of you as there is a release this week plus your on-call shift. Part of your release duties includes helping to maintain the as-built document by adding this new release, as well as planning for system resource changes. For your on-call shift, you have to respond to alerts as they come in and write up an on-call summary to document your shift. Finally, you’ll round out your week by helping to reduce toil. You will have to identify any toil you encounter throughout the week and create a toil reduction plan. After you have a plan all ready, you will need to work on implementing that plan by writing some scripts to help automate tasks. </a:t>
            </a:r>
            <a:endParaRPr sz="1800" b="1">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On-Call Shift -- Alert 3</a:t>
            </a:r>
            <a:endParaRPr sz="3600" b="1"/>
          </a:p>
        </p:txBody>
      </p:sp>
      <p:sp>
        <p:nvSpPr>
          <p:cNvPr id="310" name="Google Shape;310;p71"/>
          <p:cNvSpPr txBox="1">
            <a:spLocks noGrp="1"/>
          </p:cNvSpPr>
          <p:nvPr>
            <p:ph type="body" idx="1"/>
          </p:nvPr>
        </p:nvSpPr>
        <p:spPr>
          <a:xfrm>
            <a:off x="0" y="893350"/>
            <a:ext cx="7242600" cy="8535900"/>
          </a:xfrm>
          <a:prstGeom prst="rect">
            <a:avLst/>
          </a:prstGeom>
        </p:spPr>
        <p:txBody>
          <a:bodyPr spcFirstLastPara="1" wrap="square" lIns="91425" tIns="91425" rIns="91425" bIns="91425" anchor="t" anchorCtr="0">
            <a:noAutofit/>
          </a:bodyPr>
          <a:lstStyle/>
          <a:p>
            <a:pPr marL="0" lvl="0" indent="0" algn="ctr" rtl="0">
              <a:spcBef>
                <a:spcPts val="1400"/>
              </a:spcBef>
              <a:spcAft>
                <a:spcPts val="0"/>
              </a:spcAft>
              <a:buClr>
                <a:schemeClr val="dk1"/>
              </a:buClr>
              <a:buSzPts val="1100"/>
              <a:buFont typeface="Arial"/>
              <a:buNone/>
            </a:pPr>
            <a:r>
              <a:rPr lang="en" sz="2400" b="1" dirty="0">
                <a:solidFill>
                  <a:schemeClr val="dk1"/>
                </a:solidFill>
                <a:latin typeface="Arial"/>
                <a:ea typeface="Arial"/>
                <a:cs typeface="Arial"/>
                <a:sym typeface="Arial"/>
              </a:rPr>
              <a:t>Application</a:t>
            </a:r>
            <a:r>
              <a:rPr lang="en" sz="1600" b="1" dirty="0">
                <a:solidFill>
                  <a:schemeClr val="dk1"/>
                </a:solidFill>
                <a:latin typeface="Arial"/>
                <a:ea typeface="Arial"/>
                <a:cs typeface="Arial"/>
                <a:sym typeface="Arial"/>
              </a:rPr>
              <a:t> </a:t>
            </a:r>
            <a:r>
              <a:rPr lang="en" sz="2400" b="1" dirty="0">
                <a:solidFill>
                  <a:schemeClr val="dk1"/>
                </a:solidFill>
                <a:latin typeface="Arial"/>
                <a:ea typeface="Arial"/>
                <a:cs typeface="Arial"/>
                <a:sym typeface="Arial"/>
              </a:rPr>
              <a:t>Outage, cont</a:t>
            </a:r>
            <a:endParaRPr sz="2400" b="1" dirty="0">
              <a:solidFill>
                <a:schemeClr val="dk1"/>
              </a:solidFill>
              <a:latin typeface="Arial"/>
              <a:ea typeface="Arial"/>
              <a:cs typeface="Arial"/>
              <a:sym typeface="Arial"/>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Log/Monitoring, cont. </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endParaRPr sz="19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
        <p:nvSpPr>
          <p:cNvPr id="311" name="Google Shape;311;p71"/>
          <p:cNvSpPr txBox="1"/>
          <p:nvPr/>
        </p:nvSpPr>
        <p:spPr>
          <a:xfrm>
            <a:off x="264950" y="3220050"/>
            <a:ext cx="7659900" cy="643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09:20 -- !svega !bsparrow !ghammer !khouse !gtree we have an application outage </a:t>
            </a:r>
            <a:r>
              <a:rPr lang="en" b="1" dirty="0">
                <a:latin typeface="Open Sans"/>
                <a:ea typeface="Open Sans"/>
                <a:cs typeface="Open Sans"/>
                <a:sym typeface="Open Sans"/>
              </a:rPr>
              <a:t>FROM: YOU</a:t>
            </a:r>
            <a:r>
              <a:rPr lang="en" dirty="0">
                <a:latin typeface="Open Sans Light"/>
                <a:ea typeface="Open Sans Light"/>
                <a:cs typeface="Open Sans Light"/>
                <a:sym typeface="Open Sans Light"/>
              </a:rPr>
              <a:t>.</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0930 -- Everything looks good from the network </a:t>
            </a:r>
            <a:r>
              <a:rPr lang="en" b="1" dirty="0">
                <a:latin typeface="Open Sans"/>
                <a:ea typeface="Open Sans"/>
                <a:cs typeface="Open Sans"/>
                <a:sym typeface="Open Sans"/>
              </a:rPr>
              <a:t>FROM: sparrow</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0932 -- I can access the DB and it is reporting back normal </a:t>
            </a:r>
            <a:r>
              <a:rPr lang="en" b="1" dirty="0">
                <a:latin typeface="Open Sans"/>
                <a:ea typeface="Open Sans"/>
                <a:cs typeface="Open Sans"/>
                <a:sym typeface="Open Sans"/>
              </a:rPr>
              <a:t>FROM: khouse</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0935 -- Everything here looks normal.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0937 -- We are still reviewing logs and seeing if we can reproduce on our end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0938 -- We should try restarting the app, Maybe that will help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0940 -- Maybe that will help.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0943 -- Okay I will try. Bringing down.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0945 -- App is down. Bring back up.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0947 -- App is starting. FROM: YOU</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0952 -- Main app is back up.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0955 -- App is still not respond. FROM: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0956 -- I’m sending you some new logs !gtree these look off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1005 -- !sre !ghammer when was the last deploy? What were the details? This looks like a qa build. FROM: gtree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1007 -- I did a deploy with one of the devs to qa to do some testing. Let me check. FROM: ghammer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1010 -- I think there was a mixup when doing the deployment. The wrong scripts was used and that build was deployed to prod.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1011 -- Were there any migrations for that !ghammer FROM: khouse</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1012 -- No, just code changes. FROM: hammer</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1013 -- Thats good. We should be able to just revert back then. !svega</a:t>
            </a:r>
            <a:endParaRPr dirty="0">
              <a:latin typeface="Open Sans Light"/>
              <a:ea typeface="Open Sans Light"/>
              <a:cs typeface="Open Sans Light"/>
              <a:sym typeface="Open Sans Light"/>
            </a:endParaRPr>
          </a:p>
          <a:p>
            <a:pPr marL="0" lvl="0" indent="0" algn="l" rtl="0">
              <a:spcBef>
                <a:spcPts val="0"/>
              </a:spcBef>
              <a:spcAft>
                <a:spcPts val="0"/>
              </a:spcAft>
              <a:buNone/>
            </a:pPr>
            <a:r>
              <a:rPr lang="en" dirty="0">
                <a:latin typeface="Open Sans Light"/>
                <a:ea typeface="Open Sans Light"/>
                <a:cs typeface="Open Sans Light"/>
                <a:sym typeface="Open Sans Light"/>
              </a:rPr>
              <a:t>1015 -- Let me take down the app and redeploy it. FROM: YOU</a:t>
            </a:r>
            <a:endParaRPr dirty="0">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1017 -- App is down. Bring back up.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1023  -- App is starting. FROM: YOU</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r>
              <a:rPr lang="en" dirty="0">
                <a:solidFill>
                  <a:schemeClr val="dk1"/>
                </a:solidFill>
                <a:latin typeface="Open Sans Light"/>
                <a:ea typeface="Open Sans Light"/>
                <a:cs typeface="Open Sans Light"/>
                <a:sym typeface="Open Sans Light"/>
              </a:rPr>
              <a:t>1026 -- Main app is back up. FROM: hammer</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Clr>
                <a:schemeClr val="dk1"/>
              </a:buClr>
              <a:buSzPts val="1100"/>
              <a:buFont typeface="Arial"/>
              <a:buNone/>
            </a:pPr>
            <a:r>
              <a:rPr lang="en" dirty="0">
                <a:solidFill>
                  <a:schemeClr val="dk1"/>
                </a:solidFill>
                <a:latin typeface="Open Sans Light"/>
                <a:ea typeface="Open Sans Light"/>
                <a:cs typeface="Open Sans Light"/>
                <a:sym typeface="Open Sans Light"/>
              </a:rPr>
              <a:t>1030 -- Everything looks like it is responding now. FROM: svega</a:t>
            </a:r>
            <a:endParaRPr dirty="0">
              <a:solidFill>
                <a:schemeClr val="dk1"/>
              </a:solidFill>
              <a:latin typeface="Open Sans Light"/>
              <a:ea typeface="Open Sans Light"/>
              <a:cs typeface="Open Sans Light"/>
              <a:sym typeface="Open Sans Light"/>
            </a:endParaRPr>
          </a:p>
          <a:p>
            <a:pPr marL="0" lvl="0" indent="0" algn="l" rtl="0">
              <a:spcBef>
                <a:spcPts val="0"/>
              </a:spcBef>
              <a:spcAft>
                <a:spcPts val="0"/>
              </a:spcAft>
              <a:buNone/>
            </a:pPr>
            <a:endParaRPr dirty="0">
              <a:latin typeface="Open Sans Light"/>
              <a:ea typeface="Open Sans Light"/>
              <a:cs typeface="Open Sans Light"/>
              <a:sym typeface="Open Sans Light"/>
            </a:endParaRPr>
          </a:p>
        </p:txBody>
      </p:sp>
      <p:sp>
        <p:nvSpPr>
          <p:cNvPr id="312" name="Google Shape;312;p71"/>
          <p:cNvSpPr txBox="1"/>
          <p:nvPr/>
        </p:nvSpPr>
        <p:spPr>
          <a:xfrm>
            <a:off x="264950" y="2173350"/>
            <a:ext cx="7242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Open Sans Light"/>
                <a:ea typeface="Open Sans Light"/>
                <a:cs typeface="Open Sans Light"/>
                <a:sym typeface="Open Sans Light"/>
              </a:rPr>
              <a:t>09:15 Hey we have reports of an application outage and we can not reach the app either. </a:t>
            </a:r>
            <a:r>
              <a:rPr lang="en" b="1" dirty="0">
                <a:latin typeface="Open Sans"/>
                <a:ea typeface="Open Sans"/>
                <a:cs typeface="Open Sans"/>
                <a:sym typeface="Open Sans"/>
              </a:rPr>
              <a:t>FROM: svega</a:t>
            </a:r>
            <a:endParaRPr b="1" dirty="0">
              <a:latin typeface="Open Sans"/>
              <a:ea typeface="Open Sans"/>
              <a:cs typeface="Open Sans"/>
              <a:sym typeface="Open Sans"/>
            </a:endParaRPr>
          </a:p>
          <a:p>
            <a:pPr marL="0" lvl="0" indent="0" algn="l" rtl="0">
              <a:spcBef>
                <a:spcPts val="0"/>
              </a:spcBef>
              <a:spcAft>
                <a:spcPts val="0"/>
              </a:spcAft>
              <a:buNone/>
            </a:pPr>
            <a:r>
              <a:rPr lang="en" dirty="0">
                <a:latin typeface="Open Sans Light"/>
                <a:ea typeface="Open Sans Light"/>
                <a:cs typeface="Open Sans Light"/>
                <a:sym typeface="Open Sans Light"/>
              </a:rPr>
              <a:t>09:16 I have an alert for that too. I’m looking at things now, will start a communication channel to coordinate. Checking logs and app servers now. </a:t>
            </a:r>
            <a:r>
              <a:rPr lang="en" b="1" dirty="0">
                <a:latin typeface="Open Sans"/>
                <a:ea typeface="Open Sans"/>
                <a:cs typeface="Open Sans"/>
                <a:sym typeface="Open Sans"/>
              </a:rPr>
              <a:t>FROM: YOU</a:t>
            </a:r>
            <a:endParaRPr b="1" dirty="0">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72"/>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18" name="Google Shape;318;p72"/>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US" sz="1800" b="1" dirty="0">
                <a:latin typeface="Open Sans"/>
                <a:ea typeface="Open Sans"/>
                <a:cs typeface="Open Sans"/>
                <a:sym typeface="Open Sans"/>
              </a:rPr>
              <a:t>09/04/2021 -- </a:t>
            </a:r>
            <a:r>
              <a:rPr lang="en-US" sz="1800" b="1" i="1" dirty="0">
                <a:latin typeface="Open Sans"/>
                <a:ea typeface="Open Sans"/>
                <a:cs typeface="Open Sans"/>
                <a:sym typeface="Open Sans"/>
              </a:rPr>
              <a:t>Low Storage Alert </a:t>
            </a:r>
            <a:endParaRPr lang="en-US"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a:t>
            </a:r>
            <a:r>
              <a:rPr lang="en" sz="1200" dirty="0">
                <a:solidFill>
                  <a:srgbClr val="000000"/>
                </a:solidFill>
                <a:latin typeface="Open Sans"/>
                <a:ea typeface="Open Sans"/>
                <a:cs typeface="Open Sans"/>
                <a:sym typeface="Open Sans"/>
              </a:rPr>
              <a:t>	</a:t>
            </a:r>
            <a:r>
              <a:rPr lang="en-US" sz="1200" dirty="0">
                <a:solidFill>
                  <a:srgbClr val="000000"/>
                </a:solidFill>
                <a:latin typeface="Open Sans"/>
                <a:ea typeface="Open Sans"/>
                <a:cs typeface="Open Sans"/>
                <a:sym typeface="Open Sans"/>
              </a:rPr>
              <a:t>/home/</a:t>
            </a:r>
            <a:r>
              <a:rPr lang="en-US" sz="1200" dirty="0" err="1">
                <a:solidFill>
                  <a:srgbClr val="000000"/>
                </a:solidFill>
                <a:latin typeface="Open Sans"/>
                <a:ea typeface="Open Sans"/>
                <a:cs typeface="Open Sans"/>
                <a:sym typeface="Open Sans"/>
              </a:rPr>
              <a:t>sre</a:t>
            </a:r>
            <a:r>
              <a:rPr lang="en-US" sz="1200" dirty="0">
                <a:solidFill>
                  <a:srgbClr val="000000"/>
                </a:solidFill>
                <a:latin typeface="Open Sans"/>
                <a:ea typeface="Open Sans"/>
                <a:cs typeface="Open Sans"/>
                <a:sym typeface="Open Sans"/>
              </a:rPr>
              <a:t>/course4/</a:t>
            </a:r>
            <a:r>
              <a:rPr lang="en-US" sz="1200" dirty="0" err="1">
                <a:solidFill>
                  <a:srgbClr val="000000"/>
                </a:solidFill>
                <a:latin typeface="Open Sans"/>
                <a:ea typeface="Open Sans"/>
                <a:cs typeface="Open Sans"/>
                <a:sym typeface="Open Sans"/>
              </a:rPr>
              <a:t>app_log</a:t>
            </a:r>
            <a:r>
              <a:rPr lang="en-US" sz="1200" dirty="0">
                <a:solidFill>
                  <a:srgbClr val="000000"/>
                </a:solidFill>
                <a:latin typeface="Open Sans"/>
                <a:ea typeface="Open Sans"/>
                <a:cs typeface="Open Sans"/>
                <a:sym typeface="Open Sans"/>
              </a:rPr>
              <a:t> -- If this mount is low on storage, reach out to Compliance. They will know what logs can be cleared out or will request additional storage</a:t>
            </a:r>
            <a:r>
              <a:rPr lang="en" sz="1200" dirty="0">
                <a:solidFill>
                  <a:srgbClr val="000000"/>
                </a:solidFill>
                <a:latin typeface="Open Sans"/>
                <a:ea typeface="Open Sans"/>
                <a:cs typeface="Open Sans"/>
                <a:sym typeface="Open Sans"/>
              </a:rPr>
              <a:t>.</a:t>
            </a:r>
            <a:endParaRPr sz="12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br>
              <a:rPr lang="en" sz="1200" dirty="0">
                <a:solidFill>
                  <a:srgbClr val="000000"/>
                </a:solidFill>
                <a:latin typeface="Open Sans"/>
                <a:ea typeface="Open Sans"/>
                <a:cs typeface="Open Sans"/>
                <a:sym typeface="Open Sans"/>
              </a:rPr>
            </a:br>
            <a:r>
              <a:rPr lang="en" sz="1200" dirty="0">
                <a:solidFill>
                  <a:srgbClr val="000000"/>
                </a:solidFill>
                <a:latin typeface="Open Sans"/>
                <a:ea typeface="Open Sans"/>
                <a:cs typeface="Open Sans"/>
                <a:sym typeface="Open Sans"/>
              </a:rPr>
              <a:t>		Solution: Run the commands from the run book.</a:t>
            </a: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		How to prevent: Every body in Steve’s team should have a copy of this run book, and should have all in standby mode. So whenever Steve is out cold again, anyone from his team will take on the task and perform the commands listed in the book.</a:t>
            </a:r>
          </a:p>
          <a:p>
            <a:pPr marL="0" lvl="0" indent="0" algn="l" rtl="0">
              <a:lnSpc>
                <a:spcPct val="100000"/>
              </a:lnSpc>
              <a:spcBef>
                <a:spcPts val="1200"/>
              </a:spcBef>
              <a:spcAft>
                <a:spcPts val="0"/>
              </a:spcAft>
              <a:buNone/>
            </a:pP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24" name="Google Shape;324;p73"/>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US" sz="1800" b="1" dirty="0">
                <a:latin typeface="Open Sans"/>
                <a:ea typeface="Open Sans"/>
                <a:cs typeface="Open Sans"/>
                <a:sym typeface="Open Sans"/>
              </a:rPr>
              <a:t>9:00 ~ 9:15 -- </a:t>
            </a:r>
            <a:r>
              <a:rPr lang="en-US" sz="1800" b="1" i="1" dirty="0">
                <a:latin typeface="Open Sans"/>
                <a:ea typeface="Open Sans"/>
                <a:cs typeface="Open Sans"/>
                <a:sym typeface="Open Sans"/>
              </a:rPr>
              <a:t>DNS Troubles </a:t>
            </a:r>
            <a:endParaRPr lang="en-US"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If you receive this alert, you should check to see if DNS1 or DNS2 is the current server answering requests. After determining which is the active server, check to see if the server is reachable. If the server is not reachable, immediately initiate the failover procedure to prevent any further network disruptions. If the server is reachable, check the logs to determine what the error is. If the active server cannot be brought back online within 5 mins, initiate the failover procedure. Either way, engage the Networking team to bring the standby server back online</a:t>
            </a:r>
            <a:r>
              <a:rPr lang="en" sz="1200" dirty="0">
                <a:solidFill>
                  <a:srgbClr val="000000"/>
                </a:solidFill>
                <a:latin typeface="Open Sans"/>
                <a:ea typeface="Open Sans"/>
                <a:cs typeface="Open Sans"/>
                <a:sym typeface="Open Sans"/>
              </a:rPr>
              <a:t>.</a:t>
            </a: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Failover Procedure</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Determine the active server with the </a:t>
            </a:r>
            <a:r>
              <a:rPr lang="en-US" sz="1200" dirty="0" err="1">
                <a:solidFill>
                  <a:srgbClr val="000000"/>
                </a:solidFill>
                <a:latin typeface="Open Sans"/>
                <a:ea typeface="Open Sans"/>
                <a:cs typeface="Open Sans"/>
                <a:sym typeface="Open Sans"/>
              </a:rPr>
              <a:t>dnsTool</a:t>
            </a:r>
            <a:r>
              <a:rPr lang="en-US" sz="1200" dirty="0">
                <a:solidFill>
                  <a:srgbClr val="000000"/>
                </a:solidFill>
                <a:latin typeface="Open Sans"/>
                <a:ea typeface="Open Sans"/>
                <a:cs typeface="Open Sans"/>
                <a:sym typeface="Open Sans"/>
              </a:rPr>
              <a:t>:</a:t>
            </a:r>
            <a:r>
              <a:rPr lang="en-US" sz="1200" b="1" dirty="0">
                <a:solidFill>
                  <a:srgbClr val="000000"/>
                </a:solidFill>
                <a:latin typeface="Open Sans"/>
                <a:ea typeface="Open Sans"/>
                <a:cs typeface="Open Sans"/>
                <a:sym typeface="Open Sans"/>
              </a:rPr>
              <a:t>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-q </a:t>
            </a:r>
            <a:r>
              <a:rPr lang="en-US" sz="1200" b="1" dirty="0" err="1">
                <a:solidFill>
                  <a:srgbClr val="000000"/>
                </a:solidFill>
                <a:latin typeface="Open Sans"/>
                <a:ea typeface="Open Sans"/>
                <a:cs typeface="Open Sans"/>
                <a:sym typeface="Open Sans"/>
              </a:rPr>
              <a:t>active_server</a:t>
            </a:r>
            <a:endParaRPr lang="en-US" sz="1200" b="1" dirty="0">
              <a:solidFill>
                <a:srgbClr val="000000"/>
              </a:solidFill>
              <a:latin typeface="Open Sans"/>
              <a:ea typeface="Open Sans"/>
              <a:cs typeface="Open Sans"/>
              <a:sym typeface="Open Sans"/>
            </a:endParaRPr>
          </a:p>
          <a:p>
            <a:pPr marL="171450" indent="-171450">
              <a:lnSpc>
                <a:spcPct val="100000"/>
              </a:lnSpc>
              <a:spcBef>
                <a:spcPts val="1200"/>
              </a:spcBef>
            </a:pPr>
            <a:r>
              <a:rPr lang="en-US" sz="1200" dirty="0">
                <a:solidFill>
                  <a:srgbClr val="000000"/>
                </a:solidFill>
                <a:latin typeface="Open Sans"/>
                <a:ea typeface="Open Sans"/>
                <a:cs typeface="Open Sans"/>
                <a:sym typeface="Open Sans"/>
              </a:rPr>
              <a:t>If the active server is reachable you can initiate the shutdown process. If this command fails, make sure the </a:t>
            </a:r>
            <a:r>
              <a:rPr lang="en-US" sz="1200" dirty="0" err="1">
                <a:solidFill>
                  <a:srgbClr val="000000"/>
                </a:solidFill>
                <a:latin typeface="Open Sans"/>
                <a:ea typeface="Open Sans"/>
                <a:cs typeface="Open Sans"/>
                <a:sym typeface="Open Sans"/>
              </a:rPr>
              <a:t>dns</a:t>
            </a:r>
            <a:r>
              <a:rPr lang="en-US" sz="1200" dirty="0">
                <a:solidFill>
                  <a:srgbClr val="000000"/>
                </a:solidFill>
                <a:latin typeface="Open Sans"/>
                <a:ea typeface="Open Sans"/>
                <a:cs typeface="Open Sans"/>
                <a:sym typeface="Open Sans"/>
              </a:rPr>
              <a:t> process is shutdown on the server before continuing: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-a shutdown -s dns1</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Start the failover.</a:t>
            </a:r>
          </a:p>
          <a:p>
            <a:pPr marL="171450" indent="-171450">
              <a:lnSpc>
                <a:spcPct val="100000"/>
              </a:lnSpc>
              <a:spcBef>
                <a:spcPts val="1200"/>
              </a:spcBef>
              <a:buFont typeface="Courier New" panose="02070309020205020404" pitchFamily="49" charset="0"/>
              <a:buChar char="o"/>
            </a:pPr>
            <a:r>
              <a:rPr lang="en-US" sz="1200" dirty="0">
                <a:solidFill>
                  <a:srgbClr val="000000"/>
                </a:solidFill>
                <a:latin typeface="Open Sans"/>
                <a:ea typeface="Open Sans"/>
                <a:cs typeface="Open Sans"/>
                <a:sym typeface="Open Sans"/>
              </a:rPr>
              <a:t>If shutdown was successful: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-a failover -s dns2</a:t>
            </a:r>
          </a:p>
          <a:p>
            <a:pPr marL="171450" indent="-171450">
              <a:lnSpc>
                <a:spcPct val="100000"/>
              </a:lnSpc>
              <a:spcBef>
                <a:spcPts val="1200"/>
              </a:spcBef>
              <a:buFont typeface="Courier New" panose="02070309020205020404" pitchFamily="49" charset="0"/>
              <a:buChar char="o"/>
            </a:pPr>
            <a:r>
              <a:rPr lang="en-US" sz="1200" dirty="0">
                <a:solidFill>
                  <a:srgbClr val="000000"/>
                </a:solidFill>
                <a:latin typeface="Open Sans"/>
                <a:ea typeface="Open Sans"/>
                <a:cs typeface="Open Sans"/>
                <a:sym typeface="Open Sans"/>
              </a:rPr>
              <a:t>If shutdown was not successful, include the force flag: </a:t>
            </a:r>
            <a:r>
              <a:rPr lang="en-US" sz="1200" b="1" dirty="0" err="1">
                <a:solidFill>
                  <a:srgbClr val="000000"/>
                </a:solidFill>
                <a:latin typeface="Open Sans"/>
                <a:ea typeface="Open Sans"/>
                <a:cs typeface="Open Sans"/>
                <a:sym typeface="Open Sans"/>
              </a:rPr>
              <a:t>dnsTool</a:t>
            </a:r>
            <a:r>
              <a:rPr lang="en-US" sz="1200" b="1" dirty="0">
                <a:solidFill>
                  <a:srgbClr val="000000"/>
                </a:solidFill>
                <a:latin typeface="Open Sans"/>
                <a:ea typeface="Open Sans"/>
                <a:cs typeface="Open Sans"/>
                <a:sym typeface="Open Sans"/>
              </a:rPr>
              <a:t> -a failover -s </a:t>
            </a:r>
            <a:r>
              <a:rPr lang="en-US" sz="1200" b="1" dirty="0" err="1">
                <a:solidFill>
                  <a:srgbClr val="000000"/>
                </a:solidFill>
                <a:latin typeface="Open Sans"/>
                <a:ea typeface="Open Sans"/>
                <a:cs typeface="Open Sans"/>
                <a:sym typeface="Open Sans"/>
              </a:rPr>
              <a:t>dns</a:t>
            </a:r>
            <a:r>
              <a:rPr lang="en-US" sz="1200" b="1" dirty="0">
                <a:solidFill>
                  <a:srgbClr val="000000"/>
                </a:solidFill>
                <a:latin typeface="Open Sans"/>
                <a:ea typeface="Open Sans"/>
                <a:cs typeface="Open Sans"/>
                <a:sym typeface="Open Sans"/>
              </a:rPr>
              <a:t> -f</a:t>
            </a:r>
            <a:endParaRPr sz="12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Solution: Perform failover procudure to switch over to the other DNS.</a:t>
            </a:r>
          </a:p>
          <a:p>
            <a:pPr marL="0" lvl="0" indent="0" algn="l" rtl="0">
              <a:lnSpc>
                <a:spcPct val="100000"/>
              </a:lnSpc>
              <a:spcBef>
                <a:spcPts val="1200"/>
              </a:spcBef>
              <a:spcAft>
                <a:spcPts val="0"/>
              </a:spcAft>
              <a:buNone/>
            </a:pPr>
            <a:r>
              <a:rPr lang="en" sz="1200" dirty="0">
                <a:solidFill>
                  <a:srgbClr val="000000"/>
                </a:solidFill>
                <a:latin typeface="Open Sans"/>
                <a:ea typeface="Open Sans"/>
                <a:cs typeface="Open Sans"/>
                <a:sym typeface="Open Sans"/>
              </a:rPr>
              <a:t>How to prevent: create auto failover for them</a:t>
            </a: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74"/>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On-Call Summary Log Template</a:t>
            </a:r>
            <a:endParaRPr sz="3500" b="1"/>
          </a:p>
        </p:txBody>
      </p:sp>
      <p:sp>
        <p:nvSpPr>
          <p:cNvPr id="330" name="Google Shape;330;p74"/>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dirty="0">
                <a:latin typeface="Open Sans"/>
                <a:ea typeface="Open Sans"/>
                <a:cs typeface="Open Sans"/>
                <a:sym typeface="Open Sans"/>
              </a:rPr>
              <a:t>9:15~10:30 -- </a:t>
            </a:r>
            <a:r>
              <a:rPr lang="en-US" sz="1800" b="1" i="1" dirty="0">
                <a:latin typeface="Open Sans"/>
                <a:ea typeface="Open Sans"/>
                <a:cs typeface="Open Sans"/>
                <a:sym typeface="Open Sans"/>
              </a:rPr>
              <a:t>Application Outage</a:t>
            </a:r>
            <a:endParaRPr sz="600" dirty="0">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Troubleshooting</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First, verify the application is indeed unreachable. If the application is unreachable, check to make sure the hosts are up and the application processes are running. You must start escalation for this immediately after verification the app is unreachable. Contact the following POCs:</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Customer Support -- Susan Vega</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Networking -- Bob Sparrow</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Ops -- Glen Hammer</a:t>
            </a:r>
          </a:p>
          <a:p>
            <a:pPr marL="171450" indent="-171450">
              <a:lnSpc>
                <a:spcPct val="100000"/>
              </a:lnSpc>
              <a:spcBef>
                <a:spcPts val="1200"/>
              </a:spcBef>
            </a:pPr>
            <a:r>
              <a:rPr lang="en-US" sz="1200" dirty="0">
                <a:solidFill>
                  <a:srgbClr val="000000"/>
                </a:solidFill>
                <a:latin typeface="Open Sans"/>
                <a:ea typeface="Open Sans"/>
                <a:cs typeface="Open Sans"/>
                <a:sym typeface="Open Sans"/>
              </a:rPr>
              <a:t>Database Admin -- Karen House</a:t>
            </a:r>
            <a:r>
              <a:rPr lang="en" sz="1800" b="1" dirty="0">
                <a:latin typeface="Open Sans"/>
                <a:ea typeface="Open Sans"/>
                <a:cs typeface="Open Sans"/>
                <a:sym typeface="Open Sans"/>
              </a:rPr>
              <a:t>	</a:t>
            </a:r>
          </a:p>
          <a:p>
            <a:pPr marL="0" lvl="0" indent="0" algn="l" rtl="0">
              <a:lnSpc>
                <a:spcPct val="100000"/>
              </a:lnSpc>
              <a:spcBef>
                <a:spcPts val="1200"/>
              </a:spcBef>
              <a:spcAft>
                <a:spcPts val="0"/>
              </a:spcAft>
              <a:buNone/>
            </a:pPr>
            <a:r>
              <a:rPr lang="en" sz="1800" b="1" dirty="0">
                <a:latin typeface="Open Sans"/>
                <a:ea typeface="Open Sans"/>
                <a:cs typeface="Open Sans"/>
                <a:sym typeface="Open Sans"/>
              </a:rPr>
              <a:t>	Resolution</a:t>
            </a:r>
            <a:endParaRPr sz="1800" b="1" dirty="0">
              <a:latin typeface="Open Sans"/>
              <a:ea typeface="Open Sans"/>
              <a:cs typeface="Open Sans"/>
              <a:sym typeface="Open Sans"/>
            </a:endParaRPr>
          </a:p>
          <a:p>
            <a:pPr marL="0" lvl="0" indent="0" algn="l" rtl="0">
              <a:lnSpc>
                <a:spcPct val="100000"/>
              </a:lnSpc>
              <a:spcBef>
                <a:spcPts val="1200"/>
              </a:spcBef>
              <a:spcAft>
                <a:spcPts val="0"/>
              </a:spcAft>
              <a:buNone/>
            </a:pPr>
            <a:r>
              <a:rPr lang="en-US" sz="1200" dirty="0">
                <a:solidFill>
                  <a:srgbClr val="000000"/>
                </a:solidFill>
                <a:latin typeface="Open Sans"/>
                <a:ea typeface="Open Sans"/>
                <a:cs typeface="Open Sans"/>
                <a:sym typeface="Open Sans"/>
              </a:rPr>
              <a:t>Contact with POCs to get them on helping finding the root cause,  and after finding out the root cause, continue to work on a solution.</a:t>
            </a:r>
            <a:endParaRPr sz="1200"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dirty="0">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0"/>
              </a:spcAft>
              <a:buNone/>
            </a:pPr>
            <a:r>
              <a:rPr lang="en" sz="1800" b="1" i="1" dirty="0">
                <a:solidFill>
                  <a:schemeClr val="dk1"/>
                </a:solidFill>
                <a:latin typeface="Open Sans"/>
                <a:ea typeface="Open Sans"/>
                <a:cs typeface="Open Sans"/>
                <a:sym typeface="Open Sans"/>
              </a:rPr>
              <a:t>Application Outage -- 9:15~10:30</a:t>
            </a:r>
            <a:endParaRPr sz="1800" b="1" i="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Stakeholders</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Customer Support -- Susan Vega</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Networking -- Bob Sparrow</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Ops -- Glen Hammer</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Database Admin -- Karen House</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Development Team – Gal Tree</a:t>
            </a:r>
          </a:p>
          <a:p>
            <a:pPr marL="457200" lvl="1" indent="457200">
              <a:lnSpc>
                <a:spcPct val="100000"/>
              </a:lnSpc>
              <a:spcBef>
                <a:spcPts val="1200"/>
              </a:spcBef>
              <a:buNone/>
            </a:pPr>
            <a:r>
              <a:rPr lang="en-US" sz="1200" dirty="0">
                <a:solidFill>
                  <a:schemeClr val="dk1"/>
                </a:solidFill>
                <a:latin typeface="Open Sans"/>
                <a:ea typeface="Open Sans"/>
                <a:cs typeface="Open Sans"/>
                <a:sym typeface="Open Sans"/>
              </a:rPr>
              <a:t> SRE - Me</a:t>
            </a:r>
            <a:endParaRPr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Incident Timeline</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09:15 Hey we have reports of an application outage and we can not reach the app either.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09:16 I have an alert for that too. I’m looking at things now, will start a communication channel to coordinate. Checking logs and app servers now.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09:20 -- !</a:t>
            </a:r>
            <a:r>
              <a:rPr lang="en-US" sz="1200" dirty="0" err="1">
                <a:solidFill>
                  <a:schemeClr val="dk1"/>
                </a:solidFill>
                <a:latin typeface="Open Sans"/>
                <a:ea typeface="Open Sans"/>
                <a:cs typeface="Open Sans"/>
                <a:sym typeface="Open Sans"/>
              </a:rPr>
              <a:t>svega</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bsparrow</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khouse</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gtree</a:t>
            </a:r>
            <a:r>
              <a:rPr lang="en-US" sz="1200" dirty="0">
                <a:solidFill>
                  <a:schemeClr val="dk1"/>
                </a:solidFill>
                <a:latin typeface="Open Sans"/>
                <a:ea typeface="Open Sans"/>
                <a:cs typeface="Open Sans"/>
                <a:sym typeface="Open Sans"/>
              </a:rPr>
              <a:t> we have an application outage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0930 -- Everything looks good from the network FROM: sparrow</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0932 -- I can access the DB and it is reporting back normal FROM: </a:t>
            </a:r>
            <a:r>
              <a:rPr lang="en-US" sz="1200" dirty="0" err="1">
                <a:solidFill>
                  <a:schemeClr val="dk1"/>
                </a:solidFill>
                <a:latin typeface="Open Sans"/>
                <a:ea typeface="Open Sans"/>
                <a:cs typeface="Open Sans"/>
                <a:sym typeface="Open Sans"/>
              </a:rPr>
              <a:t>khouse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0935 -- Everything here looks normal.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0937 -- We are still reviewing logs and seeing if we can reproduce on our end FROM: </a:t>
            </a:r>
            <a:r>
              <a:rPr lang="en-US" sz="1200" dirty="0" err="1">
                <a:solidFill>
                  <a:schemeClr val="dk1"/>
                </a:solidFill>
                <a:latin typeface="Open Sans"/>
                <a:ea typeface="Open Sans"/>
                <a:cs typeface="Open Sans"/>
                <a:sym typeface="Open Sans"/>
              </a:rPr>
              <a:t>gtree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0938 -- We should try restarting the app, Maybe that will help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0940 -- Maybe that will help.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0943 -- Okay I will try. Bringing down.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0945 -- App is down. Bring back up.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0947 -- App is starting.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0952 -- Main app is back up. FROM: hammer</a:t>
            </a:r>
          </a:p>
          <a:p>
            <a:pPr marL="0" lvl="0" indent="457200" algn="l" rtl="0">
              <a:lnSpc>
                <a:spcPct val="100000"/>
              </a:lnSpc>
              <a:spcBef>
                <a:spcPts val="1200"/>
              </a:spcBef>
              <a:spcAft>
                <a:spcPts val="0"/>
              </a:spcAft>
              <a:buNone/>
            </a:pP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Impact</a:t>
            </a:r>
            <a:endParaRPr sz="1800" b="1"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Clr>
                <a:schemeClr val="dk1"/>
              </a:buClr>
              <a:buSzPts val="1100"/>
              <a:buFont typeface="Arial"/>
              <a:buNone/>
            </a:pPr>
            <a:r>
              <a:rPr lang="en" sz="1800" b="1" dirty="0">
                <a:solidFill>
                  <a:schemeClr val="dk1"/>
                </a:solidFill>
                <a:latin typeface="Open Sans"/>
                <a:ea typeface="Open Sans"/>
                <a:cs typeface="Open Sans"/>
                <a:sym typeface="Open Sans"/>
              </a:rPr>
              <a:t>Resolution</a:t>
            </a: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	Action Plan</a:t>
            </a:r>
            <a:endParaRPr sz="1800" b="1" dirty="0">
              <a:solidFill>
                <a:schemeClr val="dk1"/>
              </a:solidFill>
              <a:latin typeface="Open Sans"/>
              <a:ea typeface="Open Sans"/>
              <a:cs typeface="Open Sans"/>
              <a:sym typeface="Open Sans"/>
            </a:endParaRPr>
          </a:p>
          <a:p>
            <a:pPr marL="0" lvl="0" indent="0" algn="l" rtl="0">
              <a:lnSpc>
                <a:spcPct val="100000"/>
              </a:lnSpc>
              <a:spcBef>
                <a:spcPts val="1200"/>
              </a:spcBef>
              <a:spcAft>
                <a:spcPts val="1200"/>
              </a:spcAft>
              <a:buClr>
                <a:schemeClr val="dk1"/>
              </a:buClr>
              <a:buSzPts val="1100"/>
              <a:buFont typeface="Arial"/>
              <a:buNone/>
            </a:pPr>
            <a:endParaRPr sz="1900" b="1" dirty="0">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0955 -- App is still not respond.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0956 -- I’m sending you some new logs !</a:t>
            </a:r>
            <a:r>
              <a:rPr lang="en-US" sz="1200" dirty="0" err="1">
                <a:solidFill>
                  <a:schemeClr val="dk1"/>
                </a:solidFill>
                <a:latin typeface="Open Sans"/>
                <a:ea typeface="Open Sans"/>
                <a:cs typeface="Open Sans"/>
                <a:sym typeface="Open Sans"/>
              </a:rPr>
              <a:t>gtree</a:t>
            </a:r>
            <a:r>
              <a:rPr lang="en-US" sz="1200" dirty="0">
                <a:solidFill>
                  <a:schemeClr val="dk1"/>
                </a:solidFill>
                <a:latin typeface="Open Sans"/>
                <a:ea typeface="Open Sans"/>
                <a:cs typeface="Open Sans"/>
                <a:sym typeface="Open Sans"/>
              </a:rPr>
              <a:t> these look off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1005 -- !</a:t>
            </a:r>
            <a:r>
              <a:rPr lang="en-US" sz="1200" dirty="0" err="1">
                <a:solidFill>
                  <a:schemeClr val="dk1"/>
                </a:solidFill>
                <a:latin typeface="Open Sans"/>
                <a:ea typeface="Open Sans"/>
                <a:cs typeface="Open Sans"/>
                <a:sym typeface="Open Sans"/>
              </a:rPr>
              <a:t>sre</a:t>
            </a:r>
            <a:r>
              <a:rPr lang="en-US" sz="1200" dirty="0">
                <a:solidFill>
                  <a:schemeClr val="dk1"/>
                </a:solidFill>
                <a:latin typeface="Open Sans"/>
                <a:ea typeface="Open Sans"/>
                <a:cs typeface="Open Sans"/>
                <a:sym typeface="Open Sans"/>
              </a:rPr>
              <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when was the last deploy? What were the details? This looks like a </a:t>
            </a:r>
            <a:r>
              <a:rPr lang="en-US" sz="1200" dirty="0" err="1">
                <a:solidFill>
                  <a:schemeClr val="dk1"/>
                </a:solidFill>
                <a:latin typeface="Open Sans"/>
                <a:ea typeface="Open Sans"/>
                <a:cs typeface="Open Sans"/>
                <a:sym typeface="Open Sans"/>
              </a:rPr>
              <a:t>qa</a:t>
            </a:r>
            <a:r>
              <a:rPr lang="en-US" sz="1200" dirty="0">
                <a:solidFill>
                  <a:schemeClr val="dk1"/>
                </a:solidFill>
                <a:latin typeface="Open Sans"/>
                <a:ea typeface="Open Sans"/>
                <a:cs typeface="Open Sans"/>
                <a:sym typeface="Open Sans"/>
              </a:rPr>
              <a:t> build. FROM: </a:t>
            </a:r>
            <a:r>
              <a:rPr lang="en-US" sz="1200" dirty="0" err="1">
                <a:solidFill>
                  <a:schemeClr val="dk1"/>
                </a:solidFill>
                <a:latin typeface="Open Sans"/>
                <a:ea typeface="Open Sans"/>
                <a:cs typeface="Open Sans"/>
                <a:sym typeface="Open Sans"/>
              </a:rPr>
              <a:t>gtree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1007 -- I did a deploy with one of the </a:t>
            </a:r>
            <a:r>
              <a:rPr lang="en-US" sz="1200" dirty="0" err="1">
                <a:solidFill>
                  <a:schemeClr val="dk1"/>
                </a:solidFill>
                <a:latin typeface="Open Sans"/>
                <a:ea typeface="Open Sans"/>
                <a:cs typeface="Open Sans"/>
                <a:sym typeface="Open Sans"/>
              </a:rPr>
              <a:t>devs</a:t>
            </a:r>
            <a:r>
              <a:rPr lang="en-US" sz="1200" dirty="0">
                <a:solidFill>
                  <a:schemeClr val="dk1"/>
                </a:solidFill>
                <a:latin typeface="Open Sans"/>
                <a:ea typeface="Open Sans"/>
                <a:cs typeface="Open Sans"/>
                <a:sym typeface="Open Sans"/>
              </a:rPr>
              <a:t> to </a:t>
            </a:r>
            <a:r>
              <a:rPr lang="en-US" sz="1200" dirty="0" err="1">
                <a:solidFill>
                  <a:schemeClr val="dk1"/>
                </a:solidFill>
                <a:latin typeface="Open Sans"/>
                <a:ea typeface="Open Sans"/>
                <a:cs typeface="Open Sans"/>
                <a:sym typeface="Open Sans"/>
              </a:rPr>
              <a:t>qa</a:t>
            </a:r>
            <a:r>
              <a:rPr lang="en-US" sz="1200" dirty="0">
                <a:solidFill>
                  <a:schemeClr val="dk1"/>
                </a:solidFill>
                <a:latin typeface="Open Sans"/>
                <a:ea typeface="Open Sans"/>
                <a:cs typeface="Open Sans"/>
                <a:sym typeface="Open Sans"/>
              </a:rPr>
              <a:t> to do some testing. Let me check. FROM: </a:t>
            </a:r>
            <a:r>
              <a:rPr lang="en-US" sz="1200" dirty="0" err="1">
                <a:solidFill>
                  <a:schemeClr val="dk1"/>
                </a:solidFill>
                <a:latin typeface="Open Sans"/>
                <a:ea typeface="Open Sans"/>
                <a:cs typeface="Open Sans"/>
                <a:sym typeface="Open Sans"/>
              </a:rPr>
              <a:t>ghammer</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1010 -- I think there was a </a:t>
            </a:r>
            <a:r>
              <a:rPr lang="en-US" sz="1200" dirty="0" err="1">
                <a:solidFill>
                  <a:schemeClr val="dk1"/>
                </a:solidFill>
                <a:latin typeface="Open Sans"/>
                <a:ea typeface="Open Sans"/>
                <a:cs typeface="Open Sans"/>
                <a:sym typeface="Open Sans"/>
              </a:rPr>
              <a:t>mixup</a:t>
            </a:r>
            <a:r>
              <a:rPr lang="en-US" sz="1200" dirty="0">
                <a:solidFill>
                  <a:schemeClr val="dk1"/>
                </a:solidFill>
                <a:latin typeface="Open Sans"/>
                <a:ea typeface="Open Sans"/>
                <a:cs typeface="Open Sans"/>
                <a:sym typeface="Open Sans"/>
              </a:rPr>
              <a:t> when doing the deployment. The wrong scripts was used and that build was deployed to prod.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1011 -- Were there any migrations for that !</a:t>
            </a:r>
            <a:r>
              <a:rPr lang="en-US" sz="1200" dirty="0" err="1">
                <a:solidFill>
                  <a:schemeClr val="dk1"/>
                </a:solidFill>
                <a:latin typeface="Open Sans"/>
                <a:ea typeface="Open Sans"/>
                <a:cs typeface="Open Sans"/>
                <a:sym typeface="Open Sans"/>
              </a:rPr>
              <a:t>ghammer</a:t>
            </a:r>
            <a:r>
              <a:rPr lang="en-US" sz="1200" dirty="0">
                <a:solidFill>
                  <a:schemeClr val="dk1"/>
                </a:solidFill>
                <a:latin typeface="Open Sans"/>
                <a:ea typeface="Open Sans"/>
                <a:cs typeface="Open Sans"/>
                <a:sym typeface="Open Sans"/>
              </a:rPr>
              <a:t> FROM: </a:t>
            </a:r>
            <a:r>
              <a:rPr lang="en-US" sz="1200" dirty="0" err="1">
                <a:solidFill>
                  <a:schemeClr val="dk1"/>
                </a:solidFill>
                <a:latin typeface="Open Sans"/>
                <a:ea typeface="Open Sans"/>
                <a:cs typeface="Open Sans"/>
                <a:sym typeface="Open Sans"/>
              </a:rPr>
              <a:t>khouse</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1012 -- No, just code changes.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1013 -- </a:t>
            </a:r>
            <a:r>
              <a:rPr lang="en-US" sz="1200" dirty="0" err="1">
                <a:solidFill>
                  <a:schemeClr val="dk1"/>
                </a:solidFill>
                <a:latin typeface="Open Sans"/>
                <a:ea typeface="Open Sans"/>
                <a:cs typeface="Open Sans"/>
                <a:sym typeface="Open Sans"/>
              </a:rPr>
              <a:t>Thats</a:t>
            </a:r>
            <a:r>
              <a:rPr lang="en-US" sz="1200" dirty="0">
                <a:solidFill>
                  <a:schemeClr val="dk1"/>
                </a:solidFill>
                <a:latin typeface="Open Sans"/>
                <a:ea typeface="Open Sans"/>
                <a:cs typeface="Open Sans"/>
                <a:sym typeface="Open Sans"/>
              </a:rPr>
              <a:t> good. We should be able to just revert back then.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1015 -- Let me take down the app and redeploy it.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1017 -- App is down. Bring back up.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1023  -- App is starting. FROM: YOU</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1026 -- Main app is back up. FROM: hammer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1030 -- Everything looks like it is responding now. FROM: </a:t>
            </a:r>
            <a:r>
              <a:rPr lang="en-US" sz="1200" dirty="0" err="1">
                <a:solidFill>
                  <a:schemeClr val="dk1"/>
                </a:solidFill>
                <a:latin typeface="Open Sans"/>
                <a:ea typeface="Open Sans"/>
                <a:cs typeface="Open Sans"/>
                <a:sym typeface="Open Sans"/>
              </a:rPr>
              <a:t>svega</a:t>
            </a:r>
            <a:endParaRPr lang="en-US"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None/>
            </a:pPr>
            <a:r>
              <a:rPr lang="en" sz="1800" b="1" dirty="0">
                <a:solidFill>
                  <a:schemeClr val="dk1"/>
                </a:solidFill>
                <a:latin typeface="Open Sans"/>
                <a:ea typeface="Open Sans"/>
                <a:cs typeface="Open Sans"/>
                <a:sym typeface="Open Sans"/>
              </a:rPr>
              <a:t>Impact</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Business: the downtime is from before 9:15 to 10:30, around 1 hours 15 minutes, give or take. In this time frame, the website is unable to process anything, this would cause a huge loss of revenue for business.</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Customer: the buyers could not buy or process order in this time frame. Which may lead to them leaving the app, damaging the image and credibility of the customer.</a:t>
            </a:r>
          </a:p>
          <a:p>
            <a:pPr marL="0" lvl="0" indent="457200" algn="l" rtl="0">
              <a:lnSpc>
                <a:spcPct val="100000"/>
              </a:lnSpc>
              <a:spcBef>
                <a:spcPts val="1200"/>
              </a:spcBef>
              <a:spcAft>
                <a:spcPts val="0"/>
              </a:spcAft>
              <a:buNone/>
            </a:pPr>
            <a:r>
              <a:rPr lang="en-US" sz="1200" dirty="0">
                <a:solidFill>
                  <a:schemeClr val="dk1"/>
                </a:solidFill>
                <a:latin typeface="Open Sans"/>
                <a:ea typeface="Open Sans"/>
                <a:cs typeface="Open Sans"/>
                <a:sym typeface="Open Sans"/>
              </a:rPr>
              <a:t>Data: this also affect the data that are in transition or being process</a:t>
            </a:r>
            <a:endParaRPr sz="1200" dirty="0">
              <a:solidFill>
                <a:schemeClr val="dk1"/>
              </a:solidFill>
              <a:latin typeface="Open Sans"/>
              <a:ea typeface="Open Sans"/>
              <a:cs typeface="Open Sans"/>
              <a:sym typeface="Open Sans"/>
            </a:endParaRPr>
          </a:p>
          <a:p>
            <a:pPr marL="0" lvl="0" indent="457200" algn="l" rtl="0">
              <a:lnSpc>
                <a:spcPct val="100000"/>
              </a:lnSpc>
              <a:spcBef>
                <a:spcPts val="1200"/>
              </a:spcBef>
              <a:spcAft>
                <a:spcPts val="0"/>
              </a:spcAft>
              <a:buClr>
                <a:schemeClr val="dk1"/>
              </a:buClr>
              <a:buSzPts val="1100"/>
              <a:buFont typeface="Arial"/>
              <a:buNone/>
            </a:pPr>
            <a:r>
              <a:rPr lang="en" sz="1800" b="1" dirty="0">
                <a:solidFill>
                  <a:schemeClr val="dk1"/>
                </a:solidFill>
                <a:latin typeface="Open Sans"/>
                <a:ea typeface="Open Sans"/>
                <a:cs typeface="Open Sans"/>
                <a:sym typeface="Open Sans"/>
              </a:rPr>
              <a:t>Resolution</a:t>
            </a:r>
          </a:p>
          <a:p>
            <a:pPr marL="0" lvl="0" indent="457200" algn="l" rtl="0">
              <a:lnSpc>
                <a:spcPct val="100000"/>
              </a:lnSpc>
              <a:spcBef>
                <a:spcPts val="1200"/>
              </a:spcBef>
              <a:spcAft>
                <a:spcPts val="0"/>
              </a:spcAft>
              <a:buClr>
                <a:schemeClr val="dk1"/>
              </a:buClr>
              <a:buSzPts val="1100"/>
              <a:buFont typeface="Arial"/>
              <a:buNone/>
            </a:pPr>
            <a:r>
              <a:rPr lang="en-US" sz="1200" dirty="0">
                <a:solidFill>
                  <a:schemeClr val="dk1"/>
                </a:solidFill>
                <a:latin typeface="Open Sans"/>
                <a:ea typeface="Open Sans"/>
                <a:cs typeface="Open Sans"/>
                <a:sym typeface="Open Sans"/>
              </a:rPr>
              <a:t>The solution was to shut down the program and re-deploy the code.</a:t>
            </a:r>
          </a:p>
          <a:p>
            <a:pPr marL="0" lvl="0" indent="0" algn="l" rtl="0">
              <a:lnSpc>
                <a:spcPct val="100000"/>
              </a:lnSpc>
              <a:spcBef>
                <a:spcPts val="1200"/>
              </a:spcBef>
              <a:spcAft>
                <a:spcPts val="0"/>
              </a:spcAft>
              <a:buNone/>
            </a:pPr>
            <a:r>
              <a:rPr lang="en-US" sz="1800" b="1" dirty="0">
                <a:solidFill>
                  <a:schemeClr val="dk1"/>
                </a:solidFill>
                <a:latin typeface="Open Sans"/>
                <a:ea typeface="Open Sans"/>
                <a:cs typeface="Open Sans"/>
                <a:sym typeface="Open Sans"/>
              </a:rPr>
              <a:t>        Action Plan</a:t>
            </a:r>
          </a:p>
          <a:p>
            <a:pPr marL="0" lvl="0" indent="0" algn="l" rtl="0">
              <a:lnSpc>
                <a:spcPct val="100000"/>
              </a:lnSpc>
              <a:spcBef>
                <a:spcPts val="1200"/>
              </a:spcBef>
              <a:spcAft>
                <a:spcPts val="1200"/>
              </a:spcAft>
              <a:buClr>
                <a:schemeClr val="dk1"/>
              </a:buClr>
              <a:buSzPts val="1100"/>
              <a:buFont typeface="Arial"/>
              <a:buNone/>
            </a:pPr>
            <a:endParaRPr sz="1900" b="1"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2044431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7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b="1"/>
              <a:t>Post-Mortem</a:t>
            </a:r>
            <a:endParaRPr sz="3500" b="1"/>
          </a:p>
        </p:txBody>
      </p:sp>
      <p:sp>
        <p:nvSpPr>
          <p:cNvPr id="342" name="Google Shape;342;p7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Infrastructure: cloud infrastructure can be utilized.</a:t>
            </a:r>
          </a:p>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HA: to provide high availability for databases and applications, let's add additional components.</a:t>
            </a:r>
          </a:p>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Deployment: Some methods such as rolling deployment, canary deployment, and blue-green deployment might be used to implement the release.</a:t>
            </a:r>
          </a:p>
          <a:p>
            <a:pPr marL="0" lvl="0" indent="0" algn="l" rtl="0">
              <a:lnSpc>
                <a:spcPct val="100000"/>
              </a:lnSpc>
              <a:spcBef>
                <a:spcPts val="1200"/>
              </a:spcBef>
              <a:spcAft>
                <a:spcPts val="1200"/>
              </a:spcAft>
              <a:buClr>
                <a:schemeClr val="dk1"/>
              </a:buClr>
              <a:buSzPts val="1100"/>
              <a:buFont typeface="Arial"/>
              <a:buNone/>
            </a:pPr>
            <a:r>
              <a:rPr lang="en-US" sz="1200" dirty="0">
                <a:solidFill>
                  <a:schemeClr val="dk1"/>
                </a:solidFill>
                <a:latin typeface="Open Sans"/>
                <a:ea typeface="Open Sans"/>
                <a:cs typeface="Open Sans"/>
                <a:sym typeface="Open Sans"/>
              </a:rPr>
              <a:t>Automation: To reduce risk, CI/CD should be applied.</a:t>
            </a:r>
          </a:p>
          <a:p>
            <a:pPr marL="0" lvl="0" indent="0" algn="l" rtl="0">
              <a:lnSpc>
                <a:spcPct val="100000"/>
              </a:lnSpc>
              <a:spcBef>
                <a:spcPts val="1200"/>
              </a:spcBef>
              <a:spcAft>
                <a:spcPts val="1200"/>
              </a:spcAft>
              <a:buClr>
                <a:schemeClr val="dk1"/>
              </a:buClr>
              <a:buSzPts val="1100"/>
              <a:buFont typeface="Arial"/>
              <a:buNone/>
            </a:pPr>
            <a:endParaRPr lang="en-US" sz="12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3144844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46"/>
        <p:cNvGrpSpPr/>
        <p:nvPr/>
      </p:nvGrpSpPr>
      <p:grpSpPr>
        <a:xfrm>
          <a:off x="0" y="0"/>
          <a:ext cx="0" cy="0"/>
          <a:chOff x="0" y="0"/>
          <a:chExt cx="0" cy="0"/>
        </a:xfrm>
      </p:grpSpPr>
      <p:sp>
        <p:nvSpPr>
          <p:cNvPr id="347" name="Google Shape;347;p77"/>
          <p:cNvSpPr/>
          <p:nvPr/>
        </p:nvSpPr>
        <p:spPr>
          <a:xfrm>
            <a:off x="902700" y="4003550"/>
            <a:ext cx="6147900" cy="34992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Toil Reduction</a:t>
            </a:r>
            <a:endParaRPr sz="3600" b="1">
              <a:solidFill>
                <a:srgbClr val="FFFFFF"/>
              </a:solidFill>
              <a:latin typeface="Open Sans"/>
              <a:ea typeface="Open Sans"/>
              <a:cs typeface="Open Sans"/>
              <a:sym typeface="Open Sans"/>
            </a:endParaRPr>
          </a:p>
        </p:txBody>
      </p:sp>
      <p:sp>
        <p:nvSpPr>
          <p:cNvPr id="348" name="Google Shape;348;p77"/>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78"/>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Toil Reduction Plan</a:t>
            </a:r>
            <a:endParaRPr sz="3600" b="1"/>
          </a:p>
        </p:txBody>
      </p:sp>
      <p:sp>
        <p:nvSpPr>
          <p:cNvPr id="354" name="Google Shape;354;p78"/>
          <p:cNvSpPr txBox="1">
            <a:spLocks noGrp="1"/>
          </p:cNvSpPr>
          <p:nvPr>
            <p:ph type="body" idx="1"/>
          </p:nvPr>
        </p:nvSpPr>
        <p:spPr>
          <a:xfrm>
            <a:off x="264900" y="1389300"/>
            <a:ext cx="7242600" cy="2438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Now that you have spent some time on your own as an SRE, you now have to round out your week by handling some of the toil you encountered. Looking through the on-call summary, post-mortem, as-built design doc, and your experience, you decided that there are several ways to reduce toil. You need to list out 4 of the major items for this week, explain the reason for choosing each item briefly, and provide at least one benefit automating the toil would have. After that, you will need to implement two of these items in pseudocode to help your team move forward.</a:t>
            </a:r>
            <a:endParaRPr sz="1900">
              <a:solidFill>
                <a:srgbClr val="000000"/>
              </a:solidFill>
              <a:latin typeface="Open Sans"/>
              <a:ea typeface="Open Sans"/>
              <a:cs typeface="Open Sans"/>
              <a:sym typeface="Open Sans"/>
            </a:endParaRPr>
          </a:p>
          <a:p>
            <a:pPr marL="0" lvl="0" indent="0" algn="l" rtl="0">
              <a:lnSpc>
                <a:spcPct val="200000"/>
              </a:lnSpc>
              <a:spcBef>
                <a:spcPts val="1200"/>
              </a:spcBef>
              <a:spcAft>
                <a:spcPts val="0"/>
              </a:spcAft>
              <a:buNone/>
            </a:pPr>
            <a:endParaRPr sz="1900" b="1">
              <a:latin typeface="Open Sans"/>
              <a:ea typeface="Open Sans"/>
              <a:cs typeface="Open Sans"/>
              <a:sym typeface="Open Sans"/>
            </a:endParaRPr>
          </a:p>
        </p:txBody>
      </p:sp>
      <p:graphicFrame>
        <p:nvGraphicFramePr>
          <p:cNvPr id="355" name="Google Shape;355;p78"/>
          <p:cNvGraphicFramePr/>
          <p:nvPr>
            <p:extLst>
              <p:ext uri="{D42A27DB-BD31-4B8C-83A1-F6EECF244321}">
                <p14:modId xmlns:p14="http://schemas.microsoft.com/office/powerpoint/2010/main" val="4197827619"/>
              </p:ext>
            </p:extLst>
          </p:nvPr>
        </p:nvGraphicFramePr>
        <p:xfrm>
          <a:off x="264950" y="3948875"/>
          <a:ext cx="7052175" cy="4188157"/>
        </p:xfrm>
        <a:graphic>
          <a:graphicData uri="http://schemas.openxmlformats.org/drawingml/2006/table">
            <a:tbl>
              <a:tblPr>
                <a:noFill/>
                <a:tableStyleId>{356B58AC-B0C3-4E38-96E2-E0D24BDE331A}</a:tableStyleId>
              </a:tblPr>
              <a:tblGrid>
                <a:gridCol w="2350725">
                  <a:extLst>
                    <a:ext uri="{9D8B030D-6E8A-4147-A177-3AD203B41FA5}">
                      <a16:colId xmlns:a16="http://schemas.microsoft.com/office/drawing/2014/main" val="20000"/>
                    </a:ext>
                  </a:extLst>
                </a:gridCol>
                <a:gridCol w="2612308">
                  <a:extLst>
                    <a:ext uri="{9D8B030D-6E8A-4147-A177-3AD203B41FA5}">
                      <a16:colId xmlns:a16="http://schemas.microsoft.com/office/drawing/2014/main" val="20001"/>
                    </a:ext>
                  </a:extLst>
                </a:gridCol>
                <a:gridCol w="2089142">
                  <a:extLst>
                    <a:ext uri="{9D8B030D-6E8A-4147-A177-3AD203B41FA5}">
                      <a16:colId xmlns:a16="http://schemas.microsoft.com/office/drawing/2014/main" val="20002"/>
                    </a:ext>
                  </a:extLst>
                </a:gridCol>
              </a:tblGrid>
              <a:tr h="807322">
                <a:tc>
                  <a:txBody>
                    <a:bodyPr/>
                    <a:lstStyle/>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rPr>
                        <a:t>Toil Items</a:t>
                      </a:r>
                      <a:endParaRPr sz="1200">
                        <a:solidFill>
                          <a:schemeClr val="dk2"/>
                        </a:solidFill>
                        <a:latin typeface="Open Sans"/>
                        <a:ea typeface="Open Sans"/>
                        <a:cs typeface="Open Sans"/>
                        <a:sym typeface="Open Sans"/>
                      </a:endParaRPr>
                    </a:p>
                    <a:p>
                      <a:pPr marL="0" lvl="0" indent="0" algn="l" rtl="0">
                        <a:spcBef>
                          <a:spcPts val="1200"/>
                        </a:spcBef>
                        <a:spcAft>
                          <a:spcPts val="0"/>
                        </a:spcAft>
                        <a:buNone/>
                      </a:pPr>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a:solidFill>
                            <a:schemeClr val="dk1"/>
                          </a:solidFill>
                        </a:rPr>
                        <a:t>Why it is considered toil?</a:t>
                      </a:r>
                      <a:endParaRPr/>
                    </a:p>
                  </a:txBody>
                  <a:tcPr marL="91425" marR="91425" marT="91425" marB="91425"/>
                </a:tc>
                <a:tc>
                  <a:txBody>
                    <a:bodyPr/>
                    <a:lstStyle/>
                    <a:p>
                      <a:pPr marL="0" lvl="0" indent="0" algn="l" rtl="0">
                        <a:spcBef>
                          <a:spcPts val="1200"/>
                        </a:spcBef>
                        <a:spcAft>
                          <a:spcPts val="1200"/>
                        </a:spcAft>
                        <a:buClr>
                          <a:schemeClr val="dk1"/>
                        </a:buClr>
                        <a:buSzPts val="1100"/>
                        <a:buFont typeface="Arial"/>
                        <a:buNone/>
                      </a:pPr>
                      <a:r>
                        <a:rPr lang="en" sz="1600" b="1">
                          <a:solidFill>
                            <a:schemeClr val="dk1"/>
                          </a:solidFill>
                        </a:rPr>
                        <a:t>Benefits of automating</a:t>
                      </a:r>
                      <a:endParaRPr/>
                    </a:p>
                  </a:txBody>
                  <a:tcPr marL="91425" marR="91425" marT="91425" marB="91425"/>
                </a:tc>
                <a:extLst>
                  <a:ext uri="{0D108BD9-81ED-4DB2-BD59-A6C34878D82A}">
                    <a16:rowId xmlns:a16="http://schemas.microsoft.com/office/drawing/2014/main" val="10000"/>
                  </a:ext>
                </a:extLst>
              </a:tr>
              <a:tr h="801386">
                <a:tc>
                  <a:txBody>
                    <a:bodyPr/>
                    <a:lstStyle/>
                    <a:p>
                      <a:pPr marL="0" lvl="0" indent="0" algn="l" rtl="0">
                        <a:spcBef>
                          <a:spcPts val="0"/>
                        </a:spcBef>
                        <a:spcAft>
                          <a:spcPts val="0"/>
                        </a:spcAft>
                        <a:buNone/>
                      </a:pPr>
                      <a:r>
                        <a:rPr lang="en-US" i="1" dirty="0"/>
                        <a:t>Restart the main </a:t>
                      </a:r>
                    </a:p>
                    <a:p>
                      <a:pPr marL="0" lvl="0" indent="0" algn="l" rtl="0">
                        <a:spcBef>
                          <a:spcPts val="0"/>
                        </a:spcBef>
                        <a:spcAft>
                          <a:spcPts val="0"/>
                        </a:spcAft>
                        <a:buNone/>
                      </a:pPr>
                      <a:r>
                        <a:rPr lang="en-US" i="1" dirty="0"/>
                        <a:t>application</a:t>
                      </a:r>
                      <a:endParaRPr i="1" dirty="0"/>
                    </a:p>
                  </a:txBody>
                  <a:tcPr marL="91425" marR="91425" marT="91425" marB="91425"/>
                </a:tc>
                <a:tc>
                  <a:txBody>
                    <a:bodyPr/>
                    <a:lstStyle/>
                    <a:p>
                      <a:pPr marL="0" lvl="0" indent="0" algn="l" rtl="0">
                        <a:spcBef>
                          <a:spcPts val="0"/>
                        </a:spcBef>
                        <a:spcAft>
                          <a:spcPts val="0"/>
                        </a:spcAft>
                        <a:buNone/>
                      </a:pPr>
                      <a:r>
                        <a:rPr lang="en-US" i="1" dirty="0"/>
                        <a:t>This item can be triggered and can execute automatically by scripts</a:t>
                      </a:r>
                      <a:endParaRPr i="1" dirty="0"/>
                    </a:p>
                  </a:txBody>
                  <a:tcPr marL="91425" marR="91425" marT="91425" marB="91425"/>
                </a:tc>
                <a:tc>
                  <a:txBody>
                    <a:bodyPr/>
                    <a:lstStyle/>
                    <a:p>
                      <a:pPr marL="0" lvl="0" indent="0" algn="l" rtl="0">
                        <a:spcBef>
                          <a:spcPts val="0"/>
                        </a:spcBef>
                        <a:spcAft>
                          <a:spcPts val="0"/>
                        </a:spcAft>
                        <a:buNone/>
                      </a:pPr>
                      <a:r>
                        <a:rPr lang="en-US" i="1" dirty="0"/>
                        <a:t>Saving time in repetitive </a:t>
                      </a:r>
                    </a:p>
                    <a:p>
                      <a:pPr marL="0" lvl="0" indent="0" algn="l" rtl="0">
                        <a:spcBef>
                          <a:spcPts val="0"/>
                        </a:spcBef>
                        <a:spcAft>
                          <a:spcPts val="0"/>
                        </a:spcAft>
                        <a:buNone/>
                      </a:pPr>
                      <a:r>
                        <a:rPr lang="en-US" i="1" dirty="0"/>
                        <a:t>tasks</a:t>
                      </a:r>
                      <a:endParaRPr i="1" dirty="0"/>
                    </a:p>
                  </a:txBody>
                  <a:tcPr marL="91425" marR="91425" marT="91425" marB="91425"/>
                </a:tc>
                <a:extLst>
                  <a:ext uri="{0D108BD9-81ED-4DB2-BD59-A6C34878D82A}">
                    <a16:rowId xmlns:a16="http://schemas.microsoft.com/office/drawing/2014/main" val="10001"/>
                  </a:ext>
                </a:extLst>
              </a:tr>
              <a:tr h="801386">
                <a:tc>
                  <a:txBody>
                    <a:bodyPr/>
                    <a:lstStyle/>
                    <a:p>
                      <a:pPr marL="0" lvl="0" indent="0" algn="l" rtl="0">
                        <a:spcBef>
                          <a:spcPts val="0"/>
                        </a:spcBef>
                        <a:spcAft>
                          <a:spcPts val="0"/>
                        </a:spcAft>
                        <a:buNone/>
                      </a:pPr>
                      <a:r>
                        <a:rPr lang="en-US" i="1" dirty="0"/>
                        <a:t>Failover DNS</a:t>
                      </a:r>
                      <a:endParaRPr i="1" dirty="0"/>
                    </a:p>
                  </a:txBody>
                  <a:tcPr marL="91425" marR="91425" marT="91425" marB="91425"/>
                </a:tc>
                <a:tc>
                  <a:txBody>
                    <a:bodyPr/>
                    <a:lstStyle/>
                    <a:p>
                      <a:pPr marL="0" lvl="0" indent="0" algn="l" rtl="0">
                        <a:spcBef>
                          <a:spcPts val="0"/>
                        </a:spcBef>
                        <a:spcAft>
                          <a:spcPts val="0"/>
                        </a:spcAft>
                        <a:buNone/>
                      </a:pPr>
                      <a:r>
                        <a:rPr lang="en-US" i="1" dirty="0"/>
                        <a:t>This item can be triggered and can execute automatically by scripts</a:t>
                      </a:r>
                    </a:p>
                  </a:txBody>
                  <a:tcPr marL="91425" marR="91425" marT="91425" marB="91425"/>
                </a:tc>
                <a:tc>
                  <a:txBody>
                    <a:bodyPr/>
                    <a:lstStyle/>
                    <a:p>
                      <a:pPr marL="0" lvl="0" indent="0" algn="l" rtl="0">
                        <a:spcBef>
                          <a:spcPts val="0"/>
                        </a:spcBef>
                        <a:spcAft>
                          <a:spcPts val="0"/>
                        </a:spcAft>
                        <a:buNone/>
                      </a:pPr>
                      <a:r>
                        <a:rPr lang="en-US" i="1" dirty="0"/>
                        <a:t>Saving time in repetitive </a:t>
                      </a:r>
                    </a:p>
                    <a:p>
                      <a:pPr marL="0" lvl="0" indent="0" algn="l" rtl="0">
                        <a:spcBef>
                          <a:spcPts val="0"/>
                        </a:spcBef>
                        <a:spcAft>
                          <a:spcPts val="0"/>
                        </a:spcAft>
                        <a:buNone/>
                      </a:pPr>
                      <a:r>
                        <a:rPr lang="en-US" i="1" dirty="0"/>
                        <a:t>tasks</a:t>
                      </a:r>
                    </a:p>
                  </a:txBody>
                  <a:tcPr marL="91425" marR="91425" marT="91425" marB="91425"/>
                </a:tc>
                <a:extLst>
                  <a:ext uri="{0D108BD9-81ED-4DB2-BD59-A6C34878D82A}">
                    <a16:rowId xmlns:a16="http://schemas.microsoft.com/office/drawing/2014/main" val="10002"/>
                  </a:ext>
                </a:extLst>
              </a:tr>
              <a:tr h="801386">
                <a:tc>
                  <a:txBody>
                    <a:bodyPr/>
                    <a:lstStyle/>
                    <a:p>
                      <a:pPr marL="0" lvl="0" indent="0" algn="l" rtl="0">
                        <a:spcBef>
                          <a:spcPts val="0"/>
                        </a:spcBef>
                        <a:spcAft>
                          <a:spcPts val="0"/>
                        </a:spcAft>
                        <a:buNone/>
                      </a:pPr>
                      <a:r>
                        <a:rPr lang="en-US" i="1" dirty="0"/>
                        <a:t>Low storage</a:t>
                      </a:r>
                      <a:endParaRPr i="1" dirty="0"/>
                    </a:p>
                  </a:txBody>
                  <a:tcPr marL="91425" marR="91425" marT="91425" marB="91425"/>
                </a:tc>
                <a:tc>
                  <a:txBody>
                    <a:bodyPr/>
                    <a:lstStyle/>
                    <a:p>
                      <a:pPr marL="0" lvl="0" indent="0" algn="l" rtl="0">
                        <a:spcBef>
                          <a:spcPts val="0"/>
                        </a:spcBef>
                        <a:spcAft>
                          <a:spcPts val="0"/>
                        </a:spcAft>
                        <a:buNone/>
                      </a:pPr>
                      <a:r>
                        <a:rPr lang="en-US" i="1" dirty="0"/>
                        <a:t>This item can be triggered and can execute automatically by scripts</a:t>
                      </a:r>
                    </a:p>
                  </a:txBody>
                  <a:tcPr marL="91425" marR="91425" marT="91425" marB="91425"/>
                </a:tc>
                <a:tc>
                  <a:txBody>
                    <a:bodyPr/>
                    <a:lstStyle/>
                    <a:p>
                      <a:pPr marL="0" lvl="0" indent="0" algn="l" rtl="0">
                        <a:spcBef>
                          <a:spcPts val="0"/>
                        </a:spcBef>
                        <a:spcAft>
                          <a:spcPts val="0"/>
                        </a:spcAft>
                        <a:buNone/>
                      </a:pPr>
                      <a:r>
                        <a:rPr lang="en-US" i="1" dirty="0"/>
                        <a:t>Saving time in repetitive </a:t>
                      </a:r>
                    </a:p>
                    <a:p>
                      <a:pPr marL="0" lvl="0" indent="0" algn="l" rtl="0">
                        <a:spcBef>
                          <a:spcPts val="0"/>
                        </a:spcBef>
                        <a:spcAft>
                          <a:spcPts val="0"/>
                        </a:spcAft>
                        <a:buNone/>
                      </a:pPr>
                      <a:r>
                        <a:rPr lang="en-US" i="1" dirty="0"/>
                        <a:t>tasks</a:t>
                      </a:r>
                    </a:p>
                  </a:txBody>
                  <a:tcPr marL="91425" marR="91425" marT="91425" marB="91425"/>
                </a:tc>
                <a:extLst>
                  <a:ext uri="{0D108BD9-81ED-4DB2-BD59-A6C34878D82A}">
                    <a16:rowId xmlns:a16="http://schemas.microsoft.com/office/drawing/2014/main" val="10003"/>
                  </a:ext>
                </a:extLst>
              </a:tr>
              <a:tr h="890341">
                <a:tc>
                  <a:txBody>
                    <a:bodyPr/>
                    <a:lstStyle/>
                    <a:p>
                      <a:pPr marL="0" lvl="0" indent="0" algn="l" rtl="0">
                        <a:spcBef>
                          <a:spcPts val="0"/>
                        </a:spcBef>
                        <a:spcAft>
                          <a:spcPts val="0"/>
                        </a:spcAft>
                        <a:buNone/>
                      </a:pPr>
                      <a:r>
                        <a:rPr lang="en-US" i="1" u="none" dirty="0"/>
                        <a:t>Clean old backup files</a:t>
                      </a:r>
                      <a:endParaRPr i="1" u="none" dirty="0"/>
                    </a:p>
                  </a:txBody>
                  <a:tcPr marL="91425" marR="91425" marT="91425" marB="91425"/>
                </a:tc>
                <a:tc>
                  <a:txBody>
                    <a:bodyPr/>
                    <a:lstStyle/>
                    <a:p>
                      <a:pPr marL="0" lvl="0" indent="0" algn="l" rtl="0">
                        <a:spcBef>
                          <a:spcPts val="0"/>
                        </a:spcBef>
                        <a:spcAft>
                          <a:spcPts val="0"/>
                        </a:spcAft>
                        <a:buNone/>
                      </a:pPr>
                      <a:r>
                        <a:rPr lang="en-US" i="1" dirty="0"/>
                        <a:t>This item can be triggered and can execute automatically by scripts</a:t>
                      </a:r>
                    </a:p>
                  </a:txBody>
                  <a:tcPr marL="91425" marR="91425" marT="91425" marB="91425"/>
                </a:tc>
                <a:tc>
                  <a:txBody>
                    <a:bodyPr/>
                    <a:lstStyle/>
                    <a:p>
                      <a:pPr marL="0" lvl="0" indent="0" algn="l" rtl="0">
                        <a:spcBef>
                          <a:spcPts val="0"/>
                        </a:spcBef>
                        <a:spcAft>
                          <a:spcPts val="0"/>
                        </a:spcAft>
                        <a:buNone/>
                      </a:pPr>
                      <a:r>
                        <a:rPr lang="en-US" i="1" dirty="0"/>
                        <a:t>Saving time in repetitive </a:t>
                      </a:r>
                    </a:p>
                    <a:p>
                      <a:pPr marL="0" lvl="0" indent="0" algn="l" rtl="0">
                        <a:spcBef>
                          <a:spcPts val="0"/>
                        </a:spcBef>
                        <a:spcAft>
                          <a:spcPts val="0"/>
                        </a:spcAft>
                        <a:buNone/>
                      </a:pPr>
                      <a:r>
                        <a:rPr lang="en-US" i="1" dirty="0"/>
                        <a:t>tasks</a:t>
                      </a: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1" name="Google Shape;361;p79"/>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600" b="1" dirty="0">
                <a:solidFill>
                  <a:schemeClr val="dk1"/>
                </a:solidFill>
                <a:latin typeface="Open Sans"/>
                <a:ea typeface="Open Sans"/>
                <a:cs typeface="Open Sans"/>
                <a:sym typeface="Open Sans"/>
              </a:rPr>
              <a:t>Restart the main application</a:t>
            </a:r>
            <a:r>
              <a:rPr lang="en-US" sz="1400" dirty="0">
                <a:solidFill>
                  <a:schemeClr val="dk1"/>
                </a:solidFill>
                <a:latin typeface="Open Sans"/>
                <a:ea typeface="Open Sans"/>
                <a:cs typeface="Open Sans"/>
                <a:sym typeface="Open Sans"/>
              </a:rPr>
              <a:t>:</a:t>
            </a: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pic>
        <p:nvPicPr>
          <p:cNvPr id="3" name="Picture 2">
            <a:extLst>
              <a:ext uri="{FF2B5EF4-FFF2-40B4-BE49-F238E27FC236}">
                <a16:creationId xmlns:a16="http://schemas.microsoft.com/office/drawing/2014/main" id="{22938E21-FFBA-4BCF-88B1-9F5170B9AC65}"/>
              </a:ext>
            </a:extLst>
          </p:cNvPr>
          <p:cNvPicPr>
            <a:picLocks noChangeAspect="1"/>
          </p:cNvPicPr>
          <p:nvPr/>
        </p:nvPicPr>
        <p:blipFill>
          <a:blip r:embed="rId3"/>
          <a:stretch>
            <a:fillRect/>
          </a:stretch>
        </p:blipFill>
        <p:spPr>
          <a:xfrm>
            <a:off x="523405" y="2966749"/>
            <a:ext cx="6725589" cy="41249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6"/>
        <p:cNvGrpSpPr/>
        <p:nvPr/>
      </p:nvGrpSpPr>
      <p:grpSpPr>
        <a:xfrm>
          <a:off x="0" y="0"/>
          <a:ext cx="0" cy="0"/>
          <a:chOff x="0" y="0"/>
          <a:chExt cx="0" cy="0"/>
        </a:xfrm>
      </p:grpSpPr>
      <p:sp>
        <p:nvSpPr>
          <p:cNvPr id="197" name="Google Shape;197;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8" name="Google Shape;198;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199" name="Google Shape;199;p54"/>
          <p:cNvSpPr/>
          <p:nvPr/>
        </p:nvSpPr>
        <p:spPr>
          <a:xfrm>
            <a:off x="1094850" y="3965950"/>
            <a:ext cx="5582700" cy="333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Scenario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600" b="1">
                <a:solidFill>
                  <a:srgbClr val="FFFFFF"/>
                </a:solidFill>
                <a:latin typeface="Open Sans"/>
                <a:ea typeface="Open Sans"/>
                <a:cs typeface="Open Sans"/>
                <a:sym typeface="Open Sans"/>
              </a:rPr>
              <a:t>Release Day</a:t>
            </a:r>
            <a:endParaRPr sz="3600" b="1">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80"/>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a:t>Automation Implementation</a:t>
            </a:r>
            <a:endParaRPr sz="3600" b="1"/>
          </a:p>
        </p:txBody>
      </p:sp>
      <p:sp>
        <p:nvSpPr>
          <p:cNvPr id="367" name="Google Shape;367;p80"/>
          <p:cNvSpPr txBox="1">
            <a:spLocks noGrp="1"/>
          </p:cNvSpPr>
          <p:nvPr>
            <p:ph type="body" idx="1"/>
          </p:nvPr>
        </p:nvSpPr>
        <p:spPr>
          <a:xfrm>
            <a:off x="264900" y="1601500"/>
            <a:ext cx="7242600" cy="8019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US" sz="1600" b="1" dirty="0">
                <a:solidFill>
                  <a:schemeClr val="dk1"/>
                </a:solidFill>
                <a:latin typeface="Open Sans"/>
                <a:ea typeface="Open Sans"/>
                <a:cs typeface="Open Sans"/>
                <a:sym typeface="Open Sans"/>
              </a:rPr>
              <a:t>Failover DNS:</a:t>
            </a:r>
          </a:p>
          <a:p>
            <a:pPr marL="0" lvl="0" indent="0" algn="l" rtl="0">
              <a:spcBef>
                <a:spcPts val="1200"/>
              </a:spcBef>
              <a:spcAft>
                <a:spcPts val="0"/>
              </a:spcAft>
              <a:buClr>
                <a:schemeClr val="dk1"/>
              </a:buClr>
              <a:buSzPts val="1100"/>
              <a:buFont typeface="Arial"/>
              <a:buNone/>
            </a:pPr>
            <a:endParaRPr sz="1400" dirty="0">
              <a:solidFill>
                <a:schemeClr val="dk1"/>
              </a:solidFill>
              <a:latin typeface="Open Sans"/>
              <a:ea typeface="Open Sans"/>
              <a:cs typeface="Open Sans"/>
              <a:sym typeface="Open Sans"/>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pic>
        <p:nvPicPr>
          <p:cNvPr id="5" name="Picture 4">
            <a:extLst>
              <a:ext uri="{FF2B5EF4-FFF2-40B4-BE49-F238E27FC236}">
                <a16:creationId xmlns:a16="http://schemas.microsoft.com/office/drawing/2014/main" id="{A2A7EBAA-DCA8-4493-A5C4-0385EC7CA909}"/>
              </a:ext>
            </a:extLst>
          </p:cNvPr>
          <p:cNvPicPr>
            <a:picLocks noChangeAspect="1"/>
          </p:cNvPicPr>
          <p:nvPr/>
        </p:nvPicPr>
        <p:blipFill>
          <a:blip r:embed="rId3"/>
          <a:stretch>
            <a:fillRect/>
          </a:stretch>
        </p:blipFill>
        <p:spPr>
          <a:xfrm>
            <a:off x="523969" y="3122741"/>
            <a:ext cx="6724462" cy="42813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55"/>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a:t>
            </a:r>
            <a:endParaRPr sz="3600" b="1"/>
          </a:p>
        </p:txBody>
      </p:sp>
      <p:sp>
        <p:nvSpPr>
          <p:cNvPr id="205" name="Google Shape;205;p55"/>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Summary</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Tonight is release night, and it will be your first time assisting with a release as an SRE. The process now is manual, with no real consideration for how releases may impact resource allocation. Luckily, your other team members have started implementing an as-built document. You'll have to add tonight's release to the document. The release is a pretty major release with the addition of a new feature that will bring in a large number of new clients. Looking at the results from testing, you can see that this new feature is going to add additional resource requirements as it is both more memory and, to a lesser extent, CPU intensive than before.</a:t>
            </a:r>
            <a:endParaRPr sz="14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600" b="1">
                <a:solidFill>
                  <a:schemeClr val="dk1"/>
                </a:solidFill>
                <a:latin typeface="Arial"/>
                <a:ea typeface="Arial"/>
                <a:cs typeface="Arial"/>
                <a:sym typeface="Arial"/>
              </a:rPr>
              <a:t>Current Release Features</a:t>
            </a:r>
            <a:endParaRPr sz="16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400">
                <a:solidFill>
                  <a:schemeClr val="dk1"/>
                </a:solidFill>
                <a:latin typeface="Arial"/>
                <a:ea typeface="Arial"/>
                <a:cs typeface="Arial"/>
                <a:sym typeface="Arial"/>
              </a:rPr>
              <a:t>This release will have the following changes that will need to be documented on the as-built design document. The developers have been hard at work implementing the following tickets:</a:t>
            </a:r>
            <a:endParaRPr sz="1400">
              <a:solidFill>
                <a:schemeClr val="dk1"/>
              </a:solidFill>
              <a:latin typeface="Arial"/>
              <a:ea typeface="Arial"/>
              <a:cs typeface="Arial"/>
              <a:sym typeface="Arial"/>
            </a:endParaRPr>
          </a:p>
          <a:p>
            <a:pPr marL="457200" lvl="0" indent="-317500" algn="l" rtl="0">
              <a:spcBef>
                <a:spcPts val="120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203 added a new catalog for exotic plants. This ticket added new tables in the database to handle the additional catalogs.</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202 rearranged the catalog menu in the UI to accommodate the additional catalog, as well as making it more user-friendly.</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201 added an additional component to the application, an order processor. The order processor is responsible for batch processing orders on a schedule. The reasoning behind this was to decouple the UI from order processing, and since order processing can be CPU intensive, this decoupling prevents the app from performing poorly. The Design Doc 5247 goes into more detail about the design specifics.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Ticket 205 fixed a security flaw where attackers could execute a SQL injection attack.</a:t>
            </a:r>
            <a:endParaRPr sz="1400">
              <a:solidFill>
                <a:schemeClr val="dk1"/>
              </a:solidFill>
              <a:latin typeface="Arial"/>
              <a:ea typeface="Arial"/>
              <a:cs typeface="Arial"/>
              <a:sym typeface="Arial"/>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56"/>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b="1"/>
              <a:t>Release Night, cont.</a:t>
            </a:r>
            <a:endParaRPr sz="3600" b="1"/>
          </a:p>
        </p:txBody>
      </p:sp>
      <p:sp>
        <p:nvSpPr>
          <p:cNvPr id="211" name="Google Shape;211;p56"/>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Process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established release process is a manual affair generally done by one of the operations team members. The OPs team generally will download the latest code, shut down the app, run the database migrations, change or add any needed configurations and then start the app back up. In the past this has caused issues as steps have been forgotten, not all the scripts were executed, the app was not restarted properly, among other issues. During the release window, the OPs engineer would also add new resources as needed. This has led to downtime in the past as the app became overloaded and could not serve requests anymore.</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Release Planning</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During load testing for this release, it was determined that</a:t>
            </a:r>
            <a:endParaRPr sz="1300">
              <a:solidFill>
                <a:schemeClr val="dk1"/>
              </a:solidFill>
              <a:latin typeface="Arial"/>
              <a:ea typeface="Arial"/>
              <a:cs typeface="Arial"/>
              <a:sym typeface="Arial"/>
            </a:endParaRPr>
          </a:p>
          <a:p>
            <a:pPr marL="457200" marR="0" lvl="0" indent="-311150" algn="l" rtl="0">
              <a:lnSpc>
                <a:spcPct val="115000"/>
              </a:lnSpc>
              <a:spcBef>
                <a:spcPts val="1200"/>
              </a:spcBef>
              <a:spcAft>
                <a:spcPts val="0"/>
              </a:spcAft>
              <a:buClr>
                <a:schemeClr val="dk1"/>
              </a:buClr>
              <a:buSzPts val="1300"/>
              <a:buFont typeface="Arial"/>
              <a:buChar char="●"/>
            </a:pPr>
            <a:r>
              <a:rPr lang="en" sz="1300">
                <a:solidFill>
                  <a:schemeClr val="dk1"/>
                </a:solidFill>
                <a:latin typeface="Arial"/>
                <a:ea typeface="Arial"/>
                <a:cs typeface="Arial"/>
                <a:sym typeface="Arial"/>
              </a:rPr>
              <a:t>Main Application</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new catalog feature increases RAM usage by 25% for the same number of users while not increasing CPU significantly. Currently, the main application containers utilize almost 85% of the RAM allocated.</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At the current resource allocation, each replication can handle 500 concurrent users. Currently, there are 3 application containers to support 1500 total users. This release is expected to add about 2.5 times the total number of users.</a:t>
            </a:r>
            <a:endParaRPr sz="1300">
              <a:solidFill>
                <a:schemeClr val="dk1"/>
              </a:solidFill>
              <a:latin typeface="Arial"/>
              <a:ea typeface="Arial"/>
              <a:cs typeface="Arial"/>
              <a:sym typeface="Arial"/>
            </a:endParaRPr>
          </a:p>
          <a:p>
            <a:pPr marL="457200" marR="0" lvl="0"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Order Processor</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This component has a high CPU utilization with moderate RAM requirements. In testing, a fully loaded queue used a bit less than 1 Gb of RAM.</a:t>
            </a:r>
            <a:endParaRPr sz="1300">
              <a:solidFill>
                <a:schemeClr val="dk1"/>
              </a:solidFill>
              <a:latin typeface="Arial"/>
              <a:ea typeface="Arial"/>
              <a:cs typeface="Arial"/>
              <a:sym typeface="Arial"/>
            </a:endParaRPr>
          </a:p>
          <a:p>
            <a:pPr marL="914400" marR="0" lvl="1" indent="-311150" algn="l" rtl="0">
              <a:lnSpc>
                <a:spcPct val="11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component runs with 4 concurrent processes, pulling orders from the database and processing them for fulfillment. QA recommends twice the CPU as the main application.</a:t>
            </a:r>
            <a:endParaRPr sz="1300">
              <a:solidFill>
                <a:schemeClr val="dk1"/>
              </a:solidFill>
              <a:latin typeface="Arial"/>
              <a:ea typeface="Arial"/>
              <a:cs typeface="Arial"/>
              <a:sym typeface="Arial"/>
            </a:endParaRPr>
          </a:p>
          <a:p>
            <a:pPr marL="457200" lvl="0"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Database</a:t>
            </a:r>
            <a:endParaRPr sz="1300">
              <a:solidFill>
                <a:schemeClr val="dk1"/>
              </a:solidFill>
              <a:latin typeface="Arial"/>
              <a:ea typeface="Arial"/>
              <a:cs typeface="Arial"/>
              <a:sym typeface="Arial"/>
            </a:endParaRPr>
          </a:p>
          <a:p>
            <a:pPr marL="914400" lvl="1" indent="-311150" algn="l" rtl="0">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The database was provisioned to handle a much larger application than what the company has now and passed the load tests with flying colors.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7"/>
          <p:cNvSpPr txBox="1">
            <a:spLocks noGrp="1"/>
          </p:cNvSpPr>
          <p:nvPr>
            <p:ph type="title"/>
          </p:nvPr>
        </p:nvSpPr>
        <p:spPr>
          <a:xfrm>
            <a:off x="264945" y="26524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As-Built Doc Template</a:t>
            </a:r>
            <a:endParaRPr/>
          </a:p>
          <a:p>
            <a:pPr marL="0" lvl="0" indent="0" algn="ctr" rtl="0">
              <a:spcBef>
                <a:spcPts val="0"/>
              </a:spcBef>
              <a:spcAft>
                <a:spcPts val="0"/>
              </a:spcAft>
              <a:buNone/>
            </a:pPr>
            <a:r>
              <a:rPr lang="en" sz="3600"/>
              <a:t>Release Version</a:t>
            </a:r>
            <a:endParaRPr sz="3600"/>
          </a:p>
        </p:txBody>
      </p:sp>
      <p:sp>
        <p:nvSpPr>
          <p:cNvPr id="217" name="Google Shape;217;p57"/>
          <p:cNvSpPr txBox="1">
            <a:spLocks noGrp="1"/>
          </p:cNvSpPr>
          <p:nvPr>
            <p:ph type="body" idx="1"/>
          </p:nvPr>
        </p:nvSpPr>
        <p:spPr>
          <a:xfrm>
            <a:off x="264900" y="1389300"/>
            <a:ext cx="7242600" cy="85359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Stakeholders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These are the teams and members involved in this reason. This should include ops members, developers, SRE members, database admin, etc</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Code Changes</a:t>
            </a:r>
            <a:endParaRPr sz="1500" b="1">
              <a:solidFill>
                <a:schemeClr val="dk1"/>
              </a:solidFill>
              <a:latin typeface="Arial"/>
              <a:ea typeface="Arial"/>
              <a:cs typeface="Arial"/>
              <a:sym typeface="Arial"/>
            </a:endParaRPr>
          </a:p>
          <a:p>
            <a:pPr marL="0" lvl="0" indent="0" algn="l" rtl="0">
              <a:spcBef>
                <a:spcPts val="1200"/>
              </a:spcBef>
              <a:spcAft>
                <a:spcPts val="0"/>
              </a:spcAft>
              <a:buNone/>
            </a:pPr>
            <a:r>
              <a:rPr lang="en" sz="1300">
                <a:solidFill>
                  <a:schemeClr val="dk1"/>
                </a:solidFill>
                <a:latin typeface="Arial"/>
                <a:ea typeface="Arial"/>
                <a:cs typeface="Arial"/>
                <a:sym typeface="Arial"/>
              </a:rPr>
              <a:t>This section should include a list of code changes going into this release separated into groups (for example, by bug fix, feature addition, and security fixes). This should be a short summary of the change with a ticket included to follow up with for more detailed information.</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Data and System Changes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This should be formatted similarly to the code changes section, except listing any changes to the data model (database or API changes) or system changes.</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Design decision highlights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Document the high-level reasoning behind any design choices. This section should only include a summary of the design decision with links to supporting documentation to follow up with for more detailed information.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Test Section</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 this section, list any notable highlights from testing. Things to include here would be any changes to the testing methodology, changes to the test performed, and any tests that are not currently pass (or pass with a warning). </a:t>
            </a:r>
            <a:endParaRPr sz="13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500" b="1">
                <a:solidFill>
                  <a:schemeClr val="dk1"/>
                </a:solidFill>
                <a:latin typeface="Arial"/>
                <a:ea typeface="Arial"/>
                <a:cs typeface="Arial"/>
                <a:sym typeface="Arial"/>
              </a:rPr>
              <a:t>Deployment Notes</a:t>
            </a:r>
            <a:endParaRPr sz="15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Include any changes made to the deployment process or any changes that should be made to improve in feature releases.</a:t>
            </a: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3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800">
              <a:latin typeface="Open Sans"/>
              <a:ea typeface="Open Sans"/>
              <a:cs typeface="Open Sans"/>
              <a:sym typeface="Open Sans"/>
            </a:endParaRPr>
          </a:p>
          <a:p>
            <a:pPr marL="0" lvl="0" indent="0" algn="l" rtl="0">
              <a:lnSpc>
                <a:spcPct val="100000"/>
              </a:lnSpc>
              <a:spcBef>
                <a:spcPts val="1200"/>
              </a:spcBef>
              <a:spcAft>
                <a:spcPts val="0"/>
              </a:spcAft>
              <a:buNone/>
            </a:pPr>
            <a:endParaRPr sz="1800" b="1">
              <a:latin typeface="Open Sans"/>
              <a:ea typeface="Open Sans"/>
              <a:cs typeface="Open Sans"/>
              <a:sym typeface="Open Sans"/>
            </a:endParaRPr>
          </a:p>
          <a:p>
            <a:pPr marL="0" lvl="0" indent="0" algn="l" rtl="0">
              <a:lnSpc>
                <a:spcPct val="100000"/>
              </a:lnSpc>
              <a:spcBef>
                <a:spcPts val="1200"/>
              </a:spcBef>
              <a:spcAft>
                <a:spcPts val="0"/>
              </a:spcAft>
              <a:buNone/>
            </a:pPr>
            <a:endParaRPr sz="19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19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1900" b="1">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58"/>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3" name="Google Shape;223;p58"/>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Stakeholders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Developers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Doe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Jane Peters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Sam Ross</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Ops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Jay Smith</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SRE</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John Robert</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Code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Security fixes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password requirements (Tk-100)</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Fixed how SQL queries were handled (Tk-103)</a:t>
            </a:r>
            <a:endParaRPr sz="1500" dirty="0">
              <a:solidFill>
                <a:schemeClr val="dk1"/>
              </a:solidFill>
              <a:latin typeface="Arial"/>
              <a:ea typeface="Arial"/>
              <a:cs typeface="Arial"/>
              <a:sym typeface="Arial"/>
            </a:endParaRPr>
          </a:p>
          <a:p>
            <a:pPr marL="457200" lvl="0"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Feature Additions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new menu options for users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can now have middle names (Tk-101)</a:t>
            </a:r>
            <a:endParaRPr sz="1500" dirty="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dirty="0">
                <a:solidFill>
                  <a:schemeClr val="dk1"/>
                </a:solidFill>
                <a:latin typeface="Arial"/>
                <a:ea typeface="Arial"/>
                <a:cs typeface="Arial"/>
                <a:sym typeface="Arial"/>
              </a:rPr>
              <a:t>Data and System Changes</a:t>
            </a:r>
            <a:endParaRPr sz="1700" b="1" dirty="0">
              <a:solidFill>
                <a:schemeClr val="dk1"/>
              </a:solidFill>
              <a:latin typeface="Arial"/>
              <a:ea typeface="Arial"/>
              <a:cs typeface="Arial"/>
              <a:sym typeface="Arial"/>
            </a:endParaRPr>
          </a:p>
          <a:p>
            <a:pPr marL="457200" lvl="0" indent="-323850" algn="l" rtl="0">
              <a:spcBef>
                <a:spcPts val="120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 Data model changes</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columns for middle names in user table (TK-101)</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Added additional New Menu table (Tk-102)</a:t>
            </a:r>
            <a:endParaRPr sz="1500" dirty="0">
              <a:solidFill>
                <a:schemeClr val="dk1"/>
              </a:solidFill>
              <a:latin typeface="Arial"/>
              <a:ea typeface="Arial"/>
              <a:cs typeface="Arial"/>
              <a:sym typeface="Arial"/>
            </a:endParaRPr>
          </a:p>
          <a:p>
            <a:pPr marL="914400" lvl="1" indent="-323850" algn="l" rtl="0">
              <a:spcBef>
                <a:spcPts val="0"/>
              </a:spcBef>
              <a:spcAft>
                <a:spcPts val="0"/>
              </a:spcAft>
              <a:buClr>
                <a:schemeClr val="dk1"/>
              </a:buClr>
              <a:buSzPts val="1500"/>
              <a:buFont typeface="Arial"/>
              <a:buChar char="○"/>
            </a:pPr>
            <a:r>
              <a:rPr lang="en" sz="1500" dirty="0">
                <a:solidFill>
                  <a:schemeClr val="dk1"/>
                </a:solidFill>
                <a:latin typeface="Arial"/>
                <a:ea typeface="Arial"/>
                <a:cs typeface="Arial"/>
                <a:sym typeface="Arial"/>
              </a:rPr>
              <a:t>Users table was split into 2 smaller tables (TK-101)</a:t>
            </a: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dirty="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dirty="0">
              <a:latin typeface="Open Sans"/>
              <a:ea typeface="Open Sans"/>
              <a:cs typeface="Open Sans"/>
              <a:sym typeface="Open Sans"/>
            </a:endParaRPr>
          </a:p>
          <a:p>
            <a:pPr marL="0" lvl="0" indent="0" algn="l" rtl="0">
              <a:lnSpc>
                <a:spcPct val="100000"/>
              </a:lnSpc>
              <a:spcBef>
                <a:spcPts val="1200"/>
              </a:spcBef>
              <a:spcAft>
                <a:spcPts val="0"/>
              </a:spcAft>
              <a:buNone/>
            </a:pPr>
            <a:endParaRPr sz="2000" b="1" dirty="0">
              <a:latin typeface="Open Sans"/>
              <a:ea typeface="Open Sans"/>
              <a:cs typeface="Open Sans"/>
              <a:sym typeface="Open Sans"/>
            </a:endParaRPr>
          </a:p>
          <a:p>
            <a:pPr marL="0" lvl="0" indent="0" algn="l" rtl="0">
              <a:lnSpc>
                <a:spcPct val="100000"/>
              </a:lnSpc>
              <a:spcBef>
                <a:spcPts val="1200"/>
              </a:spcBef>
              <a:spcAft>
                <a:spcPts val="0"/>
              </a:spcAft>
              <a:buNone/>
            </a:pPr>
            <a:endParaRPr sz="2100" b="1" dirty="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dirty="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59"/>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As-Built Doc</a:t>
            </a:r>
            <a:br>
              <a:rPr lang="en" sz="3700"/>
            </a:br>
            <a:r>
              <a:rPr lang="en" sz="3700"/>
              <a:t>Release 	1</a:t>
            </a:r>
            <a:endParaRPr sz="3700"/>
          </a:p>
          <a:p>
            <a:pPr marL="0" lvl="0" indent="0" algn="l" rtl="0">
              <a:spcBef>
                <a:spcPts val="0"/>
              </a:spcBef>
              <a:spcAft>
                <a:spcPts val="0"/>
              </a:spcAft>
              <a:buNone/>
            </a:pPr>
            <a:endParaRPr sz="3600" b="1"/>
          </a:p>
        </p:txBody>
      </p:sp>
      <p:sp>
        <p:nvSpPr>
          <p:cNvPr id="229" name="Google Shape;229;p59"/>
          <p:cNvSpPr txBox="1">
            <a:spLocks noGrp="1"/>
          </p:cNvSpPr>
          <p:nvPr>
            <p:ph type="body" idx="1"/>
          </p:nvPr>
        </p:nvSpPr>
        <p:spPr>
          <a:xfrm>
            <a:off x="264900" y="1906300"/>
            <a:ext cx="7242600" cy="80190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Design decision highlights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Users table was split into two smaller tables to create more efficient queries and mappings. Keeping it as one big table began to cause slow queries and allowed for a larger number of users. See Design Doc 134 for further discussion. </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Test Section</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All test suites are passing 100%.</a:t>
            </a:r>
            <a:endParaRPr sz="1500">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 sz="1700" b="1">
                <a:solidFill>
                  <a:schemeClr val="dk1"/>
                </a:solidFill>
                <a:latin typeface="Arial"/>
                <a:ea typeface="Arial"/>
                <a:cs typeface="Arial"/>
                <a:sym typeface="Arial"/>
              </a:rPr>
              <a:t>Deployment Notes</a:t>
            </a:r>
            <a:endParaRPr sz="1700" b="1">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r>
              <a:rPr lang="en" sz="1500">
                <a:solidFill>
                  <a:schemeClr val="dk1"/>
                </a:solidFill>
                <a:latin typeface="Arial"/>
                <a:ea typeface="Arial"/>
                <a:cs typeface="Arial"/>
                <a:sym typeface="Arial"/>
              </a:rPr>
              <a:t>The database admins asked for an additional set of scripts to be run for data corrections.</a:t>
            </a: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1200"/>
              </a:spcBef>
              <a:spcAft>
                <a:spcPts val="0"/>
              </a:spcAft>
              <a:buNone/>
            </a:pPr>
            <a:endParaRPr sz="2000" b="1">
              <a:latin typeface="Open Sans"/>
              <a:ea typeface="Open Sans"/>
              <a:cs typeface="Open Sans"/>
              <a:sym typeface="Open Sans"/>
            </a:endParaRPr>
          </a:p>
          <a:p>
            <a:pPr marL="0" lvl="0" indent="0" algn="l" rtl="0">
              <a:lnSpc>
                <a:spcPct val="100000"/>
              </a:lnSpc>
              <a:spcBef>
                <a:spcPts val="120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2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60"/>
          <p:cNvSpPr txBox="1">
            <a:spLocks noGrp="1"/>
          </p:cNvSpPr>
          <p:nvPr>
            <p:ph type="title"/>
          </p:nvPr>
        </p:nvSpPr>
        <p:spPr>
          <a:xfrm>
            <a:off x="264895" y="699196"/>
            <a:ext cx="7242600" cy="111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700"/>
              <a:t>Deployment File</a:t>
            </a:r>
            <a:endParaRPr sz="3700"/>
          </a:p>
          <a:p>
            <a:pPr marL="0" lvl="0" indent="0" algn="ctr" rtl="0">
              <a:spcBef>
                <a:spcPts val="0"/>
              </a:spcBef>
              <a:spcAft>
                <a:spcPts val="0"/>
              </a:spcAft>
              <a:buNone/>
            </a:pPr>
            <a:r>
              <a:rPr lang="en" sz="3700"/>
              <a:t>Release 1</a:t>
            </a:r>
            <a:endParaRPr sz="3700"/>
          </a:p>
          <a:p>
            <a:pPr marL="0" lvl="0" indent="0" algn="l" rtl="0">
              <a:spcBef>
                <a:spcPts val="0"/>
              </a:spcBef>
              <a:spcAft>
                <a:spcPts val="0"/>
              </a:spcAft>
              <a:buNone/>
            </a:pPr>
            <a:endParaRPr sz="3600" b="1"/>
          </a:p>
        </p:txBody>
      </p:sp>
      <p:sp>
        <p:nvSpPr>
          <p:cNvPr id="235" name="Google Shape;235;p60"/>
          <p:cNvSpPr txBox="1">
            <a:spLocks noGrp="1"/>
          </p:cNvSpPr>
          <p:nvPr>
            <p:ph type="body" idx="1"/>
          </p:nvPr>
        </p:nvSpPr>
        <p:spPr>
          <a:xfrm>
            <a:off x="264900" y="1897300"/>
            <a:ext cx="7242600" cy="8019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ApiVersion: apps/v1</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kind: 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 app-deployment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namespace: course4</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replicas: 3</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selector:</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matchLabels: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template:</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metadata:</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labels: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app: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spec:</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containers: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name: mainApp</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image: nginx:latest</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resources: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requests: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memory: 256mb</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cpu: 250m</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ports:</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r>
              <a:rPr lang="en" sz="1400">
                <a:solidFill>
                  <a:schemeClr val="dk1"/>
                </a:solidFill>
                <a:latin typeface="Courier New"/>
                <a:ea typeface="Courier New"/>
                <a:cs typeface="Courier New"/>
                <a:sym typeface="Courier New"/>
              </a:rPr>
              <a:t>        - containerPort: 80</a:t>
            </a:r>
            <a:endParaRPr sz="1400">
              <a:solidFill>
                <a:schemeClr val="dk1"/>
              </a:solidFill>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ts val="1100"/>
              <a:buFont typeface="Arial"/>
              <a:buNone/>
            </a:pPr>
            <a:endParaRPr sz="140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1100"/>
              <a:buFont typeface="Arial"/>
              <a:buNone/>
            </a:pPr>
            <a:endParaRPr sz="1500">
              <a:solidFill>
                <a:schemeClr val="dk1"/>
              </a:solidFill>
              <a:latin typeface="Arial"/>
              <a:ea typeface="Arial"/>
              <a:cs typeface="Arial"/>
              <a:sym typeface="Arial"/>
            </a:endParaRPr>
          </a:p>
          <a:p>
            <a:pPr marL="0" lvl="0" indent="0" algn="l" rtl="0">
              <a:lnSpc>
                <a:spcPct val="100000"/>
              </a:lnSpc>
              <a:spcBef>
                <a:spcPts val="0"/>
              </a:spcBef>
              <a:spcAft>
                <a:spcPts val="0"/>
              </a:spcAft>
              <a:buClr>
                <a:schemeClr val="dk1"/>
              </a:buClr>
              <a:buSzPts val="1100"/>
              <a:buFont typeface="Arial"/>
              <a:buNone/>
            </a:pPr>
            <a:endParaRPr sz="2000">
              <a:latin typeface="Open Sans"/>
              <a:ea typeface="Open Sans"/>
              <a:cs typeface="Open Sans"/>
              <a:sym typeface="Open Sans"/>
            </a:endParaRPr>
          </a:p>
          <a:p>
            <a:pPr marL="0" lvl="0" indent="0" algn="l" rtl="0">
              <a:lnSpc>
                <a:spcPct val="100000"/>
              </a:lnSpc>
              <a:spcBef>
                <a:spcPts val="0"/>
              </a:spcBef>
              <a:spcAft>
                <a:spcPts val="0"/>
              </a:spcAft>
              <a:buNone/>
            </a:pPr>
            <a:endParaRPr sz="2000" b="1">
              <a:latin typeface="Open Sans"/>
              <a:ea typeface="Open Sans"/>
              <a:cs typeface="Open Sans"/>
              <a:sym typeface="Open Sans"/>
            </a:endParaRPr>
          </a:p>
          <a:p>
            <a:pPr marL="0" lvl="0" indent="0" algn="l" rtl="0">
              <a:lnSpc>
                <a:spcPct val="100000"/>
              </a:lnSpc>
              <a:spcBef>
                <a:spcPts val="0"/>
              </a:spcBef>
              <a:spcAft>
                <a:spcPts val="0"/>
              </a:spcAft>
              <a:buNone/>
            </a:pPr>
            <a:endParaRPr sz="2100" b="1">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a:solidFill>
                <a:srgbClr val="000000"/>
              </a:solidFill>
              <a:latin typeface="Open Sans"/>
              <a:ea typeface="Open Sans"/>
              <a:cs typeface="Open Sans"/>
              <a:sym typeface="Open Sans"/>
            </a:endParaRPr>
          </a:p>
          <a:p>
            <a:pPr marL="0" lvl="0" indent="0" algn="l" rtl="0">
              <a:lnSpc>
                <a:spcPct val="100000"/>
              </a:lnSpc>
              <a:spcBef>
                <a:spcPts val="0"/>
              </a:spcBef>
              <a:spcAft>
                <a:spcPts val="0"/>
              </a:spcAft>
              <a:buNone/>
            </a:pPr>
            <a:endParaRPr sz="2100" b="1">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4291</Words>
  <Application>Microsoft Office PowerPoint</Application>
  <PresentationFormat>Custom</PresentationFormat>
  <Paragraphs>462</Paragraphs>
  <Slides>30</Slides>
  <Notes>30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Courier New</vt:lpstr>
      <vt:lpstr>Open Sans</vt:lpstr>
      <vt:lpstr>Helvetica Neue</vt:lpstr>
      <vt:lpstr>Arial</vt:lpstr>
      <vt:lpstr>Open Sans Light</vt:lpstr>
      <vt:lpstr>Simple Light</vt:lpstr>
      <vt:lpstr>Simple Light</vt:lpstr>
      <vt:lpstr>Simple Light</vt:lpstr>
      <vt:lpstr>White</vt:lpstr>
      <vt:lpstr>Project: Plan, Reduce, Repeat   </vt:lpstr>
      <vt:lpstr>Overview:</vt:lpstr>
      <vt:lpstr>PowerPoint Presentation</vt:lpstr>
      <vt:lpstr>Release Night</vt:lpstr>
      <vt:lpstr>Release Night, cont.</vt:lpstr>
      <vt:lpstr>As-Built Doc Template Release Version</vt:lpstr>
      <vt:lpstr>As-Built Doc Release  1 </vt:lpstr>
      <vt:lpstr>As-Built Doc Release  1 </vt:lpstr>
      <vt:lpstr>Deployment File Release 1 </vt:lpstr>
      <vt:lpstr>As-Built Doc Release  2 </vt:lpstr>
      <vt:lpstr>Deployment File Release 2 </vt:lpstr>
      <vt:lpstr>PowerPoint Presentation</vt:lpstr>
      <vt:lpstr>On-Call Shift </vt:lpstr>
      <vt:lpstr>On-Call Shift -- Alert 1</vt:lpstr>
      <vt:lpstr>On-Call Shift -- Alert 2</vt:lpstr>
      <vt:lpstr>On-Call Shift -- Alert 2</vt:lpstr>
      <vt:lpstr>On-Call Shift -- Alert 2</vt:lpstr>
      <vt:lpstr>On-Call Shift -- Alert 3</vt:lpstr>
      <vt:lpstr>On-Call Shift -- Alert 3</vt:lpstr>
      <vt:lpstr>On-Call Shift -- Alert 3</vt:lpstr>
      <vt:lpstr>On-Call Summary Log Template</vt:lpstr>
      <vt:lpstr>On-Call Summary Log Template</vt:lpstr>
      <vt:lpstr>On-Call Summary Log Template</vt:lpstr>
      <vt:lpstr>Post-Mortem</vt:lpstr>
      <vt:lpstr>Post-Mortem</vt:lpstr>
      <vt:lpstr>Post-Mortem</vt:lpstr>
      <vt:lpstr>PowerPoint Presentation</vt:lpstr>
      <vt:lpstr>Toil Reduction Plan</vt:lpstr>
      <vt:lpstr>Automation Implementation</vt:lpstr>
      <vt:lpstr>Automation Implementation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Plan, Reduce, Repeat   </dc:title>
  <cp:lastModifiedBy>Tuấn Việt Lê</cp:lastModifiedBy>
  <cp:revision>70</cp:revision>
  <dcterms:modified xsi:type="dcterms:W3CDTF">2023-10-22T13:09:16Z</dcterms:modified>
</cp:coreProperties>
</file>