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8889421-C196-46CF-9469-ECDCCB08EF5D}">
          <p14:sldIdLst>
            <p14:sldId id="256"/>
            <p14:sldId id="257"/>
            <p14:sldId id="258"/>
            <p14:sldId id="259"/>
            <p14:sldId id="260"/>
            <p14:sldId id="261"/>
            <p14:sldId id="262"/>
            <p14:sldId id="263"/>
            <p14:sldId id="264"/>
            <p14:sldId id="265"/>
            <p14:sldId id="2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5/10/2013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5/10/2013</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5/10/2013</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Welcome to East2West</a:t>
            </a:r>
            <a:endParaRPr lang="en-US" dirty="0"/>
          </a:p>
        </p:txBody>
      </p:sp>
      <p:sp>
        <p:nvSpPr>
          <p:cNvPr id="3" name="Subtitle 2"/>
          <p:cNvSpPr>
            <a:spLocks noGrp="1"/>
          </p:cNvSpPr>
          <p:nvPr>
            <p:ph type="subTitle" idx="1"/>
          </p:nvPr>
        </p:nvSpPr>
        <p:spPr/>
        <p:txBody>
          <a:bodyPr/>
          <a:lstStyle/>
          <a:p>
            <a:r>
              <a:rPr lang="en-US" dirty="0" smtClean="0"/>
              <a:t>Walking from the east to the west</a:t>
            </a:r>
            <a:endParaRPr lang="en-US" dirty="0"/>
          </a:p>
        </p:txBody>
      </p:sp>
    </p:spTree>
    <p:extLst>
      <p:ext uri="{BB962C8B-B14F-4D97-AF65-F5344CB8AC3E}">
        <p14:creationId xmlns:p14="http://schemas.microsoft.com/office/powerpoint/2010/main" val="168502014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9140000">
            <a:off x="-53272" y="814103"/>
            <a:ext cx="5212080" cy="1089427"/>
          </a:xfrm>
        </p:spPr>
        <p:txBody>
          <a:bodyPr/>
          <a:lstStyle/>
          <a:p>
            <a:r>
              <a:rPr lang="en-US" dirty="0" smtClean="0"/>
              <a:t>Car page</a:t>
            </a:r>
            <a:endParaRPr lang="en-US" dirty="0"/>
          </a:p>
        </p:txBody>
      </p:sp>
      <p:sp>
        <p:nvSpPr>
          <p:cNvPr id="4" name="Text Placeholder 3"/>
          <p:cNvSpPr>
            <a:spLocks noGrp="1"/>
          </p:cNvSpPr>
          <p:nvPr>
            <p:ph type="body" sz="half" idx="2"/>
          </p:nvPr>
        </p:nvSpPr>
        <p:spPr>
          <a:xfrm rot="19140000">
            <a:off x="560566" y="1672006"/>
            <a:ext cx="5794760" cy="623314"/>
          </a:xfrm>
        </p:spPr>
        <p:txBody>
          <a:bodyPr/>
          <a:lstStyle/>
          <a:p>
            <a:r>
              <a:rPr lang="en-US" dirty="0" smtClean="0"/>
              <a:t>Provides car rent service for customer</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2031515"/>
            <a:ext cx="5562600" cy="4826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625752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heel(1)">
                                      <p:cBhvr>
                                        <p:cTn id="12" dur="20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nodeType="clickEffect">
                                  <p:stCondLst>
                                    <p:cond delay="0"/>
                                  </p:stCondLst>
                                  <p:childTnLst>
                                    <p:set>
                                      <p:cBhvr>
                                        <p:cTn id="16" dur="1" fill="hold">
                                          <p:stCondLst>
                                            <p:cond delay="0"/>
                                          </p:stCondLst>
                                        </p:cTn>
                                        <p:tgtEl>
                                          <p:spTgt spid="5122"/>
                                        </p:tgtEl>
                                        <p:attrNameLst>
                                          <p:attrName>style.visibility</p:attrName>
                                        </p:attrNameLst>
                                      </p:cBhvr>
                                      <p:to>
                                        <p:strVal val="visible"/>
                                      </p:to>
                                    </p:set>
                                    <p:animEffect transition="in" filter="wipe(down)">
                                      <p:cBhvr>
                                        <p:cTn id="17" dur="580">
                                          <p:stCondLst>
                                            <p:cond delay="0"/>
                                          </p:stCondLst>
                                        </p:cTn>
                                        <p:tgtEl>
                                          <p:spTgt spid="5122"/>
                                        </p:tgtEl>
                                      </p:cBhvr>
                                    </p:animEffect>
                                    <p:anim calcmode="lin" valueType="num">
                                      <p:cBhvr>
                                        <p:cTn id="18" dur="1822" tmFilter="0,0; 0.14,0.36; 0.43,0.73; 0.71,0.91; 1.0,1.0">
                                          <p:stCondLst>
                                            <p:cond delay="0"/>
                                          </p:stCondLst>
                                        </p:cTn>
                                        <p:tgtEl>
                                          <p:spTgt spid="5122"/>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5122"/>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5122"/>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5122"/>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5122"/>
                                        </p:tgtEl>
                                        <p:attrNameLst>
                                          <p:attrName>ppt_y</p:attrName>
                                        </p:attrNameLst>
                                      </p:cBhvr>
                                      <p:tavLst>
                                        <p:tav tm="0" fmla="#ppt_y-sin(pi*$)/81">
                                          <p:val>
                                            <p:fltVal val="0"/>
                                          </p:val>
                                        </p:tav>
                                        <p:tav tm="100000">
                                          <p:val>
                                            <p:fltVal val="1"/>
                                          </p:val>
                                        </p:tav>
                                      </p:tavLst>
                                    </p:anim>
                                    <p:animScale>
                                      <p:cBhvr>
                                        <p:cTn id="23" dur="26">
                                          <p:stCondLst>
                                            <p:cond delay="650"/>
                                          </p:stCondLst>
                                        </p:cTn>
                                        <p:tgtEl>
                                          <p:spTgt spid="5122"/>
                                        </p:tgtEl>
                                      </p:cBhvr>
                                      <p:to x="100000" y="60000"/>
                                    </p:animScale>
                                    <p:animScale>
                                      <p:cBhvr>
                                        <p:cTn id="24" dur="166" decel="50000">
                                          <p:stCondLst>
                                            <p:cond delay="676"/>
                                          </p:stCondLst>
                                        </p:cTn>
                                        <p:tgtEl>
                                          <p:spTgt spid="5122"/>
                                        </p:tgtEl>
                                      </p:cBhvr>
                                      <p:to x="100000" y="100000"/>
                                    </p:animScale>
                                    <p:animScale>
                                      <p:cBhvr>
                                        <p:cTn id="25" dur="26">
                                          <p:stCondLst>
                                            <p:cond delay="1312"/>
                                          </p:stCondLst>
                                        </p:cTn>
                                        <p:tgtEl>
                                          <p:spTgt spid="5122"/>
                                        </p:tgtEl>
                                      </p:cBhvr>
                                      <p:to x="100000" y="80000"/>
                                    </p:animScale>
                                    <p:animScale>
                                      <p:cBhvr>
                                        <p:cTn id="26" dur="166" decel="50000">
                                          <p:stCondLst>
                                            <p:cond delay="1338"/>
                                          </p:stCondLst>
                                        </p:cTn>
                                        <p:tgtEl>
                                          <p:spTgt spid="5122"/>
                                        </p:tgtEl>
                                      </p:cBhvr>
                                      <p:to x="100000" y="100000"/>
                                    </p:animScale>
                                    <p:animScale>
                                      <p:cBhvr>
                                        <p:cTn id="27" dur="26">
                                          <p:stCondLst>
                                            <p:cond delay="1642"/>
                                          </p:stCondLst>
                                        </p:cTn>
                                        <p:tgtEl>
                                          <p:spTgt spid="5122"/>
                                        </p:tgtEl>
                                      </p:cBhvr>
                                      <p:to x="100000" y="90000"/>
                                    </p:animScale>
                                    <p:animScale>
                                      <p:cBhvr>
                                        <p:cTn id="28" dur="166" decel="50000">
                                          <p:stCondLst>
                                            <p:cond delay="1668"/>
                                          </p:stCondLst>
                                        </p:cTn>
                                        <p:tgtEl>
                                          <p:spTgt spid="5122"/>
                                        </p:tgtEl>
                                      </p:cBhvr>
                                      <p:to x="100000" y="100000"/>
                                    </p:animScale>
                                    <p:animScale>
                                      <p:cBhvr>
                                        <p:cTn id="29" dur="26">
                                          <p:stCondLst>
                                            <p:cond delay="1808"/>
                                          </p:stCondLst>
                                        </p:cTn>
                                        <p:tgtEl>
                                          <p:spTgt spid="5122"/>
                                        </p:tgtEl>
                                      </p:cBhvr>
                                      <p:to x="100000" y="95000"/>
                                    </p:animScale>
                                    <p:animScale>
                                      <p:cBhvr>
                                        <p:cTn id="30" dur="166" decel="50000">
                                          <p:stCondLst>
                                            <p:cond delay="1834"/>
                                          </p:stCondLst>
                                        </p:cTn>
                                        <p:tgtEl>
                                          <p:spTgt spid="512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9140000">
            <a:off x="22927" y="966503"/>
            <a:ext cx="5212080" cy="1089427"/>
          </a:xfrm>
        </p:spPr>
        <p:txBody>
          <a:bodyPr/>
          <a:lstStyle/>
          <a:p>
            <a:r>
              <a:rPr lang="en-US" dirty="0" smtClean="0"/>
              <a:t>Information desk</a:t>
            </a:r>
            <a:endParaRPr lang="en-US" dirty="0"/>
          </a:p>
        </p:txBody>
      </p:sp>
      <p:sp>
        <p:nvSpPr>
          <p:cNvPr id="4" name="Text Placeholder 3"/>
          <p:cNvSpPr>
            <a:spLocks noGrp="1"/>
          </p:cNvSpPr>
          <p:nvPr>
            <p:ph type="body" sz="half" idx="2"/>
          </p:nvPr>
        </p:nvSpPr>
        <p:spPr>
          <a:xfrm rot="19140000">
            <a:off x="400555" y="1717314"/>
            <a:ext cx="6165179" cy="623314"/>
          </a:xfrm>
        </p:spPr>
        <p:txBody>
          <a:bodyPr/>
          <a:lstStyle/>
          <a:p>
            <a:r>
              <a:rPr lang="en-US" dirty="0" smtClean="0"/>
              <a:t>Provides Flight information ,Hotel Information ,City  Information for customer</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0409" y="2438401"/>
            <a:ext cx="6203592"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854401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146"/>
                                        </p:tgtEl>
                                        <p:attrNameLst>
                                          <p:attrName>style.visibility</p:attrName>
                                        </p:attrNameLst>
                                      </p:cBhvr>
                                      <p:to>
                                        <p:strVal val="visible"/>
                                      </p:to>
                                    </p:set>
                                    <p:animEffect transition="in" filter="wipe(down)">
                                      <p:cBhvr>
                                        <p:cTn id="17"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i.Introduction</a:t>
            </a:r>
            <a:endParaRPr lang="en-US" dirty="0"/>
          </a:p>
        </p:txBody>
      </p:sp>
      <p:sp>
        <p:nvSpPr>
          <p:cNvPr id="3" name="Content Placeholder 2"/>
          <p:cNvSpPr>
            <a:spLocks noGrp="1"/>
          </p:cNvSpPr>
          <p:nvPr>
            <p:ph idx="1"/>
          </p:nvPr>
        </p:nvSpPr>
        <p:spPr>
          <a:xfrm>
            <a:off x="822960" y="1100629"/>
            <a:ext cx="7520940" cy="2709372"/>
          </a:xfrm>
        </p:spPr>
        <p:txBody>
          <a:bodyPr/>
          <a:lstStyle/>
          <a:p>
            <a:r>
              <a:rPr lang="en-US" b="0" i="1" dirty="0" smtClean="0">
                <a:latin typeface="Adobe Garamond Pro Bold" pitchFamily="18" charset="0"/>
              </a:rPr>
              <a:t>		</a:t>
            </a:r>
            <a:r>
              <a:rPr lang="en-US" i="1" dirty="0" smtClean="0">
                <a:latin typeface="Arial" pitchFamily="34" charset="0"/>
                <a:cs typeface="Arial" pitchFamily="34" charset="0"/>
              </a:rPr>
              <a:t>East2West</a:t>
            </a:r>
            <a:r>
              <a:rPr lang="en-US" b="0" i="1" dirty="0" smtClean="0">
                <a:latin typeface="Arial" pitchFamily="34" charset="0"/>
                <a:cs typeface="Arial" pitchFamily="34" charset="0"/>
              </a:rPr>
              <a:t> </a:t>
            </a:r>
            <a:r>
              <a:rPr lang="en-US" b="0" i="1" dirty="0">
                <a:latin typeface="Arial" pitchFamily="34" charset="0"/>
                <a:cs typeface="Arial" pitchFamily="34" charset="0"/>
              </a:rPr>
              <a:t>Tours and Travels</a:t>
            </a:r>
            <a:r>
              <a:rPr lang="en-US" b="0" dirty="0">
                <a:latin typeface="Arial" pitchFamily="34" charset="0"/>
                <a:cs typeface="Arial" pitchFamily="34" charset="0"/>
              </a:rPr>
              <a:t> is a young and dynamic company run by </a:t>
            </a:r>
            <a:r>
              <a:rPr lang="en-US" b="0" dirty="0" smtClean="0">
                <a:latin typeface="Arial" pitchFamily="34" charset="0"/>
                <a:cs typeface="Arial" pitchFamily="34" charset="0"/>
              </a:rPr>
              <a:t>dedicated professional’s </a:t>
            </a:r>
            <a:r>
              <a:rPr lang="en-US" b="0" dirty="0">
                <a:latin typeface="Arial" pitchFamily="34" charset="0"/>
                <a:cs typeface="Arial" pitchFamily="34" charset="0"/>
              </a:rPr>
              <a:t>committed to providing the highest standards of service to the travel industry. We place great emphasis on personalized service, meticulous attention to detail, innovative itineraries and excellent customer care. However, over the years, there have been few difficult situations or queries, which we have not been able to solve and look forward to improve upon in the future. We are on call, at your service, 7 days a week. Our rates are highly competitive, and if you are seeking a travel agency who can not only provide top quality service, but can also anticipate and fully understand your needs, then look no further.</a:t>
            </a:r>
          </a:p>
          <a:p>
            <a:endParaRPr lang="en-US" b="0" dirty="0">
              <a:latin typeface="Arial" pitchFamily="34" charset="0"/>
              <a:cs typeface="Arial" pitchFamily="34" charset="0"/>
            </a:endParaRPr>
          </a:p>
        </p:txBody>
      </p:sp>
    </p:spTree>
    <p:extLst>
      <p:ext uri="{BB962C8B-B14F-4D97-AF65-F5344CB8AC3E}">
        <p14:creationId xmlns:p14="http://schemas.microsoft.com/office/powerpoint/2010/main" val="24926879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a:t>
            </a:r>
            <a:r>
              <a:rPr lang="en-US" dirty="0"/>
              <a:t> East2West Tours and Travels</a:t>
            </a:r>
            <a:endParaRPr lang="en-US" dirty="0"/>
          </a:p>
        </p:txBody>
      </p:sp>
      <p:sp>
        <p:nvSpPr>
          <p:cNvPr id="3" name="Content Placeholder 2"/>
          <p:cNvSpPr>
            <a:spLocks noGrp="1"/>
          </p:cNvSpPr>
          <p:nvPr>
            <p:ph idx="1"/>
          </p:nvPr>
        </p:nvSpPr>
        <p:spPr/>
        <p:txBody>
          <a:bodyPr>
            <a:normAutofit fontScale="92500" lnSpcReduction="10000"/>
          </a:bodyPr>
          <a:lstStyle/>
          <a:p>
            <a:pPr marL="342900" lvl="1" indent="-342900">
              <a:spcBef>
                <a:spcPts val="800"/>
              </a:spcBef>
              <a:buClrTx/>
              <a:buNone/>
            </a:pPr>
            <a:r>
              <a:rPr lang="en-US" b="1" dirty="0" smtClean="0"/>
              <a:t>1. Package Tours</a:t>
            </a:r>
          </a:p>
          <a:p>
            <a:r>
              <a:rPr lang="en-US" b="0" dirty="0"/>
              <a:t>Each package is characterized by a fixed duration and one whole price. Each component is not charged separately.</a:t>
            </a:r>
          </a:p>
          <a:p>
            <a:r>
              <a:rPr lang="en-US" b="0" dirty="0"/>
              <a:t> </a:t>
            </a:r>
          </a:p>
          <a:p>
            <a:r>
              <a:rPr lang="en-US" b="0" dirty="0"/>
              <a:t>We are in industry for the past 10 years. This experience enables us to create packages, which could become popular. We also get our data leads from past records.</a:t>
            </a:r>
          </a:p>
          <a:p>
            <a:r>
              <a:rPr lang="en-US" b="0" dirty="0"/>
              <a:t>In the present system, when a customer comes to us for a complete holiday package, we show them the available package tours. The customer makes a selection and we book the customer for that package. Normally, the package rates are specified on a per person basis. Therefore, the amount to be charged is calculated depending on the number of tickets purchased. Hence, the manual system is very slow, as displaying the various package brochures, entering customer data and making the sales entry is time consuming and involves multiple books. Hence, the proposal is to build an alternate system that will quicken this process.</a:t>
            </a:r>
          </a:p>
          <a:p>
            <a:endParaRPr lang="en-US" b="0" dirty="0"/>
          </a:p>
        </p:txBody>
      </p:sp>
    </p:spTree>
    <p:extLst>
      <p:ext uri="{BB962C8B-B14F-4D97-AF65-F5344CB8AC3E}">
        <p14:creationId xmlns:p14="http://schemas.microsoft.com/office/powerpoint/2010/main" val="2322572364"/>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down)">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down)">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wipe(down)">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wipe(down)">
                                      <p:cBhvr>
                                        <p:cTn id="3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 East2West Tours and Travels</a:t>
            </a:r>
          </a:p>
        </p:txBody>
      </p:sp>
      <p:sp>
        <p:nvSpPr>
          <p:cNvPr id="3" name="Content Placeholder 2"/>
          <p:cNvSpPr>
            <a:spLocks noGrp="1"/>
          </p:cNvSpPr>
          <p:nvPr>
            <p:ph idx="1"/>
          </p:nvPr>
        </p:nvSpPr>
        <p:spPr/>
        <p:txBody>
          <a:bodyPr>
            <a:normAutofit fontScale="92500" lnSpcReduction="20000"/>
          </a:bodyPr>
          <a:lstStyle/>
          <a:p>
            <a:pPr marL="342900" lvl="1" indent="-342900">
              <a:spcBef>
                <a:spcPts val="800"/>
              </a:spcBef>
              <a:buClrTx/>
              <a:buNone/>
            </a:pPr>
            <a:r>
              <a:rPr lang="en-US" b="1" dirty="0" smtClean="0"/>
              <a:t>2.</a:t>
            </a:r>
            <a:r>
              <a:rPr lang="en-US" b="1" dirty="0"/>
              <a:t> Car Rental Service</a:t>
            </a:r>
          </a:p>
          <a:p>
            <a:r>
              <a:rPr lang="en-US" b="0" dirty="0" smtClean="0"/>
              <a:t>	Secondly</a:t>
            </a:r>
            <a:r>
              <a:rPr lang="en-US" b="0" dirty="0"/>
              <a:t>, we also rent out cars. Sometimes customers already have a plan of travel with them and only need conveyance from us.</a:t>
            </a:r>
          </a:p>
          <a:p>
            <a:r>
              <a:rPr lang="en-US" b="0" dirty="0"/>
              <a:t> </a:t>
            </a:r>
          </a:p>
          <a:p>
            <a:r>
              <a:rPr lang="en-US" b="0" dirty="0" smtClean="0"/>
              <a:t>	We </a:t>
            </a:r>
            <a:r>
              <a:rPr lang="en-US" b="0" dirty="0"/>
              <a:t>have many models of cars like Honda, Hyundai, Tata, </a:t>
            </a:r>
            <a:r>
              <a:rPr lang="en-US" b="0" dirty="0" err="1"/>
              <a:t>Maruti</a:t>
            </a:r>
            <a:r>
              <a:rPr lang="en-US" b="0" dirty="0"/>
              <a:t> and Toyota and various types like small size, full size, luxury and minivan</a:t>
            </a:r>
            <a:r>
              <a:rPr lang="en-US" b="0" dirty="0" smtClean="0"/>
              <a:t>.</a:t>
            </a:r>
          </a:p>
          <a:p>
            <a:r>
              <a:rPr lang="en-US" b="0" dirty="0" smtClean="0"/>
              <a:t>	In </a:t>
            </a:r>
            <a:r>
              <a:rPr lang="en-US" b="0" dirty="0"/>
              <a:t>the present system, when the customer comes to rent a car, a list of cars fitting into the customer’s requirements is displayed. The customer makes a selection and we book the car for that customer. Finding the appropriate car and making the sales entry is time consuming and involves multiple books.</a:t>
            </a:r>
          </a:p>
          <a:p>
            <a:r>
              <a:rPr lang="en-US" b="0" dirty="0"/>
              <a:t> </a:t>
            </a:r>
          </a:p>
          <a:p>
            <a:r>
              <a:rPr lang="en-US" b="0" dirty="0" smtClean="0"/>
              <a:t>	The </a:t>
            </a:r>
            <a:r>
              <a:rPr lang="en-US" b="0" dirty="0"/>
              <a:t>above two services are billable. However, cancellations are possible. The refund is calculated based on the number of days remaining before the actual use of the service.</a:t>
            </a:r>
          </a:p>
          <a:p>
            <a:endParaRPr lang="en-US" b="0" dirty="0"/>
          </a:p>
        </p:txBody>
      </p:sp>
    </p:spTree>
    <p:extLst>
      <p:ext uri="{BB962C8B-B14F-4D97-AF65-F5344CB8AC3E}">
        <p14:creationId xmlns:p14="http://schemas.microsoft.com/office/powerpoint/2010/main" val="1774697545"/>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0"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1" dur="1000"/>
                                        <p:tgtEl>
                                          <p:spTgt spid="3">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grpId="0"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 calcmode="lin" valueType="num">
                                      <p:cBhvr>
                                        <p:cTn id="36"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7"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8"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9" dur="1000"/>
                                        <p:tgtEl>
                                          <p:spTgt spid="3">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1" presetClass="entr" presetSubtype="0" fill="hold" grpId="0" nodeType="clickEffect">
                                  <p:stCondLst>
                                    <p:cond delay="0"/>
                                  </p:stCondLst>
                                  <p:childTnLst>
                                    <p:set>
                                      <p:cBhvr>
                                        <p:cTn id="43" dur="1" fill="hold">
                                          <p:stCondLst>
                                            <p:cond delay="0"/>
                                          </p:stCondLst>
                                        </p:cTn>
                                        <p:tgtEl>
                                          <p:spTgt spid="3">
                                            <p:txEl>
                                              <p:pRg st="4" end="4"/>
                                            </p:txEl>
                                          </p:spTgt>
                                        </p:tgtEl>
                                        <p:attrNameLst>
                                          <p:attrName>style.visibility</p:attrName>
                                        </p:attrNameLst>
                                      </p:cBhvr>
                                      <p:to>
                                        <p:strVal val="visible"/>
                                      </p:to>
                                    </p:set>
                                    <p:anim calcmode="lin" valueType="num">
                                      <p:cBhvr>
                                        <p:cTn id="44"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5"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6"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7" dur="1000"/>
                                        <p:tgtEl>
                                          <p:spTgt spid="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1" presetClass="entr" presetSubtype="0"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 calcmode="lin" valueType="num">
                                      <p:cBhvr>
                                        <p:cTn id="52"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3"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54"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55" dur="1000"/>
                                        <p:tgtEl>
                                          <p:spTgt spid="3">
                                            <p:txEl>
                                              <p:pRg st="5" end="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1" presetClass="entr" presetSubtype="0" fill="hold" grpId="0" nodeType="clickEffect">
                                  <p:stCondLst>
                                    <p:cond delay="0"/>
                                  </p:stCondLst>
                                  <p:childTnLst>
                                    <p:set>
                                      <p:cBhvr>
                                        <p:cTn id="59" dur="1" fill="hold">
                                          <p:stCondLst>
                                            <p:cond delay="0"/>
                                          </p:stCondLst>
                                        </p:cTn>
                                        <p:tgtEl>
                                          <p:spTgt spid="3">
                                            <p:txEl>
                                              <p:pRg st="6" end="6"/>
                                            </p:txEl>
                                          </p:spTgt>
                                        </p:tgtEl>
                                        <p:attrNameLst>
                                          <p:attrName>style.visibility</p:attrName>
                                        </p:attrNameLst>
                                      </p:cBhvr>
                                      <p:to>
                                        <p:strVal val="visible"/>
                                      </p:to>
                                    </p:set>
                                    <p:anim calcmode="lin" valueType="num">
                                      <p:cBhvr>
                                        <p:cTn id="60"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61"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62"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63"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 East2West Tours and Travels</a:t>
            </a:r>
          </a:p>
        </p:txBody>
      </p:sp>
      <p:sp>
        <p:nvSpPr>
          <p:cNvPr id="3" name="Content Placeholder 2"/>
          <p:cNvSpPr>
            <a:spLocks noGrp="1"/>
          </p:cNvSpPr>
          <p:nvPr>
            <p:ph idx="1"/>
          </p:nvPr>
        </p:nvSpPr>
        <p:spPr/>
        <p:txBody>
          <a:bodyPr/>
          <a:lstStyle/>
          <a:p>
            <a:pPr marL="342900" lvl="1" indent="-342900">
              <a:spcBef>
                <a:spcPts val="800"/>
              </a:spcBef>
              <a:buClrTx/>
              <a:buNone/>
            </a:pPr>
            <a:r>
              <a:rPr lang="en-US" b="1" dirty="0" smtClean="0"/>
              <a:t>3. Information Desk</a:t>
            </a:r>
          </a:p>
          <a:p>
            <a:r>
              <a:rPr lang="en-US" b="0" dirty="0" smtClean="0"/>
              <a:t>	This </a:t>
            </a:r>
            <a:r>
              <a:rPr lang="en-US" b="0" dirty="0"/>
              <a:t>is the third service, which is a non-profit service, but we see it as an opportunity-yielding service for us. We have huge and growing database of hotels and flights. We have organized them city-wise. Customers, who already have decided the place they have to travel to, might be interested in finding out detailed information about the various hotels and flights for that place. Our information desk enables them to have access to such information like hotels, their rates, facilities offered by them, cuisines they specialize in and the flights available to that city, its timings, its schedule and cost. This information desk is highly popular for it is non-billable. In the present system, this information is stored in brochures and static records. However, we have plans to automate the data storage and retrieval systems.</a:t>
            </a:r>
          </a:p>
          <a:p>
            <a:endParaRPr lang="en-US" b="0" dirty="0"/>
          </a:p>
        </p:txBody>
      </p:sp>
    </p:spTree>
    <p:extLst>
      <p:ext uri="{BB962C8B-B14F-4D97-AF65-F5344CB8AC3E}">
        <p14:creationId xmlns:p14="http://schemas.microsoft.com/office/powerpoint/2010/main" val="354535240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ircle(in)">
                                      <p:cBhvr>
                                        <p:cTn id="13" dur="20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circle(in)">
                                      <p:cBhvr>
                                        <p:cTn id="18"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9140000">
            <a:off x="-53273" y="1042703"/>
            <a:ext cx="5212080" cy="1089427"/>
          </a:xfrm>
        </p:spPr>
        <p:txBody>
          <a:bodyPr/>
          <a:lstStyle/>
          <a:p>
            <a:r>
              <a:rPr lang="en-US" dirty="0" smtClean="0"/>
              <a:t>Home page</a:t>
            </a:r>
            <a:endParaRPr lang="en-US" dirty="0"/>
          </a:p>
        </p:txBody>
      </p:sp>
      <p:sp>
        <p:nvSpPr>
          <p:cNvPr id="4" name="Text Placeholder 3"/>
          <p:cNvSpPr>
            <a:spLocks noGrp="1"/>
          </p:cNvSpPr>
          <p:nvPr>
            <p:ph type="body" sz="half" idx="2"/>
          </p:nvPr>
        </p:nvSpPr>
        <p:spPr>
          <a:xfrm rot="19140000">
            <a:off x="484366" y="1824406"/>
            <a:ext cx="5794760" cy="623314"/>
          </a:xfrm>
        </p:spPr>
        <p:txBody>
          <a:bodyPr/>
          <a:lstStyle/>
          <a:p>
            <a:r>
              <a:rPr lang="en-US" dirty="0" smtClean="0"/>
              <a:t>Provides many thing such as search function, book function, view detail function</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0580" y="2438399"/>
            <a:ext cx="6039423" cy="4419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87814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wheel(1)">
                                      <p:cBhvr>
                                        <p:cTn id="13" dur="2000"/>
                                        <p:tgtEl>
                                          <p:spTgt spid="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wipe(down)">
                                      <p:cBhvr>
                                        <p:cTn id="18" dur="580">
                                          <p:stCondLst>
                                            <p:cond delay="0"/>
                                          </p:stCondLst>
                                        </p:cTn>
                                        <p:tgtEl>
                                          <p:spTgt spid="1026"/>
                                        </p:tgtEl>
                                      </p:cBhvr>
                                    </p:animEffect>
                                    <p:anim calcmode="lin" valueType="num">
                                      <p:cBhvr>
                                        <p:cTn id="19" dur="1822" tmFilter="0,0; 0.14,0.36; 0.43,0.73; 0.71,0.91; 1.0,1.0">
                                          <p:stCondLst>
                                            <p:cond delay="0"/>
                                          </p:stCondLst>
                                        </p:cTn>
                                        <p:tgtEl>
                                          <p:spTgt spid="1026"/>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1026"/>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1026"/>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1026"/>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1026"/>
                                        </p:tgtEl>
                                        <p:attrNameLst>
                                          <p:attrName>ppt_y</p:attrName>
                                        </p:attrNameLst>
                                      </p:cBhvr>
                                      <p:tavLst>
                                        <p:tav tm="0" fmla="#ppt_y-sin(pi*$)/81">
                                          <p:val>
                                            <p:fltVal val="0"/>
                                          </p:val>
                                        </p:tav>
                                        <p:tav tm="100000">
                                          <p:val>
                                            <p:fltVal val="1"/>
                                          </p:val>
                                        </p:tav>
                                      </p:tavLst>
                                    </p:anim>
                                    <p:animScale>
                                      <p:cBhvr>
                                        <p:cTn id="24" dur="26">
                                          <p:stCondLst>
                                            <p:cond delay="650"/>
                                          </p:stCondLst>
                                        </p:cTn>
                                        <p:tgtEl>
                                          <p:spTgt spid="1026"/>
                                        </p:tgtEl>
                                      </p:cBhvr>
                                      <p:to x="100000" y="60000"/>
                                    </p:animScale>
                                    <p:animScale>
                                      <p:cBhvr>
                                        <p:cTn id="25" dur="166" decel="50000">
                                          <p:stCondLst>
                                            <p:cond delay="676"/>
                                          </p:stCondLst>
                                        </p:cTn>
                                        <p:tgtEl>
                                          <p:spTgt spid="1026"/>
                                        </p:tgtEl>
                                      </p:cBhvr>
                                      <p:to x="100000" y="100000"/>
                                    </p:animScale>
                                    <p:animScale>
                                      <p:cBhvr>
                                        <p:cTn id="26" dur="26">
                                          <p:stCondLst>
                                            <p:cond delay="1312"/>
                                          </p:stCondLst>
                                        </p:cTn>
                                        <p:tgtEl>
                                          <p:spTgt spid="1026"/>
                                        </p:tgtEl>
                                      </p:cBhvr>
                                      <p:to x="100000" y="80000"/>
                                    </p:animScale>
                                    <p:animScale>
                                      <p:cBhvr>
                                        <p:cTn id="27" dur="166" decel="50000">
                                          <p:stCondLst>
                                            <p:cond delay="1338"/>
                                          </p:stCondLst>
                                        </p:cTn>
                                        <p:tgtEl>
                                          <p:spTgt spid="1026"/>
                                        </p:tgtEl>
                                      </p:cBhvr>
                                      <p:to x="100000" y="100000"/>
                                    </p:animScale>
                                    <p:animScale>
                                      <p:cBhvr>
                                        <p:cTn id="28" dur="26">
                                          <p:stCondLst>
                                            <p:cond delay="1642"/>
                                          </p:stCondLst>
                                        </p:cTn>
                                        <p:tgtEl>
                                          <p:spTgt spid="1026"/>
                                        </p:tgtEl>
                                      </p:cBhvr>
                                      <p:to x="100000" y="90000"/>
                                    </p:animScale>
                                    <p:animScale>
                                      <p:cBhvr>
                                        <p:cTn id="29" dur="166" decel="50000">
                                          <p:stCondLst>
                                            <p:cond delay="1668"/>
                                          </p:stCondLst>
                                        </p:cTn>
                                        <p:tgtEl>
                                          <p:spTgt spid="1026"/>
                                        </p:tgtEl>
                                      </p:cBhvr>
                                      <p:to x="100000" y="100000"/>
                                    </p:animScale>
                                    <p:animScale>
                                      <p:cBhvr>
                                        <p:cTn id="30" dur="26">
                                          <p:stCondLst>
                                            <p:cond delay="1808"/>
                                          </p:stCondLst>
                                        </p:cTn>
                                        <p:tgtEl>
                                          <p:spTgt spid="1026"/>
                                        </p:tgtEl>
                                      </p:cBhvr>
                                      <p:to x="100000" y="95000"/>
                                    </p:animScale>
                                    <p:animScale>
                                      <p:cBhvr>
                                        <p:cTn id="31" dur="166" decel="50000">
                                          <p:stCondLst>
                                            <p:cond delay="1834"/>
                                          </p:stCondLst>
                                        </p:cTn>
                                        <p:tgtEl>
                                          <p:spTgt spid="102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Home Page</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053904"/>
            <a:ext cx="5562600" cy="38717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46512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wheel(1)">
                                      <p:cBhvr>
                                        <p:cTn id="13"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page</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914400"/>
            <a:ext cx="5100638" cy="3999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013846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3074"/>
                                        </p:tgtEl>
                                        <p:attrNameLst>
                                          <p:attrName>style.visibility</p:attrName>
                                        </p:attrNameLst>
                                      </p:cBhvr>
                                      <p:to>
                                        <p:strVal val="visible"/>
                                      </p:to>
                                    </p:set>
                                    <p:animEffect transition="in" filter="wheel(1)">
                                      <p:cBhvr>
                                        <p:cTn id="14" dur="2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rot="19140000">
            <a:off x="-281873" y="814104"/>
            <a:ext cx="5212080" cy="1089427"/>
          </a:xfrm>
        </p:spPr>
        <p:txBody>
          <a:bodyPr/>
          <a:lstStyle/>
          <a:p>
            <a:r>
              <a:rPr lang="en-US" dirty="0" smtClean="0"/>
              <a:t>Tour page</a:t>
            </a:r>
            <a:endParaRPr lang="en-US" dirty="0"/>
          </a:p>
        </p:txBody>
      </p:sp>
      <p:sp>
        <p:nvSpPr>
          <p:cNvPr id="6" name="Text Placeholder 5"/>
          <p:cNvSpPr>
            <a:spLocks noGrp="1"/>
          </p:cNvSpPr>
          <p:nvPr>
            <p:ph type="body" sz="half" idx="2"/>
          </p:nvPr>
        </p:nvSpPr>
        <p:spPr>
          <a:xfrm rot="19140000">
            <a:off x="179566" y="1519606"/>
            <a:ext cx="5794760" cy="623314"/>
          </a:xfrm>
        </p:spPr>
        <p:txBody>
          <a:bodyPr/>
          <a:lstStyle/>
          <a:p>
            <a:r>
              <a:rPr lang="en-US" dirty="0" smtClean="0"/>
              <a:t>Provides tour to customer</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5576" y="2286000"/>
            <a:ext cx="6428424"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943331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grpId="0"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down)">
                                      <p:cBhvr>
                                        <p:cTn id="18" dur="580">
                                          <p:stCondLst>
                                            <p:cond delay="0"/>
                                          </p:stCondLst>
                                        </p:cTn>
                                        <p:tgtEl>
                                          <p:spTgt spid="6">
                                            <p:txEl>
                                              <p:pRg st="0" end="0"/>
                                            </p:txEl>
                                          </p:spTgt>
                                        </p:tgtEl>
                                      </p:cBhvr>
                                    </p:animEffect>
                                    <p:anim calcmode="lin" valueType="num">
                                      <p:cBhvr>
                                        <p:cTn id="19" dur="1822" tmFilter="0,0; 0.14,0.36; 0.43,0.73; 0.71,0.91; 1.0,1.0">
                                          <p:stCondLst>
                                            <p:cond delay="0"/>
                                          </p:stCondLst>
                                        </p:cTn>
                                        <p:tgtEl>
                                          <p:spTgt spid="6">
                                            <p:txEl>
                                              <p:pRg st="0" end="0"/>
                                            </p:txEl>
                                          </p:spTgt>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6">
                                            <p:txEl>
                                              <p:pRg st="0" end="0"/>
                                            </p:txEl>
                                          </p:spTgt>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6">
                                            <p:txEl>
                                              <p:pRg st="0" end="0"/>
                                            </p:txEl>
                                          </p:spTgt>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6">
                                            <p:txEl>
                                              <p:pRg st="0" end="0"/>
                                            </p:txEl>
                                          </p:spTgt>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6">
                                            <p:txEl>
                                              <p:pRg st="0" end="0"/>
                                            </p:txEl>
                                          </p:spTgt>
                                        </p:tgtEl>
                                        <p:attrNameLst>
                                          <p:attrName>ppt_y</p:attrName>
                                        </p:attrNameLst>
                                      </p:cBhvr>
                                      <p:tavLst>
                                        <p:tav tm="0" fmla="#ppt_y-sin(pi*$)/81">
                                          <p:val>
                                            <p:fltVal val="0"/>
                                          </p:val>
                                        </p:tav>
                                        <p:tav tm="100000">
                                          <p:val>
                                            <p:fltVal val="1"/>
                                          </p:val>
                                        </p:tav>
                                      </p:tavLst>
                                    </p:anim>
                                    <p:animScale>
                                      <p:cBhvr>
                                        <p:cTn id="24" dur="26">
                                          <p:stCondLst>
                                            <p:cond delay="650"/>
                                          </p:stCondLst>
                                        </p:cTn>
                                        <p:tgtEl>
                                          <p:spTgt spid="6">
                                            <p:txEl>
                                              <p:pRg st="0" end="0"/>
                                            </p:txEl>
                                          </p:spTgt>
                                        </p:tgtEl>
                                      </p:cBhvr>
                                      <p:to x="100000" y="60000"/>
                                    </p:animScale>
                                    <p:animScale>
                                      <p:cBhvr>
                                        <p:cTn id="25" dur="166" decel="50000">
                                          <p:stCondLst>
                                            <p:cond delay="676"/>
                                          </p:stCondLst>
                                        </p:cTn>
                                        <p:tgtEl>
                                          <p:spTgt spid="6">
                                            <p:txEl>
                                              <p:pRg st="0" end="0"/>
                                            </p:txEl>
                                          </p:spTgt>
                                        </p:tgtEl>
                                      </p:cBhvr>
                                      <p:to x="100000" y="100000"/>
                                    </p:animScale>
                                    <p:animScale>
                                      <p:cBhvr>
                                        <p:cTn id="26" dur="26">
                                          <p:stCondLst>
                                            <p:cond delay="1312"/>
                                          </p:stCondLst>
                                        </p:cTn>
                                        <p:tgtEl>
                                          <p:spTgt spid="6">
                                            <p:txEl>
                                              <p:pRg st="0" end="0"/>
                                            </p:txEl>
                                          </p:spTgt>
                                        </p:tgtEl>
                                      </p:cBhvr>
                                      <p:to x="100000" y="80000"/>
                                    </p:animScale>
                                    <p:animScale>
                                      <p:cBhvr>
                                        <p:cTn id="27" dur="166" decel="50000">
                                          <p:stCondLst>
                                            <p:cond delay="1338"/>
                                          </p:stCondLst>
                                        </p:cTn>
                                        <p:tgtEl>
                                          <p:spTgt spid="6">
                                            <p:txEl>
                                              <p:pRg st="0" end="0"/>
                                            </p:txEl>
                                          </p:spTgt>
                                        </p:tgtEl>
                                      </p:cBhvr>
                                      <p:to x="100000" y="100000"/>
                                    </p:animScale>
                                    <p:animScale>
                                      <p:cBhvr>
                                        <p:cTn id="28" dur="26">
                                          <p:stCondLst>
                                            <p:cond delay="1642"/>
                                          </p:stCondLst>
                                        </p:cTn>
                                        <p:tgtEl>
                                          <p:spTgt spid="6">
                                            <p:txEl>
                                              <p:pRg st="0" end="0"/>
                                            </p:txEl>
                                          </p:spTgt>
                                        </p:tgtEl>
                                      </p:cBhvr>
                                      <p:to x="100000" y="90000"/>
                                    </p:animScale>
                                    <p:animScale>
                                      <p:cBhvr>
                                        <p:cTn id="29" dur="166" decel="50000">
                                          <p:stCondLst>
                                            <p:cond delay="1668"/>
                                          </p:stCondLst>
                                        </p:cTn>
                                        <p:tgtEl>
                                          <p:spTgt spid="6">
                                            <p:txEl>
                                              <p:pRg st="0" end="0"/>
                                            </p:txEl>
                                          </p:spTgt>
                                        </p:tgtEl>
                                      </p:cBhvr>
                                      <p:to x="100000" y="100000"/>
                                    </p:animScale>
                                    <p:animScale>
                                      <p:cBhvr>
                                        <p:cTn id="30" dur="26">
                                          <p:stCondLst>
                                            <p:cond delay="1808"/>
                                          </p:stCondLst>
                                        </p:cTn>
                                        <p:tgtEl>
                                          <p:spTgt spid="6">
                                            <p:txEl>
                                              <p:pRg st="0" end="0"/>
                                            </p:txEl>
                                          </p:spTgt>
                                        </p:tgtEl>
                                      </p:cBhvr>
                                      <p:to x="100000" y="95000"/>
                                    </p:animScale>
                                    <p:animScale>
                                      <p:cBhvr>
                                        <p:cTn id="31" dur="166" decel="50000">
                                          <p:stCondLst>
                                            <p:cond delay="1834"/>
                                          </p:stCondLst>
                                        </p:cTn>
                                        <p:tgtEl>
                                          <p:spTgt spid="6">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16</TotalTime>
  <Words>109</Words>
  <Application>Microsoft Office PowerPoint</Application>
  <PresentationFormat>On-screen Show (4:3)</PresentationFormat>
  <Paragraphs>31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Angles</vt:lpstr>
      <vt:lpstr>Welcome to East2West</vt:lpstr>
      <vt:lpstr>i.Introduction</vt:lpstr>
      <vt:lpstr>II. East2West Tours and Travels</vt:lpstr>
      <vt:lpstr>II. East2West Tours and Travels</vt:lpstr>
      <vt:lpstr>II. East2West Tours and Travels</vt:lpstr>
      <vt:lpstr>Home page</vt:lpstr>
      <vt:lpstr>Home Page</vt:lpstr>
      <vt:lpstr>Home page</vt:lpstr>
      <vt:lpstr>Tour page</vt:lpstr>
      <vt:lpstr>Car page</vt:lpstr>
      <vt:lpstr>Information desk</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East2West</dc:title>
  <dc:creator>JAKE</dc:creator>
  <cp:lastModifiedBy>JAKE</cp:lastModifiedBy>
  <cp:revision>3</cp:revision>
  <dcterms:created xsi:type="dcterms:W3CDTF">2006-08-16T00:00:00Z</dcterms:created>
  <dcterms:modified xsi:type="dcterms:W3CDTF">2013-05-09T17:59:49Z</dcterms:modified>
</cp:coreProperties>
</file>