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559" autoAdjust="0"/>
  </p:normalViewPr>
  <p:slideViewPr>
    <p:cSldViewPr>
      <p:cViewPr>
        <p:scale>
          <a:sx n="80" d="100"/>
          <a:sy n="80" d="100"/>
        </p:scale>
        <p:origin x="-139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391FB-83A4-4628-9945-8281E96FD7B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4104-04C8-46C3-823E-ABE5A401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84104-04C8-46C3-823E-ABE5A401D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84104-04C8-46C3-823E-ABE5A401D1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064695-5627-4B93-9A65-3D0BD491EE1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FBB80E-252E-44D6-9E6B-DEF0AE5939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cau-truc-du-lieu-bit-binary-indexed-tree-fenwick-tree-Az45bWvNKxY" TargetMode="External"/><Relationship Id="rId2" Type="http://schemas.openxmlformats.org/officeDocument/2006/relationships/hyperlink" Target="https://www.geeksforgeeks.org/binary-indexed-tree-or-fenwick-tree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www.youtube.com/watch?v=v_wj_mOAlig&amp;list=LL&amp;index=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en.wikipedia.org/w/index.php?title=Peter_Fenwick_(computer_scientist)&amp;action=edit&amp;redlink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4309806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6306" y="188893"/>
            <a:ext cx="650949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tx1">
                      <a:lumMod val="9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 HỌC KIẾN TRÚC ĐÀ NẴNG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tx1">
                      <a:lumMod val="9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Khoa: Công nghệ Thông tin</a:t>
            </a:r>
            <a:endParaRPr lang="en-US" sz="2400" b="1" dirty="0">
              <a:ln w="18000">
                <a:solidFill>
                  <a:schemeClr val="tx1">
                    <a:lumMod val="9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7" y="227276"/>
            <a:ext cx="825330" cy="825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371600"/>
            <a:ext cx="823571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tx1"/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BÁO CÁO ĐỒ ÁN GIẢI THUẬT VÀ LẬP TRÌNH</a:t>
            </a:r>
            <a:endParaRPr lang="en-US" sz="2800" b="1" spc="50" dirty="0">
              <a:ln w="12700" cmpd="sng">
                <a:solidFill>
                  <a:schemeClr val="tx1"/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969" y="2217003"/>
            <a:ext cx="7383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Tìm hiểu, xây dựng cây BIT (Binary Indexed Tree)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	và xây dựng ứng dụng minh họa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267200"/>
            <a:ext cx="3663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onsolas" pitchFamily="49" charset="0"/>
              </a:rPr>
              <a:t>GV</a:t>
            </a:r>
            <a:r>
              <a:rPr lang="en-US" sz="2000" smtClean="0">
                <a:latin typeface="Consolas" pitchFamily="49" charset="0"/>
              </a:rPr>
              <a:t>:   Đỗ </a:t>
            </a:r>
            <a:r>
              <a:rPr lang="en-US" sz="2000" dirty="0" smtClean="0">
                <a:latin typeface="Consolas" pitchFamily="49" charset="0"/>
              </a:rPr>
              <a:t>Phúc Hảo</a:t>
            </a:r>
          </a:p>
          <a:p>
            <a:pPr algn="just"/>
            <a:r>
              <a:rPr lang="en-US" sz="2000" dirty="0" smtClean="0">
                <a:latin typeface="Consolas" pitchFamily="49" charset="0"/>
              </a:rPr>
              <a:t>SV:   Ngô Quốc Việt</a:t>
            </a:r>
          </a:p>
          <a:p>
            <a:pPr algn="just"/>
            <a:r>
              <a:rPr lang="en-US" sz="2000" dirty="0" smtClean="0">
                <a:latin typeface="Consolas" pitchFamily="49" charset="0"/>
              </a:rPr>
              <a:t>      Nguyễn Chính Nghĩa</a:t>
            </a:r>
          </a:p>
          <a:p>
            <a:pPr algn="just"/>
            <a:r>
              <a:rPr lang="en-US" sz="2000" dirty="0" smtClean="0">
                <a:latin typeface="Consolas" pitchFamily="49" charset="0"/>
              </a:rPr>
              <a:t>Lớp:  19CT3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2282" y="1771471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34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84266"/>
              </p:ext>
            </p:extLst>
          </p:nvPr>
        </p:nvGraphicFramePr>
        <p:xfrm>
          <a:off x="2286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16110"/>
              </p:ext>
            </p:extLst>
          </p:nvPr>
        </p:nvGraphicFramePr>
        <p:xfrm>
          <a:off x="3733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57842"/>
              </p:ext>
            </p:extLst>
          </p:nvPr>
        </p:nvGraphicFramePr>
        <p:xfrm>
          <a:off x="838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70839"/>
              </p:ext>
            </p:extLst>
          </p:nvPr>
        </p:nvGraphicFramePr>
        <p:xfrm>
          <a:off x="13716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Right Bracket 40"/>
          <p:cNvSpPr/>
          <p:nvPr/>
        </p:nvSpPr>
        <p:spPr>
          <a:xfrm>
            <a:off x="20574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ket 41"/>
          <p:cNvSpPr/>
          <p:nvPr/>
        </p:nvSpPr>
        <p:spPr>
          <a:xfrm>
            <a:off x="2085436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/>
          <p:cNvSpPr/>
          <p:nvPr/>
        </p:nvSpPr>
        <p:spPr>
          <a:xfrm>
            <a:off x="2067464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ket 43"/>
          <p:cNvSpPr/>
          <p:nvPr/>
        </p:nvSpPr>
        <p:spPr>
          <a:xfrm>
            <a:off x="2057400" y="3375085"/>
            <a:ext cx="76200" cy="22860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ket 44"/>
          <p:cNvSpPr/>
          <p:nvPr/>
        </p:nvSpPr>
        <p:spPr>
          <a:xfrm>
            <a:off x="20854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>
            <a:off x="2067464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/>
          <p:cNvSpPr/>
          <p:nvPr/>
        </p:nvSpPr>
        <p:spPr>
          <a:xfrm>
            <a:off x="20574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/>
          <p:cNvSpPr/>
          <p:nvPr/>
        </p:nvSpPr>
        <p:spPr>
          <a:xfrm>
            <a:off x="20854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/>
          <p:cNvSpPr/>
          <p:nvPr/>
        </p:nvSpPr>
        <p:spPr>
          <a:xfrm>
            <a:off x="2237476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/>
          <p:cNvSpPr/>
          <p:nvPr/>
        </p:nvSpPr>
        <p:spPr>
          <a:xfrm>
            <a:off x="2266950" y="2667000"/>
            <a:ext cx="171450" cy="51435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/>
          <p:cNvSpPr/>
          <p:nvPr/>
        </p:nvSpPr>
        <p:spPr>
          <a:xfrm>
            <a:off x="2286000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/>
          <p:cNvSpPr/>
          <p:nvPr/>
        </p:nvSpPr>
        <p:spPr>
          <a:xfrm>
            <a:off x="2286000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2475601" y="1216324"/>
            <a:ext cx="171450" cy="1298275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/>
          <p:cNvSpPr/>
          <p:nvPr/>
        </p:nvSpPr>
        <p:spPr>
          <a:xfrm>
            <a:off x="2514600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ket 57"/>
          <p:cNvSpPr/>
          <p:nvPr/>
        </p:nvSpPr>
        <p:spPr>
          <a:xfrm>
            <a:off x="2724150" y="1216325"/>
            <a:ext cx="171450" cy="2822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200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57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05400" y="11412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int </a:t>
            </a:r>
            <a:r>
              <a:rPr lang="en-US" dirty="0" smtClean="0">
                <a:solidFill>
                  <a:srgbClr val="FFCCFF"/>
                </a:solidFill>
              </a:rPr>
              <a:t>sum (</a:t>
            </a:r>
            <a:r>
              <a:rPr lang="en-US" dirty="0">
                <a:solidFill>
                  <a:srgbClr val="FFCCFF"/>
                </a:solidFill>
              </a:rPr>
              <a:t>int n) {</a:t>
            </a:r>
          </a:p>
          <a:p>
            <a:r>
              <a:rPr lang="en-US" dirty="0">
                <a:solidFill>
                  <a:srgbClr val="FFCCFF"/>
                </a:solidFill>
              </a:rPr>
              <a:t>        int ans = 0;</a:t>
            </a:r>
          </a:p>
          <a:p>
            <a:r>
              <a:rPr lang="en-US" dirty="0">
                <a:solidFill>
                  <a:srgbClr val="FFCCFF"/>
                </a:solidFill>
              </a:rPr>
              <a:t>        for (int i = n; i &gt;= 1; i -= lowbit(i))</a:t>
            </a:r>
          </a:p>
          <a:p>
            <a:r>
              <a:rPr lang="en-US" dirty="0">
                <a:solidFill>
                  <a:srgbClr val="FFCCFF"/>
                </a:solidFill>
              </a:rPr>
              <a:t>        	ans += BITree[i];</a:t>
            </a:r>
          </a:p>
          <a:p>
            <a:r>
              <a:rPr lang="en-US" dirty="0">
                <a:solidFill>
                  <a:srgbClr val="FFCCFF"/>
                </a:solidFill>
              </a:rPr>
              <a:t>        return ans</a:t>
            </a:r>
            <a:r>
              <a:rPr lang="en-US" dirty="0" smtClean="0">
                <a:solidFill>
                  <a:srgbClr val="FFCCFF"/>
                </a:solidFill>
              </a:rPr>
              <a:t>;</a:t>
            </a:r>
          </a:p>
          <a:p>
            <a:r>
              <a:rPr lang="en-US" dirty="0" smtClean="0">
                <a:solidFill>
                  <a:srgbClr val="FFCCFF"/>
                </a:solidFill>
              </a:rPr>
              <a:t>}</a:t>
            </a:r>
            <a:endParaRPr lang="en-US" dirty="0">
              <a:solidFill>
                <a:srgbClr val="FFCC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1954" y="3526810"/>
            <a:ext cx="449584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Sum(7)	=   Sum(0111)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=   BIT[0111] + BIT[0110] + BIT[0100]</a:t>
            </a:r>
          </a:p>
          <a:p>
            <a:endParaRPr lang="en-US" sz="1600" dirty="0"/>
          </a:p>
          <a:p>
            <a:r>
              <a:rPr lang="en-US" sz="1600" dirty="0" smtClean="0"/>
              <a:t>	=   BIT[7] + BIT[6] + BIT[4]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=   20 + 8 + 6 	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FF0000"/>
                </a:solidFill>
              </a:rPr>
              <a:t>34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3200" y="6096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O(Logn)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86402"/>
              </p:ext>
            </p:extLst>
          </p:nvPr>
        </p:nvGraphicFramePr>
        <p:xfrm>
          <a:off x="2286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69666"/>
              </p:ext>
            </p:extLst>
          </p:nvPr>
        </p:nvGraphicFramePr>
        <p:xfrm>
          <a:off x="3733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11226"/>
              </p:ext>
            </p:extLst>
          </p:nvPr>
        </p:nvGraphicFramePr>
        <p:xfrm>
          <a:off x="838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24825"/>
              </p:ext>
            </p:extLst>
          </p:nvPr>
        </p:nvGraphicFramePr>
        <p:xfrm>
          <a:off x="13716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20574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085436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2067464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2057400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20854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2067464" y="4868893"/>
            <a:ext cx="76200" cy="22860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20574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20854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2237476" y="1219200"/>
            <a:ext cx="171450" cy="514350"/>
          </a:xfrm>
          <a:prstGeom prst="rightBracke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266950" y="26670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286000" y="4114800"/>
            <a:ext cx="171450" cy="51435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286000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/>
          <p:cNvSpPr/>
          <p:nvPr/>
        </p:nvSpPr>
        <p:spPr>
          <a:xfrm>
            <a:off x="2475601" y="1216324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2514600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>
            <a:off x="2724150" y="1216325"/>
            <a:ext cx="171450" cy="2822275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244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int </a:t>
            </a:r>
            <a:r>
              <a:rPr lang="en-US" dirty="0" smtClean="0">
                <a:solidFill>
                  <a:srgbClr val="FFCCFF"/>
                </a:solidFill>
              </a:rPr>
              <a:t>sum (</a:t>
            </a:r>
            <a:r>
              <a:rPr lang="en-US" dirty="0">
                <a:solidFill>
                  <a:srgbClr val="FFCCFF"/>
                </a:solidFill>
              </a:rPr>
              <a:t>int i, int j) {</a:t>
            </a:r>
          </a:p>
          <a:p>
            <a:r>
              <a:rPr lang="en-US" dirty="0">
                <a:solidFill>
                  <a:srgbClr val="FFCCFF"/>
                </a:solidFill>
              </a:rPr>
              <a:t>        return sum_1N(j) - sum_1N(i-1</a:t>
            </a:r>
            <a:r>
              <a:rPr lang="en-US" dirty="0" smtClean="0">
                <a:solidFill>
                  <a:srgbClr val="FFCCFF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CCFF"/>
                </a:solidFill>
              </a:rPr>
              <a:t>}</a:t>
            </a:r>
            <a:endParaRPr lang="en-US" dirty="0">
              <a:solidFill>
                <a:srgbClr val="FFCC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1953" y="2828995"/>
            <a:ext cx="456163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Sum(3, 11)   =   Sum(11) -  Sum(3-1)</a:t>
            </a:r>
          </a:p>
          <a:p>
            <a:endParaRPr lang="en-US" sz="1600" dirty="0" smtClean="0"/>
          </a:p>
          <a:p>
            <a:r>
              <a:rPr lang="en-US" sz="1600" dirty="0" smtClean="0"/>
              <a:t>= Sum[11] – Sum[2]</a:t>
            </a:r>
          </a:p>
          <a:p>
            <a:endParaRPr lang="en-US" sz="1600" dirty="0" smtClean="0"/>
          </a:p>
          <a:p>
            <a:r>
              <a:rPr lang="en-US" sz="1600" dirty="0" smtClean="0"/>
              <a:t>= BIT[1011] + BIT[1010] + BIT[1000] - BIT[0010]</a:t>
            </a:r>
          </a:p>
          <a:p>
            <a:endParaRPr lang="en-US" sz="1600" dirty="0"/>
          </a:p>
          <a:p>
            <a:r>
              <a:rPr lang="en-US" sz="1600" dirty="0" smtClean="0"/>
              <a:t>= BIT[11] + BIT[10] + BIT[8] – BIT[2]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= 11 + 39 + 46 - 5	</a:t>
            </a:r>
          </a:p>
          <a:p>
            <a:endParaRPr lang="en-US" sz="1600" dirty="0" smtClean="0"/>
          </a:p>
          <a:p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FF0000"/>
                </a:solidFill>
              </a:rPr>
              <a:t> 91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1472" y="6095998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O(Logm + Logn-1)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38334"/>
              </p:ext>
            </p:extLst>
          </p:nvPr>
        </p:nvGraphicFramePr>
        <p:xfrm>
          <a:off x="457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21074"/>
              </p:ext>
            </p:extLst>
          </p:nvPr>
        </p:nvGraphicFramePr>
        <p:xfrm>
          <a:off x="3733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32735"/>
              </p:ext>
            </p:extLst>
          </p:nvPr>
        </p:nvGraphicFramePr>
        <p:xfrm>
          <a:off x="1066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27950"/>
              </p:ext>
            </p:extLst>
          </p:nvPr>
        </p:nvGraphicFramePr>
        <p:xfrm>
          <a:off x="16002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22860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14036" y="1955680"/>
            <a:ext cx="76200" cy="22860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2296064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2286000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23140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2296064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22860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23140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2466076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495550" y="26670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514600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514600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/>
          <p:cNvSpPr/>
          <p:nvPr/>
        </p:nvSpPr>
        <p:spPr>
          <a:xfrm>
            <a:off x="2704201" y="1216324"/>
            <a:ext cx="171450" cy="1298275"/>
          </a:xfrm>
          <a:prstGeom prst="rightBracke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2743200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>
            <a:off x="2952750" y="1216325"/>
            <a:ext cx="171450" cy="2822275"/>
          </a:xfrm>
          <a:prstGeom prst="rightBracke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904874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void </a:t>
            </a:r>
            <a:r>
              <a:rPr lang="en-US" dirty="0" smtClean="0">
                <a:solidFill>
                  <a:srgbClr val="FFCCFF"/>
                </a:solidFill>
              </a:rPr>
              <a:t>update (</a:t>
            </a:r>
            <a:r>
              <a:rPr lang="en-US" dirty="0">
                <a:solidFill>
                  <a:srgbClr val="FFCCFF"/>
                </a:solidFill>
              </a:rPr>
              <a:t>int i, int val) {</a:t>
            </a:r>
          </a:p>
          <a:p>
            <a:r>
              <a:rPr lang="en-US" dirty="0">
                <a:solidFill>
                  <a:srgbClr val="FFCCFF"/>
                </a:solidFill>
              </a:rPr>
              <a:t>    	int index = i;</a:t>
            </a:r>
          </a:p>
          <a:p>
            <a:r>
              <a:rPr lang="en-US" dirty="0">
                <a:solidFill>
                  <a:srgbClr val="FFCCFF"/>
                </a:solidFill>
              </a:rPr>
              <a:t>        while(index &lt;= N){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BITree[index]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index += index &amp; (-index);</a:t>
            </a:r>
          </a:p>
          <a:p>
            <a:r>
              <a:rPr lang="en-US" dirty="0">
                <a:solidFill>
                  <a:srgbClr val="FFCCFF"/>
                </a:solidFill>
              </a:rPr>
              <a:t>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    a[i]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3393281"/>
            <a:ext cx="34932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Up(3, 10) </a:t>
            </a:r>
          </a:p>
          <a:p>
            <a:endParaRPr lang="en-US" dirty="0" smtClean="0"/>
          </a:p>
          <a:p>
            <a:r>
              <a:rPr lang="en-US" dirty="0" smtClean="0"/>
              <a:t>= BIT[0011] + 10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/>
              <a:t>lại node cha của vị </a:t>
            </a:r>
            <a:r>
              <a:rPr lang="en-US" dirty="0" smtClean="0"/>
              <a:t>trí </a:t>
            </a:r>
            <a:r>
              <a:rPr lang="vi-VN" dirty="0"/>
              <a:t>đó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BIT[0100] + 10</a:t>
            </a:r>
          </a:p>
          <a:p>
            <a:endParaRPr lang="en-US" dirty="0"/>
          </a:p>
          <a:p>
            <a:r>
              <a:rPr lang="en-US" dirty="0" smtClean="0"/>
              <a:t>BIT[1000] + 10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1801" y="184657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81801" y="22214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242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76200" y="1905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60960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O(LogN)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entagon 31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67136"/>
              </p:ext>
            </p:extLst>
          </p:nvPr>
        </p:nvGraphicFramePr>
        <p:xfrm>
          <a:off x="457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14081"/>
              </p:ext>
            </p:extLst>
          </p:nvPr>
        </p:nvGraphicFramePr>
        <p:xfrm>
          <a:off x="3733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75708"/>
              </p:ext>
            </p:extLst>
          </p:nvPr>
        </p:nvGraphicFramePr>
        <p:xfrm>
          <a:off x="1066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20933"/>
              </p:ext>
            </p:extLst>
          </p:nvPr>
        </p:nvGraphicFramePr>
        <p:xfrm>
          <a:off x="16002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ight Bracket 37"/>
          <p:cNvSpPr/>
          <p:nvPr/>
        </p:nvSpPr>
        <p:spPr>
          <a:xfrm>
            <a:off x="22860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/>
          <p:cNvSpPr/>
          <p:nvPr/>
        </p:nvSpPr>
        <p:spPr>
          <a:xfrm>
            <a:off x="2314036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2296064" y="2667000"/>
            <a:ext cx="76200" cy="22860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/>
          <p:cNvSpPr/>
          <p:nvPr/>
        </p:nvSpPr>
        <p:spPr>
          <a:xfrm>
            <a:off x="2286000" y="3375085"/>
            <a:ext cx="76200" cy="22860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ket 41"/>
          <p:cNvSpPr/>
          <p:nvPr/>
        </p:nvSpPr>
        <p:spPr>
          <a:xfrm>
            <a:off x="23140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/>
          <p:cNvSpPr/>
          <p:nvPr/>
        </p:nvSpPr>
        <p:spPr>
          <a:xfrm>
            <a:off x="2296064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ket 43"/>
          <p:cNvSpPr/>
          <p:nvPr/>
        </p:nvSpPr>
        <p:spPr>
          <a:xfrm>
            <a:off x="22860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ket 44"/>
          <p:cNvSpPr/>
          <p:nvPr/>
        </p:nvSpPr>
        <p:spPr>
          <a:xfrm>
            <a:off x="23140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>
            <a:off x="2466076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/>
          <p:cNvSpPr/>
          <p:nvPr/>
        </p:nvSpPr>
        <p:spPr>
          <a:xfrm>
            <a:off x="2495550" y="2667000"/>
            <a:ext cx="171450" cy="514350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/>
          <p:cNvSpPr/>
          <p:nvPr/>
        </p:nvSpPr>
        <p:spPr>
          <a:xfrm>
            <a:off x="2514600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/>
          <p:cNvSpPr/>
          <p:nvPr/>
        </p:nvSpPr>
        <p:spPr>
          <a:xfrm>
            <a:off x="2514600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/>
          <p:cNvSpPr/>
          <p:nvPr/>
        </p:nvSpPr>
        <p:spPr>
          <a:xfrm>
            <a:off x="2704201" y="1216324"/>
            <a:ext cx="171450" cy="1298275"/>
          </a:xfrm>
          <a:prstGeom prst="rightBracke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/>
          <p:cNvSpPr/>
          <p:nvPr/>
        </p:nvSpPr>
        <p:spPr>
          <a:xfrm>
            <a:off x="2743200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/>
          <p:cNvSpPr/>
          <p:nvPr/>
        </p:nvSpPr>
        <p:spPr>
          <a:xfrm>
            <a:off x="2952750" y="1216325"/>
            <a:ext cx="171450" cy="2822275"/>
          </a:xfrm>
          <a:prstGeom prst="rightBracke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00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19600" y="9144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void </a:t>
            </a:r>
            <a:r>
              <a:rPr lang="en-US" dirty="0" smtClean="0">
                <a:solidFill>
                  <a:srgbClr val="FFCCFF"/>
                </a:solidFill>
              </a:rPr>
              <a:t>update (</a:t>
            </a:r>
            <a:r>
              <a:rPr lang="en-US" dirty="0">
                <a:solidFill>
                  <a:srgbClr val="FFCCFF"/>
                </a:solidFill>
              </a:rPr>
              <a:t>int n, int m, int val) {</a:t>
            </a:r>
          </a:p>
          <a:p>
            <a:r>
              <a:rPr lang="en-US" dirty="0">
                <a:solidFill>
                  <a:srgbClr val="FFCCFF"/>
                </a:solidFill>
              </a:rPr>
              <a:t>    </a:t>
            </a:r>
            <a:r>
              <a:rPr lang="en-US" dirty="0" smtClean="0">
                <a:solidFill>
                  <a:srgbClr val="FFCCFF"/>
                </a:solidFill>
              </a:rPr>
              <a:t>for </a:t>
            </a:r>
            <a:r>
              <a:rPr lang="en-US" dirty="0">
                <a:solidFill>
                  <a:srgbClr val="FFCCFF"/>
                </a:solidFill>
              </a:rPr>
              <a:t>(int i = n; i &lt;= m; i++){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for (int j = i; j &lt;= N; j += </a:t>
            </a:r>
            <a:r>
              <a:rPr lang="en-US" dirty="0" smtClean="0">
                <a:solidFill>
                  <a:srgbClr val="FFCCFF"/>
                </a:solidFill>
              </a:rPr>
              <a:t>lowbit(j)){</a:t>
            </a:r>
            <a:endParaRPr lang="en-US" dirty="0">
              <a:solidFill>
                <a:srgbClr val="FFCCFF"/>
              </a:solidFill>
            </a:endParaRPr>
          </a:p>
          <a:p>
            <a:r>
              <a:rPr lang="en-US" dirty="0">
                <a:solidFill>
                  <a:srgbClr val="FFCCFF"/>
                </a:solidFill>
              </a:rPr>
              <a:t>                BITree[j]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 </a:t>
            </a:r>
            <a:r>
              <a:rPr lang="en-US" dirty="0" smtClean="0">
                <a:solidFill>
                  <a:srgbClr val="FFCCFF"/>
                </a:solidFill>
              </a:rPr>
              <a:t> </a:t>
            </a:r>
            <a:r>
              <a:rPr lang="en-US" dirty="0">
                <a:solidFill>
                  <a:srgbClr val="FFCCFF"/>
                </a:solidFill>
              </a:rPr>
              <a:t>}</a:t>
            </a:r>
          </a:p>
          <a:p>
            <a:r>
              <a:rPr lang="en-US" dirty="0">
                <a:solidFill>
                  <a:srgbClr val="FFCCFF"/>
                </a:solidFill>
              </a:rPr>
              <a:t>     </a:t>
            </a:r>
            <a:r>
              <a:rPr lang="en-US" dirty="0" smtClean="0">
                <a:solidFill>
                  <a:srgbClr val="FFCCFF"/>
                </a:solidFill>
              </a:rPr>
              <a:t> </a:t>
            </a:r>
            <a:r>
              <a:rPr lang="en-US" dirty="0">
                <a:solidFill>
                  <a:srgbClr val="FFCCFF"/>
                </a:solidFill>
              </a:rPr>
              <a:t>for (int i = n; i &lt;= m; i++){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a[i]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68548" y="3944064"/>
            <a:ext cx="232897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Up(4, 7, 10) </a:t>
            </a:r>
          </a:p>
          <a:p>
            <a:endParaRPr lang="en-US" sz="1400" dirty="0"/>
          </a:p>
          <a:p>
            <a:r>
              <a:rPr lang="en-US" sz="1400" dirty="0" smtClean="0"/>
              <a:t>BIT[1000] + 10</a:t>
            </a:r>
          </a:p>
          <a:p>
            <a:endParaRPr lang="en-US" sz="1400" dirty="0"/>
          </a:p>
          <a:p>
            <a:r>
              <a:rPr lang="en-US" sz="1400" dirty="0" smtClean="0"/>
              <a:t>BIT[0101] + 10</a:t>
            </a:r>
          </a:p>
          <a:p>
            <a:endParaRPr lang="en-US" sz="1400" dirty="0" smtClean="0"/>
          </a:p>
          <a:p>
            <a:r>
              <a:rPr lang="en-US" sz="1400" dirty="0" smtClean="0"/>
              <a:t>BIT[0110] = BIT[0101] + </a:t>
            </a:r>
            <a:r>
              <a:rPr lang="en-US" sz="1400" dirty="0"/>
              <a:t>10</a:t>
            </a:r>
          </a:p>
          <a:p>
            <a:endParaRPr lang="en-US" sz="1400" dirty="0" smtClean="0"/>
          </a:p>
          <a:p>
            <a:r>
              <a:rPr lang="en-US" sz="1400" dirty="0" smtClean="0"/>
              <a:t>BIT[0111] </a:t>
            </a:r>
            <a:r>
              <a:rPr lang="en-US" sz="1400" dirty="0"/>
              <a:t>+ 10</a:t>
            </a:r>
          </a:p>
          <a:p>
            <a:endParaRPr lang="en-US" sz="1400" dirty="0"/>
          </a:p>
          <a:p>
            <a:r>
              <a:rPr lang="en-US" sz="1400" dirty="0" smtClean="0"/>
              <a:t>Update </a:t>
            </a:r>
            <a:r>
              <a:rPr lang="en-US" sz="1400" dirty="0"/>
              <a:t>lại </a:t>
            </a:r>
            <a:r>
              <a:rPr lang="en-US" sz="1400" dirty="0" smtClean="0"/>
              <a:t>node cha</a:t>
            </a:r>
          </a:p>
          <a:p>
            <a:endParaRPr lang="en-US" sz="1400" dirty="0"/>
          </a:p>
          <a:p>
            <a:r>
              <a:rPr lang="en-US" sz="1400" dirty="0"/>
              <a:t>BIT[1000] += 10 * (7-4+1)</a:t>
            </a:r>
          </a:p>
          <a:p>
            <a:endParaRPr lang="en-US" sz="1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-76200" y="22214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76200" y="2590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-76200" y="29834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-76200" y="33644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00400" y="2209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0400" y="25791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00400" y="2971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00400" y="3352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00400" y="369355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07216" y="328051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O(LogN*(m-n))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30704"/>
              </p:ext>
            </p:extLst>
          </p:nvPr>
        </p:nvGraphicFramePr>
        <p:xfrm>
          <a:off x="457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90531"/>
              </p:ext>
            </p:extLst>
          </p:nvPr>
        </p:nvGraphicFramePr>
        <p:xfrm>
          <a:off x="3733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02076"/>
              </p:ext>
            </p:extLst>
          </p:nvPr>
        </p:nvGraphicFramePr>
        <p:xfrm>
          <a:off x="1066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73321"/>
              </p:ext>
            </p:extLst>
          </p:nvPr>
        </p:nvGraphicFramePr>
        <p:xfrm>
          <a:off x="16002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22860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2314036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2296064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2286000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23140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2296064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22860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23140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2466076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495550" y="26670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514600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514600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/>
          <p:cNvSpPr/>
          <p:nvPr/>
        </p:nvSpPr>
        <p:spPr>
          <a:xfrm>
            <a:off x="2704201" y="1216324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2743200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/>
          <p:cNvSpPr/>
          <p:nvPr/>
        </p:nvSpPr>
        <p:spPr>
          <a:xfrm>
            <a:off x="2952750" y="1216325"/>
            <a:ext cx="171450" cy="2822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600" y="9144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void </a:t>
            </a:r>
            <a:r>
              <a:rPr lang="en-US" dirty="0" smtClean="0">
                <a:solidFill>
                  <a:srgbClr val="FFCCFF"/>
                </a:solidFill>
              </a:rPr>
              <a:t>update (</a:t>
            </a:r>
            <a:r>
              <a:rPr lang="en-US" dirty="0">
                <a:solidFill>
                  <a:srgbClr val="FFCCFF"/>
                </a:solidFill>
              </a:rPr>
              <a:t>int val) {</a:t>
            </a:r>
          </a:p>
          <a:p>
            <a:r>
              <a:rPr lang="en-US" dirty="0">
                <a:solidFill>
                  <a:srgbClr val="FFCCFF"/>
                </a:solidFill>
              </a:rPr>
              <a:t>        for (int i = 1; i &lt;= N; i++){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for (int j = i; j &lt;= N; j += </a:t>
            </a:r>
            <a:r>
              <a:rPr lang="en-US" dirty="0" smtClean="0">
                <a:solidFill>
                  <a:srgbClr val="FFCCFF"/>
                </a:solidFill>
              </a:rPr>
              <a:t>lowbit(j)){</a:t>
            </a:r>
            <a:endParaRPr lang="en-US" dirty="0">
              <a:solidFill>
                <a:srgbClr val="FFCCFF"/>
              </a:solidFill>
            </a:endParaRPr>
          </a:p>
          <a:p>
            <a:r>
              <a:rPr lang="en-US" dirty="0">
                <a:solidFill>
                  <a:srgbClr val="FFCCFF"/>
                </a:solidFill>
              </a:rPr>
              <a:t>                BITree[j]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    for (int i = 1; i &lt;= N; i++){</a:t>
            </a:r>
          </a:p>
          <a:p>
            <a:r>
              <a:rPr lang="en-US" dirty="0">
                <a:solidFill>
                  <a:srgbClr val="FFCCFF"/>
                </a:solidFill>
              </a:rPr>
              <a:t>            a[i] += val;</a:t>
            </a:r>
          </a:p>
          <a:p>
            <a:r>
              <a:rPr lang="en-US" dirty="0">
                <a:solidFill>
                  <a:srgbClr val="FFCCFF"/>
                </a:solidFill>
              </a:rPr>
              <a:t>        }</a:t>
            </a:r>
          </a:p>
          <a:p>
            <a:r>
              <a:rPr lang="en-US" dirty="0">
                <a:solidFill>
                  <a:srgbClr val="FFCCFF"/>
                </a:solidFill>
              </a:rPr>
              <a:t>    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05644" y="3940076"/>
            <a:ext cx="4362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Up(10) tất cả các vị </a:t>
            </a:r>
            <a:r>
              <a:rPr lang="en-US" dirty="0" smtClean="0"/>
              <a:t>trí A[i] t</a:t>
            </a:r>
            <a:r>
              <a:rPr lang="vi-VN" dirty="0" smtClean="0"/>
              <a:t>ă</a:t>
            </a:r>
            <a:r>
              <a:rPr lang="en-US" dirty="0" smtClean="0"/>
              <a:t>ng 10 </a:t>
            </a:r>
            <a:r>
              <a:rPr lang="vi-VN" dirty="0" smtClean="0"/>
              <a:t>đơ</a:t>
            </a:r>
            <a:r>
              <a:rPr lang="en-US" dirty="0"/>
              <a:t>n </a:t>
            </a:r>
            <a:r>
              <a:rPr lang="en-US" dirty="0" smtClean="0"/>
              <a:t>vị</a:t>
            </a:r>
          </a:p>
          <a:p>
            <a:r>
              <a:rPr lang="en-US" dirty="0"/>
              <a:t>Cập nhật lại toàn bộ </a:t>
            </a:r>
            <a:r>
              <a:rPr lang="en-US" dirty="0" smtClean="0"/>
              <a:t>cây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60960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O(LogN*N)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entagon 28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800" y="152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58743"/>
              </p:ext>
            </p:extLst>
          </p:nvPr>
        </p:nvGraphicFramePr>
        <p:xfrm>
          <a:off x="723157" y="1752600"/>
          <a:ext cx="81534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23 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0933"/>
              </p:ext>
            </p:extLst>
          </p:nvPr>
        </p:nvGraphicFramePr>
        <p:xfrm>
          <a:off x="735349" y="1066800"/>
          <a:ext cx="81534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92429"/>
              </p:ext>
            </p:extLst>
          </p:nvPr>
        </p:nvGraphicFramePr>
        <p:xfrm>
          <a:off x="707917" y="1447800"/>
          <a:ext cx="81534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8600" y="1752600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4495800" y="23622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7316"/>
              </p:ext>
            </p:extLst>
          </p:nvPr>
        </p:nvGraphicFramePr>
        <p:xfrm>
          <a:off x="723157" y="3200400"/>
          <a:ext cx="81534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77323"/>
                <a:gridCol w="509797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176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6611" y="4267200"/>
            <a:ext cx="85902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Mảng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A[] và mảng BIT[] sau khi thực hiện tất cả thao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tác.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8744" y="5188029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Console: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5678269"/>
            <a:ext cx="5157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https://paste.ubuntu.com/p/Sn45cdxH8n/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60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2653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28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Bài toán áp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dụng + tài liệu tham khảo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6449" y="1214735"/>
            <a:ext cx="163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21078" r="17421" b="13256"/>
          <a:stretch/>
        </p:blipFill>
        <p:spPr bwMode="auto">
          <a:xfrm>
            <a:off x="609600" y="990600"/>
            <a:ext cx="7924799" cy="484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260068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Code Run bài toán</a:t>
            </a:r>
            <a:r>
              <a:rPr lang="en-US" sz="2000" dirty="0" smtClean="0">
                <a:solidFill>
                  <a:srgbClr val="FFFF00"/>
                </a:solidFill>
              </a:rPr>
              <a:t>: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3174" y="6260723"/>
            <a:ext cx="5113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https://paste.ubuntu.com/p/36hjDsFPVb/</a:t>
            </a:r>
          </a:p>
        </p:txBody>
      </p:sp>
    </p:spTree>
    <p:extLst>
      <p:ext uri="{BB962C8B-B14F-4D97-AF65-F5344CB8AC3E}">
        <p14:creationId xmlns:p14="http://schemas.microsoft.com/office/powerpoint/2010/main" val="41807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920" y="1071027"/>
            <a:ext cx="8976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linkClick r:id="rId2"/>
              </a:rPr>
              <a:t>https://www.geeksforgeeks.org/binary-indexed-tree-or-fenwick-tree-2</a:t>
            </a:r>
            <a:r>
              <a:rPr lang="en-US" sz="1600" b="1" dirty="0" smtClean="0">
                <a:hlinkClick r:id="rId2"/>
              </a:rPr>
              <a:t>/</a:t>
            </a:r>
            <a:endParaRPr lang="en-US" sz="1600" b="1" dirty="0" smtClean="0"/>
          </a:p>
          <a:p>
            <a:r>
              <a:rPr lang="en-US" sz="1600" b="1" dirty="0">
                <a:hlinkClick r:id="rId3"/>
              </a:rPr>
              <a:t>https://</a:t>
            </a:r>
            <a:r>
              <a:rPr lang="en-US" sz="1600" b="1" dirty="0" smtClean="0">
                <a:hlinkClick r:id="rId3"/>
              </a:rPr>
              <a:t>viblo.asia/p/cau-truc-du-lieu-bit-binary-indexed-tree-fenwick-tree-Az45bWvNKxY</a:t>
            </a:r>
            <a:endParaRPr lang="en-US" sz="1600" b="1" dirty="0" smtClean="0"/>
          </a:p>
          <a:p>
            <a:r>
              <a:rPr lang="en-US" sz="1600" b="1" dirty="0">
                <a:hlinkClick r:id="rId4"/>
              </a:rPr>
              <a:t>https://</a:t>
            </a:r>
            <a:r>
              <a:rPr lang="en-US" sz="1600" b="1" dirty="0" smtClean="0">
                <a:hlinkClick r:id="rId4"/>
              </a:rPr>
              <a:t>www.youtube.com/watch?v=v_wj_mOAlig&amp;list=LL&amp;index=15</a:t>
            </a:r>
            <a:endParaRPr lang="en-US" sz="1600" b="1" dirty="0" smtClean="0"/>
          </a:p>
          <a:p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228600" y="2653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28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Bài toán áp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dụng + tài liệu tham khảo</a:t>
            </a:r>
          </a:p>
        </p:txBody>
      </p:sp>
      <p:sp>
        <p:nvSpPr>
          <p:cNvPr id="8" name="Pentagon 7"/>
          <p:cNvSpPr/>
          <p:nvPr/>
        </p:nvSpPr>
        <p:spPr>
          <a:xfrm>
            <a:off x="228600" y="2160807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124076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demo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trình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425"/>
            <a:ext cx="9144000" cy="3838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28575" y="5182850"/>
            <a:ext cx="9339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Cảm </a:t>
            </a:r>
            <a:r>
              <a:rPr lang="vi-V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ơ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n thầy, cô và các 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bạn </a:t>
            </a:r>
          </a:p>
          <a:p>
            <a:pPr algn="ctr"/>
            <a:r>
              <a:rPr lang="vi-V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đã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 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chú ý 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Consolas" pitchFamily="49" charset="0"/>
              </a:rPr>
              <a:t>lắng nghe!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12700" stA="28000" endPos="45000" dist="1000" dir="5400000" sy="-100000" algn="bl" rotWithShape="0"/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554736" y="1332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936" y="1295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Đặt vấn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54736" y="22465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3936" y="2209800"/>
            <a:ext cx="767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Cách dựng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551688" y="3200400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0888" y="31636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u, nh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554736" y="41515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3936" y="4114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Thao tác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ng trình + source code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33400" y="5142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Bài toán áp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dụng + tài liệu tham khảo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52400"/>
            <a:ext cx="7010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44743" y="304800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Consolas" pitchFamily="49" charset="0"/>
                <a:cs typeface="Times New Roman" pitchFamily="18" charset="0"/>
              </a:rPr>
              <a:t>NỘI DUNG BÁO CÁO</a:t>
            </a:r>
            <a:endParaRPr lang="en-US" sz="3600" b="1" dirty="0">
              <a:solidFill>
                <a:srgbClr val="FFFF00"/>
              </a:solidFill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533400" y="6096000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60592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Chạy demo ch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ng trình</a:t>
            </a:r>
          </a:p>
        </p:txBody>
      </p:sp>
    </p:spTree>
    <p:extLst>
      <p:ext uri="{BB962C8B-B14F-4D97-AF65-F5344CB8AC3E}">
        <p14:creationId xmlns:p14="http://schemas.microsoft.com/office/powerpoint/2010/main" val="12632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152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Đặt vấn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37" y="990600"/>
            <a:ext cx="88521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BÀI TOÁN Đ</a:t>
            </a: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ƯA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RA: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Cho dãy số A có N phần tử, giá trị ban đầu của các phần tử bằng 0.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Có 2 loại truy vấn cần thực hiện: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Tăng A[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i]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 lên một đơn vị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Tính tổng của mảng từ A[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đến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Độ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phức tạp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là O(1), còn thao tác tính tổng có độ phức tạp O(N).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Giả sử chúng ta thực hiện m truy 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O(n×m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  <a:endParaRPr lang="vi-VN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 smtClean="0">
                <a:solidFill>
                  <a:srgbClr val="FF0000"/>
                </a:solidFill>
              </a:rPr>
              <a:t>Nếu sử dụng BIT cho bài này thì cả 2 thao tác có chung độ phức tạp là O(logN)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663" y="5791200"/>
            <a:ext cx="4266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8000">
                  <a:noFill/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Cây BIT là gì???</a:t>
            </a:r>
            <a:endParaRPr lang="en-US" sz="4400" b="1" dirty="0">
              <a:ln w="18000">
                <a:noFill/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4309"/>
            <a:ext cx="8153400" cy="13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Cách dựng cây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31" y="1676400"/>
            <a:ext cx="66175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- Cây Binary Indexed Tree (Fenwick Tree) là 1 </a:t>
            </a: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cấu trúc dữ liệu để các thuật toán thực hiện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nhanh hơn.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Theo Peter Fenwick thì cấu trúc này lần đầu tiên được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sử dụng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để nén dữ liệu. Bây giờ nó thường được sử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 để lưu trữ các tần số và thao tác với bảng tần số tích lũy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31" y="3657600"/>
            <a:ext cx="624722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- Cấu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trúc này được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Boris Ryabko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đề xuất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vào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năm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1989 với một sửa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đổi bổ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sung được xuất bản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vào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năm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1992. Sau đó nó được biết đến với cái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tên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cây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Fenwick theo tên “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 tooltip="Peter Fenwick (nhà khoa học máy tính) (trang không tồn tại)"/>
              </a:rPr>
              <a:t>Peter Fenwick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”, người đã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tả cấu trúc này trong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báo năm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1994.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899678"/>
            <a:ext cx="331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 Giới thiệu cây BIT:</a:t>
            </a:r>
            <a:endParaRPr lang="en-US" sz="2800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community.topcoder.com/i/education/binaryIndexedTrees/bitv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78342"/>
            <a:ext cx="2933700" cy="58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Cách dựng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899678"/>
            <a:ext cx="36533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b. Mô tả thuật toán BIT: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*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Cách dựng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cây: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14029"/>
              </p:ext>
            </p:extLst>
          </p:nvPr>
        </p:nvGraphicFramePr>
        <p:xfrm>
          <a:off x="597408" y="2819400"/>
          <a:ext cx="81534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64809"/>
              </p:ext>
            </p:extLst>
          </p:nvPr>
        </p:nvGraphicFramePr>
        <p:xfrm>
          <a:off x="609600" y="2133600"/>
          <a:ext cx="81534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74537"/>
              </p:ext>
            </p:extLst>
          </p:nvPr>
        </p:nvGraphicFramePr>
        <p:xfrm>
          <a:off x="582168" y="2514600"/>
          <a:ext cx="81534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  <a:gridCol w="54356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0011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0111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1100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1101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1110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1111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90089"/>
              </p:ext>
            </p:extLst>
          </p:nvPr>
        </p:nvGraphicFramePr>
        <p:xfrm>
          <a:off x="6096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47603"/>
              </p:ext>
            </p:extLst>
          </p:nvPr>
        </p:nvGraphicFramePr>
        <p:xfrm>
          <a:off x="1143000" y="4800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47050"/>
              </p:ext>
            </p:extLst>
          </p:nvPr>
        </p:nvGraphicFramePr>
        <p:xfrm>
          <a:off x="16764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75334"/>
              </p:ext>
            </p:extLst>
          </p:nvPr>
        </p:nvGraphicFramePr>
        <p:xfrm>
          <a:off x="27432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40662"/>
              </p:ext>
            </p:extLst>
          </p:nvPr>
        </p:nvGraphicFramePr>
        <p:xfrm>
          <a:off x="38100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75455"/>
              </p:ext>
            </p:extLst>
          </p:nvPr>
        </p:nvGraphicFramePr>
        <p:xfrm>
          <a:off x="5029200" y="4114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15466"/>
              </p:ext>
            </p:extLst>
          </p:nvPr>
        </p:nvGraphicFramePr>
        <p:xfrm>
          <a:off x="6096000" y="41148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53010"/>
              </p:ext>
            </p:extLst>
          </p:nvPr>
        </p:nvGraphicFramePr>
        <p:xfrm>
          <a:off x="71628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2686"/>
              </p:ext>
            </p:extLst>
          </p:nvPr>
        </p:nvGraphicFramePr>
        <p:xfrm>
          <a:off x="8229600" y="41249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82895"/>
              </p:ext>
            </p:extLst>
          </p:nvPr>
        </p:nvGraphicFramePr>
        <p:xfrm>
          <a:off x="3276600" y="48107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92434"/>
              </p:ext>
            </p:extLst>
          </p:nvPr>
        </p:nvGraphicFramePr>
        <p:xfrm>
          <a:off x="5562600" y="4800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99080"/>
              </p:ext>
            </p:extLst>
          </p:nvPr>
        </p:nvGraphicFramePr>
        <p:xfrm>
          <a:off x="7696200" y="4800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55013"/>
              </p:ext>
            </p:extLst>
          </p:nvPr>
        </p:nvGraphicFramePr>
        <p:xfrm>
          <a:off x="2209800" y="54203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565"/>
              </p:ext>
            </p:extLst>
          </p:nvPr>
        </p:nvGraphicFramePr>
        <p:xfrm>
          <a:off x="6629400" y="542036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89221"/>
              </p:ext>
            </p:extLst>
          </p:nvPr>
        </p:nvGraphicFramePr>
        <p:xfrm>
          <a:off x="4419600" y="5943600"/>
          <a:ext cx="53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397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7397" y="541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601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851" y="2819400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2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Cách dựng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1189"/>
              </p:ext>
            </p:extLst>
          </p:nvPr>
        </p:nvGraphicFramePr>
        <p:xfrm>
          <a:off x="1524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65594"/>
              </p:ext>
            </p:extLst>
          </p:nvPr>
        </p:nvGraphicFramePr>
        <p:xfrm>
          <a:off x="44196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78883"/>
              </p:ext>
            </p:extLst>
          </p:nvPr>
        </p:nvGraphicFramePr>
        <p:xfrm>
          <a:off x="7620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9902"/>
              </p:ext>
            </p:extLst>
          </p:nvPr>
        </p:nvGraphicFramePr>
        <p:xfrm>
          <a:off x="12954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Donut 13"/>
          <p:cNvSpPr/>
          <p:nvPr/>
        </p:nvSpPr>
        <p:spPr>
          <a:xfrm>
            <a:off x="1676400" y="114300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1676400" y="18478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1676400" y="26098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1676400" y="32956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1676400" y="40576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1676400" y="480060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1676400" y="55054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1676400" y="624840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ight Bracket 34"/>
          <p:cNvSpPr/>
          <p:nvPr/>
        </p:nvSpPr>
        <p:spPr>
          <a:xfrm>
            <a:off x="1905000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ket 35"/>
          <p:cNvSpPr/>
          <p:nvPr/>
        </p:nvSpPr>
        <p:spPr>
          <a:xfrm>
            <a:off x="1933036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/>
          <p:cNvSpPr/>
          <p:nvPr/>
        </p:nvSpPr>
        <p:spPr>
          <a:xfrm>
            <a:off x="1915064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/>
          <p:cNvSpPr/>
          <p:nvPr/>
        </p:nvSpPr>
        <p:spPr>
          <a:xfrm>
            <a:off x="1905000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/>
          <p:cNvSpPr/>
          <p:nvPr/>
        </p:nvSpPr>
        <p:spPr>
          <a:xfrm>
            <a:off x="1933036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1915064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/>
          <p:cNvSpPr/>
          <p:nvPr/>
        </p:nvSpPr>
        <p:spPr>
          <a:xfrm>
            <a:off x="1905000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ket 41"/>
          <p:cNvSpPr/>
          <p:nvPr/>
        </p:nvSpPr>
        <p:spPr>
          <a:xfrm>
            <a:off x="1933036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3009901" y="3162299"/>
            <a:ext cx="228600" cy="1371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133600" y="2995136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Update trực </a:t>
            </a:r>
            <a:r>
              <a:rPr lang="en-US" sz="1400" dirty="0" smtClean="0">
                <a:solidFill>
                  <a:srgbClr val="00B050"/>
                </a:solidFill>
              </a:rPr>
              <a:t>tiếp giá </a:t>
            </a:r>
            <a:r>
              <a:rPr lang="en-US" sz="1400" dirty="0">
                <a:solidFill>
                  <a:srgbClr val="00B050"/>
                </a:solidFill>
              </a:rPr>
              <a:t>trị của </a:t>
            </a:r>
            <a:r>
              <a:rPr lang="en-US" sz="1400" dirty="0" smtClean="0">
                <a:solidFill>
                  <a:srgbClr val="00B050"/>
                </a:solidFill>
              </a:rPr>
              <a:t>mảng vào </a:t>
            </a:r>
            <a:r>
              <a:rPr lang="en-US" sz="1400" dirty="0">
                <a:solidFill>
                  <a:srgbClr val="00B050"/>
                </a:solidFill>
              </a:rPr>
              <a:t>cây có </a:t>
            </a:r>
            <a:r>
              <a:rPr lang="en-US" sz="1400" dirty="0" smtClean="0">
                <a:solidFill>
                  <a:srgbClr val="00B050"/>
                </a:solidFill>
              </a:rPr>
              <a:t>bit 1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thứ nhất bên phải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19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99966"/>
              </p:ext>
            </p:extLst>
          </p:nvPr>
        </p:nvGraphicFramePr>
        <p:xfrm>
          <a:off x="5029200" y="112395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04102"/>
              </p:ext>
            </p:extLst>
          </p:nvPr>
        </p:nvGraphicFramePr>
        <p:xfrm>
          <a:off x="44196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410200" y="1106865"/>
            <a:ext cx="38459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CFF"/>
                </a:solidFill>
              </a:rPr>
              <a:t>public static void create_tree() {</a:t>
            </a:r>
          </a:p>
          <a:p>
            <a:r>
              <a:rPr lang="en-US" dirty="0">
                <a:solidFill>
                  <a:srgbClr val="FFCCFF"/>
                </a:solidFill>
              </a:rPr>
              <a:t> </a:t>
            </a:r>
            <a:r>
              <a:rPr lang="en-US" dirty="0" smtClean="0">
                <a:solidFill>
                  <a:srgbClr val="FFCCFF"/>
                </a:solidFill>
              </a:rPr>
              <a:t>    for </a:t>
            </a:r>
            <a:r>
              <a:rPr lang="en-US" dirty="0">
                <a:solidFill>
                  <a:srgbClr val="FFCCFF"/>
                </a:solidFill>
              </a:rPr>
              <a:t>(int i = 1; i &lt;= N; i++)</a:t>
            </a:r>
          </a:p>
          <a:p>
            <a:r>
              <a:rPr lang="en-US" dirty="0">
                <a:solidFill>
                  <a:srgbClr val="FFCCFF"/>
                </a:solidFill>
              </a:rPr>
              <a:t>     </a:t>
            </a:r>
            <a:r>
              <a:rPr lang="en-US" dirty="0" smtClean="0">
                <a:solidFill>
                  <a:srgbClr val="FFCCFF"/>
                </a:solidFill>
              </a:rPr>
              <a:t>    </a:t>
            </a:r>
            <a:r>
              <a:rPr lang="en-US" dirty="0">
                <a:solidFill>
                  <a:srgbClr val="FFCCFF"/>
                </a:solidFill>
              </a:rPr>
              <a:t>BITree[i] = i;</a:t>
            </a:r>
          </a:p>
          <a:p>
            <a:r>
              <a:rPr lang="en-US" dirty="0">
                <a:solidFill>
                  <a:srgbClr val="FFCCFF"/>
                </a:solidFill>
              </a:rPr>
              <a:t>     </a:t>
            </a:r>
            <a:r>
              <a:rPr lang="en-US" dirty="0" smtClean="0">
                <a:solidFill>
                  <a:srgbClr val="FFCCFF"/>
                </a:solidFill>
              </a:rPr>
              <a:t>for </a:t>
            </a:r>
            <a:r>
              <a:rPr lang="en-US" dirty="0">
                <a:solidFill>
                  <a:srgbClr val="FFCCFF"/>
                </a:solidFill>
              </a:rPr>
              <a:t>(int i = 1; i &lt;= N; i++){</a:t>
            </a:r>
          </a:p>
          <a:p>
            <a:r>
              <a:rPr lang="en-US" dirty="0">
                <a:solidFill>
                  <a:srgbClr val="FFCCFF"/>
                </a:solidFill>
              </a:rPr>
              <a:t>        </a:t>
            </a:r>
            <a:r>
              <a:rPr lang="en-US" dirty="0" smtClean="0">
                <a:solidFill>
                  <a:srgbClr val="FFCCFF"/>
                </a:solidFill>
              </a:rPr>
              <a:t>Sum_A[i</a:t>
            </a:r>
            <a:r>
              <a:rPr lang="en-US" dirty="0">
                <a:solidFill>
                  <a:srgbClr val="FFCCFF"/>
                </a:solidFill>
              </a:rPr>
              <a:t>] = a[i] + Sum_A[i - 1];</a:t>
            </a:r>
          </a:p>
          <a:p>
            <a:r>
              <a:rPr lang="en-US" dirty="0">
                <a:solidFill>
                  <a:srgbClr val="FFCCFF"/>
                </a:solidFill>
              </a:rPr>
              <a:t>        </a:t>
            </a:r>
            <a:r>
              <a:rPr lang="en-US" dirty="0" smtClean="0">
                <a:solidFill>
                  <a:srgbClr val="FFCCFF"/>
                </a:solidFill>
              </a:rPr>
              <a:t>BITree[i</a:t>
            </a:r>
            <a:r>
              <a:rPr lang="en-US" dirty="0">
                <a:solidFill>
                  <a:srgbClr val="FFCCFF"/>
                </a:solidFill>
              </a:rPr>
              <a:t>] =  Sum_A[i] </a:t>
            </a:r>
            <a:r>
              <a:rPr lang="en-US" dirty="0" smtClean="0">
                <a:solidFill>
                  <a:srgbClr val="FFCCFF"/>
                </a:solidFill>
              </a:rPr>
              <a:t>– </a:t>
            </a:r>
          </a:p>
          <a:p>
            <a:r>
              <a:rPr lang="en-US" dirty="0" smtClean="0">
                <a:solidFill>
                  <a:srgbClr val="FFCCFF"/>
                </a:solidFill>
              </a:rPr>
              <a:t>               Sum_A</a:t>
            </a:r>
            <a:r>
              <a:rPr lang="en-US" dirty="0">
                <a:solidFill>
                  <a:srgbClr val="FFCCFF"/>
                </a:solidFill>
              </a:rPr>
              <a:t>[(i - (i &amp; -i) + 1) - 1];</a:t>
            </a:r>
          </a:p>
          <a:p>
            <a:r>
              <a:rPr lang="en-US" dirty="0">
                <a:solidFill>
                  <a:srgbClr val="FFCCFF"/>
                </a:solidFill>
              </a:rPr>
              <a:t>    </a:t>
            </a:r>
            <a:r>
              <a:rPr lang="en-US" dirty="0" smtClean="0">
                <a:solidFill>
                  <a:srgbClr val="FFCCFF"/>
                </a:solidFill>
              </a:rPr>
              <a:t> }</a:t>
            </a:r>
          </a:p>
          <a:p>
            <a:r>
              <a:rPr lang="en-US" dirty="0" smtClean="0">
                <a:solidFill>
                  <a:srgbClr val="FFCCFF"/>
                </a:solidFill>
              </a:rPr>
              <a:t>}</a:t>
            </a:r>
            <a:endParaRPr lang="en-US" dirty="0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/>
      <p:bldP spid="56" grpId="0"/>
      <p:bldP spid="57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entagon 44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7800" y="152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Cách dựng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cây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4803"/>
              </p:ext>
            </p:extLst>
          </p:nvPr>
        </p:nvGraphicFramePr>
        <p:xfrm>
          <a:off x="1600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126"/>
              </p:ext>
            </p:extLst>
          </p:nvPr>
        </p:nvGraphicFramePr>
        <p:xfrm>
          <a:off x="67056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611"/>
              </p:ext>
            </p:extLst>
          </p:nvPr>
        </p:nvGraphicFramePr>
        <p:xfrm>
          <a:off x="2209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48393"/>
              </p:ext>
            </p:extLst>
          </p:nvPr>
        </p:nvGraphicFramePr>
        <p:xfrm>
          <a:off x="27432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Donut 62"/>
          <p:cNvSpPr/>
          <p:nvPr/>
        </p:nvSpPr>
        <p:spPr>
          <a:xfrm>
            <a:off x="3041276" y="148590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3041276" y="29527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Donut 64"/>
          <p:cNvSpPr/>
          <p:nvPr/>
        </p:nvSpPr>
        <p:spPr>
          <a:xfrm>
            <a:off x="3041276" y="44005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Donut 65"/>
          <p:cNvSpPr/>
          <p:nvPr/>
        </p:nvSpPr>
        <p:spPr>
          <a:xfrm>
            <a:off x="3025588" y="58864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Right Bracket 66"/>
          <p:cNvSpPr/>
          <p:nvPr/>
        </p:nvSpPr>
        <p:spPr>
          <a:xfrm>
            <a:off x="3444688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ket 67"/>
          <p:cNvSpPr/>
          <p:nvPr/>
        </p:nvSpPr>
        <p:spPr>
          <a:xfrm>
            <a:off x="3472724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ket 68"/>
          <p:cNvSpPr/>
          <p:nvPr/>
        </p:nvSpPr>
        <p:spPr>
          <a:xfrm>
            <a:off x="3454752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ket 69"/>
          <p:cNvSpPr/>
          <p:nvPr/>
        </p:nvSpPr>
        <p:spPr>
          <a:xfrm>
            <a:off x="3444688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>
            <a:off x="3472724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>
            <a:off x="3454752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ket 72"/>
          <p:cNvSpPr/>
          <p:nvPr/>
        </p:nvSpPr>
        <p:spPr>
          <a:xfrm>
            <a:off x="3444688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ket 73"/>
          <p:cNvSpPr/>
          <p:nvPr/>
        </p:nvSpPr>
        <p:spPr>
          <a:xfrm>
            <a:off x="3472724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ket 74"/>
          <p:cNvSpPr/>
          <p:nvPr/>
        </p:nvSpPr>
        <p:spPr>
          <a:xfrm>
            <a:off x="3624764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ket 75"/>
          <p:cNvSpPr/>
          <p:nvPr/>
        </p:nvSpPr>
        <p:spPr>
          <a:xfrm>
            <a:off x="3654238" y="26670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Bracket 76"/>
          <p:cNvSpPr/>
          <p:nvPr/>
        </p:nvSpPr>
        <p:spPr>
          <a:xfrm>
            <a:off x="3673288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ket 77"/>
          <p:cNvSpPr/>
          <p:nvPr/>
        </p:nvSpPr>
        <p:spPr>
          <a:xfrm>
            <a:off x="3673288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5173946" y="3436654"/>
            <a:ext cx="228600" cy="1432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2940" y="150125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+ 4 = 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605559" y="296810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+ 3 = 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539908" y="44005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+ 20 = 39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91948" y="58790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+ 40 = 42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14801" y="348522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Update giá </a:t>
            </a:r>
            <a:r>
              <a:rPr lang="en-US" sz="1400" dirty="0" smtClean="0">
                <a:solidFill>
                  <a:srgbClr val="00B050"/>
                </a:solidFill>
              </a:rPr>
              <a:t>trị vào </a:t>
            </a:r>
            <a:r>
              <a:rPr lang="en-US" sz="1400" dirty="0">
                <a:solidFill>
                  <a:srgbClr val="00B050"/>
                </a:solidFill>
              </a:rPr>
              <a:t>cây có </a:t>
            </a:r>
            <a:r>
              <a:rPr lang="en-US" sz="1400" dirty="0" smtClean="0">
                <a:solidFill>
                  <a:srgbClr val="00B050"/>
                </a:solidFill>
              </a:rPr>
              <a:t>bit 1 thứ hai </a:t>
            </a:r>
            <a:r>
              <a:rPr lang="en-US" sz="1400" dirty="0">
                <a:solidFill>
                  <a:srgbClr val="00B050"/>
                </a:solidFill>
              </a:rPr>
              <a:t>bên phải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916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05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0852"/>
              </p:ext>
            </p:extLst>
          </p:nvPr>
        </p:nvGraphicFramePr>
        <p:xfrm>
          <a:off x="7356894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40635"/>
              </p:ext>
            </p:extLst>
          </p:nvPr>
        </p:nvGraphicFramePr>
        <p:xfrm>
          <a:off x="67056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5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8600" y="1891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Lý thuyết về cây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BIT + Cách dựng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cây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95123"/>
              </p:ext>
            </p:extLst>
          </p:nvPr>
        </p:nvGraphicFramePr>
        <p:xfrm>
          <a:off x="16002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00977"/>
              </p:ext>
            </p:extLst>
          </p:nvPr>
        </p:nvGraphicFramePr>
        <p:xfrm>
          <a:off x="6781800" y="1126038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94172"/>
              </p:ext>
            </p:extLst>
          </p:nvPr>
        </p:nvGraphicFramePr>
        <p:xfrm>
          <a:off x="2209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02616"/>
              </p:ext>
            </p:extLst>
          </p:nvPr>
        </p:nvGraphicFramePr>
        <p:xfrm>
          <a:off x="2743200" y="1143000"/>
          <a:ext cx="685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ight Bracket 25"/>
          <p:cNvSpPr/>
          <p:nvPr/>
        </p:nvSpPr>
        <p:spPr>
          <a:xfrm>
            <a:off x="3441347" y="12192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/>
          <p:cNvSpPr/>
          <p:nvPr/>
        </p:nvSpPr>
        <p:spPr>
          <a:xfrm>
            <a:off x="3469383" y="195568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3451411" y="2667000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3441347" y="337508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/>
          <p:cNvSpPr/>
          <p:nvPr/>
        </p:nvSpPr>
        <p:spPr>
          <a:xfrm>
            <a:off x="3469383" y="411156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3451411" y="4868893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3441347" y="557859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/>
          <p:cNvSpPr/>
          <p:nvPr/>
        </p:nvSpPr>
        <p:spPr>
          <a:xfrm>
            <a:off x="3469383" y="6315075"/>
            <a:ext cx="76200" cy="22860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3621423" y="12192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/>
          <p:cNvSpPr/>
          <p:nvPr/>
        </p:nvSpPr>
        <p:spPr>
          <a:xfrm>
            <a:off x="3650897" y="26670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ket 35"/>
          <p:cNvSpPr/>
          <p:nvPr/>
        </p:nvSpPr>
        <p:spPr>
          <a:xfrm>
            <a:off x="3669947" y="411480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/>
          <p:cNvSpPr/>
          <p:nvPr/>
        </p:nvSpPr>
        <p:spPr>
          <a:xfrm>
            <a:off x="3669947" y="5581650"/>
            <a:ext cx="171450" cy="514350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nut 37"/>
          <p:cNvSpPr/>
          <p:nvPr/>
        </p:nvSpPr>
        <p:spPr>
          <a:xfrm>
            <a:off x="2936575" y="21907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2906509" y="5136671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Right Bracket 39"/>
          <p:cNvSpPr/>
          <p:nvPr/>
        </p:nvSpPr>
        <p:spPr>
          <a:xfrm>
            <a:off x="3859548" y="1216324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/>
          <p:cNvSpPr/>
          <p:nvPr/>
        </p:nvSpPr>
        <p:spPr>
          <a:xfrm>
            <a:off x="3898547" y="4111925"/>
            <a:ext cx="171450" cy="1298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nut 41"/>
          <p:cNvSpPr/>
          <p:nvPr/>
        </p:nvSpPr>
        <p:spPr>
          <a:xfrm>
            <a:off x="2819400" y="3676650"/>
            <a:ext cx="228600" cy="40005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Right Bracket 42"/>
          <p:cNvSpPr/>
          <p:nvPr/>
        </p:nvSpPr>
        <p:spPr>
          <a:xfrm>
            <a:off x="4108097" y="1216325"/>
            <a:ext cx="171450" cy="2822275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6200000">
            <a:off x="5333999" y="4114799"/>
            <a:ext cx="228600" cy="144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19600" y="423862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Update giá </a:t>
            </a:r>
            <a:r>
              <a:rPr lang="en-US" sz="1400" dirty="0" smtClean="0">
                <a:solidFill>
                  <a:srgbClr val="00B050"/>
                </a:solidFill>
              </a:rPr>
              <a:t>trị vào </a:t>
            </a:r>
            <a:r>
              <a:rPr lang="en-US" sz="1400" dirty="0">
                <a:solidFill>
                  <a:srgbClr val="00B050"/>
                </a:solidFill>
              </a:rPr>
              <a:t>cây có </a:t>
            </a:r>
            <a:r>
              <a:rPr lang="en-US" sz="1400" dirty="0" smtClean="0">
                <a:solidFill>
                  <a:srgbClr val="00B050"/>
                </a:solidFill>
              </a:rPr>
              <a:t>bit 1 </a:t>
            </a:r>
            <a:r>
              <a:rPr lang="en-US" sz="1400" dirty="0">
                <a:solidFill>
                  <a:srgbClr val="00B050"/>
                </a:solidFill>
              </a:rPr>
              <a:t>thứ 3 </a:t>
            </a:r>
            <a:r>
              <a:rPr lang="en-US" sz="1400" dirty="0" smtClean="0">
                <a:solidFill>
                  <a:srgbClr val="00B050"/>
                </a:solidFill>
              </a:rPr>
              <a:t>và 4 bên </a:t>
            </a:r>
            <a:r>
              <a:rPr lang="en-US" sz="1400" dirty="0">
                <a:solidFill>
                  <a:srgbClr val="00B050"/>
                </a:solidFill>
              </a:rPr>
              <a:t>phải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0" y="208849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+ 4 + 8 + 7 </a:t>
            </a:r>
          </a:p>
          <a:p>
            <a:r>
              <a:rPr lang="en-US" dirty="0" smtClean="0"/>
              <a:t>= 20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0" y="5029200"/>
            <a:ext cx="185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+ 20 + 11 + 9</a:t>
            </a:r>
          </a:p>
          <a:p>
            <a:r>
              <a:rPr lang="en-US" dirty="0" smtClean="0"/>
              <a:t>= 59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71999" y="3181350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+ 4 + 8 + 7</a:t>
            </a:r>
          </a:p>
          <a:p>
            <a:r>
              <a:rPr lang="en-US" dirty="0" smtClean="0"/>
              <a:t>+ 5 + 3 + 6 +12</a:t>
            </a:r>
          </a:p>
          <a:p>
            <a:r>
              <a:rPr lang="en-US" dirty="0" smtClean="0"/>
              <a:t>= 46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1602" y="681335"/>
            <a:ext cx="44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05600" y="68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BIT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0831"/>
              </p:ext>
            </p:extLst>
          </p:nvPr>
        </p:nvGraphicFramePr>
        <p:xfrm>
          <a:off x="7391400" y="1105619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90697"/>
              </p:ext>
            </p:extLst>
          </p:nvPr>
        </p:nvGraphicFramePr>
        <p:xfrm>
          <a:off x="6781800" y="1143000"/>
          <a:ext cx="60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46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59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25552" y="265331"/>
            <a:ext cx="1066800" cy="53340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4752" y="228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u, nh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iểm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915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Ưu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fontAlgn="base">
              <a:buFont typeface="Arial" charset="0"/>
              <a:buChar char="•"/>
            </a:pPr>
            <a:endParaRPr lang="en-US" dirty="0"/>
          </a:p>
          <a:p>
            <a:pPr marL="742950" lvl="1" indent="-285750" fontAlgn="base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Bộ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nhớ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thấp</a:t>
            </a:r>
          </a:p>
          <a:p>
            <a:pPr marL="742950" lvl="1" indent="-285750" fontAlgn="base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Cài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đặt đơn giản, có thể giải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được nhiều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bài toán về dãy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số</a:t>
            </a:r>
          </a:p>
          <a:p>
            <a:pPr marL="742950" lvl="1" indent="-285750" fontAlgn="base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Thời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gian chạy: O(logn) với N là độ dài dãy số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Nhược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/>
            <a:endParaRPr lang="en-US" dirty="0"/>
          </a:p>
          <a:p>
            <a:pPr marL="742950" lvl="1" indent="-285750" fontAlgn="base">
              <a:buFont typeface="Arial" pitchFamily="34" charset="0"/>
              <a:buChar char="≠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Không tổng quát bằng Segment Tree (Một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CTDL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giải thuật khác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 fontAlgn="base">
              <a:buFont typeface="Arial" pitchFamily="34" charset="0"/>
              <a:buChar char="≠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Tất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cả những bài giải được bằng Fenwick tree đều có thể giải được bằng Segment Tree. Nhưng chiều ngược lại thì không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đúng.</a:t>
            </a:r>
          </a:p>
          <a:p>
            <a:pPr marL="742950" lvl="1" indent="-285750" fontAlgn="base">
              <a:buFont typeface="Arial" pitchFamily="34" charset="0"/>
              <a:buChar char="≠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Khó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hiểu.</a:t>
            </a:r>
          </a:p>
        </p:txBody>
      </p:sp>
    </p:spTree>
    <p:extLst>
      <p:ext uri="{BB962C8B-B14F-4D97-AF65-F5344CB8AC3E}">
        <p14:creationId xmlns:p14="http://schemas.microsoft.com/office/powerpoint/2010/main" val="33997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867</TotalTime>
  <Words>1745</Words>
  <Application>Microsoft Office PowerPoint</Application>
  <PresentationFormat>On-screen Show (4:3)</PresentationFormat>
  <Paragraphs>889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124</cp:revision>
  <dcterms:created xsi:type="dcterms:W3CDTF">2021-05-27T13:37:43Z</dcterms:created>
  <dcterms:modified xsi:type="dcterms:W3CDTF">2021-06-20T02:28:10Z</dcterms:modified>
</cp:coreProperties>
</file>