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3" r:id="rId8"/>
    <p:sldId id="262" r:id="rId9"/>
    <p:sldId id="261" r:id="rId10"/>
    <p:sldId id="266" r:id="rId11"/>
    <p:sldId id="277" r:id="rId12"/>
    <p:sldId id="278" r:id="rId13"/>
    <p:sldId id="273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1CB3D-E195-8104-B2C8-81F59B31AD9E}" v="127" dt="2025-03-14T05:12:03.718"/>
    <p1510:client id="{42AE6295-458F-061B-B2F4-3BCB4E9B1164}" v="1056" dt="2025-03-14T06:30:35.565"/>
    <p1510:client id="{9D008066-943E-1DB8-9689-EA5265CCA6AD}" v="51" dt="2025-03-14T03:43:28.310"/>
    <p1510:client id="{CC753A6C-FE1F-4326-DFC7-35CCE28741D6}" v="651" dt="2025-03-13T08:02:17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12348"/>
          </a:xfrm>
        </p:spPr>
        <p:txBody>
          <a:bodyPr/>
          <a:lstStyle/>
          <a:p>
            <a:r>
              <a:rPr lang="en-US" dirty="0"/>
              <a:t>Voice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at Is Alexa (and What's the Best Alexa Speaker for 2025)? | Reviews by  Wirecutter">
            <a:extLst>
              <a:ext uri="{FF2B5EF4-FFF2-40B4-BE49-F238E27FC236}">
                <a16:creationId xmlns:a16="http://schemas.microsoft.com/office/drawing/2014/main" id="{6CCEAA16-DEE1-C72E-1745-DF592B05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494" y="3483663"/>
            <a:ext cx="4141577" cy="33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D9AD22-3B4F-2916-D919-A43CEED10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757E-5314-2EA1-3380-F80AFB25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" y="1825625"/>
            <a:ext cx="113485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/>
              <a:t>Whisper.cpp:</a:t>
            </a:r>
          </a:p>
          <a:p>
            <a:endParaRPr lang="en-US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8C874C-9FA5-022B-D8CE-8DDEBE3A3DE6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08F6DE-4FA2-0A05-921D-4F21F7C45CC3}"/>
              </a:ext>
            </a:extLst>
          </p:cNvPr>
          <p:cNvSpPr/>
          <p:nvPr/>
        </p:nvSpPr>
        <p:spPr>
          <a:xfrm>
            <a:off x="271524" y="2662473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model (bin) and audio (wav)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9740F-6DFC-70E4-1E16-DFD43D23A2BD}"/>
              </a:ext>
            </a:extLst>
          </p:cNvPr>
          <p:cNvSpPr/>
          <p:nvPr/>
        </p:nvSpPr>
        <p:spPr>
          <a:xfrm>
            <a:off x="9919106" y="2675724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Generate text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FC546-51F0-3932-FA51-8706FA69B604}"/>
              </a:ext>
            </a:extLst>
          </p:cNvPr>
          <p:cNvSpPr/>
          <p:nvPr/>
        </p:nvSpPr>
        <p:spPr>
          <a:xfrm>
            <a:off x="7493958" y="2662472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Decode words from vectors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99D46F-FA78-5246-B8FA-12C08AB84B12}"/>
              </a:ext>
            </a:extLst>
          </p:cNvPr>
          <p:cNvSpPr/>
          <p:nvPr/>
        </p:nvSpPr>
        <p:spPr>
          <a:xfrm>
            <a:off x="5075437" y="2675724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Transformer NN classifies words based on Sound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0C4380-656E-9AA7-E1F0-72DFC49F8846}"/>
              </a:ext>
            </a:extLst>
          </p:cNvPr>
          <p:cNvSpPr/>
          <p:nvPr/>
        </p:nvSpPr>
        <p:spPr>
          <a:xfrm>
            <a:off x="2670167" y="2662473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Preprocess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8DA23F-78AF-82A3-7E01-90E96AF2EF2C}"/>
              </a:ext>
            </a:extLst>
          </p:cNvPr>
          <p:cNvCxnSpPr/>
          <p:nvPr/>
        </p:nvCxnSpPr>
        <p:spPr>
          <a:xfrm>
            <a:off x="1706217" y="3279912"/>
            <a:ext cx="927652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AAA83F-F2BC-846B-390D-DCE9FE2DA22C}"/>
              </a:ext>
            </a:extLst>
          </p:cNvPr>
          <p:cNvCxnSpPr>
            <a:cxnSpLocks/>
          </p:cNvCxnSpPr>
          <p:nvPr/>
        </p:nvCxnSpPr>
        <p:spPr>
          <a:xfrm>
            <a:off x="4104860" y="3332921"/>
            <a:ext cx="927652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69D012-FB66-65A8-492B-FB4BBFDC4EB6}"/>
              </a:ext>
            </a:extLst>
          </p:cNvPr>
          <p:cNvCxnSpPr>
            <a:cxnSpLocks/>
          </p:cNvCxnSpPr>
          <p:nvPr/>
        </p:nvCxnSpPr>
        <p:spPr>
          <a:xfrm>
            <a:off x="6510130" y="3332921"/>
            <a:ext cx="927652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A6310A-ADE1-F3A2-B837-A7A5561C5940}"/>
              </a:ext>
            </a:extLst>
          </p:cNvPr>
          <p:cNvCxnSpPr>
            <a:cxnSpLocks/>
          </p:cNvCxnSpPr>
          <p:nvPr/>
        </p:nvCxnSpPr>
        <p:spPr>
          <a:xfrm>
            <a:off x="8928652" y="3319669"/>
            <a:ext cx="927652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4A6E52-D0DC-2842-6F6E-034072594840}"/>
              </a:ext>
            </a:extLst>
          </p:cNvPr>
          <p:cNvSpPr txBox="1"/>
          <p:nvPr/>
        </p:nvSpPr>
        <p:spPr>
          <a:xfrm>
            <a:off x="420756" y="5158409"/>
            <a:ext cx="113504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/>
              <a:t>Command: </a:t>
            </a:r>
            <a:endParaRPr lang="en-US" sz="3000" dirty="0">
              <a:solidFill>
                <a:srgbClr val="000000"/>
              </a:solidFill>
              <a:latin typeface="Aptos"/>
            </a:endParaRPr>
          </a:p>
          <a:p>
            <a:r>
              <a:rPr lang="en-US" sz="3000" dirty="0">
                <a:solidFill>
                  <a:srgbClr val="F0F6FC"/>
                </a:solidFill>
                <a:latin typeface="Consolas"/>
              </a:rPr>
              <a:t>./build/bin/whisper-cli -f &lt;wav path&gt; -m &lt;model path&gt;</a:t>
            </a:r>
            <a:endParaRPr lang="en-US" sz="3000" dirty="0"/>
          </a:p>
        </p:txBody>
      </p:sp>
      <p:pic>
        <p:nvPicPr>
          <p:cNvPr id="19" name="Picture 18" descr="Mastering Decoder-Only Transformer: A Comprehensive Guide">
            <a:extLst>
              <a:ext uri="{FF2B5EF4-FFF2-40B4-BE49-F238E27FC236}">
                <a16:creationId xmlns:a16="http://schemas.microsoft.com/office/drawing/2014/main" id="{A228978D-B580-625E-D33D-A87A2E32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339" y="4226118"/>
            <a:ext cx="1391479" cy="9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785B0A-40D9-E42D-FCBE-AA1D48007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8EDA-BE01-31EB-B548-17C64D83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" y="1825625"/>
            <a:ext cx="113485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/>
              <a:t>Llama.cpp:</a:t>
            </a:r>
          </a:p>
          <a:p>
            <a:endParaRPr lang="en-US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BFB7A3-5297-38A5-6977-C26B9E89B712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DFD7ED-F383-FED7-BB4A-B8377CB30656}"/>
              </a:ext>
            </a:extLst>
          </p:cNvPr>
          <p:cNvSpPr/>
          <p:nvPr/>
        </p:nvSpPr>
        <p:spPr>
          <a:xfrm>
            <a:off x="271524" y="2662473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Load model (</a:t>
            </a:r>
            <a:r>
              <a:rPr lang="en-US" dirty="0" err="1"/>
              <a:t>gguf</a:t>
            </a:r>
            <a:r>
              <a:rPr lang="en-US" dirty="0"/>
              <a:t>) and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92934-8CB3-5306-DBE3-FC5F29E4B5D2}"/>
              </a:ext>
            </a:extLst>
          </p:cNvPr>
          <p:cNvSpPr/>
          <p:nvPr/>
        </p:nvSpPr>
        <p:spPr>
          <a:xfrm>
            <a:off x="10760619" y="2669098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Generate text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D8258A-1AB0-940C-3A02-A65DFA8BFD34}"/>
              </a:ext>
            </a:extLst>
          </p:cNvPr>
          <p:cNvSpPr/>
          <p:nvPr/>
        </p:nvSpPr>
        <p:spPr>
          <a:xfrm>
            <a:off x="7195784" y="2695602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Get highest</a:t>
            </a:r>
          </a:p>
          <a:p>
            <a:pPr algn="ctr"/>
            <a:r>
              <a:rPr lang="en-US" dirty="0"/>
              <a:t>probability vector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62DBC-4986-B25C-A2DD-26EAB7AC735E}"/>
              </a:ext>
            </a:extLst>
          </p:cNvPr>
          <p:cNvSpPr/>
          <p:nvPr/>
        </p:nvSpPr>
        <p:spPr>
          <a:xfrm>
            <a:off x="5075437" y="2675724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Transformer NN calculates probabilities of next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197876-1C84-1D67-4E7B-ECFC140891EF}"/>
              </a:ext>
            </a:extLst>
          </p:cNvPr>
          <p:cNvSpPr/>
          <p:nvPr/>
        </p:nvSpPr>
        <p:spPr>
          <a:xfrm>
            <a:off x="2670167" y="2662473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Preprocess data (words to vectors)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3DCA5-A84E-21E1-8750-C0D23FFC311C}"/>
              </a:ext>
            </a:extLst>
          </p:cNvPr>
          <p:cNvCxnSpPr/>
          <p:nvPr/>
        </p:nvCxnSpPr>
        <p:spPr>
          <a:xfrm>
            <a:off x="1706217" y="3279912"/>
            <a:ext cx="927652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3A86BB-B31F-19E7-CA56-6416A179B679}"/>
              </a:ext>
            </a:extLst>
          </p:cNvPr>
          <p:cNvCxnSpPr>
            <a:cxnSpLocks/>
          </p:cNvCxnSpPr>
          <p:nvPr/>
        </p:nvCxnSpPr>
        <p:spPr>
          <a:xfrm>
            <a:off x="4104860" y="3332921"/>
            <a:ext cx="927652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09E035-5E92-8A72-E798-20B03879B04F}"/>
              </a:ext>
            </a:extLst>
          </p:cNvPr>
          <p:cNvCxnSpPr>
            <a:cxnSpLocks/>
          </p:cNvCxnSpPr>
          <p:nvPr/>
        </p:nvCxnSpPr>
        <p:spPr>
          <a:xfrm>
            <a:off x="6510130" y="3326295"/>
            <a:ext cx="669235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70E67-60E4-1344-45B4-B538F624426D}"/>
              </a:ext>
            </a:extLst>
          </p:cNvPr>
          <p:cNvCxnSpPr>
            <a:cxnSpLocks/>
          </p:cNvCxnSpPr>
          <p:nvPr/>
        </p:nvCxnSpPr>
        <p:spPr>
          <a:xfrm flipV="1">
            <a:off x="8637104" y="3395868"/>
            <a:ext cx="351182" cy="3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999E56-D514-5818-BEA6-69FFDEC9A68C}"/>
              </a:ext>
            </a:extLst>
          </p:cNvPr>
          <p:cNvSpPr txBox="1"/>
          <p:nvPr/>
        </p:nvSpPr>
        <p:spPr>
          <a:xfrm>
            <a:off x="420756" y="5158409"/>
            <a:ext cx="1135048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/>
              <a:t>Command: </a:t>
            </a:r>
            <a:endParaRPr lang="en-US" sz="3000" dirty="0">
              <a:solidFill>
                <a:srgbClr val="000000"/>
              </a:solidFill>
              <a:latin typeface="Aptos"/>
            </a:endParaRPr>
          </a:p>
          <a:p>
            <a:r>
              <a:rPr lang="en-US" sz="3000" dirty="0">
                <a:solidFill>
                  <a:srgbClr val="F0F6FC"/>
                </a:solidFill>
                <a:latin typeface="Consolas"/>
              </a:rPr>
              <a:t>./build/bin/llama-cli -f &lt;wav path&gt; -m &lt;model path&gt;</a:t>
            </a:r>
          </a:p>
          <a:p>
            <a:r>
              <a:rPr lang="en-US" sz="3000" dirty="0">
                <a:latin typeface="Consolas"/>
              </a:rPr>
              <a:t>Model: TinyLlama-7B: Smallest with decent accuracy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BD3E17-41D4-A7F9-E89D-170792B2E045}"/>
              </a:ext>
            </a:extLst>
          </p:cNvPr>
          <p:cNvSpPr/>
          <p:nvPr/>
        </p:nvSpPr>
        <p:spPr>
          <a:xfrm>
            <a:off x="8984826" y="2695601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Decode words from vectors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591E70-4542-AB73-405A-3950630666CC}"/>
              </a:ext>
            </a:extLst>
          </p:cNvPr>
          <p:cNvCxnSpPr>
            <a:cxnSpLocks/>
          </p:cNvCxnSpPr>
          <p:nvPr/>
        </p:nvCxnSpPr>
        <p:spPr>
          <a:xfrm flipV="1">
            <a:off x="10406268" y="3409119"/>
            <a:ext cx="351182" cy="3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nderstand all the LLM Models in this Guide">
            <a:extLst>
              <a:ext uri="{FF2B5EF4-FFF2-40B4-BE49-F238E27FC236}">
                <a16:creationId xmlns:a16="http://schemas.microsoft.com/office/drawing/2014/main" id="{E0327E92-1845-1274-25A1-47FB69ABC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59" y="4047919"/>
            <a:ext cx="1454013" cy="16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7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49B05-17C4-9F77-EA3C-FA24B106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F7AD-0784-DDCD-C71B-B333F92E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" y="1825625"/>
            <a:ext cx="113485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 err="1"/>
              <a:t>Espeak</a:t>
            </a:r>
            <a:r>
              <a:rPr lang="en-US" sz="3500" dirty="0"/>
              <a:t>:</a:t>
            </a:r>
          </a:p>
          <a:p>
            <a:endParaRPr lang="en-US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92DD3D-DB7B-96C3-DDAA-964EEDDF4069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63C2D-B2F1-927F-D58B-E44C74A14E28}"/>
              </a:ext>
            </a:extLst>
          </p:cNvPr>
          <p:cNvSpPr/>
          <p:nvPr/>
        </p:nvSpPr>
        <p:spPr>
          <a:xfrm>
            <a:off x="271524" y="2662473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Load model and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08D77-900E-1DF3-6DA8-4BEE257AB972}"/>
              </a:ext>
            </a:extLst>
          </p:cNvPr>
          <p:cNvSpPr/>
          <p:nvPr/>
        </p:nvSpPr>
        <p:spPr>
          <a:xfrm>
            <a:off x="9919106" y="2675724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Generate Audio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A227A-63DF-CD2B-2CFF-138BFD07B003}"/>
              </a:ext>
            </a:extLst>
          </p:cNvPr>
          <p:cNvSpPr/>
          <p:nvPr/>
        </p:nvSpPr>
        <p:spPr>
          <a:xfrm>
            <a:off x="7493958" y="2662472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Decode audible words from images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C59823-1863-70E6-4CC8-A913048A912F}"/>
              </a:ext>
            </a:extLst>
          </p:cNvPr>
          <p:cNvSpPr/>
          <p:nvPr/>
        </p:nvSpPr>
        <p:spPr>
          <a:xfrm>
            <a:off x="5075437" y="2675724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 CNN calculates sound image for words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87F74D-5CF6-75DB-A2E4-B3C279879E2B}"/>
              </a:ext>
            </a:extLst>
          </p:cNvPr>
          <p:cNvSpPr/>
          <p:nvPr/>
        </p:nvSpPr>
        <p:spPr>
          <a:xfrm>
            <a:off x="2670167" y="2662473"/>
            <a:ext cx="1428177" cy="1329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Preprocess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D52108-85F9-DB5B-FB09-25B428629A7E}"/>
              </a:ext>
            </a:extLst>
          </p:cNvPr>
          <p:cNvCxnSpPr/>
          <p:nvPr/>
        </p:nvCxnSpPr>
        <p:spPr>
          <a:xfrm>
            <a:off x="1706217" y="3279912"/>
            <a:ext cx="927652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2DD112-89D3-93DD-4114-E2AA4677B225}"/>
              </a:ext>
            </a:extLst>
          </p:cNvPr>
          <p:cNvCxnSpPr>
            <a:cxnSpLocks/>
          </p:cNvCxnSpPr>
          <p:nvPr/>
        </p:nvCxnSpPr>
        <p:spPr>
          <a:xfrm>
            <a:off x="4104860" y="3332921"/>
            <a:ext cx="927652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232E75-856A-15CB-ABFC-DC1561C385BD}"/>
              </a:ext>
            </a:extLst>
          </p:cNvPr>
          <p:cNvCxnSpPr>
            <a:cxnSpLocks/>
          </p:cNvCxnSpPr>
          <p:nvPr/>
        </p:nvCxnSpPr>
        <p:spPr>
          <a:xfrm>
            <a:off x="6510130" y="3332921"/>
            <a:ext cx="927652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66833C-BC20-F77C-F7F7-7E223FF52A51}"/>
              </a:ext>
            </a:extLst>
          </p:cNvPr>
          <p:cNvCxnSpPr>
            <a:cxnSpLocks/>
          </p:cNvCxnSpPr>
          <p:nvPr/>
        </p:nvCxnSpPr>
        <p:spPr>
          <a:xfrm>
            <a:off x="8928652" y="3319669"/>
            <a:ext cx="927652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5DFC5B-9403-5423-1F11-D9C696454234}"/>
              </a:ext>
            </a:extLst>
          </p:cNvPr>
          <p:cNvSpPr txBox="1"/>
          <p:nvPr/>
        </p:nvSpPr>
        <p:spPr>
          <a:xfrm>
            <a:off x="420756" y="5158409"/>
            <a:ext cx="113504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/>
              <a:t>Command: </a:t>
            </a:r>
            <a:endParaRPr lang="en-US" sz="3000" dirty="0">
              <a:solidFill>
                <a:srgbClr val="000000"/>
              </a:solidFill>
              <a:latin typeface="Aptos"/>
            </a:endParaRPr>
          </a:p>
          <a:p>
            <a:r>
              <a:rPr lang="en-US" sz="3000" dirty="0">
                <a:solidFill>
                  <a:srgbClr val="F0F6FC"/>
                </a:solidFill>
                <a:latin typeface="Consolas"/>
              </a:rPr>
              <a:t>./build/bin/</a:t>
            </a:r>
            <a:r>
              <a:rPr lang="en-US" sz="3000" dirty="0" err="1">
                <a:solidFill>
                  <a:srgbClr val="F0F6FC"/>
                </a:solidFill>
                <a:latin typeface="Consolas"/>
              </a:rPr>
              <a:t>espeak</a:t>
            </a:r>
            <a:r>
              <a:rPr lang="en-US" sz="3000" dirty="0">
                <a:solidFill>
                  <a:srgbClr val="F0F6FC"/>
                </a:solidFill>
                <a:latin typeface="Consolas"/>
              </a:rPr>
              <a:t> -f &lt;text file path&gt;</a:t>
            </a:r>
            <a:endParaRPr lang="en-US" sz="3000" dirty="0"/>
          </a:p>
        </p:txBody>
      </p:sp>
      <p:pic>
        <p:nvPicPr>
          <p:cNvPr id="5" name="Picture 4" descr="Speech through Deep Learning Technologies">
            <a:extLst>
              <a:ext uri="{FF2B5EF4-FFF2-40B4-BE49-F238E27FC236}">
                <a16:creationId xmlns:a16="http://schemas.microsoft.com/office/drawing/2014/main" id="{4F766980-69E4-8C38-0995-6039FCA6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183" y="4302401"/>
            <a:ext cx="1478032" cy="13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2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BB06B0-F0C1-0993-AE37-AD27C172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C9F4-60FE-6D25-202C-6D1E8C8B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" y="1255781"/>
            <a:ext cx="113485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500" dirty="0"/>
              <a:t>Example: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29D5C5-2A4E-880F-D07D-1C245DF9E9AB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807FE3-8C35-D23D-4116-DD35856F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449" b="2449"/>
          <a:stretch/>
        </p:blipFill>
        <p:spPr>
          <a:xfrm>
            <a:off x="0" y="2182934"/>
            <a:ext cx="12192000" cy="239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809F2-7F0A-1744-E0D2-A7F60FE62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6" y="2426443"/>
            <a:ext cx="12192000" cy="1412348"/>
          </a:xfrm>
          <a:prstGeom prst="rect">
            <a:avLst/>
          </a:prstGeom>
        </p:spPr>
      </p:pic>
      <p:pic>
        <p:nvPicPr>
          <p:cNvPr id="7" name="Picture 6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0A60924-76FD-F5EA-D025-6D49B31F5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" y="3836143"/>
            <a:ext cx="12178193" cy="10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7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DBBCA6-1ACF-643A-6B09-B4C3FDBF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62CB-61C2-F261-9ABA-FF7144E6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" y="1255781"/>
            <a:ext cx="113485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/>
              <a:t>Get Android OS to boot without displaying </a:t>
            </a:r>
            <a:r>
              <a:rPr lang="en-US" sz="3500" dirty="0" err="1"/>
              <a:t>Termux</a:t>
            </a:r>
          </a:p>
          <a:p>
            <a:r>
              <a:rPr lang="en-US" sz="3500" dirty="0"/>
              <a:t>TTS can’t implement Qualcomm's GPY</a:t>
            </a:r>
            <a:endParaRPr lang="en-US" dirty="0"/>
          </a:p>
          <a:p>
            <a:r>
              <a:rPr lang="en-US" sz="3500" dirty="0" err="1"/>
              <a:t>LLama</a:t>
            </a:r>
            <a:r>
              <a:rPr lang="en-US" sz="3500" dirty="0"/>
              <a:t> is slow to calculate response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750470-70B8-8BDC-6342-E17FEB402E12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</a:t>
            </a:r>
          </a:p>
        </p:txBody>
      </p:sp>
      <p:pic>
        <p:nvPicPr>
          <p:cNvPr id="5" name="Picture 4" descr="Car talk: AI chat capability is racing into new vehicles | Fox News">
            <a:extLst>
              <a:ext uri="{FF2B5EF4-FFF2-40B4-BE49-F238E27FC236}">
                <a16:creationId xmlns:a16="http://schemas.microsoft.com/office/drawing/2014/main" id="{8AC21A05-4A9B-8092-8F8E-D2028C324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" y="3710520"/>
            <a:ext cx="12178746" cy="31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0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949C76-40AF-DA68-35A2-8F617B962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93A9-F0FF-B762-0662-965EFF52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" y="1534077"/>
            <a:ext cx="1206421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/>
              <a:t>Quantize whisper model weights and parameters</a:t>
            </a:r>
          </a:p>
          <a:p>
            <a:r>
              <a:rPr lang="en-US" sz="3500" dirty="0"/>
              <a:t>Rewrite </a:t>
            </a:r>
            <a:r>
              <a:rPr lang="en-US" sz="3500" dirty="0" err="1"/>
              <a:t>espeak</a:t>
            </a:r>
            <a:r>
              <a:rPr lang="en-US" sz="3500" dirty="0"/>
              <a:t> model for running GPU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1BC2E2-C0E4-C7E7-6484-E32D74301374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Resolution</a:t>
            </a:r>
          </a:p>
        </p:txBody>
      </p:sp>
      <p:pic>
        <p:nvPicPr>
          <p:cNvPr id="5" name="Picture 4" descr="Car talk: AI chat capability is racing into new vehicles | Fox News">
            <a:extLst>
              <a:ext uri="{FF2B5EF4-FFF2-40B4-BE49-F238E27FC236}">
                <a16:creationId xmlns:a16="http://schemas.microsoft.com/office/drawing/2014/main" id="{0A2D1709-A781-A382-C710-F233D23B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" y="3710520"/>
            <a:ext cx="12178746" cy="31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1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C816-AF18-3053-97ED-784B7617D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858" y="1825625"/>
            <a:ext cx="66109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/>
              <a:t>Purpose</a:t>
            </a:r>
          </a:p>
          <a:p>
            <a:r>
              <a:rPr lang="en-US" sz="3500" dirty="0"/>
              <a:t>Solution</a:t>
            </a:r>
          </a:p>
          <a:p>
            <a:r>
              <a:rPr lang="en-US" sz="3500" dirty="0"/>
              <a:t>Deployment</a:t>
            </a:r>
          </a:p>
          <a:p>
            <a:r>
              <a:rPr lang="en-US" sz="3500" dirty="0"/>
              <a:t>Problem</a:t>
            </a:r>
          </a:p>
          <a:p>
            <a:r>
              <a:rPr lang="en-US" sz="3500" dirty="0"/>
              <a:t>Resolution</a:t>
            </a:r>
          </a:p>
        </p:txBody>
      </p:sp>
      <p:pic>
        <p:nvPicPr>
          <p:cNvPr id="4" name="Picture 3" descr="Voice Bot: Definition, Designing and Developing">
            <a:extLst>
              <a:ext uri="{FF2B5EF4-FFF2-40B4-BE49-F238E27FC236}">
                <a16:creationId xmlns:a16="http://schemas.microsoft.com/office/drawing/2014/main" id="{67E3DCD0-E09E-72B8-7380-0C39B3D7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887" y="1828800"/>
            <a:ext cx="4499113" cy="4121426"/>
          </a:xfrm>
          <a:prstGeom prst="rect">
            <a:avLst/>
          </a:prstGeom>
        </p:spPr>
      </p:pic>
      <p:pic>
        <p:nvPicPr>
          <p:cNvPr id="2" name="Picture 1" descr="Voice Bot: Definition, Designing and Developing">
            <a:extLst>
              <a:ext uri="{FF2B5EF4-FFF2-40B4-BE49-F238E27FC236}">
                <a16:creationId xmlns:a16="http://schemas.microsoft.com/office/drawing/2014/main" id="{F624B76D-C1F4-B1C7-1244-F4864107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" y="1831953"/>
            <a:ext cx="4499113" cy="41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69EF4-C103-EC37-7E0C-5B12E4B07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9F72-65AF-A582-5F47-74DE0462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" y="1825625"/>
            <a:ext cx="113485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/>
              <a:t>AI Chatbot that can communicates verbally with users</a:t>
            </a:r>
          </a:p>
          <a:p>
            <a:r>
              <a:rPr lang="en-US" sz="3500" dirty="0"/>
              <a:t>Run on Android device for vehicle usage</a:t>
            </a:r>
          </a:p>
          <a:p>
            <a:r>
              <a:rPr lang="en-US" sz="3500" dirty="0"/>
              <a:t>Utilize Qualcomm chip's GPU to optimize speed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F41A8-AF63-278F-AB1C-216E58B64A87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Purpose</a:t>
            </a:r>
          </a:p>
        </p:txBody>
      </p:sp>
      <p:pic>
        <p:nvPicPr>
          <p:cNvPr id="5" name="Picture 4" descr="Car talk: AI chat capability is racing into new vehicles | Fox News">
            <a:extLst>
              <a:ext uri="{FF2B5EF4-FFF2-40B4-BE49-F238E27FC236}">
                <a16:creationId xmlns:a16="http://schemas.microsoft.com/office/drawing/2014/main" id="{2F3FA230-29AF-6BB7-4BA1-FFE931AF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" y="3710520"/>
            <a:ext cx="12178746" cy="31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0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5BA46-710D-8701-C51E-A226F1386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E65C-588A-E948-6918-B0A29E09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" y="1236154"/>
            <a:ext cx="11348594" cy="4940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/>
              <a:t>Speech To Text (STT) system to understand what user said</a:t>
            </a:r>
            <a:endParaRPr lang="en-US"/>
          </a:p>
          <a:p>
            <a:r>
              <a:rPr lang="en-US" sz="3000" dirty="0"/>
              <a:t>   Large Language Model (LLM) system to answer user's input in text</a:t>
            </a:r>
          </a:p>
          <a:p>
            <a:r>
              <a:rPr lang="en-US" sz="3000" dirty="0"/>
              <a:t>   Text To Speech (TTS) system to give user voice answer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8B7125-C3F1-DE72-DAD0-1D17A1E1F780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</a:p>
        </p:txBody>
      </p:sp>
      <p:pic>
        <p:nvPicPr>
          <p:cNvPr id="2" name="Picture 1" descr="5 Best Speech-to-Text APIs | Nordic APIs |">
            <a:extLst>
              <a:ext uri="{FF2B5EF4-FFF2-40B4-BE49-F238E27FC236}">
                <a16:creationId xmlns:a16="http://schemas.microsoft.com/office/drawing/2014/main" id="{1A818375-C1E1-C3F3-FC3D-5C5C0827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8" y="3705659"/>
            <a:ext cx="4141304" cy="3146331"/>
          </a:xfrm>
          <a:prstGeom prst="rect">
            <a:avLst/>
          </a:prstGeom>
        </p:spPr>
      </p:pic>
      <p:pic>
        <p:nvPicPr>
          <p:cNvPr id="6" name="Picture 5" descr="A Comprehensive Overview of Large Language Models – Wisecube AI – Research  Intelligence Platform">
            <a:extLst>
              <a:ext uri="{FF2B5EF4-FFF2-40B4-BE49-F238E27FC236}">
                <a16:creationId xmlns:a16="http://schemas.microsoft.com/office/drawing/2014/main" id="{255B1068-87C7-7394-DBBF-02EF6853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78" y="3705639"/>
            <a:ext cx="3863008" cy="3150704"/>
          </a:xfrm>
          <a:prstGeom prst="rect">
            <a:avLst/>
          </a:prstGeom>
        </p:spPr>
      </p:pic>
      <p:pic>
        <p:nvPicPr>
          <p:cNvPr id="7" name="Picture 6" descr="Text to Speech Software and Apps: The ...">
            <a:extLst>
              <a:ext uri="{FF2B5EF4-FFF2-40B4-BE49-F238E27FC236}">
                <a16:creationId xmlns:a16="http://schemas.microsoft.com/office/drawing/2014/main" id="{3935835B-AA27-E9CF-0AE2-DBF189A01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374" y="3708538"/>
            <a:ext cx="4194313" cy="31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5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754FA0-B8AF-CA51-80FF-E40E5C39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EB5BE-332B-0747-DE5B-AD48C481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" y="1236154"/>
            <a:ext cx="11348594" cy="4940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/>
              <a:t>Speech To Text: Technology that converts spoken language to text</a:t>
            </a:r>
          </a:p>
          <a:p>
            <a:r>
              <a:rPr lang="en-US" sz="3500" dirty="0"/>
              <a:t>Common models: whisper (</a:t>
            </a:r>
            <a:r>
              <a:rPr lang="en-US" sz="3500" dirty="0" err="1"/>
              <a:t>openAi</a:t>
            </a:r>
            <a:r>
              <a:rPr lang="en-US" sz="3500" dirty="0"/>
              <a:t>-best), Google Voice, Amazon Alexa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EB3465-6088-05F6-3383-7B35BCEEDAD6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</a:p>
        </p:txBody>
      </p:sp>
      <p:pic>
        <p:nvPicPr>
          <p:cNvPr id="5" name="Picture 4" descr="Speech-to-Text Software and Apps: The Complete Guide | Semantix">
            <a:extLst>
              <a:ext uri="{FF2B5EF4-FFF2-40B4-BE49-F238E27FC236}">
                <a16:creationId xmlns:a16="http://schemas.microsoft.com/office/drawing/2014/main" id="{01A8C92F-F27D-320C-32D0-B2DCF8EED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" y="3709609"/>
            <a:ext cx="8262730" cy="31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6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62A1CF-48F8-9D68-AD70-F3711F03E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6A2F-FCDD-9225-3F99-4A647B8C1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49" y="1709314"/>
            <a:ext cx="11348594" cy="48946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/>
              <a:t>Large Language Model: </a:t>
            </a:r>
            <a:r>
              <a:rPr lang="en-US" sz="3500" dirty="0">
                <a:ea typeface="+mn-lt"/>
                <a:cs typeface="+mn-lt"/>
              </a:rPr>
              <a:t>model used for processing, understanding, and generating human language</a:t>
            </a:r>
          </a:p>
          <a:p>
            <a:r>
              <a:rPr lang="en-US" sz="3500" dirty="0">
                <a:ea typeface="+mn-lt"/>
                <a:cs typeface="+mn-lt"/>
              </a:rPr>
              <a:t>Common models: GPT (</a:t>
            </a:r>
            <a:r>
              <a:rPr lang="en-US" sz="3500" dirty="0" err="1">
                <a:ea typeface="+mn-lt"/>
                <a:cs typeface="+mn-lt"/>
              </a:rPr>
              <a:t>openAI</a:t>
            </a:r>
            <a:r>
              <a:rPr lang="en-US" sz="3500" dirty="0">
                <a:ea typeface="+mn-lt"/>
                <a:cs typeface="+mn-lt"/>
              </a:rPr>
              <a:t>-best), </a:t>
            </a:r>
            <a:r>
              <a:rPr lang="en-US" sz="3500" dirty="0" err="1">
                <a:ea typeface="+mn-lt"/>
                <a:cs typeface="+mn-lt"/>
              </a:rPr>
              <a:t>Deepseek</a:t>
            </a:r>
            <a:r>
              <a:rPr lang="en-US" sz="3500" dirty="0">
                <a:ea typeface="+mn-lt"/>
                <a:cs typeface="+mn-lt"/>
              </a:rPr>
              <a:t>, </a:t>
            </a:r>
            <a:r>
              <a:rPr lang="en-US" sz="3500" dirty="0" err="1">
                <a:ea typeface="+mn-lt"/>
                <a:cs typeface="+mn-lt"/>
              </a:rPr>
              <a:t>LLama</a:t>
            </a:r>
            <a:r>
              <a:rPr lang="en-US" sz="3500" dirty="0">
                <a:ea typeface="+mn-lt"/>
                <a:cs typeface="+mn-lt"/>
              </a:rPr>
              <a:t> (fastest)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8624D3-A11C-0202-840E-47CE7096EF03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</a:p>
        </p:txBody>
      </p:sp>
      <p:pic>
        <p:nvPicPr>
          <p:cNvPr id="5" name="Picture 4" descr="What are Large Language Models (LLMs)?">
            <a:extLst>
              <a:ext uri="{FF2B5EF4-FFF2-40B4-BE49-F238E27FC236}">
                <a16:creationId xmlns:a16="http://schemas.microsoft.com/office/drawing/2014/main" id="{F4480AA1-C39E-BD74-16CF-E226644F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91" y="4156974"/>
            <a:ext cx="4348671" cy="26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0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C9171-D28F-8BD2-D26C-761BE4907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7D17-2542-3680-D1E0-E811E745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00" y="1342136"/>
            <a:ext cx="113485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/>
              <a:t>Text to Speech: technology that takes text input and produce audio speech</a:t>
            </a:r>
          </a:p>
          <a:p>
            <a:r>
              <a:rPr lang="en-US" sz="3500" dirty="0"/>
              <a:t>Common models: Whisper (</a:t>
            </a:r>
            <a:r>
              <a:rPr lang="en-US" sz="3500" dirty="0" err="1"/>
              <a:t>openAI</a:t>
            </a:r>
            <a:r>
              <a:rPr lang="en-US" sz="3500" dirty="0"/>
              <a:t>-best), </a:t>
            </a:r>
            <a:r>
              <a:rPr lang="en-US" sz="3500" dirty="0" err="1"/>
              <a:t>espeak</a:t>
            </a:r>
            <a:r>
              <a:rPr lang="en-US" sz="3500" dirty="0"/>
              <a:t> (fastest), </a:t>
            </a:r>
            <a:r>
              <a:rPr lang="en-US" sz="3500" dirty="0" err="1"/>
              <a:t>NeMo</a:t>
            </a:r>
            <a:r>
              <a:rPr lang="en-US" sz="3500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4BAC2F-4FDE-5EFA-EFC1-2964A8656E04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</a:p>
        </p:txBody>
      </p:sp>
      <p:pic>
        <p:nvPicPr>
          <p:cNvPr id="2" name="Picture 1" descr="Cách Tạo Công Cụ Text To Speech Với ChatGPT API Cho Người Mới Bắt đầu">
            <a:extLst>
              <a:ext uri="{FF2B5EF4-FFF2-40B4-BE49-F238E27FC236}">
                <a16:creationId xmlns:a16="http://schemas.microsoft.com/office/drawing/2014/main" id="{15DB0A72-BF7F-B658-58D7-0229638C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" y="4001468"/>
            <a:ext cx="6136256" cy="28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DB68D1-DD6B-6B1B-063D-27A26BA76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428C-609F-B6C6-ED1E-1D75309B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" y="1251830"/>
            <a:ext cx="113485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 err="1"/>
              <a:t>Termux</a:t>
            </a:r>
            <a:r>
              <a:rPr lang="en-US" sz="3500" dirty="0"/>
              <a:t> Terminal to run and compile C in Android</a:t>
            </a:r>
          </a:p>
          <a:p>
            <a:r>
              <a:rPr lang="en-US" sz="3500" dirty="0"/>
              <a:t>Whisper.cpp for quality conversion from wav to  txt</a:t>
            </a:r>
          </a:p>
          <a:p>
            <a:r>
              <a:rPr lang="en-US" sz="3500" dirty="0"/>
              <a:t>LLama.cpp for optimally fast text generation. </a:t>
            </a:r>
          </a:p>
          <a:p>
            <a:r>
              <a:rPr lang="en-US" sz="3500" dirty="0" err="1"/>
              <a:t>Espeak</a:t>
            </a:r>
            <a:r>
              <a:rPr lang="en-US" sz="3500" dirty="0"/>
              <a:t> for light weight and fast speech generation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1C550F-4B0A-570E-8407-7B8CC056A7A5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Deployment</a:t>
            </a:r>
          </a:p>
        </p:txBody>
      </p:sp>
      <p:pic>
        <p:nvPicPr>
          <p:cNvPr id="2" name="Picture 1" descr="How do I know which Android OS version my mobile device runs?">
            <a:extLst>
              <a:ext uri="{FF2B5EF4-FFF2-40B4-BE49-F238E27FC236}">
                <a16:creationId xmlns:a16="http://schemas.microsoft.com/office/drawing/2014/main" id="{6CB2F77A-5039-13C2-1656-42F1189E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44748" y="2073710"/>
            <a:ext cx="3240569" cy="63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90EFDD-8CCC-225D-B8CD-32DC7B81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50C2-3884-687A-EBBB-BCFBDA36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20" y="1534077"/>
            <a:ext cx="113485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 err="1"/>
              <a:t>Termux</a:t>
            </a:r>
            <a:r>
              <a:rPr lang="en-US" sz="3500" dirty="0"/>
              <a:t> Terminal: Android App Linux Terminal simulator for compiling and running files in Linux environment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B26E92-5E4B-829D-D42F-45D7A5B8F666}"/>
              </a:ext>
            </a:extLst>
          </p:cNvPr>
          <p:cNvSpPr txBox="1">
            <a:spLocks/>
          </p:cNvSpPr>
          <p:nvPr/>
        </p:nvSpPr>
        <p:spPr>
          <a:xfrm>
            <a:off x="4103440" y="-4071"/>
            <a:ext cx="3668013" cy="171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Deployment</a:t>
            </a:r>
          </a:p>
        </p:txBody>
      </p:sp>
      <p:pic>
        <p:nvPicPr>
          <p:cNvPr id="6" name="Picture 5" descr="Termux, the best linux terminal for Android - marcbilodeau.com">
            <a:extLst>
              <a:ext uri="{FF2B5EF4-FFF2-40B4-BE49-F238E27FC236}">
                <a16:creationId xmlns:a16="http://schemas.microsoft.com/office/drawing/2014/main" id="{82645726-B90D-6192-54C4-A2CCEB4D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7445"/>
            <a:ext cx="12180814" cy="415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6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Voice chatbot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460</cp:revision>
  <dcterms:created xsi:type="dcterms:W3CDTF">2025-03-13T02:42:40Z</dcterms:created>
  <dcterms:modified xsi:type="dcterms:W3CDTF">2025-03-14T08:53:07Z</dcterms:modified>
</cp:coreProperties>
</file>