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EA010-78FD-47EB-A007-0FA145B40126}" v="1542" dt="2024-11-11T01:40:18.042"/>
    <p1510:client id="{8F3239CB-5772-4088-9115-41E3BBBE210D}" v="189" dt="2024-11-09T04:56:50.945"/>
    <p1510:client id="{D7A31C27-A6C3-4D6E-A36F-3C9B82E3BB11}" v="1466" dt="2024-11-11T00:03:37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987985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DE5A-B095-FBCA-9B0D-62A2E9F8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8190"/>
              </p:ext>
            </p:extLst>
          </p:nvPr>
        </p:nvGraphicFramePr>
        <p:xfrm>
          <a:off x="37863" y="23664"/>
          <a:ext cx="12175830" cy="11175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70">
                  <a:extLst>
                    <a:ext uri="{9D8B030D-6E8A-4147-A177-3AD203B41FA5}">
                      <a16:colId xmlns:a16="http://schemas.microsoft.com/office/drawing/2014/main" val="2855375304"/>
                    </a:ext>
                  </a:extLst>
                </a:gridCol>
                <a:gridCol w="1352870">
                  <a:extLst>
                    <a:ext uri="{9D8B030D-6E8A-4147-A177-3AD203B41FA5}">
                      <a16:colId xmlns:a16="http://schemas.microsoft.com/office/drawing/2014/main" val="60855915"/>
                    </a:ext>
                  </a:extLst>
                </a:gridCol>
                <a:gridCol w="1352870">
                  <a:extLst>
                    <a:ext uri="{9D8B030D-6E8A-4147-A177-3AD203B41FA5}">
                      <a16:colId xmlns:a16="http://schemas.microsoft.com/office/drawing/2014/main" val="1193509572"/>
                    </a:ext>
                  </a:extLst>
                </a:gridCol>
                <a:gridCol w="1352870">
                  <a:extLst>
                    <a:ext uri="{9D8B030D-6E8A-4147-A177-3AD203B41FA5}">
                      <a16:colId xmlns:a16="http://schemas.microsoft.com/office/drawing/2014/main" val="3692216365"/>
                    </a:ext>
                  </a:extLst>
                </a:gridCol>
                <a:gridCol w="1352870">
                  <a:extLst>
                    <a:ext uri="{9D8B030D-6E8A-4147-A177-3AD203B41FA5}">
                      <a16:colId xmlns:a16="http://schemas.microsoft.com/office/drawing/2014/main" val="4049104394"/>
                    </a:ext>
                  </a:extLst>
                </a:gridCol>
                <a:gridCol w="1352870">
                  <a:extLst>
                    <a:ext uri="{9D8B030D-6E8A-4147-A177-3AD203B41FA5}">
                      <a16:colId xmlns:a16="http://schemas.microsoft.com/office/drawing/2014/main" val="1978261567"/>
                    </a:ext>
                  </a:extLst>
                </a:gridCol>
                <a:gridCol w="1352870">
                  <a:extLst>
                    <a:ext uri="{9D8B030D-6E8A-4147-A177-3AD203B41FA5}">
                      <a16:colId xmlns:a16="http://schemas.microsoft.com/office/drawing/2014/main" val="4165447971"/>
                    </a:ext>
                  </a:extLst>
                </a:gridCol>
                <a:gridCol w="1352870">
                  <a:extLst>
                    <a:ext uri="{9D8B030D-6E8A-4147-A177-3AD203B41FA5}">
                      <a16:colId xmlns:a16="http://schemas.microsoft.com/office/drawing/2014/main" val="2603878480"/>
                    </a:ext>
                  </a:extLst>
                </a:gridCol>
                <a:gridCol w="1352870">
                  <a:extLst>
                    <a:ext uri="{9D8B030D-6E8A-4147-A177-3AD203B41FA5}">
                      <a16:colId xmlns:a16="http://schemas.microsoft.com/office/drawing/2014/main" val="868980878"/>
                    </a:ext>
                  </a:extLst>
                </a:gridCol>
              </a:tblGrid>
              <a:tr h="1137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79219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r>
                        <a:rPr lang="en-US" dirty="0"/>
                        <a:t>Dynamic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 Step in each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 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https://proceedings.neurips.cc/paper_files/paper/2022/file/86e7ebb16d33d59e62d1b0a079ea058d-Paper-Conference.pdf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Visual Wake Words (VWW)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365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Combinations of Dynamic Quantization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 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https://arxiv.org/pdf/2008.06439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7431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Dynmaic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Quantization Using Bit Sparsity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&lt;0.5mb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https://proceedings.neurips.cc/paper/2021/file/9431c87f273e507e6040fcb07dcb4509-Paper.pdf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798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Optimizing Bit-width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 batch size of 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1.1%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https://github.com/huaweinoah / Efficient - Computing and https : / / gitee.com/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mindspore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/models/tree/master/ research/cv/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DynamicQuant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. 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  <a:hlinkClick r:id="rId2"/>
                        </a:rPr>
                        <a:t>https://ieeexplore.ieee.org/document/9879856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Cifar</a:t>
                      </a:r>
                      <a:r>
                        <a:rPr lang="en-US" dirty="0"/>
                        <a:t>, ImageNet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024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Per Channel Dynamic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Reduces 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Mamimum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0.1%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 https://github.com/bonlime/keras-deeplab-v3-plus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https://openaccess.thecvf.com/content/WACV2023/papers/Yvinec_SPIQ_Data-Free_Per-Channel_Static_Input_Quantization_WACV_2023_paper.pdf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Pascal VOC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948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21BAE5-A99B-E781-E7FE-5EF07BE40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10053"/>
              </p:ext>
            </p:extLst>
          </p:nvPr>
        </p:nvGraphicFramePr>
        <p:xfrm>
          <a:off x="37863" y="23664"/>
          <a:ext cx="10822334" cy="11023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9817">
                  <a:extLst>
                    <a:ext uri="{9D8B030D-6E8A-4147-A177-3AD203B41FA5}">
                      <a16:colId xmlns:a16="http://schemas.microsoft.com/office/drawing/2014/main" val="2495749434"/>
                    </a:ext>
                  </a:extLst>
                </a:gridCol>
                <a:gridCol w="1393630">
                  <a:extLst>
                    <a:ext uri="{9D8B030D-6E8A-4147-A177-3AD203B41FA5}">
                      <a16:colId xmlns:a16="http://schemas.microsoft.com/office/drawing/2014/main" val="691059568"/>
                    </a:ext>
                  </a:extLst>
                </a:gridCol>
                <a:gridCol w="1298348">
                  <a:extLst>
                    <a:ext uri="{9D8B030D-6E8A-4147-A177-3AD203B41FA5}">
                      <a16:colId xmlns:a16="http://schemas.microsoft.com/office/drawing/2014/main" val="2106801445"/>
                    </a:ext>
                  </a:extLst>
                </a:gridCol>
                <a:gridCol w="1369817">
                  <a:extLst>
                    <a:ext uri="{9D8B030D-6E8A-4147-A177-3AD203B41FA5}">
                      <a16:colId xmlns:a16="http://schemas.microsoft.com/office/drawing/2014/main" val="4186659099"/>
                    </a:ext>
                  </a:extLst>
                </a:gridCol>
                <a:gridCol w="1357902">
                  <a:extLst>
                    <a:ext uri="{9D8B030D-6E8A-4147-A177-3AD203B41FA5}">
                      <a16:colId xmlns:a16="http://schemas.microsoft.com/office/drawing/2014/main" val="1868430843"/>
                    </a:ext>
                  </a:extLst>
                </a:gridCol>
                <a:gridCol w="1393640">
                  <a:extLst>
                    <a:ext uri="{9D8B030D-6E8A-4147-A177-3AD203B41FA5}">
                      <a16:colId xmlns:a16="http://schemas.microsoft.com/office/drawing/2014/main" val="835215775"/>
                    </a:ext>
                  </a:extLst>
                </a:gridCol>
                <a:gridCol w="1311933">
                  <a:extLst>
                    <a:ext uri="{9D8B030D-6E8A-4147-A177-3AD203B41FA5}">
                      <a16:colId xmlns:a16="http://schemas.microsoft.com/office/drawing/2014/main" val="4125678849"/>
                    </a:ext>
                  </a:extLst>
                </a:gridCol>
                <a:gridCol w="1327247">
                  <a:extLst>
                    <a:ext uri="{9D8B030D-6E8A-4147-A177-3AD203B41FA5}">
                      <a16:colId xmlns:a16="http://schemas.microsoft.com/office/drawing/2014/main" val="2302640996"/>
                    </a:ext>
                  </a:extLst>
                </a:gridCol>
              </a:tblGrid>
              <a:tr h="110234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Quantization Method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Machine Learning Field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Implementation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 Size/FPS</a:t>
                      </a:r>
                      <a:endParaRPr lang="en-US" dirty="0"/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Accuracy Loss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Improvement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Github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Link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Paper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DE5A-B095-FBCA-9B0D-62A2E9F8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261753"/>
              </p:ext>
            </p:extLst>
          </p:nvPr>
        </p:nvGraphicFramePr>
        <p:xfrm>
          <a:off x="37863" y="23664"/>
          <a:ext cx="12175839" cy="706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71">
                  <a:extLst>
                    <a:ext uri="{9D8B030D-6E8A-4147-A177-3AD203B41FA5}">
                      <a16:colId xmlns:a16="http://schemas.microsoft.com/office/drawing/2014/main" val="285537530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6085591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193509572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369221636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04910439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978261567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165447971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2603878480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868980878"/>
                    </a:ext>
                  </a:extLst>
                </a:gridCol>
              </a:tblGrid>
              <a:tr h="1137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79219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r>
                        <a:rPr lang="en-US" dirty="0"/>
                        <a:t>Dynamic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 on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Significant loss (&gt;10%)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https://drive.google.com/file/d/1nSLQjMlGaAsOfGU1GNRQ24yZdmG16IDi/view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MS-COCO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365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 with Bit fusion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 significantly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https://github.com/alibaba/MNN.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https://arxiv.org/pdf/2012.04240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7431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 during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Maintain similar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https://par.nsf.gov/servlets/purl/10436166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CIFAR-10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798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 with block reconstruction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30% 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https://arxiv.org/pdf/2102.05426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Carribean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024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>
                          <a:solidFill>
                            <a:srgbClr val="333333"/>
                          </a:solidFill>
                          <a:latin typeface="Georgia"/>
                        </a:rPr>
                        <a:t>egligible</a:t>
                      </a:r>
                      <a:r>
                        <a:rPr lang="en-US" sz="1400" b="0" i="0" u="none" strike="noStrike" noProof="0" dirty="0">
                          <a:solidFill>
                            <a:srgbClr val="333333"/>
                          </a:solidFill>
                          <a:latin typeface="Georgia"/>
                        </a:rPr>
                        <a:t> accuracy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https://ieeexplore.ieee.org/abstract/document/9119989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Cross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948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21BAE5-A99B-E781-E7FE-5EF07BE40576}"/>
              </a:ext>
            </a:extLst>
          </p:cNvPr>
          <p:cNvGraphicFramePr>
            <a:graphicFrameLocks noGrp="1"/>
          </p:cNvGraphicFramePr>
          <p:nvPr/>
        </p:nvGraphicFramePr>
        <p:xfrm>
          <a:off x="37863" y="23664"/>
          <a:ext cx="10822334" cy="11023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9817">
                  <a:extLst>
                    <a:ext uri="{9D8B030D-6E8A-4147-A177-3AD203B41FA5}">
                      <a16:colId xmlns:a16="http://schemas.microsoft.com/office/drawing/2014/main" val="2495749434"/>
                    </a:ext>
                  </a:extLst>
                </a:gridCol>
                <a:gridCol w="1393630">
                  <a:extLst>
                    <a:ext uri="{9D8B030D-6E8A-4147-A177-3AD203B41FA5}">
                      <a16:colId xmlns:a16="http://schemas.microsoft.com/office/drawing/2014/main" val="691059568"/>
                    </a:ext>
                  </a:extLst>
                </a:gridCol>
                <a:gridCol w="1298348">
                  <a:extLst>
                    <a:ext uri="{9D8B030D-6E8A-4147-A177-3AD203B41FA5}">
                      <a16:colId xmlns:a16="http://schemas.microsoft.com/office/drawing/2014/main" val="2106801445"/>
                    </a:ext>
                  </a:extLst>
                </a:gridCol>
                <a:gridCol w="1369817">
                  <a:extLst>
                    <a:ext uri="{9D8B030D-6E8A-4147-A177-3AD203B41FA5}">
                      <a16:colId xmlns:a16="http://schemas.microsoft.com/office/drawing/2014/main" val="4186659099"/>
                    </a:ext>
                  </a:extLst>
                </a:gridCol>
                <a:gridCol w="1357902">
                  <a:extLst>
                    <a:ext uri="{9D8B030D-6E8A-4147-A177-3AD203B41FA5}">
                      <a16:colId xmlns:a16="http://schemas.microsoft.com/office/drawing/2014/main" val="1868430843"/>
                    </a:ext>
                  </a:extLst>
                </a:gridCol>
                <a:gridCol w="1393640">
                  <a:extLst>
                    <a:ext uri="{9D8B030D-6E8A-4147-A177-3AD203B41FA5}">
                      <a16:colId xmlns:a16="http://schemas.microsoft.com/office/drawing/2014/main" val="835215775"/>
                    </a:ext>
                  </a:extLst>
                </a:gridCol>
                <a:gridCol w="1311933">
                  <a:extLst>
                    <a:ext uri="{9D8B030D-6E8A-4147-A177-3AD203B41FA5}">
                      <a16:colId xmlns:a16="http://schemas.microsoft.com/office/drawing/2014/main" val="4125678849"/>
                    </a:ext>
                  </a:extLst>
                </a:gridCol>
                <a:gridCol w="1327247">
                  <a:extLst>
                    <a:ext uri="{9D8B030D-6E8A-4147-A177-3AD203B41FA5}">
                      <a16:colId xmlns:a16="http://schemas.microsoft.com/office/drawing/2014/main" val="2302640996"/>
                    </a:ext>
                  </a:extLst>
                </a:gridCol>
              </a:tblGrid>
              <a:tr h="110234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Quantization Method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Machine Learning Field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Implementation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 Size/FPS</a:t>
                      </a:r>
                      <a:endParaRPr lang="en-US" dirty="0"/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Accuracy Loss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Improvement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Github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Link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Paper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7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DE5A-B095-FBCA-9B0D-62A2E9F8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858735"/>
              </p:ext>
            </p:extLst>
          </p:nvPr>
        </p:nvGraphicFramePr>
        <p:xfrm>
          <a:off x="37863" y="23664"/>
          <a:ext cx="12175839" cy="706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71">
                  <a:extLst>
                    <a:ext uri="{9D8B030D-6E8A-4147-A177-3AD203B41FA5}">
                      <a16:colId xmlns:a16="http://schemas.microsoft.com/office/drawing/2014/main" val="285537530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6085591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193509572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369221636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04910439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978261567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165447971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2603878480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868980878"/>
                    </a:ext>
                  </a:extLst>
                </a:gridCol>
              </a:tblGrid>
              <a:tr h="1137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79219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r>
                        <a:rPr lang="en-US" dirty="0"/>
                        <a:t>Dynamic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Block-wise dynamic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 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Accuracy maintained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https://github.com/pytorch/fairseq/tiny/master/examples/scaling_nmt/README.md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https://arxiv.org/pdf/2110.02861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365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 on full integer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20% reduction in perplexity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https://arxiv.org/pdf/2405.17849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WikiText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7431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 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https://ieeexplore.ieee.org/abstract/document/9141480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798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 on  activation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https://www.mdpi.com/1424-8220/21/8/2637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ImageNet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024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Dynamic quantization using Optical Clipping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&lt;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https://proceedings.mlr.press/v162/sakr22a/sakr22a.pdf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ImageNet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948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21BAE5-A99B-E781-E7FE-5EF07BE40576}"/>
              </a:ext>
            </a:extLst>
          </p:cNvPr>
          <p:cNvGraphicFramePr>
            <a:graphicFrameLocks noGrp="1"/>
          </p:cNvGraphicFramePr>
          <p:nvPr/>
        </p:nvGraphicFramePr>
        <p:xfrm>
          <a:off x="37863" y="23664"/>
          <a:ext cx="10822334" cy="11023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9817">
                  <a:extLst>
                    <a:ext uri="{9D8B030D-6E8A-4147-A177-3AD203B41FA5}">
                      <a16:colId xmlns:a16="http://schemas.microsoft.com/office/drawing/2014/main" val="2495749434"/>
                    </a:ext>
                  </a:extLst>
                </a:gridCol>
                <a:gridCol w="1393630">
                  <a:extLst>
                    <a:ext uri="{9D8B030D-6E8A-4147-A177-3AD203B41FA5}">
                      <a16:colId xmlns:a16="http://schemas.microsoft.com/office/drawing/2014/main" val="691059568"/>
                    </a:ext>
                  </a:extLst>
                </a:gridCol>
                <a:gridCol w="1298348">
                  <a:extLst>
                    <a:ext uri="{9D8B030D-6E8A-4147-A177-3AD203B41FA5}">
                      <a16:colId xmlns:a16="http://schemas.microsoft.com/office/drawing/2014/main" val="2106801445"/>
                    </a:ext>
                  </a:extLst>
                </a:gridCol>
                <a:gridCol w="1369817">
                  <a:extLst>
                    <a:ext uri="{9D8B030D-6E8A-4147-A177-3AD203B41FA5}">
                      <a16:colId xmlns:a16="http://schemas.microsoft.com/office/drawing/2014/main" val="4186659099"/>
                    </a:ext>
                  </a:extLst>
                </a:gridCol>
                <a:gridCol w="1357902">
                  <a:extLst>
                    <a:ext uri="{9D8B030D-6E8A-4147-A177-3AD203B41FA5}">
                      <a16:colId xmlns:a16="http://schemas.microsoft.com/office/drawing/2014/main" val="1868430843"/>
                    </a:ext>
                  </a:extLst>
                </a:gridCol>
                <a:gridCol w="1393640">
                  <a:extLst>
                    <a:ext uri="{9D8B030D-6E8A-4147-A177-3AD203B41FA5}">
                      <a16:colId xmlns:a16="http://schemas.microsoft.com/office/drawing/2014/main" val="835215775"/>
                    </a:ext>
                  </a:extLst>
                </a:gridCol>
                <a:gridCol w="1311933">
                  <a:extLst>
                    <a:ext uri="{9D8B030D-6E8A-4147-A177-3AD203B41FA5}">
                      <a16:colId xmlns:a16="http://schemas.microsoft.com/office/drawing/2014/main" val="4125678849"/>
                    </a:ext>
                  </a:extLst>
                </a:gridCol>
                <a:gridCol w="1327247">
                  <a:extLst>
                    <a:ext uri="{9D8B030D-6E8A-4147-A177-3AD203B41FA5}">
                      <a16:colId xmlns:a16="http://schemas.microsoft.com/office/drawing/2014/main" val="2302640996"/>
                    </a:ext>
                  </a:extLst>
                </a:gridCol>
              </a:tblGrid>
              <a:tr h="110234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Quantization Method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Machine Learning Field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Implementation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 Size/FPS</a:t>
                      </a:r>
                      <a:endParaRPr lang="en-US" dirty="0"/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Accuracy Loss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Improvement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Github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Link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Paper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49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601</cp:revision>
  <dcterms:created xsi:type="dcterms:W3CDTF">2024-11-05T04:18:56Z</dcterms:created>
  <dcterms:modified xsi:type="dcterms:W3CDTF">2024-11-11T01:40:18Z</dcterms:modified>
</cp:coreProperties>
</file>